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65" r:id="rId4"/>
    <p:sldId id="267" r:id="rId5"/>
    <p:sldId id="261" r:id="rId6"/>
    <p:sldId id="264" r:id="rId7"/>
    <p:sldId id="262" r:id="rId8"/>
    <p:sldId id="269" r:id="rId9"/>
    <p:sldId id="263" r:id="rId10"/>
    <p:sldId id="270"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67" autoAdjust="0"/>
  </p:normalViewPr>
  <p:slideViewPr>
    <p:cSldViewPr>
      <p:cViewPr varScale="1">
        <p:scale>
          <a:sx n="60" d="100"/>
          <a:sy n="60" d="100"/>
        </p:scale>
        <p:origin x="-161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883280-F515-44ED-9F67-B9D25CB11ACD}" type="datetimeFigureOut">
              <a:rPr lang="en-US" smtClean="0"/>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56FE60-E342-4895-9318-EC21FC4B1D9E}" type="slidenum">
              <a:rPr lang="en-US" smtClean="0"/>
              <a:t>‹#›</a:t>
            </a:fld>
            <a:endParaRPr lang="en-US"/>
          </a:p>
        </p:txBody>
      </p:sp>
    </p:spTree>
    <p:extLst>
      <p:ext uri="{BB962C8B-B14F-4D97-AF65-F5344CB8AC3E}">
        <p14:creationId xmlns:p14="http://schemas.microsoft.com/office/powerpoint/2010/main" val="2832227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56FE60-E342-4895-9318-EC21FC4B1D9E}" type="slidenum">
              <a:rPr lang="en-US" smtClean="0"/>
              <a:t>1</a:t>
            </a:fld>
            <a:endParaRPr lang="en-US"/>
          </a:p>
        </p:txBody>
      </p:sp>
    </p:spTree>
    <p:extLst>
      <p:ext uri="{BB962C8B-B14F-4D97-AF65-F5344CB8AC3E}">
        <p14:creationId xmlns:p14="http://schemas.microsoft.com/office/powerpoint/2010/main" val="2335786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a:t>
            </a:r>
            <a:r>
              <a:rPr lang="en-US" dirty="0" err="1" smtClean="0"/>
              <a:t>overprocess</a:t>
            </a:r>
            <a:r>
              <a:rPr lang="en-US" dirty="0" smtClean="0"/>
              <a:t>. Don’t </a:t>
            </a:r>
            <a:r>
              <a:rPr lang="en-US" dirty="0" err="1" smtClean="0"/>
              <a:t>overdescribe</a:t>
            </a:r>
            <a:r>
              <a:rPr lang="en-US" dirty="0" smtClean="0"/>
              <a:t> and don’t </a:t>
            </a:r>
            <a:r>
              <a:rPr lang="en-US" dirty="0" err="1" smtClean="0"/>
              <a:t>overpreserve</a:t>
            </a:r>
            <a:r>
              <a:rPr lang="en-US" dirty="0" smtClean="0"/>
              <a:t>. Do what</a:t>
            </a:r>
            <a:r>
              <a:rPr lang="en-US" baseline="0" dirty="0" smtClean="0"/>
              <a:t> needs to be done to provide access. Do what can be done with the resources at hand. Don’t do what a machine can do for you. Don’t do what a non-professional can do for you.</a:t>
            </a:r>
            <a:endParaRPr lang="en-US" dirty="0"/>
          </a:p>
        </p:txBody>
      </p:sp>
      <p:sp>
        <p:nvSpPr>
          <p:cNvPr id="4" name="Slide Number Placeholder 3"/>
          <p:cNvSpPr>
            <a:spLocks noGrp="1"/>
          </p:cNvSpPr>
          <p:nvPr>
            <p:ph type="sldNum" sz="quarter" idx="10"/>
          </p:nvPr>
        </p:nvSpPr>
        <p:spPr/>
        <p:txBody>
          <a:bodyPr/>
          <a:lstStyle/>
          <a:p>
            <a:fld id="{1256FE60-E342-4895-9318-EC21FC4B1D9E}" type="slidenum">
              <a:rPr lang="en-US" smtClean="0"/>
              <a:t>10</a:t>
            </a:fld>
            <a:endParaRPr lang="en-US"/>
          </a:p>
        </p:txBody>
      </p:sp>
    </p:spTree>
    <p:extLst>
      <p:ext uri="{BB962C8B-B14F-4D97-AF65-F5344CB8AC3E}">
        <p14:creationId xmlns:p14="http://schemas.microsoft.com/office/powerpoint/2010/main" val="1439743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56FE60-E342-4895-9318-EC21FC4B1D9E}" type="slidenum">
              <a:rPr lang="en-US" smtClean="0"/>
              <a:t>11</a:t>
            </a:fld>
            <a:endParaRPr lang="en-US"/>
          </a:p>
        </p:txBody>
      </p:sp>
    </p:spTree>
    <p:extLst>
      <p:ext uri="{BB962C8B-B14F-4D97-AF65-F5344CB8AC3E}">
        <p14:creationId xmlns:p14="http://schemas.microsoft.com/office/powerpoint/2010/main" val="1173603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don’t see minimal processing and preservation as opposites, for the simple reason that preservation to me is a part of processing,</a:t>
            </a:r>
            <a:r>
              <a:rPr lang="en-US" baseline="0" dirty="0" smtClean="0"/>
              <a:t> and processing including preservation occurs at different clearly defined levels.</a:t>
            </a:r>
            <a:endParaRPr lang="en-US" dirty="0" smtClean="0"/>
          </a:p>
          <a:p>
            <a:endParaRPr lang="en-US" dirty="0" smtClean="0"/>
          </a:p>
          <a:p>
            <a:r>
              <a:rPr lang="en-US" dirty="0" smtClean="0"/>
              <a:t>Background. Worked in MSS division as Processing Archivist.</a:t>
            </a:r>
            <a:r>
              <a:rPr lang="en-US" baseline="0" dirty="0" smtClean="0"/>
              <a:t> Prior to that, at Mudd Manuscript Library. Trained under Dan Santamaria, whose take on processing has very much informed mine. The term “Extensible Processing” is his from his new book. I used to say Minimal Processing, to get away from the misunderstandings that have come to unfairly burden the term MPLP. Extensible Processing replaces that casual term with one that’s backed up by solid archival theory.</a:t>
            </a:r>
          </a:p>
          <a:p>
            <a:endParaRPr lang="en-US" baseline="0" dirty="0" smtClean="0"/>
          </a:p>
          <a:p>
            <a:r>
              <a:rPr lang="en-US" baseline="0" dirty="0" smtClean="0"/>
              <a:t>In the MSS division at Princeton, we managed – against institutional culture – to implement a processing program that incorporates these principles. Here is what that has meant for us.</a:t>
            </a:r>
            <a:endParaRPr lang="en-US" dirty="0"/>
          </a:p>
        </p:txBody>
      </p:sp>
      <p:sp>
        <p:nvSpPr>
          <p:cNvPr id="4" name="Slide Number Placeholder 3"/>
          <p:cNvSpPr>
            <a:spLocks noGrp="1"/>
          </p:cNvSpPr>
          <p:nvPr>
            <p:ph type="sldNum" sz="quarter" idx="10"/>
          </p:nvPr>
        </p:nvSpPr>
        <p:spPr/>
        <p:txBody>
          <a:bodyPr/>
          <a:lstStyle/>
          <a:p>
            <a:fld id="{1256FE60-E342-4895-9318-EC21FC4B1D9E}" type="slidenum">
              <a:rPr lang="en-US" smtClean="0"/>
              <a:t>2</a:t>
            </a:fld>
            <a:endParaRPr lang="en-US"/>
          </a:p>
        </p:txBody>
      </p:sp>
    </p:spTree>
    <p:extLst>
      <p:ext uri="{BB962C8B-B14F-4D97-AF65-F5344CB8AC3E}">
        <p14:creationId xmlns:p14="http://schemas.microsoft.com/office/powerpoint/2010/main" val="3684937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it means to take the Holistic Approach. These need to be implemented on an institutional level; they cannot come from</a:t>
            </a:r>
            <a:r>
              <a:rPr lang="en-US" baseline="0" dirty="0" smtClean="0"/>
              <a:t> TS alone</a:t>
            </a:r>
          </a:p>
          <a:p>
            <a:endParaRPr lang="en-US" baseline="0" dirty="0" smtClean="0"/>
          </a:p>
          <a:p>
            <a:r>
              <a:rPr lang="en-US" baseline="0" dirty="0" smtClean="0"/>
              <a:t>Archives are kept to be used. Discard the keeper mentality.</a:t>
            </a:r>
          </a:p>
          <a:p>
            <a:endParaRPr lang="en-US" baseline="0" dirty="0" smtClean="0"/>
          </a:p>
          <a:p>
            <a:r>
              <a:rPr lang="en-US" baseline="0" dirty="0" smtClean="0"/>
              <a:t>Don’t get crap that you have to keep for political reasons. It’s a waste of money.</a:t>
            </a:r>
          </a:p>
          <a:p>
            <a:endParaRPr lang="en-US" baseline="0" dirty="0" smtClean="0"/>
          </a:p>
          <a:p>
            <a:r>
              <a:rPr lang="en-US" baseline="0" dirty="0" smtClean="0"/>
              <a:t>Appraisal that’s well implemented happens before the material is on your doorstep.</a:t>
            </a:r>
          </a:p>
          <a:p>
            <a:endParaRPr lang="en-US" baseline="0" dirty="0" smtClean="0"/>
          </a:p>
          <a:p>
            <a:r>
              <a:rPr lang="en-US" baseline="0" dirty="0" smtClean="0"/>
              <a:t>Preservation is part of processing. Whether minimal processing or whatever.</a:t>
            </a:r>
            <a:endParaRPr lang="en-US" dirty="0"/>
          </a:p>
        </p:txBody>
      </p:sp>
      <p:sp>
        <p:nvSpPr>
          <p:cNvPr id="4" name="Slide Number Placeholder 3"/>
          <p:cNvSpPr>
            <a:spLocks noGrp="1"/>
          </p:cNvSpPr>
          <p:nvPr>
            <p:ph type="sldNum" sz="quarter" idx="10"/>
          </p:nvPr>
        </p:nvSpPr>
        <p:spPr/>
        <p:txBody>
          <a:bodyPr/>
          <a:lstStyle/>
          <a:p>
            <a:fld id="{1256FE60-E342-4895-9318-EC21FC4B1D9E}" type="slidenum">
              <a:rPr lang="en-US" smtClean="0"/>
              <a:t>3</a:t>
            </a:fld>
            <a:endParaRPr lang="en-US"/>
          </a:p>
        </p:txBody>
      </p:sp>
    </p:spTree>
    <p:extLst>
      <p:ext uri="{BB962C8B-B14F-4D97-AF65-F5344CB8AC3E}">
        <p14:creationId xmlns:p14="http://schemas.microsoft.com/office/powerpoint/2010/main" val="374652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Defined level of detail: allows communication between stakeholders about what actions will be taken. Manages expectations and defines</a:t>
            </a:r>
            <a:r>
              <a:rPr lang="en-US" baseline="0" dirty="0" smtClean="0"/>
              <a:t> deliverables.</a:t>
            </a:r>
          </a:p>
          <a:p>
            <a:endParaRPr lang="en-US" baseline="0" dirty="0" smtClean="0"/>
          </a:p>
          <a:p>
            <a:r>
              <a:rPr lang="en-US" baseline="0" dirty="0" smtClean="0"/>
              <a:t>Common level of detail: Greene/Meissner. If the material is so important that it needs item-level preservation attention, then it also needs to be described at the item level. And vv.</a:t>
            </a:r>
          </a:p>
          <a:p>
            <a:endParaRPr lang="en-US" baseline="0" dirty="0" smtClean="0"/>
          </a:p>
          <a:p>
            <a:r>
              <a:rPr lang="en-US" baseline="0" dirty="0" smtClean="0"/>
              <a:t>All collected materials: digital, objects, audiovisual, whatever. The intellectual work of finding logical groupings and creating evidence-based and actionable description is the same.</a:t>
            </a:r>
            <a:endParaRPr lang="en-US" baseline="0" dirty="0" smtClean="0"/>
          </a:p>
          <a:p>
            <a:endParaRPr lang="en-US" dirty="0" smtClean="0"/>
          </a:p>
          <a:p>
            <a:r>
              <a:rPr lang="en-US" dirty="0" smtClean="0"/>
              <a:t>Aggregates:</a:t>
            </a:r>
            <a:r>
              <a:rPr lang="en-US" baseline="0" dirty="0" smtClean="0"/>
              <a:t> important. Once you start cherry-picking, that’s when harm occurs. Destruction of context. This is true not only for preservation tasks but any processing tasks. </a:t>
            </a:r>
          </a:p>
          <a:p>
            <a:endParaRPr lang="en-US" baseline="0" dirty="0" smtClean="0"/>
          </a:p>
          <a:p>
            <a:r>
              <a:rPr lang="en-US" baseline="0" dirty="0" smtClean="0"/>
              <a:t>Top-down: harm occurs when you go the other way. Destruction of context.</a:t>
            </a:r>
          </a:p>
          <a:p>
            <a:endParaRPr lang="en-US" dirty="0"/>
          </a:p>
        </p:txBody>
      </p:sp>
      <p:sp>
        <p:nvSpPr>
          <p:cNvPr id="4" name="Slide Number Placeholder 3"/>
          <p:cNvSpPr>
            <a:spLocks noGrp="1"/>
          </p:cNvSpPr>
          <p:nvPr>
            <p:ph type="sldNum" sz="quarter" idx="10"/>
          </p:nvPr>
        </p:nvSpPr>
        <p:spPr/>
        <p:txBody>
          <a:bodyPr/>
          <a:lstStyle/>
          <a:p>
            <a:fld id="{1256FE60-E342-4895-9318-EC21FC4B1D9E}" type="slidenum">
              <a:rPr lang="en-US" smtClean="0"/>
              <a:t>4</a:t>
            </a:fld>
            <a:endParaRPr lang="en-US"/>
          </a:p>
        </p:txBody>
      </p:sp>
    </p:spTree>
    <p:extLst>
      <p:ext uri="{BB962C8B-B14F-4D97-AF65-F5344CB8AC3E}">
        <p14:creationId xmlns:p14="http://schemas.microsoft.com/office/powerpoint/2010/main" val="3864732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Each level of description inherits the requirements of all previous levels, and adds further requirements.</a:t>
            </a:r>
          </a:p>
          <a:p>
            <a:pPr lvl="0"/>
            <a:r>
              <a:rPr lang="en-US" sz="1200" kern="1200" dirty="0" smtClean="0">
                <a:solidFill>
                  <a:schemeClr val="tx1"/>
                </a:solidFill>
                <a:effectLst/>
                <a:latin typeface="+mn-lt"/>
                <a:ea typeface="+mn-ea"/>
                <a:cs typeface="+mn-cs"/>
              </a:rPr>
              <a:t>Economies of scale apply on levels 1-2 </a:t>
            </a:r>
            <a:r>
              <a:rPr lang="en-US" sz="1200" b="1" kern="1200" dirty="0" smtClean="0">
                <a:solidFill>
                  <a:schemeClr val="tx1"/>
                </a:solidFill>
                <a:effectLst/>
                <a:latin typeface="+mn-lt"/>
                <a:ea typeface="+mn-ea"/>
                <a:cs typeface="+mn-cs"/>
              </a:rPr>
              <a:t>only</a:t>
            </a:r>
            <a:r>
              <a:rPr lang="en-US" sz="1200" kern="1200" dirty="0" smtClean="0">
                <a:solidFill>
                  <a:schemeClr val="tx1"/>
                </a:solidFill>
                <a:effectLst/>
                <a:latin typeface="+mn-lt"/>
                <a:ea typeface="+mn-ea"/>
                <a:cs typeface="+mn-cs"/>
              </a:rPr>
              <a:t> (i.e., processing time per foot will decrease for collections processed to levels 1 or 2)</a:t>
            </a:r>
          </a:p>
          <a:p>
            <a:endParaRPr lang="en-US" dirty="0"/>
          </a:p>
        </p:txBody>
      </p:sp>
      <p:sp>
        <p:nvSpPr>
          <p:cNvPr id="4" name="Slide Number Placeholder 3"/>
          <p:cNvSpPr>
            <a:spLocks noGrp="1"/>
          </p:cNvSpPr>
          <p:nvPr>
            <p:ph type="sldNum" sz="quarter" idx="10"/>
          </p:nvPr>
        </p:nvSpPr>
        <p:spPr/>
        <p:txBody>
          <a:bodyPr/>
          <a:lstStyle/>
          <a:p>
            <a:fld id="{1256FE60-E342-4895-9318-EC21FC4B1D9E}" type="slidenum">
              <a:rPr lang="en-US" smtClean="0"/>
              <a:t>5</a:t>
            </a:fld>
            <a:endParaRPr lang="en-US"/>
          </a:p>
        </p:txBody>
      </p:sp>
    </p:spTree>
    <p:extLst>
      <p:ext uri="{BB962C8B-B14F-4D97-AF65-F5344CB8AC3E}">
        <p14:creationId xmlns:p14="http://schemas.microsoft.com/office/powerpoint/2010/main" val="280968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Iterative processing allows you to do what you can do with</a:t>
            </a:r>
            <a:r>
              <a:rPr lang="en-US" baseline="0" dirty="0" smtClean="0"/>
              <a:t> the resources you have now, and do more later as resources allow</a:t>
            </a:r>
          </a:p>
          <a:p>
            <a:endParaRPr lang="en-US" baseline="0" dirty="0" smtClean="0"/>
          </a:p>
          <a:p>
            <a:r>
              <a:rPr lang="en-US" baseline="0" dirty="0" smtClean="0"/>
              <a:t>With automation, some of these numbers have gone down. Labels. Still substantial though.</a:t>
            </a:r>
            <a:endParaRPr lang="en-US" dirty="0"/>
          </a:p>
        </p:txBody>
      </p:sp>
      <p:sp>
        <p:nvSpPr>
          <p:cNvPr id="4" name="Slide Number Placeholder 3"/>
          <p:cNvSpPr>
            <a:spLocks noGrp="1"/>
          </p:cNvSpPr>
          <p:nvPr>
            <p:ph type="sldNum" sz="quarter" idx="10"/>
          </p:nvPr>
        </p:nvSpPr>
        <p:spPr/>
        <p:txBody>
          <a:bodyPr/>
          <a:lstStyle/>
          <a:p>
            <a:fld id="{1256FE60-E342-4895-9318-EC21FC4B1D9E}" type="slidenum">
              <a:rPr lang="en-US" smtClean="0"/>
              <a:t>6</a:t>
            </a:fld>
            <a:endParaRPr lang="en-US"/>
          </a:p>
        </p:txBody>
      </p:sp>
    </p:spTree>
    <p:extLst>
      <p:ext uri="{BB962C8B-B14F-4D97-AF65-F5344CB8AC3E}">
        <p14:creationId xmlns:p14="http://schemas.microsoft.com/office/powerpoint/2010/main" val="3328022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anecdotal evidence. Not perceived use of the materials.</a:t>
            </a:r>
          </a:p>
          <a:p>
            <a:endParaRPr lang="en-US" dirty="0" smtClean="0"/>
          </a:p>
          <a:p>
            <a:pPr marL="0" indent="0">
              <a:buNone/>
            </a:pPr>
            <a:r>
              <a:rPr lang="en-US" altLang="en-US" dirty="0" smtClean="0"/>
              <a:t>~1500 collections in the MSS Division: </a:t>
            </a:r>
          </a:p>
          <a:p>
            <a:pPr lvl="1"/>
            <a:r>
              <a:rPr lang="en-US" altLang="en-US" dirty="0" smtClean="0"/>
              <a:t>all had collection-level EAD’s</a:t>
            </a:r>
          </a:p>
          <a:p>
            <a:pPr lvl="1"/>
            <a:r>
              <a:rPr lang="en-US" altLang="en-US" dirty="0" smtClean="0"/>
              <a:t>809 EAD’s lacked &lt;</a:t>
            </a:r>
            <a:r>
              <a:rPr lang="en-US" altLang="en-US" dirty="0" err="1" smtClean="0"/>
              <a:t>dsc</a:t>
            </a:r>
            <a:r>
              <a:rPr lang="en-US" altLang="en-US" dirty="0" smtClean="0"/>
              <a:t>&gt;</a:t>
            </a:r>
          </a:p>
          <a:p>
            <a:endParaRPr lang="en-US" dirty="0"/>
          </a:p>
        </p:txBody>
      </p:sp>
      <p:sp>
        <p:nvSpPr>
          <p:cNvPr id="4" name="Slide Number Placeholder 3"/>
          <p:cNvSpPr>
            <a:spLocks noGrp="1"/>
          </p:cNvSpPr>
          <p:nvPr>
            <p:ph type="sldNum" sz="quarter" idx="10"/>
          </p:nvPr>
        </p:nvSpPr>
        <p:spPr/>
        <p:txBody>
          <a:bodyPr/>
          <a:lstStyle/>
          <a:p>
            <a:fld id="{1256FE60-E342-4895-9318-EC21FC4B1D9E}" type="slidenum">
              <a:rPr lang="en-US" smtClean="0"/>
              <a:t>7</a:t>
            </a:fld>
            <a:endParaRPr lang="en-US"/>
          </a:p>
        </p:txBody>
      </p:sp>
    </p:spTree>
    <p:extLst>
      <p:ext uri="{BB962C8B-B14F-4D97-AF65-F5344CB8AC3E}">
        <p14:creationId xmlns:p14="http://schemas.microsoft.com/office/powerpoint/2010/main" val="3730157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Applying</a:t>
            </a:r>
            <a:r>
              <a:rPr lang="en-US" baseline="0" dirty="0" smtClean="0"/>
              <a:t> extensible processing is HARDER than engaging in the rote work of removing fasteners and </a:t>
            </a:r>
            <a:r>
              <a:rPr lang="en-US" baseline="0" dirty="0" err="1" smtClean="0"/>
              <a:t>sleeving</a:t>
            </a:r>
            <a:r>
              <a:rPr lang="en-US" baseline="0" dirty="0" smtClean="0"/>
              <a:t> and sorting.</a:t>
            </a:r>
            <a:endParaRPr lang="en-US" dirty="0"/>
          </a:p>
        </p:txBody>
      </p:sp>
      <p:sp>
        <p:nvSpPr>
          <p:cNvPr id="4" name="Slide Number Placeholder 3"/>
          <p:cNvSpPr>
            <a:spLocks noGrp="1"/>
          </p:cNvSpPr>
          <p:nvPr>
            <p:ph type="sldNum" sz="quarter" idx="10"/>
          </p:nvPr>
        </p:nvSpPr>
        <p:spPr/>
        <p:txBody>
          <a:bodyPr/>
          <a:lstStyle/>
          <a:p>
            <a:fld id="{1256FE60-E342-4895-9318-EC21FC4B1D9E}" type="slidenum">
              <a:rPr lang="en-US" smtClean="0"/>
              <a:t>8</a:t>
            </a:fld>
            <a:endParaRPr lang="en-US"/>
          </a:p>
        </p:txBody>
      </p:sp>
    </p:spTree>
    <p:extLst>
      <p:ext uri="{BB962C8B-B14F-4D97-AF65-F5344CB8AC3E}">
        <p14:creationId xmlns:p14="http://schemas.microsoft.com/office/powerpoint/2010/main" val="2639273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Preservation is one activity of processing. It needs to be applied with good judgment, along with all the other tasks. That’s a complex interplay of concerns that need to be addressed. Just getting hung up on preservation issues is too</a:t>
            </a:r>
            <a:r>
              <a:rPr lang="en-US" baseline="0" dirty="0" smtClean="0"/>
              <a:t> narrow a focus. Just streamlining preservation is too narrow a focus.</a:t>
            </a:r>
          </a:p>
          <a:p>
            <a:endParaRPr lang="en-US" dirty="0"/>
          </a:p>
        </p:txBody>
      </p:sp>
      <p:sp>
        <p:nvSpPr>
          <p:cNvPr id="4" name="Slide Number Placeholder 3"/>
          <p:cNvSpPr>
            <a:spLocks noGrp="1"/>
          </p:cNvSpPr>
          <p:nvPr>
            <p:ph type="sldNum" sz="quarter" idx="10"/>
          </p:nvPr>
        </p:nvSpPr>
        <p:spPr/>
        <p:txBody>
          <a:bodyPr/>
          <a:lstStyle/>
          <a:p>
            <a:fld id="{1256FE60-E342-4895-9318-EC21FC4B1D9E}" type="slidenum">
              <a:rPr lang="en-US" smtClean="0"/>
              <a:t>9</a:t>
            </a:fld>
            <a:endParaRPr lang="en-US"/>
          </a:p>
        </p:txBody>
      </p:sp>
    </p:spTree>
    <p:extLst>
      <p:ext uri="{BB962C8B-B14F-4D97-AF65-F5344CB8AC3E}">
        <p14:creationId xmlns:p14="http://schemas.microsoft.com/office/powerpoint/2010/main" val="3881133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4A8DED-D55F-44E3-82C6-6AB47E1B384F}"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3D8FB-B038-4887-9B77-8F0B1A10CFA4}" type="slidenum">
              <a:rPr lang="en-US" smtClean="0"/>
              <a:t>‹#›</a:t>
            </a:fld>
            <a:endParaRPr lang="en-US"/>
          </a:p>
        </p:txBody>
      </p:sp>
    </p:spTree>
    <p:extLst>
      <p:ext uri="{BB962C8B-B14F-4D97-AF65-F5344CB8AC3E}">
        <p14:creationId xmlns:p14="http://schemas.microsoft.com/office/powerpoint/2010/main" val="16250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4A8DED-D55F-44E3-82C6-6AB47E1B384F}"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3D8FB-B038-4887-9B77-8F0B1A10CFA4}" type="slidenum">
              <a:rPr lang="en-US" smtClean="0"/>
              <a:t>‹#›</a:t>
            </a:fld>
            <a:endParaRPr lang="en-US"/>
          </a:p>
        </p:txBody>
      </p:sp>
    </p:spTree>
    <p:extLst>
      <p:ext uri="{BB962C8B-B14F-4D97-AF65-F5344CB8AC3E}">
        <p14:creationId xmlns:p14="http://schemas.microsoft.com/office/powerpoint/2010/main" val="1181149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4A8DED-D55F-44E3-82C6-6AB47E1B384F}"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3D8FB-B038-4887-9B77-8F0B1A10CFA4}" type="slidenum">
              <a:rPr lang="en-US" smtClean="0"/>
              <a:t>‹#›</a:t>
            </a:fld>
            <a:endParaRPr lang="en-US"/>
          </a:p>
        </p:txBody>
      </p:sp>
    </p:spTree>
    <p:extLst>
      <p:ext uri="{BB962C8B-B14F-4D97-AF65-F5344CB8AC3E}">
        <p14:creationId xmlns:p14="http://schemas.microsoft.com/office/powerpoint/2010/main" val="418929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4A8DED-D55F-44E3-82C6-6AB47E1B384F}"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3D8FB-B038-4887-9B77-8F0B1A10CFA4}" type="slidenum">
              <a:rPr lang="en-US" smtClean="0"/>
              <a:t>‹#›</a:t>
            </a:fld>
            <a:endParaRPr lang="en-US"/>
          </a:p>
        </p:txBody>
      </p:sp>
    </p:spTree>
    <p:extLst>
      <p:ext uri="{BB962C8B-B14F-4D97-AF65-F5344CB8AC3E}">
        <p14:creationId xmlns:p14="http://schemas.microsoft.com/office/powerpoint/2010/main" val="3592607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4A8DED-D55F-44E3-82C6-6AB47E1B384F}"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3D8FB-B038-4887-9B77-8F0B1A10CFA4}" type="slidenum">
              <a:rPr lang="en-US" smtClean="0"/>
              <a:t>‹#›</a:t>
            </a:fld>
            <a:endParaRPr lang="en-US"/>
          </a:p>
        </p:txBody>
      </p:sp>
    </p:spTree>
    <p:extLst>
      <p:ext uri="{BB962C8B-B14F-4D97-AF65-F5344CB8AC3E}">
        <p14:creationId xmlns:p14="http://schemas.microsoft.com/office/powerpoint/2010/main" val="185281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4A8DED-D55F-44E3-82C6-6AB47E1B384F}"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3D8FB-B038-4887-9B77-8F0B1A10CFA4}" type="slidenum">
              <a:rPr lang="en-US" smtClean="0"/>
              <a:t>‹#›</a:t>
            </a:fld>
            <a:endParaRPr lang="en-US"/>
          </a:p>
        </p:txBody>
      </p:sp>
    </p:spTree>
    <p:extLst>
      <p:ext uri="{BB962C8B-B14F-4D97-AF65-F5344CB8AC3E}">
        <p14:creationId xmlns:p14="http://schemas.microsoft.com/office/powerpoint/2010/main" val="410084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4A8DED-D55F-44E3-82C6-6AB47E1B384F}" type="datetimeFigureOut">
              <a:rPr lang="en-US" smtClean="0"/>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83D8FB-B038-4887-9B77-8F0B1A10CFA4}" type="slidenum">
              <a:rPr lang="en-US" smtClean="0"/>
              <a:t>‹#›</a:t>
            </a:fld>
            <a:endParaRPr lang="en-US"/>
          </a:p>
        </p:txBody>
      </p:sp>
    </p:spTree>
    <p:extLst>
      <p:ext uri="{BB962C8B-B14F-4D97-AF65-F5344CB8AC3E}">
        <p14:creationId xmlns:p14="http://schemas.microsoft.com/office/powerpoint/2010/main" val="394592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4A8DED-D55F-44E3-82C6-6AB47E1B384F}" type="datetimeFigureOut">
              <a:rPr lang="en-US" smtClean="0"/>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83D8FB-B038-4887-9B77-8F0B1A10CFA4}" type="slidenum">
              <a:rPr lang="en-US" smtClean="0"/>
              <a:t>‹#›</a:t>
            </a:fld>
            <a:endParaRPr lang="en-US"/>
          </a:p>
        </p:txBody>
      </p:sp>
    </p:spTree>
    <p:extLst>
      <p:ext uri="{BB962C8B-B14F-4D97-AF65-F5344CB8AC3E}">
        <p14:creationId xmlns:p14="http://schemas.microsoft.com/office/powerpoint/2010/main" val="295956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A8DED-D55F-44E3-82C6-6AB47E1B384F}" type="datetimeFigureOut">
              <a:rPr lang="en-US" smtClean="0"/>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83D8FB-B038-4887-9B77-8F0B1A10CFA4}" type="slidenum">
              <a:rPr lang="en-US" smtClean="0"/>
              <a:t>‹#›</a:t>
            </a:fld>
            <a:endParaRPr lang="en-US"/>
          </a:p>
        </p:txBody>
      </p:sp>
    </p:spTree>
    <p:extLst>
      <p:ext uri="{BB962C8B-B14F-4D97-AF65-F5344CB8AC3E}">
        <p14:creationId xmlns:p14="http://schemas.microsoft.com/office/powerpoint/2010/main" val="923878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4A8DED-D55F-44E3-82C6-6AB47E1B384F}"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3D8FB-B038-4887-9B77-8F0B1A10CFA4}" type="slidenum">
              <a:rPr lang="en-US" smtClean="0"/>
              <a:t>‹#›</a:t>
            </a:fld>
            <a:endParaRPr lang="en-US"/>
          </a:p>
        </p:txBody>
      </p:sp>
    </p:spTree>
    <p:extLst>
      <p:ext uri="{BB962C8B-B14F-4D97-AF65-F5344CB8AC3E}">
        <p14:creationId xmlns:p14="http://schemas.microsoft.com/office/powerpoint/2010/main" val="2740042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4A8DED-D55F-44E3-82C6-6AB47E1B384F}"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3D8FB-B038-4887-9B77-8F0B1A10CFA4}" type="slidenum">
              <a:rPr lang="en-US" smtClean="0"/>
              <a:t>‹#›</a:t>
            </a:fld>
            <a:endParaRPr lang="en-US"/>
          </a:p>
        </p:txBody>
      </p:sp>
    </p:spTree>
    <p:extLst>
      <p:ext uri="{BB962C8B-B14F-4D97-AF65-F5344CB8AC3E}">
        <p14:creationId xmlns:p14="http://schemas.microsoft.com/office/powerpoint/2010/main" val="309866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A8DED-D55F-44E3-82C6-6AB47E1B384F}" type="datetimeFigureOut">
              <a:rPr lang="en-US" smtClean="0"/>
              <a:t>10/7/2015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3D8FB-B038-4887-9B77-8F0B1A10CFA4}" type="slidenum">
              <a:rPr lang="en-US" smtClean="0"/>
              <a:t>‹#›</a:t>
            </a:fld>
            <a:endParaRPr lang="en-US"/>
          </a:p>
        </p:txBody>
      </p:sp>
    </p:spTree>
    <p:extLst>
      <p:ext uri="{BB962C8B-B14F-4D97-AF65-F5344CB8AC3E}">
        <p14:creationId xmlns:p14="http://schemas.microsoft.com/office/powerpoint/2010/main" val="3387870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heberlei@princeton.ed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Extensible Processing</a:t>
            </a:r>
            <a:endParaRPr lang="en-US" dirty="0"/>
          </a:p>
        </p:txBody>
      </p:sp>
      <p:sp>
        <p:nvSpPr>
          <p:cNvPr id="3" name="Subtitle 2"/>
          <p:cNvSpPr>
            <a:spLocks noGrp="1"/>
          </p:cNvSpPr>
          <p:nvPr>
            <p:ph type="subTitle" idx="1"/>
          </p:nvPr>
        </p:nvSpPr>
        <p:spPr>
          <a:xfrm>
            <a:off x="1371599" y="3886200"/>
            <a:ext cx="6667499" cy="1752600"/>
          </a:xfrm>
        </p:spPr>
        <p:txBody>
          <a:bodyPr/>
          <a:lstStyle/>
          <a:p>
            <a:r>
              <a:rPr lang="en-US" dirty="0" smtClean="0"/>
              <a:t>The Spectrum of Archival Intervention</a:t>
            </a:r>
            <a:endParaRPr lang="en-US" dirty="0"/>
          </a:p>
        </p:txBody>
      </p:sp>
      <p:sp>
        <p:nvSpPr>
          <p:cNvPr id="4" name="TextBox 3"/>
          <p:cNvSpPr txBox="1"/>
          <p:nvPr/>
        </p:nvSpPr>
        <p:spPr>
          <a:xfrm>
            <a:off x="1981200" y="5479365"/>
            <a:ext cx="5334000" cy="369332"/>
          </a:xfrm>
          <a:prstGeom prst="rect">
            <a:avLst/>
          </a:prstGeom>
          <a:noFill/>
        </p:spPr>
        <p:txBody>
          <a:bodyPr wrap="square" rtlCol="0">
            <a:spAutoFit/>
          </a:bodyPr>
          <a:lstStyle/>
          <a:p>
            <a:pPr algn="ctr"/>
            <a:r>
              <a:rPr lang="en-US" dirty="0" smtClean="0">
                <a:solidFill>
                  <a:schemeClr val="tx1">
                    <a:lumMod val="50000"/>
                    <a:lumOff val="50000"/>
                  </a:schemeClr>
                </a:solidFill>
              </a:rPr>
              <a:t>Regine Heberlein, Princeton University</a:t>
            </a:r>
            <a:endParaRPr lang="en-US" dirty="0">
              <a:solidFill>
                <a:schemeClr val="tx1">
                  <a:lumMod val="50000"/>
                  <a:lumOff val="50000"/>
                </a:schemeClr>
              </a:solidFill>
            </a:endParaRPr>
          </a:p>
        </p:txBody>
      </p:sp>
      <p:sp>
        <p:nvSpPr>
          <p:cNvPr id="5" name="TextBox 4"/>
          <p:cNvSpPr txBox="1"/>
          <p:nvPr/>
        </p:nvSpPr>
        <p:spPr>
          <a:xfrm>
            <a:off x="7086599" y="6336268"/>
            <a:ext cx="1905001" cy="369332"/>
          </a:xfrm>
          <a:prstGeom prst="rect">
            <a:avLst/>
          </a:prstGeom>
          <a:noFill/>
        </p:spPr>
        <p:txBody>
          <a:bodyPr wrap="square" rtlCol="0">
            <a:spAutoFit/>
          </a:bodyPr>
          <a:lstStyle/>
          <a:p>
            <a:r>
              <a:rPr lang="en-US" dirty="0" smtClean="0">
                <a:solidFill>
                  <a:schemeClr val="tx1">
                    <a:lumMod val="50000"/>
                    <a:lumOff val="50000"/>
                  </a:schemeClr>
                </a:solidFill>
              </a:rPr>
              <a:t>MARAC Fall 2015</a:t>
            </a:r>
            <a:endParaRPr lang="en-US" dirty="0">
              <a:solidFill>
                <a:schemeClr val="tx1">
                  <a:lumMod val="50000"/>
                  <a:lumOff val="50000"/>
                </a:schemeClr>
              </a:solidFill>
            </a:endParaRPr>
          </a:p>
        </p:txBody>
      </p:sp>
    </p:spTree>
    <p:extLst>
      <p:ext uri="{BB962C8B-B14F-4D97-AF65-F5344CB8AC3E}">
        <p14:creationId xmlns:p14="http://schemas.microsoft.com/office/powerpoint/2010/main" val="4047736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Focus on the Big Picture</a:t>
            </a:r>
            <a:endParaRPr lang="en-US" dirty="0"/>
          </a:p>
        </p:txBody>
      </p:sp>
      <p:sp>
        <p:nvSpPr>
          <p:cNvPr id="3" name="Content Placeholder 2"/>
          <p:cNvSpPr>
            <a:spLocks noGrp="1"/>
          </p:cNvSpPr>
          <p:nvPr>
            <p:ph idx="1"/>
          </p:nvPr>
        </p:nvSpPr>
        <p:spPr/>
        <p:txBody>
          <a:bodyPr/>
          <a:lstStyle/>
          <a:p>
            <a:r>
              <a:rPr lang="en-US" dirty="0" smtClean="0"/>
              <a:t>Follow the Principle of Sufficiency</a:t>
            </a:r>
          </a:p>
          <a:p>
            <a:r>
              <a:rPr lang="en-US" dirty="0" smtClean="0"/>
              <a:t>Leverage your resources to provide the highest possible level of access to the greatest number of collections</a:t>
            </a:r>
          </a:p>
          <a:p>
            <a:r>
              <a:rPr lang="en-US" dirty="0" smtClean="0"/>
              <a:t>If a machine can do it, make sure it does</a:t>
            </a:r>
          </a:p>
          <a:p>
            <a:endParaRPr lang="en-US" dirty="0" smtClean="0"/>
          </a:p>
          <a:p>
            <a:endParaRPr lang="en-US" dirty="0"/>
          </a:p>
        </p:txBody>
      </p:sp>
    </p:spTree>
    <p:extLst>
      <p:ext uri="{BB962C8B-B14F-4D97-AF65-F5344CB8AC3E}">
        <p14:creationId xmlns:p14="http://schemas.microsoft.com/office/powerpoint/2010/main" val="204493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36637"/>
            <a:ext cx="8229600" cy="4525963"/>
          </a:xfrm>
        </p:spPr>
        <p:txBody>
          <a:bodyPr/>
          <a:lstStyle/>
          <a:p>
            <a:pPr marL="1257300" lvl="3" indent="0">
              <a:buNone/>
            </a:pPr>
            <a:endParaRPr lang="en-US" dirty="0" smtClean="0"/>
          </a:p>
          <a:p>
            <a:pPr marL="1257300" lvl="3" indent="0">
              <a:buNone/>
            </a:pPr>
            <a:endParaRPr lang="en-US" dirty="0"/>
          </a:p>
          <a:p>
            <a:pPr marL="1257300" lvl="3" indent="0">
              <a:buNone/>
            </a:pPr>
            <a:r>
              <a:rPr lang="en-US" sz="2800" dirty="0" smtClean="0"/>
              <a:t>Regine Heberlein</a:t>
            </a:r>
          </a:p>
          <a:p>
            <a:pPr marL="1257300" lvl="3" indent="0">
              <a:buNone/>
            </a:pPr>
            <a:r>
              <a:rPr lang="en-US" sz="2800" i="1" dirty="0"/>
              <a:t>Principal Cataloger and Metadata Analyst, </a:t>
            </a:r>
            <a:endParaRPr lang="en-US" sz="2800" i="1" dirty="0" smtClean="0"/>
          </a:p>
          <a:p>
            <a:pPr marL="1257300" lvl="3" indent="0">
              <a:buNone/>
            </a:pPr>
            <a:r>
              <a:rPr lang="en-US" sz="2800" i="1" dirty="0"/>
              <a:t>	</a:t>
            </a:r>
            <a:r>
              <a:rPr lang="en-US" sz="2800" i="1" dirty="0" smtClean="0"/>
              <a:t>Rare </a:t>
            </a:r>
            <a:r>
              <a:rPr lang="en-US" sz="2800" i="1" dirty="0"/>
              <a:t>Book Collections</a:t>
            </a:r>
          </a:p>
          <a:p>
            <a:pPr marL="1257300" lvl="3" indent="0">
              <a:buNone/>
            </a:pPr>
            <a:r>
              <a:rPr lang="en-US" sz="2800" dirty="0" smtClean="0"/>
              <a:t>Princeton University</a:t>
            </a:r>
          </a:p>
          <a:p>
            <a:pPr marL="1257300" lvl="3" indent="0">
              <a:buNone/>
            </a:pPr>
            <a:r>
              <a:rPr lang="en-US" sz="2800" dirty="0" smtClean="0">
                <a:hlinkClick r:id="rId3"/>
              </a:rPr>
              <a:t>heberlei@princeton.edu</a:t>
            </a:r>
            <a:endParaRPr lang="en-US" sz="2800" dirty="0" smtClean="0"/>
          </a:p>
          <a:p>
            <a:pPr marL="1257300" lvl="3" indent="0">
              <a:buNone/>
            </a:pPr>
            <a:r>
              <a:rPr lang="en-US" sz="2800" dirty="0" smtClean="0"/>
              <a:t>@</a:t>
            </a:r>
            <a:r>
              <a:rPr lang="en-US" sz="2800" dirty="0" err="1" smtClean="0"/>
              <a:t>allthatdata</a:t>
            </a:r>
            <a:endParaRPr lang="en-US" sz="28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25390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Extensible Processing?*</a:t>
            </a:r>
            <a:endParaRPr lang="en-US" dirty="0"/>
          </a:p>
        </p:txBody>
      </p:sp>
      <p:sp>
        <p:nvSpPr>
          <p:cNvPr id="3" name="Content Placeholder 2"/>
          <p:cNvSpPr>
            <a:spLocks noGrp="1"/>
          </p:cNvSpPr>
          <p:nvPr>
            <p:ph idx="1"/>
          </p:nvPr>
        </p:nvSpPr>
        <p:spPr/>
        <p:txBody>
          <a:bodyPr>
            <a:normAutofit/>
          </a:bodyPr>
          <a:lstStyle/>
          <a:p>
            <a:r>
              <a:rPr lang="en-US" dirty="0" smtClean="0"/>
              <a:t>Create baseline level of access to ALL collections</a:t>
            </a:r>
          </a:p>
          <a:p>
            <a:r>
              <a:rPr lang="en-US" dirty="0" smtClean="0"/>
              <a:t>Follow the standards</a:t>
            </a:r>
          </a:p>
          <a:p>
            <a:r>
              <a:rPr lang="en-US" dirty="0" smtClean="0"/>
              <a:t>Create structured data</a:t>
            </a:r>
          </a:p>
          <a:p>
            <a:r>
              <a:rPr lang="en-US" dirty="0" smtClean="0"/>
              <a:t>Process iteratively</a:t>
            </a:r>
          </a:p>
          <a:p>
            <a:r>
              <a:rPr lang="en-US" dirty="0" smtClean="0"/>
              <a:t>Focus on the aggregate</a:t>
            </a:r>
          </a:p>
          <a:p>
            <a:r>
              <a:rPr lang="en-US" dirty="0" smtClean="0"/>
              <a:t>Prioritize policies over items</a:t>
            </a:r>
          </a:p>
          <a:p>
            <a:endParaRPr lang="en-US" dirty="0" smtClean="0"/>
          </a:p>
        </p:txBody>
      </p:sp>
      <p:sp>
        <p:nvSpPr>
          <p:cNvPr id="4" name="TextBox 3"/>
          <p:cNvSpPr txBox="1"/>
          <p:nvPr/>
        </p:nvSpPr>
        <p:spPr>
          <a:xfrm>
            <a:off x="4979975" y="5791200"/>
            <a:ext cx="4279441" cy="923330"/>
          </a:xfrm>
          <a:prstGeom prst="rect">
            <a:avLst/>
          </a:prstGeom>
          <a:noFill/>
        </p:spPr>
        <p:txBody>
          <a:bodyPr wrap="none" rtlCol="0">
            <a:spAutoFit/>
          </a:bodyPr>
          <a:lstStyle/>
          <a:p>
            <a:r>
              <a:rPr lang="en-US" dirty="0" smtClean="0"/>
              <a:t>*Dan Santamaria: </a:t>
            </a:r>
            <a:r>
              <a:rPr lang="en-US" i="1" dirty="0" smtClean="0"/>
              <a:t>Extensible Processing for </a:t>
            </a:r>
          </a:p>
          <a:p>
            <a:r>
              <a:rPr lang="en-US" i="1" dirty="0" smtClean="0"/>
              <a:t>Archives and Special Collections</a:t>
            </a:r>
            <a:r>
              <a:rPr lang="en-US" dirty="0" smtClean="0"/>
              <a:t>. </a:t>
            </a:r>
          </a:p>
          <a:p>
            <a:r>
              <a:rPr lang="en-US" dirty="0" smtClean="0"/>
              <a:t>Chicago: Neal-Schuman 2015</a:t>
            </a:r>
            <a:endParaRPr lang="en-US" dirty="0"/>
          </a:p>
        </p:txBody>
      </p:sp>
    </p:spTree>
    <p:extLst>
      <p:ext uri="{BB962C8B-B14F-4D97-AF65-F5344CB8AC3E}">
        <p14:creationId xmlns:p14="http://schemas.microsoft.com/office/powerpoint/2010/main" val="294702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 Policies</a:t>
            </a:r>
            <a:endParaRPr lang="en-US" dirty="0"/>
          </a:p>
        </p:txBody>
      </p:sp>
      <p:sp>
        <p:nvSpPr>
          <p:cNvPr id="3" name="Content Placeholder 2"/>
          <p:cNvSpPr>
            <a:spLocks noGrp="1"/>
          </p:cNvSpPr>
          <p:nvPr>
            <p:ph idx="1"/>
          </p:nvPr>
        </p:nvSpPr>
        <p:spPr/>
        <p:txBody>
          <a:bodyPr/>
          <a:lstStyle/>
          <a:p>
            <a:r>
              <a:rPr lang="en-US" dirty="0" smtClean="0"/>
              <a:t>Mission Statement that Prioritizes Access</a:t>
            </a:r>
          </a:p>
          <a:p>
            <a:r>
              <a:rPr lang="en-US" dirty="0" smtClean="0"/>
              <a:t>Collection Development</a:t>
            </a:r>
          </a:p>
          <a:p>
            <a:r>
              <a:rPr lang="en-US" dirty="0" smtClean="0"/>
              <a:t>Appraisal Guidelines</a:t>
            </a:r>
          </a:p>
          <a:p>
            <a:r>
              <a:rPr lang="en-US" dirty="0" smtClean="0"/>
              <a:t>Processing Guidelines</a:t>
            </a:r>
          </a:p>
          <a:p>
            <a:r>
              <a:rPr lang="en-US" dirty="0" smtClean="0"/>
              <a:t>Environmental Conditions</a:t>
            </a:r>
          </a:p>
          <a:p>
            <a:endParaRPr lang="en-US" dirty="0" smtClean="0"/>
          </a:p>
          <a:p>
            <a:endParaRPr lang="en-US" dirty="0"/>
          </a:p>
        </p:txBody>
      </p:sp>
    </p:spTree>
    <p:extLst>
      <p:ext uri="{BB962C8B-B14F-4D97-AF65-F5344CB8AC3E}">
        <p14:creationId xmlns:p14="http://schemas.microsoft.com/office/powerpoint/2010/main" val="74004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Principles</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10000"/>
          </a:bodyPr>
          <a:lstStyle/>
          <a:p>
            <a:pPr lvl="0"/>
            <a:r>
              <a:rPr lang="en-US" sz="3400" dirty="0" smtClean="0"/>
              <a:t>The term “processing” encompasses appraisal, description, arrangement, and preservation actions</a:t>
            </a:r>
          </a:p>
          <a:p>
            <a:pPr lvl="0"/>
            <a:r>
              <a:rPr lang="en-US" sz="3400" dirty="0" smtClean="0"/>
              <a:t>Processing should occur at a </a:t>
            </a:r>
            <a:r>
              <a:rPr lang="en-US" sz="3400" b="1" dirty="0" smtClean="0"/>
              <a:t>defined level of detail</a:t>
            </a:r>
          </a:p>
          <a:p>
            <a:pPr lvl="0"/>
            <a:r>
              <a:rPr lang="en-US" sz="3400" dirty="0" smtClean="0"/>
              <a:t>Appraisal, description, arrangement, and preservation work should occur at a </a:t>
            </a:r>
            <a:r>
              <a:rPr lang="en-US" sz="3400" b="1" dirty="0" smtClean="0"/>
              <a:t>common level of detail</a:t>
            </a:r>
          </a:p>
          <a:p>
            <a:r>
              <a:rPr lang="en-US" sz="3400" dirty="0" smtClean="0"/>
              <a:t>Processing levels should be </a:t>
            </a:r>
            <a:r>
              <a:rPr lang="en-US" sz="3400" b="1" dirty="0" smtClean="0"/>
              <a:t>applied to all collected materials</a:t>
            </a:r>
          </a:p>
          <a:p>
            <a:pPr lvl="0"/>
            <a:r>
              <a:rPr lang="en-US" sz="3400" dirty="0" smtClean="0"/>
              <a:t>Processing levels should be </a:t>
            </a:r>
            <a:r>
              <a:rPr lang="en-US" sz="3400" b="1" dirty="0" smtClean="0"/>
              <a:t>applied to aggregates</a:t>
            </a:r>
          </a:p>
          <a:p>
            <a:pPr lvl="0"/>
            <a:r>
              <a:rPr lang="en-US" sz="3400" dirty="0" smtClean="0"/>
              <a:t>Processing actions should be </a:t>
            </a:r>
            <a:r>
              <a:rPr lang="en-US" sz="3400" b="1" dirty="0" smtClean="0"/>
              <a:t>applied top-down and iteratively</a:t>
            </a:r>
          </a:p>
          <a:p>
            <a:endParaRPr lang="en-US" dirty="0"/>
          </a:p>
        </p:txBody>
      </p:sp>
    </p:spTree>
    <p:extLst>
      <p:ext uri="{BB962C8B-B14F-4D97-AF65-F5344CB8AC3E}">
        <p14:creationId xmlns:p14="http://schemas.microsoft.com/office/powerpoint/2010/main" val="198129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 MSS Processing Levels</a:t>
            </a:r>
            <a:endParaRPr 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658" t="21507" r="3625" b="7253"/>
          <a:stretch>
            <a:fillRect/>
          </a:stretch>
        </p:blipFill>
        <p:spPr>
          <a:xfrm>
            <a:off x="105401" y="1414484"/>
            <a:ext cx="9038599" cy="5443516"/>
          </a:xfrm>
          <a:noFill/>
        </p:spPr>
      </p:pic>
    </p:spTree>
    <p:extLst>
      <p:ext uri="{BB962C8B-B14F-4D97-AF65-F5344CB8AC3E}">
        <p14:creationId xmlns:p14="http://schemas.microsoft.com/office/powerpoint/2010/main" val="254403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Manage your Resources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19325047"/>
              </p:ext>
            </p:extLst>
          </p:nvPr>
        </p:nvGraphicFramePr>
        <p:xfrm>
          <a:off x="381000" y="1295400"/>
          <a:ext cx="8458200" cy="5349954"/>
        </p:xfrm>
        <a:graphic>
          <a:graphicData uri="http://schemas.openxmlformats.org/drawingml/2006/table">
            <a:tbl>
              <a:tblPr firstRow="1" firstCol="1" bandRow="1" bandCol="1"/>
              <a:tblGrid>
                <a:gridCol w="2473625"/>
                <a:gridCol w="5984575"/>
              </a:tblGrid>
              <a:tr h="570663">
                <a:tc>
                  <a:txBody>
                    <a:bodyPr/>
                    <a:lstStyle/>
                    <a:p>
                      <a:pPr marL="0" marR="0">
                        <a:spcBef>
                          <a:spcPts val="0"/>
                        </a:spcBef>
                        <a:spcAft>
                          <a:spcPts val="0"/>
                        </a:spcAft>
                      </a:pPr>
                      <a:r>
                        <a:rPr lang="en-US" sz="2000" b="1" dirty="0" smtClean="0">
                          <a:effectLst/>
                          <a:latin typeface="Times New Roman"/>
                          <a:ea typeface="Times New Roman"/>
                        </a:rPr>
                        <a:t>Level</a:t>
                      </a:r>
                      <a:endParaRPr lang="en-US" sz="2000" b="1" dirty="0">
                        <a:effectLst/>
                        <a:latin typeface="Times New Roman"/>
                        <a:ea typeface="Times New Roman"/>
                      </a:endParaRPr>
                    </a:p>
                  </a:txBody>
                  <a:tcPr marL="47206" marR="472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effectLst/>
                          <a:latin typeface="Times New Roman"/>
                          <a:ea typeface="Times New Roman"/>
                        </a:rPr>
                        <a:t>Time needed</a:t>
                      </a:r>
                      <a:endParaRPr lang="en-US" sz="2000">
                        <a:effectLst/>
                        <a:latin typeface="Times New Roman"/>
                        <a:ea typeface="Times New Roman"/>
                      </a:endParaRPr>
                    </a:p>
                  </a:txBody>
                  <a:tcPr marL="47206" marR="472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3246">
                <a:tc>
                  <a:txBody>
                    <a:bodyPr/>
                    <a:lstStyle/>
                    <a:p>
                      <a:pPr marL="0" marR="0">
                        <a:spcBef>
                          <a:spcPts val="0"/>
                        </a:spcBef>
                        <a:spcAft>
                          <a:spcPts val="0"/>
                        </a:spcAft>
                      </a:pPr>
                      <a:r>
                        <a:rPr lang="en-US" sz="2000" dirty="0" smtClean="0">
                          <a:effectLst/>
                          <a:latin typeface="Times New Roman"/>
                          <a:ea typeface="Times New Roman"/>
                        </a:rPr>
                        <a:t>5 (“Cadillac”)</a:t>
                      </a:r>
                      <a:endParaRPr lang="en-US" sz="2000" dirty="0">
                        <a:effectLst/>
                        <a:latin typeface="Times New Roman"/>
                        <a:ea typeface="Times New Roman"/>
                      </a:endParaRPr>
                    </a:p>
                  </a:txBody>
                  <a:tcPr marL="47206" marR="472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Times New Roman"/>
                          <a:ea typeface="Times New Roman"/>
                        </a:rPr>
                        <a:t>5 </a:t>
                      </a:r>
                      <a:r>
                        <a:rPr lang="en-US" sz="2000" dirty="0" err="1">
                          <a:effectLst/>
                          <a:latin typeface="Times New Roman"/>
                          <a:ea typeface="Times New Roman"/>
                        </a:rPr>
                        <a:t>hrs</a:t>
                      </a:r>
                      <a:r>
                        <a:rPr lang="en-US" sz="2000" dirty="0">
                          <a:effectLst/>
                          <a:latin typeface="Times New Roman"/>
                          <a:ea typeface="Times New Roman"/>
                        </a:rPr>
                        <a:t> + / linear ft.</a:t>
                      </a:r>
                    </a:p>
                    <a:p>
                      <a:pPr marL="0" marR="0">
                        <a:spcBef>
                          <a:spcPts val="0"/>
                        </a:spcBef>
                        <a:spcAft>
                          <a:spcPts val="0"/>
                        </a:spcAft>
                      </a:pPr>
                      <a:r>
                        <a:rPr lang="en-US" sz="2000" dirty="0">
                          <a:effectLst/>
                          <a:latin typeface="Times New Roman"/>
                          <a:ea typeface="Times New Roman"/>
                        </a:rPr>
                        <a:t> (Lynch study 1980: 12.7 </a:t>
                      </a:r>
                      <a:r>
                        <a:rPr lang="en-US" sz="2000" dirty="0" err="1">
                          <a:effectLst/>
                          <a:latin typeface="Times New Roman"/>
                          <a:ea typeface="Times New Roman"/>
                        </a:rPr>
                        <a:t>hrs</a:t>
                      </a:r>
                      <a:r>
                        <a:rPr lang="en-US" sz="2000" dirty="0">
                          <a:effectLst/>
                          <a:latin typeface="Times New Roman"/>
                          <a:ea typeface="Times New Roman"/>
                        </a:rPr>
                        <a:t>/</a:t>
                      </a:r>
                      <a:r>
                        <a:rPr lang="en-US" sz="2000" dirty="0" err="1">
                          <a:effectLst/>
                          <a:latin typeface="Times New Roman"/>
                          <a:ea typeface="Times New Roman"/>
                        </a:rPr>
                        <a:t>ft</a:t>
                      </a:r>
                      <a:r>
                        <a:rPr lang="en-US" sz="2000" dirty="0">
                          <a:effectLst/>
                          <a:latin typeface="Times New Roman"/>
                          <a:ea typeface="Times New Roman"/>
                        </a:rPr>
                        <a:t>; Billy Graham Center 1993: 15.1 </a:t>
                      </a:r>
                      <a:r>
                        <a:rPr lang="en-US" sz="2000" dirty="0" err="1">
                          <a:effectLst/>
                          <a:latin typeface="Times New Roman"/>
                          <a:ea typeface="Times New Roman"/>
                        </a:rPr>
                        <a:t>hrs</a:t>
                      </a:r>
                      <a:r>
                        <a:rPr lang="en-US" sz="2000" dirty="0">
                          <a:effectLst/>
                          <a:latin typeface="Times New Roman"/>
                          <a:ea typeface="Times New Roman"/>
                        </a:rPr>
                        <a:t>/ft.; John Delaney’s experience ca. 1 day/ </a:t>
                      </a:r>
                      <a:r>
                        <a:rPr lang="en-US" sz="2000" dirty="0" err="1">
                          <a:effectLst/>
                          <a:latin typeface="Times New Roman"/>
                          <a:ea typeface="Times New Roman"/>
                        </a:rPr>
                        <a:t>ft</a:t>
                      </a:r>
                      <a:r>
                        <a:rPr lang="en-US" sz="2000" dirty="0">
                          <a:effectLst/>
                          <a:latin typeface="Times New Roman"/>
                          <a:ea typeface="Times New Roman"/>
                        </a:rPr>
                        <a:t>)</a:t>
                      </a:r>
                    </a:p>
                  </a:txBody>
                  <a:tcPr marL="47206" marR="472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2738">
                <a:tc>
                  <a:txBody>
                    <a:bodyPr/>
                    <a:lstStyle/>
                    <a:p>
                      <a:pPr marL="0" marR="0">
                        <a:spcBef>
                          <a:spcPts val="0"/>
                        </a:spcBef>
                        <a:spcAft>
                          <a:spcPts val="0"/>
                        </a:spcAft>
                      </a:pPr>
                      <a:r>
                        <a:rPr lang="en-US" sz="2000" dirty="0" smtClean="0">
                          <a:effectLst/>
                          <a:latin typeface="Times New Roman"/>
                          <a:ea typeface="Times New Roman"/>
                        </a:rPr>
                        <a:t>4</a:t>
                      </a:r>
                      <a:endParaRPr lang="en-US" sz="2000" dirty="0">
                        <a:effectLst/>
                        <a:latin typeface="Times New Roman"/>
                        <a:ea typeface="Times New Roman"/>
                      </a:endParaRPr>
                    </a:p>
                  </a:txBody>
                  <a:tcPr marL="47206" marR="472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4 hrs / linear ft.</a:t>
                      </a:r>
                    </a:p>
                    <a:p>
                      <a:pPr marL="0" marR="0">
                        <a:spcBef>
                          <a:spcPts val="0"/>
                        </a:spcBef>
                        <a:spcAft>
                          <a:spcPts val="0"/>
                        </a:spcAft>
                      </a:pPr>
                      <a:r>
                        <a:rPr lang="en-US" sz="2000">
                          <a:effectLst/>
                          <a:latin typeface="Times New Roman"/>
                          <a:ea typeface="Times New Roman"/>
                        </a:rPr>
                        <a:t>(Greene-Meissner benchmark + added time for full folder list) (add 1 hr/ft. for folder labels)</a:t>
                      </a:r>
                    </a:p>
                  </a:txBody>
                  <a:tcPr marL="47206" marR="472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2738">
                <a:tc>
                  <a:txBody>
                    <a:bodyPr/>
                    <a:lstStyle/>
                    <a:p>
                      <a:pPr marL="0" marR="0">
                        <a:spcBef>
                          <a:spcPts val="0"/>
                        </a:spcBef>
                        <a:spcAft>
                          <a:spcPts val="0"/>
                        </a:spcAft>
                      </a:pPr>
                      <a:r>
                        <a:rPr lang="en-US" sz="2000" dirty="0" smtClean="0">
                          <a:effectLst/>
                          <a:latin typeface="Times New Roman"/>
                          <a:ea typeface="Times New Roman"/>
                        </a:rPr>
                        <a:t>3</a:t>
                      </a:r>
                      <a:endParaRPr lang="en-US" sz="2000" dirty="0">
                        <a:effectLst/>
                        <a:latin typeface="Times New Roman"/>
                        <a:ea typeface="Times New Roman"/>
                      </a:endParaRPr>
                    </a:p>
                  </a:txBody>
                  <a:tcPr marL="47206" marR="472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Times New Roman"/>
                          <a:ea typeface="Times New Roman"/>
                        </a:rPr>
                        <a:t>3.5 hrs / linear ft.</a:t>
                      </a:r>
                    </a:p>
                    <a:p>
                      <a:pPr marL="0" marR="0">
                        <a:spcBef>
                          <a:spcPts val="0"/>
                        </a:spcBef>
                        <a:spcAft>
                          <a:spcPts val="0"/>
                        </a:spcAft>
                      </a:pPr>
                      <a:r>
                        <a:rPr lang="en-US" sz="2000">
                          <a:effectLst/>
                          <a:latin typeface="Times New Roman"/>
                          <a:ea typeface="Times New Roman"/>
                        </a:rPr>
                        <a:t>(Greene-Meissner benchmark for professional archivists is 4 hrs / linear ft.)</a:t>
                      </a:r>
                    </a:p>
                  </a:txBody>
                  <a:tcPr marL="47206" marR="472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203246">
                <a:tc>
                  <a:txBody>
                    <a:bodyPr/>
                    <a:lstStyle/>
                    <a:p>
                      <a:pPr marL="0" marR="0">
                        <a:spcBef>
                          <a:spcPts val="0"/>
                        </a:spcBef>
                        <a:spcAft>
                          <a:spcPts val="0"/>
                        </a:spcAft>
                      </a:pPr>
                      <a:r>
                        <a:rPr lang="en-US" sz="2000" dirty="0" smtClean="0">
                          <a:effectLst/>
                          <a:latin typeface="Times New Roman"/>
                          <a:ea typeface="Times New Roman"/>
                        </a:rPr>
                        <a:t>2</a:t>
                      </a:r>
                      <a:endParaRPr lang="en-US" sz="2000" dirty="0">
                        <a:effectLst/>
                        <a:latin typeface="Times New Roman"/>
                        <a:ea typeface="Times New Roman"/>
                      </a:endParaRPr>
                    </a:p>
                  </a:txBody>
                  <a:tcPr marL="47206" marR="472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a:ea typeface="Times New Roman"/>
                        </a:rPr>
                        <a:t>2 hrs / linear ft.</a:t>
                      </a:r>
                    </a:p>
                    <a:p>
                      <a:pPr marL="0" marR="0">
                        <a:spcBef>
                          <a:spcPts val="0"/>
                        </a:spcBef>
                        <a:spcAft>
                          <a:spcPts val="0"/>
                        </a:spcAft>
                      </a:pPr>
                      <a:r>
                        <a:rPr lang="en-US" sz="2000">
                          <a:effectLst/>
                          <a:latin typeface="Times New Roman"/>
                          <a:ea typeface="Times New Roman"/>
                        </a:rPr>
                        <a:t>(Regine’s experience for surveying to the series/subseries level and creating/encoding box list: 1 hr/ft.)</a:t>
                      </a:r>
                    </a:p>
                  </a:txBody>
                  <a:tcPr marL="47206" marR="472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1369">
                <a:tc>
                  <a:txBody>
                    <a:bodyPr/>
                    <a:lstStyle/>
                    <a:p>
                      <a:pPr marL="0" marR="0">
                        <a:spcBef>
                          <a:spcPts val="0"/>
                        </a:spcBef>
                        <a:spcAft>
                          <a:spcPts val="0"/>
                        </a:spcAft>
                      </a:pPr>
                      <a:r>
                        <a:rPr lang="en-US" sz="2000" dirty="0" smtClean="0">
                          <a:effectLst/>
                          <a:latin typeface="Times New Roman"/>
                          <a:ea typeface="Times New Roman"/>
                        </a:rPr>
                        <a:t>1 (“Wheelbarrow”)</a:t>
                      </a:r>
                      <a:endParaRPr lang="en-US" sz="2000" dirty="0">
                        <a:effectLst/>
                        <a:latin typeface="Times New Roman"/>
                        <a:ea typeface="Times New Roman"/>
                      </a:endParaRPr>
                    </a:p>
                  </a:txBody>
                  <a:tcPr marL="47206" marR="472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Times New Roman"/>
                          <a:ea typeface="Times New Roman"/>
                        </a:rPr>
                        <a:t>1 </a:t>
                      </a:r>
                      <a:r>
                        <a:rPr lang="en-US" sz="2000" dirty="0" err="1">
                          <a:effectLst/>
                          <a:latin typeface="Times New Roman"/>
                          <a:ea typeface="Times New Roman"/>
                        </a:rPr>
                        <a:t>hr</a:t>
                      </a:r>
                      <a:r>
                        <a:rPr lang="en-US" sz="2000" dirty="0">
                          <a:effectLst/>
                          <a:latin typeface="Times New Roman"/>
                          <a:ea typeface="Times New Roman"/>
                        </a:rPr>
                        <a:t> / </a:t>
                      </a:r>
                      <a:r>
                        <a:rPr lang="en-US" sz="2000" dirty="0" err="1">
                          <a:effectLst/>
                          <a:latin typeface="Times New Roman"/>
                          <a:ea typeface="Times New Roman"/>
                        </a:rPr>
                        <a:t>ln.ft</a:t>
                      </a:r>
                      <a:r>
                        <a:rPr lang="en-US" sz="2000" dirty="0">
                          <a:effectLst/>
                          <a:latin typeface="Times New Roman"/>
                          <a:ea typeface="Times New Roman"/>
                        </a:rPr>
                        <a:t>. </a:t>
                      </a:r>
                    </a:p>
                  </a:txBody>
                  <a:tcPr marL="47206" marR="472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19101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Your Actions on Data</a:t>
            </a:r>
            <a:endParaRPr lang="en-US" dirty="0"/>
          </a:p>
        </p:txBody>
      </p:sp>
      <p:sp>
        <p:nvSpPr>
          <p:cNvPr id="3" name="Content Placeholder 2"/>
          <p:cNvSpPr>
            <a:spLocks noGrp="1"/>
          </p:cNvSpPr>
          <p:nvPr>
            <p:ph idx="1"/>
          </p:nvPr>
        </p:nvSpPr>
        <p:spPr>
          <a:xfrm>
            <a:off x="457200" y="1371600"/>
            <a:ext cx="8229600" cy="4525963"/>
          </a:xfrm>
        </p:spPr>
        <p:txBody>
          <a:bodyPr/>
          <a:lstStyle/>
          <a:p>
            <a:r>
              <a:rPr lang="en-US" dirty="0" smtClean="0"/>
              <a:t>Current level of access</a:t>
            </a:r>
          </a:p>
          <a:p>
            <a:r>
              <a:rPr lang="en-US" dirty="0" smtClean="0"/>
              <a:t>Circulation data</a:t>
            </a:r>
          </a:p>
          <a:p>
            <a:r>
              <a:rPr lang="en-US" dirty="0" smtClean="0"/>
              <a:t>Project time needed / staff time available</a:t>
            </a:r>
            <a:endParaRPr lang="en-US"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309" t="17810" r="15596" b="20858"/>
          <a:stretch/>
        </p:blipFill>
        <p:spPr bwMode="auto">
          <a:xfrm>
            <a:off x="152400" y="3305978"/>
            <a:ext cx="5867400" cy="3564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534" y="3429000"/>
            <a:ext cx="4222466" cy="3429000"/>
          </a:xfrm>
          <a:prstGeom prst="rect">
            <a:avLst/>
          </a:prstGeom>
          <a:solidFill>
            <a:schemeClr val="bg1"/>
          </a:solidFill>
          <a:ln>
            <a:solidFill>
              <a:schemeClr val="accent1"/>
            </a:solidFill>
          </a:ln>
          <a:effectLst/>
        </p:spPr>
      </p:pic>
    </p:spTree>
    <p:extLst>
      <p:ext uri="{BB962C8B-B14F-4D97-AF65-F5344CB8AC3E}">
        <p14:creationId xmlns:p14="http://schemas.microsoft.com/office/powerpoint/2010/main" val="45209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Prioritize Professional </a:t>
            </a:r>
            <a:br>
              <a:rPr lang="en-US" dirty="0" smtClean="0"/>
            </a:br>
            <a:r>
              <a:rPr lang="en-US" dirty="0" smtClean="0"/>
              <a:t>over Clerical Work</a:t>
            </a:r>
            <a:endParaRPr lang="en-US" dirty="0"/>
          </a:p>
        </p:txBody>
      </p:sp>
      <p:sp>
        <p:nvSpPr>
          <p:cNvPr id="3" name="Content Placeholder 2"/>
          <p:cNvSpPr>
            <a:spLocks noGrp="1"/>
          </p:cNvSpPr>
          <p:nvPr>
            <p:ph idx="1"/>
          </p:nvPr>
        </p:nvSpPr>
        <p:spPr/>
        <p:txBody>
          <a:bodyPr/>
          <a:lstStyle/>
          <a:p>
            <a:r>
              <a:rPr lang="en-US" dirty="0" smtClean="0"/>
              <a:t>Appraise</a:t>
            </a:r>
          </a:p>
          <a:p>
            <a:r>
              <a:rPr lang="en-US" dirty="0" smtClean="0"/>
              <a:t>Establish intellectual and physical control</a:t>
            </a:r>
          </a:p>
          <a:p>
            <a:r>
              <a:rPr lang="en-US" dirty="0" smtClean="0"/>
              <a:t>Identify series and logical groupings</a:t>
            </a:r>
          </a:p>
          <a:p>
            <a:r>
              <a:rPr lang="en-US" dirty="0" smtClean="0"/>
              <a:t>Create description in the form of structured and standards-compliant data</a:t>
            </a:r>
          </a:p>
          <a:p>
            <a:r>
              <a:rPr lang="en-US" dirty="0" smtClean="0"/>
              <a:t>Create or support delivery systems that offer user functionality</a:t>
            </a:r>
            <a:endParaRPr lang="en-US" dirty="0"/>
          </a:p>
        </p:txBody>
      </p:sp>
    </p:spTree>
    <p:extLst>
      <p:ext uri="{BB962C8B-B14F-4D97-AF65-F5344CB8AC3E}">
        <p14:creationId xmlns:p14="http://schemas.microsoft.com/office/powerpoint/2010/main" val="372097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Forget the Paperclips…</a:t>
            </a:r>
            <a:endParaRPr lang="en-US" dirty="0"/>
          </a:p>
        </p:txBody>
      </p:sp>
      <p:sp>
        <p:nvSpPr>
          <p:cNvPr id="3" name="Content Placeholder 2"/>
          <p:cNvSpPr>
            <a:spLocks noGrp="1"/>
          </p:cNvSpPr>
          <p:nvPr>
            <p:ph idx="1"/>
          </p:nvPr>
        </p:nvSpPr>
        <p:spPr/>
        <p:txBody>
          <a:bodyPr>
            <a:normAutofit/>
          </a:bodyPr>
          <a:lstStyle/>
          <a:p>
            <a:r>
              <a:rPr lang="en-US" dirty="0" smtClean="0"/>
              <a:t>Follow established policies</a:t>
            </a:r>
          </a:p>
          <a:p>
            <a:r>
              <a:rPr lang="en-US" dirty="0" smtClean="0"/>
              <a:t>Maintain stable environmental conditions</a:t>
            </a:r>
          </a:p>
          <a:p>
            <a:r>
              <a:rPr lang="en-US" dirty="0" smtClean="0"/>
              <a:t>Prioritize documented user needs over alleged preservation needs</a:t>
            </a:r>
          </a:p>
          <a:p>
            <a:r>
              <a:rPr lang="en-US" dirty="0" smtClean="0"/>
              <a:t>Preserve &amp; describe at the same level</a:t>
            </a:r>
          </a:p>
          <a:p>
            <a:endParaRPr lang="en-US" dirty="0"/>
          </a:p>
          <a:p>
            <a:pPr marL="0" indent="0">
              <a:buNone/>
            </a:pPr>
            <a:r>
              <a:rPr lang="en-US" dirty="0" smtClean="0"/>
              <a:t>In case you’re wondering: no, this does not mean abandoning preservation tasks altogether!</a:t>
            </a:r>
          </a:p>
          <a:p>
            <a:endParaRPr lang="en-US" dirty="0" smtClean="0"/>
          </a:p>
        </p:txBody>
      </p:sp>
    </p:spTree>
    <p:extLst>
      <p:ext uri="{BB962C8B-B14F-4D97-AF65-F5344CB8AC3E}">
        <p14:creationId xmlns:p14="http://schemas.microsoft.com/office/powerpoint/2010/main" val="2463724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1028</Words>
  <Application>Microsoft Office PowerPoint</Application>
  <PresentationFormat>On-screen Show (4:3)</PresentationFormat>
  <Paragraphs>121</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Extensible Processing</vt:lpstr>
      <vt:lpstr>What Is Extensible Processing?*</vt:lpstr>
      <vt:lpstr>Prerequisite Policies</vt:lpstr>
      <vt:lpstr>Processing Principles</vt:lpstr>
      <vt:lpstr>PUL MSS Processing Levels</vt:lpstr>
      <vt:lpstr>Manage your Resources</vt:lpstr>
      <vt:lpstr>Base Your Actions on Data</vt:lpstr>
      <vt:lpstr>Prioritize Professional  over Clerical Work</vt:lpstr>
      <vt:lpstr>Forget the Paperclips…</vt:lpstr>
      <vt:lpstr>…and Focus on the Big Picture</vt:lpstr>
      <vt:lpstr>PowerPoint Presentation</vt:lpstr>
    </vt:vector>
  </TitlesOfParts>
  <Company>Princeton University Library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Regine I. Heberlein</dc:creator>
  <cp:lastModifiedBy>Regine I. Heberlein</cp:lastModifiedBy>
  <cp:revision>31</cp:revision>
  <dcterms:created xsi:type="dcterms:W3CDTF">2015-10-07T13:43:51Z</dcterms:created>
  <dcterms:modified xsi:type="dcterms:W3CDTF">2015-10-07T18:05:32Z</dcterms:modified>
</cp:coreProperties>
</file>