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263" r:id="rId4"/>
    <p:sldId id="265" r:id="rId5"/>
    <p:sldId id="264" r:id="rId6"/>
    <p:sldId id="270" r:id="rId7"/>
    <p:sldId id="288" r:id="rId8"/>
    <p:sldId id="289" r:id="rId9"/>
    <p:sldId id="290" r:id="rId10"/>
    <p:sldId id="268" r:id="rId11"/>
    <p:sldId id="285" r:id="rId12"/>
    <p:sldId id="279" r:id="rId13"/>
    <p:sldId id="292" r:id="rId14"/>
    <p:sldId id="287" r:id="rId15"/>
    <p:sldId id="286" r:id="rId16"/>
  </p:sldIdLst>
  <p:sldSz cx="9144000" cy="5143500" type="screen16x9"/>
  <p:notesSz cx="6858000" cy="9144000"/>
  <p:embeddedFontLst>
    <p:embeddedFont>
      <p:font typeface="Didact Gothic" panose="020B0604020202020204" charset="0"/>
      <p:regular r:id="rId18"/>
    </p:embeddedFont>
    <p:embeddedFont>
      <p:font typeface="Julius Sans One" panose="020B0604020202020204" charset="0"/>
      <p:regular r:id="rId19"/>
    </p:embeddedFont>
    <p:embeddedFont>
      <p:font typeface="Questrial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D64870-0C3D-4A16-821E-C13F6CF76CBA}">
  <a:tblStyle styleId="{C0D64870-0C3D-4A16-821E-C13F6CF76C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02" y="-960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9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3" r:id="rId8"/>
    <p:sldLayoutId id="2147483664" r:id="rId9"/>
    <p:sldLayoutId id="214748366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photo/mid-shot-woman-laptop_11127898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inf.uva.es/DESI/MortalidadMasculinaVsFemenin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inf.uva.es/desi_21-22/rentavsesperanzavida" TargetMode="External"/><Relationship Id="rId2" Type="http://schemas.openxmlformats.org/officeDocument/2006/relationships/hyperlink" Target="https://desi_21-22.pages.gitlab.inf.uva.es/rentavsesperanzavida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PROYECTO</a:t>
            </a:r>
            <a:br>
              <a:rPr lang="en" dirty="0" smtClean="0"/>
            </a:br>
            <a:r>
              <a:rPr lang="en" dirty="0" smtClean="0"/>
              <a:t>VISUALIZACIÓN</a:t>
            </a:r>
            <a:br>
              <a:rPr lang="en" dirty="0" smtClean="0"/>
            </a:br>
            <a:r>
              <a:rPr lang="en" dirty="0" smtClean="0"/>
              <a:t>2021-2022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Alejandro Pulido Sánchez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TRANSICIONES</a:t>
            </a:r>
            <a:endParaRPr b="1" dirty="0"/>
          </a:p>
        </p:txBody>
      </p:sp>
      <p:sp>
        <p:nvSpPr>
          <p:cNvPr id="343" name="Google Shape;343;p48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INICIO</a:t>
            </a:r>
            <a:endParaRPr dirty="0"/>
          </a:p>
        </p:txBody>
      </p:sp>
      <p:sp>
        <p:nvSpPr>
          <p:cNvPr id="344" name="Google Shape;344;p48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Aparición de ejes y gráfico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48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ELEGIR SEXO</a:t>
            </a:r>
            <a:endParaRPr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Puntos del gráfico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48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CAMBIO AÑO</a:t>
            </a:r>
            <a:endParaRPr dirty="0"/>
          </a:p>
        </p:txBody>
      </p:sp>
      <p:sp>
        <p:nvSpPr>
          <p:cNvPr id="348" name="Google Shape;348;p48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Puntos del gráfico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48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TABLA INFO</a:t>
            </a:r>
            <a:endParaRPr dirty="0"/>
          </a:p>
        </p:txBody>
      </p:sp>
      <p:sp>
        <p:nvSpPr>
          <p:cNvPr id="350" name="Google Shape;350;p48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Aparición suave de la tabla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48"/>
          <p:cNvSpPr/>
          <p:nvPr/>
        </p:nvSpPr>
        <p:spPr>
          <a:xfrm rot="10800000">
            <a:off x="1682775" y="54531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8"/>
          <p:cNvSpPr/>
          <p:nvPr/>
        </p:nvSpPr>
        <p:spPr>
          <a:xfrm rot="10800000">
            <a:off x="1682775" y="3132225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8"/>
          <p:cNvSpPr/>
          <p:nvPr/>
        </p:nvSpPr>
        <p:spPr>
          <a:xfrm rot="10800000">
            <a:off x="6625746" y="54531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8"/>
          <p:cNvSpPr/>
          <p:nvPr/>
        </p:nvSpPr>
        <p:spPr>
          <a:xfrm rot="10800000">
            <a:off x="6625746" y="3132000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5" name="Google Shape;355;p48"/>
          <p:cNvCxnSpPr/>
          <p:nvPr/>
        </p:nvCxnSpPr>
        <p:spPr>
          <a:xfrm>
            <a:off x="-22525" y="25649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8"/>
          <p:cNvCxnSpPr/>
          <p:nvPr/>
        </p:nvCxnSpPr>
        <p:spPr>
          <a:xfrm>
            <a:off x="6285300" y="25717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8"/>
          <p:cNvCxnSpPr/>
          <p:nvPr/>
        </p:nvCxnSpPr>
        <p:spPr>
          <a:xfrm>
            <a:off x="4572000" y="3179625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4572000" y="1276600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s-ES" dirty="0" smtClean="0">
                <a:uFill>
                  <a:noFill/>
                </a:uFill>
              </a:rPr>
              <a:t>Enlace: http</a:t>
            </a:r>
            <a:r>
              <a:rPr lang="es-ES" dirty="0">
                <a:uFill>
                  <a:noFill/>
                </a:uFill>
              </a:rPr>
              <a:t>://hdr.undp.org/en/data</a:t>
            </a:r>
            <a:r>
              <a:rPr lang="en" dirty="0" smtClean="0">
                <a:uFill>
                  <a:noFill/>
                </a:uFill>
                <a:hlinkClick r:id="rId3"/>
              </a:rPr>
              <a:t>Mid </a:t>
            </a:r>
            <a:endParaRPr lang="en" dirty="0" smtClean="0">
              <a:uFill>
                <a:noFill/>
              </a:uFill>
            </a:endParaRPr>
          </a:p>
          <a:p>
            <a:pPr marL="139700" lvl="0" indent="0">
              <a:buNone/>
            </a:pPr>
            <a:endParaRPr lang="en" dirty="0" smtClean="0">
              <a:uFill>
                <a:noFill/>
              </a:uFill>
            </a:endParaRPr>
          </a:p>
          <a:p>
            <a:pPr lvl="1"/>
            <a:r>
              <a:rPr lang="es-ES" dirty="0" err="1" smtClean="0">
                <a:uFill>
                  <a:noFill/>
                </a:uFill>
              </a:rPr>
              <a:t>Life</a:t>
            </a:r>
            <a:r>
              <a:rPr lang="es-ES" dirty="0" smtClean="0">
                <a:uFill>
                  <a:noFill/>
                </a:uFill>
              </a:rPr>
              <a:t> </a:t>
            </a:r>
            <a:r>
              <a:rPr lang="es-ES" dirty="0" err="1" smtClean="0">
                <a:uFill>
                  <a:noFill/>
                </a:uFill>
              </a:rPr>
              <a:t>Expectancy</a:t>
            </a:r>
            <a:r>
              <a:rPr lang="es-ES" dirty="0" smtClean="0">
                <a:uFill>
                  <a:noFill/>
                </a:uFill>
              </a:rPr>
              <a:t> at </a:t>
            </a:r>
            <a:r>
              <a:rPr lang="es-ES" dirty="0" err="1" smtClean="0">
                <a:uFill>
                  <a:noFill/>
                </a:uFill>
              </a:rPr>
              <a:t>Birth</a:t>
            </a:r>
            <a:endParaRPr dirty="0"/>
          </a:p>
          <a:p>
            <a:pPr lvl="1"/>
            <a:r>
              <a:rPr lang="es-ES" dirty="0" err="1">
                <a:uFill>
                  <a:noFill/>
                </a:uFill>
              </a:rPr>
              <a:t>Life</a:t>
            </a:r>
            <a:r>
              <a:rPr lang="es-ES" dirty="0">
                <a:uFill>
                  <a:noFill/>
                </a:uFill>
              </a:rPr>
              <a:t> </a:t>
            </a:r>
            <a:r>
              <a:rPr lang="es-ES" dirty="0" err="1">
                <a:uFill>
                  <a:noFill/>
                </a:uFill>
              </a:rPr>
              <a:t>Expectancy</a:t>
            </a:r>
            <a:r>
              <a:rPr lang="es-ES" dirty="0">
                <a:uFill>
                  <a:noFill/>
                </a:uFill>
              </a:rPr>
              <a:t> at </a:t>
            </a:r>
            <a:r>
              <a:rPr lang="es-ES" dirty="0" err="1" smtClean="0">
                <a:uFill>
                  <a:noFill/>
                </a:uFill>
              </a:rPr>
              <a:t>Birth</a:t>
            </a:r>
            <a:r>
              <a:rPr lang="es-ES" dirty="0" smtClean="0">
                <a:uFill>
                  <a:noFill/>
                </a:uFill>
              </a:rPr>
              <a:t> </a:t>
            </a:r>
            <a:r>
              <a:rPr lang="es-ES" dirty="0" err="1" smtClean="0">
                <a:uFill>
                  <a:noFill/>
                </a:uFill>
              </a:rPr>
              <a:t>Female</a:t>
            </a:r>
            <a:endParaRPr lang="es-ES" dirty="0"/>
          </a:p>
          <a:p>
            <a:pPr lvl="1"/>
            <a:r>
              <a:rPr lang="es-ES" dirty="0" err="1">
                <a:uFill>
                  <a:noFill/>
                </a:uFill>
              </a:rPr>
              <a:t>Life</a:t>
            </a:r>
            <a:r>
              <a:rPr lang="es-ES" dirty="0">
                <a:uFill>
                  <a:noFill/>
                </a:uFill>
              </a:rPr>
              <a:t> </a:t>
            </a:r>
            <a:r>
              <a:rPr lang="es-ES" dirty="0" err="1">
                <a:uFill>
                  <a:noFill/>
                </a:uFill>
              </a:rPr>
              <a:t>Expectancy</a:t>
            </a:r>
            <a:r>
              <a:rPr lang="es-ES" dirty="0">
                <a:uFill>
                  <a:noFill/>
                </a:uFill>
              </a:rPr>
              <a:t> at </a:t>
            </a:r>
            <a:r>
              <a:rPr lang="es-ES" dirty="0" err="1" smtClean="0">
                <a:uFill>
                  <a:noFill/>
                </a:uFill>
              </a:rPr>
              <a:t>Birth</a:t>
            </a:r>
            <a:r>
              <a:rPr lang="es-ES" dirty="0" smtClean="0">
                <a:uFill>
                  <a:noFill/>
                </a:uFill>
              </a:rPr>
              <a:t> </a:t>
            </a:r>
            <a:r>
              <a:rPr lang="es-ES" dirty="0" err="1" smtClean="0">
                <a:uFill>
                  <a:noFill/>
                </a:uFill>
              </a:rPr>
              <a:t>Male</a:t>
            </a:r>
            <a:endParaRPr lang="es-ES" dirty="0" smtClean="0"/>
          </a:p>
          <a:p>
            <a:pPr lvl="1"/>
            <a:r>
              <a:rPr lang="es-ES" dirty="0" err="1" smtClean="0">
                <a:uFill>
                  <a:noFill/>
                </a:uFill>
              </a:rPr>
              <a:t>Gross</a:t>
            </a:r>
            <a:r>
              <a:rPr lang="es-ES" dirty="0" smtClean="0">
                <a:uFill>
                  <a:noFill/>
                </a:uFill>
              </a:rPr>
              <a:t> </a:t>
            </a:r>
            <a:r>
              <a:rPr lang="es-ES" dirty="0" err="1" smtClean="0">
                <a:uFill>
                  <a:noFill/>
                </a:uFill>
              </a:rPr>
              <a:t>National</a:t>
            </a:r>
            <a:r>
              <a:rPr lang="es-ES" dirty="0" smtClean="0">
                <a:uFill>
                  <a:noFill/>
                </a:uFill>
              </a:rPr>
              <a:t> </a:t>
            </a:r>
            <a:r>
              <a:rPr lang="es-ES" dirty="0" err="1" smtClean="0">
                <a:uFill>
                  <a:noFill/>
                </a:uFill>
              </a:rPr>
              <a:t>Income</a:t>
            </a:r>
            <a:r>
              <a:rPr lang="es-ES" dirty="0" smtClean="0">
                <a:uFill>
                  <a:noFill/>
                </a:uFill>
              </a:rPr>
              <a:t> per Cápita </a:t>
            </a:r>
            <a:endParaRPr dirty="0"/>
          </a:p>
          <a:p>
            <a:pPr lvl="1"/>
            <a:r>
              <a:rPr lang="it-IT" dirty="0">
                <a:uFill>
                  <a:noFill/>
                </a:uFill>
              </a:rPr>
              <a:t>Gross National Income per </a:t>
            </a:r>
            <a:r>
              <a:rPr lang="it-IT" dirty="0" smtClean="0">
                <a:uFill>
                  <a:noFill/>
                </a:uFill>
              </a:rPr>
              <a:t>Cápita Female</a:t>
            </a:r>
            <a:endParaRPr lang="it-IT" dirty="0"/>
          </a:p>
          <a:p>
            <a:pPr lvl="1"/>
            <a:r>
              <a:rPr lang="it-IT" dirty="0">
                <a:uFill>
                  <a:noFill/>
                </a:uFill>
              </a:rPr>
              <a:t>Gross National Income per </a:t>
            </a:r>
            <a:r>
              <a:rPr lang="it-IT" dirty="0" smtClean="0">
                <a:uFill>
                  <a:noFill/>
                </a:uFill>
              </a:rPr>
              <a:t>Cápita Male</a:t>
            </a: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Origen de los Datos</a:t>
            </a:r>
            <a:endParaRPr dirty="0"/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Tratamiento de datos</a:t>
            </a:r>
          </a:p>
        </p:txBody>
      </p:sp>
      <p:sp>
        <p:nvSpPr>
          <p:cNvPr id="602" name="Google Shape;602;p59"/>
          <p:cNvSpPr txBox="1"/>
          <p:nvPr/>
        </p:nvSpPr>
        <p:spPr>
          <a:xfrm flipH="1">
            <a:off x="6028573" y="3334375"/>
            <a:ext cx="2350341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Descargar tablas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 flipH="1">
            <a:off x="6288223" y="3635319"/>
            <a:ext cx="1770688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Descargar las 6 tablas mencionadas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 flipH="1">
            <a:off x="2702250" y="3840531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Filtrar Paises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5" name="Google Shape;605;p59"/>
          <p:cNvSpPr txBox="1"/>
          <p:nvPr/>
        </p:nvSpPr>
        <p:spPr>
          <a:xfrm flipH="1">
            <a:off x="2702249" y="4130500"/>
            <a:ext cx="1768875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Seleccionar los países que tengan todos los datos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6" name="Google Shape;606;p59"/>
          <p:cNvSpPr txBox="1"/>
          <p:nvPr/>
        </p:nvSpPr>
        <p:spPr>
          <a:xfrm flipH="1">
            <a:off x="892049" y="2117650"/>
            <a:ext cx="2206769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Fusionar Tablas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7" name="Google Shape;607;p59"/>
          <p:cNvSpPr txBox="1"/>
          <p:nvPr/>
        </p:nvSpPr>
        <p:spPr>
          <a:xfrm flipH="1">
            <a:off x="1324425" y="2423953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Juntar las 6 tablas en 1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8" name="Google Shape;608;p59"/>
          <p:cNvSpPr txBox="1"/>
          <p:nvPr/>
        </p:nvSpPr>
        <p:spPr>
          <a:xfrm flipH="1">
            <a:off x="4471125" y="1567500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Filtrar Años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9" name="Google Shape;609;p59"/>
          <p:cNvSpPr txBox="1"/>
          <p:nvPr/>
        </p:nvSpPr>
        <p:spPr>
          <a:xfrm flipH="1">
            <a:off x="4519349" y="1864705"/>
            <a:ext cx="1674185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Seleccionar solo los años elegidos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10" name="Google Shape;610;p59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1" name="Google Shape;611;p59"/>
          <p:cNvGrpSpPr/>
          <p:nvPr/>
        </p:nvGrpSpPr>
        <p:grpSpPr>
          <a:xfrm>
            <a:off x="1173495" y="2513624"/>
            <a:ext cx="6436123" cy="1326552"/>
            <a:chOff x="6953919" y="3907920"/>
            <a:chExt cx="1377300" cy="475705"/>
          </a:xfrm>
        </p:grpSpPr>
        <p:cxnSp>
          <p:nvCxnSpPr>
            <p:cNvPr id="612" name="Google Shape;612;p59"/>
            <p:cNvCxnSpPr/>
            <p:nvPr/>
          </p:nvCxnSpPr>
          <p:spPr>
            <a:xfrm rot="10800000">
              <a:off x="7118545" y="4100696"/>
              <a:ext cx="0" cy="194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3" name="Google Shape;613;p59"/>
            <p:cNvCxnSpPr/>
            <p:nvPr/>
          </p:nvCxnSpPr>
          <p:spPr>
            <a:xfrm>
              <a:off x="7480500" y="4197025"/>
              <a:ext cx="0" cy="18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4" name="Google Shape;614;p59"/>
            <p:cNvCxnSpPr/>
            <p:nvPr/>
          </p:nvCxnSpPr>
          <p:spPr>
            <a:xfrm rot="10800000">
              <a:off x="7848574" y="3907920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5" name="Google Shape;615;p59"/>
            <p:cNvCxnSpPr/>
            <p:nvPr/>
          </p:nvCxnSpPr>
          <p:spPr>
            <a:xfrm>
              <a:off x="8218032" y="3992028"/>
              <a:ext cx="0" cy="20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6" name="Google Shape;616;p59"/>
            <p:cNvCxnSpPr/>
            <p:nvPr/>
          </p:nvCxnSpPr>
          <p:spPr>
            <a:xfrm flipH="1">
              <a:off x="6953919" y="3961822"/>
              <a:ext cx="1377300" cy="376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Referencias</a:t>
            </a:r>
            <a:endParaRPr b="1" dirty="0"/>
          </a:p>
        </p:txBody>
      </p:sp>
      <p:sp>
        <p:nvSpPr>
          <p:cNvPr id="343" name="Google Shape;343;p48"/>
          <p:cNvSpPr txBox="1">
            <a:spLocks noGrp="1"/>
          </p:cNvSpPr>
          <p:nvPr>
            <p:ph type="title" idx="2"/>
          </p:nvPr>
        </p:nvSpPr>
        <p:spPr>
          <a:xfrm>
            <a:off x="865632" y="899475"/>
            <a:ext cx="2462783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Practica Ejemplo</a:t>
            </a:r>
            <a:br>
              <a:rPr lang="es-ES" dirty="0"/>
            </a:br>
            <a:endParaRPr dirty="0"/>
          </a:p>
        </p:txBody>
      </p:sp>
      <p:sp>
        <p:nvSpPr>
          <p:cNvPr id="344" name="Google Shape;344;p48"/>
          <p:cNvSpPr txBox="1">
            <a:spLocks noGrp="1"/>
          </p:cNvSpPr>
          <p:nvPr>
            <p:ph type="subTitle" idx="1"/>
          </p:nvPr>
        </p:nvSpPr>
        <p:spPr>
          <a:xfrm>
            <a:off x="734175" y="924087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>
                <a:hlinkClick r:id="rId3"/>
              </a:rPr>
              <a:t> </a:t>
            </a:r>
            <a:r>
              <a:rPr lang="es-ES" u="sng" dirty="0">
                <a:hlinkClick r:id="rId3"/>
              </a:rPr>
              <a:t>https://gitlab.inf.uva.es/DESI/MortalidadMasculinaVsFemenina</a:t>
            </a: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48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Transiciones</a:t>
            </a:r>
            <a:endParaRPr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https://www.d3-graph-gallery.com/graph/scatter_animation_start.html</a:t>
            </a:r>
            <a:endParaRPr dirty="0"/>
          </a:p>
        </p:txBody>
      </p:sp>
      <p:sp>
        <p:nvSpPr>
          <p:cNvPr id="347" name="Google Shape;347;p48"/>
          <p:cNvSpPr txBox="1">
            <a:spLocks noGrp="1"/>
          </p:cNvSpPr>
          <p:nvPr>
            <p:ph type="title" idx="5"/>
          </p:nvPr>
        </p:nvSpPr>
        <p:spPr>
          <a:xfrm>
            <a:off x="5870494" y="899475"/>
            <a:ext cx="23460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dirty="0"/>
              <a:t>Ejemplo Internet</a:t>
            </a:r>
          </a:p>
        </p:txBody>
      </p:sp>
      <p:sp>
        <p:nvSpPr>
          <p:cNvPr id="348" name="Google Shape;348;p48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https://www.d3-graph-gallery.com/graph/scatter_basic.html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48"/>
          <p:cNvSpPr txBox="1">
            <a:spLocks noGrp="1"/>
          </p:cNvSpPr>
          <p:nvPr>
            <p:ph type="title" idx="7"/>
          </p:nvPr>
        </p:nvSpPr>
        <p:spPr>
          <a:xfrm>
            <a:off x="5766816" y="3478125"/>
            <a:ext cx="264303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Apuntes Asignatura</a:t>
            </a:r>
            <a:endParaRPr dirty="0"/>
          </a:p>
        </p:txBody>
      </p:sp>
      <p:sp>
        <p:nvSpPr>
          <p:cNvPr id="350" name="Google Shape;350;p48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https://aulas.inf.uva.es/course/view.php?id=438</a:t>
            </a:r>
            <a:endParaRPr dirty="0"/>
          </a:p>
        </p:txBody>
      </p:sp>
      <p:sp>
        <p:nvSpPr>
          <p:cNvPr id="351" name="Google Shape;351;p48"/>
          <p:cNvSpPr/>
          <p:nvPr/>
        </p:nvSpPr>
        <p:spPr>
          <a:xfrm rot="10800000">
            <a:off x="1682775" y="54531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8"/>
          <p:cNvSpPr/>
          <p:nvPr/>
        </p:nvSpPr>
        <p:spPr>
          <a:xfrm rot="10800000">
            <a:off x="1682775" y="3132225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8"/>
          <p:cNvSpPr/>
          <p:nvPr/>
        </p:nvSpPr>
        <p:spPr>
          <a:xfrm rot="10800000">
            <a:off x="6625746" y="54531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8"/>
          <p:cNvSpPr/>
          <p:nvPr/>
        </p:nvSpPr>
        <p:spPr>
          <a:xfrm rot="10800000">
            <a:off x="6625746" y="3132000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5" name="Google Shape;355;p48"/>
          <p:cNvCxnSpPr/>
          <p:nvPr/>
        </p:nvCxnSpPr>
        <p:spPr>
          <a:xfrm>
            <a:off x="-22525" y="25649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8"/>
          <p:cNvCxnSpPr/>
          <p:nvPr/>
        </p:nvCxnSpPr>
        <p:spPr>
          <a:xfrm>
            <a:off x="6285300" y="25717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8"/>
          <p:cNvCxnSpPr/>
          <p:nvPr/>
        </p:nvCxnSpPr>
        <p:spPr>
          <a:xfrm>
            <a:off x="4572000" y="3179625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4572000" y="1276600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91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</p:spPr>
        <p:txBody>
          <a:bodyPr/>
          <a:lstStyle/>
          <a:p>
            <a:pPr marL="139700" indent="0">
              <a:buNone/>
            </a:pPr>
            <a:r>
              <a:rPr lang="es-ES" dirty="0">
                <a:hlinkClick r:id="rId2"/>
              </a:rPr>
              <a:t>https://desi_21-22.pages.gitlab.inf.uva.es/rentavsesperanzavida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u="sng" dirty="0" smtClean="0">
                <a:hlinkClick r:id="rId3"/>
              </a:rPr>
              <a:t>https</a:t>
            </a:r>
            <a:r>
              <a:rPr lang="es-ES" u="sng" dirty="0">
                <a:hlinkClick r:id="rId3"/>
              </a:rPr>
              <a:t>://gitlab.inf.uva.es/desi_21-22/rentavsesperanzavida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3927" y="1985760"/>
            <a:ext cx="3100799" cy="308700"/>
          </a:xfrm>
        </p:spPr>
        <p:txBody>
          <a:bodyPr/>
          <a:lstStyle/>
          <a:p>
            <a:r>
              <a:rPr lang="es-ES" dirty="0" smtClean="0"/>
              <a:t>Visualización</a:t>
            </a: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 idx="3"/>
          </p:nvPr>
        </p:nvSpPr>
        <p:spPr>
          <a:xfrm>
            <a:off x="5209273" y="1985760"/>
            <a:ext cx="3100799" cy="308700"/>
          </a:xfrm>
        </p:spPr>
        <p:txBody>
          <a:bodyPr/>
          <a:lstStyle/>
          <a:p>
            <a:r>
              <a:rPr lang="es-ES" dirty="0" smtClean="0"/>
              <a:t>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7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64" y="963168"/>
            <a:ext cx="4869336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TABLA DE </a:t>
            </a:r>
            <a:br>
              <a:rPr lang="en" b="1" dirty="0" smtClean="0">
                <a:solidFill>
                  <a:schemeClr val="lt1"/>
                </a:solidFill>
              </a:rPr>
            </a:br>
            <a:r>
              <a:rPr lang="en" dirty="0" smtClean="0"/>
              <a:t>CONTENIDO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¿Por qué?</a:t>
            </a:r>
            <a:endParaRPr dirty="0"/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MOTIVACIÓN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EJECUCIÓN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13"/>
          </p:nvPr>
        </p:nvSpPr>
        <p:spPr>
          <a:xfrm>
            <a:off x="5690650" y="2162697"/>
            <a:ext cx="3193800" cy="251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O</a:t>
            </a:r>
            <a:r>
              <a:rPr lang="es-ES" dirty="0" smtClean="0"/>
              <a:t>bjetivo</a:t>
            </a:r>
            <a:r>
              <a:rPr lang="es-ES" dirty="0"/>
              <a:t>, función, tono, </a:t>
            </a:r>
            <a:r>
              <a:rPr lang="es-ES" dirty="0" smtClean="0"/>
              <a:t>enfoque, diseño</a:t>
            </a:r>
            <a:endParaRPr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Fuentes y tratamiento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REFERENCIAS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Paginas de inspiración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Motivación</a:t>
            </a:r>
            <a:endParaRPr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1"/>
          </p:nvPr>
        </p:nvSpPr>
        <p:spPr>
          <a:xfrm>
            <a:off x="2218800" y="3246928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Curiosidad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Curva de Preston</a:t>
            </a: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04" name="Google Shape;304;p43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 dirty="0"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Relacionar el aumento de renta per cápita en los distintos países del mundo con el aumento de esperanza de vida de los recién nacidos.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1" name="Google Shape;321;p45"/>
          <p:cNvCxnSpPr/>
          <p:nvPr/>
        </p:nvCxnSpPr>
        <p:spPr>
          <a:xfrm>
            <a:off x="4248450" y="186143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Explicativa, pues intento dar a conocer que en las zonas con mayor renta per cápita suele haber una mayor esperanza de vida (Curva de Preston).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 smtClean="0"/>
              <a:t>Se </a:t>
            </a:r>
            <a:r>
              <a:rPr lang="es-ES" dirty="0"/>
              <a:t>le dará un tono </a:t>
            </a:r>
            <a:r>
              <a:rPr lang="es-ES" dirty="0" smtClean="0"/>
              <a:t>totalmente </a:t>
            </a:r>
            <a:r>
              <a:rPr lang="es-ES" dirty="0"/>
              <a:t>pragmático, ya que nos encontramos en un ámbito totalmente académico.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1296439" y="1985760"/>
            <a:ext cx="2175775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FUNCIÓN</a:t>
            </a:r>
            <a:endParaRPr dirty="0"/>
          </a:p>
        </p:txBody>
      </p:sp>
      <p:sp>
        <p:nvSpPr>
          <p:cNvPr id="312" name="Google Shape;312;p44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TONO</a:t>
            </a:r>
            <a:endParaRPr dirty="0"/>
          </a:p>
        </p:txBody>
      </p:sp>
      <p:cxnSp>
        <p:nvCxnSpPr>
          <p:cNvPr id="313" name="Google Shape;313;p44"/>
          <p:cNvCxnSpPr/>
          <p:nvPr/>
        </p:nvCxnSpPr>
        <p:spPr>
          <a:xfrm>
            <a:off x="2060777" y="255584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44"/>
          <p:cNvCxnSpPr/>
          <p:nvPr/>
        </p:nvCxnSpPr>
        <p:spPr>
          <a:xfrm>
            <a:off x="6436127" y="255584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mtClean="0"/>
              <a:t>Se mostrará el nivel esperanza de vida/nivel económico del país por año.</a:t>
            </a:r>
            <a:endParaRPr dirty="0"/>
          </a:p>
        </p:txBody>
      </p:sp>
      <p:sp>
        <p:nvSpPr>
          <p:cNvPr id="378" name="Google Shape;378;p50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smtClean="0"/>
              <a:t>Habrá opción de ver los datos de cada punto al clicar encima de este.</a:t>
            </a:r>
            <a:endParaRPr dirty="0"/>
          </a:p>
        </p:txBody>
      </p:sp>
      <p:sp>
        <p:nvSpPr>
          <p:cNvPr id="379" name="Google Shape;379;p50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AÑO</a:t>
            </a:r>
            <a:endParaRPr dirty="0"/>
          </a:p>
        </p:txBody>
      </p:sp>
      <p:sp>
        <p:nvSpPr>
          <p:cNvPr id="380" name="Google Shape;380;p50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INFO</a:t>
            </a:r>
            <a:endParaRPr dirty="0"/>
          </a:p>
        </p:txBody>
      </p:sp>
      <p:sp>
        <p:nvSpPr>
          <p:cNvPr id="381" name="Google Shape;381;p50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SEXO</a:t>
            </a:r>
            <a:endParaRPr dirty="0"/>
          </a:p>
        </p:txBody>
      </p:sp>
      <p:sp>
        <p:nvSpPr>
          <p:cNvPr id="382" name="Google Shape;382;p50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mtClean="0"/>
              <a:t>Se podrá elegir el sexo en el que se basará los datos observados en el gráfico.</a:t>
            </a:r>
            <a:endParaRPr dirty="0"/>
          </a:p>
        </p:txBody>
      </p:sp>
      <p:cxnSp>
        <p:nvCxnSpPr>
          <p:cNvPr id="383" name="Google Shape;383;p50"/>
          <p:cNvCxnSpPr/>
          <p:nvPr/>
        </p:nvCxnSpPr>
        <p:spPr>
          <a:xfrm>
            <a:off x="3249964" y="1813000"/>
            <a:ext cx="0" cy="222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50"/>
          <p:cNvCxnSpPr/>
          <p:nvPr/>
        </p:nvCxnSpPr>
        <p:spPr>
          <a:xfrm>
            <a:off x="5896826" y="1813000"/>
            <a:ext cx="0" cy="222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50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1"/>
                </a:solidFill>
              </a:rPr>
              <a:t>ENFOQUE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386" name="Google Shape;386;p50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1" y="1243585"/>
            <a:ext cx="6659980" cy="32939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815840" y="440806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Esquema inicial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59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2" y="794884"/>
            <a:ext cx="5939705" cy="391122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852416" y="4552223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Gráfico Implementado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53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833927" y="2751305"/>
            <a:ext cx="3100800" cy="990600"/>
          </a:xfrm>
        </p:spPr>
        <p:txBody>
          <a:bodyPr/>
          <a:lstStyle/>
          <a:p>
            <a:r>
              <a:rPr lang="es-ES" dirty="0" smtClean="0"/>
              <a:t>No he podido implementar la recta de correlación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ES" dirty="0" smtClean="0"/>
              <a:t>Seria interesante poder visualizar las diferencias en el sexo además de verlas en la tabla de información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3928" y="1985760"/>
            <a:ext cx="3100799" cy="308700"/>
          </a:xfrm>
        </p:spPr>
        <p:txBody>
          <a:bodyPr/>
          <a:lstStyle/>
          <a:p>
            <a:r>
              <a:rPr lang="es-ES" dirty="0" smtClean="0"/>
              <a:t>Recta Correlación</a:t>
            </a: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 idx="3"/>
          </p:nvPr>
        </p:nvSpPr>
        <p:spPr>
          <a:xfrm>
            <a:off x="5209273" y="1985760"/>
            <a:ext cx="3100800" cy="308700"/>
          </a:xfrm>
        </p:spPr>
        <p:txBody>
          <a:bodyPr/>
          <a:lstStyle/>
          <a:p>
            <a:r>
              <a:rPr lang="es-ES" dirty="0" smtClean="0"/>
              <a:t>Cambiar Sexo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0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326</Words>
  <Application>Microsoft Office PowerPoint</Application>
  <PresentationFormat>Presentación en pantalla (16:9)</PresentationFormat>
  <Paragraphs>84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Didact Gothic</vt:lpstr>
      <vt:lpstr>Arial</vt:lpstr>
      <vt:lpstr>Julius Sans One</vt:lpstr>
      <vt:lpstr>Questrial</vt:lpstr>
      <vt:lpstr>Minimalist Grayscale Pitch Deck by Slidesgo</vt:lpstr>
      <vt:lpstr>PROYECTO VISUALIZACIÓN 2021-2022</vt:lpstr>
      <vt:lpstr>TABLA DE  CONTENIDO</vt:lpstr>
      <vt:lpstr>Motivación</vt:lpstr>
      <vt:lpstr>Objetivo</vt:lpstr>
      <vt:lpstr>FUNCIÓN</vt:lpstr>
      <vt:lpstr>AÑO</vt:lpstr>
      <vt:lpstr>Diseño</vt:lpstr>
      <vt:lpstr>Diseño</vt:lpstr>
      <vt:lpstr>Recta Correlación</vt:lpstr>
      <vt:lpstr>TRANSICIONES</vt:lpstr>
      <vt:lpstr>Origen de los Datos</vt:lpstr>
      <vt:lpstr>Tratamiento de datos</vt:lpstr>
      <vt:lpstr>Referencias</vt:lpstr>
      <vt:lpstr>Visualización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VISUALIZACIÓN 2021-2022</dc:title>
  <dc:creator>Usuario</dc:creator>
  <cp:lastModifiedBy>Alejandro pulido sanchez</cp:lastModifiedBy>
  <cp:revision>16</cp:revision>
  <dcterms:modified xsi:type="dcterms:W3CDTF">2021-12-17T16:29:30Z</dcterms:modified>
</cp:coreProperties>
</file>