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7875" cy="9143850"/>
  <p:embeddedFontLst>
    <p:embeddedFont>
      <p:font typeface="Arim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  <p:embeddedFont>
      <p:font typeface="Courgette"/>
      <p:regular r:id="rId24"/>
    </p:embeddedFont>
    <p:embeddedFont>
      <p:font typeface="Oi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fQ40IMayP/AcSRoYjWtIhn0dB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22" Type="http://schemas.openxmlformats.org/officeDocument/2006/relationships/font" Target="fonts/Corbel-italic.fntdata"/><Relationship Id="rId21" Type="http://schemas.openxmlformats.org/officeDocument/2006/relationships/font" Target="fonts/Corbel-bold.fntdata"/><Relationship Id="rId24" Type="http://schemas.openxmlformats.org/officeDocument/2006/relationships/font" Target="fonts/Courgette-regular.fntdata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i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19" Type="http://schemas.openxmlformats.org/officeDocument/2006/relationships/font" Target="fonts/Arimo-boldItalic.fntdata"/><Relationship Id="rId18" Type="http://schemas.openxmlformats.org/officeDocument/2006/relationships/font" Target="fonts/Arim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775" y="4343325"/>
            <a:ext cx="5486300" cy="41147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00" y="685775"/>
            <a:ext cx="4572125" cy="3428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304800" y="329184"/>
            <a:ext cx="8532055" cy="6196818"/>
          </a:xfrm>
          <a:prstGeom prst="roundRect">
            <a:avLst>
              <a:gd fmla="val 2078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00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2A2A2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2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fmla="val 4578" name="adj"/>
            </a:avLst>
          </a:prstGeom>
          <a:gradFill>
            <a:gsLst>
              <a:gs pos="0">
                <a:srgbClr val="FFFFFF"/>
              </a:gs>
              <a:gs pos="55000">
                <a:srgbClr val="E1E1E1"/>
              </a:gs>
              <a:gs pos="100000">
                <a:srgbClr val="A0A0A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 txBox="1"/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lvl="1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lvl="2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lvl="3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lvl="4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lvl="5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lvl="6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lvl="7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lvl="8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2000"/>
              <a:buFont typeface="Verdan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008"/>
              <a:buNone/>
              <a:defRPr sz="9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5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57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57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本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502919" y="4985590"/>
            <a:ext cx="8183880" cy="10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 rot="5400000">
            <a:off x="2500883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 showMasterSp="0">
  <p:cSld name="自定义版式">
    <p:bg>
      <p:bgPr>
        <a:solidFill>
          <a:schemeClr val="lt2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/>
          <p:nvPr/>
        </p:nvSpPr>
        <p:spPr>
          <a:xfrm>
            <a:off x="304800" y="329184"/>
            <a:ext cx="8532055" cy="6196818"/>
          </a:xfrm>
          <a:prstGeom prst="roundRect">
            <a:avLst>
              <a:gd fmla="val 2078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00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2A2A2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3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fmla="val 2125" name="adj"/>
            </a:avLst>
          </a:prstGeom>
          <a:gradFill>
            <a:gsLst>
              <a:gs pos="0">
                <a:srgbClr val="FFFFFF"/>
              </a:gs>
              <a:gs pos="55000">
                <a:srgbClr val="E1E1E1"/>
              </a:gs>
              <a:gs pos="100000">
                <a:srgbClr val="A0A0A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3"/>
          <p:cNvSpPr txBox="1"/>
          <p:nvPr>
            <p:ph type="title"/>
          </p:nvPr>
        </p:nvSpPr>
        <p:spPr>
          <a:xfrm>
            <a:off x="502919" y="4983480"/>
            <a:ext cx="8183880" cy="10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502919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502919" y="4985590"/>
            <a:ext cx="8183880" cy="10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502919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4000"/>
              <a:buFont typeface="Verdana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91425" wrap="square" tIns="91425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568"/>
              <a:buNone/>
              <a:defRPr sz="14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5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57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57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502919" y="4985590"/>
            <a:ext cx="8183880" cy="10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algn="l">
              <a:spcBef>
                <a:spcPts val="25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2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algn="l">
              <a:spcBef>
                <a:spcPts val="25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spcBef>
                <a:spcPts val="2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56616" lvl="3" marL="1828800" algn="l">
              <a:spcBef>
                <a:spcPts val="230"/>
              </a:spcBef>
              <a:spcAft>
                <a:spcPts val="0"/>
              </a:spcAft>
              <a:buSzPts val="2016"/>
              <a:buChar char="◦"/>
              <a:defRPr sz="1800"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 sz="1800"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 sz="1800"/>
            </a:lvl8pPr>
            <a:lvl9pPr indent="-342900" lvl="8" marL="41148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 sz="1800"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502919" y="4985590"/>
            <a:ext cx="8183880" cy="10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3600"/>
              <a:buFont typeface="Verdan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91425" wrap="square" tIns="91425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792"/>
              <a:buNone/>
              <a:defRPr b="1" sz="16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25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257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257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50520" lvl="0" marL="45720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392" lvl="3" marL="1828800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indent="-330200" lvl="4" marL="22860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algn="l">
              <a:spcBef>
                <a:spcPts val="250"/>
              </a:spcBef>
              <a:spcAft>
                <a:spcPts val="0"/>
              </a:spcAft>
              <a:buSzPts val="1600"/>
              <a:buChar char="◦"/>
              <a:defRPr sz="1600"/>
            </a:lvl6pPr>
            <a:lvl7pPr indent="-330200" lvl="6" marL="3200400" algn="l">
              <a:spcBef>
                <a:spcPts val="255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257"/>
              </a:spcBef>
              <a:spcAft>
                <a:spcPts val="0"/>
              </a:spcAft>
              <a:buSzPts val="1600"/>
              <a:buChar char="◦"/>
              <a:defRPr sz="1600"/>
            </a:lvl8pPr>
            <a:lvl9pPr indent="-330200" lvl="8" marL="4114800" algn="l">
              <a:spcBef>
                <a:spcPts val="257"/>
              </a:spcBef>
              <a:spcAft>
                <a:spcPts val="0"/>
              </a:spcAft>
              <a:buSzPts val="1600"/>
              <a:buChar char="◦"/>
              <a:defRPr sz="1600"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91425" wrap="square" tIns="91425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792"/>
              <a:buNone/>
              <a:defRPr b="1" sz="16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25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257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257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50520" lvl="0" marL="45720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392" lvl="3" marL="1828800" algn="l">
              <a:spcBef>
                <a:spcPts val="230"/>
              </a:spcBef>
              <a:spcAft>
                <a:spcPts val="0"/>
              </a:spcAft>
              <a:buSzPts val="1792"/>
              <a:buChar char="◦"/>
              <a:defRPr sz="1600"/>
            </a:lvl4pPr>
            <a:lvl5pPr indent="-330200" lvl="4" marL="22860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30200" lvl="5" marL="2743200" algn="l">
              <a:spcBef>
                <a:spcPts val="250"/>
              </a:spcBef>
              <a:spcAft>
                <a:spcPts val="0"/>
              </a:spcAft>
              <a:buSzPts val="1600"/>
              <a:buChar char="◦"/>
              <a:defRPr sz="1600"/>
            </a:lvl6pPr>
            <a:lvl7pPr indent="-330200" lvl="6" marL="3200400" algn="l">
              <a:spcBef>
                <a:spcPts val="255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spcBef>
                <a:spcPts val="257"/>
              </a:spcBef>
              <a:spcAft>
                <a:spcPts val="0"/>
              </a:spcAft>
              <a:buSzPts val="1600"/>
              <a:buChar char="◦"/>
              <a:defRPr sz="1600"/>
            </a:lvl8pPr>
            <a:lvl9pPr indent="-330200" lvl="8" marL="4114800" algn="l">
              <a:spcBef>
                <a:spcPts val="257"/>
              </a:spcBef>
              <a:spcAft>
                <a:spcPts val="0"/>
              </a:spcAft>
              <a:buSzPts val="1600"/>
              <a:buChar char="◦"/>
              <a:defRPr sz="1600"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502919" y="4985590"/>
            <a:ext cx="8183880" cy="10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2000"/>
              <a:buFont typeface="Verdan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91160" lvl="0" marL="457200" algn="l">
              <a:spcBef>
                <a:spcPts val="25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spcBef>
                <a:spcPts val="2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2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70839" lvl="3" marL="1828800" algn="l">
              <a:spcBef>
                <a:spcPts val="230"/>
              </a:spcBef>
              <a:spcAft>
                <a:spcPts val="0"/>
              </a:spcAft>
              <a:buSzPts val="2240"/>
              <a:buChar char="◦"/>
              <a:defRPr sz="2000"/>
            </a:lvl4pPr>
            <a:lvl5pPr indent="-355600" lvl="4" marL="22860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55600" lvl="5" marL="27432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6pPr>
            <a:lvl7pPr indent="-355600" lvl="6" marL="3200400" algn="l">
              <a:spcBef>
                <a:spcPts val="255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spcBef>
                <a:spcPts val="257"/>
              </a:spcBef>
              <a:spcAft>
                <a:spcPts val="0"/>
              </a:spcAft>
              <a:buSzPts val="2000"/>
              <a:buChar char="◦"/>
              <a:defRPr sz="2000"/>
            </a:lvl8pPr>
            <a:lvl9pPr indent="-355600" lvl="8" marL="4114800" algn="l">
              <a:spcBef>
                <a:spcPts val="257"/>
              </a:spcBef>
              <a:spcAft>
                <a:spcPts val="0"/>
              </a:spcAft>
              <a:buSzPts val="2000"/>
              <a:buChar char="◦"/>
              <a:defRPr sz="2000"/>
            </a:lvl9pPr>
          </a:lstStyle>
          <a:p/>
        </p:txBody>
      </p:sp>
      <p:sp>
        <p:nvSpPr>
          <p:cNvPr id="69" name="Google Shape;69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30"/>
              </a:spcBef>
              <a:spcAft>
                <a:spcPts val="0"/>
              </a:spcAft>
              <a:buSzPts val="1008"/>
              <a:buNone/>
              <a:defRPr sz="9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25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257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257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20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1pPr>
            <a:lvl2pPr indent="0" lvl="1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2pPr>
            <a:lvl3pPr indent="0" lvl="2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3pPr>
            <a:lvl4pPr indent="0" lvl="3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4pPr>
            <a:lvl5pPr indent="0" lvl="4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5pPr>
            <a:lvl6pPr indent="0" lvl="5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6pPr>
            <a:lvl7pPr indent="0" lvl="6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7pPr>
            <a:lvl8pPr indent="0" lvl="7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8pPr>
            <a:lvl9pPr indent="0" lvl="8" marL="0" algn="l">
              <a:spcBef>
                <a:spcPts val="0"/>
              </a:spcBef>
              <a:buClr>
                <a:schemeClr val="dk1"/>
              </a:buClr>
              <a:buSzPts val="1800"/>
              <a:buFont typeface="Oi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304800" y="329184"/>
            <a:ext cx="8532055" cy="6196818"/>
          </a:xfrm>
          <a:prstGeom prst="roundRect">
            <a:avLst>
              <a:gd fmla="val 2078" name="adj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00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2A2A2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tl" dir="5400000" dist="50800">
              <a:srgbClr val="000000">
                <a:alpha val="2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1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fmla="val 2125" name="adj"/>
            </a:avLst>
          </a:prstGeom>
          <a:gradFill>
            <a:gsLst>
              <a:gs pos="0">
                <a:srgbClr val="FFFFFF"/>
              </a:gs>
              <a:gs pos="55000">
                <a:srgbClr val="E1E1E1"/>
              </a:gs>
              <a:gs pos="100000">
                <a:srgbClr val="A0A0A0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502919" y="4985590"/>
            <a:ext cx="8183880" cy="10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3600"/>
              <a:buFont typeface="Verdana"/>
              <a:buNone/>
              <a:defRPr b="1" i="0" sz="3600" u="none" cap="none" strike="noStrike">
                <a:solidFill>
                  <a:srgbClr val="FF8C4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502919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EE3540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30"/>
              </a:spcBef>
              <a:spcAft>
                <a:spcPts val="0"/>
              </a:spcAft>
              <a:buClr>
                <a:srgbClr val="EE3540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4885BF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4885BF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4885BF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4885BF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7"/>
              </a:spcBef>
              <a:spcAft>
                <a:spcPts val="0"/>
              </a:spcAft>
              <a:buClr>
                <a:srgbClr val="4885BF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3776327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  <a:defRPr b="0" i="0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Clr>
                <a:srgbClr val="A7A399"/>
              </a:buClr>
              <a:buSzPts val="1000"/>
              <a:buFont typeface="Verdana"/>
              <a:buNone/>
              <a:defRPr b="0" i="0" sz="1000" u="none" cap="none" strike="noStrike">
                <a:solidFill>
                  <a:srgbClr val="A7A39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51070" y="476672"/>
            <a:ext cx="7772400" cy="2520279"/>
          </a:xfrm>
          <a:prstGeom prst="rect">
            <a:avLst/>
          </a:prstGeom>
          <a:noFill/>
          <a:ln>
            <a:noFill/>
          </a:ln>
          <a:effectLst>
            <a:outerShdw blurRad="190500" rotWithShape="0" algn="ctr" dir="2700000" dist="228600">
              <a:srgbClr val="000000">
                <a:alpha val="2941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lgerian"/>
              <a:buNone/>
            </a:pPr>
            <a:r>
              <a:rPr b="1" i="1" lang="en-US" sz="4400" u="none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WELCOME</a:t>
            </a:r>
            <a:endParaRPr b="1" i="1" sz="4400" u="none" cap="none" strike="noStrike">
              <a:solidFill>
                <a:srgbClr val="0070C0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lgerian"/>
              <a:buNone/>
            </a:pPr>
            <a:r>
              <a:rPr b="1" i="1" lang="en-US" sz="4400" u="none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TO </a:t>
            </a:r>
            <a:br>
              <a:rPr b="1" i="1" lang="en-US" sz="4400" u="none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</a:br>
            <a:r>
              <a:rPr b="1" i="1" lang="en-US" sz="4400" u="none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“MV ”HOTELS</a:t>
            </a:r>
            <a:endParaRPr b="1" i="1" sz="4400" u="none" cap="none" strike="noStrike">
              <a:solidFill>
                <a:srgbClr val="0070C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3998258" y="3642248"/>
            <a:ext cx="3959939" cy="6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Char char="●"/>
            </a:pPr>
            <a:r>
              <a:rPr b="1" i="0" lang="en-US" sz="18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BRANCH : "MV" HOTELS  ROOM BOOKING </a:t>
            </a:r>
            <a:endParaRPr b="1" i="0" sz="1800" u="none" cap="none" strike="noStrik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5225" y="4298104"/>
            <a:ext cx="4071763" cy="223073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3851540" y="4375389"/>
            <a:ext cx="1008112" cy="634364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3921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G</a:t>
            </a:r>
            <a:endParaRPr b="1" i="1" sz="3600" u="none" cap="none" strike="noStrik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802169" y="5052840"/>
            <a:ext cx="1008112" cy="634365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3921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O</a:t>
            </a:r>
            <a:endParaRPr b="1" i="1" sz="3600" u="none" cap="none" strike="noStrik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851540" y="5714157"/>
            <a:ext cx="792086" cy="634365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39215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gerian"/>
              <a:buNone/>
            </a:pPr>
            <a:r>
              <a:rPr b="1" i="1" lang="en-US" sz="36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A</a:t>
            </a:r>
            <a:endParaRPr b="1" i="1" sz="3600" u="none" cap="none" strike="noStrik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762" y="3592970"/>
            <a:ext cx="3272549" cy="2857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2267362" y="472481"/>
            <a:ext cx="5904656" cy="1944216"/>
          </a:xfrm>
          <a:prstGeom prst="rect">
            <a:avLst/>
          </a:prstGeom>
          <a:noFill/>
          <a:ln>
            <a:noFill/>
          </a:ln>
          <a:effectLst>
            <a:outerShdw blurRad="190500" rotWithShape="0" algn="ctr" dir="2700000" dist="228600">
              <a:srgbClr val="000000">
                <a:alpha val="2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60"/>
              <a:buNone/>
            </a:pPr>
            <a:r>
              <a:rPr b="0" i="0" lang="en-US" sz="72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Thank you </a:t>
            </a:r>
            <a:endParaRPr b="0" i="0" sz="7200" u="none" cap="none" strike="noStrike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752" y="1844824"/>
            <a:ext cx="4392488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5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467544" y="476672"/>
            <a:ext cx="8183880" cy="1051557"/>
          </a:xfrm>
          <a:prstGeom prst="rect">
            <a:avLst/>
          </a:prstGeom>
          <a:noFill/>
          <a:ln>
            <a:noFill/>
          </a:ln>
          <a:effectLst>
            <a:outerShdw blurRad="190500" rotWithShape="0" algn="ctr" dir="2700000" dist="228600">
              <a:srgbClr val="000000">
                <a:alpha val="2941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lgerian"/>
              <a:buNone/>
            </a:pPr>
            <a:r>
              <a:rPr b="1" i="1" lang="en-US" sz="4400" u="sng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Our teammates</a:t>
            </a:r>
            <a:endParaRPr b="1" i="1" sz="4400" u="sng" cap="none" strike="noStrike">
              <a:solidFill>
                <a:srgbClr val="0070C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788150" y="2060850"/>
            <a:ext cx="6791400" cy="23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049" lvl="0" marL="2650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⮚"/>
            </a:pPr>
            <a:r>
              <a:rPr b="0" i="0" lang="en-US" sz="40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P . MANOHAR </a:t>
            </a:r>
            <a:r>
              <a:rPr lang="en-US" sz="4000">
                <a:latin typeface="Courgette"/>
                <a:ea typeface="Courgette"/>
                <a:cs typeface="Courgette"/>
                <a:sym typeface="Courgette"/>
              </a:rPr>
              <a:t>(24KB1A0262)</a:t>
            </a:r>
            <a:endParaRPr sz="4000"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2650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Courgette"/>
              <a:ea typeface="Courgette"/>
              <a:cs typeface="Courgette"/>
              <a:sym typeface="Courgette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Char char="⮚"/>
            </a:pPr>
            <a:r>
              <a:rPr b="0" i="0" lang="en-US" sz="4000" u="none" cap="none" strike="noStrike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rPr>
              <a:t>CH . SRIN</a:t>
            </a:r>
            <a:r>
              <a:rPr lang="en-US" sz="4000">
                <a:latin typeface="Courgette"/>
                <a:ea typeface="Courgette"/>
                <a:cs typeface="Courgette"/>
                <a:sym typeface="Courgette"/>
              </a:rPr>
              <a:t>U</a:t>
            </a:r>
            <a:endParaRPr b="0" i="0" sz="40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  <a:p>
            <a:pPr indent="0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4000">
                <a:latin typeface="Courgette"/>
                <a:ea typeface="Courgette"/>
                <a:cs typeface="Courgette"/>
                <a:sym typeface="Courgette"/>
              </a:rPr>
              <a:t>(24KB1A0213)</a:t>
            </a:r>
            <a:endParaRPr b="0" i="0" sz="4000" u="none" cap="none" strike="noStrike">
              <a:solidFill>
                <a:schemeClr val="dk1"/>
              </a:solidFill>
              <a:latin typeface="Courgette"/>
              <a:ea typeface="Courgette"/>
              <a:cs typeface="Courgette"/>
              <a:sym typeface="Courgett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755576" y="692696"/>
            <a:ext cx="8183880" cy="1051559"/>
          </a:xfrm>
          <a:prstGeom prst="rect">
            <a:avLst/>
          </a:prstGeom>
          <a:noFill/>
          <a:ln>
            <a:noFill/>
          </a:ln>
          <a:effectLst>
            <a:outerShdw blurRad="190500" rotWithShape="0" algn="ctr" dir="2700000" dist="228600">
              <a:srgbClr val="000000">
                <a:alpha val="29411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Algerian"/>
              <a:buNone/>
            </a:pPr>
            <a:r>
              <a:rPr b="1" i="1" lang="en-US" sz="4000" u="sng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Explanation</a:t>
            </a:r>
            <a:r>
              <a:rPr b="1" i="0" lang="en-US" sz="4000" u="none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endParaRPr b="1" i="0" sz="4000" u="none" cap="none" strike="noStrike">
              <a:solidFill>
                <a:srgbClr val="0070C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67544" y="2060848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049" lvl="0" marL="2650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program defines a Room structure with the following fields: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Room ID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An integer ID for the room.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Is Booked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A boolean indicating whether the room is booked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Price Per Night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The cost per night for the room in Indian Rupees 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Booked Nights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The number of nights the room has been booked for.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displayRooms function prints out the details of available rooms, including their price per night.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bookRoom function allows the user to book a room by entering its ID and the number of nights they wish to stay. It also calculates and displays the total cost in INR.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displayBills function lists all booked rooms and their total bills in INR.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5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5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5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5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5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5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5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55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323528" y="548680"/>
            <a:ext cx="8183880" cy="1051560"/>
          </a:xfrm>
          <a:prstGeom prst="rect">
            <a:avLst/>
          </a:prstGeom>
          <a:noFill/>
          <a:ln>
            <a:noFill/>
          </a:ln>
          <a:effectLst>
            <a:outerShdw blurRad="50800" rotWithShape="0" algn="tr" dir="8100000" dist="38100">
              <a:srgbClr val="000000">
                <a:alpha val="39215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lgerian"/>
              <a:buNone/>
            </a:pPr>
            <a:r>
              <a:rPr b="1" i="1" lang="en-US" sz="4400" u="sng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Key points </a:t>
            </a:r>
            <a:endParaRPr b="1" i="1" sz="4400" u="sng" cap="none" strike="noStrike">
              <a:solidFill>
                <a:srgbClr val="0070C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67544" y="1844824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049" lvl="0" marL="2650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can handle up to “10” rooms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80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prices for the rooms alternate between ₹2000 and ₹3000 to simulate different room types.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80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program includes error handling for invalid room IDs and ensures that a room can only be booked if it is available</a:t>
            </a: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683568" y="548680"/>
            <a:ext cx="8183880" cy="11235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lgerian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Process of booking rooms </a:t>
            </a:r>
            <a:endParaRPr b="1" i="0" sz="3600" u="none" cap="none" strike="noStrike">
              <a:solidFill>
                <a:srgbClr val="0070C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5500331" y="2796703"/>
            <a:ext cx="2664296" cy="758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lgeri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1324485" y="2132856"/>
            <a:ext cx="6264696" cy="226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1" i="1" lang="en-US" sz="24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MV Hotel Room Booking System</a:t>
            </a:r>
            <a:endParaRPr b="1" i="1" sz="2400" u="sng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1. Display available rooms  : </a:t>
            </a:r>
            <a:endParaRPr b="1" i="1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2. Book a room  : </a:t>
            </a:r>
            <a:endParaRPr b="1" i="1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3. Display booked rooms and bills  :  </a:t>
            </a:r>
            <a:endParaRPr b="1" i="1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4. Exit  :  </a:t>
            </a:r>
            <a:endParaRPr b="1" i="1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Enter your choice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 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251519" y="764704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Algerian"/>
              <a:buNone/>
            </a:pPr>
            <a:r>
              <a:rPr b="1" i="0" lang="en-US" sz="4400" u="none" cap="none" strike="noStrike">
                <a:solidFill>
                  <a:srgbClr val="0070C0"/>
                </a:solidFill>
                <a:latin typeface="Algerian"/>
                <a:ea typeface="Algerian"/>
                <a:cs typeface="Algerian"/>
                <a:sym typeface="Algerian"/>
              </a:rPr>
              <a:t>       Source code </a:t>
            </a:r>
            <a:endParaRPr b="1" i="0" sz="4400" u="none" cap="none" strike="noStrike">
              <a:solidFill>
                <a:srgbClr val="0070C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753289" y="1198276"/>
            <a:ext cx="8183880" cy="4966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809" lvl="0" marL="2650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80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280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: Booking a MV Hotel rooms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How to book a rooms in “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MV"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Residency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504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Booking link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3129" lvl="0" marL="265049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2400" u="none" cap="none" strike="noStrike">
                <a:solidFill>
                  <a:srgbClr val="8AAE32"/>
                </a:solidFill>
                <a:latin typeface="Arial"/>
                <a:ea typeface="Arial"/>
                <a:cs typeface="Arial"/>
                <a:sym typeface="Arial"/>
              </a:rPr>
              <a:t>      https://www.programiz.com/online-compiler/02EYpbCqXfMTp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7991" y="618021"/>
            <a:ext cx="3239951" cy="1974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502919" y="4983480"/>
            <a:ext cx="8183880" cy="10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3600"/>
              <a:buFont typeface="Verdana"/>
              <a:buNone/>
            </a:pPr>
            <a:r>
              <a:t/>
            </a:r>
            <a:endParaRPr b="1" i="0" sz="3600" u="none" cap="none" strike="noStrike">
              <a:solidFill>
                <a:srgbClr val="FF8C4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502919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809" lvl="0" marL="2650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61" y="619115"/>
            <a:ext cx="8113780" cy="5329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502919" y="4983480"/>
            <a:ext cx="8183880" cy="1051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C4B"/>
              </a:buClr>
              <a:buSzPts val="3600"/>
              <a:buFont typeface="Verdana"/>
              <a:buNone/>
            </a:pPr>
            <a:r>
              <a:t/>
            </a:r>
            <a:endParaRPr b="1" i="0" sz="3600" u="none" cap="none" strike="noStrike">
              <a:solidFill>
                <a:srgbClr val="FF8C4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502919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2809" lvl="0" marL="26504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063" y="405046"/>
            <a:ext cx="8351872" cy="604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 rot="10973">
            <a:off x="2626961" y="192477"/>
            <a:ext cx="8183879" cy="11814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2E2B"/>
              </a:buClr>
              <a:buSzPts val="4800"/>
              <a:buFont typeface="Verdana"/>
              <a:buNone/>
            </a:pPr>
            <a:r>
              <a:rPr b="1" i="0" lang="en-US" sz="4800" u="none" cap="none" strike="noStrike">
                <a:solidFill>
                  <a:srgbClr val="9A2E2B"/>
                </a:solidFill>
                <a:latin typeface="Verdana"/>
                <a:ea typeface="Verdana"/>
                <a:cs typeface="Verdana"/>
                <a:sym typeface="Verdana"/>
              </a:rPr>
              <a:t>CONCLUSION :</a:t>
            </a:r>
            <a:endParaRPr b="1" i="0" sz="4800" u="none" cap="none" strike="noStrike">
              <a:solidFill>
                <a:srgbClr val="9A2E2B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9"/>
          <p:cNvSpPr txBox="1"/>
          <p:nvPr/>
        </p:nvSpPr>
        <p:spPr>
          <a:xfrm rot="-4620">
            <a:off x="1620045" y="1553036"/>
            <a:ext cx="6695898" cy="3815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The</a:t>
            </a:r>
            <a:r>
              <a:rPr b="1" i="0" lang="en-US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Hotel Room Booking System developed in C provides 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basic yet functional console-based interface to manage room reservations.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Designed to handle up to 10 rooms</a:t>
            </a: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, this system allows users to:</a:t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View </a:t>
            </a:r>
            <a:r>
              <a:rPr b="1" i="0" lang="en-US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all available rooms along with their prices</a:t>
            </a:r>
            <a:endParaRPr b="1" i="0" sz="2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Book rooms with customer details, ensuring rooms can only be booked if available</a:t>
            </a:r>
            <a:endParaRPr b="1" i="0" sz="2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Display all booked rooms with full billing information</a:t>
            </a:r>
            <a:endParaRPr b="1" i="0" sz="2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i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Show</a:t>
            </a:r>
            <a:r>
              <a:rPr b="1" i="0" lang="en-US" sz="2000" u="none" cap="none" strike="noStrike">
                <a:solidFill>
                  <a:schemeClr val="dk1"/>
                </a:solidFill>
                <a:latin typeface="Oi"/>
                <a:ea typeface="Oi"/>
                <a:cs typeface="Oi"/>
                <a:sym typeface="Oi"/>
              </a:rPr>
              <a:t> the total revenue generated from bookings</a:t>
            </a:r>
            <a:endParaRPr b="1" i="0" sz="2000" u="none" cap="none" strike="noStrike">
              <a:solidFill>
                <a:schemeClr val="dk1"/>
              </a:solidFill>
              <a:latin typeface="Oi"/>
              <a:ea typeface="Oi"/>
              <a:cs typeface="Oi"/>
              <a:sym typeface="O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pect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2024-12-06T03:44:43Z</dcterms:created>
  <dc:creator>admin</dc:creator>
</cp:coreProperties>
</file>