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CC86C2-D0ED-7243-8227-FD7E9A84074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9E309-A19F-0B44-B08E-93A5337A9672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712EE-CA16-A647-BE6F-ED8910DFC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36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21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42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5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41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6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9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3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7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C078-B6FB-AA4D-92F7-C98EAE791A7C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EEE7-08CA-DC46-97A8-2542D2FDC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23023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FD8F3F"/>
                </a:solidFill>
                <a:latin typeface="Menlo-Regular" charset="0"/>
              </a:rPr>
              <a:t>RAC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altLang="zh-CN" sz="1000" dirty="0" smtClean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000" dirty="0" smtClean="0">
                <a:solidFill>
                  <a:srgbClr val="67B7A4"/>
                </a:solidFill>
                <a:latin typeface="Menlo-Regular" charset="0"/>
              </a:rPr>
              <a:t>feeds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) = [[[</a:t>
            </a:r>
            <a:r>
              <a:rPr lang="en-US" altLang="zh-CN" sz="1000" dirty="0" smtClean="0">
                <a:solidFill>
                  <a:srgbClr val="9EF1DD"/>
                </a:solidFill>
                <a:latin typeface="Menlo-Regular" charset="0"/>
              </a:rPr>
              <a:t>SMDB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000" dirty="0" err="1" smtClean="0">
                <a:solidFill>
                  <a:srgbClr val="67B7A4"/>
                </a:solidFill>
                <a:latin typeface="Menlo-Regular" charset="0"/>
              </a:rPr>
              <a:t>shareInstance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] </a:t>
            </a:r>
            <a:r>
              <a:rPr lang="en-US" altLang="zh-CN" sz="1000" dirty="0" err="1" smtClean="0">
                <a:solidFill>
                  <a:srgbClr val="67B7A4"/>
                </a:solidFill>
                <a:latin typeface="Menlo-Regular" charset="0"/>
              </a:rPr>
              <a:t>selectAllFeeds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]</a:t>
            </a:r>
          </a:p>
          <a:p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                       </a:t>
            </a:r>
            <a:r>
              <a:rPr lang="mr-IN" altLang="zh-CN" sz="1000" dirty="0" err="1" smtClean="0">
                <a:solidFill>
                  <a:srgbClr val="67B7A4"/>
                </a:solidFill>
                <a:latin typeface="Menlo-Regular" charset="0"/>
              </a:rPr>
              <a:t>map</a:t>
            </a:r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:^</a:t>
            </a:r>
            <a:r>
              <a:rPr lang="mr-IN" altLang="zh-CN" sz="1000" dirty="0" err="1" smtClean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mr-IN" altLang="zh-CN" sz="1000" dirty="0" err="1" smtClean="0">
                <a:solidFill>
                  <a:srgbClr val="D0A8FF"/>
                </a:solidFill>
                <a:latin typeface="Menlo-Regular" charset="0"/>
              </a:rPr>
              <a:t>NSMutableArray</a:t>
            </a:r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*</a:t>
            </a:r>
            <a:r>
              <a:rPr lang="mr-IN" altLang="zh-CN" sz="1000" dirty="0" err="1" smtClean="0">
                <a:solidFill>
                  <a:srgbClr val="FFFFFF"/>
                </a:solidFill>
                <a:latin typeface="Menlo-Regular" charset="0"/>
              </a:rPr>
              <a:t>feedsArray</a:t>
            </a:r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) {</a:t>
            </a:r>
          </a:p>
          <a:p>
            <a:r>
              <a:rPr lang="en-US" altLang="zh-CN" sz="1000" dirty="0" smtClean="0">
                <a:solidFill>
                  <a:srgbClr val="FC5FA3"/>
                </a:solidFill>
                <a:latin typeface="Menlo-Regular" charset="0"/>
              </a:rPr>
              <a:t>			</a:t>
            </a:r>
            <a:r>
              <a:rPr lang="zh-CN" altLang="en-US" sz="1000" dirty="0" smtClean="0">
                <a:solidFill>
                  <a:srgbClr val="FC5FA3"/>
                </a:solidFill>
                <a:latin typeface="Menlo-Regular" charset="0"/>
              </a:rPr>
              <a:t>   </a:t>
            </a:r>
            <a:r>
              <a:rPr lang="en-US" altLang="zh-CN" sz="1000" dirty="0" smtClean="0">
                <a:solidFill>
                  <a:srgbClr val="FC5FA3"/>
                </a:solidFill>
                <a:latin typeface="Menlo-Regular" charset="0"/>
              </a:rPr>
              <a:t>if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 (</a:t>
            </a:r>
            <a:r>
              <a:rPr lang="en-US" altLang="zh-CN" sz="1000" dirty="0" err="1" smtClean="0">
                <a:solidFill>
                  <a:srgbClr val="FFFFFF"/>
                </a:solidFill>
                <a:latin typeface="Menlo-Regular" charset="0"/>
              </a:rPr>
              <a:t>feedsArray.</a:t>
            </a:r>
            <a:r>
              <a:rPr lang="en-US" altLang="zh-CN" sz="1000" dirty="0" err="1" smtClean="0">
                <a:solidFill>
                  <a:srgbClr val="A167E6"/>
                </a:solidFill>
                <a:latin typeface="Menlo-Regular" charset="0"/>
              </a:rPr>
              <a:t>count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 &gt; </a:t>
            </a:r>
            <a:r>
              <a:rPr lang="en-US" altLang="zh-CN" sz="1000" dirty="0" smtClean="0">
                <a:solidFill>
                  <a:srgbClr val="D0BF69"/>
                </a:solidFill>
                <a:latin typeface="Menlo-Regular" charset="0"/>
              </a:rPr>
              <a:t>0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) {</a:t>
            </a:r>
          </a:p>
          <a:p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                               </a:t>
            </a:r>
            <a:r>
              <a:rPr lang="mr-IN" altLang="zh-CN" sz="1000" dirty="0" smtClean="0">
                <a:solidFill>
                  <a:srgbClr val="6C7986"/>
                </a:solidFill>
                <a:latin typeface="Menlo-Regular" charset="0"/>
              </a:rPr>
              <a:t>//</a:t>
            </a:r>
            <a:endParaRPr lang="mr-IN" altLang="zh-CN" sz="1000" dirty="0" smtClean="0">
              <a:solidFill>
                <a:srgbClr val="FFFFFF"/>
              </a:solidFill>
              <a:latin typeface="Menlo-Regular" charset="0"/>
            </a:endParaRPr>
          </a:p>
          <a:p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                           } </a:t>
            </a:r>
            <a:r>
              <a:rPr lang="mr-IN" altLang="zh-CN" sz="1000" dirty="0" err="1" smtClean="0">
                <a:solidFill>
                  <a:srgbClr val="FC5FA3"/>
                </a:solidFill>
                <a:latin typeface="Menlo-Regular" charset="0"/>
              </a:rPr>
              <a:t>else</a:t>
            </a:r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{</a:t>
            </a:r>
          </a:p>
          <a:p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                          </a:t>
            </a:r>
            <a:r>
              <a:rPr lang="en-US" altLang="zh-CN" sz="1000" dirty="0" err="1" smtClean="0">
                <a:solidFill>
                  <a:srgbClr val="FFFFFF"/>
                </a:solidFill>
                <a:latin typeface="Menlo-Regular" charset="0"/>
              </a:rPr>
              <a:t>feedsArray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 = [</a:t>
            </a:r>
            <a:r>
              <a:rPr lang="en-US" altLang="zh-CN" sz="1000" dirty="0" err="1" smtClean="0">
                <a:solidFill>
                  <a:srgbClr val="9EF1DD"/>
                </a:solidFill>
                <a:latin typeface="Menlo-Regular" charset="0"/>
              </a:rPr>
              <a:t>SMFeedStore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000" dirty="0" err="1" smtClean="0">
                <a:solidFill>
                  <a:srgbClr val="67B7A4"/>
                </a:solidFill>
                <a:latin typeface="Menlo-Regular" charset="0"/>
              </a:rPr>
              <a:t>defaultFeeds</a:t>
            </a:r>
            <a:r>
              <a:rPr lang="en-US" altLang="zh-CN" sz="1000" dirty="0" smtClean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                           }</a:t>
            </a:r>
          </a:p>
          <a:p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                           </a:t>
            </a:r>
            <a:r>
              <a:rPr lang="mr-IN" altLang="zh-CN" sz="1000" dirty="0" err="1" smtClean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mr-IN" altLang="zh-CN" sz="1000" dirty="0" err="1" smtClean="0">
                <a:solidFill>
                  <a:srgbClr val="FFFFFF"/>
                </a:solidFill>
                <a:latin typeface="Menlo-Regular" charset="0"/>
              </a:rPr>
              <a:t>feedsArray</a:t>
            </a:r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mr-IN" altLang="zh-CN" sz="1000" dirty="0" smtClean="0">
                <a:solidFill>
                  <a:srgbClr val="FFFFFF"/>
                </a:solidFill>
                <a:latin typeface="Menlo-Regular" charset="0"/>
              </a:rPr>
              <a:t>                        }];</a:t>
            </a:r>
            <a:endParaRPr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5379395" y="87549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feeds</a:t>
            </a:r>
            <a:r>
              <a:rPr kumimoji="1" lang="zh-CN" altLang="en-US" dirty="0" smtClean="0"/>
              <a:t>属性是如何被绑定和赋值的？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5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80161" y="836578"/>
            <a:ext cx="4525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RACSubscriptingAssignmentTrampoline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87187" y="1624518"/>
            <a:ext cx="2101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aget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self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2"/>
            <a:endCxn id="7" idx="0"/>
          </p:cNvCxnSpPr>
          <p:nvPr/>
        </p:nvCxnSpPr>
        <p:spPr>
          <a:xfrm flipH="1">
            <a:off x="3837775" y="1205910"/>
            <a:ext cx="205185" cy="41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146695" y="855478"/>
            <a:ext cx="1635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RACSignal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1260887" y="2580985"/>
            <a:ext cx="4398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setObject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forKeySubscript:keypath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55171" y="1624518"/>
            <a:ext cx="2101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Keypath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feeds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64965" y="855478"/>
            <a:ext cx="9797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item2</a:t>
            </a:r>
          </a:p>
          <a:p>
            <a:r>
              <a:rPr lang="en-US" altLang="zh-CN" dirty="0" smtClean="0"/>
              <a:t>3</a:t>
            </a:r>
            <a:r>
              <a:rPr lang="mr-IN" altLang="zh-CN" dirty="0" smtClean="0"/>
              <a:t>…</a:t>
            </a:r>
            <a:r>
              <a:rPr lang="en-US" altLang="zh-CN" dirty="0" smtClean="0"/>
              <a:t>]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1941785" y="1205910"/>
            <a:ext cx="5115" cy="135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211409" y="2977104"/>
            <a:ext cx="3201748" cy="71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flipH="1">
            <a:off x="6156406" y="3721457"/>
            <a:ext cx="4988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[signal </a:t>
            </a:r>
            <a:r>
              <a:rPr lang="en-US" altLang="zh-CN" dirty="0" err="1"/>
              <a:t>setKeyPath:keyPath</a:t>
            </a:r>
            <a:r>
              <a:rPr lang="en-US" altLang="zh-CN" dirty="0"/>
              <a:t> </a:t>
            </a:r>
            <a:r>
              <a:rPr lang="en-US" altLang="zh-CN" dirty="0" err="1"/>
              <a:t>onObject:self.target</a:t>
            </a:r>
            <a:r>
              <a:rPr lang="en-US" altLang="zh-CN" dirty="0"/>
              <a:t> </a:t>
            </a:r>
            <a:r>
              <a:rPr lang="en-US" altLang="zh-CN" dirty="0" err="1"/>
              <a:t>nilValue:self.nilValue</a:t>
            </a:r>
            <a:r>
              <a:rPr lang="en-US" altLang="zh-CN" dirty="0"/>
              <a:t>];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4751" y="4672136"/>
            <a:ext cx="581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line[“feed”]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本质是调用了 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这个信号去对</a:t>
            </a:r>
            <a:r>
              <a:rPr kumimoji="1" lang="en-US" altLang="zh-CN" dirty="0" smtClean="0"/>
              <a:t>self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feeds</a:t>
            </a:r>
            <a:r>
              <a:rPr kumimoji="1" lang="zh-CN" altLang="en-US" dirty="0" smtClean="0"/>
              <a:t>属性进行设置</a:t>
            </a:r>
            <a:endParaRPr kumimoji="1" lang="en-US" altLang="zh-CN" dirty="0" smtClean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9782079" y="1021244"/>
            <a:ext cx="382886" cy="1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8964387" y="1242511"/>
            <a:ext cx="0" cy="245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964387" y="2468590"/>
            <a:ext cx="196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本质是由这个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来实现设置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6" idx="2"/>
            <a:endCxn id="12" idx="0"/>
          </p:cNvCxnSpPr>
          <p:nvPr/>
        </p:nvCxnSpPr>
        <p:spPr>
          <a:xfrm>
            <a:off x="4042960" y="1205910"/>
            <a:ext cx="2262799" cy="41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012" y="42510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bind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008" y="3473810"/>
            <a:ext cx="1185801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instancetype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altLang="zh-CN" sz="1200" dirty="0" err="1">
                <a:solidFill>
                  <a:srgbClr val="41A1C0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:(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RACStream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 (^)(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value))block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9EF1DD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class =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A167E6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[[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bind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value,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BOOL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*stop)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 = block(value) ?: [class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empty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stream;</a:t>
            </a:r>
          </a:p>
          <a:p>
            <a:r>
              <a:rPr lang="uk-UA" altLang="zh-CN" sz="1200" dirty="0">
                <a:solidFill>
                  <a:srgbClr val="FFFFFF"/>
                </a:solidFill>
                <a:latin typeface="Menlo-Regular" charset="0"/>
              </a:rPr>
              <a:t>		};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}]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setNameWithFormat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@"[%@] -</a:t>
            </a:r>
            <a:r>
              <a:rPr lang="en-US" altLang="zh-CN" sz="1200" dirty="0" err="1">
                <a:solidFill>
                  <a:srgbClr val="FC6A5D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:"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name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}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14008" y="1060155"/>
            <a:ext cx="116245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RACSignal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*)</a:t>
            </a:r>
            <a:r>
              <a:rPr lang="en-US" altLang="zh-CN" sz="1200" dirty="0">
                <a:solidFill>
                  <a:srgbClr val="41A1C0"/>
                </a:solidFill>
                <a:latin typeface="Menlo-Regular" charset="0"/>
              </a:rPr>
              <a:t>bind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:(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RACStreamBindBlock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(^)(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void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))block 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{</a:t>
            </a:r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mr-IN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[[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RACSignal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createSignal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&lt;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RACSubscriber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&gt; subscriber)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RACStreamBindBlock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bindingBlock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= block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();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//.</a:t>
            </a:r>
            <a:r>
              <a:rPr lang="zh-CN" altLang="en-US" sz="12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zh-CN" altLang="en-US" sz="12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.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}</a:t>
            </a:r>
            <a:endParaRPr lang="zh-CN" altLang="en-US" sz="1200" dirty="0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4513634" y="1865198"/>
            <a:ext cx="894945" cy="2200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91447" y="4192621"/>
            <a:ext cx="4922196" cy="8268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23753" y="2665379"/>
            <a:ext cx="677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执行了红框内的方法，并返回了</a:t>
            </a:r>
            <a:r>
              <a:rPr kumimoji="1" lang="en-US" altLang="zh-CN" dirty="0" smtClean="0"/>
              <a:t>^(id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stop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，第一层解包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1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983" y="1460544"/>
            <a:ext cx="1185801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instancetype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altLang="zh-CN" sz="1200" dirty="0" err="1">
                <a:solidFill>
                  <a:srgbClr val="41A1C0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:(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RACStream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 (^)(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value))block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9EF1DD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class =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A167E6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[[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bind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value,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BOOL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*stop)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 = block(value) ?: [class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empty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stream;</a:t>
            </a:r>
          </a:p>
          <a:p>
            <a:r>
              <a:rPr lang="uk-UA" altLang="zh-CN" sz="1200" dirty="0">
                <a:solidFill>
                  <a:srgbClr val="FFFFFF"/>
                </a:solidFill>
                <a:latin typeface="Menlo-Regular" charset="0"/>
              </a:rPr>
              <a:t>		};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}]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setNameWithFormat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@"[%@] -</a:t>
            </a:r>
            <a:r>
              <a:rPr lang="en-US" altLang="zh-CN" sz="1200" dirty="0" err="1">
                <a:solidFill>
                  <a:srgbClr val="FC6A5D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:"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name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}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46434" y="186180"/>
            <a:ext cx="1090146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RACDisposable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bindingDisposable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= [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subscribeNext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x)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BOOL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stop =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NO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signal = 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bindingBlock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(x, &amp;stop);</a:t>
            </a:r>
            <a:endParaRPr lang="zh-CN" altLang="en-US" sz="1200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4980562" y="853283"/>
            <a:ext cx="507812" cy="1576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12850" y="2409268"/>
            <a:ext cx="3978613" cy="466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4468" y="937203"/>
            <a:ext cx="734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这个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执行了红框内的方法，并返回了这个</a:t>
            </a:r>
            <a:r>
              <a:rPr kumimoji="1" lang="en-US" altLang="zh-CN" dirty="0" err="1" smtClean="0"/>
              <a:t>RACStream</a:t>
            </a:r>
            <a:r>
              <a:rPr kumimoji="1" lang="zh-CN" altLang="en-US" dirty="0" smtClean="0"/>
              <a:t>，第二层解包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3983" y="3783855"/>
            <a:ext cx="11858017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instancetype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altLang="zh-CN" sz="1200" dirty="0">
                <a:solidFill>
                  <a:srgbClr val="41A1C0"/>
                </a:solidFill>
                <a:latin typeface="Menlo-Regular" charset="0"/>
              </a:rPr>
              <a:t>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(^)(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value))block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 err="1">
                <a:solidFill>
                  <a:srgbClr val="FD8F3F"/>
                </a:solidFill>
                <a:latin typeface="Menlo-Regular" charset="0"/>
              </a:rPr>
              <a:t>NSCParameterAssert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(block !=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nil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);</a:t>
            </a:r>
          </a:p>
          <a:p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9EF1DD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class =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A167E6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[[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 smtClean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obj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= [class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:block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(value)];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 err="1" smtClean="0">
                <a:solidFill>
                  <a:srgbClr val="9EF1DD"/>
                </a:solidFill>
                <a:latin typeface="Menlo-Regular" charset="0"/>
              </a:rPr>
              <a:t>RACStream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*stream = [class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:block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(value)];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stream;  </a:t>
            </a:r>
            <a:r>
              <a:rPr lang="en-US" altLang="zh-CN" sz="1200" dirty="0">
                <a:solidFill>
                  <a:srgbClr val="6C7986"/>
                </a:solidFill>
                <a:latin typeface="Menlo-Regular" charset="0"/>
              </a:rPr>
              <a:t>//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返回一个信号 </a:t>
            </a:r>
            <a:r>
              <a:rPr lang="en-US" altLang="zh-CN" sz="1200" dirty="0">
                <a:solidFill>
                  <a:srgbClr val="6C7986"/>
                </a:solidFill>
                <a:latin typeface="Menlo-Regular" charset="0"/>
              </a:rPr>
              <a:t>return: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这个接口在</a:t>
            </a:r>
            <a:r>
              <a:rPr lang="en-US" altLang="zh-CN" sz="1200" dirty="0" err="1">
                <a:solidFill>
                  <a:srgbClr val="6C7986"/>
                </a:solidFill>
                <a:latin typeface="Menlo-Regular" charset="0"/>
              </a:rPr>
              <a:t>RACReturnSingle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内又定义</a:t>
            </a:r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}]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setNameWithFormat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@"[%@] -map:"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name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}</a:t>
            </a:r>
            <a:endParaRPr lang="zh-CN" altLang="en-US" sz="12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095345" y="2611157"/>
            <a:ext cx="417022" cy="2359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49177" y="4885526"/>
            <a:ext cx="5905958" cy="5743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71949" y="3416759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</a:t>
            </a:r>
            <a:r>
              <a:rPr kumimoji="1" lang="en-US" altLang="zh-CN" dirty="0" err="1" smtClean="0"/>
              <a:t>flattenMap</a:t>
            </a:r>
            <a:r>
              <a:rPr kumimoji="1" lang="zh-CN" altLang="en-US" dirty="0" smtClean="0"/>
              <a:t>内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的方法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17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3983" y="0"/>
            <a:ext cx="11858017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instancetype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altLang="zh-CN" sz="1200" dirty="0">
                <a:solidFill>
                  <a:srgbClr val="41A1C0"/>
                </a:solidFill>
                <a:latin typeface="Menlo-Regular" charset="0"/>
              </a:rPr>
              <a:t>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(^)(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value))block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 err="1">
                <a:solidFill>
                  <a:srgbClr val="FD8F3F"/>
                </a:solidFill>
                <a:latin typeface="Menlo-Regular" charset="0"/>
              </a:rPr>
              <a:t>NSCParameterAssert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(block !=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nil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);</a:t>
            </a:r>
          </a:p>
          <a:p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9EF1DD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class =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A167E6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[[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 smtClean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obj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= [class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:block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(value)];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 err="1" smtClean="0">
                <a:solidFill>
                  <a:srgbClr val="9EF1DD"/>
                </a:solidFill>
                <a:latin typeface="Menlo-Regular" charset="0"/>
              </a:rPr>
              <a:t>RACStream</a:t>
            </a:r>
            <a:r>
              <a:rPr lang="en-US" altLang="zh-CN" sz="12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*stream = [class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:block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(value)];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stream;  </a:t>
            </a:r>
            <a:r>
              <a:rPr lang="en-US" altLang="zh-CN" sz="1200" dirty="0">
                <a:solidFill>
                  <a:srgbClr val="6C7986"/>
                </a:solidFill>
                <a:latin typeface="Menlo-Regular" charset="0"/>
              </a:rPr>
              <a:t>//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返回一个信号 </a:t>
            </a:r>
            <a:r>
              <a:rPr lang="en-US" altLang="zh-CN" sz="1200" dirty="0">
                <a:solidFill>
                  <a:srgbClr val="6C7986"/>
                </a:solidFill>
                <a:latin typeface="Menlo-Regular" charset="0"/>
              </a:rPr>
              <a:t>return: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这个接口在</a:t>
            </a:r>
            <a:r>
              <a:rPr lang="en-US" altLang="zh-CN" sz="1200" dirty="0" err="1">
                <a:solidFill>
                  <a:srgbClr val="6C7986"/>
                </a:solidFill>
                <a:latin typeface="Menlo-Regular" charset="0"/>
              </a:rPr>
              <a:t>RACReturnSingle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内又定义</a:t>
            </a:r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}]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setNameWithFormat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@"[%@] -map:"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name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}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49177" y="1121037"/>
            <a:ext cx="5905958" cy="5743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3983" y="2551837"/>
            <a:ext cx="11543489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D8F3F"/>
                </a:solidFill>
                <a:latin typeface="Menlo-Regular" charset="0"/>
              </a:rPr>
              <a:t>RAC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name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 = [name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 err="1">
                <a:solidFill>
                  <a:srgbClr val="D0A8FF"/>
                </a:solidFill>
                <a:latin typeface="Menlo-Regular" charset="0"/>
              </a:rPr>
              <a:t>NSString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*temp = (</a:t>
            </a:r>
            <a:r>
              <a:rPr lang="en-US" altLang="zh-CN" sz="1200" dirty="0" err="1">
                <a:solidFill>
                  <a:srgbClr val="D0A8FF"/>
                </a:solidFill>
                <a:latin typeface="Menlo-Regular" charset="0"/>
              </a:rPr>
              <a:t>NSString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*)value;</a:t>
            </a:r>
          </a:p>
          <a:p>
            <a:r>
              <a:rPr lang="mr-IN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zh-CN" altLang="en-US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mr-IN" altLang="zh-CN" sz="1200" dirty="0" err="1" smtClean="0">
                <a:solidFill>
                  <a:srgbClr val="FFFFFF"/>
                </a:solidFill>
                <a:latin typeface="Menlo-Regular" charset="0"/>
              </a:rPr>
              <a:t>temp</a:t>
            </a:r>
            <a:r>
              <a:rPr lang="mr-IN" altLang="zh-CN" sz="1200" dirty="0" smtClean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mr-IN" altLang="zh-CN" sz="1200" dirty="0">
                <a:solidFill>
                  <a:srgbClr val="FFFFFF"/>
                </a:solidFill>
                <a:latin typeface="Menlo-Regular" charset="0"/>
              </a:rPr>
              <a:t>= </a:t>
            </a:r>
            <a:r>
              <a:rPr lang="mr-IN" altLang="zh-CN" sz="1200" dirty="0">
                <a:solidFill>
                  <a:srgbClr val="FC6A5D"/>
                </a:solidFill>
                <a:latin typeface="Menlo-Regular" charset="0"/>
              </a:rPr>
              <a:t>@"</a:t>
            </a:r>
            <a:r>
              <a:rPr lang="mr-IN" altLang="zh-CN" sz="1200" dirty="0" err="1">
                <a:solidFill>
                  <a:srgbClr val="FC6A5D"/>
                </a:solidFill>
                <a:latin typeface="Menlo-Regular" charset="0"/>
              </a:rPr>
              <a:t>Jack</a:t>
            </a:r>
            <a:r>
              <a:rPr lang="mr-IN" altLang="zh-CN" sz="1200" dirty="0">
                <a:solidFill>
                  <a:srgbClr val="FC6A5D"/>
                </a:solidFill>
                <a:latin typeface="Menlo-Regular" charset="0"/>
              </a:rPr>
              <a:t>"</a:t>
            </a:r>
            <a:r>
              <a:rPr lang="mr-IN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temp;</a:t>
            </a:r>
          </a:p>
          <a:p>
            <a:r>
              <a:rPr lang="mr-IN" altLang="zh-CN" sz="1200" dirty="0">
                <a:solidFill>
                  <a:srgbClr val="FFFFFF"/>
                </a:solidFill>
                <a:latin typeface="Menlo-Regular" charset="0"/>
              </a:rPr>
              <a:t>    }];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978615" y="2772471"/>
            <a:ext cx="5905958" cy="5743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492231" y="1408233"/>
            <a:ext cx="1099224" cy="138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3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842" y="405772"/>
            <a:ext cx="8365788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instancetype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altLang="zh-CN" sz="1200" dirty="0">
                <a:solidFill>
                  <a:srgbClr val="41A1C0"/>
                </a:solidFill>
                <a:latin typeface="Menlo-Regular" charset="0"/>
              </a:rPr>
              <a:t>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(^)(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value))block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 err="1">
                <a:solidFill>
                  <a:srgbClr val="FD8F3F"/>
                </a:solidFill>
                <a:latin typeface="Menlo-Regular" charset="0"/>
              </a:rPr>
              <a:t>NSCParameterAssert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(block !=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nil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);</a:t>
            </a:r>
          </a:p>
          <a:p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9EF1DD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class =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A167E6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[[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obj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= [class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:block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(value)];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RACStream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*stream = [class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:block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(value)];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stream;  </a:t>
            </a:r>
            <a:r>
              <a:rPr lang="en-US" altLang="zh-CN" sz="1200" dirty="0">
                <a:solidFill>
                  <a:srgbClr val="6C7986"/>
                </a:solidFill>
                <a:latin typeface="Menlo-Regular" charset="0"/>
              </a:rPr>
              <a:t>//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返回一个信号 </a:t>
            </a:r>
            <a:r>
              <a:rPr lang="en-US" altLang="zh-CN" sz="1200" dirty="0">
                <a:solidFill>
                  <a:srgbClr val="6C7986"/>
                </a:solidFill>
                <a:latin typeface="Menlo-Regular" charset="0"/>
              </a:rPr>
              <a:t>return: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这个接口在</a:t>
            </a:r>
            <a:r>
              <a:rPr lang="en-US" altLang="zh-CN" sz="1200" dirty="0" err="1">
                <a:solidFill>
                  <a:srgbClr val="6C7986"/>
                </a:solidFill>
                <a:latin typeface="Menlo-Regular" charset="0"/>
              </a:rPr>
              <a:t>RACReturnSingle</a:t>
            </a:r>
            <a:r>
              <a:rPr lang="zh-CN" altLang="en-US" sz="1200" dirty="0">
                <a:solidFill>
                  <a:srgbClr val="6C7986"/>
                </a:solidFill>
                <a:latin typeface="Menlo-Regular" charset="0"/>
              </a:rPr>
              <a:t>内又定义</a:t>
            </a:r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}]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setNameWithFormat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@"[%@] -map:"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name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12842" y="3694490"/>
            <a:ext cx="8365788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- (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instancetype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)</a:t>
            </a:r>
            <a:r>
              <a:rPr lang="en-US" altLang="zh-CN" sz="1200" dirty="0" err="1">
                <a:solidFill>
                  <a:srgbClr val="41A1C0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:(</a:t>
            </a:r>
            <a:r>
              <a:rPr lang="en-US" altLang="zh-CN" sz="1200" dirty="0" err="1">
                <a:solidFill>
                  <a:srgbClr val="9EF1DD"/>
                </a:solidFill>
                <a:latin typeface="Menlo-Regular" charset="0"/>
              </a:rPr>
              <a:t>RACStream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 (^)(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value))block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9EF1DD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class =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A167E6"/>
                </a:solidFill>
                <a:latin typeface="Menlo-Regular" charset="0"/>
              </a:rPr>
              <a:t>class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;</a:t>
            </a:r>
          </a:p>
          <a:p>
            <a:endParaRPr lang="en-US" altLang="zh-CN" sz="1200" dirty="0">
              <a:solidFill>
                <a:srgbClr val="FFFFFF"/>
              </a:solidFill>
              <a:latin typeface="Menlo-Regular" charset="0"/>
            </a:endParaRP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[[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bind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:^{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^(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value, 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BOOL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*stop) {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id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 = block(value) ?: [class </a:t>
            </a:r>
            <a:r>
              <a:rPr lang="en-US" altLang="zh-CN" sz="1200" dirty="0">
                <a:solidFill>
                  <a:srgbClr val="67B7A4"/>
                </a:solidFill>
                <a:latin typeface="Menlo-Regular" charset="0"/>
              </a:rPr>
              <a:t>empty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		</a:t>
            </a:r>
            <a:r>
              <a:rPr lang="en-US" altLang="zh-CN" sz="1200" dirty="0">
                <a:solidFill>
                  <a:srgbClr val="FC5FA3"/>
                </a:solidFill>
                <a:latin typeface="Menlo-Regular" charset="0"/>
              </a:rPr>
              <a:t>return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 stream;</a:t>
            </a:r>
          </a:p>
          <a:p>
            <a:r>
              <a:rPr lang="uk-UA" altLang="zh-CN" sz="1200" dirty="0">
                <a:solidFill>
                  <a:srgbClr val="FFFFFF"/>
                </a:solidFill>
                <a:latin typeface="Menlo-Regular" charset="0"/>
              </a:rPr>
              <a:t>		};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	}] 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setNameWithFormat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: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@"[%@] -</a:t>
            </a:r>
            <a:r>
              <a:rPr lang="en-US" altLang="zh-CN" sz="1200" dirty="0" err="1">
                <a:solidFill>
                  <a:srgbClr val="FC6A5D"/>
                </a:solidFill>
                <a:latin typeface="Menlo-Regular" charset="0"/>
              </a:rPr>
              <a:t>flattenMap</a:t>
            </a:r>
            <a:r>
              <a:rPr lang="en-US" altLang="zh-CN" sz="1200" dirty="0">
                <a:solidFill>
                  <a:srgbClr val="FC6A5D"/>
                </a:solidFill>
                <a:latin typeface="Menlo-Regular" charset="0"/>
              </a:rPr>
              <a:t>:"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en-US" altLang="zh-CN" sz="1200" dirty="0" err="1">
                <a:solidFill>
                  <a:srgbClr val="FC5FA3"/>
                </a:solidFill>
                <a:latin typeface="Menlo-Regular" charset="0"/>
              </a:rPr>
              <a:t>self</a:t>
            </a:r>
            <a:r>
              <a:rPr lang="en-US" altLang="zh-CN" sz="12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en-US" altLang="zh-CN" sz="1200" dirty="0" err="1">
                <a:solidFill>
                  <a:srgbClr val="67B7A4"/>
                </a:solidFill>
                <a:latin typeface="Menlo-Regular" charset="0"/>
              </a:rPr>
              <a:t>name</a:t>
            </a:r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];</a:t>
            </a:r>
          </a:p>
          <a:p>
            <a:r>
              <a:rPr lang="en-US" altLang="zh-CN" sz="1200" dirty="0">
                <a:solidFill>
                  <a:srgbClr val="FFFFFF"/>
                </a:solidFill>
                <a:latin typeface="Menlo-Regular" charset="0"/>
              </a:rPr>
              <a:t>}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9455285" y="80739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包了第一层</a:t>
            </a:r>
            <a:r>
              <a:rPr kumimoji="1" lang="en-US" altLang="zh-CN" dirty="0" smtClean="0"/>
              <a:t>Block</a:t>
            </a:r>
          </a:p>
          <a:p>
            <a:r>
              <a:rPr kumimoji="1" lang="en-US" altLang="zh-CN" dirty="0" smtClean="0"/>
              <a:t>A(block)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94196" y="4131012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包了两层</a:t>
            </a:r>
            <a:r>
              <a:rPr kumimoji="1" lang="en-US" altLang="zh-CN" dirty="0" smtClean="0"/>
              <a:t>Block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C(B(A(Block))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7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287</Words>
  <Application>Microsoft Macintosh PowerPoint</Application>
  <PresentationFormat>宽屏</PresentationFormat>
  <Paragraphs>111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DengXian</vt:lpstr>
      <vt:lpstr>DengXian Light</vt:lpstr>
      <vt:lpstr>Mangal</vt:lpstr>
      <vt:lpstr>Menlo-Regular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2021-09-07T06:44:06Z</dcterms:created>
  <dcterms:modified xsi:type="dcterms:W3CDTF">2021-09-08T09:25:56Z</dcterms:modified>
</cp:coreProperties>
</file>