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28"/>
  </p:normalViewPr>
  <p:slideViewPr>
    <p:cSldViewPr snapToGrid="0">
      <p:cViewPr varScale="1">
        <p:scale>
          <a:sx n="119" d="100"/>
          <a:sy n="119" d="100"/>
        </p:scale>
        <p:origin x="31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43C91F-8CD3-FFF1-C5C9-5E504043B8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99C2D5D-8D1B-094B-E691-62BBF829C3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9DC293-A11F-3C3D-B678-7E8ED9603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D6B99-5E65-024F-9F42-CC8609AE68B9}" type="datetimeFigureOut">
              <a:rPr kumimoji="1" lang="zh-CN" altLang="en-US" smtClean="0"/>
              <a:t>2022/9/8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99193C-0762-1B9E-D70D-3DBED4C92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5E0EA0-BF90-B511-EEF1-CE924EC35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8CEA9-5E0F-9B40-8974-4F5B4E78649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99958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0F26A3-1BF6-7CCE-6992-07481AAB2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608A128-83A3-21E1-83A8-DF5CDE7DF8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0D2D8E-0AA9-9CA7-F5C4-247B6F295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D6B99-5E65-024F-9F42-CC8609AE68B9}" type="datetimeFigureOut">
              <a:rPr kumimoji="1" lang="zh-CN" altLang="en-US" smtClean="0"/>
              <a:t>2022/9/8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903898-FF5A-72CA-F8CF-46FA855E4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1A4C09-6C18-BC9C-E17C-625155E52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8CEA9-5E0F-9B40-8974-4F5B4E78649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91101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FFE53D1-F095-01D1-36E9-F40CFCA7A5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2057645-2015-3E0B-A68C-CB70357FA3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EDBC1A-2467-F678-EB1B-06DDA3DC9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D6B99-5E65-024F-9F42-CC8609AE68B9}" type="datetimeFigureOut">
              <a:rPr kumimoji="1" lang="zh-CN" altLang="en-US" smtClean="0"/>
              <a:t>2022/9/8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E45B43-E7D9-CF5F-960D-F71D6189F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50823E-1451-2D26-7EEB-A47567392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8CEA9-5E0F-9B40-8974-4F5B4E78649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262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0E498C-8617-2BC9-FD2A-AC26F5E31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4985AC-EBEA-4ACE-E3A9-F86F03438A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40AF59-FE5A-2E14-268A-55B469C61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D6B99-5E65-024F-9F42-CC8609AE68B9}" type="datetimeFigureOut">
              <a:rPr kumimoji="1" lang="zh-CN" altLang="en-US" smtClean="0"/>
              <a:t>2022/9/8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5A9910-053C-2789-6B53-BEF66C472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0213D2-4CAC-31B1-5534-1C0FFDA2B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8CEA9-5E0F-9B40-8974-4F5B4E78649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42949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A67FEA-9CF7-C00A-9D8E-8D3F4E257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43255A0-32B9-07A2-7637-268187C16C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2BB3D5-AB87-248A-281C-3815ED334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D6B99-5E65-024F-9F42-CC8609AE68B9}" type="datetimeFigureOut">
              <a:rPr kumimoji="1" lang="zh-CN" altLang="en-US" smtClean="0"/>
              <a:t>2022/9/8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4DB8E7-051C-C3DC-5800-4DECF12F4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BAB8C4-A203-71A9-A527-47B21D46A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8CEA9-5E0F-9B40-8974-4F5B4E78649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50674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A71212-AC37-5687-C892-8153F1319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03EB5C-5A7A-0946-3EC4-D95D837540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46F8B9C-28F7-5DC1-F086-3427BCD0B9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44D36FF-B75C-3A4F-2936-A96C5C703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D6B99-5E65-024F-9F42-CC8609AE68B9}" type="datetimeFigureOut">
              <a:rPr kumimoji="1" lang="zh-CN" altLang="en-US" smtClean="0"/>
              <a:t>2022/9/8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5BBC796-BA53-1D23-2FA4-DD853A51A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F6B0527-98C5-41E3-2D41-B75B59975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8CEA9-5E0F-9B40-8974-4F5B4E78649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36645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831BE5-ED81-3C29-9ED4-E46363801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67E373F-8DEA-C72C-1B4D-7EB37D9B97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258EF36-1CF0-0BDE-4DF3-A99F4072AA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DD69D10-8DB7-3858-49E4-07591C34BA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DFAE0C0-01A9-10EC-AFEC-27E5C8A5F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D9A1797-3F45-8304-A6F7-97A1FC795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D6B99-5E65-024F-9F42-CC8609AE68B9}" type="datetimeFigureOut">
              <a:rPr kumimoji="1" lang="zh-CN" altLang="en-US" smtClean="0"/>
              <a:t>2022/9/8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5778C6A-DE91-9ABA-84B7-30B7E888D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61E13FA-C7F1-74A5-AAA3-4C614EED8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8CEA9-5E0F-9B40-8974-4F5B4E78649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04518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C91ABF-EEFC-5E10-2EDB-9F99F7BED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4370B2D-DDCF-32A4-8377-74545929A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D6B99-5E65-024F-9F42-CC8609AE68B9}" type="datetimeFigureOut">
              <a:rPr kumimoji="1" lang="zh-CN" altLang="en-US" smtClean="0"/>
              <a:t>2022/9/8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4C95FDD-8B7C-E060-00F3-ED7319E71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160B8F2-3428-523A-8CC0-D6FA8F3F7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8CEA9-5E0F-9B40-8974-4F5B4E78649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97975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2D1EF7C-D19D-5976-34F7-C67C7738D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D6B99-5E65-024F-9F42-CC8609AE68B9}" type="datetimeFigureOut">
              <a:rPr kumimoji="1" lang="zh-CN" altLang="en-US" smtClean="0"/>
              <a:t>2022/9/8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4C2102E-4F17-3808-773A-04BD49ABC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5BF0F76-9BA9-E795-5DBC-2194E3835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8CEA9-5E0F-9B40-8974-4F5B4E78649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68549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247748-4135-1C48-C198-429969F9D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7C13A0-6616-87E2-5B36-21138BCD7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DF85143-9808-E4DC-4954-90BA05FFA0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0B26FB2-8A22-26AC-88D3-4DA9AE0A6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D6B99-5E65-024F-9F42-CC8609AE68B9}" type="datetimeFigureOut">
              <a:rPr kumimoji="1" lang="zh-CN" altLang="en-US" smtClean="0"/>
              <a:t>2022/9/8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735BF86-E5CF-F439-4180-AC46AC854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681CAE4-F93A-ACBF-5B44-3BE8D45AC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8CEA9-5E0F-9B40-8974-4F5B4E78649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65808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7CDC43-B2B1-AA2A-7905-676AE35A9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C921D79-9679-CA2C-8DEB-560CA6ABCD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8D5094B-E5A0-7751-85D6-2A93403A11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6A5611B-08E3-A956-C1A3-BBAFAC087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D6B99-5E65-024F-9F42-CC8609AE68B9}" type="datetimeFigureOut">
              <a:rPr kumimoji="1" lang="zh-CN" altLang="en-US" smtClean="0"/>
              <a:t>2022/9/8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3CF87A9-BD0D-5017-1227-8D160888D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DFC5906-D26D-7BB3-901D-730FE50EE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8CEA9-5E0F-9B40-8974-4F5B4E78649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71218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9FFCCB6-C431-9BDF-E4E7-8279EED93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D8F4041-F37A-BA09-C194-B46544C317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DFA3B0-05D8-2594-C671-A7E595F076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AD6B99-5E65-024F-9F42-CC8609AE68B9}" type="datetimeFigureOut">
              <a:rPr kumimoji="1" lang="zh-CN" altLang="en-US" smtClean="0"/>
              <a:t>2022/9/8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751E2E-4882-2FE0-15BE-1CEB0325C2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348131-F1CC-DA88-9F19-FA0D002139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38CEA9-5E0F-9B40-8974-4F5B4E78649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76738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E1C9CA50-816C-F241-5B50-F136402259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176" y="1272017"/>
            <a:ext cx="2590800" cy="16891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228DA28-7F54-4001-0D25-491F5ED9A5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176" y="4176283"/>
            <a:ext cx="2908300" cy="140970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6F9A8301-C9D2-B4BF-AD12-DEDDD354FADF}"/>
              </a:ext>
            </a:extLst>
          </p:cNvPr>
          <p:cNvSpPr/>
          <p:nvPr/>
        </p:nvSpPr>
        <p:spPr>
          <a:xfrm>
            <a:off x="3861995" y="899570"/>
            <a:ext cx="1559859" cy="221883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F3266F4-82CA-B1D5-6327-2A1561DC5359}"/>
              </a:ext>
            </a:extLst>
          </p:cNvPr>
          <p:cNvSpPr txBox="1"/>
          <p:nvPr/>
        </p:nvSpPr>
        <p:spPr>
          <a:xfrm>
            <a:off x="6335572" y="1530973"/>
            <a:ext cx="1625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Output</a:t>
            </a:r>
            <a:r>
              <a:rPr kumimoji="1" lang="zh-CN" altLang="en-US" dirty="0"/>
              <a:t> </a:t>
            </a:r>
            <a:r>
              <a:rPr kumimoji="1" lang="en-US" altLang="zh-CN" dirty="0"/>
              <a:t>File</a:t>
            </a:r>
            <a:r>
              <a:rPr kumimoji="1" lang="zh-CN" altLang="en-US" dirty="0"/>
              <a:t> </a:t>
            </a:r>
            <a:r>
              <a:rPr kumimoji="1" lang="en-US" altLang="zh-CN" dirty="0"/>
              <a:t>AB</a:t>
            </a:r>
            <a:endParaRPr kumimoji="1"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377DF88-3604-4BF8-BD89-9D3BC21594EC}"/>
              </a:ext>
            </a:extLst>
          </p:cNvPr>
          <p:cNvSpPr/>
          <p:nvPr/>
        </p:nvSpPr>
        <p:spPr>
          <a:xfrm>
            <a:off x="3890439" y="3999565"/>
            <a:ext cx="1559859" cy="221883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19C04CE-14C5-3176-D1B3-3544E3C909E7}"/>
              </a:ext>
            </a:extLst>
          </p:cNvPr>
          <p:cNvSpPr txBox="1"/>
          <p:nvPr/>
        </p:nvSpPr>
        <p:spPr>
          <a:xfrm>
            <a:off x="3948055" y="3533414"/>
            <a:ext cx="14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Object</a:t>
            </a:r>
            <a:r>
              <a:rPr kumimoji="1" lang="zh-CN" altLang="en-US" dirty="0"/>
              <a:t> </a:t>
            </a:r>
            <a:r>
              <a:rPr kumimoji="1" lang="en-US" altLang="zh-CN" dirty="0"/>
              <a:t>File</a:t>
            </a:r>
            <a:r>
              <a:rPr kumimoji="1" lang="zh-CN" altLang="en-US" dirty="0"/>
              <a:t> </a:t>
            </a:r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7B27979-CCCC-DF6E-0240-4758C28F3379}"/>
              </a:ext>
            </a:extLst>
          </p:cNvPr>
          <p:cNvSpPr/>
          <p:nvPr/>
        </p:nvSpPr>
        <p:spPr>
          <a:xfrm>
            <a:off x="3861994" y="1531507"/>
            <a:ext cx="1559859" cy="5232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.data</a:t>
            </a:r>
            <a:r>
              <a:rPr kumimoji="1" lang="zh-CN" altLang="en-US" dirty="0"/>
              <a:t> </a:t>
            </a:r>
            <a:r>
              <a:rPr kumimoji="1" lang="en-US" altLang="zh-CN" dirty="0"/>
              <a:t>section</a:t>
            </a:r>
            <a:endParaRPr kumimoji="1"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BB49D9E-2FEB-63A9-161F-0D5098B5507C}"/>
              </a:ext>
            </a:extLst>
          </p:cNvPr>
          <p:cNvSpPr/>
          <p:nvPr/>
        </p:nvSpPr>
        <p:spPr>
          <a:xfrm>
            <a:off x="3861993" y="2037783"/>
            <a:ext cx="1559859" cy="5232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.</a:t>
            </a:r>
            <a:r>
              <a:rPr kumimoji="1" lang="en-US" altLang="zh-CN" dirty="0" err="1"/>
              <a:t>textsection</a:t>
            </a:r>
            <a:endParaRPr kumimoji="1"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F4A7ECF-6180-AFAB-24FA-FD3E2F6A9DF3}"/>
              </a:ext>
            </a:extLst>
          </p:cNvPr>
          <p:cNvSpPr/>
          <p:nvPr/>
        </p:nvSpPr>
        <p:spPr>
          <a:xfrm>
            <a:off x="3890440" y="4437865"/>
            <a:ext cx="1559859" cy="5232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.data</a:t>
            </a:r>
            <a:r>
              <a:rPr kumimoji="1" lang="zh-CN" altLang="en-US" dirty="0"/>
              <a:t> </a:t>
            </a:r>
            <a:r>
              <a:rPr kumimoji="1" lang="en-US" altLang="zh-CN" dirty="0"/>
              <a:t>section</a:t>
            </a:r>
            <a:endParaRPr kumimoji="1"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4A86B9BD-3B7D-6586-6614-5779F2320D05}"/>
              </a:ext>
            </a:extLst>
          </p:cNvPr>
          <p:cNvSpPr/>
          <p:nvPr/>
        </p:nvSpPr>
        <p:spPr>
          <a:xfrm>
            <a:off x="3890439" y="4944141"/>
            <a:ext cx="1559859" cy="5232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.text</a:t>
            </a:r>
            <a:r>
              <a:rPr kumimoji="1" lang="zh-CN" altLang="en-US" dirty="0"/>
              <a:t> </a:t>
            </a:r>
            <a:r>
              <a:rPr kumimoji="1" lang="en-US" altLang="zh-CN" dirty="0"/>
              <a:t>section</a:t>
            </a:r>
            <a:endParaRPr kumimoji="1" lang="zh-CN" altLang="en-US" dirty="0"/>
          </a:p>
        </p:txBody>
      </p: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69C06758-38E7-ADEB-5B85-E6D55C9B7852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2054711" y="1793109"/>
            <a:ext cx="1807283" cy="369106"/>
          </a:xfrm>
          <a:prstGeom prst="straightConnector1">
            <a:avLst/>
          </a:prstGeom>
          <a:ln w="127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直线箭头连接符 18">
            <a:extLst>
              <a:ext uri="{FF2B5EF4-FFF2-40B4-BE49-F238E27FC236}">
                <a16:creationId xmlns:a16="http://schemas.microsoft.com/office/drawing/2014/main" id="{979CE89D-3115-5F50-9CD6-951D82D8BA87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2142565" y="4545370"/>
            <a:ext cx="1747875" cy="154097"/>
          </a:xfrm>
          <a:prstGeom prst="straightConnector1">
            <a:avLst/>
          </a:prstGeom>
          <a:ln w="127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直线箭头连接符 20">
            <a:extLst>
              <a:ext uri="{FF2B5EF4-FFF2-40B4-BE49-F238E27FC236}">
                <a16:creationId xmlns:a16="http://schemas.microsoft.com/office/drawing/2014/main" id="{6AD33FC3-EC56-2BDA-7B61-CA70AE9B95CE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2926976" y="5175681"/>
            <a:ext cx="963463" cy="30062"/>
          </a:xfrm>
          <a:prstGeom prst="straightConnector1">
            <a:avLst/>
          </a:prstGeom>
          <a:ln w="127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E71E399D-4EFD-C02C-F0FA-6C876F3663EC}"/>
              </a:ext>
            </a:extLst>
          </p:cNvPr>
          <p:cNvSpPr txBox="1"/>
          <p:nvPr/>
        </p:nvSpPr>
        <p:spPr>
          <a:xfrm>
            <a:off x="3890439" y="519940"/>
            <a:ext cx="1444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Object</a:t>
            </a:r>
            <a:r>
              <a:rPr kumimoji="1" lang="zh-CN" altLang="en-US" dirty="0"/>
              <a:t> </a:t>
            </a:r>
            <a:r>
              <a:rPr kumimoji="1" lang="en-US" altLang="zh-CN" dirty="0"/>
              <a:t>File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36880445-1422-01AF-1D78-5E6831DB3491}"/>
              </a:ext>
            </a:extLst>
          </p:cNvPr>
          <p:cNvSpPr/>
          <p:nvPr/>
        </p:nvSpPr>
        <p:spPr>
          <a:xfrm>
            <a:off x="6239435" y="2007826"/>
            <a:ext cx="1796528" cy="329569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E0FAB078-E953-9670-26EF-9C253055600D}"/>
              </a:ext>
            </a:extLst>
          </p:cNvPr>
          <p:cNvSpPr/>
          <p:nvPr/>
        </p:nvSpPr>
        <p:spPr>
          <a:xfrm>
            <a:off x="6239434" y="2639763"/>
            <a:ext cx="1796528" cy="5232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.data</a:t>
            </a:r>
            <a:r>
              <a:rPr kumimoji="1" lang="zh-CN" altLang="en-US" dirty="0"/>
              <a:t> </a:t>
            </a:r>
            <a:r>
              <a:rPr kumimoji="1" lang="en-US" altLang="zh-CN" dirty="0"/>
              <a:t>section(A)</a:t>
            </a:r>
            <a:endParaRPr kumimoji="1" lang="zh-CN" altLang="en-US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FE70BEFF-2678-A852-EBAC-B30AAECE5F3A}"/>
              </a:ext>
            </a:extLst>
          </p:cNvPr>
          <p:cNvSpPr/>
          <p:nvPr/>
        </p:nvSpPr>
        <p:spPr>
          <a:xfrm>
            <a:off x="6239433" y="3737963"/>
            <a:ext cx="1796528" cy="5232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.text</a:t>
            </a:r>
            <a:r>
              <a:rPr kumimoji="1" lang="zh-CN" altLang="en-US" dirty="0"/>
              <a:t> </a:t>
            </a:r>
            <a:r>
              <a:rPr kumimoji="1" lang="en-US" altLang="zh-CN" dirty="0"/>
              <a:t>section(A)</a:t>
            </a:r>
            <a:endParaRPr kumimoji="1" lang="zh-CN" altLang="en-US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DCBAF599-BDF3-82AC-241A-32125AB8050D}"/>
              </a:ext>
            </a:extLst>
          </p:cNvPr>
          <p:cNvSpPr/>
          <p:nvPr/>
        </p:nvSpPr>
        <p:spPr>
          <a:xfrm>
            <a:off x="6239431" y="4246523"/>
            <a:ext cx="1796528" cy="5232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.text</a:t>
            </a:r>
            <a:r>
              <a:rPr kumimoji="1" lang="zh-CN" altLang="en-US" dirty="0"/>
              <a:t> </a:t>
            </a:r>
            <a:r>
              <a:rPr kumimoji="1" lang="en-US" altLang="zh-CN" dirty="0"/>
              <a:t>section(B)</a:t>
            </a:r>
            <a:endParaRPr kumimoji="1" lang="zh-CN" altLang="en-US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B0D86448-7999-5643-C027-429F74111F6F}"/>
              </a:ext>
            </a:extLst>
          </p:cNvPr>
          <p:cNvSpPr/>
          <p:nvPr/>
        </p:nvSpPr>
        <p:spPr>
          <a:xfrm>
            <a:off x="6239430" y="3155645"/>
            <a:ext cx="1796528" cy="5232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.data</a:t>
            </a:r>
            <a:r>
              <a:rPr kumimoji="1" lang="zh-CN" altLang="en-US" dirty="0"/>
              <a:t> </a:t>
            </a:r>
            <a:r>
              <a:rPr kumimoji="1" lang="en-US" altLang="zh-CN" dirty="0"/>
              <a:t>section(B)</a:t>
            </a:r>
            <a:endParaRPr kumimoji="1" lang="zh-CN" altLang="en-US" dirty="0"/>
          </a:p>
        </p:txBody>
      </p:sp>
      <p:cxnSp>
        <p:nvCxnSpPr>
          <p:cNvPr id="35" name="直线箭头连接符 34">
            <a:extLst>
              <a:ext uri="{FF2B5EF4-FFF2-40B4-BE49-F238E27FC236}">
                <a16:creationId xmlns:a16="http://schemas.microsoft.com/office/drawing/2014/main" id="{43082903-8F31-003B-8F78-B079D268ACFD}"/>
              </a:ext>
            </a:extLst>
          </p:cNvPr>
          <p:cNvCxnSpPr>
            <a:cxnSpLocks/>
            <a:endCxn id="28" idx="1"/>
          </p:cNvCxnSpPr>
          <p:nvPr/>
        </p:nvCxnSpPr>
        <p:spPr>
          <a:xfrm>
            <a:off x="5450298" y="1807490"/>
            <a:ext cx="789136" cy="1093875"/>
          </a:xfrm>
          <a:prstGeom prst="straightConnector1">
            <a:avLst/>
          </a:prstGeom>
          <a:ln w="127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直线箭头连接符 36">
            <a:extLst>
              <a:ext uri="{FF2B5EF4-FFF2-40B4-BE49-F238E27FC236}">
                <a16:creationId xmlns:a16="http://schemas.microsoft.com/office/drawing/2014/main" id="{E4661F99-08E7-C700-95F2-FDCF0D649358}"/>
              </a:ext>
            </a:extLst>
          </p:cNvPr>
          <p:cNvCxnSpPr>
            <a:cxnSpLocks/>
            <a:stCxn id="13" idx="3"/>
            <a:endCxn id="34" idx="1"/>
          </p:cNvCxnSpPr>
          <p:nvPr/>
        </p:nvCxnSpPr>
        <p:spPr>
          <a:xfrm flipV="1">
            <a:off x="5450299" y="3417247"/>
            <a:ext cx="789131" cy="1282220"/>
          </a:xfrm>
          <a:prstGeom prst="straightConnector1">
            <a:avLst/>
          </a:prstGeom>
          <a:ln w="127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0" name="矩形 39">
            <a:extLst>
              <a:ext uri="{FF2B5EF4-FFF2-40B4-BE49-F238E27FC236}">
                <a16:creationId xmlns:a16="http://schemas.microsoft.com/office/drawing/2014/main" id="{FD399E39-EDB6-EB80-FEEF-9E9C48CF52B6}"/>
              </a:ext>
            </a:extLst>
          </p:cNvPr>
          <p:cNvSpPr/>
          <p:nvPr/>
        </p:nvSpPr>
        <p:spPr>
          <a:xfrm>
            <a:off x="8817021" y="704606"/>
            <a:ext cx="1796528" cy="560815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99FC9F11-BD14-0A17-D561-8BBF721EF0CE}"/>
              </a:ext>
            </a:extLst>
          </p:cNvPr>
          <p:cNvSpPr txBox="1"/>
          <p:nvPr/>
        </p:nvSpPr>
        <p:spPr>
          <a:xfrm>
            <a:off x="9161287" y="33330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内存地址</a:t>
            </a: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08821ADC-9CE1-1041-0380-B53391A6ECDE}"/>
              </a:ext>
            </a:extLst>
          </p:cNvPr>
          <p:cNvSpPr/>
          <p:nvPr/>
        </p:nvSpPr>
        <p:spPr>
          <a:xfrm>
            <a:off x="8817021" y="4543397"/>
            <a:ext cx="1796528" cy="101975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.text</a:t>
            </a:r>
            <a:endParaRPr kumimoji="1" lang="zh-CN" altLang="en-US" dirty="0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6C1EC554-C24D-52DA-7F33-5F0C626B1BB8}"/>
              </a:ext>
            </a:extLst>
          </p:cNvPr>
          <p:cNvSpPr/>
          <p:nvPr/>
        </p:nvSpPr>
        <p:spPr>
          <a:xfrm>
            <a:off x="8817021" y="2253811"/>
            <a:ext cx="1796528" cy="101975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.data</a:t>
            </a:r>
            <a:endParaRPr kumimoji="1" lang="zh-CN" altLang="en-US" dirty="0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33C05FED-6709-A8F3-76EB-CA3487FAD283}"/>
              </a:ext>
            </a:extLst>
          </p:cNvPr>
          <p:cNvSpPr txBox="1"/>
          <p:nvPr/>
        </p:nvSpPr>
        <p:spPr>
          <a:xfrm>
            <a:off x="10566234" y="5378482"/>
            <a:ext cx="11689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b="1" dirty="0"/>
              <a:t>0x08048094</a:t>
            </a:r>
            <a:endParaRPr kumimoji="1" lang="zh-CN" altLang="en-US" sz="1400" b="1" dirty="0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44FD08E1-1AC6-CE88-A63E-8472C67D4A3C}"/>
              </a:ext>
            </a:extLst>
          </p:cNvPr>
          <p:cNvSpPr txBox="1"/>
          <p:nvPr/>
        </p:nvSpPr>
        <p:spPr>
          <a:xfrm>
            <a:off x="10613545" y="3059668"/>
            <a:ext cx="11817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b="1" dirty="0"/>
              <a:t>0x0804910C</a:t>
            </a:r>
            <a:endParaRPr kumimoji="1" lang="zh-CN" altLang="en-US" sz="1400" b="1" dirty="0"/>
          </a:p>
        </p:txBody>
      </p:sp>
      <p:sp>
        <p:nvSpPr>
          <p:cNvPr id="48" name="右箭头 47">
            <a:extLst>
              <a:ext uri="{FF2B5EF4-FFF2-40B4-BE49-F238E27FC236}">
                <a16:creationId xmlns:a16="http://schemas.microsoft.com/office/drawing/2014/main" id="{784A0488-1A33-FB32-6AFE-792041C7B6BA}"/>
              </a:ext>
            </a:extLst>
          </p:cNvPr>
          <p:cNvSpPr/>
          <p:nvPr/>
        </p:nvSpPr>
        <p:spPr>
          <a:xfrm>
            <a:off x="8202192" y="3346988"/>
            <a:ext cx="436199" cy="3393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72483F17-81C1-7260-24AA-C488908B5089}"/>
              </a:ext>
            </a:extLst>
          </p:cNvPr>
          <p:cNvSpPr txBox="1"/>
          <p:nvPr/>
        </p:nvSpPr>
        <p:spPr>
          <a:xfrm>
            <a:off x="8035958" y="3868183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b="1" dirty="0"/>
              <a:t>链接器</a:t>
            </a:r>
          </a:p>
        </p:txBody>
      </p:sp>
    </p:spTree>
    <p:extLst>
      <p:ext uri="{BB962C8B-B14F-4D97-AF65-F5344CB8AC3E}">
        <p14:creationId xmlns:p14="http://schemas.microsoft.com/office/powerpoint/2010/main" val="1716918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2E289A1-2870-0948-7DA1-A13B851FE856}"/>
              </a:ext>
            </a:extLst>
          </p:cNvPr>
          <p:cNvSpPr txBox="1"/>
          <p:nvPr/>
        </p:nvSpPr>
        <p:spPr>
          <a:xfrm>
            <a:off x="1097280" y="1516828"/>
            <a:ext cx="1265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0x08480ba</a:t>
            </a:r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D58659F-DF97-72CD-BB61-FBFF9BB3E60C}"/>
              </a:ext>
            </a:extLst>
          </p:cNvPr>
          <p:cNvSpPr txBox="1"/>
          <p:nvPr/>
        </p:nvSpPr>
        <p:spPr>
          <a:xfrm>
            <a:off x="1097280" y="1991957"/>
            <a:ext cx="1217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0x08480bf</a:t>
            </a:r>
            <a:endParaRPr kumimoji="1"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5DE74A0-D8EB-D1C1-E77C-147651E66E7F}"/>
              </a:ext>
            </a:extLst>
          </p:cNvPr>
          <p:cNvSpPr txBox="1"/>
          <p:nvPr/>
        </p:nvSpPr>
        <p:spPr>
          <a:xfrm>
            <a:off x="2820297" y="1516828"/>
            <a:ext cx="1712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e8</a:t>
            </a:r>
            <a:r>
              <a:rPr kumimoji="1" lang="zh-CN" altLang="en-US" dirty="0"/>
              <a:t> </a:t>
            </a:r>
            <a:r>
              <a:rPr kumimoji="1" lang="en-US" altLang="zh-CN" dirty="0"/>
              <a:t>09</a:t>
            </a:r>
            <a:r>
              <a:rPr kumimoji="1" lang="zh-CN" altLang="en-US" dirty="0"/>
              <a:t> </a:t>
            </a:r>
            <a:r>
              <a:rPr kumimoji="1" lang="en-US" altLang="zh-CN" dirty="0"/>
              <a:t>00</a:t>
            </a:r>
            <a:r>
              <a:rPr kumimoji="1" lang="zh-CN" altLang="en-US" dirty="0"/>
              <a:t> </a:t>
            </a:r>
            <a:r>
              <a:rPr kumimoji="1" lang="en-US" altLang="zh-CN" dirty="0"/>
              <a:t>00</a:t>
            </a:r>
            <a:r>
              <a:rPr kumimoji="1" lang="zh-CN" altLang="en-US" dirty="0"/>
              <a:t> </a:t>
            </a:r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5B19E3B-7BD3-5F27-097F-F6C9D7A17F88}"/>
              </a:ext>
            </a:extLst>
          </p:cNvPr>
          <p:cNvSpPr txBox="1"/>
          <p:nvPr/>
        </p:nvSpPr>
        <p:spPr>
          <a:xfrm>
            <a:off x="4758467" y="1516828"/>
            <a:ext cx="1529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call</a:t>
            </a:r>
            <a:r>
              <a:rPr kumimoji="1" lang="zh-CN" altLang="en-US" dirty="0"/>
              <a:t>  </a:t>
            </a:r>
            <a:r>
              <a:rPr kumimoji="1" lang="en-US" altLang="zh-CN" dirty="0"/>
              <a:t>80480c8</a:t>
            </a:r>
            <a:r>
              <a:rPr kumimoji="1" lang="zh-CN" altLang="en-US" dirty="0"/>
              <a:t> 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B4A397B-B821-AF0F-2F9E-9B26DABA3E0D}"/>
              </a:ext>
            </a:extLst>
          </p:cNvPr>
          <p:cNvSpPr txBox="1"/>
          <p:nvPr/>
        </p:nvSpPr>
        <p:spPr>
          <a:xfrm>
            <a:off x="1097280" y="4500282"/>
            <a:ext cx="2117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0x08480c8</a:t>
            </a:r>
            <a:r>
              <a:rPr kumimoji="1" lang="zh-CN" altLang="en-US" dirty="0"/>
              <a:t> </a:t>
            </a:r>
            <a:r>
              <a:rPr kumimoji="1" lang="en-US" altLang="zh-CN" dirty="0"/>
              <a:t>&lt;swap&gt;</a:t>
            </a:r>
            <a:endParaRPr kumimoji="1"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3F048B1-31D7-F98B-2DD4-881B93115E82}"/>
              </a:ext>
            </a:extLst>
          </p:cNvPr>
          <p:cNvSpPr txBox="1"/>
          <p:nvPr/>
        </p:nvSpPr>
        <p:spPr>
          <a:xfrm>
            <a:off x="4758467" y="1952492"/>
            <a:ext cx="1729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$0x24,%esp</a:t>
            </a:r>
            <a:endParaRPr kumimoji="1"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4E25CFC-7966-1144-7212-F762FE6755BD}"/>
              </a:ext>
            </a:extLst>
          </p:cNvPr>
          <p:cNvSpPr txBox="1"/>
          <p:nvPr/>
        </p:nvSpPr>
        <p:spPr>
          <a:xfrm>
            <a:off x="2820297" y="1991957"/>
            <a:ext cx="1023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83</a:t>
            </a:r>
            <a:r>
              <a:rPr kumimoji="1" lang="zh-CN" altLang="en-US" dirty="0"/>
              <a:t> </a:t>
            </a:r>
            <a:r>
              <a:rPr kumimoji="1" lang="en-US" altLang="zh-CN" dirty="0"/>
              <a:t>c4</a:t>
            </a:r>
            <a:r>
              <a:rPr kumimoji="1" lang="zh-CN" altLang="en-US" dirty="0"/>
              <a:t> </a:t>
            </a:r>
            <a:r>
              <a:rPr kumimoji="1" lang="en-US" altLang="zh-CN" dirty="0"/>
              <a:t>24</a:t>
            </a:r>
            <a:endParaRPr kumimoji="1"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1C65362-4EFA-F935-D45C-9CCAF597E23B}"/>
              </a:ext>
            </a:extLst>
          </p:cNvPr>
          <p:cNvSpPr/>
          <p:nvPr/>
        </p:nvSpPr>
        <p:spPr>
          <a:xfrm>
            <a:off x="4728783" y="1475584"/>
            <a:ext cx="523538" cy="476908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720645F-CB6D-9BF4-573E-7FB266F4E734}"/>
              </a:ext>
            </a:extLst>
          </p:cNvPr>
          <p:cNvSpPr txBox="1"/>
          <p:nvPr/>
        </p:nvSpPr>
        <p:spPr>
          <a:xfrm>
            <a:off x="7186108" y="1355464"/>
            <a:ext cx="330259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Call</a:t>
            </a:r>
            <a:r>
              <a:rPr kumimoji="1" lang="zh-CN" altLang="en-US" dirty="0"/>
              <a:t> 是 近址相对位移指令，它的下一条指令是</a:t>
            </a:r>
            <a:r>
              <a:rPr kumimoji="1" lang="en-US" altLang="zh-CN" dirty="0"/>
              <a:t>add</a:t>
            </a:r>
            <a:r>
              <a:rPr kumimoji="1" lang="zh-CN" altLang="en-US" dirty="0"/>
              <a:t>，因此，它调用的方法的地址 </a:t>
            </a:r>
            <a:r>
              <a:rPr kumimoji="1" lang="en-US" altLang="zh-CN" dirty="0"/>
              <a:t>=</a:t>
            </a:r>
            <a:r>
              <a:rPr kumimoji="1" lang="zh-CN" altLang="en-US" dirty="0"/>
              <a:t> 下一条指令地址 </a:t>
            </a:r>
            <a:r>
              <a:rPr kumimoji="1" lang="en-US" altLang="zh-CN" dirty="0"/>
              <a:t>+</a:t>
            </a:r>
            <a:r>
              <a:rPr kumimoji="1" lang="zh-CN" altLang="en-US" dirty="0"/>
              <a:t> 当前偏移量（</a:t>
            </a:r>
            <a:r>
              <a:rPr kumimoji="1" lang="en-US" altLang="zh-CN" dirty="0"/>
              <a:t>0x00000009)</a:t>
            </a:r>
            <a:endParaRPr kumimoji="1"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33ADD96-9182-0902-0426-199F2CAF6225}"/>
              </a:ext>
            </a:extLst>
          </p:cNvPr>
          <p:cNvSpPr/>
          <p:nvPr/>
        </p:nvSpPr>
        <p:spPr>
          <a:xfrm>
            <a:off x="1113552" y="1952491"/>
            <a:ext cx="1216999" cy="424913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D08E0B7-A13C-95B0-625C-3C3AAEB2CA80}"/>
              </a:ext>
            </a:extLst>
          </p:cNvPr>
          <p:cNvSpPr/>
          <p:nvPr/>
        </p:nvSpPr>
        <p:spPr>
          <a:xfrm>
            <a:off x="3192628" y="1475584"/>
            <a:ext cx="1216999" cy="424913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7BBCF8E0-360B-9CB8-E357-A0A567865C17}"/>
              </a:ext>
            </a:extLst>
          </p:cNvPr>
          <p:cNvSpPr txBox="1"/>
          <p:nvPr/>
        </p:nvSpPr>
        <p:spPr>
          <a:xfrm>
            <a:off x="3404752" y="98613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chemeClr val="accent6"/>
                </a:solidFill>
              </a:rPr>
              <a:t>偏移量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0905EFDA-245B-5CAF-3570-B2C1D8F3D1BC}"/>
              </a:ext>
            </a:extLst>
          </p:cNvPr>
          <p:cNvSpPr txBox="1"/>
          <p:nvPr/>
        </p:nvSpPr>
        <p:spPr>
          <a:xfrm>
            <a:off x="674373" y="2519085"/>
            <a:ext cx="1858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chemeClr val="accent6"/>
                </a:solidFill>
              </a:rPr>
              <a:t>下一条指令地址</a:t>
            </a:r>
          </a:p>
        </p:txBody>
      </p: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CA70094D-78F6-7554-EBEA-341D08B9BA7D}"/>
              </a:ext>
            </a:extLst>
          </p:cNvPr>
          <p:cNvCxnSpPr>
            <a:cxnSpLocks/>
            <a:stCxn id="16" idx="2"/>
          </p:cNvCxnSpPr>
          <p:nvPr/>
        </p:nvCxnSpPr>
        <p:spPr>
          <a:xfrm flipH="1">
            <a:off x="3693051" y="1900497"/>
            <a:ext cx="108077" cy="1308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箭头连接符 21">
            <a:extLst>
              <a:ext uri="{FF2B5EF4-FFF2-40B4-BE49-F238E27FC236}">
                <a16:creationId xmlns:a16="http://schemas.microsoft.com/office/drawing/2014/main" id="{92974587-A59E-CDFC-8C06-3694B72AA1CE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2330551" y="2164948"/>
            <a:ext cx="772897" cy="1044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C470E9E7-8FC9-BFBA-291B-1CB582F5FC12}"/>
              </a:ext>
            </a:extLst>
          </p:cNvPr>
          <p:cNvSpPr/>
          <p:nvPr/>
        </p:nvSpPr>
        <p:spPr>
          <a:xfrm>
            <a:off x="1267578" y="3362631"/>
            <a:ext cx="4814078" cy="476908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0x08480bf</a:t>
            </a:r>
            <a:r>
              <a:rPr kumimoji="1" lang="zh-CN" altLang="en-US" dirty="0"/>
              <a:t> </a:t>
            </a:r>
            <a:r>
              <a:rPr kumimoji="1" lang="en-US" altLang="zh-CN" dirty="0"/>
              <a:t>+ 0x00000009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0x08480c8</a:t>
            </a:r>
            <a:r>
              <a:rPr kumimoji="1" lang="zh-CN" altLang="en-US" dirty="0"/>
              <a:t>   </a:t>
            </a:r>
          </a:p>
        </p:txBody>
      </p:sp>
      <p:cxnSp>
        <p:nvCxnSpPr>
          <p:cNvPr id="27" name="直线箭头连接符 26">
            <a:extLst>
              <a:ext uri="{FF2B5EF4-FFF2-40B4-BE49-F238E27FC236}">
                <a16:creationId xmlns:a16="http://schemas.microsoft.com/office/drawing/2014/main" id="{9DB935DD-C621-E0FE-D58F-C7BCB6E4D625}"/>
              </a:ext>
            </a:extLst>
          </p:cNvPr>
          <p:cNvCxnSpPr>
            <a:cxnSpLocks/>
          </p:cNvCxnSpPr>
          <p:nvPr/>
        </p:nvCxnSpPr>
        <p:spPr>
          <a:xfrm flipH="1">
            <a:off x="3286182" y="3837760"/>
            <a:ext cx="1472285" cy="973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9277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A6BC232-1BAC-5C6F-9DBC-746F9262CCDE}"/>
              </a:ext>
            </a:extLst>
          </p:cNvPr>
          <p:cNvSpPr/>
          <p:nvPr/>
        </p:nvSpPr>
        <p:spPr>
          <a:xfrm>
            <a:off x="2149704" y="1383223"/>
            <a:ext cx="3648667" cy="476908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C7</a:t>
            </a:r>
            <a:r>
              <a:rPr kumimoji="1" lang="zh-CN" altLang="en-US" dirty="0"/>
              <a:t> </a:t>
            </a:r>
            <a:r>
              <a:rPr kumimoji="1" lang="en-US" altLang="zh-CN" dirty="0"/>
              <a:t>44</a:t>
            </a:r>
            <a:r>
              <a:rPr kumimoji="1" lang="zh-CN" altLang="en-US" dirty="0"/>
              <a:t> </a:t>
            </a:r>
            <a:r>
              <a:rPr kumimoji="1" lang="en-US" altLang="zh-CN" dirty="0"/>
              <a:t>24</a:t>
            </a:r>
            <a:r>
              <a:rPr kumimoji="1" lang="zh-CN" altLang="en-US" dirty="0"/>
              <a:t> </a:t>
            </a:r>
            <a:r>
              <a:rPr kumimoji="1" lang="en-US" altLang="zh-CN" dirty="0"/>
              <a:t>04</a:t>
            </a:r>
            <a:r>
              <a:rPr kumimoji="1" lang="zh-CN" altLang="en-US" dirty="0"/>
              <a:t> </a:t>
            </a:r>
            <a:r>
              <a:rPr kumimoji="1" lang="en-US" altLang="zh-CN" dirty="0"/>
              <a:t>00</a:t>
            </a:r>
            <a:r>
              <a:rPr kumimoji="1" lang="zh-CN" altLang="en-US" dirty="0"/>
              <a:t> </a:t>
            </a:r>
            <a:r>
              <a:rPr kumimoji="1" lang="en-US" altLang="zh-CN" dirty="0"/>
              <a:t>00</a:t>
            </a:r>
            <a:r>
              <a:rPr kumimoji="1" lang="zh-CN" altLang="en-US" dirty="0"/>
              <a:t> </a:t>
            </a:r>
            <a:r>
              <a:rPr kumimoji="1" lang="en-US" altLang="zh-CN" dirty="0"/>
              <a:t>00</a:t>
            </a:r>
            <a:r>
              <a:rPr kumimoji="1" lang="zh-CN" altLang="en-US" dirty="0"/>
              <a:t> </a:t>
            </a:r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33D386C-8159-FD89-730D-611BF5C703FC}"/>
              </a:ext>
            </a:extLst>
          </p:cNvPr>
          <p:cNvSpPr/>
          <p:nvPr/>
        </p:nvSpPr>
        <p:spPr>
          <a:xfrm>
            <a:off x="7451463" y="1383223"/>
            <a:ext cx="3648667" cy="476908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C7</a:t>
            </a:r>
            <a:r>
              <a:rPr kumimoji="1" lang="zh-CN" altLang="en-US" dirty="0"/>
              <a:t> </a:t>
            </a:r>
            <a:r>
              <a:rPr kumimoji="1" lang="en-US" altLang="zh-CN" dirty="0"/>
              <a:t>44</a:t>
            </a:r>
            <a:r>
              <a:rPr kumimoji="1" lang="zh-CN" altLang="en-US" dirty="0"/>
              <a:t> </a:t>
            </a:r>
            <a:r>
              <a:rPr kumimoji="1" lang="en-US" altLang="zh-CN" dirty="0"/>
              <a:t>24</a:t>
            </a:r>
            <a:r>
              <a:rPr kumimoji="1" lang="zh-CN" altLang="en-US" dirty="0"/>
              <a:t> </a:t>
            </a:r>
            <a:r>
              <a:rPr kumimoji="1" lang="en-US" altLang="zh-CN" dirty="0"/>
              <a:t>00</a:t>
            </a:r>
            <a:r>
              <a:rPr kumimoji="1" lang="zh-CN" altLang="en-US" dirty="0"/>
              <a:t> </a:t>
            </a:r>
            <a:r>
              <a:rPr kumimoji="1" lang="en-US" altLang="zh-CN" dirty="0"/>
              <a:t>30</a:t>
            </a:r>
            <a:r>
              <a:rPr kumimoji="1" lang="zh-CN" altLang="en-US" dirty="0"/>
              <a:t> </a:t>
            </a:r>
            <a:r>
              <a:rPr kumimoji="1" lang="en-US" altLang="zh-CN" dirty="0"/>
              <a:t>00</a:t>
            </a:r>
            <a:r>
              <a:rPr kumimoji="1" lang="zh-CN" altLang="en-US" dirty="0"/>
              <a:t> </a:t>
            </a:r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3156E22-13FE-B0AC-E496-CA919A757F34}"/>
              </a:ext>
            </a:extLst>
          </p:cNvPr>
          <p:cNvSpPr txBox="1"/>
          <p:nvPr/>
        </p:nvSpPr>
        <p:spPr>
          <a:xfrm>
            <a:off x="3731823" y="842682"/>
            <a:ext cx="484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a.o</a:t>
            </a:r>
            <a:endParaRPr kumimoji="1"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899D8A2-3E4C-2C2D-85F9-0873E3473C15}"/>
              </a:ext>
            </a:extLst>
          </p:cNvPr>
          <p:cNvSpPr txBox="1"/>
          <p:nvPr/>
        </p:nvSpPr>
        <p:spPr>
          <a:xfrm>
            <a:off x="8253074" y="842682"/>
            <a:ext cx="1649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可执行文件 </a:t>
            </a:r>
            <a:r>
              <a:rPr kumimoji="1" lang="en-US" altLang="zh-CN" dirty="0"/>
              <a:t>ab</a:t>
            </a:r>
            <a:endParaRPr kumimoji="1" lang="zh-CN" altLang="en-US" dirty="0"/>
          </a:p>
        </p:txBody>
      </p:sp>
      <p:sp>
        <p:nvSpPr>
          <p:cNvPr id="8" name="右箭头 7">
            <a:extLst>
              <a:ext uri="{FF2B5EF4-FFF2-40B4-BE49-F238E27FC236}">
                <a16:creationId xmlns:a16="http://schemas.microsoft.com/office/drawing/2014/main" id="{08AB4097-4627-FEE3-DD5A-4624B4DD3378}"/>
              </a:ext>
            </a:extLst>
          </p:cNvPr>
          <p:cNvSpPr/>
          <p:nvPr/>
        </p:nvSpPr>
        <p:spPr>
          <a:xfrm>
            <a:off x="6406817" y="1452018"/>
            <a:ext cx="436199" cy="3393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F348AAA-E3DB-6DF0-9769-37AA91D85544}"/>
              </a:ext>
            </a:extLst>
          </p:cNvPr>
          <p:cNvSpPr txBox="1"/>
          <p:nvPr/>
        </p:nvSpPr>
        <p:spPr>
          <a:xfrm>
            <a:off x="2473702" y="2562201"/>
            <a:ext cx="786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movl</a:t>
            </a:r>
            <a:r>
              <a:rPr kumimoji="1" lang="zh-CN" altLang="en-US" dirty="0"/>
              <a:t>指令</a:t>
            </a:r>
            <a:r>
              <a:rPr kumimoji="1" lang="en-US" altLang="zh-CN" dirty="0"/>
              <a:t>(</a:t>
            </a:r>
            <a:r>
              <a:rPr kumimoji="1" lang="zh-CN" altLang="en-US" dirty="0"/>
              <a:t>绝对寻址修正） </a:t>
            </a:r>
            <a:r>
              <a:rPr kumimoji="1" lang="en-US" altLang="zh-CN" dirty="0"/>
              <a:t>shared</a:t>
            </a:r>
            <a:r>
              <a:rPr kumimoji="1" lang="zh-CN" altLang="en-US" dirty="0"/>
              <a:t>的修正地址 </a:t>
            </a:r>
            <a:r>
              <a:rPr kumimoji="1" lang="en-US" altLang="zh-CN" dirty="0"/>
              <a:t>=</a:t>
            </a:r>
            <a:r>
              <a:rPr kumimoji="1" lang="zh-CN" altLang="en-US" dirty="0"/>
              <a:t> 实际地址 </a:t>
            </a:r>
            <a:r>
              <a:rPr kumimoji="1" lang="en-US" altLang="zh-CN" dirty="0"/>
              <a:t>+</a:t>
            </a:r>
            <a:r>
              <a:rPr kumimoji="1" lang="zh-CN" altLang="en-US" dirty="0"/>
              <a:t> 修正值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0x3000</a:t>
            </a:r>
            <a:endParaRPr kumimoji="1"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FE8552C-05A5-A380-3F71-7AA548853BD4}"/>
              </a:ext>
            </a:extLst>
          </p:cNvPr>
          <p:cNvSpPr/>
          <p:nvPr/>
        </p:nvSpPr>
        <p:spPr>
          <a:xfrm>
            <a:off x="2149704" y="3752655"/>
            <a:ext cx="3648667" cy="476908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 </a:t>
            </a:r>
            <a:r>
              <a:rPr kumimoji="1" lang="en-US" altLang="zh-CN" dirty="0"/>
              <a:t>1026</a:t>
            </a:r>
            <a:r>
              <a:rPr kumimoji="1" lang="zh-CN" altLang="en-US" dirty="0"/>
              <a:t>： </a:t>
            </a:r>
            <a:r>
              <a:rPr kumimoji="1" lang="en-US" altLang="zh-CN" dirty="0"/>
              <a:t>e8</a:t>
            </a:r>
            <a:r>
              <a:rPr kumimoji="1" lang="zh-CN" altLang="en-US" dirty="0"/>
              <a:t> </a:t>
            </a:r>
            <a:r>
              <a:rPr kumimoji="1" lang="en-US" altLang="zh-CN" dirty="0"/>
              <a:t>fc</a:t>
            </a:r>
            <a:r>
              <a:rPr kumimoji="1" lang="zh-CN" altLang="en-US" dirty="0"/>
              <a:t> </a:t>
            </a:r>
            <a:r>
              <a:rPr kumimoji="1" lang="en-US" altLang="zh-CN" dirty="0"/>
              <a:t>ff</a:t>
            </a:r>
            <a:r>
              <a:rPr kumimoji="1" lang="zh-CN" altLang="en-US" dirty="0"/>
              <a:t> </a:t>
            </a:r>
            <a:r>
              <a:rPr kumimoji="1" lang="en-US" altLang="zh-CN" dirty="0"/>
              <a:t>ff</a:t>
            </a:r>
            <a:r>
              <a:rPr kumimoji="1" lang="zh-CN" altLang="en-US" dirty="0"/>
              <a:t> </a:t>
            </a:r>
            <a:r>
              <a:rPr kumimoji="1" lang="en-US" altLang="zh-CN" dirty="0"/>
              <a:t>ff</a:t>
            </a:r>
            <a:endParaRPr kumimoji="1"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0226DA9-526C-9257-B0A2-3BF36122E2CC}"/>
              </a:ext>
            </a:extLst>
          </p:cNvPr>
          <p:cNvSpPr/>
          <p:nvPr/>
        </p:nvSpPr>
        <p:spPr>
          <a:xfrm>
            <a:off x="7451463" y="3752655"/>
            <a:ext cx="3648667" cy="476908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E8</a:t>
            </a:r>
            <a:r>
              <a:rPr kumimoji="1" lang="zh-CN" altLang="en-US" dirty="0"/>
              <a:t> </a:t>
            </a:r>
            <a:r>
              <a:rPr kumimoji="1" lang="en-US" altLang="zh-CN" dirty="0"/>
              <a:t>d5</a:t>
            </a:r>
            <a:r>
              <a:rPr kumimoji="1" lang="zh-CN" altLang="en-US" dirty="0"/>
              <a:t> </a:t>
            </a:r>
            <a:r>
              <a:rPr kumimoji="1" lang="en-US" altLang="zh-CN" dirty="0"/>
              <a:t>0f</a:t>
            </a:r>
            <a:r>
              <a:rPr kumimoji="1" lang="zh-CN" altLang="en-US" dirty="0"/>
              <a:t> </a:t>
            </a:r>
            <a:r>
              <a:rPr kumimoji="1" lang="en-US" altLang="zh-CN" dirty="0"/>
              <a:t>00</a:t>
            </a:r>
            <a:r>
              <a:rPr kumimoji="1" lang="zh-CN" altLang="en-US" dirty="0"/>
              <a:t> </a:t>
            </a:r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0A23F62-8113-321F-88D6-B7EBA9FAE04C}"/>
              </a:ext>
            </a:extLst>
          </p:cNvPr>
          <p:cNvSpPr txBox="1"/>
          <p:nvPr/>
        </p:nvSpPr>
        <p:spPr>
          <a:xfrm>
            <a:off x="3731823" y="3212114"/>
            <a:ext cx="502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b.o</a:t>
            </a:r>
            <a:endParaRPr kumimoji="1"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9027670-35F3-986F-37CF-A29C11D238BB}"/>
              </a:ext>
            </a:extLst>
          </p:cNvPr>
          <p:cNvSpPr txBox="1"/>
          <p:nvPr/>
        </p:nvSpPr>
        <p:spPr>
          <a:xfrm>
            <a:off x="8253074" y="3212114"/>
            <a:ext cx="1649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可执行文件 </a:t>
            </a:r>
            <a:r>
              <a:rPr kumimoji="1" lang="en-US" altLang="zh-CN" dirty="0"/>
              <a:t>ab</a:t>
            </a:r>
            <a:endParaRPr kumimoji="1" lang="zh-CN" altLang="en-US" dirty="0"/>
          </a:p>
        </p:txBody>
      </p:sp>
      <p:sp>
        <p:nvSpPr>
          <p:cNvPr id="14" name="右箭头 13">
            <a:extLst>
              <a:ext uri="{FF2B5EF4-FFF2-40B4-BE49-F238E27FC236}">
                <a16:creationId xmlns:a16="http://schemas.microsoft.com/office/drawing/2014/main" id="{D108A99A-60C9-B41E-693E-8EAEFC8F8D1C}"/>
              </a:ext>
            </a:extLst>
          </p:cNvPr>
          <p:cNvSpPr/>
          <p:nvPr/>
        </p:nvSpPr>
        <p:spPr>
          <a:xfrm>
            <a:off x="6406817" y="3821450"/>
            <a:ext cx="436199" cy="3393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90FEDBA-358D-CCD0-065D-F7BD065C85CA}"/>
              </a:ext>
            </a:extLst>
          </p:cNvPr>
          <p:cNvSpPr txBox="1"/>
          <p:nvPr/>
        </p:nvSpPr>
        <p:spPr>
          <a:xfrm>
            <a:off x="589250" y="5029612"/>
            <a:ext cx="104807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call</a:t>
            </a:r>
            <a:r>
              <a:rPr kumimoji="1" lang="zh-CN" altLang="en-US" dirty="0"/>
              <a:t>指令</a:t>
            </a:r>
            <a:r>
              <a:rPr kumimoji="1" lang="en-US" altLang="zh-CN" dirty="0"/>
              <a:t>(</a:t>
            </a:r>
            <a:r>
              <a:rPr kumimoji="1" lang="zh-CN" altLang="en-US" dirty="0"/>
              <a:t>绝对寻址修正） </a:t>
            </a:r>
            <a:r>
              <a:rPr kumimoji="1" lang="en-US" altLang="zh-CN" dirty="0"/>
              <a:t>swap</a:t>
            </a:r>
            <a:r>
              <a:rPr kumimoji="1" lang="zh-CN" altLang="en-US" dirty="0"/>
              <a:t>的修正地址 </a:t>
            </a:r>
            <a:r>
              <a:rPr kumimoji="1" lang="en-US" altLang="zh-CN" dirty="0"/>
              <a:t>=</a:t>
            </a:r>
            <a:r>
              <a:rPr kumimoji="1" lang="zh-CN" altLang="en-US" dirty="0"/>
              <a:t> 实际地址 </a:t>
            </a:r>
            <a:r>
              <a:rPr kumimoji="1" lang="en-US" altLang="zh-CN" dirty="0"/>
              <a:t>+</a:t>
            </a:r>
            <a:r>
              <a:rPr kumimoji="1" lang="zh-CN" altLang="en-US" dirty="0"/>
              <a:t> 修正值 </a:t>
            </a:r>
            <a:r>
              <a:rPr kumimoji="1" lang="en-US" altLang="zh-CN" dirty="0"/>
              <a:t>–</a:t>
            </a:r>
            <a:r>
              <a:rPr kumimoji="1" lang="zh-CN" altLang="en-US" dirty="0"/>
              <a:t> 被修正的位置（相对段的起始偏移）</a:t>
            </a:r>
            <a:endParaRPr kumimoji="1" lang="en-US" altLang="zh-CN" dirty="0"/>
          </a:p>
          <a:p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0x2000</a:t>
            </a:r>
            <a:r>
              <a:rPr kumimoji="1" lang="zh-CN" altLang="en-US" dirty="0"/>
              <a:t> </a:t>
            </a:r>
            <a:r>
              <a:rPr kumimoji="1" lang="en-US" altLang="zh-CN" dirty="0"/>
              <a:t>+</a:t>
            </a:r>
            <a:r>
              <a:rPr kumimoji="1" lang="zh-CN" altLang="en-US" dirty="0"/>
              <a:t> </a:t>
            </a:r>
            <a:r>
              <a:rPr kumimoji="1" lang="en-US" altLang="zh-CN" dirty="0"/>
              <a:t>(-4)</a:t>
            </a:r>
            <a:r>
              <a:rPr kumimoji="1" lang="zh-CN" altLang="en-US" dirty="0"/>
              <a:t> </a:t>
            </a:r>
            <a:r>
              <a:rPr kumimoji="1" lang="en-US" altLang="zh-CN" dirty="0"/>
              <a:t>–</a:t>
            </a:r>
            <a:r>
              <a:rPr kumimoji="1" lang="zh-CN" altLang="en-US" dirty="0"/>
              <a:t> </a:t>
            </a:r>
            <a:r>
              <a:rPr kumimoji="1" lang="en-US" altLang="zh-CN" dirty="0"/>
              <a:t>0x1027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0xFD5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1033216-9E98-53FA-095B-9FE3F2FA54DB}"/>
              </a:ext>
            </a:extLst>
          </p:cNvPr>
          <p:cNvSpPr/>
          <p:nvPr/>
        </p:nvSpPr>
        <p:spPr>
          <a:xfrm>
            <a:off x="2149703" y="4446405"/>
            <a:ext cx="3648667" cy="476908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swap</a:t>
            </a:r>
            <a:r>
              <a:rPr kumimoji="1" lang="zh-CN" altLang="en-US" dirty="0"/>
              <a:t>实际地址：</a:t>
            </a:r>
            <a:r>
              <a:rPr kumimoji="1" lang="en-US" altLang="zh-CN" dirty="0"/>
              <a:t>0x2000</a:t>
            </a:r>
            <a:endParaRPr kumimoji="1"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FB17D57C-E2F1-DFC6-7186-20FAAEB773FD}"/>
              </a:ext>
            </a:extLst>
          </p:cNvPr>
          <p:cNvSpPr/>
          <p:nvPr/>
        </p:nvSpPr>
        <p:spPr>
          <a:xfrm>
            <a:off x="2149702" y="1946262"/>
            <a:ext cx="3648667" cy="476908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shared</a:t>
            </a:r>
            <a:r>
              <a:rPr kumimoji="1" lang="zh-CN" altLang="en-US" dirty="0"/>
              <a:t>实际地址：</a:t>
            </a:r>
            <a:r>
              <a:rPr kumimoji="1" lang="en-US" altLang="zh-CN" dirty="0"/>
              <a:t>0x3000</a:t>
            </a:r>
            <a:endParaRPr kumimoji="1" lang="zh-CN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F5207F2B-F053-8051-33FC-F4014EF44E89}"/>
              </a:ext>
            </a:extLst>
          </p:cNvPr>
          <p:cNvSpPr/>
          <p:nvPr/>
        </p:nvSpPr>
        <p:spPr>
          <a:xfrm>
            <a:off x="3974035" y="1459056"/>
            <a:ext cx="1460516" cy="378785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27FF547D-1AD1-F471-23B5-5AABCD16CEC4}"/>
              </a:ext>
            </a:extLst>
          </p:cNvPr>
          <p:cNvSpPr txBox="1"/>
          <p:nvPr/>
        </p:nvSpPr>
        <p:spPr>
          <a:xfrm>
            <a:off x="4557388" y="981703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/>
              <a:t>修正值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7C668C3D-5894-E61B-751E-9138CF2A309D}"/>
              </a:ext>
            </a:extLst>
          </p:cNvPr>
          <p:cNvSpPr/>
          <p:nvPr/>
        </p:nvSpPr>
        <p:spPr>
          <a:xfrm>
            <a:off x="3731823" y="3817433"/>
            <a:ext cx="1076845" cy="378785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B01C07C4-CDDF-9544-7F13-9AB85568E519}"/>
              </a:ext>
            </a:extLst>
          </p:cNvPr>
          <p:cNvSpPr txBox="1"/>
          <p:nvPr/>
        </p:nvSpPr>
        <p:spPr>
          <a:xfrm>
            <a:off x="4176470" y="3477267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/>
              <a:t>修正值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526085AA-423A-28F0-5499-554CE69B19B4}"/>
              </a:ext>
            </a:extLst>
          </p:cNvPr>
          <p:cNvSpPr txBox="1"/>
          <p:nvPr/>
        </p:nvSpPr>
        <p:spPr>
          <a:xfrm>
            <a:off x="2752827" y="5884671"/>
            <a:ext cx="56909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这里相对段的起始偏移，起始是</a:t>
            </a:r>
            <a:r>
              <a:rPr kumimoji="1" lang="en-US" altLang="zh-CN" dirty="0"/>
              <a:t>fc</a:t>
            </a:r>
            <a:r>
              <a:rPr kumimoji="1" lang="zh-CN" altLang="en-US" dirty="0"/>
              <a:t>的位置，也就是</a:t>
            </a:r>
            <a:r>
              <a:rPr kumimoji="1" lang="en-US" altLang="zh-CN" dirty="0"/>
              <a:t>1027</a:t>
            </a:r>
          </a:p>
          <a:p>
            <a:r>
              <a:rPr kumimoji="1" lang="zh-CN" altLang="en-US" dirty="0"/>
              <a:t>这儿</a:t>
            </a:r>
            <a:r>
              <a:rPr kumimoji="1" lang="en-US" altLang="zh-CN" dirty="0" err="1"/>
              <a:t>fcfffff</a:t>
            </a:r>
            <a:r>
              <a:rPr kumimoji="1" lang="zh-CN" altLang="en-US" dirty="0"/>
              <a:t>是</a:t>
            </a:r>
            <a:r>
              <a:rPr kumimoji="1" lang="en-US" altLang="zh-CN" dirty="0"/>
              <a:t>-4</a:t>
            </a:r>
            <a:r>
              <a:rPr kumimoji="1" lang="zh-CN" altLang="en-US"/>
              <a:t>的补码</a:t>
            </a:r>
            <a:endParaRPr kumimoji="1"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29F07F5D-17A0-C987-4735-4186B3F0A416}"/>
              </a:ext>
            </a:extLst>
          </p:cNvPr>
          <p:cNvSpPr txBox="1"/>
          <p:nvPr/>
        </p:nvSpPr>
        <p:spPr>
          <a:xfrm>
            <a:off x="-14277" y="743333"/>
            <a:ext cx="276710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假设：</a:t>
            </a:r>
            <a:endParaRPr kumimoji="1" lang="en-US" altLang="zh-CN" dirty="0"/>
          </a:p>
          <a:p>
            <a:r>
              <a:rPr kumimoji="1" lang="en-US" altLang="zh-CN" dirty="0"/>
              <a:t>main</a:t>
            </a:r>
            <a:r>
              <a:rPr kumimoji="1" lang="zh-CN" altLang="en-US" dirty="0"/>
              <a:t>的虚拟地址为</a:t>
            </a:r>
            <a:r>
              <a:rPr kumimoji="1" lang="en-US" altLang="zh-CN" dirty="0"/>
              <a:t>0x1000</a:t>
            </a:r>
          </a:p>
          <a:p>
            <a:r>
              <a:rPr kumimoji="1" lang="en-US" altLang="zh-CN" dirty="0"/>
              <a:t>swap</a:t>
            </a:r>
            <a:r>
              <a:rPr kumimoji="1" lang="zh-CN" altLang="en-US" dirty="0"/>
              <a:t> </a:t>
            </a:r>
            <a:r>
              <a:rPr kumimoji="1" lang="en-US" altLang="zh-CN" dirty="0"/>
              <a:t>0x2000</a:t>
            </a:r>
          </a:p>
          <a:p>
            <a:r>
              <a:rPr kumimoji="1" lang="en-US" altLang="zh-CN" dirty="0"/>
              <a:t>Shared</a:t>
            </a:r>
            <a:r>
              <a:rPr kumimoji="1" lang="zh-CN" altLang="en-US" dirty="0"/>
              <a:t> </a:t>
            </a:r>
            <a:r>
              <a:rPr kumimoji="1" lang="en-US" altLang="zh-CN" dirty="0"/>
              <a:t>0x3000</a:t>
            </a:r>
          </a:p>
        </p:txBody>
      </p:sp>
    </p:spTree>
    <p:extLst>
      <p:ext uri="{BB962C8B-B14F-4D97-AF65-F5344CB8AC3E}">
        <p14:creationId xmlns:p14="http://schemas.microsoft.com/office/powerpoint/2010/main" val="11691664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276</Words>
  <Application>Microsoft Macintosh PowerPoint</Application>
  <PresentationFormat>宽屏</PresentationFormat>
  <Paragraphs>49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Microsoft Office User</cp:lastModifiedBy>
  <cp:revision>13</cp:revision>
  <dcterms:created xsi:type="dcterms:W3CDTF">2022-09-08T13:57:27Z</dcterms:created>
  <dcterms:modified xsi:type="dcterms:W3CDTF">2022-09-08T15:09:07Z</dcterms:modified>
</cp:coreProperties>
</file>