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52" r:id="rId3"/>
    <p:sldMasterId id="2147483753" r:id="rId4"/>
    <p:sldMasterId id="2147483754" r:id="rId5"/>
    <p:sldMasterId id="21474837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y="6858000" cx="9144000"/>
  <p:notesSz cx="6858000" cy="9144000"/>
  <p:embeddedFontLst>
    <p:embeddedFont>
      <p:font typeface="Robot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Roboto-bold.fntdata"/><Relationship Id="rId30" Type="http://schemas.openxmlformats.org/officeDocument/2006/relationships/slide" Target="slides/slide23.xml"/><Relationship Id="rId74" Type="http://schemas.openxmlformats.org/officeDocument/2006/relationships/font" Target="fonts/Roboto-regular.fntdata"/><Relationship Id="rId33" Type="http://schemas.openxmlformats.org/officeDocument/2006/relationships/slide" Target="slides/slide26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5.xml"/><Relationship Id="rId76" Type="http://schemas.openxmlformats.org/officeDocument/2006/relationships/font" Target="fonts/Roboto-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Shape 10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Shape 1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Shape 1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Shape 1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Shape 1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Shape 1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Shape 1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Shape 1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Shape 1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Shape 1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Shape 1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Shape 1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Shape 1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Shape 1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Shape 1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Shape 1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Shape 1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Shape 1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Shape 1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Shape 1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Shape 1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Shape 1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Shape 1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Shape 1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gif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gif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10.gif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10.gif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gif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gif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8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8.gif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gif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0" name="Shape 73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Shape 73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32" name="Shape 73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33" name="Shape 73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4" name="Shape 73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Shape 73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40" name="Shape 74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Shape 745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Shape 74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53" name="Shape 7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55" name="Shape 755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756" name="Shape 756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757" name="Shape 757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58" name="Shape 758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59" name="Shape 759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760" name="Shape 760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8" name="Shape 1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buSzPct val="9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" name="Shape 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" name="Shape 21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4" name="Shape 1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3" name="Shape 1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207" name="Shape 207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0" name="Shape 210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3" name="Shape 2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20" name="Shape 2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24" name="Shape 2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Shape 2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35" name="Shape 2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6" name="Shape 24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47" name="Shape 24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Shape 2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56" name="Shape 25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Shape 26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2" name="Shape 2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0" name="Shape 280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8" name="Shape 288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9" name="Shape 289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97" name="Shape 297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00" name="Shape 300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Shape 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3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8" name="Shape 3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22" name="Shape 3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26" name="Shape 3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34" name="Shape 3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35" name="Shape 3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36" name="Shape 3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3" name="Shape 3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4" name="Shape 3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3" name="Shape 3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5" name="Shape 3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6" name="Shape 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Shape 3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73" name="Shape 3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9" name="Shape 389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4" name="Shape 394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396" name="Shape 396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397" name="Shape 3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Shape 398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399" name="Shape 399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hape 40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402" name="Shape 40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09" name="Shape 4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Shape 41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413" name="Shape 4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Shape 41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0" name="Shape 4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Shape 423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24" name="Shape 4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9" name="Shape 4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32" name="Shape 432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35" name="Shape 43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36" name="Shape 43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42" name="Shape 442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Shape 44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445" name="Shape 4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" name="Shape 5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58" name="Shape 5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56" name="Shape 4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61" name="Shape 4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66" name="Shape 4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73" name="Shape 4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75" name="Shape 475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76" name="Shape 476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77" name="Shape 477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78" name="Shape 478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82" name="Shape 4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Shape 48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86" name="Shape 48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Shape 49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94" name="Shape 4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98" name="Shape 498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00" name="Shape 5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04" name="Shape 5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06" name="Shape 506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10" name="Shape 510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12" name="Shape 512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13" name="Shape 513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514" name="Shape 5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518" name="Shape 5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7" name="Shape 6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521" name="Shape 5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525" name="Shape 5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Shape 53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2" name="Shape 5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Shape 53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1" name="Shape 5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Shape 54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3" name="Shape 54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44" name="Shape 5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Shape 55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51" name="Shape 5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64" name="Shape 5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66" name="Shape 566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67" name="Shape 567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68" name="Shape 568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69" name="Shape 569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70" name="Shape 570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71" name="Shape 571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78" name="Shape 578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83" name="Shape 583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585" name="Shape 585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586" name="Shape 5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Shape 587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588" name="Shape 588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Shape 59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91" name="Shape 59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Shape 596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98" name="Shape 5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Shape 60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02" name="Shape 60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Shape 60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09" name="Shape 6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Shape 612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613" name="Shape 61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8" name="Shape 6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21" name="Shape 621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24" name="Shape 62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625" name="Shape 62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Shape 6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31" name="Shape 631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Shape 63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34" name="Shape 6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Shape 63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0" name="Shape 64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45" name="Shape 6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50" name="Shape 6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4" name="Shape 65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55" name="Shape 6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57" name="Shape 657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58" name="Shape 65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62" name="Shape 6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4" name="Shape 664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65" name="Shape 665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66" name="Shape 666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7" name="Shape 667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71" name="Shape 6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Shape 67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675" name="Shape 6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Shape 68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83" name="Shape 6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87" name="Shape 68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88" name="Shape 6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689" name="Shape 6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693" name="Shape 6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95" name="Shape 695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99" name="Shape 699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01" name="Shape 701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02" name="Shape 702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703" name="Shape 7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6" name="Shape 7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707" name="Shape 7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710" name="Shape 7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3" name="Shape 71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714" name="Shape 7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Shape 7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1" name="Shape 7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Shape 72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7" name="Shape 72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4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6.xml"/><Relationship Id="rId28" Type="http://schemas.openxmlformats.org/officeDocument/2006/relationships/theme" Target="../theme/theme5.xml"/><Relationship Id="rId27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6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7.xml"/><Relationship Id="rId22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0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02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MingLiu"/>
              <a:buChar char="●"/>
              <a:defRPr sz="28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MingLiu"/>
              <a:buChar char="○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MingLiu"/>
              <a:buChar char="■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●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○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■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●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○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■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27.jp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png"/><Relationship Id="rId4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4.png"/><Relationship Id="rId4" Type="http://schemas.openxmlformats.org/officeDocument/2006/relationships/image" Target="../media/image70.png"/><Relationship Id="rId5" Type="http://schemas.openxmlformats.org/officeDocument/2006/relationships/image" Target="../media/image72.png"/><Relationship Id="rId6" Type="http://schemas.openxmlformats.org/officeDocument/2006/relationships/image" Target="../media/image7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Relationship Id="rId4" Type="http://schemas.openxmlformats.org/officeDocument/2006/relationships/image" Target="../media/image7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3.png"/><Relationship Id="rId4" Type="http://schemas.openxmlformats.org/officeDocument/2006/relationships/image" Target="../media/image78.png"/><Relationship Id="rId5" Type="http://schemas.openxmlformats.org/officeDocument/2006/relationships/image" Target="../media/image8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1.png"/><Relationship Id="rId4" Type="http://schemas.openxmlformats.org/officeDocument/2006/relationships/image" Target="../media/image8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1.png"/><Relationship Id="rId4" Type="http://schemas.openxmlformats.org/officeDocument/2006/relationships/image" Target="../media/image88.png"/><Relationship Id="rId5" Type="http://schemas.openxmlformats.org/officeDocument/2006/relationships/image" Target="../media/image8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3.png"/><Relationship Id="rId4" Type="http://schemas.openxmlformats.org/officeDocument/2006/relationships/image" Target="../media/image8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ctrTitle"/>
          </p:nvPr>
        </p:nvSpPr>
        <p:spPr>
          <a:xfrm>
            <a:off x="598100" y="51247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長文件中的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列印、分隔設定與範本</a:t>
            </a:r>
          </a:p>
        </p:txBody>
      </p:sp>
      <p:sp>
        <p:nvSpPr>
          <p:cNvPr id="766" name="Shape 766"/>
          <p:cNvSpPr txBox="1"/>
          <p:nvPr>
            <p:ph idx="1" type="subTitle"/>
          </p:nvPr>
        </p:nvSpPr>
        <p:spPr>
          <a:xfrm>
            <a:off x="598100" y="6015096"/>
            <a:ext cx="8222100" cy="3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講師陳勇汀 (布丁老師)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767" name="Shape 767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面授課程 第8堂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868" name="Shape 86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9" name="Shape 8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45" y="685228"/>
            <a:ext cx="3820510" cy="540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870" name="Shape 870"/>
          <p:cNvCxnSpPr/>
          <p:nvPr/>
        </p:nvCxnSpPr>
        <p:spPr>
          <a:xfrm>
            <a:off x="2632375" y="1147950"/>
            <a:ext cx="3869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1" name="Shape 871"/>
          <p:cNvCxnSpPr/>
          <p:nvPr/>
        </p:nvCxnSpPr>
        <p:spPr>
          <a:xfrm>
            <a:off x="2632375" y="5621000"/>
            <a:ext cx="3869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2" name="Shape 872"/>
          <p:cNvCxnSpPr/>
          <p:nvPr/>
        </p:nvCxnSpPr>
        <p:spPr>
          <a:xfrm>
            <a:off x="3245925" y="5799150"/>
            <a:ext cx="267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3" name="Shape 873"/>
          <p:cNvCxnSpPr/>
          <p:nvPr/>
        </p:nvCxnSpPr>
        <p:spPr>
          <a:xfrm>
            <a:off x="3245925" y="923350"/>
            <a:ext cx="267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4" name="Shape 874"/>
          <p:cNvCxnSpPr/>
          <p:nvPr/>
        </p:nvCxnSpPr>
        <p:spPr>
          <a:xfrm>
            <a:off x="3245925" y="1147950"/>
            <a:ext cx="0" cy="4468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5" name="Shape 875"/>
          <p:cNvCxnSpPr/>
          <p:nvPr/>
        </p:nvCxnSpPr>
        <p:spPr>
          <a:xfrm>
            <a:off x="5918025" y="1147950"/>
            <a:ext cx="0" cy="4468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6" name="Shape 876"/>
          <p:cNvCxnSpPr/>
          <p:nvPr/>
        </p:nvCxnSpPr>
        <p:spPr>
          <a:xfrm>
            <a:off x="5927775" y="3333050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7" name="Shape 877"/>
          <p:cNvCxnSpPr/>
          <p:nvPr/>
        </p:nvCxnSpPr>
        <p:spPr>
          <a:xfrm>
            <a:off x="2672025" y="3333050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8" name="Shape 878"/>
          <p:cNvCxnSpPr/>
          <p:nvPr/>
        </p:nvCxnSpPr>
        <p:spPr>
          <a:xfrm>
            <a:off x="2963950" y="5621000"/>
            <a:ext cx="0" cy="47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9" name="Shape 879"/>
          <p:cNvCxnSpPr/>
          <p:nvPr/>
        </p:nvCxnSpPr>
        <p:spPr>
          <a:xfrm>
            <a:off x="2963950" y="670950"/>
            <a:ext cx="0" cy="47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0" name="Shape 880"/>
          <p:cNvSpPr/>
          <p:nvPr/>
        </p:nvSpPr>
        <p:spPr>
          <a:xfrm>
            <a:off x="1148050" y="338050"/>
            <a:ext cx="1335900" cy="585300"/>
          </a:xfrm>
          <a:prstGeom prst="wedgeRoundRectCallout">
            <a:avLst>
              <a:gd fmla="val 84074" name="adj1"/>
              <a:gd fmla="val 39339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上邊界</a:t>
            </a:r>
          </a:p>
        </p:txBody>
      </p:sp>
      <p:sp>
        <p:nvSpPr>
          <p:cNvPr id="881" name="Shape 881"/>
          <p:cNvSpPr/>
          <p:nvPr/>
        </p:nvSpPr>
        <p:spPr>
          <a:xfrm>
            <a:off x="920450" y="2871425"/>
            <a:ext cx="1335900" cy="585300"/>
          </a:xfrm>
          <a:prstGeom prst="wedgeRoundRectCallout">
            <a:avLst>
              <a:gd fmla="val 79630" name="adj1"/>
              <a:gd fmla="val 29194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左邊界</a:t>
            </a:r>
          </a:p>
        </p:txBody>
      </p:sp>
      <p:sp>
        <p:nvSpPr>
          <p:cNvPr id="882" name="Shape 882"/>
          <p:cNvSpPr/>
          <p:nvPr/>
        </p:nvSpPr>
        <p:spPr>
          <a:xfrm>
            <a:off x="6927375" y="2871425"/>
            <a:ext cx="1335900" cy="585300"/>
          </a:xfrm>
          <a:prstGeom prst="wedgeRoundRectCallout">
            <a:avLst>
              <a:gd fmla="val -91493" name="adj1"/>
              <a:gd fmla="val 22437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右邊界</a:t>
            </a:r>
          </a:p>
        </p:txBody>
      </p:sp>
      <p:sp>
        <p:nvSpPr>
          <p:cNvPr id="883" name="Shape 883"/>
          <p:cNvSpPr/>
          <p:nvPr/>
        </p:nvSpPr>
        <p:spPr>
          <a:xfrm>
            <a:off x="1148050" y="5464225"/>
            <a:ext cx="1335900" cy="585300"/>
          </a:xfrm>
          <a:prstGeom prst="wedgeRoundRectCallout">
            <a:avLst>
              <a:gd fmla="val 84074" name="adj1"/>
              <a:gd fmla="val 39339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下邊界</a:t>
            </a:r>
          </a:p>
        </p:txBody>
      </p:sp>
      <p:sp>
        <p:nvSpPr>
          <p:cNvPr id="884" name="Shape 884"/>
          <p:cNvSpPr/>
          <p:nvPr/>
        </p:nvSpPr>
        <p:spPr>
          <a:xfrm>
            <a:off x="3641775" y="6049525"/>
            <a:ext cx="1880400" cy="585300"/>
          </a:xfrm>
          <a:prstGeom prst="wedgeRoundRectCallout">
            <a:avLst>
              <a:gd fmla="val 5180" name="adj1"/>
              <a:gd fmla="val -102926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頁尾位置</a:t>
            </a:r>
          </a:p>
        </p:txBody>
      </p:sp>
      <p:sp>
        <p:nvSpPr>
          <p:cNvPr id="885" name="Shape 885"/>
          <p:cNvSpPr/>
          <p:nvPr/>
        </p:nvSpPr>
        <p:spPr>
          <a:xfrm>
            <a:off x="3641775" y="191050"/>
            <a:ext cx="1880400" cy="585300"/>
          </a:xfrm>
          <a:prstGeom prst="wedgeRoundRectCallout">
            <a:avLst>
              <a:gd fmla="val -530" name="adj1"/>
              <a:gd fmla="val 93200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頁首位置</a:t>
            </a:r>
          </a:p>
        </p:txBody>
      </p:sp>
      <p:sp>
        <p:nvSpPr>
          <p:cNvPr id="886" name="Shape 886"/>
          <p:cNvSpPr/>
          <p:nvPr/>
        </p:nvSpPr>
        <p:spPr>
          <a:xfrm>
            <a:off x="3899125" y="2871425"/>
            <a:ext cx="1335900" cy="58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內文區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Shape 8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Shape 8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300" y="1654510"/>
            <a:ext cx="3999899" cy="444759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列印: 版面配置</a:t>
            </a:r>
          </a:p>
        </p:txBody>
      </p:sp>
      <p:sp>
        <p:nvSpPr>
          <p:cNvPr id="895" name="Shape 8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896" name="Shape 896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897" name="Shape 89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899" name="Shape 89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列印: 版面配置</a:t>
            </a: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8-B 列印: 版面配置.docx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[B-1] </a:t>
            </a:r>
            <a:r>
              <a:rPr lang="zh-TW"/>
              <a:t>索引標籤 版面配置 &gt; 邊界 &gt; 窄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[B-2] </a:t>
            </a:r>
            <a:r>
              <a:rPr lang="zh-TW"/>
              <a:t>索引標籤 版面配置 &gt; 版面設定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[B-3]</a:t>
            </a:r>
            <a:r>
              <a:rPr lang="zh-TW">
                <a:solidFill>
                  <a:schemeClr val="accent3"/>
                </a:solidFill>
              </a:rPr>
              <a:t> </a:t>
            </a:r>
            <a:r>
              <a:rPr lang="zh-TW"/>
              <a:t>選 文件格線 &gt; </a:t>
            </a:r>
            <a:br>
              <a:rPr lang="zh-TW"/>
            </a:br>
            <a:r>
              <a:rPr lang="zh-TW"/>
              <a:t>格線: 文字貼齊字元格線</a:t>
            </a:r>
            <a:br>
              <a:rPr lang="zh-TW"/>
            </a:br>
            <a:r>
              <a:rPr lang="zh-TW"/>
              <a:t>字元數 &gt; 每行字數: 35</a:t>
            </a:r>
            <a:br>
              <a:rPr lang="zh-TW"/>
            </a:br>
            <a:r>
              <a:rPr lang="zh-TW"/>
              <a:t>行數 &gt; 每行行數: 42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[B-4]</a:t>
            </a:r>
            <a:r>
              <a:rPr lang="zh-TW"/>
              <a:t> 選 版面配置 &gt; 頁面 &gt; 垂直對齊方式: 左右對齊</a:t>
            </a:r>
          </a:p>
        </p:txBody>
      </p:sp>
      <p:sp>
        <p:nvSpPr>
          <p:cNvPr id="906" name="Shape 9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07" name="Shape 90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909" name="Shape 9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邊界</a:t>
            </a:r>
          </a:p>
        </p:txBody>
      </p:sp>
      <p:sp>
        <p:nvSpPr>
          <p:cNvPr id="915" name="Shape 915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版面配置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邊界 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窄</a:t>
            </a:r>
          </a:p>
        </p:txBody>
      </p:sp>
      <p:sp>
        <p:nvSpPr>
          <p:cNvPr id="916" name="Shape 9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17" name="Shape 91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B-1</a:t>
            </a:r>
          </a:p>
        </p:txBody>
      </p:sp>
      <p:sp>
        <p:nvSpPr>
          <p:cNvPr id="918" name="Shape 91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9" name="Shape 9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39975"/>
            <a:ext cx="3999900" cy="452043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20" name="Shape 920"/>
          <p:cNvSpPr/>
          <p:nvPr/>
        </p:nvSpPr>
        <p:spPr>
          <a:xfrm>
            <a:off x="6740975" y="1880625"/>
            <a:ext cx="9285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5345625" y="2029050"/>
            <a:ext cx="493200" cy="831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5345625" y="4169250"/>
            <a:ext cx="2759400" cy="831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6906725" y="992600"/>
            <a:ext cx="597000" cy="585300"/>
          </a:xfrm>
          <a:prstGeom prst="wedgeEllipseCallout">
            <a:avLst>
              <a:gd fmla="val 1512" name="adj1"/>
              <a:gd fmla="val 9658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4" name="Shape 924"/>
          <p:cNvSpPr/>
          <p:nvPr/>
        </p:nvSpPr>
        <p:spPr>
          <a:xfrm>
            <a:off x="4363425" y="2196825"/>
            <a:ext cx="597000" cy="585300"/>
          </a:xfrm>
          <a:prstGeom prst="wedgeEllipseCallout">
            <a:avLst>
              <a:gd fmla="val 89368" name="adj1"/>
              <a:gd fmla="val -94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25" name="Shape 925"/>
          <p:cNvSpPr/>
          <p:nvPr/>
        </p:nvSpPr>
        <p:spPr>
          <a:xfrm>
            <a:off x="4412900" y="4373975"/>
            <a:ext cx="597000" cy="585300"/>
          </a:xfrm>
          <a:prstGeom prst="wedgeEllipseCallout">
            <a:avLst>
              <a:gd fmla="val 92684" name="adj1"/>
              <a:gd fmla="val 73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「版面設定」 對話視窗</a:t>
            </a:r>
          </a:p>
        </p:txBody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版面配置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版面設定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開啟了「版面設定」對話視窗</a:t>
            </a:r>
          </a:p>
        </p:txBody>
      </p:sp>
      <p:sp>
        <p:nvSpPr>
          <p:cNvPr id="932" name="Shape 9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33" name="Shape 933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B-2</a:t>
            </a:r>
          </a:p>
        </p:txBody>
      </p: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50" y="4155688"/>
            <a:ext cx="3219450" cy="1743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35" name="Shape 9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334" y="1946397"/>
            <a:ext cx="2851516" cy="44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Shape 936"/>
          <p:cNvSpPr/>
          <p:nvPr/>
        </p:nvSpPr>
        <p:spPr>
          <a:xfrm>
            <a:off x="4702375" y="5324475"/>
            <a:ext cx="4338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7569750" y="1054525"/>
            <a:ext cx="597000" cy="585300"/>
          </a:xfrm>
          <a:prstGeom prst="wedgeEllipseCallout">
            <a:avLst>
              <a:gd fmla="val 1512" name="adj1"/>
              <a:gd fmla="val 9658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38" name="Shape 938"/>
          <p:cNvSpPr/>
          <p:nvPr/>
        </p:nvSpPr>
        <p:spPr>
          <a:xfrm>
            <a:off x="3806875" y="5506525"/>
            <a:ext cx="597000" cy="585300"/>
          </a:xfrm>
          <a:prstGeom prst="wedgeEllipseCallout">
            <a:avLst>
              <a:gd fmla="val 88107" name="adj1"/>
              <a:gd fmla="val -3889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39" name="Shape 939"/>
          <p:cNvSpPr/>
          <p:nvPr/>
        </p:nvSpPr>
        <p:spPr>
          <a:xfrm>
            <a:off x="3999750" y="4374450"/>
            <a:ext cx="8691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3273975" y="3789150"/>
            <a:ext cx="597000" cy="585300"/>
          </a:xfrm>
          <a:prstGeom prst="wedgeEllipseCallout">
            <a:avLst>
              <a:gd fmla="val 62994" name="adj1"/>
              <a:gd fmla="val 516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type="title"/>
          </p:nvPr>
        </p:nvSpPr>
        <p:spPr>
          <a:xfrm>
            <a:off x="311700" y="833774"/>
            <a:ext cx="54873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文件格線</a:t>
            </a:r>
          </a:p>
        </p:txBody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311700" y="1639825"/>
            <a:ext cx="45177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 文件格線 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格線: 文字貼齊字元格線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字元數 &gt; 每行字數: 35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行數 &gt; 每行行數: 42</a:t>
            </a:r>
          </a:p>
        </p:txBody>
      </p:sp>
      <p:sp>
        <p:nvSpPr>
          <p:cNvPr id="947" name="Shape 94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48" name="Shape 948"/>
          <p:cNvSpPr txBox="1"/>
          <p:nvPr>
            <p:ph idx="2" type="subTitle"/>
          </p:nvPr>
        </p:nvSpPr>
        <p:spPr>
          <a:xfrm>
            <a:off x="311700" y="517575"/>
            <a:ext cx="5334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B-3</a:t>
            </a:r>
          </a:p>
        </p:txBody>
      </p:sp>
      <p:pic>
        <p:nvPicPr>
          <p:cNvPr id="949" name="Shape 9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00" y="372613"/>
            <a:ext cx="3886200" cy="60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Shape 950"/>
          <p:cNvSpPr/>
          <p:nvPr/>
        </p:nvSpPr>
        <p:spPr>
          <a:xfrm>
            <a:off x="6612325" y="653525"/>
            <a:ext cx="9186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4273500" y="3641750"/>
            <a:ext cx="597000" cy="585300"/>
          </a:xfrm>
          <a:prstGeom prst="wedgeEllipseCallout">
            <a:avLst>
              <a:gd fmla="val 79569" name="adj1"/>
              <a:gd fmla="val -1449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52" name="Shape 952"/>
          <p:cNvSpPr/>
          <p:nvPr/>
        </p:nvSpPr>
        <p:spPr>
          <a:xfrm>
            <a:off x="6869625" y="2404750"/>
            <a:ext cx="1591500" cy="368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5157600" y="2879750"/>
            <a:ext cx="1591500" cy="368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08125" y="3641750"/>
            <a:ext cx="1591500" cy="368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4273500" y="2879750"/>
            <a:ext cx="597000" cy="585300"/>
          </a:xfrm>
          <a:prstGeom prst="wedgeEllipseCallout">
            <a:avLst>
              <a:gd fmla="val 86198" name="adj1"/>
              <a:gd fmla="val -77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56" name="Shape 956"/>
          <p:cNvSpPr/>
          <p:nvPr/>
        </p:nvSpPr>
        <p:spPr>
          <a:xfrm>
            <a:off x="7440250" y="1573475"/>
            <a:ext cx="597000" cy="585300"/>
          </a:xfrm>
          <a:prstGeom prst="wedgeEllipseCallout">
            <a:avLst>
              <a:gd fmla="val -4971" name="adj1"/>
              <a:gd fmla="val 8526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7" name="Shape 957"/>
          <p:cNvSpPr/>
          <p:nvPr/>
        </p:nvSpPr>
        <p:spPr>
          <a:xfrm>
            <a:off x="5540200" y="486125"/>
            <a:ext cx="597000" cy="585300"/>
          </a:xfrm>
          <a:prstGeom prst="wedgeEllipseCallout">
            <a:avLst>
              <a:gd fmla="val 106089" name="adj1"/>
              <a:gd fmla="val 157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00" y="395288"/>
            <a:ext cx="3886200" cy="60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Shape 963"/>
          <p:cNvSpPr txBox="1"/>
          <p:nvPr>
            <p:ph type="title"/>
          </p:nvPr>
        </p:nvSpPr>
        <p:spPr>
          <a:xfrm>
            <a:off x="311700" y="833774"/>
            <a:ext cx="54873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版面配置</a:t>
            </a:r>
          </a:p>
        </p:txBody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311700" y="1639825"/>
            <a:ext cx="45177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 版面配置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頁面 &gt; 垂直對齊方式: </a:t>
            </a:r>
            <a:br>
              <a:rPr lang="zh-TW"/>
            </a:br>
            <a:r>
              <a:rPr lang="zh-TW"/>
              <a:t>左右對齊</a:t>
            </a:r>
          </a:p>
        </p:txBody>
      </p:sp>
      <p:sp>
        <p:nvSpPr>
          <p:cNvPr id="965" name="Shape 96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66" name="Shape 966"/>
          <p:cNvSpPr txBox="1"/>
          <p:nvPr>
            <p:ph idx="2" type="subTitle"/>
          </p:nvPr>
        </p:nvSpPr>
        <p:spPr>
          <a:xfrm>
            <a:off x="311700" y="517575"/>
            <a:ext cx="5334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B-4</a:t>
            </a:r>
          </a:p>
        </p:txBody>
      </p:sp>
      <p:sp>
        <p:nvSpPr>
          <p:cNvPr id="967" name="Shape 967"/>
          <p:cNvSpPr/>
          <p:nvPr/>
        </p:nvSpPr>
        <p:spPr>
          <a:xfrm>
            <a:off x="5980638" y="653525"/>
            <a:ext cx="9186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4226550" y="3235338"/>
            <a:ext cx="597000" cy="585300"/>
          </a:xfrm>
          <a:prstGeom prst="wedgeEllipseCallout">
            <a:avLst>
              <a:gd fmla="val 86198" name="adj1"/>
              <a:gd fmla="val -77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69" name="Shape 969"/>
          <p:cNvSpPr/>
          <p:nvPr/>
        </p:nvSpPr>
        <p:spPr>
          <a:xfrm>
            <a:off x="4908513" y="486125"/>
            <a:ext cx="597000" cy="585300"/>
          </a:xfrm>
          <a:prstGeom prst="wedgeEllipseCallout">
            <a:avLst>
              <a:gd fmla="val 106089" name="adj1"/>
              <a:gd fmla="val 157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70" name="Shape 970"/>
          <p:cNvSpPr/>
          <p:nvPr/>
        </p:nvSpPr>
        <p:spPr>
          <a:xfrm>
            <a:off x="5110650" y="3235350"/>
            <a:ext cx="2450100" cy="368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列印: 印成PDF與每張多頁</a:t>
            </a:r>
          </a:p>
        </p:txBody>
      </p:sp>
      <p:sp>
        <p:nvSpPr>
          <p:cNvPr id="976" name="Shape 9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77" name="Shape 977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實作C</a:t>
            </a:r>
          </a:p>
        </p:txBody>
      </p:sp>
      <p:sp>
        <p:nvSpPr>
          <p:cNvPr id="979" name="Shape 979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Shape 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75" y="1654521"/>
            <a:ext cx="3999899" cy="444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Shape 9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4486"/>
            <a:ext cx="3999899" cy="44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列印: 印成PDF與每張多頁</a:t>
            </a:r>
          </a:p>
        </p:txBody>
      </p:sp>
      <p:sp>
        <p:nvSpPr>
          <p:cNvPr id="988" name="Shape 9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989" name="Shape 989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990" name="Shape 990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992" name="Shape 992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</a:t>
            </a:r>
          </a:p>
        </p:txBody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繼續前一份練習文件(8-B 列印: 版面配置.docx)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[C-1] </a:t>
            </a:r>
            <a:r>
              <a:rPr lang="zh-TW"/>
              <a:t>索引標籤 檔案 &gt; 列印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[C-2] </a:t>
            </a:r>
            <a:r>
              <a:rPr lang="zh-TW"/>
              <a:t>設定印表機 與 每張張頁數 &gt; 列印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[C-3]</a:t>
            </a:r>
            <a:r>
              <a:rPr lang="zh-TW"/>
              <a:t> 儲存PDF檔案 &gt; 檢視PDF檔案</a:t>
            </a:r>
          </a:p>
        </p:txBody>
      </p:sp>
      <p:sp>
        <p:nvSpPr>
          <p:cNvPr id="999" name="Shape 99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00" name="Shape 100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002" name="Shape 10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1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Part 1.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列印與紙張尺寸</a:t>
            </a: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 b="45669" l="0" r="73165" t="0"/>
          <a:stretch/>
        </p:blipFill>
        <p:spPr>
          <a:xfrm>
            <a:off x="5553698" y="1226550"/>
            <a:ext cx="2531400" cy="481164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8" name="Shape 100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</a:t>
            </a:r>
          </a:p>
        </p:txBody>
      </p:sp>
      <p:sp>
        <p:nvSpPr>
          <p:cNvPr id="1009" name="Shape 100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檔案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新列印</a:t>
            </a:r>
          </a:p>
        </p:txBody>
      </p:sp>
      <p:sp>
        <p:nvSpPr>
          <p:cNvPr id="1010" name="Shape 101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11" name="Shape 101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C-1</a:t>
            </a:r>
          </a:p>
        </p:txBody>
      </p:sp>
      <p:pic>
        <p:nvPicPr>
          <p:cNvPr id="1012" name="Shape 10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463" y="4133200"/>
            <a:ext cx="2466975" cy="1905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13" name="Shape 1013"/>
          <p:cNvSpPr/>
          <p:nvPr/>
        </p:nvSpPr>
        <p:spPr>
          <a:xfrm>
            <a:off x="1645125" y="4321275"/>
            <a:ext cx="7695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472325" y="4789450"/>
            <a:ext cx="17025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4075350" y="4739175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2520825" y="3547900"/>
            <a:ext cx="597000" cy="585300"/>
          </a:xfrm>
          <a:prstGeom prst="wedgeEllipseCallout">
            <a:avLst>
              <a:gd fmla="val -61156" name="adj1"/>
              <a:gd fmla="val 7092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780275" y="3925025"/>
            <a:ext cx="597000" cy="585300"/>
          </a:xfrm>
          <a:prstGeom prst="wedgeEllipseCallout">
            <a:avLst>
              <a:gd fmla="val 67617" name="adj1"/>
              <a:gd fmla="val 8590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Shape 1022"/>
          <p:cNvPicPr preferRelativeResize="0"/>
          <p:nvPr/>
        </p:nvPicPr>
        <p:blipFill rotWithShape="1">
          <a:blip r:embed="rId3">
            <a:alphaModFix/>
          </a:blip>
          <a:srcRect b="0" l="0" r="35773" t="0"/>
          <a:stretch/>
        </p:blipFill>
        <p:spPr>
          <a:xfrm>
            <a:off x="4452497" y="0"/>
            <a:ext cx="46914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Shape 1023"/>
          <p:cNvSpPr txBox="1"/>
          <p:nvPr>
            <p:ph type="title"/>
          </p:nvPr>
        </p:nvSpPr>
        <p:spPr>
          <a:xfrm>
            <a:off x="311700" y="833774"/>
            <a:ext cx="41409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設定列印</a:t>
            </a:r>
          </a:p>
        </p:txBody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74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印表機 </a:t>
            </a:r>
            <a:br>
              <a:rPr lang="zh-TW"/>
            </a:br>
            <a:r>
              <a:rPr lang="zh-TW"/>
              <a:t>&gt; 選擇Bullzip PDF Printer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每張1頁 &gt; 每張2頁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按下「列印」</a:t>
            </a:r>
          </a:p>
        </p:txBody>
      </p:sp>
      <p:sp>
        <p:nvSpPr>
          <p:cNvPr id="1025" name="Shape 10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026" name="Shape 1026"/>
          <p:cNvSpPr txBox="1"/>
          <p:nvPr>
            <p:ph idx="2" type="subTitle"/>
          </p:nvPr>
        </p:nvSpPr>
        <p:spPr>
          <a:xfrm>
            <a:off x="311700" y="517575"/>
            <a:ext cx="4140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C-2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026525" y="5986875"/>
            <a:ext cx="22467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5107450" y="6025125"/>
            <a:ext cx="597000" cy="585300"/>
          </a:xfrm>
          <a:prstGeom prst="wedgeEllipseCallout">
            <a:avLst>
              <a:gd fmla="val 85750" name="adj1"/>
              <a:gd fmla="val 99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9" name="Shape 1029"/>
          <p:cNvSpPr/>
          <p:nvPr/>
        </p:nvSpPr>
        <p:spPr>
          <a:xfrm>
            <a:off x="6026525" y="2058125"/>
            <a:ext cx="22467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5107450" y="2096375"/>
            <a:ext cx="597000" cy="585300"/>
          </a:xfrm>
          <a:prstGeom prst="wedgeEllipseCallout">
            <a:avLst>
              <a:gd fmla="val 85750" name="adj1"/>
              <a:gd fmla="val 99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026525" y="890400"/>
            <a:ext cx="930300" cy="999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7205425" y="1304700"/>
            <a:ext cx="597000" cy="585300"/>
          </a:xfrm>
          <a:prstGeom prst="wedgeEllipseCallout">
            <a:avLst>
              <a:gd fmla="val -101566" name="adj1"/>
              <a:gd fmla="val -1084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儲存與檢視PDF檔案</a:t>
            </a:r>
          </a:p>
        </p:txBody>
      </p:sp>
      <p:sp>
        <p:nvSpPr>
          <p:cNvPr id="1038" name="Shape 1038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40" name="Shape 1040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C-3</a:t>
            </a:r>
          </a:p>
        </p:txBody>
      </p:sp>
      <p:sp>
        <p:nvSpPr>
          <p:cNvPr id="1041" name="Shape 1041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產生檔案</a:t>
            </a:r>
          </a:p>
        </p:txBody>
      </p:sp>
      <p:sp>
        <p:nvSpPr>
          <p:cNvPr id="1043" name="Shape 1043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檢視完成的PDF檔案</a:t>
            </a:r>
          </a:p>
        </p:txBody>
      </p:sp>
      <p:pic>
        <p:nvPicPr>
          <p:cNvPr id="1044" name="Shape 10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50" y="2568800"/>
            <a:ext cx="3135609" cy="34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Shape 1045"/>
          <p:cNvSpPr/>
          <p:nvPr/>
        </p:nvSpPr>
        <p:spPr>
          <a:xfrm>
            <a:off x="1230775" y="3452150"/>
            <a:ext cx="2440800" cy="496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2074075" y="4367225"/>
            <a:ext cx="1943700" cy="887700"/>
          </a:xfrm>
          <a:prstGeom prst="wedgeRoundRectCallout">
            <a:avLst>
              <a:gd fmla="val -7021" name="adj1"/>
              <a:gd fmla="val -89360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PDF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檔案位置</a:t>
            </a:r>
          </a:p>
        </p:txBody>
      </p:sp>
      <p:pic>
        <p:nvPicPr>
          <p:cNvPr id="1047" name="Shape 10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813768"/>
            <a:ext cx="3999900" cy="303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Part 2. </a:t>
            </a:r>
          </a:p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分隔設定</a:t>
            </a:r>
          </a:p>
        </p:txBody>
      </p:sp>
      <p:sp>
        <p:nvSpPr>
          <p:cNvPr id="1053" name="Shape 10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59" name="Shape 10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372" y="472071"/>
            <a:ext cx="1751265" cy="25556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60" name="Shape 1060"/>
          <p:cNvSpPr/>
          <p:nvPr/>
        </p:nvSpPr>
        <p:spPr>
          <a:xfrm rot="2700000">
            <a:off x="5629128" y="3019859"/>
            <a:ext cx="889682" cy="7059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grpSp>
        <p:nvGrpSpPr>
          <p:cNvPr id="1061" name="Shape 1061"/>
          <p:cNvGrpSpPr/>
          <p:nvPr/>
        </p:nvGrpSpPr>
        <p:grpSpPr>
          <a:xfrm>
            <a:off x="5581551" y="3882983"/>
            <a:ext cx="3014013" cy="2472827"/>
            <a:chOff x="4879354" y="3306921"/>
            <a:chExt cx="3715958" cy="3048732"/>
          </a:xfrm>
        </p:grpSpPr>
        <p:pic>
          <p:nvPicPr>
            <p:cNvPr id="1062" name="Shape 1062"/>
            <p:cNvPicPr preferRelativeResize="0"/>
            <p:nvPr/>
          </p:nvPicPr>
          <p:blipFill rotWithShape="1">
            <a:blip r:embed="rId4">
              <a:alphaModFix/>
            </a:blip>
            <a:srcRect b="0" l="50893" r="0" t="0"/>
            <a:stretch/>
          </p:blipFill>
          <p:spPr>
            <a:xfrm>
              <a:off x="6803553" y="3306921"/>
              <a:ext cx="1791758" cy="255561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063" name="Shape 1063"/>
            <p:cNvPicPr preferRelativeResize="0"/>
            <p:nvPr/>
          </p:nvPicPr>
          <p:blipFill rotWithShape="1">
            <a:blip r:embed="rId4">
              <a:alphaModFix/>
            </a:blip>
            <a:srcRect b="0" l="0" r="50893" t="0"/>
            <a:stretch/>
          </p:blipFill>
          <p:spPr>
            <a:xfrm>
              <a:off x="4879354" y="3306921"/>
              <a:ext cx="1791758" cy="255561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064" name="Shape 1064"/>
            <p:cNvSpPr/>
            <p:nvPr/>
          </p:nvSpPr>
          <p:spPr>
            <a:xfrm>
              <a:off x="7255659" y="5913753"/>
              <a:ext cx="887400" cy="441900"/>
            </a:xfrm>
            <a:prstGeom prst="wedgeRoundRectCallout">
              <a:avLst>
                <a:gd fmla="val 5180" name="adj1"/>
                <a:gd fmla="val -102926" name="adj2"/>
                <a:gd fmla="val 0" name="adj3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200">
                  <a:solidFill>
                    <a:srgbClr val="FFFFFF"/>
                  </a:solidFill>
                </a:rPr>
                <a:t>節2</a:t>
              </a: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331448" y="5913753"/>
              <a:ext cx="887400" cy="441900"/>
            </a:xfrm>
            <a:prstGeom prst="wedgeRoundRectCallout">
              <a:avLst>
                <a:gd fmla="val 5180" name="adj1"/>
                <a:gd fmla="val -102926" name="adj2"/>
                <a:gd fmla="val 0" name="adj3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200">
                  <a:solidFill>
                    <a:srgbClr val="FFFFFF"/>
                  </a:solidFill>
                </a:rPr>
                <a:t>節1</a:t>
              </a:r>
            </a:p>
          </p:txBody>
        </p:sp>
      </p:grpSp>
      <p:sp>
        <p:nvSpPr>
          <p:cNvPr id="1066" name="Shape 1066"/>
          <p:cNvSpPr/>
          <p:nvPr/>
        </p:nvSpPr>
        <p:spPr>
          <a:xfrm flipH="1" rot="-2700000">
            <a:off x="2625203" y="3019859"/>
            <a:ext cx="889682" cy="7059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grpSp>
        <p:nvGrpSpPr>
          <p:cNvPr id="1067" name="Shape 1067"/>
          <p:cNvGrpSpPr/>
          <p:nvPr/>
        </p:nvGrpSpPr>
        <p:grpSpPr>
          <a:xfrm>
            <a:off x="514750" y="3882975"/>
            <a:ext cx="3300199" cy="2472835"/>
            <a:chOff x="4879352" y="3306911"/>
            <a:chExt cx="4068794" cy="3048742"/>
          </a:xfrm>
        </p:grpSpPr>
        <p:pic>
          <p:nvPicPr>
            <p:cNvPr id="1068" name="Shape 10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9352" y="3306911"/>
              <a:ext cx="4068794" cy="255563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069" name="Shape 1069"/>
            <p:cNvSpPr/>
            <p:nvPr/>
          </p:nvSpPr>
          <p:spPr>
            <a:xfrm>
              <a:off x="6470041" y="5913753"/>
              <a:ext cx="887400" cy="441900"/>
            </a:xfrm>
            <a:prstGeom prst="wedgeRoundRectCallout">
              <a:avLst>
                <a:gd fmla="val 5180" name="adj1"/>
                <a:gd fmla="val -102926" name="adj2"/>
                <a:gd fmla="val 0" name="adj3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200">
                  <a:solidFill>
                    <a:srgbClr val="FFFFFF"/>
                  </a:solidFill>
                </a:rPr>
                <a:t>節1</a:t>
              </a:r>
            </a:p>
          </p:txBody>
        </p:sp>
      </p:grpSp>
      <p:sp>
        <p:nvSpPr>
          <p:cNvPr id="1070" name="Shape 1070"/>
          <p:cNvSpPr txBox="1"/>
          <p:nvPr/>
        </p:nvSpPr>
        <p:spPr>
          <a:xfrm>
            <a:off x="1860500" y="2542900"/>
            <a:ext cx="105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 sz="2800"/>
              <a:t>分頁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6224525" y="2542900"/>
            <a:ext cx="105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800"/>
              <a:t>分節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Shape 10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6995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Shape 1077"/>
          <p:cNvSpPr txBox="1"/>
          <p:nvPr>
            <p:ph type="title"/>
          </p:nvPr>
        </p:nvSpPr>
        <p:spPr>
          <a:xfrm>
            <a:off x="4699500" y="833775"/>
            <a:ext cx="41328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分頁</a:t>
            </a:r>
          </a:p>
        </p:txBody>
      </p:sp>
      <p:sp>
        <p:nvSpPr>
          <p:cNvPr id="1078" name="Shape 107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79" name="Shape 1079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4699500" y="1639825"/>
            <a:ext cx="41328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 sz="2400"/>
              <a:t>輸入線放在要分頁的地方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 sz="2400"/>
              <a:t>索引標籤 版面配置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 sz="2400"/>
              <a:t>分隔設定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 sz="2400"/>
              <a:t>分頁符號 &gt; 分頁符號</a:t>
            </a:r>
          </a:p>
        </p:txBody>
      </p:sp>
      <p:pic>
        <p:nvPicPr>
          <p:cNvPr id="1081" name="Shape 10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150" y="4001463"/>
            <a:ext cx="4667250" cy="19526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82" name="Shape 1082"/>
          <p:cNvSpPr/>
          <p:nvPr/>
        </p:nvSpPr>
        <p:spPr>
          <a:xfrm>
            <a:off x="1058700" y="3463400"/>
            <a:ext cx="3960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1683400" y="3463400"/>
            <a:ext cx="597000" cy="585300"/>
          </a:xfrm>
          <a:prstGeom prst="wedgeEllipseCallout">
            <a:avLst>
              <a:gd fmla="val -76700" name="adj1"/>
              <a:gd fmla="val 245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84" name="Shape 1084"/>
          <p:cNvSpPr/>
          <p:nvPr/>
        </p:nvSpPr>
        <p:spPr>
          <a:xfrm>
            <a:off x="6175175" y="4221950"/>
            <a:ext cx="8211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5344975" y="3759450"/>
            <a:ext cx="597000" cy="585300"/>
          </a:xfrm>
          <a:prstGeom prst="wedgeEllipseCallout">
            <a:avLst>
              <a:gd fmla="val 85745" name="adj1"/>
              <a:gd fmla="val 3979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86" name="Shape 1086"/>
          <p:cNvSpPr/>
          <p:nvPr/>
        </p:nvSpPr>
        <p:spPr>
          <a:xfrm>
            <a:off x="6175175" y="4538150"/>
            <a:ext cx="9699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6175175" y="4993375"/>
            <a:ext cx="22365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5344975" y="4491775"/>
            <a:ext cx="597000" cy="585300"/>
          </a:xfrm>
          <a:prstGeom prst="wedgeEllipseCallout">
            <a:avLst>
              <a:gd fmla="val 84087" name="adj1"/>
              <a:gd fmla="val -1262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9" name="Shape 1089"/>
          <p:cNvSpPr/>
          <p:nvPr/>
        </p:nvSpPr>
        <p:spPr>
          <a:xfrm>
            <a:off x="5344975" y="5164700"/>
            <a:ext cx="597000" cy="585300"/>
          </a:xfrm>
          <a:prstGeom prst="wedgeEllipseCallout">
            <a:avLst>
              <a:gd fmla="val 92374" name="adj1"/>
              <a:gd fmla="val -754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0" name="Shape 1090"/>
          <p:cNvSpPr/>
          <p:nvPr/>
        </p:nvSpPr>
        <p:spPr>
          <a:xfrm rot="1169752">
            <a:off x="2585551" y="3888815"/>
            <a:ext cx="1178467" cy="9347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分節</a:t>
            </a:r>
          </a:p>
        </p:txBody>
      </p:sp>
      <p:sp>
        <p:nvSpPr>
          <p:cNvPr id="1096" name="Shape 109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97" name="Shape 1097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 txBox="1"/>
          <p:nvPr>
            <p:ph idx="1" type="body"/>
          </p:nvPr>
        </p:nvSpPr>
        <p:spPr>
          <a:xfrm>
            <a:off x="6551225" y="1639825"/>
            <a:ext cx="24642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200"/>
              <a:t>連結到前一節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200"/>
              <a:t>首頁不同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200"/>
              <a:t>奇偶頁不同</a:t>
            </a:r>
          </a:p>
        </p:txBody>
      </p:sp>
      <p:grpSp>
        <p:nvGrpSpPr>
          <p:cNvPr id="1099" name="Shape 1099"/>
          <p:cNvGrpSpPr/>
          <p:nvPr/>
        </p:nvGrpSpPr>
        <p:grpSpPr>
          <a:xfrm>
            <a:off x="311710" y="2382046"/>
            <a:ext cx="6056526" cy="3048792"/>
            <a:chOff x="811473" y="2054225"/>
            <a:chExt cx="8020827" cy="4037600"/>
          </a:xfrm>
        </p:grpSpPr>
        <p:pic>
          <p:nvPicPr>
            <p:cNvPr id="1100" name="Shape 1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473" y="2054225"/>
              <a:ext cx="2319250" cy="338447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101" name="Shape 1101"/>
            <p:cNvPicPr preferRelativeResize="0"/>
            <p:nvPr/>
          </p:nvPicPr>
          <p:blipFill rotWithShape="1">
            <a:blip r:embed="rId4">
              <a:alphaModFix/>
            </a:blip>
            <a:srcRect b="0" l="50893" r="0" t="0"/>
            <a:stretch/>
          </p:blipFill>
          <p:spPr>
            <a:xfrm>
              <a:off x="6459425" y="2054225"/>
              <a:ext cx="2372875" cy="338447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102" name="Shape 1102"/>
            <p:cNvPicPr preferRelativeResize="0"/>
            <p:nvPr/>
          </p:nvPicPr>
          <p:blipFill rotWithShape="1">
            <a:blip r:embed="rId4">
              <a:alphaModFix/>
            </a:blip>
            <a:srcRect b="0" l="0" r="50893" t="0"/>
            <a:stretch/>
          </p:blipFill>
          <p:spPr>
            <a:xfrm>
              <a:off x="3911154" y="2054225"/>
              <a:ext cx="2372875" cy="338447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103" name="Shape 1103"/>
            <p:cNvSpPr/>
            <p:nvPr/>
          </p:nvSpPr>
          <p:spPr>
            <a:xfrm>
              <a:off x="2991301" y="3279062"/>
              <a:ext cx="1178400" cy="934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7620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zh-TW" sz="1800"/>
                <a:t>分節</a:t>
              </a: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7058163" y="5506525"/>
              <a:ext cx="1175400" cy="585300"/>
            </a:xfrm>
            <a:prstGeom prst="wedgeRoundRectCallout">
              <a:avLst>
                <a:gd fmla="val 5180" name="adj1"/>
                <a:gd fmla="val -102926" name="adj2"/>
                <a:gd fmla="val 0" name="adj3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800">
                  <a:solidFill>
                    <a:srgbClr val="FFFFFF"/>
                  </a:solidFill>
                </a:rPr>
                <a:t>節2</a:t>
              </a: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509875" y="5506525"/>
              <a:ext cx="1175400" cy="585300"/>
            </a:xfrm>
            <a:prstGeom prst="wedgeRoundRectCallout">
              <a:avLst>
                <a:gd fmla="val 5180" name="adj1"/>
                <a:gd fmla="val -102926" name="adj2"/>
                <a:gd fmla="val 0" name="adj3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800">
                  <a:solidFill>
                    <a:srgbClr val="FFFFFF"/>
                  </a:solidFill>
                </a:rPr>
                <a:t>節1</a:t>
              </a:r>
            </a:p>
          </p:txBody>
        </p:sp>
      </p:grpSp>
      <p:sp>
        <p:nvSpPr>
          <p:cNvPr id="1106" name="Shape 1106"/>
          <p:cNvSpPr/>
          <p:nvPr/>
        </p:nvSpPr>
        <p:spPr>
          <a:xfrm flipH="1" rot="10800000">
            <a:off x="3384450" y="5587125"/>
            <a:ext cx="2097950" cy="653575"/>
          </a:xfrm>
          <a:custGeom>
            <a:pathLst>
              <a:path extrusionOk="0" h="26143" w="107670">
                <a:moveTo>
                  <a:pt x="0" y="26143"/>
                </a:moveTo>
                <a:cubicBezTo>
                  <a:pt x="9566" y="21788"/>
                  <a:pt x="39452" y="149"/>
                  <a:pt x="57397" y="17"/>
                </a:cubicBezTo>
                <a:cubicBezTo>
                  <a:pt x="75342" y="-115"/>
                  <a:pt x="99291" y="21128"/>
                  <a:pt x="107670" y="25351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分節 可應用的版面配置</a:t>
            </a:r>
          </a:p>
        </p:txBody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浮水印、頁面色彩、頁面框線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</a:pPr>
            <a:r>
              <a:rPr b="1" lang="zh-TW">
                <a:solidFill>
                  <a:schemeClr val="accent3"/>
                </a:solidFill>
              </a:rPr>
              <a:t>頁首、頁尾、頁碼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</a:pPr>
            <a:r>
              <a:rPr b="1" lang="zh-TW">
                <a:solidFill>
                  <a:schemeClr val="accent3"/>
                </a:solidFill>
              </a:rPr>
              <a:t>欄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文字方向：直書/橫書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紙張方向：直向 / 橫向</a:t>
            </a:r>
          </a:p>
        </p:txBody>
      </p:sp>
      <p:sp>
        <p:nvSpPr>
          <p:cNvPr id="1113" name="Shape 111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14" name="Shape 111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分隔設定與欄</a:t>
            </a:r>
          </a:p>
        </p:txBody>
      </p:sp>
      <p:sp>
        <p:nvSpPr>
          <p:cNvPr id="1120" name="Shape 11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21" name="Shape 1121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實作D</a:t>
            </a:r>
          </a:p>
        </p:txBody>
      </p:sp>
      <p:sp>
        <p:nvSpPr>
          <p:cNvPr id="1123" name="Shape 1123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 u="sng">
                <a:solidFill>
                  <a:srgbClr val="FFFF00"/>
                </a:solidFill>
              </a:rPr>
              <a:t>8-D 分隔設定與欄.docx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  <p:pic>
        <p:nvPicPr>
          <p:cNvPr id="1124" name="Shape 1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75" y="5711175"/>
            <a:ext cx="417900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Shape 1125"/>
          <p:cNvSpPr txBox="1"/>
          <p:nvPr/>
        </p:nvSpPr>
        <p:spPr>
          <a:xfrm>
            <a:off x="1703650" y="5342500"/>
            <a:ext cx="6847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3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課程網頁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面授課程 第8堂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練習文件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Shape 1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Shape 1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654522"/>
            <a:ext cx="3999899" cy="444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Shape 1132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分隔設定與欄</a:t>
            </a:r>
          </a:p>
        </p:txBody>
      </p:sp>
      <p:sp>
        <p:nvSpPr>
          <p:cNvPr id="1134" name="Shape 113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135" name="Shape 1135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1136" name="Shape 1136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138" name="Shape 1138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基本的紙張尺寸：A4</a:t>
            </a:r>
          </a:p>
        </p:txBody>
      </p:sp>
      <p:sp>
        <p:nvSpPr>
          <p:cNvPr id="779" name="Shape 77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780" name="Shape 780"/>
          <p:cNvGrpSpPr/>
          <p:nvPr/>
        </p:nvGrpSpPr>
        <p:grpSpPr>
          <a:xfrm>
            <a:off x="6382975" y="2615948"/>
            <a:ext cx="2299700" cy="2848100"/>
            <a:chOff x="6382975" y="3243875"/>
            <a:chExt cx="2299700" cy="2848100"/>
          </a:xfrm>
        </p:grpSpPr>
        <p:pic>
          <p:nvPicPr>
            <p:cNvPr id="781" name="Shape 7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21276" y="3397499"/>
              <a:ext cx="1761400" cy="2485387"/>
            </a:xfrm>
            <a:prstGeom prst="rect">
              <a:avLst/>
            </a:prstGeom>
            <a:noFill/>
            <a:ln cap="flat" cmpd="sng" w="28575">
              <a:solidFill>
                <a:srgbClr val="2A399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782" name="Shape 7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2975" y="3243875"/>
              <a:ext cx="1761400" cy="2485387"/>
            </a:xfrm>
            <a:prstGeom prst="rect">
              <a:avLst/>
            </a:prstGeom>
            <a:noFill/>
            <a:ln cap="flat" cmpd="sng" w="28575">
              <a:solidFill>
                <a:srgbClr val="2A399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783" name="Shape 7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2135" y="3606588"/>
              <a:ext cx="1761400" cy="2485387"/>
            </a:xfrm>
            <a:prstGeom prst="rect">
              <a:avLst/>
            </a:prstGeom>
            <a:noFill/>
            <a:ln cap="flat" cmpd="sng" w="28575">
              <a:solidFill>
                <a:srgbClr val="2A399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pic>
        <p:nvPicPr>
          <p:cNvPr id="784" name="Shape 7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475183" y="2843722"/>
            <a:ext cx="2529552" cy="239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689448"/>
            <a:ext cx="2785250" cy="47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Shape 786"/>
          <p:cNvSpPr/>
          <p:nvPr/>
        </p:nvSpPr>
        <p:spPr>
          <a:xfrm>
            <a:off x="2850075" y="3753375"/>
            <a:ext cx="7707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5729825" y="3753375"/>
            <a:ext cx="8202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6234575" y="5703175"/>
            <a:ext cx="1880400" cy="585300"/>
          </a:xfrm>
          <a:prstGeom prst="wedgeRoundRectCallout">
            <a:avLst>
              <a:gd fmla="val 5180" name="adj1"/>
              <a:gd fmla="val -102926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A4尺寸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分隔設定與欄</a:t>
            </a:r>
          </a:p>
        </p:txBody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8-D 分隔設定與欄.docx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[D-1] </a:t>
            </a:r>
            <a:r>
              <a:rPr lang="zh-TW"/>
              <a:t>(將輸入線放在目錄最後)</a:t>
            </a:r>
            <a:br>
              <a:rPr lang="zh-TW"/>
            </a:br>
            <a:r>
              <a:rPr lang="zh-TW"/>
              <a:t>索引標籤 版面配置 &gt; 分隔設定 &gt; 分節符號 &gt; 下一頁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[D-2]</a:t>
            </a:r>
            <a:r>
              <a:rPr lang="zh-TW"/>
              <a:t> (輸入線放在內文上)</a:t>
            </a:r>
            <a:br>
              <a:rPr lang="zh-TW"/>
            </a:br>
            <a:r>
              <a:rPr lang="zh-TW"/>
              <a:t>索引標籤 版面配置 &gt; 欄 &gt; 二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[D-3] </a:t>
            </a:r>
            <a:r>
              <a:rPr lang="zh-TW"/>
              <a:t>調整Smart Art的大小</a:t>
            </a:r>
          </a:p>
        </p:txBody>
      </p:sp>
      <p:sp>
        <p:nvSpPr>
          <p:cNvPr id="1145" name="Shape 114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46" name="Shape 114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148" name="Shape 1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2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插入分節符號</a:t>
            </a:r>
          </a:p>
        </p:txBody>
      </p:sp>
      <p:sp>
        <p:nvSpPr>
          <p:cNvPr id="1154" name="Shape 1154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將輸入線放在目錄最後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版面配置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分隔設定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分節符號 &gt;   下一頁</a:t>
            </a:r>
          </a:p>
        </p:txBody>
      </p:sp>
      <p:sp>
        <p:nvSpPr>
          <p:cNvPr id="1155" name="Shape 11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56" name="Shape 1156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D-1</a:t>
            </a:r>
          </a:p>
        </p:txBody>
      </p:sp>
      <p:sp>
        <p:nvSpPr>
          <p:cNvPr id="1157" name="Shape 115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8" name="Shape 1158"/>
          <p:cNvPicPr preferRelativeResize="0"/>
          <p:nvPr/>
        </p:nvPicPr>
        <p:blipFill rotWithShape="1">
          <a:blip r:embed="rId3">
            <a:alphaModFix/>
          </a:blip>
          <a:srcRect b="0" l="20704" r="0" t="0"/>
          <a:stretch/>
        </p:blipFill>
        <p:spPr>
          <a:xfrm>
            <a:off x="4136572" y="1758100"/>
            <a:ext cx="5007425" cy="4333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59" name="Shape 1159"/>
          <p:cNvSpPr/>
          <p:nvPr/>
        </p:nvSpPr>
        <p:spPr>
          <a:xfrm>
            <a:off x="4969575" y="4690450"/>
            <a:ext cx="2195100" cy="639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6341788" y="1556675"/>
            <a:ext cx="597000" cy="585300"/>
          </a:xfrm>
          <a:prstGeom prst="wedgeEllipseCallout">
            <a:avLst>
              <a:gd fmla="val -97799" name="adj1"/>
              <a:gd fmla="val 4079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61" name="Shape 1161"/>
          <p:cNvSpPr/>
          <p:nvPr/>
        </p:nvSpPr>
        <p:spPr>
          <a:xfrm>
            <a:off x="4969575" y="2266200"/>
            <a:ext cx="987900" cy="378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4969575" y="1950000"/>
            <a:ext cx="9879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6341775" y="2266200"/>
            <a:ext cx="597000" cy="585300"/>
          </a:xfrm>
          <a:prstGeom prst="wedgeEllipseCallout">
            <a:avLst>
              <a:gd fmla="val -101114" name="adj1"/>
              <a:gd fmla="val -2463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64" name="Shape 1164"/>
          <p:cNvSpPr/>
          <p:nvPr/>
        </p:nvSpPr>
        <p:spPr>
          <a:xfrm>
            <a:off x="4136575" y="4789700"/>
            <a:ext cx="597000" cy="585300"/>
          </a:xfrm>
          <a:prstGeom prst="wedgeEllipseCallout">
            <a:avLst>
              <a:gd fmla="val 79296" name="adj1"/>
              <a:gd fmla="val -1956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65" name="Shape 1165"/>
          <p:cNvSpPr/>
          <p:nvPr/>
        </p:nvSpPr>
        <p:spPr>
          <a:xfrm>
            <a:off x="7507800" y="4997250"/>
            <a:ext cx="597000" cy="639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7507800" y="4105150"/>
            <a:ext cx="597000" cy="585300"/>
          </a:xfrm>
          <a:prstGeom prst="wedgeEllipseCallout">
            <a:avLst>
              <a:gd fmla="val 289" name="adj1"/>
              <a:gd fmla="val 8386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欄</a:t>
            </a:r>
          </a:p>
        </p:txBody>
      </p:sp>
      <p:sp>
        <p:nvSpPr>
          <p:cNvPr id="1172" name="Shape 11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73" name="Shape 117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D-2</a:t>
            </a:r>
          </a:p>
        </p:txBody>
      </p:sp>
      <p:sp>
        <p:nvSpPr>
          <p:cNvPr id="1174" name="Shape 1174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輸入線放在內文上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版面配置 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 欄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 二</a:t>
            </a:r>
          </a:p>
        </p:txBody>
      </p:sp>
      <p:sp>
        <p:nvSpPr>
          <p:cNvPr id="1175" name="Shape 117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6" name="Shape 1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13" y="3272575"/>
            <a:ext cx="4486275" cy="2819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77" name="Shape 1177"/>
          <p:cNvSpPr/>
          <p:nvPr/>
        </p:nvSpPr>
        <p:spPr>
          <a:xfrm>
            <a:off x="6032550" y="4823325"/>
            <a:ext cx="13302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5199550" y="4868875"/>
            <a:ext cx="597000" cy="585300"/>
          </a:xfrm>
          <a:prstGeom prst="wedgeEllipseCallout">
            <a:avLst>
              <a:gd fmla="val 79296" name="adj1"/>
              <a:gd fmla="val -1956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125700" y="3784250"/>
            <a:ext cx="465000" cy="728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6465150" y="3542800"/>
            <a:ext cx="759000" cy="250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5199550" y="3927350"/>
            <a:ext cx="597000" cy="585300"/>
          </a:xfrm>
          <a:prstGeom prst="wedgeEllipseCallout">
            <a:avLst>
              <a:gd fmla="val 79296" name="adj1"/>
              <a:gd fmla="val -1956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590700" y="2535900"/>
            <a:ext cx="597000" cy="585300"/>
          </a:xfrm>
          <a:prstGeom prst="wedgeEllipseCallout">
            <a:avLst>
              <a:gd fmla="val -251" name="adj1"/>
              <a:gd fmla="val 8483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調整Smart Art的大小</a:t>
            </a:r>
          </a:p>
        </p:txBody>
      </p:sp>
      <p:sp>
        <p:nvSpPr>
          <p:cNvPr id="1188" name="Shape 11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89" name="Shape 1189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D-3</a:t>
            </a:r>
          </a:p>
        </p:txBody>
      </p:sp>
      <p:pic>
        <p:nvPicPr>
          <p:cNvPr id="1190" name="Shape 1190"/>
          <p:cNvPicPr preferRelativeResize="0"/>
          <p:nvPr/>
        </p:nvPicPr>
        <p:blipFill rotWithShape="1">
          <a:blip r:embed="rId3">
            <a:alphaModFix/>
          </a:blip>
          <a:srcRect b="9395" l="19131" r="17768" t="11913"/>
          <a:stretch/>
        </p:blipFill>
        <p:spPr>
          <a:xfrm>
            <a:off x="1385487" y="1639975"/>
            <a:ext cx="3275600" cy="4542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91" name="Shape 1191"/>
          <p:cNvSpPr/>
          <p:nvPr/>
        </p:nvSpPr>
        <p:spPr>
          <a:xfrm>
            <a:off x="2924313" y="3641475"/>
            <a:ext cx="1855500" cy="1563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5119413" y="3572200"/>
            <a:ext cx="2639100" cy="2187300"/>
          </a:xfrm>
          <a:prstGeom prst="wedgeRoundRectCallout">
            <a:avLst>
              <a:gd fmla="val -67234" name="adj1"/>
              <a:gd fmla="val 12031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3" name="Shape 1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013" y="3758825"/>
            <a:ext cx="2467025" cy="1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Shape 1194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調整版面之後，要注意圖片、SmartArt、表格是否在正確位置喔！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Part 3.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頁首及頁尾</a:t>
            </a:r>
          </a:p>
        </p:txBody>
      </p:sp>
      <p:sp>
        <p:nvSpPr>
          <p:cNvPr id="1200" name="Shape 120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01" name="Shape 1201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200"/>
              <a:t>連結到前一節：頁碼接續前一節編碼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200"/>
              <a:t>首頁不同：首頁分別設定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200"/>
              <a:t>奇偶頁不同：奇數頁與偶數頁分別設定</a:t>
            </a:r>
          </a:p>
        </p:txBody>
      </p:sp>
      <p:pic>
        <p:nvPicPr>
          <p:cNvPr id="1207" name="Shape 1207"/>
          <p:cNvPicPr preferRelativeResize="0"/>
          <p:nvPr/>
        </p:nvPicPr>
        <p:blipFill rotWithShape="1">
          <a:blip r:embed="rId3">
            <a:alphaModFix/>
          </a:blip>
          <a:srcRect b="0" l="50893" r="0" t="0"/>
          <a:stretch/>
        </p:blipFill>
        <p:spPr>
          <a:xfrm>
            <a:off x="2349853" y="2382046"/>
            <a:ext cx="1791758" cy="255561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8" name="Shape 1208"/>
          <p:cNvPicPr preferRelativeResize="0"/>
          <p:nvPr/>
        </p:nvPicPr>
        <p:blipFill rotWithShape="1">
          <a:blip r:embed="rId3">
            <a:alphaModFix/>
          </a:blip>
          <a:srcRect b="0" l="0" r="50893" t="0"/>
          <a:stretch/>
        </p:blipFill>
        <p:spPr>
          <a:xfrm>
            <a:off x="425654" y="2382046"/>
            <a:ext cx="1791758" cy="255561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09" name="Shape 1209"/>
          <p:cNvSpPr/>
          <p:nvPr/>
        </p:nvSpPr>
        <p:spPr>
          <a:xfrm>
            <a:off x="2801960" y="4988878"/>
            <a:ext cx="887400" cy="441900"/>
          </a:xfrm>
          <a:prstGeom prst="wedgeRoundRectCallout">
            <a:avLst>
              <a:gd fmla="val 5180" name="adj1"/>
              <a:gd fmla="val -102926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節2</a:t>
            </a:r>
          </a:p>
        </p:txBody>
      </p:sp>
      <p:sp>
        <p:nvSpPr>
          <p:cNvPr id="1210" name="Shape 1210"/>
          <p:cNvSpPr/>
          <p:nvPr/>
        </p:nvSpPr>
        <p:spPr>
          <a:xfrm>
            <a:off x="877748" y="4988878"/>
            <a:ext cx="887400" cy="441900"/>
          </a:xfrm>
          <a:prstGeom prst="wedgeRoundRectCallout">
            <a:avLst>
              <a:gd fmla="val 5180" name="adj1"/>
              <a:gd fmla="val -102926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節1</a:t>
            </a:r>
          </a:p>
        </p:txBody>
      </p:sp>
      <p:sp>
        <p:nvSpPr>
          <p:cNvPr id="1211" name="Shape 121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頁首及頁尾 與節的關聯</a:t>
            </a:r>
          </a:p>
        </p:txBody>
      </p:sp>
      <p:sp>
        <p:nvSpPr>
          <p:cNvPr id="1212" name="Shape 12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13" name="Shape 1213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頁首與頁尾的 隱藏/顯示</a:t>
            </a:r>
          </a:p>
        </p:txBody>
      </p:sp>
      <p:sp>
        <p:nvSpPr>
          <p:cNvPr id="1219" name="Shape 1219"/>
          <p:cNvSpPr txBox="1"/>
          <p:nvPr>
            <p:ph idx="1" type="body"/>
          </p:nvPr>
        </p:nvSpPr>
        <p:spPr>
          <a:xfrm>
            <a:off x="311700" y="1639825"/>
            <a:ext cx="86541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400"/>
              <a:t>在頁與頁之間滑鼠左鍵點擊兩下，就能夠隱藏頁首與頁尾。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 sz="2400"/>
              <a:t>如果要顯示頁首與頁尾，只要在兩頁之間的格線點擊兩下即可顯示。</a:t>
            </a:r>
          </a:p>
        </p:txBody>
      </p:sp>
      <p:sp>
        <p:nvSpPr>
          <p:cNvPr id="1220" name="Shape 12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221" name="Shape 1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74050"/>
            <a:ext cx="8520599" cy="29660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22" name="Shape 1222"/>
          <p:cNvSpPr/>
          <p:nvPr/>
        </p:nvSpPr>
        <p:spPr>
          <a:xfrm>
            <a:off x="3522200" y="5117725"/>
            <a:ext cx="597000" cy="603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2687625" y="3813025"/>
            <a:ext cx="1943700" cy="887700"/>
          </a:xfrm>
          <a:prstGeom prst="wedgeRoundRectCallout">
            <a:avLst>
              <a:gd fmla="val 7744" name="adj1"/>
              <a:gd fmla="val 93469" name="adj2"/>
              <a:gd fmla="val 0" name="adj3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滑鼠點2下隱藏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插入頁首</a:t>
            </a:r>
          </a:p>
        </p:txBody>
      </p:sp>
      <p:sp>
        <p:nvSpPr>
          <p:cNvPr id="1229" name="Shape 122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30" name="Shape 123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1" name="Shape 1231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實作E</a:t>
            </a:r>
          </a:p>
        </p:txBody>
      </p:sp>
      <p:sp>
        <p:nvSpPr>
          <p:cNvPr id="1232" name="Shape 1232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Shape 1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42550"/>
            <a:ext cx="8520601" cy="21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Shape 1238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插入頁首</a:t>
            </a:r>
          </a:p>
        </p:txBody>
      </p:sp>
      <p:sp>
        <p:nvSpPr>
          <p:cNvPr id="1240" name="Shape 124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241" name="Shape 1241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pic>
        <p:nvPicPr>
          <p:cNvPr id="1242" name="Shape 1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4525"/>
            <a:ext cx="8520601" cy="21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Shape 1243"/>
          <p:cNvSpPr/>
          <p:nvPr/>
        </p:nvSpPr>
        <p:spPr>
          <a:xfrm rot="5400000"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8020650" y="38848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245" name="Shape 1245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插入頁首</a:t>
            </a:r>
          </a:p>
        </p:txBody>
      </p:sp>
      <p:sp>
        <p:nvSpPr>
          <p:cNvPr id="1251" name="Shape 1251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[E-1]</a:t>
            </a:r>
            <a:r>
              <a:rPr lang="zh-TW"/>
              <a:t> (輸入線 放在內文)</a:t>
            </a:r>
            <a:br>
              <a:rPr lang="zh-TW"/>
            </a:br>
            <a:r>
              <a:rPr lang="zh-TW"/>
              <a:t>索引標籤 插入 &gt; 頁首及頁尾 &gt; 頁首 &gt; 編輯頁首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[E-2] </a:t>
            </a:r>
            <a:r>
              <a:rPr lang="zh-TW"/>
              <a:t>索引標籤 頁首及頁尾工具/設計 </a:t>
            </a:r>
            <a:br>
              <a:rPr lang="zh-TW"/>
            </a:br>
            <a:r>
              <a:rPr lang="zh-TW"/>
              <a:t>&gt; 首頁不同(取消選取);  連結到前一節 (取消選取)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[E-3] </a:t>
            </a:r>
            <a:r>
              <a:rPr lang="zh-TW"/>
              <a:t>索引標籤 頁首及頁尾工具/設計 &gt; 頁首 &gt; 帶狀</a:t>
            </a:r>
          </a:p>
        </p:txBody>
      </p:sp>
      <p:sp>
        <p:nvSpPr>
          <p:cNvPr id="1252" name="Shape 12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53" name="Shape 1253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255" name="Shape 1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國際標準ISO 216規範的紙張：A B C</a:t>
            </a:r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95" name="Shape 7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63" y="1835850"/>
            <a:ext cx="32861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/>
          <p:nvPr/>
        </p:nvSpPr>
        <p:spPr>
          <a:xfrm>
            <a:off x="2043400" y="5000525"/>
            <a:ext cx="1880400" cy="749100"/>
          </a:xfrm>
          <a:prstGeom prst="wedgeRoundRectCallout">
            <a:avLst>
              <a:gd fmla="val 86303" name="adj1"/>
              <a:gd fmla="val -6805" name="adj2"/>
              <a:gd fmla="val 0" name="adj3"/>
            </a:avLst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A4尺寸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600">
                <a:solidFill>
                  <a:srgbClr val="FFFFFF"/>
                </a:solidFill>
              </a:rPr>
              <a:t>21cm*29.7cm</a:t>
            </a:r>
          </a:p>
        </p:txBody>
      </p:sp>
      <p:sp>
        <p:nvSpPr>
          <p:cNvPr id="797" name="Shape 797"/>
          <p:cNvSpPr/>
          <p:nvPr/>
        </p:nvSpPr>
        <p:spPr>
          <a:xfrm>
            <a:off x="2043400" y="3941625"/>
            <a:ext cx="1880400" cy="749100"/>
          </a:xfrm>
          <a:prstGeom prst="wedgeRoundRectCallout">
            <a:avLst>
              <a:gd fmla="val 78410" name="adj1"/>
              <a:gd fmla="val -8123" name="adj2"/>
              <a:gd fmla="val 0" name="adj3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C4尺寸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600">
                <a:solidFill>
                  <a:srgbClr val="FFFFFF"/>
                </a:solidFill>
              </a:rPr>
              <a:t>22.9cm*32.4cm</a:t>
            </a:r>
          </a:p>
        </p:txBody>
      </p:sp>
      <p:sp>
        <p:nvSpPr>
          <p:cNvPr id="798" name="Shape 798"/>
          <p:cNvSpPr/>
          <p:nvPr/>
        </p:nvSpPr>
        <p:spPr>
          <a:xfrm>
            <a:off x="2043400" y="2873475"/>
            <a:ext cx="1880400" cy="749100"/>
          </a:xfrm>
          <a:prstGeom prst="wedgeRoundRectCallout">
            <a:avLst>
              <a:gd fmla="val 68936" name="adj1"/>
              <a:gd fmla="val -17454" name="adj2"/>
              <a:gd fmla="val 0" name="adj3"/>
            </a:avLst>
          </a:prstGeom>
          <a:solidFill>
            <a:srgbClr val="783F0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B4尺寸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600">
                <a:solidFill>
                  <a:srgbClr val="FFFFFF"/>
                </a:solidFill>
              </a:rPr>
              <a:t>25cm*35.3cm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編輯頁首</a:t>
            </a:r>
          </a:p>
        </p:txBody>
      </p:sp>
      <p:sp>
        <p:nvSpPr>
          <p:cNvPr id="1261" name="Shape 126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輸入線 放在內文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 頁首及頁尾 &gt; 頁首 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 編輯頁首</a:t>
            </a:r>
          </a:p>
        </p:txBody>
      </p:sp>
      <p:sp>
        <p:nvSpPr>
          <p:cNvPr id="1262" name="Shape 12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63" name="Shape 1263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E-1</a:t>
            </a:r>
          </a:p>
        </p:txBody>
      </p:sp>
      <p:pic>
        <p:nvPicPr>
          <p:cNvPr id="1264" name="Shape 1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247" y="1229688"/>
            <a:ext cx="2590050" cy="4814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65" name="Shape 1265"/>
          <p:cNvPicPr preferRelativeResize="0"/>
          <p:nvPr/>
        </p:nvPicPr>
        <p:blipFill rotWithShape="1">
          <a:blip r:embed="rId4">
            <a:alphaModFix/>
          </a:blip>
          <a:srcRect b="0" l="12602" r="0" t="0"/>
          <a:stretch/>
        </p:blipFill>
        <p:spPr>
          <a:xfrm>
            <a:off x="267200" y="3751163"/>
            <a:ext cx="6243201" cy="1552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66" name="Shape 1266"/>
          <p:cNvSpPr/>
          <p:nvPr/>
        </p:nvSpPr>
        <p:spPr>
          <a:xfrm>
            <a:off x="6025900" y="5498150"/>
            <a:ext cx="13566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5202675" y="5363600"/>
            <a:ext cx="597000" cy="585300"/>
          </a:xfrm>
          <a:prstGeom prst="wedgeEllipseCallout">
            <a:avLst>
              <a:gd fmla="val 93007" name="adj1"/>
              <a:gd fmla="val -433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68" name="Shape 1268"/>
          <p:cNvSpPr/>
          <p:nvPr/>
        </p:nvSpPr>
        <p:spPr>
          <a:xfrm>
            <a:off x="414825" y="3974150"/>
            <a:ext cx="597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5709250" y="4231450"/>
            <a:ext cx="801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 rot="3600557">
            <a:off x="6042601" y="4554962"/>
            <a:ext cx="693795" cy="9349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5811250" y="3388850"/>
            <a:ext cx="597000" cy="585300"/>
          </a:xfrm>
          <a:prstGeom prst="wedgeEllipseCallout">
            <a:avLst>
              <a:gd fmla="val -5620" name="adj1"/>
              <a:gd fmla="val 8451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72" name="Shape 1272"/>
          <p:cNvSpPr/>
          <p:nvPr/>
        </p:nvSpPr>
        <p:spPr>
          <a:xfrm>
            <a:off x="1437175" y="3759875"/>
            <a:ext cx="597000" cy="585300"/>
          </a:xfrm>
          <a:prstGeom prst="wedgeEllipseCallout">
            <a:avLst>
              <a:gd fmla="val -100105" name="adj1"/>
              <a:gd fmla="val 1773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" name="Shape 1277"/>
          <p:cNvPicPr preferRelativeResize="0"/>
          <p:nvPr/>
        </p:nvPicPr>
        <p:blipFill rotWithShape="1">
          <a:blip r:embed="rId3">
            <a:alphaModFix/>
          </a:blip>
          <a:srcRect b="12311" l="0" r="0" t="0"/>
          <a:stretch/>
        </p:blipFill>
        <p:spPr>
          <a:xfrm>
            <a:off x="2887300" y="3209873"/>
            <a:ext cx="5467350" cy="33826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78" name="Shape 127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修改頁首及頁尾選項</a:t>
            </a:r>
          </a:p>
        </p:txBody>
      </p:sp>
      <p:sp>
        <p:nvSpPr>
          <p:cNvPr id="1279" name="Shape 1279"/>
          <p:cNvSpPr txBox="1"/>
          <p:nvPr>
            <p:ph idx="2" type="body"/>
          </p:nvPr>
        </p:nvSpPr>
        <p:spPr>
          <a:xfrm>
            <a:off x="311700" y="1639975"/>
            <a:ext cx="54675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索引標籤 頁首及頁尾工具/設計 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首頁不同  (取消選取)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連結到前一節 (取消選取)</a:t>
            </a:r>
          </a:p>
        </p:txBody>
      </p:sp>
      <p:sp>
        <p:nvSpPr>
          <p:cNvPr id="1280" name="Shape 12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81" name="Shape 128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E-2</a:t>
            </a:r>
          </a:p>
        </p:txBody>
      </p:sp>
      <p:sp>
        <p:nvSpPr>
          <p:cNvPr id="1282" name="Shape 1282"/>
          <p:cNvSpPr/>
          <p:nvPr/>
        </p:nvSpPr>
        <p:spPr>
          <a:xfrm>
            <a:off x="4433475" y="4152300"/>
            <a:ext cx="10614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3452150" y="4017750"/>
            <a:ext cx="597000" cy="585300"/>
          </a:xfrm>
          <a:prstGeom prst="wedgeEllipseCallout">
            <a:avLst>
              <a:gd fmla="val 106089" name="adj1"/>
              <a:gd fmla="val 73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84" name="Shape 1284"/>
          <p:cNvSpPr/>
          <p:nvPr/>
        </p:nvSpPr>
        <p:spPr>
          <a:xfrm>
            <a:off x="6333525" y="3123100"/>
            <a:ext cx="10614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6565725" y="2196300"/>
            <a:ext cx="597000" cy="585300"/>
          </a:xfrm>
          <a:prstGeom prst="wedgeEllipseCallout">
            <a:avLst>
              <a:gd fmla="val 3936" name="adj1"/>
              <a:gd fmla="val 8198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86" name="Shape 1286"/>
          <p:cNvSpPr/>
          <p:nvPr/>
        </p:nvSpPr>
        <p:spPr>
          <a:xfrm>
            <a:off x="5452775" y="3707875"/>
            <a:ext cx="8808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4811800" y="2918725"/>
            <a:ext cx="597000" cy="585300"/>
          </a:xfrm>
          <a:prstGeom prst="wedgeEllipseCallout">
            <a:avLst>
              <a:gd fmla="val 44104" name="adj1"/>
              <a:gd fmla="val 7184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插入頁首</a:t>
            </a:r>
          </a:p>
        </p:txBody>
      </p:sp>
      <p:sp>
        <p:nvSpPr>
          <p:cNvPr id="1293" name="Shape 12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94" name="Shape 1294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E-3</a:t>
            </a:r>
          </a:p>
        </p:txBody>
      </p:sp>
      <p:sp>
        <p:nvSpPr>
          <p:cNvPr id="1295" name="Shape 1295"/>
          <p:cNvSpPr txBox="1"/>
          <p:nvPr>
            <p:ph idx="2" type="body"/>
          </p:nvPr>
        </p:nvSpPr>
        <p:spPr>
          <a:xfrm>
            <a:off x="311700" y="1639975"/>
            <a:ext cx="50421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頁首及頁尾工具/設計 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 頁首 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帶狀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zh-TW"/>
              <a:t>是不是只有內文有頁首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zh-TW"/>
              <a:t>目錄跟封面都沒有頁首呢？</a:t>
            </a:r>
          </a:p>
        </p:txBody>
      </p:sp>
      <p:sp>
        <p:nvSpPr>
          <p:cNvPr id="1296" name="Shape 1296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7" name="Shape 1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813" y="2578238"/>
            <a:ext cx="4562475" cy="3571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98" name="Shape 1298"/>
          <p:cNvSpPr/>
          <p:nvPr/>
        </p:nvSpPr>
        <p:spPr>
          <a:xfrm>
            <a:off x="4269825" y="3123125"/>
            <a:ext cx="5091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4181775" y="2295275"/>
            <a:ext cx="597000" cy="585300"/>
          </a:xfrm>
          <a:prstGeom prst="wedgeEllipseCallout">
            <a:avLst>
              <a:gd fmla="val -649" name="adj1"/>
              <a:gd fmla="val 8029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00" name="Shape 1300"/>
          <p:cNvSpPr/>
          <p:nvPr/>
        </p:nvSpPr>
        <p:spPr>
          <a:xfrm>
            <a:off x="4225725" y="4342075"/>
            <a:ext cx="3938700" cy="1170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3672825" y="4634425"/>
            <a:ext cx="597000" cy="585300"/>
          </a:xfrm>
          <a:prstGeom prst="wedgeEllipseCallout">
            <a:avLst>
              <a:gd fmla="val 111508" name="adj1"/>
              <a:gd fmla="val 251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02" name="Shape 1302"/>
          <p:cNvSpPr/>
          <p:nvPr/>
        </p:nvSpPr>
        <p:spPr>
          <a:xfrm>
            <a:off x="1398675" y="4199325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 txBox="1"/>
          <p:nvPr>
            <p:ph idx="1" type="subTitle"/>
          </p:nvPr>
        </p:nvSpPr>
        <p:spPr>
          <a:xfrm>
            <a:off x="1473825" y="4305200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確認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插入頁尾</a:t>
            </a:r>
          </a:p>
        </p:txBody>
      </p:sp>
      <p:sp>
        <p:nvSpPr>
          <p:cNvPr id="1309" name="Shape 130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10" name="Shape 131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1" name="Shape 1311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實作F</a:t>
            </a:r>
          </a:p>
        </p:txBody>
      </p:sp>
      <p:sp>
        <p:nvSpPr>
          <p:cNvPr id="1312" name="Shape 1312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Shape 1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72104"/>
            <a:ext cx="8520601" cy="215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Shape 1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4043"/>
            <a:ext cx="8520601" cy="215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Shape 1319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0" name="Shape 132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插入頁尾</a:t>
            </a:r>
          </a:p>
        </p:txBody>
      </p:sp>
      <p:sp>
        <p:nvSpPr>
          <p:cNvPr id="1321" name="Shape 13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322" name="Shape 1322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1323" name="Shape 1323"/>
          <p:cNvSpPr/>
          <p:nvPr/>
        </p:nvSpPr>
        <p:spPr>
          <a:xfrm rot="5400000">
            <a:off x="4025900" y="3703925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/>
          <p:nvPr/>
        </p:nvSpPr>
        <p:spPr>
          <a:xfrm>
            <a:off x="8020650" y="38848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325" name="Shape 1325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1326" name="Shape 1326"/>
          <p:cNvSpPr/>
          <p:nvPr/>
        </p:nvSpPr>
        <p:spPr>
          <a:xfrm>
            <a:off x="4316600" y="5359600"/>
            <a:ext cx="5970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插入頁尾</a:t>
            </a:r>
          </a:p>
        </p:txBody>
      </p:sp>
      <p:sp>
        <p:nvSpPr>
          <p:cNvPr id="1332" name="Shape 1332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 sz="2400">
                <a:solidFill>
                  <a:schemeClr val="accent3"/>
                </a:solidFill>
              </a:rPr>
              <a:t>[F-1] </a:t>
            </a:r>
            <a:r>
              <a:rPr lang="zh-TW" sz="2400"/>
              <a:t>(在編輯頁首及頁尾的狀態下, 輸入線在內文的頁尾)</a:t>
            </a:r>
            <a:br>
              <a:rPr lang="zh-TW" sz="2400"/>
            </a:br>
            <a:r>
              <a:rPr lang="zh-TW" sz="2400"/>
              <a:t>索引標籤 頁首及頁尾工具/設計 &gt; 頁碼 &gt; 頁面底端 &gt; 純數字2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 sz="2400">
                <a:solidFill>
                  <a:schemeClr val="accent3"/>
                </a:solidFill>
              </a:rPr>
              <a:t>[F-2]</a:t>
            </a:r>
            <a:r>
              <a:rPr lang="zh-TW" sz="2400"/>
              <a:t> 索引標籤 頁首及頁尾工具/設計 &gt; 頁碼 &gt; 頁碼格式 &gt; 起始頁碼: 1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 sz="2400">
                <a:solidFill>
                  <a:schemeClr val="accent3"/>
                </a:solidFill>
              </a:rPr>
              <a:t>[F-3] </a:t>
            </a:r>
            <a:r>
              <a:rPr lang="zh-TW" sz="2400"/>
              <a:t>(輸入線放在目錄的頁尾)</a:t>
            </a:r>
            <a:br>
              <a:rPr lang="zh-TW" sz="2400"/>
            </a:br>
            <a:r>
              <a:rPr lang="zh-TW" sz="2400"/>
              <a:t>索引標籤 頁首及頁尾工具/設計 &gt; 頁碼 &gt; 頁面底端 &gt; 純數字2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 sz="2400">
                <a:solidFill>
                  <a:schemeClr val="accent3"/>
                </a:solidFill>
              </a:rPr>
              <a:t>[F-4] </a:t>
            </a:r>
            <a:r>
              <a:rPr lang="zh-TW" sz="2400"/>
              <a:t>索引標籤 頁首及頁尾工具/設計 &gt; 頁碼 &gt; 頁碼格式 &gt; 數字格式: i, ii, iii, ...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 sz="2400">
                <a:solidFill>
                  <a:schemeClr val="accent3"/>
                </a:solidFill>
              </a:rPr>
              <a:t>[F-5] </a:t>
            </a:r>
            <a:r>
              <a:rPr lang="zh-TW" sz="2400"/>
              <a:t>索引標籤 頁首及頁尾工具/設計 &gt; 關閉頁首及頁尾</a:t>
            </a:r>
          </a:p>
        </p:txBody>
      </p:sp>
      <p:sp>
        <p:nvSpPr>
          <p:cNvPr id="1333" name="Shape 13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34" name="Shape 133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5" name="Shape 1335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336" name="Shape 1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插入內文頁碼</a:t>
            </a:r>
          </a:p>
        </p:txBody>
      </p:sp>
      <p:sp>
        <p:nvSpPr>
          <p:cNvPr id="1342" name="Shape 1342"/>
          <p:cNvSpPr txBox="1"/>
          <p:nvPr>
            <p:ph idx="2" type="body"/>
          </p:nvPr>
        </p:nvSpPr>
        <p:spPr>
          <a:xfrm>
            <a:off x="311700" y="1639975"/>
            <a:ext cx="49827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在編輯頁首及頁尾的狀態下,  輸入線在內文的頁尾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頁首及頁尾工具/設計</a:t>
            </a:r>
          </a:p>
        </p:txBody>
      </p:sp>
      <p:sp>
        <p:nvSpPr>
          <p:cNvPr id="1343" name="Shape 134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44" name="Shape 1344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F-1</a:t>
            </a:r>
          </a:p>
        </p:txBody>
      </p:sp>
      <p:sp>
        <p:nvSpPr>
          <p:cNvPr id="1345" name="Shape 1345"/>
          <p:cNvSpPr txBox="1"/>
          <p:nvPr>
            <p:ph idx="3" type="body"/>
          </p:nvPr>
        </p:nvSpPr>
        <p:spPr>
          <a:xfrm>
            <a:off x="5630875" y="1639975"/>
            <a:ext cx="3201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 startAt="3"/>
            </a:pPr>
            <a:r>
              <a:rPr lang="zh-TW"/>
              <a:t> 頁碼</a:t>
            </a:r>
          </a:p>
          <a:p>
            <a:pPr indent="-355600" lvl="0" marL="457200" rtl="0">
              <a:spcBef>
                <a:spcPts val="0"/>
              </a:spcBef>
              <a:buAutoNum type="arabicPeriod" startAt="3"/>
            </a:pPr>
            <a:r>
              <a:rPr lang="zh-TW"/>
              <a:t> 頁面底端</a:t>
            </a:r>
          </a:p>
          <a:p>
            <a:pPr indent="-355600" lvl="0" marL="457200" rtl="0">
              <a:spcBef>
                <a:spcPts val="0"/>
              </a:spcBef>
              <a:buAutoNum type="arabicPeriod" startAt="3"/>
            </a:pPr>
            <a:r>
              <a:rPr lang="zh-TW"/>
              <a:t> 純數字2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6" name="Shape 1346"/>
          <p:cNvPicPr preferRelativeResize="0"/>
          <p:nvPr/>
        </p:nvPicPr>
        <p:blipFill rotWithShape="1">
          <a:blip r:embed="rId3">
            <a:alphaModFix/>
          </a:blip>
          <a:srcRect b="12510" l="0" r="0" t="0"/>
          <a:stretch/>
        </p:blipFill>
        <p:spPr>
          <a:xfrm>
            <a:off x="306375" y="3423350"/>
            <a:ext cx="8525925" cy="30166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47" name="Shape 1347"/>
          <p:cNvSpPr/>
          <p:nvPr/>
        </p:nvSpPr>
        <p:spPr>
          <a:xfrm>
            <a:off x="5810725" y="5977250"/>
            <a:ext cx="484500" cy="462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5698225" y="5099500"/>
            <a:ext cx="597000" cy="585300"/>
          </a:xfrm>
          <a:prstGeom prst="wedgeEllipseCallout">
            <a:avLst>
              <a:gd fmla="val 6683" name="adj1"/>
              <a:gd fmla="val 9489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49" name="Shape 1349"/>
          <p:cNvSpPr/>
          <p:nvPr/>
        </p:nvSpPr>
        <p:spPr>
          <a:xfrm>
            <a:off x="5494050" y="3335000"/>
            <a:ext cx="898800" cy="514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862675" y="3715475"/>
            <a:ext cx="484500" cy="708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862675" y="4483325"/>
            <a:ext cx="10869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1872075" y="5156275"/>
            <a:ext cx="3145200" cy="821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560175" y="3299600"/>
            <a:ext cx="597000" cy="585300"/>
          </a:xfrm>
          <a:prstGeom prst="wedgeEllipseCallout">
            <a:avLst>
              <a:gd fmla="val 94539" name="adj1"/>
              <a:gd fmla="val -1014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54" name="Shape 1354"/>
          <p:cNvSpPr/>
          <p:nvPr/>
        </p:nvSpPr>
        <p:spPr>
          <a:xfrm>
            <a:off x="67350" y="3776825"/>
            <a:ext cx="597000" cy="585300"/>
          </a:xfrm>
          <a:prstGeom prst="wedgeEllipseCallout">
            <a:avLst>
              <a:gd fmla="val 79619" name="adj1"/>
              <a:gd fmla="val -713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55" name="Shape 1355"/>
          <p:cNvSpPr/>
          <p:nvPr/>
        </p:nvSpPr>
        <p:spPr>
          <a:xfrm>
            <a:off x="67350" y="4483325"/>
            <a:ext cx="597000" cy="585300"/>
          </a:xfrm>
          <a:prstGeom prst="wedgeEllipseCallout">
            <a:avLst>
              <a:gd fmla="val 82931" name="adj1"/>
              <a:gd fmla="val -2132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56" name="Shape 1356"/>
          <p:cNvSpPr/>
          <p:nvPr/>
        </p:nvSpPr>
        <p:spPr>
          <a:xfrm>
            <a:off x="958000" y="5274175"/>
            <a:ext cx="597000" cy="585300"/>
          </a:xfrm>
          <a:prstGeom prst="wedgeEllipseCallout">
            <a:avLst>
              <a:gd fmla="val 89564" name="adj1"/>
              <a:gd fmla="val -427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內文的頁碼格式</a:t>
            </a:r>
          </a:p>
        </p:txBody>
      </p:sp>
      <p:sp>
        <p:nvSpPr>
          <p:cNvPr id="1362" name="Shape 13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63" name="Shape 136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F-2</a:t>
            </a:r>
          </a:p>
        </p:txBody>
      </p:sp>
      <p:sp>
        <p:nvSpPr>
          <p:cNvPr id="1364" name="Shape 1364"/>
          <p:cNvSpPr txBox="1"/>
          <p:nvPr>
            <p:ph idx="2" type="body"/>
          </p:nvPr>
        </p:nvSpPr>
        <p:spPr>
          <a:xfrm>
            <a:off x="311700" y="1639975"/>
            <a:ext cx="52698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頁首及頁尾工具/設計 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 頁碼 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頁碼格式 </a:t>
            </a:r>
          </a:p>
        </p:txBody>
      </p:sp>
      <p:sp>
        <p:nvSpPr>
          <p:cNvPr id="1365" name="Shape 1365"/>
          <p:cNvSpPr txBox="1"/>
          <p:nvPr>
            <p:ph idx="3" type="body"/>
          </p:nvPr>
        </p:nvSpPr>
        <p:spPr>
          <a:xfrm>
            <a:off x="5462650" y="1639975"/>
            <a:ext cx="3369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 startAt="4"/>
            </a:pPr>
            <a:r>
              <a:rPr lang="zh-TW"/>
              <a:t>起始頁碼: 1</a:t>
            </a:r>
          </a:p>
          <a:p>
            <a:pPr indent="-355600" lvl="0" marL="457200">
              <a:spcBef>
                <a:spcPts val="0"/>
              </a:spcBef>
              <a:buAutoNum type="arabicPeriod" startAt="4"/>
            </a:pPr>
            <a:r>
              <a:rPr lang="zh-TW"/>
              <a:t>確定</a:t>
            </a:r>
          </a:p>
        </p:txBody>
      </p:sp>
      <p:pic>
        <p:nvPicPr>
          <p:cNvPr id="1366" name="Shape 1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75" y="3326500"/>
            <a:ext cx="2343150" cy="2867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67" name="Shape 1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650" y="3207450"/>
            <a:ext cx="23431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Shape 1368"/>
          <p:cNvSpPr/>
          <p:nvPr/>
        </p:nvSpPr>
        <p:spPr>
          <a:xfrm>
            <a:off x="4045675" y="4292625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2287700" y="3751025"/>
            <a:ext cx="548700" cy="850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1363750" y="3939050"/>
            <a:ext cx="597000" cy="585300"/>
          </a:xfrm>
          <a:prstGeom prst="wedgeEllipseCallout">
            <a:avLst>
              <a:gd fmla="val 94535" name="adj1"/>
              <a:gd fmla="val -441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71" name="Shape 1371"/>
          <p:cNvSpPr/>
          <p:nvPr/>
        </p:nvSpPr>
        <p:spPr>
          <a:xfrm>
            <a:off x="2287700" y="5443450"/>
            <a:ext cx="13443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5581500" y="5383475"/>
            <a:ext cx="1741500" cy="37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1235100" y="5308900"/>
            <a:ext cx="597000" cy="585300"/>
          </a:xfrm>
          <a:prstGeom prst="wedgeEllipseCallout">
            <a:avLst>
              <a:gd fmla="val 94535" name="adj1"/>
              <a:gd fmla="val -441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74" name="Shape 1374"/>
          <p:cNvSpPr/>
          <p:nvPr/>
        </p:nvSpPr>
        <p:spPr>
          <a:xfrm>
            <a:off x="4669050" y="5308900"/>
            <a:ext cx="597000" cy="585300"/>
          </a:xfrm>
          <a:prstGeom prst="wedgeEllipseCallout">
            <a:avLst>
              <a:gd fmla="val 94535" name="adj1"/>
              <a:gd fmla="val -441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75" name="Shape 1375"/>
          <p:cNvSpPr/>
          <p:nvPr/>
        </p:nvSpPr>
        <p:spPr>
          <a:xfrm>
            <a:off x="6061875" y="5877325"/>
            <a:ext cx="915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4984500" y="6091975"/>
            <a:ext cx="597000" cy="585300"/>
          </a:xfrm>
          <a:prstGeom prst="wedgeEllipseCallout">
            <a:avLst>
              <a:gd fmla="val 108003" name="adj1"/>
              <a:gd fmla="val -3409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插入目錄頁碼</a:t>
            </a:r>
          </a:p>
        </p:txBody>
      </p:sp>
      <p:sp>
        <p:nvSpPr>
          <p:cNvPr id="1382" name="Shape 13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83" name="Shape 138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F-3</a:t>
            </a:r>
          </a:p>
        </p:txBody>
      </p:sp>
      <p:sp>
        <p:nvSpPr>
          <p:cNvPr id="1384" name="Shape 1384"/>
          <p:cNvSpPr txBox="1"/>
          <p:nvPr>
            <p:ph idx="2" type="body"/>
          </p:nvPr>
        </p:nvSpPr>
        <p:spPr>
          <a:xfrm>
            <a:off x="311700" y="1639975"/>
            <a:ext cx="49233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在編輯頁首及頁尾的狀態下,</a:t>
            </a:r>
            <a:br>
              <a:rPr lang="zh-TW"/>
            </a:br>
            <a:r>
              <a:rPr lang="zh-TW"/>
              <a:t>  輸入線在</a:t>
            </a:r>
            <a:r>
              <a:rPr b="1" lang="zh-TW" u="sng">
                <a:solidFill>
                  <a:schemeClr val="accent3"/>
                </a:solidFill>
              </a:rPr>
              <a:t>目錄</a:t>
            </a:r>
            <a:r>
              <a:rPr lang="zh-TW"/>
              <a:t>的頁尾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頁首及頁尾工具/設計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頁碼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頁面底端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純數字2</a:t>
            </a:r>
          </a:p>
        </p:txBody>
      </p:sp>
      <p:sp>
        <p:nvSpPr>
          <p:cNvPr id="1385" name="Shape 138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6" name="Shape 1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00" y="1737138"/>
            <a:ext cx="2514600" cy="4257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87" name="Shape 1387"/>
          <p:cNvSpPr/>
          <p:nvPr/>
        </p:nvSpPr>
        <p:spPr>
          <a:xfrm>
            <a:off x="5810725" y="4245425"/>
            <a:ext cx="484500" cy="462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4965950" y="4075375"/>
            <a:ext cx="597000" cy="585300"/>
          </a:xfrm>
          <a:prstGeom prst="wedgeEllipseCallout">
            <a:avLst>
              <a:gd fmla="val 82931" name="adj1"/>
              <a:gd fmla="val 1456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目錄的頁碼格式</a:t>
            </a:r>
          </a:p>
        </p:txBody>
      </p:sp>
      <p:sp>
        <p:nvSpPr>
          <p:cNvPr id="1394" name="Shape 13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395" name="Shape 1395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F-4</a:t>
            </a:r>
          </a:p>
        </p:txBody>
      </p:sp>
      <p:sp>
        <p:nvSpPr>
          <p:cNvPr id="1396" name="Shape 1396"/>
          <p:cNvSpPr txBox="1"/>
          <p:nvPr>
            <p:ph idx="2" type="body"/>
          </p:nvPr>
        </p:nvSpPr>
        <p:spPr>
          <a:xfrm>
            <a:off x="311700" y="1639975"/>
            <a:ext cx="47847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頁首及頁尾工具/設計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頁碼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頁碼格式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數字格式: i, ii, iii, ...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確定</a:t>
            </a:r>
          </a:p>
        </p:txBody>
      </p:sp>
      <p:sp>
        <p:nvSpPr>
          <p:cNvPr id="1397" name="Shape 139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8" name="Shape 1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775" y="2313400"/>
            <a:ext cx="23431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Shape 1399"/>
          <p:cNvSpPr/>
          <p:nvPr/>
        </p:nvSpPr>
        <p:spPr>
          <a:xfrm>
            <a:off x="5744850" y="2612550"/>
            <a:ext cx="2259000" cy="37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4832400" y="2537975"/>
            <a:ext cx="597000" cy="585300"/>
          </a:xfrm>
          <a:prstGeom prst="wedgeEllipseCallout">
            <a:avLst>
              <a:gd fmla="val 94535" name="adj1"/>
              <a:gd fmla="val -441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01" name="Shape 1401"/>
          <p:cNvSpPr/>
          <p:nvPr/>
        </p:nvSpPr>
        <p:spPr>
          <a:xfrm>
            <a:off x="6262850" y="5006475"/>
            <a:ext cx="915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5185475" y="5221125"/>
            <a:ext cx="597000" cy="585300"/>
          </a:xfrm>
          <a:prstGeom prst="wedgeEllipseCallout">
            <a:avLst>
              <a:gd fmla="val 108003" name="adj1"/>
              <a:gd fmla="val -3409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311700" y="833775"/>
            <a:ext cx="47451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A3, A4, A5尺寸比較</a:t>
            </a:r>
          </a:p>
        </p:txBody>
      </p:sp>
      <p:sp>
        <p:nvSpPr>
          <p:cNvPr id="804" name="Shape 80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805" name="Shape 8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TW"/>
              <a:t>A3: 29.7cm * 42cm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A4: 21cm * 29.7cm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A5: 14.8cm * 21cm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>
              <a:spcBef>
                <a:spcPts val="0"/>
              </a:spcBef>
            </a:pPr>
            <a:r>
              <a:rPr lang="zh-TW"/>
              <a:t>最大是A0，最小是A10</a:t>
            </a:r>
          </a:p>
        </p:txBody>
      </p:sp>
      <p:sp>
        <p:nvSpPr>
          <p:cNvPr id="807" name="Shape 80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19" y="517575"/>
            <a:ext cx="4083830" cy="55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關閉 頁首及頁尾編輯</a:t>
            </a:r>
          </a:p>
        </p:txBody>
      </p:sp>
      <p:sp>
        <p:nvSpPr>
          <p:cNvPr id="1408" name="Shape 14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09" name="Shape 1409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F-5</a:t>
            </a:r>
          </a:p>
        </p:txBody>
      </p:sp>
      <p:sp>
        <p:nvSpPr>
          <p:cNvPr id="1410" name="Shape 1410"/>
          <p:cNvSpPr txBox="1"/>
          <p:nvPr>
            <p:ph idx="1" type="body"/>
          </p:nvPr>
        </p:nvSpPr>
        <p:spPr>
          <a:xfrm>
            <a:off x="311700" y="163998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索引標籤 頁首及頁尾工具/設計 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 關閉頁首及頁尾</a:t>
            </a:r>
          </a:p>
        </p:txBody>
      </p:sp>
      <p:pic>
        <p:nvPicPr>
          <p:cNvPr id="1411" name="Shape 1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3748825"/>
            <a:ext cx="8524875" cy="2343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12" name="Shape 1412"/>
          <p:cNvSpPr/>
          <p:nvPr/>
        </p:nvSpPr>
        <p:spPr>
          <a:xfrm>
            <a:off x="6928975" y="3740750"/>
            <a:ext cx="898800" cy="514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7024300" y="2943350"/>
            <a:ext cx="597000" cy="585300"/>
          </a:xfrm>
          <a:prstGeom prst="wedgeEllipseCallout">
            <a:avLst>
              <a:gd fmla="val 5025" name="adj1"/>
              <a:gd fmla="val 8116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14" name="Shape 1414"/>
          <p:cNvSpPr/>
          <p:nvPr/>
        </p:nvSpPr>
        <p:spPr>
          <a:xfrm>
            <a:off x="7740450" y="4255250"/>
            <a:ext cx="789900" cy="960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7836900" y="5456950"/>
            <a:ext cx="597000" cy="585300"/>
          </a:xfrm>
          <a:prstGeom prst="wedgeEllipseCallout">
            <a:avLst>
              <a:gd fmla="val -134" name="adj1"/>
              <a:gd fmla="val -8284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Part 4. </a:t>
            </a:r>
          </a:p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範本</a:t>
            </a:r>
          </a:p>
        </p:txBody>
      </p:sp>
      <p:sp>
        <p:nvSpPr>
          <p:cNvPr id="1421" name="Shape 14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22" name="Shape 142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範本：類別與搜尋</a:t>
            </a:r>
          </a:p>
        </p:txBody>
      </p:sp>
      <p:sp>
        <p:nvSpPr>
          <p:cNvPr id="1428" name="Shape 142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29" name="Shape 1429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實作G</a:t>
            </a:r>
          </a:p>
        </p:txBody>
      </p:sp>
      <p:sp>
        <p:nvSpPr>
          <p:cNvPr id="1431" name="Shape 1431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lang="zh-TW">
                <a:solidFill>
                  <a:schemeClr val="lt1"/>
                </a:solidFill>
              </a:rPr>
              <a:t>從新增範本開始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線上範本</a:t>
            </a:r>
          </a:p>
        </p:txBody>
      </p:sp>
      <p:sp>
        <p:nvSpPr>
          <p:cNvPr id="1437" name="Shape 143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38" name="Shape 1438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TW"/>
              <a:t>設計集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商務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個人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列印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卡片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活動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信件</a:t>
            </a:r>
          </a:p>
          <a:p>
            <a:pPr indent="-355600" lvl="0" marL="457200">
              <a:spcBef>
                <a:spcPts val="0"/>
              </a:spcBef>
            </a:pPr>
            <a:r>
              <a:rPr lang="zh-TW"/>
              <a:t>基本</a:t>
            </a:r>
          </a:p>
        </p:txBody>
      </p:sp>
      <p:sp>
        <p:nvSpPr>
          <p:cNvPr id="1439" name="Shape 1439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TW"/>
              <a:t>履歷表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信封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名片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卡片/請帖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月曆/行事曆/萬年曆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光碟</a:t>
            </a:r>
          </a:p>
          <a:p>
            <a:pPr indent="-355600" lvl="0" marL="457200">
              <a:spcBef>
                <a:spcPts val="0"/>
              </a:spcBef>
            </a:pPr>
            <a:r>
              <a:rPr lang="zh-TW"/>
              <a:t>摺頁冊</a:t>
            </a:r>
          </a:p>
        </p:txBody>
      </p:sp>
      <p:sp>
        <p:nvSpPr>
          <p:cNvPr id="1441" name="Shape 1441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類別</a:t>
            </a:r>
          </a:p>
        </p:txBody>
      </p:sp>
      <p:sp>
        <p:nvSpPr>
          <p:cNvPr id="1442" name="Shape 1442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常用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Shape 1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50" y="1702150"/>
            <a:ext cx="3243825" cy="256470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48" name="Shape 1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725" y="3793213"/>
            <a:ext cx="3243817" cy="25647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49" name="Shape 1449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0" name="Shape 145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範本：類別與搜尋</a:t>
            </a:r>
          </a:p>
        </p:txBody>
      </p:sp>
      <p:sp>
        <p:nvSpPr>
          <p:cNvPr id="1451" name="Shape 14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452" name="Shape 1452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pic>
        <p:nvPicPr>
          <p:cNvPr id="1453" name="Shape 1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150" y="1702150"/>
            <a:ext cx="2675075" cy="335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54" name="Shape 14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2100" y="3513125"/>
            <a:ext cx="3048875" cy="2926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55" name="Shape 1455"/>
          <p:cNvSpPr/>
          <p:nvPr/>
        </p:nvSpPr>
        <p:spPr>
          <a:xfrm>
            <a:off x="7441875" y="5940025"/>
            <a:ext cx="12723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萬年曆</a:t>
            </a:r>
          </a:p>
        </p:txBody>
      </p:sp>
      <p:sp>
        <p:nvSpPr>
          <p:cNvPr id="1456" name="Shape 1456"/>
          <p:cNvSpPr/>
          <p:nvPr/>
        </p:nvSpPr>
        <p:spPr>
          <a:xfrm>
            <a:off x="5926825" y="170215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名片</a:t>
            </a:r>
          </a:p>
        </p:txBody>
      </p:sp>
      <p:sp>
        <p:nvSpPr>
          <p:cNvPr id="1457" name="Shape 1457"/>
          <p:cNvSpPr/>
          <p:nvPr/>
        </p:nvSpPr>
        <p:spPr>
          <a:xfrm>
            <a:off x="3725150" y="594002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信封</a:t>
            </a:r>
          </a:p>
        </p:txBody>
      </p:sp>
      <p:sp>
        <p:nvSpPr>
          <p:cNvPr id="1458" name="Shape 1458"/>
          <p:cNvSpPr/>
          <p:nvPr/>
        </p:nvSpPr>
        <p:spPr>
          <a:xfrm>
            <a:off x="1662550" y="1744075"/>
            <a:ext cx="2162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字母教學卡片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範本：類別與搜尋</a:t>
            </a:r>
          </a:p>
        </p:txBody>
      </p:sp>
      <p:sp>
        <p:nvSpPr>
          <p:cNvPr id="1464" name="Shape 1464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從新增範本開始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[G-1] </a:t>
            </a:r>
            <a:r>
              <a:rPr lang="zh-TW"/>
              <a:t>索引標籤 檔案 &gt; 新增 &gt; 卡片 &gt; 字母教學卡片 &gt; 建立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索引標籤 檔案 &gt; 新增 &gt; 商務 &gt; 商務信頭和配對信封 &gt; 建立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[G-3] </a:t>
            </a:r>
            <a:r>
              <a:rPr lang="zh-TW"/>
              <a:t>索引標籤 檔案 &gt; 新增 &gt; 搜尋線上範本 </a:t>
            </a:r>
            <a:br>
              <a:rPr lang="zh-TW"/>
            </a:br>
            <a:r>
              <a:rPr lang="zh-TW"/>
              <a:t>&gt; 輸入「名片」 &gt; 按下放大鏡 &gt; 名片 &gt; 建立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索引標籤 檔案 &gt; 新增 &gt; 搜尋線上範本 </a:t>
            </a:r>
            <a:br>
              <a:rPr lang="zh-TW"/>
            </a:br>
            <a:r>
              <a:rPr lang="zh-TW"/>
              <a:t>&gt; 輸入「萬年曆」 &gt; 按下放大鏡 </a:t>
            </a:r>
            <a:br>
              <a:rPr lang="zh-TW"/>
            </a:br>
            <a:r>
              <a:rPr lang="zh-TW"/>
              <a:t>&gt; 星期一至星期日學年行事曆(萬年曆) &gt; 建立  </a:t>
            </a:r>
          </a:p>
        </p:txBody>
      </p:sp>
      <p:sp>
        <p:nvSpPr>
          <p:cNvPr id="1465" name="Shape 146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66" name="Shape 146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468" name="Shape 1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81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新增範本:  字母教學卡片 1/2</a:t>
            </a:r>
          </a:p>
        </p:txBody>
      </p:sp>
      <p:sp>
        <p:nvSpPr>
          <p:cNvPr id="1474" name="Shape 1474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檔案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 新增 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卡片</a:t>
            </a:r>
          </a:p>
        </p:txBody>
      </p:sp>
      <p:sp>
        <p:nvSpPr>
          <p:cNvPr id="1475" name="Shape 147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76" name="Shape 1476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G-1</a:t>
            </a:r>
          </a:p>
        </p:txBody>
      </p:sp>
      <p:pic>
        <p:nvPicPr>
          <p:cNvPr id="1477" name="Shape 1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88" y="3925025"/>
            <a:ext cx="2466975" cy="1905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78" name="Shape 14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650" y="3663088"/>
            <a:ext cx="4438650" cy="2428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79" name="Shape 1479"/>
          <p:cNvSpPr/>
          <p:nvPr/>
        </p:nvSpPr>
        <p:spPr>
          <a:xfrm>
            <a:off x="586250" y="4113100"/>
            <a:ext cx="7695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4393650" y="4617800"/>
            <a:ext cx="7695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7944300" y="5152200"/>
            <a:ext cx="7695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3016475" y="45310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1461950" y="3339725"/>
            <a:ext cx="597000" cy="585300"/>
          </a:xfrm>
          <a:prstGeom prst="wedgeEllipseCallout">
            <a:avLst>
              <a:gd fmla="val -61156" name="adj1"/>
              <a:gd fmla="val 7092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84" name="Shape 1484"/>
          <p:cNvSpPr/>
          <p:nvPr/>
        </p:nvSpPr>
        <p:spPr>
          <a:xfrm>
            <a:off x="5255275" y="3925025"/>
            <a:ext cx="597000" cy="585300"/>
          </a:xfrm>
          <a:prstGeom prst="wedgeEllipseCallout">
            <a:avLst>
              <a:gd fmla="val -71625" name="adj1"/>
              <a:gd fmla="val 5377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85" name="Shape 1485"/>
          <p:cNvSpPr/>
          <p:nvPr/>
        </p:nvSpPr>
        <p:spPr>
          <a:xfrm>
            <a:off x="8030550" y="4256350"/>
            <a:ext cx="597000" cy="585300"/>
          </a:xfrm>
          <a:prstGeom prst="wedgeEllipseCallout">
            <a:avLst>
              <a:gd fmla="val -7705" name="adj1"/>
              <a:gd fmla="val 9015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新增範本: 字母教學卡片 2/2</a:t>
            </a:r>
          </a:p>
        </p:txBody>
      </p:sp>
      <p:sp>
        <p:nvSpPr>
          <p:cNvPr id="1491" name="Shape 1491"/>
          <p:cNvSpPr txBox="1"/>
          <p:nvPr>
            <p:ph idx="2" type="body"/>
          </p:nvPr>
        </p:nvSpPr>
        <p:spPr>
          <a:xfrm>
            <a:off x="5165775" y="1639975"/>
            <a:ext cx="3720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找到「字母教學卡片」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zh-TW"/>
              <a:t>建立</a:t>
            </a:r>
          </a:p>
        </p:txBody>
      </p:sp>
      <p:sp>
        <p:nvSpPr>
          <p:cNvPr id="1492" name="Shape 14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493" name="Shape 149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G-1</a:t>
            </a:r>
          </a:p>
        </p:txBody>
      </p:sp>
      <p:grpSp>
        <p:nvGrpSpPr>
          <p:cNvPr id="1494" name="Shape 1494"/>
          <p:cNvGrpSpPr/>
          <p:nvPr/>
        </p:nvGrpSpPr>
        <p:grpSpPr>
          <a:xfrm>
            <a:off x="3488400" y="4177975"/>
            <a:ext cx="5343899" cy="2195100"/>
            <a:chOff x="3488400" y="3554525"/>
            <a:chExt cx="5343899" cy="2195100"/>
          </a:xfrm>
        </p:grpSpPr>
        <p:pic>
          <p:nvPicPr>
            <p:cNvPr id="1495" name="Shape 1495"/>
            <p:cNvPicPr preferRelativeResize="0"/>
            <p:nvPr/>
          </p:nvPicPr>
          <p:blipFill rotWithShape="1">
            <a:blip r:embed="rId3">
              <a:alphaModFix/>
            </a:blip>
            <a:srcRect b="25166" l="0" r="0" t="0"/>
            <a:stretch/>
          </p:blipFill>
          <p:spPr>
            <a:xfrm>
              <a:off x="3488400" y="3554525"/>
              <a:ext cx="5343899" cy="2195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496" name="Shape 1496"/>
            <p:cNvSpPr/>
            <p:nvPr/>
          </p:nvSpPr>
          <p:spPr>
            <a:xfrm>
              <a:off x="7316300" y="4433050"/>
              <a:ext cx="667200" cy="585300"/>
            </a:xfrm>
            <a:prstGeom prst="roundRect">
              <a:avLst>
                <a:gd fmla="val 14434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8075650" y="3740275"/>
              <a:ext cx="597000" cy="585300"/>
            </a:xfrm>
            <a:prstGeom prst="wedgeEllipseCallout">
              <a:avLst>
                <a:gd fmla="val -71625" name="adj1"/>
                <a:gd fmla="val 53776" name="adj2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80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1498" name="Shape 1498"/>
          <p:cNvGrpSpPr/>
          <p:nvPr/>
        </p:nvGrpSpPr>
        <p:grpSpPr>
          <a:xfrm>
            <a:off x="272094" y="1639975"/>
            <a:ext cx="4772551" cy="2244700"/>
            <a:chOff x="272094" y="1495575"/>
            <a:chExt cx="4772551" cy="2244700"/>
          </a:xfrm>
        </p:grpSpPr>
        <p:pic>
          <p:nvPicPr>
            <p:cNvPr id="1499" name="Shape 14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2094" y="1495575"/>
              <a:ext cx="4772551" cy="224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500" name="Shape 1500"/>
            <p:cNvSpPr/>
            <p:nvPr/>
          </p:nvSpPr>
          <p:spPr>
            <a:xfrm>
              <a:off x="2622475" y="2422550"/>
              <a:ext cx="1276500" cy="1209300"/>
            </a:xfrm>
            <a:prstGeom prst="roundRect">
              <a:avLst>
                <a:gd fmla="val 14434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3714050" y="1837238"/>
              <a:ext cx="597000" cy="585300"/>
            </a:xfrm>
            <a:prstGeom prst="wedgeEllipseCallout">
              <a:avLst>
                <a:gd fmla="val -71625" name="adj1"/>
                <a:gd fmla="val 53776" name="adj2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80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1502" name="Shape 1502"/>
          <p:cNvSpPr/>
          <p:nvPr/>
        </p:nvSpPr>
        <p:spPr>
          <a:xfrm rot="2700000">
            <a:off x="3758696" y="3917544"/>
            <a:ext cx="1178606" cy="9346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 startAt="5"/>
            </a:pPr>
            <a:r>
              <a:rPr lang="zh-TW"/>
              <a:t>按下放大鏡</a:t>
            </a:r>
          </a:p>
          <a:p>
            <a:pPr indent="-355600" lvl="0" marL="457200" rtl="0">
              <a:spcBef>
                <a:spcPts val="0"/>
              </a:spcBef>
              <a:buAutoNum type="arabicPeriod" startAt="5"/>
            </a:pPr>
            <a:r>
              <a:rPr lang="zh-TW"/>
              <a:t>找到「名片」</a:t>
            </a:r>
          </a:p>
          <a:p>
            <a:pPr indent="-355600" lvl="0" marL="457200" rtl="0">
              <a:spcBef>
                <a:spcPts val="0"/>
              </a:spcBef>
              <a:buAutoNum type="arabicPeriod" startAt="5"/>
            </a:pPr>
            <a:r>
              <a:rPr lang="zh-TW"/>
              <a:t>建立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搜尋線上範本:  名片</a:t>
            </a:r>
          </a:p>
        </p:txBody>
      </p:sp>
      <p:sp>
        <p:nvSpPr>
          <p:cNvPr id="1509" name="Shape 150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索引標籤 檔案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 新增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點選「搜尋線上範本」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輸入「名片」 </a:t>
            </a:r>
          </a:p>
        </p:txBody>
      </p:sp>
      <p:sp>
        <p:nvSpPr>
          <p:cNvPr id="1510" name="Shape 151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11" name="Shape 151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G-3</a:t>
            </a:r>
          </a:p>
        </p:txBody>
      </p:sp>
      <p:grpSp>
        <p:nvGrpSpPr>
          <p:cNvPr id="1512" name="Shape 1512"/>
          <p:cNvGrpSpPr/>
          <p:nvPr/>
        </p:nvGrpSpPr>
        <p:grpSpPr>
          <a:xfrm>
            <a:off x="356050" y="3796700"/>
            <a:ext cx="3246150" cy="2428875"/>
            <a:chOff x="385725" y="4242025"/>
            <a:chExt cx="3246150" cy="2428875"/>
          </a:xfrm>
        </p:grpSpPr>
        <p:pic>
          <p:nvPicPr>
            <p:cNvPr id="1513" name="Shape 1513"/>
            <p:cNvPicPr preferRelativeResize="0"/>
            <p:nvPr/>
          </p:nvPicPr>
          <p:blipFill rotWithShape="1">
            <a:blip r:embed="rId3">
              <a:alphaModFix/>
            </a:blip>
            <a:srcRect b="0" l="0" r="26868" t="0"/>
            <a:stretch/>
          </p:blipFill>
          <p:spPr>
            <a:xfrm>
              <a:off x="385725" y="4242025"/>
              <a:ext cx="3246150" cy="242887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514" name="Shape 1514"/>
            <p:cNvSpPr/>
            <p:nvPr/>
          </p:nvSpPr>
          <p:spPr>
            <a:xfrm>
              <a:off x="1959200" y="5425525"/>
              <a:ext cx="1395600" cy="417900"/>
            </a:xfrm>
            <a:prstGeom prst="roundRect">
              <a:avLst>
                <a:gd fmla="val 14434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979175" y="4696975"/>
              <a:ext cx="597000" cy="585300"/>
            </a:xfrm>
            <a:prstGeom prst="wedgeEllipseCallout">
              <a:avLst>
                <a:gd fmla="val -51734" name="adj1"/>
                <a:gd fmla="val 72365" name="adj2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800">
                  <a:solidFill>
                    <a:srgbClr val="FFFFFF"/>
                  </a:solidFill>
                </a:rPr>
                <a:t>3</a:t>
              </a:r>
            </a:p>
          </p:txBody>
        </p:sp>
      </p:grpSp>
      <p:pic>
        <p:nvPicPr>
          <p:cNvPr id="1516" name="Shape 1516"/>
          <p:cNvPicPr preferRelativeResize="0"/>
          <p:nvPr/>
        </p:nvPicPr>
        <p:blipFill rotWithShape="1">
          <a:blip r:embed="rId4">
            <a:alphaModFix/>
          </a:blip>
          <a:srcRect b="0" l="0" r="11371" t="0"/>
          <a:stretch/>
        </p:blipFill>
        <p:spPr>
          <a:xfrm>
            <a:off x="5700175" y="4155300"/>
            <a:ext cx="3246151" cy="2150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17" name="Shape 15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898" y="3364825"/>
            <a:ext cx="2459462" cy="170331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18" name="Shape 1518"/>
          <p:cNvSpPr/>
          <p:nvPr/>
        </p:nvSpPr>
        <p:spPr>
          <a:xfrm rot="-1802391">
            <a:off x="3593853" y="4269723"/>
            <a:ext cx="708347" cy="9348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19" name="Shape 1519"/>
          <p:cNvGrpSpPr/>
          <p:nvPr/>
        </p:nvGrpSpPr>
        <p:grpSpPr>
          <a:xfrm>
            <a:off x="7059025" y="4353563"/>
            <a:ext cx="1655050" cy="1506962"/>
            <a:chOff x="7316300" y="3728888"/>
            <a:chExt cx="1655050" cy="1506962"/>
          </a:xfrm>
        </p:grpSpPr>
        <p:sp>
          <p:nvSpPr>
            <p:cNvPr id="1520" name="Shape 1520"/>
            <p:cNvSpPr/>
            <p:nvPr/>
          </p:nvSpPr>
          <p:spPr>
            <a:xfrm>
              <a:off x="7316300" y="4433050"/>
              <a:ext cx="956700" cy="802800"/>
            </a:xfrm>
            <a:prstGeom prst="roundRect">
              <a:avLst>
                <a:gd fmla="val 14434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8374350" y="3728888"/>
              <a:ext cx="597000" cy="585300"/>
            </a:xfrm>
            <a:prstGeom prst="wedgeEllipseCallout">
              <a:avLst>
                <a:gd fmla="val -71625" name="adj1"/>
                <a:gd fmla="val 53776" name="adj2"/>
              </a:avLst>
            </a:prstGeom>
            <a:solidFill>
              <a:schemeClr val="accent4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 sz="2800">
                  <a:solidFill>
                    <a:srgbClr val="FFFFFF"/>
                  </a:solidFill>
                </a:rPr>
                <a:t>6</a:t>
              </a:r>
            </a:p>
          </p:txBody>
        </p:sp>
      </p:grpSp>
      <p:sp>
        <p:nvSpPr>
          <p:cNvPr id="1522" name="Shape 1522"/>
          <p:cNvSpPr/>
          <p:nvPr/>
        </p:nvSpPr>
        <p:spPr>
          <a:xfrm>
            <a:off x="4235300" y="4063132"/>
            <a:ext cx="597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5541575" y="4063123"/>
            <a:ext cx="597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3602200" y="3426975"/>
            <a:ext cx="597000" cy="585300"/>
          </a:xfrm>
          <a:prstGeom prst="wedgeEllipseCallout">
            <a:avLst>
              <a:gd fmla="val 64376" name="adj1"/>
              <a:gd fmla="val 5187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25" name="Shape 1525"/>
          <p:cNvSpPr/>
          <p:nvPr/>
        </p:nvSpPr>
        <p:spPr>
          <a:xfrm>
            <a:off x="5541575" y="3221788"/>
            <a:ext cx="597000" cy="585300"/>
          </a:xfrm>
          <a:prstGeom prst="wedgeEllipseCallout">
            <a:avLst>
              <a:gd fmla="val -5205" name="adj1"/>
              <a:gd fmla="val 7678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6" name="Shape 1526"/>
          <p:cNvSpPr/>
          <p:nvPr/>
        </p:nvSpPr>
        <p:spPr>
          <a:xfrm rot="2701030">
            <a:off x="6226325" y="4543805"/>
            <a:ext cx="708309" cy="9346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範本：萬年曆</a:t>
            </a:r>
          </a:p>
        </p:txBody>
      </p:sp>
      <p:sp>
        <p:nvSpPr>
          <p:cNvPr id="1532" name="Shape 15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33" name="Shape 1533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實作H</a:t>
            </a:r>
          </a:p>
        </p:txBody>
      </p:sp>
      <p:sp>
        <p:nvSpPr>
          <p:cNvPr id="1535" name="Shape 1535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lang="zh-TW">
                <a:solidFill>
                  <a:schemeClr val="lt1"/>
                </a:solidFill>
              </a:rPr>
              <a:t>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安裝PDF印表機</a:t>
            </a:r>
          </a:p>
        </p:txBody>
      </p:sp>
      <p:sp>
        <p:nvSpPr>
          <p:cNvPr id="814" name="Shape 81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15" name="Shape 815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實作A</a:t>
            </a:r>
          </a:p>
        </p:txBody>
      </p:sp>
      <p:sp>
        <p:nvSpPr>
          <p:cNvPr id="817" name="Shape 817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 u="sng">
                <a:solidFill>
                  <a:srgbClr val="FFFF00"/>
                </a:solidFill>
              </a:rPr>
              <a:t>8-A PDF印表機 BullzipPDFPrinter.exe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  <p:pic>
        <p:nvPicPr>
          <p:cNvPr id="818" name="Shape 8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75" y="5711175"/>
            <a:ext cx="417900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 txBox="1"/>
          <p:nvPr/>
        </p:nvSpPr>
        <p:spPr>
          <a:xfrm>
            <a:off x="1703650" y="5342500"/>
            <a:ext cx="6847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3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課程網頁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面授課程 第8堂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練習文件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Shape 1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72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Shape 1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Shape 1542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範本：萬年曆</a:t>
            </a:r>
          </a:p>
        </p:txBody>
      </p:sp>
      <p:sp>
        <p:nvSpPr>
          <p:cNvPr id="1544" name="Shape 154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545" name="Shape 1545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1546" name="Shape 1546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548" name="Shape 1548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範本：萬年曆</a:t>
            </a:r>
          </a:p>
        </p:txBody>
      </p:sp>
      <p:sp>
        <p:nvSpPr>
          <p:cNvPr id="1554" name="Shape 1554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接續前一份文件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[H-1] </a:t>
            </a:r>
            <a:r>
              <a:rPr lang="zh-TW"/>
              <a:t>選取行事曆日期 &gt; 月份: 12月; 年分: 2015 &gt; 確定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[H-2]</a:t>
            </a:r>
            <a:r>
              <a:rPr lang="zh-TW"/>
              <a:t> 索引標籤 行事曆 &gt; 色彩 &gt; 紅色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[H-3] </a:t>
            </a:r>
            <a:r>
              <a:rPr lang="zh-TW"/>
              <a:t>新增事件：在 12/30 (30的左邊格子) &gt; 輸入「Word期末考」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[H-4]</a:t>
            </a:r>
            <a:r>
              <a:rPr lang="zh-TW"/>
              <a:t> 修改附註：右下角的「按一下這裡新增附註」 &gt; 輸入「新年快樂」</a:t>
            </a:r>
          </a:p>
        </p:txBody>
      </p:sp>
      <p:sp>
        <p:nvSpPr>
          <p:cNvPr id="1555" name="Shape 15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56" name="Shape 155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7" name="Shape 1557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558" name="Shape 1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81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選取行事曆日期</a:t>
            </a:r>
          </a:p>
        </p:txBody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建立範本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選取行事曆日期</a:t>
            </a:r>
            <a:br>
              <a:rPr lang="zh-TW"/>
            </a:br>
            <a:r>
              <a:rPr lang="zh-TW"/>
              <a:t> 月份: 12月</a:t>
            </a:r>
            <a:br>
              <a:rPr lang="zh-TW"/>
            </a:br>
            <a:r>
              <a:rPr lang="zh-TW"/>
              <a:t> 年分: 2015 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確定行事曆日期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確認更新完畢</a:t>
            </a:r>
          </a:p>
        </p:txBody>
      </p:sp>
      <p:sp>
        <p:nvSpPr>
          <p:cNvPr id="1565" name="Shape 156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66" name="Shape 1566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H-1</a:t>
            </a:r>
          </a:p>
        </p:txBody>
      </p:sp>
      <p:pic>
        <p:nvPicPr>
          <p:cNvPr id="1567" name="Shape 1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869" y="1639825"/>
            <a:ext cx="3769926" cy="30824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68" name="Shape 15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613" y="3242075"/>
            <a:ext cx="27717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Shape 15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438" y="4631063"/>
            <a:ext cx="27717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Shape 1570"/>
          <p:cNvSpPr/>
          <p:nvPr/>
        </p:nvSpPr>
        <p:spPr>
          <a:xfrm>
            <a:off x="7057650" y="2919050"/>
            <a:ext cx="484500" cy="485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7122525" y="2091075"/>
            <a:ext cx="597000" cy="585300"/>
          </a:xfrm>
          <a:prstGeom prst="wedgeEllipseCallout">
            <a:avLst>
              <a:gd fmla="val -14745" name="adj1"/>
              <a:gd fmla="val 796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72" name="Shape 1572"/>
          <p:cNvSpPr/>
          <p:nvPr/>
        </p:nvSpPr>
        <p:spPr>
          <a:xfrm>
            <a:off x="4806850" y="2868938"/>
            <a:ext cx="597000" cy="585300"/>
          </a:xfrm>
          <a:prstGeom prst="wedgeEllipseCallout">
            <a:avLst>
              <a:gd fmla="val -14745" name="adj1"/>
              <a:gd fmla="val 796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73" name="Shape 1573"/>
          <p:cNvSpPr/>
          <p:nvPr/>
        </p:nvSpPr>
        <p:spPr>
          <a:xfrm>
            <a:off x="3663300" y="3814938"/>
            <a:ext cx="2333700" cy="722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4403775" y="4537630"/>
            <a:ext cx="7818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7907000" y="5962675"/>
            <a:ext cx="10491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3520350" y="4722213"/>
            <a:ext cx="597000" cy="585300"/>
          </a:xfrm>
          <a:prstGeom prst="wedgeEllipseCallout">
            <a:avLst>
              <a:gd fmla="val 74770" name="adj1"/>
              <a:gd fmla="val -40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77" name="Shape 1577"/>
          <p:cNvSpPr/>
          <p:nvPr/>
        </p:nvSpPr>
        <p:spPr>
          <a:xfrm>
            <a:off x="6647525" y="5962663"/>
            <a:ext cx="597000" cy="585300"/>
          </a:xfrm>
          <a:prstGeom prst="wedgeEllipseCallout">
            <a:avLst>
              <a:gd fmla="val 96319" name="adj1"/>
              <a:gd fmla="val -1369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修改色彩</a:t>
            </a:r>
          </a:p>
        </p:txBody>
      </p:sp>
      <p:sp>
        <p:nvSpPr>
          <p:cNvPr id="1583" name="Shape 158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84" name="Shape 1584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H-2</a:t>
            </a:r>
          </a:p>
        </p:txBody>
      </p:sp>
      <p:sp>
        <p:nvSpPr>
          <p:cNvPr id="1585" name="Shape 158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索引標籤 行事曆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色彩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選擇 「紅色」</a:t>
            </a:r>
          </a:p>
        </p:txBody>
      </p:sp>
      <p:pic>
        <p:nvPicPr>
          <p:cNvPr id="1586" name="Shape 1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65225"/>
            <a:ext cx="8473601" cy="119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87" name="Shape 15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900" y="1407988"/>
            <a:ext cx="2819400" cy="46291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88" name="Shape 1588"/>
          <p:cNvSpPr/>
          <p:nvPr/>
        </p:nvSpPr>
        <p:spPr>
          <a:xfrm>
            <a:off x="753825" y="4455675"/>
            <a:ext cx="597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818700" y="3679925"/>
            <a:ext cx="597000" cy="585300"/>
          </a:xfrm>
          <a:prstGeom prst="wedgeEllipseCallout">
            <a:avLst>
              <a:gd fmla="val -14745" name="adj1"/>
              <a:gd fmla="val 796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90" name="Shape 1590"/>
          <p:cNvSpPr/>
          <p:nvPr/>
        </p:nvSpPr>
        <p:spPr>
          <a:xfrm>
            <a:off x="6018150" y="1929425"/>
            <a:ext cx="4845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x="5083925" y="1967675"/>
            <a:ext cx="597000" cy="585300"/>
          </a:xfrm>
          <a:prstGeom prst="wedgeEllipseCallout">
            <a:avLst>
              <a:gd fmla="val 79745" name="adj1"/>
              <a:gd fmla="val 1284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92" name="Shape 1592"/>
          <p:cNvSpPr/>
          <p:nvPr/>
        </p:nvSpPr>
        <p:spPr>
          <a:xfrm>
            <a:off x="5929500" y="5266400"/>
            <a:ext cx="17895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3" name="Shape 1593"/>
          <p:cNvSpPr/>
          <p:nvPr/>
        </p:nvSpPr>
        <p:spPr>
          <a:xfrm>
            <a:off x="7998300" y="5131850"/>
            <a:ext cx="597000" cy="585300"/>
          </a:xfrm>
          <a:prstGeom prst="wedgeEllipseCallout">
            <a:avLst>
              <a:gd fmla="val -81872" name="adj1"/>
              <a:gd fmla="val 48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" name="Shape 1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00" y="3304524"/>
            <a:ext cx="8347400" cy="2787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99" name="Shape 159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新增事件</a:t>
            </a:r>
          </a:p>
        </p:txBody>
      </p:sp>
      <p:sp>
        <p:nvSpPr>
          <p:cNvPr id="1600" name="Shape 160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01" name="Shape 1601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H-3</a:t>
            </a:r>
          </a:p>
        </p:txBody>
      </p:sp>
      <p:sp>
        <p:nvSpPr>
          <p:cNvPr id="1602" name="Shape 160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在 12/30 (30的左邊格子) 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輸入「Word期末考」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465375" y="4010350"/>
            <a:ext cx="1383600" cy="1323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8" name="Shape 1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796" y="2424550"/>
            <a:ext cx="3712501" cy="4128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09" name="Shape 160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新增附註</a:t>
            </a:r>
          </a:p>
        </p:txBody>
      </p:sp>
      <p:sp>
        <p:nvSpPr>
          <p:cNvPr id="1610" name="Shape 161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11" name="Shape 1611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H-4</a:t>
            </a:r>
          </a:p>
        </p:txBody>
      </p:sp>
      <p:sp>
        <p:nvSpPr>
          <p:cNvPr id="1612" name="Shape 161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右下角的「按一下這裡新增附註」 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 輸入「新年快樂」</a:t>
            </a:r>
          </a:p>
        </p:txBody>
      </p:sp>
      <p:sp>
        <p:nvSpPr>
          <p:cNvPr id="1613" name="Shape 1613"/>
          <p:cNvSpPr/>
          <p:nvPr/>
        </p:nvSpPr>
        <p:spPr>
          <a:xfrm>
            <a:off x="5563350" y="3634300"/>
            <a:ext cx="1383600" cy="1194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/>
          <p:nvPr>
            <p:ph type="title"/>
          </p:nvPr>
        </p:nvSpPr>
        <p:spPr>
          <a:xfrm>
            <a:off x="3186550" y="1939650"/>
            <a:ext cx="5633700" cy="297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感謝聆聽</a:t>
            </a:r>
          </a:p>
        </p:txBody>
      </p:sp>
      <p:sp>
        <p:nvSpPr>
          <p:cNvPr id="1619" name="Shape 16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620" name="Shape 1620"/>
          <p:cNvGrpSpPr/>
          <p:nvPr/>
        </p:nvGrpSpPr>
        <p:grpSpPr>
          <a:xfrm>
            <a:off x="356275" y="2538300"/>
            <a:ext cx="2563200" cy="1781400"/>
            <a:chOff x="3839700" y="890650"/>
            <a:chExt cx="2563200" cy="1781400"/>
          </a:xfrm>
        </p:grpSpPr>
        <p:sp>
          <p:nvSpPr>
            <p:cNvPr id="1621" name="Shape 1621"/>
            <p:cNvSpPr/>
            <p:nvPr/>
          </p:nvSpPr>
          <p:spPr>
            <a:xfrm>
              <a:off x="3839700" y="890650"/>
              <a:ext cx="2563200" cy="1781400"/>
            </a:xfrm>
            <a:prstGeom prst="roundRect">
              <a:avLst>
                <a:gd fmla="val 16667" name="adj"/>
              </a:avLst>
            </a:prstGeom>
            <a:solidFill>
              <a:srgbClr val="313039"/>
            </a:solidFill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622" name="Shape 16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59825" y="1019300"/>
              <a:ext cx="2286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3" name="Shape 1623"/>
          <p:cNvSpPr/>
          <p:nvPr/>
        </p:nvSpPr>
        <p:spPr>
          <a:xfrm>
            <a:off x="449125" y="1084075"/>
            <a:ext cx="2377500" cy="1068300"/>
          </a:xfrm>
          <a:prstGeom prst="wedgeRoundRectCallout">
            <a:avLst>
              <a:gd fmla="val -11008" name="adj1"/>
              <a:gd fmla="val 7206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000"/>
              <a:t>下課囉！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開啟安裝程式</a:t>
            </a:r>
          </a:p>
        </p:txBody>
      </p:sp>
      <p:sp>
        <p:nvSpPr>
          <p:cNvPr id="825" name="Shape 8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26" name="Shape 826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A-1</a:t>
            </a:r>
          </a:p>
        </p:txBody>
      </p:sp>
      <p:sp>
        <p:nvSpPr>
          <p:cNvPr id="827" name="Shape 827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開啟安裝程式,按「yes」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選擇「繁體中文」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OK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「下一步」一直按到底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3999901" cy="223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Shape 8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00" y="4634638"/>
            <a:ext cx="28860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Shape 8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8" y="3493188"/>
            <a:ext cx="3999900" cy="28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/>
          <p:nvPr/>
        </p:nvSpPr>
        <p:spPr>
          <a:xfrm>
            <a:off x="2728650" y="3028200"/>
            <a:ext cx="834000" cy="465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1818200" y="2949638"/>
            <a:ext cx="597000" cy="585300"/>
          </a:xfrm>
          <a:prstGeom prst="wedgeEllipseCallout">
            <a:avLst>
              <a:gd fmla="val 89690" name="adj1"/>
              <a:gd fmla="val -107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34" name="Shape 834"/>
          <p:cNvSpPr/>
          <p:nvPr/>
        </p:nvSpPr>
        <p:spPr>
          <a:xfrm>
            <a:off x="1313500" y="5334600"/>
            <a:ext cx="24411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399900" y="4749300"/>
            <a:ext cx="597000" cy="585300"/>
          </a:xfrm>
          <a:prstGeom prst="wedgeEllipseCallout">
            <a:avLst>
              <a:gd fmla="val 81930" name="adj1"/>
              <a:gd fmla="val 668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36" name="Shape 836"/>
          <p:cNvSpPr/>
          <p:nvPr/>
        </p:nvSpPr>
        <p:spPr>
          <a:xfrm>
            <a:off x="2616625" y="6272700"/>
            <a:ext cx="597000" cy="585300"/>
          </a:xfrm>
          <a:prstGeom prst="wedgeEllipseCallout">
            <a:avLst>
              <a:gd fmla="val -31997" name="adj1"/>
              <a:gd fmla="val -7947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37" name="Shape 837"/>
          <p:cNvSpPr/>
          <p:nvPr/>
        </p:nvSpPr>
        <p:spPr>
          <a:xfrm>
            <a:off x="2117050" y="5650800"/>
            <a:ext cx="834000" cy="465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7253125" y="4998775"/>
            <a:ext cx="597000" cy="585300"/>
          </a:xfrm>
          <a:prstGeom prst="wedgeEllipseCallout">
            <a:avLst>
              <a:gd fmla="val 6478" name="adj1"/>
              <a:gd fmla="val 8888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39" name="Shape 839"/>
          <p:cNvSpPr/>
          <p:nvPr/>
        </p:nvSpPr>
        <p:spPr>
          <a:xfrm>
            <a:off x="7253125" y="5910750"/>
            <a:ext cx="834000" cy="465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完成安裝</a:t>
            </a:r>
          </a:p>
        </p:txBody>
      </p:sp>
      <p:sp>
        <p:nvSpPr>
          <p:cNvPr id="845" name="Shape 84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46" name="Shape 846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A-2</a:t>
            </a:r>
          </a:p>
        </p:txBody>
      </p:sp>
      <p:sp>
        <p:nvSpPr>
          <p:cNvPr id="847" name="Shape 847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看到這個畫面要等一下</a:t>
            </a:r>
          </a:p>
        </p:txBody>
      </p:sp>
      <p:sp>
        <p:nvSpPr>
          <p:cNvPr id="848" name="Shape 84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完成安裝</a:t>
            </a:r>
          </a:p>
        </p:txBody>
      </p:sp>
      <p:pic>
        <p:nvPicPr>
          <p:cNvPr id="849" name="Shape 8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422942"/>
            <a:ext cx="3999900" cy="308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Shape 8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8" y="2536436"/>
            <a:ext cx="3999900" cy="28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列印: 版面配置</a:t>
            </a:r>
          </a:p>
        </p:txBody>
      </p:sp>
      <p:sp>
        <p:nvSpPr>
          <p:cNvPr id="856" name="Shape 85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57" name="Shape 857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實作B</a:t>
            </a:r>
          </a:p>
        </p:txBody>
      </p:sp>
      <p:sp>
        <p:nvSpPr>
          <p:cNvPr id="859" name="Shape 859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 u="sng">
                <a:solidFill>
                  <a:srgbClr val="FFFF00"/>
                </a:solidFill>
              </a:rPr>
              <a:t>8-B 列印: 版面配置.docx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  <p:pic>
        <p:nvPicPr>
          <p:cNvPr id="860" name="Shape 8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75" y="5711175"/>
            <a:ext cx="417900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Shape 861"/>
          <p:cNvSpPr txBox="1"/>
          <p:nvPr/>
        </p:nvSpPr>
        <p:spPr>
          <a:xfrm>
            <a:off x="1703650" y="5342500"/>
            <a:ext cx="6847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3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課程網頁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面授課程 第8堂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練習文件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