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6" r:id="rId4"/>
    <p:sldMasterId id="2147483727" r:id="rId5"/>
    <p:sldMasterId id="214748372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6C18BC-0826-484C-B15A-E3B05D19C6E7}">
  <a:tblStyle styleId="{3A6C18BC-0826-484C-B15A-E3B05D19C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Roboto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418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418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Shape 10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Shape 1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Shape 1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Shape 1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Shape 1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Shape 1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Shape 1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gif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gif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gif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2.gif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2.gif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gif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b="1"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8" name="Shape 1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buSzPct val="9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" name="Shape 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" name="Shape 21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4" name="Shape 1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3" name="Shape 1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Shape 1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0" name="Shape 190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207" name="Shape 207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210" name="Shape 210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3" name="Shape 2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20" name="Shape 2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24" name="Shape 2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Shape 2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31" name="Shape 2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35" name="Shape 23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6" name="Shape 24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247" name="Shape 24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Shape 2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56" name="Shape 25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Shape 26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67" name="Shape 2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2" name="Shape 2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2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0" name="Shape 280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88" name="Shape 288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89" name="Shape 289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97" name="Shape 297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00" name="Shape 300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Shape 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30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8" name="Shape 30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22" name="Shape 3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326" name="Shape 3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34" name="Shape 334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35" name="Shape 335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36" name="Shape 3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3" name="Shape 3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4" name="Shape 35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3" name="Shape 36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5" name="Shape 365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6" name="Shape 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Shape 37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73" name="Shape 37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9" name="Shape 389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4" name="Shape 394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396" name="Shape 396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397" name="Shape 3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Shape 398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國立空中大學104學年度第一學期</a:t>
              </a:r>
            </a:p>
            <a:p>
              <a:pPr lvl="0" rt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PMingLiu"/>
                  <a:ea typeface="PMingLiu"/>
                  <a:cs typeface="PMingLiu"/>
                  <a:sym typeface="PMingLiu"/>
                </a:rPr>
                <a:t>Word 2013專業文件排版</a:t>
              </a:r>
            </a:p>
          </p:txBody>
        </p:sp>
      </p:grpSp>
      <p:sp>
        <p:nvSpPr>
          <p:cNvPr id="399" name="Shape 399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hape 40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402" name="Shape 40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09" name="Shape 4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Shape 41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413" name="Shape 4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Shape 41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0" name="Shape 4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Shape 423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24" name="Shape 4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9" name="Shape 4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32" name="Shape 432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35" name="Shape 43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36" name="Shape 43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42" name="Shape 442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Shape 44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445" name="Shape 4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00425" y="2869800"/>
            <a:ext cx="8119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" name="Shape 57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58" name="Shape 5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700425" y="1318375"/>
            <a:ext cx="8119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56" name="Shape 4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61" name="Shape 4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66" name="Shape 4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73" name="Shape 4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75" name="Shape 475"/>
          <p:cNvSpPr txBox="1"/>
          <p:nvPr>
            <p:ph idx="2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76" name="Shape 476"/>
          <p:cNvSpPr txBox="1"/>
          <p:nvPr>
            <p:ph idx="3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77" name="Shape 477"/>
          <p:cNvSpPr txBox="1"/>
          <p:nvPr>
            <p:ph idx="4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78" name="Shape 478"/>
          <p:cNvSpPr txBox="1"/>
          <p:nvPr>
            <p:ph idx="5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82" name="Shape 4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Shape 48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86" name="Shape 48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Shape 49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94" name="Shape 4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98" name="Shape 498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00" name="Shape 5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04" name="Shape 5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>
            <p:ph idx="1" type="body"/>
          </p:nvPr>
        </p:nvSpPr>
        <p:spPr>
          <a:xfrm>
            <a:off x="311700" y="163997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06" name="Shape 506"/>
          <p:cNvSpPr txBox="1"/>
          <p:nvPr>
            <p:ph idx="2" type="body"/>
          </p:nvPr>
        </p:nvSpPr>
        <p:spPr>
          <a:xfrm>
            <a:off x="311700" y="3942625"/>
            <a:ext cx="85206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buSzPct val="9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10" name="Shape 510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12" name="Shape 512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13" name="Shape 513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514" name="Shape 5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518" name="Shape 5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67" name="Shape 6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521" name="Shape 5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525" name="Shape 5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Shape 53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2" name="Shape 5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Shape 53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1" name="Shape 5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Shape 542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3" name="Shape 54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44" name="Shape 5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Shape 55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51" name="Shape 55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 1 1 2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64" name="Shape 5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>
            <p:ph idx="1" type="subTitle"/>
          </p:nvPr>
        </p:nvSpPr>
        <p:spPr>
          <a:xfrm>
            <a:off x="3117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66" name="Shape 566"/>
          <p:cNvSpPr txBox="1"/>
          <p:nvPr>
            <p:ph idx="2" type="body"/>
          </p:nvPr>
        </p:nvSpPr>
        <p:spPr>
          <a:xfrm>
            <a:off x="311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67" name="Shape 567"/>
          <p:cNvSpPr txBox="1"/>
          <p:nvPr>
            <p:ph idx="3" type="body"/>
          </p:nvPr>
        </p:nvSpPr>
        <p:spPr>
          <a:xfrm>
            <a:off x="3183202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68" name="Shape 568"/>
          <p:cNvSpPr txBox="1"/>
          <p:nvPr>
            <p:ph idx="4" type="subTitle"/>
          </p:nvPr>
        </p:nvSpPr>
        <p:spPr>
          <a:xfrm>
            <a:off x="311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69" name="Shape 569"/>
          <p:cNvSpPr txBox="1"/>
          <p:nvPr>
            <p:ph idx="5" type="subTitle"/>
          </p:nvPr>
        </p:nvSpPr>
        <p:spPr>
          <a:xfrm>
            <a:off x="3183202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70" name="Shape 570"/>
          <p:cNvSpPr txBox="1"/>
          <p:nvPr>
            <p:ph idx="6" type="body"/>
          </p:nvPr>
        </p:nvSpPr>
        <p:spPr>
          <a:xfrm>
            <a:off x="6054700" y="2568800"/>
            <a:ext cx="25407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571" name="Shape 571"/>
          <p:cNvSpPr txBox="1"/>
          <p:nvPr>
            <p:ph idx="7" type="subTitle"/>
          </p:nvPr>
        </p:nvSpPr>
        <p:spPr>
          <a:xfrm>
            <a:off x="6054700" y="1495525"/>
            <a:ext cx="25407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2" type="subTitle"/>
          </p:nvPr>
        </p:nvSpPr>
        <p:spPr>
          <a:xfrm>
            <a:off x="311700" y="517575"/>
            <a:ext cx="8576100" cy="31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4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6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MingLiu"/>
              <a:buNone/>
              <a:defRPr b="1" sz="3600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MingLiu"/>
              <a:buChar char="●"/>
              <a:defRPr sz="28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MingLiu"/>
              <a:buChar char="○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MingLiu"/>
              <a:buChar char="■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●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○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■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●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○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ngLiu"/>
              <a:buChar char="■"/>
              <a:defRPr sz="2400">
                <a:solidFill>
                  <a:schemeClr val="dk2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b="1" sz="3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MingLiu"/>
              <a:buNone/>
              <a:defRPr sz="3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PMingLiu"/>
              <a:buChar char="●"/>
              <a:defRPr sz="28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●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○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MingLiu"/>
              <a:buChar char="■"/>
              <a:defRPr sz="2400">
                <a:solidFill>
                  <a:schemeClr val="dk2"/>
                </a:solidFill>
                <a:latin typeface="PMingLiu"/>
                <a:ea typeface="PMingLiu"/>
                <a:cs typeface="PMingLiu"/>
                <a:sym typeface="PMingLiu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2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22.jpg"/><Relationship Id="rId6" Type="http://schemas.openxmlformats.org/officeDocument/2006/relationships/image" Target="../media/image19.jpg"/><Relationship Id="rId7" Type="http://schemas.openxmlformats.org/officeDocument/2006/relationships/image" Target="../media/image16.jpg"/><Relationship Id="rId8" Type="http://schemas.openxmlformats.org/officeDocument/2006/relationships/image" Target="../media/image2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長文件的</a:t>
            </a:r>
            <a:r>
              <a:rPr lang="zh-TW"/>
              <a:t>樣式、目錄與封面</a:t>
            </a:r>
          </a:p>
        </p:txBody>
      </p:sp>
      <p:sp>
        <p:nvSpPr>
          <p:cNvPr id="577" name="Shape 577"/>
          <p:cNvSpPr txBox="1"/>
          <p:nvPr>
            <p:ph idx="1" type="subTitle"/>
          </p:nvPr>
        </p:nvSpPr>
        <p:spPr>
          <a:xfrm>
            <a:off x="598100" y="5621196"/>
            <a:ext cx="8222100" cy="3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講師陳勇汀 (布丁老師)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578" name="Shape 578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面授課程 第7堂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2938"/>
            <a:ext cx="9144000" cy="305327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07" name="Shape 707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套用樣式</a:t>
            </a: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09" name="Shape 709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A-1</a:t>
            </a: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311700" y="1639831"/>
            <a:ext cx="8520600" cy="11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Font typeface="PMingLiu"/>
              <a:buAutoNum type="arabicPeriod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選取要套用樣式的段落，或是</a:t>
            </a:r>
            <a:r>
              <a:rPr b="1" lang="zh-TW" u="sng">
                <a:solidFill>
                  <a:schemeClr val="accent3"/>
                </a:solidFill>
                <a:latin typeface="PMingLiu"/>
                <a:ea typeface="PMingLiu"/>
                <a:cs typeface="PMingLiu"/>
                <a:sym typeface="PMingLiu"/>
              </a:rPr>
              <a:t>輸入線</a:t>
            </a:r>
            <a:r>
              <a:rPr lang="zh-TW">
                <a:latin typeface="PMingLiu"/>
                <a:ea typeface="PMingLiu"/>
                <a:cs typeface="PMingLiu"/>
                <a:sym typeface="PMingLiu"/>
              </a:rPr>
              <a:t>放在該段落上</a:t>
            </a:r>
          </a:p>
          <a:p>
            <a:pPr indent="-381000" lvl="0" marL="457200" rtl="0">
              <a:spcBef>
                <a:spcPts val="0"/>
              </a:spcBef>
              <a:buFont typeface="PMingLiu"/>
              <a:buAutoNum type="arabicPeriod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索引標籤 常用 &gt; 樣式 &gt; </a:t>
            </a:r>
            <a:r>
              <a:rPr b="1" lang="zh-TW" u="sng">
                <a:solidFill>
                  <a:schemeClr val="accent3"/>
                </a:solidFill>
                <a:latin typeface="PMingLiu"/>
                <a:ea typeface="PMingLiu"/>
                <a:cs typeface="PMingLiu"/>
                <a:sym typeface="PMingLiu"/>
              </a:rPr>
              <a:t>標題1</a:t>
            </a:r>
          </a:p>
        </p:txBody>
      </p:sp>
      <p:sp>
        <p:nvSpPr>
          <p:cNvPr id="711" name="Shape 711"/>
          <p:cNvSpPr/>
          <p:nvPr/>
        </p:nvSpPr>
        <p:spPr>
          <a:xfrm>
            <a:off x="984825" y="5036350"/>
            <a:ext cx="46263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6327175" y="2998025"/>
            <a:ext cx="597000" cy="585300"/>
          </a:xfrm>
          <a:prstGeom prst="wedgeEllipseCallout">
            <a:avLst>
              <a:gd fmla="val -2630" name="adj1"/>
              <a:gd fmla="val 829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13" name="Shape 713"/>
          <p:cNvSpPr/>
          <p:nvPr/>
        </p:nvSpPr>
        <p:spPr>
          <a:xfrm>
            <a:off x="6327175" y="3800300"/>
            <a:ext cx="597000" cy="486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2726225" y="4107050"/>
            <a:ext cx="597000" cy="585300"/>
          </a:xfrm>
          <a:prstGeom prst="wedgeEllipseCallout">
            <a:avLst>
              <a:gd fmla="val 7902" name="adj1"/>
              <a:gd fmla="val 8448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目錄：插入目錄</a:t>
            </a:r>
          </a:p>
        </p:txBody>
      </p:sp>
      <p:sp>
        <p:nvSpPr>
          <p:cNvPr id="720" name="Shape 72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21" name="Shape 721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實作B</a:t>
            </a:r>
          </a:p>
        </p:txBody>
      </p:sp>
      <p:sp>
        <p:nvSpPr>
          <p:cNvPr id="723" name="Shape 723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ngLiu"/>
                <a:ea typeface="MingLiu"/>
                <a:cs typeface="MingLiu"/>
                <a:sym typeface="MingLiu"/>
              </a:rPr>
              <a:t>練習文件：</a:t>
            </a:r>
            <a:r>
              <a:rPr lang="zh-TW">
                <a:solidFill>
                  <a:schemeClr val="lt1"/>
                </a:solidFill>
                <a:latin typeface="MingLiu"/>
                <a:ea typeface="MingLiu"/>
                <a:cs typeface="MingLiu"/>
                <a:sym typeface="MingLiu"/>
              </a:rPr>
              <a:t>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Shape 7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Shape 7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目錄：插入目錄</a:t>
            </a:r>
          </a:p>
        </p:txBody>
      </p:sp>
      <p:sp>
        <p:nvSpPr>
          <p:cNvPr id="732" name="Shape 7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33" name="Shape 733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734" name="Shape 734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736" name="Shape 736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目錄：插入目錄</a:t>
            </a:r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[B-1]</a:t>
            </a:r>
            <a:r>
              <a:rPr lang="zh-TW"/>
              <a:t> 把輸入線放在標題下面，索引標籤 </a:t>
            </a:r>
            <a:r>
              <a:rPr b="1" lang="zh-TW" u="sng">
                <a:solidFill>
                  <a:schemeClr val="accent3"/>
                </a:solidFill>
              </a:rPr>
              <a:t>參考資料</a:t>
            </a:r>
            <a:r>
              <a:rPr lang="zh-TW"/>
              <a:t> &gt; 目錄 &gt; </a:t>
            </a:r>
            <a:r>
              <a:rPr b="1" lang="zh-TW" u="sng">
                <a:solidFill>
                  <a:schemeClr val="accent3"/>
                </a:solidFill>
              </a:rPr>
              <a:t>自動目錄2</a:t>
            </a:r>
          </a:p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44" name="Shape 74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746" name="Shape 7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Shape 751"/>
          <p:cNvPicPr preferRelativeResize="0"/>
          <p:nvPr/>
        </p:nvPicPr>
        <p:blipFill rotWithShape="1">
          <a:blip r:embed="rId3">
            <a:alphaModFix/>
          </a:blip>
          <a:srcRect b="0" l="0" r="16555" t="0"/>
          <a:stretch/>
        </p:blipFill>
        <p:spPr>
          <a:xfrm>
            <a:off x="3707575" y="191025"/>
            <a:ext cx="5436425" cy="6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Shape 752"/>
          <p:cNvSpPr txBox="1"/>
          <p:nvPr>
            <p:ph type="title"/>
          </p:nvPr>
        </p:nvSpPr>
        <p:spPr>
          <a:xfrm>
            <a:off x="311700" y="833774"/>
            <a:ext cx="33960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插入目錄</a:t>
            </a:r>
          </a:p>
        </p:txBody>
      </p:sp>
      <p:sp>
        <p:nvSpPr>
          <p:cNvPr id="753" name="Shape 7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754" name="Shape 754"/>
          <p:cNvSpPr txBox="1"/>
          <p:nvPr>
            <p:ph idx="1" type="subTitle"/>
          </p:nvPr>
        </p:nvSpPr>
        <p:spPr>
          <a:xfrm>
            <a:off x="311700" y="517575"/>
            <a:ext cx="33960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B-1</a:t>
            </a:r>
          </a:p>
        </p:txBody>
      </p:sp>
      <p:sp>
        <p:nvSpPr>
          <p:cNvPr id="755" name="Shape 755"/>
          <p:cNvSpPr txBox="1"/>
          <p:nvPr>
            <p:ph idx="2" type="body"/>
          </p:nvPr>
        </p:nvSpPr>
        <p:spPr>
          <a:xfrm>
            <a:off x="311700" y="1639975"/>
            <a:ext cx="3396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Font typeface="PMingLiu"/>
              <a:buAutoNum type="arabicPeriod"/>
            </a:pPr>
            <a:r>
              <a:rPr lang="zh-TW" u="sng">
                <a:solidFill>
                  <a:schemeClr val="accent3"/>
                </a:solidFill>
                <a:latin typeface="PMingLiu"/>
                <a:ea typeface="PMingLiu"/>
                <a:cs typeface="PMingLiu"/>
                <a:sym typeface="PMingLiu"/>
              </a:rPr>
              <a:t>輸入線</a:t>
            </a:r>
            <a:r>
              <a:rPr lang="zh-TW">
                <a:latin typeface="PMingLiu"/>
                <a:ea typeface="PMingLiu"/>
                <a:cs typeface="PMingLiu"/>
                <a:sym typeface="PMingLiu"/>
              </a:rPr>
              <a:t>放在要插入目錄的位置</a:t>
            </a:r>
          </a:p>
          <a:p>
            <a:pPr indent="-355600" lvl="0" marL="457200" rtl="0">
              <a:spcBef>
                <a:spcPts val="0"/>
              </a:spcBef>
              <a:buFont typeface="PMingLiu"/>
              <a:buAutoNum type="arabicPeriod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索引標籤 參考資料</a:t>
            </a:r>
          </a:p>
          <a:p>
            <a:pPr indent="-355600" lvl="0" marL="457200" rtl="0">
              <a:spcBef>
                <a:spcPts val="0"/>
              </a:spcBef>
              <a:buFont typeface="PMingLiu"/>
              <a:buAutoNum type="arabicPeriod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目錄</a:t>
            </a:r>
          </a:p>
          <a:p>
            <a:pPr indent="-355600" lvl="0" marL="457200">
              <a:spcBef>
                <a:spcPts val="0"/>
              </a:spcBef>
              <a:buClr>
                <a:schemeClr val="accent3"/>
              </a:buClr>
              <a:buFont typeface="PMingLiu"/>
              <a:buAutoNum type="arabicPeriod"/>
            </a:pPr>
            <a:r>
              <a:rPr b="1" lang="zh-TW" u="sng">
                <a:solidFill>
                  <a:schemeClr val="accent3"/>
                </a:solidFill>
                <a:latin typeface="PMingLiu"/>
                <a:ea typeface="PMingLiu"/>
                <a:cs typeface="PMingLiu"/>
                <a:sym typeface="PMingLiu"/>
              </a:rPr>
              <a:t>自動目錄2</a:t>
            </a:r>
          </a:p>
        </p:txBody>
      </p:sp>
      <p:sp>
        <p:nvSpPr>
          <p:cNvPr id="756" name="Shape 756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3707575" y="3255325"/>
            <a:ext cx="597000" cy="585300"/>
          </a:xfrm>
          <a:prstGeom prst="wedgeEllipseCallout">
            <a:avLst>
              <a:gd fmla="val -2630" name="adj1"/>
              <a:gd fmla="val 829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8" name="Shape 758"/>
          <p:cNvSpPr/>
          <p:nvPr/>
        </p:nvSpPr>
        <p:spPr>
          <a:xfrm>
            <a:off x="7643375" y="2375250"/>
            <a:ext cx="597000" cy="486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5495900" y="263775"/>
            <a:ext cx="597000" cy="585300"/>
          </a:xfrm>
          <a:prstGeom prst="wedgeEllipseCallout">
            <a:avLst>
              <a:gd fmla="val 88643" name="adj1"/>
              <a:gd fmla="val 130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60" name="Shape 760"/>
          <p:cNvSpPr/>
          <p:nvPr/>
        </p:nvSpPr>
        <p:spPr>
          <a:xfrm>
            <a:off x="6406325" y="347475"/>
            <a:ext cx="9960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3635425" y="674050"/>
            <a:ext cx="649500" cy="760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635425" y="4087100"/>
            <a:ext cx="3925200" cy="1316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7643375" y="1434850"/>
            <a:ext cx="597000" cy="585300"/>
          </a:xfrm>
          <a:prstGeom prst="wedgeEllipseCallout">
            <a:avLst>
              <a:gd fmla="val -2630" name="adj1"/>
              <a:gd fmla="val 829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64" name="Shape 764"/>
          <p:cNvSpPr/>
          <p:nvPr/>
        </p:nvSpPr>
        <p:spPr>
          <a:xfrm>
            <a:off x="4634950" y="761800"/>
            <a:ext cx="597000" cy="585300"/>
          </a:xfrm>
          <a:prstGeom prst="wedgeEllipseCallout">
            <a:avLst>
              <a:gd fmla="val -92039" name="adj1"/>
              <a:gd fmla="val -93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樣式：修改樣式</a:t>
            </a:r>
          </a:p>
        </p:txBody>
      </p:sp>
      <p:sp>
        <p:nvSpPr>
          <p:cNvPr id="770" name="Shape 7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71" name="Shape 771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實作C</a:t>
            </a:r>
          </a:p>
        </p:txBody>
      </p:sp>
      <p:sp>
        <p:nvSpPr>
          <p:cNvPr id="773" name="Shape 773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lang="zh-TW">
                <a:solidFill>
                  <a:schemeClr val="lt1"/>
                </a:solidFill>
              </a:rPr>
              <a:t>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Shape 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307" y="1639950"/>
            <a:ext cx="4012990" cy="44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Shape 7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4500"/>
            <a:ext cx="3986829" cy="4433051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樣式：修改樣式</a:t>
            </a:r>
          </a:p>
        </p:txBody>
      </p:sp>
      <p:sp>
        <p:nvSpPr>
          <p:cNvPr id="782" name="Shape 7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783" name="Shape 783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784" name="Shape 784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786" name="Shape 786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樣式：修改樣式</a:t>
            </a:r>
          </a:p>
        </p:txBody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[C-1]</a:t>
            </a:r>
            <a:r>
              <a:rPr lang="zh-TW"/>
              <a:t>索引標籤 常用 &gt; 樣式 &gt; 標題1 (按右鍵) 修改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[C-2]</a:t>
            </a:r>
            <a:r>
              <a:rPr lang="zh-TW"/>
              <a:t>格式設定 &gt; 字型色彩: 藍色,輔色5；行距: 單行行距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[C-3]</a:t>
            </a:r>
            <a:r>
              <a:rPr lang="zh-TW"/>
              <a:t>文字效果  &gt;  文字效果  &gt;  </a:t>
            </a:r>
            <a:br>
              <a:rPr lang="zh-TW"/>
            </a:br>
            <a:r>
              <a:rPr lang="zh-TW"/>
              <a:t>反射 &gt; 預設: 緊密反射,相連</a:t>
            </a:r>
          </a:p>
        </p:txBody>
      </p:sp>
      <p:sp>
        <p:nvSpPr>
          <p:cNvPr id="793" name="Shape 79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94" name="Shape 79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修改樣式</a:t>
            </a:r>
          </a:p>
        </p:txBody>
      </p:sp>
      <p:sp>
        <p:nvSpPr>
          <p:cNvPr id="802" name="Shape 80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常用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樣式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標題1 (按右鍵)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修改</a:t>
            </a:r>
          </a:p>
        </p:txBody>
      </p:sp>
      <p:sp>
        <p:nvSpPr>
          <p:cNvPr id="803" name="Shape 8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04" name="Shape 804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C-1</a:t>
            </a:r>
          </a:p>
        </p:txBody>
      </p:sp>
      <p:pic>
        <p:nvPicPr>
          <p:cNvPr id="805" name="Shape 8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50" y="2322463"/>
            <a:ext cx="5048250" cy="262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06" name="Shape 806"/>
          <p:cNvSpPr/>
          <p:nvPr/>
        </p:nvSpPr>
        <p:spPr>
          <a:xfrm>
            <a:off x="5685350" y="1919850"/>
            <a:ext cx="597000" cy="585300"/>
          </a:xfrm>
          <a:prstGeom prst="wedgeEllipseCallout">
            <a:avLst>
              <a:gd fmla="val -2630" name="adj1"/>
              <a:gd fmla="val 8290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07" name="Shape 807"/>
          <p:cNvSpPr/>
          <p:nvPr/>
        </p:nvSpPr>
        <p:spPr>
          <a:xfrm>
            <a:off x="5553950" y="2806625"/>
            <a:ext cx="8598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5978175" y="3482150"/>
            <a:ext cx="1065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7366475" y="3428150"/>
            <a:ext cx="597000" cy="585300"/>
          </a:xfrm>
          <a:prstGeom prst="wedgeEllipseCallout">
            <a:avLst>
              <a:gd fmla="val -85168" name="adj1"/>
              <a:gd fmla="val -623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格式設定</a:t>
            </a:r>
          </a:p>
        </p:txBody>
      </p:sp>
      <p:sp>
        <p:nvSpPr>
          <p:cNvPr id="815" name="Shape 815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TW"/>
              <a:t>修改字型色彩: </a:t>
            </a:r>
            <a:br>
              <a:rPr lang="zh-TW"/>
            </a:br>
            <a:r>
              <a:rPr lang="zh-TW"/>
              <a:t>藍色,輔色5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行距: 單行行距</a:t>
            </a:r>
          </a:p>
        </p:txBody>
      </p:sp>
      <p:sp>
        <p:nvSpPr>
          <p:cNvPr id="816" name="Shape 8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17" name="Shape 81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C-2</a:t>
            </a:r>
          </a:p>
        </p:txBody>
      </p:sp>
      <p:sp>
        <p:nvSpPr>
          <p:cNvPr id="818" name="Shape 81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9" name="Shape 8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50794"/>
            <a:ext cx="3999900" cy="444118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20" name="Shape 820"/>
          <p:cNvSpPr/>
          <p:nvPr/>
        </p:nvSpPr>
        <p:spPr>
          <a:xfrm>
            <a:off x="6622350" y="3034400"/>
            <a:ext cx="1429800" cy="1788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7258725" y="2186975"/>
            <a:ext cx="597000" cy="585300"/>
          </a:xfrm>
          <a:prstGeom prst="wedgeEllipseCallout">
            <a:avLst>
              <a:gd fmla="val -28961" name="adj1"/>
              <a:gd fmla="val 7697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22" name="Shape 822"/>
          <p:cNvSpPr/>
          <p:nvPr/>
        </p:nvSpPr>
        <p:spPr>
          <a:xfrm>
            <a:off x="5828925" y="3293650"/>
            <a:ext cx="4635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5899675" y="2564050"/>
            <a:ext cx="597000" cy="585300"/>
          </a:xfrm>
          <a:prstGeom prst="wedgeEllipseCallout">
            <a:avLst>
              <a:gd fmla="val -21064" name="adj1"/>
              <a:gd fmla="val 7697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Part 1. </a:t>
            </a:r>
          </a:p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樣式與目錄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85" name="Shape 585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文字效果</a:t>
            </a:r>
          </a:p>
        </p:txBody>
      </p:sp>
      <p:sp>
        <p:nvSpPr>
          <p:cNvPr id="829" name="Shape 82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(繼續在</a:t>
            </a:r>
            <a:r>
              <a:rPr lang="zh-TW" u="sng"/>
              <a:t>修改樣式</a:t>
            </a:r>
            <a:r>
              <a:rPr lang="zh-TW"/>
              <a:t>裡面)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格式 &gt; 文字效果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文字效果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反射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預設樣式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緊密反射</a:t>
            </a:r>
            <a:br>
              <a:rPr lang="zh-TW"/>
            </a:br>
            <a:r>
              <a:rPr lang="zh-TW"/>
              <a:t>, 相連</a:t>
            </a:r>
          </a:p>
        </p:txBody>
      </p:sp>
      <p:sp>
        <p:nvSpPr>
          <p:cNvPr id="830" name="Shape 8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31" name="Shape 83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C-3</a:t>
            </a:r>
          </a:p>
        </p:txBody>
      </p:sp>
      <p:pic>
        <p:nvPicPr>
          <p:cNvPr id="832" name="Shape 832"/>
          <p:cNvPicPr preferRelativeResize="0"/>
          <p:nvPr/>
        </p:nvPicPr>
        <p:blipFill rotWithShape="1">
          <a:blip r:embed="rId3">
            <a:alphaModFix/>
          </a:blip>
          <a:srcRect b="0" l="0" r="52729" t="42840"/>
          <a:stretch/>
        </p:blipFill>
        <p:spPr>
          <a:xfrm>
            <a:off x="2473725" y="3315100"/>
            <a:ext cx="2530350" cy="33973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3" name="Shape 8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39" y="1639801"/>
            <a:ext cx="4068360" cy="4451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34" name="Shape 834"/>
          <p:cNvSpPr/>
          <p:nvPr/>
        </p:nvSpPr>
        <p:spPr>
          <a:xfrm>
            <a:off x="2553100" y="5999725"/>
            <a:ext cx="15003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1696875" y="6037975"/>
            <a:ext cx="597000" cy="585300"/>
          </a:xfrm>
          <a:prstGeom prst="wedgeEllipseCallout">
            <a:avLst>
              <a:gd fmla="val 84209" name="adj1"/>
              <a:gd fmla="val 68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36" name="Shape 836"/>
          <p:cNvSpPr/>
          <p:nvPr/>
        </p:nvSpPr>
        <p:spPr>
          <a:xfrm>
            <a:off x="5294725" y="2236850"/>
            <a:ext cx="3927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4909300" y="2897200"/>
            <a:ext cx="5487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6938350" y="3149350"/>
            <a:ext cx="5487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7032625" y="4437675"/>
            <a:ext cx="597000" cy="495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5946800" y="2153150"/>
            <a:ext cx="597000" cy="585300"/>
          </a:xfrm>
          <a:prstGeom prst="wedgeEllipseCallout">
            <a:avLst>
              <a:gd fmla="val -75013" name="adj1"/>
              <a:gd fmla="val -4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41" name="Shape 841"/>
          <p:cNvSpPr/>
          <p:nvPr/>
        </p:nvSpPr>
        <p:spPr>
          <a:xfrm>
            <a:off x="3904325" y="2762650"/>
            <a:ext cx="597000" cy="585300"/>
          </a:xfrm>
          <a:prstGeom prst="wedgeEllipseCallout">
            <a:avLst>
              <a:gd fmla="val 84209" name="adj1"/>
              <a:gd fmla="val 68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42" name="Shape 842"/>
          <p:cNvSpPr/>
          <p:nvPr/>
        </p:nvSpPr>
        <p:spPr>
          <a:xfrm>
            <a:off x="6055700" y="2897200"/>
            <a:ext cx="597000" cy="585300"/>
          </a:xfrm>
          <a:prstGeom prst="wedgeEllipseCallout">
            <a:avLst>
              <a:gd fmla="val 84209" name="adj1"/>
              <a:gd fmla="val 68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43" name="Shape 843"/>
          <p:cNvSpPr/>
          <p:nvPr/>
        </p:nvSpPr>
        <p:spPr>
          <a:xfrm>
            <a:off x="6134250" y="4347975"/>
            <a:ext cx="597000" cy="585300"/>
          </a:xfrm>
          <a:prstGeom prst="wedgeEllipseCallout">
            <a:avLst>
              <a:gd fmla="val 84209" name="adj1"/>
              <a:gd fmla="val 6890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樣式：建立樣式</a:t>
            </a:r>
          </a:p>
        </p:txBody>
      </p:sp>
      <p:sp>
        <p:nvSpPr>
          <p:cNvPr id="849" name="Shape 84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50" name="Shape 85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實作D</a:t>
            </a:r>
          </a:p>
        </p:txBody>
      </p:sp>
      <p:sp>
        <p:nvSpPr>
          <p:cNvPr id="852" name="Shape 852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Shape 8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307" y="1639950"/>
            <a:ext cx="4012990" cy="44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Shape 8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Shape 859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樣式：建立樣式</a:t>
            </a:r>
          </a:p>
        </p:txBody>
      </p:sp>
      <p:sp>
        <p:nvSpPr>
          <p:cNvPr id="861" name="Shape 86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862" name="Shape 862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863" name="Shape 863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865" name="Shape 865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type="title"/>
          </p:nvPr>
        </p:nvSpPr>
        <p:spPr>
          <a:xfrm>
            <a:off x="311700" y="6051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樣式：建立樣式</a:t>
            </a:r>
          </a:p>
        </p:txBody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178500" y="12669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[D-1] </a:t>
            </a:r>
            <a:r>
              <a:rPr lang="zh-TW">
                <a:solidFill>
                  <a:srgbClr val="000000"/>
                </a:solidFill>
              </a:rPr>
              <a:t>輸入線放在「來自全球35個……」段落上，索引標籤 常用 &gt; 樣式 &gt; (下箭頭) &gt; 建立樣式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[D-2]</a:t>
            </a:r>
            <a:r>
              <a:rPr lang="zh-TW">
                <a:solidFill>
                  <a:srgbClr val="000000"/>
                </a:solidFill>
              </a:rPr>
              <a:t> 名稱: 縮排內文 &gt; 修改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[D-3]</a:t>
            </a:r>
            <a:r>
              <a:rPr lang="zh-TW">
                <a:solidFill>
                  <a:srgbClr val="000000"/>
                </a:solidFill>
              </a:rPr>
              <a:t> 對話視窗 從格式建立新樣式 &gt; 格式設定 &gt; 左右對齊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[D-4]</a:t>
            </a:r>
            <a:r>
              <a:rPr lang="zh-TW">
                <a:solidFill>
                  <a:srgbClr val="000000"/>
                </a:solidFill>
              </a:rPr>
              <a:t> 格式 &gt; 段落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[D-5]</a:t>
            </a:r>
            <a:r>
              <a:rPr lang="zh-TW">
                <a:solidFill>
                  <a:srgbClr val="000000"/>
                </a:solidFill>
              </a:rPr>
              <a:t> 對話視窗 段落 &gt; 縮排 &gt; 指定方式: 第一行 &gt; 確定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[D-6]</a:t>
            </a:r>
            <a:r>
              <a:rPr lang="zh-TW">
                <a:solidFill>
                  <a:srgbClr val="000000"/>
                </a:solidFill>
              </a:rPr>
              <a:t> 對話視窗 從格式建立新樣式 &gt; 確定，新樣式「縮排內文」建立完成，其他段落套用「縮排內文」樣式</a:t>
            </a:r>
          </a:p>
        </p:txBody>
      </p:sp>
      <p:sp>
        <p:nvSpPr>
          <p:cNvPr id="872" name="Shape 8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73" name="Shape 873"/>
          <p:cNvSpPr/>
          <p:nvPr/>
        </p:nvSpPr>
        <p:spPr>
          <a:xfrm>
            <a:off x="3892500" y="1013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 txBox="1"/>
          <p:nvPr>
            <p:ph idx="2" type="subTitle"/>
          </p:nvPr>
        </p:nvSpPr>
        <p:spPr>
          <a:xfrm>
            <a:off x="3967650" y="2072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875" name="Shape 8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3337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建立樣式</a:t>
            </a:r>
          </a:p>
        </p:txBody>
      </p:sp>
      <p:sp>
        <p:nvSpPr>
          <p:cNvPr id="881" name="Shape 881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輸入線放在「來自全球35個……」段落上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常用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樣式 &gt; (下箭頭)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建立樣式</a:t>
            </a:r>
          </a:p>
        </p:txBody>
      </p:sp>
      <p:sp>
        <p:nvSpPr>
          <p:cNvPr id="882" name="Shape 8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83" name="Shape 88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D-1</a:t>
            </a:r>
          </a:p>
        </p:txBody>
      </p:sp>
      <p:pic>
        <p:nvPicPr>
          <p:cNvPr id="884" name="Shape 8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227" y="1622400"/>
            <a:ext cx="3828588" cy="44871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85" name="Shape 885"/>
          <p:cNvSpPr/>
          <p:nvPr/>
        </p:nvSpPr>
        <p:spPr>
          <a:xfrm>
            <a:off x="5114050" y="4962775"/>
            <a:ext cx="13983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6748075" y="4879075"/>
            <a:ext cx="597000" cy="585300"/>
          </a:xfrm>
          <a:prstGeom prst="wedgeEllipseCallout">
            <a:avLst>
              <a:gd fmla="val -82906" name="adj1"/>
              <a:gd fmla="val 356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pic>
        <p:nvPicPr>
          <p:cNvPr id="887" name="Shape 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603696"/>
            <a:ext cx="4322951" cy="20852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88" name="Shape 888"/>
          <p:cNvSpPr/>
          <p:nvPr/>
        </p:nvSpPr>
        <p:spPr>
          <a:xfrm>
            <a:off x="762000" y="6109550"/>
            <a:ext cx="3861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4242050" y="5206150"/>
            <a:ext cx="2760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4081550" y="4377475"/>
            <a:ext cx="597000" cy="585300"/>
          </a:xfrm>
          <a:prstGeom prst="wedgeEllipseCallout">
            <a:avLst>
              <a:gd fmla="val -82906" name="adj1"/>
              <a:gd fmla="val 356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91" name="Shape 891"/>
          <p:cNvSpPr/>
          <p:nvPr/>
        </p:nvSpPr>
        <p:spPr>
          <a:xfrm>
            <a:off x="656550" y="5273025"/>
            <a:ext cx="597000" cy="585300"/>
          </a:xfrm>
          <a:prstGeom prst="wedgeEllipseCallout">
            <a:avLst>
              <a:gd fmla="val -4703" name="adj1"/>
              <a:gd fmla="val 8523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樣式名稱</a:t>
            </a:r>
          </a:p>
        </p:txBody>
      </p:sp>
      <p:sp>
        <p:nvSpPr>
          <p:cNvPr id="897" name="Shape 897"/>
          <p:cNvSpPr txBox="1"/>
          <p:nvPr>
            <p:ph idx="2" type="body"/>
          </p:nvPr>
        </p:nvSpPr>
        <p:spPr>
          <a:xfrm>
            <a:off x="311700" y="1639975"/>
            <a:ext cx="47631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在對話方塊 </a:t>
            </a:r>
            <a:r>
              <a:rPr lang="zh-TW" u="sng"/>
              <a:t>從格式建立新樣式</a:t>
            </a:r>
            <a:r>
              <a:rPr lang="zh-TW"/>
              <a:t> 中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名稱：縮排內文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修改</a:t>
            </a:r>
          </a:p>
        </p:txBody>
      </p:sp>
      <p:sp>
        <p:nvSpPr>
          <p:cNvPr id="898" name="Shape 89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99" name="Shape 899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D-2</a:t>
            </a:r>
          </a:p>
        </p:txBody>
      </p:sp>
      <p:pic>
        <p:nvPicPr>
          <p:cNvPr id="900" name="Shape 9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63" y="2948638"/>
            <a:ext cx="34575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/>
          <p:nvPr/>
        </p:nvSpPr>
        <p:spPr>
          <a:xfrm>
            <a:off x="5259975" y="3265800"/>
            <a:ext cx="828300" cy="497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5375625" y="2363350"/>
            <a:ext cx="597000" cy="585300"/>
          </a:xfrm>
          <a:prstGeom prst="wedgeEllipseCallout">
            <a:avLst>
              <a:gd fmla="val -4703" name="adj1"/>
              <a:gd fmla="val 8523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03" name="Shape 903"/>
          <p:cNvSpPr/>
          <p:nvPr/>
        </p:nvSpPr>
        <p:spPr>
          <a:xfrm>
            <a:off x="6909675" y="4489900"/>
            <a:ext cx="8988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7111725" y="3526000"/>
            <a:ext cx="597000" cy="585300"/>
          </a:xfrm>
          <a:prstGeom prst="wedgeEllipseCallout">
            <a:avLst>
              <a:gd fmla="val -4703" name="adj1"/>
              <a:gd fmla="val 8523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設定左右對齊</a:t>
            </a:r>
          </a:p>
        </p:txBody>
      </p:sp>
      <p:sp>
        <p:nvSpPr>
          <p:cNvPr id="910" name="Shape 91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11" name="Shape 911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D-3</a:t>
            </a:r>
          </a:p>
        </p:txBody>
      </p:sp>
      <p:sp>
        <p:nvSpPr>
          <p:cNvPr id="912" name="Shape 91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格式設定 &gt; 左右對齊</a:t>
            </a:r>
          </a:p>
        </p:txBody>
      </p:sp>
      <p:sp>
        <p:nvSpPr>
          <p:cNvPr id="913" name="Shape 913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4" name="Shape 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46" y="1639975"/>
            <a:ext cx="4009654" cy="4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/>
          <p:nvPr/>
        </p:nvSpPr>
        <p:spPr>
          <a:xfrm>
            <a:off x="5475275" y="2403175"/>
            <a:ext cx="597000" cy="585300"/>
          </a:xfrm>
          <a:prstGeom prst="wedgeEllipseCallout">
            <a:avLst>
              <a:gd fmla="val 1340" name="adj1"/>
              <a:gd fmla="val 8164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16" name="Shape 916"/>
          <p:cNvSpPr/>
          <p:nvPr/>
        </p:nvSpPr>
        <p:spPr>
          <a:xfrm>
            <a:off x="5585375" y="3283675"/>
            <a:ext cx="376800" cy="333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設定樣式的段落格式</a:t>
            </a:r>
          </a:p>
        </p:txBody>
      </p:sp>
      <p:sp>
        <p:nvSpPr>
          <p:cNvPr id="922" name="Shape 92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在對話方塊 </a:t>
            </a:r>
            <a:br>
              <a:rPr lang="zh-TW"/>
            </a:br>
            <a:r>
              <a:rPr lang="zh-TW" u="sng"/>
              <a:t>從格式建立新樣式</a:t>
            </a:r>
            <a:r>
              <a:rPr lang="zh-TW"/>
              <a:t> 中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格式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段落</a:t>
            </a:r>
          </a:p>
        </p:txBody>
      </p:sp>
      <p:sp>
        <p:nvSpPr>
          <p:cNvPr id="923" name="Shape 92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24" name="Shape 924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D-4</a:t>
            </a:r>
          </a:p>
        </p:txBody>
      </p:sp>
      <p:sp>
        <p:nvSpPr>
          <p:cNvPr id="925" name="Shape 92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6" name="Shape 9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6" y="1639975"/>
            <a:ext cx="4009644" cy="4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Shape 927"/>
          <p:cNvSpPr/>
          <p:nvPr/>
        </p:nvSpPr>
        <p:spPr>
          <a:xfrm>
            <a:off x="4832400" y="5742500"/>
            <a:ext cx="721500" cy="280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4024450" y="5590250"/>
            <a:ext cx="597000" cy="585300"/>
          </a:xfrm>
          <a:prstGeom prst="wedgeEllipseCallout">
            <a:avLst>
              <a:gd fmla="val 70666" name="adj1"/>
              <a:gd fmla="val 419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9" name="Shape 929"/>
          <p:cNvSpPr/>
          <p:nvPr/>
        </p:nvSpPr>
        <p:spPr>
          <a:xfrm>
            <a:off x="4024450" y="4272825"/>
            <a:ext cx="597000" cy="585300"/>
          </a:xfrm>
          <a:prstGeom prst="wedgeEllipseCallout">
            <a:avLst>
              <a:gd fmla="val 70666" name="adj1"/>
              <a:gd fmla="val 419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30" name="Shape 930"/>
          <p:cNvSpPr/>
          <p:nvPr/>
        </p:nvSpPr>
        <p:spPr>
          <a:xfrm>
            <a:off x="4832400" y="4425075"/>
            <a:ext cx="1239900" cy="280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type="title"/>
          </p:nvPr>
        </p:nvSpPr>
        <p:spPr>
          <a:xfrm>
            <a:off x="311700" y="833774"/>
            <a:ext cx="46185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段落縮排:第一行</a:t>
            </a:r>
          </a:p>
        </p:txBody>
      </p:sp>
      <p:sp>
        <p:nvSpPr>
          <p:cNvPr id="936" name="Shape 936"/>
          <p:cNvSpPr txBox="1"/>
          <p:nvPr>
            <p:ph idx="2" type="body"/>
          </p:nvPr>
        </p:nvSpPr>
        <p:spPr>
          <a:xfrm>
            <a:off x="311700" y="1639975"/>
            <a:ext cx="42681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在對話方塊 </a:t>
            </a:r>
            <a:r>
              <a:rPr lang="zh-TW" u="sng"/>
              <a:t>段落</a:t>
            </a:r>
            <a:r>
              <a:rPr lang="zh-TW"/>
              <a:t> 中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縮排 &gt; 指定方式: 第一行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確定</a:t>
            </a:r>
          </a:p>
        </p:txBody>
      </p:sp>
      <p:sp>
        <p:nvSpPr>
          <p:cNvPr id="937" name="Shape 93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38" name="Shape 938"/>
          <p:cNvSpPr txBox="1"/>
          <p:nvPr>
            <p:ph idx="1" type="subTitle"/>
          </p:nvPr>
        </p:nvSpPr>
        <p:spPr>
          <a:xfrm>
            <a:off x="375934" y="517575"/>
            <a:ext cx="44901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D-5</a:t>
            </a:r>
          </a:p>
        </p:txBody>
      </p:sp>
      <p:sp>
        <p:nvSpPr>
          <p:cNvPr id="939" name="Shape 939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0" name="Shape 9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38" y="-33675"/>
            <a:ext cx="3933825" cy="65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Shape 941"/>
          <p:cNvSpPr/>
          <p:nvPr/>
        </p:nvSpPr>
        <p:spPr>
          <a:xfrm>
            <a:off x="7250675" y="1065000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42" name="Shape 942"/>
          <p:cNvSpPr/>
          <p:nvPr/>
        </p:nvSpPr>
        <p:spPr>
          <a:xfrm>
            <a:off x="6924100" y="1820900"/>
            <a:ext cx="10650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7109375" y="5954600"/>
            <a:ext cx="879600" cy="485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7203550" y="5173500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確認縮排內文樣式已經建立</a:t>
            </a:r>
          </a:p>
        </p:txBody>
      </p:sp>
      <p:sp>
        <p:nvSpPr>
          <p:cNvPr id="950" name="Shape 950"/>
          <p:cNvSpPr txBox="1"/>
          <p:nvPr>
            <p:ph idx="2" type="body"/>
          </p:nvPr>
        </p:nvSpPr>
        <p:spPr>
          <a:xfrm>
            <a:off x="311700" y="1639975"/>
            <a:ext cx="37497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在對話方塊 從格式建立新樣式 按下確定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確認「縮排內文」樣式已經建立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其他段落套用樣式</a:t>
            </a:r>
          </a:p>
        </p:txBody>
      </p:sp>
      <p:sp>
        <p:nvSpPr>
          <p:cNvPr id="951" name="Shape 95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52" name="Shape 952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D-6</a:t>
            </a:r>
          </a:p>
        </p:txBody>
      </p:sp>
      <p:pic>
        <p:nvPicPr>
          <p:cNvPr id="953" name="Shape 9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49" y="2144599"/>
            <a:ext cx="4600549" cy="3349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54" name="Shape 954"/>
          <p:cNvSpPr/>
          <p:nvPr/>
        </p:nvSpPr>
        <p:spPr>
          <a:xfrm>
            <a:off x="7855675" y="2623800"/>
            <a:ext cx="824400" cy="6207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7969375" y="1905525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6" name="Shape 956"/>
          <p:cNvSpPr/>
          <p:nvPr/>
        </p:nvSpPr>
        <p:spPr>
          <a:xfrm>
            <a:off x="5526250" y="3295975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859" y="1696825"/>
            <a:ext cx="2944275" cy="41664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91" name="Shape 59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短文件</a:t>
            </a:r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593" name="Shape 593"/>
          <p:cNvGrpSpPr/>
          <p:nvPr/>
        </p:nvGrpSpPr>
        <p:grpSpPr>
          <a:xfrm>
            <a:off x="6119600" y="2804475"/>
            <a:ext cx="848400" cy="675600"/>
            <a:chOff x="6590925" y="3574350"/>
            <a:chExt cx="848400" cy="675600"/>
          </a:xfrm>
        </p:grpSpPr>
        <p:sp>
          <p:nvSpPr>
            <p:cNvPr id="594" name="Shape 594"/>
            <p:cNvSpPr/>
            <p:nvPr/>
          </p:nvSpPr>
          <p:spPr>
            <a:xfrm>
              <a:off x="6590925" y="3574350"/>
              <a:ext cx="848400" cy="675600"/>
            </a:xfrm>
            <a:prstGeom prst="wedgeEllipseCallout">
              <a:avLst>
                <a:gd fmla="val -75003" name="adj1"/>
                <a:gd fmla="val 31394" name="adj2"/>
              </a:avLst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95" name="Shape 59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40775" y="3723531"/>
              <a:ext cx="548700" cy="377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Shape 596"/>
          <p:cNvGrpSpPr/>
          <p:nvPr/>
        </p:nvGrpSpPr>
        <p:grpSpPr>
          <a:xfrm>
            <a:off x="6119600" y="3904250"/>
            <a:ext cx="848400" cy="675600"/>
            <a:chOff x="6590925" y="3574350"/>
            <a:chExt cx="848400" cy="675600"/>
          </a:xfrm>
        </p:grpSpPr>
        <p:sp>
          <p:nvSpPr>
            <p:cNvPr id="597" name="Shape 597"/>
            <p:cNvSpPr/>
            <p:nvPr/>
          </p:nvSpPr>
          <p:spPr>
            <a:xfrm>
              <a:off x="6590925" y="3574350"/>
              <a:ext cx="848400" cy="675600"/>
            </a:xfrm>
            <a:prstGeom prst="wedgeEllipseCallout">
              <a:avLst>
                <a:gd fmla="val -113894" name="adj1"/>
                <a:gd fmla="val 16282" name="adj2"/>
              </a:avLst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98" name="Shape 5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40775" y="3723531"/>
              <a:ext cx="548700" cy="3772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Part 2. </a:t>
            </a:r>
          </a:p>
          <a:p>
            <a:pPr lvl="0">
              <a:spcBef>
                <a:spcPts val="0"/>
              </a:spcBef>
              <a:buNone/>
            </a:pPr>
            <a:r>
              <a:rPr b="0"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佈景主題與封面頁</a:t>
            </a:r>
          </a:p>
        </p:txBody>
      </p:sp>
      <p:sp>
        <p:nvSpPr>
          <p:cNvPr id="962" name="Shape 9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63" name="Shape 963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設定佈景主題</a:t>
            </a:r>
          </a:p>
        </p:txBody>
      </p:sp>
      <p:sp>
        <p:nvSpPr>
          <p:cNvPr id="969" name="Shape 96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70" name="Shape 970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實作E</a:t>
            </a:r>
          </a:p>
        </p:txBody>
      </p:sp>
      <p:sp>
        <p:nvSpPr>
          <p:cNvPr id="972" name="Shape 972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Shape 9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644080"/>
            <a:ext cx="4009275" cy="445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54500"/>
            <a:ext cx="3954780" cy="43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設定佈景主題</a:t>
            </a:r>
          </a:p>
        </p:txBody>
      </p:sp>
      <p:sp>
        <p:nvSpPr>
          <p:cNvPr id="981" name="Shape 98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982" name="Shape 982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983" name="Shape 983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985" name="Shape 985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設定佈景主題</a:t>
            </a:r>
          </a:p>
        </p:txBody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[E-1]</a:t>
            </a:r>
            <a:r>
              <a:rPr lang="zh-TW"/>
              <a:t> 索引標籤 設計 &gt; 佈景主題 &gt; 木頭類型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[E-2]</a:t>
            </a:r>
            <a:r>
              <a:rPr lang="zh-TW"/>
              <a:t> 文件格式設定 &gt; 陰影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[E-3]</a:t>
            </a:r>
            <a:r>
              <a:rPr lang="zh-TW"/>
              <a:t> 色彩 &gt; 綠色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[E-4]</a:t>
            </a:r>
            <a:r>
              <a:rPr lang="zh-TW"/>
              <a:t> 字型 &gt; Office &gt; 微軟正黑體 標楷體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[E-5]</a:t>
            </a:r>
            <a:r>
              <a:rPr lang="zh-TW"/>
              <a:t> 段落間距 &gt; 寬鬆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[E-6]</a:t>
            </a:r>
            <a:r>
              <a:rPr lang="zh-TW"/>
              <a:t> 效果 &gt; 凸痕</a:t>
            </a:r>
            <a:br>
              <a:rPr lang="zh-TW"/>
            </a:br>
          </a:p>
        </p:txBody>
      </p:sp>
      <p:sp>
        <p:nvSpPr>
          <p:cNvPr id="992" name="Shape 9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93" name="Shape 993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995" name="Shape 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佈景主題</a:t>
            </a:r>
          </a:p>
        </p:txBody>
      </p:sp>
      <p:sp>
        <p:nvSpPr>
          <p:cNvPr id="1001" name="Shape 1001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佈景主題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木頭類型</a:t>
            </a:r>
          </a:p>
        </p:txBody>
      </p:sp>
      <p:sp>
        <p:nvSpPr>
          <p:cNvPr id="1002" name="Shape 100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03" name="Shape 100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E-1</a:t>
            </a:r>
          </a:p>
        </p:txBody>
      </p:sp>
      <p:sp>
        <p:nvSpPr>
          <p:cNvPr id="1004" name="Shape 1004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5" name="Shape 10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05" y="1639975"/>
            <a:ext cx="3012070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6" name="Shape 1006"/>
          <p:cNvSpPr/>
          <p:nvPr/>
        </p:nvSpPr>
        <p:spPr>
          <a:xfrm>
            <a:off x="6363850" y="1800075"/>
            <a:ext cx="5487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6339700" y="1024275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08" name="Shape 1008"/>
          <p:cNvSpPr/>
          <p:nvPr/>
        </p:nvSpPr>
        <p:spPr>
          <a:xfrm>
            <a:off x="5161925" y="2004325"/>
            <a:ext cx="5487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5908225" y="4447425"/>
            <a:ext cx="7377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4157925" y="2037650"/>
            <a:ext cx="597000" cy="585300"/>
          </a:xfrm>
          <a:prstGeom prst="wedgeEllipseCallout">
            <a:avLst>
              <a:gd fmla="val 87781" name="adj1"/>
              <a:gd fmla="val 182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811413" y="4386500"/>
            <a:ext cx="597000" cy="585300"/>
          </a:xfrm>
          <a:prstGeom prst="wedgeEllipseCallout">
            <a:avLst>
              <a:gd fmla="val 115170" name="adj1"/>
              <a:gd fmla="val -85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文件格式設定</a:t>
            </a:r>
          </a:p>
        </p:txBody>
      </p:sp>
      <p:sp>
        <p:nvSpPr>
          <p:cNvPr id="1017" name="Shape 1017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索引標籤 樣式</a:t>
            </a:r>
          </a:p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文件格式設定 &gt; 下箭頭</a:t>
            </a:r>
          </a:p>
        </p:txBody>
      </p:sp>
      <p:sp>
        <p:nvSpPr>
          <p:cNvPr id="1018" name="Shape 101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19" name="Shape 1019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E-2</a:t>
            </a:r>
          </a:p>
        </p:txBody>
      </p:sp>
      <p:sp>
        <p:nvSpPr>
          <p:cNvPr id="1020" name="Shape 1020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buAutoNum type="arabicPeriod" startAt="3"/>
            </a:pPr>
            <a:r>
              <a:rPr lang="zh-TW"/>
              <a:t>選擇「陰影」</a:t>
            </a:r>
          </a:p>
        </p:txBody>
      </p:sp>
      <p:pic>
        <p:nvPicPr>
          <p:cNvPr id="1021" name="Shape 10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3097675"/>
            <a:ext cx="7629525" cy="346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22" name="Shape 1022"/>
          <p:cNvSpPr/>
          <p:nvPr/>
        </p:nvSpPr>
        <p:spPr>
          <a:xfrm>
            <a:off x="2341750" y="3342125"/>
            <a:ext cx="5487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2317600" y="2566325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4" name="Shape 1024"/>
          <p:cNvSpPr/>
          <p:nvPr/>
        </p:nvSpPr>
        <p:spPr>
          <a:xfrm>
            <a:off x="6846650" y="3752525"/>
            <a:ext cx="597000" cy="585300"/>
          </a:xfrm>
          <a:prstGeom prst="wedgeEllipseCallout">
            <a:avLst>
              <a:gd fmla="val 1227" name="adj1"/>
              <a:gd fmla="val 7090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693800" y="4528325"/>
            <a:ext cx="902700" cy="719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色彩</a:t>
            </a:r>
          </a:p>
        </p:txBody>
      </p:sp>
      <p:sp>
        <p:nvSpPr>
          <p:cNvPr id="1031" name="Shape 1031"/>
          <p:cNvSpPr txBox="1"/>
          <p:nvPr>
            <p:ph idx="2" type="body"/>
          </p:nvPr>
        </p:nvSpPr>
        <p:spPr>
          <a:xfrm>
            <a:off x="1327600" y="1639975"/>
            <a:ext cx="29841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色彩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綠色</a:t>
            </a:r>
          </a:p>
        </p:txBody>
      </p:sp>
      <p:sp>
        <p:nvSpPr>
          <p:cNvPr id="1032" name="Shape 103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33" name="Shape 1033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E-3</a:t>
            </a:r>
          </a:p>
        </p:txBody>
      </p:sp>
      <p:sp>
        <p:nvSpPr>
          <p:cNvPr id="1034" name="Shape 1034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5" name="Shape 10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922992"/>
            <a:ext cx="3999900" cy="388597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36" name="Shape 1036"/>
          <p:cNvSpPr/>
          <p:nvPr/>
        </p:nvSpPr>
        <p:spPr>
          <a:xfrm>
            <a:off x="4485625" y="4873175"/>
            <a:ext cx="597000" cy="585300"/>
          </a:xfrm>
          <a:prstGeom prst="wedgeEllipseCallout">
            <a:avLst>
              <a:gd fmla="val 81583" name="adj1"/>
              <a:gd fmla="val 323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5361850" y="4956875"/>
            <a:ext cx="21876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5361850" y="2097425"/>
            <a:ext cx="639900" cy="1065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4485625" y="2337275"/>
            <a:ext cx="597000" cy="585300"/>
          </a:xfrm>
          <a:prstGeom prst="wedgeEllipseCallout">
            <a:avLst>
              <a:gd fmla="val 81583" name="adj1"/>
              <a:gd fmla="val 323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字型</a:t>
            </a:r>
          </a:p>
        </p:txBody>
      </p:sp>
      <p:sp>
        <p:nvSpPr>
          <p:cNvPr id="1045" name="Shape 1045"/>
          <p:cNvSpPr txBox="1"/>
          <p:nvPr>
            <p:ph idx="2" type="body"/>
          </p:nvPr>
        </p:nvSpPr>
        <p:spPr>
          <a:xfrm>
            <a:off x="311700" y="1639975"/>
            <a:ext cx="44532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字型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微軟正黑體/標楷體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大字(微軟正黑體): 標題字型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小字(標楷體): 文本字型</a:t>
            </a:r>
          </a:p>
        </p:txBody>
      </p:sp>
      <p:sp>
        <p:nvSpPr>
          <p:cNvPr id="1046" name="Shape 104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47" name="Shape 1047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E-4</a:t>
            </a:r>
          </a:p>
        </p:txBody>
      </p:sp>
      <p:sp>
        <p:nvSpPr>
          <p:cNvPr id="1048" name="Shape 104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9" name="Shape 10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400" y="1681125"/>
            <a:ext cx="3247175" cy="4410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50" name="Shape 1050"/>
          <p:cNvSpPr/>
          <p:nvPr/>
        </p:nvSpPr>
        <p:spPr>
          <a:xfrm>
            <a:off x="4697400" y="2877825"/>
            <a:ext cx="597000" cy="585300"/>
          </a:xfrm>
          <a:prstGeom prst="wedgeEllipseCallout">
            <a:avLst>
              <a:gd fmla="val 81583" name="adj1"/>
              <a:gd fmla="val 323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51" name="Shape 1051"/>
          <p:cNvSpPr/>
          <p:nvPr/>
        </p:nvSpPr>
        <p:spPr>
          <a:xfrm>
            <a:off x="5542550" y="2820125"/>
            <a:ext cx="2776500" cy="793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5542550" y="1681125"/>
            <a:ext cx="639900" cy="10650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4764850" y="1920975"/>
            <a:ext cx="597000" cy="585300"/>
          </a:xfrm>
          <a:prstGeom prst="wedgeEllipseCallout">
            <a:avLst>
              <a:gd fmla="val 81583" name="adj1"/>
              <a:gd fmla="val 323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311700" y="833774"/>
            <a:ext cx="69861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段落間距</a:t>
            </a:r>
          </a:p>
        </p:txBody>
      </p:sp>
      <p:sp>
        <p:nvSpPr>
          <p:cNvPr id="1059" name="Shape 1059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段落間距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寬鬆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zh-TW"/>
              <a:t>之前: 與前段的距離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zh-TW"/>
              <a:t>之後: 與後段的距離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zh-TW"/>
              <a:t>行距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61" name="Shape 1061"/>
          <p:cNvSpPr txBox="1"/>
          <p:nvPr>
            <p:ph idx="1" type="subTitle"/>
          </p:nvPr>
        </p:nvSpPr>
        <p:spPr>
          <a:xfrm>
            <a:off x="408862" y="517575"/>
            <a:ext cx="6791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E-5</a:t>
            </a:r>
          </a:p>
        </p:txBody>
      </p:sp>
      <p:sp>
        <p:nvSpPr>
          <p:cNvPr id="1062" name="Shape 1062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3" name="Shape 10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627" y="1273375"/>
            <a:ext cx="3303175" cy="507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64" name="Shape 1064"/>
          <p:cNvSpPr/>
          <p:nvPr/>
        </p:nvSpPr>
        <p:spPr>
          <a:xfrm>
            <a:off x="4538113" y="4631900"/>
            <a:ext cx="597000" cy="585300"/>
          </a:xfrm>
          <a:prstGeom prst="wedgeEllipseCallout">
            <a:avLst>
              <a:gd fmla="val 81583" name="adj1"/>
              <a:gd fmla="val 3233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65" name="Shape 1065"/>
          <p:cNvSpPr/>
          <p:nvPr/>
        </p:nvSpPr>
        <p:spPr>
          <a:xfrm>
            <a:off x="5361650" y="4593650"/>
            <a:ext cx="1935900" cy="661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5542550" y="1441275"/>
            <a:ext cx="1009200" cy="365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5787950" y="601650"/>
            <a:ext cx="597000" cy="585300"/>
          </a:xfrm>
          <a:prstGeom prst="wedgeEllipseCallout">
            <a:avLst>
              <a:gd fmla="val 6863" name="adj1"/>
              <a:gd fmla="val 8342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68" name="Shape 1068"/>
          <p:cNvSpPr/>
          <p:nvPr/>
        </p:nvSpPr>
        <p:spPr>
          <a:xfrm>
            <a:off x="6810875" y="2011050"/>
            <a:ext cx="1971900" cy="585300"/>
          </a:xfrm>
          <a:prstGeom prst="wedgeRoundRectCallout">
            <a:avLst>
              <a:gd fmla="val -68228" name="adj1"/>
              <a:gd fmla="val -9086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佈景主題的段落間距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ngLiu"/>
                <a:ea typeface="MingLiu"/>
                <a:cs typeface="MingLiu"/>
                <a:sym typeface="MingLiu"/>
              </a:rPr>
              <a:t>(SmartArt)效果</a:t>
            </a:r>
          </a:p>
        </p:txBody>
      </p:sp>
      <p:sp>
        <p:nvSpPr>
          <p:cNvPr id="1074" name="Shape 1074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設計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效果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凸痕</a:t>
            </a:r>
          </a:p>
        </p:txBody>
      </p:sp>
      <p:sp>
        <p:nvSpPr>
          <p:cNvPr id="1075" name="Shape 107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76" name="Shape 1076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E-6</a:t>
            </a:r>
          </a:p>
        </p:txBody>
      </p:sp>
      <p:sp>
        <p:nvSpPr>
          <p:cNvPr id="1077" name="Shape 1077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8" name="Shape 10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25" y="1639975"/>
            <a:ext cx="3889879" cy="445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79" name="Shape 1079"/>
          <p:cNvSpPr/>
          <p:nvPr/>
        </p:nvSpPr>
        <p:spPr>
          <a:xfrm>
            <a:off x="7860013" y="5676700"/>
            <a:ext cx="597000" cy="585300"/>
          </a:xfrm>
          <a:prstGeom prst="wedgeEllipseCallout">
            <a:avLst>
              <a:gd fmla="val 4537" name="adj1"/>
              <a:gd fmla="val -8707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0" name="Shape 1080"/>
          <p:cNvSpPr/>
          <p:nvPr/>
        </p:nvSpPr>
        <p:spPr>
          <a:xfrm>
            <a:off x="7682850" y="4083050"/>
            <a:ext cx="1149600" cy="12588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5189050" y="1991150"/>
            <a:ext cx="1009200" cy="365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4273500" y="1881200"/>
            <a:ext cx="597000" cy="585300"/>
          </a:xfrm>
          <a:prstGeom prst="wedgeEllipseCallout">
            <a:avLst>
              <a:gd fmla="val 81583" name="adj1"/>
              <a:gd fmla="val 305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300" y="1899524"/>
            <a:ext cx="2944275" cy="416640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604" name="Shape 604"/>
          <p:cNvGrpSpPr/>
          <p:nvPr/>
        </p:nvGrpSpPr>
        <p:grpSpPr>
          <a:xfrm>
            <a:off x="3059825" y="1495527"/>
            <a:ext cx="3366450" cy="4472824"/>
            <a:chOff x="3476475" y="1390452"/>
            <a:chExt cx="3366450" cy="4472824"/>
          </a:xfrm>
        </p:grpSpPr>
        <p:pic>
          <p:nvPicPr>
            <p:cNvPr id="605" name="Shape 6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76475" y="1696823"/>
              <a:ext cx="2944275" cy="416645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grpSp>
          <p:nvGrpSpPr>
            <p:cNvPr id="606" name="Shape 606"/>
            <p:cNvGrpSpPr/>
            <p:nvPr/>
          </p:nvGrpSpPr>
          <p:grpSpPr>
            <a:xfrm>
              <a:off x="5994525" y="4074702"/>
              <a:ext cx="848400" cy="675600"/>
              <a:chOff x="6590925" y="3574350"/>
              <a:chExt cx="848400" cy="675600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6590925" y="3574350"/>
                <a:ext cx="848400" cy="675600"/>
              </a:xfrm>
              <a:prstGeom prst="wedgeEllipseCallout">
                <a:avLst>
                  <a:gd fmla="val -61189" name="adj1"/>
                  <a:gd fmla="val 61978" name="adj2"/>
                </a:avLst>
              </a:prstGeom>
              <a:solidFill>
                <a:srgbClr val="FFFFFF"/>
              </a:solidFill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08" name="Shape 60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40775" y="3723531"/>
                <a:ext cx="548700" cy="377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9" name="Shape 609"/>
            <p:cNvGrpSpPr/>
            <p:nvPr/>
          </p:nvGrpSpPr>
          <p:grpSpPr>
            <a:xfrm>
              <a:off x="5994525" y="2529527"/>
              <a:ext cx="848400" cy="675600"/>
              <a:chOff x="6590925" y="3574350"/>
              <a:chExt cx="848400" cy="675600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6590925" y="3574350"/>
                <a:ext cx="848400" cy="675600"/>
              </a:xfrm>
              <a:prstGeom prst="wedgeEllipseCallout">
                <a:avLst>
                  <a:gd fmla="val -61189" name="adj1"/>
                  <a:gd fmla="val 61978" name="adj2"/>
                </a:avLst>
              </a:prstGeom>
              <a:solidFill>
                <a:srgbClr val="FFFFFF"/>
              </a:solidFill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1" name="Shape 61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40775" y="3723531"/>
                <a:ext cx="548700" cy="377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2" name="Shape 612"/>
            <p:cNvGrpSpPr/>
            <p:nvPr/>
          </p:nvGrpSpPr>
          <p:grpSpPr>
            <a:xfrm>
              <a:off x="5994525" y="1390452"/>
              <a:ext cx="848400" cy="675600"/>
              <a:chOff x="6590925" y="3574350"/>
              <a:chExt cx="848400" cy="675600"/>
            </a:xfrm>
          </p:grpSpPr>
          <p:sp>
            <p:nvSpPr>
              <p:cNvPr id="613" name="Shape 613"/>
              <p:cNvSpPr/>
              <p:nvPr/>
            </p:nvSpPr>
            <p:spPr>
              <a:xfrm>
                <a:off x="6590925" y="3574350"/>
                <a:ext cx="848400" cy="675600"/>
              </a:xfrm>
              <a:prstGeom prst="wedgeEllipseCallout">
                <a:avLst>
                  <a:gd fmla="val -61189" name="adj1"/>
                  <a:gd fmla="val 61978" name="adj2"/>
                </a:avLst>
              </a:prstGeom>
              <a:solidFill>
                <a:srgbClr val="FFFFFF"/>
              </a:solidFill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4" name="Shape 6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740775" y="3723531"/>
                <a:ext cx="548700" cy="377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15" name="Shape 6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434" y="1707625"/>
            <a:ext cx="2944275" cy="41664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16" name="Shape 61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長文件</a:t>
            </a: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618" name="Shape 618"/>
          <p:cNvGrpSpPr/>
          <p:nvPr/>
        </p:nvGrpSpPr>
        <p:grpSpPr>
          <a:xfrm>
            <a:off x="3425363" y="2540325"/>
            <a:ext cx="848400" cy="675600"/>
            <a:chOff x="6590925" y="3574350"/>
            <a:chExt cx="848400" cy="675600"/>
          </a:xfrm>
        </p:grpSpPr>
        <p:sp>
          <p:nvSpPr>
            <p:cNvPr id="619" name="Shape 619"/>
            <p:cNvSpPr/>
            <p:nvPr/>
          </p:nvSpPr>
          <p:spPr>
            <a:xfrm>
              <a:off x="6590925" y="3574350"/>
              <a:ext cx="848400" cy="675600"/>
            </a:xfrm>
            <a:prstGeom prst="wedgeEllipseCallout">
              <a:avLst>
                <a:gd fmla="val 32336" name="adj1"/>
                <a:gd fmla="val 60465" name="adj2"/>
              </a:avLst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20" name="Shape 6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40775" y="3723531"/>
              <a:ext cx="548700" cy="377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Shape 621"/>
          <p:cNvGrpSpPr/>
          <p:nvPr/>
        </p:nvGrpSpPr>
        <p:grpSpPr>
          <a:xfrm>
            <a:off x="2686975" y="3684877"/>
            <a:ext cx="848400" cy="675600"/>
            <a:chOff x="6590925" y="3574350"/>
            <a:chExt cx="848400" cy="675600"/>
          </a:xfrm>
        </p:grpSpPr>
        <p:sp>
          <p:nvSpPr>
            <p:cNvPr id="622" name="Shape 622"/>
            <p:cNvSpPr/>
            <p:nvPr/>
          </p:nvSpPr>
          <p:spPr>
            <a:xfrm>
              <a:off x="6590925" y="3574350"/>
              <a:ext cx="848400" cy="675600"/>
            </a:xfrm>
            <a:prstGeom prst="wedgeEllipseCallout">
              <a:avLst>
                <a:gd fmla="val 78627" name="adj1"/>
                <a:gd fmla="val 50351" name="adj2"/>
              </a:avLst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23" name="Shape 6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40775" y="3723531"/>
              <a:ext cx="548700" cy="3772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目錄：更新整個目錄</a:t>
            </a:r>
          </a:p>
        </p:txBody>
      </p:sp>
      <p:sp>
        <p:nvSpPr>
          <p:cNvPr id="1088" name="Shape 108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89" name="Shape 1089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實作F</a:t>
            </a:r>
          </a:p>
        </p:txBody>
      </p:sp>
      <p:sp>
        <p:nvSpPr>
          <p:cNvPr id="1091" name="Shape 1091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Shape 10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654505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Shape 10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639955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Shape 1098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目錄：更新整個目錄</a:t>
            </a:r>
          </a:p>
        </p:txBody>
      </p:sp>
      <p:sp>
        <p:nvSpPr>
          <p:cNvPr id="1100" name="Shape 110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101" name="Shape 1101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1102" name="Shape 1102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104" name="Shape 1104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1105" name="Shape 1105"/>
          <p:cNvSpPr/>
          <p:nvPr/>
        </p:nvSpPr>
        <p:spPr>
          <a:xfrm>
            <a:off x="8075625" y="2498100"/>
            <a:ext cx="432300" cy="2867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3460200" y="2639500"/>
            <a:ext cx="432300" cy="28671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目錄：更新整個目錄</a:t>
            </a:r>
          </a:p>
        </p:txBody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[F-1] </a:t>
            </a:r>
            <a:r>
              <a:rPr lang="zh-TW"/>
              <a:t>點選目錄 &gt; 更新目錄 &gt; 更新整個目錄</a:t>
            </a:r>
          </a:p>
        </p:txBody>
      </p:sp>
      <p:sp>
        <p:nvSpPr>
          <p:cNvPr id="1113" name="Shape 111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14" name="Shape 1114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116" name="Shape 1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更新整個目錄</a:t>
            </a:r>
          </a:p>
        </p:txBody>
      </p:sp>
      <p:sp>
        <p:nvSpPr>
          <p:cNvPr id="1122" name="Shape 1122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點選目錄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更新目錄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更新整個目錄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確定</a:t>
            </a:r>
          </a:p>
        </p:txBody>
      </p:sp>
      <p:sp>
        <p:nvSpPr>
          <p:cNvPr id="1123" name="Shape 112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24" name="Shape 1124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F-1</a:t>
            </a:r>
          </a:p>
        </p:txBody>
      </p:sp>
      <p:sp>
        <p:nvSpPr>
          <p:cNvPr id="1125" name="Shape 1125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6" name="Shape 1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75" y="1639973"/>
            <a:ext cx="5477924" cy="31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27" name="Shape 1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513" y="4461650"/>
            <a:ext cx="3137650" cy="1872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28" name="Shape 1128"/>
          <p:cNvSpPr/>
          <p:nvPr/>
        </p:nvSpPr>
        <p:spPr>
          <a:xfrm rot="5400000">
            <a:off x="4587725" y="36372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4245725" y="3043625"/>
            <a:ext cx="884100" cy="365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3307250" y="3640875"/>
            <a:ext cx="597000" cy="585300"/>
          </a:xfrm>
          <a:prstGeom prst="wedgeEllipseCallout">
            <a:avLst>
              <a:gd fmla="val 81583" name="adj1"/>
              <a:gd fmla="val 305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31" name="Shape 1131"/>
          <p:cNvSpPr/>
          <p:nvPr/>
        </p:nvSpPr>
        <p:spPr>
          <a:xfrm>
            <a:off x="4451825" y="2212838"/>
            <a:ext cx="597000" cy="585300"/>
          </a:xfrm>
          <a:prstGeom prst="wedgeEllipseCallout">
            <a:avLst>
              <a:gd fmla="val 3028" name="adj1"/>
              <a:gd fmla="val 8597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32" name="Shape 1132"/>
          <p:cNvSpPr/>
          <p:nvPr/>
        </p:nvSpPr>
        <p:spPr>
          <a:xfrm>
            <a:off x="4832400" y="5411050"/>
            <a:ext cx="1420800" cy="268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5483250" y="5780250"/>
            <a:ext cx="10212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3996200" y="5252638"/>
            <a:ext cx="597000" cy="585300"/>
          </a:xfrm>
          <a:prstGeom prst="wedgeEllipseCallout">
            <a:avLst>
              <a:gd fmla="val 78028" name="adj1"/>
              <a:gd fmla="val -2544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35" name="Shape 1135"/>
          <p:cNvSpPr/>
          <p:nvPr/>
        </p:nvSpPr>
        <p:spPr>
          <a:xfrm>
            <a:off x="4598925" y="5780238"/>
            <a:ext cx="597000" cy="585300"/>
          </a:xfrm>
          <a:prstGeom prst="wedgeEllipseCallout">
            <a:avLst>
              <a:gd fmla="val 82341" name="adj1"/>
              <a:gd fmla="val -13499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插入封面頁</a:t>
            </a:r>
          </a:p>
        </p:txBody>
      </p:sp>
      <p:sp>
        <p:nvSpPr>
          <p:cNvPr id="1141" name="Shape 11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42" name="Shape 1142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實作G</a:t>
            </a:r>
          </a:p>
        </p:txBody>
      </p:sp>
      <p:sp>
        <p:nvSpPr>
          <p:cNvPr id="1144" name="Shape 1144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練習文件：接續前一份文件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lt1"/>
              </a:solidFill>
            </a:endParaRP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 txBox="1"/>
          <p:nvPr>
            <p:ph idx="1" type="subTitle"/>
          </p:nvPr>
        </p:nvSpPr>
        <p:spPr>
          <a:xfrm>
            <a:off x="2395975" y="4608725"/>
            <a:ext cx="6424200" cy="5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練習文件：</a:t>
            </a:r>
            <a:r>
              <a:rPr b="1" lang="zh-TW" u="sng">
                <a:solidFill>
                  <a:srgbClr val="FFFF00"/>
                </a:solidFill>
                <a:latin typeface="MingLiu"/>
                <a:ea typeface="MingLiu"/>
                <a:cs typeface="MingLiu"/>
                <a:sym typeface="MingLiu"/>
              </a:rPr>
              <a:t>7-G 封面頁圖片.jpg   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  <p:sp>
        <p:nvSpPr>
          <p:cNvPr id="1146" name="Shape 1146"/>
          <p:cNvSpPr txBox="1"/>
          <p:nvPr/>
        </p:nvSpPr>
        <p:spPr>
          <a:xfrm>
            <a:off x="1703650" y="5342500"/>
            <a:ext cx="6847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3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課程網頁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面授課程 第7堂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練習文件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1" name="Shape 1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00" y="1650309"/>
            <a:ext cx="3338850" cy="445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Shape 1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925" y="1650300"/>
            <a:ext cx="3338850" cy="4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Shape 1153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插入封面頁</a:t>
            </a:r>
          </a:p>
        </p:txBody>
      </p:sp>
      <p:sp>
        <p:nvSpPr>
          <p:cNvPr id="1155" name="Shape 11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156" name="Shape 1156"/>
          <p:cNvSpPr txBox="1"/>
          <p:nvPr>
            <p:ph idx="4294967295" type="subTitle"/>
          </p:nvPr>
        </p:nvSpPr>
        <p:spPr>
          <a:xfrm>
            <a:off x="3650550" y="435825"/>
            <a:ext cx="18429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1157" name="Shape 115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1159" name="Shape 115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插入封面頁</a:t>
            </a:r>
          </a:p>
        </p:txBody>
      </p:sp>
      <p:sp>
        <p:nvSpPr>
          <p:cNvPr id="1165" name="Shape 1165"/>
          <p:cNvSpPr txBox="1"/>
          <p:nvPr>
            <p:ph idx="1" type="body"/>
          </p:nvPr>
        </p:nvSpPr>
        <p:spPr>
          <a:xfrm>
            <a:off x="178500" y="1495575"/>
            <a:ext cx="87870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/>
              <a:t>繼續前一份練習文件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[G-1] </a:t>
            </a:r>
            <a:r>
              <a:rPr lang="zh-TW"/>
              <a:t>索引標籤 插入 &gt; 封面頁 &gt; 移動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b="1" lang="zh-TW">
                <a:solidFill>
                  <a:srgbClr val="980000"/>
                </a:solidFill>
              </a:rPr>
              <a:t>[G-2]</a:t>
            </a:r>
            <a:r>
              <a:rPr lang="zh-TW"/>
              <a:t> 修改封面頁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zh-TW">
                <a:solidFill>
                  <a:schemeClr val="accent3"/>
                </a:solidFill>
              </a:rPr>
              <a:t>[G-3] </a:t>
            </a:r>
            <a:r>
              <a:rPr lang="zh-TW">
                <a:solidFill>
                  <a:srgbClr val="000000"/>
                </a:solidFill>
              </a:rPr>
              <a:t>變更圖片為 </a:t>
            </a:r>
            <a:r>
              <a:rPr lang="zh-TW" u="sng">
                <a:solidFill>
                  <a:srgbClr val="000000"/>
                </a:solidFill>
              </a:rPr>
              <a:t>7-G 封面頁圖片.jpg</a:t>
            </a:r>
            <a:r>
              <a:rPr lang="zh-TW">
                <a:solidFill>
                  <a:srgbClr val="000000"/>
                </a:solidFill>
              </a:rPr>
              <a:t>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>
                <a:solidFill>
                  <a:srgbClr val="000000"/>
                </a:solidFill>
              </a:rPr>
              <a:t>刪除文件第一行的</a:t>
            </a:r>
            <a:r>
              <a:rPr lang="zh-TW" u="sng">
                <a:solidFill>
                  <a:srgbClr val="000000"/>
                </a:solidFill>
              </a:rPr>
              <a:t>「WHO高齡友善城市指南」摘要</a:t>
            </a:r>
            <a:br>
              <a:rPr lang="zh-TW">
                <a:solidFill>
                  <a:srgbClr val="000000"/>
                </a:solidFill>
              </a:rPr>
            </a:br>
          </a:p>
        </p:txBody>
      </p:sp>
      <p:sp>
        <p:nvSpPr>
          <p:cNvPr id="1166" name="Shape 116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67" name="Shape 1167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 txBox="1"/>
          <p:nvPr>
            <p:ph idx="2" type="subTitle"/>
          </p:nvPr>
        </p:nvSpPr>
        <p:spPr>
          <a:xfrm>
            <a:off x="3967650" y="435825"/>
            <a:ext cx="12087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1169" name="Shape 1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363" y="1616588"/>
            <a:ext cx="41790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/>
          <p:nvPr>
            <p:ph type="title"/>
          </p:nvPr>
        </p:nvSpPr>
        <p:spPr>
          <a:xfrm>
            <a:off x="311700" y="833774"/>
            <a:ext cx="42603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插入封面頁</a:t>
            </a:r>
          </a:p>
        </p:txBody>
      </p:sp>
      <p:sp>
        <p:nvSpPr>
          <p:cNvPr id="1175" name="Shape 1175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索引標籤 插入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封面頁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移動</a:t>
            </a:r>
          </a:p>
        </p:txBody>
      </p:sp>
      <p:sp>
        <p:nvSpPr>
          <p:cNvPr id="1176" name="Shape 11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77" name="Shape 1177"/>
          <p:cNvSpPr txBox="1"/>
          <p:nvPr>
            <p:ph idx="1" type="subTitle"/>
          </p:nvPr>
        </p:nvSpPr>
        <p:spPr>
          <a:xfrm>
            <a:off x="370950" y="517575"/>
            <a:ext cx="41418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G-1</a:t>
            </a:r>
          </a:p>
        </p:txBody>
      </p:sp>
      <p:sp>
        <p:nvSpPr>
          <p:cNvPr id="1178" name="Shape 1178"/>
          <p:cNvSpPr txBox="1"/>
          <p:nvPr>
            <p:ph idx="3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9" name="Shape 1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513" y="833775"/>
            <a:ext cx="4295775" cy="5562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80" name="Shape 1180"/>
          <p:cNvSpPr/>
          <p:nvPr/>
        </p:nvSpPr>
        <p:spPr>
          <a:xfrm>
            <a:off x="5602250" y="1074725"/>
            <a:ext cx="548700" cy="268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6251075" y="2880238"/>
            <a:ext cx="597000" cy="585300"/>
          </a:xfrm>
          <a:prstGeom prst="wedgeEllipseCallout">
            <a:avLst>
              <a:gd fmla="val -2286" name="adj1"/>
              <a:gd fmla="val 8603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82" name="Shape 1182"/>
          <p:cNvSpPr/>
          <p:nvPr/>
        </p:nvSpPr>
        <p:spPr>
          <a:xfrm>
            <a:off x="4536525" y="1343225"/>
            <a:ext cx="781800" cy="2685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5879825" y="3731725"/>
            <a:ext cx="1339500" cy="1782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" name="Shape 1184"/>
          <p:cNvSpPr/>
          <p:nvPr/>
        </p:nvSpPr>
        <p:spPr>
          <a:xfrm>
            <a:off x="4628925" y="429263"/>
            <a:ext cx="597000" cy="585300"/>
          </a:xfrm>
          <a:prstGeom prst="wedgeEllipseCallout">
            <a:avLst>
              <a:gd fmla="val -322" name="adj1"/>
              <a:gd fmla="val 88722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85" name="Shape 1185"/>
          <p:cNvSpPr/>
          <p:nvPr/>
        </p:nvSpPr>
        <p:spPr>
          <a:xfrm>
            <a:off x="5578100" y="192663"/>
            <a:ext cx="597000" cy="585300"/>
          </a:xfrm>
          <a:prstGeom prst="wedgeEllipseCallout">
            <a:avLst>
              <a:gd fmla="val -4041" name="adj1"/>
              <a:gd fmla="val 80828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 txBox="1"/>
          <p:nvPr>
            <p:ph type="title"/>
          </p:nvPr>
        </p:nvSpPr>
        <p:spPr>
          <a:xfrm>
            <a:off x="311700" y="6373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修改封面頁</a:t>
            </a:r>
          </a:p>
        </p:txBody>
      </p:sp>
      <p:sp>
        <p:nvSpPr>
          <p:cNvPr id="1191" name="Shape 1191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[文件標題] 改成 </a:t>
            </a:r>
            <a:r>
              <a:rPr lang="zh-TW" u="sng"/>
              <a:t>「WHO高齡友善城市指南」摘要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字型大小縮小為28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作者 改成 你的名字</a:t>
            </a:r>
            <a:br>
              <a:rPr lang="zh-TW"/>
            </a:br>
            <a:r>
              <a:rPr lang="zh-TW"/>
              <a:t>公司 改為 學號</a:t>
            </a:r>
            <a:br>
              <a:rPr lang="zh-TW"/>
            </a:br>
            <a:r>
              <a:rPr lang="zh-TW"/>
              <a:t>日期 設為 今天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年 設為 今年</a:t>
            </a:r>
          </a:p>
        </p:txBody>
      </p:sp>
      <p:sp>
        <p:nvSpPr>
          <p:cNvPr id="1192" name="Shape 119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93" name="Shape 1193"/>
          <p:cNvSpPr txBox="1"/>
          <p:nvPr>
            <p:ph idx="1" type="subTitle"/>
          </p:nvPr>
        </p:nvSpPr>
        <p:spPr>
          <a:xfrm>
            <a:off x="430200" y="3973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G-2</a:t>
            </a:r>
          </a:p>
        </p:txBody>
      </p:sp>
      <p:pic>
        <p:nvPicPr>
          <p:cNvPr id="1194" name="Shape 1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598" y="1461152"/>
            <a:ext cx="3749700" cy="5103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95" name="Shape 1195"/>
          <p:cNvSpPr/>
          <p:nvPr/>
        </p:nvSpPr>
        <p:spPr>
          <a:xfrm>
            <a:off x="6933700" y="2732250"/>
            <a:ext cx="1251900" cy="3786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6336700" y="5585213"/>
            <a:ext cx="597000" cy="585300"/>
          </a:xfrm>
          <a:prstGeom prst="wedgeEllipseCallout">
            <a:avLst>
              <a:gd fmla="val 83476" name="adj1"/>
              <a:gd fmla="val 83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97" name="Shape 1197"/>
          <p:cNvSpPr/>
          <p:nvPr/>
        </p:nvSpPr>
        <p:spPr>
          <a:xfrm>
            <a:off x="7204900" y="5836775"/>
            <a:ext cx="548700" cy="585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7244175" y="2124500"/>
            <a:ext cx="597000" cy="417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6014025" y="2588613"/>
            <a:ext cx="597000" cy="585300"/>
          </a:xfrm>
          <a:prstGeom prst="wedgeEllipseCallout">
            <a:avLst>
              <a:gd fmla="val 83476" name="adj1"/>
              <a:gd fmla="val 83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00" name="Shape 1200"/>
          <p:cNvSpPr/>
          <p:nvPr/>
        </p:nvSpPr>
        <p:spPr>
          <a:xfrm>
            <a:off x="8116800" y="2040800"/>
            <a:ext cx="597000" cy="585300"/>
          </a:xfrm>
          <a:prstGeom prst="wedgeEllipseCallout">
            <a:avLst>
              <a:gd fmla="val -79267" name="adj1"/>
              <a:gd fmla="val -56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/>
          <p:nvPr>
            <p:ph idx="3" type="body"/>
          </p:nvPr>
        </p:nvSpPr>
        <p:spPr>
          <a:xfrm>
            <a:off x="4399175" y="1639975"/>
            <a:ext cx="44331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Font typeface="Microsoft JhengHei"/>
              <a:buAutoNum type="arabicPeriod" startAt="4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選擇 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7-G 封面頁圖片.jpg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indent="-355600" lvl="0" marL="457200">
              <a:spcBef>
                <a:spcPts val="0"/>
              </a:spcBef>
              <a:buFont typeface="Microsoft JhengHei"/>
              <a:buAutoNum type="arabicPeriod" startAt="4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</a:p>
        </p:txBody>
      </p:sp>
      <p:sp>
        <p:nvSpPr>
          <p:cNvPr id="1206" name="Shape 1206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變更圖片</a:t>
            </a:r>
          </a:p>
        </p:txBody>
      </p:sp>
      <p:sp>
        <p:nvSpPr>
          <p:cNvPr id="1207" name="Shape 1207"/>
          <p:cNvSpPr txBox="1"/>
          <p:nvPr>
            <p:ph idx="2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圖片上按滑鼠右鍵</a:t>
            </a:r>
          </a:p>
          <a:p>
            <a:pPr indent="-355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變更圖片</a:t>
            </a:r>
          </a:p>
          <a:p>
            <a:pPr indent="-355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插入圖片 &gt; 從檔案</a:t>
            </a:r>
          </a:p>
        </p:txBody>
      </p:sp>
      <p:sp>
        <p:nvSpPr>
          <p:cNvPr id="1208" name="Shape 12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09" name="Shape 1209"/>
          <p:cNvSpPr txBox="1"/>
          <p:nvPr>
            <p:ph idx="1" type="subTitle"/>
          </p:nvPr>
        </p:nvSpPr>
        <p:spPr>
          <a:xfrm>
            <a:off x="430200" y="517575"/>
            <a:ext cx="8283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G-3</a:t>
            </a:r>
          </a:p>
        </p:txBody>
      </p:sp>
      <p:pic>
        <p:nvPicPr>
          <p:cNvPr id="1210" name="Shape 1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63" y="3651700"/>
            <a:ext cx="3667125" cy="297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11" name="Shape 1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51" y="2975325"/>
            <a:ext cx="3742601" cy="2362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12" name="Shape 1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820" y="4184248"/>
            <a:ext cx="3667125" cy="254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1409400" y="6031175"/>
            <a:ext cx="1552200" cy="3162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83050" y="4576088"/>
            <a:ext cx="597000" cy="585300"/>
          </a:xfrm>
          <a:prstGeom prst="wedgeEllipseCallout">
            <a:avLst>
              <a:gd fmla="val 83476" name="adj1"/>
              <a:gd fmla="val 83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46525" y="5856563"/>
            <a:ext cx="597000" cy="585300"/>
          </a:xfrm>
          <a:prstGeom prst="wedgeEllipseCallout">
            <a:avLst>
              <a:gd fmla="val 83476" name="adj1"/>
              <a:gd fmla="val 83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16" name="Shape 1216"/>
          <p:cNvSpPr/>
          <p:nvPr/>
        </p:nvSpPr>
        <p:spPr>
          <a:xfrm>
            <a:off x="3742550" y="3368100"/>
            <a:ext cx="3249000" cy="4734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2722550" y="3285138"/>
            <a:ext cx="597000" cy="585300"/>
          </a:xfrm>
          <a:prstGeom prst="wedgeEllipseCallout">
            <a:avLst>
              <a:gd fmla="val 83476" name="adj1"/>
              <a:gd fmla="val 83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18" name="Shape 1218"/>
          <p:cNvSpPr/>
          <p:nvPr/>
        </p:nvSpPr>
        <p:spPr>
          <a:xfrm>
            <a:off x="6080350" y="5025650"/>
            <a:ext cx="965400" cy="9603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5236375" y="5271263"/>
            <a:ext cx="597000" cy="585300"/>
          </a:xfrm>
          <a:prstGeom prst="wedgeEllipseCallout">
            <a:avLst>
              <a:gd fmla="val 83476" name="adj1"/>
              <a:gd fmla="val 8357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20" name="Shape 1220"/>
          <p:cNvSpPr/>
          <p:nvPr/>
        </p:nvSpPr>
        <p:spPr>
          <a:xfrm>
            <a:off x="7675050" y="6382625"/>
            <a:ext cx="714000" cy="246900"/>
          </a:xfrm>
          <a:prstGeom prst="roundRect">
            <a:avLst>
              <a:gd fmla="val 14434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7792050" y="5499088"/>
            <a:ext cx="597000" cy="585300"/>
          </a:xfrm>
          <a:prstGeom prst="wedgeEllipseCallout">
            <a:avLst>
              <a:gd fmla="val 1457" name="adj1"/>
              <a:gd fmla="val 85535" name="adj2"/>
            </a:avLst>
          </a:prstGeom>
          <a:solidFill>
            <a:schemeClr val="accent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22" name="Shape 1222"/>
          <p:cNvSpPr/>
          <p:nvPr/>
        </p:nvSpPr>
        <p:spPr>
          <a:xfrm rot="-2700000">
            <a:off x="2975143" y="4469011"/>
            <a:ext cx="1178606" cy="9346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3" name="Shape 1223"/>
          <p:cNvSpPr/>
          <p:nvPr/>
        </p:nvSpPr>
        <p:spPr>
          <a:xfrm rot="3600505">
            <a:off x="5665804" y="3907270"/>
            <a:ext cx="691376" cy="9346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325" y="1899524"/>
            <a:ext cx="2944275" cy="416640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29" name="Shape 6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850" y="1801898"/>
            <a:ext cx="2944275" cy="416645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30" name="Shape 630"/>
          <p:cNvSpPr/>
          <p:nvPr/>
        </p:nvSpPr>
        <p:spPr>
          <a:xfrm>
            <a:off x="3998900" y="4179777"/>
            <a:ext cx="848400" cy="675600"/>
          </a:xfrm>
          <a:prstGeom prst="wedgeEllipseCallout">
            <a:avLst>
              <a:gd fmla="val -61189" name="adj1"/>
              <a:gd fmla="val 61978" name="adj2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600"/>
              <a:t>標題</a:t>
            </a:r>
          </a:p>
        </p:txBody>
      </p:sp>
      <p:sp>
        <p:nvSpPr>
          <p:cNvPr id="631" name="Shape 631"/>
          <p:cNvSpPr/>
          <p:nvPr/>
        </p:nvSpPr>
        <p:spPr>
          <a:xfrm>
            <a:off x="3998900" y="1495527"/>
            <a:ext cx="848400" cy="675600"/>
          </a:xfrm>
          <a:prstGeom prst="wedgeEllipseCallout">
            <a:avLst>
              <a:gd fmla="val -61189" name="adj1"/>
              <a:gd fmla="val 61978" name="adj2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600"/>
              <a:t>標題</a:t>
            </a:r>
          </a:p>
        </p:txBody>
      </p:sp>
      <p:pic>
        <p:nvPicPr>
          <p:cNvPr id="632" name="Shape 6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459" y="1707625"/>
            <a:ext cx="2944275" cy="41664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33" name="Shape 63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套用樣式長文件</a:t>
            </a: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35" name="Shape 635"/>
          <p:cNvSpPr/>
          <p:nvPr/>
        </p:nvSpPr>
        <p:spPr>
          <a:xfrm>
            <a:off x="3205438" y="2540325"/>
            <a:ext cx="848400" cy="675600"/>
          </a:xfrm>
          <a:prstGeom prst="wedgeEllipseCallout">
            <a:avLst>
              <a:gd fmla="val -69482" name="adj1"/>
              <a:gd fmla="val 61190" name="adj2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600"/>
              <a:t>標題</a:t>
            </a:r>
          </a:p>
        </p:txBody>
      </p:sp>
      <p:sp>
        <p:nvSpPr>
          <p:cNvPr id="636" name="Shape 636"/>
          <p:cNvSpPr/>
          <p:nvPr/>
        </p:nvSpPr>
        <p:spPr>
          <a:xfrm>
            <a:off x="2894325" y="3644927"/>
            <a:ext cx="848400" cy="675600"/>
          </a:xfrm>
          <a:prstGeom prst="wedgeEllipseCallout">
            <a:avLst>
              <a:gd fmla="val -58740" name="adj1"/>
              <a:gd fmla="val 52338" name="adj2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600"/>
              <a:t>標題</a:t>
            </a:r>
          </a:p>
        </p:txBody>
      </p:sp>
      <p:pic>
        <p:nvPicPr>
          <p:cNvPr id="637" name="Shape 6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0400" y="3248825"/>
            <a:ext cx="1448150" cy="1272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638" name="Shape 638"/>
          <p:cNvGrpSpPr/>
          <p:nvPr/>
        </p:nvGrpSpPr>
        <p:grpSpPr>
          <a:xfrm>
            <a:off x="7188325" y="2626752"/>
            <a:ext cx="848400" cy="675600"/>
            <a:chOff x="6590925" y="3574350"/>
            <a:chExt cx="848400" cy="675600"/>
          </a:xfrm>
        </p:grpSpPr>
        <p:sp>
          <p:nvSpPr>
            <p:cNvPr id="639" name="Shape 639"/>
            <p:cNvSpPr/>
            <p:nvPr/>
          </p:nvSpPr>
          <p:spPr>
            <a:xfrm>
              <a:off x="6590925" y="3574350"/>
              <a:ext cx="848400" cy="675600"/>
            </a:xfrm>
            <a:prstGeom prst="wedgeEllipseCallout">
              <a:avLst>
                <a:gd fmla="val -61189" name="adj1"/>
                <a:gd fmla="val 61978" name="adj2"/>
              </a:avLst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640" name="Shape 6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40775" y="3723531"/>
              <a:ext cx="548700" cy="37723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41" name="Shape 641"/>
          <p:cNvCxnSpPr>
            <a:stCxn id="631" idx="5"/>
            <a:endCxn id="637" idx="1"/>
          </p:cNvCxnSpPr>
          <p:nvPr/>
        </p:nvCxnSpPr>
        <p:spPr>
          <a:xfrm>
            <a:off x="4847300" y="1833327"/>
            <a:ext cx="1043100" cy="205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2" name="Shape 642"/>
          <p:cNvCxnSpPr>
            <a:stCxn id="635" idx="5"/>
            <a:endCxn id="637" idx="1"/>
          </p:cNvCxnSpPr>
          <p:nvPr/>
        </p:nvCxnSpPr>
        <p:spPr>
          <a:xfrm>
            <a:off x="4053837" y="2878125"/>
            <a:ext cx="1836600" cy="10071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3" name="Shape 643"/>
          <p:cNvCxnSpPr>
            <a:stCxn id="636" idx="5"/>
            <a:endCxn id="637" idx="1"/>
          </p:cNvCxnSpPr>
          <p:nvPr/>
        </p:nvCxnSpPr>
        <p:spPr>
          <a:xfrm flipH="1" rot="10800000">
            <a:off x="3742725" y="3885227"/>
            <a:ext cx="2147700" cy="97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4" name="Shape 644"/>
          <p:cNvCxnSpPr>
            <a:endCxn id="637" idx="1"/>
          </p:cNvCxnSpPr>
          <p:nvPr/>
        </p:nvCxnSpPr>
        <p:spPr>
          <a:xfrm flipH="1" rot="10800000">
            <a:off x="4847300" y="3885125"/>
            <a:ext cx="1043100" cy="688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5" name="Shape 645"/>
          <p:cNvSpPr/>
          <p:nvPr/>
        </p:nvSpPr>
        <p:spPr>
          <a:xfrm>
            <a:off x="7188325" y="4284277"/>
            <a:ext cx="848400" cy="675600"/>
          </a:xfrm>
          <a:prstGeom prst="wedgeEllipseCallout">
            <a:avLst>
              <a:gd fmla="val -66714" name="adj1"/>
              <a:gd fmla="val -49271" name="adj2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6" name="Shape 6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8550" y="4433577"/>
            <a:ext cx="548700" cy="40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104學年度下學期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預訂開課課程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3500">
                <a:solidFill>
                  <a:srgbClr val="FFFFFF"/>
                </a:solidFill>
              </a:rPr>
              <a:t>數位教材製作實務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939500" y="3576450"/>
            <a:ext cx="3837000" cy="7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31" name="Shape 1231"/>
          <p:cNvSpPr/>
          <p:nvPr/>
        </p:nvSpPr>
        <p:spPr>
          <a:xfrm>
            <a:off x="4972650" y="5247575"/>
            <a:ext cx="3787800" cy="9159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600">
                <a:solidFill>
                  <a:schemeClr val="dk1"/>
                </a:solidFill>
              </a:rPr>
              <a:t>12/1~12/21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記得選課！</a:t>
            </a:r>
          </a:p>
        </p:txBody>
      </p:sp>
      <p:sp>
        <p:nvSpPr>
          <p:cNvPr id="1232" name="Shape 1232"/>
          <p:cNvSpPr/>
          <p:nvPr/>
        </p:nvSpPr>
        <p:spPr>
          <a:xfrm rot="1799825">
            <a:off x="7498532" y="1901107"/>
            <a:ext cx="1445527" cy="534123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zh-TW" sz="2400">
                <a:solidFill>
                  <a:srgbClr val="FFFFFF"/>
                </a:solidFill>
              </a:rPr>
              <a:t>已調整</a:t>
            </a:r>
          </a:p>
        </p:txBody>
      </p:sp>
      <p:pic>
        <p:nvPicPr>
          <p:cNvPr id="1233" name="Shape 1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125" y="589200"/>
            <a:ext cx="1062850" cy="56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Shape 1234"/>
          <p:cNvSpPr txBox="1"/>
          <p:nvPr/>
        </p:nvSpPr>
        <p:spPr>
          <a:xfrm>
            <a:off x="190275" y="819000"/>
            <a:ext cx="3317400" cy="54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700"/>
              </a:spcBef>
              <a:buSzPct val="100000"/>
              <a:buFont typeface="PMingLiu"/>
              <a:buChar char="●"/>
            </a:pP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開放式課程</a:t>
            </a:r>
            <a:br>
              <a:rPr lang="zh-TW" sz="2400">
                <a:latin typeface="PMingLiu"/>
                <a:ea typeface="PMingLiu"/>
                <a:cs typeface="PMingLiu"/>
                <a:sym typeface="PMingLiu"/>
              </a:rPr>
            </a:b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MOOCs 磨課師介紹</a:t>
            </a:r>
          </a:p>
          <a:p>
            <a:pPr indent="-381000" lvl="0" marL="457200" rtl="0">
              <a:lnSpc>
                <a:spcPct val="150000"/>
              </a:lnSpc>
              <a:spcBef>
                <a:spcPts val="700"/>
              </a:spcBef>
              <a:buSzPct val="100000"/>
              <a:buFont typeface="PMingLiu"/>
              <a:buChar char="●"/>
            </a:pP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電子書製作</a:t>
            </a:r>
          </a:p>
          <a:p>
            <a:pPr indent="-381000" lvl="0" marL="457200" rtl="0">
              <a:lnSpc>
                <a:spcPct val="150000"/>
              </a:lnSpc>
              <a:spcBef>
                <a:spcPts val="700"/>
              </a:spcBef>
              <a:buSzPct val="100000"/>
              <a:buFont typeface="PMingLiu"/>
              <a:buChar char="●"/>
            </a:pP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投影片製作</a:t>
            </a:r>
          </a:p>
          <a:p>
            <a:pPr indent="-381000" lvl="0" marL="457200" rtl="0">
              <a:lnSpc>
                <a:spcPct val="150000"/>
              </a:lnSpc>
              <a:spcBef>
                <a:spcPts val="700"/>
              </a:spcBef>
              <a:buSzPct val="100000"/>
              <a:buFont typeface="PMingLiu"/>
              <a:buChar char="●"/>
            </a:pP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電腦操作影片製作</a:t>
            </a:r>
          </a:p>
          <a:p>
            <a:pPr indent="-381000" lvl="0" marL="457200" rtl="0">
              <a:lnSpc>
                <a:spcPct val="150000"/>
              </a:lnSpc>
              <a:spcBef>
                <a:spcPts val="700"/>
              </a:spcBef>
              <a:buSzPct val="100000"/>
              <a:buFont typeface="PMingLiu"/>
              <a:buChar char="●"/>
            </a:pP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影片編輯</a:t>
            </a:r>
          </a:p>
          <a:p>
            <a:pPr indent="-381000" lvl="0" marL="457200" rtl="0">
              <a:lnSpc>
                <a:spcPct val="150000"/>
              </a:lnSpc>
              <a:spcBef>
                <a:spcPts val="700"/>
              </a:spcBef>
              <a:buSzPct val="100000"/>
              <a:buFont typeface="PMingLiu"/>
              <a:buChar char="●"/>
            </a:pP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教材與自我評量的製作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>
            <p:ph type="title"/>
          </p:nvPr>
        </p:nvSpPr>
        <p:spPr>
          <a:xfrm>
            <a:off x="3186550" y="1939650"/>
            <a:ext cx="5633700" cy="297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離開教室時請記得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PMingLiu"/>
              <a:buChar char="-"/>
            </a:pPr>
            <a:r>
              <a:rPr b="0" lang="zh-TW" sz="2800">
                <a:latin typeface="PMingLiu"/>
                <a:ea typeface="PMingLiu"/>
                <a:cs typeface="PMingLiu"/>
                <a:sym typeface="PMingLiu"/>
              </a:rPr>
              <a:t>把</a:t>
            </a:r>
            <a:r>
              <a:rPr b="0" lang="zh-TW" sz="2800">
                <a:solidFill>
                  <a:srgbClr val="FFFFFF"/>
                </a:solidFill>
                <a:latin typeface="PMingLiu"/>
                <a:ea typeface="PMingLiu"/>
                <a:cs typeface="PMingLiu"/>
                <a:sym typeface="PMingLiu"/>
              </a:rPr>
              <a:t>電腦關機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PMingLiu"/>
              <a:buChar char="-"/>
            </a:pPr>
            <a:r>
              <a:rPr b="0" lang="zh-TW" sz="2800">
                <a:latin typeface="PMingLiu"/>
                <a:ea typeface="PMingLiu"/>
                <a:cs typeface="PMingLiu"/>
                <a:sym typeface="PMingLiu"/>
              </a:rPr>
              <a:t>將椅子擺好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PMingLiu"/>
              <a:buChar char="-"/>
            </a:pPr>
            <a:r>
              <a:rPr b="0" lang="zh-TW" sz="2800">
                <a:latin typeface="PMingLiu"/>
                <a:ea typeface="PMingLiu"/>
                <a:cs typeface="PMingLiu"/>
                <a:sym typeface="PMingLiu"/>
              </a:rPr>
              <a:t>擦黑版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PMingLiu"/>
              <a:buChar char="-"/>
            </a:pPr>
            <a:r>
              <a:rPr b="0" lang="zh-TW" sz="2800">
                <a:latin typeface="PMingLiu"/>
                <a:ea typeface="PMingLiu"/>
                <a:cs typeface="PMingLiu"/>
                <a:sym typeface="PMingLiu"/>
              </a:rPr>
              <a:t>關冷氣、電風扇、關燈</a:t>
            </a:r>
          </a:p>
        </p:txBody>
      </p:sp>
      <p:sp>
        <p:nvSpPr>
          <p:cNvPr id="1240" name="Shape 1240"/>
          <p:cNvSpPr txBox="1"/>
          <p:nvPr>
            <p:ph idx="1" type="subTitle"/>
          </p:nvPr>
        </p:nvSpPr>
        <p:spPr>
          <a:xfrm>
            <a:off x="2444350" y="4839200"/>
            <a:ext cx="6375900" cy="15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下一堂面授課程：</a:t>
            </a:r>
            <a:r>
              <a:rPr b="1" lang="zh-TW">
                <a:latin typeface="PMingLiu"/>
                <a:ea typeface="PMingLiu"/>
                <a:cs typeface="PMingLiu"/>
                <a:sym typeface="PMingLiu"/>
              </a:rPr>
              <a:t>第8堂 </a:t>
            </a:r>
            <a:r>
              <a:rPr b="1" lang="zh-TW" sz="36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12/23</a:t>
            </a:r>
          </a:p>
        </p:txBody>
      </p:sp>
      <p:sp>
        <p:nvSpPr>
          <p:cNvPr id="1241" name="Shape 12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242" name="Shape 1242"/>
          <p:cNvGrpSpPr/>
          <p:nvPr/>
        </p:nvGrpSpPr>
        <p:grpSpPr>
          <a:xfrm>
            <a:off x="356275" y="2538300"/>
            <a:ext cx="2563200" cy="1781400"/>
            <a:chOff x="3839700" y="890650"/>
            <a:chExt cx="2563200" cy="1781400"/>
          </a:xfrm>
        </p:grpSpPr>
        <p:sp>
          <p:nvSpPr>
            <p:cNvPr id="1243" name="Shape 1243"/>
            <p:cNvSpPr/>
            <p:nvPr/>
          </p:nvSpPr>
          <p:spPr>
            <a:xfrm>
              <a:off x="3839700" y="890650"/>
              <a:ext cx="2563200" cy="1781400"/>
            </a:xfrm>
            <a:prstGeom prst="roundRect">
              <a:avLst>
                <a:gd fmla="val 16667" name="adj"/>
              </a:avLst>
            </a:prstGeom>
            <a:solidFill>
              <a:srgbClr val="313039"/>
            </a:solidFill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244" name="Shape 12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59825" y="1019300"/>
              <a:ext cx="2286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5" name="Shape 1245"/>
          <p:cNvSpPr/>
          <p:nvPr/>
        </p:nvSpPr>
        <p:spPr>
          <a:xfrm>
            <a:off x="449125" y="1084075"/>
            <a:ext cx="2377500" cy="1068300"/>
          </a:xfrm>
          <a:prstGeom prst="wedgeRoundRectCallout">
            <a:avLst>
              <a:gd fmla="val -11008" name="adj1"/>
              <a:gd fmla="val 7206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000"/>
              <a:t>下課囉！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5328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Word的樣式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311700" y="14874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</a:pPr>
            <a:r>
              <a:rPr lang="zh-TW"/>
              <a:t>將字元與段落等格式設定整合成一個樣式名稱。</a:t>
            </a:r>
          </a:p>
          <a:p>
            <a:pPr indent="-381000" lvl="1" marL="914400" rtl="0">
              <a:spcBef>
                <a:spcPts val="0"/>
              </a:spcBef>
            </a:pPr>
            <a:r>
              <a:rPr lang="zh-TW"/>
              <a:t>內文：預設段落樣式</a:t>
            </a:r>
          </a:p>
          <a:p>
            <a:pPr indent="-381000" lvl="1" marL="914400" rtl="0">
              <a:spcBef>
                <a:spcPts val="0"/>
              </a:spcBef>
            </a:pPr>
            <a:r>
              <a:rPr lang="zh-TW"/>
              <a:t>階層標題：標題1、標題2、標題3 </a:t>
            </a:r>
            <a:br>
              <a:rPr lang="zh-TW"/>
            </a:br>
            <a:r>
              <a:rPr lang="zh-TW"/>
              <a:t>(數字越大，階層越小)</a:t>
            </a:r>
          </a:p>
        </p:txBody>
      </p:sp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7409"/>
            <a:ext cx="9143999" cy="231753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/>
          <p:nvPr/>
        </p:nvSpPr>
        <p:spPr>
          <a:xfrm>
            <a:off x="4967850" y="4354275"/>
            <a:ext cx="3233400" cy="59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255331" y="4651733"/>
            <a:ext cx="5448213" cy="2041573"/>
            <a:chOff x="161048" y="4078098"/>
            <a:chExt cx="7250749" cy="2717025"/>
          </a:xfrm>
        </p:grpSpPr>
        <p:pic>
          <p:nvPicPr>
            <p:cNvPr id="657" name="Shape 6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1048" y="4078098"/>
              <a:ext cx="7250749" cy="27170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658" name="Shape 658"/>
            <p:cNvSpPr/>
            <p:nvPr/>
          </p:nvSpPr>
          <p:spPr>
            <a:xfrm>
              <a:off x="161050" y="4078100"/>
              <a:ext cx="1158600" cy="90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2478475" y="4078100"/>
              <a:ext cx="1158600" cy="90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3637075" y="4078100"/>
              <a:ext cx="1158600" cy="90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795900" y="4078100"/>
              <a:ext cx="1158600" cy="90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954725" y="4078100"/>
              <a:ext cx="1158600" cy="90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Shape 663"/>
          <p:cNvSpPr/>
          <p:nvPr/>
        </p:nvSpPr>
        <p:spPr>
          <a:xfrm>
            <a:off x="8026075" y="4949175"/>
            <a:ext cx="212100" cy="21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4" name="Shape 664"/>
          <p:cNvCxnSpPr>
            <a:stCxn id="663" idx="2"/>
            <a:endCxn id="657" idx="3"/>
          </p:cNvCxnSpPr>
          <p:nvPr/>
        </p:nvCxnSpPr>
        <p:spPr>
          <a:xfrm rot="5400000">
            <a:off x="6666175" y="4206525"/>
            <a:ext cx="503400" cy="2428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樣式：套用樣式</a:t>
            </a: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71" name="Shape 671"/>
          <p:cNvSpPr/>
          <p:nvPr/>
        </p:nvSpPr>
        <p:spPr>
          <a:xfrm>
            <a:off x="3888550" y="2042475"/>
            <a:ext cx="1359000" cy="70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>
            <p:ph idx="1" type="subTitle"/>
          </p:nvPr>
        </p:nvSpPr>
        <p:spPr>
          <a:xfrm>
            <a:off x="4023700" y="2107225"/>
            <a:ext cx="1096500" cy="56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實作A</a:t>
            </a:r>
          </a:p>
        </p:txBody>
      </p:sp>
      <p:sp>
        <p:nvSpPr>
          <p:cNvPr id="673" name="Shape 673"/>
          <p:cNvSpPr txBox="1"/>
          <p:nvPr>
            <p:ph idx="1" type="subTitle"/>
          </p:nvPr>
        </p:nvSpPr>
        <p:spPr>
          <a:xfrm>
            <a:off x="2395975" y="4114625"/>
            <a:ext cx="6424200" cy="105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練習文件：</a:t>
            </a:r>
            <a:r>
              <a:rPr b="1" lang="zh-TW" u="sng">
                <a:solidFill>
                  <a:srgbClr val="FFFF00"/>
                </a:solidFill>
              </a:rPr>
              <a:t>7-A樣式.docx   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u="sng"/>
          </a:p>
        </p:txBody>
      </p:sp>
      <p:pic>
        <p:nvPicPr>
          <p:cNvPr id="674" name="Shape 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75" y="5711175"/>
            <a:ext cx="417900" cy="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 txBox="1"/>
          <p:nvPr/>
        </p:nvSpPr>
        <p:spPr>
          <a:xfrm>
            <a:off x="1703650" y="5342500"/>
            <a:ext cx="68472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b="1" lang="zh-TW" sz="2300" u="sng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課程網頁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面授課程 第7堂</a:t>
            </a:r>
            <a:r>
              <a:rPr lang="zh-TW" sz="23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&gt; </a:t>
            </a:r>
            <a:r>
              <a:rPr lang="zh-TW" sz="2300" u="sng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練習文件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3892500" y="329950"/>
            <a:ext cx="1359000" cy="528000"/>
          </a:xfrm>
          <a:prstGeom prst="roundRect">
            <a:avLst>
              <a:gd fmla="val 16667" name="adj"/>
            </a:avLst>
          </a:prstGeom>
          <a:solidFill>
            <a:srgbClr val="2A399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681" name="Shape 681"/>
          <p:cNvSpPr txBox="1"/>
          <p:nvPr>
            <p:ph idx="4294967295" type="subTitle"/>
          </p:nvPr>
        </p:nvSpPr>
        <p:spPr>
          <a:xfrm>
            <a:off x="311700" y="435850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</a:rPr>
              <a:t>目標</a:t>
            </a:r>
          </a:p>
        </p:txBody>
      </p:sp>
      <p:pic>
        <p:nvPicPr>
          <p:cNvPr id="682" name="Shape 6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54500"/>
            <a:ext cx="3999899" cy="44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72" y="1654500"/>
            <a:ext cx="3999899" cy="4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樣式：套用樣式</a:t>
            </a:r>
          </a:p>
        </p:txBody>
      </p:sp>
      <p:sp>
        <p:nvSpPr>
          <p:cNvPr id="685" name="Shape 6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FF"/>
                </a:solidFill>
              </a:rPr>
              <a:t>目標</a:t>
            </a:r>
          </a:p>
        </p:txBody>
      </p:sp>
      <p:sp>
        <p:nvSpPr>
          <p:cNvPr id="687" name="Shape 687"/>
          <p:cNvSpPr/>
          <p:nvPr/>
        </p:nvSpPr>
        <p:spPr>
          <a:xfrm>
            <a:off x="4045675" y="3456500"/>
            <a:ext cx="1178400" cy="9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8020650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成果</a:t>
            </a:r>
          </a:p>
        </p:txBody>
      </p:sp>
      <p:sp>
        <p:nvSpPr>
          <p:cNvPr id="689" name="Shape 689"/>
          <p:cNvSpPr/>
          <p:nvPr/>
        </p:nvSpPr>
        <p:spPr>
          <a:xfrm>
            <a:off x="172825" y="1579000"/>
            <a:ext cx="911400" cy="41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chemeClr val="lt1"/>
                </a:solidFill>
              </a:rPr>
              <a:t>原件</a:t>
            </a:r>
          </a:p>
        </p:txBody>
      </p:sp>
      <p:sp>
        <p:nvSpPr>
          <p:cNvPr id="690" name="Shape 69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11700" y="833773"/>
            <a:ext cx="8520600" cy="66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樣式：套用樣式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7-A  樣式.docx</a:t>
            </a:r>
          </a:p>
          <a:p>
            <a:pPr indent="-381000" lvl="0" marL="457200" rtl="0">
              <a:spcBef>
                <a:spcPts val="0"/>
              </a:spcBef>
              <a:buFont typeface="PMingLiu"/>
              <a:buAutoNum type="arabicPeriod"/>
            </a:pPr>
            <a:r>
              <a:rPr b="1" lang="zh-TW">
                <a:solidFill>
                  <a:schemeClr val="accent3"/>
                </a:solidFill>
                <a:latin typeface="PMingLiu"/>
                <a:ea typeface="PMingLiu"/>
                <a:cs typeface="PMingLiu"/>
                <a:sym typeface="PMingLiu"/>
              </a:rPr>
              <a:t>[A-1] </a:t>
            </a:r>
            <a:r>
              <a:rPr lang="zh-TW">
                <a:latin typeface="PMingLiu"/>
                <a:ea typeface="PMingLiu"/>
                <a:cs typeface="PMingLiu"/>
                <a:sym typeface="PMingLiu"/>
              </a:rPr>
              <a:t>選擇「無障礙與安全的公共空間(......)」等標題，套用樣式「</a:t>
            </a:r>
            <a:r>
              <a:rPr b="1" lang="zh-TW" u="sng">
                <a:latin typeface="PMingLiu"/>
                <a:ea typeface="PMingLiu"/>
                <a:cs typeface="PMingLiu"/>
                <a:sym typeface="PMingLiu"/>
              </a:rPr>
              <a:t>標題 1</a:t>
            </a:r>
            <a:r>
              <a:rPr lang="zh-TW">
                <a:latin typeface="PMingLiu"/>
                <a:ea typeface="PMingLiu"/>
                <a:cs typeface="PMingLiu"/>
                <a:sym typeface="PMingLiu"/>
              </a:rPr>
              <a:t>」</a:t>
            </a:r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98" name="Shape 698"/>
          <p:cNvSpPr/>
          <p:nvPr/>
        </p:nvSpPr>
        <p:spPr>
          <a:xfrm>
            <a:off x="3892500" y="411675"/>
            <a:ext cx="1359000" cy="52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 txBox="1"/>
          <p:nvPr>
            <p:ph idx="2" type="subTitle"/>
          </p:nvPr>
        </p:nvSpPr>
        <p:spPr>
          <a:xfrm>
            <a:off x="311700" y="517575"/>
            <a:ext cx="8520600" cy="31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步驟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963" y="1765488"/>
            <a:ext cx="417900" cy="417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1" name="Shape 701"/>
          <p:cNvGraphicFramePr/>
          <p:nvPr/>
        </p:nvGraphicFramePr>
        <p:xfrm>
          <a:off x="17675" y="37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{3A6C18BC-0826-484C-B15A-E3B05D19C6E7}</a:tableStyleId>
              </a:tblPr>
              <a:tblGrid>
                <a:gridCol w="3839450"/>
                <a:gridCol w="5269200"/>
              </a:tblGrid>
              <a:tr h="1931150"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無障礙與安全的公共空間(Outdoor spaces and buildings)</a:t>
                      </a:r>
                    </a:p>
                    <a:p>
                      <a:pPr indent="-355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大眾運輸(Transportation)</a:t>
                      </a:r>
                    </a:p>
                    <a:p>
                      <a:pPr indent="-355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住宅(Housing)</a:t>
                      </a:r>
                    </a:p>
                    <a:p>
                      <a:pPr indent="-355600" lvl="0" marL="45720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社會參與(Social participation)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敬老與社會融入(Respect and social inclusion)</a:t>
                      </a:r>
                    </a:p>
                    <a:p>
                      <a:pPr indent="-355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工作與志願服務(Civic participation and employment)</a:t>
                      </a:r>
                    </a:p>
                    <a:p>
                      <a:pPr indent="-3556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通訊與資訊 (Communication and information)</a:t>
                      </a:r>
                    </a:p>
                    <a:p>
                      <a:pPr indent="-355600" lvl="0" marL="45720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社區及健康服務(Community support and health services)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