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italic.fntdata"/><Relationship Id="rId12" Type="http://schemas.openxmlformats.org/officeDocument/2006/relationships/slide" Target="slides/slide8.xml"/><Relationship Id="rId56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gif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b="1"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8" name="Shape 10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buSzPct val="90000"/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0" name="Shape 1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19" name="Shape 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21" name="Shape 21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54" name="Shape 1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73" name="Shape 1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4" name="Shape 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" name="Shape 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6" name="Shape 4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" name="Shape 5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58" name="Shape 5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67" name="Shape 6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3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29.jp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jpg"/><Relationship Id="rId4" Type="http://schemas.openxmlformats.org/officeDocument/2006/relationships/image" Target="../media/image3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Relationship Id="rId4" Type="http://schemas.openxmlformats.org/officeDocument/2006/relationships/image" Target="../media/image3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7" Type="http://schemas.openxmlformats.org/officeDocument/2006/relationships/image" Target="../media/image7.jpg"/><Relationship Id="rId8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Relationship Id="rId4" Type="http://schemas.openxmlformats.org/officeDocument/2006/relationships/image" Target="../media/image42.jpg"/><Relationship Id="rId5" Type="http://schemas.openxmlformats.org/officeDocument/2006/relationships/image" Target="../media/image3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jpg"/><Relationship Id="rId4" Type="http://schemas.openxmlformats.org/officeDocument/2006/relationships/image" Target="../media/image4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jpg"/><Relationship Id="rId4" Type="http://schemas.openxmlformats.org/officeDocument/2006/relationships/image" Target="../media/image57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8.jpg"/><Relationship Id="rId4" Type="http://schemas.openxmlformats.org/officeDocument/2006/relationships/image" Target="../media/image59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長文件中的</a:t>
            </a:r>
            <a:r>
              <a:rPr lang="zh-TW"/>
              <a:t>SmartArt與表格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598100" y="5621196"/>
            <a:ext cx="8222100" cy="3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講師陳勇汀 (布丁老師)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  <p:sp>
        <p:nvSpPr>
          <p:cNvPr id="200" name="Shape 200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面授課程 第6堂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2413675" y="2929175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 組織圖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實作A</a:t>
            </a:r>
          </a:p>
        </p:txBody>
      </p:sp>
      <p:sp>
        <p:nvSpPr>
          <p:cNvPr id="299" name="Shape 299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練習文件：6-A Smart Art 組織圖.docx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面授課程 第6堂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練習文件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50" y="465370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750" y="3918273"/>
            <a:ext cx="3156899" cy="24079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 b="0" l="34988" r="0" t="0"/>
          <a:stretch/>
        </p:blipFill>
        <p:spPr>
          <a:xfrm>
            <a:off x="6162300" y="3921725"/>
            <a:ext cx="2466600" cy="24009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749" y="1490226"/>
            <a:ext cx="6063549" cy="16926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08" name="Shape 308"/>
          <p:cNvSpPr txBox="1"/>
          <p:nvPr>
            <p:ph type="title"/>
          </p:nvPr>
        </p:nvSpPr>
        <p:spPr>
          <a:xfrm>
            <a:off x="311700" y="53676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什麼是SmartArt？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grpSp>
        <p:nvGrpSpPr>
          <p:cNvPr id="310" name="Shape 310"/>
          <p:cNvGrpSpPr/>
          <p:nvPr/>
        </p:nvGrpSpPr>
        <p:grpSpPr>
          <a:xfrm>
            <a:off x="2375375" y="1412850"/>
            <a:ext cx="1261500" cy="417900"/>
            <a:chOff x="3003800" y="3424675"/>
            <a:chExt cx="1261500" cy="417900"/>
          </a:xfrm>
        </p:grpSpPr>
        <p:sp>
          <p:nvSpPr>
            <p:cNvPr id="311" name="Shape 311"/>
            <p:cNvSpPr/>
            <p:nvPr/>
          </p:nvSpPr>
          <p:spPr>
            <a:xfrm>
              <a:off x="3003800" y="3424675"/>
              <a:ext cx="1261500" cy="417900"/>
            </a:xfrm>
            <a:prstGeom prst="roundRect">
              <a:avLst>
                <a:gd fmla="val 16667" name="adj"/>
              </a:avLst>
            </a:prstGeom>
            <a:solidFill>
              <a:srgbClr val="2A3990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3124700" y="3508475"/>
              <a:ext cx="101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zh-TW" sz="16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組織圖</a:t>
              </a: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4623575" y="3797800"/>
            <a:ext cx="1261500" cy="417900"/>
            <a:chOff x="3003800" y="3424675"/>
            <a:chExt cx="1261500" cy="417900"/>
          </a:xfrm>
        </p:grpSpPr>
        <p:sp>
          <p:nvSpPr>
            <p:cNvPr id="314" name="Shape 314"/>
            <p:cNvSpPr/>
            <p:nvPr/>
          </p:nvSpPr>
          <p:spPr>
            <a:xfrm>
              <a:off x="3003800" y="3424675"/>
              <a:ext cx="1261500" cy="417900"/>
            </a:xfrm>
            <a:prstGeom prst="roundRect">
              <a:avLst>
                <a:gd fmla="val 16667" name="adj"/>
              </a:avLst>
            </a:prstGeom>
            <a:solidFill>
              <a:srgbClr val="2A3990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3124700" y="3508475"/>
              <a:ext cx="101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zh-TW" sz="16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流程圖</a:t>
              </a:r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6056700" y="3797800"/>
            <a:ext cx="1261500" cy="417900"/>
            <a:chOff x="4508000" y="4028325"/>
            <a:chExt cx="1261500" cy="417900"/>
          </a:xfrm>
        </p:grpSpPr>
        <p:sp>
          <p:nvSpPr>
            <p:cNvPr id="317" name="Shape 317"/>
            <p:cNvSpPr/>
            <p:nvPr/>
          </p:nvSpPr>
          <p:spPr>
            <a:xfrm>
              <a:off x="4508000" y="4028325"/>
              <a:ext cx="1261500" cy="417900"/>
            </a:xfrm>
            <a:prstGeom prst="roundRect">
              <a:avLst>
                <a:gd fmla="val 16667" name="adj"/>
              </a:avLst>
            </a:prstGeom>
            <a:solidFill>
              <a:srgbClr val="2A3990"/>
            </a:solidFill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4628900" y="4112125"/>
              <a:ext cx="101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zh-TW" sz="16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關聯圖</a:t>
              </a:r>
            </a:p>
          </p:txBody>
        </p:sp>
      </p:grp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清單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流程圖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循環圖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階層圖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關聯圖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矩陣圖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金字塔圖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圖片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125" y="3512100"/>
            <a:ext cx="5281175" cy="3007125"/>
          </a:xfrm>
          <a:prstGeom prst="rect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6600"/>
            <a:ext cx="2779251" cy="309032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26" name="Shape 32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SmartArt 組織圖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28" name="Shape 328"/>
          <p:cNvSpPr/>
          <p:nvPr/>
        </p:nvSpPr>
        <p:spPr>
          <a:xfrm>
            <a:off x="172825" y="13811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329" name="Shape 329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  <p:sp>
        <p:nvSpPr>
          <p:cNvPr id="331" name="Shape 331"/>
          <p:cNvSpPr/>
          <p:nvPr/>
        </p:nvSpPr>
        <p:spPr>
          <a:xfrm>
            <a:off x="7772975" y="338345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332" name="Shape 332"/>
          <p:cNvSpPr/>
          <p:nvPr/>
        </p:nvSpPr>
        <p:spPr>
          <a:xfrm rot="2700000">
            <a:off x="2773097" y="3048094"/>
            <a:ext cx="1178606" cy="9346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 組織圖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開啟6-A SmartArt 組織圖.docx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[A-1]</a:t>
            </a:r>
            <a:r>
              <a:rPr lang="zh-TW"/>
              <a:t> 插入 &gt; Smart Art</a:t>
            </a:r>
            <a:br>
              <a:rPr lang="zh-TW"/>
            </a:br>
            <a:r>
              <a:rPr lang="zh-TW"/>
              <a:t>&gt; 階層圖 &gt; 階層圖, 將尺寸調整到頁面大小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[A-2] </a:t>
            </a:r>
            <a:r>
              <a:rPr lang="zh-TW">
                <a:solidFill>
                  <a:srgbClr val="000000"/>
                </a:solidFill>
              </a:rPr>
              <a:t>SMARTART工具 &gt; 設計 &gt; 文字窗格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在此鍵入文字：把階層文字複製貼上到文字窗格中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40" name="Shape 340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91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833774"/>
            <a:ext cx="46452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插入SmartArt組織圖</a:t>
            </a:r>
          </a:p>
        </p:txBody>
      </p:sp>
      <p:sp>
        <p:nvSpPr>
          <p:cNvPr id="348" name="Shape 348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插入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SmartArt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階層圖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組織圖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調整SmartArt到頁面大小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311700" y="517575"/>
            <a:ext cx="4515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A-1</a:t>
            </a:r>
          </a:p>
        </p:txBody>
      </p:sp>
      <p:sp>
        <p:nvSpPr>
          <p:cNvPr id="351" name="Shape 351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88" y="290650"/>
            <a:ext cx="3362325" cy="1524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400" y="2008624"/>
            <a:ext cx="3999901" cy="222093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54" name="Shape 3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00" y="4423520"/>
            <a:ext cx="4173901" cy="2069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55" name="Shape 355"/>
          <p:cNvSpPr/>
          <p:nvPr/>
        </p:nvSpPr>
        <p:spPr>
          <a:xfrm>
            <a:off x="6104102" y="4650500"/>
            <a:ext cx="2552700" cy="1641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663738" y="6145388"/>
            <a:ext cx="597000" cy="585300"/>
          </a:xfrm>
          <a:prstGeom prst="wedgeEllipseCallout">
            <a:avLst>
              <a:gd fmla="val 76891" name="adj1"/>
              <a:gd fmla="val -4904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7" name="Shape 357"/>
          <p:cNvSpPr/>
          <p:nvPr/>
        </p:nvSpPr>
        <p:spPr>
          <a:xfrm>
            <a:off x="4359888" y="1967738"/>
            <a:ext cx="597000" cy="585300"/>
          </a:xfrm>
          <a:prstGeom prst="wedgeEllipseCallout">
            <a:avLst>
              <a:gd fmla="val 36849" name="adj1"/>
              <a:gd fmla="val 59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8" name="Shape 358"/>
          <p:cNvSpPr/>
          <p:nvPr/>
        </p:nvSpPr>
        <p:spPr>
          <a:xfrm>
            <a:off x="4784351" y="2749425"/>
            <a:ext cx="769500" cy="23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53850" y="2553050"/>
            <a:ext cx="5106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7712050" y="3935625"/>
            <a:ext cx="548700" cy="23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7646500" y="749775"/>
            <a:ext cx="679800" cy="74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310438" y="1814638"/>
            <a:ext cx="597000" cy="585300"/>
          </a:xfrm>
          <a:prstGeom prst="wedgeEllipseCallout">
            <a:avLst>
              <a:gd fmla="val 36849" name="adj1"/>
              <a:gd fmla="val 59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63" name="Shape 363"/>
          <p:cNvSpPr/>
          <p:nvPr/>
        </p:nvSpPr>
        <p:spPr>
          <a:xfrm>
            <a:off x="7180088" y="3189388"/>
            <a:ext cx="597000" cy="585300"/>
          </a:xfrm>
          <a:prstGeom prst="wedgeEllipseCallout">
            <a:avLst>
              <a:gd fmla="val 36849" name="adj1"/>
              <a:gd fmla="val 59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64" name="Shape 364"/>
          <p:cNvSpPr/>
          <p:nvPr/>
        </p:nvSpPr>
        <p:spPr>
          <a:xfrm>
            <a:off x="4708688" y="620588"/>
            <a:ext cx="597000" cy="585300"/>
          </a:xfrm>
          <a:prstGeom prst="wedgeEllipseCallout">
            <a:avLst>
              <a:gd fmla="val 82900" name="adj1"/>
              <a:gd fmla="val -231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5" name="Shape 365"/>
          <p:cNvSpPr/>
          <p:nvPr/>
        </p:nvSpPr>
        <p:spPr>
          <a:xfrm>
            <a:off x="6748013" y="1091913"/>
            <a:ext cx="597000" cy="585300"/>
          </a:xfrm>
          <a:prstGeom prst="wedgeEllipseCallout">
            <a:avLst>
              <a:gd fmla="val 82900" name="adj1"/>
              <a:gd fmla="val -231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6" name="Shape 366"/>
          <p:cNvSpPr/>
          <p:nvPr/>
        </p:nvSpPr>
        <p:spPr>
          <a:xfrm rot="5400000">
            <a:off x="6105942" y="1545475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5400000">
            <a:off x="6247342" y="3680200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5510825" y="537675"/>
            <a:ext cx="679800" cy="276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235500" y="757574"/>
            <a:ext cx="77280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SmartArt &gt; 在此鍵入文字</a:t>
            </a:r>
          </a:p>
        </p:txBody>
      </p:sp>
      <p:sp>
        <p:nvSpPr>
          <p:cNvPr id="374" name="Shape 374"/>
          <p:cNvSpPr txBox="1"/>
          <p:nvPr>
            <p:ph idx="2" type="body"/>
          </p:nvPr>
        </p:nvSpPr>
        <p:spPr>
          <a:xfrm>
            <a:off x="311700" y="1639975"/>
            <a:ext cx="31542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複製 組織架構</a:t>
            </a:r>
            <a:br>
              <a:rPr lang="zh-TW"/>
            </a:br>
            <a:r>
              <a:rPr lang="zh-TW"/>
              <a:t>的文字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選取SmartArt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在此鍵入文字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Ctrl + A 全選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Ctrl + C 貼上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產生組織圖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76" name="Shape 376"/>
          <p:cNvSpPr txBox="1"/>
          <p:nvPr>
            <p:ph idx="1" type="subTitle"/>
          </p:nvPr>
        </p:nvSpPr>
        <p:spPr>
          <a:xfrm>
            <a:off x="235500" y="441375"/>
            <a:ext cx="75132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A-2</a:t>
            </a:r>
          </a:p>
        </p:txBody>
      </p:sp>
      <p:sp>
        <p:nvSpPr>
          <p:cNvPr id="377" name="Shape 377"/>
          <p:cNvSpPr txBox="1"/>
          <p:nvPr>
            <p:ph idx="3" type="body"/>
          </p:nvPr>
        </p:nvSpPr>
        <p:spPr>
          <a:xfrm>
            <a:off x="51372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0" l="6657" r="20184" t="0"/>
          <a:stretch/>
        </p:blipFill>
        <p:spPr>
          <a:xfrm>
            <a:off x="3574209" y="1495563"/>
            <a:ext cx="2718966" cy="292353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12694" t="0"/>
          <a:stretch/>
        </p:blipFill>
        <p:spPr>
          <a:xfrm>
            <a:off x="6683623" y="1495575"/>
            <a:ext cx="2270275" cy="339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29834" l="0" r="0" t="0"/>
          <a:stretch/>
        </p:blipFill>
        <p:spPr>
          <a:xfrm>
            <a:off x="3465800" y="4840500"/>
            <a:ext cx="5366500" cy="16404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81" name="Shape 381"/>
          <p:cNvSpPr/>
          <p:nvPr/>
        </p:nvSpPr>
        <p:spPr>
          <a:xfrm rot="5400000">
            <a:off x="6852242" y="4247825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080943" y="2409600"/>
            <a:ext cx="7458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40838" y="3904263"/>
            <a:ext cx="597000" cy="585300"/>
          </a:xfrm>
          <a:prstGeom prst="wedgeEllipseCallout">
            <a:avLst>
              <a:gd fmla="val 82900" name="adj1"/>
              <a:gd fmla="val -231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4" name="Shape 384"/>
          <p:cNvSpPr/>
          <p:nvPr/>
        </p:nvSpPr>
        <p:spPr>
          <a:xfrm>
            <a:off x="4788175" y="3857075"/>
            <a:ext cx="780000" cy="235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6826744" y="1863350"/>
            <a:ext cx="1170600" cy="1640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7864775" y="4937113"/>
            <a:ext cx="597000" cy="585300"/>
          </a:xfrm>
          <a:prstGeom prst="wedgeEllipseCallout">
            <a:avLst>
              <a:gd fmla="val -71265" name="adj1"/>
              <a:gd fmla="val 7283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87" name="Shape 387"/>
          <p:cNvSpPr/>
          <p:nvPr/>
        </p:nvSpPr>
        <p:spPr>
          <a:xfrm>
            <a:off x="8146025" y="1265275"/>
            <a:ext cx="906600" cy="1460700"/>
          </a:xfrm>
          <a:prstGeom prst="wedgeRoundRectCallout">
            <a:avLst>
              <a:gd fmla="val -85492" name="adj1"/>
              <a:gd fmla="val 1964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8201975" y="1419375"/>
            <a:ext cx="794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Ctrl</a:t>
            </a:r>
          </a:p>
        </p:txBody>
      </p:sp>
      <p:sp>
        <p:nvSpPr>
          <p:cNvPr id="389" name="Shape 389"/>
          <p:cNvSpPr/>
          <p:nvPr/>
        </p:nvSpPr>
        <p:spPr>
          <a:xfrm>
            <a:off x="8426825" y="1863350"/>
            <a:ext cx="316200" cy="316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8324975" y="2205625"/>
            <a:ext cx="548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91" name="Shape 391"/>
          <p:cNvSpPr/>
          <p:nvPr/>
        </p:nvSpPr>
        <p:spPr>
          <a:xfrm>
            <a:off x="8324975" y="706588"/>
            <a:ext cx="597000" cy="585300"/>
          </a:xfrm>
          <a:prstGeom prst="wedgeEllipseCallout">
            <a:avLst>
              <a:gd fmla="val -28606" name="adj1"/>
              <a:gd fmla="val 6549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92" name="Shape 392"/>
          <p:cNvSpPr/>
          <p:nvPr/>
        </p:nvSpPr>
        <p:spPr>
          <a:xfrm>
            <a:off x="8146025" y="3028875"/>
            <a:ext cx="906600" cy="1460700"/>
          </a:xfrm>
          <a:prstGeom prst="wedgeRoundRectCallout">
            <a:avLst>
              <a:gd fmla="val -83761" name="adj1"/>
              <a:gd fmla="val -3363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8201975" y="3182975"/>
            <a:ext cx="794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Ctrl</a:t>
            </a:r>
          </a:p>
        </p:txBody>
      </p:sp>
      <p:sp>
        <p:nvSpPr>
          <p:cNvPr id="394" name="Shape 394"/>
          <p:cNvSpPr/>
          <p:nvPr/>
        </p:nvSpPr>
        <p:spPr>
          <a:xfrm>
            <a:off x="8426825" y="3626950"/>
            <a:ext cx="316200" cy="316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8324975" y="3969225"/>
            <a:ext cx="548700" cy="417900"/>
          </a:xfrm>
          <a:prstGeom prst="bevel">
            <a:avLst>
              <a:gd fmla="val 12500" name="adj"/>
            </a:avLst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96" name="Shape 396"/>
          <p:cNvSpPr/>
          <p:nvPr/>
        </p:nvSpPr>
        <p:spPr>
          <a:xfrm>
            <a:off x="8426825" y="4502813"/>
            <a:ext cx="597000" cy="585300"/>
          </a:xfrm>
          <a:prstGeom prst="wedgeEllipseCallout">
            <a:avLst>
              <a:gd fmla="val -40402" name="adj1"/>
              <a:gd fmla="val -5965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97" name="Shape 397"/>
          <p:cNvSpPr/>
          <p:nvPr/>
        </p:nvSpPr>
        <p:spPr>
          <a:xfrm>
            <a:off x="7366575" y="989388"/>
            <a:ext cx="597000" cy="585300"/>
          </a:xfrm>
          <a:prstGeom prst="wedgeEllipseCallout">
            <a:avLst>
              <a:gd fmla="val -28606" name="adj1"/>
              <a:gd fmla="val 6549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2413675" y="2929175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 流程圖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04" name="Shape 404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實作B</a:t>
            </a:r>
          </a:p>
        </p:txBody>
      </p:sp>
      <p:sp>
        <p:nvSpPr>
          <p:cNvPr id="406" name="Shape 406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練習文件：6-B Smart Art 流程圖.docx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面授課程 第6堂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練習文件</a:t>
            </a: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50" y="465370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4500"/>
            <a:ext cx="3102962" cy="30903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775" y="2128325"/>
            <a:ext cx="5190525" cy="4136442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14" name="Shape 41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SmartArt 流程圖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16" name="Shape 416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417" name="Shape 417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  <p:sp>
        <p:nvSpPr>
          <p:cNvPr id="419" name="Shape 419"/>
          <p:cNvSpPr/>
          <p:nvPr/>
        </p:nvSpPr>
        <p:spPr>
          <a:xfrm>
            <a:off x="8140850" y="2067275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420" name="Shape 420"/>
          <p:cNvSpPr/>
          <p:nvPr/>
        </p:nvSpPr>
        <p:spPr>
          <a:xfrm rot="900112">
            <a:off x="3099694" y="3236158"/>
            <a:ext cx="1178672" cy="9345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 流程圖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開啟6-B SmartArt 流程圖.docx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[B-1]</a:t>
            </a:r>
            <a:r>
              <a:rPr lang="zh-TW"/>
              <a:t> 插入 &gt; Smart Art</a:t>
            </a:r>
            <a:br>
              <a:rPr lang="zh-TW"/>
            </a:br>
            <a:r>
              <a:rPr lang="zh-TW"/>
              <a:t>&gt; 流程圖 &gt; 交錯流程圖, 將尺寸調整到頁面大小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>
                <a:solidFill>
                  <a:srgbClr val="000000"/>
                </a:solidFill>
              </a:rPr>
              <a:t>SMARTART工具 &gt; 設計 &gt; 文字窗格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在此鍵入文字：把階層文字複製貼上到文字窗格中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rgbClr val="980000"/>
                </a:solidFill>
              </a:rPr>
              <a:t>[B-3]</a:t>
            </a:r>
            <a:r>
              <a:rPr lang="zh-TW">
                <a:solidFill>
                  <a:srgbClr val="000000"/>
                </a:solidFill>
              </a:rPr>
              <a:t> </a:t>
            </a:r>
            <a:r>
              <a:rPr lang="zh-TW"/>
              <a:t>變更色彩 &gt; [與鄰近同學選擇不同顏色]</a:t>
            </a:r>
            <a:br>
              <a:rPr lang="zh-TW"/>
            </a:br>
            <a:r>
              <a:rPr lang="zh-TW"/>
              <a:t>SmartArt 樣式 &gt; [與鄰近同學選擇不同顏色]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28" name="Shape 428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91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插入SmartArt 交錯流程圖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38" name="Shape 438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B-1</a:t>
            </a:r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00" y="1916575"/>
            <a:ext cx="689610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/>
          <p:nvPr/>
        </p:nvSpPr>
        <p:spPr>
          <a:xfrm>
            <a:off x="3810576" y="3774949"/>
            <a:ext cx="830700" cy="737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325575" y="5006500"/>
            <a:ext cx="2112000" cy="661800"/>
          </a:xfrm>
          <a:prstGeom prst="wedgeRoundRectCallout">
            <a:avLst>
              <a:gd fmla="val 26845" name="adj1"/>
              <a:gd fmla="val -111167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交錯流程圖</a:t>
            </a:r>
          </a:p>
        </p:txBody>
      </p:sp>
      <p:sp>
        <p:nvSpPr>
          <p:cNvPr id="442" name="Shape 442"/>
          <p:cNvSpPr/>
          <p:nvPr/>
        </p:nvSpPr>
        <p:spPr>
          <a:xfrm>
            <a:off x="399050" y="3618950"/>
            <a:ext cx="1384800" cy="661800"/>
          </a:xfrm>
          <a:prstGeom prst="wedgeRoundRectCallout">
            <a:avLst>
              <a:gd fmla="val 26377" name="adj1"/>
              <a:gd fmla="val -99207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流程圖</a:t>
            </a:r>
          </a:p>
        </p:txBody>
      </p:sp>
      <p:sp>
        <p:nvSpPr>
          <p:cNvPr id="443" name="Shape 443"/>
          <p:cNvSpPr/>
          <p:nvPr/>
        </p:nvSpPr>
        <p:spPr>
          <a:xfrm>
            <a:off x="1039674" y="2748874"/>
            <a:ext cx="13848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Part 1.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長文件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1926050"/>
            <a:ext cx="4283699" cy="344803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49" name="Shape 44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SmartArt：變更色彩與樣式</a:t>
            </a:r>
          </a:p>
        </p:txBody>
      </p:sp>
      <p:sp>
        <p:nvSpPr>
          <p:cNvPr id="450" name="Shape 450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選取Smart Art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索引標籤 </a:t>
            </a:r>
            <a:br>
              <a:rPr lang="zh-TW"/>
            </a:br>
            <a:r>
              <a:rPr lang="zh-TW"/>
              <a:t>SMARTART工具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變更色彩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快速樣式</a:t>
            </a: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52" name="Shape 452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B-3</a:t>
            </a:r>
          </a:p>
        </p:txBody>
      </p:sp>
      <p:sp>
        <p:nvSpPr>
          <p:cNvPr id="453" name="Shape 453"/>
          <p:cNvSpPr/>
          <p:nvPr/>
        </p:nvSpPr>
        <p:spPr>
          <a:xfrm>
            <a:off x="7069150" y="1905338"/>
            <a:ext cx="448500" cy="449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662125" y="2310325"/>
            <a:ext cx="548700" cy="526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6222850" y="2310325"/>
            <a:ext cx="1822800" cy="526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881188" y="4870513"/>
            <a:ext cx="597000" cy="585300"/>
          </a:xfrm>
          <a:prstGeom prst="wedgeEllipseCallout">
            <a:avLst>
              <a:gd fmla="val 34667" name="adj1"/>
              <a:gd fmla="val -6744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7" name="Shape 457"/>
          <p:cNvSpPr/>
          <p:nvPr/>
        </p:nvSpPr>
        <p:spPr>
          <a:xfrm>
            <a:off x="7248963" y="1189188"/>
            <a:ext cx="597000" cy="585300"/>
          </a:xfrm>
          <a:prstGeom prst="wedgeEllipseCallout">
            <a:avLst>
              <a:gd fmla="val -36799" name="adj1"/>
              <a:gd fmla="val 6089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58" name="Shape 458"/>
          <p:cNvSpPr/>
          <p:nvPr/>
        </p:nvSpPr>
        <p:spPr>
          <a:xfrm>
            <a:off x="4593238" y="2451463"/>
            <a:ext cx="597000" cy="585300"/>
          </a:xfrm>
          <a:prstGeom prst="wedgeEllipseCallout">
            <a:avLst>
              <a:gd fmla="val 102259" name="adj1"/>
              <a:gd fmla="val -17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45" y="3597870"/>
            <a:ext cx="2130950" cy="2846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60" name="Shape 460"/>
          <p:cNvSpPr/>
          <p:nvPr/>
        </p:nvSpPr>
        <p:spPr>
          <a:xfrm rot="8045625">
            <a:off x="4650275" y="3167742"/>
            <a:ext cx="1233914" cy="411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1" name="Shape 4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950" y="3176650"/>
            <a:ext cx="2078150" cy="32679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62" name="Shape 462"/>
          <p:cNvSpPr/>
          <p:nvPr/>
        </p:nvSpPr>
        <p:spPr>
          <a:xfrm rot="3600265">
            <a:off x="6742713" y="3223151"/>
            <a:ext cx="943926" cy="4117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8235288" y="2451463"/>
            <a:ext cx="597000" cy="585300"/>
          </a:xfrm>
          <a:prstGeom prst="wedgeEllipseCallout">
            <a:avLst>
              <a:gd fmla="val -119897" name="adj1"/>
              <a:gd fmla="val -3657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2413675" y="2929175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 關聯圖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70" name="Shape 470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實作C</a:t>
            </a:r>
          </a:p>
        </p:txBody>
      </p:sp>
      <p:sp>
        <p:nvSpPr>
          <p:cNvPr id="472" name="Shape 472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練習文件：6-C Smart Art 關聯圖.docx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面授課程 第6堂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練習文件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50" y="465370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648" y="2733369"/>
            <a:ext cx="5084600" cy="370668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5" y="1681475"/>
            <a:ext cx="3298651" cy="3667876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80" name="Shape 48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SmartArt 關聯圖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82" name="Shape 482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483" name="Shape 483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  <p:sp>
        <p:nvSpPr>
          <p:cNvPr id="485" name="Shape 485"/>
          <p:cNvSpPr/>
          <p:nvPr/>
        </p:nvSpPr>
        <p:spPr>
          <a:xfrm>
            <a:off x="8140850" y="2639625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486" name="Shape 486"/>
          <p:cNvSpPr/>
          <p:nvPr/>
        </p:nvSpPr>
        <p:spPr>
          <a:xfrm rot="900112">
            <a:off x="3168994" y="3335133"/>
            <a:ext cx="1178672" cy="9345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 Art 關聯圖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開啟6-C SmartArt 關聯圖.docx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[C-1]</a:t>
            </a:r>
            <a:r>
              <a:rPr lang="zh-TW"/>
              <a:t> 插入 &gt; Smart Art</a:t>
            </a:r>
            <a:br>
              <a:rPr lang="zh-TW"/>
            </a:br>
            <a:r>
              <a:rPr lang="zh-TW"/>
              <a:t>&gt; 關聯圖 &gt; 基本圓形圖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>
                <a:solidFill>
                  <a:srgbClr val="000000"/>
                </a:solidFill>
              </a:rPr>
              <a:t>SMARTART工具 &gt; 設計 &gt; 文字窗格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在此鍵入文字：把階層文字複製貼上到文字窗格中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>
                <a:solidFill>
                  <a:srgbClr val="000000"/>
                </a:solidFill>
              </a:rPr>
              <a:t>變更色彩 &gt; 漸層循環-輔色2 [自行選擇]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[C-4]</a:t>
            </a:r>
            <a:r>
              <a:rPr b="1" lang="zh-TW">
                <a:solidFill>
                  <a:srgbClr val="5B0F00"/>
                </a:solidFill>
              </a:rPr>
              <a:t> </a:t>
            </a:r>
            <a:r>
              <a:rPr lang="zh-TW">
                <a:solidFill>
                  <a:srgbClr val="000000"/>
                </a:solidFill>
              </a:rPr>
              <a:t>選擇右上角「O型」的餅，把餅放大</a:t>
            </a: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94" name="Shape 494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91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75" y="1951300"/>
            <a:ext cx="689610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插入SmartArt 基本圓形圖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04" name="Shape 504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C-1</a:t>
            </a:r>
          </a:p>
        </p:txBody>
      </p:sp>
      <p:sp>
        <p:nvSpPr>
          <p:cNvPr id="505" name="Shape 505"/>
          <p:cNvSpPr/>
          <p:nvPr/>
        </p:nvSpPr>
        <p:spPr>
          <a:xfrm>
            <a:off x="2503651" y="4160899"/>
            <a:ext cx="830700" cy="737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1731800" y="5412250"/>
            <a:ext cx="2112000" cy="661800"/>
          </a:xfrm>
          <a:prstGeom prst="wedgeRoundRectCallout">
            <a:avLst>
              <a:gd fmla="val 6697" name="adj1"/>
              <a:gd fmla="val -105187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基本圓形圖</a:t>
            </a:r>
          </a:p>
        </p:txBody>
      </p:sp>
      <p:sp>
        <p:nvSpPr>
          <p:cNvPr id="507" name="Shape 507"/>
          <p:cNvSpPr/>
          <p:nvPr/>
        </p:nvSpPr>
        <p:spPr>
          <a:xfrm>
            <a:off x="240725" y="2332450"/>
            <a:ext cx="1384800" cy="661800"/>
          </a:xfrm>
          <a:prstGeom prst="wedgeRoundRectCallout">
            <a:avLst>
              <a:gd fmla="val 39096" name="adj1"/>
              <a:gd fmla="val 102981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流程圖</a:t>
            </a:r>
          </a:p>
        </p:txBody>
      </p:sp>
      <p:sp>
        <p:nvSpPr>
          <p:cNvPr id="508" name="Shape 508"/>
          <p:cNvSpPr/>
          <p:nvPr/>
        </p:nvSpPr>
        <p:spPr>
          <a:xfrm>
            <a:off x="1039674" y="3441600"/>
            <a:ext cx="13848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 b="13584" l="9503" r="7204" t="0"/>
          <a:stretch/>
        </p:blipFill>
        <p:spPr>
          <a:xfrm>
            <a:off x="3409750" y="1639975"/>
            <a:ext cx="5185550" cy="49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SmartArt：變更區塊的位置與大小</a:t>
            </a:r>
          </a:p>
        </p:txBody>
      </p:sp>
      <p:sp>
        <p:nvSpPr>
          <p:cNvPr id="515" name="Shape 515"/>
          <p:cNvSpPr txBox="1"/>
          <p:nvPr>
            <p:ph idx="2" type="body"/>
          </p:nvPr>
        </p:nvSpPr>
        <p:spPr>
          <a:xfrm>
            <a:off x="311700" y="1639975"/>
            <a:ext cx="32013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選取Smart Art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選取要變更的區塊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按住白色控點，改變大小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17" name="Shape 517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C-4</a:t>
            </a:r>
          </a:p>
        </p:txBody>
      </p:sp>
      <p:sp>
        <p:nvSpPr>
          <p:cNvPr id="518" name="Shape 518"/>
          <p:cNvSpPr/>
          <p:nvPr/>
        </p:nvSpPr>
        <p:spPr>
          <a:xfrm>
            <a:off x="7788223" y="2073301"/>
            <a:ext cx="3336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8181163" y="1354488"/>
            <a:ext cx="597000" cy="585300"/>
          </a:xfrm>
          <a:prstGeom prst="wedgeEllipseCallout">
            <a:avLst>
              <a:gd fmla="val -57799" name="adj1"/>
              <a:gd fmla="val 6519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2413675" y="2929175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Part 3.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表格</a:t>
            </a:r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26" name="Shape 526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表格</a:t>
            </a: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1830"/>
            <a:ext cx="9143999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50" y="1695662"/>
            <a:ext cx="8607451" cy="1990087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/>
          <p:nvPr/>
        </p:nvSpPr>
        <p:spPr>
          <a:xfrm rot="5400000">
            <a:off x="4336783" y="3246109"/>
            <a:ext cx="1178700" cy="9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465100" y="1969325"/>
            <a:ext cx="346500" cy="336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568175" y="582625"/>
            <a:ext cx="2103900" cy="1015500"/>
          </a:xfrm>
          <a:prstGeom prst="wedgeRoundRectCallout">
            <a:avLst>
              <a:gd fmla="val -38436" name="adj1"/>
              <a:gd fmla="val 86652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選取表格/移動表格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5661675" y="3545200"/>
            <a:ext cx="1533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選取之後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2809063"/>
            <a:ext cx="9144000" cy="241932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表格的組成：儲存格</a:t>
            </a: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47" name="Shape 547"/>
          <p:cNvSpPr/>
          <p:nvPr/>
        </p:nvSpPr>
        <p:spPr>
          <a:xfrm>
            <a:off x="415622" y="3184862"/>
            <a:ext cx="2879700" cy="510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662525" y="5188313"/>
            <a:ext cx="2112000" cy="661800"/>
          </a:xfrm>
          <a:prstGeom prst="wedgeRoundRectCallout">
            <a:avLst>
              <a:gd fmla="val 6697" name="adj1"/>
              <a:gd fmla="val -105187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合併儲存格</a:t>
            </a:r>
          </a:p>
        </p:txBody>
      </p:sp>
      <p:sp>
        <p:nvSpPr>
          <p:cNvPr id="549" name="Shape 549"/>
          <p:cNvSpPr/>
          <p:nvPr/>
        </p:nvSpPr>
        <p:spPr>
          <a:xfrm>
            <a:off x="3132147" y="3560912"/>
            <a:ext cx="2879700" cy="510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351328" y="4283338"/>
            <a:ext cx="5660400" cy="510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4285000" y="2407488"/>
            <a:ext cx="2112000" cy="661800"/>
          </a:xfrm>
          <a:prstGeom prst="wedgeRoundRectCallout">
            <a:avLst>
              <a:gd fmla="val -18137" name="adj1"/>
              <a:gd fmla="val 105651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分割儲存格</a:t>
            </a:r>
          </a:p>
        </p:txBody>
      </p:sp>
      <p:sp>
        <p:nvSpPr>
          <p:cNvPr id="552" name="Shape 552"/>
          <p:cNvSpPr/>
          <p:nvPr/>
        </p:nvSpPr>
        <p:spPr>
          <a:xfrm>
            <a:off x="900525" y="2085463"/>
            <a:ext cx="2112000" cy="661800"/>
          </a:xfrm>
          <a:prstGeom prst="wedgeRoundRectCallout">
            <a:avLst>
              <a:gd fmla="val -18137" name="adj1"/>
              <a:gd fmla="val 105651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輸入文字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表格的組成：欄</a:t>
            </a:r>
          </a:p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771938"/>
            <a:ext cx="9161600" cy="21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/>
          <p:nvPr/>
        </p:nvSpPr>
        <p:spPr>
          <a:xfrm>
            <a:off x="415625" y="3394375"/>
            <a:ext cx="2107800" cy="1286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37450" y="1975500"/>
            <a:ext cx="817200" cy="661800"/>
          </a:xfrm>
          <a:prstGeom prst="wedgeRoundRectCallout">
            <a:avLst>
              <a:gd fmla="val -10539" name="adj1"/>
              <a:gd fmla="val 146449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欄</a:t>
            </a:r>
          </a:p>
        </p:txBody>
      </p:sp>
      <p:sp>
        <p:nvSpPr>
          <p:cNvPr id="562" name="Shape 562"/>
          <p:cNvSpPr/>
          <p:nvPr/>
        </p:nvSpPr>
        <p:spPr>
          <a:xfrm>
            <a:off x="1395350" y="3117276"/>
            <a:ext cx="287100" cy="277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 rot="-5400000">
            <a:off x="1226000" y="4226750"/>
            <a:ext cx="548700" cy="1848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 txBox="1"/>
          <p:nvPr/>
        </p:nvSpPr>
        <p:spPr>
          <a:xfrm>
            <a:off x="733400" y="5527975"/>
            <a:ext cx="1533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/>
              <a:t>欄寬</a:t>
            </a:r>
          </a:p>
        </p:txBody>
      </p:sp>
      <p:sp>
        <p:nvSpPr>
          <p:cNvPr id="565" name="Shape 565"/>
          <p:cNvSpPr/>
          <p:nvPr/>
        </p:nvSpPr>
        <p:spPr>
          <a:xfrm>
            <a:off x="1523975" y="2088075"/>
            <a:ext cx="817200" cy="810300"/>
          </a:xfrm>
          <a:prstGeom prst="wedgeEllipseCallout">
            <a:avLst>
              <a:gd fmla="val -34254" name="adj1"/>
              <a:gd fmla="val 66022" name="adj2"/>
            </a:avLst>
          </a:pr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781300" y="2206825"/>
            <a:ext cx="287100" cy="548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3042175" y="1975500"/>
            <a:ext cx="2618400" cy="661800"/>
          </a:xfrm>
          <a:prstGeom prst="wedgeRoundRectCallout">
            <a:avLst>
              <a:gd fmla="val -73588" name="adj1"/>
              <a:gd fmla="val 19349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(滑鼠)選取欄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6" y="3893836"/>
            <a:ext cx="1120800" cy="158148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346" y="3893837"/>
            <a:ext cx="1120800" cy="158148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0966" y="3893837"/>
            <a:ext cx="1120800" cy="158148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14" name="Shape 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8683" y="3893837"/>
            <a:ext cx="1120800" cy="158148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15" name="Shape 2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9725" y="3910712"/>
            <a:ext cx="1120800" cy="158148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6" name="Shape 21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長文件：教材、報告、書籍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18" name="Shape 218"/>
          <p:cNvSpPr txBox="1"/>
          <p:nvPr/>
        </p:nvSpPr>
        <p:spPr>
          <a:xfrm>
            <a:off x="5368025" y="2036050"/>
            <a:ext cx="16341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800"/>
              <a:t>長文件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51396" y="5532925"/>
            <a:ext cx="112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封面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649725" y="5532925"/>
            <a:ext cx="112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目錄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971358" y="5532925"/>
            <a:ext cx="112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內文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788645" y="5532925"/>
            <a:ext cx="112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最後一頁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564813" y="4346075"/>
            <a:ext cx="112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/>
              <a:t>……</a:t>
            </a:r>
          </a:p>
        </p:txBody>
      </p:sp>
      <p:sp>
        <p:nvSpPr>
          <p:cNvPr id="224" name="Shape 224"/>
          <p:cNvSpPr/>
          <p:nvPr/>
        </p:nvSpPr>
        <p:spPr>
          <a:xfrm rot="5400000">
            <a:off x="4517000" y="-919175"/>
            <a:ext cx="361500" cy="83112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3283" y="1541225"/>
            <a:ext cx="1237435" cy="1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4176750" y="4346075"/>
            <a:ext cx="112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/>
              <a:t>……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表格的組成：列</a:t>
            </a:r>
          </a:p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53" y="2992278"/>
            <a:ext cx="8424750" cy="183355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/>
          <p:nvPr/>
        </p:nvSpPr>
        <p:spPr>
          <a:xfrm>
            <a:off x="1187525" y="3719250"/>
            <a:ext cx="7748400" cy="510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2408875" y="2330475"/>
            <a:ext cx="817200" cy="661800"/>
          </a:xfrm>
          <a:prstGeom prst="wedgeRoundRectCallout">
            <a:avLst>
              <a:gd fmla="val -10539" name="adj1"/>
              <a:gd fmla="val 146449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列</a:t>
            </a:r>
          </a:p>
        </p:txBody>
      </p:sp>
      <p:sp>
        <p:nvSpPr>
          <p:cNvPr id="577" name="Shape 577"/>
          <p:cNvSpPr/>
          <p:nvPr/>
        </p:nvSpPr>
        <p:spPr>
          <a:xfrm>
            <a:off x="781775" y="4825825"/>
            <a:ext cx="961500" cy="953400"/>
          </a:xfrm>
          <a:prstGeom prst="wedgeEllipseCallout">
            <a:avLst>
              <a:gd fmla="val -26326" name="adj1"/>
              <a:gd fmla="val -108800" name="adj2"/>
            </a:avLst>
          </a:pr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488000" y="4956225"/>
            <a:ext cx="2618400" cy="661800"/>
          </a:xfrm>
          <a:prstGeom prst="wedgeRoundRectCallout">
            <a:avLst>
              <a:gd fmla="val -73588" name="adj1"/>
              <a:gd fmla="val 19349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(滑鼠)選取列</a:t>
            </a:r>
          </a:p>
        </p:txBody>
      </p:sp>
      <p:pic>
        <p:nvPicPr>
          <p:cNvPr id="579" name="Shape 579"/>
          <p:cNvPicPr preferRelativeResize="0"/>
          <p:nvPr/>
        </p:nvPicPr>
        <p:blipFill rotWithShape="1">
          <a:blip r:embed="rId3">
            <a:alphaModFix/>
          </a:blip>
          <a:srcRect b="40948" l="1588" r="96269" t="43809"/>
          <a:stretch/>
        </p:blipFill>
        <p:spPr>
          <a:xfrm>
            <a:off x="1016325" y="4947000"/>
            <a:ext cx="465124" cy="7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/>
          <p:nvPr/>
        </p:nvSpPr>
        <p:spPr>
          <a:xfrm>
            <a:off x="672925" y="3719250"/>
            <a:ext cx="267300" cy="51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/>
        </p:nvSpPr>
        <p:spPr>
          <a:xfrm>
            <a:off x="283125" y="3627925"/>
            <a:ext cx="282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列高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表格的樣式</a:t>
            </a:r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0" y="2806775"/>
            <a:ext cx="9104300" cy="1836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/>
          <p:nvPr/>
        </p:nvSpPr>
        <p:spPr>
          <a:xfrm>
            <a:off x="2408875" y="2330475"/>
            <a:ext cx="2004900" cy="661800"/>
          </a:xfrm>
          <a:prstGeom prst="wedgeRoundRectCallout">
            <a:avLst>
              <a:gd fmla="val -5288" name="adj1"/>
              <a:gd fmla="val 169073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網底顏色</a:t>
            </a:r>
          </a:p>
        </p:txBody>
      </p:sp>
      <p:pic>
        <p:nvPicPr>
          <p:cNvPr id="590" name="Shape 5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400" y="1844125"/>
            <a:ext cx="763375" cy="119485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91" name="Shape 591"/>
          <p:cNvSpPr/>
          <p:nvPr/>
        </p:nvSpPr>
        <p:spPr>
          <a:xfrm>
            <a:off x="3706525" y="4753125"/>
            <a:ext cx="4142400" cy="661800"/>
          </a:xfrm>
          <a:prstGeom prst="wedgeRoundRectCallout">
            <a:avLst>
              <a:gd fmla="val -20268" name="adj1"/>
              <a:gd fmla="val -108772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框線：色彩, 樣式, 粗細</a:t>
            </a:r>
          </a:p>
        </p:txBody>
      </p:sp>
      <p:pic>
        <p:nvPicPr>
          <p:cNvPr id="592" name="Shape 5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3726" y="4486600"/>
            <a:ext cx="2272792" cy="119485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來製作報名表吧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00" name="Shape 600"/>
          <p:cNvPicPr preferRelativeResize="0"/>
          <p:nvPr/>
        </p:nvPicPr>
        <p:blipFill rotWithShape="1">
          <a:blip r:embed="rId3">
            <a:alphaModFix/>
          </a:blip>
          <a:srcRect b="0" l="0" r="1390" t="0"/>
          <a:stretch/>
        </p:blipFill>
        <p:spPr>
          <a:xfrm>
            <a:off x="0" y="1679425"/>
            <a:ext cx="9144000" cy="452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2413675" y="2929175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報名表 </a:t>
            </a:r>
            <a:r>
              <a:rPr b="0" lang="zh-TW">
                <a:solidFill>
                  <a:srgbClr val="FFFFFF"/>
                </a:solidFill>
              </a:rPr>
              <a:t>前半部</a:t>
            </a:r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07" name="Shape 607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實作D</a:t>
            </a:r>
          </a:p>
        </p:txBody>
      </p:sp>
      <p:sp>
        <p:nvSpPr>
          <p:cNvPr id="609" name="Shape 609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練習文件：6-D 報名表.docx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 u="sng">
                <a:solidFill>
                  <a:srgbClr val="FFFF00"/>
                </a:solidFill>
              </a:rPr>
              <a:t>課程網頁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面授課程 第6堂</a:t>
            </a:r>
            <a:r>
              <a:rPr lang="zh-TW" sz="2300">
                <a:solidFill>
                  <a:schemeClr val="lt1"/>
                </a:solidFill>
              </a:rPr>
              <a:t> &gt; </a:t>
            </a:r>
            <a:r>
              <a:rPr lang="zh-TW" sz="2300" u="sng">
                <a:solidFill>
                  <a:schemeClr val="lt1"/>
                </a:solidFill>
              </a:rPr>
              <a:t>練習文件</a:t>
            </a:r>
          </a:p>
        </p:txBody>
      </p:sp>
      <p:pic>
        <p:nvPicPr>
          <p:cNvPr id="610" name="Shape 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50" y="4653700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Shape 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5" y="1960575"/>
            <a:ext cx="8520601" cy="3990393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16" name="Shape 61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報名表 Part 1</a:t>
            </a:r>
          </a:p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18" name="Shape 618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  <p:sp>
        <p:nvSpPr>
          <p:cNvPr id="620" name="Shape 620"/>
          <p:cNvSpPr/>
          <p:nvPr/>
        </p:nvSpPr>
        <p:spPr>
          <a:xfrm>
            <a:off x="7920900" y="1889125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報名表 Part 1</a:t>
            </a:r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開啟 6-D 報名表.docx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[D-1]</a:t>
            </a:r>
            <a:r>
              <a:rPr lang="zh-TW"/>
              <a:t> 插入 &gt; </a:t>
            </a:r>
            <a:r>
              <a:rPr b="1" lang="zh-TW" u="sng">
                <a:solidFill>
                  <a:schemeClr val="dk1"/>
                </a:solidFill>
              </a:rPr>
              <a:t>表格</a:t>
            </a:r>
            <a:r>
              <a:rPr lang="zh-TW"/>
              <a:t> &gt; 4x4 表格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[D-2] </a:t>
            </a:r>
            <a:r>
              <a:rPr lang="zh-TW"/>
              <a:t>參考表格內輸入文字「公司」,「電話」,「姓名」,「手機」,「地址」,「Email」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[D-3] </a:t>
            </a:r>
            <a:r>
              <a:rPr lang="zh-TW"/>
              <a:t>在第一列之前 </a:t>
            </a:r>
            <a:r>
              <a:rPr b="1" lang="zh-TW" u="sng">
                <a:solidFill>
                  <a:schemeClr val="dk1"/>
                </a:solidFill>
              </a:rPr>
              <a:t>插入上方列</a:t>
            </a:r>
            <a:br>
              <a:rPr lang="zh-TW"/>
            </a:br>
            <a:r>
              <a:rPr lang="zh-TW"/>
              <a:t>第一列的第一個儲存格輸入文字「報名表」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[D-4] </a:t>
            </a:r>
            <a:r>
              <a:rPr b="1" lang="zh-TW" u="sng">
                <a:solidFill>
                  <a:schemeClr val="dk1"/>
                </a:solidFill>
              </a:rPr>
              <a:t>合併儲存格</a:t>
            </a:r>
            <a:r>
              <a:rPr lang="zh-TW"/>
              <a:t>「報名表」、「地址」與「Email」</a:t>
            </a:r>
          </a:p>
        </p:txBody>
      </p:sp>
      <p:sp>
        <p:nvSpPr>
          <p:cNvPr id="627" name="Shape 62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28" name="Shape 628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38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11700" y="833774"/>
            <a:ext cx="64473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插入表格</a:t>
            </a:r>
          </a:p>
        </p:txBody>
      </p:sp>
      <p:sp>
        <p:nvSpPr>
          <p:cNvPr id="636" name="Shape 63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37" name="Shape 637"/>
          <p:cNvSpPr txBox="1"/>
          <p:nvPr>
            <p:ph idx="1" type="subTitle"/>
          </p:nvPr>
        </p:nvSpPr>
        <p:spPr>
          <a:xfrm>
            <a:off x="401366" y="517575"/>
            <a:ext cx="6267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D-1</a:t>
            </a:r>
          </a:p>
        </p:txBody>
      </p:sp>
      <p:sp>
        <p:nvSpPr>
          <p:cNvPr id="638" name="Shape 638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索引標籤 插入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表格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選擇表格欄跟列的數量</a:t>
            </a:r>
          </a:p>
        </p:txBody>
      </p:sp>
      <p:sp>
        <p:nvSpPr>
          <p:cNvPr id="639" name="Shape 639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550" y="580138"/>
            <a:ext cx="3169750" cy="569771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41" name="Shape 641"/>
          <p:cNvSpPr/>
          <p:nvPr/>
        </p:nvSpPr>
        <p:spPr>
          <a:xfrm>
            <a:off x="5570575" y="2066530"/>
            <a:ext cx="2762100" cy="24165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5629950" y="1096803"/>
            <a:ext cx="597000" cy="871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6477000" y="729077"/>
            <a:ext cx="8955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4832388" y="2639488"/>
            <a:ext cx="597000" cy="585300"/>
          </a:xfrm>
          <a:prstGeom prst="wedgeEllipseCallout">
            <a:avLst>
              <a:gd fmla="val 102259" name="adj1"/>
              <a:gd fmla="val -17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45" name="Shape 645"/>
          <p:cNvSpPr/>
          <p:nvPr/>
        </p:nvSpPr>
        <p:spPr>
          <a:xfrm>
            <a:off x="4782888" y="1382688"/>
            <a:ext cx="597000" cy="585300"/>
          </a:xfrm>
          <a:prstGeom prst="wedgeEllipseCallout">
            <a:avLst>
              <a:gd fmla="val 102259" name="adj1"/>
              <a:gd fmla="val -1740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6" name="Shape 646"/>
          <p:cNvSpPr/>
          <p:nvPr/>
        </p:nvSpPr>
        <p:spPr>
          <a:xfrm>
            <a:off x="5871463" y="104063"/>
            <a:ext cx="597000" cy="585300"/>
          </a:xfrm>
          <a:prstGeom prst="wedgeEllipseCallout">
            <a:avLst>
              <a:gd fmla="val 62205" name="adj1"/>
              <a:gd fmla="val 6241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儲存格輸入文字</a:t>
            </a: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53" name="Shape 65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D-2</a:t>
            </a:r>
          </a:p>
        </p:txBody>
      </p:sp>
      <p:pic>
        <p:nvPicPr>
          <p:cNvPr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2654"/>
            <a:ext cx="9144000" cy="2521324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/>
          <p:nvPr/>
        </p:nvSpPr>
        <p:spPr>
          <a:xfrm>
            <a:off x="1138050" y="1929750"/>
            <a:ext cx="3107400" cy="1003200"/>
          </a:xfrm>
          <a:prstGeom prst="wedgeRoundRectCallout">
            <a:avLst>
              <a:gd fmla="val -31210" name="adj1"/>
              <a:gd fmla="val 95008" name="adj2"/>
              <a:gd fmla="val 0" name="adj3"/>
            </a:avLst>
          </a:prstGeom>
          <a:solidFill>
            <a:srgbClr val="D23369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點選儲存格，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FFFFFF"/>
                </a:solidFill>
              </a:rPr>
              <a:t>輸入文字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Shape 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350" y="4972000"/>
            <a:ext cx="7658100" cy="15811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61" name="Shape 661"/>
          <p:cNvSpPr/>
          <p:nvPr/>
        </p:nvSpPr>
        <p:spPr>
          <a:xfrm>
            <a:off x="1484850" y="5948475"/>
            <a:ext cx="1850100" cy="4494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 txBox="1"/>
          <p:nvPr>
            <p:ph type="title"/>
          </p:nvPr>
        </p:nvSpPr>
        <p:spPr>
          <a:xfrm>
            <a:off x="311700" y="6813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插入上方列</a:t>
            </a: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64" name="Shape 664"/>
          <p:cNvSpPr txBox="1"/>
          <p:nvPr>
            <p:ph idx="1" type="subTitle"/>
          </p:nvPr>
        </p:nvSpPr>
        <p:spPr>
          <a:xfrm>
            <a:off x="430200" y="3651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D-3</a:t>
            </a:r>
          </a:p>
        </p:txBody>
      </p:sp>
      <p:sp>
        <p:nvSpPr>
          <p:cNvPr id="665" name="Shape 665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選擇第一列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</a:t>
            </a:r>
            <a:br>
              <a:rPr lang="zh-TW"/>
            </a:br>
            <a:r>
              <a:rPr lang="zh-TW"/>
              <a:t>表格工具</a:t>
            </a:r>
            <a:br>
              <a:rPr lang="zh-TW"/>
            </a:br>
            <a:r>
              <a:rPr lang="zh-TW"/>
              <a:t>&gt; 版面配置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插入上方列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輸入文字</a:t>
            </a:r>
            <a:br>
              <a:rPr lang="zh-TW"/>
            </a:br>
            <a:r>
              <a:rPr lang="zh-TW"/>
              <a:t>「報名表」</a:t>
            </a:r>
          </a:p>
        </p:txBody>
      </p:sp>
      <p:pic>
        <p:nvPicPr>
          <p:cNvPr id="666" name="Shape 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950" y="2173375"/>
            <a:ext cx="6221925" cy="21502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67" name="Shape 667"/>
          <p:cNvSpPr/>
          <p:nvPr/>
        </p:nvSpPr>
        <p:spPr>
          <a:xfrm>
            <a:off x="2918425" y="3551650"/>
            <a:ext cx="1653600" cy="4494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7718950" y="2096925"/>
            <a:ext cx="994800" cy="5385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3995425" y="2502650"/>
            <a:ext cx="548700" cy="7362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1875263" y="5116488"/>
            <a:ext cx="597000" cy="585300"/>
          </a:xfrm>
          <a:prstGeom prst="wedgeEllipseCallout">
            <a:avLst>
              <a:gd fmla="val -12695" name="adj1"/>
              <a:gd fmla="val 8911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71" name="Shape 671"/>
          <p:cNvSpPr/>
          <p:nvPr/>
        </p:nvSpPr>
        <p:spPr>
          <a:xfrm>
            <a:off x="2743938" y="2534025"/>
            <a:ext cx="597000" cy="585300"/>
          </a:xfrm>
          <a:prstGeom prst="wedgeEllipseCallout">
            <a:avLst>
              <a:gd fmla="val 12536" name="adj1"/>
              <a:gd fmla="val 9022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2" name="Shape 672"/>
          <p:cNvSpPr/>
          <p:nvPr/>
        </p:nvSpPr>
        <p:spPr>
          <a:xfrm>
            <a:off x="3714588" y="1588075"/>
            <a:ext cx="597000" cy="585300"/>
          </a:xfrm>
          <a:prstGeom prst="wedgeEllipseCallout">
            <a:avLst>
              <a:gd fmla="val 12536" name="adj1"/>
              <a:gd fmla="val 9022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73" name="Shape 673"/>
          <p:cNvSpPr/>
          <p:nvPr/>
        </p:nvSpPr>
        <p:spPr>
          <a:xfrm>
            <a:off x="7514688" y="1134725"/>
            <a:ext cx="597000" cy="585300"/>
          </a:xfrm>
          <a:prstGeom prst="wedgeEllipseCallout">
            <a:avLst>
              <a:gd fmla="val 12536" name="adj1"/>
              <a:gd fmla="val 9022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4" name="Shape 674"/>
          <p:cNvSpPr/>
          <p:nvPr/>
        </p:nvSpPr>
        <p:spPr>
          <a:xfrm rot="5400000">
            <a:off x="3479000" y="4528046"/>
            <a:ext cx="1746300" cy="9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合併儲存格</a:t>
            </a:r>
          </a:p>
        </p:txBody>
      </p:sp>
      <p:sp>
        <p:nvSpPr>
          <p:cNvPr id="680" name="Shape 6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81" name="Shape 681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D-4</a:t>
            </a:r>
          </a:p>
        </p:txBody>
      </p:sp>
      <p:sp>
        <p:nvSpPr>
          <p:cNvPr id="682" name="Shape 682"/>
          <p:cNvSpPr txBox="1"/>
          <p:nvPr>
            <p:ph idx="2" type="body"/>
          </p:nvPr>
        </p:nvSpPr>
        <p:spPr>
          <a:xfrm>
            <a:off x="311700" y="1639975"/>
            <a:ext cx="71202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用滑鼠左鍵選取要合併的儲存格</a:t>
            </a:r>
            <a:br>
              <a:rPr lang="zh-TW"/>
            </a:br>
            <a:r>
              <a:rPr lang="zh-TW"/>
              <a:t>例：地址右邊的三格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表格工具/版面配置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合併儲存格</a:t>
            </a:r>
          </a:p>
        </p:txBody>
      </p:sp>
      <p:pic>
        <p:nvPicPr>
          <p:cNvPr id="683" name="Shape 683"/>
          <p:cNvPicPr preferRelativeResize="0"/>
          <p:nvPr/>
        </p:nvPicPr>
        <p:blipFill rotWithShape="1">
          <a:blip r:embed="rId3">
            <a:alphaModFix/>
          </a:blip>
          <a:srcRect b="10968" l="0" r="0" t="0"/>
          <a:stretch/>
        </p:blipFill>
        <p:spPr>
          <a:xfrm>
            <a:off x="1018475" y="3560525"/>
            <a:ext cx="7458075" cy="30698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84" name="Shape 684"/>
          <p:cNvSpPr/>
          <p:nvPr/>
        </p:nvSpPr>
        <p:spPr>
          <a:xfrm>
            <a:off x="2817775" y="5936600"/>
            <a:ext cx="5406000" cy="5034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4545863" y="3032900"/>
            <a:ext cx="597000" cy="585300"/>
          </a:xfrm>
          <a:prstGeom prst="wedgeEllipseCallout">
            <a:avLst>
              <a:gd fmla="val -42305" name="adj1"/>
              <a:gd fmla="val 8953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86" name="Shape 686"/>
          <p:cNvSpPr/>
          <p:nvPr/>
        </p:nvSpPr>
        <p:spPr>
          <a:xfrm>
            <a:off x="6788575" y="3455875"/>
            <a:ext cx="1435200" cy="6618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714600" y="4000150"/>
            <a:ext cx="1016100" cy="3639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2348913" y="5071500"/>
            <a:ext cx="597000" cy="585300"/>
          </a:xfrm>
          <a:prstGeom prst="wedgeEllipseCallout">
            <a:avLst>
              <a:gd fmla="val 55496" name="adj1"/>
              <a:gd fmla="val 810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89" name="Shape 689"/>
          <p:cNvSpPr/>
          <p:nvPr/>
        </p:nvSpPr>
        <p:spPr>
          <a:xfrm>
            <a:off x="6693313" y="2637050"/>
            <a:ext cx="597000" cy="585300"/>
          </a:xfrm>
          <a:prstGeom prst="wedgeEllipseCallout">
            <a:avLst>
              <a:gd fmla="val 55496" name="adj1"/>
              <a:gd fmla="val 810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封面</a:t>
            </a:r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標題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作者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日期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96" y="1639954"/>
            <a:ext cx="3155106" cy="445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7" name="Shape 237"/>
          <p:cNvSpPr/>
          <p:nvPr/>
        </p:nvSpPr>
        <p:spPr>
          <a:xfrm>
            <a:off x="4413650" y="4631375"/>
            <a:ext cx="2523600" cy="1118100"/>
          </a:xfrm>
          <a:prstGeom prst="wedgeRoundRectCallout">
            <a:avLst>
              <a:gd fmla="val -71682" name="adj1"/>
              <a:gd fmla="val 4038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使用Word的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插入 &gt; 封面頁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2413675" y="2929175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報名表 </a:t>
            </a:r>
            <a:r>
              <a:rPr lang="zh-TW"/>
              <a:t>後半部</a:t>
            </a:r>
          </a:p>
        </p:txBody>
      </p:sp>
      <p:sp>
        <p:nvSpPr>
          <p:cNvPr id="695" name="Shape 6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96" name="Shape 696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實作E</a:t>
            </a:r>
          </a:p>
        </p:txBody>
      </p:sp>
      <p:sp>
        <p:nvSpPr>
          <p:cNvPr id="698" name="Shape 698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練習文件：前一份練習文件繼續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Shape 7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4" y="1495525"/>
            <a:ext cx="8167892" cy="4944525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04" name="Shape 70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報名表 Part 2</a:t>
            </a: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706" name="Shape 706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 txBox="1"/>
          <p:nvPr>
            <p:ph idx="4294967295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目標</a:t>
            </a:r>
          </a:p>
        </p:txBody>
      </p:sp>
      <p:sp>
        <p:nvSpPr>
          <p:cNvPr id="708" name="Shape 708"/>
          <p:cNvSpPr/>
          <p:nvPr/>
        </p:nvSpPr>
        <p:spPr>
          <a:xfrm>
            <a:off x="7842225" y="1382575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報名表 Part 2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[E-1] </a:t>
            </a:r>
            <a:r>
              <a:rPr lang="zh-TW"/>
              <a:t>調整欄寬：讓名稱的欄位比較窄，可填寫範圍欄位比較寬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[E-2] </a:t>
            </a:r>
            <a:r>
              <a:rPr lang="zh-TW"/>
              <a:t>調整整個表格的高度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[E-3]</a:t>
            </a:r>
            <a:r>
              <a:rPr lang="zh-TW">
                <a:solidFill>
                  <a:schemeClr val="accent3"/>
                </a:solidFill>
              </a:rPr>
              <a:t> </a:t>
            </a:r>
            <a:r>
              <a:rPr lang="zh-TW"/>
              <a:t>表格工具 &gt; 設計 &gt; 表格樣式 &gt; 格線表格 &gt; 格線表格2 - 輔色5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[E-4]</a:t>
            </a:r>
            <a:r>
              <a:rPr lang="zh-TW"/>
              <a:t> 選取表格; 表格工具 &gt; 版面配置 &gt; 對齊方式 &gt; 對齊中央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/>
              <a:t>把「電話」跟「手機」變成粗體</a:t>
            </a:r>
            <a:br>
              <a:rPr lang="zh-TW"/>
            </a:b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16" name="Shape 716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718" name="Shape 7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調整欄寬</a:t>
            </a:r>
          </a:p>
        </p:txBody>
      </p:sp>
      <p:sp>
        <p:nvSpPr>
          <p:cNvPr id="724" name="Shape 72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25" name="Shape 725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E-1</a:t>
            </a:r>
          </a:p>
        </p:txBody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滑鼠移到要調整的垂直格線上，確認滑鼠指標改變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/>
              <a:t>按滑鼠左鍵拖曳</a:t>
            </a:r>
          </a:p>
        </p:txBody>
      </p:sp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3" y="3541525"/>
            <a:ext cx="8195875" cy="24341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28" name="Shape 728"/>
          <p:cNvSpPr/>
          <p:nvPr/>
        </p:nvSpPr>
        <p:spPr>
          <a:xfrm>
            <a:off x="5255450" y="4314375"/>
            <a:ext cx="386400" cy="3639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5641865" y="2616400"/>
            <a:ext cx="1318200" cy="1292400"/>
          </a:xfrm>
          <a:prstGeom prst="wedgeEllipseCallout">
            <a:avLst>
              <a:gd fmla="val -52497" name="adj1"/>
              <a:gd fmla="val 70315" name="adj2"/>
            </a:avLst>
          </a:prstGeom>
          <a:solidFill>
            <a:srgbClr val="FFFFFF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730" name="Shape 730"/>
          <p:cNvPicPr preferRelativeResize="0"/>
          <p:nvPr/>
        </p:nvPicPr>
        <p:blipFill rotWithShape="1">
          <a:blip r:embed="rId3">
            <a:alphaModFix/>
          </a:blip>
          <a:srcRect b="55729" l="59585" r="37635" t="34910"/>
          <a:stretch/>
        </p:blipFill>
        <p:spPr>
          <a:xfrm>
            <a:off x="5836774" y="2829838"/>
            <a:ext cx="865425" cy="8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調整表格高度</a:t>
            </a:r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37" name="Shape 737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E-2</a:t>
            </a:r>
          </a:p>
        </p:txBody>
      </p:sp>
      <p:sp>
        <p:nvSpPr>
          <p:cNvPr id="738" name="Shape 738"/>
          <p:cNvSpPr txBox="1"/>
          <p:nvPr>
            <p:ph idx="2" type="body"/>
          </p:nvPr>
        </p:nvSpPr>
        <p:spPr>
          <a:xfrm>
            <a:off x="311700" y="1639975"/>
            <a:ext cx="4063800" cy="4731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選擇表格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找到表格右下角的白色方塊控制點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拖曳控制點改變表格高度</a:t>
            </a:r>
          </a:p>
        </p:txBody>
      </p:sp>
      <p:sp>
        <p:nvSpPr>
          <p:cNvPr id="739" name="Shape 739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0" name="Shape 7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38" y="1639963"/>
            <a:ext cx="7153275" cy="2219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41" name="Shape 7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625" y="4139470"/>
            <a:ext cx="4456674" cy="23341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42" name="Shape 742"/>
          <p:cNvSpPr/>
          <p:nvPr/>
        </p:nvSpPr>
        <p:spPr>
          <a:xfrm rot="5400000">
            <a:off x="6185925" y="4265196"/>
            <a:ext cx="1746300" cy="9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6865875" y="3293150"/>
            <a:ext cx="386400" cy="3639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1029363" y="1372275"/>
            <a:ext cx="597000" cy="585300"/>
          </a:xfrm>
          <a:prstGeom prst="wedgeEllipseCallout">
            <a:avLst>
              <a:gd fmla="val 55496" name="adj1"/>
              <a:gd fmla="val 810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45" name="Shape 745"/>
          <p:cNvSpPr/>
          <p:nvPr/>
        </p:nvSpPr>
        <p:spPr>
          <a:xfrm>
            <a:off x="7252263" y="2524875"/>
            <a:ext cx="597000" cy="585300"/>
          </a:xfrm>
          <a:prstGeom prst="wedgeEllipseCallout">
            <a:avLst>
              <a:gd fmla="val -67356" name="adj1"/>
              <a:gd fmla="val 6487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46" name="Shape 746"/>
          <p:cNvSpPr/>
          <p:nvPr/>
        </p:nvSpPr>
        <p:spPr>
          <a:xfrm>
            <a:off x="8037838" y="5195800"/>
            <a:ext cx="597000" cy="585300"/>
          </a:xfrm>
          <a:prstGeom prst="wedgeEllipseCallout">
            <a:avLst>
              <a:gd fmla="val 30019" name="adj1"/>
              <a:gd fmla="val 9575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表格樣式</a:t>
            </a: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53" name="Shape 75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E-3</a:t>
            </a:r>
          </a:p>
        </p:txBody>
      </p:sp>
      <p:sp>
        <p:nvSpPr>
          <p:cNvPr id="754" name="Shape 754"/>
          <p:cNvSpPr txBox="1"/>
          <p:nvPr>
            <p:ph idx="2" type="body"/>
          </p:nvPr>
        </p:nvSpPr>
        <p:spPr>
          <a:xfrm>
            <a:off x="311700" y="1639975"/>
            <a:ext cx="3551400" cy="445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選取表格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</a:t>
            </a:r>
            <a:br>
              <a:rPr lang="zh-TW"/>
            </a:br>
            <a:r>
              <a:rPr lang="zh-TW"/>
              <a:t>表格工具/設計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表格樣式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選擇</a:t>
            </a:r>
            <a:br>
              <a:rPr lang="zh-TW"/>
            </a:br>
            <a:r>
              <a:rPr lang="zh-TW"/>
              <a:t>「表格格線2-輔色5」</a:t>
            </a:r>
          </a:p>
        </p:txBody>
      </p:sp>
      <p:pic>
        <p:nvPicPr>
          <p:cNvPr id="755" name="Shape 7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647" y="1673700"/>
            <a:ext cx="6488153" cy="16905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56" name="Shape 7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088" y="3544450"/>
            <a:ext cx="5000625" cy="289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57" name="Shape 757"/>
          <p:cNvSpPr/>
          <p:nvPr/>
        </p:nvSpPr>
        <p:spPr>
          <a:xfrm>
            <a:off x="7242950" y="1639975"/>
            <a:ext cx="1661700" cy="7011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2416650" y="2260575"/>
            <a:ext cx="3624300" cy="11037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7136600" y="4949075"/>
            <a:ext cx="1661700" cy="9603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 rot="3599638">
            <a:off x="5884844" y="3362795"/>
            <a:ext cx="751063" cy="9345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7573138" y="833775"/>
            <a:ext cx="597000" cy="585300"/>
          </a:xfrm>
          <a:prstGeom prst="wedgeEllipseCallout">
            <a:avLst>
              <a:gd fmla="val 55496" name="adj1"/>
              <a:gd fmla="val 810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62" name="Shape 762"/>
          <p:cNvSpPr/>
          <p:nvPr/>
        </p:nvSpPr>
        <p:spPr>
          <a:xfrm>
            <a:off x="5961863" y="1639975"/>
            <a:ext cx="597000" cy="585300"/>
          </a:xfrm>
          <a:prstGeom prst="wedgeEllipseCallout">
            <a:avLst>
              <a:gd fmla="val -52531" name="adj1"/>
              <a:gd fmla="val 100641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63" name="Shape 763"/>
          <p:cNvSpPr/>
          <p:nvPr/>
        </p:nvSpPr>
        <p:spPr>
          <a:xfrm>
            <a:off x="6425363" y="4204200"/>
            <a:ext cx="597000" cy="585300"/>
          </a:xfrm>
          <a:prstGeom prst="wedgeEllipseCallout">
            <a:avLst>
              <a:gd fmla="val 55496" name="adj1"/>
              <a:gd fmla="val 810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311700" y="6813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對齊方式</a:t>
            </a:r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70" name="Shape 770"/>
          <p:cNvSpPr txBox="1"/>
          <p:nvPr>
            <p:ph idx="1" type="subTitle"/>
          </p:nvPr>
        </p:nvSpPr>
        <p:spPr>
          <a:xfrm>
            <a:off x="430200" y="3651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E-4</a:t>
            </a:r>
          </a:p>
        </p:txBody>
      </p:sp>
      <p:sp>
        <p:nvSpPr>
          <p:cNvPr id="771" name="Shape 771"/>
          <p:cNvSpPr txBox="1"/>
          <p:nvPr>
            <p:ph idx="2" type="body"/>
          </p:nvPr>
        </p:nvSpPr>
        <p:spPr>
          <a:xfrm>
            <a:off x="311700" y="1487575"/>
            <a:ext cx="6868500" cy="280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點選表格左上角十字箭頭控制點 &gt; 選取表格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表格工具/版面配置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對齊方式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對齊中央</a:t>
            </a:r>
          </a:p>
        </p:txBody>
      </p:sp>
      <p:pic>
        <p:nvPicPr>
          <p:cNvPr id="772" name="Shape 7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47" y="3348775"/>
            <a:ext cx="5411350" cy="327584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3" name="Shape 7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075" y="2354034"/>
            <a:ext cx="2990400" cy="408602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74" name="Shape 774"/>
          <p:cNvSpPr/>
          <p:nvPr/>
        </p:nvSpPr>
        <p:spPr>
          <a:xfrm>
            <a:off x="351625" y="3920475"/>
            <a:ext cx="355500" cy="4179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6164850" y="2284150"/>
            <a:ext cx="1753800" cy="7953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6512375" y="3079450"/>
            <a:ext cx="832800" cy="9033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6512375" y="4257800"/>
            <a:ext cx="1029000" cy="997800"/>
          </a:xfrm>
          <a:prstGeom prst="roundRect">
            <a:avLst>
              <a:gd fmla="val 5361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5760138" y="4204200"/>
            <a:ext cx="597000" cy="585300"/>
          </a:xfrm>
          <a:prstGeom prst="wedgeEllipseCallout">
            <a:avLst>
              <a:gd fmla="val 127318" name="adj1"/>
              <a:gd fmla="val 356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9" name="Shape 779"/>
          <p:cNvSpPr/>
          <p:nvPr/>
        </p:nvSpPr>
        <p:spPr>
          <a:xfrm>
            <a:off x="5604888" y="3186700"/>
            <a:ext cx="597000" cy="585300"/>
          </a:xfrm>
          <a:prstGeom prst="wedgeEllipseCallout">
            <a:avLst>
              <a:gd fmla="val 115161" name="adj1"/>
              <a:gd fmla="val -793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80" name="Shape 780"/>
          <p:cNvSpPr/>
          <p:nvPr/>
        </p:nvSpPr>
        <p:spPr>
          <a:xfrm>
            <a:off x="7998288" y="1827650"/>
            <a:ext cx="597000" cy="585300"/>
          </a:xfrm>
          <a:prstGeom prst="wedgeEllipseCallout">
            <a:avLst>
              <a:gd fmla="val -93629" name="adj1"/>
              <a:gd fmla="val 9273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81" name="Shape 781"/>
          <p:cNvSpPr/>
          <p:nvPr/>
        </p:nvSpPr>
        <p:spPr>
          <a:xfrm>
            <a:off x="936038" y="3626050"/>
            <a:ext cx="597000" cy="585300"/>
          </a:xfrm>
          <a:prstGeom prst="wedgeEllipseCallout">
            <a:avLst>
              <a:gd fmla="val -93624" name="adj1"/>
              <a:gd fmla="val 3122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82" name="Shape 782"/>
          <p:cNvSpPr/>
          <p:nvPr/>
        </p:nvSpPr>
        <p:spPr>
          <a:xfrm rot="-1801398">
            <a:off x="4280181" y="3897183"/>
            <a:ext cx="1608067" cy="9346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Part 4.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注音字型</a:t>
            </a:r>
          </a:p>
        </p:txBody>
      </p:sp>
      <p:sp>
        <p:nvSpPr>
          <p:cNvPr id="788" name="Shape 78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89" name="Shape 789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注音字型下載</a:t>
            </a:r>
          </a:p>
        </p:txBody>
      </p:sp>
      <p:sp>
        <p:nvSpPr>
          <p:cNvPr id="795" name="Shape 7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96" name="Shape 796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TW"/>
              <a:t>下載：課程網頁 &gt; 面授課程 第6堂 注音字型下載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注音字型：</a:t>
            </a:r>
          </a:p>
          <a:p>
            <a:pPr indent="-342900" lvl="1" marL="914400" rtl="0">
              <a:spcBef>
                <a:spcPts val="0"/>
              </a:spcBef>
            </a:pPr>
            <a:r>
              <a:rPr lang="zh-TW"/>
              <a:t>王漢宗中明體注音</a:t>
            </a:r>
          </a:p>
          <a:p>
            <a:pPr indent="-342900" lvl="1" marL="914400" rtl="0">
              <a:spcBef>
                <a:spcPts val="0"/>
              </a:spcBef>
            </a:pPr>
            <a:r>
              <a:rPr lang="zh-TW"/>
              <a:t>王漢宗中楷體注音</a:t>
            </a:r>
          </a:p>
          <a:p>
            <a:pPr indent="-355600" lvl="0" marL="457200">
              <a:spcBef>
                <a:spcPts val="0"/>
              </a:spcBef>
            </a:pPr>
            <a:r>
              <a:rPr lang="zh-TW"/>
              <a:t>注音安裝方法：請看 面授講義 第3堂 實作B</a:t>
            </a:r>
          </a:p>
        </p:txBody>
      </p:sp>
      <p:sp>
        <p:nvSpPr>
          <p:cNvPr id="797" name="Shape 797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8" name="Shape 7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359" y="1639975"/>
            <a:ext cx="3489975" cy="4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/>
          <p:nvPr/>
        </p:nvSpPr>
        <p:spPr>
          <a:xfrm>
            <a:off x="5200025" y="4521750"/>
            <a:ext cx="1752300" cy="11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注音與破音字</a:t>
            </a:r>
          </a:p>
        </p:txBody>
      </p:sp>
      <p:sp>
        <p:nvSpPr>
          <p:cNvPr id="805" name="Shape 80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06" name="Shape 806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王漢宗中楷體與王漢宗中明體都有破音字的設計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注音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破音一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破音二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破音三</a:t>
            </a:r>
          </a:p>
        </p:txBody>
      </p:sp>
      <p:pic>
        <p:nvPicPr>
          <p:cNvPr id="807" name="Shape 8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8" y="2506238"/>
            <a:ext cx="105727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Shape 808"/>
          <p:cNvSpPr txBox="1"/>
          <p:nvPr/>
        </p:nvSpPr>
        <p:spPr>
          <a:xfrm>
            <a:off x="6259800" y="2592775"/>
            <a:ext cx="2335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王漢宗中楷體注音</a:t>
            </a:r>
          </a:p>
        </p:txBody>
      </p:sp>
      <p:cxnSp>
        <p:nvCxnSpPr>
          <p:cNvPr id="809" name="Shape 809"/>
          <p:cNvCxnSpPr/>
          <p:nvPr/>
        </p:nvCxnSpPr>
        <p:spPr>
          <a:xfrm>
            <a:off x="4285025" y="3196450"/>
            <a:ext cx="4581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0" name="Shape 810"/>
          <p:cNvCxnSpPr/>
          <p:nvPr/>
        </p:nvCxnSpPr>
        <p:spPr>
          <a:xfrm>
            <a:off x="4285025" y="3968338"/>
            <a:ext cx="4581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1" name="Shape 811"/>
          <p:cNvCxnSpPr/>
          <p:nvPr/>
        </p:nvCxnSpPr>
        <p:spPr>
          <a:xfrm>
            <a:off x="4285025" y="4750138"/>
            <a:ext cx="4581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2" name="Shape 812"/>
          <p:cNvSpPr txBox="1"/>
          <p:nvPr/>
        </p:nvSpPr>
        <p:spPr>
          <a:xfrm>
            <a:off x="6259800" y="3427963"/>
            <a:ext cx="2335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王漢宗中楷體破音一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6259800" y="4150288"/>
            <a:ext cx="2335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王漢宗中楷體破音二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6259800" y="4872613"/>
            <a:ext cx="2335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王漢宗中楷體破音三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目錄</a:t>
            </a:r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45" name="Shape 245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各章節標題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頁碼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00" y="1639954"/>
            <a:ext cx="3155106" cy="445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8" name="Shape 248"/>
          <p:cNvSpPr/>
          <p:nvPr/>
        </p:nvSpPr>
        <p:spPr>
          <a:xfrm>
            <a:off x="4413650" y="4631375"/>
            <a:ext cx="2523600" cy="1118100"/>
          </a:xfrm>
          <a:prstGeom prst="wedgeRoundRectCallout">
            <a:avLst>
              <a:gd fmla="val -71682" name="adj1"/>
              <a:gd fmla="val 4038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使用Word的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參考資料 &gt; 目錄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3186550" y="1939650"/>
            <a:ext cx="5633700" cy="297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感謝聆聽</a:t>
            </a:r>
          </a:p>
        </p:txBody>
      </p:sp>
      <p:sp>
        <p:nvSpPr>
          <p:cNvPr id="820" name="Shape 8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821" name="Shape 821"/>
          <p:cNvGrpSpPr/>
          <p:nvPr/>
        </p:nvGrpSpPr>
        <p:grpSpPr>
          <a:xfrm>
            <a:off x="356275" y="2538300"/>
            <a:ext cx="2563200" cy="1781400"/>
            <a:chOff x="3839700" y="890650"/>
            <a:chExt cx="2563200" cy="1781400"/>
          </a:xfrm>
        </p:grpSpPr>
        <p:sp>
          <p:nvSpPr>
            <p:cNvPr id="822" name="Shape 822"/>
            <p:cNvSpPr/>
            <p:nvPr/>
          </p:nvSpPr>
          <p:spPr>
            <a:xfrm>
              <a:off x="3839700" y="890650"/>
              <a:ext cx="2563200" cy="1781400"/>
            </a:xfrm>
            <a:prstGeom prst="roundRect">
              <a:avLst>
                <a:gd fmla="val 16667" name="adj"/>
              </a:avLst>
            </a:prstGeom>
            <a:solidFill>
              <a:srgbClr val="313039"/>
            </a:solidFill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23" name="Shape 8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59825" y="1019300"/>
              <a:ext cx="2286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4" name="Shape 824"/>
          <p:cNvSpPr/>
          <p:nvPr/>
        </p:nvSpPr>
        <p:spPr>
          <a:xfrm>
            <a:off x="449125" y="1084075"/>
            <a:ext cx="2377500" cy="1068300"/>
          </a:xfrm>
          <a:prstGeom prst="wedgeRoundRectCallout">
            <a:avLst>
              <a:gd fmla="val -11008" name="adj1"/>
              <a:gd fmla="val 7206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000"/>
              <a:t>下課囉！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910" y="1793527"/>
            <a:ext cx="2809912" cy="39648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4" name="Shape 25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正文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173" y="1548454"/>
            <a:ext cx="2809912" cy="39648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58" name="Shape 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794" y="2127082"/>
            <a:ext cx="2809912" cy="39648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9" name="Shape 259"/>
          <p:cNvSpPr/>
          <p:nvPr/>
        </p:nvSpPr>
        <p:spPr>
          <a:xfrm>
            <a:off x="856225" y="1357025"/>
            <a:ext cx="1449900" cy="1118100"/>
          </a:xfrm>
          <a:prstGeom prst="wedgeRoundRectCallout">
            <a:avLst>
              <a:gd fmla="val 78643" name="adj1"/>
              <a:gd fmla="val 6533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格式要統一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樣式</a:t>
            </a:r>
          </a:p>
        </p:txBody>
      </p:sp>
      <p:sp>
        <p:nvSpPr>
          <p:cNvPr id="260" name="Shape 260"/>
          <p:cNvSpPr/>
          <p:nvPr/>
        </p:nvSpPr>
        <p:spPr>
          <a:xfrm>
            <a:off x="1039100" y="4306075"/>
            <a:ext cx="1771800" cy="1118100"/>
          </a:xfrm>
          <a:prstGeom prst="wedgeRoundRectCallout">
            <a:avLst>
              <a:gd fmla="val 78643" name="adj1"/>
              <a:gd fmla="val 6533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豐富的圖片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SmartArt</a:t>
            </a:r>
          </a:p>
        </p:txBody>
      </p:sp>
      <p:sp>
        <p:nvSpPr>
          <p:cNvPr id="261" name="Shape 261"/>
          <p:cNvSpPr/>
          <p:nvPr/>
        </p:nvSpPr>
        <p:spPr>
          <a:xfrm>
            <a:off x="6501750" y="2307050"/>
            <a:ext cx="1771800" cy="1118100"/>
          </a:xfrm>
          <a:prstGeom prst="wedgeRoundRectCallout">
            <a:avLst>
              <a:gd fmla="val -96917" name="adj1"/>
              <a:gd fmla="val -9398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漂亮的表格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表格</a:t>
            </a:r>
          </a:p>
        </p:txBody>
      </p:sp>
      <p:sp>
        <p:nvSpPr>
          <p:cNvPr id="262" name="Shape 262"/>
          <p:cNvSpPr/>
          <p:nvPr/>
        </p:nvSpPr>
        <p:spPr>
          <a:xfrm>
            <a:off x="5888988" y="5513350"/>
            <a:ext cx="2246400" cy="1118100"/>
          </a:xfrm>
          <a:prstGeom prst="wedgeRoundRectCallout">
            <a:avLst>
              <a:gd fmla="val -106412" name="adj1"/>
              <a:gd fmla="val -20902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使用Word的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插入 &gt; 頁碼</a:t>
            </a:r>
          </a:p>
        </p:txBody>
      </p:sp>
      <p:sp>
        <p:nvSpPr>
          <p:cNvPr id="263" name="Shape 263"/>
          <p:cNvSpPr/>
          <p:nvPr/>
        </p:nvSpPr>
        <p:spPr>
          <a:xfrm>
            <a:off x="6067113" y="1089800"/>
            <a:ext cx="2246400" cy="1118100"/>
          </a:xfrm>
          <a:prstGeom prst="wedgeRoundRectCallout">
            <a:avLst>
              <a:gd fmla="val -101578" name="adj1"/>
              <a:gd fmla="val 55214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使用Word的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插入 &gt; 頁首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排版</a:t>
            </a:r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71" name="Shape 271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951" y="1639974"/>
            <a:ext cx="3155105" cy="445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4" name="Shape 274"/>
          <p:cNvSpPr/>
          <p:nvPr/>
        </p:nvSpPr>
        <p:spPr>
          <a:xfrm>
            <a:off x="1683148" y="5483650"/>
            <a:ext cx="1919100" cy="1118100"/>
          </a:xfrm>
          <a:prstGeom prst="wedgeRoundRectCallout">
            <a:avLst>
              <a:gd fmla="val 80421" name="adj1"/>
              <a:gd fmla="val -20899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使用Word的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插入 &gt; 頁碼</a:t>
            </a:r>
          </a:p>
        </p:txBody>
      </p:sp>
      <p:sp>
        <p:nvSpPr>
          <p:cNvPr id="275" name="Shape 275"/>
          <p:cNvSpPr/>
          <p:nvPr/>
        </p:nvSpPr>
        <p:spPr>
          <a:xfrm>
            <a:off x="6067113" y="1089800"/>
            <a:ext cx="2246400" cy="1118100"/>
          </a:xfrm>
          <a:prstGeom prst="wedgeRoundRectCallout">
            <a:avLst>
              <a:gd fmla="val -89684" name="adj1"/>
              <a:gd fmla="val 21581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使用Word的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插入 &gt; 頁首</a:t>
            </a:r>
          </a:p>
        </p:txBody>
      </p:sp>
      <p:sp>
        <p:nvSpPr>
          <p:cNvPr id="276" name="Shape 276"/>
          <p:cNvSpPr/>
          <p:nvPr/>
        </p:nvSpPr>
        <p:spPr>
          <a:xfrm>
            <a:off x="499713" y="2732550"/>
            <a:ext cx="2246400" cy="1118100"/>
          </a:xfrm>
          <a:prstGeom prst="wedgeRoundRectCallout">
            <a:avLst>
              <a:gd fmla="val 120708" name="adj1"/>
              <a:gd fmla="val 30433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使用Word的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版面配置 &gt; 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製作順序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639975"/>
            <a:ext cx="4191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zh-TW" sz="2800"/>
              <a:t>正文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zh-TW" sz="2400">
                <a:solidFill>
                  <a:schemeClr val="dk1"/>
                </a:solidFill>
              </a:rPr>
              <a:t>圖片與表格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2400"/>
              <a:t>正文的樣式：佈景主題</a:t>
            </a:r>
          </a:p>
          <a:p>
            <a:pPr indent="-4064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zh-TW" sz="2800"/>
              <a:t>目錄</a:t>
            </a:r>
          </a:p>
          <a:p>
            <a:pPr indent="-4064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zh-TW" sz="2800"/>
              <a:t>封面</a:t>
            </a:r>
          </a:p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 startAt="4"/>
            </a:pPr>
            <a:r>
              <a:rPr b="1" lang="zh-TW" sz="2800"/>
              <a:t>分節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TW" sz="2400"/>
              <a:t>欄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TW" sz="2400"/>
              <a:t>頁首與頁尾：頁碼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TW" sz="2400"/>
              <a:t>目錄：重新整理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Part 2.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Smart Art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