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Lst>
  <p:sldSz cy="6858000" cx="9144000"/>
  <p:notesSz cx="6858000" cy="9144000"/>
  <p:embeddedFontLst>
    <p:embeddedFont>
      <p:font typeface="PT Sans Narrow"/>
      <p:regular r:id="rId39"/>
      <p:bold r:id="rId40"/>
    </p:embeddedFont>
    <p:embeddedFont>
      <p:font typeface="Open Sans"/>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PTSansNarrow-bold.fntdata"/><Relationship Id="rId20" Type="http://schemas.openxmlformats.org/officeDocument/2006/relationships/slide" Target="slides/slide16.xml"/><Relationship Id="rId42" Type="http://schemas.openxmlformats.org/officeDocument/2006/relationships/font" Target="fonts/OpenSans-bold.fntdata"/><Relationship Id="rId41" Type="http://schemas.openxmlformats.org/officeDocument/2006/relationships/font" Target="fonts/OpenSans-regular.fntdata"/><Relationship Id="rId22" Type="http://schemas.openxmlformats.org/officeDocument/2006/relationships/slide" Target="slides/slide18.xml"/><Relationship Id="rId44" Type="http://schemas.openxmlformats.org/officeDocument/2006/relationships/font" Target="fonts/OpenSans-boldItalic.fntdata"/><Relationship Id="rId21" Type="http://schemas.openxmlformats.org/officeDocument/2006/relationships/slide" Target="slides/slide17.xml"/><Relationship Id="rId43" Type="http://schemas.openxmlformats.org/officeDocument/2006/relationships/font" Target="fonts/OpenSans-italic.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PTSansNarrow-regular.fntdata"/><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49" name="Shape 24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56" name="Shape 2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64" name="Shape 2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71" name="Shape 2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Shape 278"/>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79" name="Shape 2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87" name="Shape 2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Shape 294"/>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95" name="Shape 2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Shape 30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303" name="Shape 3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Shape 309"/>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310" name="Shape 3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Shape 317"/>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318" name="Shape 3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Shape 325"/>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326" name="Shape 3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Shape 33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334" name="Shape 33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Shape 341"/>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342" name="Shape 3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Shape 350"/>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351" name="Shape 35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7007735" y="4235850"/>
            <a:ext cx="562200" cy="0"/>
          </a:xfrm>
          <a:prstGeom prst="straightConnector1">
            <a:avLst/>
          </a:prstGeom>
          <a:noFill/>
          <a:ln cap="flat" cmpd="sng" w="76200">
            <a:solidFill>
              <a:schemeClr val="lt2"/>
            </a:solidFill>
            <a:prstDash val="solid"/>
            <a:round/>
            <a:headEnd len="med" w="med" type="none"/>
            <a:tailEnd len="med" w="med" type="none"/>
          </a:ln>
        </p:spPr>
      </p:cxnSp>
      <p:cxnSp>
        <p:nvCxnSpPr>
          <p:cNvPr id="11" name="Shape 11"/>
          <p:cNvCxnSpPr/>
          <p:nvPr/>
        </p:nvCxnSpPr>
        <p:spPr>
          <a:xfrm>
            <a:off x="1575035" y="4211002"/>
            <a:ext cx="562200" cy="0"/>
          </a:xfrm>
          <a:prstGeom prst="straightConnector1">
            <a:avLst/>
          </a:prstGeom>
          <a:noFill/>
          <a:ln cap="flat" cmpd="sng" w="76200">
            <a:solidFill>
              <a:schemeClr val="lt2"/>
            </a:solidFill>
            <a:prstDash val="solid"/>
            <a:round/>
            <a:headEnd len="med" w="med" type="none"/>
            <a:tailEnd len="med" w="med" type="none"/>
          </a:ln>
        </p:spPr>
      </p:cxnSp>
      <p:grpSp>
        <p:nvGrpSpPr>
          <p:cNvPr id="12" name="Shape 12"/>
          <p:cNvGrpSpPr/>
          <p:nvPr/>
        </p:nvGrpSpPr>
        <p:grpSpPr>
          <a:xfrm>
            <a:off x="1004144" y="1362666"/>
            <a:ext cx="7136668" cy="203195"/>
            <a:chOff x="1346429" y="1011300"/>
            <a:chExt cx="6452100" cy="152400"/>
          </a:xfrm>
        </p:grpSpPr>
        <p:cxnSp>
          <p:nvCxnSpPr>
            <p:cNvPr id="13" name="Shape 13"/>
            <p:cNvCxnSpPr/>
            <p:nvPr/>
          </p:nvCxnSpPr>
          <p:spPr>
            <a:xfrm rot="10800000">
              <a:off x="1346429" y="1011300"/>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4" name="Shape 14"/>
            <p:cNvCxnSpPr/>
            <p:nvPr/>
          </p:nvCxnSpPr>
          <p:spPr>
            <a:xfrm rot="10800000">
              <a:off x="1346429" y="1163700"/>
              <a:ext cx="6452100" cy="0"/>
            </a:xfrm>
            <a:prstGeom prst="straightConnector1">
              <a:avLst/>
            </a:prstGeom>
            <a:noFill/>
            <a:ln cap="flat" cmpd="sng" w="9525">
              <a:solidFill>
                <a:schemeClr val="accent3"/>
              </a:solidFill>
              <a:prstDash val="solid"/>
              <a:round/>
              <a:headEnd len="med" w="med" type="none"/>
              <a:tailEnd len="med" w="med" type="none"/>
            </a:ln>
          </p:spPr>
        </p:cxnSp>
      </p:grpSp>
      <p:grpSp>
        <p:nvGrpSpPr>
          <p:cNvPr id="15" name="Shape 15"/>
          <p:cNvGrpSpPr/>
          <p:nvPr/>
        </p:nvGrpSpPr>
        <p:grpSpPr>
          <a:xfrm>
            <a:off x="1004151" y="5292001"/>
            <a:ext cx="7136668" cy="203195"/>
            <a:chOff x="1346435" y="3969088"/>
            <a:chExt cx="6452100" cy="152400"/>
          </a:xfrm>
        </p:grpSpPr>
        <p:cxnSp>
          <p:nvCxnSpPr>
            <p:cNvPr id="16" name="Shape 16"/>
            <p:cNvCxnSpPr/>
            <p:nvPr/>
          </p:nvCxnSpPr>
          <p:spPr>
            <a:xfrm>
              <a:off x="1346435" y="4121488"/>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7" name="Shape 17"/>
            <p:cNvCxnSpPr/>
            <p:nvPr/>
          </p:nvCxnSpPr>
          <p:spPr>
            <a:xfrm>
              <a:off x="1346435" y="3969088"/>
              <a:ext cx="6452100" cy="0"/>
            </a:xfrm>
            <a:prstGeom prst="straightConnector1">
              <a:avLst/>
            </a:prstGeom>
            <a:noFill/>
            <a:ln cap="flat" cmpd="sng" w="9525">
              <a:solidFill>
                <a:schemeClr val="accent3"/>
              </a:solidFill>
              <a:prstDash val="solid"/>
              <a:round/>
              <a:headEnd len="med" w="med" type="none"/>
              <a:tailEnd len="med" w="med" type="none"/>
            </a:ln>
          </p:spPr>
        </p:cxnSp>
      </p:grpSp>
      <p:sp>
        <p:nvSpPr>
          <p:cNvPr id="18" name="Shape 18"/>
          <p:cNvSpPr txBox="1"/>
          <p:nvPr>
            <p:ph type="ctrTitle"/>
          </p:nvPr>
        </p:nvSpPr>
        <p:spPr>
          <a:xfrm>
            <a:off x="1004150" y="2335685"/>
            <a:ext cx="7136700" cy="1363200"/>
          </a:xfrm>
          <a:prstGeom prst="rect">
            <a:avLst/>
          </a:prstGeom>
        </p:spPr>
        <p:txBody>
          <a:bodyPr anchorCtr="0" anchor="b" bIns="91425" lIns="91425" rIns="91425" wrap="square"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19" name="Shape 19"/>
          <p:cNvSpPr txBox="1"/>
          <p:nvPr>
            <p:ph idx="1" type="subTitle"/>
          </p:nvPr>
        </p:nvSpPr>
        <p:spPr>
          <a:xfrm>
            <a:off x="2137225" y="3800052"/>
            <a:ext cx="4870500" cy="10569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p:txBody>
      </p:sp>
      <p:sp>
        <p:nvSpPr>
          <p:cNvPr id="20" name="Shape 20"/>
          <p:cNvSpPr txBox="1"/>
          <p:nvPr>
            <p:ph idx="12" type="sldNum"/>
          </p:nvPr>
        </p:nvSpPr>
        <p:spPr>
          <a:xfrm>
            <a:off x="8472458" y="6217622"/>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zh-TW"/>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55" name="Shape 55"/>
        <p:cNvGrpSpPr/>
        <p:nvPr/>
      </p:nvGrpSpPr>
      <p:grpSpPr>
        <a:xfrm>
          <a:off x="0" y="0"/>
          <a:ext cx="0" cy="0"/>
          <a:chOff x="0" y="0"/>
          <a:chExt cx="0" cy="0"/>
        </a:xfrm>
      </p:grpSpPr>
      <p:sp>
        <p:nvSpPr>
          <p:cNvPr id="56" name="Shape 56"/>
          <p:cNvSpPr/>
          <p:nvPr/>
        </p:nvSpPr>
        <p:spPr>
          <a:xfrm>
            <a:off x="-75" y="6727600"/>
            <a:ext cx="9144000" cy="130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57" name="Shape 57"/>
          <p:cNvSpPr txBox="1"/>
          <p:nvPr>
            <p:ph type="title"/>
          </p:nvPr>
        </p:nvSpPr>
        <p:spPr>
          <a:xfrm>
            <a:off x="311700" y="1739800"/>
            <a:ext cx="8520600" cy="2051100"/>
          </a:xfrm>
          <a:prstGeom prst="rect">
            <a:avLst/>
          </a:prstGeom>
        </p:spPr>
        <p:txBody>
          <a:bodyPr anchorCtr="0" anchor="ctr" bIns="91425" lIns="91425" rIns="91425" wrap="square" tIns="91425"/>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p:txBody>
      </p:sp>
      <p:sp>
        <p:nvSpPr>
          <p:cNvPr id="58" name="Shape 58"/>
          <p:cNvSpPr txBox="1"/>
          <p:nvPr>
            <p:ph idx="1" type="body"/>
          </p:nvPr>
        </p:nvSpPr>
        <p:spPr>
          <a:xfrm>
            <a:off x="311700" y="3994200"/>
            <a:ext cx="8520600" cy="14289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9" name="Shape 59"/>
          <p:cNvSpPr txBox="1"/>
          <p:nvPr>
            <p:ph idx="12" type="sldNum"/>
          </p:nvPr>
        </p:nvSpPr>
        <p:spPr>
          <a:xfrm>
            <a:off x="8472458" y="6217622"/>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zh-TW"/>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60" name="Shape 60"/>
        <p:cNvGrpSpPr/>
        <p:nvPr/>
      </p:nvGrpSpPr>
      <p:grpSpPr>
        <a:xfrm>
          <a:off x="0" y="0"/>
          <a:ext cx="0" cy="0"/>
          <a:chOff x="0" y="0"/>
          <a:chExt cx="0" cy="0"/>
        </a:xfrm>
      </p:grpSpPr>
      <p:sp>
        <p:nvSpPr>
          <p:cNvPr id="61" name="Shape 61"/>
          <p:cNvSpPr txBox="1"/>
          <p:nvPr>
            <p:ph idx="12" type="sldNum"/>
          </p:nvPr>
        </p:nvSpPr>
        <p:spPr>
          <a:xfrm>
            <a:off x="8472458" y="6217622"/>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zh-TW"/>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21" name="Shape 21"/>
        <p:cNvGrpSpPr/>
        <p:nvPr/>
      </p:nvGrpSpPr>
      <p:grpSpPr>
        <a:xfrm>
          <a:off x="0" y="0"/>
          <a:ext cx="0" cy="0"/>
          <a:chOff x="0" y="0"/>
          <a:chExt cx="0" cy="0"/>
        </a:xfrm>
      </p:grpSpPr>
      <p:sp>
        <p:nvSpPr>
          <p:cNvPr id="22" name="Shape 22"/>
          <p:cNvSpPr/>
          <p:nvPr/>
        </p:nvSpPr>
        <p:spPr>
          <a:xfrm>
            <a:off x="-50" y="3429200"/>
            <a:ext cx="9144000" cy="34287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23" name="Shape 23"/>
          <p:cNvSpPr txBox="1"/>
          <p:nvPr>
            <p:ph type="title"/>
          </p:nvPr>
        </p:nvSpPr>
        <p:spPr>
          <a:xfrm>
            <a:off x="311700" y="1086400"/>
            <a:ext cx="8571300" cy="1256100"/>
          </a:xfrm>
          <a:prstGeom prst="rect">
            <a:avLst/>
          </a:prstGeom>
        </p:spPr>
        <p:txBody>
          <a:bodyPr anchorCtr="0" anchor="ctr"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24" name="Shape 24"/>
          <p:cNvSpPr txBox="1"/>
          <p:nvPr>
            <p:ph idx="12" type="sldNum"/>
          </p:nvPr>
        </p:nvSpPr>
        <p:spPr>
          <a:xfrm>
            <a:off x="8472458" y="6217622"/>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zh-TW">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5" name="Shape 25"/>
        <p:cNvGrpSpPr/>
        <p:nvPr/>
      </p:nvGrpSpPr>
      <p:grpSpPr>
        <a:xfrm>
          <a:off x="0" y="0"/>
          <a:ext cx="0" cy="0"/>
          <a:chOff x="0" y="0"/>
          <a:chExt cx="0" cy="0"/>
        </a:xfrm>
      </p:grpSpPr>
      <p:sp>
        <p:nvSpPr>
          <p:cNvPr id="26" name="Shape 26"/>
          <p:cNvSpPr/>
          <p:nvPr/>
        </p:nvSpPr>
        <p:spPr>
          <a:xfrm>
            <a:off x="-75" y="6727600"/>
            <a:ext cx="9144000" cy="1305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27" name="Shape 27"/>
          <p:cNvSpPr txBox="1"/>
          <p:nvPr>
            <p:ph type="title"/>
          </p:nvPr>
        </p:nvSpPr>
        <p:spPr>
          <a:xfrm>
            <a:off x="311700" y="593367"/>
            <a:ext cx="8520600" cy="943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11700" y="1688433"/>
            <a:ext cx="8520600" cy="4403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9" name="Shape 29"/>
          <p:cNvSpPr txBox="1"/>
          <p:nvPr>
            <p:ph idx="12" type="sldNum"/>
          </p:nvPr>
        </p:nvSpPr>
        <p:spPr>
          <a:xfrm>
            <a:off x="8472458" y="6217622"/>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zh-TW"/>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0" name="Shape 30"/>
        <p:cNvGrpSpPr/>
        <p:nvPr/>
      </p:nvGrpSpPr>
      <p:grpSpPr>
        <a:xfrm>
          <a:off x="0" y="0"/>
          <a:ext cx="0" cy="0"/>
          <a:chOff x="0" y="0"/>
          <a:chExt cx="0" cy="0"/>
        </a:xfrm>
      </p:grpSpPr>
      <p:sp>
        <p:nvSpPr>
          <p:cNvPr id="31" name="Shape 31"/>
          <p:cNvSpPr txBox="1"/>
          <p:nvPr>
            <p:ph type="title"/>
          </p:nvPr>
        </p:nvSpPr>
        <p:spPr>
          <a:xfrm>
            <a:off x="311700" y="593367"/>
            <a:ext cx="8520600" cy="943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 type="body"/>
          </p:nvPr>
        </p:nvSpPr>
        <p:spPr>
          <a:xfrm>
            <a:off x="311700" y="1688233"/>
            <a:ext cx="3999900" cy="44037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3" name="Shape 33"/>
          <p:cNvSpPr txBox="1"/>
          <p:nvPr>
            <p:ph idx="2" type="body"/>
          </p:nvPr>
        </p:nvSpPr>
        <p:spPr>
          <a:xfrm>
            <a:off x="4832400" y="1688233"/>
            <a:ext cx="3999900" cy="44037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8" y="6217622"/>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zh-TW"/>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5" name="Shape 35"/>
        <p:cNvGrpSpPr/>
        <p:nvPr/>
      </p:nvGrpSpPr>
      <p:grpSpPr>
        <a:xfrm>
          <a:off x="0" y="0"/>
          <a:ext cx="0" cy="0"/>
          <a:chOff x="0" y="0"/>
          <a:chExt cx="0" cy="0"/>
        </a:xfrm>
      </p:grpSpPr>
      <p:sp>
        <p:nvSpPr>
          <p:cNvPr id="36" name="Shape 36"/>
          <p:cNvSpPr txBox="1"/>
          <p:nvPr>
            <p:ph type="title"/>
          </p:nvPr>
        </p:nvSpPr>
        <p:spPr>
          <a:xfrm>
            <a:off x="311700" y="593367"/>
            <a:ext cx="8520600" cy="943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72458" y="6217622"/>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zh-TW"/>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8" name="Shape 38"/>
        <p:cNvGrpSpPr/>
        <p:nvPr/>
      </p:nvGrpSpPr>
      <p:grpSpPr>
        <a:xfrm>
          <a:off x="0" y="0"/>
          <a:ext cx="0" cy="0"/>
          <a:chOff x="0" y="0"/>
          <a:chExt cx="0" cy="0"/>
        </a:xfrm>
      </p:grpSpPr>
      <p:sp>
        <p:nvSpPr>
          <p:cNvPr id="39" name="Shape 39"/>
          <p:cNvSpPr txBox="1"/>
          <p:nvPr>
            <p:ph type="title"/>
          </p:nvPr>
        </p:nvSpPr>
        <p:spPr>
          <a:xfrm>
            <a:off x="311700" y="740800"/>
            <a:ext cx="2808000" cy="1007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311700" y="1852800"/>
            <a:ext cx="2808000" cy="42393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12" type="sldNum"/>
          </p:nvPr>
        </p:nvSpPr>
        <p:spPr>
          <a:xfrm>
            <a:off x="8472458" y="6217622"/>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zh-TW"/>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6"/>
        </a:solidFill>
      </p:bgPr>
    </p:bg>
    <p:spTree>
      <p:nvGrpSpPr>
        <p:cNvPr id="42" name="Shape 42"/>
        <p:cNvGrpSpPr/>
        <p:nvPr/>
      </p:nvGrpSpPr>
      <p:grpSpPr>
        <a:xfrm>
          <a:off x="0" y="0"/>
          <a:ext cx="0" cy="0"/>
          <a:chOff x="0" y="0"/>
          <a:chExt cx="0" cy="0"/>
        </a:xfrm>
      </p:grpSpPr>
      <p:sp>
        <p:nvSpPr>
          <p:cNvPr id="43" name="Shape 43"/>
          <p:cNvSpPr txBox="1"/>
          <p:nvPr>
            <p:ph type="title"/>
          </p:nvPr>
        </p:nvSpPr>
        <p:spPr>
          <a:xfrm>
            <a:off x="490250" y="701800"/>
            <a:ext cx="5613600" cy="5454300"/>
          </a:xfrm>
          <a:prstGeom prst="rect">
            <a:avLst/>
          </a:prstGeom>
        </p:spPr>
        <p:txBody>
          <a:bodyPr anchorCtr="0" anchor="ctr" bIns="91425" lIns="91425" rIns="91425" wrap="square" tIns="91425"/>
          <a:lstStyle>
            <a:lvl1pPr lvl="0">
              <a:spcBef>
                <a:spcPts val="0"/>
              </a:spcBef>
              <a:buClr>
                <a:schemeClr val="dk2"/>
              </a:buClr>
              <a:buSzPct val="100000"/>
              <a:defRPr b="0" sz="5400">
                <a:solidFill>
                  <a:schemeClr val="dk2"/>
                </a:solidFill>
              </a:defRPr>
            </a:lvl1pPr>
            <a:lvl2pPr lvl="1">
              <a:spcBef>
                <a:spcPts val="0"/>
              </a:spcBef>
              <a:buClr>
                <a:schemeClr val="dk2"/>
              </a:buClr>
              <a:buSzPct val="100000"/>
              <a:defRPr b="0" sz="5400">
                <a:solidFill>
                  <a:schemeClr val="dk2"/>
                </a:solidFill>
              </a:defRPr>
            </a:lvl2pPr>
            <a:lvl3pPr lvl="2">
              <a:spcBef>
                <a:spcPts val="0"/>
              </a:spcBef>
              <a:buClr>
                <a:schemeClr val="dk2"/>
              </a:buClr>
              <a:buSzPct val="100000"/>
              <a:defRPr b="0" sz="5400">
                <a:solidFill>
                  <a:schemeClr val="dk2"/>
                </a:solidFill>
              </a:defRPr>
            </a:lvl3pPr>
            <a:lvl4pPr lvl="3">
              <a:spcBef>
                <a:spcPts val="0"/>
              </a:spcBef>
              <a:buClr>
                <a:schemeClr val="dk2"/>
              </a:buClr>
              <a:buSzPct val="100000"/>
              <a:defRPr b="0" sz="5400">
                <a:solidFill>
                  <a:schemeClr val="dk2"/>
                </a:solidFill>
              </a:defRPr>
            </a:lvl4pPr>
            <a:lvl5pPr lvl="4">
              <a:spcBef>
                <a:spcPts val="0"/>
              </a:spcBef>
              <a:buClr>
                <a:schemeClr val="dk2"/>
              </a:buClr>
              <a:buSzPct val="100000"/>
              <a:defRPr b="0" sz="5400">
                <a:solidFill>
                  <a:schemeClr val="dk2"/>
                </a:solidFill>
              </a:defRPr>
            </a:lvl5pPr>
            <a:lvl6pPr lvl="5">
              <a:spcBef>
                <a:spcPts val="0"/>
              </a:spcBef>
              <a:buClr>
                <a:schemeClr val="dk2"/>
              </a:buClr>
              <a:buSzPct val="100000"/>
              <a:defRPr b="0" sz="5400">
                <a:solidFill>
                  <a:schemeClr val="dk2"/>
                </a:solidFill>
              </a:defRPr>
            </a:lvl6pPr>
            <a:lvl7pPr lvl="6">
              <a:spcBef>
                <a:spcPts val="0"/>
              </a:spcBef>
              <a:buClr>
                <a:schemeClr val="dk2"/>
              </a:buClr>
              <a:buSzPct val="100000"/>
              <a:defRPr b="0" sz="5400">
                <a:solidFill>
                  <a:schemeClr val="dk2"/>
                </a:solidFill>
              </a:defRPr>
            </a:lvl7pPr>
            <a:lvl8pPr lvl="7">
              <a:spcBef>
                <a:spcPts val="0"/>
              </a:spcBef>
              <a:buClr>
                <a:schemeClr val="dk2"/>
              </a:buClr>
              <a:buSzPct val="100000"/>
              <a:defRPr b="0" sz="5400">
                <a:solidFill>
                  <a:schemeClr val="dk2"/>
                </a:solidFill>
              </a:defRPr>
            </a:lvl8pPr>
            <a:lvl9pPr lvl="8">
              <a:spcBef>
                <a:spcPts val="0"/>
              </a:spcBef>
              <a:buClr>
                <a:schemeClr val="dk2"/>
              </a:buClr>
              <a:buSzPct val="100000"/>
              <a:defRPr b="0" sz="5400">
                <a:solidFill>
                  <a:schemeClr val="dk2"/>
                </a:solidFill>
              </a:defRPr>
            </a:lvl9pPr>
          </a:lstStyle>
          <a:p/>
        </p:txBody>
      </p:sp>
      <p:sp>
        <p:nvSpPr>
          <p:cNvPr id="44" name="Shape 44"/>
          <p:cNvSpPr txBox="1"/>
          <p:nvPr>
            <p:ph idx="12" type="sldNum"/>
          </p:nvPr>
        </p:nvSpPr>
        <p:spPr>
          <a:xfrm>
            <a:off x="8472458" y="6217622"/>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zh-TW"/>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5" name="Shape 45"/>
        <p:cNvGrpSpPr/>
        <p:nvPr/>
      </p:nvGrpSpPr>
      <p:grpSpPr>
        <a:xfrm>
          <a:off x="0" y="0"/>
          <a:ext cx="0" cy="0"/>
          <a:chOff x="0" y="0"/>
          <a:chExt cx="0" cy="0"/>
        </a:xfrm>
      </p:grpSpPr>
      <p:sp>
        <p:nvSpPr>
          <p:cNvPr id="46" name="Shape 46"/>
          <p:cNvSpPr/>
          <p:nvPr/>
        </p:nvSpPr>
        <p:spPr>
          <a:xfrm>
            <a:off x="4572000" y="0"/>
            <a:ext cx="4572000" cy="68580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cxnSp>
        <p:nvCxnSpPr>
          <p:cNvPr id="47" name="Shape 47"/>
          <p:cNvCxnSpPr/>
          <p:nvPr/>
        </p:nvCxnSpPr>
        <p:spPr>
          <a:xfrm>
            <a:off x="5029675" y="5994000"/>
            <a:ext cx="468300" cy="0"/>
          </a:xfrm>
          <a:prstGeom prst="straightConnector1">
            <a:avLst/>
          </a:prstGeom>
          <a:noFill/>
          <a:ln cap="flat" cmpd="sng" w="19050">
            <a:solidFill>
              <a:schemeClr val="lt1"/>
            </a:solidFill>
            <a:prstDash val="solid"/>
            <a:round/>
            <a:headEnd len="med" w="med" type="none"/>
            <a:tailEnd len="med" w="med" type="none"/>
          </a:ln>
        </p:spPr>
      </p:cxnSp>
      <p:sp>
        <p:nvSpPr>
          <p:cNvPr id="48" name="Shape 48"/>
          <p:cNvSpPr txBox="1"/>
          <p:nvPr>
            <p:ph type="title"/>
          </p:nvPr>
        </p:nvSpPr>
        <p:spPr>
          <a:xfrm>
            <a:off x="265500" y="1386233"/>
            <a:ext cx="4045200" cy="22344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9" name="Shape 49"/>
          <p:cNvSpPr txBox="1"/>
          <p:nvPr>
            <p:ph idx="1" type="subTitle"/>
          </p:nvPr>
        </p:nvSpPr>
        <p:spPr>
          <a:xfrm>
            <a:off x="265500" y="3635833"/>
            <a:ext cx="4045200" cy="16467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965600"/>
            <a:ext cx="3837000" cy="4926900"/>
          </a:xfrm>
          <a:prstGeom prst="rect">
            <a:avLst/>
          </a:prstGeom>
        </p:spPr>
        <p:txBody>
          <a:bodyPr anchorCtr="0" anchor="ctr"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472458" y="6217622"/>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zh-TW">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2" name="Shape 52"/>
        <p:cNvGrpSpPr/>
        <p:nvPr/>
      </p:nvGrpSpPr>
      <p:grpSpPr>
        <a:xfrm>
          <a:off x="0" y="0"/>
          <a:ext cx="0" cy="0"/>
          <a:chOff x="0" y="0"/>
          <a:chExt cx="0" cy="0"/>
        </a:xfrm>
      </p:grpSpPr>
      <p:sp>
        <p:nvSpPr>
          <p:cNvPr id="53" name="Shape 53"/>
          <p:cNvSpPr txBox="1"/>
          <p:nvPr>
            <p:ph idx="1" type="body"/>
          </p:nvPr>
        </p:nvSpPr>
        <p:spPr>
          <a:xfrm>
            <a:off x="311700" y="5640967"/>
            <a:ext cx="5998800" cy="798300"/>
          </a:xfrm>
          <a:prstGeom prst="rect">
            <a:avLst/>
          </a:prstGeom>
        </p:spPr>
        <p:txBody>
          <a:bodyPr anchorCtr="0" anchor="ctr" bIns="91425" lIns="91425" rIns="91425" wrap="square" tIns="91425"/>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p:txBody>
      </p:sp>
      <p:sp>
        <p:nvSpPr>
          <p:cNvPr id="54" name="Shape 54"/>
          <p:cNvSpPr txBox="1"/>
          <p:nvPr>
            <p:ph idx="12" type="sldNum"/>
          </p:nvPr>
        </p:nvSpPr>
        <p:spPr>
          <a:xfrm>
            <a:off x="8472458" y="6217622"/>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zh-TW"/>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593367"/>
            <a:ext cx="8520600" cy="943200"/>
          </a:xfrm>
          <a:prstGeom prst="rect">
            <a:avLst/>
          </a:prstGeom>
          <a:noFill/>
          <a:ln>
            <a:noFill/>
          </a:ln>
        </p:spPr>
        <p:txBody>
          <a:bodyPr anchorCtr="0" anchor="t" bIns="91425" lIns="91425" rIns="91425" wrap="square" tIns="91425"/>
          <a:lstStyle>
            <a:lvl1pPr lvl="0">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Shape 7"/>
          <p:cNvSpPr txBox="1"/>
          <p:nvPr>
            <p:ph idx="1" type="body"/>
          </p:nvPr>
        </p:nvSpPr>
        <p:spPr>
          <a:xfrm>
            <a:off x="311700" y="1688433"/>
            <a:ext cx="8520600" cy="44037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Font typeface="Open Sans"/>
              <a:buChar char="●"/>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buChar char="■"/>
              <a:defRPr>
                <a:solidFill>
                  <a:schemeClr val="dk2"/>
                </a:solidFill>
                <a:latin typeface="Open Sans"/>
                <a:ea typeface="Open Sans"/>
                <a:cs typeface="Open Sans"/>
                <a:sym typeface="Open Sans"/>
              </a:defRPr>
            </a:lvl9pPr>
          </a:lstStyle>
          <a:p/>
        </p:txBody>
      </p:sp>
      <p:sp>
        <p:nvSpPr>
          <p:cNvPr id="8" name="Shape 8"/>
          <p:cNvSpPr txBox="1"/>
          <p:nvPr>
            <p:ph idx="12" type="sldNum"/>
          </p:nvPr>
        </p:nvSpPr>
        <p:spPr>
          <a:xfrm>
            <a:off x="8472458" y="6217622"/>
            <a:ext cx="548700" cy="5247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zh-TW" sz="1800">
                <a:solidFill>
                  <a:schemeClr val="dk2"/>
                </a:solidFill>
                <a:latin typeface="Open Sans"/>
                <a:ea typeface="Open Sans"/>
                <a:cs typeface="Open Sans"/>
                <a:sym typeface="Open Sans"/>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pudding@nccu.edu.tw"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hyperlink" Target="https://a-little-book-of-r-for-time-series.readthedocs.io/en/latest/src/timeseries.html#decomposing-time-series" TargetMode="Externa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8.png"/><Relationship Id="rId4" Type="http://schemas.openxmlformats.org/officeDocument/2006/relationships/hyperlink" Target="http://blog.pulipuli.info/2016/10/excel-exponential-smoothing-in-excel.html"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hyperlink" Target="http://blog.pulipuli.info/" TargetMode="External"/><Relationship Id="rId4" Type="http://schemas.openxmlformats.org/officeDocument/2006/relationships/image" Target="../media/image27.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ctrTitle"/>
          </p:nvPr>
        </p:nvSpPr>
        <p:spPr>
          <a:xfrm>
            <a:off x="1004150" y="2335685"/>
            <a:ext cx="7136700" cy="1363200"/>
          </a:xfrm>
          <a:prstGeom prst="rect">
            <a:avLst/>
          </a:prstGeom>
        </p:spPr>
        <p:txBody>
          <a:bodyPr anchorCtr="0" anchor="b" bIns="91425" lIns="91425" rIns="91425" wrap="square" tIns="91425">
            <a:noAutofit/>
          </a:bodyPr>
          <a:lstStyle/>
          <a:p>
            <a:pPr lvl="0" rtl="0">
              <a:lnSpc>
                <a:spcPct val="115000"/>
              </a:lnSpc>
              <a:spcBef>
                <a:spcPts val="0"/>
              </a:spcBef>
              <a:buNone/>
            </a:pPr>
            <a:r>
              <a:rPr b="1" lang="zh-TW" sz="4000">
                <a:solidFill>
                  <a:srgbClr val="003399"/>
                </a:solidFill>
              </a:rPr>
              <a:t>時</a:t>
            </a:r>
            <a:r>
              <a:rPr b="1" lang="zh-TW" sz="4000">
                <a:solidFill>
                  <a:srgbClr val="003399"/>
                </a:solidFill>
              </a:rPr>
              <a:t>間</a:t>
            </a:r>
            <a:r>
              <a:rPr lang="zh-TW" sz="4000">
                <a:solidFill>
                  <a:srgbClr val="003399"/>
                </a:solidFill>
              </a:rPr>
              <a:t>序</a:t>
            </a:r>
            <a:r>
              <a:rPr b="1" lang="zh-TW" sz="4000">
                <a:solidFill>
                  <a:srgbClr val="003399"/>
                </a:solidFill>
              </a:rPr>
              <a:t>列分析與預測</a:t>
            </a:r>
          </a:p>
        </p:txBody>
      </p:sp>
      <p:sp>
        <p:nvSpPr>
          <p:cNvPr id="67" name="Shape 67"/>
          <p:cNvSpPr txBox="1"/>
          <p:nvPr>
            <p:ph idx="12" type="sldNum"/>
          </p:nvPr>
        </p:nvSpPr>
        <p:spPr>
          <a:xfrm>
            <a:off x="8472458" y="6217622"/>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zh-TW"/>
              <a:t>‹#›</a:t>
            </a:fld>
          </a:p>
        </p:txBody>
      </p:sp>
      <p:sp>
        <p:nvSpPr>
          <p:cNvPr id="68" name="Shape 68"/>
          <p:cNvSpPr txBox="1"/>
          <p:nvPr>
            <p:ph idx="1" type="subTitle"/>
          </p:nvPr>
        </p:nvSpPr>
        <p:spPr>
          <a:xfrm>
            <a:off x="2137225" y="3800052"/>
            <a:ext cx="4870500" cy="1056900"/>
          </a:xfrm>
          <a:prstGeom prst="rect">
            <a:avLst/>
          </a:prstGeom>
        </p:spPr>
        <p:txBody>
          <a:bodyPr anchorCtr="0" anchor="t" bIns="91425" lIns="91425" rIns="91425" wrap="square" tIns="91425">
            <a:noAutofit/>
          </a:bodyPr>
          <a:lstStyle/>
          <a:p>
            <a:pPr lvl="0">
              <a:spcBef>
                <a:spcPts val="0"/>
              </a:spcBef>
              <a:buNone/>
            </a:pPr>
            <a:r>
              <a:rPr lang="zh-TW">
                <a:solidFill>
                  <a:srgbClr val="003399"/>
                </a:solidFill>
                <a:latin typeface="Times New Roman"/>
                <a:ea typeface="Times New Roman"/>
                <a:cs typeface="Times New Roman"/>
                <a:sym typeface="Times New Roman"/>
              </a:rPr>
              <a:t>政大圖檔所 陳勇汀</a:t>
            </a:r>
          </a:p>
          <a:p>
            <a:pPr lvl="0">
              <a:spcBef>
                <a:spcPts val="0"/>
              </a:spcBef>
              <a:buNone/>
            </a:pPr>
            <a:r>
              <a:rPr lang="zh-TW">
                <a:solidFill>
                  <a:srgbClr val="003399"/>
                </a:solidFill>
                <a:latin typeface="Times New Roman"/>
                <a:ea typeface="Times New Roman"/>
                <a:cs typeface="Times New Roman"/>
                <a:sym typeface="Times New Roman"/>
              </a:rPr>
              <a:t>2016/10/25</a:t>
            </a:r>
          </a:p>
          <a:p>
            <a:pPr lvl="0" rtl="0">
              <a:spcBef>
                <a:spcPts val="0"/>
              </a:spcBef>
              <a:buNone/>
            </a:pPr>
            <a:r>
              <a:rPr lang="zh-TW" u="sng">
                <a:solidFill>
                  <a:schemeClr val="hlink"/>
                </a:solidFill>
                <a:latin typeface="Times New Roman"/>
                <a:ea typeface="Times New Roman"/>
                <a:cs typeface="Times New Roman"/>
                <a:sym typeface="Times New Roman"/>
                <a:hlinkClick r:id="rId3"/>
              </a:rPr>
              <a:t>pudding@nccu.edu.tw</a:t>
            </a:r>
            <a:r>
              <a:rPr lang="zh-TW">
                <a:solidFill>
                  <a:srgbClr val="003399"/>
                </a:solidFill>
                <a:latin typeface="Times New Roman"/>
                <a:ea typeface="Times New Roman"/>
                <a:cs typeface="Times New Roman"/>
                <a:sym typeface="Times New Roman"/>
              </a:rPr>
              <a:t> </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593367"/>
            <a:ext cx="8520600" cy="943200"/>
          </a:xfrm>
          <a:prstGeom prst="rect">
            <a:avLst/>
          </a:prstGeom>
        </p:spPr>
        <p:txBody>
          <a:bodyPr anchorCtr="0" anchor="t" bIns="91425" lIns="91425" rIns="91425" wrap="square" tIns="91425">
            <a:noAutofit/>
          </a:bodyPr>
          <a:lstStyle/>
          <a:p>
            <a:pPr lvl="0" rtl="0">
              <a:spcBef>
                <a:spcPts val="0"/>
              </a:spcBef>
              <a:buNone/>
            </a:pPr>
            <a:r>
              <a:rPr lang="zh-TW"/>
              <a:t>圖18.4 	時間數列循環變動</a:t>
            </a:r>
          </a:p>
        </p:txBody>
      </p:sp>
      <p:sp>
        <p:nvSpPr>
          <p:cNvPr id="136" name="Shape 136"/>
          <p:cNvSpPr txBox="1"/>
          <p:nvPr>
            <p:ph idx="1" type="body"/>
          </p:nvPr>
        </p:nvSpPr>
        <p:spPr>
          <a:xfrm>
            <a:off x="311700" y="1688433"/>
            <a:ext cx="8520600" cy="4403700"/>
          </a:xfrm>
          <a:prstGeom prst="rect">
            <a:avLst/>
          </a:prstGeom>
        </p:spPr>
        <p:txBody>
          <a:bodyPr anchorCtr="0" anchor="t" bIns="91425" lIns="91425" rIns="91425" wrap="square" tIns="91425">
            <a:noAutofit/>
          </a:bodyPr>
          <a:lstStyle/>
          <a:p>
            <a:pPr lvl="0">
              <a:spcBef>
                <a:spcPts val="0"/>
              </a:spcBef>
              <a:buNone/>
            </a:pPr>
            <a:r>
              <a:t/>
            </a:r>
            <a:endParaRPr/>
          </a:p>
        </p:txBody>
      </p:sp>
      <p:pic>
        <p:nvPicPr>
          <p:cNvPr id="137" name="Shape 137"/>
          <p:cNvPicPr preferRelativeResize="0"/>
          <p:nvPr/>
        </p:nvPicPr>
        <p:blipFill>
          <a:blip r:embed="rId3">
            <a:alphaModFix/>
          </a:blip>
          <a:stretch>
            <a:fillRect/>
          </a:stretch>
        </p:blipFill>
        <p:spPr>
          <a:xfrm>
            <a:off x="1123213" y="1688425"/>
            <a:ext cx="6897585" cy="4403700"/>
          </a:xfrm>
          <a:prstGeom prst="rect">
            <a:avLst/>
          </a:prstGeom>
          <a:noFill/>
          <a:ln>
            <a:noFill/>
          </a:ln>
        </p:spPr>
      </p:pic>
      <p:sp>
        <p:nvSpPr>
          <p:cNvPr id="138" name="Shape 138"/>
          <p:cNvSpPr txBox="1"/>
          <p:nvPr>
            <p:ph idx="12" type="sldNum"/>
          </p:nvPr>
        </p:nvSpPr>
        <p:spPr>
          <a:xfrm>
            <a:off x="8472458" y="6217622"/>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zh-TW">
                <a:latin typeface="Open Sans"/>
                <a:ea typeface="Open Sans"/>
                <a:cs typeface="Open Sans"/>
                <a:sym typeface="Open Sans"/>
              </a:rPr>
              <a:t>‹#›</a:t>
            </a:fld>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311700" y="593367"/>
            <a:ext cx="8520600" cy="943200"/>
          </a:xfrm>
          <a:prstGeom prst="rect">
            <a:avLst/>
          </a:prstGeom>
        </p:spPr>
        <p:txBody>
          <a:bodyPr anchorCtr="0" anchor="t" bIns="91425" lIns="91425" rIns="91425" wrap="square" tIns="91425">
            <a:noAutofit/>
          </a:bodyPr>
          <a:lstStyle/>
          <a:p>
            <a:pPr lvl="0" rtl="0">
              <a:spcBef>
                <a:spcPts val="0"/>
              </a:spcBef>
              <a:buNone/>
            </a:pPr>
            <a:r>
              <a:rPr lang="zh-TW"/>
              <a:t>圖18.5   時間數列的季節變動 </a:t>
            </a:r>
            <a:r>
              <a:rPr lang="zh-TW" sz="2800"/>
              <a:t> (單位:百萬美元)</a:t>
            </a:r>
          </a:p>
        </p:txBody>
      </p:sp>
      <p:sp>
        <p:nvSpPr>
          <p:cNvPr id="144" name="Shape 144"/>
          <p:cNvSpPr txBox="1"/>
          <p:nvPr>
            <p:ph idx="1" type="body"/>
          </p:nvPr>
        </p:nvSpPr>
        <p:spPr>
          <a:xfrm>
            <a:off x="311700" y="1688433"/>
            <a:ext cx="8520600" cy="4403700"/>
          </a:xfrm>
          <a:prstGeom prst="rect">
            <a:avLst/>
          </a:prstGeom>
        </p:spPr>
        <p:txBody>
          <a:bodyPr anchorCtr="0" anchor="t" bIns="91425" lIns="91425" rIns="91425" wrap="square" tIns="91425">
            <a:noAutofit/>
          </a:bodyPr>
          <a:lstStyle/>
          <a:p>
            <a:pPr lvl="0">
              <a:spcBef>
                <a:spcPts val="0"/>
              </a:spcBef>
              <a:buNone/>
            </a:pPr>
            <a:r>
              <a:t/>
            </a:r>
            <a:endParaRPr/>
          </a:p>
        </p:txBody>
      </p:sp>
      <p:pic>
        <p:nvPicPr>
          <p:cNvPr id="145" name="Shape 145"/>
          <p:cNvPicPr preferRelativeResize="0"/>
          <p:nvPr/>
        </p:nvPicPr>
        <p:blipFill>
          <a:blip r:embed="rId3">
            <a:alphaModFix/>
          </a:blip>
          <a:stretch>
            <a:fillRect/>
          </a:stretch>
        </p:blipFill>
        <p:spPr>
          <a:xfrm>
            <a:off x="1167463" y="6130575"/>
            <a:ext cx="7210425" cy="495300"/>
          </a:xfrm>
          <a:prstGeom prst="rect">
            <a:avLst/>
          </a:prstGeom>
          <a:noFill/>
          <a:ln>
            <a:noFill/>
          </a:ln>
        </p:spPr>
      </p:pic>
      <p:pic>
        <p:nvPicPr>
          <p:cNvPr id="146" name="Shape 146"/>
          <p:cNvPicPr preferRelativeResize="0"/>
          <p:nvPr/>
        </p:nvPicPr>
        <p:blipFill>
          <a:blip r:embed="rId4">
            <a:alphaModFix/>
          </a:blip>
          <a:stretch>
            <a:fillRect/>
          </a:stretch>
        </p:blipFill>
        <p:spPr>
          <a:xfrm>
            <a:off x="1167463" y="1688425"/>
            <a:ext cx="6809082" cy="4403700"/>
          </a:xfrm>
          <a:prstGeom prst="rect">
            <a:avLst/>
          </a:prstGeom>
          <a:noFill/>
          <a:ln>
            <a:noFill/>
          </a:ln>
        </p:spPr>
      </p:pic>
      <p:sp>
        <p:nvSpPr>
          <p:cNvPr id="147" name="Shape 147"/>
          <p:cNvSpPr txBox="1"/>
          <p:nvPr>
            <p:ph idx="12" type="sldNum"/>
          </p:nvPr>
        </p:nvSpPr>
        <p:spPr>
          <a:xfrm>
            <a:off x="8472458" y="6217622"/>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zh-TW">
                <a:latin typeface="Open Sans"/>
                <a:ea typeface="Open Sans"/>
                <a:cs typeface="Open Sans"/>
                <a:sym typeface="Open Sans"/>
              </a:rPr>
              <a:t>‹#›</a:t>
            </a:fld>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311700" y="593367"/>
            <a:ext cx="8520600" cy="943200"/>
          </a:xfrm>
          <a:prstGeom prst="rect">
            <a:avLst/>
          </a:prstGeom>
        </p:spPr>
        <p:txBody>
          <a:bodyPr anchorCtr="0" anchor="t" bIns="91425" lIns="91425" rIns="91425" wrap="square" tIns="91425">
            <a:noAutofit/>
          </a:bodyPr>
          <a:lstStyle/>
          <a:p>
            <a:pPr lvl="0">
              <a:spcBef>
                <a:spcPts val="0"/>
              </a:spcBef>
              <a:buClr>
                <a:schemeClr val="dk1"/>
              </a:buClr>
              <a:buSzPct val="30555"/>
              <a:buFont typeface="Arial"/>
              <a:buNone/>
            </a:pPr>
            <a:r>
              <a:rPr lang="zh-TW"/>
              <a:t>時間數列的模型</a:t>
            </a:r>
          </a:p>
          <a:p>
            <a:pPr lvl="0">
              <a:spcBef>
                <a:spcPts val="0"/>
              </a:spcBef>
              <a:buNone/>
            </a:pPr>
            <a:r>
              <a:t/>
            </a:r>
            <a:endParaRPr/>
          </a:p>
        </p:txBody>
      </p:sp>
      <p:sp>
        <p:nvSpPr>
          <p:cNvPr id="153" name="Shape 153"/>
          <p:cNvSpPr txBox="1"/>
          <p:nvPr>
            <p:ph idx="1" type="body"/>
          </p:nvPr>
        </p:nvSpPr>
        <p:spPr>
          <a:xfrm>
            <a:off x="311700" y="1688433"/>
            <a:ext cx="8520600" cy="4403700"/>
          </a:xfrm>
          <a:prstGeom prst="rect">
            <a:avLst/>
          </a:prstGeom>
        </p:spPr>
        <p:txBody>
          <a:bodyPr anchorCtr="0" anchor="t" bIns="91425" lIns="91425" rIns="91425" wrap="square" tIns="91425">
            <a:noAutofit/>
          </a:bodyPr>
          <a:lstStyle/>
          <a:p>
            <a:pPr indent="-228600" lvl="0" marL="457200" rtl="0">
              <a:spcBef>
                <a:spcPts val="0"/>
              </a:spcBef>
            </a:pPr>
            <a:r>
              <a:rPr b="1" lang="zh-TW"/>
              <a:t>相加模型</a:t>
            </a:r>
          </a:p>
          <a:p>
            <a:pPr lvl="0" algn="ctr">
              <a:spcBef>
                <a:spcPts val="0"/>
              </a:spcBef>
              <a:buNone/>
            </a:pPr>
            <a:r>
              <a:rPr b="1" i="1" lang="zh-TW" sz="2400"/>
              <a:t> Y</a:t>
            </a:r>
            <a:r>
              <a:rPr b="1" lang="zh-TW" sz="2400"/>
              <a:t>  = </a:t>
            </a:r>
            <a:r>
              <a:rPr b="1" i="1" lang="zh-TW" sz="2400"/>
              <a:t>T</a:t>
            </a:r>
            <a:r>
              <a:rPr b="1" lang="zh-TW" sz="2400"/>
              <a:t> + </a:t>
            </a:r>
            <a:r>
              <a:rPr b="1" i="1" lang="zh-TW" sz="2400"/>
              <a:t>S</a:t>
            </a:r>
            <a:r>
              <a:rPr b="1" lang="zh-TW" sz="2400"/>
              <a:t> + </a:t>
            </a:r>
            <a:r>
              <a:rPr b="1" i="1" lang="zh-TW" sz="2400"/>
              <a:t>C</a:t>
            </a:r>
            <a:r>
              <a:rPr b="1" lang="zh-TW" sz="2400"/>
              <a:t> + </a:t>
            </a:r>
            <a:r>
              <a:rPr b="1" i="1" lang="zh-TW" sz="2400"/>
              <a:t>I</a:t>
            </a:r>
          </a:p>
          <a:p>
            <a:pPr lvl="0" rtl="0">
              <a:spcBef>
                <a:spcPts val="0"/>
              </a:spcBef>
              <a:buNone/>
            </a:pPr>
            <a:r>
              <a:rPr lang="zh-TW"/>
              <a:t>模型中：Y表示t期的時間數列值，T，S，C，I分別表示四個組成份子：T為長期趨勢，S為季節變動，C為循環變動，I為不規則變動。</a:t>
            </a:r>
          </a:p>
          <a:p>
            <a:pPr lvl="0">
              <a:spcBef>
                <a:spcPts val="0"/>
              </a:spcBef>
              <a:buNone/>
            </a:pPr>
            <a:r>
              <a:rPr lang="zh-TW"/>
              <a:t>相加模型中，表示各因素之間彼此獨立。</a:t>
            </a:r>
          </a:p>
          <a:p>
            <a:pPr indent="-228600" lvl="0" marL="457200" rtl="0">
              <a:spcBef>
                <a:spcPts val="0"/>
              </a:spcBef>
            </a:pPr>
            <a:r>
              <a:rPr b="1" lang="zh-TW"/>
              <a:t>相乘模型</a:t>
            </a:r>
          </a:p>
          <a:p>
            <a:pPr lvl="0" algn="ctr">
              <a:spcBef>
                <a:spcPts val="0"/>
              </a:spcBef>
              <a:buNone/>
            </a:pPr>
            <a:r>
              <a:rPr b="1" i="1" lang="zh-TW" sz="2400"/>
              <a:t>Y </a:t>
            </a:r>
            <a:r>
              <a:rPr b="1" lang="zh-TW" sz="2400"/>
              <a:t>=</a:t>
            </a:r>
            <a:r>
              <a:rPr b="1" i="1" lang="zh-TW" sz="2400"/>
              <a:t> T・C・S・I</a:t>
            </a:r>
          </a:p>
          <a:p>
            <a:pPr lvl="0" rtl="0">
              <a:spcBef>
                <a:spcPts val="0"/>
              </a:spcBef>
              <a:buNone/>
            </a:pPr>
            <a:r>
              <a:rPr lang="zh-TW"/>
              <a:t>模型中T以原始單位來表示，S，C，I則以百分比來表示。</a:t>
            </a:r>
          </a:p>
          <a:p>
            <a:pPr lvl="0" rtl="0">
              <a:spcBef>
                <a:spcPts val="0"/>
              </a:spcBef>
              <a:buNone/>
            </a:pPr>
            <a:r>
              <a:rPr lang="zh-TW"/>
              <a:t>相乘模型中，表示各因素之間相互影響，較符合真實情況。</a:t>
            </a:r>
          </a:p>
        </p:txBody>
      </p:sp>
      <p:sp>
        <p:nvSpPr>
          <p:cNvPr id="154" name="Shape 154"/>
          <p:cNvSpPr txBox="1"/>
          <p:nvPr>
            <p:ph idx="12" type="sldNum"/>
          </p:nvPr>
        </p:nvSpPr>
        <p:spPr>
          <a:xfrm>
            <a:off x="8472458" y="6217622"/>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zh-TW">
                <a:latin typeface="Open Sans"/>
                <a:ea typeface="Open Sans"/>
                <a:cs typeface="Open Sans"/>
                <a:sym typeface="Open Sans"/>
              </a:rPr>
              <a:t>‹#›</a:t>
            </a:fld>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pic>
        <p:nvPicPr>
          <p:cNvPr id="159" name="Shape 159"/>
          <p:cNvPicPr preferRelativeResize="0"/>
          <p:nvPr/>
        </p:nvPicPr>
        <p:blipFill>
          <a:blip r:embed="rId3">
            <a:alphaModFix/>
          </a:blip>
          <a:stretch>
            <a:fillRect/>
          </a:stretch>
        </p:blipFill>
        <p:spPr>
          <a:xfrm>
            <a:off x="2227175" y="3546475"/>
            <a:ext cx="1080175" cy="1476240"/>
          </a:xfrm>
          <a:prstGeom prst="rect">
            <a:avLst/>
          </a:prstGeom>
          <a:noFill/>
          <a:ln>
            <a:noFill/>
          </a:ln>
        </p:spPr>
      </p:pic>
      <p:sp>
        <p:nvSpPr>
          <p:cNvPr id="160" name="Shape 160"/>
          <p:cNvSpPr txBox="1"/>
          <p:nvPr>
            <p:ph type="title"/>
          </p:nvPr>
        </p:nvSpPr>
        <p:spPr>
          <a:xfrm>
            <a:off x="311700" y="1086400"/>
            <a:ext cx="8571300" cy="1256100"/>
          </a:xfrm>
          <a:prstGeom prst="rect">
            <a:avLst/>
          </a:prstGeom>
        </p:spPr>
        <p:txBody>
          <a:bodyPr anchorCtr="0" anchor="ctr" bIns="91425" lIns="91425" rIns="91425" wrap="square" tIns="91425">
            <a:noAutofit/>
          </a:bodyPr>
          <a:lstStyle/>
          <a:p>
            <a:pPr lvl="0">
              <a:spcBef>
                <a:spcPts val="0"/>
              </a:spcBef>
              <a:buNone/>
            </a:pPr>
            <a:r>
              <a:rPr lang="zh-TW"/>
              <a:t>時間序列模型建立</a:t>
            </a:r>
          </a:p>
        </p:txBody>
      </p:sp>
      <p:sp>
        <p:nvSpPr>
          <p:cNvPr id="161" name="Shape 161"/>
          <p:cNvSpPr txBox="1"/>
          <p:nvPr>
            <p:ph idx="12" type="sldNum"/>
          </p:nvPr>
        </p:nvSpPr>
        <p:spPr>
          <a:xfrm>
            <a:off x="8472458" y="6217622"/>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zh-TW">
                <a:solidFill>
                  <a:schemeClr val="lt1"/>
                </a:solidFill>
              </a:rPr>
              <a:t>‹#›</a:t>
            </a:fld>
          </a:p>
        </p:txBody>
      </p:sp>
      <p:sp>
        <p:nvSpPr>
          <p:cNvPr id="162" name="Shape 162"/>
          <p:cNvSpPr txBox="1"/>
          <p:nvPr>
            <p:ph idx="4294967295" type="subTitle"/>
          </p:nvPr>
        </p:nvSpPr>
        <p:spPr>
          <a:xfrm>
            <a:off x="3471325" y="3626425"/>
            <a:ext cx="5549700" cy="1056900"/>
          </a:xfrm>
          <a:prstGeom prst="rect">
            <a:avLst/>
          </a:prstGeom>
        </p:spPr>
        <p:txBody>
          <a:bodyPr anchorCtr="0" anchor="t" bIns="91425" lIns="91425" rIns="91425" wrap="square" tIns="91425">
            <a:noAutofit/>
          </a:bodyPr>
          <a:lstStyle/>
          <a:p>
            <a:pPr lvl="0" rtl="0" algn="l">
              <a:lnSpc>
                <a:spcPct val="100000"/>
              </a:lnSpc>
              <a:spcBef>
                <a:spcPts val="0"/>
              </a:spcBef>
              <a:spcAft>
                <a:spcPts val="0"/>
              </a:spcAft>
              <a:buNone/>
            </a:pPr>
            <a:r>
              <a:rPr lang="zh-TW">
                <a:solidFill>
                  <a:srgbClr val="FFFFFF"/>
                </a:solidFill>
              </a:rPr>
              <a:t>林茂文（2006）。</a:t>
            </a:r>
          </a:p>
          <a:p>
            <a:pPr lvl="0" rtl="0" algn="l">
              <a:lnSpc>
                <a:spcPct val="100000"/>
              </a:lnSpc>
              <a:spcBef>
                <a:spcPts val="0"/>
              </a:spcBef>
              <a:spcAft>
                <a:spcPts val="0"/>
              </a:spcAft>
              <a:buNone/>
            </a:pPr>
            <a:r>
              <a:rPr lang="zh-TW">
                <a:solidFill>
                  <a:srgbClr val="FFFFFF"/>
                </a:solidFill>
              </a:rPr>
              <a:t>時間數列分析與預測: 管理與財經之應用。</a:t>
            </a:r>
          </a:p>
          <a:p>
            <a:pPr lvl="0" rtl="0" algn="l">
              <a:lnSpc>
                <a:spcPct val="100000"/>
              </a:lnSpc>
              <a:spcBef>
                <a:spcPts val="0"/>
              </a:spcBef>
              <a:spcAft>
                <a:spcPts val="0"/>
              </a:spcAft>
              <a:buNone/>
            </a:pPr>
            <a:r>
              <a:rPr lang="zh-TW">
                <a:solidFill>
                  <a:srgbClr val="FFFFFF"/>
                </a:solidFill>
              </a:rPr>
              <a:t>臺北市：華泰文化。</a:t>
            </a:r>
          </a:p>
          <a:p>
            <a:pPr lvl="0" rtl="0" algn="l">
              <a:lnSpc>
                <a:spcPct val="100000"/>
              </a:lnSpc>
              <a:spcBef>
                <a:spcPts val="0"/>
              </a:spcBef>
              <a:spcAft>
                <a:spcPts val="0"/>
              </a:spcAft>
              <a:buNone/>
            </a:pPr>
            <a:r>
              <a:rPr lang="zh-TW">
                <a:solidFill>
                  <a:srgbClr val="FFFFFF"/>
                </a:solidFill>
              </a:rPr>
              <a:t>（ISBN：978-957-609-651-8）</a:t>
            </a:r>
          </a:p>
        </p:txBody>
      </p:sp>
      <p:pic>
        <p:nvPicPr>
          <p:cNvPr id="163" name="Shape 163"/>
          <p:cNvPicPr preferRelativeResize="0"/>
          <p:nvPr/>
        </p:nvPicPr>
        <p:blipFill>
          <a:blip r:embed="rId4">
            <a:alphaModFix/>
          </a:blip>
          <a:stretch>
            <a:fillRect/>
          </a:stretch>
        </p:blipFill>
        <p:spPr>
          <a:xfrm>
            <a:off x="2227175" y="5222875"/>
            <a:ext cx="1080175" cy="1465952"/>
          </a:xfrm>
          <a:prstGeom prst="rect">
            <a:avLst/>
          </a:prstGeom>
          <a:noFill/>
          <a:ln>
            <a:noFill/>
          </a:ln>
        </p:spPr>
      </p:pic>
      <p:sp>
        <p:nvSpPr>
          <p:cNvPr id="164" name="Shape 164"/>
          <p:cNvSpPr txBox="1"/>
          <p:nvPr>
            <p:ph idx="4294967295" type="subTitle"/>
          </p:nvPr>
        </p:nvSpPr>
        <p:spPr>
          <a:xfrm>
            <a:off x="3471325" y="5302825"/>
            <a:ext cx="3537000" cy="1056900"/>
          </a:xfrm>
          <a:prstGeom prst="rect">
            <a:avLst/>
          </a:prstGeom>
        </p:spPr>
        <p:txBody>
          <a:bodyPr anchorCtr="0" anchor="t" bIns="91425" lIns="91425" rIns="91425" wrap="square" tIns="91425">
            <a:noAutofit/>
          </a:bodyPr>
          <a:lstStyle/>
          <a:p>
            <a:pPr lvl="0" rtl="0" algn="l">
              <a:lnSpc>
                <a:spcPct val="100000"/>
              </a:lnSpc>
              <a:spcBef>
                <a:spcPts val="0"/>
              </a:spcBef>
              <a:spcAft>
                <a:spcPts val="0"/>
              </a:spcAft>
              <a:buNone/>
            </a:pPr>
            <a:r>
              <a:rPr lang="zh-TW">
                <a:solidFill>
                  <a:srgbClr val="FFFFFF"/>
                </a:solidFill>
              </a:rPr>
              <a:t>石村貞夫、陳耀茂（2005）。</a:t>
            </a:r>
          </a:p>
          <a:p>
            <a:pPr lvl="0" rtl="0" algn="l">
              <a:lnSpc>
                <a:spcPct val="100000"/>
              </a:lnSpc>
              <a:spcBef>
                <a:spcPts val="0"/>
              </a:spcBef>
              <a:spcAft>
                <a:spcPts val="0"/>
              </a:spcAft>
              <a:buNone/>
            </a:pPr>
            <a:r>
              <a:rPr lang="zh-TW">
                <a:solidFill>
                  <a:srgbClr val="FFFFFF"/>
                </a:solidFill>
              </a:rPr>
              <a:t>時間數列分析的SPSS使用手冊。臺北市：鼎茂圖書。</a:t>
            </a:r>
          </a:p>
          <a:p>
            <a:pPr lvl="0" rtl="0" algn="l">
              <a:lnSpc>
                <a:spcPct val="100000"/>
              </a:lnSpc>
              <a:spcBef>
                <a:spcPts val="0"/>
              </a:spcBef>
              <a:spcAft>
                <a:spcPts val="0"/>
              </a:spcAft>
              <a:buNone/>
            </a:pPr>
            <a:r>
              <a:rPr lang="zh-TW">
                <a:solidFill>
                  <a:srgbClr val="FFFFFF"/>
                </a:solidFill>
              </a:rPr>
              <a:t>（ISBN：978-986-122-360-5）</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type="title"/>
          </p:nvPr>
        </p:nvSpPr>
        <p:spPr>
          <a:xfrm>
            <a:off x="311700" y="593367"/>
            <a:ext cx="8520600" cy="943200"/>
          </a:xfrm>
          <a:prstGeom prst="rect">
            <a:avLst/>
          </a:prstGeom>
        </p:spPr>
        <p:txBody>
          <a:bodyPr anchorCtr="0" anchor="t" bIns="91425" lIns="91425" rIns="91425" wrap="square" tIns="91425">
            <a:noAutofit/>
          </a:bodyPr>
          <a:lstStyle/>
          <a:p>
            <a:pPr lvl="0">
              <a:spcBef>
                <a:spcPts val="0"/>
              </a:spcBef>
              <a:buNone/>
            </a:pPr>
            <a:r>
              <a:rPr lang="zh-TW"/>
              <a:t>時間序列模式建立與預測程序</a:t>
            </a:r>
          </a:p>
        </p:txBody>
      </p:sp>
      <p:sp>
        <p:nvSpPr>
          <p:cNvPr id="170" name="Shape 170"/>
          <p:cNvSpPr txBox="1"/>
          <p:nvPr>
            <p:ph idx="1" type="body"/>
          </p:nvPr>
        </p:nvSpPr>
        <p:spPr>
          <a:xfrm>
            <a:off x="311700" y="1688433"/>
            <a:ext cx="8520600" cy="4403700"/>
          </a:xfrm>
          <a:prstGeom prst="rect">
            <a:avLst/>
          </a:prstGeom>
        </p:spPr>
        <p:txBody>
          <a:bodyPr anchorCtr="0" anchor="t" bIns="91425" lIns="91425" rIns="91425" wrap="square" tIns="91425">
            <a:noAutofit/>
          </a:bodyPr>
          <a:lstStyle/>
          <a:p>
            <a:pPr lvl="0">
              <a:spcBef>
                <a:spcPts val="0"/>
              </a:spcBef>
              <a:buNone/>
            </a:pPr>
            <a:r>
              <a:t/>
            </a:r>
            <a:endParaRPr/>
          </a:p>
        </p:txBody>
      </p:sp>
      <p:sp>
        <p:nvSpPr>
          <p:cNvPr id="171" name="Shape 171"/>
          <p:cNvSpPr txBox="1"/>
          <p:nvPr>
            <p:ph idx="12" type="sldNum"/>
          </p:nvPr>
        </p:nvSpPr>
        <p:spPr>
          <a:xfrm>
            <a:off x="8472458" y="6217622"/>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zh-TW"/>
              <a:t>‹#›</a:t>
            </a:fld>
          </a:p>
        </p:txBody>
      </p:sp>
      <p:pic>
        <p:nvPicPr>
          <p:cNvPr id="172" name="Shape 172"/>
          <p:cNvPicPr preferRelativeResize="0"/>
          <p:nvPr/>
        </p:nvPicPr>
        <p:blipFill>
          <a:blip r:embed="rId3">
            <a:alphaModFix/>
          </a:blip>
          <a:stretch>
            <a:fillRect/>
          </a:stretch>
        </p:blipFill>
        <p:spPr>
          <a:xfrm>
            <a:off x="2876525" y="1284025"/>
            <a:ext cx="5030875" cy="5285775"/>
          </a:xfrm>
          <a:prstGeom prst="rect">
            <a:avLst/>
          </a:prstGeom>
          <a:noFill/>
          <a:ln>
            <a:noFill/>
          </a:ln>
        </p:spPr>
      </p:pic>
      <p:sp>
        <p:nvSpPr>
          <p:cNvPr id="173" name="Shape 173"/>
          <p:cNvSpPr txBox="1"/>
          <p:nvPr/>
        </p:nvSpPr>
        <p:spPr>
          <a:xfrm>
            <a:off x="123550" y="5744050"/>
            <a:ext cx="5624400" cy="524700"/>
          </a:xfrm>
          <a:prstGeom prst="rect">
            <a:avLst/>
          </a:prstGeom>
          <a:noFill/>
          <a:ln>
            <a:noFill/>
          </a:ln>
        </p:spPr>
        <p:txBody>
          <a:bodyPr anchorCtr="0" anchor="t" bIns="91425" lIns="91425" rIns="91425" wrap="square" tIns="91425">
            <a:noAutofit/>
          </a:bodyPr>
          <a:lstStyle/>
          <a:p>
            <a:pPr lvl="0" rtl="0">
              <a:spcBef>
                <a:spcPts val="0"/>
              </a:spcBef>
              <a:buNone/>
            </a:pPr>
            <a:r>
              <a:rPr lang="zh-TW" sz="1100"/>
              <a:t>林茂文（2006）。</a:t>
            </a:r>
          </a:p>
          <a:p>
            <a:pPr lvl="0" rtl="0">
              <a:spcBef>
                <a:spcPts val="0"/>
              </a:spcBef>
              <a:buNone/>
            </a:pPr>
            <a:r>
              <a:rPr lang="zh-TW" sz="1100"/>
              <a:t>時間數列分析與預測: 管理與財經之應用。</a:t>
            </a:r>
            <a:br>
              <a:rPr lang="zh-TW" sz="1100"/>
            </a:br>
            <a:r>
              <a:rPr lang="zh-TW" sz="1100"/>
              <a:t>臺北市：華泰文化。</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type="title"/>
          </p:nvPr>
        </p:nvSpPr>
        <p:spPr>
          <a:xfrm>
            <a:off x="311700" y="593367"/>
            <a:ext cx="8520600" cy="943200"/>
          </a:xfrm>
          <a:prstGeom prst="rect">
            <a:avLst/>
          </a:prstGeom>
        </p:spPr>
        <p:txBody>
          <a:bodyPr anchorCtr="0" anchor="t" bIns="91425" lIns="91425" rIns="91425" wrap="square" tIns="91425">
            <a:noAutofit/>
          </a:bodyPr>
          <a:lstStyle/>
          <a:p>
            <a:pPr lvl="0">
              <a:spcBef>
                <a:spcPts val="0"/>
              </a:spcBef>
              <a:buNone/>
            </a:pPr>
            <a:r>
              <a:rPr lang="zh-TW"/>
              <a:t>時間序列模式辨別：平穩與非平穩</a:t>
            </a:r>
          </a:p>
        </p:txBody>
      </p:sp>
      <p:sp>
        <p:nvSpPr>
          <p:cNvPr id="179" name="Shape 179"/>
          <p:cNvSpPr txBox="1"/>
          <p:nvPr>
            <p:ph idx="1" type="body"/>
          </p:nvPr>
        </p:nvSpPr>
        <p:spPr>
          <a:xfrm>
            <a:off x="311700" y="1688233"/>
            <a:ext cx="3999900" cy="4403700"/>
          </a:xfrm>
          <a:prstGeom prst="rect">
            <a:avLst/>
          </a:prstGeom>
        </p:spPr>
        <p:txBody>
          <a:bodyPr anchorCtr="0" anchor="t" bIns="91425" lIns="91425" rIns="91425" wrap="square" tIns="91425">
            <a:noAutofit/>
          </a:bodyPr>
          <a:lstStyle/>
          <a:p>
            <a:pPr lvl="0" algn="ctr">
              <a:spcBef>
                <a:spcPts val="0"/>
              </a:spcBef>
              <a:buNone/>
            </a:pPr>
            <a:r>
              <a:rPr b="1" lang="zh-TW" sz="2800"/>
              <a:t>平穩的時間序列</a:t>
            </a:r>
          </a:p>
          <a:p>
            <a:pPr lvl="0">
              <a:spcBef>
                <a:spcPts val="0"/>
              </a:spcBef>
              <a:buNone/>
            </a:pPr>
            <a:r>
              <a:rPr lang="zh-TW"/>
              <a:t>此時間序列的隨機特征不隨時間變化，則稱過程是平穩的</a:t>
            </a:r>
          </a:p>
        </p:txBody>
      </p:sp>
      <p:sp>
        <p:nvSpPr>
          <p:cNvPr id="180" name="Shape 180"/>
          <p:cNvSpPr txBox="1"/>
          <p:nvPr>
            <p:ph idx="12" type="sldNum"/>
          </p:nvPr>
        </p:nvSpPr>
        <p:spPr>
          <a:xfrm>
            <a:off x="8472458" y="6217622"/>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zh-TW"/>
              <a:t>‹#›</a:t>
            </a:fld>
          </a:p>
        </p:txBody>
      </p:sp>
      <p:pic>
        <p:nvPicPr>
          <p:cNvPr id="181" name="Shape 181"/>
          <p:cNvPicPr preferRelativeResize="0"/>
          <p:nvPr/>
        </p:nvPicPr>
        <p:blipFill>
          <a:blip r:embed="rId3">
            <a:alphaModFix/>
          </a:blip>
          <a:stretch>
            <a:fillRect/>
          </a:stretch>
        </p:blipFill>
        <p:spPr>
          <a:xfrm>
            <a:off x="311712" y="3120562"/>
            <a:ext cx="3999900" cy="2027856"/>
          </a:xfrm>
          <a:prstGeom prst="rect">
            <a:avLst/>
          </a:prstGeom>
          <a:noFill/>
          <a:ln>
            <a:noFill/>
          </a:ln>
        </p:spPr>
      </p:pic>
      <p:sp>
        <p:nvSpPr>
          <p:cNvPr id="182" name="Shape 182"/>
          <p:cNvSpPr txBox="1"/>
          <p:nvPr>
            <p:ph idx="2" type="body"/>
          </p:nvPr>
        </p:nvSpPr>
        <p:spPr>
          <a:xfrm>
            <a:off x="4832400" y="1688233"/>
            <a:ext cx="3999900" cy="4403700"/>
          </a:xfrm>
          <a:prstGeom prst="rect">
            <a:avLst/>
          </a:prstGeom>
        </p:spPr>
        <p:txBody>
          <a:bodyPr anchorCtr="0" anchor="t" bIns="91425" lIns="91425" rIns="91425" wrap="square" tIns="91425">
            <a:noAutofit/>
          </a:bodyPr>
          <a:lstStyle/>
          <a:p>
            <a:pPr lvl="0" algn="ctr">
              <a:spcBef>
                <a:spcPts val="0"/>
              </a:spcBef>
              <a:buNone/>
            </a:pPr>
            <a:r>
              <a:rPr b="1" lang="zh-TW" sz="2800"/>
              <a:t>非平穩的時間序列</a:t>
            </a:r>
          </a:p>
          <a:p>
            <a:pPr lvl="0">
              <a:spcBef>
                <a:spcPts val="0"/>
              </a:spcBef>
              <a:buNone/>
            </a:pPr>
            <a:r>
              <a:rPr lang="zh-TW"/>
              <a:t>此時間序列的隨機特徵不斷改變，波動幅度與趨勢都不會收斂</a:t>
            </a:r>
          </a:p>
        </p:txBody>
      </p:sp>
      <p:pic>
        <p:nvPicPr>
          <p:cNvPr id="183" name="Shape 183"/>
          <p:cNvPicPr preferRelativeResize="0"/>
          <p:nvPr/>
        </p:nvPicPr>
        <p:blipFill>
          <a:blip r:embed="rId4">
            <a:alphaModFix/>
          </a:blip>
          <a:stretch>
            <a:fillRect/>
          </a:stretch>
        </p:blipFill>
        <p:spPr>
          <a:xfrm>
            <a:off x="4832411" y="3120549"/>
            <a:ext cx="3999900" cy="2340955"/>
          </a:xfrm>
          <a:prstGeom prst="rect">
            <a:avLst/>
          </a:prstGeom>
          <a:noFill/>
          <a:ln>
            <a:noFill/>
          </a:ln>
        </p:spPr>
      </p:pic>
      <p:sp>
        <p:nvSpPr>
          <p:cNvPr id="184" name="Shape 184"/>
          <p:cNvSpPr/>
          <p:nvPr/>
        </p:nvSpPr>
        <p:spPr>
          <a:xfrm>
            <a:off x="6418500" y="5145850"/>
            <a:ext cx="827700" cy="611400"/>
          </a:xfrm>
          <a:prstGeom prst="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85" name="Shape 185"/>
          <p:cNvSpPr txBox="1"/>
          <p:nvPr/>
        </p:nvSpPr>
        <p:spPr>
          <a:xfrm>
            <a:off x="5985600" y="5954900"/>
            <a:ext cx="1693500" cy="461100"/>
          </a:xfrm>
          <a:prstGeom prst="rect">
            <a:avLst/>
          </a:prstGeom>
          <a:noFill/>
          <a:ln>
            <a:noFill/>
          </a:ln>
        </p:spPr>
        <p:txBody>
          <a:bodyPr anchorCtr="0" anchor="t" bIns="91425" lIns="91425" rIns="91425" wrap="square" tIns="91425">
            <a:noAutofit/>
          </a:bodyPr>
          <a:lstStyle/>
          <a:p>
            <a:pPr lvl="0" algn="ctr">
              <a:spcBef>
                <a:spcPts val="0"/>
              </a:spcBef>
              <a:buNone/>
            </a:pPr>
            <a:r>
              <a:rPr lang="zh-TW" sz="2800"/>
              <a:t>取</a:t>
            </a:r>
            <a:r>
              <a:rPr lang="zh-TW" sz="2800"/>
              <a:t>差分</a:t>
            </a:r>
          </a:p>
        </p:txBody>
      </p:sp>
      <p:sp>
        <p:nvSpPr>
          <p:cNvPr id="186" name="Shape 186"/>
          <p:cNvSpPr txBox="1"/>
          <p:nvPr/>
        </p:nvSpPr>
        <p:spPr>
          <a:xfrm>
            <a:off x="311700" y="6343450"/>
            <a:ext cx="6378300" cy="441600"/>
          </a:xfrm>
          <a:prstGeom prst="rect">
            <a:avLst/>
          </a:prstGeom>
          <a:noFill/>
          <a:ln>
            <a:noFill/>
          </a:ln>
        </p:spPr>
        <p:txBody>
          <a:bodyPr anchorCtr="0" anchor="ctr" bIns="91425" lIns="91425" rIns="91425" wrap="square" tIns="91425">
            <a:noAutofit/>
          </a:bodyPr>
          <a:lstStyle/>
          <a:p>
            <a:pPr lvl="0" rtl="0">
              <a:spcBef>
                <a:spcPts val="0"/>
              </a:spcBef>
              <a:buNone/>
            </a:pPr>
            <a:r>
              <a:rPr lang="zh-TW" sz="1100"/>
              <a:t>石村貞夫、陳耀茂（2005）。</a:t>
            </a:r>
            <a:r>
              <a:rPr i="1" lang="zh-TW" sz="1100"/>
              <a:t>時間數列分析的SPSS使用手冊</a:t>
            </a:r>
            <a:r>
              <a:rPr lang="zh-TW" sz="1100"/>
              <a:t>。臺北市：鼎茂圖書。</a:t>
            </a:r>
            <a:br>
              <a:rPr lang="zh-TW" sz="1100"/>
            </a:br>
            <a:r>
              <a:rPr lang="zh-TW" sz="1100"/>
              <a:t>（ISBN：978-986-122-360-5）</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311700" y="593367"/>
            <a:ext cx="8520600" cy="943200"/>
          </a:xfrm>
          <a:prstGeom prst="rect">
            <a:avLst/>
          </a:prstGeom>
        </p:spPr>
        <p:txBody>
          <a:bodyPr anchorCtr="0" anchor="t" bIns="91425" lIns="91425" rIns="91425" wrap="square" tIns="91425">
            <a:noAutofit/>
          </a:bodyPr>
          <a:lstStyle/>
          <a:p>
            <a:pPr lvl="0">
              <a:spcBef>
                <a:spcPts val="0"/>
              </a:spcBef>
              <a:buNone/>
            </a:pPr>
            <a:r>
              <a:rPr lang="zh-TW"/>
              <a:t>差分 </a:t>
            </a:r>
          </a:p>
        </p:txBody>
      </p:sp>
      <p:sp>
        <p:nvSpPr>
          <p:cNvPr id="192" name="Shape 192"/>
          <p:cNvSpPr txBox="1"/>
          <p:nvPr>
            <p:ph idx="1" type="body"/>
          </p:nvPr>
        </p:nvSpPr>
        <p:spPr>
          <a:xfrm>
            <a:off x="311700" y="1688433"/>
            <a:ext cx="8520600" cy="4403700"/>
          </a:xfrm>
          <a:prstGeom prst="rect">
            <a:avLst/>
          </a:prstGeom>
        </p:spPr>
        <p:txBody>
          <a:bodyPr anchorCtr="0" anchor="t" bIns="91425" lIns="91425" rIns="91425" wrap="square" tIns="91425">
            <a:noAutofit/>
          </a:bodyPr>
          <a:lstStyle/>
          <a:p>
            <a:pPr lvl="0">
              <a:spcBef>
                <a:spcPts val="0"/>
              </a:spcBef>
              <a:buNone/>
            </a:pPr>
            <a:r>
              <a:t/>
            </a:r>
            <a:endParaRPr/>
          </a:p>
        </p:txBody>
      </p:sp>
      <p:sp>
        <p:nvSpPr>
          <p:cNvPr id="193" name="Shape 193"/>
          <p:cNvSpPr txBox="1"/>
          <p:nvPr>
            <p:ph idx="12" type="sldNum"/>
          </p:nvPr>
        </p:nvSpPr>
        <p:spPr>
          <a:xfrm>
            <a:off x="8472458" y="6217622"/>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zh-TW"/>
              <a:t>‹#›</a:t>
            </a:fld>
          </a:p>
        </p:txBody>
      </p:sp>
      <p:pic>
        <p:nvPicPr>
          <p:cNvPr id="194" name="Shape 194"/>
          <p:cNvPicPr preferRelativeResize="0"/>
          <p:nvPr/>
        </p:nvPicPr>
        <p:blipFill>
          <a:blip r:embed="rId3">
            <a:alphaModFix/>
          </a:blip>
          <a:stretch>
            <a:fillRect/>
          </a:stretch>
        </p:blipFill>
        <p:spPr>
          <a:xfrm>
            <a:off x="2325225" y="258851"/>
            <a:ext cx="6147225" cy="1429575"/>
          </a:xfrm>
          <a:prstGeom prst="rect">
            <a:avLst/>
          </a:prstGeom>
          <a:noFill/>
          <a:ln>
            <a:noFill/>
          </a:ln>
        </p:spPr>
      </p:pic>
      <p:pic>
        <p:nvPicPr>
          <p:cNvPr id="195" name="Shape 195"/>
          <p:cNvPicPr preferRelativeResize="0"/>
          <p:nvPr/>
        </p:nvPicPr>
        <p:blipFill>
          <a:blip r:embed="rId4">
            <a:alphaModFix/>
          </a:blip>
          <a:stretch>
            <a:fillRect/>
          </a:stretch>
        </p:blipFill>
        <p:spPr>
          <a:xfrm>
            <a:off x="437500" y="1688434"/>
            <a:ext cx="8102808" cy="4403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311700" y="593367"/>
            <a:ext cx="8520600" cy="943200"/>
          </a:xfrm>
          <a:prstGeom prst="rect">
            <a:avLst/>
          </a:prstGeom>
        </p:spPr>
        <p:txBody>
          <a:bodyPr anchorCtr="0" anchor="t" bIns="91425" lIns="91425" rIns="91425" wrap="square" tIns="91425">
            <a:noAutofit/>
          </a:bodyPr>
          <a:lstStyle/>
          <a:p>
            <a:pPr lvl="0">
              <a:spcBef>
                <a:spcPts val="0"/>
              </a:spcBef>
              <a:buNone/>
            </a:pPr>
            <a:r>
              <a:rPr lang="zh-TW"/>
              <a:t>時間序列模式辨別：季節性因素</a:t>
            </a:r>
          </a:p>
        </p:txBody>
      </p:sp>
      <p:sp>
        <p:nvSpPr>
          <p:cNvPr id="201" name="Shape 201"/>
          <p:cNvSpPr txBox="1"/>
          <p:nvPr>
            <p:ph idx="1" type="body"/>
          </p:nvPr>
        </p:nvSpPr>
        <p:spPr>
          <a:xfrm>
            <a:off x="311700" y="1688233"/>
            <a:ext cx="3999900" cy="4403700"/>
          </a:xfrm>
          <a:prstGeom prst="rect">
            <a:avLst/>
          </a:prstGeom>
        </p:spPr>
        <p:txBody>
          <a:bodyPr anchorCtr="0" anchor="t" bIns="91425" lIns="91425" rIns="91425" wrap="square" tIns="91425">
            <a:noAutofit/>
          </a:bodyPr>
          <a:lstStyle/>
          <a:p>
            <a:pPr lvl="0" algn="ctr">
              <a:spcBef>
                <a:spcPts val="0"/>
              </a:spcBef>
              <a:buNone/>
            </a:pPr>
            <a:r>
              <a:rPr b="1" lang="zh-TW" sz="2800"/>
              <a:t>沒有季節性的時間序列</a:t>
            </a:r>
          </a:p>
        </p:txBody>
      </p:sp>
      <p:sp>
        <p:nvSpPr>
          <p:cNvPr id="202" name="Shape 202"/>
          <p:cNvSpPr txBox="1"/>
          <p:nvPr>
            <p:ph idx="2" type="body"/>
          </p:nvPr>
        </p:nvSpPr>
        <p:spPr>
          <a:xfrm>
            <a:off x="4832400" y="1688233"/>
            <a:ext cx="3999900" cy="4403700"/>
          </a:xfrm>
          <a:prstGeom prst="rect">
            <a:avLst/>
          </a:prstGeom>
        </p:spPr>
        <p:txBody>
          <a:bodyPr anchorCtr="0" anchor="t" bIns="91425" lIns="91425" rIns="91425" wrap="square" tIns="91425">
            <a:noAutofit/>
          </a:bodyPr>
          <a:lstStyle/>
          <a:p>
            <a:pPr lvl="0" algn="ctr">
              <a:spcBef>
                <a:spcPts val="0"/>
              </a:spcBef>
              <a:buNone/>
            </a:pPr>
            <a:r>
              <a:rPr b="1" lang="zh-TW" sz="2800"/>
              <a:t>有季節性的時間序列</a:t>
            </a:r>
          </a:p>
        </p:txBody>
      </p:sp>
      <p:sp>
        <p:nvSpPr>
          <p:cNvPr id="203" name="Shape 203"/>
          <p:cNvSpPr txBox="1"/>
          <p:nvPr>
            <p:ph idx="12" type="sldNum"/>
          </p:nvPr>
        </p:nvSpPr>
        <p:spPr>
          <a:xfrm>
            <a:off x="8472458" y="6217622"/>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zh-TW"/>
              <a:t>‹#›</a:t>
            </a:fld>
          </a:p>
        </p:txBody>
      </p:sp>
      <p:pic>
        <p:nvPicPr>
          <p:cNvPr id="204" name="Shape 204"/>
          <p:cNvPicPr preferRelativeResize="0"/>
          <p:nvPr/>
        </p:nvPicPr>
        <p:blipFill>
          <a:blip r:embed="rId3">
            <a:alphaModFix/>
          </a:blip>
          <a:stretch>
            <a:fillRect/>
          </a:stretch>
        </p:blipFill>
        <p:spPr>
          <a:xfrm>
            <a:off x="311710" y="3013860"/>
            <a:ext cx="3999900" cy="1779691"/>
          </a:xfrm>
          <a:prstGeom prst="rect">
            <a:avLst/>
          </a:prstGeom>
          <a:noFill/>
          <a:ln>
            <a:noFill/>
          </a:ln>
        </p:spPr>
      </p:pic>
      <p:pic>
        <p:nvPicPr>
          <p:cNvPr id="205" name="Shape 205"/>
          <p:cNvPicPr preferRelativeResize="0"/>
          <p:nvPr/>
        </p:nvPicPr>
        <p:blipFill>
          <a:blip r:embed="rId4">
            <a:alphaModFix/>
          </a:blip>
          <a:stretch>
            <a:fillRect/>
          </a:stretch>
        </p:blipFill>
        <p:spPr>
          <a:xfrm>
            <a:off x="4832400" y="3013850"/>
            <a:ext cx="3999900" cy="1805265"/>
          </a:xfrm>
          <a:prstGeom prst="rect">
            <a:avLst/>
          </a:prstGeom>
          <a:noFill/>
          <a:ln>
            <a:noFill/>
          </a:ln>
        </p:spPr>
      </p:pic>
      <p:sp>
        <p:nvSpPr>
          <p:cNvPr id="206" name="Shape 206"/>
          <p:cNvSpPr/>
          <p:nvPr/>
        </p:nvSpPr>
        <p:spPr>
          <a:xfrm>
            <a:off x="6418500" y="5145850"/>
            <a:ext cx="827700" cy="611400"/>
          </a:xfrm>
          <a:prstGeom prst="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07" name="Shape 207"/>
          <p:cNvSpPr txBox="1"/>
          <p:nvPr/>
        </p:nvSpPr>
        <p:spPr>
          <a:xfrm>
            <a:off x="5315175" y="5757250"/>
            <a:ext cx="3034200" cy="461100"/>
          </a:xfrm>
          <a:prstGeom prst="rect">
            <a:avLst/>
          </a:prstGeom>
          <a:noFill/>
          <a:ln>
            <a:noFill/>
          </a:ln>
        </p:spPr>
        <p:txBody>
          <a:bodyPr anchorCtr="0" anchor="t" bIns="91425" lIns="91425" rIns="91425" wrap="square" tIns="91425">
            <a:noAutofit/>
          </a:bodyPr>
          <a:lstStyle/>
          <a:p>
            <a:pPr lvl="0" rtl="0" algn="ctr">
              <a:spcBef>
                <a:spcPts val="0"/>
              </a:spcBef>
              <a:buNone/>
            </a:pPr>
            <a:r>
              <a:rPr lang="zh-TW" sz="2800"/>
              <a:t>取季節調整</a:t>
            </a:r>
          </a:p>
          <a:p>
            <a:pPr lvl="0" rtl="0" algn="ctr">
              <a:spcBef>
                <a:spcPts val="0"/>
              </a:spcBef>
              <a:buNone/>
            </a:pPr>
            <a:r>
              <a:rPr lang="zh-TW" sz="2800"/>
              <a:t>季節差分</a:t>
            </a:r>
          </a:p>
        </p:txBody>
      </p:sp>
      <p:sp>
        <p:nvSpPr>
          <p:cNvPr id="208" name="Shape 208"/>
          <p:cNvSpPr txBox="1"/>
          <p:nvPr/>
        </p:nvSpPr>
        <p:spPr>
          <a:xfrm>
            <a:off x="311700" y="6343450"/>
            <a:ext cx="6378300" cy="441600"/>
          </a:xfrm>
          <a:prstGeom prst="rect">
            <a:avLst/>
          </a:prstGeom>
          <a:noFill/>
          <a:ln>
            <a:noFill/>
          </a:ln>
        </p:spPr>
        <p:txBody>
          <a:bodyPr anchorCtr="0" anchor="ctr" bIns="91425" lIns="91425" rIns="91425" wrap="square" tIns="91425">
            <a:noAutofit/>
          </a:bodyPr>
          <a:lstStyle/>
          <a:p>
            <a:pPr lvl="0" rtl="0">
              <a:spcBef>
                <a:spcPts val="0"/>
              </a:spcBef>
              <a:buNone/>
            </a:pPr>
            <a:r>
              <a:rPr lang="zh-TW" sz="1100"/>
              <a:t>石村貞夫、陳耀茂（2005）。</a:t>
            </a:r>
            <a:r>
              <a:rPr i="1" lang="zh-TW" sz="1100"/>
              <a:t>時間數列分析的SPSS使用手冊</a:t>
            </a:r>
            <a:r>
              <a:rPr lang="zh-TW" sz="1100"/>
              <a:t>。臺北市：鼎茂圖書。</a:t>
            </a:r>
            <a:br>
              <a:rPr lang="zh-TW" sz="1100"/>
            </a:br>
            <a:r>
              <a:rPr lang="zh-TW" sz="1100"/>
              <a:t>（ISBN：978-986-122-360-5）</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Shape 213"/>
          <p:cNvSpPr txBox="1"/>
          <p:nvPr>
            <p:ph type="title"/>
          </p:nvPr>
        </p:nvSpPr>
        <p:spPr>
          <a:xfrm>
            <a:off x="311700" y="593367"/>
            <a:ext cx="8520600" cy="943200"/>
          </a:xfrm>
          <a:prstGeom prst="rect">
            <a:avLst/>
          </a:prstGeom>
        </p:spPr>
        <p:txBody>
          <a:bodyPr anchorCtr="0" anchor="t" bIns="91425" lIns="91425" rIns="91425" wrap="square" tIns="91425">
            <a:noAutofit/>
          </a:bodyPr>
          <a:lstStyle/>
          <a:p>
            <a:pPr lvl="0">
              <a:spcBef>
                <a:spcPts val="0"/>
              </a:spcBef>
              <a:buNone/>
            </a:pPr>
            <a:r>
              <a:rPr lang="zh-TW"/>
              <a:t>使用R來拆解時間序列</a:t>
            </a:r>
          </a:p>
        </p:txBody>
      </p:sp>
      <p:sp>
        <p:nvSpPr>
          <p:cNvPr id="214" name="Shape 214"/>
          <p:cNvSpPr txBox="1"/>
          <p:nvPr>
            <p:ph idx="1" type="body"/>
          </p:nvPr>
        </p:nvSpPr>
        <p:spPr>
          <a:xfrm>
            <a:off x="311700" y="1688233"/>
            <a:ext cx="3999900" cy="4403700"/>
          </a:xfrm>
          <a:prstGeom prst="rect">
            <a:avLst/>
          </a:prstGeom>
        </p:spPr>
        <p:txBody>
          <a:bodyPr anchorCtr="0" anchor="t" bIns="91425" lIns="91425" rIns="91425" wrap="square" tIns="91425">
            <a:noAutofit/>
          </a:bodyPr>
          <a:lstStyle/>
          <a:p>
            <a:pPr lvl="0">
              <a:spcBef>
                <a:spcPts val="0"/>
              </a:spcBef>
              <a:buNone/>
            </a:pPr>
            <a:r>
              <a:t/>
            </a:r>
            <a:endParaRPr/>
          </a:p>
        </p:txBody>
      </p:sp>
      <p:sp>
        <p:nvSpPr>
          <p:cNvPr id="215" name="Shape 215"/>
          <p:cNvSpPr txBox="1"/>
          <p:nvPr>
            <p:ph idx="2" type="body"/>
          </p:nvPr>
        </p:nvSpPr>
        <p:spPr>
          <a:xfrm>
            <a:off x="4832400" y="1688233"/>
            <a:ext cx="3999900" cy="4403700"/>
          </a:xfrm>
          <a:prstGeom prst="rect">
            <a:avLst/>
          </a:prstGeom>
        </p:spPr>
        <p:txBody>
          <a:bodyPr anchorCtr="0" anchor="t" bIns="91425" lIns="91425" rIns="91425" wrap="square" tIns="91425">
            <a:noAutofit/>
          </a:bodyPr>
          <a:lstStyle/>
          <a:p>
            <a:pPr lvl="0">
              <a:spcBef>
                <a:spcPts val="0"/>
              </a:spcBef>
              <a:buNone/>
            </a:pPr>
            <a:r>
              <a:t/>
            </a:r>
            <a:endParaRPr/>
          </a:p>
        </p:txBody>
      </p:sp>
      <p:sp>
        <p:nvSpPr>
          <p:cNvPr id="216" name="Shape 216"/>
          <p:cNvSpPr txBox="1"/>
          <p:nvPr>
            <p:ph idx="12" type="sldNum"/>
          </p:nvPr>
        </p:nvSpPr>
        <p:spPr>
          <a:xfrm>
            <a:off x="8472458" y="6217622"/>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zh-TW"/>
              <a:t>‹#›</a:t>
            </a:fld>
          </a:p>
        </p:txBody>
      </p:sp>
      <p:sp>
        <p:nvSpPr>
          <p:cNvPr id="217" name="Shape 217"/>
          <p:cNvSpPr txBox="1"/>
          <p:nvPr/>
        </p:nvSpPr>
        <p:spPr>
          <a:xfrm>
            <a:off x="0" y="6136625"/>
            <a:ext cx="8965200" cy="686700"/>
          </a:xfrm>
          <a:prstGeom prst="rect">
            <a:avLst/>
          </a:prstGeom>
          <a:noFill/>
          <a:ln>
            <a:noFill/>
          </a:ln>
        </p:spPr>
        <p:txBody>
          <a:bodyPr anchorCtr="0" anchor="ctr" bIns="91425" lIns="91425" rIns="91425" wrap="square" tIns="91425">
            <a:noAutofit/>
          </a:bodyPr>
          <a:lstStyle/>
          <a:p>
            <a:pPr lvl="0" rtl="0" algn="ctr">
              <a:spcBef>
                <a:spcPts val="0"/>
              </a:spcBef>
              <a:buNone/>
            </a:pPr>
            <a:r>
              <a:rPr lang="zh-TW" sz="1000" u="sng">
                <a:solidFill>
                  <a:schemeClr val="hlink"/>
                </a:solidFill>
                <a:hlinkClick r:id="rId3"/>
              </a:rPr>
              <a:t>https://a-little-book-of-r-for-time-series.readthedocs.io/en/latest/src/timeseries.html#decomposing-time-series</a:t>
            </a:r>
            <a:r>
              <a:rPr lang="zh-TW" sz="1000"/>
              <a:t> </a:t>
            </a:r>
          </a:p>
        </p:txBody>
      </p:sp>
      <p:pic>
        <p:nvPicPr>
          <p:cNvPr id="218" name="Shape 218"/>
          <p:cNvPicPr preferRelativeResize="0"/>
          <p:nvPr/>
        </p:nvPicPr>
        <p:blipFill>
          <a:blip r:embed="rId4">
            <a:alphaModFix/>
          </a:blip>
          <a:stretch>
            <a:fillRect/>
          </a:stretch>
        </p:blipFill>
        <p:spPr>
          <a:xfrm>
            <a:off x="1999050" y="1669650"/>
            <a:ext cx="4371975" cy="4333875"/>
          </a:xfrm>
          <a:prstGeom prst="rect">
            <a:avLst/>
          </a:prstGeom>
          <a:noFill/>
          <a:ln>
            <a:noFill/>
          </a:ln>
        </p:spPr>
      </p:pic>
      <p:sp>
        <p:nvSpPr>
          <p:cNvPr id="219" name="Shape 219"/>
          <p:cNvSpPr/>
          <p:nvPr/>
        </p:nvSpPr>
        <p:spPr>
          <a:xfrm>
            <a:off x="6151200" y="4957700"/>
            <a:ext cx="498600" cy="524700"/>
          </a:xfrm>
          <a:prstGeom prst="lef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20" name="Shape 220"/>
          <p:cNvSpPr txBox="1"/>
          <p:nvPr/>
        </p:nvSpPr>
        <p:spPr>
          <a:xfrm>
            <a:off x="6649800" y="4989500"/>
            <a:ext cx="2494200" cy="461100"/>
          </a:xfrm>
          <a:prstGeom prst="rect">
            <a:avLst/>
          </a:prstGeom>
          <a:noFill/>
          <a:ln>
            <a:noFill/>
          </a:ln>
        </p:spPr>
        <p:txBody>
          <a:bodyPr anchorCtr="0" anchor="t" bIns="91425" lIns="91425" rIns="91425" wrap="square" tIns="91425">
            <a:noAutofit/>
          </a:bodyPr>
          <a:lstStyle/>
          <a:p>
            <a:pPr lvl="0" rtl="0">
              <a:spcBef>
                <a:spcPts val="0"/>
              </a:spcBef>
              <a:buNone/>
            </a:pPr>
            <a:r>
              <a:rPr lang="zh-TW" sz="2800"/>
              <a:t>平穩時間序列</a:t>
            </a:r>
          </a:p>
        </p:txBody>
      </p:sp>
      <p:sp>
        <p:nvSpPr>
          <p:cNvPr id="221" name="Shape 221"/>
          <p:cNvSpPr txBox="1"/>
          <p:nvPr/>
        </p:nvSpPr>
        <p:spPr>
          <a:xfrm>
            <a:off x="423325" y="2270750"/>
            <a:ext cx="1575600" cy="461100"/>
          </a:xfrm>
          <a:prstGeom prst="rect">
            <a:avLst/>
          </a:prstGeom>
          <a:noFill/>
          <a:ln>
            <a:noFill/>
          </a:ln>
        </p:spPr>
        <p:txBody>
          <a:bodyPr anchorCtr="0" anchor="t" bIns="91425" lIns="91425" rIns="91425" wrap="square" tIns="91425">
            <a:noAutofit/>
          </a:bodyPr>
          <a:lstStyle/>
          <a:p>
            <a:pPr lvl="0" rtl="0" algn="r">
              <a:spcBef>
                <a:spcPts val="0"/>
              </a:spcBef>
              <a:buNone/>
            </a:pPr>
            <a:r>
              <a:rPr lang="zh-TW" sz="2800"/>
              <a:t>實際值</a:t>
            </a:r>
          </a:p>
        </p:txBody>
      </p:sp>
      <p:sp>
        <p:nvSpPr>
          <p:cNvPr id="222" name="Shape 222"/>
          <p:cNvSpPr txBox="1"/>
          <p:nvPr/>
        </p:nvSpPr>
        <p:spPr>
          <a:xfrm>
            <a:off x="423325" y="3098600"/>
            <a:ext cx="1575600" cy="461100"/>
          </a:xfrm>
          <a:prstGeom prst="rect">
            <a:avLst/>
          </a:prstGeom>
          <a:noFill/>
          <a:ln>
            <a:noFill/>
          </a:ln>
        </p:spPr>
        <p:txBody>
          <a:bodyPr anchorCtr="0" anchor="t" bIns="91425" lIns="91425" rIns="91425" wrap="square" tIns="91425">
            <a:noAutofit/>
          </a:bodyPr>
          <a:lstStyle/>
          <a:p>
            <a:pPr lvl="0" rtl="0" algn="r">
              <a:spcBef>
                <a:spcPts val="0"/>
              </a:spcBef>
              <a:buNone/>
            </a:pPr>
            <a:r>
              <a:rPr lang="zh-TW" sz="2800"/>
              <a:t>趨勢</a:t>
            </a:r>
            <a:r>
              <a:rPr lang="zh-TW" sz="2800"/>
              <a:t>值</a:t>
            </a:r>
          </a:p>
        </p:txBody>
      </p:sp>
      <p:sp>
        <p:nvSpPr>
          <p:cNvPr id="223" name="Shape 223"/>
          <p:cNvSpPr txBox="1"/>
          <p:nvPr/>
        </p:nvSpPr>
        <p:spPr>
          <a:xfrm>
            <a:off x="216375" y="3926450"/>
            <a:ext cx="1782600" cy="461100"/>
          </a:xfrm>
          <a:prstGeom prst="rect">
            <a:avLst/>
          </a:prstGeom>
          <a:noFill/>
          <a:ln>
            <a:noFill/>
          </a:ln>
        </p:spPr>
        <p:txBody>
          <a:bodyPr anchorCtr="0" anchor="t" bIns="91425" lIns="91425" rIns="91425" wrap="square" tIns="91425">
            <a:noAutofit/>
          </a:bodyPr>
          <a:lstStyle/>
          <a:p>
            <a:pPr lvl="0" rtl="0" algn="r">
              <a:spcBef>
                <a:spcPts val="0"/>
              </a:spcBef>
              <a:buNone/>
            </a:pPr>
            <a:r>
              <a:rPr lang="zh-TW" sz="2800"/>
              <a:t>季節變動</a:t>
            </a:r>
          </a:p>
        </p:txBody>
      </p:sp>
      <p:sp>
        <p:nvSpPr>
          <p:cNvPr id="224" name="Shape 224"/>
          <p:cNvSpPr txBox="1"/>
          <p:nvPr/>
        </p:nvSpPr>
        <p:spPr>
          <a:xfrm>
            <a:off x="423325" y="4697825"/>
            <a:ext cx="1575600" cy="461100"/>
          </a:xfrm>
          <a:prstGeom prst="rect">
            <a:avLst/>
          </a:prstGeom>
          <a:noFill/>
          <a:ln>
            <a:noFill/>
          </a:ln>
        </p:spPr>
        <p:txBody>
          <a:bodyPr anchorCtr="0" anchor="t" bIns="91425" lIns="91425" rIns="91425" wrap="square" tIns="91425">
            <a:noAutofit/>
          </a:bodyPr>
          <a:lstStyle/>
          <a:p>
            <a:pPr lvl="0" rtl="0" algn="r">
              <a:spcBef>
                <a:spcPts val="0"/>
              </a:spcBef>
              <a:buNone/>
            </a:pPr>
            <a:r>
              <a:rPr lang="zh-TW" sz="2800"/>
              <a:t>不規則變動</a:t>
            </a:r>
          </a:p>
        </p:txBody>
      </p:sp>
      <p:sp>
        <p:nvSpPr>
          <p:cNvPr id="225" name="Shape 225"/>
          <p:cNvSpPr/>
          <p:nvPr/>
        </p:nvSpPr>
        <p:spPr>
          <a:xfrm>
            <a:off x="6151200" y="2238950"/>
            <a:ext cx="498600" cy="524700"/>
          </a:xfrm>
          <a:prstGeom prst="lef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26" name="Shape 226"/>
          <p:cNvSpPr txBox="1"/>
          <p:nvPr/>
        </p:nvSpPr>
        <p:spPr>
          <a:xfrm>
            <a:off x="6649800" y="2270750"/>
            <a:ext cx="2494200" cy="461100"/>
          </a:xfrm>
          <a:prstGeom prst="rect">
            <a:avLst/>
          </a:prstGeom>
          <a:noFill/>
          <a:ln>
            <a:noFill/>
          </a:ln>
        </p:spPr>
        <p:txBody>
          <a:bodyPr anchorCtr="0" anchor="ctr" bIns="91425" lIns="91425" rIns="91425" wrap="square" tIns="91425">
            <a:noAutofit/>
          </a:bodyPr>
          <a:lstStyle/>
          <a:p>
            <a:pPr lvl="0">
              <a:spcBef>
                <a:spcPts val="0"/>
              </a:spcBef>
              <a:buNone/>
            </a:pPr>
            <a:r>
              <a:rPr lang="zh-TW" sz="2800"/>
              <a:t>非</a:t>
            </a:r>
            <a:r>
              <a:rPr lang="zh-TW" sz="2800"/>
              <a:t>平穩</a:t>
            </a:r>
          </a:p>
          <a:p>
            <a:pPr lvl="0" rtl="0">
              <a:spcBef>
                <a:spcPts val="0"/>
              </a:spcBef>
              <a:buNone/>
            </a:pPr>
            <a:r>
              <a:rPr lang="zh-TW" sz="2800"/>
              <a:t>時間序列</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Shape 231"/>
          <p:cNvSpPr txBox="1"/>
          <p:nvPr>
            <p:ph type="title"/>
          </p:nvPr>
        </p:nvSpPr>
        <p:spPr>
          <a:xfrm>
            <a:off x="311700" y="593367"/>
            <a:ext cx="8520600" cy="943200"/>
          </a:xfrm>
          <a:prstGeom prst="rect">
            <a:avLst/>
          </a:prstGeom>
        </p:spPr>
        <p:txBody>
          <a:bodyPr anchorCtr="0" anchor="t" bIns="91425" lIns="91425" rIns="91425" wrap="square" tIns="91425">
            <a:noAutofit/>
          </a:bodyPr>
          <a:lstStyle/>
          <a:p>
            <a:pPr lvl="0">
              <a:spcBef>
                <a:spcPts val="0"/>
              </a:spcBef>
              <a:buNone/>
            </a:pPr>
            <a:r>
              <a:rPr lang="zh-TW"/>
              <a:t>介入模式</a:t>
            </a:r>
          </a:p>
        </p:txBody>
      </p:sp>
      <p:sp>
        <p:nvSpPr>
          <p:cNvPr id="232" name="Shape 232"/>
          <p:cNvSpPr txBox="1"/>
          <p:nvPr>
            <p:ph idx="1" type="body"/>
          </p:nvPr>
        </p:nvSpPr>
        <p:spPr>
          <a:xfrm>
            <a:off x="311700" y="1688433"/>
            <a:ext cx="8520600" cy="4403700"/>
          </a:xfrm>
          <a:prstGeom prst="rect">
            <a:avLst/>
          </a:prstGeom>
        </p:spPr>
        <p:txBody>
          <a:bodyPr anchorCtr="0" anchor="t" bIns="91425" lIns="91425" rIns="91425" wrap="square" tIns="91425">
            <a:noAutofit/>
          </a:bodyPr>
          <a:lstStyle/>
          <a:p>
            <a:pPr lvl="0">
              <a:spcBef>
                <a:spcPts val="0"/>
              </a:spcBef>
              <a:buNone/>
            </a:pPr>
            <a:r>
              <a:t/>
            </a:r>
            <a:endParaRPr/>
          </a:p>
        </p:txBody>
      </p:sp>
      <p:sp>
        <p:nvSpPr>
          <p:cNvPr id="233" name="Shape 233"/>
          <p:cNvSpPr txBox="1"/>
          <p:nvPr>
            <p:ph idx="12" type="sldNum"/>
          </p:nvPr>
        </p:nvSpPr>
        <p:spPr>
          <a:xfrm>
            <a:off x="8472458" y="6217622"/>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zh-TW"/>
              <a:t>‹#›</a:t>
            </a:fld>
          </a:p>
        </p:txBody>
      </p:sp>
      <p:pic>
        <p:nvPicPr>
          <p:cNvPr id="234" name="Shape 234"/>
          <p:cNvPicPr preferRelativeResize="0"/>
          <p:nvPr/>
        </p:nvPicPr>
        <p:blipFill>
          <a:blip r:embed="rId3">
            <a:alphaModFix/>
          </a:blip>
          <a:stretch>
            <a:fillRect/>
          </a:stretch>
        </p:blipFill>
        <p:spPr>
          <a:xfrm>
            <a:off x="311700" y="1585808"/>
            <a:ext cx="7344550" cy="4000692"/>
          </a:xfrm>
          <a:prstGeom prst="rect">
            <a:avLst/>
          </a:prstGeom>
          <a:noFill/>
          <a:ln>
            <a:noFill/>
          </a:ln>
        </p:spPr>
      </p:pic>
      <p:sp>
        <p:nvSpPr>
          <p:cNvPr id="235" name="Shape 235"/>
          <p:cNvSpPr txBox="1"/>
          <p:nvPr/>
        </p:nvSpPr>
        <p:spPr>
          <a:xfrm>
            <a:off x="311700" y="6092125"/>
            <a:ext cx="7093200" cy="310500"/>
          </a:xfrm>
          <a:prstGeom prst="rect">
            <a:avLst/>
          </a:prstGeom>
          <a:noFill/>
          <a:ln>
            <a:noFill/>
          </a:ln>
        </p:spPr>
        <p:txBody>
          <a:bodyPr anchorCtr="0" anchor="ctr" bIns="91425" lIns="91425" rIns="91425" wrap="square" tIns="91425">
            <a:noAutofit/>
          </a:bodyPr>
          <a:lstStyle/>
          <a:p>
            <a:pPr lvl="0" rtl="0">
              <a:spcBef>
                <a:spcPts val="0"/>
              </a:spcBef>
              <a:buNone/>
            </a:pPr>
            <a:r>
              <a:rPr lang="zh-TW"/>
              <a:t>林茂文（2006）。時間數列分析與預測: 管理與財經之應用。臺北市：華泰文化。</a:t>
            </a:r>
          </a:p>
        </p:txBody>
      </p:sp>
      <p:sp>
        <p:nvSpPr>
          <p:cNvPr id="236" name="Shape 236"/>
          <p:cNvSpPr txBox="1"/>
          <p:nvPr/>
        </p:nvSpPr>
        <p:spPr>
          <a:xfrm>
            <a:off x="621600" y="5586500"/>
            <a:ext cx="7774500" cy="310500"/>
          </a:xfrm>
          <a:prstGeom prst="rect">
            <a:avLst/>
          </a:prstGeom>
          <a:noFill/>
          <a:ln>
            <a:noFill/>
          </a:ln>
        </p:spPr>
        <p:txBody>
          <a:bodyPr anchorCtr="0" anchor="ctr" bIns="91425" lIns="91425" rIns="91425" wrap="square" tIns="91425">
            <a:noAutofit/>
          </a:bodyPr>
          <a:lstStyle/>
          <a:p>
            <a:pPr lvl="0" rtl="0" algn="ctr">
              <a:spcBef>
                <a:spcPts val="0"/>
              </a:spcBef>
              <a:buNone/>
            </a:pPr>
            <a:r>
              <a:rPr lang="zh-TW" sz="1800">
                <a:solidFill>
                  <a:schemeClr val="accent1"/>
                </a:solidFill>
              </a:rPr>
              <a:t>1970年至 1975 年某種消費產品每月銷售量（具有二種促錯活動）</a:t>
            </a:r>
          </a:p>
        </p:txBody>
      </p:sp>
      <p:sp>
        <p:nvSpPr>
          <p:cNvPr id="237" name="Shape 237"/>
          <p:cNvSpPr/>
          <p:nvPr/>
        </p:nvSpPr>
        <p:spPr>
          <a:xfrm>
            <a:off x="7656250" y="2588700"/>
            <a:ext cx="1271100" cy="753900"/>
          </a:xfrm>
          <a:prstGeom prst="wedgeRoundRectCallout">
            <a:avLst>
              <a:gd fmla="val -66289" name="adj1"/>
              <a:gd fmla="val -3237" name="adj2"/>
              <a:gd fmla="val 0" name="adj3"/>
            </a:avLst>
          </a:prstGeom>
          <a:solidFill>
            <a:srgbClr val="783F04"/>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lgn="ctr">
              <a:spcBef>
                <a:spcPts val="0"/>
              </a:spcBef>
              <a:buNone/>
            </a:pPr>
            <a:r>
              <a:rPr lang="zh-TW" sz="2400">
                <a:solidFill>
                  <a:srgbClr val="FFFFFF"/>
                </a:solidFill>
              </a:rPr>
              <a:t>銷售量</a:t>
            </a:r>
          </a:p>
        </p:txBody>
      </p:sp>
      <p:sp>
        <p:nvSpPr>
          <p:cNvPr id="238" name="Shape 238"/>
          <p:cNvSpPr/>
          <p:nvPr/>
        </p:nvSpPr>
        <p:spPr>
          <a:xfrm>
            <a:off x="7582225" y="3785875"/>
            <a:ext cx="1419000" cy="524700"/>
          </a:xfrm>
          <a:prstGeom prst="wedgeRoundRectCallout">
            <a:avLst>
              <a:gd fmla="val -66289" name="adj1"/>
              <a:gd fmla="val -3237" name="adj2"/>
              <a:gd fmla="val 0" name="adj3"/>
            </a:avLst>
          </a:prstGeom>
          <a:solidFill>
            <a:srgbClr val="783F04"/>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zh-TW" sz="2000">
                <a:solidFill>
                  <a:srgbClr val="FFFFFF"/>
                </a:solidFill>
              </a:rPr>
              <a:t>介入因素1</a:t>
            </a:r>
          </a:p>
        </p:txBody>
      </p:sp>
      <p:sp>
        <p:nvSpPr>
          <p:cNvPr id="239" name="Shape 239"/>
          <p:cNvSpPr/>
          <p:nvPr/>
        </p:nvSpPr>
        <p:spPr>
          <a:xfrm>
            <a:off x="7582225" y="4517763"/>
            <a:ext cx="1419000" cy="524700"/>
          </a:xfrm>
          <a:prstGeom prst="wedgeRoundRectCallout">
            <a:avLst>
              <a:gd fmla="val -66665" name="adj1"/>
              <a:gd fmla="val -49054" name="adj2"/>
              <a:gd fmla="val 0" name="adj3"/>
            </a:avLst>
          </a:prstGeom>
          <a:solidFill>
            <a:srgbClr val="783F04"/>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zh-TW" sz="2000">
                <a:solidFill>
                  <a:srgbClr val="FFFFFF"/>
                </a:solidFill>
              </a:rPr>
              <a:t>介入因素2</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311700" y="593367"/>
            <a:ext cx="8520600" cy="943200"/>
          </a:xfrm>
          <a:prstGeom prst="rect">
            <a:avLst/>
          </a:prstGeom>
        </p:spPr>
        <p:txBody>
          <a:bodyPr anchorCtr="0" anchor="t" bIns="91425" lIns="91425" rIns="91425" wrap="square" tIns="91425">
            <a:noAutofit/>
          </a:bodyPr>
          <a:lstStyle/>
          <a:p>
            <a:pPr lvl="0">
              <a:spcBef>
                <a:spcPts val="0"/>
              </a:spcBef>
              <a:buNone/>
            </a:pPr>
            <a:r>
              <a:rPr lang="zh-TW"/>
              <a:t>大綱</a:t>
            </a:r>
          </a:p>
        </p:txBody>
      </p:sp>
      <p:sp>
        <p:nvSpPr>
          <p:cNvPr id="74" name="Shape 74"/>
          <p:cNvSpPr txBox="1"/>
          <p:nvPr>
            <p:ph idx="1" type="body"/>
          </p:nvPr>
        </p:nvSpPr>
        <p:spPr>
          <a:xfrm>
            <a:off x="311700" y="1688433"/>
            <a:ext cx="8520600" cy="4403700"/>
          </a:xfrm>
          <a:prstGeom prst="rect">
            <a:avLst/>
          </a:prstGeom>
        </p:spPr>
        <p:txBody>
          <a:bodyPr anchorCtr="0" anchor="t" bIns="91425" lIns="91425" rIns="91425" wrap="square" tIns="91425">
            <a:noAutofit/>
          </a:bodyPr>
          <a:lstStyle/>
          <a:p>
            <a:pPr indent="-406400" lvl="0" marL="457200" rtl="0">
              <a:lnSpc>
                <a:spcPct val="150000"/>
              </a:lnSpc>
              <a:spcBef>
                <a:spcPts val="0"/>
              </a:spcBef>
              <a:buSzPct val="100000"/>
            </a:pPr>
            <a:r>
              <a:rPr lang="zh-TW" sz="2800"/>
              <a:t>時間序列簡介</a:t>
            </a:r>
          </a:p>
          <a:p>
            <a:pPr indent="-406400" lvl="0" marL="457200" rtl="0">
              <a:lnSpc>
                <a:spcPct val="150000"/>
              </a:lnSpc>
              <a:spcBef>
                <a:spcPts val="0"/>
              </a:spcBef>
              <a:buSzPct val="100000"/>
            </a:pPr>
            <a:r>
              <a:rPr lang="zh-TW" sz="2800"/>
              <a:t>時間序列模型建立</a:t>
            </a:r>
          </a:p>
          <a:p>
            <a:pPr indent="-406400" lvl="0" marL="457200">
              <a:lnSpc>
                <a:spcPct val="150000"/>
              </a:lnSpc>
              <a:spcBef>
                <a:spcPts val="0"/>
              </a:spcBef>
              <a:buSzPct val="100000"/>
            </a:pPr>
            <a:r>
              <a:rPr lang="zh-TW" sz="2800"/>
              <a:t>預測</a:t>
            </a:r>
          </a:p>
        </p:txBody>
      </p:sp>
      <p:sp>
        <p:nvSpPr>
          <p:cNvPr id="75" name="Shape 75"/>
          <p:cNvSpPr txBox="1"/>
          <p:nvPr>
            <p:ph idx="12" type="sldNum"/>
          </p:nvPr>
        </p:nvSpPr>
        <p:spPr>
          <a:xfrm>
            <a:off x="8472458" y="6217622"/>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zh-TW"/>
              <a:t>‹#›</a:t>
            </a:fld>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Shape 244"/>
          <p:cNvSpPr txBox="1"/>
          <p:nvPr>
            <p:ph type="title"/>
          </p:nvPr>
        </p:nvSpPr>
        <p:spPr>
          <a:xfrm>
            <a:off x="311700" y="593367"/>
            <a:ext cx="8520600" cy="943200"/>
          </a:xfrm>
          <a:prstGeom prst="rect">
            <a:avLst/>
          </a:prstGeom>
        </p:spPr>
        <p:txBody>
          <a:bodyPr anchorCtr="0" anchor="t" bIns="91425" lIns="91425" rIns="91425" wrap="square" tIns="91425">
            <a:noAutofit/>
          </a:bodyPr>
          <a:lstStyle/>
          <a:p>
            <a:pPr lvl="0">
              <a:spcBef>
                <a:spcPts val="0"/>
              </a:spcBef>
              <a:buNone/>
            </a:pPr>
            <a:r>
              <a:rPr lang="zh-TW"/>
              <a:t>平穩型時間序列的模型</a:t>
            </a:r>
          </a:p>
        </p:txBody>
      </p:sp>
      <p:sp>
        <p:nvSpPr>
          <p:cNvPr id="245" name="Shape 245"/>
          <p:cNvSpPr txBox="1"/>
          <p:nvPr>
            <p:ph idx="1" type="body"/>
          </p:nvPr>
        </p:nvSpPr>
        <p:spPr>
          <a:xfrm>
            <a:off x="311700" y="1688433"/>
            <a:ext cx="8520600" cy="4403700"/>
          </a:xfrm>
          <a:prstGeom prst="rect">
            <a:avLst/>
          </a:prstGeom>
        </p:spPr>
        <p:txBody>
          <a:bodyPr anchorCtr="0" anchor="t" bIns="91425" lIns="91425" rIns="91425" wrap="square" tIns="91425">
            <a:noAutofit/>
          </a:bodyPr>
          <a:lstStyle/>
          <a:p>
            <a:pPr indent="-228600" lvl="0" marL="457200" rtl="0">
              <a:lnSpc>
                <a:spcPct val="150000"/>
              </a:lnSpc>
              <a:spcBef>
                <a:spcPts val="0"/>
              </a:spcBef>
            </a:pPr>
            <a:r>
              <a:rPr b="1" lang="zh-TW"/>
              <a:t>AR模型</a:t>
            </a:r>
            <a:r>
              <a:rPr lang="zh-TW"/>
              <a:t>：自我回歸模式 (Autoregressive)，可以用以前的值來預測未來的值</a:t>
            </a:r>
          </a:p>
          <a:p>
            <a:pPr indent="-228600" lvl="0" marL="457200" rtl="0">
              <a:lnSpc>
                <a:spcPct val="150000"/>
              </a:lnSpc>
              <a:spcBef>
                <a:spcPts val="0"/>
              </a:spcBef>
            </a:pPr>
            <a:r>
              <a:rPr b="1" lang="zh-TW"/>
              <a:t>MA模型</a:t>
            </a:r>
            <a:r>
              <a:rPr lang="zh-TW"/>
              <a:t>：移動平均模式 (Moving Average Ｍodels)，序列可以由同期與過去的隨機項給予不同的權重來解釋</a:t>
            </a:r>
          </a:p>
          <a:p>
            <a:pPr indent="-228600" lvl="0" marL="457200" rtl="0">
              <a:lnSpc>
                <a:spcPct val="150000"/>
              </a:lnSpc>
              <a:spcBef>
                <a:spcPts val="0"/>
              </a:spcBef>
            </a:pPr>
            <a:r>
              <a:rPr b="1" lang="zh-TW"/>
              <a:t>ARMA混合模型</a:t>
            </a:r>
            <a:r>
              <a:rPr lang="zh-TW"/>
              <a:t>：自我回歸+移動平均模型</a:t>
            </a:r>
          </a:p>
          <a:p>
            <a:pPr indent="-228600" lvl="0" marL="457200" rtl="0">
              <a:lnSpc>
                <a:spcPct val="150000"/>
              </a:lnSpc>
              <a:spcBef>
                <a:spcPts val="0"/>
              </a:spcBef>
            </a:pPr>
            <a:r>
              <a:rPr b="1" lang="zh-TW"/>
              <a:t>ARIMA模型</a:t>
            </a:r>
            <a:r>
              <a:rPr lang="zh-TW"/>
              <a:t>：先將非平穩序列進行差分，轉換成平穩型序列，再以AR、MA、ARMA模型評估</a:t>
            </a:r>
          </a:p>
        </p:txBody>
      </p:sp>
      <p:sp>
        <p:nvSpPr>
          <p:cNvPr id="246" name="Shape 246"/>
          <p:cNvSpPr txBox="1"/>
          <p:nvPr>
            <p:ph idx="12" type="sldNum"/>
          </p:nvPr>
        </p:nvSpPr>
        <p:spPr>
          <a:xfrm>
            <a:off x="8472458" y="6217622"/>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zh-TW"/>
              <a:t>‹#›</a:t>
            </a:fld>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Shape 251"/>
          <p:cNvSpPr txBox="1"/>
          <p:nvPr>
            <p:ph type="title"/>
          </p:nvPr>
        </p:nvSpPr>
        <p:spPr>
          <a:xfrm>
            <a:off x="311700" y="593367"/>
            <a:ext cx="8520600" cy="943200"/>
          </a:xfrm>
          <a:prstGeom prst="rect">
            <a:avLst/>
          </a:prstGeom>
        </p:spPr>
        <p:txBody>
          <a:bodyPr anchorCtr="0" anchor="t" bIns="91425" lIns="91425" rIns="91425" wrap="square" tIns="91425">
            <a:noAutofit/>
          </a:bodyPr>
          <a:lstStyle/>
          <a:p>
            <a:pPr lvl="0">
              <a:spcBef>
                <a:spcPts val="0"/>
              </a:spcBef>
              <a:buNone/>
            </a:pPr>
            <a:r>
              <a:rPr lang="zh-TW"/>
              <a:t>時間序列建模與預測工具</a:t>
            </a:r>
          </a:p>
        </p:txBody>
      </p:sp>
      <p:sp>
        <p:nvSpPr>
          <p:cNvPr id="252" name="Shape 252"/>
          <p:cNvSpPr txBox="1"/>
          <p:nvPr>
            <p:ph idx="1" type="body"/>
          </p:nvPr>
        </p:nvSpPr>
        <p:spPr>
          <a:xfrm>
            <a:off x="311700" y="1688433"/>
            <a:ext cx="8520600" cy="4403700"/>
          </a:xfrm>
          <a:prstGeom prst="rect">
            <a:avLst/>
          </a:prstGeom>
        </p:spPr>
        <p:txBody>
          <a:bodyPr anchorCtr="0" anchor="t" bIns="91425" lIns="91425" rIns="91425" wrap="square" tIns="91425">
            <a:noAutofit/>
          </a:bodyPr>
          <a:lstStyle/>
          <a:p>
            <a:pPr indent="-228600" lvl="0" marL="457200" rtl="0">
              <a:lnSpc>
                <a:spcPct val="115000"/>
              </a:lnSpc>
              <a:spcBef>
                <a:spcPts val="1000"/>
              </a:spcBef>
            </a:pPr>
            <a:r>
              <a:rPr lang="zh-TW"/>
              <a:t>SAS</a:t>
            </a:r>
            <a:br>
              <a:rPr lang="zh-TW"/>
            </a:br>
            <a:r>
              <a:rPr lang="zh-TW" sz="1400">
                <a:solidFill>
                  <a:srgbClr val="000000"/>
                </a:solidFill>
              </a:rPr>
              <a:t>林茂文（2006）。時間數列分析與預測: 管理與財經之應用。臺北市：華泰文化。（ISBN：978-957-609-651-8）</a:t>
            </a:r>
          </a:p>
          <a:p>
            <a:pPr indent="-228600" lvl="0" marL="457200" rtl="0">
              <a:lnSpc>
                <a:spcPct val="115000"/>
              </a:lnSpc>
              <a:spcBef>
                <a:spcPts val="1000"/>
              </a:spcBef>
            </a:pPr>
            <a:r>
              <a:rPr lang="zh-TW"/>
              <a:t>SPSS Trends：SPSS額外購買之套件</a:t>
            </a:r>
            <a:br>
              <a:rPr lang="zh-TW"/>
            </a:br>
            <a:r>
              <a:rPr lang="zh-TW" sz="1400">
                <a:solidFill>
                  <a:srgbClr val="000000"/>
                </a:solidFill>
                <a:latin typeface="Arial"/>
                <a:ea typeface="Arial"/>
                <a:cs typeface="Arial"/>
                <a:sym typeface="Arial"/>
              </a:rPr>
              <a:t>石村貞夫、陳耀茂（2005）。</a:t>
            </a:r>
            <a:r>
              <a:rPr i="1" lang="zh-TW" sz="1400">
                <a:solidFill>
                  <a:srgbClr val="000000"/>
                </a:solidFill>
                <a:latin typeface="Arial"/>
                <a:ea typeface="Arial"/>
                <a:cs typeface="Arial"/>
                <a:sym typeface="Arial"/>
              </a:rPr>
              <a:t>時間數列分析的SPSS使用手冊</a:t>
            </a:r>
            <a:r>
              <a:rPr lang="zh-TW" sz="1400">
                <a:solidFill>
                  <a:srgbClr val="000000"/>
                </a:solidFill>
                <a:latin typeface="Arial"/>
                <a:ea typeface="Arial"/>
                <a:cs typeface="Arial"/>
                <a:sym typeface="Arial"/>
              </a:rPr>
              <a:t>。臺北市：鼎茂圖書。（ISBN：978-986-122-360-5）</a:t>
            </a:r>
          </a:p>
          <a:p>
            <a:pPr indent="-228600" lvl="0" marL="457200" rtl="0">
              <a:lnSpc>
                <a:spcPct val="115000"/>
              </a:lnSpc>
              <a:spcBef>
                <a:spcPts val="1000"/>
              </a:spcBef>
            </a:pPr>
            <a:r>
              <a:rPr lang="zh-TW"/>
              <a:t>R：全程式語言操作，學習門檻非常高</a:t>
            </a:r>
            <a:br>
              <a:rPr lang="zh-TW"/>
            </a:br>
            <a:r>
              <a:rPr lang="zh-TW" sz="1400">
                <a:solidFill>
                  <a:srgbClr val="000000"/>
                </a:solidFill>
                <a:latin typeface="Arial"/>
                <a:ea typeface="Arial"/>
                <a:cs typeface="Arial"/>
                <a:sym typeface="Arial"/>
              </a:rPr>
              <a:t>Shumway, R. H., &amp; Stoffer, D. S. (2006). </a:t>
            </a:r>
            <a:r>
              <a:rPr i="1" lang="zh-TW" sz="1400">
                <a:solidFill>
                  <a:srgbClr val="000000"/>
                </a:solidFill>
                <a:latin typeface="Arial"/>
                <a:ea typeface="Arial"/>
                <a:cs typeface="Arial"/>
                <a:sym typeface="Arial"/>
              </a:rPr>
              <a:t>Time series analysis and its applications: with R examples</a:t>
            </a:r>
            <a:r>
              <a:rPr lang="zh-TW" sz="1400">
                <a:solidFill>
                  <a:srgbClr val="000000"/>
                </a:solidFill>
                <a:latin typeface="Arial"/>
                <a:ea typeface="Arial"/>
                <a:cs typeface="Arial"/>
                <a:sym typeface="Arial"/>
              </a:rPr>
              <a:t>. New York: Springer. </a:t>
            </a:r>
          </a:p>
          <a:p>
            <a:pPr indent="-228600" lvl="0" marL="457200" rtl="0">
              <a:lnSpc>
                <a:spcPct val="115000"/>
              </a:lnSpc>
              <a:spcBef>
                <a:spcPts val="1000"/>
              </a:spcBef>
            </a:pPr>
            <a:r>
              <a:rPr lang="zh-TW"/>
              <a:t>Weka：使用的人不多</a:t>
            </a:r>
            <a:br>
              <a:rPr lang="zh-TW"/>
            </a:br>
            <a:r>
              <a:rPr lang="zh-TW" sz="1400">
                <a:solidFill>
                  <a:srgbClr val="000000"/>
                </a:solidFill>
                <a:latin typeface="Arial"/>
                <a:ea typeface="Arial"/>
                <a:cs typeface="Arial"/>
                <a:sym typeface="Arial"/>
              </a:rPr>
              <a:t>袁梅宇（2015）。</a:t>
            </a:r>
            <a:r>
              <a:rPr i="1" lang="zh-TW" sz="1400">
                <a:solidFill>
                  <a:srgbClr val="000000"/>
                </a:solidFill>
                <a:latin typeface="Arial"/>
                <a:ea typeface="Arial"/>
                <a:cs typeface="Arial"/>
                <a:sym typeface="Arial"/>
              </a:rPr>
              <a:t>王者歸來: WEKA機器學習與大數據聖經</a:t>
            </a:r>
            <a:r>
              <a:rPr lang="zh-TW" sz="1400">
                <a:solidFill>
                  <a:srgbClr val="000000"/>
                </a:solidFill>
                <a:latin typeface="Arial"/>
                <a:ea typeface="Arial"/>
                <a:cs typeface="Arial"/>
                <a:sym typeface="Arial"/>
              </a:rPr>
              <a:t>。台北市：佳魁資訊。（ISBN：978-986-379-067-9）</a:t>
            </a:r>
          </a:p>
          <a:p>
            <a:pPr indent="-228600" lvl="0" marL="457200">
              <a:lnSpc>
                <a:spcPct val="115000"/>
              </a:lnSpc>
              <a:spcBef>
                <a:spcPts val="1000"/>
              </a:spcBef>
            </a:pPr>
            <a:r>
              <a:rPr lang="zh-TW"/>
              <a:t>Excel：除了繪圖與預測等基本功能，大多要自己建立公式</a:t>
            </a:r>
            <a:br>
              <a:rPr lang="zh-TW"/>
            </a:br>
            <a:r>
              <a:rPr lang="zh-TW" sz="1400">
                <a:solidFill>
                  <a:srgbClr val="000000"/>
                </a:solidFill>
              </a:rPr>
              <a:t>刘国山（2004）。数据建模与决策。北京：中国人民大学出版社。（ISBN：</a:t>
            </a:r>
            <a:r>
              <a:rPr lang="zh-TW" sz="1400">
                <a:solidFill>
                  <a:srgbClr val="000000"/>
                </a:solidFill>
              </a:rPr>
              <a:t>9</a:t>
            </a:r>
            <a:r>
              <a:rPr lang="zh-TW" sz="1400">
                <a:solidFill>
                  <a:srgbClr val="000000"/>
                </a:solidFill>
              </a:rPr>
              <a:t>78-7-300-05861-0）</a:t>
            </a:r>
          </a:p>
        </p:txBody>
      </p:sp>
      <p:sp>
        <p:nvSpPr>
          <p:cNvPr id="253" name="Shape 253"/>
          <p:cNvSpPr txBox="1"/>
          <p:nvPr>
            <p:ph idx="12" type="sldNum"/>
          </p:nvPr>
        </p:nvSpPr>
        <p:spPr>
          <a:xfrm>
            <a:off x="8472458" y="6217622"/>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zh-TW"/>
              <a:t>‹#›</a:t>
            </a:fld>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Shape 258"/>
          <p:cNvSpPr txBox="1"/>
          <p:nvPr>
            <p:ph type="title"/>
          </p:nvPr>
        </p:nvSpPr>
        <p:spPr>
          <a:xfrm>
            <a:off x="311700" y="1086400"/>
            <a:ext cx="8571300" cy="1256100"/>
          </a:xfrm>
          <a:prstGeom prst="rect">
            <a:avLst/>
          </a:prstGeom>
        </p:spPr>
        <p:txBody>
          <a:bodyPr anchorCtr="0" anchor="ctr" bIns="91425" lIns="91425" rIns="91425" wrap="square" tIns="91425">
            <a:noAutofit/>
          </a:bodyPr>
          <a:lstStyle/>
          <a:p>
            <a:pPr lvl="0">
              <a:spcBef>
                <a:spcPts val="0"/>
              </a:spcBef>
              <a:buNone/>
            </a:pPr>
            <a:r>
              <a:rPr lang="zh-TW"/>
              <a:t>預測</a:t>
            </a:r>
          </a:p>
        </p:txBody>
      </p:sp>
      <p:sp>
        <p:nvSpPr>
          <p:cNvPr id="259" name="Shape 259"/>
          <p:cNvSpPr txBox="1"/>
          <p:nvPr>
            <p:ph idx="12" type="sldNum"/>
          </p:nvPr>
        </p:nvSpPr>
        <p:spPr>
          <a:xfrm>
            <a:off x="8472458" y="6217622"/>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zh-TW">
                <a:solidFill>
                  <a:schemeClr val="lt1"/>
                </a:solidFill>
              </a:rPr>
              <a:t>‹#›</a:t>
            </a:fld>
          </a:p>
        </p:txBody>
      </p:sp>
      <p:sp>
        <p:nvSpPr>
          <p:cNvPr id="260" name="Shape 260"/>
          <p:cNvSpPr txBox="1"/>
          <p:nvPr>
            <p:ph idx="4294967295" type="subTitle"/>
          </p:nvPr>
        </p:nvSpPr>
        <p:spPr>
          <a:xfrm>
            <a:off x="3471325" y="3778825"/>
            <a:ext cx="3537000" cy="1056900"/>
          </a:xfrm>
          <a:prstGeom prst="rect">
            <a:avLst/>
          </a:prstGeom>
        </p:spPr>
        <p:txBody>
          <a:bodyPr anchorCtr="0" anchor="t" bIns="91425" lIns="91425" rIns="91425" wrap="square" tIns="91425">
            <a:noAutofit/>
          </a:bodyPr>
          <a:lstStyle/>
          <a:p>
            <a:pPr lvl="0" rtl="0" algn="l">
              <a:lnSpc>
                <a:spcPct val="100000"/>
              </a:lnSpc>
              <a:spcBef>
                <a:spcPts val="0"/>
              </a:spcBef>
              <a:spcAft>
                <a:spcPts val="0"/>
              </a:spcAft>
              <a:buNone/>
            </a:pPr>
            <a:r>
              <a:rPr lang="zh-TW">
                <a:solidFill>
                  <a:srgbClr val="FFFFFF"/>
                </a:solidFill>
              </a:rPr>
              <a:t>林惠玲、陳正倉(2011)</a:t>
            </a:r>
          </a:p>
          <a:p>
            <a:pPr lvl="0" rtl="0" algn="l">
              <a:lnSpc>
                <a:spcPct val="100000"/>
              </a:lnSpc>
              <a:spcBef>
                <a:spcPts val="0"/>
              </a:spcBef>
              <a:spcAft>
                <a:spcPts val="0"/>
              </a:spcAft>
              <a:buNone/>
            </a:pPr>
            <a:r>
              <a:rPr lang="zh-TW">
                <a:solidFill>
                  <a:srgbClr val="FFFFFF"/>
                </a:solidFill>
              </a:rPr>
              <a:t>應用統計學。</a:t>
            </a:r>
          </a:p>
          <a:p>
            <a:pPr lvl="0" rtl="0" algn="l">
              <a:lnSpc>
                <a:spcPct val="100000"/>
              </a:lnSpc>
              <a:spcBef>
                <a:spcPts val="0"/>
              </a:spcBef>
              <a:spcAft>
                <a:spcPts val="0"/>
              </a:spcAft>
              <a:buNone/>
            </a:pPr>
            <a:r>
              <a:rPr lang="zh-TW">
                <a:solidFill>
                  <a:srgbClr val="FFFFFF"/>
                </a:solidFill>
              </a:rPr>
              <a:t>臺北市：雙葉書廊。</a:t>
            </a:r>
          </a:p>
          <a:p>
            <a:pPr lvl="0" rtl="0" algn="l">
              <a:lnSpc>
                <a:spcPct val="100000"/>
              </a:lnSpc>
              <a:spcBef>
                <a:spcPts val="0"/>
              </a:spcBef>
              <a:spcAft>
                <a:spcPts val="0"/>
              </a:spcAft>
              <a:buNone/>
            </a:pPr>
            <a:r>
              <a:rPr lang="zh-TW" sz="2000">
                <a:solidFill>
                  <a:srgbClr val="FFFFFF"/>
                </a:solidFill>
              </a:rPr>
              <a:t>ISBN：978-957-8555-51-8</a:t>
            </a:r>
          </a:p>
        </p:txBody>
      </p:sp>
      <p:pic>
        <p:nvPicPr>
          <p:cNvPr id="261" name="Shape 261"/>
          <p:cNvPicPr preferRelativeResize="0"/>
          <p:nvPr/>
        </p:nvPicPr>
        <p:blipFill>
          <a:blip r:embed="rId3">
            <a:alphaModFix/>
          </a:blip>
          <a:stretch>
            <a:fillRect/>
          </a:stretch>
        </p:blipFill>
        <p:spPr>
          <a:xfrm>
            <a:off x="2227175" y="3698875"/>
            <a:ext cx="1080175" cy="15122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Shape 266"/>
          <p:cNvSpPr txBox="1"/>
          <p:nvPr>
            <p:ph type="title"/>
          </p:nvPr>
        </p:nvSpPr>
        <p:spPr>
          <a:xfrm>
            <a:off x="311700" y="593367"/>
            <a:ext cx="8520600" cy="943200"/>
          </a:xfrm>
          <a:prstGeom prst="rect">
            <a:avLst/>
          </a:prstGeom>
        </p:spPr>
        <p:txBody>
          <a:bodyPr anchorCtr="0" anchor="t" bIns="91425" lIns="91425" rIns="91425" wrap="square" tIns="91425">
            <a:noAutofit/>
          </a:bodyPr>
          <a:lstStyle/>
          <a:p>
            <a:pPr lvl="0" algn="l">
              <a:spcBef>
                <a:spcPts val="0"/>
              </a:spcBef>
              <a:buNone/>
            </a:pPr>
            <a:r>
              <a:rPr lang="zh-TW"/>
              <a:t>利用平滑法分析時間數列</a:t>
            </a:r>
          </a:p>
          <a:p>
            <a:pPr lvl="0">
              <a:spcBef>
                <a:spcPts val="0"/>
              </a:spcBef>
              <a:buNone/>
            </a:pPr>
            <a:r>
              <a:t/>
            </a:r>
            <a:endParaRPr/>
          </a:p>
        </p:txBody>
      </p:sp>
      <p:sp>
        <p:nvSpPr>
          <p:cNvPr id="267" name="Shape 267"/>
          <p:cNvSpPr txBox="1"/>
          <p:nvPr>
            <p:ph idx="12" type="sldNum"/>
          </p:nvPr>
        </p:nvSpPr>
        <p:spPr>
          <a:xfrm>
            <a:off x="8472458" y="6217622"/>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zh-TW">
                <a:solidFill>
                  <a:schemeClr val="dk2"/>
                </a:solidFill>
              </a:rPr>
              <a:t>‹#›</a:t>
            </a:fld>
          </a:p>
        </p:txBody>
      </p:sp>
      <p:sp>
        <p:nvSpPr>
          <p:cNvPr id="268" name="Shape 268"/>
          <p:cNvSpPr txBox="1"/>
          <p:nvPr>
            <p:ph idx="1" type="body"/>
          </p:nvPr>
        </p:nvSpPr>
        <p:spPr>
          <a:xfrm>
            <a:off x="311700" y="1688433"/>
            <a:ext cx="8520600" cy="4403700"/>
          </a:xfrm>
          <a:prstGeom prst="rect">
            <a:avLst/>
          </a:prstGeom>
        </p:spPr>
        <p:txBody>
          <a:bodyPr anchorCtr="0" anchor="t" bIns="91425" lIns="91425" rIns="91425" wrap="square" tIns="91425">
            <a:noAutofit/>
          </a:bodyPr>
          <a:lstStyle/>
          <a:p>
            <a:pPr indent="-381000" lvl="0" marL="457200" rtl="0">
              <a:lnSpc>
                <a:spcPct val="200000"/>
              </a:lnSpc>
              <a:spcBef>
                <a:spcPts val="0"/>
              </a:spcBef>
              <a:buSzPct val="100000"/>
              <a:buAutoNum type="arabicPeriod"/>
            </a:pPr>
            <a:r>
              <a:rPr lang="zh-TW" sz="2400"/>
              <a:t>移動平均法</a:t>
            </a:r>
          </a:p>
          <a:p>
            <a:pPr indent="-381000" lvl="0" marL="457200" rtl="0">
              <a:lnSpc>
                <a:spcPct val="200000"/>
              </a:lnSpc>
              <a:spcBef>
                <a:spcPts val="0"/>
              </a:spcBef>
              <a:buSzPct val="100000"/>
              <a:buAutoNum type="arabicPeriod"/>
            </a:pPr>
            <a:r>
              <a:rPr lang="zh-TW" sz="2400"/>
              <a:t>加權移動平均法</a:t>
            </a:r>
          </a:p>
          <a:p>
            <a:pPr indent="-381000" lvl="0" marL="457200">
              <a:lnSpc>
                <a:spcPct val="200000"/>
              </a:lnSpc>
              <a:spcBef>
                <a:spcPts val="0"/>
              </a:spcBef>
              <a:buSzPct val="100000"/>
              <a:buAutoNum type="arabicPeriod"/>
            </a:pPr>
            <a:r>
              <a:rPr lang="zh-TW" sz="2400"/>
              <a:t>指數平滑法</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Shape 273"/>
          <p:cNvSpPr txBox="1"/>
          <p:nvPr>
            <p:ph type="title"/>
          </p:nvPr>
        </p:nvSpPr>
        <p:spPr>
          <a:xfrm>
            <a:off x="311700" y="593367"/>
            <a:ext cx="8520600" cy="943200"/>
          </a:xfrm>
          <a:prstGeom prst="rect">
            <a:avLst/>
          </a:prstGeom>
        </p:spPr>
        <p:txBody>
          <a:bodyPr anchorCtr="0" anchor="t" bIns="91425" lIns="91425" rIns="91425" wrap="square" tIns="91425">
            <a:noAutofit/>
          </a:bodyPr>
          <a:lstStyle/>
          <a:p>
            <a:pPr lvl="0">
              <a:spcBef>
                <a:spcPts val="0"/>
              </a:spcBef>
              <a:buNone/>
            </a:pPr>
            <a:r>
              <a:rPr lang="zh-TW"/>
              <a:t>移動平均法  K-periods moving average</a:t>
            </a:r>
          </a:p>
        </p:txBody>
      </p:sp>
      <p:sp>
        <p:nvSpPr>
          <p:cNvPr id="274" name="Shape 274"/>
          <p:cNvSpPr txBox="1"/>
          <p:nvPr>
            <p:ph idx="1" type="body"/>
          </p:nvPr>
        </p:nvSpPr>
        <p:spPr>
          <a:xfrm>
            <a:off x="311700" y="1688433"/>
            <a:ext cx="8520600" cy="4403700"/>
          </a:xfrm>
          <a:prstGeom prst="rect">
            <a:avLst/>
          </a:prstGeom>
        </p:spPr>
        <p:txBody>
          <a:bodyPr anchorCtr="0" anchor="t" bIns="91425" lIns="91425" rIns="91425" wrap="square" tIns="91425">
            <a:noAutofit/>
          </a:bodyPr>
          <a:lstStyle/>
          <a:p>
            <a:pPr lvl="0">
              <a:spcBef>
                <a:spcPts val="0"/>
              </a:spcBef>
              <a:buNone/>
            </a:pPr>
            <a:r>
              <a:rPr lang="zh-TW"/>
              <a:t>移動平均法是將最近</a:t>
            </a:r>
            <a:r>
              <a:rPr lang="zh-TW" u="sng"/>
              <a:t>K期的時間數列資料加以平均</a:t>
            </a:r>
            <a:r>
              <a:rPr lang="zh-TW"/>
              <a:t>，而將所得到的平均值用來預測下一期的時間數列值。</a:t>
            </a:r>
          </a:p>
          <a:p>
            <a:pPr lvl="0" rtl="0">
              <a:spcBef>
                <a:spcPts val="0"/>
              </a:spcBef>
              <a:buNone/>
            </a:pPr>
            <a:r>
              <a:t/>
            </a:r>
            <a:endParaRPr/>
          </a:p>
          <a:p>
            <a:pPr indent="-228600" lvl="0" marL="457200" rtl="0">
              <a:spcBef>
                <a:spcPts val="0"/>
              </a:spcBef>
            </a:pPr>
            <a:r>
              <a:rPr b="1" lang="zh-TW"/>
              <a:t>預測誤差：平均誤差平方</a:t>
            </a:r>
          </a:p>
          <a:p>
            <a:pPr lvl="0" rtl="0">
              <a:spcBef>
                <a:spcPts val="0"/>
              </a:spcBef>
              <a:buNone/>
            </a:pPr>
            <a:r>
              <a:rPr lang="zh-TW"/>
              <a:t> </a:t>
            </a:r>
          </a:p>
          <a:p>
            <a:pPr lvl="0" rtl="0">
              <a:spcBef>
                <a:spcPts val="0"/>
              </a:spcBef>
              <a:buNone/>
            </a:pPr>
            <a:r>
              <a:t/>
            </a:r>
            <a:endParaRPr/>
          </a:p>
          <a:p>
            <a:pPr lvl="0" rtl="0">
              <a:spcBef>
                <a:spcPts val="0"/>
              </a:spcBef>
              <a:buNone/>
            </a:pPr>
            <a:r>
              <a:rPr lang="zh-TW"/>
              <a:t> </a:t>
            </a:r>
          </a:p>
          <a:p>
            <a:pPr lvl="0">
              <a:spcBef>
                <a:spcPts val="0"/>
              </a:spcBef>
              <a:buNone/>
            </a:pPr>
            <a:r>
              <a:t/>
            </a:r>
            <a:endParaRPr/>
          </a:p>
        </p:txBody>
      </p:sp>
      <p:sp>
        <p:nvSpPr>
          <p:cNvPr id="275" name="Shape 275"/>
          <p:cNvSpPr txBox="1"/>
          <p:nvPr>
            <p:ph idx="12" type="sldNum"/>
          </p:nvPr>
        </p:nvSpPr>
        <p:spPr>
          <a:xfrm>
            <a:off x="8472458" y="6217622"/>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zh-TW">
                <a:latin typeface="Open Sans"/>
                <a:ea typeface="Open Sans"/>
                <a:cs typeface="Open Sans"/>
                <a:sym typeface="Open Sans"/>
              </a:rPr>
              <a:t>‹#›</a:t>
            </a:fld>
          </a:p>
        </p:txBody>
      </p:sp>
      <p:pic>
        <p:nvPicPr>
          <p:cNvPr id="276" name="Shape 276"/>
          <p:cNvPicPr preferRelativeResize="0"/>
          <p:nvPr/>
        </p:nvPicPr>
        <p:blipFill>
          <a:blip r:embed="rId3">
            <a:alphaModFix/>
          </a:blip>
          <a:stretch>
            <a:fillRect/>
          </a:stretch>
        </p:blipFill>
        <p:spPr>
          <a:xfrm>
            <a:off x="461963" y="3733038"/>
            <a:ext cx="8220075" cy="18002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Shape 281"/>
          <p:cNvSpPr txBox="1"/>
          <p:nvPr>
            <p:ph type="title"/>
          </p:nvPr>
        </p:nvSpPr>
        <p:spPr>
          <a:xfrm>
            <a:off x="311700" y="593367"/>
            <a:ext cx="8520600" cy="943200"/>
          </a:xfrm>
          <a:prstGeom prst="rect">
            <a:avLst/>
          </a:prstGeom>
        </p:spPr>
        <p:txBody>
          <a:bodyPr anchorCtr="0" anchor="t" bIns="91425" lIns="91425" rIns="91425" wrap="square" tIns="91425">
            <a:noAutofit/>
          </a:bodyPr>
          <a:lstStyle/>
          <a:p>
            <a:pPr lvl="0" rtl="0">
              <a:spcBef>
                <a:spcPts val="0"/>
              </a:spcBef>
              <a:buNone/>
            </a:pPr>
            <a:r>
              <a:rPr lang="zh-TW" sz="3400"/>
              <a:t>表18.18	永磬房屋仲介三週移動平均預測值</a:t>
            </a:r>
          </a:p>
        </p:txBody>
      </p:sp>
      <p:sp>
        <p:nvSpPr>
          <p:cNvPr id="282" name="Shape 282"/>
          <p:cNvSpPr txBox="1"/>
          <p:nvPr>
            <p:ph idx="1" type="body"/>
          </p:nvPr>
        </p:nvSpPr>
        <p:spPr>
          <a:xfrm>
            <a:off x="311700" y="1688433"/>
            <a:ext cx="8520600" cy="4403700"/>
          </a:xfrm>
          <a:prstGeom prst="rect">
            <a:avLst/>
          </a:prstGeom>
        </p:spPr>
        <p:txBody>
          <a:bodyPr anchorCtr="0" anchor="t" bIns="91425" lIns="91425" rIns="91425" wrap="square" tIns="91425">
            <a:noAutofit/>
          </a:bodyPr>
          <a:lstStyle/>
          <a:p>
            <a:pPr lvl="0">
              <a:spcBef>
                <a:spcPts val="0"/>
              </a:spcBef>
              <a:buNone/>
            </a:pPr>
            <a:r>
              <a:t/>
            </a:r>
            <a:endParaRPr/>
          </a:p>
        </p:txBody>
      </p:sp>
      <p:pic>
        <p:nvPicPr>
          <p:cNvPr id="283" name="Shape 283"/>
          <p:cNvPicPr preferRelativeResize="0"/>
          <p:nvPr/>
        </p:nvPicPr>
        <p:blipFill>
          <a:blip r:embed="rId3">
            <a:alphaModFix/>
          </a:blip>
          <a:stretch>
            <a:fillRect/>
          </a:stretch>
        </p:blipFill>
        <p:spPr>
          <a:xfrm>
            <a:off x="952500" y="1688425"/>
            <a:ext cx="7239000" cy="4800600"/>
          </a:xfrm>
          <a:prstGeom prst="rect">
            <a:avLst/>
          </a:prstGeom>
          <a:noFill/>
          <a:ln>
            <a:noFill/>
          </a:ln>
        </p:spPr>
      </p:pic>
      <p:sp>
        <p:nvSpPr>
          <p:cNvPr id="284" name="Shape 284"/>
          <p:cNvSpPr txBox="1"/>
          <p:nvPr>
            <p:ph idx="12" type="sldNum"/>
          </p:nvPr>
        </p:nvSpPr>
        <p:spPr>
          <a:xfrm>
            <a:off x="8472458" y="6217622"/>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zh-TW">
                <a:latin typeface="Open Sans"/>
                <a:ea typeface="Open Sans"/>
                <a:cs typeface="Open Sans"/>
                <a:sym typeface="Open Sans"/>
              </a:rPr>
              <a:t>‹#›</a:t>
            </a:fld>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Shape 289"/>
          <p:cNvSpPr txBox="1"/>
          <p:nvPr>
            <p:ph type="title"/>
          </p:nvPr>
        </p:nvSpPr>
        <p:spPr>
          <a:xfrm>
            <a:off x="311700" y="593367"/>
            <a:ext cx="8520600" cy="943200"/>
          </a:xfrm>
          <a:prstGeom prst="rect">
            <a:avLst/>
          </a:prstGeom>
        </p:spPr>
        <p:txBody>
          <a:bodyPr anchorCtr="0" anchor="t" bIns="91425" lIns="91425" rIns="91425" wrap="square" tIns="91425">
            <a:noAutofit/>
          </a:bodyPr>
          <a:lstStyle/>
          <a:p>
            <a:pPr lvl="0" rtl="0">
              <a:spcBef>
                <a:spcPts val="0"/>
              </a:spcBef>
              <a:buNone/>
            </a:pPr>
            <a:r>
              <a:rPr lang="zh-TW"/>
              <a:t>圖18.12   移動平均</a:t>
            </a:r>
          </a:p>
        </p:txBody>
      </p:sp>
      <p:sp>
        <p:nvSpPr>
          <p:cNvPr id="290" name="Shape 290"/>
          <p:cNvSpPr txBox="1"/>
          <p:nvPr>
            <p:ph idx="1" type="body"/>
          </p:nvPr>
        </p:nvSpPr>
        <p:spPr>
          <a:xfrm>
            <a:off x="311700" y="1688433"/>
            <a:ext cx="8520600" cy="4403700"/>
          </a:xfrm>
          <a:prstGeom prst="rect">
            <a:avLst/>
          </a:prstGeom>
        </p:spPr>
        <p:txBody>
          <a:bodyPr anchorCtr="0" anchor="t" bIns="91425" lIns="91425" rIns="91425" wrap="square" tIns="91425">
            <a:noAutofit/>
          </a:bodyPr>
          <a:lstStyle/>
          <a:p>
            <a:pPr lvl="0">
              <a:spcBef>
                <a:spcPts val="0"/>
              </a:spcBef>
              <a:buNone/>
            </a:pPr>
            <a:r>
              <a:t/>
            </a:r>
            <a:endParaRPr/>
          </a:p>
        </p:txBody>
      </p:sp>
      <p:pic>
        <p:nvPicPr>
          <p:cNvPr id="291" name="Shape 291"/>
          <p:cNvPicPr preferRelativeResize="0"/>
          <p:nvPr/>
        </p:nvPicPr>
        <p:blipFill>
          <a:blip r:embed="rId3">
            <a:alphaModFix/>
          </a:blip>
          <a:stretch>
            <a:fillRect/>
          </a:stretch>
        </p:blipFill>
        <p:spPr>
          <a:xfrm>
            <a:off x="1019175" y="1670950"/>
            <a:ext cx="7105650" cy="4438650"/>
          </a:xfrm>
          <a:prstGeom prst="rect">
            <a:avLst/>
          </a:prstGeom>
          <a:noFill/>
          <a:ln>
            <a:noFill/>
          </a:ln>
        </p:spPr>
      </p:pic>
      <p:sp>
        <p:nvSpPr>
          <p:cNvPr id="292" name="Shape 292"/>
          <p:cNvSpPr txBox="1"/>
          <p:nvPr>
            <p:ph idx="12" type="sldNum"/>
          </p:nvPr>
        </p:nvSpPr>
        <p:spPr>
          <a:xfrm>
            <a:off x="8472458" y="6217622"/>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zh-TW">
                <a:latin typeface="Open Sans"/>
                <a:ea typeface="Open Sans"/>
                <a:cs typeface="Open Sans"/>
                <a:sym typeface="Open Sans"/>
              </a:rPr>
              <a:t>‹#›</a:t>
            </a:fld>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Shape 297"/>
          <p:cNvSpPr txBox="1"/>
          <p:nvPr>
            <p:ph type="title"/>
          </p:nvPr>
        </p:nvSpPr>
        <p:spPr>
          <a:xfrm>
            <a:off x="311700" y="593367"/>
            <a:ext cx="8520600" cy="943200"/>
          </a:xfrm>
          <a:prstGeom prst="rect">
            <a:avLst/>
          </a:prstGeom>
        </p:spPr>
        <p:txBody>
          <a:bodyPr anchorCtr="0" anchor="t" bIns="91425" lIns="91425" rIns="91425" wrap="square" tIns="91425">
            <a:noAutofit/>
          </a:bodyPr>
          <a:lstStyle/>
          <a:p>
            <a:pPr lvl="0" rtl="0">
              <a:spcBef>
                <a:spcPts val="0"/>
              </a:spcBef>
              <a:buNone/>
            </a:pPr>
            <a:r>
              <a:rPr lang="zh-TW" sz="3400"/>
              <a:t>表18.19	永磬房屋仲介三週移動平均預測值</a:t>
            </a:r>
          </a:p>
        </p:txBody>
      </p:sp>
      <p:sp>
        <p:nvSpPr>
          <p:cNvPr id="298" name="Shape 298"/>
          <p:cNvSpPr txBox="1"/>
          <p:nvPr>
            <p:ph idx="1" type="body"/>
          </p:nvPr>
        </p:nvSpPr>
        <p:spPr>
          <a:xfrm>
            <a:off x="311700" y="1688433"/>
            <a:ext cx="8520600" cy="4403700"/>
          </a:xfrm>
          <a:prstGeom prst="rect">
            <a:avLst/>
          </a:prstGeom>
        </p:spPr>
        <p:txBody>
          <a:bodyPr anchorCtr="0" anchor="t" bIns="91425" lIns="91425" rIns="91425" wrap="square" tIns="91425">
            <a:noAutofit/>
          </a:bodyPr>
          <a:lstStyle/>
          <a:p>
            <a:pPr lvl="0">
              <a:spcBef>
                <a:spcPts val="0"/>
              </a:spcBef>
              <a:buNone/>
            </a:pPr>
            <a:r>
              <a:t/>
            </a:r>
            <a:endParaRPr/>
          </a:p>
        </p:txBody>
      </p:sp>
      <p:pic>
        <p:nvPicPr>
          <p:cNvPr id="299" name="Shape 299"/>
          <p:cNvPicPr preferRelativeResize="0"/>
          <p:nvPr/>
        </p:nvPicPr>
        <p:blipFill>
          <a:blip r:embed="rId3">
            <a:alphaModFix/>
          </a:blip>
          <a:stretch>
            <a:fillRect/>
          </a:stretch>
        </p:blipFill>
        <p:spPr>
          <a:xfrm>
            <a:off x="311700" y="2005088"/>
            <a:ext cx="8520600" cy="3770367"/>
          </a:xfrm>
          <a:prstGeom prst="rect">
            <a:avLst/>
          </a:prstGeom>
          <a:noFill/>
          <a:ln>
            <a:noFill/>
          </a:ln>
        </p:spPr>
      </p:pic>
      <p:sp>
        <p:nvSpPr>
          <p:cNvPr id="300" name="Shape 300"/>
          <p:cNvSpPr txBox="1"/>
          <p:nvPr>
            <p:ph idx="12" type="sldNum"/>
          </p:nvPr>
        </p:nvSpPr>
        <p:spPr>
          <a:xfrm>
            <a:off x="8472458" y="6217622"/>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zh-TW">
                <a:latin typeface="Open Sans"/>
                <a:ea typeface="Open Sans"/>
                <a:cs typeface="Open Sans"/>
                <a:sym typeface="Open Sans"/>
              </a:rPr>
              <a:t>‹#›</a:t>
            </a:fld>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Shape 305"/>
          <p:cNvSpPr txBox="1"/>
          <p:nvPr>
            <p:ph type="title"/>
          </p:nvPr>
        </p:nvSpPr>
        <p:spPr>
          <a:xfrm>
            <a:off x="311700" y="593367"/>
            <a:ext cx="8520600" cy="943200"/>
          </a:xfrm>
          <a:prstGeom prst="rect">
            <a:avLst/>
          </a:prstGeom>
        </p:spPr>
        <p:txBody>
          <a:bodyPr anchorCtr="0" anchor="t" bIns="91425" lIns="91425" rIns="91425" wrap="square" tIns="91425">
            <a:noAutofit/>
          </a:bodyPr>
          <a:lstStyle/>
          <a:p>
            <a:pPr lvl="0">
              <a:spcBef>
                <a:spcPts val="0"/>
              </a:spcBef>
              <a:buNone/>
            </a:pPr>
            <a:r>
              <a:rPr lang="zh-TW"/>
              <a:t>加權移動平均法</a:t>
            </a:r>
          </a:p>
        </p:txBody>
      </p:sp>
      <p:sp>
        <p:nvSpPr>
          <p:cNvPr id="306" name="Shape 306"/>
          <p:cNvSpPr txBox="1"/>
          <p:nvPr>
            <p:ph idx="1" type="body"/>
          </p:nvPr>
        </p:nvSpPr>
        <p:spPr>
          <a:xfrm>
            <a:off x="311700" y="1688433"/>
            <a:ext cx="8520600" cy="4403700"/>
          </a:xfrm>
          <a:prstGeom prst="rect">
            <a:avLst/>
          </a:prstGeom>
        </p:spPr>
        <p:txBody>
          <a:bodyPr anchorCtr="0" anchor="t" bIns="91425" lIns="91425" rIns="91425" wrap="square" tIns="91425">
            <a:noAutofit/>
          </a:bodyPr>
          <a:lstStyle/>
          <a:p>
            <a:pPr indent="-228600" lvl="0" marL="457200" rtl="0">
              <a:lnSpc>
                <a:spcPct val="150000"/>
              </a:lnSpc>
              <a:spcBef>
                <a:spcPts val="0"/>
              </a:spcBef>
            </a:pPr>
            <a:r>
              <a:rPr lang="zh-TW"/>
              <a:t>加權移動平均法是依據各期的重要性，給予不同的權數（weight）用以求算K期移動平均數。</a:t>
            </a:r>
          </a:p>
          <a:p>
            <a:pPr indent="-228600" lvl="1" marL="914400">
              <a:lnSpc>
                <a:spcPct val="150000"/>
              </a:lnSpc>
              <a:spcBef>
                <a:spcPts val="0"/>
              </a:spcBef>
            </a:pPr>
            <a:r>
              <a:rPr lang="zh-TW"/>
              <a:t>例如以3期預測，第一期權重3/6、第二期權重2/6、第三期權重1/6</a:t>
            </a:r>
          </a:p>
          <a:p>
            <a:pPr indent="-228600" lvl="0" marL="457200" rtl="0">
              <a:lnSpc>
                <a:spcPct val="150000"/>
              </a:lnSpc>
              <a:spcBef>
                <a:spcPts val="0"/>
              </a:spcBef>
            </a:pPr>
            <a:r>
              <a:rPr lang="zh-TW"/>
              <a:t>在前面未加權移動平均法中，利用K期計算移動平均數，每一期的觀察值具有相同的權數。</a:t>
            </a:r>
          </a:p>
          <a:p>
            <a:pPr indent="-228600" lvl="1" marL="914400">
              <a:lnSpc>
                <a:spcPct val="150000"/>
              </a:lnSpc>
              <a:spcBef>
                <a:spcPts val="0"/>
              </a:spcBef>
            </a:pPr>
            <a:r>
              <a:rPr lang="zh-TW"/>
              <a:t>以3期預測，每一期權重都為1/3</a:t>
            </a:r>
          </a:p>
        </p:txBody>
      </p:sp>
      <p:sp>
        <p:nvSpPr>
          <p:cNvPr id="307" name="Shape 307"/>
          <p:cNvSpPr txBox="1"/>
          <p:nvPr>
            <p:ph idx="12" type="sldNum"/>
          </p:nvPr>
        </p:nvSpPr>
        <p:spPr>
          <a:xfrm>
            <a:off x="8472458" y="6217622"/>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zh-TW"/>
              <a:t>‹#›</a:t>
            </a:fld>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Shape 312"/>
          <p:cNvSpPr txBox="1"/>
          <p:nvPr>
            <p:ph type="title"/>
          </p:nvPr>
        </p:nvSpPr>
        <p:spPr>
          <a:xfrm>
            <a:off x="311700" y="593367"/>
            <a:ext cx="8520600" cy="943200"/>
          </a:xfrm>
          <a:prstGeom prst="rect">
            <a:avLst/>
          </a:prstGeom>
        </p:spPr>
        <p:txBody>
          <a:bodyPr anchorCtr="0" anchor="t" bIns="91425" lIns="91425" rIns="91425" wrap="square" tIns="91425">
            <a:noAutofit/>
          </a:bodyPr>
          <a:lstStyle/>
          <a:p>
            <a:pPr lvl="0" rtl="0">
              <a:spcBef>
                <a:spcPts val="0"/>
              </a:spcBef>
              <a:buNone/>
            </a:pPr>
            <a:r>
              <a:rPr lang="zh-TW"/>
              <a:t>表18.20	三週加權移動平均預測值</a:t>
            </a:r>
          </a:p>
        </p:txBody>
      </p:sp>
      <p:sp>
        <p:nvSpPr>
          <p:cNvPr id="313" name="Shape 313"/>
          <p:cNvSpPr txBox="1"/>
          <p:nvPr>
            <p:ph idx="1" type="body"/>
          </p:nvPr>
        </p:nvSpPr>
        <p:spPr>
          <a:xfrm>
            <a:off x="311700" y="1688433"/>
            <a:ext cx="8520600" cy="4403700"/>
          </a:xfrm>
          <a:prstGeom prst="rect">
            <a:avLst/>
          </a:prstGeom>
        </p:spPr>
        <p:txBody>
          <a:bodyPr anchorCtr="0" anchor="t" bIns="91425" lIns="91425" rIns="91425" wrap="square" tIns="91425">
            <a:noAutofit/>
          </a:bodyPr>
          <a:lstStyle/>
          <a:p>
            <a:pPr lvl="0">
              <a:spcBef>
                <a:spcPts val="0"/>
              </a:spcBef>
              <a:buNone/>
            </a:pPr>
            <a:r>
              <a:t/>
            </a:r>
            <a:endParaRPr/>
          </a:p>
        </p:txBody>
      </p:sp>
      <p:pic>
        <p:nvPicPr>
          <p:cNvPr id="314" name="Shape 314"/>
          <p:cNvPicPr preferRelativeResize="0"/>
          <p:nvPr/>
        </p:nvPicPr>
        <p:blipFill rotWithShape="1">
          <a:blip r:embed="rId3">
            <a:alphaModFix/>
          </a:blip>
          <a:srcRect b="19756" l="0" r="0" t="0"/>
          <a:stretch/>
        </p:blipFill>
        <p:spPr>
          <a:xfrm>
            <a:off x="762000" y="1688425"/>
            <a:ext cx="7620000" cy="4952726"/>
          </a:xfrm>
          <a:prstGeom prst="rect">
            <a:avLst/>
          </a:prstGeom>
          <a:noFill/>
          <a:ln>
            <a:noFill/>
          </a:ln>
        </p:spPr>
      </p:pic>
      <p:sp>
        <p:nvSpPr>
          <p:cNvPr id="315" name="Shape 315"/>
          <p:cNvSpPr txBox="1"/>
          <p:nvPr>
            <p:ph idx="12" type="sldNum"/>
          </p:nvPr>
        </p:nvSpPr>
        <p:spPr>
          <a:xfrm>
            <a:off x="8472458" y="6217622"/>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zh-TW">
                <a:latin typeface="Open Sans"/>
                <a:ea typeface="Open Sans"/>
                <a:cs typeface="Open Sans"/>
                <a:sym typeface="Open Sans"/>
              </a:rPr>
              <a:t>‹#›</a:t>
            </a:fld>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type="title"/>
          </p:nvPr>
        </p:nvSpPr>
        <p:spPr>
          <a:xfrm>
            <a:off x="311700" y="1086400"/>
            <a:ext cx="8571300" cy="1256100"/>
          </a:xfrm>
          <a:prstGeom prst="rect">
            <a:avLst/>
          </a:prstGeom>
        </p:spPr>
        <p:txBody>
          <a:bodyPr anchorCtr="0" anchor="ctr" bIns="91425" lIns="91425" rIns="91425" wrap="square" tIns="91425">
            <a:noAutofit/>
          </a:bodyPr>
          <a:lstStyle/>
          <a:p>
            <a:pPr lvl="0" rtl="0">
              <a:spcBef>
                <a:spcPts val="0"/>
              </a:spcBef>
              <a:buNone/>
            </a:pPr>
            <a:r>
              <a:rPr lang="zh-TW"/>
              <a:t>時間序列簡介</a:t>
            </a:r>
          </a:p>
        </p:txBody>
      </p:sp>
      <p:sp>
        <p:nvSpPr>
          <p:cNvPr id="81" name="Shape 81"/>
          <p:cNvSpPr txBox="1"/>
          <p:nvPr>
            <p:ph idx="12" type="sldNum"/>
          </p:nvPr>
        </p:nvSpPr>
        <p:spPr>
          <a:xfrm>
            <a:off x="8472458" y="6217622"/>
            <a:ext cx="548700" cy="5247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zh-TW">
                <a:solidFill>
                  <a:schemeClr val="lt1"/>
                </a:solidFill>
              </a:rPr>
              <a:t>‹#›</a:t>
            </a:fld>
          </a:p>
        </p:txBody>
      </p:sp>
      <p:sp>
        <p:nvSpPr>
          <p:cNvPr id="82" name="Shape 82"/>
          <p:cNvSpPr txBox="1"/>
          <p:nvPr>
            <p:ph idx="4294967295" type="subTitle"/>
          </p:nvPr>
        </p:nvSpPr>
        <p:spPr>
          <a:xfrm>
            <a:off x="3471325" y="3778825"/>
            <a:ext cx="3537000" cy="1056900"/>
          </a:xfrm>
          <a:prstGeom prst="rect">
            <a:avLst/>
          </a:prstGeom>
        </p:spPr>
        <p:txBody>
          <a:bodyPr anchorCtr="0" anchor="t" bIns="91425" lIns="91425" rIns="91425" wrap="square" tIns="91425">
            <a:noAutofit/>
          </a:bodyPr>
          <a:lstStyle/>
          <a:p>
            <a:pPr lvl="0" rtl="0" algn="l">
              <a:lnSpc>
                <a:spcPct val="100000"/>
              </a:lnSpc>
              <a:spcBef>
                <a:spcPts val="0"/>
              </a:spcBef>
              <a:spcAft>
                <a:spcPts val="0"/>
              </a:spcAft>
              <a:buNone/>
            </a:pPr>
            <a:r>
              <a:rPr lang="zh-TW">
                <a:solidFill>
                  <a:srgbClr val="FFFFFF"/>
                </a:solidFill>
              </a:rPr>
              <a:t>林惠玲、陳正倉(2011)</a:t>
            </a:r>
          </a:p>
          <a:p>
            <a:pPr lvl="0" rtl="0" algn="l">
              <a:lnSpc>
                <a:spcPct val="100000"/>
              </a:lnSpc>
              <a:spcBef>
                <a:spcPts val="0"/>
              </a:spcBef>
              <a:spcAft>
                <a:spcPts val="0"/>
              </a:spcAft>
              <a:buNone/>
            </a:pPr>
            <a:r>
              <a:rPr lang="zh-TW">
                <a:solidFill>
                  <a:srgbClr val="FFFFFF"/>
                </a:solidFill>
              </a:rPr>
              <a:t>應用統計學。</a:t>
            </a:r>
          </a:p>
          <a:p>
            <a:pPr lvl="0" rtl="0" algn="l">
              <a:lnSpc>
                <a:spcPct val="100000"/>
              </a:lnSpc>
              <a:spcBef>
                <a:spcPts val="0"/>
              </a:spcBef>
              <a:spcAft>
                <a:spcPts val="0"/>
              </a:spcAft>
              <a:buNone/>
            </a:pPr>
            <a:r>
              <a:rPr lang="zh-TW">
                <a:solidFill>
                  <a:srgbClr val="FFFFFF"/>
                </a:solidFill>
              </a:rPr>
              <a:t>臺北市：雙葉書廊。</a:t>
            </a:r>
          </a:p>
          <a:p>
            <a:pPr lvl="0" rtl="0" algn="l">
              <a:lnSpc>
                <a:spcPct val="100000"/>
              </a:lnSpc>
              <a:spcBef>
                <a:spcPts val="0"/>
              </a:spcBef>
              <a:spcAft>
                <a:spcPts val="0"/>
              </a:spcAft>
              <a:buNone/>
            </a:pPr>
            <a:r>
              <a:rPr lang="zh-TW" sz="2000">
                <a:solidFill>
                  <a:srgbClr val="FFFFFF"/>
                </a:solidFill>
              </a:rPr>
              <a:t>ISBN：978-957-8555-51-8</a:t>
            </a:r>
          </a:p>
        </p:txBody>
      </p:sp>
      <p:pic>
        <p:nvPicPr>
          <p:cNvPr id="83" name="Shape 83"/>
          <p:cNvPicPr preferRelativeResize="0"/>
          <p:nvPr/>
        </p:nvPicPr>
        <p:blipFill>
          <a:blip r:embed="rId3">
            <a:alphaModFix/>
          </a:blip>
          <a:stretch>
            <a:fillRect/>
          </a:stretch>
        </p:blipFill>
        <p:spPr>
          <a:xfrm>
            <a:off x="2227175" y="3698875"/>
            <a:ext cx="1080175" cy="15122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Shape 320"/>
          <p:cNvSpPr txBox="1"/>
          <p:nvPr>
            <p:ph type="title"/>
          </p:nvPr>
        </p:nvSpPr>
        <p:spPr>
          <a:xfrm>
            <a:off x="311700" y="593367"/>
            <a:ext cx="8520600" cy="943200"/>
          </a:xfrm>
          <a:prstGeom prst="rect">
            <a:avLst/>
          </a:prstGeom>
        </p:spPr>
        <p:txBody>
          <a:bodyPr anchorCtr="0" anchor="t" bIns="91425" lIns="91425" rIns="91425" wrap="square" tIns="91425">
            <a:noAutofit/>
          </a:bodyPr>
          <a:lstStyle/>
          <a:p>
            <a:pPr lvl="0">
              <a:spcBef>
                <a:spcPts val="0"/>
              </a:spcBef>
              <a:buNone/>
            </a:pPr>
            <a:r>
              <a:rPr lang="zh-TW"/>
              <a:t>指數平滑法 Exponential Smoothing </a:t>
            </a:r>
          </a:p>
        </p:txBody>
      </p:sp>
      <p:sp>
        <p:nvSpPr>
          <p:cNvPr id="321" name="Shape 321"/>
          <p:cNvSpPr txBox="1"/>
          <p:nvPr>
            <p:ph idx="1" type="body"/>
          </p:nvPr>
        </p:nvSpPr>
        <p:spPr>
          <a:xfrm>
            <a:off x="311700" y="1688433"/>
            <a:ext cx="8520600" cy="4403700"/>
          </a:xfrm>
          <a:prstGeom prst="rect">
            <a:avLst/>
          </a:prstGeom>
        </p:spPr>
        <p:txBody>
          <a:bodyPr anchorCtr="0" anchor="t" bIns="91425" lIns="91425" rIns="91425" wrap="square" tIns="91425">
            <a:noAutofit/>
          </a:bodyPr>
          <a:lstStyle/>
          <a:p>
            <a:pPr lvl="0">
              <a:spcBef>
                <a:spcPts val="0"/>
              </a:spcBef>
              <a:buNone/>
            </a:pPr>
            <a:r>
              <a:rPr lang="zh-TW"/>
              <a:t>指數平滑法是利用過去的時間數列的加權平均值以平滑資料的方法，並利用該加權平均值做為下一期的預測值。</a:t>
            </a:r>
            <a:br>
              <a:rPr lang="zh-TW"/>
            </a:br>
          </a:p>
          <a:p>
            <a:pPr indent="-228600" lvl="0" marL="457200">
              <a:spcBef>
                <a:spcPts val="0"/>
              </a:spcBef>
            </a:pPr>
            <a:r>
              <a:rPr b="1" lang="zh-TW"/>
              <a:t>指數平滑預測值</a:t>
            </a:r>
          </a:p>
          <a:p>
            <a:pPr lvl="0" rtl="0">
              <a:spcBef>
                <a:spcPts val="0"/>
              </a:spcBef>
              <a:buNone/>
            </a:pPr>
            <a:r>
              <a:rPr lang="zh-TW"/>
              <a:t> </a:t>
            </a:r>
          </a:p>
        </p:txBody>
      </p:sp>
      <p:sp>
        <p:nvSpPr>
          <p:cNvPr id="322" name="Shape 322"/>
          <p:cNvSpPr txBox="1"/>
          <p:nvPr>
            <p:ph idx="12" type="sldNum"/>
          </p:nvPr>
        </p:nvSpPr>
        <p:spPr>
          <a:xfrm>
            <a:off x="8472458" y="6217622"/>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zh-TW">
                <a:latin typeface="Open Sans"/>
                <a:ea typeface="Open Sans"/>
                <a:cs typeface="Open Sans"/>
                <a:sym typeface="Open Sans"/>
              </a:rPr>
              <a:t>‹#›</a:t>
            </a:fld>
          </a:p>
        </p:txBody>
      </p:sp>
      <p:pic>
        <p:nvPicPr>
          <p:cNvPr id="323" name="Shape 323"/>
          <p:cNvPicPr preferRelativeResize="0"/>
          <p:nvPr/>
        </p:nvPicPr>
        <p:blipFill>
          <a:blip r:embed="rId3">
            <a:alphaModFix/>
          </a:blip>
          <a:stretch>
            <a:fillRect/>
          </a:stretch>
        </p:blipFill>
        <p:spPr>
          <a:xfrm>
            <a:off x="533400" y="3385438"/>
            <a:ext cx="8077200" cy="32480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Shape 328"/>
          <p:cNvSpPr txBox="1"/>
          <p:nvPr>
            <p:ph type="title"/>
          </p:nvPr>
        </p:nvSpPr>
        <p:spPr>
          <a:xfrm>
            <a:off x="311700" y="593367"/>
            <a:ext cx="8520600" cy="943200"/>
          </a:xfrm>
          <a:prstGeom prst="rect">
            <a:avLst/>
          </a:prstGeom>
        </p:spPr>
        <p:txBody>
          <a:bodyPr anchorCtr="0" anchor="t" bIns="91425" lIns="91425" rIns="91425" wrap="square" tIns="91425">
            <a:noAutofit/>
          </a:bodyPr>
          <a:lstStyle/>
          <a:p>
            <a:pPr lvl="0" rtl="0">
              <a:spcBef>
                <a:spcPts val="0"/>
              </a:spcBef>
              <a:buNone/>
            </a:pPr>
            <a:r>
              <a:rPr lang="zh-TW"/>
              <a:t>表18.21	指數平滑法的預測值</a:t>
            </a:r>
          </a:p>
        </p:txBody>
      </p:sp>
      <p:sp>
        <p:nvSpPr>
          <p:cNvPr id="329" name="Shape 329"/>
          <p:cNvSpPr txBox="1"/>
          <p:nvPr>
            <p:ph idx="1" type="body"/>
          </p:nvPr>
        </p:nvSpPr>
        <p:spPr>
          <a:xfrm>
            <a:off x="311700" y="1688433"/>
            <a:ext cx="8520600" cy="4403700"/>
          </a:xfrm>
          <a:prstGeom prst="rect">
            <a:avLst/>
          </a:prstGeom>
        </p:spPr>
        <p:txBody>
          <a:bodyPr anchorCtr="0" anchor="t" bIns="91425" lIns="91425" rIns="91425" wrap="square" tIns="91425">
            <a:noAutofit/>
          </a:bodyPr>
          <a:lstStyle/>
          <a:p>
            <a:pPr lvl="0">
              <a:spcBef>
                <a:spcPts val="0"/>
              </a:spcBef>
              <a:buNone/>
            </a:pPr>
            <a:r>
              <a:t/>
            </a:r>
            <a:endParaRPr/>
          </a:p>
        </p:txBody>
      </p:sp>
      <p:pic>
        <p:nvPicPr>
          <p:cNvPr id="330" name="Shape 330"/>
          <p:cNvPicPr preferRelativeResize="0"/>
          <p:nvPr/>
        </p:nvPicPr>
        <p:blipFill>
          <a:blip r:embed="rId3">
            <a:alphaModFix/>
          </a:blip>
          <a:stretch>
            <a:fillRect/>
          </a:stretch>
        </p:blipFill>
        <p:spPr>
          <a:xfrm>
            <a:off x="800100" y="1688425"/>
            <a:ext cx="7543800" cy="4800600"/>
          </a:xfrm>
          <a:prstGeom prst="rect">
            <a:avLst/>
          </a:prstGeom>
          <a:noFill/>
          <a:ln>
            <a:noFill/>
          </a:ln>
        </p:spPr>
      </p:pic>
      <p:sp>
        <p:nvSpPr>
          <p:cNvPr id="331" name="Shape 331"/>
          <p:cNvSpPr txBox="1"/>
          <p:nvPr>
            <p:ph idx="12" type="sldNum"/>
          </p:nvPr>
        </p:nvSpPr>
        <p:spPr>
          <a:xfrm>
            <a:off x="8472458" y="6217622"/>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zh-TW">
                <a:latin typeface="Open Sans"/>
                <a:ea typeface="Open Sans"/>
                <a:cs typeface="Open Sans"/>
                <a:sym typeface="Open Sans"/>
              </a:rPr>
              <a:t>‹#›</a:t>
            </a:fld>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Shape 336"/>
          <p:cNvSpPr txBox="1"/>
          <p:nvPr>
            <p:ph type="title"/>
          </p:nvPr>
        </p:nvSpPr>
        <p:spPr>
          <a:xfrm>
            <a:off x="311700" y="593367"/>
            <a:ext cx="8520600" cy="943200"/>
          </a:xfrm>
          <a:prstGeom prst="rect">
            <a:avLst/>
          </a:prstGeom>
        </p:spPr>
        <p:txBody>
          <a:bodyPr anchorCtr="0" anchor="t" bIns="91425" lIns="91425" rIns="91425" wrap="square" tIns="91425">
            <a:noAutofit/>
          </a:bodyPr>
          <a:lstStyle/>
          <a:p>
            <a:pPr lvl="0">
              <a:spcBef>
                <a:spcPts val="0"/>
              </a:spcBef>
              <a:buClr>
                <a:schemeClr val="dk1"/>
              </a:buClr>
              <a:buSzPct val="30555"/>
              <a:buFont typeface="Arial"/>
              <a:buNone/>
            </a:pPr>
            <a:r>
              <a:rPr lang="zh-TW"/>
              <a:t>表18.22	永磬房屋仲介量指數平滑法</a:t>
            </a:r>
          </a:p>
          <a:p>
            <a:pPr lvl="0" rtl="0">
              <a:spcBef>
                <a:spcPts val="0"/>
              </a:spcBef>
              <a:buNone/>
            </a:pPr>
            <a:r>
              <a:rPr lang="zh-TW"/>
              <a:t>的預測值</a:t>
            </a:r>
          </a:p>
        </p:txBody>
      </p:sp>
      <p:sp>
        <p:nvSpPr>
          <p:cNvPr id="337" name="Shape 337"/>
          <p:cNvSpPr txBox="1"/>
          <p:nvPr>
            <p:ph idx="1" type="body"/>
          </p:nvPr>
        </p:nvSpPr>
        <p:spPr>
          <a:xfrm>
            <a:off x="311700" y="1688433"/>
            <a:ext cx="8520600" cy="4403700"/>
          </a:xfrm>
          <a:prstGeom prst="rect">
            <a:avLst/>
          </a:prstGeom>
        </p:spPr>
        <p:txBody>
          <a:bodyPr anchorCtr="0" anchor="t" bIns="91425" lIns="91425" rIns="91425" wrap="square" tIns="91425">
            <a:noAutofit/>
          </a:bodyPr>
          <a:lstStyle/>
          <a:p>
            <a:pPr lvl="0">
              <a:spcBef>
                <a:spcPts val="0"/>
              </a:spcBef>
              <a:buNone/>
            </a:pPr>
            <a:r>
              <a:t/>
            </a:r>
            <a:endParaRPr/>
          </a:p>
        </p:txBody>
      </p:sp>
      <p:pic>
        <p:nvPicPr>
          <p:cNvPr id="338" name="Shape 338"/>
          <p:cNvPicPr preferRelativeResize="0"/>
          <p:nvPr/>
        </p:nvPicPr>
        <p:blipFill>
          <a:blip r:embed="rId3">
            <a:alphaModFix/>
          </a:blip>
          <a:stretch>
            <a:fillRect/>
          </a:stretch>
        </p:blipFill>
        <p:spPr>
          <a:xfrm>
            <a:off x="311700" y="2122425"/>
            <a:ext cx="8520600" cy="3969700"/>
          </a:xfrm>
          <a:prstGeom prst="rect">
            <a:avLst/>
          </a:prstGeom>
          <a:noFill/>
          <a:ln>
            <a:noFill/>
          </a:ln>
        </p:spPr>
      </p:pic>
      <p:sp>
        <p:nvSpPr>
          <p:cNvPr id="339" name="Shape 339"/>
          <p:cNvSpPr txBox="1"/>
          <p:nvPr>
            <p:ph idx="12" type="sldNum"/>
          </p:nvPr>
        </p:nvSpPr>
        <p:spPr>
          <a:xfrm>
            <a:off x="8472458" y="6217622"/>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zh-TW">
                <a:latin typeface="Open Sans"/>
                <a:ea typeface="Open Sans"/>
                <a:cs typeface="Open Sans"/>
                <a:sym typeface="Open Sans"/>
              </a:rPr>
              <a:t>‹#›</a:t>
            </a:fld>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Shape 344"/>
          <p:cNvSpPr txBox="1"/>
          <p:nvPr>
            <p:ph type="title"/>
          </p:nvPr>
        </p:nvSpPr>
        <p:spPr>
          <a:xfrm>
            <a:off x="311700" y="593367"/>
            <a:ext cx="8520600" cy="943200"/>
          </a:xfrm>
          <a:prstGeom prst="rect">
            <a:avLst/>
          </a:prstGeom>
        </p:spPr>
        <p:txBody>
          <a:bodyPr anchorCtr="0" anchor="t" bIns="91425" lIns="91425" rIns="91425" wrap="square" tIns="91425">
            <a:noAutofit/>
          </a:bodyPr>
          <a:lstStyle/>
          <a:p>
            <a:pPr lvl="0">
              <a:spcBef>
                <a:spcPts val="0"/>
              </a:spcBef>
              <a:buNone/>
            </a:pPr>
            <a:r>
              <a:rPr lang="zh-TW"/>
              <a:t>用Excel實作指數平滑法</a:t>
            </a:r>
          </a:p>
        </p:txBody>
      </p:sp>
      <p:sp>
        <p:nvSpPr>
          <p:cNvPr id="345" name="Shape 345"/>
          <p:cNvSpPr txBox="1"/>
          <p:nvPr>
            <p:ph idx="1" type="body"/>
          </p:nvPr>
        </p:nvSpPr>
        <p:spPr>
          <a:xfrm>
            <a:off x="311700" y="1688433"/>
            <a:ext cx="8520600" cy="4403700"/>
          </a:xfrm>
          <a:prstGeom prst="rect">
            <a:avLst/>
          </a:prstGeom>
        </p:spPr>
        <p:txBody>
          <a:bodyPr anchorCtr="0" anchor="t" bIns="91425" lIns="91425" rIns="91425" wrap="square" tIns="91425">
            <a:noAutofit/>
          </a:bodyPr>
          <a:lstStyle/>
          <a:p>
            <a:pPr lvl="0">
              <a:spcBef>
                <a:spcPts val="0"/>
              </a:spcBef>
              <a:buNone/>
            </a:pPr>
            <a:r>
              <a:t/>
            </a:r>
            <a:endParaRPr/>
          </a:p>
        </p:txBody>
      </p:sp>
      <p:sp>
        <p:nvSpPr>
          <p:cNvPr id="346" name="Shape 346"/>
          <p:cNvSpPr txBox="1"/>
          <p:nvPr>
            <p:ph idx="12" type="sldNum"/>
          </p:nvPr>
        </p:nvSpPr>
        <p:spPr>
          <a:xfrm>
            <a:off x="8472458" y="6217622"/>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zh-TW"/>
              <a:t>‹#›</a:t>
            </a:fld>
          </a:p>
        </p:txBody>
      </p:sp>
      <p:pic>
        <p:nvPicPr>
          <p:cNvPr id="347" name="Shape 347"/>
          <p:cNvPicPr preferRelativeResize="0"/>
          <p:nvPr/>
        </p:nvPicPr>
        <p:blipFill>
          <a:blip r:embed="rId3">
            <a:alphaModFix/>
          </a:blip>
          <a:stretch>
            <a:fillRect/>
          </a:stretch>
        </p:blipFill>
        <p:spPr>
          <a:xfrm>
            <a:off x="563813" y="1675700"/>
            <a:ext cx="7858125" cy="4429125"/>
          </a:xfrm>
          <a:prstGeom prst="rect">
            <a:avLst/>
          </a:prstGeom>
          <a:noFill/>
          <a:ln>
            <a:noFill/>
          </a:ln>
        </p:spPr>
      </p:pic>
      <p:sp>
        <p:nvSpPr>
          <p:cNvPr id="348" name="Shape 348"/>
          <p:cNvSpPr txBox="1"/>
          <p:nvPr/>
        </p:nvSpPr>
        <p:spPr>
          <a:xfrm>
            <a:off x="780000" y="6104825"/>
            <a:ext cx="7584000" cy="593400"/>
          </a:xfrm>
          <a:prstGeom prst="rect">
            <a:avLst/>
          </a:prstGeom>
          <a:noFill/>
          <a:ln>
            <a:noFill/>
          </a:ln>
        </p:spPr>
        <p:txBody>
          <a:bodyPr anchorCtr="0" anchor="ctr" bIns="91425" lIns="91425" rIns="91425" wrap="square" tIns="91425">
            <a:noAutofit/>
          </a:bodyPr>
          <a:lstStyle/>
          <a:p>
            <a:pPr lvl="0" rtl="0" algn="ctr">
              <a:spcBef>
                <a:spcPts val="0"/>
              </a:spcBef>
              <a:buNone/>
            </a:pPr>
            <a:r>
              <a:rPr lang="zh-TW" u="sng">
                <a:solidFill>
                  <a:schemeClr val="hlink"/>
                </a:solidFill>
                <a:hlinkClick r:id="rId4"/>
              </a:rPr>
              <a:t>http://blog.pulipuli.info/2016/10/excel-exponential-smoothing-in-excel.html</a:t>
            </a:r>
            <a:r>
              <a:rPr lang="zh-TW"/>
              <a:t> </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Shape 353"/>
          <p:cNvSpPr txBox="1"/>
          <p:nvPr>
            <p:ph type="title"/>
          </p:nvPr>
        </p:nvSpPr>
        <p:spPr>
          <a:xfrm>
            <a:off x="311700" y="1086400"/>
            <a:ext cx="8571300" cy="1256100"/>
          </a:xfrm>
          <a:prstGeom prst="rect">
            <a:avLst/>
          </a:prstGeom>
        </p:spPr>
        <p:txBody>
          <a:bodyPr anchorCtr="0" anchor="ctr" bIns="91425" lIns="91425" rIns="91425" wrap="square" tIns="91425">
            <a:noAutofit/>
          </a:bodyPr>
          <a:lstStyle/>
          <a:p>
            <a:pPr lvl="0">
              <a:spcBef>
                <a:spcPts val="0"/>
              </a:spcBef>
              <a:buNone/>
            </a:pPr>
            <a:r>
              <a:rPr lang="zh-TW"/>
              <a:t>THE END</a:t>
            </a:r>
          </a:p>
        </p:txBody>
      </p:sp>
      <p:sp>
        <p:nvSpPr>
          <p:cNvPr id="354" name="Shape 354"/>
          <p:cNvSpPr txBox="1"/>
          <p:nvPr>
            <p:ph idx="12" type="sldNum"/>
          </p:nvPr>
        </p:nvSpPr>
        <p:spPr>
          <a:xfrm>
            <a:off x="8472458" y="6217622"/>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zh-TW">
                <a:solidFill>
                  <a:schemeClr val="lt1"/>
                </a:solidFill>
              </a:rPr>
              <a:t>‹#›</a:t>
            </a:fld>
          </a:p>
        </p:txBody>
      </p:sp>
      <p:sp>
        <p:nvSpPr>
          <p:cNvPr id="355" name="Shape 355"/>
          <p:cNvSpPr txBox="1"/>
          <p:nvPr/>
        </p:nvSpPr>
        <p:spPr>
          <a:xfrm>
            <a:off x="2173805" y="4654638"/>
            <a:ext cx="4796400" cy="1482600"/>
          </a:xfrm>
          <a:prstGeom prst="rect">
            <a:avLst/>
          </a:prstGeom>
          <a:noFill/>
          <a:ln>
            <a:noFill/>
          </a:ln>
        </p:spPr>
        <p:txBody>
          <a:bodyPr anchorCtr="0" anchor="t" bIns="45700" lIns="91425" rIns="91425" wrap="square" tIns="45700">
            <a:noAutofit/>
          </a:bodyPr>
          <a:lstStyle/>
          <a:p>
            <a:pPr lvl="0" rtl="0" algn="ctr">
              <a:spcBef>
                <a:spcPts val="0"/>
              </a:spcBef>
              <a:buNone/>
            </a:pPr>
            <a:r>
              <a:rPr lang="zh-TW" sz="2400">
                <a:solidFill>
                  <a:srgbClr val="FFFFFF"/>
                </a:solidFill>
                <a:latin typeface="Calibri"/>
                <a:ea typeface="Calibri"/>
                <a:cs typeface="Calibri"/>
                <a:sym typeface="Calibri"/>
              </a:rPr>
              <a:t>BLOG: 布丁布丁吃什麼？</a:t>
            </a:r>
            <a:br>
              <a:rPr lang="zh-TW" sz="3200">
                <a:solidFill>
                  <a:srgbClr val="FFFFFF"/>
                </a:solidFill>
                <a:latin typeface="Calibri"/>
                <a:ea typeface="Calibri"/>
                <a:cs typeface="Calibri"/>
                <a:sym typeface="Calibri"/>
              </a:rPr>
            </a:br>
            <a:r>
              <a:rPr lang="zh-TW" sz="3200" u="sng">
                <a:solidFill>
                  <a:srgbClr val="FFFFFF"/>
                </a:solidFill>
                <a:latin typeface="Calibri"/>
                <a:ea typeface="Calibri"/>
                <a:cs typeface="Calibri"/>
                <a:sym typeface="Calibri"/>
                <a:hlinkClick r:id="rId3"/>
              </a:rPr>
              <a:t>http://blog.pulipuli.info/</a:t>
            </a:r>
          </a:p>
        </p:txBody>
      </p:sp>
      <p:pic>
        <p:nvPicPr>
          <p:cNvPr id="356" name="Shape 356"/>
          <p:cNvPicPr preferRelativeResize="0"/>
          <p:nvPr/>
        </p:nvPicPr>
        <p:blipFill rotWithShape="1">
          <a:blip r:embed="rId4">
            <a:alphaModFix/>
          </a:blip>
          <a:srcRect b="0" l="0" r="0" t="0"/>
          <a:stretch/>
        </p:blipFill>
        <p:spPr>
          <a:xfrm>
            <a:off x="4087049" y="3684741"/>
            <a:ext cx="969900" cy="969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title"/>
          </p:nvPr>
        </p:nvSpPr>
        <p:spPr>
          <a:xfrm>
            <a:off x="311700" y="1086400"/>
            <a:ext cx="8571300" cy="1256100"/>
          </a:xfrm>
          <a:prstGeom prst="rect">
            <a:avLst/>
          </a:prstGeom>
        </p:spPr>
        <p:txBody>
          <a:bodyPr anchorCtr="0" anchor="ctr" bIns="91425" lIns="91425" rIns="91425" wrap="square" tIns="91425">
            <a:noAutofit/>
          </a:bodyPr>
          <a:lstStyle/>
          <a:p>
            <a:pPr lvl="0">
              <a:spcBef>
                <a:spcPts val="0"/>
              </a:spcBef>
              <a:buNone/>
            </a:pPr>
            <a:r>
              <a:rPr lang="zh-TW"/>
              <a:t>時間數列的意義</a:t>
            </a:r>
          </a:p>
        </p:txBody>
      </p:sp>
      <p:sp>
        <p:nvSpPr>
          <p:cNvPr id="89" name="Shape 89"/>
          <p:cNvSpPr txBox="1"/>
          <p:nvPr>
            <p:ph idx="4294967295" type="body"/>
          </p:nvPr>
        </p:nvSpPr>
        <p:spPr>
          <a:xfrm>
            <a:off x="311700" y="3556004"/>
            <a:ext cx="8520600" cy="2536200"/>
          </a:xfrm>
          <a:prstGeom prst="rect">
            <a:avLst/>
          </a:prstGeom>
        </p:spPr>
        <p:txBody>
          <a:bodyPr anchorCtr="0" anchor="t" bIns="91425" lIns="91425" rIns="91425" wrap="square" tIns="91425">
            <a:noAutofit/>
          </a:bodyPr>
          <a:lstStyle/>
          <a:p>
            <a:pPr lvl="0" rtl="0" algn="ctr">
              <a:spcBef>
                <a:spcPts val="0"/>
              </a:spcBef>
              <a:buNone/>
            </a:pPr>
            <a:r>
              <a:rPr lang="zh-TW" sz="3600">
                <a:solidFill>
                  <a:srgbClr val="FFFFFF"/>
                </a:solidFill>
              </a:rPr>
              <a:t>時間</a:t>
            </a:r>
            <a:r>
              <a:rPr lang="zh-TW" sz="3600">
                <a:solidFill>
                  <a:srgbClr val="FFFFFF"/>
                </a:solidFill>
                <a:latin typeface="PT Sans Narrow"/>
                <a:ea typeface="PT Sans Narrow"/>
                <a:cs typeface="PT Sans Narrow"/>
                <a:sym typeface="PT Sans Narrow"/>
              </a:rPr>
              <a:t>序</a:t>
            </a:r>
            <a:r>
              <a:rPr lang="zh-TW" sz="3600">
                <a:solidFill>
                  <a:srgbClr val="FFFFFF"/>
                </a:solidFill>
              </a:rPr>
              <a:t>列是</a:t>
            </a:r>
          </a:p>
          <a:p>
            <a:pPr lvl="0" rtl="0" algn="ctr">
              <a:spcBef>
                <a:spcPts val="0"/>
              </a:spcBef>
              <a:buNone/>
            </a:pPr>
            <a:r>
              <a:rPr lang="zh-TW" sz="3600">
                <a:solidFill>
                  <a:srgbClr val="FFFFFF"/>
                </a:solidFill>
              </a:rPr>
              <a:t>依事件或資料發生的先後次序依序</a:t>
            </a:r>
          </a:p>
          <a:p>
            <a:pPr lvl="0" rtl="0" algn="ctr">
              <a:spcBef>
                <a:spcPts val="0"/>
              </a:spcBef>
              <a:buNone/>
            </a:pPr>
            <a:r>
              <a:rPr lang="zh-TW" sz="3600">
                <a:solidFill>
                  <a:srgbClr val="FFFFFF"/>
                </a:solidFill>
              </a:rPr>
              <a:t>排列的一群統計數據。</a:t>
            </a:r>
          </a:p>
        </p:txBody>
      </p:sp>
      <p:sp>
        <p:nvSpPr>
          <p:cNvPr id="90" name="Shape 90"/>
          <p:cNvSpPr txBox="1"/>
          <p:nvPr>
            <p:ph idx="12" type="sldNum"/>
          </p:nvPr>
        </p:nvSpPr>
        <p:spPr>
          <a:xfrm>
            <a:off x="8472458" y="6217622"/>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zh-TW">
                <a:solidFill>
                  <a:schemeClr val="lt1"/>
                </a:solidFill>
              </a:rPr>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311700" y="593367"/>
            <a:ext cx="8520600" cy="943200"/>
          </a:xfrm>
          <a:prstGeom prst="rect">
            <a:avLst/>
          </a:prstGeom>
        </p:spPr>
        <p:txBody>
          <a:bodyPr anchorCtr="0" anchor="t" bIns="91425" lIns="91425" rIns="91425" wrap="square" tIns="91425">
            <a:noAutofit/>
          </a:bodyPr>
          <a:lstStyle/>
          <a:p>
            <a:pPr lvl="0" rtl="0">
              <a:spcBef>
                <a:spcPts val="0"/>
              </a:spcBef>
              <a:buNone/>
            </a:pPr>
            <a:r>
              <a:rPr lang="zh-TW"/>
              <a:t>圖18.1   時間數列資料</a:t>
            </a:r>
          </a:p>
        </p:txBody>
      </p:sp>
      <p:sp>
        <p:nvSpPr>
          <p:cNvPr id="96" name="Shape 96"/>
          <p:cNvSpPr txBox="1"/>
          <p:nvPr>
            <p:ph idx="1" type="body"/>
          </p:nvPr>
        </p:nvSpPr>
        <p:spPr>
          <a:xfrm>
            <a:off x="311700" y="1688433"/>
            <a:ext cx="8520600" cy="4403700"/>
          </a:xfrm>
          <a:prstGeom prst="rect">
            <a:avLst/>
          </a:prstGeom>
        </p:spPr>
        <p:txBody>
          <a:bodyPr anchorCtr="0" anchor="t" bIns="91425" lIns="91425" rIns="91425" wrap="square" tIns="91425">
            <a:noAutofit/>
          </a:bodyPr>
          <a:lstStyle/>
          <a:p>
            <a:pPr lvl="0">
              <a:spcBef>
                <a:spcPts val="0"/>
              </a:spcBef>
              <a:buNone/>
            </a:pPr>
            <a:r>
              <a:t/>
            </a:r>
            <a:endParaRPr/>
          </a:p>
        </p:txBody>
      </p:sp>
      <p:pic>
        <p:nvPicPr>
          <p:cNvPr id="97" name="Shape 97"/>
          <p:cNvPicPr preferRelativeResize="0"/>
          <p:nvPr/>
        </p:nvPicPr>
        <p:blipFill>
          <a:blip r:embed="rId3">
            <a:alphaModFix/>
          </a:blip>
          <a:stretch>
            <a:fillRect/>
          </a:stretch>
        </p:blipFill>
        <p:spPr>
          <a:xfrm>
            <a:off x="995267" y="1688425"/>
            <a:ext cx="7153457" cy="4403700"/>
          </a:xfrm>
          <a:prstGeom prst="rect">
            <a:avLst/>
          </a:prstGeom>
          <a:noFill/>
          <a:ln>
            <a:noFill/>
          </a:ln>
        </p:spPr>
      </p:pic>
      <p:sp>
        <p:nvSpPr>
          <p:cNvPr id="98" name="Shape 98"/>
          <p:cNvSpPr txBox="1"/>
          <p:nvPr>
            <p:ph idx="12" type="sldNum"/>
          </p:nvPr>
        </p:nvSpPr>
        <p:spPr>
          <a:xfrm>
            <a:off x="8472458" y="6217622"/>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zh-TW">
                <a:latin typeface="Open Sans"/>
                <a:ea typeface="Open Sans"/>
                <a:cs typeface="Open Sans"/>
                <a:sym typeface="Open Sans"/>
              </a:rPr>
              <a:t>‹#›</a:t>
            </a:fld>
          </a:p>
        </p:txBody>
      </p:sp>
      <p:sp>
        <p:nvSpPr>
          <p:cNvPr id="99" name="Shape 99"/>
          <p:cNvSpPr/>
          <p:nvPr/>
        </p:nvSpPr>
        <p:spPr>
          <a:xfrm>
            <a:off x="3310875" y="5766450"/>
            <a:ext cx="1271100" cy="753900"/>
          </a:xfrm>
          <a:prstGeom prst="wedgeRoundRectCallout">
            <a:avLst>
              <a:gd fmla="val -10475" name="adj1"/>
              <a:gd fmla="val -79696" name="adj2"/>
              <a:gd fmla="val 0" name="adj3"/>
            </a:avLst>
          </a:prstGeom>
          <a:solidFill>
            <a:srgbClr val="783F04"/>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zh-TW" sz="2400">
                <a:solidFill>
                  <a:srgbClr val="FFFFFF"/>
                </a:solidFill>
              </a:rPr>
              <a:t>自變項</a:t>
            </a:r>
          </a:p>
        </p:txBody>
      </p:sp>
      <p:sp>
        <p:nvSpPr>
          <p:cNvPr id="100" name="Shape 100"/>
          <p:cNvSpPr/>
          <p:nvPr/>
        </p:nvSpPr>
        <p:spPr>
          <a:xfrm>
            <a:off x="3739500" y="1688425"/>
            <a:ext cx="1271100" cy="753900"/>
          </a:xfrm>
          <a:prstGeom prst="wedgeRoundRectCallout">
            <a:avLst>
              <a:gd fmla="val -48845" name="adj1"/>
              <a:gd fmla="val 80889" name="adj2"/>
              <a:gd fmla="val 0" name="adj3"/>
            </a:avLst>
          </a:prstGeom>
          <a:solidFill>
            <a:srgbClr val="783F04"/>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zh-TW" sz="2400">
                <a:solidFill>
                  <a:srgbClr val="FFFFFF"/>
                </a:solidFill>
              </a:rPr>
              <a:t>依</a:t>
            </a:r>
            <a:r>
              <a:rPr lang="zh-TW" sz="2400">
                <a:solidFill>
                  <a:srgbClr val="FFFFFF"/>
                </a:solidFill>
              </a:rPr>
              <a:t>變項</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593367"/>
            <a:ext cx="8520600" cy="943200"/>
          </a:xfrm>
          <a:prstGeom prst="rect">
            <a:avLst/>
          </a:prstGeom>
        </p:spPr>
        <p:txBody>
          <a:bodyPr anchorCtr="0" anchor="t" bIns="91425" lIns="91425" rIns="91425" wrap="square" tIns="91425">
            <a:noAutofit/>
          </a:bodyPr>
          <a:lstStyle/>
          <a:p>
            <a:pPr lvl="0" rtl="0">
              <a:spcBef>
                <a:spcPts val="0"/>
              </a:spcBef>
              <a:buNone/>
            </a:pPr>
            <a:r>
              <a:rPr lang="zh-TW"/>
              <a:t>時間數列的性質</a:t>
            </a:r>
          </a:p>
        </p:txBody>
      </p:sp>
      <p:sp>
        <p:nvSpPr>
          <p:cNvPr id="106" name="Shape 106"/>
          <p:cNvSpPr txBox="1"/>
          <p:nvPr>
            <p:ph idx="1" type="body"/>
          </p:nvPr>
        </p:nvSpPr>
        <p:spPr>
          <a:xfrm>
            <a:off x="311700" y="1688433"/>
            <a:ext cx="8520600" cy="4403700"/>
          </a:xfrm>
          <a:prstGeom prst="rect">
            <a:avLst/>
          </a:prstGeom>
        </p:spPr>
        <p:txBody>
          <a:bodyPr anchorCtr="0" anchor="t" bIns="91425" lIns="91425" rIns="91425" wrap="square" tIns="91425">
            <a:noAutofit/>
          </a:bodyPr>
          <a:lstStyle/>
          <a:p>
            <a:pPr indent="-228600" lvl="0" marL="457200" rtl="0">
              <a:spcBef>
                <a:spcPts val="0"/>
              </a:spcBef>
            </a:pPr>
            <a:r>
              <a:rPr lang="zh-TW"/>
              <a:t>時間數列中的觀察值是由</a:t>
            </a:r>
            <a:r>
              <a:rPr lang="zh-TW" u="sng"/>
              <a:t>長期趨勢</a:t>
            </a:r>
            <a:r>
              <a:rPr lang="zh-TW"/>
              <a:t>、</a:t>
            </a:r>
            <a:r>
              <a:rPr lang="zh-TW" u="sng"/>
              <a:t>循環變動</a:t>
            </a:r>
            <a:r>
              <a:rPr lang="zh-TW"/>
              <a:t>、</a:t>
            </a:r>
            <a:r>
              <a:rPr lang="zh-TW" u="sng"/>
              <a:t>季節變動</a:t>
            </a:r>
            <a:r>
              <a:rPr lang="zh-TW"/>
              <a:t>及</a:t>
            </a:r>
            <a:r>
              <a:rPr lang="zh-TW" u="sng"/>
              <a:t>不規則變動</a:t>
            </a:r>
            <a:r>
              <a:rPr lang="zh-TW"/>
              <a:t>所組成。</a:t>
            </a:r>
          </a:p>
          <a:p>
            <a:pPr indent="-228600" lvl="0" marL="457200" rtl="0">
              <a:spcBef>
                <a:spcPts val="0"/>
              </a:spcBef>
            </a:pPr>
            <a:r>
              <a:rPr lang="zh-TW"/>
              <a:t>時間數列的各個觀察值通常</a:t>
            </a:r>
            <a:r>
              <a:rPr lang="zh-TW" u="sng"/>
              <a:t>互有關聯</a:t>
            </a:r>
            <a:r>
              <a:rPr lang="zh-TW"/>
              <a:t>，唯時間相隔越長，關聯性越小。</a:t>
            </a:r>
          </a:p>
          <a:p>
            <a:pPr indent="-228600" lvl="0" marL="457200" rtl="0">
              <a:spcBef>
                <a:spcPts val="0"/>
              </a:spcBef>
            </a:pPr>
            <a:r>
              <a:rPr lang="zh-TW"/>
              <a:t>不同時間單位的時間數列因分析上的需要，可以轉換成相同時間單位的時間數列。</a:t>
            </a:r>
          </a:p>
          <a:p>
            <a:pPr indent="-228600" lvl="0" marL="457200">
              <a:spcBef>
                <a:spcPts val="0"/>
              </a:spcBef>
            </a:pPr>
            <a:r>
              <a:rPr lang="zh-TW"/>
              <a:t>時間數列應依先後</a:t>
            </a:r>
            <a:r>
              <a:rPr lang="zh-TW" u="sng"/>
              <a:t>次序排列，不可任意變更</a:t>
            </a:r>
            <a:r>
              <a:rPr lang="zh-TW"/>
              <a:t>。</a:t>
            </a:r>
          </a:p>
          <a:p>
            <a:pPr indent="-228600" lvl="0" marL="457200" rtl="0">
              <a:spcBef>
                <a:spcPts val="0"/>
              </a:spcBef>
            </a:pPr>
            <a:r>
              <a:rPr lang="zh-TW"/>
              <a:t>時間數列的時間單位可以是年、季、月、週、日等。</a:t>
            </a:r>
          </a:p>
          <a:p>
            <a:pPr indent="-228600" lvl="0" marL="457200" rtl="0">
              <a:spcBef>
                <a:spcPts val="0"/>
              </a:spcBef>
            </a:pPr>
            <a:r>
              <a:rPr lang="zh-TW"/>
              <a:t>時間數列的觀察值可劃分為相等間隔的時間單位，若非相等間隔，時間數列在處理上較困難。</a:t>
            </a:r>
          </a:p>
        </p:txBody>
      </p:sp>
      <p:sp>
        <p:nvSpPr>
          <p:cNvPr id="107" name="Shape 107"/>
          <p:cNvSpPr txBox="1"/>
          <p:nvPr>
            <p:ph idx="12" type="sldNum"/>
          </p:nvPr>
        </p:nvSpPr>
        <p:spPr>
          <a:xfrm>
            <a:off x="8472458" y="6217622"/>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zh-TW">
                <a:latin typeface="Open Sans"/>
                <a:ea typeface="Open Sans"/>
                <a:cs typeface="Open Sans"/>
                <a:sym typeface="Open Sans"/>
              </a:rPr>
              <a:t>‹#›</a:t>
            </a:fld>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593367"/>
            <a:ext cx="8520600" cy="943200"/>
          </a:xfrm>
          <a:prstGeom prst="rect">
            <a:avLst/>
          </a:prstGeom>
        </p:spPr>
        <p:txBody>
          <a:bodyPr anchorCtr="0" anchor="t" bIns="91425" lIns="91425" rIns="91425" wrap="square" tIns="91425">
            <a:noAutofit/>
          </a:bodyPr>
          <a:lstStyle/>
          <a:p>
            <a:pPr lvl="0">
              <a:spcBef>
                <a:spcPts val="0"/>
              </a:spcBef>
              <a:buClr>
                <a:schemeClr val="dk1"/>
              </a:buClr>
              <a:buSzPct val="30555"/>
              <a:buFont typeface="Arial"/>
              <a:buNone/>
            </a:pPr>
            <a:r>
              <a:rPr lang="zh-TW"/>
              <a:t>時間數列資料的組成</a:t>
            </a:r>
          </a:p>
          <a:p>
            <a:pPr lvl="0">
              <a:spcBef>
                <a:spcPts val="0"/>
              </a:spcBef>
              <a:buNone/>
            </a:pPr>
            <a:r>
              <a:t/>
            </a:r>
            <a:endParaRPr/>
          </a:p>
        </p:txBody>
      </p:sp>
      <p:sp>
        <p:nvSpPr>
          <p:cNvPr id="113" name="Shape 113"/>
          <p:cNvSpPr txBox="1"/>
          <p:nvPr>
            <p:ph idx="1" type="body"/>
          </p:nvPr>
        </p:nvSpPr>
        <p:spPr>
          <a:xfrm>
            <a:off x="311700" y="1688433"/>
            <a:ext cx="8520600" cy="4403700"/>
          </a:xfrm>
          <a:prstGeom prst="rect">
            <a:avLst/>
          </a:prstGeom>
        </p:spPr>
        <p:txBody>
          <a:bodyPr anchorCtr="0" anchor="t" bIns="91425" lIns="91425" rIns="91425" wrap="square" tIns="91425">
            <a:noAutofit/>
          </a:bodyPr>
          <a:lstStyle/>
          <a:p>
            <a:pPr indent="-228600" lvl="0" marL="457200" rtl="0">
              <a:spcBef>
                <a:spcPts val="0"/>
              </a:spcBef>
            </a:pPr>
            <a:r>
              <a:rPr b="1" lang="zh-TW"/>
              <a:t>長期趨勢</a:t>
            </a:r>
          </a:p>
          <a:p>
            <a:pPr lvl="0">
              <a:spcBef>
                <a:spcPts val="0"/>
              </a:spcBef>
              <a:buClr>
                <a:schemeClr val="dk1"/>
              </a:buClr>
              <a:buSzPct val="61111"/>
              <a:buFont typeface="Arial"/>
              <a:buNone/>
            </a:pPr>
            <a:r>
              <a:rPr lang="zh-TW"/>
              <a:t>時間數列資料在長期間呈現上升或下降的持續變動的現象稱為長期趨勢。</a:t>
            </a:r>
          </a:p>
          <a:p>
            <a:pPr indent="-228600" lvl="0" marL="457200">
              <a:spcBef>
                <a:spcPts val="0"/>
              </a:spcBef>
            </a:pPr>
            <a:r>
              <a:rPr b="1" lang="zh-TW"/>
              <a:t>循環變動</a:t>
            </a:r>
          </a:p>
          <a:p>
            <a:pPr lvl="0">
              <a:spcBef>
                <a:spcPts val="0"/>
              </a:spcBef>
              <a:buClr>
                <a:schemeClr val="dk1"/>
              </a:buClr>
              <a:buSzPct val="61111"/>
              <a:buFont typeface="Arial"/>
              <a:buNone/>
            </a:pPr>
            <a:r>
              <a:rPr lang="zh-TW"/>
              <a:t>年資料的時間數列資料環繞著趨勢線的上下波動的情形稱為循環變動。</a:t>
            </a:r>
          </a:p>
          <a:p>
            <a:pPr indent="-228600" lvl="0" marL="457200">
              <a:spcBef>
                <a:spcPts val="0"/>
              </a:spcBef>
            </a:pPr>
            <a:r>
              <a:rPr b="1" lang="zh-TW"/>
              <a:t>季節變動</a:t>
            </a:r>
          </a:p>
          <a:p>
            <a:pPr lvl="0">
              <a:spcBef>
                <a:spcPts val="0"/>
              </a:spcBef>
              <a:buClr>
                <a:schemeClr val="dk1"/>
              </a:buClr>
              <a:buSzPct val="61111"/>
              <a:buFont typeface="Arial"/>
              <a:buNone/>
            </a:pPr>
            <a:r>
              <a:rPr lang="zh-TW"/>
              <a:t>一年內的時間數列資料依週、月或季呈現規則性的連續重複的變動稱為季節變動。</a:t>
            </a:r>
          </a:p>
          <a:p>
            <a:pPr indent="-228600" lvl="0" marL="457200">
              <a:spcBef>
                <a:spcPts val="0"/>
              </a:spcBef>
            </a:pPr>
            <a:r>
              <a:rPr b="1" lang="zh-TW"/>
              <a:t>不規則變動</a:t>
            </a:r>
          </a:p>
          <a:p>
            <a:pPr lvl="0">
              <a:spcBef>
                <a:spcPts val="0"/>
              </a:spcBef>
              <a:buClr>
                <a:schemeClr val="dk1"/>
              </a:buClr>
              <a:buSzPct val="61111"/>
              <a:buFont typeface="Arial"/>
              <a:buNone/>
            </a:pPr>
            <a:r>
              <a:rPr lang="zh-TW"/>
              <a:t>時間數列資料隨機的變動稱為不規則變動。</a:t>
            </a:r>
          </a:p>
          <a:p>
            <a:pPr lvl="0">
              <a:spcBef>
                <a:spcPts val="0"/>
              </a:spcBef>
              <a:buNone/>
            </a:pPr>
            <a:r>
              <a:t/>
            </a:r>
            <a:endParaRPr/>
          </a:p>
        </p:txBody>
      </p:sp>
      <p:sp>
        <p:nvSpPr>
          <p:cNvPr id="114" name="Shape 114"/>
          <p:cNvSpPr txBox="1"/>
          <p:nvPr>
            <p:ph idx="12" type="sldNum"/>
          </p:nvPr>
        </p:nvSpPr>
        <p:spPr>
          <a:xfrm>
            <a:off x="8472458" y="6217622"/>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zh-TW">
                <a:latin typeface="Open Sans"/>
                <a:ea typeface="Open Sans"/>
                <a:cs typeface="Open Sans"/>
                <a:sym typeface="Open Sans"/>
              </a:rPr>
              <a:t>‹#›</a:t>
            </a:fld>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593367"/>
            <a:ext cx="8520600" cy="943200"/>
          </a:xfrm>
          <a:prstGeom prst="rect">
            <a:avLst/>
          </a:prstGeom>
        </p:spPr>
        <p:txBody>
          <a:bodyPr anchorCtr="0" anchor="t" bIns="91425" lIns="91425" rIns="91425" wrap="square" tIns="91425">
            <a:noAutofit/>
          </a:bodyPr>
          <a:lstStyle/>
          <a:p>
            <a:pPr lvl="0">
              <a:spcBef>
                <a:spcPts val="0"/>
              </a:spcBef>
              <a:buClr>
                <a:schemeClr val="dk1"/>
              </a:buClr>
              <a:buSzPct val="30555"/>
              <a:buFont typeface="Arial"/>
              <a:buNone/>
            </a:pPr>
            <a:r>
              <a:rPr lang="zh-TW"/>
              <a:t>圖18.2   時間數列的長期趨勢</a:t>
            </a:r>
          </a:p>
          <a:p>
            <a:pPr lvl="0">
              <a:spcBef>
                <a:spcPts val="0"/>
              </a:spcBef>
              <a:buNone/>
            </a:pPr>
            <a:r>
              <a:t/>
            </a:r>
            <a:endParaRPr/>
          </a:p>
        </p:txBody>
      </p:sp>
      <p:sp>
        <p:nvSpPr>
          <p:cNvPr id="120" name="Shape 120"/>
          <p:cNvSpPr txBox="1"/>
          <p:nvPr>
            <p:ph idx="1" type="body"/>
          </p:nvPr>
        </p:nvSpPr>
        <p:spPr>
          <a:xfrm>
            <a:off x="311700" y="1688433"/>
            <a:ext cx="8520600" cy="4403700"/>
          </a:xfrm>
          <a:prstGeom prst="rect">
            <a:avLst/>
          </a:prstGeom>
        </p:spPr>
        <p:txBody>
          <a:bodyPr anchorCtr="0" anchor="t" bIns="91425" lIns="91425" rIns="91425" wrap="square" tIns="91425">
            <a:noAutofit/>
          </a:bodyPr>
          <a:lstStyle/>
          <a:p>
            <a:pPr lvl="0">
              <a:spcBef>
                <a:spcPts val="0"/>
              </a:spcBef>
              <a:buNone/>
            </a:pPr>
            <a:r>
              <a:t/>
            </a:r>
            <a:endParaRPr/>
          </a:p>
        </p:txBody>
      </p:sp>
      <p:pic>
        <p:nvPicPr>
          <p:cNvPr id="121" name="Shape 121"/>
          <p:cNvPicPr preferRelativeResize="0"/>
          <p:nvPr/>
        </p:nvPicPr>
        <p:blipFill>
          <a:blip r:embed="rId3">
            <a:alphaModFix/>
          </a:blip>
          <a:stretch>
            <a:fillRect/>
          </a:stretch>
        </p:blipFill>
        <p:spPr>
          <a:xfrm>
            <a:off x="706075" y="1688425"/>
            <a:ext cx="7731843" cy="4403700"/>
          </a:xfrm>
          <a:prstGeom prst="rect">
            <a:avLst/>
          </a:prstGeom>
          <a:noFill/>
          <a:ln>
            <a:noFill/>
          </a:ln>
        </p:spPr>
      </p:pic>
      <p:sp>
        <p:nvSpPr>
          <p:cNvPr id="122" name="Shape 122"/>
          <p:cNvSpPr txBox="1"/>
          <p:nvPr>
            <p:ph idx="12" type="sldNum"/>
          </p:nvPr>
        </p:nvSpPr>
        <p:spPr>
          <a:xfrm>
            <a:off x="8472458" y="6217622"/>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zh-TW">
                <a:latin typeface="Open Sans"/>
                <a:ea typeface="Open Sans"/>
                <a:cs typeface="Open Sans"/>
                <a:sym typeface="Open Sans"/>
              </a:rPr>
              <a:t>‹#›</a:t>
            </a:fld>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311700" y="593367"/>
            <a:ext cx="8520600" cy="943200"/>
          </a:xfrm>
          <a:prstGeom prst="rect">
            <a:avLst/>
          </a:prstGeom>
        </p:spPr>
        <p:txBody>
          <a:bodyPr anchorCtr="0" anchor="t" bIns="91425" lIns="91425" rIns="91425" wrap="square" tIns="91425">
            <a:noAutofit/>
          </a:bodyPr>
          <a:lstStyle/>
          <a:p>
            <a:pPr lvl="0">
              <a:spcBef>
                <a:spcPts val="0"/>
              </a:spcBef>
              <a:buClr>
                <a:schemeClr val="dk1"/>
              </a:buClr>
              <a:buSzPct val="30555"/>
              <a:buFont typeface="Arial"/>
              <a:buNone/>
            </a:pPr>
            <a:r>
              <a:rPr lang="zh-TW"/>
              <a:t>圖18.3  長期趨勢的幾個可能形態</a:t>
            </a:r>
          </a:p>
          <a:p>
            <a:pPr lvl="0">
              <a:spcBef>
                <a:spcPts val="0"/>
              </a:spcBef>
              <a:buNone/>
            </a:pPr>
            <a:r>
              <a:t/>
            </a:r>
            <a:endParaRPr/>
          </a:p>
        </p:txBody>
      </p:sp>
      <p:sp>
        <p:nvSpPr>
          <p:cNvPr id="128" name="Shape 128"/>
          <p:cNvSpPr txBox="1"/>
          <p:nvPr>
            <p:ph idx="1" type="body"/>
          </p:nvPr>
        </p:nvSpPr>
        <p:spPr>
          <a:xfrm>
            <a:off x="311700" y="1688433"/>
            <a:ext cx="8520600" cy="4403700"/>
          </a:xfrm>
          <a:prstGeom prst="rect">
            <a:avLst/>
          </a:prstGeom>
        </p:spPr>
        <p:txBody>
          <a:bodyPr anchorCtr="0" anchor="t" bIns="91425" lIns="91425" rIns="91425" wrap="square" tIns="91425">
            <a:noAutofit/>
          </a:bodyPr>
          <a:lstStyle/>
          <a:p>
            <a:pPr lvl="0">
              <a:spcBef>
                <a:spcPts val="0"/>
              </a:spcBef>
              <a:buNone/>
            </a:pPr>
            <a:r>
              <a:t/>
            </a:r>
            <a:endParaRPr/>
          </a:p>
        </p:txBody>
      </p:sp>
      <p:pic>
        <p:nvPicPr>
          <p:cNvPr id="129" name="Shape 129"/>
          <p:cNvPicPr preferRelativeResize="0"/>
          <p:nvPr/>
        </p:nvPicPr>
        <p:blipFill>
          <a:blip r:embed="rId3">
            <a:alphaModFix/>
          </a:blip>
          <a:stretch>
            <a:fillRect/>
          </a:stretch>
        </p:blipFill>
        <p:spPr>
          <a:xfrm>
            <a:off x="946288" y="1688425"/>
            <a:ext cx="7251426" cy="4403700"/>
          </a:xfrm>
          <a:prstGeom prst="rect">
            <a:avLst/>
          </a:prstGeom>
          <a:noFill/>
          <a:ln>
            <a:noFill/>
          </a:ln>
        </p:spPr>
      </p:pic>
      <p:sp>
        <p:nvSpPr>
          <p:cNvPr id="130" name="Shape 130"/>
          <p:cNvSpPr txBox="1"/>
          <p:nvPr>
            <p:ph idx="12" type="sldNum"/>
          </p:nvPr>
        </p:nvSpPr>
        <p:spPr>
          <a:xfrm>
            <a:off x="8472458" y="6217622"/>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zh-TW">
                <a:latin typeface="Open Sans"/>
                <a:ea typeface="Open Sans"/>
                <a:cs typeface="Open Sans"/>
                <a:sym typeface="Open Sans"/>
              </a:rPr>
              <a:t>‹#›</a:t>
            </a:fld>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