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3"/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FFFFF"/>
                </a:highlight>
              </a:rPr>
              <a:t>字型：標楷體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FFFFF"/>
                </a:highlight>
              </a:rPr>
              <a:t>字體大小：48pt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FFFFF"/>
                </a:highlight>
              </a:rPr>
              <a:t>粗體、底線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置中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置左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分散對齊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 &gt; 首字放大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段落、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gif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gif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b="1"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8" name="Shape 1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buSzPct val="9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19" name="Shape 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" name="Shape 21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4" name="Shape 1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73" name="Shape 1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96" name="Shape 196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197" name="Shape 1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Shape 198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國立空中大學104學年度第一學期</a:t>
              </a:r>
            </a:p>
            <a:p>
              <a:pPr lvl="0" rt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Word 2013專業文件排版</a:t>
              </a:r>
            </a:p>
          </p:txBody>
        </p:sp>
      </p:grpSp>
      <p:sp>
        <p:nvSpPr>
          <p:cNvPr id="199" name="Shape 199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02" name="Shape 20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09" name="Shape 2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3" name="Shape 2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20" name="Shape 2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24" name="Shape 2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" name="Shape 2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Shape 23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35" name="Shape 2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Shape 24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46" name="Shape 2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Shape 248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49" name="Shape 24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Shape 25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57" name="Shape 2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69" name="Shape 269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70" name="Shape 270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71" name="Shape 2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275" name="Shape 2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278" name="Shape 2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Shape 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89" name="Shape 28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Shape 294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8" name="Shape 298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Shape 29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0" name="Shape 300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Shape 307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08" name="Shape 30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6" name="Shape 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" name="Shape 5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58" name="Shape 5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7" name="Shape 6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1" Type="http://schemas.openxmlformats.org/officeDocument/2006/relationships/theme" Target="../theme/theme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b="1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Microsoft JhengHei"/>
              <a:buChar char="●"/>
              <a:defRPr sz="2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Microsoft JhengHei"/>
              <a:buChar char="○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Microsoft JhengHei"/>
              <a:buChar char="■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●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○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■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●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○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■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1.gif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hyperlink" Target="http://www.dafont.com/" TargetMode="External"/><Relationship Id="rId7" Type="http://schemas.openxmlformats.org/officeDocument/2006/relationships/hyperlink" Target="http://freefontsfile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2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1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6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1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Relationship Id="rId4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1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操作介面與基本編輯</a:t>
            </a:r>
          </a:p>
        </p:txBody>
      </p:sp>
      <p:sp>
        <p:nvSpPr>
          <p:cNvPr id="323" name="Shape 323"/>
          <p:cNvSpPr txBox="1"/>
          <p:nvPr>
            <p:ph idx="1" type="subTitle"/>
          </p:nvPr>
        </p:nvSpPr>
        <p:spPr>
          <a:xfrm>
            <a:off x="598100" y="5621196"/>
            <a:ext cx="8222100" cy="3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講師陳勇汀 (布丁老師)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  <p:sp>
        <p:nvSpPr>
          <p:cNvPr id="324" name="Shape 324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面授課程 第2堂 (2015/9/23)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選取：拖曳選取</a:t>
            </a:r>
          </a:p>
        </p:txBody>
      </p:sp>
      <p:sp>
        <p:nvSpPr>
          <p:cNvPr id="434" name="Shape 434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82" y="2792675"/>
            <a:ext cx="3115548" cy="2146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38" name="Shape 4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810" y="2956652"/>
            <a:ext cx="2549085" cy="181864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39" name="Shape 439"/>
          <p:cNvSpPr/>
          <p:nvPr/>
        </p:nvSpPr>
        <p:spPr>
          <a:xfrm>
            <a:off x="1182025" y="1495525"/>
            <a:ext cx="2890800" cy="1147500"/>
          </a:xfrm>
          <a:prstGeom prst="wedgeRoundRectCallout">
            <a:avLst>
              <a:gd fmla="val -35727" name="adj1"/>
              <a:gd fmla="val 115094" name="adj2"/>
              <a:gd fmla="val 0" name="adj3"/>
            </a:avLst>
          </a:prstGeom>
          <a:solidFill>
            <a:srgbClr val="C9DAF8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再要選取的起點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按下滑鼠左鍵</a:t>
            </a:r>
          </a:p>
        </p:txBody>
      </p:sp>
      <p:sp>
        <p:nvSpPr>
          <p:cNvPr id="440" name="Shape 440"/>
          <p:cNvSpPr/>
          <p:nvPr/>
        </p:nvSpPr>
        <p:spPr>
          <a:xfrm>
            <a:off x="5319125" y="5292550"/>
            <a:ext cx="2890800" cy="1147500"/>
          </a:xfrm>
          <a:prstGeom prst="wedgeRoundRectCallout">
            <a:avLst>
              <a:gd fmla="val 28307" name="adj1"/>
              <a:gd fmla="val -106963" name="adj2"/>
              <a:gd fmla="val 0" name="adj3"/>
            </a:avLst>
          </a:prstGeom>
          <a:solidFill>
            <a:srgbClr val="C9DAF8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選取了確定位置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放開滑鼠左鍵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字型格式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39825"/>
            <a:ext cx="5605036" cy="4452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49" name="Shape 449"/>
          <p:cNvSpPr/>
          <p:nvPr/>
        </p:nvSpPr>
        <p:spPr>
          <a:xfrm>
            <a:off x="1462675" y="2503450"/>
            <a:ext cx="3254400" cy="11652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>
            <p:ph idx="2" type="body"/>
          </p:nvPr>
        </p:nvSpPr>
        <p:spPr>
          <a:xfrm>
            <a:off x="6177775" y="1639975"/>
            <a:ext cx="26544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u="sng">
                <a:solidFill>
                  <a:schemeClr val="dk1"/>
                </a:solidFill>
              </a:rPr>
              <a:t>常用</a:t>
            </a:r>
            <a:r>
              <a:rPr lang="zh-TW"/>
              <a:t>索引標籤: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字型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字體大小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粗體、斜體、底線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字型色彩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文字醒目提示色彩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文字效果</a:t>
            </a:r>
          </a:p>
        </p:txBody>
      </p:sp>
      <p:sp>
        <p:nvSpPr>
          <p:cNvPr id="451" name="Shape 451"/>
          <p:cNvSpPr/>
          <p:nvPr/>
        </p:nvSpPr>
        <p:spPr>
          <a:xfrm>
            <a:off x="2174500" y="1795350"/>
            <a:ext cx="635700" cy="585300"/>
          </a:xfrm>
          <a:prstGeom prst="wedgeEllipseCallout">
            <a:avLst>
              <a:gd fmla="val -25444" name="adj1"/>
              <a:gd fmla="val 8526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2" name="Shape 452"/>
          <p:cNvSpPr/>
          <p:nvPr/>
        </p:nvSpPr>
        <p:spPr>
          <a:xfrm>
            <a:off x="4081375" y="1795350"/>
            <a:ext cx="635700" cy="585300"/>
          </a:xfrm>
          <a:prstGeom prst="wedgeEllipseCallout">
            <a:avLst>
              <a:gd fmla="val -25444" name="adj1"/>
              <a:gd fmla="val 8526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3" name="Shape 453"/>
          <p:cNvSpPr/>
          <p:nvPr/>
        </p:nvSpPr>
        <p:spPr>
          <a:xfrm>
            <a:off x="591075" y="2737650"/>
            <a:ext cx="635700" cy="585300"/>
          </a:xfrm>
          <a:prstGeom prst="wedgeEllipseCallout">
            <a:avLst>
              <a:gd fmla="val 107869" name="adj1"/>
              <a:gd fmla="val 524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4" name="Shape 454"/>
          <p:cNvSpPr/>
          <p:nvPr/>
        </p:nvSpPr>
        <p:spPr>
          <a:xfrm>
            <a:off x="1226775" y="3785875"/>
            <a:ext cx="635700" cy="585300"/>
          </a:xfrm>
          <a:prstGeom prst="wedgeEllipseCallout">
            <a:avLst>
              <a:gd fmla="val 28917" name="adj1"/>
              <a:gd fmla="val -7953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55" name="Shape 455"/>
          <p:cNvSpPr/>
          <p:nvPr/>
        </p:nvSpPr>
        <p:spPr>
          <a:xfrm>
            <a:off x="1993800" y="3791450"/>
            <a:ext cx="635700" cy="585300"/>
          </a:xfrm>
          <a:prstGeom prst="wedgeEllipseCallout">
            <a:avLst>
              <a:gd fmla="val -527" name="adj1"/>
              <a:gd fmla="val -8048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56" name="Shape 456"/>
          <p:cNvSpPr/>
          <p:nvPr/>
        </p:nvSpPr>
        <p:spPr>
          <a:xfrm>
            <a:off x="2810200" y="3785875"/>
            <a:ext cx="635700" cy="585300"/>
          </a:xfrm>
          <a:prstGeom prst="wedgeEllipseCallout">
            <a:avLst>
              <a:gd fmla="val -35980" name="adj1"/>
              <a:gd fmla="val -8334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插入符號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11700" y="14955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進入「</a:t>
            </a:r>
            <a:r>
              <a:rPr lang="zh-TW" u="sng">
                <a:solidFill>
                  <a:schemeClr val="dk1"/>
                </a:solidFill>
              </a:rPr>
              <a:t>插入</a:t>
            </a:r>
            <a:r>
              <a:rPr lang="zh-TW"/>
              <a:t>」索引標籤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符號</a:t>
            </a:r>
            <a:r>
              <a:rPr lang="zh-TW"/>
              <a:t>」 &gt; 「</a:t>
            </a:r>
            <a:r>
              <a:rPr lang="zh-TW" u="sng">
                <a:solidFill>
                  <a:schemeClr val="dk1"/>
                </a:solidFill>
              </a:rPr>
              <a:t>符號</a:t>
            </a:r>
            <a:r>
              <a:rPr lang="zh-TW"/>
              <a:t>」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選擇要插入的符號，例如「</a:t>
            </a:r>
            <a:r>
              <a:rPr lang="zh-TW">
                <a:solidFill>
                  <a:schemeClr val="dk1"/>
                </a:solidFill>
              </a:rPr>
              <a:t>■</a:t>
            </a:r>
            <a:r>
              <a:rPr lang="zh-TW"/>
              <a:t>」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更多符號請點選「</a:t>
            </a:r>
            <a:r>
              <a:rPr lang="zh-TW" u="sng">
                <a:solidFill>
                  <a:schemeClr val="dk1"/>
                </a:solidFill>
              </a:rPr>
              <a:t>其他符號</a:t>
            </a:r>
            <a:r>
              <a:rPr lang="zh-TW"/>
              <a:t>」，</a:t>
            </a:r>
            <a:br>
              <a:rPr lang="zh-TW"/>
            </a:b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符號</a:t>
            </a:r>
            <a:r>
              <a:rPr lang="zh-TW"/>
              <a:t>」對話方塊</a:t>
            </a: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00" y="3650850"/>
            <a:ext cx="4034750" cy="31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825" y="685225"/>
            <a:ext cx="2152650" cy="238125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66" name="Shape 466"/>
          <p:cNvSpPr/>
          <p:nvPr/>
        </p:nvSpPr>
        <p:spPr>
          <a:xfrm>
            <a:off x="6921325" y="2603875"/>
            <a:ext cx="16221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7" name="Shape 467"/>
          <p:cNvCxnSpPr>
            <a:stCxn id="466" idx="2"/>
            <a:endCxn id="464" idx="0"/>
          </p:cNvCxnSpPr>
          <p:nvPr/>
        </p:nvCxnSpPr>
        <p:spPr>
          <a:xfrm rot="5400000">
            <a:off x="6909475" y="2827975"/>
            <a:ext cx="629100" cy="10167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文字格式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2-B 文字格式.docx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[P.14] 將所有文字格式套用成: </a:t>
            </a:r>
            <a:r>
              <a:rPr lang="zh-TW" u="sng">
                <a:solidFill>
                  <a:schemeClr val="dk1"/>
                </a:solidFill>
              </a:rPr>
              <a:t>字型</a:t>
            </a:r>
            <a:r>
              <a:rPr lang="zh-TW"/>
              <a:t>「標楷體」; </a:t>
            </a:r>
            <a:br>
              <a:rPr lang="zh-TW"/>
            </a:br>
            <a:r>
              <a:rPr lang="zh-TW" u="sng">
                <a:solidFill>
                  <a:schemeClr val="dk1"/>
                </a:solidFill>
              </a:rPr>
              <a:t>字體大小</a:t>
            </a:r>
            <a:r>
              <a:rPr lang="zh-TW"/>
              <a:t>: 48pt; 第一行設為</a:t>
            </a:r>
            <a:r>
              <a:rPr lang="zh-TW" u="sng">
                <a:solidFill>
                  <a:schemeClr val="dk1"/>
                </a:solidFill>
              </a:rPr>
              <a:t>粗體</a:t>
            </a:r>
            <a:r>
              <a:rPr lang="zh-TW"/>
              <a:t>; 第二行設為</a:t>
            </a:r>
            <a:r>
              <a:rPr lang="zh-TW" u="sng">
                <a:solidFill>
                  <a:schemeClr val="dk1"/>
                </a:solidFill>
              </a:rPr>
              <a:t>底線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u="sng">
                <a:solidFill>
                  <a:schemeClr val="dk1"/>
                </a:solidFill>
              </a:rPr>
              <a:t>字型色彩</a:t>
            </a:r>
            <a:r>
              <a:rPr lang="zh-TW"/>
              <a:t>: 「捷克」紅色; 「布拉格」藍色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u="sng">
                <a:solidFill>
                  <a:schemeClr val="dk1"/>
                </a:solidFill>
              </a:rPr>
              <a:t>文字效果</a:t>
            </a:r>
            <a:r>
              <a:rPr lang="zh-TW"/>
              <a:t>:「文化之旅」</a:t>
            </a:r>
            <a:br>
              <a:rPr lang="zh-TW"/>
            </a:br>
            <a:r>
              <a:rPr lang="zh-TW"/>
              <a:t>設定如右圖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[P.15] 插入</a:t>
            </a:r>
            <a:r>
              <a:rPr b="1" lang="zh-TW">
                <a:solidFill>
                  <a:schemeClr val="dk1"/>
                </a:solidFill>
              </a:rPr>
              <a:t>符號</a:t>
            </a:r>
            <a:r>
              <a:rPr lang="zh-TW"/>
              <a:t>「☆」到</a:t>
            </a:r>
            <a:br>
              <a:rPr lang="zh-TW"/>
            </a:br>
            <a:r>
              <a:rPr lang="zh-TW"/>
              <a:t>「文化之旅」中間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476" name="Shape 476"/>
          <p:cNvGrpSpPr/>
          <p:nvPr/>
        </p:nvGrpSpPr>
        <p:grpSpPr>
          <a:xfrm>
            <a:off x="5057875" y="5685675"/>
            <a:ext cx="3537416" cy="1049609"/>
            <a:chOff x="5057875" y="5685675"/>
            <a:chExt cx="3537416" cy="1049609"/>
          </a:xfrm>
        </p:grpSpPr>
        <p:grpSp>
          <p:nvGrpSpPr>
            <p:cNvPr id="477" name="Shape 477"/>
            <p:cNvGrpSpPr/>
            <p:nvPr/>
          </p:nvGrpSpPr>
          <p:grpSpPr>
            <a:xfrm>
              <a:off x="7545682" y="5685675"/>
              <a:ext cx="1049609" cy="1049609"/>
              <a:chOff x="7008683" y="4974925"/>
              <a:chExt cx="1219200" cy="1219200"/>
            </a:xfrm>
          </p:grpSpPr>
          <p:pic>
            <p:nvPicPr>
              <p:cNvPr id="478" name="Shape 47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" name="Shape 47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0" name="Shape 480"/>
            <p:cNvSpPr/>
            <p:nvPr/>
          </p:nvSpPr>
          <p:spPr>
            <a:xfrm>
              <a:off x="5057875" y="5824500"/>
              <a:ext cx="2271300" cy="532500"/>
            </a:xfrm>
            <a:prstGeom prst="wedgeRoundRectCallout">
              <a:avLst>
                <a:gd fmla="val 58654" name="adj1"/>
                <a:gd fmla="val 18690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搭配P.12實作！</a:t>
              </a:r>
            </a:p>
          </p:txBody>
        </p:sp>
      </p:grpSp>
      <p:sp>
        <p:nvSpPr>
          <p:cNvPr id="481" name="Shape 481"/>
          <p:cNvSpPr txBox="1"/>
          <p:nvPr>
            <p:ph idx="2" type="subTitle"/>
          </p:nvPr>
        </p:nvSpPr>
        <p:spPr>
          <a:xfrm>
            <a:off x="3967625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實作B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600" y="3689500"/>
            <a:ext cx="3099500" cy="1859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字型對話方塊</a:t>
            </a:r>
          </a:p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89" name="Shape 489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補充教材</a:t>
            </a:r>
          </a:p>
        </p:txBody>
      </p:sp>
      <p:sp>
        <p:nvSpPr>
          <p:cNvPr id="490" name="Shape 490"/>
          <p:cNvSpPr/>
          <p:nvPr/>
        </p:nvSpPr>
        <p:spPr>
          <a:xfrm>
            <a:off x="337425" y="771500"/>
            <a:ext cx="2561100" cy="532500"/>
          </a:xfrm>
          <a:prstGeom prst="wedgeRoundRectCallout">
            <a:avLst>
              <a:gd fmla="val 58654" name="adj1"/>
              <a:gd fmla="val 18690" name="adj2"/>
              <a:gd fmla="val 0" name="adj3"/>
            </a:avLst>
          </a:prstGeom>
          <a:solidFill>
            <a:srgbClr val="C9DAF8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更詳細的字型設定</a:t>
            </a:r>
          </a:p>
        </p:txBody>
      </p:sp>
      <p:sp>
        <p:nvSpPr>
          <p:cNvPr id="491" name="Shape 491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1500"/>
            <a:ext cx="3999900" cy="412892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410" y="1639975"/>
            <a:ext cx="3481889" cy="4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3579550" y="3091550"/>
            <a:ext cx="490800" cy="5325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6" name="Shape 496"/>
          <p:cNvCxnSpPr/>
          <p:nvPr/>
        </p:nvCxnSpPr>
        <p:spPr>
          <a:xfrm flipH="1" rot="10800000">
            <a:off x="4070210" y="3345475"/>
            <a:ext cx="1003500" cy="12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7868" l="0" r="0" t="0"/>
          <a:stretch/>
        </p:blipFill>
        <p:spPr>
          <a:xfrm>
            <a:off x="311700" y="1840451"/>
            <a:ext cx="8520601" cy="19313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02" name="Shape 5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免費字型下載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504" name="Shape 5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875" y="4269088"/>
            <a:ext cx="7281349" cy="19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Shape 5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425" y="4308213"/>
            <a:ext cx="11430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/>
          <p:nvPr/>
        </p:nvSpPr>
        <p:spPr>
          <a:xfrm>
            <a:off x="154350" y="3959950"/>
            <a:ext cx="6343500" cy="44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英文字型 </a:t>
            </a:r>
            <a:r>
              <a:rPr b="1" lang="zh-TW" sz="2400">
                <a:solidFill>
                  <a:srgbClr val="FFFFFF"/>
                </a:solidFill>
              </a:rPr>
              <a:t>dafont.com</a:t>
            </a:r>
            <a:r>
              <a:rPr lang="zh-TW" sz="2400">
                <a:solidFill>
                  <a:srgbClr val="FFFFFF"/>
                </a:solidFill>
              </a:rPr>
              <a:t> </a:t>
            </a:r>
            <a:r>
              <a:rPr lang="zh-TW" sz="2400" u="sng">
                <a:solidFill>
                  <a:schemeClr val="hlink"/>
                </a:solidFill>
                <a:hlinkClick r:id="rId6"/>
              </a:rPr>
              <a:t>http://www.dafont.com/</a:t>
            </a:r>
            <a:r>
              <a:rPr lang="zh-TW" sz="2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07" name="Shape 507"/>
          <p:cNvSpPr/>
          <p:nvPr/>
        </p:nvSpPr>
        <p:spPr>
          <a:xfrm>
            <a:off x="154350" y="1495525"/>
            <a:ext cx="6549300" cy="44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中文字型 </a:t>
            </a:r>
            <a:r>
              <a:rPr b="1" lang="zh-TW" sz="2400">
                <a:solidFill>
                  <a:srgbClr val="FFFFFF"/>
                </a:solidFill>
              </a:rPr>
              <a:t>字型下載國度</a:t>
            </a:r>
            <a:r>
              <a:rPr lang="zh-TW" sz="2400">
                <a:solidFill>
                  <a:srgbClr val="FFFFFF"/>
                </a:solidFill>
              </a:rPr>
              <a:t> </a:t>
            </a:r>
            <a:r>
              <a:rPr lang="zh-TW" sz="2400" u="sng">
                <a:solidFill>
                  <a:schemeClr val="hlink"/>
                </a:solidFill>
                <a:hlinkClick r:id="rId7"/>
              </a:rPr>
              <a:t>http://freefontsfile.com/</a:t>
            </a:r>
            <a:r>
              <a:rPr lang="zh-TW" sz="2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補充教材</a:t>
            </a:r>
          </a:p>
        </p:txBody>
      </p:sp>
      <p:sp>
        <p:nvSpPr>
          <p:cNvPr id="510" name="Shape 510"/>
          <p:cNvSpPr/>
          <p:nvPr/>
        </p:nvSpPr>
        <p:spPr>
          <a:xfrm>
            <a:off x="627275" y="771500"/>
            <a:ext cx="2271300" cy="532500"/>
          </a:xfrm>
          <a:prstGeom prst="wedgeRoundRectCallout">
            <a:avLst>
              <a:gd fmla="val 58654" name="adj1"/>
              <a:gd fmla="val 18690" name="adj2"/>
              <a:gd fmla="val 0" name="adj3"/>
            </a:avLst>
          </a:prstGeom>
          <a:solidFill>
            <a:srgbClr val="C9DAF8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字型不夠多嗎？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段落格式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17" name="Shape 517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實作C</a:t>
            </a:r>
          </a:p>
        </p:txBody>
      </p:sp>
      <p:sp>
        <p:nvSpPr>
          <p:cNvPr id="519" name="Shape 519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>
                <a:solidFill>
                  <a:srgbClr val="FFFF00"/>
                </a:solidFill>
              </a:rPr>
              <a:t>2-C 段落格式.docx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第2堂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4500"/>
            <a:ext cx="3999899" cy="444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段落格式</a:t>
            </a:r>
          </a:p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29" name="Shape 529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530" name="Shape 530"/>
          <p:cNvSpPr/>
          <p:nvPr/>
        </p:nvSpPr>
        <p:spPr>
          <a:xfrm>
            <a:off x="3532050" y="329950"/>
            <a:ext cx="18429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>
            <p:ph idx="4294967295" type="subTitle"/>
          </p:nvPr>
        </p:nvSpPr>
        <p:spPr>
          <a:xfrm>
            <a:off x="35320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實作目標</a:t>
            </a:r>
          </a:p>
        </p:txBody>
      </p:sp>
      <p:sp>
        <p:nvSpPr>
          <p:cNvPr id="532" name="Shape 532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533" name="Shape 533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5132250" y="2468575"/>
            <a:ext cx="3406500" cy="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4">
            <a:alphaModFix/>
          </a:blip>
          <a:srcRect b="76469" l="6723" r="61395" t="18300"/>
          <a:stretch/>
        </p:blipFill>
        <p:spPr>
          <a:xfrm>
            <a:off x="6310250" y="2468575"/>
            <a:ext cx="1275200" cy="2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文字與段落的差別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字型, 字型顏色, 字體大小, </a:t>
            </a:r>
            <a:br>
              <a:rPr lang="zh-TW"/>
            </a:br>
            <a:r>
              <a:rPr lang="zh-TW"/>
              <a:t>粗體, 底線, 粗體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50" y="4329875"/>
            <a:ext cx="6819900" cy="17621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44" name="Shape 544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對齊, 行距, 縮排</a:t>
            </a:r>
          </a:p>
        </p:txBody>
      </p:sp>
      <p:sp>
        <p:nvSpPr>
          <p:cNvPr id="545" name="Shape 545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accent4"/>
                </a:solidFill>
              </a:rPr>
              <a:t>文字格式</a:t>
            </a:r>
          </a:p>
        </p:txBody>
      </p:sp>
      <p:sp>
        <p:nvSpPr>
          <p:cNvPr id="546" name="Shape 546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段落格式</a:t>
            </a:r>
          </a:p>
        </p:txBody>
      </p:sp>
      <p:sp>
        <p:nvSpPr>
          <p:cNvPr id="547" name="Shape 547"/>
          <p:cNvSpPr/>
          <p:nvPr/>
        </p:nvSpPr>
        <p:spPr>
          <a:xfrm>
            <a:off x="4953075" y="3615350"/>
            <a:ext cx="1509900" cy="582000"/>
          </a:xfrm>
          <a:prstGeom prst="wedgeRoundRectCallout">
            <a:avLst>
              <a:gd fmla="val -26775" name="adj1"/>
              <a:gd fmla="val 145052" name="adj2"/>
              <a:gd fmla="val 0" name="adj3"/>
            </a:avLst>
          </a:prstGeom>
          <a:solidFill>
            <a:srgbClr val="F3F3F3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2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文字格式</a:t>
            </a:r>
          </a:p>
        </p:txBody>
      </p:sp>
      <p:sp>
        <p:nvSpPr>
          <p:cNvPr id="548" name="Shape 548"/>
          <p:cNvSpPr/>
          <p:nvPr/>
        </p:nvSpPr>
        <p:spPr>
          <a:xfrm>
            <a:off x="311700" y="4405650"/>
            <a:ext cx="1509900" cy="582000"/>
          </a:xfrm>
          <a:prstGeom prst="wedgeRoundRectCallout">
            <a:avLst>
              <a:gd fmla="val 43925" name="adj1"/>
              <a:gd fmla="val 95262" name="adj2"/>
              <a:gd fmla="val 0" name="adj3"/>
            </a:avLst>
          </a:prstGeom>
          <a:solidFill>
            <a:srgbClr val="C9DAF8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段落格式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對齊、行距工具與段落對話方塊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556" name="Shape 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7288"/>
            <a:ext cx="5809400" cy="31370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57" name="Shape 557"/>
          <p:cNvSpPr txBox="1"/>
          <p:nvPr>
            <p:ph idx="2" type="body"/>
          </p:nvPr>
        </p:nvSpPr>
        <p:spPr>
          <a:xfrm>
            <a:off x="6164300" y="1639975"/>
            <a:ext cx="2667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u="sng">
                <a:solidFill>
                  <a:schemeClr val="dk1"/>
                </a:solidFill>
              </a:rPr>
              <a:t>常用</a:t>
            </a:r>
            <a:r>
              <a:rPr lang="zh-TW"/>
              <a:t>索引標籤: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對齊</a:t>
            </a:r>
            <a:r>
              <a:rPr lang="zh-TW"/>
              <a:t>:</a:t>
            </a:r>
            <a:br>
              <a:rPr lang="zh-TW"/>
            </a:br>
            <a:r>
              <a:rPr lang="zh-TW"/>
              <a:t>靠左對齊</a:t>
            </a:r>
            <a:br>
              <a:rPr lang="zh-TW"/>
            </a:br>
            <a:r>
              <a:rPr lang="zh-TW"/>
              <a:t>置中對齊</a:t>
            </a:r>
            <a:br>
              <a:rPr lang="zh-TW"/>
            </a:br>
            <a:r>
              <a:rPr lang="zh-TW"/>
              <a:t>靠右對齊</a:t>
            </a:r>
            <a:br>
              <a:rPr lang="zh-TW"/>
            </a:br>
            <a:r>
              <a:rPr lang="zh-TW"/>
              <a:t>左右對齊</a:t>
            </a:r>
            <a:br>
              <a:rPr lang="zh-TW"/>
            </a:br>
            <a:r>
              <a:rPr lang="zh-TW"/>
              <a:t>分散對齊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行距</a:t>
            </a:r>
            <a:r>
              <a:rPr lang="zh-TW"/>
              <a:t>: n倍行高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段落對話方塊</a:t>
            </a:r>
          </a:p>
        </p:txBody>
      </p:sp>
      <p:sp>
        <p:nvSpPr>
          <p:cNvPr id="558" name="Shape 558"/>
          <p:cNvSpPr/>
          <p:nvPr/>
        </p:nvSpPr>
        <p:spPr>
          <a:xfrm>
            <a:off x="3407050" y="3029450"/>
            <a:ext cx="13803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289675" y="2250700"/>
            <a:ext cx="635700" cy="585300"/>
          </a:xfrm>
          <a:prstGeom prst="wedgeEllipseCallout">
            <a:avLst>
              <a:gd fmla="val 15428" name="adj1"/>
              <a:gd fmla="val 845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0" name="Shape 560"/>
          <p:cNvSpPr/>
          <p:nvPr/>
        </p:nvSpPr>
        <p:spPr>
          <a:xfrm>
            <a:off x="4787350" y="3029450"/>
            <a:ext cx="4374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5287875" y="3573875"/>
            <a:ext cx="3495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4920100" y="2250700"/>
            <a:ext cx="635700" cy="585300"/>
          </a:xfrm>
          <a:prstGeom prst="wedgeEllipseCallout">
            <a:avLst>
              <a:gd fmla="val -25444" name="adj1"/>
              <a:gd fmla="val 8526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63" name="Shape 563"/>
          <p:cNvSpPr/>
          <p:nvPr/>
        </p:nvSpPr>
        <p:spPr>
          <a:xfrm>
            <a:off x="4375700" y="3591175"/>
            <a:ext cx="635700" cy="585300"/>
          </a:xfrm>
          <a:prstGeom prst="wedgeEllipseCallout">
            <a:avLst>
              <a:gd fmla="val 84942" name="adj1"/>
              <a:gd fmla="val -2196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檢視工具與視窗操作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>
                <a:solidFill>
                  <a:srgbClr val="FFFF00"/>
                </a:solidFill>
              </a:rPr>
              <a:t>旅遊宣傳單.docx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/>
              <a:t> &gt; </a:t>
            </a:r>
            <a:r>
              <a:rPr lang="zh-TW" sz="2300" u="sng"/>
              <a:t>面授課程 第2堂</a:t>
            </a:r>
            <a:r>
              <a:rPr lang="zh-TW" sz="2300"/>
              <a:t> &gt; </a:t>
            </a:r>
            <a:r>
              <a:rPr lang="zh-TW" sz="2300" u="sng"/>
              <a:t>練習文件</a:t>
            </a:r>
          </a:p>
        </p:txBody>
      </p:sp>
      <p:sp>
        <p:nvSpPr>
          <p:cNvPr id="334" name="Shape 334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>
                <a:solidFill>
                  <a:schemeClr val="dk1"/>
                </a:solidFill>
              </a:rPr>
              <a:t>實作A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250" y="4622275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685225"/>
            <a:ext cx="57735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固定行高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選取段落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開啟段落對話方塊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行距 &gt; 固定行高 &gt; 20點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確定</a:t>
            </a:r>
          </a:p>
        </p:txBody>
      </p:sp>
      <p:sp>
        <p:nvSpPr>
          <p:cNvPr id="570" name="Shape 57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3849700"/>
            <a:ext cx="4263226" cy="25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Shape 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475" y="161925"/>
            <a:ext cx="3933825" cy="6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391925" y="4050800"/>
            <a:ext cx="635700" cy="585300"/>
          </a:xfrm>
          <a:prstGeom prst="wedgeEllipseCallout">
            <a:avLst>
              <a:gd fmla="val 15428" name="adj1"/>
              <a:gd fmla="val 845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5" name="Shape 575"/>
          <p:cNvSpPr/>
          <p:nvPr/>
        </p:nvSpPr>
        <p:spPr>
          <a:xfrm>
            <a:off x="2600875" y="4384600"/>
            <a:ext cx="3495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6921150" y="3576750"/>
            <a:ext cx="17895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086300" y="6246175"/>
            <a:ext cx="9483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645200" y="3532725"/>
            <a:ext cx="635700" cy="585300"/>
          </a:xfrm>
          <a:prstGeom prst="wedgeEllipseCallout">
            <a:avLst>
              <a:gd fmla="val -25444" name="adj1"/>
              <a:gd fmla="val 8526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9" name="Shape 579"/>
          <p:cNvSpPr/>
          <p:nvPr/>
        </p:nvSpPr>
        <p:spPr>
          <a:xfrm>
            <a:off x="8034600" y="2584375"/>
            <a:ext cx="635700" cy="585300"/>
          </a:xfrm>
          <a:prstGeom prst="wedgeEllipseCallout">
            <a:avLst>
              <a:gd fmla="val -25444" name="adj1"/>
              <a:gd fmla="val 8526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80" name="Shape 580"/>
          <p:cNvSpPr/>
          <p:nvPr/>
        </p:nvSpPr>
        <p:spPr>
          <a:xfrm>
            <a:off x="7398900" y="5341625"/>
            <a:ext cx="635700" cy="585300"/>
          </a:xfrm>
          <a:prstGeom prst="wedgeEllipseCallout">
            <a:avLst>
              <a:gd fmla="val -25444" name="adj1"/>
              <a:gd fmla="val 8526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首字放大</a:t>
            </a: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 u="sng">
                <a:solidFill>
                  <a:schemeClr val="dk1"/>
                </a:solidFill>
              </a:rPr>
              <a:t>輸入線</a:t>
            </a:r>
            <a:r>
              <a:rPr lang="zh-TW"/>
              <a:t>放在段落前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插入</a:t>
            </a:r>
            <a:r>
              <a:rPr lang="zh-TW"/>
              <a:t>索引標籤 &gt; </a:t>
            </a:r>
            <a:r>
              <a:rPr lang="zh-TW" u="sng">
                <a:solidFill>
                  <a:schemeClr val="dk1"/>
                </a:solidFill>
              </a:rPr>
              <a:t>首字放大</a:t>
            </a:r>
            <a:r>
              <a:rPr lang="zh-TW"/>
              <a:t> &gt; </a:t>
            </a:r>
            <a:r>
              <a:rPr lang="zh-TW" u="sng">
                <a:solidFill>
                  <a:schemeClr val="dk1"/>
                </a:solidFill>
              </a:rPr>
              <a:t>繞邊</a:t>
            </a:r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19768" l="0" r="0" t="0"/>
          <a:stretch/>
        </p:blipFill>
        <p:spPr>
          <a:xfrm>
            <a:off x="300038" y="3036325"/>
            <a:ext cx="8543925" cy="3286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89" name="Shape 589"/>
          <p:cNvSpPr/>
          <p:nvPr/>
        </p:nvSpPr>
        <p:spPr>
          <a:xfrm>
            <a:off x="383150" y="4577675"/>
            <a:ext cx="635700" cy="585300"/>
          </a:xfrm>
          <a:prstGeom prst="wedgeEllipseCallout">
            <a:avLst>
              <a:gd fmla="val 44435" name="adj1"/>
              <a:gd fmla="val 920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90" name="Shape 590"/>
          <p:cNvSpPr/>
          <p:nvPr/>
        </p:nvSpPr>
        <p:spPr>
          <a:xfrm>
            <a:off x="1352275" y="3259350"/>
            <a:ext cx="5487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471625" y="3970625"/>
            <a:ext cx="3777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471625" y="4629200"/>
            <a:ext cx="1586100" cy="4815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057775" y="4156200"/>
            <a:ext cx="635700" cy="585300"/>
          </a:xfrm>
          <a:prstGeom prst="wedgeEllipseCallout">
            <a:avLst>
              <a:gd fmla="val -85406" name="adj1"/>
              <a:gd fmla="val 6054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594" name="Shape 594"/>
          <p:cNvCxnSpPr>
            <a:stCxn id="590" idx="3"/>
            <a:endCxn id="591" idx="1"/>
          </p:cNvCxnSpPr>
          <p:nvPr/>
        </p:nvCxnSpPr>
        <p:spPr>
          <a:xfrm>
            <a:off x="1900975" y="3429000"/>
            <a:ext cx="4570800" cy="711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5" name="Shape 595"/>
          <p:cNvCxnSpPr>
            <a:endCxn id="592" idx="0"/>
          </p:cNvCxnSpPr>
          <p:nvPr/>
        </p:nvCxnSpPr>
        <p:spPr>
          <a:xfrm>
            <a:off x="6660475" y="4310000"/>
            <a:ext cx="604200" cy="319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43056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首行縮排</a:t>
            </a: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311700" y="138518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b="1" lang="zh-TW" sz="2400" u="sng">
                <a:solidFill>
                  <a:schemeClr val="dk1"/>
                </a:solidFill>
              </a:rPr>
              <a:t>輸入線</a:t>
            </a:r>
            <a:r>
              <a:rPr lang="zh-TW" sz="2400"/>
              <a:t>放在段落前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 sz="2400"/>
              <a:t>開啟</a:t>
            </a:r>
            <a:r>
              <a:rPr b="1" lang="zh-TW" sz="2400" u="sng">
                <a:solidFill>
                  <a:schemeClr val="dk1"/>
                </a:solidFill>
              </a:rPr>
              <a:t>段落對話方塊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 sz="2400"/>
              <a:t>縮排 &gt; 指定方式: </a:t>
            </a:r>
            <a:r>
              <a:rPr b="1" lang="zh-TW" sz="2400" u="sng">
                <a:solidFill>
                  <a:schemeClr val="dk1"/>
                </a:solidFill>
              </a:rPr>
              <a:t>第一行</a:t>
            </a:r>
            <a:r>
              <a:rPr lang="zh-TW" sz="2400"/>
              <a:t>; </a:t>
            </a:r>
            <a:br>
              <a:rPr lang="zh-TW" sz="2400"/>
            </a:br>
            <a:r>
              <a:rPr lang="zh-TW" sz="2400"/>
              <a:t>位移點數: </a:t>
            </a:r>
            <a:r>
              <a:rPr b="1" lang="zh-TW" sz="2400" u="sng">
                <a:solidFill>
                  <a:schemeClr val="dk1"/>
                </a:solidFill>
              </a:rPr>
              <a:t>2字元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 sz="2400"/>
              <a:t>確定</a:t>
            </a:r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 b="0" l="0" r="16394" t="0"/>
          <a:stretch/>
        </p:blipFill>
        <p:spPr>
          <a:xfrm>
            <a:off x="226298" y="3633950"/>
            <a:ext cx="5024775" cy="2914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3" name="Shape 6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864" y="1169188"/>
            <a:ext cx="3141434" cy="52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605" name="Shape 605"/>
          <p:cNvSpPr/>
          <p:nvPr/>
        </p:nvSpPr>
        <p:spPr>
          <a:xfrm>
            <a:off x="4794450" y="4794450"/>
            <a:ext cx="3072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83150" y="4548450"/>
            <a:ext cx="635700" cy="585300"/>
          </a:xfrm>
          <a:prstGeom prst="wedgeEllipseCallout">
            <a:avLst>
              <a:gd fmla="val 15428" name="adj1"/>
              <a:gd fmla="val 845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7" name="Shape 607"/>
          <p:cNvSpPr/>
          <p:nvPr/>
        </p:nvSpPr>
        <p:spPr>
          <a:xfrm>
            <a:off x="4404875" y="3963150"/>
            <a:ext cx="635700" cy="585300"/>
          </a:xfrm>
          <a:prstGeom prst="wedgeEllipseCallout">
            <a:avLst>
              <a:gd fmla="val 15428" name="adj1"/>
              <a:gd fmla="val 845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08" name="Shape 608"/>
          <p:cNvSpPr/>
          <p:nvPr/>
        </p:nvSpPr>
        <p:spPr>
          <a:xfrm>
            <a:off x="8013875" y="1873275"/>
            <a:ext cx="635700" cy="585300"/>
          </a:xfrm>
          <a:prstGeom prst="wedgeEllipseCallout">
            <a:avLst>
              <a:gd fmla="val 15428" name="adj1"/>
              <a:gd fmla="val 845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9" name="Shape 609"/>
          <p:cNvSpPr/>
          <p:nvPr/>
        </p:nvSpPr>
        <p:spPr>
          <a:xfrm>
            <a:off x="7288275" y="2687000"/>
            <a:ext cx="1431300" cy="5181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7437550" y="5937375"/>
            <a:ext cx="711300" cy="417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959600" y="5133750"/>
            <a:ext cx="635700" cy="585300"/>
          </a:xfrm>
          <a:prstGeom prst="wedgeEllipseCallout">
            <a:avLst>
              <a:gd fmla="val -39574" name="adj1"/>
              <a:gd fmla="val 8556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612" name="Shape 612"/>
          <p:cNvCxnSpPr>
            <a:stCxn id="605" idx="3"/>
            <a:endCxn id="603" idx="1"/>
          </p:cNvCxnSpPr>
          <p:nvPr/>
        </p:nvCxnSpPr>
        <p:spPr>
          <a:xfrm flipH="1" rot="10800000">
            <a:off x="5101650" y="3778200"/>
            <a:ext cx="589200" cy="1185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段落格式</a:t>
            </a:r>
          </a:p>
        </p:txBody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b="1" lang="zh-TW" u="sng">
                <a:solidFill>
                  <a:schemeClr val="dk1"/>
                </a:solidFill>
              </a:rPr>
              <a:t>2-C 段落格式.docx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[P.22] 段落文字對齊: 標題第1行</a:t>
            </a:r>
            <a:r>
              <a:rPr b="1" lang="zh-TW" u="sng">
                <a:solidFill>
                  <a:schemeClr val="dk1"/>
                </a:solidFill>
              </a:rPr>
              <a:t>置中</a:t>
            </a:r>
            <a:r>
              <a:rPr lang="zh-TW"/>
              <a:t>, 第2行</a:t>
            </a:r>
            <a:r>
              <a:rPr b="1" lang="zh-TW" u="sng">
                <a:solidFill>
                  <a:schemeClr val="dk1"/>
                </a:solidFill>
              </a:rPr>
              <a:t>分散對齊</a:t>
            </a:r>
            <a:r>
              <a:rPr lang="zh-TW"/>
              <a:t>, 第3行</a:t>
            </a:r>
            <a:r>
              <a:rPr b="1" lang="zh-TW" u="sng">
                <a:solidFill>
                  <a:schemeClr val="dk1"/>
                </a:solidFill>
              </a:rPr>
              <a:t>置右</a:t>
            </a:r>
            <a:r>
              <a:rPr lang="zh-TW">
                <a:solidFill>
                  <a:srgbClr val="000000"/>
                </a:solidFill>
              </a:rPr>
              <a:t>; 下面兩段文字</a:t>
            </a:r>
            <a:r>
              <a:rPr b="1" lang="zh-TW" u="sng">
                <a:solidFill>
                  <a:schemeClr val="dk1"/>
                </a:solidFill>
              </a:rPr>
              <a:t>左右對齊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[P.23] 行距: 下面兩段文字</a:t>
            </a:r>
            <a:r>
              <a:rPr b="1" lang="zh-TW" u="sng">
                <a:solidFill>
                  <a:schemeClr val="dk1"/>
                </a:solidFill>
              </a:rPr>
              <a:t>行距</a:t>
            </a:r>
            <a:r>
              <a:rPr lang="zh-TW"/>
              <a:t>設為</a:t>
            </a:r>
            <a:r>
              <a:rPr b="1" lang="zh-TW" u="sng">
                <a:solidFill>
                  <a:schemeClr val="dk1"/>
                </a:solidFill>
              </a:rPr>
              <a:t>固定行高</a:t>
            </a:r>
            <a:r>
              <a:rPr lang="zh-TW"/>
              <a:t>20點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[P.24] 第一段的「此」</a:t>
            </a:r>
            <a:r>
              <a:rPr b="1" lang="zh-TW" u="sng">
                <a:solidFill>
                  <a:schemeClr val="dk1"/>
                </a:solidFill>
              </a:rPr>
              <a:t>首字放大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[P.25] 第二段</a:t>
            </a:r>
            <a:r>
              <a:rPr b="1" lang="zh-TW" u="sng">
                <a:solidFill>
                  <a:schemeClr val="dk1"/>
                </a:solidFill>
              </a:rPr>
              <a:t>首行縮排</a:t>
            </a: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621" name="Shape 621"/>
          <p:cNvGrpSpPr/>
          <p:nvPr/>
        </p:nvGrpSpPr>
        <p:grpSpPr>
          <a:xfrm>
            <a:off x="5057875" y="5685675"/>
            <a:ext cx="3537416" cy="1049609"/>
            <a:chOff x="5057875" y="5685675"/>
            <a:chExt cx="3537416" cy="1049609"/>
          </a:xfrm>
        </p:grpSpPr>
        <p:grpSp>
          <p:nvGrpSpPr>
            <p:cNvPr id="622" name="Shape 622"/>
            <p:cNvGrpSpPr/>
            <p:nvPr/>
          </p:nvGrpSpPr>
          <p:grpSpPr>
            <a:xfrm>
              <a:off x="7545682" y="5685675"/>
              <a:ext cx="1049609" cy="1049609"/>
              <a:chOff x="7008683" y="4974925"/>
              <a:chExt cx="1219200" cy="1219200"/>
            </a:xfrm>
          </p:grpSpPr>
          <p:pic>
            <p:nvPicPr>
              <p:cNvPr id="623" name="Shape 6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4" name="Shape 6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5" name="Shape 625"/>
            <p:cNvSpPr/>
            <p:nvPr/>
          </p:nvSpPr>
          <p:spPr>
            <a:xfrm>
              <a:off x="5057875" y="5824500"/>
              <a:ext cx="2271300" cy="532500"/>
            </a:xfrm>
            <a:prstGeom prst="wedgeRoundRectCallout">
              <a:avLst>
                <a:gd fmla="val 58654" name="adj1"/>
                <a:gd fmla="val 18690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搭配P.20實作！</a:t>
              </a:r>
            </a:p>
          </p:txBody>
        </p:sp>
      </p:grpSp>
      <p:sp>
        <p:nvSpPr>
          <p:cNvPr id="626" name="Shape 626"/>
          <p:cNvSpPr txBox="1"/>
          <p:nvPr>
            <p:ph idx="2" type="subTitle"/>
          </p:nvPr>
        </p:nvSpPr>
        <p:spPr>
          <a:xfrm>
            <a:off x="3967625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實作C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編號與項目符號清單</a:t>
            </a:r>
          </a:p>
        </p:txBody>
      </p:sp>
      <p:sp>
        <p:nvSpPr>
          <p:cNvPr id="632" name="Shape 6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33" name="Shape 633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實作D</a:t>
            </a:r>
          </a:p>
        </p:txBody>
      </p:sp>
      <p:sp>
        <p:nvSpPr>
          <p:cNvPr id="635" name="Shape 635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>
                <a:solidFill>
                  <a:srgbClr val="FFFF00"/>
                </a:solidFill>
              </a:rPr>
              <a:t>2-D 編號與項目符號.docx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第2堂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61"/>
            <a:ext cx="3999899" cy="444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編號與項目符號清單</a:t>
            </a:r>
          </a:p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5" name="Shape 645"/>
          <p:cNvSpPr/>
          <p:nvPr/>
        </p:nvSpPr>
        <p:spPr>
          <a:xfrm>
            <a:off x="3532050" y="329950"/>
            <a:ext cx="18429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 txBox="1"/>
          <p:nvPr>
            <p:ph idx="4294967295" type="subTitle"/>
          </p:nvPr>
        </p:nvSpPr>
        <p:spPr>
          <a:xfrm>
            <a:off x="35320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實作目標</a:t>
            </a:r>
          </a:p>
        </p:txBody>
      </p:sp>
      <p:sp>
        <p:nvSpPr>
          <p:cNvPr id="647" name="Shape 647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649" name="Shape 649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編號與項目符號清單工具</a:t>
            </a:r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idx="2" type="body"/>
          </p:nvPr>
        </p:nvSpPr>
        <p:spPr>
          <a:xfrm>
            <a:off x="5990325" y="1639975"/>
            <a:ext cx="2841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選取</a:t>
            </a:r>
            <a:r>
              <a:rPr lang="zh-TW"/>
              <a:t>要設定編號與項目符號的段落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常用</a:t>
            </a:r>
            <a:r>
              <a:rPr lang="zh-TW"/>
              <a:t>索引標籤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設定</a:t>
            </a:r>
            <a:r>
              <a:rPr b="1" lang="zh-TW" u="sng">
                <a:solidFill>
                  <a:schemeClr val="dk1"/>
                </a:solidFill>
              </a:rPr>
              <a:t>編號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設定</a:t>
            </a:r>
            <a:r>
              <a:rPr b="1" lang="zh-TW" u="sng">
                <a:solidFill>
                  <a:schemeClr val="dk1"/>
                </a:solidFill>
              </a:rPr>
              <a:t>項目符號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>
                <a:solidFill>
                  <a:srgbClr val="000000"/>
                </a:solidFill>
              </a:rPr>
              <a:t>設定</a:t>
            </a:r>
            <a:r>
              <a:rPr b="1" lang="zh-TW" u="sng">
                <a:solidFill>
                  <a:schemeClr val="dk1"/>
                </a:solidFill>
              </a:rPr>
              <a:t>縮排</a:t>
            </a:r>
          </a:p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3">
            <a:alphaModFix/>
          </a:blip>
          <a:srcRect b="0" l="9066" r="0" t="0"/>
          <a:stretch/>
        </p:blipFill>
        <p:spPr>
          <a:xfrm>
            <a:off x="311700" y="1832125"/>
            <a:ext cx="5678624" cy="406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59" name="Shape 659"/>
          <p:cNvSpPr/>
          <p:nvPr/>
        </p:nvSpPr>
        <p:spPr>
          <a:xfrm>
            <a:off x="272200" y="2054750"/>
            <a:ext cx="5970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926925" y="2335750"/>
            <a:ext cx="3777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304625" y="2335750"/>
            <a:ext cx="3777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869200" y="3136350"/>
            <a:ext cx="597000" cy="585300"/>
          </a:xfrm>
          <a:prstGeom prst="wedgeEllipseCallout">
            <a:avLst>
              <a:gd fmla="val -67630" name="adj1"/>
              <a:gd fmla="val 8026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3" name="Shape 663"/>
          <p:cNvSpPr/>
          <p:nvPr/>
        </p:nvSpPr>
        <p:spPr>
          <a:xfrm>
            <a:off x="614550" y="1246825"/>
            <a:ext cx="597000" cy="585300"/>
          </a:xfrm>
          <a:prstGeom prst="wedgeEllipseCallout">
            <a:avLst>
              <a:gd fmla="val -67630" name="adj1"/>
              <a:gd fmla="val 8026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64" name="Shape 664"/>
          <p:cNvSpPr/>
          <p:nvPr/>
        </p:nvSpPr>
        <p:spPr>
          <a:xfrm>
            <a:off x="3682325" y="1545375"/>
            <a:ext cx="597000" cy="585300"/>
          </a:xfrm>
          <a:prstGeom prst="wedgeEllipseCallout">
            <a:avLst>
              <a:gd fmla="val -67630" name="adj1"/>
              <a:gd fmla="val 8026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65" name="Shape 665"/>
          <p:cNvSpPr/>
          <p:nvPr/>
        </p:nvSpPr>
        <p:spPr>
          <a:xfrm>
            <a:off x="2391500" y="1545375"/>
            <a:ext cx="597000" cy="585300"/>
          </a:xfrm>
          <a:prstGeom prst="wedgeEllipseCallout">
            <a:avLst>
              <a:gd fmla="val 42152" name="adj1"/>
              <a:gd fmla="val 6853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66" name="Shape 666"/>
          <p:cNvSpPr/>
          <p:nvPr/>
        </p:nvSpPr>
        <p:spPr>
          <a:xfrm>
            <a:off x="4279325" y="2335750"/>
            <a:ext cx="260400" cy="3393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4539725" y="1545375"/>
            <a:ext cx="597000" cy="585300"/>
          </a:xfrm>
          <a:prstGeom prst="wedgeEllipseCallout">
            <a:avLst>
              <a:gd fmla="val -67630" name="adj1"/>
              <a:gd fmla="val 8026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同一編號中換行：分段與分行</a:t>
            </a:r>
          </a:p>
        </p:txBody>
      </p:sp>
      <p:sp>
        <p:nvSpPr>
          <p:cNvPr id="673" name="Shape 6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74" name="Shape 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8520600" cy="1073123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75" name="Shape 6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4502605"/>
            <a:ext cx="3885125" cy="15982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76" name="Shape 6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939" y="4502600"/>
            <a:ext cx="3276361" cy="15982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677" name="Shape 677"/>
          <p:cNvCxnSpPr>
            <a:stCxn id="674" idx="2"/>
            <a:endCxn id="675" idx="0"/>
          </p:cNvCxnSpPr>
          <p:nvPr/>
        </p:nvCxnSpPr>
        <p:spPr>
          <a:xfrm rot="5400000">
            <a:off x="2518350" y="2448948"/>
            <a:ext cx="1789500" cy="2317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8" name="Shape 678"/>
          <p:cNvCxnSpPr>
            <a:stCxn id="674" idx="2"/>
            <a:endCxn id="676" idx="0"/>
          </p:cNvCxnSpPr>
          <p:nvPr/>
        </p:nvCxnSpPr>
        <p:spPr>
          <a:xfrm flipH="1" rot="-5400000">
            <a:off x="4988250" y="2296848"/>
            <a:ext cx="1789500" cy="2622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9" name="Shape 679"/>
          <p:cNvSpPr/>
          <p:nvPr/>
        </p:nvSpPr>
        <p:spPr>
          <a:xfrm>
            <a:off x="2805375" y="3398900"/>
            <a:ext cx="1338000" cy="417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/>
              <a:t> ↵  Enter</a:t>
            </a:r>
          </a:p>
        </p:txBody>
      </p:sp>
      <p:grpSp>
        <p:nvGrpSpPr>
          <p:cNvPr id="680" name="Shape 680"/>
          <p:cNvGrpSpPr/>
          <p:nvPr/>
        </p:nvGrpSpPr>
        <p:grpSpPr>
          <a:xfrm>
            <a:off x="5299575" y="3314750"/>
            <a:ext cx="1338000" cy="1080588"/>
            <a:chOff x="1138900" y="4842938"/>
            <a:chExt cx="1338000" cy="1080588"/>
          </a:xfrm>
        </p:grpSpPr>
        <p:sp>
          <p:nvSpPr>
            <p:cNvPr id="681" name="Shape 681"/>
            <p:cNvSpPr/>
            <p:nvPr/>
          </p:nvSpPr>
          <p:spPr>
            <a:xfrm>
              <a:off x="1138900" y="5505625"/>
              <a:ext cx="1338000" cy="417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zh-TW" sz="1800"/>
                <a:t> ↵  Enter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1322950" y="4842938"/>
              <a:ext cx="969900" cy="417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zh-TW" sz="1800"/>
                <a:t>Shift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1615600" y="5260838"/>
              <a:ext cx="3846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 sz="2800"/>
                <a:t>+</a:t>
              </a:r>
            </a:p>
          </p:txBody>
        </p:sp>
      </p:grpSp>
      <p:sp>
        <p:nvSpPr>
          <p:cNvPr id="684" name="Shape 684"/>
          <p:cNvSpPr txBox="1"/>
          <p:nvPr>
            <p:ph idx="4294967295" type="body"/>
          </p:nvPr>
        </p:nvSpPr>
        <p:spPr>
          <a:xfrm>
            <a:off x="311700" y="2774150"/>
            <a:ext cx="3762600" cy="8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</a:rPr>
              <a:t>a. </a:t>
            </a:r>
            <a:r>
              <a:rPr b="1" lang="zh-TW">
                <a:solidFill>
                  <a:schemeClr val="dk1"/>
                </a:solidFill>
              </a:rPr>
              <a:t>分段</a:t>
            </a:r>
            <a:r>
              <a:rPr lang="zh-TW"/>
              <a:t>：產生新的段落</a:t>
            </a:r>
          </a:p>
        </p:txBody>
      </p:sp>
      <p:sp>
        <p:nvSpPr>
          <p:cNvPr id="685" name="Shape 685"/>
          <p:cNvSpPr txBox="1"/>
          <p:nvPr>
            <p:ph idx="4294967295" type="body"/>
          </p:nvPr>
        </p:nvSpPr>
        <p:spPr>
          <a:xfrm>
            <a:off x="4659275" y="2752775"/>
            <a:ext cx="4121700" cy="8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</a:rPr>
              <a:t>b. </a:t>
            </a:r>
            <a:r>
              <a:rPr b="1" lang="zh-TW">
                <a:solidFill>
                  <a:schemeClr val="dk1"/>
                </a:solidFill>
              </a:rPr>
              <a:t>分行</a:t>
            </a:r>
            <a:r>
              <a:rPr lang="zh-TW"/>
              <a:t>：延續同一段落</a:t>
            </a:r>
          </a:p>
        </p:txBody>
      </p:sp>
      <p:sp>
        <p:nvSpPr>
          <p:cNvPr id="686" name="Shape 686"/>
          <p:cNvSpPr/>
          <p:nvPr/>
        </p:nvSpPr>
        <p:spPr>
          <a:xfrm>
            <a:off x="5119350" y="5479375"/>
            <a:ext cx="960600" cy="9606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19050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0" y="5503075"/>
            <a:ext cx="1080600" cy="1080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編號與項目符號清單</a:t>
            </a:r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b="1" lang="zh-TW" u="sng">
                <a:solidFill>
                  <a:schemeClr val="dk1"/>
                </a:solidFill>
              </a:rPr>
              <a:t>2-D 編號與項目符號.docx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[P.29] 建立</a:t>
            </a:r>
            <a:r>
              <a:rPr b="1" lang="zh-TW" u="sng">
                <a:solidFill>
                  <a:schemeClr val="dk1"/>
                </a:solidFill>
              </a:rPr>
              <a:t>編號清單</a:t>
            </a:r>
            <a:r>
              <a:rPr lang="zh-TW"/>
              <a:t>「壹、」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[P.29] 將「活動內容」與「交通資訊」底下的各點</a:t>
            </a:r>
            <a:br>
              <a:rPr lang="zh-TW"/>
            </a:br>
            <a:r>
              <a:rPr b="1" lang="zh-TW" u="sng">
                <a:solidFill>
                  <a:schemeClr val="dk1"/>
                </a:solidFill>
              </a:rPr>
              <a:t>縮排</a:t>
            </a:r>
            <a:r>
              <a:rPr lang="zh-TW"/>
              <a:t>，設定成</a:t>
            </a:r>
            <a:r>
              <a:rPr b="1" lang="zh-TW" u="sng">
                <a:solidFill>
                  <a:schemeClr val="dk1"/>
                </a:solidFill>
              </a:rPr>
              <a:t>項目清單</a:t>
            </a:r>
            <a:r>
              <a:rPr lang="zh-TW"/>
              <a:t>「●」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[P.30] 「自行開車」用</a:t>
            </a:r>
            <a:r>
              <a:rPr b="1" lang="zh-TW" u="sng">
                <a:solidFill>
                  <a:schemeClr val="dk1"/>
                </a:solidFill>
              </a:rPr>
              <a:t>分行</a:t>
            </a:r>
            <a:r>
              <a:rPr lang="zh-TW"/>
              <a:t>成三行</a:t>
            </a:r>
          </a:p>
        </p:txBody>
      </p:sp>
      <p:sp>
        <p:nvSpPr>
          <p:cNvPr id="695" name="Shape 6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696" name="Shape 696"/>
          <p:cNvGrpSpPr/>
          <p:nvPr/>
        </p:nvGrpSpPr>
        <p:grpSpPr>
          <a:xfrm>
            <a:off x="5057875" y="5685675"/>
            <a:ext cx="3537416" cy="1049609"/>
            <a:chOff x="5057875" y="5685675"/>
            <a:chExt cx="3537416" cy="1049609"/>
          </a:xfrm>
        </p:grpSpPr>
        <p:grpSp>
          <p:nvGrpSpPr>
            <p:cNvPr id="697" name="Shape 697"/>
            <p:cNvGrpSpPr/>
            <p:nvPr/>
          </p:nvGrpSpPr>
          <p:grpSpPr>
            <a:xfrm>
              <a:off x="7545682" y="5685675"/>
              <a:ext cx="1049609" cy="1049609"/>
              <a:chOff x="7008683" y="4974925"/>
              <a:chExt cx="1219200" cy="1219200"/>
            </a:xfrm>
          </p:grpSpPr>
          <p:pic>
            <p:nvPicPr>
              <p:cNvPr id="698" name="Shape 69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Shape 69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0" name="Shape 700"/>
            <p:cNvSpPr/>
            <p:nvPr/>
          </p:nvSpPr>
          <p:spPr>
            <a:xfrm>
              <a:off x="5057875" y="5824500"/>
              <a:ext cx="2271300" cy="532500"/>
            </a:xfrm>
            <a:prstGeom prst="wedgeRoundRectCallout">
              <a:avLst>
                <a:gd fmla="val 58654" name="adj1"/>
                <a:gd fmla="val 18690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搭配P.28實作！</a:t>
              </a:r>
            </a:p>
          </p:txBody>
        </p:sp>
      </p:grpSp>
      <p:sp>
        <p:nvSpPr>
          <p:cNvPr id="701" name="Shape 701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實作D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框線與網底</a:t>
            </a:r>
          </a:p>
        </p:txBody>
      </p:sp>
      <p:sp>
        <p:nvSpPr>
          <p:cNvPr id="707" name="Shape 70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08" name="Shape 708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實作E</a:t>
            </a:r>
          </a:p>
        </p:txBody>
      </p:sp>
      <p:sp>
        <p:nvSpPr>
          <p:cNvPr id="710" name="Shape 710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練習文件：2-D 編號與項目符號.docx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u="sng">
                <a:solidFill>
                  <a:schemeClr val="lt1"/>
                </a:solidFill>
              </a:rPr>
              <a:t>請繼續使用</a:t>
            </a:r>
            <a:r>
              <a:rPr lang="zh-TW" sz="2300" u="sng">
                <a:solidFill>
                  <a:srgbClr val="FFFF00"/>
                </a:solidFill>
              </a:rPr>
              <a:t>實作D</a:t>
            </a:r>
            <a:r>
              <a:rPr lang="zh-TW" sz="2300" u="sng">
                <a:solidFill>
                  <a:schemeClr val="lt1"/>
                </a:solidFill>
              </a:rPr>
              <a:t>的練習文件</a:t>
            </a:r>
          </a:p>
        </p:txBody>
      </p:sp>
      <p:pic>
        <p:nvPicPr>
          <p:cNvPr id="711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275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檢視工具與視窗操作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4134423" cy="445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75" y="1639975"/>
            <a:ext cx="4134424" cy="445198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347" name="Shape 347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348" name="Shape 348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532050" y="329950"/>
            <a:ext cx="18429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4294967295" type="subTitle"/>
          </p:nvPr>
        </p:nvSpPr>
        <p:spPr>
          <a:xfrm>
            <a:off x="35320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實作目標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Shape 7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39955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Shape 7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Shape 7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框線與網底</a:t>
            </a:r>
          </a:p>
        </p:txBody>
      </p:sp>
      <p:sp>
        <p:nvSpPr>
          <p:cNvPr id="719" name="Shape 7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720" name="Shape 720"/>
          <p:cNvSpPr/>
          <p:nvPr/>
        </p:nvSpPr>
        <p:spPr>
          <a:xfrm>
            <a:off x="3532050" y="329950"/>
            <a:ext cx="18429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 txBox="1"/>
          <p:nvPr>
            <p:ph idx="4294967295" type="subTitle"/>
          </p:nvPr>
        </p:nvSpPr>
        <p:spPr>
          <a:xfrm>
            <a:off x="35320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實作目標</a:t>
            </a:r>
          </a:p>
        </p:txBody>
      </p:sp>
      <p:sp>
        <p:nvSpPr>
          <p:cNvPr id="722" name="Shape 722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724" name="Shape 724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框線與網底對話方塊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>
            <p:ph idx="2" type="body"/>
          </p:nvPr>
        </p:nvSpPr>
        <p:spPr>
          <a:xfrm>
            <a:off x="5330100" y="1639975"/>
            <a:ext cx="35022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選取</a:t>
            </a:r>
            <a:r>
              <a:rPr lang="zh-TW"/>
              <a:t>要設定的段落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常用</a:t>
            </a:r>
            <a:r>
              <a:rPr lang="zh-TW"/>
              <a:t>索引標籤</a:t>
            </a:r>
            <a:br>
              <a:rPr lang="zh-TW"/>
            </a:br>
            <a:r>
              <a:rPr lang="zh-TW"/>
              <a:t>設定</a:t>
            </a:r>
            <a:r>
              <a:rPr b="1" lang="zh-TW" u="sng">
                <a:solidFill>
                  <a:schemeClr val="dk1"/>
                </a:solidFill>
              </a:rPr>
              <a:t>網底</a:t>
            </a:r>
            <a:r>
              <a:rPr lang="zh-TW"/>
              <a:t>顏色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設定</a:t>
            </a:r>
            <a:r>
              <a:rPr b="1" lang="zh-TW" u="sng">
                <a:solidFill>
                  <a:schemeClr val="dk1"/>
                </a:solidFill>
              </a:rPr>
              <a:t>框線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rgbClr val="000000"/>
                </a:solidFill>
              </a:rPr>
              <a:t>設定</a:t>
            </a:r>
            <a:r>
              <a:rPr b="1" lang="zh-TW" u="sng">
                <a:solidFill>
                  <a:schemeClr val="dk1"/>
                </a:solidFill>
              </a:rPr>
              <a:t>下框線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框線及網底</a:t>
            </a:r>
            <a:r>
              <a:rPr lang="zh-TW"/>
              <a:t>對話方塊</a:t>
            </a:r>
          </a:p>
        </p:txBody>
      </p:sp>
      <p:sp>
        <p:nvSpPr>
          <p:cNvPr id="732" name="Shape 7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232425"/>
            <a:ext cx="4638675" cy="32670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34" name="Shape 734"/>
          <p:cNvSpPr/>
          <p:nvPr/>
        </p:nvSpPr>
        <p:spPr>
          <a:xfrm>
            <a:off x="1996225" y="3029450"/>
            <a:ext cx="316200" cy="2625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2332550" y="3856375"/>
            <a:ext cx="597000" cy="585300"/>
          </a:xfrm>
          <a:prstGeom prst="wedgeEllipseCallout">
            <a:avLst>
              <a:gd fmla="val -53874" name="adj1"/>
              <a:gd fmla="val 5326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36" name="Shape 736"/>
          <p:cNvSpPr/>
          <p:nvPr/>
        </p:nvSpPr>
        <p:spPr>
          <a:xfrm>
            <a:off x="1530950" y="2293900"/>
            <a:ext cx="597000" cy="585300"/>
          </a:xfrm>
          <a:prstGeom prst="wedgeEllipseCallout">
            <a:avLst>
              <a:gd fmla="val 42152" name="adj1"/>
              <a:gd fmla="val 6853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37" name="Shape 737"/>
          <p:cNvSpPr/>
          <p:nvPr/>
        </p:nvSpPr>
        <p:spPr>
          <a:xfrm>
            <a:off x="2312425" y="3029450"/>
            <a:ext cx="316200" cy="2625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2332538" y="2293900"/>
            <a:ext cx="597000" cy="585300"/>
          </a:xfrm>
          <a:prstGeom prst="wedgeEllipseCallout">
            <a:avLst>
              <a:gd fmla="val -27397" name="adj1"/>
              <a:gd fmla="val 6667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4">
            <a:alphaModFix/>
          </a:blip>
          <a:srcRect b="3093" l="11084" r="16182" t="9271"/>
          <a:stretch/>
        </p:blipFill>
        <p:spPr>
          <a:xfrm>
            <a:off x="3882687" y="2725675"/>
            <a:ext cx="1378625" cy="3714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740" name="Shape 740"/>
          <p:cNvCxnSpPr>
            <a:stCxn id="737" idx="3"/>
            <a:endCxn id="739" idx="1"/>
          </p:cNvCxnSpPr>
          <p:nvPr/>
        </p:nvCxnSpPr>
        <p:spPr>
          <a:xfrm>
            <a:off x="2628625" y="3160700"/>
            <a:ext cx="1254000" cy="14223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1" name="Shape 741"/>
          <p:cNvSpPr/>
          <p:nvPr/>
        </p:nvSpPr>
        <p:spPr>
          <a:xfrm>
            <a:off x="3882600" y="6173075"/>
            <a:ext cx="1378500" cy="33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3036163" y="5854750"/>
            <a:ext cx="597000" cy="585300"/>
          </a:xfrm>
          <a:prstGeom prst="wedgeEllipseCallout">
            <a:avLst>
              <a:gd fmla="val 78319" name="adj1"/>
              <a:gd fmla="val 3066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43" name="Shape 743"/>
          <p:cNvSpPr/>
          <p:nvPr/>
        </p:nvSpPr>
        <p:spPr>
          <a:xfrm>
            <a:off x="3882600" y="2692550"/>
            <a:ext cx="1378500" cy="33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4733088" y="1996650"/>
            <a:ext cx="597000" cy="585300"/>
          </a:xfrm>
          <a:prstGeom prst="wedgeEllipseCallout">
            <a:avLst>
              <a:gd fmla="val -36778" name="adj1"/>
              <a:gd fmla="val 6289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頁面框線</a:t>
            </a:r>
          </a:p>
        </p:txBody>
      </p:sp>
      <p:sp>
        <p:nvSpPr>
          <p:cNvPr id="750" name="Shape 75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設計</a:t>
            </a:r>
            <a:r>
              <a:rPr lang="zh-TW"/>
              <a:t>索引標籤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頁面框線</a:t>
            </a:r>
          </a:p>
        </p:txBody>
      </p:sp>
      <p:sp>
        <p:nvSpPr>
          <p:cNvPr id="752" name="Shape 752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40550"/>
            <a:ext cx="84391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/>
          <p:nvPr/>
        </p:nvSpPr>
        <p:spPr>
          <a:xfrm>
            <a:off x="7782925" y="3741600"/>
            <a:ext cx="548700" cy="6225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352775" y="3006050"/>
            <a:ext cx="597000" cy="585300"/>
          </a:xfrm>
          <a:prstGeom prst="wedgeEllipseCallout">
            <a:avLst>
              <a:gd fmla="val 42152" name="adj1"/>
              <a:gd fmla="val 6853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6" name="Shape 756"/>
          <p:cNvSpPr/>
          <p:nvPr/>
        </p:nvSpPr>
        <p:spPr>
          <a:xfrm>
            <a:off x="1882050" y="3438775"/>
            <a:ext cx="597000" cy="3594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2619775" y="2786525"/>
            <a:ext cx="597000" cy="585300"/>
          </a:xfrm>
          <a:prstGeom prst="wedgeEllipseCallout">
            <a:avLst>
              <a:gd fmla="val -54920" name="adj1"/>
              <a:gd fmla="val 6201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框線及網底對話方塊</a:t>
            </a:r>
          </a:p>
        </p:txBody>
      </p:sp>
      <p:sp>
        <p:nvSpPr>
          <p:cNvPr id="763" name="Shape 7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 txBox="1"/>
          <p:nvPr>
            <p:ph idx="2" type="body"/>
          </p:nvPr>
        </p:nvSpPr>
        <p:spPr>
          <a:xfrm>
            <a:off x="5588550" y="1639975"/>
            <a:ext cx="3243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框線設定: 方框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色彩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花邊</a:t>
            </a: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5276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Shape 767"/>
          <p:cNvSpPr/>
          <p:nvPr/>
        </p:nvSpPr>
        <p:spPr>
          <a:xfrm>
            <a:off x="459525" y="2955825"/>
            <a:ext cx="945300" cy="5916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1443000" y="3995375"/>
            <a:ext cx="1604100" cy="5091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1443000" y="4987625"/>
            <a:ext cx="1604100" cy="7377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1478225" y="2312350"/>
            <a:ext cx="597000" cy="585300"/>
          </a:xfrm>
          <a:prstGeom prst="wedgeEllipseCallout">
            <a:avLst>
              <a:gd fmla="val -54920" name="adj1"/>
              <a:gd fmla="val 6201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71" name="Shape 771"/>
          <p:cNvSpPr/>
          <p:nvPr/>
        </p:nvSpPr>
        <p:spPr>
          <a:xfrm>
            <a:off x="2874425" y="3278275"/>
            <a:ext cx="597000" cy="585300"/>
          </a:xfrm>
          <a:prstGeom prst="wedgeEllipseCallout">
            <a:avLst>
              <a:gd fmla="val -54920" name="adj1"/>
              <a:gd fmla="val 6201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72" name="Shape 772"/>
          <p:cNvSpPr/>
          <p:nvPr/>
        </p:nvSpPr>
        <p:spPr>
          <a:xfrm>
            <a:off x="3120275" y="5725325"/>
            <a:ext cx="597000" cy="585300"/>
          </a:xfrm>
          <a:prstGeom prst="wedgeEllipseCallout">
            <a:avLst>
              <a:gd fmla="val -62270" name="adj1"/>
              <a:gd fmla="val -3801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框線與網底</a:t>
            </a:r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繼續使用「</a:t>
            </a:r>
            <a:r>
              <a:rPr b="1" lang="zh-TW" u="sng">
                <a:solidFill>
                  <a:schemeClr val="dk1"/>
                </a:solidFill>
              </a:rPr>
              <a:t>2-D 編號與項目符號.docx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[P.34] 設定標題的</a:t>
            </a:r>
            <a:r>
              <a:rPr b="1" lang="zh-TW" u="sng">
                <a:solidFill>
                  <a:schemeClr val="dk1"/>
                </a:solidFill>
              </a:rPr>
              <a:t>網底</a:t>
            </a:r>
            <a:r>
              <a:rPr lang="zh-TW"/>
              <a:t>為黃色, </a:t>
            </a:r>
            <a:r>
              <a:rPr b="1" lang="zh-TW" u="sng">
                <a:solidFill>
                  <a:schemeClr val="dk1"/>
                </a:solidFill>
              </a:rPr>
              <a:t>框線</a:t>
            </a:r>
            <a:r>
              <a:rPr lang="zh-TW"/>
              <a:t>為下框線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[P.35~36] 設定</a:t>
            </a:r>
            <a:r>
              <a:rPr b="1" lang="zh-TW" u="sng">
                <a:solidFill>
                  <a:schemeClr val="dk1"/>
                </a:solidFill>
              </a:rPr>
              <a:t>頁面框線</a:t>
            </a:r>
            <a:r>
              <a:rPr lang="zh-TW"/>
              <a:t>: 方框, 花邊</a:t>
            </a: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781" name="Shape 781"/>
          <p:cNvGrpSpPr/>
          <p:nvPr/>
        </p:nvGrpSpPr>
        <p:grpSpPr>
          <a:xfrm>
            <a:off x="5057875" y="5685675"/>
            <a:ext cx="3537416" cy="1049609"/>
            <a:chOff x="5057875" y="5685675"/>
            <a:chExt cx="3537416" cy="1049609"/>
          </a:xfrm>
        </p:grpSpPr>
        <p:grpSp>
          <p:nvGrpSpPr>
            <p:cNvPr id="782" name="Shape 782"/>
            <p:cNvGrpSpPr/>
            <p:nvPr/>
          </p:nvGrpSpPr>
          <p:grpSpPr>
            <a:xfrm>
              <a:off x="7545682" y="5685675"/>
              <a:ext cx="1049609" cy="1049609"/>
              <a:chOff x="7008683" y="4974925"/>
              <a:chExt cx="1219200" cy="1219200"/>
            </a:xfrm>
          </p:grpSpPr>
          <p:pic>
            <p:nvPicPr>
              <p:cNvPr id="783" name="Shape 78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4" name="Shape 7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5" name="Shape 785"/>
            <p:cNvSpPr/>
            <p:nvPr/>
          </p:nvSpPr>
          <p:spPr>
            <a:xfrm>
              <a:off x="5057875" y="5824500"/>
              <a:ext cx="2271300" cy="532500"/>
            </a:xfrm>
            <a:prstGeom prst="wedgeRoundRectCallout">
              <a:avLst>
                <a:gd fmla="val 58654" name="adj1"/>
                <a:gd fmla="val 18690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搭配P.33實作！</a:t>
              </a:r>
            </a:p>
          </p:txBody>
        </p:sp>
      </p:grpSp>
      <p:sp>
        <p:nvSpPr>
          <p:cNvPr id="786" name="Shape 786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實作E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亞洲文字配置</a:t>
            </a: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93" name="Shape 793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實作F</a:t>
            </a:r>
          </a:p>
        </p:txBody>
      </p:sp>
      <p:sp>
        <p:nvSpPr>
          <p:cNvPr id="795" name="Shape 795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>
                <a:solidFill>
                  <a:srgbClr val="FFFF00"/>
                </a:solidFill>
              </a:rPr>
              <a:t>2-F 亞洲文字配置.docx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練習文件：</a:t>
            </a:r>
            <a:r>
              <a:rPr b="1" lang="zh-TW">
                <a:solidFill>
                  <a:srgbClr val="FFFF00"/>
                </a:solidFill>
              </a:rPr>
              <a:t>2-F 王漢宗中楷體注音.ttf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第2堂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529885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Shape 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Shape 8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Shape 80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亞洲文字配置</a:t>
            </a:r>
          </a:p>
        </p:txBody>
      </p:sp>
      <p:sp>
        <p:nvSpPr>
          <p:cNvPr id="804" name="Shape 80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805" name="Shape 805"/>
          <p:cNvSpPr/>
          <p:nvPr/>
        </p:nvSpPr>
        <p:spPr>
          <a:xfrm>
            <a:off x="3532050" y="329950"/>
            <a:ext cx="18429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 txBox="1"/>
          <p:nvPr>
            <p:ph idx="4294967295" type="subTitle"/>
          </p:nvPr>
        </p:nvSpPr>
        <p:spPr>
          <a:xfrm>
            <a:off x="35320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實作目標</a:t>
            </a:r>
          </a:p>
        </p:txBody>
      </p:sp>
      <p:sp>
        <p:nvSpPr>
          <p:cNvPr id="807" name="Shape 807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809" name="Shape 809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311700" y="1269858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課程網頁</a:t>
            </a:r>
            <a:r>
              <a:rPr lang="zh-TW"/>
              <a:t> &gt; 面授課程 第2堂 &gt; 練習文件 </a:t>
            </a:r>
            <a:br>
              <a:rPr lang="zh-TW"/>
            </a:br>
            <a:r>
              <a:rPr lang="zh-TW"/>
              <a:t>&gt; </a:t>
            </a:r>
            <a:r>
              <a:rPr b="1" lang="zh-TW" u="sng">
                <a:solidFill>
                  <a:schemeClr val="dk1"/>
                </a:solidFill>
              </a:rPr>
              <a:t>2-F 王漢宗中明體注音.ttf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下載檔案按右鍵「</a:t>
            </a:r>
            <a:r>
              <a:rPr b="1" lang="zh-TW" u="sng">
                <a:solidFill>
                  <a:schemeClr val="dk1"/>
                </a:solidFill>
              </a:rPr>
              <a:t>在資料夾中顯示</a:t>
            </a:r>
            <a:r>
              <a:rPr lang="zh-TW"/>
              <a:t>」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在資料夾中找到「2-F 王漢宗中明體注音.ttf」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按右鍵選擇「</a:t>
            </a:r>
            <a:r>
              <a:rPr b="1" lang="zh-TW" u="sng">
                <a:solidFill>
                  <a:schemeClr val="dk1"/>
                </a:solidFill>
              </a:rPr>
              <a:t>安裝</a:t>
            </a:r>
            <a:r>
              <a:rPr lang="zh-TW"/>
              <a:t>」(Install)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3">
            <a:alphaModFix/>
          </a:blip>
          <a:srcRect b="0" l="0" r="0" t="31595"/>
          <a:stretch/>
        </p:blipFill>
        <p:spPr>
          <a:xfrm>
            <a:off x="3326850" y="3916346"/>
            <a:ext cx="5505450" cy="28342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16" name="Shape 816"/>
          <p:cNvSpPr txBox="1"/>
          <p:nvPr>
            <p:ph type="title"/>
          </p:nvPr>
        </p:nvSpPr>
        <p:spPr>
          <a:xfrm>
            <a:off x="311700" y="3152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字型下載與安裝</a:t>
            </a:r>
          </a:p>
        </p:txBody>
      </p:sp>
      <p:sp>
        <p:nvSpPr>
          <p:cNvPr id="817" name="Shape 8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818" name="Shape 818"/>
          <p:cNvPicPr preferRelativeResize="0"/>
          <p:nvPr/>
        </p:nvPicPr>
        <p:blipFill rotWithShape="1">
          <a:blip r:embed="rId4">
            <a:alphaModFix/>
          </a:blip>
          <a:srcRect b="0" l="0" r="20108" t="0"/>
          <a:stretch/>
        </p:blipFill>
        <p:spPr>
          <a:xfrm>
            <a:off x="311700" y="4310800"/>
            <a:ext cx="4307126" cy="17811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19" name="Shape 819"/>
          <p:cNvSpPr/>
          <p:nvPr/>
        </p:nvSpPr>
        <p:spPr>
          <a:xfrm>
            <a:off x="2166803" y="5335475"/>
            <a:ext cx="1942800" cy="3594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3963275" y="4621775"/>
            <a:ext cx="597000" cy="585300"/>
          </a:xfrm>
          <a:prstGeom prst="wedgeEllipseCallout">
            <a:avLst>
              <a:gd fmla="val -54920" name="adj1"/>
              <a:gd fmla="val 6201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21" name="Shape 821"/>
          <p:cNvSpPr/>
          <p:nvPr/>
        </p:nvSpPr>
        <p:spPr>
          <a:xfrm>
            <a:off x="5233500" y="5721850"/>
            <a:ext cx="1563000" cy="3594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6849225" y="5721850"/>
            <a:ext cx="930600" cy="3594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3" name="Shape 8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6571" y="879675"/>
            <a:ext cx="1791150" cy="18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/>
          <p:nvPr/>
        </p:nvSpPr>
        <p:spPr>
          <a:xfrm>
            <a:off x="6140975" y="5040813"/>
            <a:ext cx="597000" cy="585300"/>
          </a:xfrm>
          <a:prstGeom prst="wedgeEllipseCallout">
            <a:avLst>
              <a:gd fmla="val -54920" name="adj1"/>
              <a:gd fmla="val 6201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25" name="Shape 825"/>
          <p:cNvSpPr/>
          <p:nvPr/>
        </p:nvSpPr>
        <p:spPr>
          <a:xfrm>
            <a:off x="7998300" y="5444738"/>
            <a:ext cx="597000" cy="585300"/>
          </a:xfrm>
          <a:prstGeom prst="wedgeEllipseCallout">
            <a:avLst>
              <a:gd fmla="val -76269" name="adj1"/>
              <a:gd fmla="val 2493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注音設定: 使用注音字型</a:t>
            </a:r>
          </a:p>
        </p:txBody>
      </p:sp>
      <p:sp>
        <p:nvSpPr>
          <p:cNvPr id="831" name="Shape 83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選取</a:t>
            </a:r>
            <a:r>
              <a:rPr lang="zh-TW"/>
              <a:t>要加入注音的文字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常用</a:t>
            </a:r>
            <a:r>
              <a:rPr lang="zh-TW"/>
              <a:t>索引標籤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 u="sng">
                <a:solidFill>
                  <a:schemeClr val="dk1"/>
                </a:solidFill>
              </a:rPr>
              <a:t>字型</a:t>
            </a:r>
            <a:r>
              <a:rPr lang="zh-TW"/>
              <a:t>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選擇「</a:t>
            </a:r>
            <a:r>
              <a:rPr b="1" lang="zh-TW" u="sng">
                <a:solidFill>
                  <a:schemeClr val="dk1"/>
                </a:solidFill>
              </a:rPr>
              <a:t>王漢宗中楷體注音</a:t>
            </a:r>
            <a:r>
              <a:rPr lang="zh-TW"/>
              <a:t>」</a:t>
            </a:r>
          </a:p>
        </p:txBody>
      </p:sp>
      <p:sp>
        <p:nvSpPr>
          <p:cNvPr id="833" name="Shape 833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4" name="Shape 8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46338"/>
            <a:ext cx="8520602" cy="235448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35" name="Shape 835"/>
          <p:cNvSpPr/>
          <p:nvPr/>
        </p:nvSpPr>
        <p:spPr>
          <a:xfrm>
            <a:off x="930800" y="4241250"/>
            <a:ext cx="869400" cy="27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1432050" y="3462700"/>
            <a:ext cx="597000" cy="585300"/>
          </a:xfrm>
          <a:prstGeom prst="wedgeEllipseCallout">
            <a:avLst>
              <a:gd fmla="val -63363" name="adj1"/>
              <a:gd fmla="val 3801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37" name="Shape 837"/>
          <p:cNvSpPr/>
          <p:nvPr/>
        </p:nvSpPr>
        <p:spPr>
          <a:xfrm>
            <a:off x="772750" y="3942625"/>
            <a:ext cx="548700" cy="27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878125" y="5593525"/>
            <a:ext cx="2327700" cy="3336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2029050" y="4048000"/>
            <a:ext cx="597000" cy="585300"/>
          </a:xfrm>
          <a:prstGeom prst="wedgeEllipseCallout">
            <a:avLst>
              <a:gd fmla="val -72169" name="adj1"/>
              <a:gd fmla="val 252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40" name="Shape 840"/>
          <p:cNvSpPr/>
          <p:nvPr/>
        </p:nvSpPr>
        <p:spPr>
          <a:xfrm>
            <a:off x="2740325" y="4899750"/>
            <a:ext cx="597000" cy="585300"/>
          </a:xfrm>
          <a:prstGeom prst="wedgeEllipseCallout">
            <a:avLst>
              <a:gd fmla="val -54920" name="adj1"/>
              <a:gd fmla="val 6201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41" name="Shape 841"/>
          <p:cNvSpPr/>
          <p:nvPr/>
        </p:nvSpPr>
        <p:spPr>
          <a:xfrm>
            <a:off x="6647875" y="4847075"/>
            <a:ext cx="597000" cy="585300"/>
          </a:xfrm>
          <a:prstGeom prst="wedgeEllipseCallout">
            <a:avLst>
              <a:gd fmla="val -54920" name="adj1"/>
              <a:gd fmla="val 6201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不連續選取</a:t>
            </a:r>
          </a:p>
        </p:txBody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50" name="Shape 8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875" y="1639984"/>
            <a:ext cx="5601425" cy="4452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51" name="Shape 851"/>
          <p:cNvSpPr/>
          <p:nvPr/>
        </p:nvSpPr>
        <p:spPr>
          <a:xfrm>
            <a:off x="194975" y="2067850"/>
            <a:ext cx="3449100" cy="1936200"/>
          </a:xfrm>
          <a:prstGeom prst="wedgeRoundRectCallout">
            <a:avLst>
              <a:gd fmla="val 55603" name="adj1"/>
              <a:gd fmla="val 9773" name="adj2"/>
              <a:gd fmla="val 0" name="adj3"/>
            </a:avLst>
          </a:prstGeom>
          <a:solidFill>
            <a:srgbClr val="F3F3F3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按著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再用      選取多個文字</a:t>
            </a:r>
          </a:p>
        </p:txBody>
      </p:sp>
      <p:pic>
        <p:nvPicPr>
          <p:cNvPr id="852" name="Shape 852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983500" y="276920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/>
          <p:nvPr/>
        </p:nvSpPr>
        <p:spPr>
          <a:xfrm>
            <a:off x="1119475" y="2243450"/>
            <a:ext cx="969900" cy="417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/>
              <a:t>Ctrl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746650" y="3687350"/>
            <a:ext cx="969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滑鼠左鍵</a:t>
            </a:r>
          </a:p>
        </p:txBody>
      </p:sp>
      <p:sp>
        <p:nvSpPr>
          <p:cNvPr id="855" name="Shape 855"/>
          <p:cNvSpPr/>
          <p:nvPr/>
        </p:nvSpPr>
        <p:spPr>
          <a:xfrm>
            <a:off x="3655700" y="329950"/>
            <a:ext cx="18324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 txBox="1"/>
          <p:nvPr>
            <p:ph idx="4294967295" type="subTitle"/>
          </p:nvPr>
        </p:nvSpPr>
        <p:spPr>
          <a:xfrm>
            <a:off x="3757035" y="435825"/>
            <a:ext cx="1629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高難度</a:t>
            </a:r>
          </a:p>
        </p:txBody>
      </p:sp>
      <p:pic>
        <p:nvPicPr>
          <p:cNvPr id="857" name="Shape 8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250" y="384975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文件檢視模式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2789" r="0" t="0"/>
          <a:stretch/>
        </p:blipFill>
        <p:spPr>
          <a:xfrm>
            <a:off x="311700" y="3023013"/>
            <a:ext cx="3999900" cy="16859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59" name="Shape 359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閱讀模式</a:t>
            </a:r>
            <a:r>
              <a:rPr lang="zh-TW"/>
              <a:t>：只能夠閱讀，配合螢幕大小呈現最佳化的介面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整頁模式</a:t>
            </a:r>
            <a:r>
              <a:rPr lang="zh-TW"/>
              <a:t>：能夠以</a:t>
            </a:r>
            <a:r>
              <a:rPr lang="zh-TW" u="sng"/>
              <a:t>列印成紙張</a:t>
            </a:r>
            <a:r>
              <a:rPr lang="zh-TW"/>
              <a:t>的形式編輯，是主要使用的模式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Web版面配置</a:t>
            </a:r>
            <a:r>
              <a:rPr lang="zh-TW"/>
              <a:t>：能夠以呈現在</a:t>
            </a:r>
            <a:r>
              <a:rPr lang="zh-TW" u="sng"/>
              <a:t>網頁</a:t>
            </a:r>
            <a:r>
              <a:rPr lang="zh-TW"/>
              <a:t>的形式編輯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檢視：</a:t>
            </a:r>
            <a:r>
              <a:rPr b="1" lang="zh-TW">
                <a:solidFill>
                  <a:schemeClr val="dk1"/>
                </a:solidFill>
              </a:rPr>
              <a:t>大綱模式</a:t>
            </a:r>
            <a:r>
              <a:rPr lang="zh-TW"/>
              <a:t>、</a:t>
            </a:r>
            <a:r>
              <a:rPr b="1" lang="zh-TW">
                <a:solidFill>
                  <a:schemeClr val="dk1"/>
                </a:solidFill>
              </a:rPr>
              <a:t>草稿模式</a:t>
            </a:r>
          </a:p>
        </p:txBody>
      </p:sp>
      <p:sp>
        <p:nvSpPr>
          <p:cNvPr id="360" name="Shape 360"/>
          <p:cNvSpPr/>
          <p:nvPr/>
        </p:nvSpPr>
        <p:spPr>
          <a:xfrm>
            <a:off x="1236325" y="4292650"/>
            <a:ext cx="13341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最適文字大小</a:t>
            </a: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 txBox="1"/>
          <p:nvPr>
            <p:ph idx="2" type="body"/>
          </p:nvPr>
        </p:nvSpPr>
        <p:spPr>
          <a:xfrm>
            <a:off x="5532050" y="1639975"/>
            <a:ext cx="33003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不連續選取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常用索引標籤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亞洲方式配置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最適文字大小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新文字寬度: 4字元 &gt; 確定</a:t>
            </a:r>
          </a:p>
        </p:txBody>
      </p:sp>
      <p:sp>
        <p:nvSpPr>
          <p:cNvPr id="865" name="Shape 86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66" name="Shape 8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5088"/>
            <a:ext cx="5174526" cy="40817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67" name="Shape 867"/>
          <p:cNvSpPr/>
          <p:nvPr/>
        </p:nvSpPr>
        <p:spPr>
          <a:xfrm>
            <a:off x="580175" y="3136350"/>
            <a:ext cx="597000" cy="585300"/>
          </a:xfrm>
          <a:prstGeom prst="wedgeEllipseCallout">
            <a:avLst>
              <a:gd fmla="val 23438" name="adj1"/>
              <a:gd fmla="val 6826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68" name="Shape 868"/>
          <p:cNvSpPr/>
          <p:nvPr/>
        </p:nvSpPr>
        <p:spPr>
          <a:xfrm>
            <a:off x="728825" y="2045925"/>
            <a:ext cx="548700" cy="27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3468525" y="2607900"/>
            <a:ext cx="447900" cy="27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3468525" y="3389425"/>
            <a:ext cx="1404900" cy="27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545050" y="1292325"/>
            <a:ext cx="597000" cy="585300"/>
          </a:xfrm>
          <a:prstGeom prst="wedgeEllipseCallout">
            <a:avLst>
              <a:gd fmla="val 23438" name="adj1"/>
              <a:gd fmla="val 6826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72" name="Shape 872"/>
          <p:cNvSpPr/>
          <p:nvPr/>
        </p:nvSpPr>
        <p:spPr>
          <a:xfrm>
            <a:off x="3223275" y="1825100"/>
            <a:ext cx="597000" cy="585300"/>
          </a:xfrm>
          <a:prstGeom prst="wedgeEllipseCallout">
            <a:avLst>
              <a:gd fmla="val 23438" name="adj1"/>
              <a:gd fmla="val 6826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73" name="Shape 873"/>
          <p:cNvSpPr/>
          <p:nvPr/>
        </p:nvSpPr>
        <p:spPr>
          <a:xfrm>
            <a:off x="4465275" y="2607900"/>
            <a:ext cx="597000" cy="585300"/>
          </a:xfrm>
          <a:prstGeom prst="wedgeEllipseCallout">
            <a:avLst>
              <a:gd fmla="val -25750" name="adj1"/>
              <a:gd fmla="val 6624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pic>
        <p:nvPicPr>
          <p:cNvPr id="874" name="Shape 8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113" y="4880363"/>
            <a:ext cx="2619375" cy="12858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875" name="Shape 875"/>
          <p:cNvCxnSpPr>
            <a:stCxn id="870" idx="2"/>
            <a:endCxn id="874" idx="0"/>
          </p:cNvCxnSpPr>
          <p:nvPr/>
        </p:nvCxnSpPr>
        <p:spPr>
          <a:xfrm rot="5400000">
            <a:off x="3440325" y="4149775"/>
            <a:ext cx="1214100" cy="2472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6" name="Shape 876"/>
          <p:cNvSpPr/>
          <p:nvPr/>
        </p:nvSpPr>
        <p:spPr>
          <a:xfrm>
            <a:off x="2614125" y="5384875"/>
            <a:ext cx="2549100" cy="276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068050" y="4645100"/>
            <a:ext cx="597000" cy="585300"/>
          </a:xfrm>
          <a:prstGeom prst="wedgeEllipseCallout">
            <a:avLst>
              <a:gd fmla="val 52207" name="adj1"/>
              <a:gd fmla="val 5953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直列文字</a:t>
            </a:r>
          </a:p>
        </p:txBody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 txBox="1"/>
          <p:nvPr>
            <p:ph idx="2" type="body"/>
          </p:nvPr>
        </p:nvSpPr>
        <p:spPr>
          <a:xfrm>
            <a:off x="6445800" y="1639975"/>
            <a:ext cx="23865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版面配置</a:t>
            </a:r>
            <a:br>
              <a:rPr lang="zh-TW"/>
            </a:br>
            <a:r>
              <a:rPr lang="zh-TW"/>
              <a:t>索引標籤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直書/橫書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垂直</a:t>
            </a:r>
          </a:p>
        </p:txBody>
      </p:sp>
      <p:sp>
        <p:nvSpPr>
          <p:cNvPr id="885" name="Shape 8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86" name="Shape 8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6750"/>
            <a:ext cx="61341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Shape 887"/>
          <p:cNvSpPr/>
          <p:nvPr/>
        </p:nvSpPr>
        <p:spPr>
          <a:xfrm>
            <a:off x="311700" y="2941600"/>
            <a:ext cx="619200" cy="7200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2182075" y="2695750"/>
            <a:ext cx="619200" cy="3249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381950" y="4214875"/>
            <a:ext cx="1075800" cy="623400"/>
          </a:xfrm>
          <a:prstGeom prst="roundRect">
            <a:avLst>
              <a:gd fmla="val 1132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2494450" y="1898225"/>
            <a:ext cx="597000" cy="585300"/>
          </a:xfrm>
          <a:prstGeom prst="wedgeEllipseCallout">
            <a:avLst>
              <a:gd fmla="val -23631" name="adj1"/>
              <a:gd fmla="val 7276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91" name="Shape 891"/>
          <p:cNvSpPr/>
          <p:nvPr/>
        </p:nvSpPr>
        <p:spPr>
          <a:xfrm>
            <a:off x="501150" y="2110450"/>
            <a:ext cx="597000" cy="585300"/>
          </a:xfrm>
          <a:prstGeom prst="wedgeEllipseCallout">
            <a:avLst>
              <a:gd fmla="val -23631" name="adj1"/>
              <a:gd fmla="val 7276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92" name="Shape 892"/>
          <p:cNvSpPr/>
          <p:nvPr/>
        </p:nvSpPr>
        <p:spPr>
          <a:xfrm>
            <a:off x="1651475" y="4323275"/>
            <a:ext cx="597000" cy="585300"/>
          </a:xfrm>
          <a:prstGeom prst="wedgeEllipseCallout">
            <a:avLst>
              <a:gd fmla="val -75113" name="adj1"/>
              <a:gd fmla="val -1450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亞洲文字配置</a:t>
            </a:r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b="1" lang="zh-TW" u="sng">
                <a:solidFill>
                  <a:schemeClr val="dk1"/>
                </a:solidFill>
              </a:rPr>
              <a:t>2-F 亞洲文字配置.docx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[P.40] 下載「</a:t>
            </a:r>
            <a:r>
              <a:rPr b="1" lang="zh-TW" u="sng">
                <a:solidFill>
                  <a:schemeClr val="dk1"/>
                </a:solidFill>
              </a:rPr>
              <a:t>2-F 王漢宗中楷體注音.ttf</a:t>
            </a:r>
            <a:r>
              <a:rPr lang="zh-TW"/>
              <a:t>」並安裝字型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[P.41] 將標題</a:t>
            </a:r>
            <a:r>
              <a:rPr b="1" lang="zh-TW" u="sng">
                <a:solidFill>
                  <a:schemeClr val="dk1"/>
                </a:solidFill>
              </a:rPr>
              <a:t>字型</a:t>
            </a:r>
            <a:r>
              <a:rPr lang="zh-TW"/>
              <a:t>設為「王漢宗中楷體注音」</a:t>
            </a:r>
            <a:br>
              <a:rPr lang="zh-TW"/>
            </a:br>
            <a:r>
              <a:rPr lang="zh-TW"/>
              <a:t>, 加上注音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[P.42] </a:t>
            </a:r>
            <a:r>
              <a:rPr b="1" lang="zh-TW" u="sng">
                <a:solidFill>
                  <a:schemeClr val="dk1"/>
                </a:solidFill>
              </a:rPr>
              <a:t>不連續選取</a:t>
            </a:r>
            <a:r>
              <a:rPr lang="zh-TW"/>
              <a:t>有框框的文字標題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[P.43] 設定</a:t>
            </a:r>
            <a:r>
              <a:rPr b="1" lang="zh-TW" u="sng">
                <a:solidFill>
                  <a:schemeClr val="dk1"/>
                </a:solidFill>
              </a:rPr>
              <a:t>最適文字大小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[P.44] 設定版面配置為</a:t>
            </a:r>
            <a:r>
              <a:rPr b="1" lang="zh-TW" u="sng">
                <a:solidFill>
                  <a:schemeClr val="dk1"/>
                </a:solidFill>
              </a:rPr>
              <a:t>垂直</a:t>
            </a:r>
          </a:p>
        </p:txBody>
      </p:sp>
      <p:sp>
        <p:nvSpPr>
          <p:cNvPr id="900" name="Shape 90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901" name="Shape 901"/>
          <p:cNvGrpSpPr/>
          <p:nvPr/>
        </p:nvGrpSpPr>
        <p:grpSpPr>
          <a:xfrm>
            <a:off x="5057875" y="5685675"/>
            <a:ext cx="3537416" cy="1049609"/>
            <a:chOff x="5057875" y="5685675"/>
            <a:chExt cx="3537416" cy="1049609"/>
          </a:xfrm>
        </p:grpSpPr>
        <p:grpSp>
          <p:nvGrpSpPr>
            <p:cNvPr id="902" name="Shape 902"/>
            <p:cNvGrpSpPr/>
            <p:nvPr/>
          </p:nvGrpSpPr>
          <p:grpSpPr>
            <a:xfrm>
              <a:off x="7545682" y="5685675"/>
              <a:ext cx="1049609" cy="1049609"/>
              <a:chOff x="7008683" y="4974925"/>
              <a:chExt cx="1219200" cy="1219200"/>
            </a:xfrm>
          </p:grpSpPr>
          <p:pic>
            <p:nvPicPr>
              <p:cNvPr id="903" name="Shape 90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4" name="Shape 90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5" name="Shape 905"/>
            <p:cNvSpPr/>
            <p:nvPr/>
          </p:nvSpPr>
          <p:spPr>
            <a:xfrm>
              <a:off x="5057875" y="5824500"/>
              <a:ext cx="2271300" cy="532500"/>
            </a:xfrm>
            <a:prstGeom prst="wedgeRoundRectCallout">
              <a:avLst>
                <a:gd fmla="val 58654" name="adj1"/>
                <a:gd fmla="val 18690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搭配P.39實作！</a:t>
              </a:r>
            </a:p>
          </p:txBody>
        </p:sp>
      </p:grpSp>
      <p:sp>
        <p:nvSpPr>
          <p:cNvPr id="906" name="Shape 906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實作F</a:t>
            </a:r>
          </a:p>
        </p:txBody>
      </p:sp>
      <p:sp>
        <p:nvSpPr>
          <p:cNvPr id="907" name="Shape 907"/>
          <p:cNvSpPr/>
          <p:nvPr/>
        </p:nvSpPr>
        <p:spPr>
          <a:xfrm>
            <a:off x="3802200" y="4311500"/>
            <a:ext cx="746400" cy="41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歡迎發問</a:t>
            </a:r>
          </a:p>
        </p:txBody>
      </p:sp>
      <p:sp>
        <p:nvSpPr>
          <p:cNvPr id="913" name="Shape 91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顯示比例調整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顯示比例調整快速鍵：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2789" r="0" t="0"/>
          <a:stretch/>
        </p:blipFill>
        <p:spPr>
          <a:xfrm>
            <a:off x="311700" y="3023013"/>
            <a:ext cx="3999900" cy="16859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9" name="Shape 369"/>
          <p:cNvSpPr/>
          <p:nvPr/>
        </p:nvSpPr>
        <p:spPr>
          <a:xfrm>
            <a:off x="2374075" y="4376850"/>
            <a:ext cx="13761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89" y="2122852"/>
            <a:ext cx="3348525" cy="34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3750175" y="4376850"/>
            <a:ext cx="5613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2" name="Shape 372"/>
          <p:cNvCxnSpPr>
            <a:endCxn id="370" idx="1"/>
          </p:cNvCxnSpPr>
          <p:nvPr/>
        </p:nvCxnSpPr>
        <p:spPr>
          <a:xfrm flipH="1" rot="10800000">
            <a:off x="4311489" y="3865977"/>
            <a:ext cx="846600" cy="719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/>
          <p:nvPr/>
        </p:nvSpPr>
        <p:spPr>
          <a:xfrm>
            <a:off x="2200975" y="5844975"/>
            <a:ext cx="969900" cy="417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/>
              <a:t>Ctrl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5869" y="5470138"/>
            <a:ext cx="969899" cy="96991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4066525" y="5770300"/>
            <a:ext cx="160800" cy="34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3294675" y="5733425"/>
            <a:ext cx="384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視窗操作：分割視窗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3265722"/>
            <a:ext cx="3999900" cy="282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選擇「</a:t>
            </a:r>
            <a:r>
              <a:rPr lang="zh-TW" u="sng">
                <a:solidFill>
                  <a:schemeClr val="dk1"/>
                </a:solidFill>
              </a:rPr>
              <a:t>檢視</a:t>
            </a:r>
            <a:r>
              <a:rPr lang="zh-TW"/>
              <a:t>」索引標籤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>
                <a:solidFill>
                  <a:schemeClr val="dk1"/>
                </a:solidFill>
              </a:rPr>
              <a:t>分割</a:t>
            </a:r>
            <a:r>
              <a:rPr lang="zh-TW"/>
              <a:t>」功能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拖曳中間的</a:t>
            </a:r>
            <a:r>
              <a:rPr lang="zh-TW" u="sng">
                <a:solidFill>
                  <a:schemeClr val="dk1"/>
                </a:solidFill>
              </a:rPr>
              <a:t>分割線</a:t>
            </a: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13" y="1639963"/>
            <a:ext cx="76485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74" y="2961350"/>
            <a:ext cx="4075576" cy="3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5772950" y="2528300"/>
            <a:ext cx="726900" cy="35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3992600" y="4940700"/>
            <a:ext cx="4466700" cy="35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9" name="Shape 389"/>
          <p:cNvCxnSpPr>
            <a:stCxn id="387" idx="2"/>
            <a:endCxn id="388" idx="0"/>
          </p:cNvCxnSpPr>
          <p:nvPr/>
        </p:nvCxnSpPr>
        <p:spPr>
          <a:xfrm flipH="1" rot="-5400000">
            <a:off x="5154800" y="3869600"/>
            <a:ext cx="2052600" cy="894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檢視工具與視窗操作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旅遊宣傳單.docx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[P.7] 切換「</a:t>
            </a:r>
            <a:r>
              <a:rPr lang="zh-TW" u="sng">
                <a:solidFill>
                  <a:schemeClr val="dk1"/>
                </a:solidFill>
              </a:rPr>
              <a:t>閱讀模式</a:t>
            </a:r>
            <a:r>
              <a:rPr lang="zh-TW"/>
              <a:t>」、「</a:t>
            </a:r>
            <a:r>
              <a:rPr lang="zh-TW" u="sng">
                <a:solidFill>
                  <a:schemeClr val="dk1"/>
                </a:solidFill>
              </a:rPr>
              <a:t>整頁模式</a:t>
            </a:r>
            <a:r>
              <a:rPr lang="zh-TW"/>
              <a:t>」、「</a:t>
            </a:r>
            <a:r>
              <a:rPr lang="zh-TW" u="sng">
                <a:solidFill>
                  <a:schemeClr val="dk1"/>
                </a:solidFill>
              </a:rPr>
              <a:t>Web版面配置</a:t>
            </a:r>
            <a:r>
              <a:rPr lang="zh-TW"/>
              <a:t>」，比較三種不同模式的差異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[P.8] 顯示比例調整為</a:t>
            </a:r>
            <a:r>
              <a:rPr lang="zh-TW" u="sng">
                <a:solidFill>
                  <a:schemeClr val="dk1"/>
                </a:solidFill>
              </a:rPr>
              <a:t>100%</a:t>
            </a:r>
            <a:r>
              <a:rPr lang="zh-TW"/>
              <a:t>，再調整為「</a:t>
            </a:r>
            <a:r>
              <a:rPr lang="zh-TW" u="sng">
                <a:solidFill>
                  <a:schemeClr val="dk1"/>
                </a:solidFill>
              </a:rPr>
              <a:t>頁寬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[P.9] 檢視</a:t>
            </a:r>
            <a:r>
              <a:rPr lang="zh-TW" u="sng">
                <a:solidFill>
                  <a:schemeClr val="dk1"/>
                </a:solidFill>
              </a:rPr>
              <a:t>分割</a:t>
            </a:r>
            <a:r>
              <a:rPr lang="zh-TW"/>
              <a:t>捲動視窗，同時看到文件開頭與文件的結尾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398" name="Shape 398"/>
          <p:cNvGrpSpPr/>
          <p:nvPr/>
        </p:nvGrpSpPr>
        <p:grpSpPr>
          <a:xfrm>
            <a:off x="5057875" y="5685675"/>
            <a:ext cx="3537416" cy="1049609"/>
            <a:chOff x="5057875" y="5685675"/>
            <a:chExt cx="3537416" cy="1049609"/>
          </a:xfrm>
        </p:grpSpPr>
        <p:grpSp>
          <p:nvGrpSpPr>
            <p:cNvPr id="399" name="Shape 399"/>
            <p:cNvGrpSpPr/>
            <p:nvPr/>
          </p:nvGrpSpPr>
          <p:grpSpPr>
            <a:xfrm>
              <a:off x="7545682" y="5685675"/>
              <a:ext cx="1049609" cy="1049609"/>
              <a:chOff x="7008683" y="4974925"/>
              <a:chExt cx="1219200" cy="1219200"/>
            </a:xfrm>
          </p:grpSpPr>
          <p:pic>
            <p:nvPicPr>
              <p:cNvPr id="400" name="Shape 4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1" name="Shape 40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2" name="Shape 402"/>
            <p:cNvSpPr/>
            <p:nvPr/>
          </p:nvSpPr>
          <p:spPr>
            <a:xfrm>
              <a:off x="5057875" y="5824500"/>
              <a:ext cx="2271300" cy="532500"/>
            </a:xfrm>
            <a:prstGeom prst="wedgeRoundRectCallout">
              <a:avLst>
                <a:gd fmla="val 58654" name="adj1"/>
                <a:gd fmla="val 18690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搭配P.6實作！</a:t>
              </a:r>
            </a:p>
          </p:txBody>
        </p:sp>
      </p:grpSp>
      <p:sp>
        <p:nvSpPr>
          <p:cNvPr id="403" name="Shape 403"/>
          <p:cNvSpPr txBox="1"/>
          <p:nvPr>
            <p:ph idx="2" type="subTitle"/>
          </p:nvPr>
        </p:nvSpPr>
        <p:spPr>
          <a:xfrm>
            <a:off x="430200" y="43582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實作A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文字格式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10" name="Shape 410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實作B</a:t>
            </a:r>
          </a:p>
        </p:txBody>
      </p:sp>
      <p:sp>
        <p:nvSpPr>
          <p:cNvPr id="412" name="Shape 412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lang="zh-TW">
                <a:solidFill>
                  <a:srgbClr val="FFFF00"/>
                </a:solidFill>
              </a:rPr>
              <a:t>2-B </a:t>
            </a:r>
            <a:r>
              <a:rPr b="1" lang="zh-TW">
                <a:solidFill>
                  <a:srgbClr val="FFFF00"/>
                </a:solidFill>
              </a:rPr>
              <a:t>文件格式.docx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第2堂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644380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文字格式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3" name="Shape 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44397"/>
            <a:ext cx="3999899" cy="444757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425" name="Shape 425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426" name="Shape 426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3532050" y="329950"/>
            <a:ext cx="18429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4294967295" type="subTitle"/>
          </p:nvPr>
        </p:nvSpPr>
        <p:spPr>
          <a:xfrm>
            <a:off x="35320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實作目標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