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j.mp/nou104-word-homework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1. 點選索引標籤「檔案」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 在「開啟舊檔」中，進入「電腦」，點選「瀏覽」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 選擇欲開啟的Word檔案，按下「開啟」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4. 成功開啟舊檔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1. 點選索引標籤「檔案」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 在「另存新檔」中，進入「電腦」，點選「瀏覽」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 選擇欲儲存的資料夾，輸入「檔案名稱」，選擇「存檔類型」，按下「儲存」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4. 完成另存新檔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1. 開啟網頁上傳網址：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http://j.mp/nou104-word-homework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 點選「選擇檔案」，選擇要上傳的檔案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 填寫您的「名字」、「姓氏」跟「電子郵件地址」，點選「上傳」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4. 上傳完成即可關閉網頁。不必建立帳戶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開啟Word 2013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在「新增」裡面，點選「空白文件」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開啟Word空白文件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1. 進入「插入」索引標籤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2. 開啟「符號」 &gt; 「符號」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3. 選擇要插入的符號，例如「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■</a:t>
            </a:r>
            <a:r>
              <a:rPr lang="zh-TW"/>
              <a:t>」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4. 更多符號請點選「其他符號」，開啟「符號」對話方塊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98100" y="4502863"/>
            <a:ext cx="8222100" cy="1118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98088" y="5757117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88" y="800375"/>
            <a:ext cx="1427025" cy="1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兩欄 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83333"/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91" name="Shape 91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93" name="Shape 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7" name="Shape 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00" name="Shape 1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只有標題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629742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1" name="Shape 1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Shape 116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Shape 1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Shape 1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Shape 135"/>
          <p:cNvSpPr txBox="1"/>
          <p:nvPr>
            <p:ph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投影片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Microsoft JhengHei"/>
              <a:defRPr b="1" sz="4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5621192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1723694" y="800375"/>
            <a:ext cx="6607706" cy="1371275"/>
            <a:chOff x="1803387" y="800375"/>
            <a:chExt cx="6607706" cy="1371275"/>
          </a:xfrm>
        </p:grpSpPr>
        <p:pic>
          <p:nvPicPr>
            <p:cNvPr id="19" name="Shape 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3387" y="800375"/>
              <a:ext cx="1427025" cy="137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3482094" y="832000"/>
              <a:ext cx="4929000" cy="13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just">
                <a:spcBef>
                  <a:spcPts val="0"/>
                </a:spcBef>
                <a:buNone/>
              </a:pPr>
              <a:r>
                <a:rPr lang="zh-TW" sz="20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國立空中大學104學年度第一學期</a:t>
              </a:r>
            </a:p>
            <a:p>
              <a:pPr lvl="0" algn="just">
                <a:spcBef>
                  <a:spcPts val="0"/>
                </a:spcBef>
                <a:buNone/>
              </a:pPr>
              <a:r>
                <a:rPr b="1" lang="zh-TW" sz="30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Word 2013專業文件排版</a:t>
              </a:r>
            </a:p>
          </p:txBody>
        </p:sp>
      </p:grpSp>
      <p:sp>
        <p:nvSpPr>
          <p:cNvPr id="21" name="Shape 21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4" name="Shape 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idx="1" type="subTitle"/>
          </p:nvPr>
        </p:nvSpPr>
        <p:spPr>
          <a:xfrm>
            <a:off x="2431475" y="4114625"/>
            <a:ext cx="6388800" cy="142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" name="Shape 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487" y="2743363"/>
            <a:ext cx="1427025" cy="13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區段標題 1 1 1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46" name="Shape 4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423" y="2869800"/>
            <a:ext cx="1139154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7" name="Shape 5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內文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Char char="●"/>
              <a:defRPr/>
            </a:lvl1pPr>
            <a:lvl2pPr lvl="1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71" name="Shape 7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buSzPct val="90000"/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83333"/>
              <a:defRPr sz="2400"/>
            </a:lvl1pPr>
            <a:lvl2pPr lvl="1">
              <a:spcBef>
                <a:spcPts val="0"/>
              </a:spcBef>
              <a:defRPr sz="20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85" name="Shape 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02" y="69275"/>
            <a:ext cx="434897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b="1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Microsoft JhengHei"/>
              <a:buNone/>
              <a:defRPr sz="3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5714"/>
              <a:buFont typeface="Microsoft JhengHei"/>
              <a:buChar char="●"/>
              <a:defRPr sz="2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Microsoft JhengHei"/>
              <a:buChar char="○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Microsoft JhengHei"/>
              <a:buChar char="■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●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○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■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●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○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Microsoft JhengHei"/>
              <a:buChar char="■"/>
              <a:defRPr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j.mp/nou104-word-homework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4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://j.mp" TargetMode="External"/><Relationship Id="rId10" Type="http://schemas.openxmlformats.org/officeDocument/2006/relationships/hyperlink" Target="http://j.mp" TargetMode="External"/><Relationship Id="rId12" Type="http://schemas.openxmlformats.org/officeDocument/2006/relationships/hyperlink" Target="http://j.mp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hyperlink" Target="http://j.mp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4.png"/><Relationship Id="rId7" Type="http://schemas.openxmlformats.org/officeDocument/2006/relationships/image" Target="../media/image22.png"/><Relationship Id="rId8" Type="http://schemas.openxmlformats.org/officeDocument/2006/relationships/hyperlink" Target="http://j.mp" TargetMode="Externa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gif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j.mp/nou104-word-homework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://j.mp" TargetMode="External"/><Relationship Id="rId5" Type="http://schemas.openxmlformats.org/officeDocument/2006/relationships/hyperlink" Target="http://j.mp" TargetMode="External"/><Relationship Id="rId6" Type="http://schemas.openxmlformats.org/officeDocument/2006/relationships/hyperlink" Target="http://j.mp" TargetMode="External"/><Relationship Id="rId7" Type="http://schemas.openxmlformats.org/officeDocument/2006/relationships/hyperlink" Target="http://j.mp" TargetMode="External"/><Relationship Id="rId8" Type="http://schemas.openxmlformats.org/officeDocument/2006/relationships/hyperlink" Target="http://j.m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598100" y="4730810"/>
            <a:ext cx="8222100" cy="890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操作介面與基本編輯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598100" y="5621196"/>
            <a:ext cx="8222100" cy="3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講師陳勇汀 (布丁老師)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 </a:t>
            </a:r>
          </a:p>
        </p:txBody>
      </p:sp>
      <p:sp>
        <p:nvSpPr>
          <p:cNvPr id="146" name="Shape 146"/>
          <p:cNvSpPr txBox="1"/>
          <p:nvPr>
            <p:ph idx="2" type="subTitle"/>
          </p:nvPr>
        </p:nvSpPr>
        <p:spPr>
          <a:xfrm>
            <a:off x="598088" y="4153592"/>
            <a:ext cx="8222100" cy="57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面授課程 第1堂 (2015/9/16)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開啟Word瀏覽工具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開啟Word，新增空白文件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確認每一個操作介面的位置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lang="zh-TW" u="sng">
                <a:solidFill>
                  <a:schemeClr val="dk1"/>
                </a:solidFill>
              </a:rPr>
              <a:t>大小寫轉換</a:t>
            </a:r>
            <a:r>
              <a:rPr lang="zh-TW"/>
              <a:t>」的選單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lang="zh-TW" u="sng">
                <a:solidFill>
                  <a:schemeClr val="dk1"/>
                </a:solidFill>
              </a:rPr>
              <a:t>字型</a:t>
            </a:r>
            <a:r>
              <a:rPr lang="zh-TW"/>
              <a:t>」對話方塊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新增「</a:t>
            </a:r>
            <a:r>
              <a:rPr lang="zh-TW" u="sng">
                <a:solidFill>
                  <a:schemeClr val="dk1"/>
                </a:solidFill>
              </a:rPr>
              <a:t>大小寫轉換</a:t>
            </a:r>
            <a:r>
              <a:rPr lang="zh-TW"/>
              <a:t>」到快速存取工具列</a:t>
            </a: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grpSp>
        <p:nvGrpSpPr>
          <p:cNvPr id="275" name="Shape 275"/>
          <p:cNvGrpSpPr/>
          <p:nvPr/>
        </p:nvGrpSpPr>
        <p:grpSpPr>
          <a:xfrm>
            <a:off x="77375" y="33075"/>
            <a:ext cx="2252400" cy="1462459"/>
            <a:chOff x="6766825" y="129350"/>
            <a:chExt cx="2252400" cy="1462459"/>
          </a:xfrm>
        </p:grpSpPr>
        <p:sp>
          <p:nvSpPr>
            <p:cNvPr id="276" name="Shape 276"/>
            <p:cNvSpPr/>
            <p:nvPr/>
          </p:nvSpPr>
          <p:spPr>
            <a:xfrm>
              <a:off x="6766825" y="129350"/>
              <a:ext cx="2252400" cy="532500"/>
            </a:xfrm>
            <a:prstGeom prst="wedgeRoundRectCallout">
              <a:avLst>
                <a:gd fmla="val -7601" name="adj1"/>
                <a:gd fmla="val 100075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實際操作看看！</a:t>
              </a:r>
            </a:p>
          </p:txBody>
        </p:sp>
        <p:grpSp>
          <p:nvGrpSpPr>
            <p:cNvPr id="277" name="Shape 277"/>
            <p:cNvGrpSpPr/>
            <p:nvPr/>
          </p:nvGrpSpPr>
          <p:grpSpPr>
            <a:xfrm>
              <a:off x="7820757" y="542200"/>
              <a:ext cx="1049609" cy="1049609"/>
              <a:chOff x="7008683" y="4974925"/>
              <a:chExt cx="1219200" cy="1219200"/>
            </a:xfrm>
          </p:grpSpPr>
          <p:pic>
            <p:nvPicPr>
              <p:cNvPr id="278" name="Shape 27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" name="Shape 27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開啟舊檔與儲存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3608200" y="4114625"/>
            <a:ext cx="52119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請使用範例文件：</a:t>
            </a:r>
            <a:r>
              <a:rPr lang="zh-TW">
                <a:solidFill>
                  <a:srgbClr val="FFFF00"/>
                </a:solidFill>
              </a:rPr>
              <a:t>旅遊宣傳單.docx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開啟舊檔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75076" l="0" r="63424" t="0"/>
          <a:stretch/>
        </p:blipFill>
        <p:spPr>
          <a:xfrm>
            <a:off x="311700" y="1639825"/>
            <a:ext cx="2351376" cy="110965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6" name="Shape 296"/>
          <p:cNvSpPr/>
          <p:nvPr/>
        </p:nvSpPr>
        <p:spPr>
          <a:xfrm>
            <a:off x="243525" y="1814650"/>
            <a:ext cx="628500" cy="3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825" y="2458050"/>
            <a:ext cx="6048149" cy="4270076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8" name="Shape 298"/>
          <p:cNvSpPr/>
          <p:nvPr/>
        </p:nvSpPr>
        <p:spPr>
          <a:xfrm>
            <a:off x="974825" y="3385775"/>
            <a:ext cx="879000" cy="3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2168900" y="4501275"/>
            <a:ext cx="745500" cy="3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234950" y="5789625"/>
            <a:ext cx="588300" cy="58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541" y="1639825"/>
            <a:ext cx="4120759" cy="286145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02" name="Shape 302"/>
          <p:cNvSpPr/>
          <p:nvPr/>
        </p:nvSpPr>
        <p:spPr>
          <a:xfrm>
            <a:off x="5813950" y="3495750"/>
            <a:ext cx="1774500" cy="45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384325" y="4132075"/>
            <a:ext cx="683400" cy="27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4" name="Shape 304"/>
          <p:cNvCxnSpPr>
            <a:stCxn id="296" idx="2"/>
            <a:endCxn id="298" idx="0"/>
          </p:cNvCxnSpPr>
          <p:nvPr/>
        </p:nvCxnSpPr>
        <p:spPr>
          <a:xfrm>
            <a:off x="557775" y="2160250"/>
            <a:ext cx="856500" cy="1225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5" name="Shape 305"/>
          <p:cNvCxnSpPr>
            <a:stCxn id="306" idx="2"/>
            <a:endCxn id="299" idx="0"/>
          </p:cNvCxnSpPr>
          <p:nvPr/>
        </p:nvCxnSpPr>
        <p:spPr>
          <a:xfrm>
            <a:off x="1414250" y="3731475"/>
            <a:ext cx="1127400" cy="769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299" idx="2"/>
            <a:endCxn id="300" idx="0"/>
          </p:cNvCxnSpPr>
          <p:nvPr/>
        </p:nvCxnSpPr>
        <p:spPr>
          <a:xfrm>
            <a:off x="2541650" y="4846875"/>
            <a:ext cx="1987500" cy="942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300" idx="3"/>
            <a:endCxn id="302" idx="1"/>
          </p:cNvCxnSpPr>
          <p:nvPr/>
        </p:nvCxnSpPr>
        <p:spPr>
          <a:xfrm flipH="1" rot="10800000">
            <a:off x="4823250" y="3723525"/>
            <a:ext cx="990600" cy="2356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>
            <a:stCxn id="302" idx="2"/>
            <a:endCxn id="303" idx="1"/>
          </p:cNvCxnSpPr>
          <p:nvPr/>
        </p:nvCxnSpPr>
        <p:spPr>
          <a:xfrm>
            <a:off x="6701200" y="3951450"/>
            <a:ext cx="683100" cy="318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開啟舊檔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點選索引標籤「</a:t>
            </a:r>
            <a:r>
              <a:rPr lang="zh-TW" u="sng">
                <a:solidFill>
                  <a:schemeClr val="dk1"/>
                </a:solidFill>
              </a:rPr>
              <a:t>檔案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在「</a:t>
            </a:r>
            <a:r>
              <a:rPr lang="zh-TW" u="sng">
                <a:solidFill>
                  <a:schemeClr val="dk1"/>
                </a:solidFill>
              </a:rPr>
              <a:t>開啟舊檔</a:t>
            </a:r>
            <a:r>
              <a:rPr lang="zh-TW"/>
              <a:t>」中，進入「</a:t>
            </a:r>
            <a:r>
              <a:rPr lang="zh-TW" u="sng">
                <a:solidFill>
                  <a:schemeClr val="dk1"/>
                </a:solidFill>
              </a:rPr>
              <a:t>電腦</a:t>
            </a:r>
            <a:r>
              <a:rPr lang="zh-TW"/>
              <a:t>」，點選「</a:t>
            </a:r>
            <a:r>
              <a:rPr lang="zh-TW" u="sng">
                <a:solidFill>
                  <a:schemeClr val="dk1"/>
                </a:solidFill>
              </a:rPr>
              <a:t>瀏覽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選擇欲開啟的Word檔案，按下「</a:t>
            </a:r>
            <a:r>
              <a:rPr lang="zh-TW" u="sng">
                <a:solidFill>
                  <a:schemeClr val="dk1"/>
                </a:solidFill>
              </a:rPr>
              <a:t>開啟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成功開啟舊檔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儲存檔案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</a:pPr>
            <a:r>
              <a:rPr lang="zh-TW"/>
              <a:t>工具：快速存取工具列上的「儲存檔案」</a:t>
            </a:r>
          </a:p>
          <a:p>
            <a:pPr indent="-381000" lvl="0" marL="457200" rtl="0">
              <a:spcBef>
                <a:spcPts val="0"/>
              </a:spcBef>
            </a:pPr>
            <a:r>
              <a:rPr lang="zh-TW"/>
              <a:t>快速鍵：        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75" y="3887829"/>
            <a:ext cx="5350725" cy="22040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25" name="Shape 325"/>
          <p:cNvSpPr/>
          <p:nvPr/>
        </p:nvSpPr>
        <p:spPr>
          <a:xfrm>
            <a:off x="3826025" y="3780125"/>
            <a:ext cx="588300" cy="58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211525" y="2263225"/>
            <a:ext cx="720900" cy="417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zh-TW" sz="1800"/>
              <a:t>Ctrl</a:t>
            </a:r>
          </a:p>
        </p:txBody>
      </p:sp>
      <p:sp>
        <p:nvSpPr>
          <p:cNvPr id="327" name="Shape 327"/>
          <p:cNvSpPr/>
          <p:nvPr/>
        </p:nvSpPr>
        <p:spPr>
          <a:xfrm>
            <a:off x="3338825" y="2263225"/>
            <a:ext cx="487200" cy="417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/>
              <a:t>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2812725" y="2263225"/>
            <a:ext cx="588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75076" l="0" r="63424" t="0"/>
          <a:stretch/>
        </p:blipFill>
        <p:spPr>
          <a:xfrm>
            <a:off x="311700" y="1639825"/>
            <a:ext cx="2351376" cy="110965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800" y="2223150"/>
            <a:ext cx="6327726" cy="45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另存新檔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37" name="Shape 337"/>
          <p:cNvSpPr/>
          <p:nvPr/>
        </p:nvSpPr>
        <p:spPr>
          <a:xfrm>
            <a:off x="243525" y="1814650"/>
            <a:ext cx="628500" cy="3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047888" y="3550800"/>
            <a:ext cx="879000" cy="3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087125" y="3723650"/>
            <a:ext cx="745500" cy="3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123250" y="5906450"/>
            <a:ext cx="588300" cy="58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1" name="Shape 341"/>
          <p:cNvCxnSpPr>
            <a:stCxn id="337" idx="2"/>
            <a:endCxn id="338" idx="0"/>
          </p:cNvCxnSpPr>
          <p:nvPr/>
        </p:nvCxnSpPr>
        <p:spPr>
          <a:xfrm>
            <a:off x="557775" y="2160250"/>
            <a:ext cx="929700" cy="1390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2" name="Shape 342"/>
          <p:cNvCxnSpPr>
            <a:stCxn id="338" idx="3"/>
            <a:endCxn id="339" idx="1"/>
          </p:cNvCxnSpPr>
          <p:nvPr/>
        </p:nvCxnSpPr>
        <p:spPr>
          <a:xfrm>
            <a:off x="1926888" y="3723600"/>
            <a:ext cx="160200" cy="172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3" name="Shape 343"/>
          <p:cNvCxnSpPr>
            <a:stCxn id="339" idx="2"/>
            <a:endCxn id="340" idx="0"/>
          </p:cNvCxnSpPr>
          <p:nvPr/>
        </p:nvCxnSpPr>
        <p:spPr>
          <a:xfrm>
            <a:off x="2459875" y="4069250"/>
            <a:ext cx="1957500" cy="1837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271" y="1495525"/>
            <a:ext cx="4257275" cy="35692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5013600" y="3813950"/>
            <a:ext cx="3888900" cy="45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6" name="Shape 346"/>
          <p:cNvCxnSpPr>
            <a:stCxn id="345" idx="2"/>
            <a:endCxn id="347" idx="1"/>
          </p:cNvCxnSpPr>
          <p:nvPr/>
        </p:nvCxnSpPr>
        <p:spPr>
          <a:xfrm>
            <a:off x="6958050" y="4269650"/>
            <a:ext cx="426300" cy="560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7" name="Shape 347"/>
          <p:cNvSpPr/>
          <p:nvPr/>
        </p:nvSpPr>
        <p:spPr>
          <a:xfrm>
            <a:off x="7384350" y="4692875"/>
            <a:ext cx="683400" cy="27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8" name="Shape 348"/>
          <p:cNvCxnSpPr>
            <a:stCxn id="340" idx="3"/>
          </p:cNvCxnSpPr>
          <p:nvPr/>
        </p:nvCxnSpPr>
        <p:spPr>
          <a:xfrm flipH="1" rot="10800000">
            <a:off x="4711550" y="4287650"/>
            <a:ext cx="662700" cy="1909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另存新檔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點選索引標籤「</a:t>
            </a:r>
            <a:r>
              <a:rPr lang="zh-TW" u="sng">
                <a:solidFill>
                  <a:schemeClr val="dk1"/>
                </a:solidFill>
              </a:rPr>
              <a:t>檔案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在「</a:t>
            </a:r>
            <a:r>
              <a:rPr lang="zh-TW" u="sng">
                <a:solidFill>
                  <a:schemeClr val="dk1"/>
                </a:solidFill>
              </a:rPr>
              <a:t>另存新檔</a:t>
            </a:r>
            <a:r>
              <a:rPr lang="zh-TW"/>
              <a:t>」中，進入「</a:t>
            </a:r>
            <a:r>
              <a:rPr lang="zh-TW" u="sng">
                <a:solidFill>
                  <a:schemeClr val="dk1"/>
                </a:solidFill>
              </a:rPr>
              <a:t>電腦</a:t>
            </a:r>
            <a:r>
              <a:rPr lang="zh-TW"/>
              <a:t>」，點選「</a:t>
            </a:r>
            <a:r>
              <a:rPr lang="zh-TW" u="sng">
                <a:solidFill>
                  <a:schemeClr val="dk1"/>
                </a:solidFill>
              </a:rPr>
              <a:t>瀏覽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選擇欲儲存的資料夾，輸入「</a:t>
            </a:r>
            <a:r>
              <a:rPr lang="zh-TW" u="sng">
                <a:solidFill>
                  <a:schemeClr val="dk1"/>
                </a:solidFill>
              </a:rPr>
              <a:t>檔案名稱</a:t>
            </a:r>
            <a:r>
              <a:rPr lang="zh-TW"/>
              <a:t>」，選擇「</a:t>
            </a:r>
            <a:r>
              <a:rPr lang="zh-TW" u="sng">
                <a:solidFill>
                  <a:schemeClr val="dk1"/>
                </a:solidFill>
              </a:rPr>
              <a:t>存檔類型</a:t>
            </a:r>
            <a:r>
              <a:rPr lang="zh-TW"/>
              <a:t>」，按下「</a:t>
            </a:r>
            <a:r>
              <a:rPr lang="zh-TW" u="sng">
                <a:solidFill>
                  <a:schemeClr val="dk1"/>
                </a:solidFill>
              </a:rPr>
              <a:t>儲存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完成另存新檔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存檔類型：docx與doc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63" name="Shape 363"/>
          <p:cNvSpPr txBox="1"/>
          <p:nvPr>
            <p:ph idx="2" type="body"/>
          </p:nvPr>
        </p:nvSpPr>
        <p:spPr>
          <a:xfrm>
            <a:off x="4591475" y="1639975"/>
            <a:ext cx="4474500" cy="445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Word文件 (*.docx)</a:t>
            </a:r>
            <a:r>
              <a:rPr lang="zh-TW"/>
              <a:t>:</a:t>
            </a:r>
            <a:br>
              <a:rPr lang="zh-TW"/>
            </a:br>
            <a:r>
              <a:rPr lang="zh-TW"/>
              <a:t>現在電腦普遍使用格式，不同系統相容性高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Word 97-2003文件 (*.doc)</a:t>
            </a:r>
            <a:r>
              <a:rPr lang="zh-TW"/>
              <a:t>：相容於舊版本的Word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4" y="1519588"/>
            <a:ext cx="4417125" cy="46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/>
          <p:nvPr/>
        </p:nvSpPr>
        <p:spPr>
          <a:xfrm>
            <a:off x="4955100" y="2223200"/>
            <a:ext cx="3137100" cy="65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存檔類型：網頁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2126325"/>
            <a:ext cx="3999900" cy="396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73" name="Shape 373"/>
          <p:cNvSpPr txBox="1"/>
          <p:nvPr>
            <p:ph idx="2" type="body"/>
          </p:nvPr>
        </p:nvSpPr>
        <p:spPr>
          <a:xfrm>
            <a:off x="4591475" y="2126332"/>
            <a:ext cx="4474500" cy="396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7420"/>
            <a:ext cx="3999900" cy="301030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311700" y="1639975"/>
            <a:ext cx="7605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83333"/>
              <a:buFont typeface="Microsoft JhengHei"/>
            </a:pP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已篩選的網頁 (*.htm; *.html)</a:t>
            </a:r>
            <a:r>
              <a:rPr lang="zh-TW" sz="24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：製作成網頁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476" y="2526632"/>
            <a:ext cx="4474499" cy="356534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1529600" y="4562875"/>
            <a:ext cx="1952100" cy="58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8" name="Shape 378"/>
          <p:cNvCxnSpPr>
            <a:stCxn id="377" idx="3"/>
            <a:endCxn id="376" idx="1"/>
          </p:cNvCxnSpPr>
          <p:nvPr/>
        </p:nvCxnSpPr>
        <p:spPr>
          <a:xfrm flipH="1" rot="10800000">
            <a:off x="3481700" y="4309375"/>
            <a:ext cx="1109700" cy="544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2090500" y="685225"/>
            <a:ext cx="60843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將Word舊檔存成網頁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開啟舊檔「</a:t>
            </a:r>
            <a:r>
              <a:rPr lang="zh-TW" u="sng">
                <a:solidFill>
                  <a:schemeClr val="dk1"/>
                </a:solidFill>
              </a:rPr>
              <a:t>旅遊宣傳單.docx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u="sng">
                <a:solidFill>
                  <a:schemeClr val="dk1"/>
                </a:solidFill>
              </a:rPr>
              <a:t>另存新檔</a:t>
            </a:r>
            <a:r>
              <a:rPr lang="zh-TW"/>
              <a:t>，檔案類型為「</a:t>
            </a:r>
            <a:r>
              <a:rPr lang="zh-TW" u="sng">
                <a:solidFill>
                  <a:schemeClr val="dk1"/>
                </a:solidFill>
              </a:rPr>
              <a:t>已篩選的網頁 (*.htm; *.html)</a:t>
            </a:r>
            <a:r>
              <a:rPr lang="zh-TW"/>
              <a:t>」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開啟存成網頁的檔案看看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grpSp>
        <p:nvGrpSpPr>
          <p:cNvPr id="386" name="Shape 386"/>
          <p:cNvGrpSpPr/>
          <p:nvPr/>
        </p:nvGrpSpPr>
        <p:grpSpPr>
          <a:xfrm>
            <a:off x="77375" y="33075"/>
            <a:ext cx="2252400" cy="1462459"/>
            <a:chOff x="6766825" y="129350"/>
            <a:chExt cx="2252400" cy="1462459"/>
          </a:xfrm>
        </p:grpSpPr>
        <p:sp>
          <p:nvSpPr>
            <p:cNvPr id="387" name="Shape 387"/>
            <p:cNvSpPr/>
            <p:nvPr/>
          </p:nvSpPr>
          <p:spPr>
            <a:xfrm>
              <a:off x="6766825" y="129350"/>
              <a:ext cx="2252400" cy="532500"/>
            </a:xfrm>
            <a:prstGeom prst="wedgeRoundRectCallout">
              <a:avLst>
                <a:gd fmla="val -7601" name="adj1"/>
                <a:gd fmla="val 100075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實際操作看看！</a:t>
              </a:r>
            </a:p>
          </p:txBody>
        </p:sp>
        <p:grpSp>
          <p:nvGrpSpPr>
            <p:cNvPr id="388" name="Shape 388"/>
            <p:cNvGrpSpPr/>
            <p:nvPr/>
          </p:nvGrpSpPr>
          <p:grpSpPr>
            <a:xfrm>
              <a:off x="7820757" y="542200"/>
              <a:ext cx="1049609" cy="1049609"/>
              <a:chOff x="7008683" y="4974925"/>
              <a:chExt cx="1219200" cy="1219200"/>
            </a:xfrm>
          </p:grpSpPr>
          <p:pic>
            <p:nvPicPr>
              <p:cNvPr id="389" name="Shape 38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" name="Shape 39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Word 2013環境介紹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功能區與工具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小試身手！</a:t>
            </a: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397" name="Shape 397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小試身手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下載「</a:t>
            </a:r>
            <a:r>
              <a:rPr lang="zh-TW" u="sng">
                <a:solidFill>
                  <a:schemeClr val="dk1"/>
                </a:solidFill>
              </a:rPr>
              <a:t>學號_姓名_0916小試身手.docx</a:t>
            </a:r>
            <a:r>
              <a:rPr lang="zh-TW"/>
              <a:t>」，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下載後開啟舊檔，進行填答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另存新檔，將檔名修改成您的學號與姓名：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以</a:t>
            </a:r>
            <a:r>
              <a:rPr lang="zh-TW" u="sng">
                <a:solidFill>
                  <a:schemeClr val="dk1"/>
                </a:solidFill>
              </a:rPr>
              <a:t>網頁上傳</a:t>
            </a:r>
            <a:r>
              <a:rPr lang="zh-TW"/>
              <a:t>繳交小試身手檔案</a:t>
            </a:r>
            <a:r>
              <a:rPr lang="zh-TW"/>
              <a:t>：</a:t>
            </a:r>
            <a:br>
              <a:rPr lang="zh-TW"/>
            </a:br>
            <a:r>
              <a:rPr lang="zh-TW" u="sng">
                <a:solidFill>
                  <a:schemeClr val="accent5"/>
                </a:solidFill>
                <a:hlinkClick r:id="rId3"/>
              </a:rPr>
              <a:t>http://j.mp/nou104-word-homework</a:t>
            </a:r>
          </a:p>
        </p:txBody>
      </p:sp>
      <p:grpSp>
        <p:nvGrpSpPr>
          <p:cNvPr id="405" name="Shape 405"/>
          <p:cNvGrpSpPr/>
          <p:nvPr/>
        </p:nvGrpSpPr>
        <p:grpSpPr>
          <a:xfrm>
            <a:off x="1462625" y="3257125"/>
            <a:ext cx="6218700" cy="1206825"/>
            <a:chOff x="1462625" y="2825200"/>
            <a:chExt cx="6218700" cy="1206825"/>
          </a:xfrm>
        </p:grpSpPr>
        <p:sp>
          <p:nvSpPr>
            <p:cNvPr id="406" name="Shape 406"/>
            <p:cNvSpPr txBox="1"/>
            <p:nvPr/>
          </p:nvSpPr>
          <p:spPr>
            <a:xfrm>
              <a:off x="2193900" y="2825200"/>
              <a:ext cx="4756200" cy="4845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學號</a:t>
              </a:r>
              <a:r>
                <a:rPr lang="zh-TW" sz="2400">
                  <a:solidFill>
                    <a:schemeClr val="dk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_</a:t>
              </a:r>
              <a:r>
                <a:rPr b="1" lang="zh-TW" sz="2400">
                  <a:solidFill>
                    <a:schemeClr val="accent4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姓名</a:t>
              </a:r>
              <a:r>
                <a:rPr lang="zh-TW" sz="2400">
                  <a:solidFill>
                    <a:schemeClr val="dk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_0916小試身手.docx</a:t>
              </a: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1462625" y="3547525"/>
              <a:ext cx="6218700" cy="4845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>
                  <a:solidFill>
                    <a:srgbClr val="38761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123456789</a:t>
              </a:r>
              <a:r>
                <a:rPr lang="zh-TW" sz="2400">
                  <a:solidFill>
                    <a:schemeClr val="dk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_</a:t>
              </a:r>
              <a:r>
                <a:rPr b="1" lang="zh-TW" sz="2400">
                  <a:solidFill>
                    <a:srgbClr val="38761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陳勇汀</a:t>
              </a:r>
              <a:r>
                <a:rPr lang="zh-TW" sz="2400">
                  <a:solidFill>
                    <a:schemeClr val="dk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_0916小試身手.docx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4504700" y="3247525"/>
              <a:ext cx="287400" cy="3651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850" y="5133488"/>
            <a:ext cx="1306550" cy="13065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410" name="Shape 410"/>
          <p:cNvGrpSpPr/>
          <p:nvPr/>
        </p:nvGrpSpPr>
        <p:grpSpPr>
          <a:xfrm>
            <a:off x="77375" y="33075"/>
            <a:ext cx="2252400" cy="1462459"/>
            <a:chOff x="6766825" y="129350"/>
            <a:chExt cx="2252400" cy="1462459"/>
          </a:xfrm>
        </p:grpSpPr>
        <p:sp>
          <p:nvSpPr>
            <p:cNvPr id="411" name="Shape 411"/>
            <p:cNvSpPr/>
            <p:nvPr/>
          </p:nvSpPr>
          <p:spPr>
            <a:xfrm>
              <a:off x="6766825" y="129350"/>
              <a:ext cx="2252400" cy="532500"/>
            </a:xfrm>
            <a:prstGeom prst="wedgeRoundRectCallout">
              <a:avLst>
                <a:gd fmla="val -7601" name="adj1"/>
                <a:gd fmla="val 100075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實際操作看看！</a:t>
              </a:r>
            </a:p>
          </p:txBody>
        </p:sp>
        <p:grpSp>
          <p:nvGrpSpPr>
            <p:cNvPr id="412" name="Shape 412"/>
            <p:cNvGrpSpPr/>
            <p:nvPr/>
          </p:nvGrpSpPr>
          <p:grpSpPr>
            <a:xfrm>
              <a:off x="7820757" y="542200"/>
              <a:ext cx="1049609" cy="1049609"/>
              <a:chOff x="7008683" y="4974925"/>
              <a:chExt cx="1219200" cy="1219200"/>
            </a:xfrm>
          </p:grpSpPr>
          <p:pic>
            <p:nvPicPr>
              <p:cNvPr id="413" name="Shape 4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" name="Shape 4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只能修改表單 (限制編輯)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22" name="Shape 422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311700" y="2066925"/>
            <a:ext cx="3999900" cy="2724150"/>
            <a:chOff x="311700" y="1639975"/>
            <a:chExt cx="3999900" cy="2724150"/>
          </a:xfrm>
        </p:grpSpPr>
        <p:pic>
          <p:nvPicPr>
            <p:cNvPr id="424" name="Shape 424"/>
            <p:cNvPicPr preferRelativeResize="0"/>
            <p:nvPr/>
          </p:nvPicPr>
          <p:blipFill rotWithShape="1">
            <a:blip r:embed="rId3">
              <a:alphaModFix/>
            </a:blip>
            <a:srcRect b="0" l="0" r="35790" t="0"/>
            <a:stretch/>
          </p:blipFill>
          <p:spPr>
            <a:xfrm>
              <a:off x="311700" y="1639975"/>
              <a:ext cx="3999900" cy="2724150"/>
            </a:xfrm>
            <a:prstGeom prst="rect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425" name="Shape 425"/>
            <p:cNvSpPr/>
            <p:nvPr/>
          </p:nvSpPr>
          <p:spPr>
            <a:xfrm>
              <a:off x="962450" y="2986375"/>
              <a:ext cx="1913400" cy="563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500" y="1639975"/>
            <a:ext cx="3693693" cy="44520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75"/>
            <a:ext cx="3193400" cy="34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4">
            <a:alphaModFix/>
          </a:blip>
          <a:srcRect b="0" l="8960" r="19759" t="22426"/>
          <a:stretch/>
        </p:blipFill>
        <p:spPr>
          <a:xfrm>
            <a:off x="2908825" y="1639975"/>
            <a:ext cx="3032625" cy="451965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33" name="Shape 43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網頁上傳 作業繳交</a:t>
            </a: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435" name="Shape 4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825" y="3012400"/>
            <a:ext cx="2970475" cy="30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1541850" y="4113575"/>
            <a:ext cx="628500" cy="3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7" name="Shape 437"/>
          <p:cNvCxnSpPr>
            <a:stCxn id="436" idx="2"/>
            <a:endCxn id="438" idx="0"/>
          </p:cNvCxnSpPr>
          <p:nvPr/>
        </p:nvCxnSpPr>
        <p:spPr>
          <a:xfrm>
            <a:off x="1856100" y="4459175"/>
            <a:ext cx="0" cy="861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9" name="Shape 439"/>
          <p:cNvSpPr/>
          <p:nvPr/>
        </p:nvSpPr>
        <p:spPr>
          <a:xfrm>
            <a:off x="3307850" y="3170900"/>
            <a:ext cx="2509500" cy="1382100"/>
          </a:xfrm>
          <a:prstGeom prst="roundRect">
            <a:avLst>
              <a:gd fmla="val 5873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4207550" y="5430375"/>
            <a:ext cx="710100" cy="52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6267725" y="4729925"/>
            <a:ext cx="2190300" cy="590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上傳完成即可關閉網頁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不必建立帳戶</a:t>
            </a:r>
          </a:p>
        </p:txBody>
      </p:sp>
      <p:cxnSp>
        <p:nvCxnSpPr>
          <p:cNvPr id="442" name="Shape 442"/>
          <p:cNvCxnSpPr>
            <a:stCxn id="439" idx="2"/>
            <a:endCxn id="440" idx="0"/>
          </p:cNvCxnSpPr>
          <p:nvPr/>
        </p:nvCxnSpPr>
        <p:spPr>
          <a:xfrm>
            <a:off x="4562600" y="4553000"/>
            <a:ext cx="0" cy="877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38" name="Shape 4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1849" y="5320325"/>
            <a:ext cx="628499" cy="61705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1129650" y="5972600"/>
            <a:ext cx="1452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選擇檔案</a:t>
            </a:r>
          </a:p>
        </p:txBody>
      </p:sp>
      <p:cxnSp>
        <p:nvCxnSpPr>
          <p:cNvPr id="444" name="Shape 444"/>
          <p:cNvCxnSpPr>
            <a:stCxn id="438" idx="3"/>
            <a:endCxn id="439" idx="1"/>
          </p:cNvCxnSpPr>
          <p:nvPr/>
        </p:nvCxnSpPr>
        <p:spPr>
          <a:xfrm flipH="1" rot="10800000">
            <a:off x="2170348" y="3861851"/>
            <a:ext cx="1137600" cy="1767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5" name="Shape 445"/>
          <p:cNvCxnSpPr>
            <a:stCxn id="440" idx="3"/>
            <a:endCxn id="441" idx="1"/>
          </p:cNvCxnSpPr>
          <p:nvPr/>
        </p:nvCxnSpPr>
        <p:spPr>
          <a:xfrm flipH="1" rot="10800000">
            <a:off x="4917650" y="5025225"/>
            <a:ext cx="1350000" cy="666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446" name="Shape 4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0725" y="137875"/>
            <a:ext cx="1306550" cy="13065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47" name="Shape 447"/>
          <p:cNvSpPr txBox="1"/>
          <p:nvPr/>
        </p:nvSpPr>
        <p:spPr>
          <a:xfrm>
            <a:off x="7346150" y="1534800"/>
            <a:ext cx="1775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8"/>
              </a:rPr>
              <a:t>http://j.mp</a:t>
            </a:r>
            <a:br>
              <a:rPr lang="zh-TW" sz="1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9"/>
              </a:rPr>
            </a:br>
            <a:r>
              <a:rPr lang="zh-TW" sz="1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10"/>
              </a:rPr>
              <a:t>/nou104-word-</a:t>
            </a:r>
            <a:br>
              <a:rPr lang="zh-TW" sz="1600" u="sng">
                <a:solidFill>
                  <a:schemeClr val="hlink"/>
                </a:solidFill>
                <a:hlinkClick r:id="rId11"/>
              </a:rPr>
            </a:br>
            <a:r>
              <a:rPr lang="zh-TW" sz="1600" u="sng">
                <a:solidFill>
                  <a:schemeClr val="hlink"/>
                </a:solidFill>
                <a:hlinkClick r:id="rId12"/>
              </a:rPr>
              <a:t>homework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網頁上傳 作業繳交 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TW"/>
              <a:t>開啟網頁上傳網址：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http://j.mp/nou104-word-homework</a:t>
            </a:r>
            <a:r>
              <a:rPr lang="zh-TW"/>
              <a:t> 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TW"/>
              <a:t>點選「</a:t>
            </a:r>
            <a:r>
              <a:rPr lang="zh-TW" u="sng">
                <a:solidFill>
                  <a:schemeClr val="dk1"/>
                </a:solidFill>
              </a:rPr>
              <a:t>選擇檔案</a:t>
            </a:r>
            <a:r>
              <a:rPr lang="zh-TW"/>
              <a:t>」，選擇要上傳的檔案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zh-TW"/>
              <a:t>填寫您的「</a:t>
            </a:r>
            <a:r>
              <a:rPr lang="zh-TW" u="sng">
                <a:solidFill>
                  <a:schemeClr val="dk1"/>
                </a:solidFill>
              </a:rPr>
              <a:t>名字</a:t>
            </a:r>
            <a:r>
              <a:rPr lang="zh-TW"/>
              <a:t>」、「</a:t>
            </a:r>
            <a:r>
              <a:rPr lang="zh-TW" u="sng">
                <a:solidFill>
                  <a:schemeClr val="dk1"/>
                </a:solidFill>
              </a:rPr>
              <a:t>姓氏</a:t>
            </a:r>
            <a:r>
              <a:rPr lang="zh-TW"/>
              <a:t>」跟「</a:t>
            </a:r>
            <a:r>
              <a:rPr lang="zh-TW" u="sng">
                <a:solidFill>
                  <a:schemeClr val="dk1"/>
                </a:solidFill>
              </a:rPr>
              <a:t>電子郵件地址</a:t>
            </a:r>
            <a:r>
              <a:rPr lang="zh-TW"/>
              <a:t>」，點選「</a:t>
            </a:r>
            <a:r>
              <a:rPr lang="zh-TW">
                <a:solidFill>
                  <a:schemeClr val="dk1"/>
                </a:solidFill>
              </a:rPr>
              <a:t>上傳</a:t>
            </a:r>
            <a:r>
              <a:rPr lang="zh-TW"/>
              <a:t>」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/>
              <a:t>上傳完成即可關閉網頁。不必建立帳戶</a:t>
            </a: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455" name="Shape 4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0725" y="137875"/>
            <a:ext cx="1306550" cy="13065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56" name="Shape 456"/>
          <p:cNvSpPr txBox="1"/>
          <p:nvPr/>
        </p:nvSpPr>
        <p:spPr>
          <a:xfrm>
            <a:off x="7346150" y="1534800"/>
            <a:ext cx="1775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http://j.mp</a:t>
            </a:r>
            <a:br>
              <a:rPr lang="zh-TW" sz="1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</a:br>
            <a:r>
              <a:rPr lang="zh-TW" sz="1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/>
              </a:rPr>
              <a:t>/nou104-word-</a:t>
            </a:r>
            <a:br>
              <a:rPr lang="zh-TW" sz="1600" u="sng">
                <a:solidFill>
                  <a:schemeClr val="hlink"/>
                </a:solidFill>
                <a:hlinkClick r:id="rId8"/>
              </a:rPr>
            </a:br>
            <a:r>
              <a:rPr lang="zh-TW" sz="1600" u="sng">
                <a:solidFill>
                  <a:schemeClr val="hlink"/>
                </a:solidFill>
                <a:hlinkClick r:id="rId9"/>
              </a:rPr>
              <a:t>homework</a:t>
            </a:r>
          </a:p>
        </p:txBody>
      </p:sp>
      <p:grpSp>
        <p:nvGrpSpPr>
          <p:cNvPr id="457" name="Shape 457"/>
          <p:cNvGrpSpPr/>
          <p:nvPr/>
        </p:nvGrpSpPr>
        <p:grpSpPr>
          <a:xfrm>
            <a:off x="77375" y="33075"/>
            <a:ext cx="2252400" cy="1462459"/>
            <a:chOff x="6766825" y="129350"/>
            <a:chExt cx="2252400" cy="1462459"/>
          </a:xfrm>
        </p:grpSpPr>
        <p:sp>
          <p:nvSpPr>
            <p:cNvPr id="458" name="Shape 458"/>
            <p:cNvSpPr/>
            <p:nvPr/>
          </p:nvSpPr>
          <p:spPr>
            <a:xfrm>
              <a:off x="6766825" y="129350"/>
              <a:ext cx="2252400" cy="532500"/>
            </a:xfrm>
            <a:prstGeom prst="wedgeRoundRectCallout">
              <a:avLst>
                <a:gd fmla="val -7601" name="adj1"/>
                <a:gd fmla="val 100075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實際操作看看！</a:t>
              </a:r>
            </a:p>
          </p:txBody>
        </p:sp>
        <p:grpSp>
          <p:nvGrpSpPr>
            <p:cNvPr id="459" name="Shape 459"/>
            <p:cNvGrpSpPr/>
            <p:nvPr/>
          </p:nvGrpSpPr>
          <p:grpSpPr>
            <a:xfrm>
              <a:off x="7820757" y="542200"/>
              <a:ext cx="1049609" cy="1049609"/>
              <a:chOff x="7008683" y="4974925"/>
              <a:chExt cx="1219200" cy="1219200"/>
            </a:xfrm>
          </p:grpSpPr>
          <p:pic>
            <p:nvPicPr>
              <p:cNvPr id="460" name="Shape 460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1" name="Shape 461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檢視工具與視窗操作</a:t>
            </a: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468" name="Shape 468"/>
          <p:cNvSpPr txBox="1"/>
          <p:nvPr>
            <p:ph idx="1" type="subTitle"/>
          </p:nvPr>
        </p:nvSpPr>
        <p:spPr>
          <a:xfrm>
            <a:off x="2431475" y="1318375"/>
            <a:ext cx="6388800" cy="142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 txBox="1"/>
          <p:nvPr>
            <p:ph idx="1" type="subTitle"/>
          </p:nvPr>
        </p:nvSpPr>
        <p:spPr>
          <a:xfrm>
            <a:off x="3608200" y="4114625"/>
            <a:ext cx="52119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請使用範例文件：</a:t>
            </a:r>
            <a:r>
              <a:rPr lang="zh-TW">
                <a:solidFill>
                  <a:srgbClr val="FFFF00"/>
                </a:solidFill>
              </a:rPr>
              <a:t>旅遊宣傳單.docx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文件檢視模式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 b="0" l="2789" r="0" t="0"/>
          <a:stretch/>
        </p:blipFill>
        <p:spPr>
          <a:xfrm>
            <a:off x="311700" y="3023013"/>
            <a:ext cx="3999900" cy="168592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78" name="Shape 478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閱讀模式</a:t>
            </a:r>
            <a:r>
              <a:rPr lang="zh-TW"/>
              <a:t>：只能夠閱讀，配合螢幕大小呈現最佳化的介面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整頁模式</a:t>
            </a:r>
            <a:r>
              <a:rPr lang="zh-TW"/>
              <a:t>：能夠以</a:t>
            </a:r>
            <a:r>
              <a:rPr lang="zh-TW" u="sng"/>
              <a:t>列印成紙張</a:t>
            </a:r>
            <a:r>
              <a:rPr lang="zh-TW"/>
              <a:t>的形式編輯，是主要使用的模式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Web版面配置</a:t>
            </a:r>
            <a:r>
              <a:rPr lang="zh-TW"/>
              <a:t>：能夠以呈現在</a:t>
            </a:r>
            <a:r>
              <a:rPr lang="zh-TW" u="sng"/>
              <a:t>網頁</a:t>
            </a:r>
            <a:r>
              <a:rPr lang="zh-TW"/>
              <a:t>的形式編輯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檢視：</a:t>
            </a:r>
            <a:r>
              <a:rPr b="1" lang="zh-TW">
                <a:solidFill>
                  <a:schemeClr val="dk1"/>
                </a:solidFill>
              </a:rPr>
              <a:t>大綱模式</a:t>
            </a:r>
            <a:r>
              <a:rPr lang="zh-TW"/>
              <a:t>、</a:t>
            </a:r>
            <a:r>
              <a:rPr b="1" lang="zh-TW">
                <a:solidFill>
                  <a:schemeClr val="dk1"/>
                </a:solidFill>
              </a:rPr>
              <a:t>草稿模式</a:t>
            </a:r>
          </a:p>
        </p:txBody>
      </p:sp>
      <p:sp>
        <p:nvSpPr>
          <p:cNvPr id="479" name="Shape 479"/>
          <p:cNvSpPr/>
          <p:nvPr/>
        </p:nvSpPr>
        <p:spPr>
          <a:xfrm>
            <a:off x="1236325" y="4292650"/>
            <a:ext cx="1334100" cy="60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顯示比例調整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顯示比例調整快速鍵：</a:t>
            </a:r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3">
            <a:alphaModFix/>
          </a:blip>
          <a:srcRect b="0" l="2789" r="0" t="0"/>
          <a:stretch/>
        </p:blipFill>
        <p:spPr>
          <a:xfrm>
            <a:off x="311700" y="3023013"/>
            <a:ext cx="3999900" cy="168592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88" name="Shape 488"/>
          <p:cNvSpPr/>
          <p:nvPr/>
        </p:nvSpPr>
        <p:spPr>
          <a:xfrm>
            <a:off x="2374075" y="4376850"/>
            <a:ext cx="1376100" cy="41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9" name="Shape 4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89" y="2122852"/>
            <a:ext cx="3348525" cy="34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>
            <a:off x="3750175" y="4376850"/>
            <a:ext cx="561300" cy="41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1" name="Shape 491"/>
          <p:cNvCxnSpPr>
            <a:endCxn id="489" idx="1"/>
          </p:cNvCxnSpPr>
          <p:nvPr/>
        </p:nvCxnSpPr>
        <p:spPr>
          <a:xfrm flipH="1" rot="10800000">
            <a:off x="4311489" y="3865977"/>
            <a:ext cx="846600" cy="719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2" name="Shape 492"/>
          <p:cNvSpPr/>
          <p:nvPr/>
        </p:nvSpPr>
        <p:spPr>
          <a:xfrm>
            <a:off x="2200975" y="5844975"/>
            <a:ext cx="969900" cy="417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/>
              <a:t>Shift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5869" y="5470138"/>
            <a:ext cx="969899" cy="96991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4066525" y="5770300"/>
            <a:ext cx="160800" cy="34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3294675" y="5733425"/>
            <a:ext cx="384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800"/>
              <a:t>+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視窗操作：分割視窗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3265722"/>
            <a:ext cx="3999900" cy="282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選擇「</a:t>
            </a:r>
            <a:r>
              <a:rPr lang="zh-TW" u="sng">
                <a:solidFill>
                  <a:schemeClr val="dk1"/>
                </a:solidFill>
              </a:rPr>
              <a:t>檢視</a:t>
            </a:r>
            <a:r>
              <a:rPr lang="zh-TW"/>
              <a:t>」索引標籤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lang="zh-TW">
                <a:solidFill>
                  <a:schemeClr val="dk1"/>
                </a:solidFill>
              </a:rPr>
              <a:t>分割</a:t>
            </a:r>
            <a:r>
              <a:rPr lang="zh-TW"/>
              <a:t>」功能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拖曳中間的</a:t>
            </a:r>
            <a:r>
              <a:rPr lang="zh-TW" u="sng">
                <a:solidFill>
                  <a:schemeClr val="dk1"/>
                </a:solidFill>
              </a:rPr>
              <a:t>分割線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13" y="1639963"/>
            <a:ext cx="76485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Shape 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674" y="2961350"/>
            <a:ext cx="4075576" cy="3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/>
          <p:nvPr/>
        </p:nvSpPr>
        <p:spPr>
          <a:xfrm>
            <a:off x="5772950" y="2528300"/>
            <a:ext cx="726900" cy="35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3992600" y="4940700"/>
            <a:ext cx="4466700" cy="35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8" name="Shape 508"/>
          <p:cNvCxnSpPr>
            <a:stCxn id="506" idx="2"/>
            <a:endCxn id="507" idx="0"/>
          </p:cNvCxnSpPr>
          <p:nvPr/>
        </p:nvCxnSpPr>
        <p:spPr>
          <a:xfrm flipH="1" rot="-5400000">
            <a:off x="5154800" y="3869600"/>
            <a:ext cx="2052600" cy="894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檢視工具與視窗操作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開啟舊檔「</a:t>
            </a:r>
            <a:r>
              <a:rPr lang="zh-TW" u="sng">
                <a:solidFill>
                  <a:schemeClr val="dk1"/>
                </a:solidFill>
              </a:rPr>
              <a:t>旅遊宣傳單.docx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切換「</a:t>
            </a:r>
            <a:r>
              <a:rPr lang="zh-TW" u="sng">
                <a:solidFill>
                  <a:schemeClr val="dk1"/>
                </a:solidFill>
              </a:rPr>
              <a:t>閱讀模式</a:t>
            </a:r>
            <a:r>
              <a:rPr lang="zh-TW"/>
              <a:t>」、「</a:t>
            </a:r>
            <a:r>
              <a:rPr lang="zh-TW" u="sng">
                <a:solidFill>
                  <a:schemeClr val="dk1"/>
                </a:solidFill>
              </a:rPr>
              <a:t>整頁模式</a:t>
            </a:r>
            <a:r>
              <a:rPr lang="zh-TW"/>
              <a:t>」、「</a:t>
            </a:r>
            <a:r>
              <a:rPr lang="zh-TW" u="sng">
                <a:solidFill>
                  <a:schemeClr val="dk1"/>
                </a:solidFill>
              </a:rPr>
              <a:t>Web版面配置</a:t>
            </a:r>
            <a:r>
              <a:rPr lang="zh-TW"/>
              <a:t>」，比較三種不同模式的差異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顯示比例調整為</a:t>
            </a:r>
            <a:r>
              <a:rPr lang="zh-TW" u="sng">
                <a:solidFill>
                  <a:schemeClr val="dk1"/>
                </a:solidFill>
              </a:rPr>
              <a:t>100%</a:t>
            </a:r>
            <a:r>
              <a:rPr lang="zh-TW"/>
              <a:t>，再調整為「</a:t>
            </a:r>
            <a:r>
              <a:rPr lang="zh-TW" u="sng">
                <a:solidFill>
                  <a:schemeClr val="dk1"/>
                </a:solidFill>
              </a:rPr>
              <a:t>頁寬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檢視</a:t>
            </a:r>
            <a:r>
              <a:rPr lang="zh-TW" u="sng">
                <a:solidFill>
                  <a:schemeClr val="dk1"/>
                </a:solidFill>
              </a:rPr>
              <a:t>分割</a:t>
            </a:r>
            <a:r>
              <a:rPr lang="zh-TW"/>
              <a:t>捲動視窗，同時看到文件開頭與文件的結尾</a:t>
            </a: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516" name="Shape 516"/>
          <p:cNvGrpSpPr/>
          <p:nvPr/>
        </p:nvGrpSpPr>
        <p:grpSpPr>
          <a:xfrm>
            <a:off x="77375" y="33075"/>
            <a:ext cx="2252400" cy="1462459"/>
            <a:chOff x="6766825" y="129350"/>
            <a:chExt cx="2252400" cy="1462459"/>
          </a:xfrm>
        </p:grpSpPr>
        <p:sp>
          <p:nvSpPr>
            <p:cNvPr id="517" name="Shape 517"/>
            <p:cNvSpPr/>
            <p:nvPr/>
          </p:nvSpPr>
          <p:spPr>
            <a:xfrm>
              <a:off x="6766825" y="129350"/>
              <a:ext cx="2252400" cy="532500"/>
            </a:xfrm>
            <a:prstGeom prst="wedgeRoundRectCallout">
              <a:avLst>
                <a:gd fmla="val -7601" name="adj1"/>
                <a:gd fmla="val 100075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實際操作看看！</a:t>
              </a:r>
            </a:p>
          </p:txBody>
        </p:sp>
        <p:grpSp>
          <p:nvGrpSpPr>
            <p:cNvPr id="518" name="Shape 518"/>
            <p:cNvGrpSpPr/>
            <p:nvPr/>
          </p:nvGrpSpPr>
          <p:grpSpPr>
            <a:xfrm>
              <a:off x="7820757" y="542200"/>
              <a:ext cx="1049609" cy="1049609"/>
              <a:chOff x="7008683" y="4974925"/>
              <a:chExt cx="1219200" cy="1219200"/>
            </a:xfrm>
          </p:grpSpPr>
          <p:pic>
            <p:nvPicPr>
              <p:cNvPr id="519" name="Shape 5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" name="Shape 5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開啟Word：新增空白文件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33391" t="0"/>
          <a:stretch/>
        </p:blipFill>
        <p:spPr>
          <a:xfrm>
            <a:off x="311696" y="1824625"/>
            <a:ext cx="25949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204250" y="5656075"/>
            <a:ext cx="675600" cy="56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1700" y="2073875"/>
            <a:ext cx="1385100" cy="56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4" name="Shape 164"/>
          <p:cNvCxnSpPr>
            <a:endCxn id="163" idx="2"/>
          </p:cNvCxnSpPr>
          <p:nvPr/>
        </p:nvCxnSpPr>
        <p:spPr>
          <a:xfrm flipH="1" rot="10800000">
            <a:off x="541950" y="2639375"/>
            <a:ext cx="462300" cy="3016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025" y="1785825"/>
            <a:ext cx="5786274" cy="40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4215950" y="3063700"/>
            <a:ext cx="1385100" cy="194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7" name="Shape 167"/>
          <p:cNvCxnSpPr>
            <a:endCxn id="168" idx="1"/>
          </p:cNvCxnSpPr>
          <p:nvPr/>
        </p:nvCxnSpPr>
        <p:spPr>
          <a:xfrm>
            <a:off x="1696925" y="2356725"/>
            <a:ext cx="1349100" cy="249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" name="Shape 168"/>
          <p:cNvSpPr/>
          <p:nvPr/>
        </p:nvSpPr>
        <p:spPr>
          <a:xfrm>
            <a:off x="3046025" y="2440725"/>
            <a:ext cx="945300" cy="33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9" name="Shape 169"/>
          <p:cNvCxnSpPr>
            <a:stCxn id="168" idx="2"/>
            <a:endCxn id="166" idx="1"/>
          </p:cNvCxnSpPr>
          <p:nvPr/>
        </p:nvCxnSpPr>
        <p:spPr>
          <a:xfrm>
            <a:off x="3518675" y="2770725"/>
            <a:ext cx="697200" cy="1267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文件基本編輯</a:t>
            </a:r>
          </a:p>
        </p:txBody>
      </p:sp>
      <p:sp>
        <p:nvSpPr>
          <p:cNvPr id="526" name="Shape 52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527" name="Shape 527"/>
          <p:cNvSpPr txBox="1"/>
          <p:nvPr>
            <p:ph idx="1" type="subTitle"/>
          </p:nvPr>
        </p:nvSpPr>
        <p:spPr>
          <a:xfrm>
            <a:off x="3608200" y="4114625"/>
            <a:ext cx="5211900" cy="105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請使用範例文件：</a:t>
            </a:r>
            <a:r>
              <a:rPr lang="zh-TW">
                <a:solidFill>
                  <a:srgbClr val="FFFF00"/>
                </a:solidFill>
              </a:rPr>
              <a:t>旅遊宣傳單.docx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00" y="1906150"/>
            <a:ext cx="7648575" cy="37719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33" name="Shape 533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輸入文字與符號</a:t>
            </a:r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535" name="Shape 535"/>
          <p:cNvSpPr/>
          <p:nvPr/>
        </p:nvSpPr>
        <p:spPr>
          <a:xfrm>
            <a:off x="1830375" y="5604450"/>
            <a:ext cx="2731200" cy="958500"/>
          </a:xfrm>
          <a:prstGeom prst="wedgeRoundRectCallout">
            <a:avLst>
              <a:gd fmla="val -60703" name="adj1"/>
              <a:gd fmla="val -62097" name="adj2"/>
              <a:gd fmla="val 0" name="adj3"/>
            </a:avLst>
          </a:prstGeom>
          <a:solidFill>
            <a:srgbClr val="F3F3F3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根據輸入線的位置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輸入文字</a:t>
            </a:r>
          </a:p>
        </p:txBody>
      </p:sp>
      <p:sp>
        <p:nvSpPr>
          <p:cNvPr id="536" name="Shape 536"/>
          <p:cNvSpPr/>
          <p:nvPr/>
        </p:nvSpPr>
        <p:spPr>
          <a:xfrm>
            <a:off x="1738200" y="2106900"/>
            <a:ext cx="674100" cy="35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6246975" y="2359725"/>
            <a:ext cx="674100" cy="81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6773700" y="3244625"/>
            <a:ext cx="505800" cy="81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7279500" y="3897800"/>
            <a:ext cx="463500" cy="46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0" name="Shape 540"/>
          <p:cNvCxnSpPr>
            <a:endCxn id="537" idx="0"/>
          </p:cNvCxnSpPr>
          <p:nvPr/>
        </p:nvCxnSpPr>
        <p:spPr>
          <a:xfrm>
            <a:off x="2412225" y="2286825"/>
            <a:ext cx="4171800" cy="729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1" name="Shape 541"/>
          <p:cNvCxnSpPr>
            <a:stCxn id="537" idx="3"/>
            <a:endCxn id="538" idx="0"/>
          </p:cNvCxnSpPr>
          <p:nvPr/>
        </p:nvCxnSpPr>
        <p:spPr>
          <a:xfrm>
            <a:off x="6921075" y="2764875"/>
            <a:ext cx="105600" cy="4797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2" name="Shape 542"/>
          <p:cNvCxnSpPr>
            <a:stCxn id="538" idx="3"/>
            <a:endCxn id="539" idx="0"/>
          </p:cNvCxnSpPr>
          <p:nvPr/>
        </p:nvCxnSpPr>
        <p:spPr>
          <a:xfrm>
            <a:off x="7279500" y="3649775"/>
            <a:ext cx="231900" cy="2481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輸入符號</a:t>
            </a:r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311700" y="14955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進入「</a:t>
            </a:r>
            <a:r>
              <a:rPr lang="zh-TW" u="sng">
                <a:solidFill>
                  <a:schemeClr val="dk1"/>
                </a:solidFill>
              </a:rPr>
              <a:t>插入</a:t>
            </a:r>
            <a:r>
              <a:rPr lang="zh-TW"/>
              <a:t>」索引標籤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開啟「</a:t>
            </a:r>
            <a:r>
              <a:rPr lang="zh-TW" u="sng">
                <a:solidFill>
                  <a:schemeClr val="dk1"/>
                </a:solidFill>
              </a:rPr>
              <a:t>符號</a:t>
            </a:r>
            <a:r>
              <a:rPr lang="zh-TW"/>
              <a:t>」 &gt; 「</a:t>
            </a:r>
            <a:r>
              <a:rPr lang="zh-TW" u="sng">
                <a:solidFill>
                  <a:schemeClr val="dk1"/>
                </a:solidFill>
              </a:rPr>
              <a:t>符號</a:t>
            </a:r>
            <a:r>
              <a:rPr lang="zh-TW"/>
              <a:t>」</a:t>
            </a:r>
          </a:p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選擇要插入的符號，例如「</a:t>
            </a:r>
            <a:r>
              <a:rPr lang="zh-TW">
                <a:solidFill>
                  <a:schemeClr val="dk1"/>
                </a:solidFill>
              </a:rPr>
              <a:t>■</a:t>
            </a:r>
            <a:r>
              <a:rPr lang="zh-TW"/>
              <a:t>」</a:t>
            </a:r>
          </a:p>
          <a:p>
            <a:pPr indent="-381000" lvl="0" marL="457200">
              <a:spcBef>
                <a:spcPts val="0"/>
              </a:spcBef>
              <a:buAutoNum type="arabicPeriod"/>
            </a:pPr>
            <a:r>
              <a:rPr lang="zh-TW"/>
              <a:t>更多符號請點選「</a:t>
            </a:r>
            <a:r>
              <a:rPr lang="zh-TW" u="sng">
                <a:solidFill>
                  <a:schemeClr val="dk1"/>
                </a:solidFill>
              </a:rPr>
              <a:t>其他符號</a:t>
            </a:r>
            <a:r>
              <a:rPr lang="zh-TW"/>
              <a:t>」，</a:t>
            </a:r>
            <a:br>
              <a:rPr lang="zh-TW"/>
            </a:br>
            <a:r>
              <a:rPr lang="zh-TW"/>
              <a:t>開啟「</a:t>
            </a:r>
            <a:r>
              <a:rPr lang="zh-TW" u="sng">
                <a:solidFill>
                  <a:schemeClr val="dk1"/>
                </a:solidFill>
              </a:rPr>
              <a:t>符號</a:t>
            </a:r>
            <a:r>
              <a:rPr lang="zh-TW"/>
              <a:t>」對話方塊</a:t>
            </a:r>
          </a:p>
        </p:txBody>
      </p:sp>
      <p:pic>
        <p:nvPicPr>
          <p:cNvPr id="550" name="Shape 5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00" y="3650850"/>
            <a:ext cx="4034750" cy="31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825" y="685225"/>
            <a:ext cx="2152650" cy="238125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52" name="Shape 552"/>
          <p:cNvSpPr/>
          <p:nvPr/>
        </p:nvSpPr>
        <p:spPr>
          <a:xfrm>
            <a:off x="6921325" y="2603875"/>
            <a:ext cx="1622100" cy="41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3" name="Shape 553"/>
          <p:cNvCxnSpPr>
            <a:stCxn id="552" idx="2"/>
            <a:endCxn id="550" idx="0"/>
          </p:cNvCxnSpPr>
          <p:nvPr/>
        </p:nvCxnSpPr>
        <p:spPr>
          <a:xfrm rot="5400000">
            <a:off x="6909475" y="2827975"/>
            <a:ext cx="629100" cy="10167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複製與貼上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311700" y="5133468"/>
            <a:ext cx="3999900" cy="95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/>
            </a:pPr>
            <a:r>
              <a:rPr lang="zh-TW"/>
              <a:t>複製有格式的文字</a:t>
            </a: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61" name="Shape 561"/>
          <p:cNvSpPr txBox="1"/>
          <p:nvPr>
            <p:ph idx="2" type="body"/>
          </p:nvPr>
        </p:nvSpPr>
        <p:spPr>
          <a:xfrm>
            <a:off x="5920425" y="1639975"/>
            <a:ext cx="32235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保持來源格式設定</a:t>
            </a:r>
            <a:r>
              <a:rPr lang="zh-TW"/>
              <a:t>: 以複製時的格式為主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合併格式設定</a:t>
            </a:r>
            <a:r>
              <a:rPr lang="zh-TW"/>
              <a:t>:嘗試合併格式</a:t>
            </a:r>
          </a:p>
          <a:p>
            <a:pPr indent="-355600" lvl="0" marL="45720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只保留文字</a:t>
            </a:r>
            <a:r>
              <a:rPr lang="zh-TW"/>
              <a:t>: </a:t>
            </a:r>
            <a:br>
              <a:rPr lang="zh-TW"/>
            </a:br>
            <a:r>
              <a:rPr lang="zh-TW"/>
              <a:t>以目前所在位置的格式為主</a:t>
            </a: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63"/>
            <a:ext cx="2552700" cy="324802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63" name="Shape 563"/>
          <p:cNvSpPr/>
          <p:nvPr/>
        </p:nvSpPr>
        <p:spPr>
          <a:xfrm>
            <a:off x="653250" y="2277325"/>
            <a:ext cx="389700" cy="41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4" name="Shape 5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350" y="1639975"/>
            <a:ext cx="2101663" cy="324802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65" name="Shape 565"/>
          <p:cNvSpPr txBox="1"/>
          <p:nvPr>
            <p:ph idx="1" type="body"/>
          </p:nvPr>
        </p:nvSpPr>
        <p:spPr>
          <a:xfrm>
            <a:off x="3734350" y="5133468"/>
            <a:ext cx="3999900" cy="95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AutoNum type="arabicPeriod" startAt="2"/>
            </a:pPr>
            <a:r>
              <a:rPr lang="zh-TW"/>
              <a:t>貼上選項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311700" y="4061218"/>
            <a:ext cx="3999900" cy="95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AutoNum type="arabicPeriod"/>
            </a:pPr>
            <a:r>
              <a:rPr lang="zh-TW"/>
              <a:t>在段落換行</a:t>
            </a:r>
          </a:p>
        </p:txBody>
      </p:sp>
      <p:sp>
        <p:nvSpPr>
          <p:cNvPr id="571" name="Shape 571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段落中換行：分段與分行</a:t>
            </a:r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b="26879" l="0" r="0" t="0"/>
          <a:stretch/>
        </p:blipFill>
        <p:spPr>
          <a:xfrm>
            <a:off x="311700" y="2658300"/>
            <a:ext cx="4191000" cy="12954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74" name="Shape 5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163" y="1639813"/>
            <a:ext cx="3286125" cy="124777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75" name="Shape 5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4263" y="4206475"/>
            <a:ext cx="3248025" cy="12954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76" name="Shape 576"/>
          <p:cNvSpPr/>
          <p:nvPr/>
        </p:nvSpPr>
        <p:spPr>
          <a:xfrm>
            <a:off x="1653925" y="3249150"/>
            <a:ext cx="747900" cy="53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546175" y="2125500"/>
            <a:ext cx="747900" cy="417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5546175" y="4527350"/>
            <a:ext cx="747900" cy="64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9" name="Shape 579"/>
          <p:cNvCxnSpPr>
            <a:stCxn id="573" idx="3"/>
            <a:endCxn id="577" idx="1"/>
          </p:cNvCxnSpPr>
          <p:nvPr/>
        </p:nvCxnSpPr>
        <p:spPr>
          <a:xfrm flipH="1" rot="10800000">
            <a:off x="4502700" y="2334600"/>
            <a:ext cx="1043400" cy="9714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0" name="Shape 580"/>
          <p:cNvCxnSpPr>
            <a:stCxn id="573" idx="3"/>
            <a:endCxn id="578" idx="1"/>
          </p:cNvCxnSpPr>
          <p:nvPr/>
        </p:nvCxnSpPr>
        <p:spPr>
          <a:xfrm>
            <a:off x="4502700" y="3306000"/>
            <a:ext cx="1043400" cy="15438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1" name="Shape 581"/>
          <p:cNvSpPr/>
          <p:nvPr/>
        </p:nvSpPr>
        <p:spPr>
          <a:xfrm>
            <a:off x="4034750" y="1639825"/>
            <a:ext cx="1338000" cy="417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zh-TW" sz="1800"/>
              <a:t> ↵  Enter</a:t>
            </a:r>
          </a:p>
        </p:txBody>
      </p:sp>
      <p:grpSp>
        <p:nvGrpSpPr>
          <p:cNvPr id="582" name="Shape 582"/>
          <p:cNvGrpSpPr/>
          <p:nvPr/>
        </p:nvGrpSpPr>
        <p:grpSpPr>
          <a:xfrm>
            <a:off x="2401825" y="5019725"/>
            <a:ext cx="3024275" cy="529450"/>
            <a:chOff x="1884925" y="4910375"/>
            <a:chExt cx="3024275" cy="529450"/>
          </a:xfrm>
        </p:grpSpPr>
        <p:sp>
          <p:nvSpPr>
            <p:cNvPr id="583" name="Shape 583"/>
            <p:cNvSpPr/>
            <p:nvPr/>
          </p:nvSpPr>
          <p:spPr>
            <a:xfrm>
              <a:off x="3571200" y="5021925"/>
              <a:ext cx="1338000" cy="417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zh-TW" sz="1800"/>
                <a:t> ↵  Enter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1884925" y="5021925"/>
              <a:ext cx="969900" cy="4179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zh-TW" sz="1800"/>
                <a:t>Shift</a:t>
              </a:r>
            </a:p>
          </p:txBody>
        </p:sp>
        <p:sp>
          <p:nvSpPr>
            <p:cNvPr id="585" name="Shape 585"/>
            <p:cNvSpPr txBox="1"/>
            <p:nvPr/>
          </p:nvSpPr>
          <p:spPr>
            <a:xfrm>
              <a:off x="2978625" y="4910375"/>
              <a:ext cx="384600" cy="24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TW" sz="2800"/>
                <a:t>+</a:t>
              </a:r>
            </a:p>
          </p:txBody>
        </p:sp>
      </p:grpSp>
      <p:sp>
        <p:nvSpPr>
          <p:cNvPr id="586" name="Shape 586"/>
          <p:cNvSpPr txBox="1"/>
          <p:nvPr>
            <p:ph idx="1" type="body"/>
          </p:nvPr>
        </p:nvSpPr>
        <p:spPr>
          <a:xfrm>
            <a:off x="5467450" y="3031900"/>
            <a:ext cx="3364800" cy="8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</a:rPr>
              <a:t>2a. </a:t>
            </a:r>
            <a:r>
              <a:rPr b="1" lang="zh-TW">
                <a:solidFill>
                  <a:schemeClr val="dk1"/>
                </a:solidFill>
              </a:rPr>
              <a:t>分段</a:t>
            </a:r>
            <a:r>
              <a:rPr lang="zh-TW"/>
              <a:t>：產生新的段落</a:t>
            </a:r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5546175" y="5565825"/>
            <a:ext cx="3286200" cy="8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</a:rPr>
              <a:t>2b. </a:t>
            </a:r>
            <a:r>
              <a:rPr b="1" lang="zh-TW">
                <a:solidFill>
                  <a:schemeClr val="dk1"/>
                </a:solidFill>
              </a:rPr>
              <a:t>分行</a:t>
            </a:r>
            <a:r>
              <a:rPr lang="zh-TW"/>
              <a:t>：延續同一段落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文件基本編輯</a:t>
            </a: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開啟舊檔「</a:t>
            </a:r>
            <a:r>
              <a:rPr lang="zh-TW" u="sng">
                <a:solidFill>
                  <a:schemeClr val="dk1"/>
                </a:solidFill>
              </a:rPr>
              <a:t>旅遊宣傳單.docx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輸入符號「</a:t>
            </a:r>
            <a:r>
              <a:rPr lang="zh-TW">
                <a:solidFill>
                  <a:schemeClr val="dk1"/>
                </a:solidFill>
              </a:rPr>
              <a:t>○</a:t>
            </a:r>
            <a:r>
              <a:rPr lang="zh-TW"/>
              <a:t>」，以及更多符號中的「</a:t>
            </a:r>
            <a:r>
              <a:rPr lang="zh-TW">
                <a:solidFill>
                  <a:schemeClr val="dk1"/>
                </a:solidFill>
              </a:rPr>
              <a:t>☆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複製有格式的文字</a:t>
            </a:r>
            <a:br>
              <a:rPr lang="zh-TW"/>
            </a:br>
            <a:r>
              <a:rPr lang="zh-TW"/>
              <a:t>使用貼上選項「</a:t>
            </a:r>
            <a:r>
              <a:rPr lang="zh-TW" u="sng">
                <a:solidFill>
                  <a:schemeClr val="dk1"/>
                </a:solidFill>
              </a:rPr>
              <a:t>保持來源格式設定</a:t>
            </a:r>
            <a:r>
              <a:rPr lang="zh-TW"/>
              <a:t>」與「</a:t>
            </a:r>
            <a:r>
              <a:rPr lang="zh-TW" u="sng">
                <a:solidFill>
                  <a:schemeClr val="dk1"/>
                </a:solidFill>
              </a:rPr>
              <a:t>只保留文字</a:t>
            </a:r>
            <a:r>
              <a:rPr lang="zh-TW"/>
              <a:t>」貼上看看，比較其差異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zh-TW"/>
              <a:t>在注意事項底下的項目符號清單中，以「</a:t>
            </a:r>
            <a:r>
              <a:rPr lang="zh-TW" u="sng">
                <a:solidFill>
                  <a:schemeClr val="dk1"/>
                </a:solidFill>
              </a:rPr>
              <a:t>分段</a:t>
            </a:r>
            <a:r>
              <a:rPr lang="zh-TW"/>
              <a:t>」(enter)與「</a:t>
            </a:r>
            <a:r>
              <a:rPr lang="zh-TW" u="sng">
                <a:solidFill>
                  <a:schemeClr val="dk1"/>
                </a:solidFill>
              </a:rPr>
              <a:t>分行</a:t>
            </a:r>
            <a:r>
              <a:rPr lang="zh-TW"/>
              <a:t>」(shift+enter)換行看看，比較其差異</a:t>
            </a:r>
          </a:p>
        </p:txBody>
      </p:sp>
      <p:sp>
        <p:nvSpPr>
          <p:cNvPr id="594" name="Shape 59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grpSp>
        <p:nvGrpSpPr>
          <p:cNvPr id="595" name="Shape 595"/>
          <p:cNvGrpSpPr/>
          <p:nvPr/>
        </p:nvGrpSpPr>
        <p:grpSpPr>
          <a:xfrm>
            <a:off x="77375" y="33075"/>
            <a:ext cx="2252400" cy="1462459"/>
            <a:chOff x="6766825" y="129350"/>
            <a:chExt cx="2252400" cy="1462459"/>
          </a:xfrm>
        </p:grpSpPr>
        <p:sp>
          <p:nvSpPr>
            <p:cNvPr id="596" name="Shape 596"/>
            <p:cNvSpPr/>
            <p:nvPr/>
          </p:nvSpPr>
          <p:spPr>
            <a:xfrm>
              <a:off x="6766825" y="129350"/>
              <a:ext cx="2252400" cy="532500"/>
            </a:xfrm>
            <a:prstGeom prst="wedgeRoundRectCallout">
              <a:avLst>
                <a:gd fmla="val -7601" name="adj1"/>
                <a:gd fmla="val 100075" name="adj2"/>
                <a:gd fmla="val 0" name="adj3"/>
              </a:avLst>
            </a:prstGeom>
            <a:solidFill>
              <a:srgbClr val="C9DAF8"/>
            </a:solidFill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zh-TW" sz="22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實際操作看看！</a:t>
              </a:r>
            </a:p>
          </p:txBody>
        </p:sp>
        <p:grpSp>
          <p:nvGrpSpPr>
            <p:cNvPr id="597" name="Shape 597"/>
            <p:cNvGrpSpPr/>
            <p:nvPr/>
          </p:nvGrpSpPr>
          <p:grpSpPr>
            <a:xfrm>
              <a:off x="7820757" y="542200"/>
              <a:ext cx="1049609" cy="1049609"/>
              <a:chOff x="7008683" y="4974925"/>
              <a:chExt cx="1219200" cy="1219200"/>
            </a:xfrm>
          </p:grpSpPr>
          <p:pic>
            <p:nvPicPr>
              <p:cNvPr id="598" name="Shape 59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8683" y="4974925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9" name="Shape 59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343933" y="5189041"/>
                <a:ext cx="548700" cy="527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00" name="Shape 6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85" y="2745634"/>
            <a:ext cx="1504440" cy="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2431475" y="2869800"/>
            <a:ext cx="6388800" cy="1118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歡迎發問</a:t>
            </a:r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開啟Word：新增空白文件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開啟</a:t>
            </a:r>
            <a:r>
              <a:rPr lang="zh-TW" u="sng">
                <a:solidFill>
                  <a:schemeClr val="dk1"/>
                </a:solidFill>
              </a:rPr>
              <a:t>Word 2013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在「</a:t>
            </a:r>
            <a:r>
              <a:rPr lang="zh-TW" u="sng">
                <a:solidFill>
                  <a:schemeClr val="dk1"/>
                </a:solidFill>
              </a:rPr>
              <a:t>新增</a:t>
            </a:r>
            <a:r>
              <a:rPr lang="zh-TW"/>
              <a:t>」裡面，點選「</a:t>
            </a:r>
            <a:r>
              <a:rPr lang="zh-TW" u="sng">
                <a:solidFill>
                  <a:schemeClr val="dk1"/>
                </a:solidFill>
              </a:rPr>
              <a:t>空白文件</a:t>
            </a:r>
            <a:r>
              <a:rPr lang="zh-TW"/>
              <a:t>」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成功新增了Word空白文件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474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認識Word操作介面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53725" l="0" r="0" t="0"/>
          <a:stretch/>
        </p:blipFill>
        <p:spPr>
          <a:xfrm>
            <a:off x="1815625" y="3064825"/>
            <a:ext cx="6428900" cy="20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875600" y="3669475"/>
            <a:ext cx="956700" cy="41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功能區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202850" y="1701425"/>
            <a:ext cx="1530600" cy="708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快速存取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工具列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11700" y="3220050"/>
            <a:ext cx="1186500" cy="41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索引標籤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530425" y="1992125"/>
            <a:ext cx="999300" cy="41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標題列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742800" y="1662150"/>
            <a:ext cx="2089500" cy="708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最大化、最小化、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關閉視窗鈕</a:t>
            </a:r>
          </a:p>
        </p:txBody>
      </p:sp>
      <p:cxnSp>
        <p:nvCxnSpPr>
          <p:cNvPr id="189" name="Shape 189"/>
          <p:cNvCxnSpPr>
            <a:stCxn id="186" idx="3"/>
          </p:cNvCxnSpPr>
          <p:nvPr/>
        </p:nvCxnSpPr>
        <p:spPr>
          <a:xfrm>
            <a:off x="1498200" y="3429000"/>
            <a:ext cx="324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>
            <a:stCxn id="185" idx="2"/>
          </p:cNvCxnSpPr>
          <p:nvPr/>
        </p:nvCxnSpPr>
        <p:spPr>
          <a:xfrm flipH="1" rot="-5400000">
            <a:off x="1859250" y="2518925"/>
            <a:ext cx="661500" cy="443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stCxn id="187" idx="2"/>
            <a:endCxn id="183" idx="0"/>
          </p:cNvCxnSpPr>
          <p:nvPr/>
        </p:nvCxnSpPr>
        <p:spPr>
          <a:xfrm>
            <a:off x="5030075" y="2410025"/>
            <a:ext cx="0" cy="654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7787550" y="2370750"/>
            <a:ext cx="0" cy="708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>
            <a:stCxn id="184" idx="1"/>
            <a:endCxn id="194" idx="3"/>
          </p:cNvCxnSpPr>
          <p:nvPr/>
        </p:nvCxnSpPr>
        <p:spPr>
          <a:xfrm rot="10800000">
            <a:off x="6669300" y="3878425"/>
            <a:ext cx="1206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5" name="Shape 195"/>
          <p:cNvSpPr/>
          <p:nvPr/>
        </p:nvSpPr>
        <p:spPr>
          <a:xfrm>
            <a:off x="1814650" y="3063700"/>
            <a:ext cx="2191800" cy="21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572950" y="3063700"/>
            <a:ext cx="956700" cy="21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976775" y="3063700"/>
            <a:ext cx="1303200" cy="21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815625" y="3275800"/>
            <a:ext cx="5435100" cy="21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815625" y="3491133"/>
            <a:ext cx="4853700" cy="774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474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認識Word操作介面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24219"/>
          <a:stretch/>
        </p:blipFill>
        <p:spPr>
          <a:xfrm>
            <a:off x="1703200" y="1548925"/>
            <a:ext cx="6428900" cy="33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6969325" y="5679463"/>
            <a:ext cx="1750500" cy="468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顯示比例調整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692750" y="5679450"/>
            <a:ext cx="1876200" cy="468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檢視模式切換鈕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178200" y="3418588"/>
            <a:ext cx="1530600" cy="468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文件編輯區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11700" y="2565025"/>
            <a:ext cx="1044900" cy="41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輸入線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126375" y="5679450"/>
            <a:ext cx="1044900" cy="468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狀態列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5943500" y="2883088"/>
            <a:ext cx="0" cy="535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endCxn id="213" idx="1"/>
          </p:cNvCxnSpPr>
          <p:nvPr/>
        </p:nvCxnSpPr>
        <p:spPr>
          <a:xfrm>
            <a:off x="1356525" y="2773975"/>
            <a:ext cx="1510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4" name="Shape 214"/>
          <p:cNvSpPr txBox="1"/>
          <p:nvPr/>
        </p:nvSpPr>
        <p:spPr>
          <a:xfrm>
            <a:off x="311700" y="1260975"/>
            <a:ext cx="1044900" cy="41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尺規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1356600" y="1469925"/>
            <a:ext cx="1282800" cy="242700"/>
          </a:xfrm>
          <a:prstGeom prst="bentConnector3">
            <a:avLst>
              <a:gd fmla="val 10062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>
            <a:stCxn id="207" idx="0"/>
          </p:cNvCxnSpPr>
          <p:nvPr/>
        </p:nvCxnSpPr>
        <p:spPr>
          <a:xfrm rot="-5400000">
            <a:off x="5498250" y="5089650"/>
            <a:ext cx="722400" cy="457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2648825" y="4941150"/>
            <a:ext cx="0" cy="738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>
            <a:stCxn id="206" idx="0"/>
          </p:cNvCxnSpPr>
          <p:nvPr/>
        </p:nvCxnSpPr>
        <p:spPr>
          <a:xfrm flipH="1" rot="5400000">
            <a:off x="7166875" y="5001763"/>
            <a:ext cx="722400" cy="633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9" name="Shape 219"/>
          <p:cNvSpPr/>
          <p:nvPr/>
        </p:nvSpPr>
        <p:spPr>
          <a:xfrm>
            <a:off x="1995325" y="1678875"/>
            <a:ext cx="5891700" cy="21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867325" y="2506225"/>
            <a:ext cx="303900" cy="53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703200" y="4736975"/>
            <a:ext cx="2169600" cy="188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663950" y="4736975"/>
            <a:ext cx="905100" cy="188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568950" y="4736975"/>
            <a:ext cx="1563000" cy="188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功能區與索引標籤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常用</a:t>
            </a:r>
            <a:r>
              <a:rPr lang="zh-TW"/>
              <a:t>: 剪下/貼上, 字型格式, 樣式, 搜尋/取代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插入</a:t>
            </a:r>
            <a:r>
              <a:rPr lang="zh-TW"/>
              <a:t>: 表格, 圖片, 圖案, </a:t>
            </a:r>
            <a:br>
              <a:rPr lang="zh-TW"/>
            </a:br>
            <a:r>
              <a:rPr lang="zh-TW"/>
              <a:t>頁首/頁尾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設計</a:t>
            </a:r>
            <a:r>
              <a:rPr lang="zh-TW"/>
              <a:t>: 佈景主題, 浮水印, 頁面框線</a:t>
            </a:r>
          </a:p>
          <a:p>
            <a:pPr indent="-355600" lvl="0" marL="45720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版面配置</a:t>
            </a:r>
            <a:r>
              <a:rPr lang="zh-TW"/>
              <a:t>: 邊界, 方向, 欄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564150" y="1639975"/>
            <a:ext cx="42684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參考資料</a:t>
            </a:r>
            <a:r>
              <a:rPr lang="zh-TW"/>
              <a:t>: 目錄, 標號, 交互參照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郵件</a:t>
            </a:r>
            <a:r>
              <a:rPr lang="zh-TW"/>
              <a:t>: 合併列印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校閱</a:t>
            </a:r>
            <a:r>
              <a:rPr lang="zh-TW"/>
              <a:t>: 註解, 追蹤修訂</a:t>
            </a:r>
          </a:p>
          <a:p>
            <a:pPr indent="-355600" lvl="0" marL="457200" rtl="0">
              <a:spcBef>
                <a:spcPts val="0"/>
              </a:spcBef>
            </a:pPr>
            <a:r>
              <a:rPr b="1" lang="zh-TW">
                <a:solidFill>
                  <a:schemeClr val="dk1"/>
                </a:solidFill>
              </a:rPr>
              <a:t>檢視</a:t>
            </a:r>
            <a:r>
              <a:rPr lang="zh-TW"/>
              <a:t>: 檢視模式, 比例, 視窗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還有增益集, 圖片工具, 表格工具等等...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75" y="5093549"/>
            <a:ext cx="7635725" cy="17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6308100" y="5093550"/>
            <a:ext cx="1083900" cy="460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184725" y="5326150"/>
            <a:ext cx="1083900" cy="228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工具的選單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42" name="Shape 242"/>
          <p:cNvSpPr txBox="1"/>
          <p:nvPr>
            <p:ph idx="3" type="subTitle"/>
          </p:nvPr>
        </p:nvSpPr>
        <p:spPr>
          <a:xfrm>
            <a:off x="311700" y="12862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工具選項</a:t>
            </a:r>
            <a:r>
              <a:rPr b="0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▼</a:t>
            </a:r>
          </a:p>
        </p:txBody>
      </p:sp>
      <p:sp>
        <p:nvSpPr>
          <p:cNvPr id="243" name="Shape 243"/>
          <p:cNvSpPr txBox="1"/>
          <p:nvPr>
            <p:ph idx="4" type="subTitle"/>
          </p:nvPr>
        </p:nvSpPr>
        <p:spPr>
          <a:xfrm>
            <a:off x="4832400" y="12862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對話方塊啟動器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4832400" y="2328124"/>
            <a:ext cx="3999900" cy="1324900"/>
            <a:chOff x="4832400" y="2960199"/>
            <a:chExt cx="3999900" cy="1324900"/>
          </a:xfrm>
        </p:grpSpPr>
        <p:pic>
          <p:nvPicPr>
            <p:cNvPr id="245" name="Shape 245"/>
            <p:cNvPicPr preferRelativeResize="0"/>
            <p:nvPr/>
          </p:nvPicPr>
          <p:blipFill rotWithShape="1">
            <a:blip r:embed="rId3">
              <a:alphaModFix/>
            </a:blip>
            <a:srcRect b="0" l="0" r="0" t="22618"/>
            <a:stretch/>
          </p:blipFill>
          <p:spPr>
            <a:xfrm>
              <a:off x="4832400" y="2960199"/>
              <a:ext cx="3999900" cy="1324900"/>
            </a:xfrm>
            <a:prstGeom prst="rect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sp>
          <p:nvSpPr>
            <p:cNvPr id="246" name="Shape 246"/>
            <p:cNvSpPr/>
            <p:nvPr/>
          </p:nvSpPr>
          <p:spPr>
            <a:xfrm>
              <a:off x="8391900" y="3758838"/>
              <a:ext cx="440400" cy="4179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069" y="3497475"/>
            <a:ext cx="2386000" cy="3050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>
            <a:stCxn id="246" idx="2"/>
            <a:endCxn id="247" idx="3"/>
          </p:cNvCxnSpPr>
          <p:nvPr/>
        </p:nvCxnSpPr>
        <p:spPr>
          <a:xfrm rot="5400000">
            <a:off x="7618500" y="4029163"/>
            <a:ext cx="1478100" cy="5091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263" y="2328125"/>
            <a:ext cx="2620782" cy="37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1396950" y="2431500"/>
            <a:ext cx="299100" cy="4179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13362" l="91909" r="3471" t="75691"/>
          <a:stretch/>
        </p:blipFill>
        <p:spPr>
          <a:xfrm>
            <a:off x="8103000" y="1740613"/>
            <a:ext cx="376800" cy="38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685217"/>
            <a:ext cx="8520600" cy="810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工具的基本操作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595300" y="6440052"/>
            <a:ext cx="548700" cy="417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4832400" y="2568798"/>
            <a:ext cx="3999900" cy="352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68797"/>
            <a:ext cx="3999900" cy="397903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14155" l="0" r="0" t="0"/>
          <a:stretch/>
        </p:blipFill>
        <p:spPr>
          <a:xfrm>
            <a:off x="4832400" y="2568800"/>
            <a:ext cx="4000500" cy="216032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2" name="Shape 262"/>
          <p:cNvSpPr txBox="1"/>
          <p:nvPr>
            <p:ph idx="3" type="subTitle"/>
          </p:nvPr>
        </p:nvSpPr>
        <p:spPr>
          <a:xfrm>
            <a:off x="3117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工具提示</a:t>
            </a:r>
          </a:p>
        </p:txBody>
      </p:sp>
      <p:sp>
        <p:nvSpPr>
          <p:cNvPr id="263" name="Shape 263"/>
          <p:cNvSpPr txBox="1"/>
          <p:nvPr>
            <p:ph idx="4" type="subTitle"/>
          </p:nvPr>
        </p:nvSpPr>
        <p:spPr>
          <a:xfrm>
            <a:off x="4832400" y="1495525"/>
            <a:ext cx="3999900" cy="104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新增至快速存取工具列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100" y="4904638"/>
            <a:ext cx="4000500" cy="1647825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5" name="Shape 265"/>
          <p:cNvSpPr/>
          <p:nvPr/>
        </p:nvSpPr>
        <p:spPr>
          <a:xfrm>
            <a:off x="2536200" y="2765175"/>
            <a:ext cx="1775400" cy="738300"/>
          </a:xfrm>
          <a:prstGeom prst="wedgeRoundRectCallout">
            <a:avLst>
              <a:gd fmla="val -101702" name="adj1"/>
              <a:gd fmla="val 20229" name="adj2"/>
              <a:gd fmla="val 0" name="adj3"/>
            </a:avLst>
          </a:prstGeom>
          <a:solidFill>
            <a:srgbClr val="F3F3F3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滑鼠停滯</a:t>
            </a:r>
          </a:p>
        </p:txBody>
      </p:sp>
      <p:sp>
        <p:nvSpPr>
          <p:cNvPr id="266" name="Shape 266"/>
          <p:cNvSpPr/>
          <p:nvPr/>
        </p:nvSpPr>
        <p:spPr>
          <a:xfrm>
            <a:off x="6574000" y="2450975"/>
            <a:ext cx="1775400" cy="581100"/>
          </a:xfrm>
          <a:prstGeom prst="wedgeRoundRectCallout">
            <a:avLst>
              <a:gd fmla="val -105242" name="adj1"/>
              <a:gd fmla="val 52740" name="adj2"/>
              <a:gd fmla="val 0" name="adj3"/>
            </a:avLst>
          </a:prstGeom>
          <a:solidFill>
            <a:srgbClr val="F3F3F3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滑鼠右鍵</a:t>
            </a:r>
          </a:p>
        </p:txBody>
      </p:sp>
      <p:sp>
        <p:nvSpPr>
          <p:cNvPr id="267" name="Shape 267"/>
          <p:cNvSpPr/>
          <p:nvPr/>
        </p:nvSpPr>
        <p:spPr>
          <a:xfrm>
            <a:off x="5128550" y="5858950"/>
            <a:ext cx="1775400" cy="581100"/>
          </a:xfrm>
          <a:prstGeom prst="wedgeRoundRectCallout">
            <a:avLst>
              <a:gd fmla="val 62013" name="adj1"/>
              <a:gd fmla="val -128171" name="adj2"/>
              <a:gd fmla="val 0" name="adj3"/>
            </a:avLst>
          </a:prstGeom>
          <a:solidFill>
            <a:srgbClr val="F3F3F3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新增完成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