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pulipuli.info/2016/12/wekak-meanssimplekmeans-clustering-with.html" TargetMode="External"/><Relationship Id="rId3" Type="http://schemas.openxmlformats.org/officeDocument/2006/relationships/hyperlink" Target="https://www.ibm.com/developerworks/library/os-weka2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nblogs.com/porco/p/xmeans_intro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http://blog.pulipuli.info/2016/12/wekak-meanssimplekmeans-clustering-with.html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Data Mining with WEKA: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Classification and clustering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https://www.ibm.com/developerworks/library/os-weka2/</a:t>
            </a:r>
            <a:r>
              <a:rPr lang="zh-C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http://www.cnblogs.com/porco/p/xmeans_intro.html</a:t>
            </a:r>
            <a:r>
              <a:rPr lang="zh-CN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subTitle"/>
          </p:nvPr>
        </p:nvSpPr>
        <p:spPr>
          <a:xfrm>
            <a:off x="1282850" y="4910000"/>
            <a:ext cx="4340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None/>
              <a:defRPr sz="2400"/>
            </a:lvl1pPr>
            <a:lvl2pPr indent="-120650" lvl="1" marL="742950" marR="0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marR="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762000" y="2895750"/>
            <a:ext cx="538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898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0"/>
            <a:ext cx="30234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942747"/>
            <a:ext cx="447525" cy="46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190750" y="-209550"/>
            <a:ext cx="4876800" cy="8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824412" y="2424113"/>
            <a:ext cx="57531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52462" y="452438"/>
            <a:ext cx="5753100" cy="59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標題及表格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571500"/>
            <a:ext cx="71628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7086600" y="65373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392087" y="-899287"/>
            <a:ext cx="6365201" cy="91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540575" y="40744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章節標題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238" y="365125"/>
            <a:ext cx="7886700" cy="7829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章節標題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10230" l="0" r="5238" t="0"/>
          <a:stretch/>
        </p:blipFill>
        <p:spPr>
          <a:xfrm>
            <a:off x="5796136" y="4293096"/>
            <a:ext cx="3347864" cy="255833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3379396" y="1709750"/>
            <a:ext cx="51312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0" l="0" r="0" t="59028"/>
          <a:stretch/>
        </p:blipFill>
        <p:spPr>
          <a:xfrm>
            <a:off x="1237539" y="4680205"/>
            <a:ext cx="5131280" cy="76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53230" l="0" r="0" t="0"/>
          <a:stretch/>
        </p:blipFill>
        <p:spPr>
          <a:xfrm>
            <a:off x="2843281" y="4004555"/>
            <a:ext cx="51312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654" y="0"/>
            <a:ext cx="30234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imHei"/>
              <a:buChar char="●"/>
              <a:defRPr sz="2400">
                <a:latin typeface="SimHei"/>
                <a:ea typeface="SimHei"/>
                <a:cs typeface="SimHei"/>
                <a:sym typeface="SimHei"/>
              </a:defRPr>
            </a:lvl1pPr>
            <a:lvl2pPr indent="-1206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  <a:defRPr b="1" sz="4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s.uef.fi/~zhao/Courses/Clustering2012/Xmean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6250" y="496850"/>
            <a:ext cx="83031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rtl="0" algn="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Pelleg, D., &amp; Moore, A. W. (2000). </a:t>
            </a:r>
          </a:p>
          <a:p>
            <a:pPr indent="-349250" lvl="0" rtl="0" algn="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zh-CN" sz="2800">
                <a:solidFill>
                  <a:schemeClr val="dk1"/>
                </a:solidFill>
              </a:rPr>
              <a:t>X-means:</a:t>
            </a:r>
            <a:r>
              <a:rPr b="1" lang="zh-CN" sz="2000">
                <a:solidFill>
                  <a:schemeClr val="dk1"/>
                </a:solidFill>
              </a:rPr>
              <a:t> </a:t>
            </a:r>
          </a:p>
          <a:p>
            <a:pPr indent="-349250" lvl="0" rtl="0" algn="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Extending K-means with </a:t>
            </a:r>
            <a:br>
              <a:rPr b="1" lang="zh-CN" sz="2000">
                <a:solidFill>
                  <a:schemeClr val="dk1"/>
                </a:solidFill>
              </a:rPr>
            </a:br>
            <a:r>
              <a:rPr b="1" lang="zh-CN" sz="2000">
                <a:solidFill>
                  <a:schemeClr val="dk1"/>
                </a:solidFill>
              </a:rPr>
              <a:t>Efficient Estimation of the Number of Clusters.</a:t>
            </a:r>
            <a:r>
              <a:rPr lang="zh-CN">
                <a:solidFill>
                  <a:schemeClr val="dk1"/>
                </a:solidFill>
              </a:rPr>
              <a:t> </a:t>
            </a:r>
          </a:p>
          <a:p>
            <a:pPr indent="-349250" lvl="0" rtl="0" algn="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In </a:t>
            </a:r>
            <a:r>
              <a:rPr i="1" lang="zh-CN">
                <a:solidFill>
                  <a:schemeClr val="dk1"/>
                </a:solidFill>
              </a:rPr>
              <a:t>ICML</a:t>
            </a:r>
            <a:r>
              <a:rPr lang="zh-CN">
                <a:solidFill>
                  <a:schemeClr val="dk1"/>
                </a:solidFill>
              </a:rPr>
              <a:t> (Vol. 1). Retrieved from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http://cs.uef.fi/~zhao/Courses/Clustering2012/Xmeans.pdf</a:t>
            </a:r>
            <a:r>
              <a:rPr lang="zh-CN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200"/>
              <a:t>資料探勘之群集分析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X-means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041900" y="370450"/>
            <a:ext cx="6737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30238" y="365125"/>
            <a:ext cx="7886700" cy="78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改善K-means：X-means演算法</a:t>
            </a:r>
          </a:p>
        </p:txBody>
      </p:sp>
      <p:sp>
        <p:nvSpPr>
          <p:cNvPr id="100" name="Shape 100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zh-CN"/>
              <a:t>K-means的缺點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chemeClr val="dk1"/>
                </a:solidFill>
              </a:rPr>
              <a:t>每一輪迭代的計算耗時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chemeClr val="dk1"/>
                </a:solidFill>
              </a:rPr>
              <a:t>需要指定分群數量K，不利於探索性分析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chemeClr val="dk1"/>
                </a:solidFill>
              </a:rPr>
              <a:t>資料存在離群值時，容易陷入局部最佳解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chemeClr val="dk1"/>
                </a:solidFill>
              </a:rPr>
              <a:t>使用kd-tree加速原本K-means的迭代效率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rgbClr val="FF0000"/>
                </a:solidFill>
              </a:rPr>
              <a:t>使用者只要指定K的最小值與最大值範圍</a:t>
            </a:r>
            <a:r>
              <a:rPr lang="zh-CN">
                <a:solidFill>
                  <a:schemeClr val="dk1"/>
                </a:solidFill>
              </a:rPr>
              <a:t>，X-means會以BIC score</a:t>
            </a:r>
            <a:r>
              <a:rPr lang="zh-CN">
                <a:solidFill>
                  <a:srgbClr val="FF0000"/>
                </a:solidFill>
              </a:rPr>
              <a:t>選擇最佳K值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Noto Symbol"/>
            </a:pPr>
            <a:r>
              <a:rPr lang="zh-CN">
                <a:solidFill>
                  <a:schemeClr val="dk1"/>
                </a:solidFill>
              </a:rPr>
              <a:t>每一輪迭代只進行2-means，避免陷入局部最佳解</a:t>
            </a:r>
          </a:p>
        </p:txBody>
      </p:sp>
      <p:sp>
        <p:nvSpPr>
          <p:cNvPr id="104" name="Shape 104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X-means的改進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X-means的計算步驟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/>
              <a:t>輸入：資料集D、指定</a:t>
            </a:r>
            <a:r>
              <a:rPr lang="zh-CN">
                <a:solidFill>
                  <a:srgbClr val="FF0000"/>
                </a:solidFill>
              </a:rPr>
              <a:t>群集數量最小值K</a:t>
            </a:r>
            <a:r>
              <a:rPr baseline="-25000" lang="zh-CN">
                <a:solidFill>
                  <a:srgbClr val="FF0000"/>
                </a:solidFill>
              </a:rPr>
              <a:t>min</a:t>
            </a:r>
            <a:r>
              <a:rPr lang="zh-CN">
                <a:solidFill>
                  <a:srgbClr val="FF0000"/>
                </a:solidFill>
              </a:rPr>
              <a:t>、最大值K</a:t>
            </a:r>
            <a:r>
              <a:rPr baseline="-25000" lang="zh-CN">
                <a:solidFill>
                  <a:srgbClr val="FF0000"/>
                </a:solidFill>
              </a:rPr>
              <a:t>max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/>
              <a:t>執行K</a:t>
            </a:r>
            <a:r>
              <a:rPr baseline="-25000" lang="zh-CN"/>
              <a:t>min</a:t>
            </a:r>
            <a:r>
              <a:rPr lang="zh-CN"/>
              <a:t>-means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/>
              <a:t>在每個群集中執行2-means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AutoNum type="alphaLcPeriod"/>
            </a:pPr>
            <a:r>
              <a:rPr lang="zh-CN"/>
              <a:t>分群前，計算k=1的BIC score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AutoNum type="alphaLcPeriod"/>
            </a:pPr>
            <a:r>
              <a:rPr lang="zh-CN"/>
              <a:t>分群後，計算k=2</a:t>
            </a:r>
            <a:r>
              <a:rPr lang="zh-CN">
                <a:solidFill>
                  <a:schemeClr val="dk1"/>
                </a:solidFill>
              </a:rPr>
              <a:t>的BIC score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AutoNum type="alphaLcPeriod"/>
            </a:pPr>
            <a:r>
              <a:rPr lang="zh-CN">
                <a:solidFill>
                  <a:schemeClr val="dk1"/>
                </a:solidFill>
              </a:rPr>
              <a:t>如果BIC(k=2) 大於BIC(k=1)，則進行分群，K+1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AutoNum type="alphaLcPeriod"/>
            </a:pPr>
            <a:r>
              <a:rPr lang="zh-CN">
                <a:solidFill>
                  <a:schemeClr val="dk1"/>
                </a:solidFill>
              </a:rPr>
              <a:t>反之則不分群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>
                <a:solidFill>
                  <a:schemeClr val="dk1"/>
                </a:solidFill>
              </a:rPr>
              <a:t>如果K &lt; K</a:t>
            </a:r>
            <a:r>
              <a:rPr baseline="-25000" lang="zh-CN">
                <a:solidFill>
                  <a:schemeClr val="dk1"/>
                </a:solidFill>
              </a:rPr>
              <a:t>max</a:t>
            </a:r>
            <a:r>
              <a:rPr lang="zh-CN">
                <a:solidFill>
                  <a:schemeClr val="dk1"/>
                </a:solidFill>
              </a:rPr>
              <a:t>，則繼續進行步驟2，否則返回結果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X-means運作示意圖 (K</a:t>
            </a:r>
            <a:r>
              <a:rPr baseline="-25000" lang="zh-CN"/>
              <a:t>min</a:t>
            </a:r>
            <a:r>
              <a:rPr lang="zh-CN"/>
              <a:t>=3)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6250" y="1783075"/>
            <a:ext cx="8191500" cy="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1. </a:t>
            </a:r>
            <a:r>
              <a:rPr lang="zh-CN"/>
              <a:t>首先將資料集D分成K</a:t>
            </a:r>
            <a:r>
              <a:rPr baseline="-25000" lang="zh-CN"/>
              <a:t>min</a:t>
            </a:r>
            <a:r>
              <a:rPr lang="zh-CN"/>
              <a:t>=3群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  <p:grpSp>
        <p:nvGrpSpPr>
          <p:cNvPr id="121" name="Shape 121"/>
          <p:cNvGrpSpPr/>
          <p:nvPr/>
        </p:nvGrpSpPr>
        <p:grpSpPr>
          <a:xfrm>
            <a:off x="2234273" y="2432062"/>
            <a:ext cx="4675464" cy="4182473"/>
            <a:chOff x="3171765" y="3146251"/>
            <a:chExt cx="2800350" cy="2505075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1765" y="3146251"/>
              <a:ext cx="2800350" cy="250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4023150" y="3802217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367200" y="4818842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566525" y="4917942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X-means運作示意圖 (K</a:t>
            </a:r>
            <a:r>
              <a:rPr baseline="-25000" lang="zh-CN"/>
              <a:t>min</a:t>
            </a:r>
            <a:r>
              <a:rPr lang="zh-CN"/>
              <a:t>=3)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6250" y="1783075"/>
            <a:ext cx="8191500" cy="101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2. 為每一群集進行2-means分群，群集中心會逐漸往黑線方向移動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  <p:grpSp>
        <p:nvGrpSpPr>
          <p:cNvPr id="134" name="Shape 134"/>
          <p:cNvGrpSpPr/>
          <p:nvPr/>
        </p:nvGrpSpPr>
        <p:grpSpPr>
          <a:xfrm>
            <a:off x="2225173" y="2580185"/>
            <a:ext cx="4391598" cy="3813184"/>
            <a:chOff x="3147025" y="3148800"/>
            <a:chExt cx="2987076" cy="2593650"/>
          </a:xfrm>
        </p:grpSpPr>
        <p:pic>
          <p:nvPicPr>
            <p:cNvPr id="135" name="Shape 1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7025" y="3148800"/>
              <a:ext cx="2987076" cy="259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3488925" y="463937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93925" y="456197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040350" y="4458600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061925" y="316627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496400" y="51349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682775" y="5251100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Shape 142"/>
            <p:cNvCxnSpPr>
              <a:endCxn id="139" idx="3"/>
            </p:cNvCxnSpPr>
            <p:nvPr/>
          </p:nvCxnSpPr>
          <p:spPr>
            <a:xfrm flipH="1" rot="10800000">
              <a:off x="3945884" y="3232340"/>
              <a:ext cx="127200" cy="390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>
              <a:endCxn id="138" idx="0"/>
            </p:cNvCxnSpPr>
            <p:nvPr/>
          </p:nvCxnSpPr>
          <p:spPr>
            <a:xfrm flipH="1">
              <a:off x="4078450" y="4126800"/>
              <a:ext cx="156000" cy="331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>
              <a:stCxn id="137" idx="5"/>
            </p:cNvCxnSpPr>
            <p:nvPr/>
          </p:nvCxnSpPr>
          <p:spPr>
            <a:xfrm>
              <a:off x="5358966" y="4628040"/>
              <a:ext cx="21600" cy="140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>
              <a:stCxn id="140" idx="1"/>
            </p:cNvCxnSpPr>
            <p:nvPr/>
          </p:nvCxnSpPr>
          <p:spPr>
            <a:xfrm rot="10800000">
              <a:off x="5488059" y="5070360"/>
              <a:ext cx="19500" cy="7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>
              <a:stCxn id="136" idx="4"/>
            </p:cNvCxnSpPr>
            <p:nvPr/>
          </p:nvCxnSpPr>
          <p:spPr>
            <a:xfrm>
              <a:off x="3527025" y="4716775"/>
              <a:ext cx="35400" cy="95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>
              <a:off x="3683134" y="5156535"/>
              <a:ext cx="10800" cy="10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X-means運作示意圖 (K</a:t>
            </a:r>
            <a:r>
              <a:rPr baseline="-25000" lang="zh-CN"/>
              <a:t>min</a:t>
            </a:r>
            <a:r>
              <a:rPr lang="zh-CN"/>
              <a:t>=3)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  <p:grpSp>
        <p:nvGrpSpPr>
          <p:cNvPr id="155" name="Shape 155"/>
          <p:cNvGrpSpPr/>
          <p:nvPr/>
        </p:nvGrpSpPr>
        <p:grpSpPr>
          <a:xfrm>
            <a:off x="1826383" y="2515666"/>
            <a:ext cx="5083446" cy="3954539"/>
            <a:chOff x="2024500" y="2515675"/>
            <a:chExt cx="3323600" cy="2593650"/>
          </a:xfrm>
        </p:grpSpPr>
        <p:pic>
          <p:nvPicPr>
            <p:cNvPr id="156" name="Shape 1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4500" y="2515675"/>
              <a:ext cx="3323600" cy="259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/>
            <p:nvPr/>
          </p:nvSpPr>
          <p:spPr>
            <a:xfrm>
              <a:off x="2455075" y="43044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363450" y="42270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320950" y="35033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96325" y="3076850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505625" y="45673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592950" y="46447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idx="1" type="body"/>
          </p:nvPr>
        </p:nvSpPr>
        <p:spPr>
          <a:xfrm>
            <a:off x="476250" y="1783075"/>
            <a:ext cx="8191500" cy="73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3. 當2-means完成後，計算各群在分群前後的BIC，決定是否切割群集</a:t>
            </a:r>
            <a:br>
              <a:rPr lang="zh-C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X-means運作示意圖 (K</a:t>
            </a:r>
            <a:r>
              <a:rPr baseline="-25000" lang="zh-CN"/>
              <a:t>min</a:t>
            </a:r>
            <a:r>
              <a:rPr lang="zh-CN"/>
              <a:t>=3)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6250" y="1783064"/>
            <a:ext cx="8191500" cy="6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4. 判斷是否切割後，最後留下的群集中心</a:t>
            </a:r>
            <a:br>
              <a:rPr lang="zh-CN"/>
            </a:b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  <p:grpSp>
        <p:nvGrpSpPr>
          <p:cNvPr id="172" name="Shape 172"/>
          <p:cNvGrpSpPr/>
          <p:nvPr/>
        </p:nvGrpSpPr>
        <p:grpSpPr>
          <a:xfrm>
            <a:off x="2153954" y="2390334"/>
            <a:ext cx="4910944" cy="3959309"/>
            <a:chOff x="2153900" y="2390350"/>
            <a:chExt cx="2721800" cy="2428875"/>
          </a:xfrm>
        </p:grpSpPr>
        <p:pic>
          <p:nvPicPr>
            <p:cNvPr id="173" name="Shape 1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3950" y="2390350"/>
              <a:ext cx="2571750" cy="2428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Shape 174"/>
            <p:cNvCxnSpPr/>
            <p:nvPr/>
          </p:nvCxnSpPr>
          <p:spPr>
            <a:xfrm flipH="1">
              <a:off x="2903300" y="2472650"/>
              <a:ext cx="413700" cy="131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flipH="1" rot="10800000">
              <a:off x="2153900" y="3765050"/>
              <a:ext cx="732300" cy="2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2920675" y="3842550"/>
              <a:ext cx="646200" cy="37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7" name="Shape 177"/>
            <p:cNvCxnSpPr/>
            <p:nvPr/>
          </p:nvCxnSpPr>
          <p:spPr>
            <a:xfrm flipH="1">
              <a:off x="3592725" y="2886200"/>
              <a:ext cx="1128600" cy="133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8" name="Shape 178"/>
            <p:cNvCxnSpPr/>
            <p:nvPr/>
          </p:nvCxnSpPr>
          <p:spPr>
            <a:xfrm flipH="1">
              <a:off x="3589700" y="4264700"/>
              <a:ext cx="3000" cy="55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2623075" y="426042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423750" y="4178575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364025" y="3325650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773875" y="2946550"/>
              <a:ext cx="76200" cy="77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CN"/>
              <a:t>貝氏資訊準則</a:t>
            </a:r>
          </a:p>
          <a:p>
            <a:pPr lvl="0">
              <a:spcBef>
                <a:spcPts val="0"/>
              </a:spcBef>
              <a:buNone/>
            </a:pPr>
            <a:r>
              <a:rPr b="0" lang="zh-CN"/>
              <a:t>BIC Score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BIC是一種後驗機率，以最大相似估計法(maximun likelihood estimate)來計算不同分群結果的分數。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M</a:t>
            </a:r>
            <a:r>
              <a:rPr baseline="-25000" lang="zh-CN"/>
              <a:t>j</a:t>
            </a:r>
            <a:r>
              <a:rPr lang="zh-CN"/>
              <a:t>表示模型(分群的結果)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            為likelihood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CN"/>
              <a:t>P</a:t>
            </a:r>
            <a:r>
              <a:rPr baseline="-25000" lang="zh-CN"/>
              <a:t>j</a:t>
            </a:r>
            <a:r>
              <a:rPr lang="zh-CN"/>
              <a:t>為模型的複雜度(自由參數個數)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463" y="2815676"/>
            <a:ext cx="4773075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41574" r="40863" t="0"/>
          <a:stretch/>
        </p:blipFill>
        <p:spPr>
          <a:xfrm>
            <a:off x="1016659" y="4185575"/>
            <a:ext cx="838200" cy="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200gl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