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0" r:id="rId3"/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Shape 1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Shape 1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Shape 1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Shape 1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gif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gif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gif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8" name="Shape 1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4" name="Shape 1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3" name="Shape 1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207" name="Shape 207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0" name="Shape 210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3" name="Shape 2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0" name="Shape 2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24" name="Shape 2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Shape 2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35" name="Shape 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6" name="Shape 24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47" name="Shape 24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6" name="Shape 25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Shape 26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8" name="Shape 288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7" name="Shape 297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00" name="Shape 300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8" name="Shape 3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2" name="Shape 3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6" name="Shape 3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34" name="Shape 3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35" name="Shape 3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36" name="Shape 3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3" name="Shape 3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4" name="Shape 3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3" name="Shape 3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Shape 3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73" name="Shape 3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Shape 5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58" name="Shape 5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7" name="Shape 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4.png"/><Relationship Id="rId4" Type="http://schemas.openxmlformats.org/officeDocument/2006/relationships/image" Target="../media/image6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Relationship Id="rId5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1.png"/><Relationship Id="rId4" Type="http://schemas.openxmlformats.org/officeDocument/2006/relationships/image" Target="../media/image69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7.png"/><Relationship Id="rId4" Type="http://schemas.openxmlformats.org/officeDocument/2006/relationships/image" Target="../media/image7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Relationship Id="rId5" Type="http://schemas.openxmlformats.org/officeDocument/2006/relationships/image" Target="../media/image7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快取圖案與Smart Art</a:t>
            </a:r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598100" y="56211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389" name="Shape 389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第4堂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9" y="1639962"/>
            <a:ext cx="3999899" cy="344102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快取圖案：填滿與外框、快速複製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04" name="Shape 50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505" name="Shape 505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pic>
        <p:nvPicPr>
          <p:cNvPr id="507" name="Shape 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376" y="2782100"/>
            <a:ext cx="4428276" cy="3657949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8" name="Shape 508"/>
          <p:cNvSpPr/>
          <p:nvPr/>
        </p:nvSpPr>
        <p:spPr>
          <a:xfrm>
            <a:off x="3340423" y="3359781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59525" y="26402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快取圖案：填滿與外框、快速複製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/>
              <a:t>(繼續前一份練習文件)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[B-1]</a:t>
            </a:r>
            <a:r>
              <a:rPr lang="zh-TW"/>
              <a:t> 插入 &gt; 星星及緞帶 &gt; 四角星形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[B-2]</a:t>
            </a:r>
            <a:r>
              <a:rPr lang="zh-TW"/>
              <a:t> 圖案填滿 &gt; 白色; 圖案外框 &gt; 無外框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[B-3]</a:t>
            </a:r>
            <a:r>
              <a:rPr lang="zh-TW"/>
              <a:t> 複製多個星星, 設定不同大小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插入 &gt; 基本圖案 &gt; 月亮</a:t>
            </a:r>
            <a:br>
              <a:rPr lang="zh-TW"/>
            </a:br>
            <a:r>
              <a:rPr lang="zh-TW"/>
              <a:t>選擇月亮 &gt; 旋轉月亮的角度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[B-4]</a:t>
            </a:r>
            <a:r>
              <a:rPr lang="zh-TW"/>
              <a:t> 選擇月亮 &gt; 黃色控制點 &gt; 調整盈缺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選擇月亮 &gt; 繪圖工具 &gt; 圖案樣式 &gt; 鮮明效果, 藍色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17" name="Shape 51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833774"/>
            <a:ext cx="69819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插入快取圖案</a:t>
            </a:r>
          </a:p>
        </p:txBody>
      </p:sp>
      <p:sp>
        <p:nvSpPr>
          <p:cNvPr id="524" name="Shape 52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圖案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圖案分類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線條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基本圖案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箭號圖案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方程式圖案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流程圖</a:t>
            </a:r>
          </a:p>
          <a:p>
            <a:pPr indent="-342900" lvl="1" marL="914400" rtl="0">
              <a:spcBef>
                <a:spcPts val="0"/>
              </a:spcBef>
              <a:buChar char="●"/>
            </a:pPr>
            <a:r>
              <a:rPr lang="zh-TW"/>
              <a:t>星星及綵帶</a:t>
            </a:r>
          </a:p>
          <a:p>
            <a:pPr indent="-342900" lvl="1" marL="914400">
              <a:spcBef>
                <a:spcPts val="0"/>
              </a:spcBef>
              <a:buChar char="●"/>
            </a:pPr>
            <a:r>
              <a:rPr lang="zh-TW"/>
              <a:t>圖說文字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26" name="Shape 526"/>
          <p:cNvSpPr txBox="1"/>
          <p:nvPr>
            <p:ph idx="1" type="subTitle"/>
          </p:nvPr>
        </p:nvSpPr>
        <p:spPr>
          <a:xfrm>
            <a:off x="311700" y="517575"/>
            <a:ext cx="67878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B-1</a:t>
            </a:r>
          </a:p>
        </p:txBody>
      </p:sp>
      <p:sp>
        <p:nvSpPr>
          <p:cNvPr id="527" name="Shape 52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750" y="625625"/>
            <a:ext cx="3479550" cy="5814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29" name="Shape 529"/>
          <p:cNvSpPr/>
          <p:nvPr/>
        </p:nvSpPr>
        <p:spPr>
          <a:xfrm>
            <a:off x="6208650" y="771100"/>
            <a:ext cx="435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410325" y="383013"/>
            <a:ext cx="597000" cy="585300"/>
          </a:xfrm>
          <a:prstGeom prst="wedgeEllipseCallout">
            <a:avLst>
              <a:gd fmla="val 63827" name="adj1"/>
              <a:gd fmla="val 256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1" name="Shape 531"/>
          <p:cNvSpPr/>
          <p:nvPr/>
        </p:nvSpPr>
        <p:spPr>
          <a:xfrm>
            <a:off x="6766400" y="1006575"/>
            <a:ext cx="4356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099500" y="5179975"/>
            <a:ext cx="6771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324150" y="470113"/>
            <a:ext cx="597000" cy="585300"/>
          </a:xfrm>
          <a:prstGeom prst="wedgeEllipseCallout">
            <a:avLst>
              <a:gd fmla="val -59104" name="adj1"/>
              <a:gd fmla="val 4286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4" name="Shape 534"/>
          <p:cNvSpPr/>
          <p:nvPr/>
        </p:nvSpPr>
        <p:spPr>
          <a:xfrm>
            <a:off x="4949475" y="5052425"/>
            <a:ext cx="1816800" cy="661800"/>
          </a:xfrm>
          <a:prstGeom prst="wedgeRoundRectCallout">
            <a:avLst>
              <a:gd fmla="val 66158" name="adj1"/>
              <a:gd fmla="val -11710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四角星形</a:t>
            </a:r>
          </a:p>
        </p:txBody>
      </p:sp>
      <p:sp>
        <p:nvSpPr>
          <p:cNvPr id="535" name="Shape 535"/>
          <p:cNvSpPr/>
          <p:nvPr/>
        </p:nvSpPr>
        <p:spPr>
          <a:xfrm>
            <a:off x="6517475" y="3034325"/>
            <a:ext cx="1067400" cy="661800"/>
          </a:xfrm>
          <a:prstGeom prst="wedgeRoundRectCallout">
            <a:avLst>
              <a:gd fmla="val 66158" name="adj1"/>
              <a:gd fmla="val -11710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月亮</a:t>
            </a:r>
          </a:p>
        </p:txBody>
      </p:sp>
      <p:sp>
        <p:nvSpPr>
          <p:cNvPr id="536" name="Shape 536"/>
          <p:cNvSpPr/>
          <p:nvPr/>
        </p:nvSpPr>
        <p:spPr>
          <a:xfrm>
            <a:off x="8283450" y="3161875"/>
            <a:ext cx="311700" cy="282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25" y="1932625"/>
            <a:ext cx="3075250" cy="3712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42" name="Shape 542"/>
          <p:cNvSpPr/>
          <p:nvPr/>
        </p:nvSpPr>
        <p:spPr>
          <a:xfrm>
            <a:off x="7160075" y="833775"/>
            <a:ext cx="1812300" cy="2959500"/>
          </a:xfrm>
          <a:prstGeom prst="wedgeRoundRectCallout">
            <a:avLst>
              <a:gd fmla="val -99441" name="adj1"/>
              <a:gd fmla="val 558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設定圖案外框與填滿</a:t>
            </a:r>
          </a:p>
        </p:txBody>
      </p:sp>
      <p:sp>
        <p:nvSpPr>
          <p:cNvPr id="544" name="Shape 544"/>
          <p:cNvSpPr txBox="1"/>
          <p:nvPr>
            <p:ph idx="2" type="body"/>
          </p:nvPr>
        </p:nvSpPr>
        <p:spPr>
          <a:xfrm>
            <a:off x="311700" y="1639975"/>
            <a:ext cx="28878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選取圖案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</a:t>
            </a:r>
            <a:br>
              <a:rPr lang="zh-TW"/>
            </a:br>
            <a:r>
              <a:rPr lang="zh-TW"/>
              <a:t>繪圖工具 / 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圖案填滿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圖案外框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46" name="Shape 54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B-2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041" y="1012045"/>
            <a:ext cx="1579361" cy="264873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/>
          <p:nvPr/>
        </p:nvSpPr>
        <p:spPr>
          <a:xfrm>
            <a:off x="5832750" y="3545696"/>
            <a:ext cx="1865700" cy="3047100"/>
          </a:xfrm>
          <a:prstGeom prst="wedgeRoundRectCallout">
            <a:avLst>
              <a:gd fmla="val -35796" name="adj1"/>
              <a:gd fmla="val -73322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9" name="Shape 5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774" y="3676021"/>
            <a:ext cx="1693802" cy="278630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/>
          <p:nvPr/>
        </p:nvSpPr>
        <p:spPr>
          <a:xfrm>
            <a:off x="5365200" y="2337000"/>
            <a:ext cx="7959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621525" y="1578788"/>
            <a:ext cx="597000" cy="585300"/>
          </a:xfrm>
          <a:prstGeom prst="wedgeEllipseCallout">
            <a:avLst>
              <a:gd fmla="val -14003" name="adj1"/>
              <a:gd fmla="val 8210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2" name="Shape 552"/>
          <p:cNvSpPr/>
          <p:nvPr/>
        </p:nvSpPr>
        <p:spPr>
          <a:xfrm>
            <a:off x="3301200" y="5332463"/>
            <a:ext cx="597000" cy="585300"/>
          </a:xfrm>
          <a:prstGeom prst="wedgeEllipseCallout">
            <a:avLst>
              <a:gd fmla="val 62936" name="adj1"/>
              <a:gd fmla="val -450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3" name="Shape 553"/>
          <p:cNvSpPr/>
          <p:nvPr/>
        </p:nvSpPr>
        <p:spPr>
          <a:xfrm>
            <a:off x="5294225" y="2909113"/>
            <a:ext cx="597000" cy="585300"/>
          </a:xfrm>
          <a:prstGeom prst="wedgeEllipseCallout">
            <a:avLst>
              <a:gd fmla="val 10067" name="adj1"/>
              <a:gd fmla="val -8025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54" name="Shape 554"/>
          <p:cNvSpPr/>
          <p:nvPr/>
        </p:nvSpPr>
        <p:spPr>
          <a:xfrm>
            <a:off x="7272050" y="1394600"/>
            <a:ext cx="340500" cy="284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7698450" y="4478575"/>
            <a:ext cx="1401000" cy="661800"/>
          </a:xfrm>
          <a:prstGeom prst="wedgeRoundRectCallout">
            <a:avLst>
              <a:gd fmla="val -103772" name="adj1"/>
              <a:gd fmla="val 59448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無外框</a:t>
            </a:r>
          </a:p>
        </p:txBody>
      </p:sp>
      <p:sp>
        <p:nvSpPr>
          <p:cNvPr id="556" name="Shape 556"/>
          <p:cNvSpPr/>
          <p:nvPr/>
        </p:nvSpPr>
        <p:spPr>
          <a:xfrm>
            <a:off x="6028750" y="5195800"/>
            <a:ext cx="892500" cy="284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077550" y="313075"/>
            <a:ext cx="1021800" cy="661800"/>
          </a:xfrm>
          <a:prstGeom prst="wedgeRoundRectCallout">
            <a:avLst>
              <a:gd fmla="val -87975" name="adj1"/>
              <a:gd fmla="val 116886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白色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複製快捷鍵</a:t>
            </a: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564" name="Shape 56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B-3</a:t>
            </a:r>
          </a:p>
        </p:txBody>
      </p:sp>
      <p:pic>
        <p:nvPicPr>
          <p:cNvPr id="565" name="Shape 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338" y="1975400"/>
            <a:ext cx="3371850" cy="381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6" name="Shape 566"/>
          <p:cNvSpPr/>
          <p:nvPr/>
        </p:nvSpPr>
        <p:spPr>
          <a:xfrm>
            <a:off x="1385850" y="1975400"/>
            <a:ext cx="1548900" cy="661800"/>
          </a:xfrm>
          <a:prstGeom prst="wedgeRoundRectCallout">
            <a:avLst>
              <a:gd fmla="val 66621" name="adj1"/>
              <a:gd fmla="val 59553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原物件</a:t>
            </a:r>
          </a:p>
        </p:txBody>
      </p:sp>
      <p:cxnSp>
        <p:nvCxnSpPr>
          <p:cNvPr id="567" name="Shape 567"/>
          <p:cNvCxnSpPr/>
          <p:nvPr/>
        </p:nvCxnSpPr>
        <p:spPr>
          <a:xfrm>
            <a:off x="3912075" y="3167675"/>
            <a:ext cx="1053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68" name="Shape 568"/>
          <p:cNvSpPr/>
          <p:nvPr/>
        </p:nvSpPr>
        <p:spPr>
          <a:xfrm>
            <a:off x="6406625" y="1362100"/>
            <a:ext cx="2188800" cy="2194800"/>
          </a:xfrm>
          <a:prstGeom prst="wedgeRoundRectCallout">
            <a:avLst>
              <a:gd fmla="val -76774" name="adj1"/>
              <a:gd fmla="val 21802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6575125" y="2958725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8005975" y="235737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/>
          <p:nvPr/>
        </p:nvSpPr>
        <p:spPr>
          <a:xfrm>
            <a:off x="7576575" y="272450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6480575" y="1468575"/>
            <a:ext cx="20247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/>
              <a:t>複製物件 &amp;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zh-TW" sz="2200"/>
              <a:t>固定移動方向</a:t>
            </a:r>
          </a:p>
        </p:txBody>
      </p:sp>
      <p:cxnSp>
        <p:nvCxnSpPr>
          <p:cNvPr id="573" name="Shape 573"/>
          <p:cNvCxnSpPr/>
          <p:nvPr/>
        </p:nvCxnSpPr>
        <p:spPr>
          <a:xfrm>
            <a:off x="3626975" y="3460675"/>
            <a:ext cx="514800" cy="918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74" name="Shape 574"/>
          <p:cNvSpPr/>
          <p:nvPr/>
        </p:nvSpPr>
        <p:spPr>
          <a:xfrm>
            <a:off x="5337550" y="4426800"/>
            <a:ext cx="2188800" cy="1710600"/>
          </a:xfrm>
          <a:prstGeom prst="wedgeRoundRectCallout">
            <a:avLst>
              <a:gd fmla="val -79312" name="adj1"/>
              <a:gd fmla="val -24207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5588425" y="5389900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6714175" y="51937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6401825" y="544075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5411500" y="4497050"/>
            <a:ext cx="1975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800"/>
              <a:t>複製物件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 sz="2200"/>
              <a:t>(不固定角度)</a:t>
            </a:r>
          </a:p>
        </p:txBody>
      </p:sp>
      <p:sp>
        <p:nvSpPr>
          <p:cNvPr id="579" name="Shape 579"/>
          <p:cNvSpPr/>
          <p:nvPr/>
        </p:nvSpPr>
        <p:spPr>
          <a:xfrm>
            <a:off x="6585177" y="2422725"/>
            <a:ext cx="9066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Shift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88" y="2053688"/>
            <a:ext cx="3571875" cy="35147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85" name="Shape 58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快取圖案調整: 黃色菱形控制點</a:t>
            </a:r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87" name="Shape 58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B-4</a:t>
            </a:r>
          </a:p>
        </p:txBody>
      </p:sp>
      <p:sp>
        <p:nvSpPr>
          <p:cNvPr id="588" name="Shape 58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拖曳 黃色菱形控制點</a:t>
            </a:r>
          </a:p>
        </p:txBody>
      </p:sp>
      <p:sp>
        <p:nvSpPr>
          <p:cNvPr id="589" name="Shape 589"/>
          <p:cNvSpPr/>
          <p:nvPr/>
        </p:nvSpPr>
        <p:spPr>
          <a:xfrm>
            <a:off x="5919700" y="3707025"/>
            <a:ext cx="399900" cy="4179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430525" y="3067588"/>
            <a:ext cx="597000" cy="585300"/>
          </a:xfrm>
          <a:prstGeom prst="wedgeEllipseCallout">
            <a:avLst>
              <a:gd fmla="val -71252" name="adj1"/>
              <a:gd fmla="val 496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5322700" y="1705488"/>
            <a:ext cx="597000" cy="585300"/>
          </a:xfrm>
          <a:prstGeom prst="wedgeEllipseCallout">
            <a:avLst>
              <a:gd fmla="val 55951" name="adj1"/>
              <a:gd fmla="val 8345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快取圖案漸層與圖片結合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98" name="Shape 598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實作C</a:t>
            </a:r>
          </a:p>
        </p:txBody>
      </p:sp>
      <p:sp>
        <p:nvSpPr>
          <p:cNvPr id="600" name="Shape 600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練習文件：接續前一份文件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Shape 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094925"/>
            <a:ext cx="4428276" cy="365794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6" name="Shape 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54500"/>
            <a:ext cx="3999899" cy="4447593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07" name="Shape 60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快取圖案漸層與圖片結合</a:t>
            </a:r>
          </a:p>
        </p:txBody>
      </p:sp>
      <p:sp>
        <p:nvSpPr>
          <p:cNvPr id="608" name="Shape 6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09" name="Shape 609"/>
          <p:cNvSpPr/>
          <p:nvPr/>
        </p:nvSpPr>
        <p:spPr>
          <a:xfrm>
            <a:off x="4251550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611" name="Shape 611"/>
          <p:cNvSpPr/>
          <p:nvPr/>
        </p:nvSpPr>
        <p:spPr>
          <a:xfrm>
            <a:off x="228275" y="1959125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612" name="Shape 61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快取圖案漸層與圖片結合</a:t>
            </a:r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178550" y="1495575"/>
            <a:ext cx="8787000" cy="459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2600"/>
              <a:t>(繼續前一份練習文件)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600">
                <a:solidFill>
                  <a:schemeClr val="dk1"/>
                </a:solidFill>
              </a:rPr>
              <a:t>(雪人身體)</a:t>
            </a:r>
            <a:r>
              <a:rPr lang="zh-TW" sz="2600"/>
              <a:t> 插入 &gt; 基本圖形 &gt; 橢圓 ; 圖案外框 &gt; 無外框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600">
                <a:solidFill>
                  <a:schemeClr val="accent3"/>
                </a:solidFill>
              </a:rPr>
              <a:t>[C-1]</a:t>
            </a:r>
            <a:r>
              <a:rPr lang="zh-TW" sz="2600"/>
              <a:t> 選取橢圓 &gt; 圖案填滿 &gt; 漸層 &gt; 其他漸層 </a:t>
            </a:r>
            <a:br>
              <a:rPr lang="zh-TW" sz="2600"/>
            </a:br>
            <a:r>
              <a:rPr lang="zh-TW" sz="2600"/>
              <a:t>&gt; 漸層填滿 &gt; 類型: 輻射 &gt; 漸層停駐點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600"/>
              <a:t>複製橢圓,調整成頭跟身體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600">
                <a:solidFill>
                  <a:schemeClr val="dk1"/>
                </a:solidFill>
              </a:rPr>
              <a:t>(雪人的手)</a:t>
            </a:r>
            <a:r>
              <a:rPr lang="zh-TW" sz="2600"/>
              <a:t> 插入 &gt; 圖案 &gt; 線條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600">
                <a:solidFill>
                  <a:schemeClr val="accent3"/>
                </a:solidFill>
              </a:rPr>
              <a:t>[C-2] </a:t>
            </a:r>
            <a:r>
              <a:rPr lang="zh-TW" sz="2600"/>
              <a:t>圖案外框 &gt; 黑色; 圖案外框 &gt; 寬度: 6點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600">
                <a:solidFill>
                  <a:schemeClr val="accent3"/>
                </a:solidFill>
              </a:rPr>
              <a:t>[C-2]</a:t>
            </a:r>
            <a:r>
              <a:rPr lang="zh-TW" sz="2600"/>
              <a:t> 選取雪人右手 &gt; 下移一層 &gt; 移到最下層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600">
                <a:solidFill>
                  <a:schemeClr val="dk1"/>
                </a:solidFill>
              </a:rPr>
              <a:t>(雪人手套)</a:t>
            </a:r>
            <a:r>
              <a:rPr lang="zh-TW" sz="2600"/>
              <a:t> 插入 &gt; 圖片 &gt; 4-C 手套.png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600">
                <a:solidFill>
                  <a:schemeClr val="accent3"/>
                </a:solidFill>
              </a:rPr>
              <a:t>[C-3]</a:t>
            </a:r>
            <a:r>
              <a:rPr lang="zh-TW" sz="2600"/>
              <a:t> 左手手套要水平翻轉; 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600"/>
              <a:t>文繞圖 &gt; 文字在後; 旋轉角度; 移到雪人的手的位置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21" name="Shape 621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練習</a:t>
            </a:r>
          </a:p>
        </p:txBody>
      </p:sp>
      <p:sp>
        <p:nvSpPr>
          <p:cNvPr id="622" name="Shape 62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漸層填滿</a:t>
            </a:r>
            <a:r>
              <a:rPr lang="zh-TW" sz="2400"/>
              <a:t> 1/2</a:t>
            </a:r>
          </a:p>
        </p:txBody>
      </p:sp>
      <p:sp>
        <p:nvSpPr>
          <p:cNvPr id="629" name="Shape 62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繪圖工具/格式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圖案填滿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漸層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其他漸層</a:t>
            </a:r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1" name="Shape 631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C-1</a:t>
            </a:r>
          </a:p>
        </p:txBody>
      </p:sp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 b="0" l="27530" r="0" t="0"/>
          <a:stretch/>
        </p:blipFill>
        <p:spPr>
          <a:xfrm>
            <a:off x="4373280" y="1639825"/>
            <a:ext cx="4459019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33" name="Shape 633"/>
          <p:cNvSpPr/>
          <p:nvPr/>
        </p:nvSpPr>
        <p:spPr>
          <a:xfrm>
            <a:off x="5523600" y="2011050"/>
            <a:ext cx="732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398750" y="1574763"/>
            <a:ext cx="597000" cy="585300"/>
          </a:xfrm>
          <a:prstGeom prst="wedgeEllipseCallout">
            <a:avLst>
              <a:gd fmla="val -83174" name="adj1"/>
              <a:gd fmla="val 3814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35" name="Shape 635"/>
          <p:cNvSpPr/>
          <p:nvPr/>
        </p:nvSpPr>
        <p:spPr>
          <a:xfrm>
            <a:off x="5523600" y="3935825"/>
            <a:ext cx="732600" cy="276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619100" y="3781313"/>
            <a:ext cx="597000" cy="585300"/>
          </a:xfrm>
          <a:prstGeom prst="wedgeEllipseCallout">
            <a:avLst>
              <a:gd fmla="val 86256" name="adj1"/>
              <a:gd fmla="val -601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37" name="Shape 637"/>
          <p:cNvSpPr/>
          <p:nvPr/>
        </p:nvSpPr>
        <p:spPr>
          <a:xfrm>
            <a:off x="4698300" y="5578963"/>
            <a:ext cx="597000" cy="585300"/>
          </a:xfrm>
          <a:prstGeom prst="wedgeEllipseCallout">
            <a:avLst>
              <a:gd fmla="val 66357" name="adj1"/>
              <a:gd fmla="val -317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38" name="Shape 638"/>
          <p:cNvSpPr/>
          <p:nvPr/>
        </p:nvSpPr>
        <p:spPr>
          <a:xfrm>
            <a:off x="7802600" y="5974913"/>
            <a:ext cx="597000" cy="585300"/>
          </a:xfrm>
          <a:prstGeom prst="wedgeEllipseCallout">
            <a:avLst>
              <a:gd fmla="val -78229" name="adj1"/>
              <a:gd fmla="val -493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39" name="Shape 639"/>
          <p:cNvSpPr/>
          <p:nvPr/>
        </p:nvSpPr>
        <p:spPr>
          <a:xfrm>
            <a:off x="6853200" y="5662225"/>
            <a:ext cx="1881600" cy="276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7946850" y="1574775"/>
            <a:ext cx="6483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8137800" y="872013"/>
            <a:ext cx="597000" cy="585300"/>
          </a:xfrm>
          <a:prstGeom prst="wedgeEllipseCallout">
            <a:avLst>
              <a:gd fmla="val -29581" name="adj1"/>
              <a:gd fmla="val 8514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聖誕節賀卡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396" name="Shape 396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3600"/>
              <a:t>Part.1</a:t>
            </a:r>
          </a:p>
        </p:txBody>
      </p:sp>
      <p:sp>
        <p:nvSpPr>
          <p:cNvPr id="397" name="Shape 397"/>
          <p:cNvSpPr/>
          <p:nvPr/>
        </p:nvSpPr>
        <p:spPr>
          <a:xfrm>
            <a:off x="6643800" y="5475400"/>
            <a:ext cx="2132700" cy="795000"/>
          </a:xfrm>
          <a:prstGeom prst="rightArrow">
            <a:avLst>
              <a:gd fmla="val 64427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" type="subTitle"/>
          </p:nvPr>
        </p:nvSpPr>
        <p:spPr>
          <a:xfrm>
            <a:off x="6761748" y="5714850"/>
            <a:ext cx="14964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400">
                <a:solidFill>
                  <a:srgbClr val="FFFFFF"/>
                </a:solidFill>
              </a:rPr>
              <a:t>實作A~E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2137913"/>
            <a:ext cx="3655799" cy="2582264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833774"/>
            <a:ext cx="5796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漸層填滿</a:t>
            </a:r>
            <a:r>
              <a:rPr lang="zh-TW" sz="2400"/>
              <a:t> 2/2</a:t>
            </a:r>
          </a:p>
        </p:txBody>
      </p:sp>
      <p:sp>
        <p:nvSpPr>
          <p:cNvPr id="647" name="Shape 64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48" name="Shape 648"/>
          <p:cNvSpPr txBox="1"/>
          <p:nvPr>
            <p:ph idx="1" type="subTitle"/>
          </p:nvPr>
        </p:nvSpPr>
        <p:spPr>
          <a:xfrm>
            <a:off x="311700" y="517575"/>
            <a:ext cx="56352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C-1</a:t>
            </a:r>
          </a:p>
        </p:txBody>
      </p:sp>
      <p:sp>
        <p:nvSpPr>
          <p:cNvPr id="649" name="Shape 649"/>
          <p:cNvSpPr txBox="1"/>
          <p:nvPr>
            <p:ph idx="2" type="body"/>
          </p:nvPr>
        </p:nvSpPr>
        <p:spPr>
          <a:xfrm>
            <a:off x="311700" y="1639975"/>
            <a:ext cx="3418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漸層填滿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類型: 輻射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方向: 從中央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漸層停駐點: 設定漸層的細部變化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刪除停駐點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 startAt="6"/>
            </a:pPr>
            <a:r>
              <a:rPr lang="zh-TW"/>
              <a:t>設定停駐點的顏色</a:t>
            </a: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50" y="582163"/>
            <a:ext cx="2724150" cy="58578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51" name="Shape 651"/>
          <p:cNvSpPr/>
          <p:nvPr/>
        </p:nvSpPr>
        <p:spPr>
          <a:xfrm>
            <a:off x="4842575" y="2177350"/>
            <a:ext cx="1065000" cy="269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014450" y="2087463"/>
            <a:ext cx="597000" cy="585300"/>
          </a:xfrm>
          <a:prstGeom prst="wedgeEllipseCallout">
            <a:avLst>
              <a:gd fmla="val 77437" name="adj1"/>
              <a:gd fmla="val -74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3" name="Shape 653"/>
          <p:cNvSpPr/>
          <p:nvPr/>
        </p:nvSpPr>
        <p:spPr>
          <a:xfrm>
            <a:off x="4921775" y="3246450"/>
            <a:ext cx="2176800" cy="269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921775" y="3540475"/>
            <a:ext cx="21768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4921775" y="4315550"/>
            <a:ext cx="14373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6501575" y="4671925"/>
            <a:ext cx="597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7098573" y="2538375"/>
            <a:ext cx="2014200" cy="930600"/>
          </a:xfrm>
          <a:prstGeom prst="wedgeRoundRectCallout">
            <a:avLst>
              <a:gd fmla="val -48183" name="adj1"/>
              <a:gd fmla="val 77189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8" name="Shape 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741" y="2672772"/>
            <a:ext cx="1909331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/>
          <p:nvPr/>
        </p:nvSpPr>
        <p:spPr>
          <a:xfrm>
            <a:off x="7875600" y="2868825"/>
            <a:ext cx="597000" cy="465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473600" y="1787875"/>
            <a:ext cx="1401000" cy="661800"/>
          </a:xfrm>
          <a:prstGeom prst="wedgeRoundRectCallout">
            <a:avLst>
              <a:gd fmla="val -3499" name="adj1"/>
              <a:gd fmla="val 92679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從中央</a:t>
            </a:r>
          </a:p>
        </p:txBody>
      </p:sp>
      <p:sp>
        <p:nvSpPr>
          <p:cNvPr id="661" name="Shape 661"/>
          <p:cNvSpPr/>
          <p:nvPr/>
        </p:nvSpPr>
        <p:spPr>
          <a:xfrm>
            <a:off x="4014450" y="2868813"/>
            <a:ext cx="597000" cy="585300"/>
          </a:xfrm>
          <a:prstGeom prst="wedgeEllipseCallout">
            <a:avLst>
              <a:gd fmla="val 77437" name="adj1"/>
              <a:gd fmla="val -74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62" name="Shape 662"/>
          <p:cNvSpPr/>
          <p:nvPr/>
        </p:nvSpPr>
        <p:spPr>
          <a:xfrm>
            <a:off x="4014450" y="3541788"/>
            <a:ext cx="597000" cy="585300"/>
          </a:xfrm>
          <a:prstGeom prst="wedgeEllipseCallout">
            <a:avLst>
              <a:gd fmla="val 77437" name="adj1"/>
              <a:gd fmla="val -74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63" name="Shape 663"/>
          <p:cNvSpPr/>
          <p:nvPr/>
        </p:nvSpPr>
        <p:spPr>
          <a:xfrm>
            <a:off x="4014450" y="4214763"/>
            <a:ext cx="597000" cy="585300"/>
          </a:xfrm>
          <a:prstGeom prst="wedgeEllipseCallout">
            <a:avLst>
              <a:gd fmla="val 77437" name="adj1"/>
              <a:gd fmla="val -74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64" name="Shape 664"/>
          <p:cNvSpPr/>
          <p:nvPr/>
        </p:nvSpPr>
        <p:spPr>
          <a:xfrm>
            <a:off x="7335600" y="4703700"/>
            <a:ext cx="846600" cy="585300"/>
          </a:xfrm>
          <a:prstGeom prst="wedgeEllipseCallout">
            <a:avLst>
              <a:gd fmla="val -68997" name="adj1"/>
              <a:gd fmla="val -1883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65" name="Shape 665"/>
          <p:cNvSpPr/>
          <p:nvPr/>
        </p:nvSpPr>
        <p:spPr>
          <a:xfrm>
            <a:off x="7335600" y="3998875"/>
            <a:ext cx="846600" cy="585300"/>
          </a:xfrm>
          <a:prstGeom prst="wedgeEllipseCallout">
            <a:avLst>
              <a:gd fmla="val -68063" name="adj1"/>
              <a:gd fmla="val 2852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66" name="Shape 666"/>
          <p:cNvSpPr/>
          <p:nvPr/>
        </p:nvSpPr>
        <p:spPr>
          <a:xfrm>
            <a:off x="6669400" y="4349325"/>
            <a:ext cx="4293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圖案外框：顏色與寬度</a:t>
            </a:r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73" name="Shape 673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C-2</a:t>
            </a:r>
          </a:p>
        </p:txBody>
      </p:sp>
      <p:sp>
        <p:nvSpPr>
          <p:cNvPr id="674" name="Shape 674"/>
          <p:cNvSpPr txBox="1"/>
          <p:nvPr>
            <p:ph idx="2" type="body"/>
          </p:nvPr>
        </p:nvSpPr>
        <p:spPr>
          <a:xfrm>
            <a:off x="142550" y="1639975"/>
            <a:ext cx="28710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</a:t>
            </a:r>
            <a:br>
              <a:rPr lang="zh-TW"/>
            </a:br>
            <a:r>
              <a:rPr lang="zh-TW"/>
              <a:t>繪圖工具 / 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圖案外框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選擇顏色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寬度</a:t>
            </a:r>
          </a:p>
        </p:txBody>
      </p:sp>
      <p:sp>
        <p:nvSpPr>
          <p:cNvPr id="675" name="Shape 67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861" y="1639975"/>
            <a:ext cx="5335436" cy="4460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77" name="Shape 677"/>
          <p:cNvSpPr/>
          <p:nvPr/>
        </p:nvSpPr>
        <p:spPr>
          <a:xfrm>
            <a:off x="3836825" y="2201525"/>
            <a:ext cx="875100" cy="277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7879000" y="3623788"/>
            <a:ext cx="597000" cy="585300"/>
          </a:xfrm>
          <a:prstGeom prst="wedgeEllipseCallout">
            <a:avLst>
              <a:gd fmla="val 12441" name="adj1"/>
              <a:gd fmla="val 10749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9" name="Shape 679"/>
          <p:cNvSpPr/>
          <p:nvPr/>
        </p:nvSpPr>
        <p:spPr>
          <a:xfrm>
            <a:off x="6446200" y="1527975"/>
            <a:ext cx="6333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836825" y="2518300"/>
            <a:ext cx="1508700" cy="119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836825" y="3999175"/>
            <a:ext cx="1508700" cy="277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5262275" y="5432550"/>
            <a:ext cx="1508700" cy="277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7282000" y="1350988"/>
            <a:ext cx="597000" cy="585300"/>
          </a:xfrm>
          <a:prstGeom prst="wedgeEllipseCallout">
            <a:avLst>
              <a:gd fmla="val -70616" name="adj1"/>
              <a:gd fmla="val 2631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84" name="Shape 684"/>
          <p:cNvSpPr/>
          <p:nvPr/>
        </p:nvSpPr>
        <p:spPr>
          <a:xfrm>
            <a:off x="3013575" y="2962513"/>
            <a:ext cx="597000" cy="585300"/>
          </a:xfrm>
          <a:prstGeom prst="wedgeEllipseCallout">
            <a:avLst>
              <a:gd fmla="val 81930" name="adj1"/>
              <a:gd fmla="val -176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3013575" y="2047463"/>
            <a:ext cx="597000" cy="585300"/>
          </a:xfrm>
          <a:prstGeom prst="wedgeEllipseCallout">
            <a:avLst>
              <a:gd fmla="val 75297" name="adj1"/>
              <a:gd fmla="val 20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6" name="Shape 686"/>
          <p:cNvSpPr/>
          <p:nvPr/>
        </p:nvSpPr>
        <p:spPr>
          <a:xfrm>
            <a:off x="3013575" y="3877563"/>
            <a:ext cx="597000" cy="585300"/>
          </a:xfrm>
          <a:prstGeom prst="wedgeEllipseCallout">
            <a:avLst>
              <a:gd fmla="val 73970" name="adj1"/>
              <a:gd fmla="val -215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87" name="Shape 687"/>
          <p:cNvSpPr/>
          <p:nvPr/>
        </p:nvSpPr>
        <p:spPr>
          <a:xfrm>
            <a:off x="3939775" y="5240250"/>
            <a:ext cx="951600" cy="661800"/>
          </a:xfrm>
          <a:prstGeom prst="wedgeRoundRectCallout">
            <a:avLst>
              <a:gd fmla="val 78576" name="adj1"/>
              <a:gd fmla="val 1794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6點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排列：層次順序</a:t>
            </a:r>
          </a:p>
        </p:txBody>
      </p:sp>
      <p:sp>
        <p:nvSpPr>
          <p:cNvPr id="693" name="Shape 6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639825"/>
            <a:ext cx="42180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按滑鼠右鍵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移到最下層</a:t>
            </a:r>
          </a:p>
        </p:txBody>
      </p:sp>
      <p:sp>
        <p:nvSpPr>
          <p:cNvPr id="695" name="Shape 695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C-3</a:t>
            </a:r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166" y="1639825"/>
            <a:ext cx="3477884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7" name="Shape 697"/>
          <p:cNvSpPr/>
          <p:nvPr/>
        </p:nvSpPr>
        <p:spPr>
          <a:xfrm>
            <a:off x="5674075" y="4878200"/>
            <a:ext cx="1104600" cy="277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4850825" y="4724138"/>
            <a:ext cx="597000" cy="585300"/>
          </a:xfrm>
          <a:prstGeom prst="wedgeEllipseCallout">
            <a:avLst>
              <a:gd fmla="val 75297" name="adj1"/>
              <a:gd fmla="val 20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4684525" y="2601813"/>
            <a:ext cx="597000" cy="585300"/>
          </a:xfrm>
          <a:prstGeom prst="wedgeEllipseCallout">
            <a:avLst>
              <a:gd fmla="val 75297" name="adj1"/>
              <a:gd fmla="val 20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00" name="Shape 700"/>
          <p:cNvSpPr/>
          <p:nvPr/>
        </p:nvSpPr>
        <p:spPr>
          <a:xfrm>
            <a:off x="4608949" y="3529425"/>
            <a:ext cx="916500" cy="929100"/>
          </a:xfrm>
          <a:prstGeom prst="wedgeRoundRectCallout">
            <a:avLst>
              <a:gd fmla="val 70971" name="adj1"/>
              <a:gd fmla="val -58253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 flipH="1">
            <a:off x="4819100" y="358882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Shape 702"/>
          <p:cNvSpPr/>
          <p:nvPr/>
        </p:nvSpPr>
        <p:spPr>
          <a:xfrm>
            <a:off x="4050975" y="3734238"/>
            <a:ext cx="597000" cy="585300"/>
          </a:xfrm>
          <a:prstGeom prst="wedgeEllipseCallout">
            <a:avLst>
              <a:gd fmla="val 75297" name="adj1"/>
              <a:gd fmla="val 20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排列：層次順序</a:t>
            </a: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09" name="Shape 709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C-3</a:t>
            </a:r>
          </a:p>
        </p:txBody>
      </p:sp>
      <p:pic>
        <p:nvPicPr>
          <p:cNvPr id="710" name="Shape 7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75" y="2130252"/>
            <a:ext cx="7307426" cy="32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Shape 711"/>
          <p:cNvSpPr/>
          <p:nvPr/>
        </p:nvSpPr>
        <p:spPr>
          <a:xfrm>
            <a:off x="248350" y="1811625"/>
            <a:ext cx="2166900" cy="66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移到最上層</a:t>
            </a:r>
          </a:p>
        </p:txBody>
      </p:sp>
      <p:sp>
        <p:nvSpPr>
          <p:cNvPr id="712" name="Shape 712"/>
          <p:cNvSpPr/>
          <p:nvPr/>
        </p:nvSpPr>
        <p:spPr>
          <a:xfrm>
            <a:off x="248350" y="4876325"/>
            <a:ext cx="2166900" cy="66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移到最下層</a:t>
            </a:r>
          </a:p>
        </p:txBody>
      </p:sp>
      <p:cxnSp>
        <p:nvCxnSpPr>
          <p:cNvPr id="713" name="Shape 713"/>
          <p:cNvCxnSpPr/>
          <p:nvPr/>
        </p:nvCxnSpPr>
        <p:spPr>
          <a:xfrm>
            <a:off x="1331800" y="2473325"/>
            <a:ext cx="0" cy="2403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水平翻轉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311700" y="1639825"/>
            <a:ext cx="37113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</a:t>
            </a:r>
            <a:br>
              <a:rPr lang="zh-TW"/>
            </a:br>
            <a:r>
              <a:rPr lang="zh-TW"/>
              <a:t>圖片工具 / 格式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旋轉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水平翻轉</a:t>
            </a:r>
          </a:p>
        </p:txBody>
      </p:sp>
      <p:sp>
        <p:nvSpPr>
          <p:cNvPr id="720" name="Shape 7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21" name="Shape 721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C-4</a:t>
            </a:r>
          </a:p>
        </p:txBody>
      </p:sp>
      <p:pic>
        <p:nvPicPr>
          <p:cNvPr id="722" name="Shape 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21" y="1620599"/>
            <a:ext cx="4582577" cy="4471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23" name="Shape 723"/>
          <p:cNvSpPr/>
          <p:nvPr/>
        </p:nvSpPr>
        <p:spPr>
          <a:xfrm>
            <a:off x="5119725" y="1583825"/>
            <a:ext cx="597000" cy="491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4953775" y="3417488"/>
            <a:ext cx="597000" cy="585300"/>
          </a:xfrm>
          <a:prstGeom prst="wedgeEllipseCallout">
            <a:avLst>
              <a:gd fmla="val 63358" name="adj1"/>
              <a:gd fmla="val 5073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25" name="Shape 725"/>
          <p:cNvSpPr/>
          <p:nvPr/>
        </p:nvSpPr>
        <p:spPr>
          <a:xfrm>
            <a:off x="7329175" y="2494550"/>
            <a:ext cx="597000" cy="221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7329175" y="3318150"/>
            <a:ext cx="1033500" cy="221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4249725" y="1620588"/>
            <a:ext cx="597000" cy="585300"/>
          </a:xfrm>
          <a:prstGeom prst="wedgeEllipseCallout">
            <a:avLst>
              <a:gd fmla="val 81805" name="adj1"/>
              <a:gd fmla="val -1162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28" name="Shape 728"/>
          <p:cNvSpPr/>
          <p:nvPr/>
        </p:nvSpPr>
        <p:spPr>
          <a:xfrm>
            <a:off x="6395825" y="2372913"/>
            <a:ext cx="597000" cy="585300"/>
          </a:xfrm>
          <a:prstGeom prst="wedgeEllipseCallout">
            <a:avLst>
              <a:gd fmla="val 85783" name="adj1"/>
              <a:gd fmla="val -351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9" name="Shape 729"/>
          <p:cNvSpPr/>
          <p:nvPr/>
        </p:nvSpPr>
        <p:spPr>
          <a:xfrm>
            <a:off x="6395825" y="3236113"/>
            <a:ext cx="597000" cy="585300"/>
          </a:xfrm>
          <a:prstGeom prst="wedgeEllipseCallout">
            <a:avLst>
              <a:gd fmla="val 89761" name="adj1"/>
              <a:gd fmla="val -892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曲線與群組</a:t>
            </a:r>
          </a:p>
        </p:txBody>
      </p:sp>
      <p:sp>
        <p:nvSpPr>
          <p:cNvPr id="735" name="Shape 73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36" name="Shape 736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實作D</a:t>
            </a:r>
          </a:p>
        </p:txBody>
      </p:sp>
      <p:sp>
        <p:nvSpPr>
          <p:cNvPr id="738" name="Shape 738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練習文件：接續前一份文件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500" y="1664847"/>
            <a:ext cx="3999900" cy="4446776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44" name="Shape 7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4500"/>
            <a:ext cx="3999899" cy="4447593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45" name="Shape 74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曲線與群組</a:t>
            </a:r>
          </a:p>
        </p:txBody>
      </p:sp>
      <p:sp>
        <p:nvSpPr>
          <p:cNvPr id="746" name="Shape 7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47" name="Shape 74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749" name="Shape 74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750" name="Shape 75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曲線與群組</a:t>
            </a: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/>
              <a:t>(繼續前一份練習文件)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chemeClr val="dk1"/>
                </a:solidFill>
              </a:rPr>
              <a:t>(雪人眼睛)</a:t>
            </a:r>
            <a:r>
              <a:rPr b="1" lang="zh-TW">
                <a:solidFill>
                  <a:schemeClr val="accent3"/>
                </a:solidFill>
              </a:rPr>
              <a:t>[D-1]</a:t>
            </a:r>
            <a:r>
              <a:rPr lang="zh-TW"/>
              <a:t> 插入 &gt; 圖案 &gt; 線條 &gt; 曲線</a:t>
            </a:r>
            <a:br>
              <a:rPr lang="zh-TW"/>
            </a:br>
            <a:r>
              <a:rPr lang="zh-TW"/>
              <a:t>圖案外框 &gt; 黑色; 寬度: 6點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chemeClr val="dk1"/>
                </a:solidFill>
              </a:rPr>
              <a:t>(雪人嘴巴)</a:t>
            </a:r>
            <a:r>
              <a:rPr b="1" lang="zh-TW">
                <a:solidFill>
                  <a:schemeClr val="accent3"/>
                </a:solidFill>
              </a:rPr>
              <a:t>[D-2]</a:t>
            </a:r>
            <a:r>
              <a:rPr lang="zh-TW"/>
              <a:t> 插入 &gt; 圖案 &gt; 線條 &gt; 曲線</a:t>
            </a:r>
            <a:br>
              <a:rPr lang="zh-TW"/>
            </a:br>
            <a:r>
              <a:rPr lang="zh-TW"/>
              <a:t>圖案填滿: 無填滿, 圖案外框 &gt; 黑色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[D-3]</a:t>
            </a:r>
            <a:r>
              <a:rPr lang="zh-TW"/>
              <a:t> 常用 &gt; 選取 &gt; 選取物件 &gt; 選取雪人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[D-4]</a:t>
            </a:r>
            <a:r>
              <a:rPr lang="zh-TW"/>
              <a:t> 圖片工具 &gt; 群組 &gt; 組成群組, 調整尺寸</a:t>
            </a: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60" name="Shape 760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曲線快取圖案：線條</a:t>
            </a:r>
          </a:p>
        </p:txBody>
      </p:sp>
      <p:sp>
        <p:nvSpPr>
          <p:cNvPr id="766" name="Shape 766"/>
          <p:cNvSpPr txBox="1"/>
          <p:nvPr>
            <p:ph idx="2" type="body"/>
          </p:nvPr>
        </p:nvSpPr>
        <p:spPr>
          <a:xfrm>
            <a:off x="311700" y="1639975"/>
            <a:ext cx="23913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插入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曲線</a:t>
            </a:r>
          </a:p>
        </p:txBody>
      </p:sp>
      <p:sp>
        <p:nvSpPr>
          <p:cNvPr id="767" name="Shape 7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68" name="Shape 768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D-1</a:t>
            </a:r>
          </a:p>
        </p:txBody>
      </p:sp>
      <p:pic>
        <p:nvPicPr>
          <p:cNvPr id="769" name="Shape 7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00" y="2391775"/>
            <a:ext cx="3124200" cy="27241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0" name="Shape 7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463" y="3081300"/>
            <a:ext cx="2028825" cy="1504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71" name="Shape 771"/>
          <p:cNvSpPr/>
          <p:nvPr/>
        </p:nvSpPr>
        <p:spPr>
          <a:xfrm>
            <a:off x="5563805" y="3366384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2807325" y="1765313"/>
            <a:ext cx="597000" cy="585300"/>
          </a:xfrm>
          <a:prstGeom prst="wedgeEllipseCallout">
            <a:avLst>
              <a:gd fmla="val -251" name="adj1"/>
              <a:gd fmla="val 7847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73" name="Shape 773"/>
          <p:cNvSpPr/>
          <p:nvPr/>
        </p:nvSpPr>
        <p:spPr>
          <a:xfrm>
            <a:off x="6485774" y="4787525"/>
            <a:ext cx="916500" cy="929100"/>
          </a:xfrm>
          <a:prstGeom prst="wedgeRoundRectCallout">
            <a:avLst>
              <a:gd fmla="val 45914" name="adj1"/>
              <a:gd fmla="val -110246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4" name="Shape 774"/>
          <p:cNvPicPr preferRelativeResize="0"/>
          <p:nvPr/>
        </p:nvPicPr>
        <p:blipFill rotWithShape="1">
          <a:blip r:embed="rId5">
            <a:alphaModFix/>
          </a:blip>
          <a:srcRect b="0" l="19381" r="19381" t="0"/>
          <a:stretch/>
        </p:blipFill>
        <p:spPr>
          <a:xfrm>
            <a:off x="6695925" y="484692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/>
          <p:nvPr/>
        </p:nvSpPr>
        <p:spPr>
          <a:xfrm>
            <a:off x="7359637" y="1938188"/>
            <a:ext cx="916500" cy="929100"/>
          </a:xfrm>
          <a:prstGeom prst="wedgeRoundRectCallout">
            <a:avLst>
              <a:gd fmla="val -1911" name="adj1"/>
              <a:gd fmla="val 118016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6" name="Shape 776"/>
          <p:cNvPicPr preferRelativeResize="0"/>
          <p:nvPr/>
        </p:nvPicPr>
        <p:blipFill rotWithShape="1">
          <a:blip r:embed="rId5">
            <a:alphaModFix/>
          </a:blip>
          <a:srcRect b="0" l="19381" r="19381" t="0"/>
          <a:stretch/>
        </p:blipFill>
        <p:spPr>
          <a:xfrm>
            <a:off x="7569788" y="1997588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/>
          <p:nvPr/>
        </p:nvSpPr>
        <p:spPr>
          <a:xfrm>
            <a:off x="7610375" y="4800250"/>
            <a:ext cx="1065000" cy="929100"/>
          </a:xfrm>
          <a:prstGeom prst="wedgeRoundRectCallout">
            <a:avLst>
              <a:gd fmla="val 14695" name="adj1"/>
              <a:gd fmla="val -114509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5">
            <a:alphaModFix/>
          </a:blip>
          <a:srcRect b="0" l="19381" r="19381" t="0"/>
          <a:stretch/>
        </p:blipFill>
        <p:spPr>
          <a:xfrm>
            <a:off x="7693875" y="484692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/>
        </p:nvSpPr>
        <p:spPr>
          <a:xfrm>
            <a:off x="8133725" y="4978925"/>
            <a:ext cx="597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chemeClr val="accent4"/>
                </a:solidFill>
              </a:rPr>
              <a:t>x2</a:t>
            </a:r>
          </a:p>
        </p:txBody>
      </p:sp>
      <p:sp>
        <p:nvSpPr>
          <p:cNvPr id="780" name="Shape 780"/>
          <p:cNvSpPr/>
          <p:nvPr/>
        </p:nvSpPr>
        <p:spPr>
          <a:xfrm>
            <a:off x="2807325" y="2590200"/>
            <a:ext cx="597000" cy="354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607175" y="2867300"/>
            <a:ext cx="399900" cy="750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5218275" y="4292850"/>
            <a:ext cx="3999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3508625" y="1765313"/>
            <a:ext cx="597000" cy="585300"/>
          </a:xfrm>
          <a:prstGeom prst="wedgeEllipseCallout">
            <a:avLst>
              <a:gd fmla="val -4971" name="adj1"/>
              <a:gd fmla="val 12447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84" name="Shape 784"/>
          <p:cNvSpPr/>
          <p:nvPr/>
        </p:nvSpPr>
        <p:spPr>
          <a:xfrm>
            <a:off x="4823225" y="5071913"/>
            <a:ext cx="597000" cy="585300"/>
          </a:xfrm>
          <a:prstGeom prst="wedgeEllipseCallout">
            <a:avLst>
              <a:gd fmla="val 30842" name="adj1"/>
              <a:gd fmla="val -9139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6485775" y="5731825"/>
            <a:ext cx="916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開始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7626125" y="5729350"/>
            <a:ext cx="1033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結束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7362175" y="1391900"/>
            <a:ext cx="916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轉折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曲線快取圖案：圖案</a:t>
            </a:r>
          </a:p>
        </p:txBody>
      </p:sp>
      <p:sp>
        <p:nvSpPr>
          <p:cNvPr id="793" name="Shape 7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94" name="Shape 79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D-2</a:t>
            </a:r>
          </a:p>
        </p:txBody>
      </p:sp>
      <p:pic>
        <p:nvPicPr>
          <p:cNvPr id="795" name="Shape 7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938" y="2407075"/>
            <a:ext cx="3457575" cy="3009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96" name="Shape 796"/>
          <p:cNvSpPr/>
          <p:nvPr/>
        </p:nvSpPr>
        <p:spPr>
          <a:xfrm>
            <a:off x="2644999" y="4779600"/>
            <a:ext cx="916500" cy="929100"/>
          </a:xfrm>
          <a:prstGeom prst="wedgeRoundRectCallout">
            <a:avLst>
              <a:gd fmla="val 53688" name="adj1"/>
              <a:gd fmla="val -99903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2855150" y="48390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/>
          <p:nvPr/>
        </p:nvSpPr>
        <p:spPr>
          <a:xfrm>
            <a:off x="3995249" y="5294350"/>
            <a:ext cx="916500" cy="929100"/>
          </a:xfrm>
          <a:prstGeom prst="wedgeRoundRectCallout">
            <a:avLst>
              <a:gd fmla="val 12641" name="adj1"/>
              <a:gd fmla="val -89675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9" name="Shape 799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4205400" y="535375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/>
          <p:nvPr/>
        </p:nvSpPr>
        <p:spPr>
          <a:xfrm>
            <a:off x="5555649" y="4779600"/>
            <a:ext cx="916500" cy="929100"/>
          </a:xfrm>
          <a:prstGeom prst="wedgeRoundRectCallout">
            <a:avLst>
              <a:gd fmla="val -36645" name="adj1"/>
              <a:gd fmla="val -9479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1" name="Shape 801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5765800" y="48390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/>
          <p:nvPr/>
        </p:nvSpPr>
        <p:spPr>
          <a:xfrm>
            <a:off x="4174487" y="1984125"/>
            <a:ext cx="916500" cy="929100"/>
          </a:xfrm>
          <a:prstGeom prst="wedgeRoundRectCallout">
            <a:avLst>
              <a:gd fmla="val -3460" name="adj1"/>
              <a:gd fmla="val 154098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3" name="Shape 803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4384638" y="204352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Shape 804"/>
          <p:cNvSpPr/>
          <p:nvPr/>
        </p:nvSpPr>
        <p:spPr>
          <a:xfrm>
            <a:off x="1655150" y="2853825"/>
            <a:ext cx="1065000" cy="929100"/>
          </a:xfrm>
          <a:prstGeom prst="wedgeRoundRectCallout">
            <a:avLst>
              <a:gd fmla="val 123251" name="adj1"/>
              <a:gd fmla="val 7498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>
            <a:off x="1738650" y="29005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 txBox="1"/>
          <p:nvPr/>
        </p:nvSpPr>
        <p:spPr>
          <a:xfrm>
            <a:off x="2178500" y="3032500"/>
            <a:ext cx="597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accent4"/>
                </a:solidFill>
              </a:rPr>
              <a:t>x2</a:t>
            </a:r>
          </a:p>
        </p:txBody>
      </p:sp>
      <p:sp>
        <p:nvSpPr>
          <p:cNvPr id="807" name="Shape 807"/>
          <p:cNvSpPr/>
          <p:nvPr/>
        </p:nvSpPr>
        <p:spPr>
          <a:xfrm>
            <a:off x="2234850" y="4484288"/>
            <a:ext cx="597000" cy="58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08" name="Shape 808"/>
          <p:cNvSpPr/>
          <p:nvPr/>
        </p:nvSpPr>
        <p:spPr>
          <a:xfrm>
            <a:off x="3608400" y="6036438"/>
            <a:ext cx="597000" cy="58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09" name="Shape 809"/>
          <p:cNvSpPr/>
          <p:nvPr/>
        </p:nvSpPr>
        <p:spPr>
          <a:xfrm>
            <a:off x="6308850" y="5521688"/>
            <a:ext cx="597000" cy="58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10" name="Shape 810"/>
          <p:cNvSpPr/>
          <p:nvPr/>
        </p:nvSpPr>
        <p:spPr>
          <a:xfrm>
            <a:off x="3787650" y="1570038"/>
            <a:ext cx="597000" cy="58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11" name="Shape 811"/>
          <p:cNvSpPr/>
          <p:nvPr/>
        </p:nvSpPr>
        <p:spPr>
          <a:xfrm>
            <a:off x="1261425" y="2447188"/>
            <a:ext cx="597000" cy="58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2645000" y="5708700"/>
            <a:ext cx="916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開始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1670900" y="3758400"/>
            <a:ext cx="1033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結束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400"/>
              <a:t>背景繪製：版面方向與頁面色彩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06" name="Shape 406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實作A</a:t>
            </a:r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 u="sng"/>
              <a:t>新增</a:t>
            </a:r>
            <a:r>
              <a:rPr b="1" lang="zh-TW" u="sng">
                <a:solidFill>
                  <a:srgbClr val="FFFF00"/>
                </a:solidFill>
              </a:rPr>
              <a:t>空白</a:t>
            </a:r>
            <a:r>
              <a:rPr b="1" lang="zh-TW" u="sng"/>
              <a:t>的Word文件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選取物件</a:t>
            </a:r>
          </a:p>
        </p:txBody>
      </p:sp>
      <p:sp>
        <p:nvSpPr>
          <p:cNvPr id="819" name="Shape 819"/>
          <p:cNvSpPr txBox="1"/>
          <p:nvPr>
            <p:ph idx="2" type="body"/>
          </p:nvPr>
        </p:nvSpPr>
        <p:spPr>
          <a:xfrm>
            <a:off x="311700" y="4197150"/>
            <a:ext cx="4685400" cy="18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常用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滑鼠拖曳選取範圍，選取雪人</a:t>
            </a:r>
          </a:p>
        </p:txBody>
      </p:sp>
      <p:sp>
        <p:nvSpPr>
          <p:cNvPr id="820" name="Shape 8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21" name="Shape 821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D-3</a:t>
            </a:r>
          </a:p>
        </p:txBody>
      </p:sp>
      <p:sp>
        <p:nvSpPr>
          <p:cNvPr id="822" name="Shape 822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3" name="Shape 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975" y="1639975"/>
            <a:ext cx="2848425" cy="236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4" name="Shape 8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0" y="3013925"/>
            <a:ext cx="3774300" cy="30780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25" name="Shape 825"/>
          <p:cNvSpPr/>
          <p:nvPr/>
        </p:nvSpPr>
        <p:spPr>
          <a:xfrm>
            <a:off x="1825350" y="1583163"/>
            <a:ext cx="597000" cy="585300"/>
          </a:xfrm>
          <a:prstGeom prst="wedgeEllipseCallout">
            <a:avLst>
              <a:gd fmla="val 46173" name="adj1"/>
              <a:gd fmla="val 6106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26" name="Shape 826"/>
          <p:cNvSpPr/>
          <p:nvPr/>
        </p:nvSpPr>
        <p:spPr>
          <a:xfrm>
            <a:off x="2506400" y="2124225"/>
            <a:ext cx="597000" cy="279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506400" y="2542125"/>
            <a:ext cx="946500" cy="279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1611525" y="2327563"/>
            <a:ext cx="597000" cy="585300"/>
          </a:xfrm>
          <a:prstGeom prst="wedgeEllipseCallout">
            <a:avLst>
              <a:gd fmla="val 83317" name="adj1"/>
              <a:gd fmla="val 694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29" name="Shape 829"/>
          <p:cNvSpPr/>
          <p:nvPr/>
        </p:nvSpPr>
        <p:spPr>
          <a:xfrm>
            <a:off x="7867675" y="5606113"/>
            <a:ext cx="597000" cy="585300"/>
          </a:xfrm>
          <a:prstGeom prst="wedgeEllipseCallout">
            <a:avLst>
              <a:gd fmla="val -69229" name="adj1"/>
              <a:gd fmla="val -6747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30" name="Shape 830"/>
          <p:cNvSpPr/>
          <p:nvPr/>
        </p:nvSpPr>
        <p:spPr>
          <a:xfrm rot="1800461">
            <a:off x="4644749" y="2955598"/>
            <a:ext cx="681442" cy="540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1053250" y="833774"/>
            <a:ext cx="77790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群組: 組成群組</a:t>
            </a:r>
          </a:p>
        </p:txBody>
      </p:sp>
      <p:sp>
        <p:nvSpPr>
          <p:cNvPr id="836" name="Shape 836"/>
          <p:cNvSpPr txBox="1"/>
          <p:nvPr>
            <p:ph idx="2" type="body"/>
          </p:nvPr>
        </p:nvSpPr>
        <p:spPr>
          <a:xfrm>
            <a:off x="311700" y="4094200"/>
            <a:ext cx="3999900" cy="19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選取多個物件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按滑鼠右鍵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群組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組成群組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成為群組的物件</a:t>
            </a:r>
          </a:p>
        </p:txBody>
      </p:sp>
      <p:sp>
        <p:nvSpPr>
          <p:cNvPr id="837" name="Shape 8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38" name="Shape 838"/>
          <p:cNvSpPr txBox="1"/>
          <p:nvPr>
            <p:ph idx="1" type="subTitle"/>
          </p:nvPr>
        </p:nvSpPr>
        <p:spPr>
          <a:xfrm>
            <a:off x="1053250" y="517575"/>
            <a:ext cx="7562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D-4</a:t>
            </a:r>
          </a:p>
        </p:txBody>
      </p:sp>
      <p:pic>
        <p:nvPicPr>
          <p:cNvPr id="839" name="Shape 8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425" y="1639975"/>
            <a:ext cx="2871549" cy="3079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40" name="Shape 8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050" y="3880400"/>
            <a:ext cx="2676575" cy="2211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41" name="Shape 841"/>
          <p:cNvSpPr/>
          <p:nvPr/>
        </p:nvSpPr>
        <p:spPr>
          <a:xfrm>
            <a:off x="5460249" y="4246457"/>
            <a:ext cx="681300" cy="54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7923125" y="3390088"/>
            <a:ext cx="597000" cy="585300"/>
          </a:xfrm>
          <a:prstGeom prst="wedgeEllipseCallout">
            <a:avLst>
              <a:gd fmla="val -54640" name="adj1"/>
              <a:gd fmla="val 845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43" name="Shape 843"/>
          <p:cNvSpPr/>
          <p:nvPr/>
        </p:nvSpPr>
        <p:spPr>
          <a:xfrm>
            <a:off x="5241075" y="2839713"/>
            <a:ext cx="597000" cy="585300"/>
          </a:xfrm>
          <a:prstGeom prst="wedgeEllipseCallout">
            <a:avLst>
              <a:gd fmla="val -54640" name="adj1"/>
              <a:gd fmla="val 845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44" name="Shape 844"/>
          <p:cNvSpPr/>
          <p:nvPr/>
        </p:nvSpPr>
        <p:spPr>
          <a:xfrm>
            <a:off x="4763175" y="3696088"/>
            <a:ext cx="946500" cy="279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3393150" y="3696088"/>
            <a:ext cx="946500" cy="279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2841550" y="3110788"/>
            <a:ext cx="597000" cy="585300"/>
          </a:xfrm>
          <a:prstGeom prst="wedgeEllipseCallout">
            <a:avLst>
              <a:gd fmla="val 32454" name="adj1"/>
              <a:gd fmla="val 652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47" name="Shape 847"/>
          <p:cNvSpPr/>
          <p:nvPr/>
        </p:nvSpPr>
        <p:spPr>
          <a:xfrm>
            <a:off x="1874024" y="2181700"/>
            <a:ext cx="916500" cy="929100"/>
          </a:xfrm>
          <a:prstGeom prst="wedgeRoundRectCallout">
            <a:avLst>
              <a:gd fmla="val 102365" name="adj1"/>
              <a:gd fmla="val 15208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5">
            <a:alphaModFix/>
          </a:blip>
          <a:srcRect b="0" l="19381" r="19381" t="0"/>
          <a:stretch/>
        </p:blipFill>
        <p:spPr>
          <a:xfrm flipH="1">
            <a:off x="2084175" y="22411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/>
          <p:nvPr/>
        </p:nvSpPr>
        <p:spPr>
          <a:xfrm>
            <a:off x="1431925" y="1993088"/>
            <a:ext cx="597000" cy="585300"/>
          </a:xfrm>
          <a:prstGeom prst="wedgeEllipseCallout">
            <a:avLst>
              <a:gd fmla="val 48371" name="adj1"/>
              <a:gd fmla="val 4784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50" name="Shape 850"/>
          <p:cNvSpPr/>
          <p:nvPr/>
        </p:nvSpPr>
        <p:spPr>
          <a:xfrm>
            <a:off x="2469325" y="1177413"/>
            <a:ext cx="597000" cy="585300"/>
          </a:xfrm>
          <a:prstGeom prst="wedgeEllipseCallout">
            <a:avLst>
              <a:gd fmla="val 32454" name="adj1"/>
              <a:gd fmla="val 652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文字方塊與文字藝術師</a:t>
            </a:r>
          </a:p>
        </p:txBody>
      </p:sp>
      <p:sp>
        <p:nvSpPr>
          <p:cNvPr id="856" name="Shape 85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57" name="Shape 85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實作E</a:t>
            </a:r>
          </a:p>
        </p:txBody>
      </p:sp>
      <p:sp>
        <p:nvSpPr>
          <p:cNvPr id="859" name="Shape 85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練習文件：接續前一份文件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Shape 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45" y="2078738"/>
            <a:ext cx="5296925" cy="4279475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65" name="Shape 8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0353"/>
            <a:ext cx="2622899" cy="291595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66" name="Shape 86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文字方塊與文字藝術師</a:t>
            </a:r>
          </a:p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68" name="Shape 868"/>
          <p:cNvSpPr/>
          <p:nvPr/>
        </p:nvSpPr>
        <p:spPr>
          <a:xfrm rot="885906">
            <a:off x="2749481" y="3605755"/>
            <a:ext cx="1178309" cy="9347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8130625" y="19969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870" name="Shape 870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871" name="Shape 871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文字方塊與文字藝術師</a:t>
            </a:r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/>
              <a:t>(繼續前一份練習文件)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274E13"/>
                </a:solidFill>
              </a:rPr>
              <a:t>(賀卡文字)</a:t>
            </a:r>
            <a:r>
              <a:rPr b="1" lang="zh-TW">
                <a:solidFill>
                  <a:schemeClr val="accent3"/>
                </a:solidFill>
              </a:rPr>
              <a:t> </a:t>
            </a:r>
            <a:r>
              <a:rPr lang="zh-TW"/>
              <a:t>插入 &gt; 圖案 &gt; 基本圖案 &gt; 文字方塊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輸入文字「Happy Xmas」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圖案填滿 &gt; 無填滿; 圖案外框 &gt; 無外框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[E-1]</a:t>
            </a:r>
            <a:r>
              <a:rPr lang="zh-TW"/>
              <a:t> 繪圖工具/格式 &gt; 文字藝術師樣式 </a:t>
            </a:r>
            <a:br>
              <a:rPr lang="zh-TW"/>
            </a:br>
            <a:r>
              <a:rPr lang="zh-TW"/>
              <a:t>&gt; 填滿-白色, 外框-輔色2...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[E-2]</a:t>
            </a:r>
            <a:r>
              <a:rPr lang="zh-TW"/>
              <a:t> 繪圖工具/格式 &gt; 文字效果 &gt; 轉換 &gt; V字型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[E-3]</a:t>
            </a:r>
            <a:r>
              <a:rPr lang="zh-TW"/>
              <a:t> 物件選取 &gt; 雪人, 文字</a:t>
            </a:r>
            <a:br>
              <a:rPr lang="zh-TW"/>
            </a:br>
            <a:r>
              <a:rPr lang="zh-TW"/>
              <a:t>繪圖工具 &gt; 格式 &gt; 對齊 &gt; 水平置中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980000"/>
                </a:solidFill>
              </a:rPr>
              <a:t>[E-4] </a:t>
            </a:r>
            <a:r>
              <a:rPr lang="zh-TW"/>
              <a:t>檔案 &gt; 選項 &gt; 顯示 &gt; [v] 列印背景色彩及影像</a:t>
            </a:r>
          </a:p>
        </p:txBody>
      </p:sp>
      <p:sp>
        <p:nvSpPr>
          <p:cNvPr id="879" name="Shape 87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80" name="Shape 88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文字藝術師樣式</a:t>
            </a:r>
          </a:p>
        </p:txBody>
      </p:sp>
      <p:sp>
        <p:nvSpPr>
          <p:cNvPr id="887" name="Shape 887"/>
          <p:cNvSpPr txBox="1"/>
          <p:nvPr>
            <p:ph idx="2" type="body"/>
          </p:nvPr>
        </p:nvSpPr>
        <p:spPr>
          <a:xfrm>
            <a:off x="311700" y="1639975"/>
            <a:ext cx="37887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選取文字方塊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繪圖工具/格式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快速樣式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填滿-白色, 外框-輔色2</a:t>
            </a:r>
            <a:br>
              <a:rPr lang="zh-TW"/>
            </a:br>
            <a:r>
              <a:rPr lang="zh-TW"/>
              <a:t>強烈陰影-輔色2</a:t>
            </a:r>
          </a:p>
        </p:txBody>
      </p:sp>
      <p:sp>
        <p:nvSpPr>
          <p:cNvPr id="888" name="Shape 8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89" name="Shape 88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E-1</a:t>
            </a:r>
          </a:p>
        </p:txBody>
      </p:sp>
      <p:sp>
        <p:nvSpPr>
          <p:cNvPr id="890" name="Shape 89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6786750" y="1182813"/>
            <a:ext cx="597000" cy="585300"/>
          </a:xfrm>
          <a:prstGeom prst="wedgeEllipseCallout">
            <a:avLst>
              <a:gd fmla="val -32802" name="adj1"/>
              <a:gd fmla="val 727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892" name="Shape 8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263" y="1977175"/>
            <a:ext cx="47720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6533850" y="1977187"/>
            <a:ext cx="597000" cy="546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4365675" y="2448496"/>
            <a:ext cx="597000" cy="725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6015375" y="4226349"/>
            <a:ext cx="597000" cy="612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4492875" y="1639963"/>
            <a:ext cx="597000" cy="585300"/>
          </a:xfrm>
          <a:prstGeom prst="wedgeEllipseCallout">
            <a:avLst>
              <a:gd fmla="val -13061" name="adj1"/>
              <a:gd fmla="val 7513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97" name="Shape 897"/>
          <p:cNvSpPr/>
          <p:nvPr/>
        </p:nvSpPr>
        <p:spPr>
          <a:xfrm>
            <a:off x="7085250" y="3823838"/>
            <a:ext cx="597000" cy="585300"/>
          </a:xfrm>
          <a:prstGeom prst="wedgeEllipseCallout">
            <a:avLst>
              <a:gd fmla="val -114384" name="adj1"/>
              <a:gd fmla="val 2816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98" name="Shape 898"/>
          <p:cNvSpPr/>
          <p:nvPr/>
        </p:nvSpPr>
        <p:spPr>
          <a:xfrm>
            <a:off x="4728575" y="5314888"/>
            <a:ext cx="597000" cy="585300"/>
          </a:xfrm>
          <a:prstGeom prst="wedgeEllipseCallout">
            <a:avLst>
              <a:gd fmla="val 84309" name="adj1"/>
              <a:gd fmla="val 176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Shape 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149" y="5653674"/>
            <a:ext cx="2659200" cy="8475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04" name="Shape 90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文字效果</a:t>
            </a:r>
          </a:p>
        </p:txBody>
      </p:sp>
      <p:sp>
        <p:nvSpPr>
          <p:cNvPr id="905" name="Shape 90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選取文字方塊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繪圖工具/格式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文字效果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轉換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V字型</a:t>
            </a:r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07" name="Shape 90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E-2</a:t>
            </a:r>
          </a:p>
        </p:txBody>
      </p:sp>
      <p:pic>
        <p:nvPicPr>
          <p:cNvPr id="908" name="Shape 9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88" y="1639825"/>
            <a:ext cx="4176213" cy="44520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09" name="Shape 909"/>
          <p:cNvSpPr/>
          <p:nvPr/>
        </p:nvSpPr>
        <p:spPr>
          <a:xfrm>
            <a:off x="3887775" y="1379188"/>
            <a:ext cx="597000" cy="585300"/>
          </a:xfrm>
          <a:prstGeom prst="wedgeEllipseCallout">
            <a:avLst>
              <a:gd fmla="val -84083" name="adj1"/>
              <a:gd fmla="val 2440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10" name="Shape 910"/>
          <p:cNvSpPr/>
          <p:nvPr/>
        </p:nvSpPr>
        <p:spPr>
          <a:xfrm>
            <a:off x="3180400" y="1626078"/>
            <a:ext cx="5487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4767225" y="2215301"/>
            <a:ext cx="661200" cy="246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4767225" y="3843425"/>
            <a:ext cx="912300" cy="382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6025300" y="5406700"/>
            <a:ext cx="479100" cy="461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3887775" y="2215288"/>
            <a:ext cx="597000" cy="585300"/>
          </a:xfrm>
          <a:prstGeom prst="wedgeEllipseCallout">
            <a:avLst>
              <a:gd fmla="val 85666" name="adj1"/>
              <a:gd fmla="val -2047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15" name="Shape 915"/>
          <p:cNvSpPr/>
          <p:nvPr/>
        </p:nvSpPr>
        <p:spPr>
          <a:xfrm>
            <a:off x="3887775" y="3742163"/>
            <a:ext cx="597000" cy="585300"/>
          </a:xfrm>
          <a:prstGeom prst="wedgeEllipseCallout">
            <a:avLst>
              <a:gd fmla="val 84347" name="adj1"/>
              <a:gd fmla="val 185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16" name="Shape 916"/>
          <p:cNvSpPr/>
          <p:nvPr/>
        </p:nvSpPr>
        <p:spPr>
          <a:xfrm>
            <a:off x="4924875" y="5344738"/>
            <a:ext cx="597000" cy="585300"/>
          </a:xfrm>
          <a:prstGeom prst="wedgeEllipseCallout">
            <a:avLst>
              <a:gd fmla="val 118534" name="adj1"/>
              <a:gd fmla="val 185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17" name="Shape 917"/>
          <p:cNvSpPr/>
          <p:nvPr/>
        </p:nvSpPr>
        <p:spPr>
          <a:xfrm>
            <a:off x="7541450" y="4171350"/>
            <a:ext cx="1101600" cy="1085100"/>
          </a:xfrm>
          <a:prstGeom prst="wedgeRoundRectCallout">
            <a:avLst>
              <a:gd fmla="val 23450" name="adj1"/>
              <a:gd fmla="val 104835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換行符號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正常現象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對齊: 水平對齊</a:t>
            </a:r>
          </a:p>
        </p:txBody>
      </p:sp>
      <p:sp>
        <p:nvSpPr>
          <p:cNvPr id="923" name="Shape 923"/>
          <p:cNvSpPr txBox="1"/>
          <p:nvPr>
            <p:ph idx="2" type="body"/>
          </p:nvPr>
        </p:nvSpPr>
        <p:spPr>
          <a:xfrm>
            <a:off x="311700" y="1639975"/>
            <a:ext cx="3906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選取雪人跟文字方塊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</a:t>
            </a:r>
            <a:br>
              <a:rPr lang="zh-TW"/>
            </a:br>
            <a:r>
              <a:rPr lang="zh-TW"/>
              <a:t>繪圖工具/格式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對齊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水平置中</a:t>
            </a:r>
          </a:p>
        </p:txBody>
      </p:sp>
      <p:sp>
        <p:nvSpPr>
          <p:cNvPr id="924" name="Shape 92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25" name="Shape 92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E-3</a:t>
            </a:r>
          </a:p>
        </p:txBody>
      </p:sp>
      <p:pic>
        <p:nvPicPr>
          <p:cNvPr id="926" name="Shape 9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71" y="1639825"/>
            <a:ext cx="4159729" cy="44520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27" name="Shape 927"/>
          <p:cNvSpPr/>
          <p:nvPr/>
        </p:nvSpPr>
        <p:spPr>
          <a:xfrm>
            <a:off x="5734113" y="1581000"/>
            <a:ext cx="479100" cy="461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4273500" y="2854488"/>
            <a:ext cx="597000" cy="585300"/>
          </a:xfrm>
          <a:prstGeom prst="wedgeEllipseCallout">
            <a:avLst>
              <a:gd fmla="val 118425" name="adj1"/>
              <a:gd fmla="val 3540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9" name="Shape 929"/>
          <p:cNvSpPr/>
          <p:nvPr/>
        </p:nvSpPr>
        <p:spPr>
          <a:xfrm>
            <a:off x="6638050" y="1054663"/>
            <a:ext cx="597000" cy="585300"/>
          </a:xfrm>
          <a:prstGeom prst="wedgeEllipseCallout">
            <a:avLst>
              <a:gd fmla="val -100004" name="adj1"/>
              <a:gd fmla="val 5031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30" name="Shape 930"/>
          <p:cNvSpPr/>
          <p:nvPr/>
        </p:nvSpPr>
        <p:spPr>
          <a:xfrm>
            <a:off x="7635725" y="1125388"/>
            <a:ext cx="597000" cy="585300"/>
          </a:xfrm>
          <a:prstGeom prst="wedgeEllipseCallout">
            <a:avLst>
              <a:gd fmla="val -23685" name="adj1"/>
              <a:gd fmla="val 9058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31" name="Shape 931"/>
          <p:cNvSpPr/>
          <p:nvPr/>
        </p:nvSpPr>
        <p:spPr>
          <a:xfrm>
            <a:off x="7595927" y="1963925"/>
            <a:ext cx="548700" cy="243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7595923" y="2301725"/>
            <a:ext cx="1147500" cy="243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8389850" y="1423913"/>
            <a:ext cx="597000" cy="585300"/>
          </a:xfrm>
          <a:prstGeom prst="wedgeEllipseCallout">
            <a:avLst>
              <a:gd fmla="val -46051" name="adj1"/>
              <a:gd fmla="val 11876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2" type="body"/>
          </p:nvPr>
        </p:nvSpPr>
        <p:spPr>
          <a:xfrm>
            <a:off x="311700" y="1639975"/>
            <a:ext cx="3906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檔案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選項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顯示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列印背景色彩及影像</a:t>
            </a:r>
          </a:p>
        </p:txBody>
      </p:sp>
      <p:sp>
        <p:nvSpPr>
          <p:cNvPr id="939" name="Shape 9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40" name="Shape 940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E-4</a:t>
            </a:r>
          </a:p>
        </p:txBody>
      </p:sp>
      <p:sp>
        <p:nvSpPr>
          <p:cNvPr id="941" name="Shape 94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列印背景色彩及影像</a:t>
            </a: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0" l="0" r="41417" t="0"/>
          <a:stretch/>
        </p:blipFill>
        <p:spPr>
          <a:xfrm>
            <a:off x="5797475" y="2167800"/>
            <a:ext cx="2890900" cy="38281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43" name="Shape 9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50" y="1760788"/>
            <a:ext cx="1654625" cy="41160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44" name="Shape 944"/>
          <p:cNvSpPr/>
          <p:nvPr/>
        </p:nvSpPr>
        <p:spPr>
          <a:xfrm>
            <a:off x="3962153" y="5355525"/>
            <a:ext cx="548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797476" y="2519625"/>
            <a:ext cx="412500" cy="237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6693024" y="4884175"/>
            <a:ext cx="974100" cy="237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 rot="-1799890">
            <a:off x="4721236" y="4535520"/>
            <a:ext cx="1178466" cy="9349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3118725" y="5121763"/>
            <a:ext cx="597000" cy="585300"/>
          </a:xfrm>
          <a:prstGeom prst="wedgeEllipseCallout">
            <a:avLst>
              <a:gd fmla="val 81583" name="adj1"/>
              <a:gd fmla="val 2988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49" name="Shape 949"/>
          <p:cNvSpPr/>
          <p:nvPr/>
        </p:nvSpPr>
        <p:spPr>
          <a:xfrm>
            <a:off x="6308125" y="1684913"/>
            <a:ext cx="597000" cy="585300"/>
          </a:xfrm>
          <a:prstGeom prst="wedgeEllipseCallout">
            <a:avLst>
              <a:gd fmla="val -82902" name="adj1"/>
              <a:gd fmla="val 6074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50" name="Shape 950"/>
          <p:cNvSpPr/>
          <p:nvPr/>
        </p:nvSpPr>
        <p:spPr>
          <a:xfrm>
            <a:off x="7667125" y="5457638"/>
            <a:ext cx="597000" cy="585300"/>
          </a:xfrm>
          <a:prstGeom prst="wedgeEllipseCallout">
            <a:avLst>
              <a:gd fmla="val -47098" name="adj1"/>
              <a:gd fmla="val -8857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空大組織圖</a:t>
            </a:r>
          </a:p>
        </p:txBody>
      </p:sp>
      <p:sp>
        <p:nvSpPr>
          <p:cNvPr id="956" name="Shape 95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957" name="Shape 957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600"/>
              <a:t>Part.2</a:t>
            </a:r>
          </a:p>
        </p:txBody>
      </p:sp>
      <p:sp>
        <p:nvSpPr>
          <p:cNvPr id="958" name="Shape 958"/>
          <p:cNvSpPr/>
          <p:nvPr/>
        </p:nvSpPr>
        <p:spPr>
          <a:xfrm>
            <a:off x="6643800" y="5475400"/>
            <a:ext cx="2132700" cy="795000"/>
          </a:xfrm>
          <a:prstGeom prst="rightArrow">
            <a:avLst>
              <a:gd fmla="val 64427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 txBox="1"/>
          <p:nvPr>
            <p:ph idx="1" type="subTitle"/>
          </p:nvPr>
        </p:nvSpPr>
        <p:spPr>
          <a:xfrm>
            <a:off x="6761748" y="5714850"/>
            <a:ext cx="14964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400">
                <a:solidFill>
                  <a:srgbClr val="FFFFFF"/>
                </a:solidFill>
              </a:rPr>
              <a:t>實作F~H</a:t>
            </a:r>
          </a:p>
        </p:txBody>
      </p:sp>
      <p:pic>
        <p:nvPicPr>
          <p:cNvPr id="960" name="Shape 9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76" y="1964224"/>
            <a:ext cx="3689646" cy="93925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61" name="Shape 9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375" y="3715093"/>
            <a:ext cx="3716924" cy="100745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2203387"/>
            <a:ext cx="3999899" cy="3441027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0"/>
            <a:ext cx="3986819" cy="443305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15" name="Shape 41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背景繪製：版面方向與頁面色彩</a:t>
            </a: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17" name="Shape 41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8020650" y="21333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419" name="Shape 41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420" name="Shape 42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浮水印與圓角矩形</a:t>
            </a:r>
          </a:p>
        </p:txBody>
      </p:sp>
      <p:sp>
        <p:nvSpPr>
          <p:cNvPr id="967" name="Shape 9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68" name="Shape 968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實作F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2395975" y="4114625"/>
            <a:ext cx="6424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  <a:latin typeface="PMingLiu"/>
                <a:ea typeface="PMingLiu"/>
                <a:cs typeface="PMingLiu"/>
                <a:sym typeface="PMingLiu"/>
              </a:rPr>
              <a:t>練習文件：</a:t>
            </a:r>
            <a:r>
              <a:rPr b="1" lang="zh-TW" sz="24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4-F 空大組織架構1.docx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練習文件：</a:t>
            </a:r>
            <a:r>
              <a:rPr b="1" lang="zh-TW" sz="24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4-F 空大組織圖 浮水印.png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300" u="sng">
              <a:solidFill>
                <a:srgbClr val="FFFFFF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grpSp>
        <p:nvGrpSpPr>
          <p:cNvPr id="971" name="Shape 971"/>
          <p:cNvGrpSpPr/>
          <p:nvPr/>
        </p:nvGrpSpPr>
        <p:grpSpPr>
          <a:xfrm>
            <a:off x="1703650" y="5342500"/>
            <a:ext cx="6847200" cy="1351800"/>
            <a:chOff x="1703650" y="5342500"/>
            <a:chExt cx="6847200" cy="1351800"/>
          </a:xfrm>
        </p:grpSpPr>
        <p:pic>
          <p:nvPicPr>
            <p:cNvPr id="972" name="Shape 9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2575" y="5711175"/>
              <a:ext cx="417900" cy="41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Shape 973"/>
            <p:cNvSpPr txBox="1"/>
            <p:nvPr/>
          </p:nvSpPr>
          <p:spPr>
            <a:xfrm>
              <a:off x="1703650" y="5342500"/>
              <a:ext cx="68472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zh-TW" sz="2300" u="sng">
                  <a:solidFill>
                    <a:srgbClr val="FFFF00"/>
                  </a:solidFill>
                  <a:latin typeface="PMingLiu"/>
                  <a:ea typeface="PMingLiu"/>
                  <a:cs typeface="PMingLiu"/>
                  <a:sym typeface="PMingLiu"/>
                </a:rPr>
                <a:t>課程網頁</a:t>
              </a:r>
              <a:r>
                <a:rPr lang="zh-TW" sz="23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 &gt; </a:t>
              </a:r>
              <a:r>
                <a:rPr lang="zh-TW" sz="2300" u="sng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面授課程 第4堂</a:t>
              </a:r>
              <a:r>
                <a:rPr lang="zh-TW" sz="23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 &gt; </a:t>
              </a:r>
              <a:r>
                <a:rPr lang="zh-TW" sz="2300" u="sng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練習文件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Shape 9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54500"/>
            <a:ext cx="3999899" cy="4447601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79" name="Shape 9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80" name="Shape 980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981" name="Shape 98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組織圖：浮水印與圓角矩形</a:t>
            </a:r>
          </a:p>
        </p:txBody>
      </p:sp>
      <p:sp>
        <p:nvSpPr>
          <p:cNvPr id="982" name="Shape 9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983" name="Shape 983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985" name="Shape 985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組織圖：浮水印與圓角矩形</a:t>
            </a:r>
          </a:p>
        </p:txBody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新增空白文件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版面配置 &gt; 方向 &gt; 橫向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[F-1]</a:t>
            </a:r>
            <a:r>
              <a:rPr lang="zh-TW"/>
              <a:t> 設計 &gt; 浮水印 &gt; 自訂圖片 &gt; 浮水印圖片&gt; 4-F 空大組織圖 浮水印.png &gt; [ ] 刷淡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[F-2]</a:t>
            </a:r>
            <a:r>
              <a:rPr lang="zh-TW"/>
              <a:t> 插入 &gt; 圖案 &gt; 新增繪圖畫布, 調整到頁面大小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插入 &gt; 圖案 &gt; 基本圖案 &gt; 圓角矩形</a:t>
            </a:r>
            <a:br>
              <a:rPr lang="zh-TW"/>
            </a:br>
            <a:r>
              <a:rPr lang="zh-TW"/>
              <a:t>圖案樣式: 色彩外框: 藍色,輔色1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複製圓角矩形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使用垂直置中對齊同一層的圓角矩形</a:t>
            </a:r>
          </a:p>
        </p:txBody>
      </p:sp>
      <p:sp>
        <p:nvSpPr>
          <p:cNvPr id="993" name="Shape 9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94" name="Shape 99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自訂浮水印：圖片浮水印</a:t>
            </a:r>
          </a:p>
        </p:txBody>
      </p:sp>
      <p:sp>
        <p:nvSpPr>
          <p:cNvPr id="1001" name="Shape 1001"/>
          <p:cNvSpPr txBox="1"/>
          <p:nvPr>
            <p:ph idx="2" type="body"/>
          </p:nvPr>
        </p:nvSpPr>
        <p:spPr>
          <a:xfrm>
            <a:off x="201775" y="1639975"/>
            <a:ext cx="33177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浮水印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自訂浮水印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圖片浮水印</a:t>
            </a:r>
            <a:br>
              <a:rPr lang="zh-TW"/>
            </a:br>
            <a:r>
              <a:rPr lang="zh-TW"/>
              <a:t>&gt; 選取圖片</a:t>
            </a:r>
            <a:br>
              <a:rPr lang="zh-TW"/>
            </a:br>
            <a:r>
              <a:rPr lang="zh-TW" sz="2000"/>
              <a:t>&gt; 4-F 空大...浮水印.png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取消打勾 刷淡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確定</a:t>
            </a:r>
          </a:p>
        </p:txBody>
      </p:sp>
      <p:sp>
        <p:nvSpPr>
          <p:cNvPr id="1002" name="Shape 100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03" name="Shape 1003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F-1</a:t>
            </a:r>
          </a:p>
        </p:txBody>
      </p:sp>
      <p:sp>
        <p:nvSpPr>
          <p:cNvPr id="1004" name="Shape 1004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5" name="Shape 10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935" y="1639975"/>
            <a:ext cx="2562225" cy="42338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06" name="Shape 10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675" y="3194875"/>
            <a:ext cx="3317625" cy="289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7" name="Shape 1007"/>
          <p:cNvSpPr/>
          <p:nvPr/>
        </p:nvSpPr>
        <p:spPr>
          <a:xfrm>
            <a:off x="3626849" y="5381125"/>
            <a:ext cx="680700" cy="251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3029850" y="5854738"/>
            <a:ext cx="597000" cy="585300"/>
          </a:xfrm>
          <a:prstGeom prst="wedgeEllipseCallout">
            <a:avLst>
              <a:gd fmla="val 48199" name="adj1"/>
              <a:gd fmla="val -678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09" name="Shape 1009"/>
          <p:cNvSpPr/>
          <p:nvPr/>
        </p:nvSpPr>
        <p:spPr>
          <a:xfrm>
            <a:off x="5514675" y="3631200"/>
            <a:ext cx="997800" cy="477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7462875" y="4012275"/>
            <a:ext cx="7149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7423600" y="5716975"/>
            <a:ext cx="7149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6067500" y="2806738"/>
            <a:ext cx="597000" cy="585300"/>
          </a:xfrm>
          <a:prstGeom prst="wedgeEllipseCallout">
            <a:avLst>
              <a:gd fmla="val -17592" name="adj1"/>
              <a:gd fmla="val 6906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13" name="Shape 1013"/>
          <p:cNvSpPr/>
          <p:nvPr/>
        </p:nvSpPr>
        <p:spPr>
          <a:xfrm>
            <a:off x="7615075" y="3045888"/>
            <a:ext cx="597000" cy="585300"/>
          </a:xfrm>
          <a:prstGeom prst="wedgeEllipseCallout">
            <a:avLst>
              <a:gd fmla="val -1805" name="adj1"/>
              <a:gd fmla="val 10068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14" name="Shape 1014"/>
          <p:cNvSpPr/>
          <p:nvPr/>
        </p:nvSpPr>
        <p:spPr>
          <a:xfrm>
            <a:off x="7580775" y="6188163"/>
            <a:ext cx="597000" cy="585300"/>
          </a:xfrm>
          <a:prstGeom prst="wedgeEllipseCallout">
            <a:avLst>
              <a:gd fmla="val -9217" name="adj1"/>
              <a:gd fmla="val -6708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15" name="Shape 1015"/>
          <p:cNvSpPr/>
          <p:nvPr/>
        </p:nvSpPr>
        <p:spPr>
          <a:xfrm>
            <a:off x="3336225" y="1690738"/>
            <a:ext cx="597000" cy="585300"/>
          </a:xfrm>
          <a:prstGeom prst="wedgeEllipseCallout">
            <a:avLst>
              <a:gd fmla="val 91206" name="adj1"/>
              <a:gd fmla="val 875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16" name="Shape 1016"/>
          <p:cNvSpPr/>
          <p:nvPr/>
        </p:nvSpPr>
        <p:spPr>
          <a:xfrm>
            <a:off x="4307550" y="1857700"/>
            <a:ext cx="3693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type="title"/>
          </p:nvPr>
        </p:nvSpPr>
        <p:spPr>
          <a:xfrm>
            <a:off x="311700" y="833774"/>
            <a:ext cx="53838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新增繪圖畫布</a:t>
            </a:r>
          </a:p>
        </p:txBody>
      </p:sp>
      <p:sp>
        <p:nvSpPr>
          <p:cNvPr id="1022" name="Shape 102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圖案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新增繪圖畫布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調整畫布尺寸到頁面大小</a:t>
            </a:r>
          </a:p>
        </p:txBody>
      </p:sp>
      <p:sp>
        <p:nvSpPr>
          <p:cNvPr id="1023" name="Shape 102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1024" name="Shape 1024"/>
          <p:cNvSpPr txBox="1"/>
          <p:nvPr>
            <p:ph idx="1" type="subTitle"/>
          </p:nvPr>
        </p:nvSpPr>
        <p:spPr>
          <a:xfrm>
            <a:off x="311700" y="517575"/>
            <a:ext cx="52338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F-2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 b="74054" l="0" r="0" t="0"/>
          <a:stretch/>
        </p:blipFill>
        <p:spPr>
          <a:xfrm>
            <a:off x="5224025" y="264800"/>
            <a:ext cx="3628349" cy="151201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26" name="Shape 1026"/>
          <p:cNvPicPr preferRelativeResize="0"/>
          <p:nvPr/>
        </p:nvPicPr>
        <p:blipFill rotWithShape="1">
          <a:blip r:embed="rId4">
            <a:alphaModFix/>
          </a:blip>
          <a:srcRect b="0" l="0" r="0" t="71191"/>
          <a:stretch/>
        </p:blipFill>
        <p:spPr>
          <a:xfrm>
            <a:off x="5224025" y="2076885"/>
            <a:ext cx="3628349" cy="167890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27" name="Shape 10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025" y="3930264"/>
            <a:ext cx="3628350" cy="257138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28" name="Shape 1028"/>
          <p:cNvSpPr/>
          <p:nvPr/>
        </p:nvSpPr>
        <p:spPr>
          <a:xfrm>
            <a:off x="4420325" y="198163"/>
            <a:ext cx="597000" cy="585300"/>
          </a:xfrm>
          <a:prstGeom prst="wedgeEllipseCallout">
            <a:avLst>
              <a:gd fmla="val 91206" name="adj1"/>
              <a:gd fmla="val 875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9" name="Shape 1029"/>
          <p:cNvSpPr/>
          <p:nvPr/>
        </p:nvSpPr>
        <p:spPr>
          <a:xfrm>
            <a:off x="5326200" y="372975"/>
            <a:ext cx="455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6645975" y="592925"/>
            <a:ext cx="455700" cy="695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6598825" y="3197250"/>
            <a:ext cx="11862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5797238" y="1001463"/>
            <a:ext cx="597000" cy="585300"/>
          </a:xfrm>
          <a:prstGeom prst="wedgeEllipseCallout">
            <a:avLst>
              <a:gd fmla="val 78997" name="adj1"/>
              <a:gd fmla="val -3588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33" name="Shape 1033"/>
          <p:cNvSpPr/>
          <p:nvPr/>
        </p:nvSpPr>
        <p:spPr>
          <a:xfrm>
            <a:off x="5695488" y="3036063"/>
            <a:ext cx="597000" cy="585300"/>
          </a:xfrm>
          <a:prstGeom prst="wedgeEllipseCallout">
            <a:avLst>
              <a:gd fmla="val 85513" name="adj1"/>
              <a:gd fmla="val 438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729188" y="4923300"/>
            <a:ext cx="597000" cy="585300"/>
          </a:xfrm>
          <a:prstGeom prst="wedgeEllipseCallout">
            <a:avLst>
              <a:gd fmla="val 85513" name="adj1"/>
              <a:gd fmla="val 438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35" name="Shape 1035"/>
          <p:cNvSpPr/>
          <p:nvPr/>
        </p:nvSpPr>
        <p:spPr>
          <a:xfrm rot="5400000">
            <a:off x="6597500" y="1677975"/>
            <a:ext cx="881400" cy="6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 rot="5400000">
            <a:off x="6597500" y="3712575"/>
            <a:ext cx="881400" cy="6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編輯文字與連接線</a:t>
            </a:r>
          </a:p>
        </p:txBody>
      </p:sp>
      <p:sp>
        <p:nvSpPr>
          <p:cNvPr id="1042" name="Shape 10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43" name="Shape 1043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實作F</a:t>
            </a:r>
          </a:p>
        </p:txBody>
      </p:sp>
      <p:sp>
        <p:nvSpPr>
          <p:cNvPr id="1045" name="Shape 1045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練習文件：接續前一份文件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Shape 1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4500"/>
            <a:ext cx="5610775" cy="25656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51" name="Shape 105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組織圖：編輯文字與連接線</a:t>
            </a:r>
          </a:p>
        </p:txBody>
      </p:sp>
      <p:sp>
        <p:nvSpPr>
          <p:cNvPr id="1052" name="Shape 10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053" name="Shape 1053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1055" name="Shape 1055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pic>
        <p:nvPicPr>
          <p:cNvPr id="1057" name="Shape 10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21" y="3424200"/>
            <a:ext cx="5925001" cy="2709325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58" name="Shape 1058"/>
          <p:cNvSpPr/>
          <p:nvPr/>
        </p:nvSpPr>
        <p:spPr>
          <a:xfrm>
            <a:off x="8036350" y="33622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059" name="Shape 1059"/>
          <p:cNvSpPr/>
          <p:nvPr/>
        </p:nvSpPr>
        <p:spPr>
          <a:xfrm rot="2700000">
            <a:off x="3377971" y="3055944"/>
            <a:ext cx="1178606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組織圖：編輯文字與連接線</a:t>
            </a:r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(繼續前一份練習文件)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[G-1]</a:t>
            </a:r>
            <a:r>
              <a:rPr b="1" lang="zh-TW"/>
              <a:t> </a:t>
            </a:r>
            <a:r>
              <a:rPr lang="zh-TW"/>
              <a:t>圓角矩形 &gt; 新增文字 &gt; 填入組織圖的文字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[G-2]</a:t>
            </a:r>
            <a:r>
              <a:rPr lang="zh-TW"/>
              <a:t> 清除文字的所有格式設定</a:t>
            </a:r>
            <a:br>
              <a:rPr lang="zh-TW"/>
            </a:br>
            <a:r>
              <a:rPr lang="zh-TW"/>
              <a:t>段落 &gt; 置中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[G-3] </a:t>
            </a:r>
            <a:r>
              <a:rPr lang="zh-TW"/>
              <a:t>選取物件 &gt; 選取所有圓角矩形</a:t>
            </a:r>
            <a:br>
              <a:rPr lang="zh-TW"/>
            </a:br>
            <a:r>
              <a:rPr lang="zh-TW"/>
              <a:t>&gt; (滑鼠右鍵) 格式化圖案 &gt; 版面配置與內容 &gt; 左/右/上/下邊界:0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[G-4] </a:t>
            </a:r>
            <a:r>
              <a:rPr lang="zh-TW"/>
              <a:t>插入 &gt; 圖案 &gt; 肘形接點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設計 &gt; 浮水印 &gt; 移除浮水印</a:t>
            </a:r>
          </a:p>
        </p:txBody>
      </p:sp>
      <p:sp>
        <p:nvSpPr>
          <p:cNvPr id="1066" name="Shape 106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67" name="Shape 106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快取圖案 新增文字</a:t>
            </a:r>
          </a:p>
        </p:txBody>
      </p:sp>
      <p:sp>
        <p:nvSpPr>
          <p:cNvPr id="1074" name="Shape 107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按滑鼠右鍵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新增文字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這樣就可以輸入文字了</a:t>
            </a:r>
          </a:p>
        </p:txBody>
      </p:sp>
      <p:sp>
        <p:nvSpPr>
          <p:cNvPr id="1075" name="Shape 10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76" name="Shape 107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G-1</a:t>
            </a:r>
          </a:p>
        </p:txBody>
      </p:sp>
      <p:sp>
        <p:nvSpPr>
          <p:cNvPr id="1077" name="Shape 107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8" name="Shape 1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50" y="2377125"/>
            <a:ext cx="3714750" cy="3181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79" name="Shape 1079"/>
          <p:cNvSpPr/>
          <p:nvPr/>
        </p:nvSpPr>
        <p:spPr>
          <a:xfrm>
            <a:off x="4832399" y="4019900"/>
            <a:ext cx="916500" cy="929100"/>
          </a:xfrm>
          <a:prstGeom prst="wedgeRoundRectCallout">
            <a:avLst>
              <a:gd fmla="val 147016" name="adj1"/>
              <a:gd fmla="val -107257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4">
            <a:alphaModFix/>
          </a:blip>
          <a:srcRect b="0" l="19381" r="19381" t="0"/>
          <a:stretch/>
        </p:blipFill>
        <p:spPr>
          <a:xfrm flipH="1">
            <a:off x="5042550" y="4079300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Shape 1081"/>
          <p:cNvSpPr/>
          <p:nvPr/>
        </p:nvSpPr>
        <p:spPr>
          <a:xfrm>
            <a:off x="6881650" y="4446300"/>
            <a:ext cx="11862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4713538" y="2611938"/>
            <a:ext cx="597000" cy="585300"/>
          </a:xfrm>
          <a:prstGeom prst="wedgeEllipseCallout">
            <a:avLst>
              <a:gd fmla="val 73666" name="adj1"/>
              <a:gd fmla="val 4732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4116538" y="4151663"/>
            <a:ext cx="597000" cy="585300"/>
          </a:xfrm>
          <a:prstGeom prst="wedgeEllipseCallout">
            <a:avLst>
              <a:gd fmla="val 85513" name="adj1"/>
              <a:gd fmla="val 438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84" name="Shape 1084"/>
          <p:cNvSpPr/>
          <p:nvPr/>
        </p:nvSpPr>
        <p:spPr>
          <a:xfrm>
            <a:off x="5986188" y="4948988"/>
            <a:ext cx="597000" cy="585300"/>
          </a:xfrm>
          <a:prstGeom prst="wedgeEllipseCallout">
            <a:avLst>
              <a:gd fmla="val 86820" name="adj1"/>
              <a:gd fmla="val -6072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清除文字的所有格式設定</a:t>
            </a:r>
          </a:p>
        </p:txBody>
      </p:sp>
      <p:sp>
        <p:nvSpPr>
          <p:cNvPr id="1090" name="Shape 1090"/>
          <p:cNvSpPr txBox="1"/>
          <p:nvPr>
            <p:ph idx="2" type="body"/>
          </p:nvPr>
        </p:nvSpPr>
        <p:spPr>
          <a:xfrm>
            <a:off x="311700" y="1639975"/>
            <a:ext cx="3411900" cy="334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常用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清除所有格式設定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格式被清除了</a:t>
            </a:r>
          </a:p>
        </p:txBody>
      </p:sp>
      <p:sp>
        <p:nvSpPr>
          <p:cNvPr id="1091" name="Shape 109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92" name="Shape 1092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G-2</a:t>
            </a:r>
          </a:p>
        </p:txBody>
      </p:sp>
      <p:pic>
        <p:nvPicPr>
          <p:cNvPr id="1093" name="Shape 10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663" y="1953050"/>
            <a:ext cx="5000625" cy="2581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94" name="Shape 10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063" y="5025175"/>
            <a:ext cx="2181225" cy="1066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95" name="Shape 10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950" y="5029925"/>
            <a:ext cx="2076450" cy="1057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96" name="Shape 1096"/>
          <p:cNvSpPr/>
          <p:nvPr/>
        </p:nvSpPr>
        <p:spPr>
          <a:xfrm>
            <a:off x="2158938" y="5204288"/>
            <a:ext cx="597000" cy="585300"/>
          </a:xfrm>
          <a:prstGeom prst="wedgeEllipseCallout">
            <a:avLst>
              <a:gd fmla="val 73666" name="adj1"/>
              <a:gd fmla="val 4732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97" name="Shape 1097"/>
          <p:cNvSpPr/>
          <p:nvPr/>
        </p:nvSpPr>
        <p:spPr>
          <a:xfrm>
            <a:off x="5726688" y="5289663"/>
            <a:ext cx="597000" cy="585300"/>
          </a:xfrm>
          <a:prstGeom prst="wedgeEllipseCallout">
            <a:avLst>
              <a:gd fmla="val 115814" name="adj1"/>
              <a:gd fmla="val 857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344275" y="2160300"/>
            <a:ext cx="5970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7195800" y="2463350"/>
            <a:ext cx="4242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6417963" y="2678275"/>
            <a:ext cx="597000" cy="585300"/>
          </a:xfrm>
          <a:prstGeom prst="wedgeEllipseCallout">
            <a:avLst>
              <a:gd fmla="val 92129" name="adj1"/>
              <a:gd fmla="val -479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01" name="Shape 1101"/>
          <p:cNvSpPr/>
          <p:nvPr/>
        </p:nvSpPr>
        <p:spPr>
          <a:xfrm>
            <a:off x="3495663" y="2462688"/>
            <a:ext cx="597000" cy="585300"/>
          </a:xfrm>
          <a:prstGeom prst="wedgeEllipseCallout">
            <a:avLst>
              <a:gd fmla="val 92129" name="adj1"/>
              <a:gd fmla="val -479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背景繪製：版面方向與頁面色彩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178550" y="163982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檔案 &gt; 新增 &gt; 空白文件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[A-1]</a:t>
            </a:r>
            <a:r>
              <a:rPr lang="zh-TW"/>
              <a:t> 版面配置 &gt; 方向 &gt; 橫向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[A-2]</a:t>
            </a:r>
            <a:r>
              <a:rPr lang="zh-TW"/>
              <a:t> 設計 &gt; 頁面色彩 &gt; 填滿效果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[A-3]</a:t>
            </a:r>
            <a:r>
              <a:rPr lang="zh-TW"/>
              <a:t> 漸層 &gt; 雙色 </a:t>
            </a:r>
            <a:br>
              <a:rPr lang="zh-TW"/>
            </a:br>
            <a:r>
              <a:rPr lang="zh-TW"/>
              <a:t>&gt; 色彩1 藍色[</a:t>
            </a:r>
            <a:r>
              <a:rPr lang="zh-TW">
                <a:solidFill>
                  <a:schemeClr val="lt1"/>
                </a:solidFill>
              </a:rPr>
              <a:t>色</a:t>
            </a:r>
            <a:r>
              <a:rPr lang="zh-TW"/>
              <a:t>] &gt; 色彩2 淡橙色 [</a:t>
            </a:r>
            <a:r>
              <a:rPr lang="zh-TW">
                <a:solidFill>
                  <a:schemeClr val="lt1"/>
                </a:solidFill>
              </a:rPr>
              <a:t>色</a:t>
            </a:r>
            <a:r>
              <a:rPr lang="zh-TW"/>
              <a:t>] 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29" name="Shape 42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150" y="4516275"/>
            <a:ext cx="320968" cy="32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882" y="4516281"/>
            <a:ext cx="320968" cy="32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文字方塊 邊界</a:t>
            </a:r>
          </a:p>
        </p:txBody>
      </p:sp>
      <p:sp>
        <p:nvSpPr>
          <p:cNvPr id="1107" name="Shape 1107"/>
          <p:cNvSpPr txBox="1"/>
          <p:nvPr>
            <p:ph idx="2" type="body"/>
          </p:nvPr>
        </p:nvSpPr>
        <p:spPr>
          <a:xfrm>
            <a:off x="311700" y="1640425"/>
            <a:ext cx="2217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選取物件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滑鼠右鍵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物件格式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版面配置與內容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左/右/上/下邊界: 0</a:t>
            </a:r>
          </a:p>
        </p:txBody>
      </p:sp>
      <p:sp>
        <p:nvSpPr>
          <p:cNvPr id="1108" name="Shape 11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09" name="Shape 110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G-3</a:t>
            </a:r>
          </a:p>
        </p:txBody>
      </p:sp>
      <p:sp>
        <p:nvSpPr>
          <p:cNvPr id="1110" name="Shape 111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1" name="Shape 1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24" y="2352191"/>
            <a:ext cx="3663682" cy="380160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12" name="Shape 1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527" y="2197024"/>
            <a:ext cx="2456822" cy="3956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13" name="Shape 1113"/>
          <p:cNvSpPr/>
          <p:nvPr/>
        </p:nvSpPr>
        <p:spPr>
          <a:xfrm>
            <a:off x="2714663" y="2085588"/>
            <a:ext cx="597000" cy="585300"/>
          </a:xfrm>
          <a:prstGeom prst="wedgeEllipseCallout">
            <a:avLst>
              <a:gd fmla="val 7150" name="adj1"/>
              <a:gd fmla="val 849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14" name="Shape 1114"/>
          <p:cNvSpPr/>
          <p:nvPr/>
        </p:nvSpPr>
        <p:spPr>
          <a:xfrm>
            <a:off x="4171597" y="5632475"/>
            <a:ext cx="16653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7187948" y="2828000"/>
            <a:ext cx="4770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6593856" y="4383425"/>
            <a:ext cx="2149500" cy="1060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3233138" y="5854738"/>
            <a:ext cx="597000" cy="585300"/>
          </a:xfrm>
          <a:prstGeom prst="wedgeEllipseCallout">
            <a:avLst>
              <a:gd fmla="val 92129" name="adj1"/>
              <a:gd fmla="val -479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18" name="Shape 1118"/>
          <p:cNvSpPr/>
          <p:nvPr/>
        </p:nvSpPr>
        <p:spPr>
          <a:xfrm>
            <a:off x="4113749" y="1581025"/>
            <a:ext cx="916500" cy="929100"/>
          </a:xfrm>
          <a:prstGeom prst="wedgeRoundRectCallout">
            <a:avLst>
              <a:gd fmla="val -62572" name="adj1"/>
              <a:gd fmla="val 108737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9" name="Shape 1119"/>
          <p:cNvPicPr preferRelativeResize="0"/>
          <p:nvPr/>
        </p:nvPicPr>
        <p:blipFill rotWithShape="1">
          <a:blip r:embed="rId5">
            <a:alphaModFix/>
          </a:blip>
          <a:srcRect b="0" l="19381" r="19381" t="0"/>
          <a:stretch/>
        </p:blipFill>
        <p:spPr>
          <a:xfrm flipH="1">
            <a:off x="4323900" y="1640425"/>
            <a:ext cx="4962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Shape 1120"/>
          <p:cNvSpPr/>
          <p:nvPr/>
        </p:nvSpPr>
        <p:spPr>
          <a:xfrm>
            <a:off x="3453113" y="1752913"/>
            <a:ext cx="597000" cy="585300"/>
          </a:xfrm>
          <a:prstGeom prst="wedgeEllipseCallout">
            <a:avLst>
              <a:gd fmla="val 86099" name="adj1"/>
              <a:gd fmla="val 752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1" name="Shape 1121"/>
          <p:cNvSpPr/>
          <p:nvPr/>
        </p:nvSpPr>
        <p:spPr>
          <a:xfrm>
            <a:off x="7664938" y="2197013"/>
            <a:ext cx="597000" cy="585300"/>
          </a:xfrm>
          <a:prstGeom prst="wedgeEllipseCallout">
            <a:avLst>
              <a:gd fmla="val -56212" name="adj1"/>
              <a:gd fmla="val 6049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22" name="Shape 1122"/>
          <p:cNvSpPr/>
          <p:nvPr/>
        </p:nvSpPr>
        <p:spPr>
          <a:xfrm>
            <a:off x="8073413" y="3483763"/>
            <a:ext cx="597000" cy="585300"/>
          </a:xfrm>
          <a:prstGeom prst="wedgeEllipseCallout">
            <a:avLst>
              <a:gd fmla="val -16732" name="adj1"/>
              <a:gd fmla="val 8761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連接線：肘形接點</a:t>
            </a:r>
          </a:p>
        </p:txBody>
      </p:sp>
      <p:sp>
        <p:nvSpPr>
          <p:cNvPr id="1128" name="Shape 112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30" name="Shape 1130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G-4</a:t>
            </a:r>
          </a:p>
        </p:txBody>
      </p:sp>
      <p:sp>
        <p:nvSpPr>
          <p:cNvPr id="1131" name="Shape 113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2" name="Shape 1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4591050" cy="278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33" name="Shape 1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100" y="1639975"/>
            <a:ext cx="2286000" cy="1104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34" name="Shape 1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950" y="3326775"/>
            <a:ext cx="3162300" cy="1304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35" name="Shape 1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3446" y="5213622"/>
            <a:ext cx="2997800" cy="1304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36" name="Shape 1136"/>
          <p:cNvCxnSpPr/>
          <p:nvPr/>
        </p:nvCxnSpPr>
        <p:spPr>
          <a:xfrm flipH="1">
            <a:off x="6708750" y="3802150"/>
            <a:ext cx="1186200" cy="282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37" name="Shape 1137"/>
          <p:cNvSpPr/>
          <p:nvPr/>
        </p:nvSpPr>
        <p:spPr>
          <a:xfrm>
            <a:off x="3145650" y="6025800"/>
            <a:ext cx="1757100" cy="661800"/>
          </a:xfrm>
          <a:prstGeom prst="wedgeRoundRectCallout">
            <a:avLst>
              <a:gd fmla="val 78576" name="adj1"/>
              <a:gd fmla="val 1794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成功連接</a:t>
            </a:r>
          </a:p>
        </p:txBody>
      </p:sp>
      <p:sp>
        <p:nvSpPr>
          <p:cNvPr id="1138" name="Shape 1138"/>
          <p:cNvSpPr/>
          <p:nvPr/>
        </p:nvSpPr>
        <p:spPr>
          <a:xfrm>
            <a:off x="2859474" y="3584000"/>
            <a:ext cx="322200" cy="35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2254575" y="2015725"/>
            <a:ext cx="548700" cy="843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526325" y="1757975"/>
            <a:ext cx="5892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7784925" y="2451475"/>
            <a:ext cx="1186200" cy="753600"/>
          </a:xfrm>
          <a:prstGeom prst="wedgeRoundRectCallout">
            <a:avLst>
              <a:gd fmla="val -93705" name="adj1"/>
              <a:gd fmla="val -52452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黑色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連接點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959675" y="4043100"/>
            <a:ext cx="836700" cy="588600"/>
          </a:xfrm>
          <a:prstGeom prst="wedgeRoundRectCallout">
            <a:avLst>
              <a:gd fmla="val -93705" name="adj1"/>
              <a:gd fmla="val -52452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FFFF"/>
                </a:solidFill>
              </a:rPr>
              <a:t>拖曳</a:t>
            </a:r>
          </a:p>
        </p:txBody>
      </p:sp>
      <p:sp>
        <p:nvSpPr>
          <p:cNvPr id="1143" name="Shape 1143"/>
          <p:cNvSpPr/>
          <p:nvPr/>
        </p:nvSpPr>
        <p:spPr>
          <a:xfrm rot="-1799958">
            <a:off x="4564288" y="2227391"/>
            <a:ext cx="745816" cy="9346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/>
        </p:nvSpPr>
        <p:spPr>
          <a:xfrm rot="6299538">
            <a:off x="6459509" y="2635535"/>
            <a:ext cx="745683" cy="93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 rot="5400000">
            <a:off x="6459442" y="4481700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</a:t>
            </a:r>
          </a:p>
        </p:txBody>
      </p:sp>
      <p:sp>
        <p:nvSpPr>
          <p:cNvPr id="1151" name="Shape 1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52" name="Shape 1152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實作H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2395975" y="4114625"/>
            <a:ext cx="6424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  <a:latin typeface="PMingLiu"/>
                <a:ea typeface="PMingLiu"/>
                <a:cs typeface="PMingLiu"/>
                <a:sym typeface="PMingLiu"/>
              </a:rPr>
              <a:t>練習文件：</a:t>
            </a:r>
            <a:r>
              <a:rPr b="1" lang="zh-TW" sz="24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4-H 空大組織架構2.docx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300" u="sng">
              <a:solidFill>
                <a:srgbClr val="FFFFFF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grpSp>
        <p:nvGrpSpPr>
          <p:cNvPr id="1155" name="Shape 1155"/>
          <p:cNvGrpSpPr/>
          <p:nvPr/>
        </p:nvGrpSpPr>
        <p:grpSpPr>
          <a:xfrm>
            <a:off x="1703650" y="5342500"/>
            <a:ext cx="6847200" cy="1351800"/>
            <a:chOff x="1703650" y="5342500"/>
            <a:chExt cx="6847200" cy="1351800"/>
          </a:xfrm>
        </p:grpSpPr>
        <p:pic>
          <p:nvPicPr>
            <p:cNvPr id="1156" name="Shape 11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2575" y="5711175"/>
              <a:ext cx="417900" cy="41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7" name="Shape 1157"/>
            <p:cNvSpPr txBox="1"/>
            <p:nvPr/>
          </p:nvSpPr>
          <p:spPr>
            <a:xfrm>
              <a:off x="1703650" y="5342500"/>
              <a:ext cx="68472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b="1" lang="zh-TW" sz="2300" u="sng">
                  <a:solidFill>
                    <a:srgbClr val="FFFF00"/>
                  </a:solidFill>
                  <a:latin typeface="PMingLiu"/>
                  <a:ea typeface="PMingLiu"/>
                  <a:cs typeface="PMingLiu"/>
                  <a:sym typeface="PMingLiu"/>
                </a:rPr>
                <a:t>課程網頁</a:t>
              </a:r>
              <a:r>
                <a:rPr lang="zh-TW" sz="23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 &gt; </a:t>
              </a:r>
              <a:r>
                <a:rPr lang="zh-TW" sz="2300" u="sng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面授課程 第4堂</a:t>
              </a:r>
              <a:r>
                <a:rPr lang="zh-TW" sz="23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 &gt; </a:t>
              </a:r>
              <a:r>
                <a:rPr lang="zh-TW" sz="2300" u="sng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練習文件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Shape 1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4500"/>
            <a:ext cx="2779251" cy="309032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63" name="Shape 116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</a:t>
            </a:r>
          </a:p>
        </p:txBody>
      </p:sp>
      <p:sp>
        <p:nvSpPr>
          <p:cNvPr id="1164" name="Shape 116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65" name="Shape 1165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1166" name="Shape 116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pic>
        <p:nvPicPr>
          <p:cNvPr id="1168" name="Shape 1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150" y="3487300"/>
            <a:ext cx="7277100" cy="295275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69" name="Shape 1169"/>
          <p:cNvSpPr/>
          <p:nvPr/>
        </p:nvSpPr>
        <p:spPr>
          <a:xfrm>
            <a:off x="8185625" y="34329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170" name="Shape 1170"/>
          <p:cNvSpPr/>
          <p:nvPr/>
        </p:nvSpPr>
        <p:spPr>
          <a:xfrm rot="2700000">
            <a:off x="2773097" y="3048094"/>
            <a:ext cx="1178606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</a:t>
            </a:r>
          </a:p>
        </p:txBody>
      </p:sp>
      <p:sp>
        <p:nvSpPr>
          <p:cNvPr id="1176" name="Shape 1176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新增空白文件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版面配置 &gt; 方向 &gt; 橫向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[H-1]</a:t>
            </a:r>
            <a:r>
              <a:rPr lang="zh-TW"/>
              <a:t> 插入 &gt; Smart Art</a:t>
            </a:r>
            <a:br>
              <a:rPr lang="zh-TW"/>
            </a:br>
            <a:r>
              <a:rPr lang="zh-TW"/>
              <a:t>&gt; 階層圖 &gt; 階層圖, 將尺寸調整到頁面大小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[H-2]</a:t>
            </a:r>
            <a:r>
              <a:rPr lang="zh-TW"/>
              <a:t> 在此鍵入文字 &gt; 複製 4-H 空大組織架構2.docx的內容並貼上，刪除多餘的[文字]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[H-3]</a:t>
            </a:r>
            <a:r>
              <a:rPr lang="zh-TW"/>
              <a:t> 變更色彩 &gt; [與鄰近同學選擇不同顏色]</a:t>
            </a:r>
            <a:br>
              <a:rPr lang="zh-TW"/>
            </a:br>
            <a:r>
              <a:rPr lang="zh-TW"/>
              <a:t>SmartArt 樣式 &gt; [與鄰近同學選擇不同顏色]</a:t>
            </a:r>
          </a:p>
        </p:txBody>
      </p:sp>
      <p:sp>
        <p:nvSpPr>
          <p:cNvPr id="1177" name="Shape 11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78" name="Shape 117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>
            <p:ph type="title"/>
          </p:nvPr>
        </p:nvSpPr>
        <p:spPr>
          <a:xfrm>
            <a:off x="311700" y="833774"/>
            <a:ext cx="46452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插入Smart Art</a:t>
            </a:r>
          </a:p>
        </p:txBody>
      </p:sp>
      <p:sp>
        <p:nvSpPr>
          <p:cNvPr id="1185" name="Shape 118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Smart Art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階層圖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組織圖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調整Smart Art到頁面大小</a:t>
            </a:r>
          </a:p>
        </p:txBody>
      </p:sp>
      <p:sp>
        <p:nvSpPr>
          <p:cNvPr id="1186" name="Shape 11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87" name="Shape 1187"/>
          <p:cNvSpPr txBox="1"/>
          <p:nvPr>
            <p:ph idx="1" type="subTitle"/>
          </p:nvPr>
        </p:nvSpPr>
        <p:spPr>
          <a:xfrm>
            <a:off x="311700" y="517575"/>
            <a:ext cx="4515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H-1</a:t>
            </a:r>
          </a:p>
        </p:txBody>
      </p:sp>
      <p:sp>
        <p:nvSpPr>
          <p:cNvPr id="1188" name="Shape 118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9" name="Shape 1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88" y="290650"/>
            <a:ext cx="3362325" cy="1524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90" name="Shape 1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00" y="2008624"/>
            <a:ext cx="3999901" cy="222093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91" name="Shape 1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00" y="4423520"/>
            <a:ext cx="4173901" cy="2069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92" name="Shape 1192"/>
          <p:cNvSpPr/>
          <p:nvPr/>
        </p:nvSpPr>
        <p:spPr>
          <a:xfrm>
            <a:off x="6104102" y="4650500"/>
            <a:ext cx="2552700" cy="1641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7663738" y="6145388"/>
            <a:ext cx="597000" cy="585300"/>
          </a:xfrm>
          <a:prstGeom prst="wedgeEllipseCallout">
            <a:avLst>
              <a:gd fmla="val 76891" name="adj1"/>
              <a:gd fmla="val -4904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94" name="Shape 1194"/>
          <p:cNvSpPr/>
          <p:nvPr/>
        </p:nvSpPr>
        <p:spPr>
          <a:xfrm>
            <a:off x="4359888" y="196773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95" name="Shape 1195"/>
          <p:cNvSpPr/>
          <p:nvPr/>
        </p:nvSpPr>
        <p:spPr>
          <a:xfrm>
            <a:off x="4784351" y="2749425"/>
            <a:ext cx="7695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5553850" y="2553050"/>
            <a:ext cx="5106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7712050" y="3935625"/>
            <a:ext cx="5487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5510825" y="537675"/>
            <a:ext cx="679800" cy="276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7646500" y="749775"/>
            <a:ext cx="679800" cy="74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5310438" y="181463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01" name="Shape 1201"/>
          <p:cNvSpPr/>
          <p:nvPr/>
        </p:nvSpPr>
        <p:spPr>
          <a:xfrm>
            <a:off x="7180088" y="318938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02" name="Shape 1202"/>
          <p:cNvSpPr/>
          <p:nvPr/>
        </p:nvSpPr>
        <p:spPr>
          <a:xfrm>
            <a:off x="4556288" y="620588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03" name="Shape 1203"/>
          <p:cNvSpPr/>
          <p:nvPr/>
        </p:nvSpPr>
        <p:spPr>
          <a:xfrm>
            <a:off x="6748013" y="1091913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04" name="Shape 1204"/>
          <p:cNvSpPr/>
          <p:nvPr/>
        </p:nvSpPr>
        <p:spPr>
          <a:xfrm rot="5400000">
            <a:off x="6105942" y="1545475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/>
        </p:nvSpPr>
        <p:spPr>
          <a:xfrm rot="5400000">
            <a:off x="6247342" y="3680200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 txBox="1"/>
          <p:nvPr>
            <p:ph type="title"/>
          </p:nvPr>
        </p:nvSpPr>
        <p:spPr>
          <a:xfrm>
            <a:off x="235500" y="757574"/>
            <a:ext cx="77280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&gt; 在此鍵入文字</a:t>
            </a:r>
          </a:p>
        </p:txBody>
      </p:sp>
      <p:sp>
        <p:nvSpPr>
          <p:cNvPr id="1211" name="Shape 1211"/>
          <p:cNvSpPr txBox="1"/>
          <p:nvPr>
            <p:ph idx="2" type="body"/>
          </p:nvPr>
        </p:nvSpPr>
        <p:spPr>
          <a:xfrm>
            <a:off x="311700" y="1639975"/>
            <a:ext cx="3154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複製 </a:t>
            </a:r>
            <a:br>
              <a:rPr lang="zh-TW"/>
            </a:br>
            <a:r>
              <a:rPr lang="zh-TW" sz="1800"/>
              <a:t>4-H 空大組織架構2.docx </a:t>
            </a:r>
            <a:br>
              <a:rPr lang="zh-TW"/>
            </a:br>
            <a:r>
              <a:rPr lang="zh-TW"/>
              <a:t>的內容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選取SmartArt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在此鍵入文字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Ctrl + A 全選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Ctrl + C 貼上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產生組織圖</a:t>
            </a:r>
          </a:p>
        </p:txBody>
      </p:sp>
      <p:sp>
        <p:nvSpPr>
          <p:cNvPr id="1212" name="Shape 12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13" name="Shape 1213"/>
          <p:cNvSpPr txBox="1"/>
          <p:nvPr>
            <p:ph idx="1" type="subTitle"/>
          </p:nvPr>
        </p:nvSpPr>
        <p:spPr>
          <a:xfrm>
            <a:off x="235500" y="441375"/>
            <a:ext cx="75132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H-2</a:t>
            </a:r>
          </a:p>
        </p:txBody>
      </p:sp>
      <p:sp>
        <p:nvSpPr>
          <p:cNvPr id="1214" name="Shape 1214"/>
          <p:cNvSpPr txBox="1"/>
          <p:nvPr>
            <p:ph idx="3" type="body"/>
          </p:nvPr>
        </p:nvSpPr>
        <p:spPr>
          <a:xfrm>
            <a:off x="51372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5" name="Shape 1215"/>
          <p:cNvPicPr preferRelativeResize="0"/>
          <p:nvPr/>
        </p:nvPicPr>
        <p:blipFill rotWithShape="1">
          <a:blip r:embed="rId3">
            <a:alphaModFix/>
          </a:blip>
          <a:srcRect b="0" l="6657" r="20184" t="0"/>
          <a:stretch/>
        </p:blipFill>
        <p:spPr>
          <a:xfrm>
            <a:off x="3574209" y="1495563"/>
            <a:ext cx="2718966" cy="292353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6" name="Shape 1216"/>
          <p:cNvPicPr preferRelativeResize="0"/>
          <p:nvPr/>
        </p:nvPicPr>
        <p:blipFill rotWithShape="1">
          <a:blip r:embed="rId4">
            <a:alphaModFix/>
          </a:blip>
          <a:srcRect b="0" l="0" r="12694" t="0"/>
          <a:stretch/>
        </p:blipFill>
        <p:spPr>
          <a:xfrm>
            <a:off x="6683623" y="1495575"/>
            <a:ext cx="2270275" cy="339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7" name="Shape 1217"/>
          <p:cNvPicPr preferRelativeResize="0"/>
          <p:nvPr/>
        </p:nvPicPr>
        <p:blipFill rotWithShape="1">
          <a:blip r:embed="rId5">
            <a:alphaModFix/>
          </a:blip>
          <a:srcRect b="29834" l="0" r="0" t="0"/>
          <a:stretch/>
        </p:blipFill>
        <p:spPr>
          <a:xfrm>
            <a:off x="3465800" y="4840500"/>
            <a:ext cx="5366500" cy="1640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18" name="Shape 1218"/>
          <p:cNvSpPr/>
          <p:nvPr/>
        </p:nvSpPr>
        <p:spPr>
          <a:xfrm rot="5400000">
            <a:off x="6852242" y="4247825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6080943" y="2409600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3940838" y="3904263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21" name="Shape 1221"/>
          <p:cNvSpPr/>
          <p:nvPr/>
        </p:nvSpPr>
        <p:spPr>
          <a:xfrm>
            <a:off x="3439225" y="1445450"/>
            <a:ext cx="2761500" cy="417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 txBox="1"/>
          <p:nvPr>
            <p:ph idx="1" type="subTitle"/>
          </p:nvPr>
        </p:nvSpPr>
        <p:spPr>
          <a:xfrm>
            <a:off x="3591913" y="1529248"/>
            <a:ext cx="2455800" cy="25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600">
                <a:solidFill>
                  <a:schemeClr val="lt1"/>
                </a:solidFill>
              </a:rPr>
              <a:t>4-H 空大組織架構2.docx</a:t>
            </a:r>
          </a:p>
        </p:txBody>
      </p:sp>
      <p:sp>
        <p:nvSpPr>
          <p:cNvPr id="1223" name="Shape 1223"/>
          <p:cNvSpPr/>
          <p:nvPr/>
        </p:nvSpPr>
        <p:spPr>
          <a:xfrm>
            <a:off x="4788175" y="3857075"/>
            <a:ext cx="7800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6826744" y="1863350"/>
            <a:ext cx="1170600" cy="1640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7864775" y="4937113"/>
            <a:ext cx="597000" cy="585300"/>
          </a:xfrm>
          <a:prstGeom prst="wedgeEllipseCallout">
            <a:avLst>
              <a:gd fmla="val -71265" name="adj1"/>
              <a:gd fmla="val 7283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26" name="Shape 1226"/>
          <p:cNvSpPr/>
          <p:nvPr/>
        </p:nvSpPr>
        <p:spPr>
          <a:xfrm>
            <a:off x="8146025" y="1265275"/>
            <a:ext cx="906600" cy="1460700"/>
          </a:xfrm>
          <a:prstGeom prst="wedgeRoundRectCallout">
            <a:avLst>
              <a:gd fmla="val -85492" name="adj1"/>
              <a:gd fmla="val 1964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8201975" y="1419375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sp>
        <p:nvSpPr>
          <p:cNvPr id="1228" name="Shape 1228"/>
          <p:cNvSpPr/>
          <p:nvPr/>
        </p:nvSpPr>
        <p:spPr>
          <a:xfrm>
            <a:off x="8426825" y="186335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8324975" y="2205625"/>
            <a:ext cx="548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30" name="Shape 1230"/>
          <p:cNvSpPr/>
          <p:nvPr/>
        </p:nvSpPr>
        <p:spPr>
          <a:xfrm>
            <a:off x="8324975" y="706588"/>
            <a:ext cx="597000" cy="585300"/>
          </a:xfrm>
          <a:prstGeom prst="wedgeEllipseCallout">
            <a:avLst>
              <a:gd fmla="val -28606" name="adj1"/>
              <a:gd fmla="val 6549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8146025" y="3028875"/>
            <a:ext cx="906600" cy="1460700"/>
          </a:xfrm>
          <a:prstGeom prst="wedgeRoundRectCallout">
            <a:avLst>
              <a:gd fmla="val -83761" name="adj1"/>
              <a:gd fmla="val -3363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8201975" y="3182975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sp>
        <p:nvSpPr>
          <p:cNvPr id="1233" name="Shape 1233"/>
          <p:cNvSpPr/>
          <p:nvPr/>
        </p:nvSpPr>
        <p:spPr>
          <a:xfrm>
            <a:off x="8426825" y="362695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8324975" y="3969225"/>
            <a:ext cx="548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35" name="Shape 1235"/>
          <p:cNvSpPr/>
          <p:nvPr/>
        </p:nvSpPr>
        <p:spPr>
          <a:xfrm>
            <a:off x="8426825" y="4502813"/>
            <a:ext cx="597000" cy="585300"/>
          </a:xfrm>
          <a:prstGeom prst="wedgeEllipseCallout">
            <a:avLst>
              <a:gd fmla="val -40402" name="adj1"/>
              <a:gd fmla="val -596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36" name="Shape 1236"/>
          <p:cNvSpPr/>
          <p:nvPr/>
        </p:nvSpPr>
        <p:spPr>
          <a:xfrm>
            <a:off x="7366575" y="989388"/>
            <a:ext cx="597000" cy="585300"/>
          </a:xfrm>
          <a:prstGeom prst="wedgeEllipseCallout">
            <a:avLst>
              <a:gd fmla="val -28606" name="adj1"/>
              <a:gd fmla="val 6549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Art：變更色彩與樣式</a:t>
            </a:r>
          </a:p>
        </p:txBody>
      </p:sp>
      <p:sp>
        <p:nvSpPr>
          <p:cNvPr id="1242" name="Shape 124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選取Smart Art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SMARTART工具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變更色彩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快速樣式</a:t>
            </a:r>
          </a:p>
        </p:txBody>
      </p:sp>
      <p:sp>
        <p:nvSpPr>
          <p:cNvPr id="1243" name="Shape 124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44" name="Shape 124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H-3</a:t>
            </a:r>
          </a:p>
        </p:txBody>
      </p:sp>
      <p:sp>
        <p:nvSpPr>
          <p:cNvPr id="1245" name="Shape 124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6" name="Shape 1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552" y="1914944"/>
            <a:ext cx="4243022" cy="306957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47" name="Shape 1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660" y="3746436"/>
            <a:ext cx="2045687" cy="264381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48" name="Shape 1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720" y="3687029"/>
            <a:ext cx="1574590" cy="2668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49" name="Shape 1249"/>
          <p:cNvSpPr/>
          <p:nvPr/>
        </p:nvSpPr>
        <p:spPr>
          <a:xfrm>
            <a:off x="7257720" y="1914953"/>
            <a:ext cx="448466" cy="449819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6195524" y="2310328"/>
            <a:ext cx="412183" cy="526666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6607707" y="2310328"/>
            <a:ext cx="412183" cy="526666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rot="8045625">
            <a:off x="5107475" y="3167742"/>
            <a:ext cx="1233914" cy="411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rot="3600265">
            <a:off x="6712213" y="3142951"/>
            <a:ext cx="943926" cy="4117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5881188" y="4870513"/>
            <a:ext cx="597000" cy="585300"/>
          </a:xfrm>
          <a:prstGeom prst="wedgeEllipseCallout">
            <a:avLst>
              <a:gd fmla="val 34667" name="adj1"/>
              <a:gd fmla="val -6744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55" name="Shape 1255"/>
          <p:cNvSpPr/>
          <p:nvPr/>
        </p:nvSpPr>
        <p:spPr>
          <a:xfrm>
            <a:off x="7706163" y="1189188"/>
            <a:ext cx="597000" cy="585300"/>
          </a:xfrm>
          <a:prstGeom prst="wedgeEllipseCallout">
            <a:avLst>
              <a:gd fmla="val -36799" name="adj1"/>
              <a:gd fmla="val 60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56" name="Shape 1256"/>
          <p:cNvSpPr/>
          <p:nvPr/>
        </p:nvSpPr>
        <p:spPr>
          <a:xfrm>
            <a:off x="6515288" y="1610288"/>
            <a:ext cx="597000" cy="585300"/>
          </a:xfrm>
          <a:prstGeom prst="wedgeEllipseCallout">
            <a:avLst>
              <a:gd fmla="val -11015" name="adj1"/>
              <a:gd fmla="val 7349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57" name="Shape 1257"/>
          <p:cNvSpPr/>
          <p:nvPr/>
        </p:nvSpPr>
        <p:spPr>
          <a:xfrm>
            <a:off x="5772863" y="1610288"/>
            <a:ext cx="597000" cy="585300"/>
          </a:xfrm>
          <a:prstGeom prst="wedgeEllipseCallout">
            <a:avLst>
              <a:gd fmla="val 35706" name="adj1"/>
              <a:gd fmla="val 6544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title"/>
          </p:nvPr>
        </p:nvSpPr>
        <p:spPr>
          <a:xfrm>
            <a:off x="3186550" y="1939650"/>
            <a:ext cx="5633700" cy="297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zh-TW"/>
              <a:t>感謝聆聽</a:t>
            </a:r>
          </a:p>
        </p:txBody>
      </p:sp>
      <p:sp>
        <p:nvSpPr>
          <p:cNvPr id="1263" name="Shape 12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264" name="Shape 1264"/>
          <p:cNvGrpSpPr/>
          <p:nvPr/>
        </p:nvGrpSpPr>
        <p:grpSpPr>
          <a:xfrm>
            <a:off x="356275" y="2538300"/>
            <a:ext cx="2563200" cy="1781400"/>
            <a:chOff x="3839700" y="890650"/>
            <a:chExt cx="2563200" cy="1781400"/>
          </a:xfrm>
        </p:grpSpPr>
        <p:sp>
          <p:nvSpPr>
            <p:cNvPr id="1265" name="Shape 1265"/>
            <p:cNvSpPr/>
            <p:nvPr/>
          </p:nvSpPr>
          <p:spPr>
            <a:xfrm>
              <a:off x="3839700" y="890650"/>
              <a:ext cx="2563200" cy="1781400"/>
            </a:xfrm>
            <a:prstGeom prst="roundRect">
              <a:avLst>
                <a:gd fmla="val 16667" name="adj"/>
              </a:avLst>
            </a:prstGeom>
            <a:solidFill>
              <a:srgbClr val="313039"/>
            </a:solidFill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66" name="Shape 12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9825" y="1019300"/>
              <a:ext cx="2286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7" name="Shape 1267"/>
          <p:cNvSpPr/>
          <p:nvPr/>
        </p:nvSpPr>
        <p:spPr>
          <a:xfrm>
            <a:off x="449125" y="1084075"/>
            <a:ext cx="2377500" cy="1068300"/>
          </a:xfrm>
          <a:prstGeom prst="wedgeRoundRectCallout">
            <a:avLst>
              <a:gd fmla="val -11008" name="adj1"/>
              <a:gd fmla="val 7206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000"/>
              <a:t>下課囉！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000" y="2224900"/>
            <a:ext cx="3999900" cy="315547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38" name="Shape 43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版面配置</a:t>
            </a:r>
          </a:p>
        </p:txBody>
      </p:sp>
      <p:sp>
        <p:nvSpPr>
          <p:cNvPr id="439" name="Shape 439"/>
          <p:cNvSpPr txBox="1"/>
          <p:nvPr>
            <p:ph idx="2" type="body"/>
          </p:nvPr>
        </p:nvSpPr>
        <p:spPr>
          <a:xfrm>
            <a:off x="300250" y="1647900"/>
            <a:ext cx="28674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版面配置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方向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橫向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41" name="Shape 441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A-1</a:t>
            </a:r>
          </a:p>
        </p:txBody>
      </p:sp>
      <p:sp>
        <p:nvSpPr>
          <p:cNvPr id="442" name="Shape 442"/>
          <p:cNvSpPr/>
          <p:nvPr/>
        </p:nvSpPr>
        <p:spPr>
          <a:xfrm>
            <a:off x="4735475" y="2404149"/>
            <a:ext cx="744600" cy="367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245975" y="3900000"/>
            <a:ext cx="597000" cy="585300"/>
          </a:xfrm>
          <a:prstGeom prst="wedgeEllipseCallout">
            <a:avLst>
              <a:gd fmla="val -31997" name="adj1"/>
              <a:gd fmla="val -7947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44" name="Shape 444"/>
          <p:cNvSpPr/>
          <p:nvPr/>
        </p:nvSpPr>
        <p:spPr>
          <a:xfrm>
            <a:off x="3705975" y="2700450"/>
            <a:ext cx="641700" cy="269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705975" y="3302300"/>
            <a:ext cx="8001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5354650" y="1706400"/>
            <a:ext cx="597000" cy="585300"/>
          </a:xfrm>
          <a:prstGeom prst="wedgeEllipseCallout">
            <a:avLst>
              <a:gd fmla="val -64812" name="adj1"/>
              <a:gd fmla="val 5489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7" name="Shape 447"/>
          <p:cNvSpPr/>
          <p:nvPr/>
        </p:nvSpPr>
        <p:spPr>
          <a:xfrm>
            <a:off x="3873775" y="1872700"/>
            <a:ext cx="597000" cy="585300"/>
          </a:xfrm>
          <a:prstGeom prst="wedgeEllipseCallout">
            <a:avLst>
              <a:gd fmla="val -31650" name="adj1"/>
              <a:gd fmla="val 833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650" y="3302300"/>
            <a:ext cx="3573551" cy="3015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9" name="Shape 449"/>
          <p:cNvSpPr/>
          <p:nvPr/>
        </p:nvSpPr>
        <p:spPr>
          <a:xfrm rot="1799525">
            <a:off x="5081472" y="4082221"/>
            <a:ext cx="767584" cy="6083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頁面色彩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頁面色彩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填滿效果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58" name="Shape 458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A-2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075" y="1998050"/>
            <a:ext cx="5400650" cy="3735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60" name="Shape 460"/>
          <p:cNvSpPr/>
          <p:nvPr/>
        </p:nvSpPr>
        <p:spPr>
          <a:xfrm>
            <a:off x="7955475" y="5689700"/>
            <a:ext cx="597000" cy="585300"/>
          </a:xfrm>
          <a:prstGeom prst="wedgeEllipseCallout">
            <a:avLst>
              <a:gd fmla="val -31997" name="adj1"/>
              <a:gd fmla="val -7947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1" name="Shape 461"/>
          <p:cNvSpPr/>
          <p:nvPr/>
        </p:nvSpPr>
        <p:spPr>
          <a:xfrm>
            <a:off x="6652100" y="5250425"/>
            <a:ext cx="1662900" cy="269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596675" y="2518300"/>
            <a:ext cx="597000" cy="752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696075" y="2257625"/>
            <a:ext cx="435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7092275" y="1714288"/>
            <a:ext cx="597000" cy="585300"/>
          </a:xfrm>
          <a:prstGeom prst="wedgeEllipseCallout">
            <a:avLst>
              <a:gd fmla="val -44142" name="adj1"/>
              <a:gd fmla="val 6842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5" name="Shape 465"/>
          <p:cNvSpPr/>
          <p:nvPr/>
        </p:nvSpPr>
        <p:spPr>
          <a:xfrm>
            <a:off x="5350075" y="1639963"/>
            <a:ext cx="597000" cy="585300"/>
          </a:xfrm>
          <a:prstGeom prst="wedgeEllipseCallout">
            <a:avLst>
              <a:gd fmla="val -65369" name="adj1"/>
              <a:gd fmla="val 6353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頁面色彩: 漸層設定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漸層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雙色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色彩1: 藍色</a:t>
            </a:r>
            <a:br>
              <a:rPr lang="zh-TW"/>
            </a:br>
            <a:r>
              <a:rPr lang="zh-TW"/>
              <a:t>色彩2: 淡橙色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網底樣式: 水平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變化 3</a:t>
            </a: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473" name="Shape 473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A-3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364" y="1639825"/>
            <a:ext cx="3357662" cy="4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3769525" y="1893350"/>
            <a:ext cx="435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050375" y="1639813"/>
            <a:ext cx="597000" cy="585300"/>
          </a:xfrm>
          <a:prstGeom prst="wedgeEllipseCallout">
            <a:avLst>
              <a:gd fmla="val 63827" name="adj1"/>
              <a:gd fmla="val 256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7" name="Shape 477"/>
          <p:cNvSpPr/>
          <p:nvPr/>
        </p:nvSpPr>
        <p:spPr>
          <a:xfrm>
            <a:off x="2994950" y="2369363"/>
            <a:ext cx="597000" cy="585300"/>
          </a:xfrm>
          <a:prstGeom prst="wedgeEllipseCallout">
            <a:avLst>
              <a:gd fmla="val 69133" name="adj1"/>
              <a:gd fmla="val 1197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78" name="Shape 478"/>
          <p:cNvSpPr/>
          <p:nvPr/>
        </p:nvSpPr>
        <p:spPr>
          <a:xfrm>
            <a:off x="3769525" y="2607325"/>
            <a:ext cx="752100" cy="203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790725" y="2306400"/>
            <a:ext cx="1164600" cy="980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6741600" y="1809550"/>
            <a:ext cx="2090700" cy="3033000"/>
            <a:chOff x="2684625" y="2656900"/>
            <a:chExt cx="2090700" cy="3033000"/>
          </a:xfrm>
        </p:grpSpPr>
        <p:sp>
          <p:nvSpPr>
            <p:cNvPr id="481" name="Shape 481"/>
            <p:cNvSpPr/>
            <p:nvPr/>
          </p:nvSpPr>
          <p:spPr>
            <a:xfrm>
              <a:off x="2684625" y="2656900"/>
              <a:ext cx="2090700" cy="3033000"/>
            </a:xfrm>
            <a:prstGeom prst="wedgeRoundRectCallout">
              <a:avLst>
                <a:gd fmla="val -88371" name="adj1"/>
                <a:gd fmla="val -9139" name="adj2"/>
                <a:gd fmla="val 0" name="adj3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82" name="Shape 4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1113" y="2816775"/>
              <a:ext cx="1877725" cy="2713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3" name="Shape 483"/>
          <p:cNvSpPr/>
          <p:nvPr/>
        </p:nvSpPr>
        <p:spPr>
          <a:xfrm>
            <a:off x="4341200" y="3414688"/>
            <a:ext cx="597000" cy="585300"/>
          </a:xfrm>
          <a:prstGeom prst="wedgeEllipseCallout">
            <a:avLst>
              <a:gd fmla="val -63513" name="adj1"/>
              <a:gd fmla="val 6609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4" name="Shape 484"/>
          <p:cNvSpPr/>
          <p:nvPr/>
        </p:nvSpPr>
        <p:spPr>
          <a:xfrm>
            <a:off x="3769525" y="4183250"/>
            <a:ext cx="752100" cy="203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4950150" y="4690100"/>
            <a:ext cx="6882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4737150" y="5560788"/>
            <a:ext cx="597000" cy="585300"/>
          </a:xfrm>
          <a:prstGeom prst="wedgeEllipseCallout">
            <a:avLst>
              <a:gd fmla="val 38626" name="adj1"/>
              <a:gd fmla="val -7055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7" name="Shape 487"/>
          <p:cNvSpPr/>
          <p:nvPr/>
        </p:nvSpPr>
        <p:spPr>
          <a:xfrm>
            <a:off x="5806225" y="1758788"/>
            <a:ext cx="597000" cy="585300"/>
          </a:xfrm>
          <a:prstGeom prst="wedgeEllipseCallout">
            <a:avLst>
              <a:gd fmla="val -63513" name="adj1"/>
              <a:gd fmla="val 6609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快取圖案：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填滿與外框、快速複製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94" name="Shape 494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  <p:sp>
        <p:nvSpPr>
          <p:cNvPr id="496" name="Shape 496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練習文件：接續前一份文件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