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6858000" cx="9144000"/>
  <p:notesSz cx="6858000" cy="9144000"/>
  <p:embeddedFontLst>
    <p:embeddedFont>
      <p:font typeface="PT Sans Narrow"/>
      <p:regular r:id="rId53"/>
      <p:bold r:id="rId54"/>
    </p:embeddedFont>
    <p:embeddedFont>
      <p:font typeface="Open Sans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CF1F876-B5AD-45AA-8AED-91BC4D83EFA0}">
  <a:tblStyle styleId="{FCF1F876-B5AD-45AA-8AED-91BC4D83EFA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1E143F4-E5BF-46AD-9FCE-68DB3727A70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PTSansNarrow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OpenSans-regular.fntdata"/><Relationship Id="rId10" Type="http://schemas.openxmlformats.org/officeDocument/2006/relationships/slide" Target="slides/slide4.xml"/><Relationship Id="rId54" Type="http://schemas.openxmlformats.org/officeDocument/2006/relationships/font" Target="fonts/PTSansNarrow-bold.fntdata"/><Relationship Id="rId13" Type="http://schemas.openxmlformats.org/officeDocument/2006/relationships/slide" Target="slides/slide7.xml"/><Relationship Id="rId57" Type="http://schemas.openxmlformats.org/officeDocument/2006/relationships/font" Target="fonts/OpenSans-italic.fntdata"/><Relationship Id="rId12" Type="http://schemas.openxmlformats.org/officeDocument/2006/relationships/slide" Target="slides/slide6.xml"/><Relationship Id="rId56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/>
            </a:lvl1pPr>
            <a:lvl2pPr indent="0" lvl="1" marL="457200" marR="0" rtl="0" algn="l">
              <a:spcBef>
                <a:spcPts val="0"/>
              </a:spcBef>
              <a:buChar char="○"/>
              <a:defRPr/>
            </a:lvl2pPr>
            <a:lvl3pPr indent="0" lvl="2" marL="914400" marR="0" rtl="0" algn="l">
              <a:spcBef>
                <a:spcPts val="0"/>
              </a:spcBef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G3xTyq9OvQVa-Q5mW-APFI9g07UQ0ck8R9qwY1XIagw/edit?usp=sharing" TargetMode="Externa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http://l.pulipuli.info/16/9/sa/slide</a:t>
            </a:r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http://www.aicepsych.com/unit-1-research-methods.html</a:t>
            </a:r>
          </a:p>
        </p:txBody>
      </p:sp>
      <p:sp>
        <p:nvSpPr>
          <p:cNvPr id="463" name="Shape 46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" name="Shape 52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" name="Shape 53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" name="Shape 54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" name="Shape 59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" name="Shape 60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" name="Shape 60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Shape 6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" name="Shape 66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" name="Shape 67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Shape 70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" name="Shape 70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" name="Shape 70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" name="Shape 72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Shape 74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" name="Shape 74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Shape 75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" name="Shape 75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Shape 7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https://docs.google.com/presentation/d/1G3xTyq9OvQVa-Q5mW-APFI9g07UQ0ck8R9qwY1XIagw/edit?usp=sharing</a:t>
            </a:r>
            <a:r>
              <a:rPr lang="zh-TW"/>
              <a:t> 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" name="Shape 77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jp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標題投影片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subTitle"/>
          </p:nvPr>
        </p:nvSpPr>
        <p:spPr>
          <a:xfrm>
            <a:off x="1282850" y="4910000"/>
            <a:ext cx="4340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None/>
              <a:defRPr sz="2400"/>
            </a:lvl1pPr>
            <a:lvl2pPr indent="-120650" lvl="1" marL="742950" marR="0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2pPr>
            <a:lvl3pPr indent="-76200" lvl="2" marL="1143000" marR="0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Cambria"/>
              <a:buChar char="•"/>
              <a:defRPr/>
            </a:lvl3pPr>
            <a:lvl4pPr indent="-101600" lvl="3" marL="16002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–"/>
              <a:defRPr/>
            </a:lvl4pPr>
            <a:lvl5pPr indent="-101600" lvl="4" marL="20574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/>
            </a:lvl5pPr>
            <a:lvl6pPr indent="-114300" lvl="5" marL="2514600" marR="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marR="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marR="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marR="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762000" y="2895750"/>
            <a:ext cx="5385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pic>
        <p:nvPicPr>
          <p:cNvPr id="16" name="Shape 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898" y="0"/>
            <a:ext cx="4771103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" y="0"/>
            <a:ext cx="302342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0" y="4942747"/>
            <a:ext cx="447525" cy="464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含標題的內容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rtl="0">
              <a:spcBef>
                <a:spcPts val="0"/>
              </a:spcBef>
              <a:buFont typeface="Cambria"/>
              <a:buNone/>
              <a:defRPr/>
            </a:lvl1pPr>
            <a:lvl2pPr indent="0" lvl="1" marL="457200" rtl="0">
              <a:spcBef>
                <a:spcPts val="0"/>
              </a:spcBef>
              <a:buFont typeface="Cambria"/>
              <a:buNone/>
              <a:defRPr/>
            </a:lvl2pPr>
            <a:lvl3pPr indent="0" lvl="2" marL="914400" rtl="0">
              <a:spcBef>
                <a:spcPts val="0"/>
              </a:spcBef>
              <a:buFont typeface="Cambria"/>
              <a:buNone/>
              <a:defRPr/>
            </a:lvl3pPr>
            <a:lvl4pPr indent="0" lvl="3" marL="1371600" rtl="0">
              <a:spcBef>
                <a:spcPts val="0"/>
              </a:spcBef>
              <a:buFont typeface="Cambria"/>
              <a:buNone/>
              <a:defRPr/>
            </a:lvl4pPr>
            <a:lvl5pPr indent="0" lvl="4" marL="1828800" rtl="0">
              <a:spcBef>
                <a:spcPts val="0"/>
              </a:spcBef>
              <a:buFont typeface="Cambria"/>
              <a:buNone/>
              <a:defRPr/>
            </a:lvl5pPr>
            <a:lvl6pPr indent="0" lvl="5" marL="2286000" rtl="0">
              <a:spcBef>
                <a:spcPts val="0"/>
              </a:spcBef>
              <a:buFont typeface="Cambria"/>
              <a:buNone/>
              <a:defRPr/>
            </a:lvl6pPr>
            <a:lvl7pPr indent="0" lvl="6" marL="2743200" rtl="0">
              <a:spcBef>
                <a:spcPts val="0"/>
              </a:spcBef>
              <a:buFont typeface="Cambria"/>
              <a:buNone/>
              <a:defRPr/>
            </a:lvl7pPr>
            <a:lvl8pPr indent="0" lvl="7" marL="3200400" rtl="0">
              <a:spcBef>
                <a:spcPts val="0"/>
              </a:spcBef>
              <a:buFont typeface="Cambria"/>
              <a:buNone/>
              <a:defRPr/>
            </a:lvl8pPr>
            <a:lvl9pPr indent="0" lvl="8" marL="3657600" rtl="0">
              <a:spcBef>
                <a:spcPts val="0"/>
              </a:spcBef>
              <a:buFont typeface="Cambria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381000" y="6553200"/>
            <a:ext cx="1905000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TW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含標題的圖片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rtl="0">
              <a:spcBef>
                <a:spcPts val="0"/>
              </a:spcBef>
              <a:buFont typeface="Cambria"/>
              <a:buNone/>
              <a:defRPr/>
            </a:lvl1pPr>
            <a:lvl2pPr indent="0" lvl="1" marL="457200" rtl="0">
              <a:spcBef>
                <a:spcPts val="0"/>
              </a:spcBef>
              <a:buFont typeface="Cambria"/>
              <a:buNone/>
              <a:defRPr/>
            </a:lvl2pPr>
            <a:lvl3pPr indent="0" lvl="2" marL="914400" rtl="0">
              <a:spcBef>
                <a:spcPts val="0"/>
              </a:spcBef>
              <a:buFont typeface="Cambria"/>
              <a:buNone/>
              <a:defRPr/>
            </a:lvl3pPr>
            <a:lvl4pPr indent="0" lvl="3" marL="1371600" rtl="0">
              <a:spcBef>
                <a:spcPts val="0"/>
              </a:spcBef>
              <a:buFont typeface="Cambria"/>
              <a:buNone/>
              <a:defRPr/>
            </a:lvl4pPr>
            <a:lvl5pPr indent="0" lvl="4" marL="1828800" rtl="0">
              <a:spcBef>
                <a:spcPts val="0"/>
              </a:spcBef>
              <a:buFont typeface="Cambria"/>
              <a:buNone/>
              <a:defRPr/>
            </a:lvl5pPr>
            <a:lvl6pPr indent="0" lvl="5" marL="2286000" rtl="0">
              <a:spcBef>
                <a:spcPts val="0"/>
              </a:spcBef>
              <a:buFont typeface="Cambria"/>
              <a:buNone/>
              <a:defRPr/>
            </a:lvl6pPr>
            <a:lvl7pPr indent="0" lvl="6" marL="2743200" rtl="0">
              <a:spcBef>
                <a:spcPts val="0"/>
              </a:spcBef>
              <a:buFont typeface="Cambria"/>
              <a:buNone/>
              <a:defRPr/>
            </a:lvl7pPr>
            <a:lvl8pPr indent="0" lvl="7" marL="3200400" rtl="0">
              <a:spcBef>
                <a:spcPts val="0"/>
              </a:spcBef>
              <a:buFont typeface="Cambria"/>
              <a:buNone/>
              <a:defRPr/>
            </a:lvl8pPr>
            <a:lvl9pPr indent="0" lvl="8" marL="3657600" rtl="0">
              <a:spcBef>
                <a:spcPts val="0"/>
              </a:spcBef>
              <a:buFont typeface="Cambria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381000" y="6553200"/>
            <a:ext cx="1905000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TW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標題及直排文字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 rot="5400000">
            <a:off x="2190750" y="-209550"/>
            <a:ext cx="4876800" cy="81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❖"/>
              <a:defRPr/>
            </a:lvl1pPr>
            <a:lvl2pPr indent="-120650" lvl="1" marL="74295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2pPr>
            <a:lvl3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Cambria"/>
              <a:buChar char="•"/>
              <a:defRPr/>
            </a:lvl3pPr>
            <a:lvl4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–"/>
              <a:defRPr/>
            </a:lvl4pPr>
            <a:lvl5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381000" y="6553200"/>
            <a:ext cx="1905000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TW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直排標題及文字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4824412" y="2424113"/>
            <a:ext cx="5753100" cy="2047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652462" y="452438"/>
            <a:ext cx="5753100" cy="5991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❖"/>
              <a:defRPr/>
            </a:lvl1pPr>
            <a:lvl2pPr indent="-120650" lvl="1" marL="74295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2pPr>
            <a:lvl3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Cambria"/>
              <a:buChar char="•"/>
              <a:defRPr/>
            </a:lvl3pPr>
            <a:lvl4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–"/>
              <a:defRPr/>
            </a:lvl4pPr>
            <a:lvl5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381000" y="6553200"/>
            <a:ext cx="1905000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TW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bl">
  <p:cSld name="標題及表格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838200" y="571500"/>
            <a:ext cx="7162800" cy="4873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7086600" y="6537325"/>
            <a:ext cx="1752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TW" sz="1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381000" y="6553200"/>
            <a:ext cx="1905000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hape 90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Shape 91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2" name="Shape 92"/>
          <p:cNvGrpSpPr/>
          <p:nvPr/>
        </p:nvGrpSpPr>
        <p:grpSpPr>
          <a:xfrm>
            <a:off x="1004144" y="1362666"/>
            <a:ext cx="7136668" cy="203195"/>
            <a:chOff x="1346429" y="1011300"/>
            <a:chExt cx="6452100" cy="152400"/>
          </a:xfrm>
        </p:grpSpPr>
        <p:cxnSp>
          <p:nvCxnSpPr>
            <p:cNvPr id="93" name="Shape 9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Shape 9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5" name="Shape 95"/>
          <p:cNvGrpSpPr/>
          <p:nvPr/>
        </p:nvGrpSpPr>
        <p:grpSpPr>
          <a:xfrm>
            <a:off x="1004151" y="5292001"/>
            <a:ext cx="7136668" cy="203195"/>
            <a:chOff x="1346435" y="3969088"/>
            <a:chExt cx="6452100" cy="152400"/>
          </a:xfrm>
        </p:grpSpPr>
        <p:cxnSp>
          <p:nvCxnSpPr>
            <p:cNvPr id="96" name="Shape 9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Shape 9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8" name="Shape 98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章節標題">
    <p:bg>
      <p:bgPr>
        <a:solidFill>
          <a:srgbClr val="FFFF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392087" y="-899287"/>
            <a:ext cx="6365201" cy="91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TW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476250" y="5057425"/>
            <a:ext cx="81915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540575" y="4074450"/>
            <a:ext cx="5050800" cy="87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7" name="Shape 127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Shape 128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章節標題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TW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186025" y="4227750"/>
            <a:ext cx="7481700" cy="22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1186025" y="3348150"/>
            <a:ext cx="5050800" cy="87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1000"/>
              </a:spcAft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標題及物件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Noto Symbol"/>
              <a:defRPr/>
            </a:lvl1pPr>
            <a:lvl2pPr indent="-120650" lvl="1" marL="74295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defRPr/>
            </a:lvl2pPr>
            <a:lvl3pPr indent="-76200" lvl="2" marL="1143000" rtl="0" algn="l">
              <a:spcBef>
                <a:spcPts val="480"/>
              </a:spcBef>
              <a:spcAft>
                <a:spcPts val="0"/>
              </a:spcAft>
              <a:buFont typeface="Cambria"/>
              <a:defRPr/>
            </a:lvl3pPr>
            <a:lvl4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defRPr/>
            </a:lvl4pPr>
            <a:lvl5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TW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只有標題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TW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比對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30238" y="365125"/>
            <a:ext cx="7886700" cy="7829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30238" y="2439813"/>
            <a:ext cx="3868800" cy="4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29150" y="2439813"/>
            <a:ext cx="3887700" cy="4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381000" y="6553200"/>
            <a:ext cx="1905000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TW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  <p:sp>
        <p:nvSpPr>
          <p:cNvPr id="41" name="Shape 41"/>
          <p:cNvSpPr txBox="1"/>
          <p:nvPr>
            <p:ph idx="3" type="subTitle"/>
          </p:nvPr>
        </p:nvSpPr>
        <p:spPr>
          <a:xfrm>
            <a:off x="629325" y="1871825"/>
            <a:ext cx="3880800" cy="58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None/>
              <a:defRPr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subTitle"/>
          </p:nvPr>
        </p:nvSpPr>
        <p:spPr>
          <a:xfrm>
            <a:off x="4632600" y="1871825"/>
            <a:ext cx="3880800" cy="58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兩項物件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533400" y="1791150"/>
            <a:ext cx="4019400" cy="47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Noto Symbol"/>
              <a:defRPr/>
            </a:lvl1pPr>
            <a:lvl2pPr indent="-120650" lvl="1" marL="74295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defRPr/>
            </a:lvl2pPr>
            <a:lvl3pPr indent="-76200" lvl="2" marL="1143000" rtl="0" algn="l">
              <a:spcBef>
                <a:spcPts val="480"/>
              </a:spcBef>
              <a:spcAft>
                <a:spcPts val="0"/>
              </a:spcAft>
              <a:buFont typeface="Cambria"/>
              <a:defRPr/>
            </a:lvl3pPr>
            <a:lvl4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defRPr/>
            </a:lvl4pPr>
            <a:lvl5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705350" y="1791150"/>
            <a:ext cx="4019400" cy="47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Noto Symbol"/>
              <a:defRPr/>
            </a:lvl1pPr>
            <a:lvl2pPr indent="-120650" lvl="1" marL="74295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defRPr/>
            </a:lvl2pPr>
            <a:lvl3pPr indent="-76200" lvl="2" marL="1143000" rtl="0" algn="l">
              <a:spcBef>
                <a:spcPts val="480"/>
              </a:spcBef>
              <a:spcAft>
                <a:spcPts val="0"/>
              </a:spcAft>
              <a:buFont typeface="Cambria"/>
              <a:defRPr/>
            </a:lvl3pPr>
            <a:lvl4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defRPr/>
            </a:lvl4pPr>
            <a:lvl5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TW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章節標題"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hape 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2" y="0"/>
            <a:ext cx="4771103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 b="10230" l="0" r="5238" t="0"/>
          <a:stretch/>
        </p:blipFill>
        <p:spPr>
          <a:xfrm>
            <a:off x="5796136" y="4293096"/>
            <a:ext cx="3347864" cy="255833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type="title"/>
          </p:nvPr>
        </p:nvSpPr>
        <p:spPr>
          <a:xfrm>
            <a:off x="3379396" y="1709750"/>
            <a:ext cx="5131200" cy="1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r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4">
            <a:alphaModFix/>
          </a:blip>
          <a:srcRect b="0" l="0" r="0" t="59028"/>
          <a:stretch/>
        </p:blipFill>
        <p:spPr>
          <a:xfrm>
            <a:off x="1237539" y="4680205"/>
            <a:ext cx="5131280" cy="764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4">
            <a:alphaModFix/>
          </a:blip>
          <a:srcRect b="53230" l="0" r="0" t="0"/>
          <a:stretch/>
        </p:blipFill>
        <p:spPr>
          <a:xfrm>
            <a:off x="2843281" y="4004555"/>
            <a:ext cx="5131200" cy="8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41654" y="0"/>
            <a:ext cx="302342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空白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381000" y="6553200"/>
            <a:ext cx="1905000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TW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icrosoft JhengHei"/>
              <a:buChar char="●"/>
              <a:defRPr sz="24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120650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icrosoft JhengHei"/>
              <a:buChar char="○"/>
              <a:defRPr sz="2400"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icrosoft JhengHei"/>
              <a:buChar char="■"/>
              <a:defRPr sz="2400"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Char char="●"/>
              <a:defRPr sz="2400"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Char char="○"/>
              <a:defRPr sz="2400"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Microsoft JhengHei"/>
              <a:buChar char="■"/>
              <a:defRPr sz="2400"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Microsoft JhengHei"/>
              <a:buChar char="●"/>
              <a:defRPr sz="2400"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Microsoft JhengHei"/>
              <a:buChar char="○"/>
              <a:defRPr sz="2400"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Microsoft JhengHei"/>
              <a:buChar char="■"/>
              <a:defRPr sz="2400"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TW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ct val="100000"/>
              <a:buFont typeface="Microsoft JhengHei"/>
              <a:buChar char="●"/>
              <a:defRPr b="1" sz="40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Font typeface="Microsoft JhengHei"/>
              <a:buChar char="○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Font typeface="Microsoft JhengHei"/>
              <a:buChar char="■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Font typeface="Microsoft JhengHei"/>
              <a:buChar char="●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Font typeface="Microsoft JhengHei"/>
              <a:buChar char="○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Font typeface="Microsoft JhengHei"/>
              <a:buChar char="■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Font typeface="Microsoft JhengHei"/>
              <a:buChar char="●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Font typeface="Microsoft JhengHei"/>
              <a:buChar char="○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Font typeface="Microsoft JhengHei"/>
              <a:buChar char="■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pudding@nccu.edu.tw" TargetMode="External"/><Relationship Id="rId4" Type="http://schemas.openxmlformats.org/officeDocument/2006/relationships/hyperlink" Target="http://l.pulipuli.info/16/sat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hyperlink" Target="http://l.pulipuli.info/160905-sa-php-temp" TargetMode="External"/><Relationship Id="rId5" Type="http://schemas.openxmlformats.org/officeDocument/2006/relationships/hyperlink" Target="http://l.pulipuli.info/160905-sa-php-tem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hyperlink" Target="http://www.aicepsych.com/unit-1-research-methods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blog.pulipuli.info/2016/10/r-cross-correlation-with-r.html" TargetMode="External"/><Relationship Id="rId4" Type="http://schemas.openxmlformats.org/officeDocument/2006/relationships/image" Target="../media/image30.png"/><Relationship Id="rId5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5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Relationship Id="rId3" Type="http://schemas.openxmlformats.org/officeDocument/2006/relationships/hyperlink" Target="mailto:pudding@nccu.edu.tw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blog.pulipuli.info/" TargetMode="External"/><Relationship Id="rId4" Type="http://schemas.openxmlformats.org/officeDocument/2006/relationships/hyperlink" Target="http://blog.pulipuli.info/" TargetMode="External"/><Relationship Id="rId5" Type="http://schemas.openxmlformats.org/officeDocument/2006/relationships/hyperlink" Target="http://blog.pulipuli.info/" TargetMode="External"/><Relationship Id="rId6" Type="http://schemas.openxmlformats.org/officeDocument/2006/relationships/hyperlink" Target="http://blog.pulipuli.info/" TargetMode="External"/><Relationship Id="rId7" Type="http://schemas.openxmlformats.org/officeDocument/2006/relationships/hyperlink" Target="http://blog.pulipuli.info/" TargetMode="External"/><Relationship Id="rId8" Type="http://schemas.openxmlformats.org/officeDocument/2006/relationships/image" Target="../media/image3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subTitle"/>
          </p:nvPr>
        </p:nvSpPr>
        <p:spPr>
          <a:xfrm>
            <a:off x="1282850" y="4910000"/>
            <a:ext cx="4340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25000"/>
              <a:buFont typeface="Noto Symbol"/>
              <a:buNone/>
            </a:pPr>
            <a:r>
              <a:rPr b="1" i="0" lang="zh-TW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陳勇汀</a:t>
            </a:r>
            <a:r>
              <a:rPr b="0" i="0" lang="zh-TW" sz="1800" u="sng" cap="none" strike="noStrike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pudding@nccu.edu.tw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ymbol"/>
              <a:buNone/>
            </a:pPr>
            <a:r>
              <a:rPr lang="zh-TW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政大圖檔所DLLL實驗室</a:t>
            </a:r>
            <a:br>
              <a:rPr lang="zh-TW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zh-TW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投影片 </a:t>
            </a:r>
            <a:r>
              <a:rPr lang="zh-TW" sz="1400" u="sng">
                <a:solidFill>
                  <a:schemeClr val="hlink"/>
                </a:solidFill>
                <a:hlinkClick r:id="rId4"/>
              </a:rPr>
              <a:t>http://l.pulipuli.info/16/sats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Noto Symbol"/>
              <a:buNone/>
            </a:pPr>
            <a:r>
              <a:rPr lang="zh-TW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2016/10/27</a:t>
            </a:r>
            <a:r>
              <a:rPr b="0" i="0" lang="zh-TW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</p:txBody>
      </p:sp>
      <p:sp>
        <p:nvSpPr>
          <p:cNvPr id="147" name="Shape 147"/>
          <p:cNvSpPr txBox="1"/>
          <p:nvPr>
            <p:ph type="ctrTitle"/>
          </p:nvPr>
        </p:nvSpPr>
        <p:spPr>
          <a:xfrm>
            <a:off x="762000" y="2895750"/>
            <a:ext cx="5385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zh-TW" sz="3700"/>
              <a:t>行為</a:t>
            </a:r>
            <a:r>
              <a:rPr lang="zh-TW" sz="3700"/>
              <a:t>分析之時間序列分析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序列分析工具PHP版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999" y="1926391"/>
            <a:ext cx="5099100" cy="485541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/>
        </p:nvSpPr>
        <p:spPr>
          <a:xfrm>
            <a:off x="802575" y="6159625"/>
            <a:ext cx="7613400" cy="583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rgbClr val="4F81BD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 rtl="0" algn="ctr">
              <a:spcBef>
                <a:spcPts val="0"/>
              </a:spcBef>
              <a:buSzPct val="25000"/>
              <a:buNone/>
            </a:pPr>
            <a:r>
              <a:rPr lang="zh-TW" sz="2400" u="sng">
                <a:solidFill>
                  <a:srgbClr val="0000FF"/>
                </a:solidFill>
                <a:hlinkClick r:id="rId4"/>
              </a:rPr>
              <a:t>http://l.pu</a:t>
            </a:r>
            <a:r>
              <a:rPr lang="zh-TW" sz="2400" u="sng">
                <a:solidFill>
                  <a:srgbClr val="0000FF"/>
                </a:solidFill>
                <a:hlinkClick r:id="rId5"/>
              </a:rPr>
              <a:t>lipuli.info/160905-sa-php-temp</a:t>
            </a:r>
          </a:p>
        </p:txBody>
      </p:sp>
      <p:sp>
        <p:nvSpPr>
          <p:cNvPr id="237" name="Shape 237"/>
          <p:cNvSpPr/>
          <p:nvPr/>
        </p:nvSpPr>
        <p:spPr>
          <a:xfrm>
            <a:off x="3240675" y="2767600"/>
            <a:ext cx="5099100" cy="1125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283925" y="2697300"/>
            <a:ext cx="2655600" cy="1053900"/>
          </a:xfrm>
          <a:prstGeom prst="wedgeRoundRectCallout">
            <a:avLst>
              <a:gd fmla="val 64433" name="adj1"/>
              <a:gd fmla="val -12333" name="adj2"/>
              <a:gd fmla="val 0" name="adj3"/>
            </a:avLst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3000"/>
              <a:t>貼上序列編碼</a:t>
            </a:r>
          </a:p>
        </p:txBody>
      </p:sp>
      <p:sp>
        <p:nvSpPr>
          <p:cNvPr id="239" name="Shape 239"/>
          <p:cNvSpPr/>
          <p:nvPr/>
        </p:nvSpPr>
        <p:spPr>
          <a:xfrm>
            <a:off x="5143400" y="4005500"/>
            <a:ext cx="1286700" cy="34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1734925" y="4052475"/>
            <a:ext cx="1683600" cy="1053900"/>
          </a:xfrm>
          <a:prstGeom prst="wedgeRoundRectCallout">
            <a:avLst>
              <a:gd fmla="val 145946" name="adj1"/>
              <a:gd fmla="val -38310" name="adj2"/>
              <a:gd fmla="val 0" name="adj3"/>
            </a:avLst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3000"/>
              <a:t>送出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帶有時間的時間序列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轉換成時間單位為t的固定間隔時間編碼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計算編碼的轉換次數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TW"/>
              <a:t>進行原本的序列分析</a:t>
            </a:r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255" name="Shape 255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如何分析：轉換成固定間隔編碼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663" y="1783074"/>
            <a:ext cx="4946676" cy="2278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57" name="Shape 257"/>
          <p:cNvSpPr/>
          <p:nvPr/>
        </p:nvSpPr>
        <p:spPr>
          <a:xfrm rot="-5400000">
            <a:off x="3271900" y="3152425"/>
            <a:ext cx="314400" cy="1275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3433325" y="5488100"/>
            <a:ext cx="465300" cy="370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259" name="Shape 259"/>
          <p:cNvSpPr/>
          <p:nvPr/>
        </p:nvSpPr>
        <p:spPr>
          <a:xfrm>
            <a:off x="4256125" y="5488100"/>
            <a:ext cx="465300" cy="370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260" name="Shape 260"/>
          <p:cNvSpPr/>
          <p:nvPr/>
        </p:nvSpPr>
        <p:spPr>
          <a:xfrm>
            <a:off x="4256125" y="5031475"/>
            <a:ext cx="465300" cy="370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261" name="Shape 261"/>
          <p:cNvSpPr/>
          <p:nvPr/>
        </p:nvSpPr>
        <p:spPr>
          <a:xfrm>
            <a:off x="5122000" y="5488100"/>
            <a:ext cx="465300" cy="370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262" name="Shape 262"/>
          <p:cNvSpPr/>
          <p:nvPr/>
        </p:nvSpPr>
        <p:spPr>
          <a:xfrm>
            <a:off x="1846450" y="5488100"/>
            <a:ext cx="465300" cy="370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274E13"/>
                </a:solidFill>
              </a:rPr>
              <a:t>A</a:t>
            </a:r>
          </a:p>
        </p:txBody>
      </p:sp>
      <p:sp>
        <p:nvSpPr>
          <p:cNvPr id="263" name="Shape 263"/>
          <p:cNvSpPr/>
          <p:nvPr/>
        </p:nvSpPr>
        <p:spPr>
          <a:xfrm>
            <a:off x="6005050" y="5488100"/>
            <a:ext cx="465300" cy="370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264" name="Shape 264"/>
          <p:cNvSpPr/>
          <p:nvPr/>
        </p:nvSpPr>
        <p:spPr>
          <a:xfrm>
            <a:off x="6870925" y="5488100"/>
            <a:ext cx="465300" cy="370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265" name="Shape 265"/>
          <p:cNvSpPr/>
          <p:nvPr/>
        </p:nvSpPr>
        <p:spPr>
          <a:xfrm>
            <a:off x="6870925" y="5014225"/>
            <a:ext cx="465300" cy="370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FFFFFF"/>
                </a:solidFill>
              </a:rPr>
              <a:t>l</a:t>
            </a:r>
          </a:p>
        </p:txBody>
      </p:sp>
      <p:grpSp>
        <p:nvGrpSpPr>
          <p:cNvPr id="266" name="Shape 266"/>
          <p:cNvGrpSpPr/>
          <p:nvPr/>
        </p:nvGrpSpPr>
        <p:grpSpPr>
          <a:xfrm>
            <a:off x="6797725" y="4523175"/>
            <a:ext cx="611700" cy="1438800"/>
            <a:chOff x="5393350" y="4807500"/>
            <a:chExt cx="611700" cy="1438800"/>
          </a:xfrm>
        </p:grpSpPr>
        <p:cxnSp>
          <p:nvCxnSpPr>
            <p:cNvPr id="267" name="Shape 267"/>
            <p:cNvCxnSpPr/>
            <p:nvPr/>
          </p:nvCxnSpPr>
          <p:spPr>
            <a:xfrm>
              <a:off x="53933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8" name="Shape 268"/>
            <p:cNvCxnSpPr/>
            <p:nvPr/>
          </p:nvCxnSpPr>
          <p:spPr>
            <a:xfrm>
              <a:off x="5393350" y="6237675"/>
              <a:ext cx="611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9" name="Shape 269"/>
            <p:cNvCxnSpPr/>
            <p:nvPr/>
          </p:nvCxnSpPr>
          <p:spPr>
            <a:xfrm>
              <a:off x="60050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70" name="Shape 270"/>
          <p:cNvGrpSpPr/>
          <p:nvPr/>
        </p:nvGrpSpPr>
        <p:grpSpPr>
          <a:xfrm>
            <a:off x="5931850" y="4523175"/>
            <a:ext cx="611700" cy="1438800"/>
            <a:chOff x="5393350" y="4807500"/>
            <a:chExt cx="611700" cy="1438800"/>
          </a:xfrm>
        </p:grpSpPr>
        <p:cxnSp>
          <p:nvCxnSpPr>
            <p:cNvPr id="271" name="Shape 271"/>
            <p:cNvCxnSpPr/>
            <p:nvPr/>
          </p:nvCxnSpPr>
          <p:spPr>
            <a:xfrm>
              <a:off x="53933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2" name="Shape 272"/>
            <p:cNvCxnSpPr/>
            <p:nvPr/>
          </p:nvCxnSpPr>
          <p:spPr>
            <a:xfrm>
              <a:off x="5393350" y="6237675"/>
              <a:ext cx="611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3" name="Shape 273"/>
            <p:cNvCxnSpPr/>
            <p:nvPr/>
          </p:nvCxnSpPr>
          <p:spPr>
            <a:xfrm>
              <a:off x="60050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74" name="Shape 274"/>
          <p:cNvGrpSpPr/>
          <p:nvPr/>
        </p:nvGrpSpPr>
        <p:grpSpPr>
          <a:xfrm>
            <a:off x="5048800" y="4523175"/>
            <a:ext cx="611700" cy="1438800"/>
            <a:chOff x="5393350" y="4807500"/>
            <a:chExt cx="611700" cy="1438800"/>
          </a:xfrm>
        </p:grpSpPr>
        <p:cxnSp>
          <p:nvCxnSpPr>
            <p:cNvPr id="275" name="Shape 275"/>
            <p:cNvCxnSpPr/>
            <p:nvPr/>
          </p:nvCxnSpPr>
          <p:spPr>
            <a:xfrm>
              <a:off x="53933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6" name="Shape 276"/>
            <p:cNvCxnSpPr/>
            <p:nvPr/>
          </p:nvCxnSpPr>
          <p:spPr>
            <a:xfrm>
              <a:off x="5393350" y="6237675"/>
              <a:ext cx="611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7" name="Shape 277"/>
            <p:cNvCxnSpPr/>
            <p:nvPr/>
          </p:nvCxnSpPr>
          <p:spPr>
            <a:xfrm>
              <a:off x="60050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78" name="Shape 278"/>
          <p:cNvGrpSpPr/>
          <p:nvPr/>
        </p:nvGrpSpPr>
        <p:grpSpPr>
          <a:xfrm>
            <a:off x="4182925" y="4523175"/>
            <a:ext cx="611700" cy="1438800"/>
            <a:chOff x="5393350" y="4807500"/>
            <a:chExt cx="611700" cy="1438800"/>
          </a:xfrm>
        </p:grpSpPr>
        <p:cxnSp>
          <p:nvCxnSpPr>
            <p:cNvPr id="279" name="Shape 279"/>
            <p:cNvCxnSpPr/>
            <p:nvPr/>
          </p:nvCxnSpPr>
          <p:spPr>
            <a:xfrm>
              <a:off x="53933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0" name="Shape 280"/>
            <p:cNvCxnSpPr/>
            <p:nvPr/>
          </p:nvCxnSpPr>
          <p:spPr>
            <a:xfrm>
              <a:off x="5393350" y="6237675"/>
              <a:ext cx="611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1" name="Shape 281"/>
            <p:cNvCxnSpPr/>
            <p:nvPr/>
          </p:nvCxnSpPr>
          <p:spPr>
            <a:xfrm>
              <a:off x="60050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82" name="Shape 282"/>
          <p:cNvGrpSpPr/>
          <p:nvPr/>
        </p:nvGrpSpPr>
        <p:grpSpPr>
          <a:xfrm>
            <a:off x="3360125" y="4523175"/>
            <a:ext cx="611700" cy="1438800"/>
            <a:chOff x="5393350" y="4807500"/>
            <a:chExt cx="611700" cy="1438800"/>
          </a:xfrm>
        </p:grpSpPr>
        <p:cxnSp>
          <p:nvCxnSpPr>
            <p:cNvPr id="283" name="Shape 283"/>
            <p:cNvCxnSpPr/>
            <p:nvPr/>
          </p:nvCxnSpPr>
          <p:spPr>
            <a:xfrm>
              <a:off x="53933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4" name="Shape 284"/>
            <p:cNvCxnSpPr/>
            <p:nvPr/>
          </p:nvCxnSpPr>
          <p:spPr>
            <a:xfrm>
              <a:off x="5393350" y="6237675"/>
              <a:ext cx="611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5" name="Shape 285"/>
            <p:cNvCxnSpPr/>
            <p:nvPr/>
          </p:nvCxnSpPr>
          <p:spPr>
            <a:xfrm>
              <a:off x="60050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86" name="Shape 286"/>
          <p:cNvGrpSpPr/>
          <p:nvPr/>
        </p:nvGrpSpPr>
        <p:grpSpPr>
          <a:xfrm>
            <a:off x="2494250" y="4523175"/>
            <a:ext cx="611700" cy="1438800"/>
            <a:chOff x="5393350" y="4807500"/>
            <a:chExt cx="611700" cy="1438800"/>
          </a:xfrm>
        </p:grpSpPr>
        <p:cxnSp>
          <p:nvCxnSpPr>
            <p:cNvPr id="287" name="Shape 287"/>
            <p:cNvCxnSpPr/>
            <p:nvPr/>
          </p:nvCxnSpPr>
          <p:spPr>
            <a:xfrm>
              <a:off x="53933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8" name="Shape 288"/>
            <p:cNvCxnSpPr/>
            <p:nvPr/>
          </p:nvCxnSpPr>
          <p:spPr>
            <a:xfrm>
              <a:off x="5393350" y="6237675"/>
              <a:ext cx="611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9" name="Shape 289"/>
            <p:cNvCxnSpPr/>
            <p:nvPr/>
          </p:nvCxnSpPr>
          <p:spPr>
            <a:xfrm>
              <a:off x="60050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290" name="Shape 290"/>
          <p:cNvSpPr txBox="1"/>
          <p:nvPr/>
        </p:nvSpPr>
        <p:spPr>
          <a:xfrm>
            <a:off x="2528750" y="5961975"/>
            <a:ext cx="5427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000"/>
              <a:t>1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3394625" y="5961975"/>
            <a:ext cx="5427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000"/>
              <a:t>2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4217425" y="5961975"/>
            <a:ext cx="5427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000"/>
              <a:t>3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5083300" y="5961975"/>
            <a:ext cx="5427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000"/>
              <a:t>4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5966350" y="5961975"/>
            <a:ext cx="5427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000"/>
              <a:t>5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6832225" y="5961975"/>
            <a:ext cx="5427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000"/>
              <a:t>6</a:t>
            </a:r>
          </a:p>
        </p:txBody>
      </p:sp>
      <p:sp>
        <p:nvSpPr>
          <p:cNvPr id="296" name="Shape 296"/>
          <p:cNvSpPr/>
          <p:nvPr/>
        </p:nvSpPr>
        <p:spPr>
          <a:xfrm>
            <a:off x="1846450" y="1911775"/>
            <a:ext cx="314400" cy="314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1846450" y="2687175"/>
            <a:ext cx="314400" cy="314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1288050" y="1883725"/>
            <a:ext cx="465300" cy="370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299" name="Shape 299"/>
          <p:cNvSpPr/>
          <p:nvPr/>
        </p:nvSpPr>
        <p:spPr>
          <a:xfrm>
            <a:off x="1288050" y="2659125"/>
            <a:ext cx="465300" cy="370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FFFFFF"/>
                </a:solidFill>
              </a:rPr>
              <a:t>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306" name="Shape 306"/>
          <p:cNvSpPr/>
          <p:nvPr/>
        </p:nvSpPr>
        <p:spPr>
          <a:xfrm>
            <a:off x="3433325" y="3002775"/>
            <a:ext cx="465300" cy="370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307" name="Shape 307"/>
          <p:cNvSpPr/>
          <p:nvPr/>
        </p:nvSpPr>
        <p:spPr>
          <a:xfrm>
            <a:off x="4256125" y="3002775"/>
            <a:ext cx="465300" cy="370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308" name="Shape 308"/>
          <p:cNvSpPr/>
          <p:nvPr/>
        </p:nvSpPr>
        <p:spPr>
          <a:xfrm>
            <a:off x="4256125" y="2546150"/>
            <a:ext cx="465300" cy="370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309" name="Shape 309"/>
          <p:cNvSpPr/>
          <p:nvPr/>
        </p:nvSpPr>
        <p:spPr>
          <a:xfrm>
            <a:off x="5122000" y="3002775"/>
            <a:ext cx="465300" cy="370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310" name="Shape 310"/>
          <p:cNvSpPr/>
          <p:nvPr/>
        </p:nvSpPr>
        <p:spPr>
          <a:xfrm>
            <a:off x="1846450" y="3002775"/>
            <a:ext cx="465300" cy="370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274E13"/>
                </a:solidFill>
              </a:rPr>
              <a:t>A</a:t>
            </a:r>
          </a:p>
        </p:txBody>
      </p:sp>
      <p:sp>
        <p:nvSpPr>
          <p:cNvPr id="311" name="Shape 311"/>
          <p:cNvSpPr/>
          <p:nvPr/>
        </p:nvSpPr>
        <p:spPr>
          <a:xfrm>
            <a:off x="6005050" y="3002775"/>
            <a:ext cx="465300" cy="370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312" name="Shape 312"/>
          <p:cNvSpPr/>
          <p:nvPr/>
        </p:nvSpPr>
        <p:spPr>
          <a:xfrm>
            <a:off x="6870925" y="3002775"/>
            <a:ext cx="465300" cy="370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313" name="Shape 313"/>
          <p:cNvSpPr/>
          <p:nvPr/>
        </p:nvSpPr>
        <p:spPr>
          <a:xfrm>
            <a:off x="6870925" y="2528900"/>
            <a:ext cx="465300" cy="370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FFFFFF"/>
                </a:solidFill>
              </a:rPr>
              <a:t>l</a:t>
            </a:r>
          </a:p>
        </p:txBody>
      </p:sp>
      <p:grpSp>
        <p:nvGrpSpPr>
          <p:cNvPr id="314" name="Shape 314"/>
          <p:cNvGrpSpPr/>
          <p:nvPr/>
        </p:nvGrpSpPr>
        <p:grpSpPr>
          <a:xfrm>
            <a:off x="6797725" y="2037850"/>
            <a:ext cx="611700" cy="1438800"/>
            <a:chOff x="5393350" y="4807500"/>
            <a:chExt cx="611700" cy="1438800"/>
          </a:xfrm>
        </p:grpSpPr>
        <p:cxnSp>
          <p:nvCxnSpPr>
            <p:cNvPr id="315" name="Shape 315"/>
            <p:cNvCxnSpPr/>
            <p:nvPr/>
          </p:nvCxnSpPr>
          <p:spPr>
            <a:xfrm>
              <a:off x="53933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6" name="Shape 316"/>
            <p:cNvCxnSpPr/>
            <p:nvPr/>
          </p:nvCxnSpPr>
          <p:spPr>
            <a:xfrm>
              <a:off x="5393350" y="6237675"/>
              <a:ext cx="611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7" name="Shape 317"/>
            <p:cNvCxnSpPr/>
            <p:nvPr/>
          </p:nvCxnSpPr>
          <p:spPr>
            <a:xfrm>
              <a:off x="60050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18" name="Shape 318"/>
          <p:cNvGrpSpPr/>
          <p:nvPr/>
        </p:nvGrpSpPr>
        <p:grpSpPr>
          <a:xfrm>
            <a:off x="5931850" y="2037850"/>
            <a:ext cx="611700" cy="1438800"/>
            <a:chOff x="5393350" y="4807500"/>
            <a:chExt cx="611700" cy="1438800"/>
          </a:xfrm>
        </p:grpSpPr>
        <p:cxnSp>
          <p:nvCxnSpPr>
            <p:cNvPr id="319" name="Shape 319"/>
            <p:cNvCxnSpPr/>
            <p:nvPr/>
          </p:nvCxnSpPr>
          <p:spPr>
            <a:xfrm>
              <a:off x="53933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0" name="Shape 320"/>
            <p:cNvCxnSpPr/>
            <p:nvPr/>
          </p:nvCxnSpPr>
          <p:spPr>
            <a:xfrm>
              <a:off x="5393350" y="6237675"/>
              <a:ext cx="611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1" name="Shape 321"/>
            <p:cNvCxnSpPr/>
            <p:nvPr/>
          </p:nvCxnSpPr>
          <p:spPr>
            <a:xfrm>
              <a:off x="60050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22" name="Shape 322"/>
          <p:cNvGrpSpPr/>
          <p:nvPr/>
        </p:nvGrpSpPr>
        <p:grpSpPr>
          <a:xfrm>
            <a:off x="5048800" y="2037850"/>
            <a:ext cx="611700" cy="1438800"/>
            <a:chOff x="5393350" y="4807500"/>
            <a:chExt cx="611700" cy="1438800"/>
          </a:xfrm>
        </p:grpSpPr>
        <p:cxnSp>
          <p:nvCxnSpPr>
            <p:cNvPr id="323" name="Shape 323"/>
            <p:cNvCxnSpPr/>
            <p:nvPr/>
          </p:nvCxnSpPr>
          <p:spPr>
            <a:xfrm>
              <a:off x="53933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4" name="Shape 324"/>
            <p:cNvCxnSpPr/>
            <p:nvPr/>
          </p:nvCxnSpPr>
          <p:spPr>
            <a:xfrm>
              <a:off x="5393350" y="6237675"/>
              <a:ext cx="611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5" name="Shape 325"/>
            <p:cNvCxnSpPr/>
            <p:nvPr/>
          </p:nvCxnSpPr>
          <p:spPr>
            <a:xfrm>
              <a:off x="60050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26" name="Shape 326"/>
          <p:cNvGrpSpPr/>
          <p:nvPr/>
        </p:nvGrpSpPr>
        <p:grpSpPr>
          <a:xfrm>
            <a:off x="4182925" y="2037850"/>
            <a:ext cx="611700" cy="1438800"/>
            <a:chOff x="5393350" y="4807500"/>
            <a:chExt cx="611700" cy="1438800"/>
          </a:xfrm>
        </p:grpSpPr>
        <p:cxnSp>
          <p:nvCxnSpPr>
            <p:cNvPr id="327" name="Shape 327"/>
            <p:cNvCxnSpPr/>
            <p:nvPr/>
          </p:nvCxnSpPr>
          <p:spPr>
            <a:xfrm>
              <a:off x="53933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8" name="Shape 328"/>
            <p:cNvCxnSpPr/>
            <p:nvPr/>
          </p:nvCxnSpPr>
          <p:spPr>
            <a:xfrm>
              <a:off x="5393350" y="6237675"/>
              <a:ext cx="611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9" name="Shape 329"/>
            <p:cNvCxnSpPr/>
            <p:nvPr/>
          </p:nvCxnSpPr>
          <p:spPr>
            <a:xfrm>
              <a:off x="60050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30" name="Shape 330"/>
          <p:cNvGrpSpPr/>
          <p:nvPr/>
        </p:nvGrpSpPr>
        <p:grpSpPr>
          <a:xfrm>
            <a:off x="3360125" y="2037850"/>
            <a:ext cx="611700" cy="1438800"/>
            <a:chOff x="5393350" y="4807500"/>
            <a:chExt cx="611700" cy="1438800"/>
          </a:xfrm>
        </p:grpSpPr>
        <p:cxnSp>
          <p:nvCxnSpPr>
            <p:cNvPr id="331" name="Shape 331"/>
            <p:cNvCxnSpPr/>
            <p:nvPr/>
          </p:nvCxnSpPr>
          <p:spPr>
            <a:xfrm>
              <a:off x="53933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2" name="Shape 332"/>
            <p:cNvCxnSpPr/>
            <p:nvPr/>
          </p:nvCxnSpPr>
          <p:spPr>
            <a:xfrm>
              <a:off x="5393350" y="6237675"/>
              <a:ext cx="611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3" name="Shape 333"/>
            <p:cNvCxnSpPr/>
            <p:nvPr/>
          </p:nvCxnSpPr>
          <p:spPr>
            <a:xfrm>
              <a:off x="60050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34" name="Shape 334"/>
          <p:cNvGrpSpPr/>
          <p:nvPr/>
        </p:nvGrpSpPr>
        <p:grpSpPr>
          <a:xfrm>
            <a:off x="2494250" y="2037850"/>
            <a:ext cx="611700" cy="1438800"/>
            <a:chOff x="5393350" y="4807500"/>
            <a:chExt cx="611700" cy="1438800"/>
          </a:xfrm>
        </p:grpSpPr>
        <p:cxnSp>
          <p:nvCxnSpPr>
            <p:cNvPr id="335" name="Shape 335"/>
            <p:cNvCxnSpPr/>
            <p:nvPr/>
          </p:nvCxnSpPr>
          <p:spPr>
            <a:xfrm>
              <a:off x="53933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6" name="Shape 336"/>
            <p:cNvCxnSpPr/>
            <p:nvPr/>
          </p:nvCxnSpPr>
          <p:spPr>
            <a:xfrm>
              <a:off x="5393350" y="6237675"/>
              <a:ext cx="611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7" name="Shape 337"/>
            <p:cNvCxnSpPr/>
            <p:nvPr/>
          </p:nvCxnSpPr>
          <p:spPr>
            <a:xfrm>
              <a:off x="60050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338" name="Shape 338"/>
          <p:cNvSpPr txBox="1"/>
          <p:nvPr/>
        </p:nvSpPr>
        <p:spPr>
          <a:xfrm>
            <a:off x="2528750" y="3476650"/>
            <a:ext cx="5427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000"/>
              <a:t>1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3394625" y="3476650"/>
            <a:ext cx="5427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000"/>
              <a:t>2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4217425" y="3476650"/>
            <a:ext cx="5427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000"/>
              <a:t>3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5083300" y="3476650"/>
            <a:ext cx="5427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000"/>
              <a:t>4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5966350" y="3476650"/>
            <a:ext cx="5427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000"/>
              <a:t>5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6832225" y="3476650"/>
            <a:ext cx="5427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000"/>
              <a:t>6</a:t>
            </a:r>
          </a:p>
        </p:txBody>
      </p:sp>
      <p:cxnSp>
        <p:nvCxnSpPr>
          <p:cNvPr id="344" name="Shape 344"/>
          <p:cNvCxnSpPr>
            <a:endCxn id="307" idx="1"/>
          </p:cNvCxnSpPr>
          <p:nvPr/>
        </p:nvCxnSpPr>
        <p:spPr>
          <a:xfrm>
            <a:off x="3898525" y="3188025"/>
            <a:ext cx="35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5" name="Shape 345"/>
          <p:cNvCxnSpPr>
            <a:stCxn id="306" idx="3"/>
            <a:endCxn id="308" idx="1"/>
          </p:cNvCxnSpPr>
          <p:nvPr/>
        </p:nvCxnSpPr>
        <p:spPr>
          <a:xfrm flipH="1" rot="10800000">
            <a:off x="3898625" y="2731425"/>
            <a:ext cx="357600" cy="45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6" name="Shape 346"/>
          <p:cNvCxnSpPr>
            <a:stCxn id="308" idx="3"/>
            <a:endCxn id="309" idx="1"/>
          </p:cNvCxnSpPr>
          <p:nvPr/>
        </p:nvCxnSpPr>
        <p:spPr>
          <a:xfrm>
            <a:off x="4721425" y="2731400"/>
            <a:ext cx="400500" cy="45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7" name="Shape 347"/>
          <p:cNvCxnSpPr>
            <a:endCxn id="309" idx="1"/>
          </p:cNvCxnSpPr>
          <p:nvPr/>
        </p:nvCxnSpPr>
        <p:spPr>
          <a:xfrm>
            <a:off x="4721500" y="3188025"/>
            <a:ext cx="400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8" name="Shape 348"/>
          <p:cNvCxnSpPr>
            <a:endCxn id="311" idx="1"/>
          </p:cNvCxnSpPr>
          <p:nvPr/>
        </p:nvCxnSpPr>
        <p:spPr>
          <a:xfrm>
            <a:off x="5587150" y="3188025"/>
            <a:ext cx="417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9" name="Shape 349"/>
          <p:cNvCxnSpPr>
            <a:stCxn id="311" idx="3"/>
            <a:endCxn id="312" idx="1"/>
          </p:cNvCxnSpPr>
          <p:nvPr/>
        </p:nvCxnSpPr>
        <p:spPr>
          <a:xfrm>
            <a:off x="6470350" y="3188025"/>
            <a:ext cx="400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0" name="Shape 350"/>
          <p:cNvCxnSpPr/>
          <p:nvPr/>
        </p:nvCxnSpPr>
        <p:spPr>
          <a:xfrm flipH="1" rot="10800000">
            <a:off x="6470350" y="2748225"/>
            <a:ext cx="370500" cy="43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351" name="Shape 351"/>
          <p:cNvGraphicFramePr/>
          <p:nvPr/>
        </p:nvGraphicFramePr>
        <p:xfrm>
          <a:off x="1906975" y="428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{C1E143F4-E5BF-46AD-9FCE-68DB3727A702}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Target Code (Lag 1)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Given Code (Lag 0)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looks (l)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talks (t)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looks (l)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talks (t)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2" name="Shape 352"/>
          <p:cNvSpPr/>
          <p:nvPr/>
        </p:nvSpPr>
        <p:spPr>
          <a:xfrm>
            <a:off x="4279825" y="3895600"/>
            <a:ext cx="417900" cy="31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套用原本的序列分析方法</a:t>
            </a:r>
          </a:p>
        </p:txBody>
      </p:sp>
      <p:sp>
        <p:nvSpPr>
          <p:cNvPr id="359" name="Shape 359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360" name="Shape 360"/>
          <p:cNvSpPr/>
          <p:nvPr/>
        </p:nvSpPr>
        <p:spPr>
          <a:xfrm>
            <a:off x="3433325" y="3002775"/>
            <a:ext cx="465300" cy="370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361" name="Shape 361"/>
          <p:cNvSpPr/>
          <p:nvPr/>
        </p:nvSpPr>
        <p:spPr>
          <a:xfrm>
            <a:off x="4256125" y="3002775"/>
            <a:ext cx="465300" cy="370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362" name="Shape 362"/>
          <p:cNvSpPr/>
          <p:nvPr/>
        </p:nvSpPr>
        <p:spPr>
          <a:xfrm>
            <a:off x="4256125" y="2546150"/>
            <a:ext cx="465300" cy="370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363" name="Shape 363"/>
          <p:cNvSpPr/>
          <p:nvPr/>
        </p:nvSpPr>
        <p:spPr>
          <a:xfrm>
            <a:off x="5122000" y="3002775"/>
            <a:ext cx="465300" cy="370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364" name="Shape 364"/>
          <p:cNvSpPr/>
          <p:nvPr/>
        </p:nvSpPr>
        <p:spPr>
          <a:xfrm>
            <a:off x="1846450" y="3002775"/>
            <a:ext cx="465300" cy="370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274E13"/>
                </a:solidFill>
              </a:rPr>
              <a:t>A</a:t>
            </a:r>
          </a:p>
        </p:txBody>
      </p:sp>
      <p:sp>
        <p:nvSpPr>
          <p:cNvPr id="365" name="Shape 365"/>
          <p:cNvSpPr/>
          <p:nvPr/>
        </p:nvSpPr>
        <p:spPr>
          <a:xfrm>
            <a:off x="6005050" y="3002775"/>
            <a:ext cx="465300" cy="370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366" name="Shape 366"/>
          <p:cNvSpPr/>
          <p:nvPr/>
        </p:nvSpPr>
        <p:spPr>
          <a:xfrm>
            <a:off x="6870925" y="3002775"/>
            <a:ext cx="465300" cy="370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367" name="Shape 367"/>
          <p:cNvSpPr/>
          <p:nvPr/>
        </p:nvSpPr>
        <p:spPr>
          <a:xfrm>
            <a:off x="6870925" y="2528900"/>
            <a:ext cx="465300" cy="370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FFFFFF"/>
                </a:solidFill>
              </a:rPr>
              <a:t>l</a:t>
            </a:r>
          </a:p>
        </p:txBody>
      </p:sp>
      <p:grpSp>
        <p:nvGrpSpPr>
          <p:cNvPr id="368" name="Shape 368"/>
          <p:cNvGrpSpPr/>
          <p:nvPr/>
        </p:nvGrpSpPr>
        <p:grpSpPr>
          <a:xfrm>
            <a:off x="6797725" y="2037850"/>
            <a:ext cx="611700" cy="1438800"/>
            <a:chOff x="5393350" y="4807500"/>
            <a:chExt cx="611700" cy="1438800"/>
          </a:xfrm>
        </p:grpSpPr>
        <p:cxnSp>
          <p:nvCxnSpPr>
            <p:cNvPr id="369" name="Shape 369"/>
            <p:cNvCxnSpPr/>
            <p:nvPr/>
          </p:nvCxnSpPr>
          <p:spPr>
            <a:xfrm>
              <a:off x="53933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70" name="Shape 370"/>
            <p:cNvCxnSpPr/>
            <p:nvPr/>
          </p:nvCxnSpPr>
          <p:spPr>
            <a:xfrm>
              <a:off x="5393350" y="6237675"/>
              <a:ext cx="611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71" name="Shape 371"/>
            <p:cNvCxnSpPr/>
            <p:nvPr/>
          </p:nvCxnSpPr>
          <p:spPr>
            <a:xfrm>
              <a:off x="60050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72" name="Shape 372"/>
          <p:cNvGrpSpPr/>
          <p:nvPr/>
        </p:nvGrpSpPr>
        <p:grpSpPr>
          <a:xfrm>
            <a:off x="5931850" y="2037850"/>
            <a:ext cx="611700" cy="1438800"/>
            <a:chOff x="5393350" y="4807500"/>
            <a:chExt cx="611700" cy="1438800"/>
          </a:xfrm>
        </p:grpSpPr>
        <p:cxnSp>
          <p:nvCxnSpPr>
            <p:cNvPr id="373" name="Shape 373"/>
            <p:cNvCxnSpPr/>
            <p:nvPr/>
          </p:nvCxnSpPr>
          <p:spPr>
            <a:xfrm>
              <a:off x="53933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74" name="Shape 374"/>
            <p:cNvCxnSpPr/>
            <p:nvPr/>
          </p:nvCxnSpPr>
          <p:spPr>
            <a:xfrm>
              <a:off x="5393350" y="6237675"/>
              <a:ext cx="611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75" name="Shape 375"/>
            <p:cNvCxnSpPr/>
            <p:nvPr/>
          </p:nvCxnSpPr>
          <p:spPr>
            <a:xfrm>
              <a:off x="60050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76" name="Shape 376"/>
          <p:cNvGrpSpPr/>
          <p:nvPr/>
        </p:nvGrpSpPr>
        <p:grpSpPr>
          <a:xfrm>
            <a:off x="5048800" y="2037850"/>
            <a:ext cx="611700" cy="1438800"/>
            <a:chOff x="5393350" y="4807500"/>
            <a:chExt cx="611700" cy="1438800"/>
          </a:xfrm>
        </p:grpSpPr>
        <p:cxnSp>
          <p:nvCxnSpPr>
            <p:cNvPr id="377" name="Shape 377"/>
            <p:cNvCxnSpPr/>
            <p:nvPr/>
          </p:nvCxnSpPr>
          <p:spPr>
            <a:xfrm>
              <a:off x="53933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78" name="Shape 378"/>
            <p:cNvCxnSpPr/>
            <p:nvPr/>
          </p:nvCxnSpPr>
          <p:spPr>
            <a:xfrm>
              <a:off x="5393350" y="6237675"/>
              <a:ext cx="611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79" name="Shape 379"/>
            <p:cNvCxnSpPr/>
            <p:nvPr/>
          </p:nvCxnSpPr>
          <p:spPr>
            <a:xfrm>
              <a:off x="60050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80" name="Shape 380"/>
          <p:cNvGrpSpPr/>
          <p:nvPr/>
        </p:nvGrpSpPr>
        <p:grpSpPr>
          <a:xfrm>
            <a:off x="4182925" y="2037850"/>
            <a:ext cx="611700" cy="1438800"/>
            <a:chOff x="5393350" y="4807500"/>
            <a:chExt cx="611700" cy="1438800"/>
          </a:xfrm>
        </p:grpSpPr>
        <p:cxnSp>
          <p:nvCxnSpPr>
            <p:cNvPr id="381" name="Shape 381"/>
            <p:cNvCxnSpPr/>
            <p:nvPr/>
          </p:nvCxnSpPr>
          <p:spPr>
            <a:xfrm>
              <a:off x="53933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82" name="Shape 382"/>
            <p:cNvCxnSpPr/>
            <p:nvPr/>
          </p:nvCxnSpPr>
          <p:spPr>
            <a:xfrm>
              <a:off x="5393350" y="6237675"/>
              <a:ext cx="611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83" name="Shape 383"/>
            <p:cNvCxnSpPr/>
            <p:nvPr/>
          </p:nvCxnSpPr>
          <p:spPr>
            <a:xfrm>
              <a:off x="60050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84" name="Shape 384"/>
          <p:cNvGrpSpPr/>
          <p:nvPr/>
        </p:nvGrpSpPr>
        <p:grpSpPr>
          <a:xfrm>
            <a:off x="3360125" y="2037850"/>
            <a:ext cx="611700" cy="1438800"/>
            <a:chOff x="5393350" y="4807500"/>
            <a:chExt cx="611700" cy="1438800"/>
          </a:xfrm>
        </p:grpSpPr>
        <p:cxnSp>
          <p:nvCxnSpPr>
            <p:cNvPr id="385" name="Shape 385"/>
            <p:cNvCxnSpPr/>
            <p:nvPr/>
          </p:nvCxnSpPr>
          <p:spPr>
            <a:xfrm>
              <a:off x="53933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86" name="Shape 386"/>
            <p:cNvCxnSpPr/>
            <p:nvPr/>
          </p:nvCxnSpPr>
          <p:spPr>
            <a:xfrm>
              <a:off x="5393350" y="6237675"/>
              <a:ext cx="611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87" name="Shape 387"/>
            <p:cNvCxnSpPr/>
            <p:nvPr/>
          </p:nvCxnSpPr>
          <p:spPr>
            <a:xfrm>
              <a:off x="60050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88" name="Shape 388"/>
          <p:cNvGrpSpPr/>
          <p:nvPr/>
        </p:nvGrpSpPr>
        <p:grpSpPr>
          <a:xfrm>
            <a:off x="2494250" y="2037850"/>
            <a:ext cx="611700" cy="1438800"/>
            <a:chOff x="5393350" y="4807500"/>
            <a:chExt cx="611700" cy="1438800"/>
          </a:xfrm>
        </p:grpSpPr>
        <p:cxnSp>
          <p:nvCxnSpPr>
            <p:cNvPr id="389" name="Shape 389"/>
            <p:cNvCxnSpPr/>
            <p:nvPr/>
          </p:nvCxnSpPr>
          <p:spPr>
            <a:xfrm>
              <a:off x="53933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90" name="Shape 390"/>
            <p:cNvCxnSpPr/>
            <p:nvPr/>
          </p:nvCxnSpPr>
          <p:spPr>
            <a:xfrm>
              <a:off x="5393350" y="6237675"/>
              <a:ext cx="611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91" name="Shape 391"/>
            <p:cNvCxnSpPr/>
            <p:nvPr/>
          </p:nvCxnSpPr>
          <p:spPr>
            <a:xfrm>
              <a:off x="6005050" y="4807500"/>
              <a:ext cx="0" cy="14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392" name="Shape 392"/>
          <p:cNvSpPr txBox="1"/>
          <p:nvPr/>
        </p:nvSpPr>
        <p:spPr>
          <a:xfrm>
            <a:off x="2528750" y="3476650"/>
            <a:ext cx="5427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000"/>
              <a:t>1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3394625" y="3476650"/>
            <a:ext cx="5427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000"/>
              <a:t>2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4217425" y="3476650"/>
            <a:ext cx="5427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000"/>
              <a:t>3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5083300" y="3476650"/>
            <a:ext cx="5427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000"/>
              <a:t>4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5966350" y="3476650"/>
            <a:ext cx="5427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000"/>
              <a:t>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6832225" y="3476650"/>
            <a:ext cx="5427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000"/>
              <a:t>6</a:t>
            </a:r>
          </a:p>
        </p:txBody>
      </p:sp>
      <p:cxnSp>
        <p:nvCxnSpPr>
          <p:cNvPr id="398" name="Shape 398"/>
          <p:cNvCxnSpPr>
            <a:endCxn id="361" idx="1"/>
          </p:cNvCxnSpPr>
          <p:nvPr/>
        </p:nvCxnSpPr>
        <p:spPr>
          <a:xfrm>
            <a:off x="3898525" y="3188025"/>
            <a:ext cx="35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99" name="Shape 399"/>
          <p:cNvCxnSpPr>
            <a:stCxn id="360" idx="3"/>
            <a:endCxn id="362" idx="1"/>
          </p:cNvCxnSpPr>
          <p:nvPr/>
        </p:nvCxnSpPr>
        <p:spPr>
          <a:xfrm flipH="1" rot="10800000">
            <a:off x="3898625" y="2731425"/>
            <a:ext cx="357600" cy="45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0" name="Shape 400"/>
          <p:cNvCxnSpPr>
            <a:stCxn id="362" idx="3"/>
            <a:endCxn id="363" idx="1"/>
          </p:cNvCxnSpPr>
          <p:nvPr/>
        </p:nvCxnSpPr>
        <p:spPr>
          <a:xfrm>
            <a:off x="4721425" y="2731400"/>
            <a:ext cx="400500" cy="45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1" name="Shape 401"/>
          <p:cNvCxnSpPr>
            <a:endCxn id="363" idx="1"/>
          </p:cNvCxnSpPr>
          <p:nvPr/>
        </p:nvCxnSpPr>
        <p:spPr>
          <a:xfrm>
            <a:off x="4721500" y="3188025"/>
            <a:ext cx="400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2" name="Shape 402"/>
          <p:cNvCxnSpPr>
            <a:endCxn id="365" idx="1"/>
          </p:cNvCxnSpPr>
          <p:nvPr/>
        </p:nvCxnSpPr>
        <p:spPr>
          <a:xfrm>
            <a:off x="5587150" y="3188025"/>
            <a:ext cx="417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3" name="Shape 403"/>
          <p:cNvCxnSpPr>
            <a:stCxn id="365" idx="3"/>
            <a:endCxn id="366" idx="1"/>
          </p:cNvCxnSpPr>
          <p:nvPr/>
        </p:nvCxnSpPr>
        <p:spPr>
          <a:xfrm>
            <a:off x="6470350" y="3188025"/>
            <a:ext cx="400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4" name="Shape 404"/>
          <p:cNvCxnSpPr/>
          <p:nvPr/>
        </p:nvCxnSpPr>
        <p:spPr>
          <a:xfrm flipH="1" rot="10800000">
            <a:off x="6470350" y="2748225"/>
            <a:ext cx="370500" cy="43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405" name="Shape 405"/>
          <p:cNvGraphicFramePr/>
          <p:nvPr/>
        </p:nvGraphicFramePr>
        <p:xfrm>
          <a:off x="1906975" y="428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{C1E143F4-E5BF-46AD-9FCE-68DB3727A702}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Target Code (Lag 1)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Given Code (Lag 0)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looks (l)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talks (t)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looks (l)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talks (t)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06" name="Shape 406"/>
          <p:cNvSpPr/>
          <p:nvPr/>
        </p:nvSpPr>
        <p:spPr>
          <a:xfrm>
            <a:off x="4279825" y="3895600"/>
            <a:ext cx="417900" cy="31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換個時間單位再來分析</a:t>
            </a:r>
          </a:p>
        </p:txBody>
      </p:sp>
      <p:sp>
        <p:nvSpPr>
          <p:cNvPr id="413" name="Shape 413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414" name="Shape 414"/>
          <p:cNvSpPr/>
          <p:nvPr/>
        </p:nvSpPr>
        <p:spPr>
          <a:xfrm>
            <a:off x="2569600" y="3002775"/>
            <a:ext cx="1329000" cy="370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415" name="Shape 415"/>
          <p:cNvSpPr/>
          <p:nvPr/>
        </p:nvSpPr>
        <p:spPr>
          <a:xfrm>
            <a:off x="4256125" y="3002775"/>
            <a:ext cx="1314900" cy="370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416" name="Shape 416"/>
          <p:cNvSpPr/>
          <p:nvPr/>
        </p:nvSpPr>
        <p:spPr>
          <a:xfrm>
            <a:off x="4256125" y="2546150"/>
            <a:ext cx="1314900" cy="370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417" name="Shape 417"/>
          <p:cNvSpPr/>
          <p:nvPr/>
        </p:nvSpPr>
        <p:spPr>
          <a:xfrm>
            <a:off x="1846450" y="3002775"/>
            <a:ext cx="465300" cy="370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274E13"/>
                </a:solidFill>
              </a:rPr>
              <a:t>A</a:t>
            </a:r>
          </a:p>
        </p:txBody>
      </p:sp>
      <p:sp>
        <p:nvSpPr>
          <p:cNvPr id="418" name="Shape 418"/>
          <p:cNvSpPr/>
          <p:nvPr/>
        </p:nvSpPr>
        <p:spPr>
          <a:xfrm>
            <a:off x="6073963" y="3002775"/>
            <a:ext cx="1262400" cy="370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419" name="Shape 419"/>
          <p:cNvSpPr/>
          <p:nvPr/>
        </p:nvSpPr>
        <p:spPr>
          <a:xfrm>
            <a:off x="6073963" y="2528900"/>
            <a:ext cx="1262400" cy="370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FFFFFF"/>
                </a:solidFill>
              </a:rPr>
              <a:t>l</a:t>
            </a:r>
          </a:p>
        </p:txBody>
      </p:sp>
      <p:cxnSp>
        <p:nvCxnSpPr>
          <p:cNvPr id="420" name="Shape 420"/>
          <p:cNvCxnSpPr/>
          <p:nvPr/>
        </p:nvCxnSpPr>
        <p:spPr>
          <a:xfrm>
            <a:off x="6466000" y="3468025"/>
            <a:ext cx="94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1" name="Shape 421"/>
          <p:cNvCxnSpPr/>
          <p:nvPr/>
        </p:nvCxnSpPr>
        <p:spPr>
          <a:xfrm>
            <a:off x="7409425" y="2037850"/>
            <a:ext cx="0" cy="14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2" name="Shape 422"/>
          <p:cNvCxnSpPr/>
          <p:nvPr/>
        </p:nvCxnSpPr>
        <p:spPr>
          <a:xfrm>
            <a:off x="5048800" y="3468025"/>
            <a:ext cx="61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3" name="Shape 423"/>
          <p:cNvCxnSpPr/>
          <p:nvPr/>
        </p:nvCxnSpPr>
        <p:spPr>
          <a:xfrm>
            <a:off x="5660500" y="2037850"/>
            <a:ext cx="0" cy="14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4" name="Shape 424"/>
          <p:cNvCxnSpPr/>
          <p:nvPr/>
        </p:nvCxnSpPr>
        <p:spPr>
          <a:xfrm>
            <a:off x="4182925" y="2037850"/>
            <a:ext cx="0" cy="14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5" name="Shape 425"/>
          <p:cNvCxnSpPr/>
          <p:nvPr/>
        </p:nvCxnSpPr>
        <p:spPr>
          <a:xfrm>
            <a:off x="5931850" y="2037850"/>
            <a:ext cx="0" cy="14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6" name="Shape 426"/>
          <p:cNvCxnSpPr/>
          <p:nvPr/>
        </p:nvCxnSpPr>
        <p:spPr>
          <a:xfrm>
            <a:off x="5931850" y="3468025"/>
            <a:ext cx="61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7" name="Shape 427"/>
          <p:cNvCxnSpPr/>
          <p:nvPr/>
        </p:nvCxnSpPr>
        <p:spPr>
          <a:xfrm>
            <a:off x="4182925" y="3468025"/>
            <a:ext cx="147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8" name="Shape 428"/>
          <p:cNvCxnSpPr/>
          <p:nvPr/>
        </p:nvCxnSpPr>
        <p:spPr>
          <a:xfrm>
            <a:off x="3080075" y="3468025"/>
            <a:ext cx="8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9" name="Shape 429"/>
          <p:cNvCxnSpPr/>
          <p:nvPr/>
        </p:nvCxnSpPr>
        <p:spPr>
          <a:xfrm>
            <a:off x="3971825" y="2037850"/>
            <a:ext cx="0" cy="14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0" name="Shape 430"/>
          <p:cNvCxnSpPr/>
          <p:nvPr/>
        </p:nvCxnSpPr>
        <p:spPr>
          <a:xfrm>
            <a:off x="2494250" y="2037850"/>
            <a:ext cx="0" cy="14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1" name="Shape 431"/>
          <p:cNvCxnSpPr/>
          <p:nvPr/>
        </p:nvCxnSpPr>
        <p:spPr>
          <a:xfrm>
            <a:off x="2494250" y="3468025"/>
            <a:ext cx="61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2" name="Shape 432"/>
          <p:cNvSpPr txBox="1"/>
          <p:nvPr/>
        </p:nvSpPr>
        <p:spPr>
          <a:xfrm>
            <a:off x="2961688" y="3476650"/>
            <a:ext cx="5427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000"/>
              <a:t>1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721425" y="3476650"/>
            <a:ext cx="5427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000"/>
              <a:t>2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6433825" y="3476650"/>
            <a:ext cx="5427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000"/>
              <a:t>3</a:t>
            </a:r>
          </a:p>
        </p:txBody>
      </p:sp>
      <p:cxnSp>
        <p:nvCxnSpPr>
          <p:cNvPr id="435" name="Shape 435"/>
          <p:cNvCxnSpPr>
            <a:endCxn id="415" idx="1"/>
          </p:cNvCxnSpPr>
          <p:nvPr/>
        </p:nvCxnSpPr>
        <p:spPr>
          <a:xfrm>
            <a:off x="3898525" y="3188025"/>
            <a:ext cx="35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6" name="Shape 436"/>
          <p:cNvCxnSpPr>
            <a:stCxn id="414" idx="3"/>
            <a:endCxn id="416" idx="1"/>
          </p:cNvCxnSpPr>
          <p:nvPr/>
        </p:nvCxnSpPr>
        <p:spPr>
          <a:xfrm flipH="1" rot="10800000">
            <a:off x="3898600" y="2731425"/>
            <a:ext cx="357600" cy="45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7" name="Shape 437"/>
          <p:cNvCxnSpPr>
            <a:endCxn id="418" idx="1"/>
          </p:cNvCxnSpPr>
          <p:nvPr/>
        </p:nvCxnSpPr>
        <p:spPr>
          <a:xfrm>
            <a:off x="5587063" y="3188025"/>
            <a:ext cx="486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438" name="Shape 438"/>
          <p:cNvGraphicFramePr/>
          <p:nvPr/>
        </p:nvGraphicFramePr>
        <p:xfrm>
          <a:off x="1906975" y="428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{C1E143F4-E5BF-46AD-9FCE-68DB3727A702}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Target Code (Lag 1)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Given Code (Lag 0)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looks (l)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talks (t)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looks (l)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talks (t)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9" name="Shape 439"/>
          <p:cNvSpPr/>
          <p:nvPr/>
        </p:nvSpPr>
        <p:spPr>
          <a:xfrm>
            <a:off x="4279825" y="3895600"/>
            <a:ext cx="417900" cy="31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0" name="Shape 440"/>
          <p:cNvCxnSpPr>
            <a:endCxn id="419" idx="1"/>
          </p:cNvCxnSpPr>
          <p:nvPr/>
        </p:nvCxnSpPr>
        <p:spPr>
          <a:xfrm flipH="1" rot="10800000">
            <a:off x="5574163" y="2714150"/>
            <a:ext cx="499800" cy="47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1" name="Shape 441"/>
          <p:cNvCxnSpPr>
            <a:stCxn id="416" idx="3"/>
            <a:endCxn id="418" idx="1"/>
          </p:cNvCxnSpPr>
          <p:nvPr/>
        </p:nvCxnSpPr>
        <p:spPr>
          <a:xfrm>
            <a:off x="5571025" y="2731400"/>
            <a:ext cx="502800" cy="45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2" name="Shape 442"/>
          <p:cNvCxnSpPr/>
          <p:nvPr/>
        </p:nvCxnSpPr>
        <p:spPr>
          <a:xfrm>
            <a:off x="5587063" y="2748625"/>
            <a:ext cx="486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3" name="Shape 443"/>
          <p:cNvSpPr/>
          <p:nvPr/>
        </p:nvSpPr>
        <p:spPr>
          <a:xfrm>
            <a:off x="6543550" y="4816100"/>
            <a:ext cx="2408100" cy="1370700"/>
          </a:xfrm>
          <a:prstGeom prst="wedgeRoundRectCallout">
            <a:avLst>
              <a:gd fmla="val -39089" name="adj1"/>
              <a:gd fmla="val -99026" name="adj2"/>
              <a:gd fmla="val 0" name="adj3"/>
            </a:avLst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000">
                <a:solidFill>
                  <a:srgbClr val="FFFFFF"/>
                </a:solidFill>
              </a:rPr>
              <a:t>只要詳細記錄時間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2000">
                <a:solidFill>
                  <a:srgbClr val="FFFFFF"/>
                </a:solidFill>
              </a:rPr>
              <a:t>就能夠從不同尺度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TW" sz="2000">
                <a:solidFill>
                  <a:srgbClr val="FFFFFF"/>
                </a:solidFill>
              </a:rPr>
              <a:t>去做分析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450" name="Shape 450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從微觀到宏觀</a:t>
            </a:r>
          </a:p>
        </p:txBody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不要拘泥從每個編碼資料中找尋模式</a:t>
            </a:r>
            <a:br>
              <a:rPr lang="zh-TW"/>
            </a:br>
            <a:r>
              <a:rPr lang="zh-TW"/>
              <a:t>	試著從更宏觀的角度來看資料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更大的時間單位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以抽象、廣泛的編碼系統 取代 具體、細微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宏觀編碼系統的好處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比微觀系統更容易使用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可以發掘原本看不到的模式</a:t>
            </a:r>
          </a:p>
          <a:p>
            <a:pPr indent="-228600" lvl="0" marL="457200" rtl="0">
              <a:spcBef>
                <a:spcPts val="1000"/>
              </a:spcBef>
            </a:pPr>
            <a:r>
              <a:rPr lang="zh-TW"/>
              <a:t>試著應用統計的探索性分析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回歸資料本身所帶有的知識模式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用宏觀角度重新檢查資料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1186025" y="4227750"/>
            <a:ext cx="7481700" cy="223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時間序列分析</a:t>
            </a:r>
          </a:p>
        </p:txBody>
      </p:sp>
      <p:sp>
        <p:nvSpPr>
          <p:cNvPr id="458" name="Shape 458"/>
          <p:cNvSpPr txBox="1"/>
          <p:nvPr>
            <p:ph idx="1" type="subTitle"/>
          </p:nvPr>
        </p:nvSpPr>
        <p:spPr>
          <a:xfrm>
            <a:off x="1186025" y="3348150"/>
            <a:ext cx="7429500" cy="87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 startAt="4"/>
            </a:pPr>
            <a:r>
              <a:rPr lang="zh-TW"/>
              <a:t>Time-series analysis</a:t>
            </a:r>
            <a:br>
              <a:rPr lang="zh-TW"/>
            </a:br>
            <a:r>
              <a:rPr lang="zh-TW"/>
              <a:t>時間序列分析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 startAt="4"/>
            </a:pPr>
            <a:r>
              <a:rPr lang="zh-TW"/>
              <a:t>Autocorrelation and time-series analysis</a:t>
            </a:r>
            <a:br>
              <a:rPr lang="zh-TW"/>
            </a:br>
            <a:r>
              <a:rPr lang="zh-TW"/>
              <a:t>自相關與時間序列分析</a:t>
            </a:r>
          </a:p>
        </p:txBody>
      </p:sp>
      <p:sp>
        <p:nvSpPr>
          <p:cNvPr id="459" name="Shape 459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行為記錄的時間序列</a:t>
            </a:r>
          </a:p>
        </p:txBody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68" name="Shape 4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900" y="1783075"/>
            <a:ext cx="7179105" cy="47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Shape 469"/>
          <p:cNvSpPr txBox="1"/>
          <p:nvPr/>
        </p:nvSpPr>
        <p:spPr>
          <a:xfrm>
            <a:off x="476250" y="6506550"/>
            <a:ext cx="6499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u="sng">
                <a:solidFill>
                  <a:srgbClr val="FFFFFF"/>
                </a:solidFill>
                <a:hlinkClick r:id="rId4"/>
              </a:rPr>
              <a:t>http://www.aicepsych.com/unit-1-research-methods.html</a:t>
            </a:r>
            <a:r>
              <a:rPr lang="zh-TW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70" name="Shape 470"/>
          <p:cNvSpPr/>
          <p:nvPr/>
        </p:nvSpPr>
        <p:spPr>
          <a:xfrm>
            <a:off x="163500" y="2392125"/>
            <a:ext cx="1806900" cy="937800"/>
          </a:xfrm>
          <a:prstGeom prst="wedgeRoundRectCallout">
            <a:avLst>
              <a:gd fmla="val 68332" name="adj1"/>
              <a:gd fmla="val 36917" name="adj2"/>
              <a:gd fmla="val 0" name="adj3"/>
            </a:avLst>
          </a:prstGeom>
          <a:solidFill>
            <a:schemeClr val="dk2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3000">
                <a:solidFill>
                  <a:srgbClr val="FFFFFF"/>
                </a:solidFill>
              </a:rPr>
              <a:t>時間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(開始/結束)</a:t>
            </a:r>
          </a:p>
        </p:txBody>
      </p:sp>
      <p:sp>
        <p:nvSpPr>
          <p:cNvPr id="471" name="Shape 471"/>
          <p:cNvSpPr/>
          <p:nvPr/>
        </p:nvSpPr>
        <p:spPr>
          <a:xfrm>
            <a:off x="163500" y="3639829"/>
            <a:ext cx="1806900" cy="722700"/>
          </a:xfrm>
          <a:prstGeom prst="wedgeRoundRectCallout">
            <a:avLst>
              <a:gd fmla="val 68332" name="adj1"/>
              <a:gd fmla="val 36917" name="adj2"/>
              <a:gd fmla="val 0" name="adj3"/>
            </a:avLst>
          </a:prstGeom>
          <a:solidFill>
            <a:schemeClr val="dk2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3000">
                <a:solidFill>
                  <a:srgbClr val="FFFFFF"/>
                </a:solidFill>
              </a:rPr>
              <a:t>行為類型</a:t>
            </a:r>
          </a:p>
        </p:txBody>
      </p:sp>
      <p:sp>
        <p:nvSpPr>
          <p:cNvPr id="472" name="Shape 472"/>
          <p:cNvSpPr/>
          <p:nvPr/>
        </p:nvSpPr>
        <p:spPr>
          <a:xfrm>
            <a:off x="163500" y="4754822"/>
            <a:ext cx="1806900" cy="722700"/>
          </a:xfrm>
          <a:prstGeom prst="wedgeRoundRectCallout">
            <a:avLst>
              <a:gd fmla="val 68332" name="adj1"/>
              <a:gd fmla="val 36917" name="adj2"/>
              <a:gd fmla="val 0" name="adj3"/>
            </a:avLst>
          </a:prstGeom>
          <a:solidFill>
            <a:schemeClr val="dk2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3000">
                <a:solidFill>
                  <a:srgbClr val="FFFFFF"/>
                </a:solidFill>
              </a:rPr>
              <a:t>程度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3600"/>
              <a:t>從類別編碼轉換成時間序列的方法(1/2)</a:t>
            </a:r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事件間隔法 (the Interevent Interval)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81" name="Shape 4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625" y="2414550"/>
            <a:ext cx="5715000" cy="44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Shape 482"/>
          <p:cNvSpPr txBox="1"/>
          <p:nvPr/>
        </p:nvSpPr>
        <p:spPr>
          <a:xfrm>
            <a:off x="1731725" y="2843150"/>
            <a:ext cx="10425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吸菸時間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3787600" y="2843150"/>
            <a:ext cx="10425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吸菸</a:t>
            </a:r>
            <a:r>
              <a:rPr lang="zh-TW"/>
              <a:t>長度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(換算小時)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5648575" y="2843150"/>
            <a:ext cx="10425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時間區間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7354450" y="2843150"/>
            <a:ext cx="1433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時間</a:t>
            </a:r>
            <a:r>
              <a:rPr lang="zh-TW"/>
              <a:t>平均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(每小時平均)</a:t>
            </a:r>
          </a:p>
        </p:txBody>
      </p:sp>
      <p:sp>
        <p:nvSpPr>
          <p:cNvPr id="486" name="Shape 486"/>
          <p:cNvSpPr/>
          <p:nvPr/>
        </p:nvSpPr>
        <p:spPr>
          <a:xfrm>
            <a:off x="6668450" y="3877000"/>
            <a:ext cx="594600" cy="2326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7659250" y="3575475"/>
            <a:ext cx="1344000" cy="1051200"/>
          </a:xfrm>
          <a:prstGeom prst="wedgeRoundRectCallout">
            <a:avLst>
              <a:gd fmla="val -74360" name="adj1"/>
              <a:gd fmla="val 15566" name="adj2"/>
              <a:gd fmla="val 0" name="adj3"/>
            </a:avLst>
          </a:prstGeom>
          <a:solidFill>
            <a:srgbClr val="FF0000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000">
                <a:solidFill>
                  <a:srgbClr val="FFFFFF"/>
                </a:solidFill>
              </a:rPr>
              <a:t>繪製時間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TW" sz="2000">
                <a:solidFill>
                  <a:srgbClr val="FFFFFF"/>
                </a:solidFill>
              </a:rPr>
              <a:t>序列圖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資料來源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533400" y="1791300"/>
            <a:ext cx="40194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TW" sz="1800"/>
              <a:t>Bakeman, R., &amp; Gottman, J. M. (1997). </a:t>
            </a:r>
            <a:r>
              <a:rPr lang="zh-TW" sz="1800">
                <a:solidFill>
                  <a:schemeClr val="dk1"/>
                </a:solidFill>
              </a:rPr>
              <a:t>Observing interaction: an introduction to sequential analysis.</a:t>
            </a:r>
            <a:r>
              <a:rPr lang="zh-TW" sz="1800"/>
              <a:t> Cambridge University Press.</a:t>
            </a: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4299175" y="1791150"/>
            <a:ext cx="44256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1800">
                <a:solidFill>
                  <a:schemeClr val="dk1"/>
                </a:solidFill>
              </a:rPr>
              <a:t>Bakeman, R., &amp; Quera, V. (2011). </a:t>
            </a:r>
            <a:r>
              <a:rPr i="1" lang="zh-TW" sz="1800">
                <a:solidFill>
                  <a:schemeClr val="dk1"/>
                </a:solidFill>
              </a:rPr>
              <a:t>Sequential analysis and observational methods for the behavioral sciences</a:t>
            </a:r>
            <a:r>
              <a:rPr lang="zh-TW" sz="1800">
                <a:solidFill>
                  <a:schemeClr val="dk1"/>
                </a:solidFill>
              </a:rPr>
              <a:t>. Cambridge University Press.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852" y="3181025"/>
            <a:ext cx="1714500" cy="26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725" y="3181025"/>
            <a:ext cx="17145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810575" y="5960250"/>
            <a:ext cx="3465000" cy="542700"/>
          </a:xfrm>
          <a:prstGeom prst="wedgeRoundRectCallout">
            <a:avLst>
              <a:gd fmla="val 11314" name="adj1"/>
              <a:gd fmla="val -102391" name="adj2"/>
              <a:gd fmla="val 0" name="adj3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TW" sz="1800"/>
              <a:t>9. Analyzing time sequences</a:t>
            </a:r>
          </a:p>
        </p:txBody>
      </p:sp>
      <p:sp>
        <p:nvSpPr>
          <p:cNvPr id="160" name="Shape 160"/>
          <p:cNvSpPr/>
          <p:nvPr/>
        </p:nvSpPr>
        <p:spPr>
          <a:xfrm>
            <a:off x="4672175" y="5981375"/>
            <a:ext cx="3679500" cy="669900"/>
          </a:xfrm>
          <a:prstGeom prst="wedgeRoundRectCallout">
            <a:avLst>
              <a:gd fmla="val 11314" name="adj1"/>
              <a:gd fmla="val -102391" name="adj2"/>
              <a:gd fmla="val 0" name="adj3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/>
              <a:t>11. Time-window and log-linear sequential analysis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zh-TW" sz="3600">
                <a:solidFill>
                  <a:schemeClr val="dk1"/>
                </a:solidFill>
              </a:rPr>
              <a:t>從類別編碼轉換成時間序列的方法(2/2)</a:t>
            </a:r>
          </a:p>
        </p:txBody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 startAt="2"/>
            </a:pPr>
            <a:r>
              <a:rPr lang="zh-TW"/>
              <a:t>移動機率視窗法 (Moving probability-window)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1. 設定一個觀察範圍(視窗)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2. 計算出現在該視窗內的編碼時間長度，得到機率值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3. 向前移動一個時間單位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可以得到平滑的時間序列，但大多時候沒必要這樣做</a:t>
            </a:r>
          </a:p>
          <a:p>
            <a:pPr indent="-228600" lvl="0" marL="457200" rtl="0">
              <a:spcBef>
                <a:spcPts val="1000"/>
              </a:spcBef>
              <a:buAutoNum type="arabicPeriod" startAt="2"/>
            </a:pPr>
            <a:r>
              <a:rPr lang="zh-TW"/>
              <a:t>編碼系統的單變量縮放法 (univariate scaling)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將每一個變項、每一個人都做成各別的時間序列</a:t>
            </a:r>
          </a:p>
          <a:p>
            <a:pPr indent="-228600" lvl="1" marL="914400">
              <a:spcBef>
                <a:spcPts val="0"/>
              </a:spcBef>
            </a:pPr>
            <a:r>
              <a:rPr lang="zh-TW"/>
              <a:t>使用統計計算變異數或迴歸</a:t>
            </a:r>
          </a:p>
          <a:p>
            <a:pPr indent="0" lvl="0" marL="1778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轉換成時間序列的其他方法</a:t>
            </a:r>
          </a:p>
        </p:txBody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觀察資料加上正面影響的評分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聲音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臉部表情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肢體動作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講話方式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>
                <a:solidFill>
                  <a:schemeClr val="dk1"/>
                </a:solidFill>
              </a:rPr>
              <a:t>結合不同編碼維度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zh-TW">
                <a:solidFill>
                  <a:schemeClr val="dk1"/>
                </a:solidFill>
              </a:rPr>
              <a:t>參與/不參與 + 正面/負面：參與=+1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zh-TW">
                <a:solidFill>
                  <a:schemeClr val="dk1"/>
                </a:solidFill>
              </a:rPr>
              <a:t>夫妻互動對談：正面程度/負面程度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-&gt;累計的時間序列 (time series cumulated)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zh-TW">
                <a:solidFill>
                  <a:schemeClr val="dk1"/>
                </a:solidFill>
              </a:rPr>
              <a:t>社群互動的程度：moving socimetric</a:t>
            </a:r>
          </a:p>
        </p:txBody>
      </p:sp>
      <p:sp>
        <p:nvSpPr>
          <p:cNvPr id="503" name="Shape 503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510" name="Shape 510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使用時間序列分析的好處 (1/2)</a:t>
            </a:r>
          </a:p>
        </p:txBody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zh-TW" sz="2800">
                <a:solidFill>
                  <a:srgbClr val="B45F06"/>
                </a:solidFill>
              </a:rPr>
              <a:t>可以看到整體視覺化的圖形</a:t>
            </a:r>
          </a:p>
        </p:txBody>
      </p:sp>
      <p:pic>
        <p:nvPicPr>
          <p:cNvPr id="512" name="Shape 5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75" y="2539684"/>
            <a:ext cx="4290850" cy="297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Shape 5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833" y="2539688"/>
            <a:ext cx="4152993" cy="29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Shape 514"/>
          <p:cNvSpPr txBox="1"/>
          <p:nvPr/>
        </p:nvSpPr>
        <p:spPr>
          <a:xfrm>
            <a:off x="2090700" y="5615463"/>
            <a:ext cx="4962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000"/>
              <a:t>兩對門診情侶的互動狀況</a:t>
            </a:r>
            <a:r>
              <a:rPr lang="zh-TW" sz="2000">
                <a:solidFill>
                  <a:schemeClr val="dk1"/>
                </a:solidFill>
              </a:rPr>
              <a:t>時間序列</a:t>
            </a:r>
            <a:r>
              <a:rPr lang="zh-TW" sz="2000"/>
              <a:t>記錄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使用時間序列分析的好處 (2/2)</a:t>
            </a:r>
          </a:p>
        </p:txBody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b="1" lang="zh-TW" sz="2800">
                <a:solidFill>
                  <a:srgbClr val="B45F06"/>
                </a:solidFill>
              </a:rPr>
              <a:t>時間序列分析可以超越編碼系統的限制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瀏覽圖表就能夠觀察資料的斜率(slope)與水平(level)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可以找到罕見關鍵事件 (rare critical events)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可以看到整體的趨勢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可以找到改變的時間點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可以建構數學模型來發展新的理論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可以用來預測行為 (預測離婚)</a:t>
            </a:r>
          </a:p>
        </p:txBody>
      </p:sp>
      <p:sp>
        <p:nvSpPr>
          <p:cNvPr id="522" name="Shape 522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時間序列分析法的用途</a:t>
            </a:r>
          </a:p>
        </p:txBody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b="1" lang="zh-TW">
                <a:solidFill>
                  <a:schemeClr val="dk2"/>
                </a:solidFill>
              </a:rPr>
              <a:t>週期性分析 (cyclicity) = 光譜分析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b="1" lang="zh-TW">
                <a:solidFill>
                  <a:schemeClr val="dk2"/>
                </a:solidFill>
              </a:rPr>
              <a:t>罕見事件分析：中斷時間序列實驗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b="1" lang="zh-TW">
                <a:solidFill>
                  <a:schemeClr val="dk2"/>
                </a:solidFill>
              </a:rPr>
              <a:t>雙時間序列關係的分析 (cross correlation)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>
                <a:solidFill>
                  <a:schemeClr val="dk1"/>
                </a:solidFill>
              </a:rPr>
              <a:t>同步性分析 (synchronicity)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zh-TW"/>
              <a:t>規律性分析 (autocorrelation)</a:t>
            </a:r>
          </a:p>
        </p:txBody>
      </p:sp>
      <p:sp>
        <p:nvSpPr>
          <p:cNvPr id="530" name="Shape 530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時間序列分析工具</a:t>
            </a:r>
          </a:p>
        </p:txBody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211525" y="1791150"/>
            <a:ext cx="3829800" cy="471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chemeClr val="dk1"/>
              </a:buClr>
              <a:buFont typeface="Arial"/>
            </a:pPr>
            <a:r>
              <a:rPr lang="zh-T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Williams, E. A., &amp; Gottman, J. M.  (1982)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  <a:buFont typeface="Arial"/>
            </a:pPr>
            <a:r>
              <a:rPr i="1" lang="zh-T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User’s Guide to the Gottman-Williams Time-Series Analysis Computer Programs for Social Scientists</a:t>
            </a:r>
            <a:r>
              <a:rPr lang="zh-T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Arial"/>
            </a:pPr>
            <a:r>
              <a:rPr lang="zh-T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Cambridge: Cambridge University Press.</a:t>
            </a:r>
          </a:p>
        </p:txBody>
      </p:sp>
      <p:sp>
        <p:nvSpPr>
          <p:cNvPr id="538" name="Shape 538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539" name="Shape 5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400" y="2308025"/>
            <a:ext cx="25336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Shape 540"/>
          <p:cNvSpPr/>
          <p:nvPr/>
        </p:nvSpPr>
        <p:spPr>
          <a:xfrm>
            <a:off x="6980450" y="4780200"/>
            <a:ext cx="1924200" cy="1532400"/>
          </a:xfrm>
          <a:prstGeom prst="wedgeRoundRectCallout">
            <a:avLst>
              <a:gd fmla="val -57521" name="adj1"/>
              <a:gd fmla="val -93132" name="adj2"/>
              <a:gd fmla="val 0" name="adj3"/>
            </a:avLst>
          </a:prstGeom>
          <a:solidFill>
            <a:srgbClr val="A64D79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zh-TW" sz="2800">
                <a:solidFill>
                  <a:srgbClr val="FFFFFF"/>
                </a:solidFill>
              </a:rPr>
              <a:t>SPEC</a:t>
            </a:r>
          </a:p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zh-TW" sz="2800">
                <a:solidFill>
                  <a:srgbClr val="FFFFFF"/>
                </a:solidFill>
              </a:rPr>
              <a:t>ITSE</a:t>
            </a:r>
          </a:p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zh-TW" sz="2800">
                <a:solidFill>
                  <a:srgbClr val="FFFFFF"/>
                </a:solidFill>
              </a:rPr>
              <a:t>BIVAR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週期性分析 (Cyclicity)</a:t>
            </a:r>
          </a:p>
        </p:txBody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476250" y="1783075"/>
            <a:ext cx="26769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驗證這個資料是否具有週期性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又稱光譜分析</a:t>
            </a:r>
            <a:br>
              <a:rPr lang="zh-TW"/>
            </a:br>
            <a:r>
              <a:rPr lang="zh-TW"/>
              <a:t>(Spectral Analysis)</a:t>
            </a:r>
          </a:p>
        </p:txBody>
      </p:sp>
      <p:sp>
        <p:nvSpPr>
          <p:cNvPr id="548" name="Shape 548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549" name="Shape 5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100" y="1781525"/>
            <a:ext cx="3943350" cy="47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Shape 550"/>
          <p:cNvSpPr/>
          <p:nvPr/>
        </p:nvSpPr>
        <p:spPr>
          <a:xfrm>
            <a:off x="7032450" y="4902275"/>
            <a:ext cx="1899600" cy="697800"/>
          </a:xfrm>
          <a:prstGeom prst="wedgeRoundRectCallout">
            <a:avLst>
              <a:gd fmla="val -60665" name="adj1"/>
              <a:gd fmla="val 12492" name="adj2"/>
              <a:gd fmla="val 0" name="adj3"/>
            </a:avLst>
          </a:prstGeom>
          <a:solidFill>
            <a:srgbClr val="FF0000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000">
                <a:solidFill>
                  <a:srgbClr val="FFFFFF"/>
                </a:solidFill>
              </a:rPr>
              <a:t>虛線：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TW" sz="2000">
                <a:solidFill>
                  <a:srgbClr val="FFFFFF"/>
                </a:solidFill>
              </a:rPr>
              <a:t>0.95</a:t>
            </a:r>
            <a:r>
              <a:rPr lang="zh-TW" sz="2000">
                <a:solidFill>
                  <a:srgbClr val="FFFFFF"/>
                </a:solidFill>
              </a:rPr>
              <a:t>信賴區間</a:t>
            </a:r>
          </a:p>
        </p:txBody>
      </p:sp>
      <p:sp>
        <p:nvSpPr>
          <p:cNvPr id="551" name="Shape 551"/>
          <p:cNvSpPr/>
          <p:nvPr/>
        </p:nvSpPr>
        <p:spPr>
          <a:xfrm>
            <a:off x="6171400" y="2524375"/>
            <a:ext cx="2676900" cy="1525200"/>
          </a:xfrm>
          <a:prstGeom prst="wedgeRoundRectCallout">
            <a:avLst>
              <a:gd fmla="val -34328" name="adj1"/>
              <a:gd fmla="val 89524" name="adj2"/>
              <a:gd fmla="val 0" name="adj3"/>
            </a:avLst>
          </a:prstGeom>
          <a:solidFill>
            <a:srgbClr val="FF0000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000">
                <a:solidFill>
                  <a:srgbClr val="FFFFFF"/>
                </a:solidFill>
              </a:rPr>
              <a:t>如果整個信賴區間在水平線</a:t>
            </a:r>
            <a:r>
              <a:rPr lang="zh-TW" sz="2000">
                <a:solidFill>
                  <a:srgbClr val="FFFFFF"/>
                </a:solidFill>
              </a:rPr>
              <a:t>虛線</a:t>
            </a:r>
            <a:r>
              <a:rPr lang="zh-TW" sz="2000">
                <a:solidFill>
                  <a:srgbClr val="FFFFFF"/>
                </a:solidFill>
              </a:rPr>
              <a:t>之前，則表示有顯著週期性</a:t>
            </a:r>
          </a:p>
        </p:txBody>
      </p:sp>
      <p:sp>
        <p:nvSpPr>
          <p:cNvPr id="552" name="Shape 552"/>
          <p:cNvSpPr/>
          <p:nvPr/>
        </p:nvSpPr>
        <p:spPr>
          <a:xfrm rot="804524">
            <a:off x="7460679" y="404855"/>
            <a:ext cx="1421756" cy="594927"/>
          </a:xfrm>
          <a:prstGeom prst="wedgeRoundRectCallout">
            <a:avLst>
              <a:gd fmla="val -46260" name="adj1"/>
              <a:gd fmla="val 76205" name="adj2"/>
              <a:gd fmla="val 0" name="adj3"/>
            </a:avLst>
          </a:prstGeom>
          <a:solidFill>
            <a:srgbClr val="A64D79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SPEC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罕見事件分析：中斷時間序列實驗</a:t>
            </a:r>
          </a:p>
          <a:p>
            <a:pPr lvl="0">
              <a:spcBef>
                <a:spcPts val="0"/>
              </a:spcBef>
              <a:buNone/>
            </a:pPr>
            <a:r>
              <a:rPr lang="zh-TW" sz="2000"/>
              <a:t> (interrupted time-series experiment)</a:t>
            </a:r>
          </a:p>
        </p:txBody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時間30前後的斜率沒有顯著差異，但是水平有顯著差異</a:t>
            </a:r>
          </a:p>
        </p:txBody>
      </p:sp>
      <p:sp>
        <p:nvSpPr>
          <p:cNvPr id="560" name="Shape 560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pSp>
        <p:nvGrpSpPr>
          <p:cNvPr id="561" name="Shape 561"/>
          <p:cNvGrpSpPr/>
          <p:nvPr/>
        </p:nvGrpSpPr>
        <p:grpSpPr>
          <a:xfrm>
            <a:off x="2117247" y="2498143"/>
            <a:ext cx="4909498" cy="3386389"/>
            <a:chOff x="1156463" y="788024"/>
            <a:chExt cx="6831081" cy="4711825"/>
          </a:xfrm>
        </p:grpSpPr>
        <p:pic>
          <p:nvPicPr>
            <p:cNvPr id="562" name="Shape 5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56463" y="788049"/>
              <a:ext cx="6831081" cy="4711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63" name="Shape 563"/>
            <p:cNvCxnSpPr/>
            <p:nvPr/>
          </p:nvCxnSpPr>
          <p:spPr>
            <a:xfrm rot="10800000">
              <a:off x="4764425" y="788024"/>
              <a:ext cx="0" cy="4049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564" name="Shape 564"/>
          <p:cNvSpPr/>
          <p:nvPr/>
        </p:nvSpPr>
        <p:spPr>
          <a:xfrm rot="804524">
            <a:off x="7460679" y="1249180"/>
            <a:ext cx="1421756" cy="594927"/>
          </a:xfrm>
          <a:prstGeom prst="wedgeRoundRectCallout">
            <a:avLst>
              <a:gd fmla="val -69267" name="adj1"/>
              <a:gd fmla="val -48884" name="adj2"/>
              <a:gd fmla="val 0" name="adj3"/>
            </a:avLst>
          </a:prstGeom>
          <a:solidFill>
            <a:srgbClr val="A64D79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ITSE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多變量時間序列分析 (1/3)</a:t>
            </a:r>
          </a:p>
        </p:txBody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丈夫會影響太太？或是太太會影響丈夫呢？</a:t>
            </a:r>
          </a:p>
        </p:txBody>
      </p:sp>
      <p:sp>
        <p:nvSpPr>
          <p:cNvPr id="572" name="Shape 572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573" name="Shape 5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800" y="1783074"/>
            <a:ext cx="5826399" cy="3997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Shape 574"/>
          <p:cNvSpPr/>
          <p:nvPr/>
        </p:nvSpPr>
        <p:spPr>
          <a:xfrm rot="804524">
            <a:off x="7460679" y="213805"/>
            <a:ext cx="1421756" cy="594927"/>
          </a:xfrm>
          <a:prstGeom prst="wedgeRoundRectCallout">
            <a:avLst>
              <a:gd fmla="val -34352" name="adj1"/>
              <a:gd fmla="val 83206" name="adj2"/>
              <a:gd fmla="val 0" name="adj3"/>
            </a:avLst>
          </a:prstGeom>
          <a:solidFill>
            <a:srgbClr val="A64D79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BIVAR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多變量時間序列分析 (2/3)</a:t>
            </a:r>
          </a:p>
        </p:txBody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" name="Shape 582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583" name="Shape 5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750" y="2112588"/>
            <a:ext cx="5156500" cy="40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Shape 584"/>
          <p:cNvSpPr/>
          <p:nvPr/>
        </p:nvSpPr>
        <p:spPr>
          <a:xfrm>
            <a:off x="4497325" y="5462275"/>
            <a:ext cx="838200" cy="208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6530600" y="5221050"/>
            <a:ext cx="2326200" cy="749700"/>
          </a:xfrm>
          <a:prstGeom prst="wedgeRoundRectCallout">
            <a:avLst>
              <a:gd fmla="val -98148" name="adj1"/>
              <a:gd fmla="val -4032" name="adj2"/>
              <a:gd fmla="val 0" name="adj3"/>
            </a:avLst>
          </a:prstGeom>
          <a:solidFill>
            <a:srgbClr val="FF0000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000">
                <a:solidFill>
                  <a:srgbClr val="FFFFFF"/>
                </a:solidFill>
              </a:rPr>
              <a:t>z值顯著，表示丈夫確實影響太太</a:t>
            </a:r>
          </a:p>
        </p:txBody>
      </p:sp>
      <p:sp>
        <p:nvSpPr>
          <p:cNvPr id="586" name="Shape 586"/>
          <p:cNvSpPr/>
          <p:nvPr/>
        </p:nvSpPr>
        <p:spPr>
          <a:xfrm rot="804524">
            <a:off x="7460679" y="213805"/>
            <a:ext cx="1421756" cy="594927"/>
          </a:xfrm>
          <a:prstGeom prst="wedgeRoundRectCallout">
            <a:avLst>
              <a:gd fmla="val -34352" name="adj1"/>
              <a:gd fmla="val 83206" name="adj2"/>
              <a:gd fmla="val 0" name="adj3"/>
            </a:avLst>
          </a:prstGeom>
          <a:solidFill>
            <a:srgbClr val="A64D79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BIVAR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559425" y="829675"/>
            <a:ext cx="7108200" cy="58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zh-TW" sz="2800"/>
              <a:t>Chapter 9.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Analyzing time sequences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559425" y="1783075"/>
            <a:ext cx="37959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zh-TW">
                <a:solidFill>
                  <a:schemeClr val="dk2"/>
                </a:solidFill>
              </a:rPr>
              <a:t>考量時間的滯後序列分析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The tyranny of time </a:t>
            </a:r>
            <a:br>
              <a:rPr lang="zh-TW"/>
            </a:br>
            <a:r>
              <a:rPr lang="zh-TW"/>
              <a:t>時間的暴政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Taking time into account </a:t>
            </a:r>
            <a:br>
              <a:rPr lang="zh-TW"/>
            </a:br>
            <a:r>
              <a:rPr lang="zh-TW"/>
              <a:t>考量時間的編碼方式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Micro to macro </a:t>
            </a:r>
            <a:br>
              <a:rPr lang="zh-TW"/>
            </a:br>
            <a:r>
              <a:rPr lang="zh-TW"/>
              <a:t>微觀到宏觀考量世界的</a:t>
            </a: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0" r="65406" t="0"/>
          <a:stretch/>
        </p:blipFill>
        <p:spPr>
          <a:xfrm>
            <a:off x="0" y="0"/>
            <a:ext cx="1559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>
            <p:ph idx="1" type="body"/>
          </p:nvPr>
        </p:nvSpPr>
        <p:spPr>
          <a:xfrm>
            <a:off x="5355325" y="1783075"/>
            <a:ext cx="37959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zh-TW">
                <a:solidFill>
                  <a:schemeClr val="dk2"/>
                </a:solidFill>
              </a:rPr>
              <a:t>時間序列分析</a:t>
            </a:r>
          </a:p>
          <a:p>
            <a:pPr indent="-228600" lvl="0" marL="457200" rtl="0">
              <a:spcBef>
                <a:spcPts val="0"/>
              </a:spcBef>
              <a:buAutoNum type="arabicPeriod" startAt="4"/>
            </a:pPr>
            <a:r>
              <a:rPr lang="zh-TW"/>
              <a:t>Time-series analysis </a:t>
            </a:r>
            <a:br>
              <a:rPr lang="zh-TW"/>
            </a:br>
            <a:r>
              <a:rPr lang="zh-TW"/>
              <a:t>時間序列分析</a:t>
            </a:r>
          </a:p>
          <a:p>
            <a:pPr indent="-228600" lvl="0" marL="457200" rtl="0">
              <a:spcBef>
                <a:spcPts val="0"/>
              </a:spcBef>
              <a:buAutoNum type="arabicPeriod" startAt="4"/>
            </a:pPr>
            <a:r>
              <a:rPr lang="zh-TW"/>
              <a:t>Autocorrelation and time-series analysis</a:t>
            </a:r>
            <a:br>
              <a:rPr lang="zh-TW"/>
            </a:br>
            <a:r>
              <a:rPr lang="zh-TW"/>
              <a:t>自相關與時間序列分析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多變量時間序列分析 (3/3)</a:t>
            </a:r>
          </a:p>
        </p:txBody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000" u="sng">
                <a:solidFill>
                  <a:schemeClr val="hlink"/>
                </a:solidFill>
                <a:hlinkClick r:id="rId3"/>
              </a:rPr>
              <a:t>http://blog.pulipuli.info/2016/10/r-cross-correlation-with-r.html</a:t>
            </a:r>
            <a:r>
              <a:rPr lang="zh-TW" sz="2000"/>
              <a:t> </a:t>
            </a:r>
          </a:p>
        </p:txBody>
      </p:sp>
      <p:sp>
        <p:nvSpPr>
          <p:cNvPr id="594" name="Shape 594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595" name="Shape 5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50" y="2334450"/>
            <a:ext cx="5448700" cy="34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Shape 5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2800" y="2665113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事件間的間隔 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(Interevent Interval)</a:t>
            </a:r>
          </a:p>
        </p:txBody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心跳間隔時間 (Interbeat Interval, IBI)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計算兩次出現峰值之間的時間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通常用於心電圖 (情緒)</a:t>
            </a:r>
          </a:p>
          <a:p>
            <a:pPr indent="-228600" lvl="0" marL="457200" rtl="0">
              <a:spcBef>
                <a:spcPts val="1000"/>
              </a:spcBef>
            </a:pPr>
            <a:r>
              <a:rPr lang="zh-TW"/>
              <a:t>這種心理學的研究方法可以讓我們重新詮釋行為的時間序列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計算發生事件與事件之間的時間長度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將每次改變繪製為時間序列</a:t>
            </a:r>
          </a:p>
          <a:p>
            <a:pPr indent="-228600" lvl="1" marL="914400">
              <a:spcBef>
                <a:spcPts val="0"/>
              </a:spcBef>
            </a:pPr>
            <a:r>
              <a:rPr lang="zh-TW"/>
              <a:t>關注這個時間序列的改變</a:t>
            </a:r>
          </a:p>
        </p:txBody>
      </p:sp>
      <p:sp>
        <p:nvSpPr>
          <p:cNvPr id="604" name="Shape 604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zh-TW" sz="2800"/>
              <a:t>事件間隔應用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階段空間圖 (Phase-space plots)</a:t>
            </a:r>
          </a:p>
        </p:txBody>
      </p:sp>
      <p:sp>
        <p:nvSpPr>
          <p:cNvPr id="611" name="Shape 611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612" name="Shape 6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325" y="2170175"/>
            <a:ext cx="3995100" cy="34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Shape 613"/>
          <p:cNvPicPr preferRelativeResize="0"/>
          <p:nvPr/>
        </p:nvPicPr>
        <p:blipFill rotWithShape="1">
          <a:blip r:embed="rId4">
            <a:alphaModFix/>
          </a:blip>
          <a:srcRect b="0" l="0" r="2997" t="0"/>
          <a:stretch/>
        </p:blipFill>
        <p:spPr>
          <a:xfrm>
            <a:off x="4924425" y="2833875"/>
            <a:ext cx="2873475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Shape 614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事件之間的散佈圖 與 連續點的連結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/>
              <a:t>最終會離婚的夫妻的負面互動序列</a:t>
            </a:r>
          </a:p>
        </p:txBody>
      </p:sp>
      <p:sp>
        <p:nvSpPr>
          <p:cNvPr id="615" name="Shape 615"/>
          <p:cNvSpPr/>
          <p:nvPr/>
        </p:nvSpPr>
        <p:spPr>
          <a:xfrm>
            <a:off x="3373075" y="2022125"/>
            <a:ext cx="2073600" cy="576600"/>
          </a:xfrm>
          <a:prstGeom prst="wedgeRoundRectCallout">
            <a:avLst>
              <a:gd fmla="val -36721" name="adj1"/>
              <a:gd fmla="val 139525" name="adj2"/>
              <a:gd fmla="val 0" name="adj3"/>
            </a:avLst>
          </a:prstGeom>
          <a:solidFill>
            <a:srgbClr val="FF0000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(X1, X2) = (13,13)</a:t>
            </a:r>
          </a:p>
        </p:txBody>
      </p:sp>
      <p:sp>
        <p:nvSpPr>
          <p:cNvPr id="616" name="Shape 616"/>
          <p:cNvSpPr/>
          <p:nvPr/>
        </p:nvSpPr>
        <p:spPr>
          <a:xfrm>
            <a:off x="6952775" y="3609925"/>
            <a:ext cx="680700" cy="6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Shape 622"/>
          <p:cNvPicPr preferRelativeResize="0"/>
          <p:nvPr/>
        </p:nvPicPr>
        <p:blipFill rotWithShape="1">
          <a:blip r:embed="rId3">
            <a:alphaModFix/>
          </a:blip>
          <a:srcRect b="0" l="0" r="65891" t="0"/>
          <a:stretch/>
        </p:blipFill>
        <p:spPr>
          <a:xfrm>
            <a:off x="0" y="0"/>
            <a:ext cx="1559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Shape 623"/>
          <p:cNvSpPr txBox="1"/>
          <p:nvPr>
            <p:ph type="title"/>
          </p:nvPr>
        </p:nvSpPr>
        <p:spPr>
          <a:xfrm>
            <a:off x="1559425" y="169425"/>
            <a:ext cx="71082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zh-TW" sz="2400"/>
              <a:t>Chapter 11.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800"/>
              <a:t>Time-window and 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800"/>
              <a:t>log-linear sequential analysis</a:t>
            </a:r>
          </a:p>
        </p:txBody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1616550" y="1791150"/>
            <a:ext cx="28119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>
                <a:solidFill>
                  <a:schemeClr val="dk2"/>
                </a:solidFill>
              </a:rPr>
              <a:t>時間窗格序列分析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11.1 Time-Window Sequential Analysis of Timed-Event Data</a:t>
            </a:r>
            <a:br>
              <a:rPr lang="zh-TW" sz="1600">
                <a:solidFill>
                  <a:schemeClr val="dk1"/>
                </a:solidFill>
              </a:rPr>
            </a:br>
            <a:r>
              <a:rPr lang="zh-TW" sz="1600">
                <a:solidFill>
                  <a:schemeClr val="dk1"/>
                </a:solidFill>
              </a:rPr>
              <a:t>時間序列資料的時間窗格序列分析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11.2 The Sign Test: A Nonparametric Alternative</a:t>
            </a:r>
            <a:br>
              <a:rPr lang="zh-TW" sz="1600">
                <a:solidFill>
                  <a:schemeClr val="dk1"/>
                </a:solidFill>
              </a:rPr>
            </a:br>
            <a:r>
              <a:rPr lang="zh-TW" sz="1600">
                <a:solidFill>
                  <a:schemeClr val="dk1"/>
                </a:solidFill>
              </a:rPr>
              <a:t>顯著性檢定：無母數的替代方案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625" name="Shape 625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626" name="Shape 626"/>
          <p:cNvSpPr txBox="1"/>
          <p:nvPr>
            <p:ph idx="2" type="body"/>
          </p:nvPr>
        </p:nvSpPr>
        <p:spPr>
          <a:xfrm>
            <a:off x="4428450" y="1791150"/>
            <a:ext cx="42963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>
                <a:solidFill>
                  <a:schemeClr val="dk2"/>
                </a:solidFill>
              </a:rPr>
              <a:t>對數線性分析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600">
                <a:solidFill>
                  <a:schemeClr val="dk1"/>
                </a:solidFill>
              </a:rPr>
              <a:t>11.3 Lag-Sequential and Log-Linear Analysis of Single-code Event Data</a:t>
            </a:r>
            <a:br>
              <a:rPr lang="zh-TW" sz="1600">
                <a:solidFill>
                  <a:schemeClr val="dk1"/>
                </a:solidFill>
              </a:rPr>
            </a:br>
            <a:r>
              <a:rPr lang="zh-TW" sz="1600">
                <a:solidFill>
                  <a:schemeClr val="dk1"/>
                </a:solidFill>
              </a:rPr>
              <a:t>單一編碼資料的滯後序列與對數線性分析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11.4 Overlapped and Nonoverlapped Tallying of m-Event Chains</a:t>
            </a:r>
            <a:br>
              <a:rPr lang="zh-TW" sz="1600">
                <a:solidFill>
                  <a:schemeClr val="dk1"/>
                </a:solidFill>
              </a:rPr>
            </a:br>
            <a:r>
              <a:rPr lang="zh-TW" sz="1600">
                <a:solidFill>
                  <a:schemeClr val="dk1"/>
                </a:solidFill>
              </a:rPr>
              <a:t>多事件序列中重疊與非重疊的表示法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11.5 An Illustration of Log-Linear Basics </a:t>
            </a:r>
            <a:br>
              <a:rPr lang="zh-TW" sz="1600">
                <a:solidFill>
                  <a:schemeClr val="dk1"/>
                </a:solidFill>
              </a:rPr>
            </a:br>
            <a:r>
              <a:rPr lang="zh-TW" sz="1600">
                <a:solidFill>
                  <a:schemeClr val="dk1"/>
                </a:solidFill>
              </a:rPr>
              <a:t>對數線性分析做法的概述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600">
                <a:solidFill>
                  <a:schemeClr val="dk1"/>
                </a:solidFill>
              </a:rPr>
              <a:t>11.6 Log-Linear Analysis of Interval and Multicode Event Data</a:t>
            </a:r>
            <a:br>
              <a:rPr lang="zh-TW" sz="1600">
                <a:solidFill>
                  <a:schemeClr val="dk1"/>
                </a:solidFill>
              </a:rPr>
            </a:br>
            <a:r>
              <a:rPr lang="zh-TW" sz="1600">
                <a:solidFill>
                  <a:schemeClr val="dk1"/>
                </a:solidFill>
              </a:rPr>
              <a:t>間隔與多重事件資料的對數線性分析做法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type="title"/>
          </p:nvPr>
        </p:nvSpPr>
        <p:spPr>
          <a:xfrm>
            <a:off x="1186025" y="4227750"/>
            <a:ext cx="7481700" cy="223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時間窗格序列分析</a:t>
            </a:r>
          </a:p>
        </p:txBody>
      </p:sp>
      <p:sp>
        <p:nvSpPr>
          <p:cNvPr id="633" name="Shape 633"/>
          <p:cNvSpPr txBox="1"/>
          <p:nvPr>
            <p:ph idx="1" type="subTitle"/>
          </p:nvPr>
        </p:nvSpPr>
        <p:spPr>
          <a:xfrm>
            <a:off x="1186025" y="3348150"/>
            <a:ext cx="7429500" cy="87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zh-TW"/>
              <a:t>Time-Window Sequential Analysis of</a:t>
            </a:r>
            <a:r>
              <a:rPr lang="zh-TW"/>
              <a:t> </a:t>
            </a:r>
            <a:r>
              <a:rPr lang="zh-TW"/>
              <a:t>Timed-Event Data</a:t>
            </a:r>
            <a:br>
              <a:rPr lang="zh-TW"/>
            </a:br>
            <a:r>
              <a:rPr lang="zh-TW"/>
              <a:t>時間序列資料的時間窗格序列分析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zh-TW"/>
              <a:t>The Sign Test: A Nonparametric Alternative</a:t>
            </a:r>
            <a:br>
              <a:rPr lang="zh-TW"/>
            </a:br>
            <a:r>
              <a:rPr lang="zh-TW"/>
              <a:t>顯著性檢定：無母數的替代方案</a:t>
            </a:r>
          </a:p>
        </p:txBody>
      </p:sp>
      <p:sp>
        <p:nvSpPr>
          <p:cNvPr id="634" name="Shape 634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時間窗格序列分析</a:t>
            </a:r>
          </a:p>
        </p:txBody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643" name="Shape 6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725" y="4038850"/>
            <a:ext cx="5957225" cy="1786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4" name="Shape 644"/>
          <p:cNvGraphicFramePr/>
          <p:nvPr/>
        </p:nvGraphicFramePr>
        <p:xfrm>
          <a:off x="476250" y="237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{C1E143F4-E5BF-46AD-9FCE-68DB3727A702}</a:tableStyleId>
              </a:tblPr>
              <a:tblGrid>
                <a:gridCol w="1109075"/>
                <a:gridCol w="584575"/>
                <a:gridCol w="584575"/>
                <a:gridCol w="584575"/>
                <a:gridCol w="584575"/>
                <a:gridCol w="584575"/>
                <a:gridCol w="584575"/>
                <a:gridCol w="584575"/>
                <a:gridCol w="584575"/>
                <a:gridCol w="584575"/>
                <a:gridCol w="584575"/>
                <a:gridCol w="584575"/>
                <a:gridCol w="584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/>
                        <a:t>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/>
                        <a:t>12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800"/>
                        <a:t>嬰兒發聲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v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v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800"/>
                        <a:t>母親發聲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v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5" name="Shape 645"/>
          <p:cNvSpPr/>
          <p:nvPr/>
        </p:nvSpPr>
        <p:spPr>
          <a:xfrm rot="5400000">
            <a:off x="3453925" y="728100"/>
            <a:ext cx="356400" cy="2933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1792175" y="1491150"/>
            <a:ext cx="1302900" cy="576600"/>
          </a:xfrm>
          <a:prstGeom prst="wedgeRoundRectCallout">
            <a:avLst>
              <a:gd fmla="val 91010" name="adj1"/>
              <a:gd fmla="val 44728" name="adj2"/>
              <a:gd fmla="val 0" name="adj3"/>
            </a:avLst>
          </a:prstGeom>
          <a:solidFill>
            <a:schemeClr val="dk2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5秒窗格</a:t>
            </a:r>
          </a:p>
        </p:txBody>
      </p:sp>
      <p:sp>
        <p:nvSpPr>
          <p:cNvPr id="647" name="Shape 647"/>
          <p:cNvSpPr/>
          <p:nvPr/>
        </p:nvSpPr>
        <p:spPr>
          <a:xfrm>
            <a:off x="4437025" y="5976600"/>
            <a:ext cx="3342900" cy="683400"/>
          </a:xfrm>
          <a:prstGeom prst="wedgeRoundRectCallout">
            <a:avLst>
              <a:gd fmla="val -15465" name="adj1"/>
              <a:gd fmla="val -91220" name="adj2"/>
              <a:gd fmla="val 0" name="adj3"/>
            </a:avLst>
          </a:prstGeom>
          <a:solidFill>
            <a:schemeClr val="dk2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回應勝負比 = (有回應:沒回應)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741950" y="4671775"/>
            <a:ext cx="9687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母親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回應嬰兒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x="741950" y="5248375"/>
            <a:ext cx="9687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嬰兒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回應</a:t>
            </a:r>
            <a:r>
              <a:rPr lang="zh-TW"/>
              <a:t>母親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時間窗格序列分析：如何檢定?</a:t>
            </a:r>
          </a:p>
        </p:txBody>
      </p:sp>
      <p:sp>
        <p:nvSpPr>
          <p:cNvPr id="656" name="Shape 656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換成預測機率 (比例)，跟0.5機率作差異檢定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使用無母數統計法中的「置換檢定」 (Permutation tests = </a:t>
            </a:r>
            <a:r>
              <a:rPr lang="zh-TW"/>
              <a:t>randomization test of mean</a:t>
            </a:r>
            <a:r>
              <a:rPr lang="zh-TW"/>
              <a:t>)，類似Bootstrap重抽法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>
                <a:solidFill>
                  <a:schemeClr val="dk1"/>
                </a:solidFill>
              </a:rPr>
              <a:t>18月大的</a:t>
            </a:r>
            <a:r>
              <a:rPr lang="zh-TW"/>
              <a:t>嬰兒是否顯著傾向回應母親？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儘管平均數沒有超過1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挑出回應勝負比高於1的嬰兒，發現有顯著超過1</a:t>
            </a:r>
          </a:p>
        </p:txBody>
      </p:sp>
      <p:sp>
        <p:nvSpPr>
          <p:cNvPr id="657" name="Shape 657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658" name="Shape 6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487" y="4885025"/>
            <a:ext cx="6125025" cy="18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>
            <p:ph type="title"/>
          </p:nvPr>
        </p:nvSpPr>
        <p:spPr>
          <a:xfrm>
            <a:off x="1186025" y="4227750"/>
            <a:ext cx="7481700" cy="223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對數線性分析</a:t>
            </a:r>
          </a:p>
        </p:txBody>
      </p:sp>
      <p:sp>
        <p:nvSpPr>
          <p:cNvPr id="665" name="Shape 665"/>
          <p:cNvSpPr txBox="1"/>
          <p:nvPr>
            <p:ph idx="1" type="subTitle"/>
          </p:nvPr>
        </p:nvSpPr>
        <p:spPr>
          <a:xfrm>
            <a:off x="1186025" y="3348150"/>
            <a:ext cx="7429500" cy="87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 startAt="3"/>
            </a:pPr>
            <a:r>
              <a:rPr lang="zh-TW" sz="1800"/>
              <a:t>Lag-Sequential and Log-Linear Analysis of Single-code Event Data</a:t>
            </a:r>
            <a:br>
              <a:rPr lang="zh-TW" sz="1800"/>
            </a:br>
            <a:r>
              <a:rPr lang="zh-TW" sz="1800"/>
              <a:t>單一編碼資料的滯後序列與對數線性分析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 startAt="3"/>
            </a:pPr>
            <a:r>
              <a:rPr lang="zh-TW" sz="1800"/>
              <a:t>Overlapped and Nonoverlapped Tallying of m-Event Chains</a:t>
            </a:r>
            <a:br>
              <a:rPr lang="zh-TW" sz="1800"/>
            </a:br>
            <a:r>
              <a:rPr lang="zh-TW" sz="1800"/>
              <a:t>多事件序列中重疊與非重疊的表示法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 startAt="3"/>
            </a:pPr>
            <a:r>
              <a:rPr lang="zh-TW" sz="1800"/>
              <a:t>An Illustration of Log-Linear Basics </a:t>
            </a:r>
            <a:br>
              <a:rPr lang="zh-TW" sz="1800"/>
            </a:br>
            <a:r>
              <a:rPr lang="zh-TW" sz="1800"/>
              <a:t>對數線性分析做法的概述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 startAt="3"/>
            </a:pPr>
            <a:r>
              <a:rPr lang="zh-TW" sz="1800"/>
              <a:t>Log-Linear Analysis of Interval and Multicode Event Data</a:t>
            </a:r>
            <a:br>
              <a:rPr lang="zh-TW" sz="1800"/>
            </a:br>
            <a:r>
              <a:rPr lang="zh-TW" sz="1800"/>
              <a:t>間隔與多重事件資料的對數線性分析做法</a:t>
            </a:r>
          </a:p>
        </p:txBody>
      </p:sp>
      <p:sp>
        <p:nvSpPr>
          <p:cNvPr id="666" name="Shape 666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>
            <p:ph type="title"/>
          </p:nvPr>
        </p:nvSpPr>
        <p:spPr>
          <a:xfrm>
            <a:off x="630238" y="365125"/>
            <a:ext cx="7886700" cy="78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從滯後序列分析到對數線性分析</a:t>
            </a:r>
          </a:p>
        </p:txBody>
      </p:sp>
      <p:sp>
        <p:nvSpPr>
          <p:cNvPr id="673" name="Shape 673"/>
          <p:cNvSpPr txBox="1"/>
          <p:nvPr>
            <p:ph idx="3" type="subTitle"/>
          </p:nvPr>
        </p:nvSpPr>
        <p:spPr>
          <a:xfrm>
            <a:off x="629325" y="1871825"/>
            <a:ext cx="3880800" cy="5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200"/>
              <a:t>Lag-1 Sequential Analysis</a:t>
            </a:r>
          </a:p>
        </p:txBody>
      </p:sp>
      <p:sp>
        <p:nvSpPr>
          <p:cNvPr id="674" name="Shape 674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675" name="Shape 675"/>
          <p:cNvSpPr txBox="1"/>
          <p:nvPr>
            <p:ph idx="1" type="body"/>
          </p:nvPr>
        </p:nvSpPr>
        <p:spPr>
          <a:xfrm>
            <a:off x="630238" y="2439813"/>
            <a:ext cx="3868800" cy="403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" name="Shape 676"/>
          <p:cNvSpPr txBox="1"/>
          <p:nvPr>
            <p:ph idx="2" type="body"/>
          </p:nvPr>
        </p:nvSpPr>
        <p:spPr>
          <a:xfrm>
            <a:off x="4629150" y="2439813"/>
            <a:ext cx="3887700" cy="403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" name="Shape 677"/>
          <p:cNvSpPr txBox="1"/>
          <p:nvPr>
            <p:ph idx="4" type="subTitle"/>
          </p:nvPr>
        </p:nvSpPr>
        <p:spPr>
          <a:xfrm>
            <a:off x="4632600" y="1871825"/>
            <a:ext cx="3880800" cy="5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678" name="Shape 678"/>
          <p:cNvGraphicFramePr/>
          <p:nvPr/>
        </p:nvGraphicFramePr>
        <p:xfrm>
          <a:off x="813956" y="3072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{FCF1F876-B5AD-45AA-8AED-91BC4D83EFA0}</a:tableStyleId>
              </a:tblPr>
              <a:tblGrid>
                <a:gridCol w="1223650"/>
                <a:gridCol w="762625"/>
                <a:gridCol w="762625"/>
                <a:gridCol w="762625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2400">
                          <a:solidFill>
                            <a:srgbClr val="FFFFFF"/>
                          </a:solidFill>
                        </a:rPr>
                        <a:t>目標編碼, lag 1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 hMerge="1"/>
                <a:tc hMerge="1"/>
              </a:tr>
              <a:tr h="57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mbria"/>
                        <a:buNone/>
                      </a:pPr>
                      <a:r>
                        <a:rPr b="1" lang="zh-TW" sz="1800">
                          <a:solidFill>
                            <a:srgbClr val="FFFFFF"/>
                          </a:solidFill>
                        </a:rPr>
                        <a:t>給定編碼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mbria"/>
                        <a:buNone/>
                      </a:pPr>
                      <a:r>
                        <a:rPr b="1" lang="zh-TW" sz="1800">
                          <a:solidFill>
                            <a:srgbClr val="FFFFFF"/>
                          </a:solidFill>
                        </a:rPr>
                        <a:t>lag 0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lang="zh-TW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lang="zh-TW" sz="2400">
                          <a:solidFill>
                            <a:srgbClr val="FFFFFF"/>
                          </a:solidFill>
                        </a:rPr>
                        <a:t>E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lang="zh-TW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</a:tr>
              <a:tr h="429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lang="zh-TW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/>
                        <a:t>21</a:t>
                      </a:r>
                      <a:r>
                        <a:rPr lang="zh-TW" sz="2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/>
                        <a:t>25</a:t>
                      </a:r>
                      <a:r>
                        <a:rPr lang="zh-TW" sz="2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/>
                        <a:t>48</a:t>
                      </a:r>
                      <a:r>
                        <a:rPr lang="zh-TW" sz="2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D8E8"/>
                    </a:solidFill>
                  </a:tcPr>
                </a:tc>
              </a:tr>
              <a:tr h="429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lang="zh-TW" sz="2400">
                          <a:solidFill>
                            <a:srgbClr val="FFFFFF"/>
                          </a:solidFill>
                        </a:rPr>
                        <a:t>E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/>
                        <a:t>23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/>
                        <a:t>26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/>
                        <a:t>21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DF4"/>
                    </a:solidFill>
                  </a:tcPr>
                </a:tc>
              </a:tr>
              <a:tr h="429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lang="zh-TW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/>
                        <a:t>50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/>
                        <a:t>19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/>
                        <a:t>15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679" name="Shape 679"/>
          <p:cNvSpPr/>
          <p:nvPr/>
        </p:nvSpPr>
        <p:spPr>
          <a:xfrm>
            <a:off x="4475525" y="4052450"/>
            <a:ext cx="601200" cy="65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 txBox="1"/>
          <p:nvPr>
            <p:ph idx="4" type="subTitle"/>
          </p:nvPr>
        </p:nvSpPr>
        <p:spPr>
          <a:xfrm>
            <a:off x="4632600" y="1081375"/>
            <a:ext cx="3880800" cy="783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LOG-LINEAR ANALYSIS</a:t>
            </a:r>
          </a:p>
        </p:txBody>
      </p:sp>
      <p:pic>
        <p:nvPicPr>
          <p:cNvPr id="681" name="Shape 681"/>
          <p:cNvPicPr preferRelativeResize="0"/>
          <p:nvPr/>
        </p:nvPicPr>
        <p:blipFill rotWithShape="1">
          <a:blip r:embed="rId3">
            <a:alphaModFix/>
          </a:blip>
          <a:srcRect b="0" l="0" r="50472" t="0"/>
          <a:stretch/>
        </p:blipFill>
        <p:spPr>
          <a:xfrm>
            <a:off x="5194538" y="1683450"/>
            <a:ext cx="2756925" cy="51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m-event chains</a:t>
            </a:r>
          </a:p>
        </p:txBody>
      </p:sp>
      <p:sp>
        <p:nvSpPr>
          <p:cNvPr id="688" name="Shape 688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689" name="Shape 689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0" name="Shape 690"/>
          <p:cNvPicPr preferRelativeResize="0"/>
          <p:nvPr/>
        </p:nvPicPr>
        <p:blipFill rotWithShape="1">
          <a:blip r:embed="rId3">
            <a:alphaModFix/>
          </a:blip>
          <a:srcRect b="0" l="0" r="50472" t="65816"/>
          <a:stretch/>
        </p:blipFill>
        <p:spPr>
          <a:xfrm>
            <a:off x="4576775" y="1783075"/>
            <a:ext cx="4022050" cy="255917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91" name="Shape 691"/>
          <p:cNvPicPr preferRelativeResize="0"/>
          <p:nvPr/>
        </p:nvPicPr>
        <p:blipFill rotWithShape="1">
          <a:blip r:embed="rId3">
            <a:alphaModFix/>
          </a:blip>
          <a:srcRect b="32908" l="0" r="50472" t="32908"/>
          <a:stretch/>
        </p:blipFill>
        <p:spPr>
          <a:xfrm>
            <a:off x="3094900" y="2953525"/>
            <a:ext cx="4022050" cy="255917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92" name="Shape 692"/>
          <p:cNvPicPr preferRelativeResize="0"/>
          <p:nvPr/>
        </p:nvPicPr>
        <p:blipFill rotWithShape="1">
          <a:blip r:embed="rId3">
            <a:alphaModFix/>
          </a:blip>
          <a:srcRect b="65816" l="0" r="50472" t="0"/>
          <a:stretch/>
        </p:blipFill>
        <p:spPr>
          <a:xfrm>
            <a:off x="1199950" y="3935700"/>
            <a:ext cx="4022050" cy="255917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693" name="Shape 693"/>
          <p:cNvSpPr/>
          <p:nvPr/>
        </p:nvSpPr>
        <p:spPr>
          <a:xfrm>
            <a:off x="249850" y="5115050"/>
            <a:ext cx="1025400" cy="683400"/>
          </a:xfrm>
          <a:prstGeom prst="wedgeRoundRectCallout">
            <a:avLst>
              <a:gd fmla="val 57548" name="adj1"/>
              <a:gd fmla="val -77356" name="adj2"/>
              <a:gd fmla="val 0" name="adj3"/>
            </a:avLst>
          </a:prstGeom>
          <a:solidFill>
            <a:schemeClr val="dk2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Lag-0</a:t>
            </a:r>
          </a:p>
        </p:txBody>
      </p:sp>
      <p:sp>
        <p:nvSpPr>
          <p:cNvPr id="694" name="Shape 694"/>
          <p:cNvSpPr/>
          <p:nvPr/>
        </p:nvSpPr>
        <p:spPr>
          <a:xfrm>
            <a:off x="844325" y="5976600"/>
            <a:ext cx="1025400" cy="683400"/>
          </a:xfrm>
          <a:prstGeom prst="wedgeRoundRectCallout">
            <a:avLst>
              <a:gd fmla="val 57548" name="adj1"/>
              <a:gd fmla="val -77356" name="adj2"/>
              <a:gd fmla="val 0" name="adj3"/>
            </a:avLst>
          </a:prstGeom>
          <a:solidFill>
            <a:schemeClr val="dk2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Lag-1</a:t>
            </a:r>
          </a:p>
        </p:txBody>
      </p:sp>
      <p:sp>
        <p:nvSpPr>
          <p:cNvPr id="695" name="Shape 695"/>
          <p:cNvSpPr/>
          <p:nvPr/>
        </p:nvSpPr>
        <p:spPr>
          <a:xfrm>
            <a:off x="1275250" y="3087300"/>
            <a:ext cx="1025400" cy="683400"/>
          </a:xfrm>
          <a:prstGeom prst="wedgeRoundRectCallout">
            <a:avLst>
              <a:gd fmla="val 60055" name="adj1"/>
              <a:gd fmla="val 84467" name="adj2"/>
              <a:gd fmla="val 0" name="adj3"/>
            </a:avLst>
          </a:prstGeom>
          <a:solidFill>
            <a:schemeClr val="dk2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Lag-2</a:t>
            </a:r>
          </a:p>
        </p:txBody>
      </p:sp>
      <p:sp>
        <p:nvSpPr>
          <p:cNvPr id="696" name="Shape 696"/>
          <p:cNvSpPr/>
          <p:nvPr/>
        </p:nvSpPr>
        <p:spPr>
          <a:xfrm>
            <a:off x="3971775" y="5470900"/>
            <a:ext cx="499800" cy="422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/>
          <p:nvPr/>
        </p:nvSpPr>
        <p:spPr>
          <a:xfrm>
            <a:off x="5289975" y="5382125"/>
            <a:ext cx="1585200" cy="683400"/>
          </a:xfrm>
          <a:prstGeom prst="wedgeRoundRectCallout">
            <a:avLst>
              <a:gd fmla="val -94024" name="adj1"/>
              <a:gd fmla="val -13056" name="adj2"/>
              <a:gd fmla="val 0" name="adj3"/>
            </a:avLst>
          </a:prstGeom>
          <a:solidFill>
            <a:srgbClr val="FF0000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A-C-C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186025" y="4227750"/>
            <a:ext cx="7481700" cy="223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考量時間的滯後序列分析</a:t>
            </a:r>
          </a:p>
        </p:txBody>
      </p:sp>
      <p:sp>
        <p:nvSpPr>
          <p:cNvPr id="177" name="Shape 177"/>
          <p:cNvSpPr txBox="1"/>
          <p:nvPr>
            <p:ph idx="1" type="subTitle"/>
          </p:nvPr>
        </p:nvSpPr>
        <p:spPr>
          <a:xfrm>
            <a:off x="1186025" y="3348150"/>
            <a:ext cx="5050800" cy="87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zh-TW"/>
              <a:t>The tyranny of time </a:t>
            </a:r>
            <a:br>
              <a:rPr lang="zh-TW"/>
            </a:br>
            <a:r>
              <a:rPr lang="zh-TW"/>
              <a:t>時間的暴政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zh-TW"/>
              <a:t>Taking time into account </a:t>
            </a:r>
            <a:br>
              <a:rPr lang="zh-TW"/>
            </a:br>
            <a:r>
              <a:rPr lang="zh-TW"/>
              <a:t>考量時間的編碼方式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zh-TW"/>
              <a:t>Micro to macro </a:t>
            </a:r>
            <a:br>
              <a:rPr lang="zh-TW"/>
            </a:br>
            <a:r>
              <a:rPr lang="zh-TW"/>
              <a:t>微觀到宏觀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zh-TW" sz="3600"/>
              <a:t>LOG-LINEAR ANALYSIS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對數線性分析</a:t>
            </a:r>
          </a:p>
        </p:txBody>
      </p:sp>
      <p:sp>
        <p:nvSpPr>
          <p:cNvPr id="704" name="Shape 704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705" name="Shape 705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對數線性模型可以視為是傳統二元卡方檢定的延伸，用來檢定變數之間是否獨立或是有所關聯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傳統的卡方檢定受限於列聯表只能適用兩項變數，但是對數線性分析可以使用更多項的變數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因此可以用來</a:t>
            </a:r>
            <a:r>
              <a:rPr lang="zh-TW" u="sng"/>
              <a:t>分析</a:t>
            </a:r>
            <a:r>
              <a:rPr lang="zh-TW" u="sng">
                <a:solidFill>
                  <a:srgbClr val="FF0000"/>
                </a:solidFill>
              </a:rPr>
              <a:t>更長</a:t>
            </a:r>
            <a:r>
              <a:rPr lang="zh-TW" u="sng"/>
              <a:t>的事件序列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取樣方式：可重疊</a:t>
            </a:r>
          </a:p>
        </p:txBody>
      </p:sp>
      <p:sp>
        <p:nvSpPr>
          <p:cNvPr id="712" name="Shape 712"/>
          <p:cNvSpPr txBox="1"/>
          <p:nvPr>
            <p:ph idx="1" type="body"/>
          </p:nvPr>
        </p:nvSpPr>
        <p:spPr>
          <a:xfrm>
            <a:off x="533400" y="4876425"/>
            <a:ext cx="4019400" cy="162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TW"/>
              <a:t>可接受模型：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A-C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C-A</a:t>
            </a:r>
          </a:p>
        </p:txBody>
      </p:sp>
      <p:sp>
        <p:nvSpPr>
          <p:cNvPr id="713" name="Shape 713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714" name="Shape 714"/>
          <p:cNvPicPr preferRelativeResize="0"/>
          <p:nvPr/>
        </p:nvPicPr>
        <p:blipFill rotWithShape="1">
          <a:blip r:embed="rId3">
            <a:alphaModFix/>
          </a:blip>
          <a:srcRect b="0" l="0" r="50472" t="0"/>
          <a:stretch/>
        </p:blipFill>
        <p:spPr>
          <a:xfrm>
            <a:off x="5360463" y="1657113"/>
            <a:ext cx="2717225" cy="505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15" name="Shape 715"/>
          <p:cNvGraphicFramePr/>
          <p:nvPr/>
        </p:nvGraphicFramePr>
        <p:xfrm>
          <a:off x="607375" y="288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{C1E143F4-E5BF-46AD-9FCE-68DB3727A702}</a:tableStyleId>
              </a:tblPr>
              <a:tblGrid>
                <a:gridCol w="572825"/>
                <a:gridCol w="572825"/>
                <a:gridCol w="572825"/>
                <a:gridCol w="572825"/>
                <a:gridCol w="572825"/>
                <a:gridCol w="572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800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800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800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800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800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800"/>
                        <a:t>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e</a:t>
                      </a:r>
                      <a:r>
                        <a:rPr baseline="-25000" lang="zh-TW" sz="1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e</a:t>
                      </a:r>
                      <a:r>
                        <a:rPr baseline="-25000" lang="zh-TW" sz="18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e</a:t>
                      </a:r>
                      <a:r>
                        <a:rPr baseline="-25000" lang="zh-TW" sz="18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e</a:t>
                      </a:r>
                      <a:r>
                        <a:rPr baseline="-25000" lang="zh-TW" sz="1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e</a:t>
                      </a:r>
                      <a:r>
                        <a:rPr baseline="-25000" lang="zh-TW" sz="18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e</a:t>
                      </a:r>
                      <a:r>
                        <a:rPr baseline="-25000" lang="zh-TW" sz="18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e</a:t>
                      </a:r>
                      <a:r>
                        <a:rPr baseline="-25000" lang="zh-TW" sz="1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e</a:t>
                      </a:r>
                      <a:r>
                        <a:rPr baseline="-25000" lang="zh-TW" sz="18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e</a:t>
                      </a:r>
                      <a:r>
                        <a:rPr baseline="-25000" lang="zh-TW" sz="18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6" name="Shape 716"/>
          <p:cNvSpPr/>
          <p:nvPr/>
        </p:nvSpPr>
        <p:spPr>
          <a:xfrm>
            <a:off x="7168150" y="5281325"/>
            <a:ext cx="422100" cy="344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" name="Shape 717"/>
          <p:cNvSpPr/>
          <p:nvPr/>
        </p:nvSpPr>
        <p:spPr>
          <a:xfrm>
            <a:off x="6160125" y="5893050"/>
            <a:ext cx="422100" cy="344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" name="Shape 718"/>
          <p:cNvSpPr/>
          <p:nvPr/>
        </p:nvSpPr>
        <p:spPr>
          <a:xfrm>
            <a:off x="7655600" y="2662200"/>
            <a:ext cx="422100" cy="344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49</a:t>
            </a:r>
          </a:p>
        </p:txBody>
      </p:sp>
      <p:sp>
        <p:nvSpPr>
          <p:cNvPr id="719" name="Shape 719"/>
          <p:cNvSpPr/>
          <p:nvPr/>
        </p:nvSpPr>
        <p:spPr>
          <a:xfrm>
            <a:off x="7655600" y="5281325"/>
            <a:ext cx="422100" cy="344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50</a:t>
            </a:r>
          </a:p>
        </p:txBody>
      </p:sp>
      <p:sp>
        <p:nvSpPr>
          <p:cNvPr id="720" name="Shape 720"/>
          <p:cNvSpPr/>
          <p:nvPr/>
        </p:nvSpPr>
        <p:spPr>
          <a:xfrm>
            <a:off x="7168150" y="3652975"/>
            <a:ext cx="422100" cy="344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" name="Shape 721"/>
          <p:cNvSpPr/>
          <p:nvPr/>
        </p:nvSpPr>
        <p:spPr>
          <a:xfrm>
            <a:off x="6160125" y="4264700"/>
            <a:ext cx="422100" cy="344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7168150" y="2024625"/>
            <a:ext cx="422100" cy="344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6160125" y="2636350"/>
            <a:ext cx="422100" cy="344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取樣方式：不可重疊</a:t>
            </a:r>
          </a:p>
        </p:txBody>
      </p:sp>
      <p:sp>
        <p:nvSpPr>
          <p:cNvPr id="730" name="Shape 730"/>
          <p:cNvSpPr txBox="1"/>
          <p:nvPr>
            <p:ph idx="1" type="body"/>
          </p:nvPr>
        </p:nvSpPr>
        <p:spPr>
          <a:xfrm>
            <a:off x="533400" y="1791150"/>
            <a:ext cx="4019400" cy="153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序列中三個事件都不重複</a:t>
            </a:r>
          </a:p>
        </p:txBody>
      </p:sp>
      <p:sp>
        <p:nvSpPr>
          <p:cNvPr id="731" name="Shape 731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aphicFrame>
        <p:nvGraphicFramePr>
          <p:cNvPr id="732" name="Shape 732"/>
          <p:cNvGraphicFramePr/>
          <p:nvPr/>
        </p:nvGraphicFramePr>
        <p:xfrm>
          <a:off x="607375" y="288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{C1E143F4-E5BF-46AD-9FCE-68DB3727A702}</a:tableStyleId>
              </a:tblPr>
              <a:tblGrid>
                <a:gridCol w="572825"/>
                <a:gridCol w="572825"/>
                <a:gridCol w="572825"/>
                <a:gridCol w="572825"/>
                <a:gridCol w="572825"/>
                <a:gridCol w="572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800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800"/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800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800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800"/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800"/>
                        <a:t>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e</a:t>
                      </a:r>
                      <a:r>
                        <a:rPr baseline="-25000" lang="zh-TW" sz="1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e</a:t>
                      </a:r>
                      <a:r>
                        <a:rPr baseline="-25000" lang="zh-TW" sz="18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e</a:t>
                      </a:r>
                      <a:r>
                        <a:rPr baseline="-25000" lang="zh-TW" sz="18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e</a:t>
                      </a:r>
                      <a:r>
                        <a:rPr baseline="-25000" lang="zh-TW" sz="1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e</a:t>
                      </a:r>
                      <a:r>
                        <a:rPr baseline="-25000" lang="zh-TW" sz="18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e</a:t>
                      </a:r>
                      <a:r>
                        <a:rPr baseline="-25000" lang="zh-TW" sz="18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pic>
        <p:nvPicPr>
          <p:cNvPr id="733" name="Shape 733"/>
          <p:cNvPicPr preferRelativeResize="0"/>
          <p:nvPr/>
        </p:nvPicPr>
        <p:blipFill rotWithShape="1">
          <a:blip r:embed="rId3">
            <a:alphaModFix/>
          </a:blip>
          <a:srcRect b="0" l="50472" r="0" t="0"/>
          <a:stretch/>
        </p:blipFill>
        <p:spPr>
          <a:xfrm>
            <a:off x="5214388" y="1757325"/>
            <a:ext cx="2717225" cy="5057775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Shape 734"/>
          <p:cNvSpPr/>
          <p:nvPr/>
        </p:nvSpPr>
        <p:spPr>
          <a:xfrm>
            <a:off x="5531200" y="2110825"/>
            <a:ext cx="1886700" cy="344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" name="Shape 735"/>
          <p:cNvSpPr/>
          <p:nvPr/>
        </p:nvSpPr>
        <p:spPr>
          <a:xfrm rot="1800360">
            <a:off x="5869865" y="2455209"/>
            <a:ext cx="1551319" cy="287231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/>
        </p:nvSpPr>
        <p:spPr>
          <a:xfrm>
            <a:off x="7728175" y="2086575"/>
            <a:ext cx="1094100" cy="363600"/>
          </a:xfrm>
          <a:prstGeom prst="wedgeRoundRectCallout">
            <a:avLst>
              <a:gd fmla="val -70473" name="adj1"/>
              <a:gd fmla="val -681" name="adj2"/>
              <a:gd fmla="val 0" name="adj3"/>
            </a:avLst>
          </a:prstGeom>
          <a:solidFill>
            <a:srgbClr val="FF0000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AA-</a:t>
            </a:r>
          </a:p>
        </p:txBody>
      </p:sp>
      <p:sp>
        <p:nvSpPr>
          <p:cNvPr id="737" name="Shape 737"/>
          <p:cNvSpPr/>
          <p:nvPr/>
        </p:nvSpPr>
        <p:spPr>
          <a:xfrm>
            <a:off x="7728175" y="2607775"/>
            <a:ext cx="1094100" cy="363600"/>
          </a:xfrm>
          <a:prstGeom prst="wedgeRoundRectCallout">
            <a:avLst>
              <a:gd fmla="val -72836" name="adj1"/>
              <a:gd fmla="val 26581" name="adj2"/>
              <a:gd fmla="val 0" name="adj3"/>
            </a:avLst>
          </a:prstGeom>
          <a:solidFill>
            <a:srgbClr val="FF0000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-C</a:t>
            </a:r>
            <a:r>
              <a:rPr lang="zh-TW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738" name="Shape 738"/>
          <p:cNvSpPr txBox="1"/>
          <p:nvPr>
            <p:ph idx="1" type="body"/>
          </p:nvPr>
        </p:nvSpPr>
        <p:spPr>
          <a:xfrm>
            <a:off x="533400" y="4789375"/>
            <a:ext cx="4019400" cy="153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TW"/>
              <a:t>可接受</a:t>
            </a:r>
            <a:r>
              <a:rPr lang="zh-TW">
                <a:solidFill>
                  <a:schemeClr val="dk1"/>
                </a:solidFill>
              </a:rPr>
              <a:t>模型：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C-F-C</a:t>
            </a:r>
          </a:p>
        </p:txBody>
      </p:sp>
      <p:sp>
        <p:nvSpPr>
          <p:cNvPr id="739" name="Shape 739"/>
          <p:cNvSpPr/>
          <p:nvPr/>
        </p:nvSpPr>
        <p:spPr>
          <a:xfrm>
            <a:off x="6995850" y="5686275"/>
            <a:ext cx="422100" cy="344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應用於多重編碼</a:t>
            </a:r>
            <a:r>
              <a:rPr lang="zh-TW">
                <a:solidFill>
                  <a:schemeClr val="dk1"/>
                </a:solidFill>
              </a:rPr>
              <a:t>事件資料</a:t>
            </a:r>
          </a:p>
        </p:txBody>
      </p:sp>
      <p:sp>
        <p:nvSpPr>
          <p:cNvPr id="746" name="Shape 746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TW"/>
              <a:t>四維編碼：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A年齡</a:t>
            </a:r>
            <a:br>
              <a:rPr lang="zh-TW"/>
            </a:br>
            <a:r>
              <a:rPr lang="zh-TW"/>
              <a:t>(學步/學前)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D支配(Y/N)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P先前佔有</a:t>
            </a:r>
            <a:br>
              <a:rPr lang="zh-TW"/>
            </a:br>
            <a:r>
              <a:rPr lang="zh-TW"/>
              <a:t>(Y/N)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R抵抗(Y/N)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zh-TW"/>
              <a:t>可接受模型：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ADP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DR</a:t>
            </a:r>
          </a:p>
        </p:txBody>
      </p:sp>
      <p:sp>
        <p:nvSpPr>
          <p:cNvPr id="747" name="Shape 747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pSp>
        <p:nvGrpSpPr>
          <p:cNvPr id="748" name="Shape 748"/>
          <p:cNvGrpSpPr/>
          <p:nvPr/>
        </p:nvGrpSpPr>
        <p:grpSpPr>
          <a:xfrm>
            <a:off x="2867013" y="1785938"/>
            <a:ext cx="5800725" cy="3286125"/>
            <a:chOff x="1671638" y="1785938"/>
            <a:chExt cx="5800725" cy="3286125"/>
          </a:xfrm>
        </p:grpSpPr>
        <p:pic>
          <p:nvPicPr>
            <p:cNvPr id="749" name="Shape 7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1638" y="1785938"/>
              <a:ext cx="5800725" cy="3286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0" name="Shape 750"/>
            <p:cNvSpPr txBox="1"/>
            <p:nvPr/>
          </p:nvSpPr>
          <p:spPr>
            <a:xfrm>
              <a:off x="1671650" y="2981000"/>
              <a:ext cx="9993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zh-TW"/>
                <a:t>學步小孩</a:t>
              </a:r>
            </a:p>
          </p:txBody>
        </p:sp>
        <p:sp>
          <p:nvSpPr>
            <p:cNvPr id="751" name="Shape 751"/>
            <p:cNvSpPr txBox="1"/>
            <p:nvPr/>
          </p:nvSpPr>
          <p:spPr>
            <a:xfrm>
              <a:off x="1671650" y="4411200"/>
              <a:ext cx="9993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/>
                <a:t>學前</a:t>
              </a:r>
              <a:r>
                <a:rPr lang="zh-TW"/>
                <a:t>孩童</a:t>
              </a:r>
            </a:p>
          </p:txBody>
        </p:sp>
        <p:sp>
          <p:nvSpPr>
            <p:cNvPr id="752" name="Shape 752"/>
            <p:cNvSpPr txBox="1"/>
            <p:nvPr/>
          </p:nvSpPr>
          <p:spPr>
            <a:xfrm>
              <a:off x="2550325" y="1977350"/>
              <a:ext cx="9993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/>
                <a:t>先前佔有</a:t>
              </a:r>
            </a:p>
          </p:txBody>
        </p:sp>
        <p:sp>
          <p:nvSpPr>
            <p:cNvPr id="753" name="Shape 753"/>
            <p:cNvSpPr txBox="1"/>
            <p:nvPr/>
          </p:nvSpPr>
          <p:spPr>
            <a:xfrm>
              <a:off x="4454375" y="1899800"/>
              <a:ext cx="9993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/>
                <a:t>支配</a:t>
              </a:r>
            </a:p>
          </p:txBody>
        </p:sp>
        <p:sp>
          <p:nvSpPr>
            <p:cNvPr id="754" name="Shape 754"/>
            <p:cNvSpPr txBox="1"/>
            <p:nvPr/>
          </p:nvSpPr>
          <p:spPr>
            <a:xfrm>
              <a:off x="4454375" y="2270275"/>
              <a:ext cx="9993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/>
                <a:t>抵抗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對數線性模型分析</a:t>
            </a:r>
          </a:p>
        </p:txBody>
      </p:sp>
      <p:sp>
        <p:nvSpPr>
          <p:cNvPr id="761" name="Shape 761"/>
          <p:cNvSpPr txBox="1"/>
          <p:nvPr>
            <p:ph idx="1" type="body"/>
          </p:nvPr>
        </p:nvSpPr>
        <p:spPr>
          <a:xfrm>
            <a:off x="533400" y="1791150"/>
            <a:ext cx="40194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" name="Shape 762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763" name="Shape 7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1783075"/>
            <a:ext cx="3533850" cy="47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Shape 764"/>
          <p:cNvSpPr txBox="1"/>
          <p:nvPr>
            <p:ph idx="2" type="body"/>
          </p:nvPr>
        </p:nvSpPr>
        <p:spPr>
          <a:xfrm>
            <a:off x="4705350" y="1791150"/>
            <a:ext cx="40194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陳正昌（2011）。多變量分析方法: 統計軟體應用。臺北市：五南。（ISBN：978-957-11-6378-9）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zh-TW"/>
              <a:t>第十四章 對數線性模式</a:t>
            </a:r>
            <a:br>
              <a:rPr lang="zh-TW"/>
            </a:br>
            <a:r>
              <a:rPr lang="zh-TW" sz="2200"/>
              <a:t>(可用SPSS+SPSS語法計算)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 sz="4000">
                <a:solidFill>
                  <a:srgbClr val="003399"/>
                </a:solidFill>
              </a:rPr>
              <a:t>時間</a:t>
            </a:r>
            <a:r>
              <a:rPr lang="zh-TW" sz="4000">
                <a:solidFill>
                  <a:srgbClr val="003399"/>
                </a:solidFill>
              </a:rPr>
              <a:t>序</a:t>
            </a:r>
            <a:r>
              <a:rPr b="1" lang="zh-TW" sz="4000">
                <a:solidFill>
                  <a:srgbClr val="003399"/>
                </a:solidFill>
              </a:rPr>
              <a:t>列分析與預測</a:t>
            </a:r>
          </a:p>
        </p:txBody>
      </p:sp>
      <p:sp>
        <p:nvSpPr>
          <p:cNvPr id="770" name="Shape 77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771" name="Shape 771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政大圖檔所 陳勇汀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2016/10/25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pudding@nccu.edu.tw</a:t>
            </a:r>
            <a:r>
              <a:rPr lang="zh-TW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 txBox="1"/>
          <p:nvPr>
            <p:ph type="title"/>
          </p:nvPr>
        </p:nvSpPr>
        <p:spPr>
          <a:xfrm>
            <a:off x="3021593" y="1709738"/>
            <a:ext cx="4796400" cy="1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zh-TW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BLOG: 布丁布丁吃什麼？</a:t>
            </a:r>
            <a:br>
              <a:rPr b="0" i="0" lang="zh-TW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zh-TW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</a:t>
            </a:r>
            <a:r>
              <a:rPr b="0" lang="zh-TW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blog.</a:t>
            </a:r>
            <a:r>
              <a:rPr b="0" i="0" lang="zh-TW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pulipuli.</a:t>
            </a:r>
            <a:r>
              <a:rPr b="0" lang="zh-TW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info</a:t>
            </a:r>
            <a:r>
              <a:rPr b="0" i="0" lang="zh-TW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/</a:t>
            </a:r>
          </a:p>
        </p:txBody>
      </p:sp>
      <p:pic>
        <p:nvPicPr>
          <p:cNvPr id="777" name="Shape 77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17937" y="2222366"/>
            <a:ext cx="969900" cy="9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Shape 778"/>
          <p:cNvSpPr txBox="1"/>
          <p:nvPr>
            <p:ph idx="4294967295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原始序列分析的呈現方式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549270" y="3030537"/>
            <a:ext cx="8114100" cy="3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>
            <a:noAutofit/>
          </a:bodyPr>
          <a:lstStyle/>
          <a:p>
            <a:pPr indent="-254000" lvl="0" marL="342900" marR="0" rtl="0" algn="l">
              <a:lnSpc>
                <a:spcPct val="119921"/>
              </a:lnSpc>
              <a:spcBef>
                <a:spcPts val="0"/>
              </a:spcBef>
              <a:buClr>
                <a:srgbClr val="1F497D"/>
              </a:buClr>
              <a:buSzPct val="98765"/>
              <a:buFont typeface="Arial"/>
              <a:buChar char="●"/>
            </a:pPr>
            <a:r>
              <a:rPr b="0" i="0" lang="zh-TW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N：觀察樣本的編碼次數 (10)</a:t>
            </a:r>
          </a:p>
          <a:p>
            <a:pPr indent="-254000" lvl="0" marL="342900" marR="0" rtl="0" algn="l">
              <a:lnSpc>
                <a:spcPct val="119921"/>
              </a:lnSpc>
              <a:spcBef>
                <a:spcPts val="572"/>
              </a:spcBef>
              <a:buClr>
                <a:srgbClr val="1F497D"/>
              </a:buClr>
              <a:buSzPct val="98765"/>
              <a:buFont typeface="Arial"/>
              <a:buChar char="●"/>
            </a:pPr>
            <a:r>
              <a:rPr b="0" i="0" lang="zh-TW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0" lang="zh-TW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zh-TW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：觀察樣本中，雙事件序列的次數 (9)</a:t>
            </a:r>
            <a:br>
              <a:rPr b="0" i="0" lang="zh-TW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zh-TW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也就是</a:t>
            </a:r>
            <a:r>
              <a:rPr b="0" i="0" lang="zh-TW" sz="3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兩兩成對的事件頻率</a:t>
            </a:r>
            <a:r>
              <a:rPr b="0" i="0" lang="zh-TW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，計算如下：</a:t>
            </a:r>
          </a:p>
          <a:p>
            <a:pPr indent="-50800" lvl="1" marL="685800" marR="0" rtl="0" algn="l">
              <a:lnSpc>
                <a:spcPct val="120089"/>
              </a:lnSpc>
              <a:spcBef>
                <a:spcPts val="507"/>
              </a:spcBef>
              <a:buSzPct val="25000"/>
              <a:buNone/>
            </a:pPr>
            <a:r>
              <a:rPr b="0" i="0" lang="zh-TW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 BB BC CB BB BC CA AA AC</a:t>
            </a:r>
          </a:p>
          <a:p>
            <a:pPr indent="-50800" lvl="1" marL="685800" marR="0" rtl="0" algn="l">
              <a:lnSpc>
                <a:spcPct val="120089"/>
              </a:lnSpc>
              <a:spcBef>
                <a:spcPts val="507"/>
              </a:spcBef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1639867" y="2047860"/>
            <a:ext cx="56454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buSzPct val="25000"/>
              <a:buNone/>
            </a:pPr>
            <a:r>
              <a:rPr b="0" i="0" lang="zh-TW" sz="3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ABBCBBCAAC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序列加上</a:t>
            </a:r>
            <a:r>
              <a:rPr lang="zh-TW">
                <a:solidFill>
                  <a:srgbClr val="FFFF00"/>
                </a:solidFill>
              </a:rPr>
              <a:t>時間標記</a:t>
            </a:r>
            <a:r>
              <a:rPr lang="zh-TW"/>
              <a:t>的表示法(1/2)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SDIS標準格式：記錄開始(onset)與結束(offset)的時間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記錄時間模式(timing pattern)的改變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792" y="2374950"/>
            <a:ext cx="6348450" cy="12670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8663" y="4364699"/>
            <a:ext cx="4946676" cy="2278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序列加上</a:t>
            </a:r>
            <a:r>
              <a:rPr lang="zh-TW">
                <a:solidFill>
                  <a:srgbClr val="FFFF00"/>
                </a:solidFill>
              </a:rPr>
              <a:t>時間標記</a:t>
            </a:r>
            <a:r>
              <a:rPr lang="zh-TW">
                <a:solidFill>
                  <a:schemeClr val="dk1"/>
                </a:solidFill>
              </a:rPr>
              <a:t>的表示法(2/2)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 startAt="3"/>
            </a:pPr>
            <a:r>
              <a:rPr lang="zh-TW">
                <a:solidFill>
                  <a:schemeClr val="dk1"/>
                </a:solidFill>
              </a:rPr>
              <a:t>固定間隔時間編碼 (coding intervals)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algn="r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容易重複編碼……</a:t>
            </a: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400" y="2748375"/>
            <a:ext cx="6249201" cy="8271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如果以固定間隔編碼來看序列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914400" rtl="0">
              <a:spcBef>
                <a:spcPts val="0"/>
              </a:spcBef>
            </a:pPr>
            <a:r>
              <a:rPr lang="zh-TW"/>
              <a:t>Interval = 15;</a:t>
            </a:r>
            <a:br>
              <a:rPr lang="zh-TW"/>
            </a:br>
            <a:r>
              <a:rPr lang="zh-TW" sz="3600"/>
              <a:t>U, U, U, S, P, P …</a:t>
            </a:r>
          </a:p>
          <a:p>
            <a:pPr indent="-228600" lvl="0" marL="914400" rtl="0">
              <a:spcBef>
                <a:spcPts val="0"/>
              </a:spcBef>
            </a:pPr>
            <a:r>
              <a:rPr lang="zh-TW">
                <a:solidFill>
                  <a:schemeClr val="dk1"/>
                </a:solidFill>
              </a:rPr>
              <a:t>Interval = 15;</a:t>
            </a:r>
            <a:br>
              <a:rPr lang="zh-TW">
                <a:solidFill>
                  <a:schemeClr val="dk1"/>
                </a:solidFill>
              </a:rPr>
            </a:br>
            <a:r>
              <a:rPr lang="zh-TW" sz="3600">
                <a:solidFill>
                  <a:schemeClr val="dk1"/>
                </a:solidFill>
              </a:rPr>
              <a:t>U, S, S, S, P, P …</a:t>
            </a:r>
          </a:p>
          <a:p>
            <a:pPr indent="-228600" lvl="0" marL="914400" rtl="0">
              <a:spcBef>
                <a:spcPts val="0"/>
              </a:spcBef>
            </a:pPr>
            <a:r>
              <a:rPr lang="zh-TW">
                <a:solidFill>
                  <a:schemeClr val="dk1"/>
                </a:solidFill>
              </a:rPr>
              <a:t>Interval = 15;</a:t>
            </a:r>
            <a:br>
              <a:rPr lang="zh-TW">
                <a:solidFill>
                  <a:schemeClr val="dk1"/>
                </a:solidFill>
              </a:rPr>
            </a:br>
            <a:r>
              <a:rPr lang="zh-TW" sz="3600">
                <a:solidFill>
                  <a:schemeClr val="dk1"/>
                </a:solidFill>
              </a:rPr>
              <a:t>U, U, S, S, P, P …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algn="ctr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這樣就不容易看到USP的模式了</a:t>
            </a: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信仰堅定，還是用序列分析計算吧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aphicFrame>
        <p:nvGraphicFramePr>
          <p:cNvPr id="223" name="Shape 223"/>
          <p:cNvGraphicFramePr/>
          <p:nvPr/>
        </p:nvGraphicFramePr>
        <p:xfrm>
          <a:off x="468293" y="19030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{FCF1F876-B5AD-45AA-8AED-91BC4D83EFA0}</a:tableStyleId>
              </a:tblPr>
              <a:tblGrid>
                <a:gridCol w="1223650"/>
                <a:gridCol w="762625"/>
                <a:gridCol w="762625"/>
                <a:gridCol w="762625"/>
                <a:gridCol w="762625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2400">
                          <a:solidFill>
                            <a:srgbClr val="FFFFFF"/>
                          </a:solidFill>
                        </a:rPr>
                        <a:t>目標編碼, lag 1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</a:tr>
              <a:tr h="57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mbria"/>
                        <a:buNone/>
                      </a:pPr>
                      <a:r>
                        <a:rPr b="1" lang="zh-TW" sz="1800">
                          <a:solidFill>
                            <a:srgbClr val="FFFFFF"/>
                          </a:solidFill>
                        </a:rPr>
                        <a:t>給定編碼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mbria"/>
                        <a:buNone/>
                      </a:pPr>
                      <a:r>
                        <a:rPr b="1" lang="zh-TW" sz="1800">
                          <a:solidFill>
                            <a:srgbClr val="FFFFFF"/>
                          </a:solidFill>
                        </a:rPr>
                        <a:t>lag 0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lang="zh-TW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lang="zh-TW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lang="zh-TW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2400">
                          <a:solidFill>
                            <a:srgbClr val="FFFFFF"/>
                          </a:solidFill>
                        </a:rPr>
                        <a:t>合計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</a:tr>
              <a:tr h="429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lang="zh-TW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zh-TW" sz="2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zh-TW" sz="2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zh-TW" sz="2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</a:tr>
              <a:tr h="429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lang="zh-TW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</a:tr>
              <a:tr h="429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lang="zh-TW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</a:tr>
              <a:tr h="429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2400">
                          <a:solidFill>
                            <a:srgbClr val="FFFFFF"/>
                          </a:solidFill>
                        </a:rPr>
                        <a:t>合計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rgbClr val="FFFFFF"/>
                          </a:solidFill>
                        </a:rPr>
                        <a:t>9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4" name="Shape 224"/>
          <p:cNvGraphicFramePr/>
          <p:nvPr/>
        </p:nvGraphicFramePr>
        <p:xfrm>
          <a:off x="5061343" y="36908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{FCF1F876-B5AD-45AA-8AED-91BC4D83EFA0}</a:tableStyleId>
              </a:tblPr>
              <a:tblGrid>
                <a:gridCol w="1101925"/>
                <a:gridCol w="825075"/>
                <a:gridCol w="846125"/>
                <a:gridCol w="890425"/>
              </a:tblGrid>
              <a:tr h="55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2400">
                          <a:solidFill>
                            <a:srgbClr val="FFFFFF"/>
                          </a:solidFill>
                        </a:rPr>
                        <a:t>目標編碼, lag 1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 hMerge="1"/>
                <a:tc hMerge="1"/>
              </a:tr>
              <a:tr h="415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mbria"/>
                        <a:buNone/>
                      </a:pPr>
                      <a:r>
                        <a:rPr b="1" lang="zh-TW" sz="1800">
                          <a:solidFill>
                            <a:srgbClr val="FFFFFF"/>
                          </a:solidFill>
                        </a:rPr>
                        <a:t>給定編碼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mbria"/>
                        <a:buNone/>
                      </a:pPr>
                      <a:r>
                        <a:rPr b="1" lang="zh-TW" sz="1800">
                          <a:solidFill>
                            <a:srgbClr val="FFFFFF"/>
                          </a:solidFill>
                        </a:rPr>
                        <a:t>lag 0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lang="zh-TW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lang="zh-TW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lang="zh-TW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</a:tr>
              <a:tr h="55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lang="zh-TW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/>
                        <a:t>0.57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/>
                        <a:t>-0.47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/>
                        <a:t>0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D8E8"/>
                    </a:solidFill>
                  </a:tcPr>
                </a:tc>
              </a:tr>
              <a:tr h="55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lang="zh-TW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/>
                        <a:t>-1.43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/>
                        <a:t>0.3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/>
                        <a:t>0.95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DF4"/>
                    </a:solidFill>
                  </a:tcPr>
                </a:tc>
              </a:tr>
              <a:tr h="55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lang="zh-TW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1.07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/>
                        <a:t>0.18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/>
                        <a:t>-1.13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225" name="Shape 225"/>
          <p:cNvSpPr/>
          <p:nvPr/>
        </p:nvSpPr>
        <p:spPr>
          <a:xfrm rot="2700000">
            <a:off x="4146910" y="4389607"/>
            <a:ext cx="961382" cy="10156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C3A38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2132200" y="5444775"/>
            <a:ext cx="2408100" cy="784800"/>
          </a:xfrm>
          <a:prstGeom prst="wedgeRoundRectCallout">
            <a:avLst>
              <a:gd fmla="val 68966" name="adj1"/>
              <a:gd fmla="val 10413" name="adj2"/>
              <a:gd fmla="val 0" name="adj3"/>
            </a:avLst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000">
                <a:solidFill>
                  <a:srgbClr val="FFFFFF"/>
                </a:solidFill>
              </a:rPr>
              <a:t>即使最後可能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2000">
                <a:solidFill>
                  <a:srgbClr val="FFFFFF"/>
                </a:solidFill>
              </a:rPr>
              <a:t>不會顯著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db2004200gl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