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A313BAC-C835-43B0-905F-0BCF7B8AB288}">
  <a:tblStyle styleId="{2A313BAC-C835-43B0-905F-0BCF7B8AB2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A7B9ED0-3E60-4851-8586-E47F14B43C22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slide" Target="slides/slide83.xml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0" Type="http://schemas.openxmlformats.org/officeDocument/2006/relationships/slide" Target="slides/slide85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/>
            </a:lvl1pPr>
            <a:lvl2pPr indent="0" lvl="1" marL="457200" marR="0" rtl="0" algn="l">
              <a:spcBef>
                <a:spcPts val="0"/>
              </a:spcBef>
              <a:buChar char="○"/>
              <a:defRPr/>
            </a:lvl2pPr>
            <a:lvl3pPr indent="0" lvl="2" marL="914400" marR="0" rtl="0" algn="l">
              <a:spcBef>
                <a:spcPts val="0"/>
              </a:spcBef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http://l.pulipuli.info/16/9/sa/slide</a:t>
            </a:r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AC*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CA*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TW"/>
              <a:t>*AC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*CA</a:t>
            </a:r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對數線性分析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TW"/>
              <a:t>對數線性模式,把所有變項都當作反應項，不區分自變項與依變項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TW"/>
              <a:t>圖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TW"/>
              <a:t>邏輯對數分析：擬定路徑，區分自變項與依變項，驗證變項之間的關係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類似邏輯回歸，但是這是處理類別變項，而非連續變項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TW"/>
              <a:t>圖</a:t>
            </a: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模式選擇：以階層模式根據配適度差異來選擇模式</a:t>
            </a:r>
            <a:br>
              <a:rPr lang="zh-TW"/>
            </a:br>
            <a:r>
              <a:rPr lang="zh-TW"/>
              <a:t>參數估計</a:t>
            </a:r>
            <a:br>
              <a:rPr lang="zh-TW"/>
            </a:br>
            <a:r>
              <a:rPr lang="zh-TW"/>
              <a:t>找出影響模式的細格: 細格的刪除會影響配適度</a:t>
            </a:r>
            <a:br>
              <a:rPr lang="zh-TW"/>
            </a:br>
            <a:r>
              <a:rPr lang="zh-TW"/>
              <a:t>找出變項間的關聯</a:t>
            </a:r>
            <a:br>
              <a:rPr lang="zh-TW"/>
            </a:br>
            <a:r>
              <a:rPr lang="zh-TW"/>
              <a:t>找出與期望值有顯著差異的細格</a:t>
            </a:r>
            <a:br>
              <a:rPr lang="zh-TW"/>
            </a:br>
          </a:p>
        </p:txBody>
      </p:sp>
      <p:sp>
        <p:nvSpPr>
          <p:cNvPr id="297" name="Shape 29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" name="Shape 47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" name="Shape 48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1800">
                <a:solidFill>
                  <a:schemeClr val="dk1"/>
                </a:solidFill>
              </a:rPr>
              <a:t>最後選擇的模式為</a:t>
            </a:r>
            <a:br>
              <a:rPr lang="zh-TW" sz="1800">
                <a:solidFill>
                  <a:schemeClr val="dk1"/>
                </a:solidFill>
              </a:rPr>
            </a:br>
            <a:r>
              <a:rPr lang="zh-TW" sz="1800">
                <a:solidFill>
                  <a:schemeClr val="dk1"/>
                </a:solidFill>
              </a:rPr>
              <a:t>{e*v*i}</a:t>
            </a:r>
            <a:br>
              <a:rPr lang="zh-TW" sz="1800">
                <a:solidFill>
                  <a:schemeClr val="dk1"/>
                </a:solidFill>
              </a:rPr>
            </a:br>
            <a:r>
              <a:rPr lang="zh-TW" sz="1800">
                <a:solidFill>
                  <a:schemeClr val="dk1"/>
                </a:solidFill>
              </a:rPr>
              <a:t>{e*i*u}</a:t>
            </a:r>
            <a:br>
              <a:rPr lang="zh-TW" sz="1800">
                <a:solidFill>
                  <a:schemeClr val="dk1"/>
                </a:solidFill>
              </a:rPr>
            </a:br>
            <a:r>
              <a:rPr lang="zh-TW" sz="1800">
                <a:solidFill>
                  <a:schemeClr val="dk1"/>
                </a:solidFill>
              </a:rPr>
              <a:t>{v*u}</a:t>
            </a:r>
            <a:br>
              <a:rPr lang="zh-TW" sz="1800">
                <a:solidFill>
                  <a:schemeClr val="dk1"/>
                </a:solidFill>
              </a:rPr>
            </a:br>
          </a:p>
        </p:txBody>
      </p:sp>
      <p:sp>
        <p:nvSpPr>
          <p:cNvPr id="494" name="Shape 49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zh-TW" sz="1800">
                <a:solidFill>
                  <a:schemeClr val="dk1"/>
                </a:solidFill>
              </a:rPr>
              <a:t>最後選擇的模式為</a:t>
            </a:r>
            <a:br>
              <a:rPr lang="zh-TW" sz="1800">
                <a:solidFill>
                  <a:schemeClr val="dk1"/>
                </a:solidFill>
              </a:rPr>
            </a:br>
            <a:r>
              <a:rPr lang="zh-TW" sz="1800">
                <a:solidFill>
                  <a:schemeClr val="dk1"/>
                </a:solidFill>
              </a:rPr>
              <a:t>{e*v*i}</a:t>
            </a:r>
            <a:br>
              <a:rPr lang="zh-TW" sz="1800">
                <a:solidFill>
                  <a:schemeClr val="dk1"/>
                </a:solidFill>
              </a:rPr>
            </a:br>
            <a:r>
              <a:rPr lang="zh-TW" sz="1800">
                <a:solidFill>
                  <a:schemeClr val="dk1"/>
                </a:solidFill>
              </a:rPr>
              <a:t>{e*i*u}</a:t>
            </a:r>
            <a:br>
              <a:rPr lang="zh-TW" sz="1800">
                <a:solidFill>
                  <a:schemeClr val="dk1"/>
                </a:solidFill>
              </a:rPr>
            </a:br>
            <a:r>
              <a:rPr lang="zh-TW" sz="1800">
                <a:solidFill>
                  <a:schemeClr val="dk1"/>
                </a:solidFill>
              </a:rPr>
              <a:t>{v*u}</a:t>
            </a:r>
            <a:br>
              <a:rPr lang="zh-TW" sz="1800">
                <a:solidFill>
                  <a:schemeClr val="dk1"/>
                </a:solidFill>
              </a:rPr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" name="Shape 50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" name="Shape 51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" name="Shape 52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" name="Shape 53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4" name="Shape 54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4" name="Shape 55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Shape 56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9" name="Shape 56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Shape 58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" name="Shape 58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Shape 59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7" name="Shape 59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Shape 60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5" name="Shape 60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Shape 61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" name="Shape 61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Shape 62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8" name="Shape 62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8" name="Shape 63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Shape 64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8" name="Shape 64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Shape 65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9" name="Shape 65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Shape 66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0" name="Shape 67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Shape 67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8" name="Shape 67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9" name="Shape 68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Shape 69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0" name="Shape 70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Shape 71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4" name="Shape 71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Shape 72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8" name="Shape 72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Shape 74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4" name="Shape 74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Shape 75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6" name="Shape 75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Shape 76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8" name="Shape 76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Shape 77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0" name="Shape 78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4" name="Shape 79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Shape 80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4" name="Shape 80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Shape 82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6" name="Shape 82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Shape 83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6" name="Shape 83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Shape 84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8" name="Shape 84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Shape 86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2" name="Shape 86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Shape 87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2" name="Shape 87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Shape 88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2" name="Shape 88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Shape 88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0" name="Shape 89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Shape 90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1" name="Shape 90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Shape 92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3" name="Shape 92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Shape 93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1" name="Shape 93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Shape 93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Shape 94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1" name="Shape 94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Shape 94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0" name="Shape 95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Shape 95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Shape 95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8" name="Shape 95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hape 96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Shape 96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7" name="Shape 96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Shape 97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Shape 97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5" name="Shape 97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Shape 98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Shape 98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https://docs.google.com/spreadsheets/d/1y-71_O2v-lnyh0JEISGMXHqpgq5oaA92dEdexTF0nnA/edit#gid=1336745304</a:t>
            </a:r>
          </a:p>
        </p:txBody>
      </p:sp>
      <p:sp>
        <p:nvSpPr>
          <p:cNvPr id="984" name="Shape 98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Shape 99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Shape 99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6" name="Shape 99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Shape 101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Shape 101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2" name="Shape 101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hape 102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8" name="Shape 102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標題投影片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idx="1" type="subTitle"/>
          </p:nvPr>
        </p:nvSpPr>
        <p:spPr>
          <a:xfrm>
            <a:off x="1282850" y="4910000"/>
            <a:ext cx="4340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None/>
              <a:defRPr sz="2400"/>
            </a:lvl1pPr>
            <a:lvl2pPr indent="-120650" lvl="1" marL="742950" marR="0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2pPr>
            <a:lvl3pPr indent="-76200" lvl="2" marL="1143000" marR="0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Cambria"/>
              <a:buChar char="•"/>
              <a:defRPr/>
            </a:lvl3pPr>
            <a:lvl4pPr indent="-101600" lvl="3" marL="16002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–"/>
              <a:defRPr/>
            </a:lvl4pPr>
            <a:lvl5pPr indent="-101600" lvl="4" marL="20574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»"/>
              <a:defRPr/>
            </a:lvl5pPr>
            <a:lvl6pPr indent="-114300" lvl="5" marL="2514600" marR="0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marR="0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marR="0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marR="0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5" name="Shape 15"/>
          <p:cNvSpPr txBox="1"/>
          <p:nvPr>
            <p:ph type="ctrTitle"/>
          </p:nvPr>
        </p:nvSpPr>
        <p:spPr>
          <a:xfrm>
            <a:off x="762000" y="2895750"/>
            <a:ext cx="5385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>
                <a:solidFill>
                  <a:srgbClr val="000000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pic>
        <p:nvPicPr>
          <p:cNvPr id="16" name="Shape 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898" y="0"/>
            <a:ext cx="4771103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" y="0"/>
            <a:ext cx="302342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0" y="4942747"/>
            <a:ext cx="447525" cy="464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含標題的內容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rtl="0">
              <a:spcBef>
                <a:spcPts val="0"/>
              </a:spcBef>
              <a:buFont typeface="Cambria"/>
              <a:buNone/>
              <a:defRPr/>
            </a:lvl1pPr>
            <a:lvl2pPr indent="0" lvl="1" marL="457200" rtl="0">
              <a:spcBef>
                <a:spcPts val="0"/>
              </a:spcBef>
              <a:buFont typeface="Cambria"/>
              <a:buNone/>
              <a:defRPr/>
            </a:lvl2pPr>
            <a:lvl3pPr indent="0" lvl="2" marL="914400" rtl="0">
              <a:spcBef>
                <a:spcPts val="0"/>
              </a:spcBef>
              <a:buFont typeface="Cambria"/>
              <a:buNone/>
              <a:defRPr/>
            </a:lvl3pPr>
            <a:lvl4pPr indent="0" lvl="3" marL="1371600" rtl="0">
              <a:spcBef>
                <a:spcPts val="0"/>
              </a:spcBef>
              <a:buFont typeface="Cambria"/>
              <a:buNone/>
              <a:defRPr/>
            </a:lvl4pPr>
            <a:lvl5pPr indent="0" lvl="4" marL="1828800" rtl="0">
              <a:spcBef>
                <a:spcPts val="0"/>
              </a:spcBef>
              <a:buFont typeface="Cambria"/>
              <a:buNone/>
              <a:defRPr/>
            </a:lvl5pPr>
            <a:lvl6pPr indent="0" lvl="5" marL="2286000" rtl="0">
              <a:spcBef>
                <a:spcPts val="0"/>
              </a:spcBef>
              <a:buFont typeface="Cambria"/>
              <a:buNone/>
              <a:defRPr/>
            </a:lvl6pPr>
            <a:lvl7pPr indent="0" lvl="6" marL="2743200" rtl="0">
              <a:spcBef>
                <a:spcPts val="0"/>
              </a:spcBef>
              <a:buFont typeface="Cambria"/>
              <a:buNone/>
              <a:defRPr/>
            </a:lvl7pPr>
            <a:lvl8pPr indent="0" lvl="7" marL="3200400" rtl="0">
              <a:spcBef>
                <a:spcPts val="0"/>
              </a:spcBef>
              <a:buFont typeface="Cambria"/>
              <a:buNone/>
              <a:defRPr/>
            </a:lvl8pPr>
            <a:lvl9pPr indent="0" lvl="8" marL="3657600" rtl="0">
              <a:spcBef>
                <a:spcPts val="0"/>
              </a:spcBef>
              <a:buFont typeface="Cambria"/>
              <a:buNone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381000" y="6553200"/>
            <a:ext cx="1905000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TW" sz="1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含標題的圖片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rtl="0">
              <a:spcBef>
                <a:spcPts val="0"/>
              </a:spcBef>
              <a:buFont typeface="Cambria"/>
              <a:buNone/>
              <a:defRPr/>
            </a:lvl1pPr>
            <a:lvl2pPr indent="0" lvl="1" marL="457200" rtl="0">
              <a:spcBef>
                <a:spcPts val="0"/>
              </a:spcBef>
              <a:buFont typeface="Cambria"/>
              <a:buNone/>
              <a:defRPr/>
            </a:lvl2pPr>
            <a:lvl3pPr indent="0" lvl="2" marL="914400" rtl="0">
              <a:spcBef>
                <a:spcPts val="0"/>
              </a:spcBef>
              <a:buFont typeface="Cambria"/>
              <a:buNone/>
              <a:defRPr/>
            </a:lvl3pPr>
            <a:lvl4pPr indent="0" lvl="3" marL="1371600" rtl="0">
              <a:spcBef>
                <a:spcPts val="0"/>
              </a:spcBef>
              <a:buFont typeface="Cambria"/>
              <a:buNone/>
              <a:defRPr/>
            </a:lvl4pPr>
            <a:lvl5pPr indent="0" lvl="4" marL="1828800" rtl="0">
              <a:spcBef>
                <a:spcPts val="0"/>
              </a:spcBef>
              <a:buFont typeface="Cambria"/>
              <a:buNone/>
              <a:defRPr/>
            </a:lvl5pPr>
            <a:lvl6pPr indent="0" lvl="5" marL="2286000" rtl="0">
              <a:spcBef>
                <a:spcPts val="0"/>
              </a:spcBef>
              <a:buFont typeface="Cambria"/>
              <a:buNone/>
              <a:defRPr/>
            </a:lvl6pPr>
            <a:lvl7pPr indent="0" lvl="6" marL="2743200" rtl="0">
              <a:spcBef>
                <a:spcPts val="0"/>
              </a:spcBef>
              <a:buFont typeface="Cambria"/>
              <a:buNone/>
              <a:defRPr/>
            </a:lvl7pPr>
            <a:lvl8pPr indent="0" lvl="7" marL="3200400" rtl="0">
              <a:spcBef>
                <a:spcPts val="0"/>
              </a:spcBef>
              <a:buFont typeface="Cambria"/>
              <a:buNone/>
              <a:defRPr/>
            </a:lvl8pPr>
            <a:lvl9pPr indent="0" lvl="8" marL="3657600" rtl="0">
              <a:spcBef>
                <a:spcPts val="0"/>
              </a:spcBef>
              <a:buFont typeface="Cambria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381000" y="6553200"/>
            <a:ext cx="1905000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TW" sz="1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標題及直排文字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 rot="5400000">
            <a:off x="2190750" y="-209550"/>
            <a:ext cx="4876800" cy="81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❖"/>
              <a:defRPr/>
            </a:lvl1pPr>
            <a:lvl2pPr indent="-120650" lvl="1" marL="74295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2pPr>
            <a:lvl3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Cambria"/>
              <a:buChar char="•"/>
              <a:defRPr/>
            </a:lvl3pPr>
            <a:lvl4pPr indent="-101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–"/>
              <a:defRPr/>
            </a:lvl4pPr>
            <a:lvl5pPr indent="-101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»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381000" y="6553200"/>
            <a:ext cx="1905000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TW" sz="1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直排標題及文字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 rot="5400000">
            <a:off x="4824412" y="2424113"/>
            <a:ext cx="5753100" cy="2047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 rot="5400000">
            <a:off x="652462" y="452438"/>
            <a:ext cx="5753100" cy="5991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❖"/>
              <a:defRPr/>
            </a:lvl1pPr>
            <a:lvl2pPr indent="-120650" lvl="1" marL="74295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2pPr>
            <a:lvl3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Cambria"/>
              <a:buChar char="•"/>
              <a:defRPr/>
            </a:lvl3pPr>
            <a:lvl4pPr indent="-101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–"/>
              <a:defRPr/>
            </a:lvl4pPr>
            <a:lvl5pPr indent="-101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buChar char="»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381000" y="6553200"/>
            <a:ext cx="1905000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TW" sz="1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bl">
  <p:cSld name="標題及表格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838200" y="571500"/>
            <a:ext cx="7162800" cy="4873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7086600" y="6537325"/>
            <a:ext cx="1752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TW" sz="1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381000" y="6553200"/>
            <a:ext cx="1905000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章節標題">
    <p:bg>
      <p:bgPr>
        <a:solidFill>
          <a:srgbClr val="FFFFFF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1392087" y="-899287"/>
            <a:ext cx="6365201" cy="914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TW" sz="1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476250" y="5057425"/>
            <a:ext cx="81915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540575" y="4074450"/>
            <a:ext cx="5050800" cy="87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章節標題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TW" sz="1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1186025" y="4227750"/>
            <a:ext cx="7481700" cy="22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1186025" y="3348150"/>
            <a:ext cx="5050800" cy="87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1000"/>
              </a:spcAft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標題及物件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Noto Symbol"/>
              <a:defRPr/>
            </a:lvl1pPr>
            <a:lvl2pPr indent="-120650" lvl="1" marL="74295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Noto Symbol"/>
              <a:defRPr/>
            </a:lvl2pPr>
            <a:lvl3pPr indent="-76200" lvl="2" marL="1143000" rtl="0" algn="l">
              <a:spcBef>
                <a:spcPts val="480"/>
              </a:spcBef>
              <a:spcAft>
                <a:spcPts val="0"/>
              </a:spcAft>
              <a:buFont typeface="Cambria"/>
              <a:defRPr/>
            </a:lvl3pPr>
            <a:lvl4pPr indent="-101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defRPr/>
            </a:lvl4pPr>
            <a:lvl5pPr indent="-101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TW" sz="1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只有標題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TW" sz="1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比對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x="630238" y="2439813"/>
            <a:ext cx="3868800" cy="40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629150" y="2439813"/>
            <a:ext cx="3887700" cy="40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TW" sz="1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  <p:sp>
        <p:nvSpPr>
          <p:cNvPr id="39" name="Shape 39"/>
          <p:cNvSpPr txBox="1"/>
          <p:nvPr>
            <p:ph idx="3" type="subTitle"/>
          </p:nvPr>
        </p:nvSpPr>
        <p:spPr>
          <a:xfrm>
            <a:off x="629325" y="1871825"/>
            <a:ext cx="3880800" cy="58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None/>
              <a:defRPr b="1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4" type="subTitle"/>
          </p:nvPr>
        </p:nvSpPr>
        <p:spPr>
          <a:xfrm>
            <a:off x="4632600" y="1871825"/>
            <a:ext cx="3880800" cy="58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228600" lvl="0" marL="457200" rtl="0" algn="ctr">
              <a:spcBef>
                <a:spcPts val="0"/>
              </a:spcBef>
              <a:buNone/>
              <a:defRPr b="1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ct val="100000"/>
              <a:buFont typeface="Microsoft JhengHei"/>
              <a:buChar char="●"/>
              <a:defRPr b="1" sz="40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Font typeface="Microsoft JhengHei"/>
              <a:buChar char="○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Font typeface="Microsoft JhengHei"/>
              <a:buChar char="■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Font typeface="Microsoft JhengHei"/>
              <a:buChar char="●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Font typeface="Microsoft JhengHei"/>
              <a:buChar char="○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0" lvl="5" marL="457200" marR="0" rtl="0" algn="r">
              <a:spcBef>
                <a:spcPts val="0"/>
              </a:spcBef>
              <a:spcAft>
                <a:spcPts val="0"/>
              </a:spcAft>
              <a:buFont typeface="Microsoft JhengHei"/>
              <a:buChar char="■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indent="0" lvl="6" marL="914400" marR="0" rtl="0" algn="r">
              <a:spcBef>
                <a:spcPts val="0"/>
              </a:spcBef>
              <a:spcAft>
                <a:spcPts val="0"/>
              </a:spcAft>
              <a:buFont typeface="Microsoft JhengHei"/>
              <a:buChar char="●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indent="0" lvl="7" marL="1371600" marR="0" rtl="0" algn="r">
              <a:spcBef>
                <a:spcPts val="0"/>
              </a:spcBef>
              <a:spcAft>
                <a:spcPts val="0"/>
              </a:spcAft>
              <a:buFont typeface="Microsoft JhengHei"/>
              <a:buChar char="○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indent="0" lvl="8" marL="1828800" marR="0" rtl="0" algn="r">
              <a:spcBef>
                <a:spcPts val="0"/>
              </a:spcBef>
              <a:spcAft>
                <a:spcPts val="0"/>
              </a:spcAft>
              <a:buFont typeface="Microsoft JhengHei"/>
              <a:buChar char="■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兩項物件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533400" y="1791150"/>
            <a:ext cx="4019400" cy="47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Noto Symbol"/>
              <a:defRPr/>
            </a:lvl1pPr>
            <a:lvl2pPr indent="-120650" lvl="1" marL="74295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Noto Symbol"/>
              <a:defRPr/>
            </a:lvl2pPr>
            <a:lvl3pPr indent="-76200" lvl="2" marL="1143000" rtl="0" algn="l">
              <a:spcBef>
                <a:spcPts val="480"/>
              </a:spcBef>
              <a:spcAft>
                <a:spcPts val="0"/>
              </a:spcAft>
              <a:buFont typeface="Cambria"/>
              <a:defRPr/>
            </a:lvl3pPr>
            <a:lvl4pPr indent="-101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defRPr/>
            </a:lvl4pPr>
            <a:lvl5pPr indent="-101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705350" y="1791150"/>
            <a:ext cx="4019400" cy="47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Noto Symbol"/>
              <a:defRPr/>
            </a:lvl1pPr>
            <a:lvl2pPr indent="-120650" lvl="1" marL="74295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Noto Symbol"/>
              <a:defRPr/>
            </a:lvl2pPr>
            <a:lvl3pPr indent="-76200" lvl="2" marL="1143000" rtl="0" algn="l">
              <a:spcBef>
                <a:spcPts val="480"/>
              </a:spcBef>
              <a:spcAft>
                <a:spcPts val="0"/>
              </a:spcAft>
              <a:buFont typeface="Cambria"/>
              <a:defRPr/>
            </a:lvl3pPr>
            <a:lvl4pPr indent="-101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defRPr/>
            </a:lvl4pPr>
            <a:lvl5pPr indent="-101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mbria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TW" sz="1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章節標題">
    <p:bg>
      <p:bgPr>
        <a:solidFill>
          <a:srgbClr val="FFFFFF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2" y="0"/>
            <a:ext cx="4771103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49"/>
          <p:cNvPicPr preferRelativeResize="0"/>
          <p:nvPr/>
        </p:nvPicPr>
        <p:blipFill rotWithShape="1">
          <a:blip r:embed="rId3">
            <a:alphaModFix/>
          </a:blip>
          <a:srcRect b="10230" l="0" r="5238" t="0"/>
          <a:stretch/>
        </p:blipFill>
        <p:spPr>
          <a:xfrm>
            <a:off x="5796136" y="4293096"/>
            <a:ext cx="3347864" cy="255833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/>
          <p:nvPr>
            <p:ph type="title"/>
          </p:nvPr>
        </p:nvSpPr>
        <p:spPr>
          <a:xfrm>
            <a:off x="3379396" y="1709750"/>
            <a:ext cx="5131200" cy="1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r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51" name="Shape 51"/>
          <p:cNvPicPr preferRelativeResize="0"/>
          <p:nvPr/>
        </p:nvPicPr>
        <p:blipFill rotWithShape="1">
          <a:blip r:embed="rId4">
            <a:alphaModFix/>
          </a:blip>
          <a:srcRect b="0" l="0" r="0" t="59028"/>
          <a:stretch/>
        </p:blipFill>
        <p:spPr>
          <a:xfrm>
            <a:off x="1237539" y="4680205"/>
            <a:ext cx="5131280" cy="764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52"/>
          <p:cNvPicPr preferRelativeResize="0"/>
          <p:nvPr/>
        </p:nvPicPr>
        <p:blipFill rotWithShape="1">
          <a:blip r:embed="rId4">
            <a:alphaModFix/>
          </a:blip>
          <a:srcRect b="53230" l="0" r="0" t="0"/>
          <a:stretch/>
        </p:blipFill>
        <p:spPr>
          <a:xfrm>
            <a:off x="2843281" y="4004555"/>
            <a:ext cx="5131200" cy="8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41654" y="0"/>
            <a:ext cx="302342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空白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381000" y="6553200"/>
            <a:ext cx="1905000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TW" sz="1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15554" l="0" r="0" t="25949"/>
          <a:stretch/>
        </p:blipFill>
        <p:spPr>
          <a:xfrm>
            <a:off x="0" y="0"/>
            <a:ext cx="9143999" cy="401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icrosoft JhengHei"/>
              <a:buChar char="●"/>
              <a:defRPr sz="24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120650" lvl="1" marL="742950" marR="0" rtl="0" algn="l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Microsoft JhengHei"/>
              <a:buChar char="○"/>
              <a:defRPr sz="2400"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-76200" lvl="2" marL="114300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icrosoft JhengHei"/>
              <a:buChar char="■"/>
              <a:defRPr sz="2400"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-101600" lvl="3" marL="1600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icrosoft JhengHei"/>
              <a:buChar char="●"/>
              <a:defRPr sz="2400"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-101600" lvl="4" marL="2057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icrosoft JhengHei"/>
              <a:buChar char="○"/>
              <a:defRPr sz="2400"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-114300" lvl="5" marL="2514600" marR="0" rtl="0" algn="l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Microsoft JhengHei"/>
              <a:buChar char="■"/>
              <a:defRPr sz="2400"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indent="-114300" lvl="6" marL="2971800" marR="0" rtl="0" algn="l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Microsoft JhengHei"/>
              <a:buChar char="●"/>
              <a:defRPr sz="2400"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indent="-114300" lvl="7" marL="3429000" marR="0" rtl="0" algn="l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Microsoft JhengHei"/>
              <a:buChar char="○"/>
              <a:defRPr sz="2400"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indent="-114300" lvl="8" marL="3886200" marR="0" rtl="0" algn="l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Microsoft JhengHei"/>
              <a:buChar char="■"/>
              <a:defRPr sz="2400"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TW" sz="1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ct val="100000"/>
              <a:buFont typeface="Microsoft JhengHei"/>
              <a:buChar char="●"/>
              <a:defRPr b="1" sz="40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Font typeface="Microsoft JhengHei"/>
              <a:buChar char="○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Font typeface="Microsoft JhengHei"/>
              <a:buChar char="■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Font typeface="Microsoft JhengHei"/>
              <a:buChar char="●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Font typeface="Microsoft JhengHei"/>
              <a:buChar char="○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0" lvl="5" marL="457200" marR="0" rtl="0" algn="r">
              <a:spcBef>
                <a:spcPts val="0"/>
              </a:spcBef>
              <a:spcAft>
                <a:spcPts val="0"/>
              </a:spcAft>
              <a:buFont typeface="Microsoft JhengHei"/>
              <a:buChar char="■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indent="0" lvl="6" marL="914400" marR="0" rtl="0" algn="r">
              <a:spcBef>
                <a:spcPts val="0"/>
              </a:spcBef>
              <a:spcAft>
                <a:spcPts val="0"/>
              </a:spcAft>
              <a:buFont typeface="Microsoft JhengHei"/>
              <a:buChar char="●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indent="0" lvl="7" marL="1371600" marR="0" rtl="0" algn="r">
              <a:spcBef>
                <a:spcPts val="0"/>
              </a:spcBef>
              <a:spcAft>
                <a:spcPts val="0"/>
              </a:spcAft>
              <a:buFont typeface="Microsoft JhengHei"/>
              <a:buChar char="○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indent="0" lvl="8" marL="1828800" marR="0" rtl="0" algn="r">
              <a:spcBef>
                <a:spcPts val="0"/>
              </a:spcBef>
              <a:spcAft>
                <a:spcPts val="0"/>
              </a:spcAft>
              <a:buFont typeface="Microsoft JhengHei"/>
              <a:buChar char="■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pudding@nccu.edu.tw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2.gsu.edu/~psyrab/ilog/" TargetMode="External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1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0.png"/><Relationship Id="rId4" Type="http://schemas.openxmlformats.org/officeDocument/2006/relationships/image" Target="../media/image3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0.png"/><Relationship Id="rId4" Type="http://schemas.openxmlformats.org/officeDocument/2006/relationships/image" Target="../media/image35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0.png"/><Relationship Id="rId4" Type="http://schemas.openxmlformats.org/officeDocument/2006/relationships/image" Target="../media/image3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0.png"/><Relationship Id="rId4" Type="http://schemas.openxmlformats.org/officeDocument/2006/relationships/image" Target="../media/image3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1.png"/><Relationship Id="rId4" Type="http://schemas.openxmlformats.org/officeDocument/2006/relationships/image" Target="../media/image35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45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4.png"/><Relationship Id="rId4" Type="http://schemas.openxmlformats.org/officeDocument/2006/relationships/image" Target="../media/image43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4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5.xml"/><Relationship Id="rId3" Type="http://schemas.openxmlformats.org/officeDocument/2006/relationships/hyperlink" Target="http://blog.pulipuli.info/" TargetMode="External"/><Relationship Id="rId4" Type="http://schemas.openxmlformats.org/officeDocument/2006/relationships/hyperlink" Target="http://blog.pulipuli.info/" TargetMode="External"/><Relationship Id="rId5" Type="http://schemas.openxmlformats.org/officeDocument/2006/relationships/hyperlink" Target="http://blog.pulipuli.info/" TargetMode="External"/><Relationship Id="rId6" Type="http://schemas.openxmlformats.org/officeDocument/2006/relationships/hyperlink" Target="http://blog.pulipuli.info/" TargetMode="External"/><Relationship Id="rId7" Type="http://schemas.openxmlformats.org/officeDocument/2006/relationships/hyperlink" Target="http://blog.pulipuli.info/" TargetMode="External"/><Relationship Id="rId8" Type="http://schemas.openxmlformats.org/officeDocument/2006/relationships/image" Target="../media/image4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subTitle"/>
          </p:nvPr>
        </p:nvSpPr>
        <p:spPr>
          <a:xfrm>
            <a:off x="1282850" y="4910000"/>
            <a:ext cx="4340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25000"/>
              <a:buFont typeface="Noto Symbol"/>
              <a:buNone/>
            </a:pPr>
            <a:r>
              <a:rPr b="1" i="0" lang="zh-TW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陳勇汀</a:t>
            </a:r>
            <a:r>
              <a:rPr b="0" i="0" lang="zh-TW" sz="1800" u="sng" cap="none" strike="noStrike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pudding@nccu.edu.tw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ymbol"/>
              <a:buNone/>
            </a:pPr>
            <a:r>
              <a:rPr lang="zh-TW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政大圖檔所DLLL實驗室</a:t>
            </a:r>
            <a:br>
              <a:rPr lang="zh-TW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zh-TW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2016/11/10</a:t>
            </a:r>
            <a:r>
              <a:rPr b="0" i="0" lang="zh-TW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</p:txBody>
      </p:sp>
      <p:sp>
        <p:nvSpPr>
          <p:cNvPr id="90" name="Shape 90"/>
          <p:cNvSpPr txBox="1"/>
          <p:nvPr>
            <p:ph type="ctrTitle"/>
          </p:nvPr>
        </p:nvSpPr>
        <p:spPr>
          <a:xfrm>
            <a:off x="762000" y="2895750"/>
            <a:ext cx="5385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lvl="0" algn="l">
              <a:spcBef>
                <a:spcPts val="0"/>
              </a:spcBef>
              <a:buSzPct val="25000"/>
              <a:buNone/>
            </a:pPr>
            <a:r>
              <a:rPr lang="zh-TW" sz="3700"/>
              <a:t>行為</a:t>
            </a:r>
            <a:r>
              <a:rPr lang="zh-TW" sz="3700"/>
              <a:t>分析之</a:t>
            </a:r>
          </a:p>
          <a:p>
            <a:pPr lvl="0" rtl="0" algn="l">
              <a:spcBef>
                <a:spcPts val="0"/>
              </a:spcBef>
              <a:buSzPct val="25000"/>
              <a:buNone/>
            </a:pPr>
            <a:r>
              <a:rPr lang="zh-TW" sz="5200"/>
              <a:t>對數線性模式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從滯後序列分析到對數線性分析</a:t>
            </a:r>
          </a:p>
        </p:txBody>
      </p:sp>
      <p:sp>
        <p:nvSpPr>
          <p:cNvPr id="175" name="Shape 175"/>
          <p:cNvSpPr txBox="1"/>
          <p:nvPr>
            <p:ph idx="3" type="subTitle"/>
          </p:nvPr>
        </p:nvSpPr>
        <p:spPr>
          <a:xfrm>
            <a:off x="629325" y="1871825"/>
            <a:ext cx="3880800" cy="5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2200"/>
              <a:t>Lag-1 Sequential Analysis</a:t>
            </a: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30238" y="2439813"/>
            <a:ext cx="3868800" cy="403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idx="2" type="body"/>
          </p:nvPr>
        </p:nvSpPr>
        <p:spPr>
          <a:xfrm>
            <a:off x="4629150" y="2439813"/>
            <a:ext cx="3887700" cy="403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>
            <p:ph idx="4" type="subTitle"/>
          </p:nvPr>
        </p:nvSpPr>
        <p:spPr>
          <a:xfrm>
            <a:off x="4632600" y="1871825"/>
            <a:ext cx="3880800" cy="5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80" name="Shape 180"/>
          <p:cNvGraphicFramePr/>
          <p:nvPr/>
        </p:nvGraphicFramePr>
        <p:xfrm>
          <a:off x="813956" y="30720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{FA7B9ED0-3E60-4851-8586-E47F14B43C22}</a:tableStyleId>
              </a:tblPr>
              <a:tblGrid>
                <a:gridCol w="1223650"/>
                <a:gridCol w="762625"/>
                <a:gridCol w="762625"/>
                <a:gridCol w="762625"/>
              </a:tblGrid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2400">
                          <a:solidFill>
                            <a:srgbClr val="FFFFFF"/>
                          </a:solidFill>
                        </a:rPr>
                        <a:t>目標編碼, lag 1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 hMerge="1"/>
                <a:tc hMerge="1"/>
              </a:tr>
              <a:tr h="57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mbria"/>
                        <a:buNone/>
                      </a:pPr>
                      <a:r>
                        <a:rPr b="1" lang="zh-TW" sz="1800">
                          <a:solidFill>
                            <a:srgbClr val="FFFFFF"/>
                          </a:solidFill>
                        </a:rPr>
                        <a:t>給定編碼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mbria"/>
                        <a:buNone/>
                      </a:pPr>
                      <a:r>
                        <a:rPr b="1" lang="zh-TW" sz="1800">
                          <a:solidFill>
                            <a:srgbClr val="FFFFFF"/>
                          </a:solidFill>
                        </a:rPr>
                        <a:t>lag 0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b="1" lang="zh-TW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b="1" lang="zh-TW" sz="2400">
                          <a:solidFill>
                            <a:srgbClr val="FFFFFF"/>
                          </a:solidFill>
                        </a:rPr>
                        <a:t>E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b="1" lang="zh-TW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</a:tr>
              <a:tr h="429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b="1" lang="zh-TW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2400"/>
                        <a:t>21</a:t>
                      </a:r>
                      <a:r>
                        <a:rPr lang="zh-TW" sz="24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2400"/>
                        <a:t>25</a:t>
                      </a:r>
                      <a:r>
                        <a:rPr lang="zh-TW" sz="24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2400"/>
                        <a:t>48</a:t>
                      </a:r>
                      <a:r>
                        <a:rPr lang="zh-TW" sz="24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0D8E8"/>
                    </a:solidFill>
                  </a:tcPr>
                </a:tc>
              </a:tr>
              <a:tr h="429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b="1" lang="zh-TW" sz="2400">
                          <a:solidFill>
                            <a:srgbClr val="FFFFFF"/>
                          </a:solidFill>
                        </a:rPr>
                        <a:t>E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2400"/>
                        <a:t>23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2400"/>
                        <a:t>26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2400"/>
                        <a:t>21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DF4"/>
                    </a:solidFill>
                  </a:tcPr>
                </a:tc>
              </a:tr>
              <a:tr h="429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b="1" lang="zh-TW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2400"/>
                        <a:t>50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2400"/>
                        <a:t>19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197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TW" sz="2400"/>
                        <a:t>15</a:t>
                      </a:r>
                    </a:p>
                  </a:txBody>
                  <a:tcPr marT="25725" marB="25725" marR="25725" marL="257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181" name="Shape 181"/>
          <p:cNvSpPr/>
          <p:nvPr/>
        </p:nvSpPr>
        <p:spPr>
          <a:xfrm>
            <a:off x="4475525" y="4052450"/>
            <a:ext cx="601200" cy="65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>
            <p:ph idx="4" type="subTitle"/>
          </p:nvPr>
        </p:nvSpPr>
        <p:spPr>
          <a:xfrm>
            <a:off x="4632600" y="1081375"/>
            <a:ext cx="3880800" cy="783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LOG-LINEAR ANALYSIS</a:t>
            </a: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 b="0" l="0" r="50472" t="0"/>
          <a:stretch/>
        </p:blipFill>
        <p:spPr>
          <a:xfrm>
            <a:off x="5194538" y="1683450"/>
            <a:ext cx="2756925" cy="513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m-event chains</a:t>
            </a:r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 b="0" l="0" r="50472" t="65816"/>
          <a:stretch/>
        </p:blipFill>
        <p:spPr>
          <a:xfrm>
            <a:off x="4576775" y="1783075"/>
            <a:ext cx="4022050" cy="2559174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 b="32908" l="0" r="50472" t="32908"/>
          <a:stretch/>
        </p:blipFill>
        <p:spPr>
          <a:xfrm>
            <a:off x="3094900" y="2953525"/>
            <a:ext cx="4022050" cy="2559174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b="65816" l="0" r="50472" t="0"/>
          <a:stretch/>
        </p:blipFill>
        <p:spPr>
          <a:xfrm>
            <a:off x="1199950" y="3935700"/>
            <a:ext cx="4022050" cy="2559174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95" name="Shape 195"/>
          <p:cNvSpPr/>
          <p:nvPr/>
        </p:nvSpPr>
        <p:spPr>
          <a:xfrm>
            <a:off x="249850" y="5115050"/>
            <a:ext cx="1025400" cy="683400"/>
          </a:xfrm>
          <a:prstGeom prst="wedgeRoundRectCallout">
            <a:avLst>
              <a:gd fmla="val 57548" name="adj1"/>
              <a:gd fmla="val -77356" name="adj2"/>
              <a:gd fmla="val 0" name="adj3"/>
            </a:avLst>
          </a:prstGeom>
          <a:solidFill>
            <a:schemeClr val="dk2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>
                <a:solidFill>
                  <a:srgbClr val="FFFFFF"/>
                </a:solidFill>
              </a:rPr>
              <a:t>Lag-0</a:t>
            </a:r>
          </a:p>
        </p:txBody>
      </p:sp>
      <p:sp>
        <p:nvSpPr>
          <p:cNvPr id="196" name="Shape 196"/>
          <p:cNvSpPr/>
          <p:nvPr/>
        </p:nvSpPr>
        <p:spPr>
          <a:xfrm>
            <a:off x="844325" y="5976600"/>
            <a:ext cx="1025400" cy="683400"/>
          </a:xfrm>
          <a:prstGeom prst="wedgeRoundRectCallout">
            <a:avLst>
              <a:gd fmla="val 57548" name="adj1"/>
              <a:gd fmla="val -77356" name="adj2"/>
              <a:gd fmla="val 0" name="adj3"/>
            </a:avLst>
          </a:prstGeom>
          <a:solidFill>
            <a:schemeClr val="dk2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>
                <a:solidFill>
                  <a:srgbClr val="FFFFFF"/>
                </a:solidFill>
              </a:rPr>
              <a:t>Lag-1</a:t>
            </a:r>
          </a:p>
        </p:txBody>
      </p:sp>
      <p:sp>
        <p:nvSpPr>
          <p:cNvPr id="197" name="Shape 197"/>
          <p:cNvSpPr/>
          <p:nvPr/>
        </p:nvSpPr>
        <p:spPr>
          <a:xfrm>
            <a:off x="1275250" y="3087300"/>
            <a:ext cx="1025400" cy="683400"/>
          </a:xfrm>
          <a:prstGeom prst="wedgeRoundRectCallout">
            <a:avLst>
              <a:gd fmla="val 60055" name="adj1"/>
              <a:gd fmla="val 84467" name="adj2"/>
              <a:gd fmla="val 0" name="adj3"/>
            </a:avLst>
          </a:prstGeom>
          <a:solidFill>
            <a:schemeClr val="dk2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>
                <a:solidFill>
                  <a:srgbClr val="FFFFFF"/>
                </a:solidFill>
              </a:rPr>
              <a:t>Lag-2</a:t>
            </a:r>
          </a:p>
        </p:txBody>
      </p:sp>
      <p:sp>
        <p:nvSpPr>
          <p:cNvPr id="198" name="Shape 198"/>
          <p:cNvSpPr/>
          <p:nvPr/>
        </p:nvSpPr>
        <p:spPr>
          <a:xfrm>
            <a:off x="3971775" y="5470900"/>
            <a:ext cx="499800" cy="422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5289975" y="5382125"/>
            <a:ext cx="2503500" cy="927600"/>
          </a:xfrm>
          <a:prstGeom prst="wedgeRoundRectCallout">
            <a:avLst>
              <a:gd fmla="val -80437" name="adj1"/>
              <a:gd fmla="val -26434" name="adj2"/>
              <a:gd fmla="val 0" name="adj3"/>
            </a:avLst>
          </a:prstGeom>
          <a:solidFill>
            <a:srgbClr val="FF0000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A-C-C 10次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zh-TW" sz="3600"/>
              <a:t>LOG-LINEAR ANALYSIS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對數線性分析</a:t>
            </a:r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對數線性模型可以視為是傳統二元卡方檢定的延伸，用來檢定變數之間是否獨立或是有所關聯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傳統的卡方檢定受限於列聯表只能適用兩項變數，但是對數線性分析可以使用更多項的變數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因此可以用來</a:t>
            </a:r>
            <a:r>
              <a:rPr lang="zh-TW" u="sng"/>
              <a:t>分析</a:t>
            </a:r>
            <a:r>
              <a:rPr lang="zh-TW" u="sng">
                <a:solidFill>
                  <a:srgbClr val="FF0000"/>
                </a:solidFill>
              </a:rPr>
              <a:t>更長</a:t>
            </a:r>
            <a:r>
              <a:rPr lang="zh-TW" u="sng"/>
              <a:t>的事件序列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取樣方式：可重疊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533400" y="4343025"/>
            <a:ext cx="4019400" cy="1626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TW"/>
              <a:t>可接受模式：</a:t>
            </a:r>
          </a:p>
          <a:p>
            <a:pPr indent="-228600" lvl="0" marL="457200">
              <a:spcBef>
                <a:spcPts val="0"/>
              </a:spcBef>
            </a:pPr>
            <a:r>
              <a:rPr lang="zh-TW"/>
              <a:t>[01][12]</a:t>
            </a: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 b="0" l="0" r="50472" t="0"/>
          <a:stretch/>
        </p:blipFill>
        <p:spPr>
          <a:xfrm>
            <a:off x="5360463" y="1657113"/>
            <a:ext cx="2717225" cy="5057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7" name="Shape 217"/>
          <p:cNvGraphicFramePr/>
          <p:nvPr/>
        </p:nvGraphicFramePr>
        <p:xfrm>
          <a:off x="607375" y="235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{2A313BAC-C835-43B0-905F-0BCF7B8AB288}</a:tableStyleId>
              </a:tblPr>
              <a:tblGrid>
                <a:gridCol w="572825"/>
                <a:gridCol w="572825"/>
                <a:gridCol w="572825"/>
                <a:gridCol w="572825"/>
                <a:gridCol w="572825"/>
                <a:gridCol w="572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zh-TW" sz="1800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zh-TW" sz="1800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zh-TW" sz="1800"/>
                        <a:t>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zh-TW" sz="1800"/>
                        <a:t>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zh-TW" sz="1800"/>
                        <a:t>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zh-TW" sz="1800"/>
                        <a:t>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e</a:t>
                      </a:r>
                      <a:r>
                        <a:rPr baseline="-25000" lang="zh-TW" sz="1800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e</a:t>
                      </a:r>
                      <a:r>
                        <a:rPr baseline="-25000" lang="zh-TW" sz="1800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e</a:t>
                      </a:r>
                      <a:r>
                        <a:rPr baseline="-25000" lang="zh-TW" sz="1800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e</a:t>
                      </a:r>
                      <a:r>
                        <a:rPr baseline="-25000" lang="zh-TW" sz="1800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e</a:t>
                      </a:r>
                      <a:r>
                        <a:rPr baseline="-25000" lang="zh-TW" sz="1800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e</a:t>
                      </a:r>
                      <a:r>
                        <a:rPr baseline="-25000" lang="zh-TW" sz="1800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e</a:t>
                      </a:r>
                      <a:r>
                        <a:rPr baseline="-25000" lang="zh-TW" sz="1800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e</a:t>
                      </a:r>
                      <a:r>
                        <a:rPr baseline="-25000" lang="zh-TW" sz="1800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e</a:t>
                      </a:r>
                      <a:r>
                        <a:rPr baseline="-25000" lang="zh-TW" sz="1800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8" name="Shape 218"/>
          <p:cNvSpPr/>
          <p:nvPr/>
        </p:nvSpPr>
        <p:spPr>
          <a:xfrm>
            <a:off x="7655600" y="2662200"/>
            <a:ext cx="422100" cy="344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49</a:t>
            </a:r>
          </a:p>
        </p:txBody>
      </p:sp>
      <p:sp>
        <p:nvSpPr>
          <p:cNvPr id="219" name="Shape 219"/>
          <p:cNvSpPr/>
          <p:nvPr/>
        </p:nvSpPr>
        <p:spPr>
          <a:xfrm>
            <a:off x="7655600" y="5281325"/>
            <a:ext cx="422100" cy="344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50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2577650" y="4343025"/>
            <a:ext cx="2352900" cy="17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560"/>
              </a:spcBef>
              <a:buNone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找到的結論：</a:t>
            </a:r>
            <a:b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在[01]模式中</a:t>
            </a:r>
          </a:p>
          <a:p>
            <a:pPr indent="-381000" lvl="0" marL="457200" rtl="0">
              <a:spcBef>
                <a:spcPts val="560"/>
              </a:spcBef>
              <a:buClr>
                <a:schemeClr val="dk2"/>
              </a:buClr>
              <a:buSzPct val="100000"/>
              <a:buFont typeface="Noto Symbol"/>
              <a:buChar char="●"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A-C</a:t>
            </a:r>
          </a:p>
          <a:p>
            <a:pPr indent="-381000" lvl="0" marL="457200" rtl="0">
              <a:spcBef>
                <a:spcPts val="560"/>
              </a:spcBef>
              <a:buClr>
                <a:schemeClr val="dk2"/>
              </a:buClr>
              <a:buSzPct val="100000"/>
              <a:buFont typeface="Noto Symbol"/>
              <a:buChar char="●"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C-A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取樣方式：不可重疊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533400" y="1791150"/>
            <a:ext cx="4019400" cy="153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序列中三個事件都不重複</a:t>
            </a:r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aphicFrame>
        <p:nvGraphicFramePr>
          <p:cNvPr id="229" name="Shape 229"/>
          <p:cNvGraphicFramePr/>
          <p:nvPr/>
        </p:nvGraphicFramePr>
        <p:xfrm>
          <a:off x="607375" y="288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{2A313BAC-C835-43B0-905F-0BCF7B8AB288}</a:tableStyleId>
              </a:tblPr>
              <a:tblGrid>
                <a:gridCol w="572825"/>
                <a:gridCol w="572825"/>
                <a:gridCol w="572825"/>
                <a:gridCol w="572825"/>
                <a:gridCol w="572825"/>
                <a:gridCol w="572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zh-TW" sz="1800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zh-TW" sz="1800"/>
                        <a:t>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zh-TW" sz="1800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zh-TW" sz="1800"/>
                        <a:t>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zh-TW" sz="1800"/>
                        <a:t>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zh-TW" sz="1800"/>
                        <a:t>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e</a:t>
                      </a:r>
                      <a:r>
                        <a:rPr baseline="-25000" lang="zh-TW" sz="1800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e</a:t>
                      </a:r>
                      <a:r>
                        <a:rPr baseline="-25000" lang="zh-TW" sz="1800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e</a:t>
                      </a:r>
                      <a:r>
                        <a:rPr baseline="-25000" lang="zh-TW" sz="1800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e</a:t>
                      </a:r>
                      <a:r>
                        <a:rPr baseline="-25000" lang="zh-TW" sz="1800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e</a:t>
                      </a:r>
                      <a:r>
                        <a:rPr baseline="-25000" lang="zh-TW" sz="1800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e</a:t>
                      </a:r>
                      <a:r>
                        <a:rPr baseline="-25000" lang="zh-TW" sz="1800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 b="0" l="50472" r="0" t="0"/>
          <a:stretch/>
        </p:blipFill>
        <p:spPr>
          <a:xfrm>
            <a:off x="5214388" y="1757325"/>
            <a:ext cx="2717225" cy="505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5531200" y="2110825"/>
            <a:ext cx="1886700" cy="344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/>
        </p:nvSpPr>
        <p:spPr>
          <a:xfrm rot="1800360">
            <a:off x="5869865" y="2455209"/>
            <a:ext cx="1551319" cy="287231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7728175" y="2086575"/>
            <a:ext cx="1094100" cy="363600"/>
          </a:xfrm>
          <a:prstGeom prst="wedgeRoundRectCallout">
            <a:avLst>
              <a:gd fmla="val -70473" name="adj1"/>
              <a:gd fmla="val -681" name="adj2"/>
              <a:gd fmla="val 0" name="adj3"/>
            </a:avLst>
          </a:prstGeom>
          <a:solidFill>
            <a:srgbClr val="FF0000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AA-</a:t>
            </a:r>
          </a:p>
        </p:txBody>
      </p:sp>
      <p:sp>
        <p:nvSpPr>
          <p:cNvPr id="234" name="Shape 234"/>
          <p:cNvSpPr/>
          <p:nvPr/>
        </p:nvSpPr>
        <p:spPr>
          <a:xfrm>
            <a:off x="7728175" y="2607775"/>
            <a:ext cx="1094100" cy="363600"/>
          </a:xfrm>
          <a:prstGeom prst="wedgeRoundRectCallout">
            <a:avLst>
              <a:gd fmla="val -72836" name="adj1"/>
              <a:gd fmla="val 26581" name="adj2"/>
              <a:gd fmla="val 0" name="adj3"/>
            </a:avLst>
          </a:prstGeom>
          <a:solidFill>
            <a:srgbClr val="FF0000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-C</a:t>
            </a:r>
            <a:r>
              <a:rPr lang="zh-TW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533400" y="4789375"/>
            <a:ext cx="2564400" cy="153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TW"/>
              <a:t>可接受</a:t>
            </a:r>
            <a:r>
              <a:rPr lang="zh-TW">
                <a:solidFill>
                  <a:schemeClr val="dk1"/>
                </a:solidFill>
              </a:rPr>
              <a:t>模式：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zh-TW">
                <a:solidFill>
                  <a:schemeClr val="dk1"/>
                </a:solidFill>
              </a:rPr>
              <a:t>[01][12][02]</a:t>
            </a:r>
          </a:p>
        </p:txBody>
      </p:sp>
      <p:sp>
        <p:nvSpPr>
          <p:cNvPr id="236" name="Shape 236"/>
          <p:cNvSpPr/>
          <p:nvPr/>
        </p:nvSpPr>
        <p:spPr>
          <a:xfrm>
            <a:off x="6995850" y="5686275"/>
            <a:ext cx="422100" cy="344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 txBox="1"/>
          <p:nvPr/>
        </p:nvSpPr>
        <p:spPr>
          <a:xfrm>
            <a:off x="2944200" y="4865575"/>
            <a:ext cx="21639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560"/>
              </a:spcBef>
              <a:buNone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有影響序列：</a:t>
            </a:r>
          </a:p>
          <a:p>
            <a:pPr indent="-381000" lvl="0" marL="457200" rtl="0">
              <a:spcBef>
                <a:spcPts val="560"/>
              </a:spcBef>
              <a:buClr>
                <a:schemeClr val="dk2"/>
              </a:buClr>
              <a:buSzPct val="100000"/>
              <a:buFont typeface="Noto Symbol"/>
              <a:buChar char="●"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C-F-C</a:t>
            </a:r>
          </a:p>
        </p:txBody>
      </p:sp>
      <p:sp>
        <p:nvSpPr>
          <p:cNvPr id="238" name="Shape 238"/>
          <p:cNvSpPr/>
          <p:nvPr/>
        </p:nvSpPr>
        <p:spPr>
          <a:xfrm>
            <a:off x="7728175" y="5563800"/>
            <a:ext cx="1094100" cy="363600"/>
          </a:xfrm>
          <a:prstGeom prst="wedgeRoundRectCallout">
            <a:avLst>
              <a:gd fmla="val -72836" name="adj1"/>
              <a:gd fmla="val 26581" name="adj2"/>
              <a:gd fmla="val 0" name="adj3"/>
            </a:avLst>
          </a:prstGeom>
          <a:solidFill>
            <a:srgbClr val="FF0000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CF</a:t>
            </a:r>
            <a:r>
              <a:rPr lang="zh-TW" sz="2400">
                <a:solidFill>
                  <a:srgbClr val="FFFFFF"/>
                </a:solidFill>
              </a:rPr>
              <a:t>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應用於多重編碼</a:t>
            </a:r>
            <a:r>
              <a:rPr lang="zh-TW">
                <a:solidFill>
                  <a:schemeClr val="dk1"/>
                </a:solidFill>
              </a:rPr>
              <a:t>事件資料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TW"/>
              <a:t>四維編碼：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A年齡</a:t>
            </a:r>
            <a:br>
              <a:rPr lang="zh-TW"/>
            </a:br>
            <a:r>
              <a:rPr lang="zh-TW"/>
              <a:t>(學步/學前)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D支配(Y/N)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P先前佔有</a:t>
            </a:r>
            <a:br>
              <a:rPr lang="zh-TW"/>
            </a:br>
            <a:r>
              <a:rPr lang="zh-TW"/>
              <a:t>(Y/N)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R抵抗(Y/N)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zh-TW"/>
              <a:t>可接受模式：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{A*D*P}</a:t>
            </a:r>
          </a:p>
          <a:p>
            <a:pPr indent="-228600" lvl="0" marL="457200">
              <a:spcBef>
                <a:spcPts val="0"/>
              </a:spcBef>
            </a:pPr>
            <a:r>
              <a:rPr lang="zh-TW"/>
              <a:t>{D*R}</a:t>
            </a:r>
          </a:p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pSp>
        <p:nvGrpSpPr>
          <p:cNvPr id="247" name="Shape 247"/>
          <p:cNvGrpSpPr/>
          <p:nvPr/>
        </p:nvGrpSpPr>
        <p:grpSpPr>
          <a:xfrm>
            <a:off x="3095613" y="2471738"/>
            <a:ext cx="5800725" cy="3286125"/>
            <a:chOff x="1671638" y="1785938"/>
            <a:chExt cx="5800725" cy="3286125"/>
          </a:xfrm>
        </p:grpSpPr>
        <p:pic>
          <p:nvPicPr>
            <p:cNvPr id="248" name="Shape 2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71638" y="1785938"/>
              <a:ext cx="5800725" cy="3286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9" name="Shape 249"/>
            <p:cNvSpPr txBox="1"/>
            <p:nvPr/>
          </p:nvSpPr>
          <p:spPr>
            <a:xfrm>
              <a:off x="1671650" y="2981000"/>
              <a:ext cx="999300" cy="43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zh-TW"/>
                <a:t>學步小孩</a:t>
              </a:r>
            </a:p>
          </p:txBody>
        </p:sp>
        <p:sp>
          <p:nvSpPr>
            <p:cNvPr id="250" name="Shape 250"/>
            <p:cNvSpPr txBox="1"/>
            <p:nvPr/>
          </p:nvSpPr>
          <p:spPr>
            <a:xfrm>
              <a:off x="1671650" y="4411200"/>
              <a:ext cx="999300" cy="43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zh-TW"/>
                <a:t>學前</a:t>
              </a:r>
              <a:r>
                <a:rPr lang="zh-TW"/>
                <a:t>孩童</a:t>
              </a:r>
            </a:p>
          </p:txBody>
        </p:sp>
        <p:sp>
          <p:nvSpPr>
            <p:cNvPr id="251" name="Shape 251"/>
            <p:cNvSpPr txBox="1"/>
            <p:nvPr/>
          </p:nvSpPr>
          <p:spPr>
            <a:xfrm>
              <a:off x="2550325" y="1977350"/>
              <a:ext cx="999300" cy="43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zh-TW"/>
                <a:t>先前佔有</a:t>
              </a:r>
            </a:p>
          </p:txBody>
        </p:sp>
        <p:sp>
          <p:nvSpPr>
            <p:cNvPr id="252" name="Shape 252"/>
            <p:cNvSpPr txBox="1"/>
            <p:nvPr/>
          </p:nvSpPr>
          <p:spPr>
            <a:xfrm>
              <a:off x="4454375" y="1899800"/>
              <a:ext cx="999300" cy="43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zh-TW"/>
                <a:t>支配</a:t>
              </a:r>
            </a:p>
          </p:txBody>
        </p:sp>
        <p:sp>
          <p:nvSpPr>
            <p:cNvPr id="253" name="Shape 253"/>
            <p:cNvSpPr txBox="1"/>
            <p:nvPr/>
          </p:nvSpPr>
          <p:spPr>
            <a:xfrm>
              <a:off x="4454375" y="2270275"/>
              <a:ext cx="999300" cy="43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zh-TW"/>
                <a:t>抵抗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分析工具</a:t>
            </a:r>
            <a:br>
              <a:rPr lang="zh-TW"/>
            </a:br>
            <a:r>
              <a:rPr lang="zh-TW"/>
              <a:t>ILOG4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互動對數線性分析工具+分析教學</a:t>
            </a:r>
          </a:p>
          <a:p>
            <a:pPr lvl="0" algn="ctr">
              <a:spcBef>
                <a:spcPts val="0"/>
              </a:spcBef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http://www2.gsu.edu/~psyrab/ilog/</a:t>
            </a:r>
            <a:r>
              <a:rPr lang="zh-TW"/>
              <a:t> </a:t>
            </a:r>
          </a:p>
        </p:txBody>
      </p:sp>
      <p:sp>
        <p:nvSpPr>
          <p:cNvPr id="261" name="Shape 261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262" name="Shape 2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9275" y="2582300"/>
            <a:ext cx="550545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476250" y="5057425"/>
            <a:ext cx="8191500" cy="58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對數線性分析──以SPSS實作</a:t>
            </a:r>
          </a:p>
        </p:txBody>
      </p:sp>
      <p:sp>
        <p:nvSpPr>
          <p:cNvPr id="269" name="Shape 269"/>
          <p:cNvSpPr txBox="1"/>
          <p:nvPr>
            <p:ph idx="1" type="subTitle"/>
          </p:nvPr>
        </p:nvSpPr>
        <p:spPr>
          <a:xfrm>
            <a:off x="540575" y="4074450"/>
            <a:ext cx="5050800" cy="87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2" type="body"/>
          </p:nvPr>
        </p:nvSpPr>
        <p:spPr>
          <a:xfrm>
            <a:off x="4705350" y="1791150"/>
            <a:ext cx="4019400" cy="471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279400" lvl="0" marL="0" rtl="0" algn="ctr">
              <a:lnSpc>
                <a:spcPct val="135000"/>
              </a:lnSpc>
              <a:spcBef>
                <a:spcPts val="0"/>
              </a:spcBef>
              <a:buNone/>
            </a:pPr>
            <a:r>
              <a:rPr lang="zh-TW"/>
              <a:t>王保進（2004）</a:t>
            </a:r>
          </a:p>
          <a:p>
            <a:pPr indent="-279400" lvl="0" marL="0" rtl="0" algn="ctr">
              <a:lnSpc>
                <a:spcPct val="135000"/>
              </a:lnSpc>
              <a:spcBef>
                <a:spcPts val="0"/>
              </a:spcBef>
              <a:buNone/>
            </a:pPr>
            <a:r>
              <a:rPr lang="zh-TW" sz="2000"/>
              <a:t>多變量分析: 套裝程式與資料分析</a:t>
            </a:r>
          </a:p>
          <a:p>
            <a:pPr indent="-279400" lvl="0" marL="0" rtl="0" algn="ctr">
              <a:lnSpc>
                <a:spcPct val="135000"/>
              </a:lnSpc>
              <a:spcBef>
                <a:spcPts val="0"/>
              </a:spcBef>
              <a:buNone/>
            </a:pPr>
            <a:r>
              <a:rPr lang="zh-TW"/>
              <a:t>臺北市：高等教育總經銷</a:t>
            </a: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8375" y="2103500"/>
            <a:ext cx="1953350" cy="26509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78" name="Shape 278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279" name="Shape 279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參考資料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533400" y="1791150"/>
            <a:ext cx="4019400" cy="471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陳正昌（2011）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/>
              <a:t>多變量分析方法: 統計軟體應用。臺北市：五南。</a:t>
            </a:r>
          </a:p>
        </p:txBody>
      </p:sp>
      <p:pic>
        <p:nvPicPr>
          <p:cNvPr id="281" name="Shape 2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5613" y="2103512"/>
            <a:ext cx="1988225" cy="26509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對數線性分析的類型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30238" y="2439813"/>
            <a:ext cx="3868800" cy="403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適用於沒有依變項與自變項之分別的分析情境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研究目的是瞭解多個變項間彼此的關聯強度與性質</a:t>
            </a:r>
          </a:p>
          <a:p>
            <a:pPr indent="-228600" lvl="0" marL="457200">
              <a:spcBef>
                <a:spcPts val="0"/>
              </a:spcBef>
            </a:pPr>
            <a:r>
              <a:rPr lang="zh-TW"/>
              <a:t>適合使用SPSS分析</a:t>
            </a:r>
          </a:p>
        </p:txBody>
      </p:sp>
      <p:sp>
        <p:nvSpPr>
          <p:cNvPr id="289" name="Shape 289"/>
          <p:cNvSpPr txBox="1"/>
          <p:nvPr>
            <p:ph idx="2" type="body"/>
          </p:nvPr>
        </p:nvSpPr>
        <p:spPr>
          <a:xfrm>
            <a:off x="4629150" y="2439813"/>
            <a:ext cx="3887700" cy="403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適用於有一個依變項與其他都是自變項之分別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研究目的在分析與解釋這些自變項所有可能效果對依變項之影響</a:t>
            </a:r>
          </a:p>
          <a:p>
            <a:pPr indent="-228600" lvl="0" marL="457200">
              <a:spcBef>
                <a:spcPts val="0"/>
              </a:spcBef>
            </a:pPr>
            <a:r>
              <a:rPr lang="zh-TW"/>
              <a:t>適合使用SAS分析</a:t>
            </a:r>
          </a:p>
        </p:txBody>
      </p:sp>
      <p:sp>
        <p:nvSpPr>
          <p:cNvPr id="290" name="Shape 290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291" name="Shape 291"/>
          <p:cNvSpPr txBox="1"/>
          <p:nvPr>
            <p:ph idx="3" type="subTitle"/>
          </p:nvPr>
        </p:nvSpPr>
        <p:spPr>
          <a:xfrm>
            <a:off x="629325" y="1871825"/>
            <a:ext cx="3880800" cy="5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對數線性模式</a:t>
            </a:r>
          </a:p>
        </p:txBody>
      </p:sp>
      <p:sp>
        <p:nvSpPr>
          <p:cNvPr id="292" name="Shape 292"/>
          <p:cNvSpPr txBox="1"/>
          <p:nvPr>
            <p:ph idx="4" type="subTitle"/>
          </p:nvPr>
        </p:nvSpPr>
        <p:spPr>
          <a:xfrm>
            <a:off x="4632600" y="1871825"/>
            <a:ext cx="3880800" cy="5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Logit對數線性模式</a:t>
            </a:r>
          </a:p>
        </p:txBody>
      </p:sp>
      <p:pic>
        <p:nvPicPr>
          <p:cNvPr descr="slide ok checked green"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400" y="1809663"/>
            <a:ext cx="705125" cy="7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Bakeman &amp; Quera (2011)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AutoNum type="alphaLcPeriod"/>
            </a:pPr>
            <a:r>
              <a:rPr lang="zh-TW"/>
              <a:t>時間窗格分析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AutoNum type="alphaLcPeriod"/>
            </a:pPr>
            <a:r>
              <a:rPr lang="zh-TW"/>
              <a:t>對數線性分析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對數線性分析──以SPSS實作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AutoNum type="alphaLcPeriod"/>
            </a:pPr>
            <a:r>
              <a:rPr lang="zh-TW"/>
              <a:t>e家長教育*v家長職業*i家庭年收入*u大學類型</a:t>
            </a:r>
            <a:br>
              <a:rPr lang="zh-TW"/>
            </a:br>
            <a:r>
              <a:rPr lang="zh-TW"/>
              <a:t>──陳正昌(2011)的案例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AutoNum type="alphaLcPeriod"/>
            </a:pPr>
            <a:r>
              <a:rPr lang="zh-TW"/>
              <a:t>父母對孩子交談的方式：a確認*e解釋*c討好</a:t>
            </a:r>
            <a:br>
              <a:rPr lang="zh-TW"/>
            </a:br>
            <a:r>
              <a:rPr lang="zh-TW"/>
              <a:t>──Bakeman &amp; Quera (2011)</a:t>
            </a:r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Outline </a:t>
            </a: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對數線性模式分析大綱</a:t>
            </a:r>
          </a:p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301" name="Shape 301"/>
          <p:cNvSpPr/>
          <p:nvPr/>
        </p:nvSpPr>
        <p:spPr>
          <a:xfrm>
            <a:off x="1905000" y="1905000"/>
            <a:ext cx="4724400" cy="1143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模式選擇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 sz="2000">
                <a:solidFill>
                  <a:srgbClr val="FFFFFF"/>
                </a:solidFill>
              </a:rPr>
              <a:t>找出最精簡的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變項主要效果與交互作用組合</a:t>
            </a:r>
          </a:p>
        </p:txBody>
      </p:sp>
      <p:sp>
        <p:nvSpPr>
          <p:cNvPr id="302" name="Shape 302"/>
          <p:cNvSpPr/>
          <p:nvPr/>
        </p:nvSpPr>
        <p:spPr>
          <a:xfrm>
            <a:off x="228600" y="5029200"/>
            <a:ext cx="2407800" cy="1447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關鍵細格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 sz="2000">
                <a:solidFill>
                  <a:srgbClr val="FFFFFF"/>
                </a:solidFill>
              </a:rPr>
              <a:t>找出會影響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模式配適度的細格</a:t>
            </a:r>
          </a:p>
        </p:txBody>
      </p:sp>
      <p:sp>
        <p:nvSpPr>
          <p:cNvPr id="303" name="Shape 303"/>
          <p:cNvSpPr/>
          <p:nvPr/>
        </p:nvSpPr>
        <p:spPr>
          <a:xfrm>
            <a:off x="2875613" y="5029200"/>
            <a:ext cx="2991900" cy="1447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細格勝負比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 sz="2000">
                <a:solidFill>
                  <a:srgbClr val="FFFFFF"/>
                </a:solidFill>
              </a:rPr>
              <a:t>瞭解細格在不同模式之下的強弱比較</a:t>
            </a:r>
          </a:p>
        </p:txBody>
      </p:sp>
      <p:sp>
        <p:nvSpPr>
          <p:cNvPr id="304" name="Shape 304"/>
          <p:cNvSpPr/>
          <p:nvPr/>
        </p:nvSpPr>
        <p:spPr>
          <a:xfrm>
            <a:off x="6096000" y="5029200"/>
            <a:ext cx="2895600" cy="1447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細格</a:t>
            </a:r>
            <a:r>
              <a:rPr lang="zh-TW" sz="2800">
                <a:solidFill>
                  <a:srgbClr val="FFFFFF"/>
                </a:solidFill>
              </a:rPr>
              <a:t>期望值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 sz="2000">
                <a:solidFill>
                  <a:srgbClr val="FFFFFF"/>
                </a:solidFill>
              </a:rPr>
              <a:t>找出與</a:t>
            </a:r>
            <a:r>
              <a:rPr lang="zh-TW" sz="2000">
                <a:solidFill>
                  <a:srgbClr val="FFFFFF"/>
                </a:solidFill>
              </a:rPr>
              <a:t>期望值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 sz="2000">
                <a:solidFill>
                  <a:srgbClr val="FFFFFF"/>
                </a:solidFill>
              </a:rPr>
              <a:t>顯著差異的細格</a:t>
            </a:r>
          </a:p>
        </p:txBody>
      </p:sp>
      <p:sp>
        <p:nvSpPr>
          <p:cNvPr id="305" name="Shape 305"/>
          <p:cNvSpPr/>
          <p:nvPr/>
        </p:nvSpPr>
        <p:spPr>
          <a:xfrm>
            <a:off x="3009900" y="3657600"/>
            <a:ext cx="2514600" cy="609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800">
                <a:solidFill>
                  <a:srgbClr val="FFFFFF"/>
                </a:solidFill>
              </a:rPr>
              <a:t>參數估計</a:t>
            </a:r>
          </a:p>
        </p:txBody>
      </p:sp>
      <p:cxnSp>
        <p:nvCxnSpPr>
          <p:cNvPr id="306" name="Shape 306"/>
          <p:cNvCxnSpPr>
            <a:stCxn id="301" idx="2"/>
            <a:endCxn id="305" idx="0"/>
          </p:cNvCxnSpPr>
          <p:nvPr/>
        </p:nvCxnSpPr>
        <p:spPr>
          <a:xfrm>
            <a:off x="4267200" y="3048000"/>
            <a:ext cx="0" cy="60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7" name="Shape 307"/>
          <p:cNvCxnSpPr>
            <a:stCxn id="305" idx="2"/>
            <a:endCxn id="304" idx="0"/>
          </p:cNvCxnSpPr>
          <p:nvPr/>
        </p:nvCxnSpPr>
        <p:spPr>
          <a:xfrm flipH="1" rot="-5400000">
            <a:off x="5524500" y="3009900"/>
            <a:ext cx="762000" cy="3276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對數線性模式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使用SPSS分析的系統性步驟</a:t>
            </a: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533400" y="1791150"/>
            <a:ext cx="40194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zh-TW"/>
              <a:t>資料準備</a:t>
            </a:r>
          </a:p>
          <a:p>
            <a:pPr indent="-228600" lvl="1" marL="914400">
              <a:spcBef>
                <a:spcPts val="0"/>
              </a:spcBef>
              <a:buAutoNum type="alphaLcPeriod"/>
            </a:pPr>
            <a:r>
              <a:rPr lang="zh-TW"/>
              <a:t>次級資料的轉換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模式選擇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zh-TW"/>
              <a:t>語法</a:t>
            </a:r>
            <a:r>
              <a:rPr lang="zh-TW">
                <a:solidFill>
                  <a:schemeClr val="dk1"/>
                </a:solidFill>
              </a:rPr>
              <a:t>H</a:t>
            </a:r>
            <a:r>
              <a:rPr lang="zh-TW"/>
              <a:t>制訂與執行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zh-TW">
                <a:solidFill>
                  <a:schemeClr val="dk1"/>
                </a:solidFill>
              </a:rPr>
              <a:t>語法</a:t>
            </a:r>
            <a:r>
              <a:rPr lang="zh-TW"/>
              <a:t>H輸出報表解讀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模式配適度評估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zh-TW">
                <a:solidFill>
                  <a:schemeClr val="dk1"/>
                </a:solidFill>
              </a:rPr>
              <a:t>語法</a:t>
            </a:r>
            <a:r>
              <a:rPr lang="zh-TW"/>
              <a:t>L制訂與執行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zh-TW">
                <a:solidFill>
                  <a:schemeClr val="dk1"/>
                </a:solidFill>
              </a:rPr>
              <a:t>語法</a:t>
            </a:r>
            <a:r>
              <a:rPr lang="zh-TW"/>
              <a:t>L輸出報表解讀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316" name="Shape 316"/>
          <p:cNvSpPr txBox="1"/>
          <p:nvPr>
            <p:ph idx="2" type="body"/>
          </p:nvPr>
        </p:nvSpPr>
        <p:spPr>
          <a:xfrm>
            <a:off x="4705350" y="1791150"/>
            <a:ext cx="42861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 startAt="4"/>
            </a:pPr>
            <a:r>
              <a:rPr lang="zh-TW">
                <a:solidFill>
                  <a:schemeClr val="dk1"/>
                </a:solidFill>
              </a:rPr>
              <a:t>參數估計：跟期望值相比是否有顯著差異</a:t>
            </a:r>
          </a:p>
          <a:p>
            <a:pPr indent="-228600" lvl="1" marL="914400">
              <a:spcBef>
                <a:spcPts val="0"/>
              </a:spcBef>
              <a:buAutoNum type="alphaLcPeriod"/>
            </a:pPr>
            <a:r>
              <a:rPr lang="zh-TW">
                <a:solidFill>
                  <a:schemeClr val="dk1"/>
                </a:solidFill>
              </a:rPr>
              <a:t>語法G制訂與執行</a:t>
            </a:r>
          </a:p>
          <a:p>
            <a:pPr indent="-228600" lvl="1" marL="914400">
              <a:spcBef>
                <a:spcPts val="0"/>
              </a:spcBef>
              <a:buAutoNum type="alphaLcPeriod"/>
            </a:pPr>
            <a:r>
              <a:rPr lang="zh-TW">
                <a:solidFill>
                  <a:schemeClr val="dk1"/>
                </a:solidFill>
              </a:rPr>
              <a:t>語法G輸出報表與解讀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zh-TW">
                <a:solidFill>
                  <a:schemeClr val="dk1"/>
                </a:solidFill>
              </a:rPr>
              <a:t>繪製參數估計值表格</a:t>
            </a:r>
          </a:p>
          <a:p>
            <a:pPr indent="-228600" lvl="0" marL="457200">
              <a:spcBef>
                <a:spcPts val="0"/>
              </a:spcBef>
              <a:buAutoNum type="arabicPeriod" startAt="4"/>
            </a:pPr>
            <a:r>
              <a:rPr lang="zh-TW">
                <a:solidFill>
                  <a:schemeClr val="dk1"/>
                </a:solidFill>
              </a:rPr>
              <a:t>分析結果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1186025" y="4227750"/>
            <a:ext cx="7481700" cy="2232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e 家長教育* v 家長職業</a:t>
            </a:r>
            <a:br>
              <a:rPr lang="zh-TW"/>
            </a:br>
            <a:r>
              <a:rPr lang="zh-TW"/>
              <a:t>* i 家庭年收入* u 大學類型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800"/>
              <a:t>──陳正昌(2011)的案例</a:t>
            </a:r>
          </a:p>
        </p:txBody>
      </p:sp>
      <p:sp>
        <p:nvSpPr>
          <p:cNvPr id="323" name="Shape 323"/>
          <p:cNvSpPr txBox="1"/>
          <p:nvPr>
            <p:ph idx="1" type="subTitle"/>
          </p:nvPr>
        </p:nvSpPr>
        <p:spPr>
          <a:xfrm>
            <a:off x="1186025" y="3348150"/>
            <a:ext cx="5050800" cy="87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331" name="Shape 331"/>
          <p:cNvSpPr txBox="1"/>
          <p:nvPr>
            <p:ph type="title"/>
          </p:nvPr>
        </p:nvSpPr>
        <p:spPr>
          <a:xfrm>
            <a:off x="1186025" y="4227750"/>
            <a:ext cx="7481700" cy="2232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資料準備</a:t>
            </a:r>
          </a:p>
        </p:txBody>
      </p:sp>
      <p:sp>
        <p:nvSpPr>
          <p:cNvPr id="332" name="Shape 332"/>
          <p:cNvSpPr txBox="1"/>
          <p:nvPr>
            <p:ph idx="1" type="subTitle"/>
          </p:nvPr>
        </p:nvSpPr>
        <p:spPr>
          <a:xfrm>
            <a:off x="1186025" y="3348150"/>
            <a:ext cx="5050800" cy="87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Shape 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52600"/>
            <a:ext cx="9144001" cy="3676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95186"/>
            <a:ext cx="9144001" cy="2662814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1. </a:t>
            </a:r>
            <a:r>
              <a:rPr lang="zh-TW"/>
              <a:t>資料準備：SPSS的sav檔案</a:t>
            </a:r>
          </a:p>
        </p:txBody>
      </p:sp>
      <p:sp>
        <p:nvSpPr>
          <p:cNvPr id="341" name="Shape 341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aphicFrame>
        <p:nvGraphicFramePr>
          <p:cNvPr id="348" name="Shape 348"/>
          <p:cNvGraphicFramePr/>
          <p:nvPr/>
        </p:nvGraphicFramePr>
        <p:xfrm>
          <a:off x="952475" y="29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{2A313BAC-C835-43B0-905F-0BCF7B8AB288}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254325">
                <a:tc rowSpan="2"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家長教育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(e)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家長職業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(v)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家庭年收入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(i)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大學類型(u)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254325">
                <a:tc vMerge="1"/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公立大學(1)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公立技職(2)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私立大學(3)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私立技職(4)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54325">
                <a:tc rowSpan="8"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專科以下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(1)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rowSpan="4"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半專業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(1)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少於50萬(1)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870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900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1588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3021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54325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50~114萬(2)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1437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1009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2506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3401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54325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115~150萬(3)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366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212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735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885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54325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151萬以上(4)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169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85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326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438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54325">
                <a:tc vMerge="1"/>
                <a:tc rowSpan="4"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專業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(2)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少於50萬(1)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127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92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286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379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54325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50~114萬(2)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601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299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969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945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54325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115~150萬(3)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271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97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507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421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54325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151萬以上(4)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125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41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279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222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54325">
                <a:tc rowSpan="8"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大學以上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(2)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rowSpan="4"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半專業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(1)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少於50萬(1)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77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18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95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86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54325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50~114萬(2)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163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35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231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128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54325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115~150萬(3)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68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15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113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52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54325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151萬以上(4)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63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60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25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54325">
                <a:tc vMerge="1"/>
                <a:tc rowSpan="4"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專業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(2)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少於50萬(1)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99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10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117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64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54325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50~114萬(2)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452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63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556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225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54325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115~150萬(3)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473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51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485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136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54325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151萬以上(4)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442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30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458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113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次級分析之</a:t>
            </a:r>
            <a:r>
              <a:rPr lang="zh-TW">
                <a:solidFill>
                  <a:schemeClr val="dk1"/>
                </a:solidFill>
              </a:rPr>
              <a:t>加權</a:t>
            </a:r>
            <a:r>
              <a:rPr lang="zh-TW"/>
              <a:t>觀察值 (1/2)</a:t>
            </a:r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56" name="Shape 3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52600"/>
            <a:ext cx="9143999" cy="2911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Shape 357"/>
          <p:cNvPicPr preferRelativeResize="0"/>
          <p:nvPr/>
        </p:nvPicPr>
        <p:blipFill rotWithShape="1">
          <a:blip r:embed="rId4">
            <a:alphaModFix/>
          </a:blip>
          <a:srcRect b="0" l="0" r="51667" t="0"/>
          <a:stretch/>
        </p:blipFill>
        <p:spPr>
          <a:xfrm>
            <a:off x="0" y="3946270"/>
            <a:ext cx="4419601" cy="291173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Shape 358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>
                <a:solidFill>
                  <a:srgbClr val="000000"/>
                </a:solidFill>
              </a:rPr>
              <a:t>‹#›</a:t>
            </a:fld>
          </a:p>
        </p:txBody>
      </p:sp>
      <p:graphicFrame>
        <p:nvGraphicFramePr>
          <p:cNvPr id="359" name="Shape 359"/>
          <p:cNvGraphicFramePr/>
          <p:nvPr/>
        </p:nvGraphicFramePr>
        <p:xfrm>
          <a:off x="4495800" y="470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{2A313BAC-C835-43B0-905F-0BCF7B8AB288}</a:tableStyleId>
              </a:tblPr>
              <a:tblGrid>
                <a:gridCol w="647925"/>
                <a:gridCol w="647925"/>
                <a:gridCol w="647925"/>
                <a:gridCol w="647925"/>
                <a:gridCol w="647925"/>
                <a:gridCol w="647925"/>
                <a:gridCol w="647925"/>
              </a:tblGrid>
              <a:tr h="254325">
                <a:tc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家長教育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(e)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家長職業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(v)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家庭年收入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(i)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大學類型(u)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254325">
                <a:tc vMerge="1"/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公立大學(1)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公立技職(2)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私立大學(3)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私立技職(4)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54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專科以下(1)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半專業(1)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少於50萬(1)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300"/>
                        <a:t>870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300"/>
                        <a:t>900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300"/>
                        <a:t>1588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300"/>
                        <a:t>3021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次級分析之加權觀察值 (2/2)</a:t>
            </a:r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選單列 / 資料 / 加權觀察值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選擇「觀察值加權依據」 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zh-TW"/>
              <a:t>次數變數：freq</a:t>
            </a:r>
          </a:p>
        </p:txBody>
      </p:sp>
      <p:sp>
        <p:nvSpPr>
          <p:cNvPr id="367" name="Shape 367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368" name="Shape 3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150" y="3581400"/>
            <a:ext cx="428625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資料的條件</a:t>
            </a:r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3193475" y="1783075"/>
            <a:ext cx="54744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進行此分析必須滿足兩個條件：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觀察值各細格次數必須相互獨立</a:t>
            </a:r>
            <a:br>
              <a:rPr lang="zh-TW"/>
            </a:br>
            <a:r>
              <a:rPr lang="zh-TW"/>
              <a:t>(但是可重疊的序列分析是彼此相依)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每一細格次數不要小於5，80%細格期望次數不得低於1，而且要大於5</a:t>
            </a:r>
            <a:br>
              <a:rPr lang="zh-TW"/>
            </a:br>
            <a:r>
              <a:rPr lang="zh-TW" sz="2200"/>
              <a:t>(但是不可重疊的序列分析大多都是0)</a:t>
            </a:r>
            <a:br>
              <a:rPr lang="zh-TW"/>
            </a:br>
            <a:r>
              <a:rPr lang="zh-TW"/>
              <a:t>解決方式：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zh-TW"/>
              <a:t>細格合併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zh-TW"/>
              <a:t>剔除人數偏低的變項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zh-TW"/>
              <a:t>所有細格+0.5再來分析</a:t>
            </a:r>
          </a:p>
        </p:txBody>
      </p:sp>
      <p:sp>
        <p:nvSpPr>
          <p:cNvPr id="376" name="Shape 376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377" name="Shape 377"/>
          <p:cNvPicPr preferRelativeResize="0"/>
          <p:nvPr/>
        </p:nvPicPr>
        <p:blipFill rotWithShape="1">
          <a:blip r:embed="rId3">
            <a:alphaModFix/>
          </a:blip>
          <a:srcRect b="0" l="50472" r="0" t="0"/>
          <a:stretch/>
        </p:blipFill>
        <p:spPr>
          <a:xfrm>
            <a:off x="476238" y="1757325"/>
            <a:ext cx="2717225" cy="505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Shape 378"/>
          <p:cNvSpPr/>
          <p:nvPr/>
        </p:nvSpPr>
        <p:spPr>
          <a:xfrm>
            <a:off x="1886550" y="1234125"/>
            <a:ext cx="478800" cy="469800"/>
          </a:xfrm>
          <a:prstGeom prst="wedgeEllipseCallout">
            <a:avLst>
              <a:gd fmla="val -6762" name="adj1"/>
              <a:gd fmla="val 81593" name="adj2"/>
            </a:avLst>
          </a:prstGeom>
          <a:solidFill>
            <a:srgbClr val="FF0000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385" name="Shape 385"/>
          <p:cNvSpPr txBox="1"/>
          <p:nvPr>
            <p:ph type="title"/>
          </p:nvPr>
        </p:nvSpPr>
        <p:spPr>
          <a:xfrm>
            <a:off x="1186025" y="4227750"/>
            <a:ext cx="7481700" cy="2232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2. 模式選擇</a:t>
            </a:r>
          </a:p>
        </p:txBody>
      </p:sp>
      <p:sp>
        <p:nvSpPr>
          <p:cNvPr id="386" name="Shape 386"/>
          <p:cNvSpPr txBox="1"/>
          <p:nvPr>
            <p:ph idx="1" type="subTitle"/>
          </p:nvPr>
        </p:nvSpPr>
        <p:spPr>
          <a:xfrm>
            <a:off x="1186025" y="3348150"/>
            <a:ext cx="5050800" cy="87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76250" y="5057425"/>
            <a:ext cx="8191500" cy="58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Bakeman &amp; Quera (2011)</a:t>
            </a: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540575" y="4074450"/>
            <a:ext cx="5050800" cy="87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550" y="378650"/>
            <a:ext cx="171450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540575" y="378650"/>
            <a:ext cx="6420600" cy="18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65100" lvl="0" marL="342900" rtl="0" algn="r">
              <a:spcBef>
                <a:spcPts val="560"/>
              </a:spcBef>
              <a:buNone/>
            </a:pP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Bakeman, R., &amp; Quera, V. (2011). </a:t>
            </a:r>
            <a:b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i="1"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Sequential analysis and observational methods for the behavioral sciences</a:t>
            </a: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 </a:t>
            </a:r>
            <a:b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Cambridge University Press.</a:t>
            </a:r>
          </a:p>
        </p:txBody>
      </p:sp>
      <p:sp>
        <p:nvSpPr>
          <p:cNvPr id="109" name="Shape 109"/>
          <p:cNvSpPr/>
          <p:nvPr/>
        </p:nvSpPr>
        <p:spPr>
          <a:xfrm>
            <a:off x="1096325" y="2246750"/>
            <a:ext cx="5562600" cy="669900"/>
          </a:xfrm>
          <a:prstGeom prst="wedgeRoundRectCallout">
            <a:avLst>
              <a:gd fmla="val 57405" name="adj1"/>
              <a:gd fmla="val -35632" name="adj2"/>
              <a:gd fmla="val 0" name="adj3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/>
              <a:t>11. Time-window and log-linear sequential analysis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2. 模式選擇：階層模式的選擇</a:t>
            </a:r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395" name="Shape 395"/>
          <p:cNvSpPr/>
          <p:nvPr/>
        </p:nvSpPr>
        <p:spPr>
          <a:xfrm>
            <a:off x="3515150" y="1331038"/>
            <a:ext cx="4385400" cy="7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TW" sz="2400"/>
              <a:t>飽和模式：</a:t>
            </a:r>
          </a:p>
          <a:p>
            <a:pPr lvl="0">
              <a:spcBef>
                <a:spcPts val="0"/>
              </a:spcBef>
              <a:buNone/>
            </a:pPr>
            <a:r>
              <a:rPr lang="zh-TW" sz="2400"/>
              <a:t>{s*t*l}</a:t>
            </a:r>
          </a:p>
        </p:txBody>
      </p:sp>
      <p:sp>
        <p:nvSpPr>
          <p:cNvPr id="396" name="Shape 396"/>
          <p:cNvSpPr/>
          <p:nvPr/>
        </p:nvSpPr>
        <p:spPr>
          <a:xfrm>
            <a:off x="3515150" y="2498047"/>
            <a:ext cx="4385400" cy="121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TW" sz="2400"/>
              <a:t>飽和模式</a:t>
            </a:r>
            <a:r>
              <a:rPr b="1" lang="zh-TW" sz="2400"/>
              <a:t>拆解：</a:t>
            </a:r>
          </a:p>
          <a:p>
            <a:pPr lvl="0">
              <a:spcBef>
                <a:spcPts val="0"/>
              </a:spcBef>
              <a:buNone/>
            </a:pPr>
            <a:r>
              <a:rPr lang="zh-TW" sz="2400"/>
              <a:t>主要作用：{s},{t},{l}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400"/>
              <a:t>一級交互作用：{s*t},{t*l},{s*l}</a:t>
            </a:r>
          </a:p>
        </p:txBody>
      </p:sp>
      <p:sp>
        <p:nvSpPr>
          <p:cNvPr id="397" name="Shape 397"/>
          <p:cNvSpPr/>
          <p:nvPr/>
        </p:nvSpPr>
        <p:spPr>
          <a:xfrm>
            <a:off x="3515150" y="4100501"/>
            <a:ext cx="4385400" cy="132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TW" sz="2400"/>
              <a:t>找尋最佳配適模式：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zh-TW" sz="2400">
                <a:solidFill>
                  <a:schemeClr val="dk1"/>
                </a:solidFill>
              </a:rPr>
              <a:t>主要作用：{s},{t},{l}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zh-TW" sz="2400">
                <a:solidFill>
                  <a:schemeClr val="dk1"/>
                </a:solidFill>
              </a:rPr>
              <a:t>一級交互作用：{s*t},{t*l},</a:t>
            </a:r>
            <a:r>
              <a:rPr lang="zh-TW" sz="2400" strike="sngStrike">
                <a:solidFill>
                  <a:schemeClr val="dk1"/>
                </a:solidFill>
              </a:rPr>
              <a:t>{s*l}</a:t>
            </a:r>
          </a:p>
        </p:txBody>
      </p:sp>
      <p:sp>
        <p:nvSpPr>
          <p:cNvPr id="398" name="Shape 398"/>
          <p:cNvSpPr/>
          <p:nvPr/>
        </p:nvSpPr>
        <p:spPr>
          <a:xfrm>
            <a:off x="7449200" y="2986250"/>
            <a:ext cx="838200" cy="1856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399" name="Shape 399"/>
          <p:cNvGraphicFramePr/>
          <p:nvPr/>
        </p:nvGraphicFramePr>
        <p:xfrm>
          <a:off x="476250" y="295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{2A313BAC-C835-43B0-905F-0BCF7B8AB288}</a:tableStyleId>
              </a:tblPr>
              <a:tblGrid>
                <a:gridCol w="736050"/>
                <a:gridCol w="736050"/>
                <a:gridCol w="736050"/>
                <a:gridCol w="736050"/>
              </a:tblGrid>
              <a:tr h="381000">
                <a:tc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日照(s)</a:t>
                      </a:r>
                    </a:p>
                  </a:txBody>
                  <a:tcPr marT="91425" marB="91425" marR="91425" marL="91425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季節(t)</a:t>
                      </a:r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苗穗(l)</a:t>
                      </a:r>
                    </a:p>
                  </a:txBody>
                  <a:tcPr marT="91425" marB="91425" marR="91425" marL="91425"/>
                </a:tc>
                <a:tc hMerge="1"/>
              </a:tr>
              <a:tr h="38100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長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短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四小時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春季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156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107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秋季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84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31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六小時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春季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84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133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秋季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156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209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0" name="Shape 400"/>
          <p:cNvSpPr/>
          <p:nvPr/>
        </p:nvSpPr>
        <p:spPr>
          <a:xfrm>
            <a:off x="7355125" y="3691625"/>
            <a:ext cx="1513500" cy="5202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1800">
                <a:solidFill>
                  <a:srgbClr val="FFFFFF"/>
                </a:solidFill>
              </a:rPr>
              <a:t>配適度檢定</a:t>
            </a:r>
          </a:p>
        </p:txBody>
      </p:sp>
      <p:sp>
        <p:nvSpPr>
          <p:cNvPr id="401" name="Shape 401"/>
          <p:cNvSpPr/>
          <p:nvPr/>
        </p:nvSpPr>
        <p:spPr>
          <a:xfrm>
            <a:off x="5289975" y="2029450"/>
            <a:ext cx="585900" cy="52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3515150" y="5750838"/>
            <a:ext cx="4385400" cy="7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 sz="2400"/>
              <a:t>最佳配飾</a:t>
            </a:r>
            <a:r>
              <a:rPr b="1" lang="zh-TW" sz="2400"/>
              <a:t>模式=最</a:t>
            </a:r>
            <a:r>
              <a:rPr b="1" lang="zh-TW" sz="2400"/>
              <a:t>精簡模式</a:t>
            </a:r>
            <a:r>
              <a:rPr b="1" lang="zh-TW" sz="2400"/>
              <a:t>：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400"/>
              <a:t>{s*t},{t*l},{s*l}</a:t>
            </a:r>
          </a:p>
        </p:txBody>
      </p:sp>
      <p:sp>
        <p:nvSpPr>
          <p:cNvPr id="403" name="Shape 403"/>
          <p:cNvSpPr/>
          <p:nvPr/>
        </p:nvSpPr>
        <p:spPr>
          <a:xfrm>
            <a:off x="5289975" y="5355075"/>
            <a:ext cx="585900" cy="52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配適度檢定：L</a:t>
            </a:r>
            <a:r>
              <a:rPr baseline="30000" lang="zh-TW"/>
              <a:t>2</a:t>
            </a:r>
          </a:p>
        </p:txBody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L2 = G2 = likelihood ratio</a:t>
            </a:r>
          </a:p>
          <a:p>
            <a:pPr indent="-228600" lvl="0" marL="457200">
              <a:spcBef>
                <a:spcPts val="0"/>
              </a:spcBef>
            </a:pPr>
            <a:r>
              <a:rPr lang="zh-TW"/>
              <a:t>以最大概率法估計模式的配適度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具有可分割的特性，能用來檢定不同模式之配適度</a:t>
            </a:r>
          </a:p>
          <a:p>
            <a:pPr indent="-228600" lvl="0" marL="457200">
              <a:spcBef>
                <a:spcPts val="0"/>
              </a:spcBef>
            </a:pPr>
            <a:r>
              <a:rPr lang="zh-TW"/>
              <a:t>f = 觀察次數; e = 期望次數</a:t>
            </a:r>
          </a:p>
        </p:txBody>
      </p:sp>
      <p:sp>
        <p:nvSpPr>
          <p:cNvPr id="411" name="Shape 411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3">
            <a:alphaModFix/>
          </a:blip>
          <a:srcRect b="0" l="0" r="0" t="17837"/>
          <a:stretch/>
        </p:blipFill>
        <p:spPr>
          <a:xfrm>
            <a:off x="2281250" y="4477925"/>
            <a:ext cx="4581525" cy="132255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Shape 413"/>
          <p:cNvSpPr/>
          <p:nvPr/>
        </p:nvSpPr>
        <p:spPr>
          <a:xfrm>
            <a:off x="3760025" y="4334650"/>
            <a:ext cx="1086900" cy="18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語法</a:t>
            </a:r>
            <a:r>
              <a:rPr lang="zh-TW"/>
              <a:t>HILOGLINEAR制訂</a:t>
            </a:r>
          </a:p>
        </p:txBody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變項與類別：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家長教育 (e)：專科以下(1)、大學以上(2)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家長職業 (v)：半專業(1)、專業(2)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家庭年收入 (i)：少於50萬(1) ~ 151萬以上(4)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大學類型 (u)：公立大學(1) ~ 私立技職(4)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語法：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422" name="Shape 422"/>
          <p:cNvSpPr/>
          <p:nvPr/>
        </p:nvSpPr>
        <p:spPr>
          <a:xfrm>
            <a:off x="990600" y="4648200"/>
            <a:ext cx="7467600" cy="175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zh-TW" sz="2800"/>
              <a:t>HILOGLINEAR </a:t>
            </a:r>
            <a:r>
              <a:rPr lang="zh-TW" sz="2800">
                <a:solidFill>
                  <a:srgbClr val="FF0000"/>
                </a:solidFill>
              </a:rPr>
              <a:t>e(1 2) v(1 2) i(1 4) u(1 4)</a:t>
            </a:r>
            <a:r>
              <a:rPr lang="zh-TW" sz="2800"/>
              <a:t>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zh-TW" sz="2800"/>
              <a:t>                 /METHOD=BACKWARD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zh-TW" sz="2800"/>
              <a:t>                 /PRINT=FREQ ASSOCIATION</a:t>
            </a:r>
          </a:p>
          <a:p>
            <a:pPr lvl="0">
              <a:spcBef>
                <a:spcPts val="0"/>
              </a:spcBef>
              <a:buNone/>
            </a:pPr>
            <a:r>
              <a:rPr lang="zh-TW" sz="2800"/>
              <a:t>                 /DESIGN.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語法H執行</a:t>
            </a:r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選單列 / 檔案 / 開啟新檔 / 語法</a:t>
            </a:r>
          </a:p>
        </p:txBody>
      </p:sp>
      <p:sp>
        <p:nvSpPr>
          <p:cNvPr id="430" name="Shape 430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431" name="Shape 4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425" y="2819400"/>
            <a:ext cx="6962775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Shape 432"/>
          <p:cNvSpPr/>
          <p:nvPr/>
        </p:nvSpPr>
        <p:spPr>
          <a:xfrm>
            <a:off x="1905000" y="4343400"/>
            <a:ext cx="1447800" cy="533400"/>
          </a:xfrm>
          <a:prstGeom prst="wedgeRoundRectCallout">
            <a:avLst>
              <a:gd fmla="val 78043" name="adj1"/>
              <a:gd fmla="val -2062" name="adj2"/>
              <a:gd fmla="val 0" name="adj3"/>
            </a:avLst>
          </a:prstGeom>
          <a:solidFill>
            <a:srgbClr val="FF0000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1800">
                <a:solidFill>
                  <a:srgbClr val="FFFFFF"/>
                </a:solidFill>
              </a:rPr>
              <a:t>2. </a:t>
            </a:r>
            <a:r>
              <a:rPr lang="zh-TW" sz="1800">
                <a:solidFill>
                  <a:srgbClr val="FFFFFF"/>
                </a:solidFill>
              </a:rPr>
              <a:t>貼上語法</a:t>
            </a:r>
          </a:p>
        </p:txBody>
      </p:sp>
      <p:sp>
        <p:nvSpPr>
          <p:cNvPr id="433" name="Shape 433"/>
          <p:cNvSpPr/>
          <p:nvPr/>
        </p:nvSpPr>
        <p:spPr>
          <a:xfrm>
            <a:off x="6781800" y="4343400"/>
            <a:ext cx="1447800" cy="838200"/>
          </a:xfrm>
          <a:prstGeom prst="wedgeRoundRectCallout">
            <a:avLst>
              <a:gd fmla="val -73444" name="adj1"/>
              <a:gd fmla="val -17338" name="adj2"/>
              <a:gd fmla="val 0" name="adj3"/>
            </a:avLst>
          </a:prstGeom>
          <a:solidFill>
            <a:srgbClr val="FF0000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>
                <a:solidFill>
                  <a:srgbClr val="FFFFFF"/>
                </a:solidFill>
              </a:rPr>
              <a:t>3</a:t>
            </a:r>
            <a:r>
              <a:rPr lang="zh-TW" sz="1800">
                <a:solidFill>
                  <a:srgbClr val="FFFFFF"/>
                </a:solidFill>
              </a:rPr>
              <a:t>. </a:t>
            </a:r>
            <a:r>
              <a:rPr lang="zh-TW" sz="1800">
                <a:solidFill>
                  <a:srgbClr val="FFFFFF"/>
                </a:solidFill>
              </a:rPr>
              <a:t>游標回到語法H上</a:t>
            </a:r>
          </a:p>
        </p:txBody>
      </p:sp>
      <p:sp>
        <p:nvSpPr>
          <p:cNvPr id="434" name="Shape 434"/>
          <p:cNvSpPr/>
          <p:nvPr/>
        </p:nvSpPr>
        <p:spPr>
          <a:xfrm>
            <a:off x="6248400" y="3352800"/>
            <a:ext cx="533400" cy="457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6324600" y="2362200"/>
            <a:ext cx="2133600" cy="609600"/>
          </a:xfrm>
          <a:prstGeom prst="wedgeRoundRectCallout">
            <a:avLst>
              <a:gd fmla="val -38552" name="adj1"/>
              <a:gd fmla="val 131668" name="adj2"/>
              <a:gd fmla="val 0" name="adj3"/>
            </a:avLst>
          </a:prstGeom>
          <a:solidFill>
            <a:srgbClr val="FF0000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>
                <a:solidFill>
                  <a:srgbClr val="FFFFFF"/>
                </a:solidFill>
              </a:rPr>
              <a:t>4</a:t>
            </a:r>
            <a:r>
              <a:rPr lang="zh-TW" sz="1800">
                <a:solidFill>
                  <a:srgbClr val="FFFFFF"/>
                </a:solidFill>
              </a:rPr>
              <a:t>. </a:t>
            </a:r>
            <a:r>
              <a:rPr lang="zh-TW" sz="1800">
                <a:solidFill>
                  <a:srgbClr val="FFFFFF"/>
                </a:solidFill>
              </a:rPr>
              <a:t>執行選取範圍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語法H輸出報表解讀</a:t>
            </a:r>
          </a:p>
        </p:txBody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533400" y="1791150"/>
            <a:ext cx="32766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最多要找尋幾級交互作用的模式呢？</a:t>
            </a:r>
            <a:br>
              <a:rPr lang="zh-TW"/>
            </a:br>
            <a:r>
              <a:rPr lang="zh-TW"/>
              <a:t>K-Way and Higher-Order Effects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有那些模式呢？</a:t>
            </a:r>
            <a:br>
              <a:rPr lang="zh-TW"/>
            </a:br>
            <a:r>
              <a:rPr lang="zh-TW"/>
              <a:t>Step Summary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zh-TW"/>
              <a:t>模式真的合適嗎？</a:t>
            </a:r>
            <a:br>
              <a:rPr lang="zh-TW"/>
            </a:br>
            <a:r>
              <a:rPr lang="zh-TW"/>
              <a:t>Goodness-of-Fit Tests</a:t>
            </a:r>
          </a:p>
        </p:txBody>
      </p:sp>
      <p:sp>
        <p:nvSpPr>
          <p:cNvPr id="443" name="Shape 443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444" name="Shape 444"/>
          <p:cNvSpPr txBox="1"/>
          <p:nvPr>
            <p:ph idx="2" type="body"/>
          </p:nvPr>
        </p:nvSpPr>
        <p:spPr>
          <a:xfrm>
            <a:off x="4705350" y="1791150"/>
            <a:ext cx="40194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45" name="Shape 4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401" y="1828800"/>
            <a:ext cx="4800599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800"/>
              <a:t>最多要找尋幾級交互作用的模式呢？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K-Way and Higher-Order Effects</a:t>
            </a:r>
          </a:p>
        </p:txBody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TW"/>
              <a:t>K=(K-1)級交互作用;  {e*i*u} = 2級交互作用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K-way and Higher Order Effects中找到顯著的最大K值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zh-TW"/>
              <a:t>K=3，意思是存在(3-1)=2級交互作用的模式</a:t>
            </a:r>
          </a:p>
        </p:txBody>
      </p:sp>
      <p:sp>
        <p:nvSpPr>
          <p:cNvPr id="453" name="Shape 453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454" name="Shape 4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1783075"/>
            <a:ext cx="8191500" cy="27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Shape 455"/>
          <p:cNvSpPr/>
          <p:nvPr/>
        </p:nvSpPr>
        <p:spPr>
          <a:xfrm>
            <a:off x="5078000" y="2846200"/>
            <a:ext cx="560100" cy="261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2276975" y="2846200"/>
            <a:ext cx="560100" cy="261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/>
          <p:nvPr/>
        </p:nvSpPr>
        <p:spPr>
          <a:xfrm>
            <a:off x="5927325" y="2846200"/>
            <a:ext cx="478800" cy="469800"/>
          </a:xfrm>
          <a:prstGeom prst="wedgeEllipseCallout">
            <a:avLst>
              <a:gd fmla="val -83965" name="adj1"/>
              <a:gd fmla="val -17305" name="adj2"/>
            </a:avLst>
          </a:prstGeom>
          <a:solidFill>
            <a:srgbClr val="FF0000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58" name="Shape 458"/>
          <p:cNvSpPr/>
          <p:nvPr/>
        </p:nvSpPr>
        <p:spPr>
          <a:xfrm>
            <a:off x="1527000" y="2913425"/>
            <a:ext cx="478800" cy="469800"/>
          </a:xfrm>
          <a:prstGeom prst="wedgeEllipseCallout">
            <a:avLst>
              <a:gd fmla="val 82101" name="adj1"/>
              <a:gd fmla="val -25841" name="adj2"/>
            </a:avLst>
          </a:prstGeom>
          <a:solidFill>
            <a:srgbClr val="FF0000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800"/>
              <a:t>有那些模式呢？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Step Summary</a:t>
            </a:r>
          </a:p>
        </p:txBody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467" name="Shape 4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838" y="1783076"/>
            <a:ext cx="6544315" cy="47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Shape 468"/>
          <p:cNvSpPr/>
          <p:nvPr/>
        </p:nvSpPr>
        <p:spPr>
          <a:xfrm>
            <a:off x="3509725" y="6162250"/>
            <a:ext cx="975900" cy="43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800"/>
              <a:t>有那些模式呢？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Step Summary</a:t>
            </a:r>
          </a:p>
        </p:txBody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" name="Shape 476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477" name="Shape 4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838" y="1783076"/>
            <a:ext cx="6544315" cy="47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Shape 478"/>
          <p:cNvSpPr/>
          <p:nvPr/>
        </p:nvSpPr>
        <p:spPr>
          <a:xfrm>
            <a:off x="3509725" y="6162250"/>
            <a:ext cx="975900" cy="43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4336775" y="3849150"/>
            <a:ext cx="2674800" cy="1563000"/>
          </a:xfrm>
          <a:prstGeom prst="wedgeRoundRectCallout">
            <a:avLst>
              <a:gd fmla="val -49563" name="adj1"/>
              <a:gd fmla="val 93054" name="adj2"/>
              <a:gd fmla="val 0" name="adj3"/>
            </a:avLst>
          </a:prstGeom>
          <a:solidFill>
            <a:srgbClr val="FFFFF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最後選擇的模式為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zh-TW" sz="1800"/>
              <a:t>{e*v*i}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zh-TW" sz="1800"/>
              <a:t>{e*i*u}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zh-TW" sz="1800"/>
              <a:t>{v*u}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2800"/>
              <a:t>模式真的合適嗎？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Goodness-of-Fit Tests</a:t>
            </a:r>
          </a:p>
        </p:txBody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476250" y="1783075"/>
            <a:ext cx="8191500" cy="3312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zh-TW"/>
              <a:t>Likelihood Ratio (L</a:t>
            </a:r>
            <a:r>
              <a:rPr baseline="30000" lang="zh-TW"/>
              <a:t>2</a:t>
            </a:r>
            <a:r>
              <a:rPr lang="zh-TW"/>
              <a:t>)的顯著性超過0.05，</a:t>
            </a:r>
            <a:br>
              <a:rPr lang="zh-TW"/>
            </a:br>
            <a:r>
              <a:rPr lang="zh-TW"/>
              <a:t>表示模式配適度良好，可以繼續以下分析</a:t>
            </a:r>
          </a:p>
        </p:txBody>
      </p:sp>
      <p:sp>
        <p:nvSpPr>
          <p:cNvPr id="487" name="Shape 487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488" name="Shape 4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125" y="2240825"/>
            <a:ext cx="6346950" cy="134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Shape 489"/>
          <p:cNvSpPr/>
          <p:nvPr/>
        </p:nvSpPr>
        <p:spPr>
          <a:xfrm>
            <a:off x="6776675" y="2730250"/>
            <a:ext cx="603300" cy="36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" name="Shape 490"/>
          <p:cNvSpPr/>
          <p:nvPr/>
        </p:nvSpPr>
        <p:spPr>
          <a:xfrm>
            <a:off x="7598900" y="2542650"/>
            <a:ext cx="478800" cy="469800"/>
          </a:xfrm>
          <a:prstGeom prst="wedgeEllipseCallout">
            <a:avLst>
              <a:gd fmla="val -85855" name="adj1"/>
              <a:gd fmla="val 8844" name="adj2"/>
            </a:avLst>
          </a:prstGeom>
          <a:solidFill>
            <a:srgbClr val="FF0000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模式選擇 (1/2)</a:t>
            </a:r>
          </a:p>
        </p:txBody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" name="Shape 498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aphicFrame>
        <p:nvGraphicFramePr>
          <p:cNvPr id="499" name="Shape 499"/>
          <p:cNvGraphicFramePr/>
          <p:nvPr/>
        </p:nvGraphicFramePr>
        <p:xfrm>
          <a:off x="247650" y="147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{2A313BAC-C835-43B0-905F-0BCF7B8AB288}</a:tableStyleId>
              </a:tblPr>
              <a:tblGrid>
                <a:gridCol w="614625"/>
                <a:gridCol w="614625"/>
                <a:gridCol w="614625"/>
                <a:gridCol w="614625"/>
                <a:gridCol w="614625"/>
                <a:gridCol w="614625"/>
                <a:gridCol w="614625"/>
              </a:tblGrid>
              <a:tr h="233150">
                <a:tc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家長教育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(e)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家長職業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(v)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家庭年收入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(i)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大學類型(u)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349325">
                <a:tc vMerge="1"/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33150">
                <a:tc rowSpan="8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專科以下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(1)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rowSpan="4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半專業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(1)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870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900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1588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3021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3315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1437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1009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2506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3401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3315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366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212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735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885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3315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169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85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326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438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33150">
                <a:tc vMerge="1"/>
                <a:tc rowSpan="4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專業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(2)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127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92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286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379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3315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601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299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969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945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3315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271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97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507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421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3315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125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41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279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222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33150">
                <a:tc rowSpan="8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大學以上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(2)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rowSpan="4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半專業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(1)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77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18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95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86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3315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163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35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231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128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3315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68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15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113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52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3315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63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60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25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33150">
                <a:tc vMerge="1"/>
                <a:tc rowSpan="4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專業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(2)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99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10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117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64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3315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452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63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556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225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3315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473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51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485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136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3315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442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30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458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113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00" name="Shape 500"/>
          <p:cNvSpPr/>
          <p:nvPr/>
        </p:nvSpPr>
        <p:spPr>
          <a:xfrm>
            <a:off x="4770775" y="3740750"/>
            <a:ext cx="838200" cy="88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501" name="Shape 501"/>
          <p:cNvGraphicFramePr/>
          <p:nvPr/>
        </p:nvGraphicFramePr>
        <p:xfrm>
          <a:off x="5994275" y="147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{2A313BAC-C835-43B0-905F-0BCF7B8AB288}</a:tableStyleId>
              </a:tblPr>
              <a:tblGrid>
                <a:gridCol w="614625"/>
                <a:gridCol w="614625"/>
                <a:gridCol w="614625"/>
                <a:gridCol w="614625"/>
              </a:tblGrid>
              <a:tr h="233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家長教育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(e)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家長職業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(v)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家庭年收入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(i)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次數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33150">
                <a:tc rowSpan="8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專科以下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(1)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rowSpan="4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半專業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(1)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6379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3315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8353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3315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2198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3315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1018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33150">
                <a:tc vMerge="1"/>
                <a:tc rowSpan="4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專業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(2)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884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3315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2814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3315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1296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3315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667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33150">
                <a:tc rowSpan="8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大學以上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(2)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rowSpan="4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半專業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(1)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276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3315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557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3315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248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3315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153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33150">
                <a:tc vMerge="1"/>
                <a:tc rowSpan="4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專業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(2)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290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3315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1296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3315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1145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3315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1043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02" name="Shape 502"/>
          <p:cNvSpPr/>
          <p:nvPr/>
        </p:nvSpPr>
        <p:spPr>
          <a:xfrm>
            <a:off x="6505600" y="990475"/>
            <a:ext cx="1671600" cy="487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{e*v*i}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65891" t="0"/>
          <a:stretch/>
        </p:blipFill>
        <p:spPr>
          <a:xfrm>
            <a:off x="0" y="0"/>
            <a:ext cx="1559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>
            <p:ph type="title"/>
          </p:nvPr>
        </p:nvSpPr>
        <p:spPr>
          <a:xfrm>
            <a:off x="1559425" y="169425"/>
            <a:ext cx="71082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zh-TW" sz="2400"/>
              <a:t>Chapter 11.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800"/>
              <a:t>Time-window and 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800"/>
              <a:t>log-linear sequential analysis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1616550" y="1791150"/>
            <a:ext cx="28119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zh-TW">
                <a:solidFill>
                  <a:schemeClr val="dk2"/>
                </a:solidFill>
              </a:rPr>
              <a:t>時間窗格序列分析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zh-TW" sz="1600">
                <a:solidFill>
                  <a:schemeClr val="dk1"/>
                </a:solidFill>
              </a:rPr>
              <a:t>11.1 Time-Window Sequential Analysis of Timed-Event Data</a:t>
            </a:r>
            <a:br>
              <a:rPr lang="zh-TW" sz="1600">
                <a:solidFill>
                  <a:schemeClr val="dk1"/>
                </a:solidFill>
              </a:rPr>
            </a:br>
            <a:r>
              <a:rPr lang="zh-TW" sz="1600">
                <a:solidFill>
                  <a:schemeClr val="dk1"/>
                </a:solidFill>
              </a:rPr>
              <a:t>時間序列資料的時間窗格序列分析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zh-TW" sz="1600">
                <a:solidFill>
                  <a:schemeClr val="dk1"/>
                </a:solidFill>
              </a:rPr>
              <a:t>11.2 The Sign Test: A Nonparametric Alternative</a:t>
            </a:r>
            <a:br>
              <a:rPr lang="zh-TW" sz="1600">
                <a:solidFill>
                  <a:schemeClr val="dk1"/>
                </a:solidFill>
              </a:rPr>
            </a:br>
            <a:r>
              <a:rPr lang="zh-TW" sz="1600">
                <a:solidFill>
                  <a:schemeClr val="dk1"/>
                </a:solidFill>
              </a:rPr>
              <a:t>顯著性檢定：無母數的替代方案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x="4428450" y="1791150"/>
            <a:ext cx="42963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zh-TW">
                <a:solidFill>
                  <a:schemeClr val="dk2"/>
                </a:solidFill>
              </a:rPr>
              <a:t>對數線性分析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600">
                <a:solidFill>
                  <a:schemeClr val="dk1"/>
                </a:solidFill>
              </a:rPr>
              <a:t>11.3 Lag-Sequential and Log-Linear Analysis of Single-code Event Data</a:t>
            </a:r>
            <a:br>
              <a:rPr lang="zh-TW" sz="1600">
                <a:solidFill>
                  <a:schemeClr val="dk1"/>
                </a:solidFill>
              </a:rPr>
            </a:br>
            <a:r>
              <a:rPr lang="zh-TW" sz="1600">
                <a:solidFill>
                  <a:schemeClr val="dk1"/>
                </a:solidFill>
              </a:rPr>
              <a:t>單一編碼資料的滯後序列與對數線性分析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zh-TW" sz="1600">
                <a:solidFill>
                  <a:schemeClr val="dk1"/>
                </a:solidFill>
              </a:rPr>
              <a:t>11.4 Overlapped and Nonoverlapped Tallying of m-Event Chains</a:t>
            </a:r>
            <a:br>
              <a:rPr lang="zh-TW" sz="1600">
                <a:solidFill>
                  <a:schemeClr val="dk1"/>
                </a:solidFill>
              </a:rPr>
            </a:br>
            <a:r>
              <a:rPr lang="zh-TW" sz="1600">
                <a:solidFill>
                  <a:schemeClr val="dk1"/>
                </a:solidFill>
              </a:rPr>
              <a:t>多事件序列中重疊與非重疊的表示法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zh-TW" sz="1600">
                <a:solidFill>
                  <a:schemeClr val="dk1"/>
                </a:solidFill>
              </a:rPr>
              <a:t>11.5 An Illustration of Log-Linear Basics </a:t>
            </a:r>
            <a:br>
              <a:rPr lang="zh-TW" sz="1600">
                <a:solidFill>
                  <a:schemeClr val="dk1"/>
                </a:solidFill>
              </a:rPr>
            </a:br>
            <a:r>
              <a:rPr lang="zh-TW" sz="1600">
                <a:solidFill>
                  <a:schemeClr val="dk1"/>
                </a:solidFill>
              </a:rPr>
              <a:t>對數線性分析做法的概述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1600">
                <a:solidFill>
                  <a:schemeClr val="dk1"/>
                </a:solidFill>
              </a:rPr>
              <a:t>11.6 Log-Linear Analysis of Interval and Multicode Event Data</a:t>
            </a:r>
            <a:br>
              <a:rPr lang="zh-TW" sz="1600">
                <a:solidFill>
                  <a:schemeClr val="dk1"/>
                </a:solidFill>
              </a:rPr>
            </a:br>
            <a:r>
              <a:rPr lang="zh-TW" sz="1600">
                <a:solidFill>
                  <a:schemeClr val="dk1"/>
                </a:solidFill>
              </a:rPr>
              <a:t>間隔與多重事件資料的對數線性分析做法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模式選擇 (2/2)</a:t>
            </a:r>
          </a:p>
        </p:txBody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" name="Shape 510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aphicFrame>
        <p:nvGraphicFramePr>
          <p:cNvPr id="511" name="Shape 511"/>
          <p:cNvGraphicFramePr/>
          <p:nvPr/>
        </p:nvGraphicFramePr>
        <p:xfrm>
          <a:off x="476250" y="289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{2A313BAC-C835-43B0-905F-0BCF7B8AB288}</a:tableStyleId>
              </a:tblPr>
              <a:tblGrid>
                <a:gridCol w="614625"/>
                <a:gridCol w="614625"/>
                <a:gridCol w="614625"/>
                <a:gridCol w="614625"/>
                <a:gridCol w="614625"/>
                <a:gridCol w="614625"/>
              </a:tblGrid>
              <a:tr h="233150">
                <a:tc rowSpan="2"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37500"/>
                        <a:buFont typeface="Arial"/>
                        <a:buNone/>
                      </a:pPr>
                      <a:r>
                        <a:rPr lang="zh-TW" sz="800">
                          <a:solidFill>
                            <a:schemeClr val="dk1"/>
                          </a:solidFill>
                        </a:rPr>
                        <a:t>家長教育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37500"/>
                        <a:buFont typeface="Arial"/>
                        <a:buNone/>
                      </a:pPr>
                      <a:r>
                        <a:rPr lang="zh-TW" sz="800">
                          <a:solidFill>
                            <a:schemeClr val="dk1"/>
                          </a:solidFill>
                        </a:rPr>
                        <a:t>(e)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家庭年收入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(i)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大學類型(u)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349325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33150">
                <a:tc rowSpan="4"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37500"/>
                        <a:buFont typeface="Arial"/>
                        <a:buNone/>
                      </a:pPr>
                      <a:r>
                        <a:rPr lang="zh-TW" sz="800">
                          <a:solidFill>
                            <a:schemeClr val="dk1"/>
                          </a:solidFill>
                        </a:rPr>
                        <a:t>專科以下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37500"/>
                        <a:buFont typeface="Arial"/>
                        <a:buNone/>
                      </a:pPr>
                      <a:r>
                        <a:rPr lang="zh-TW" sz="800">
                          <a:solidFill>
                            <a:schemeClr val="dk1"/>
                          </a:solidFill>
                        </a:rPr>
                        <a:t>(1)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947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918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1683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3107</a:t>
                      </a:r>
                    </a:p>
                  </a:txBody>
                  <a:tcPr marT="19050" marB="19050" marR="28575" marL="28575" anchor="b"/>
                </a:tc>
              </a:tr>
              <a:tr h="233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1600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1044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2737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3529</a:t>
                      </a:r>
                    </a:p>
                  </a:txBody>
                  <a:tcPr marT="19050" marB="19050" marR="28575" marL="28575" anchor="b"/>
                </a:tc>
              </a:tr>
              <a:tr h="233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434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227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848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937</a:t>
                      </a:r>
                    </a:p>
                  </a:txBody>
                  <a:tcPr marT="19050" marB="19050" marR="28575" marL="28575" anchor="b"/>
                </a:tc>
              </a:tr>
              <a:tr h="233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232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90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386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463</a:t>
                      </a:r>
                    </a:p>
                  </a:txBody>
                  <a:tcPr marT="19050" marB="19050" marR="28575" marL="28575" anchor="b"/>
                </a:tc>
              </a:tr>
              <a:tr h="233150">
                <a:tc rowSpan="4"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37500"/>
                        <a:buFont typeface="Arial"/>
                        <a:buNone/>
                      </a:pPr>
                      <a:r>
                        <a:rPr lang="zh-TW" sz="800">
                          <a:solidFill>
                            <a:schemeClr val="dk1"/>
                          </a:solidFill>
                        </a:rPr>
                        <a:t>大學以上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37500"/>
                        <a:buFont typeface="Arial"/>
                        <a:buNone/>
                      </a:pPr>
                      <a:r>
                        <a:rPr lang="zh-TW" sz="800">
                          <a:solidFill>
                            <a:schemeClr val="dk1"/>
                          </a:solidFill>
                        </a:rPr>
                        <a:t>(2)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226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102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403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443</a:t>
                      </a:r>
                    </a:p>
                  </a:txBody>
                  <a:tcPr marT="19050" marB="19050" marR="28575" marL="28575" anchor="b"/>
                </a:tc>
              </a:tr>
              <a:tr h="233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1053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362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1525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1170</a:t>
                      </a:r>
                    </a:p>
                  </a:txBody>
                  <a:tcPr marT="19050" marB="19050" marR="28575" marL="28575" anchor="b"/>
                </a:tc>
              </a:tr>
              <a:tr h="233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744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148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992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557</a:t>
                      </a:r>
                    </a:p>
                  </a:txBody>
                  <a:tcPr marT="19050" marB="19050" marR="28575" marL="28575" anchor="b"/>
                </a:tc>
              </a:tr>
              <a:tr h="233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600"/>
                        <a:t>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567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71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737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335</a:t>
                      </a:r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  <p:sp>
        <p:nvSpPr>
          <p:cNvPr id="512" name="Shape 512"/>
          <p:cNvSpPr/>
          <p:nvPr/>
        </p:nvSpPr>
        <p:spPr>
          <a:xfrm>
            <a:off x="1346300" y="2407850"/>
            <a:ext cx="1671600" cy="487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{e*i*u}</a:t>
            </a:r>
          </a:p>
        </p:txBody>
      </p:sp>
      <p:graphicFrame>
        <p:nvGraphicFramePr>
          <p:cNvPr id="513" name="Shape 513"/>
          <p:cNvGraphicFramePr/>
          <p:nvPr/>
        </p:nvGraphicFramePr>
        <p:xfrm>
          <a:off x="4677800" y="289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{2A313BAC-C835-43B0-905F-0BCF7B8AB288}</a:tableStyleId>
              </a:tblPr>
              <a:tblGrid>
                <a:gridCol w="913700"/>
                <a:gridCol w="608775"/>
                <a:gridCol w="608775"/>
                <a:gridCol w="608775"/>
                <a:gridCol w="608775"/>
              </a:tblGrid>
              <a:tr h="233150">
                <a:tc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>
                          <a:solidFill>
                            <a:schemeClr val="dk1"/>
                          </a:solidFill>
                        </a:rPr>
                        <a:t>家長職業(v)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大學類型(u)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3493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/>
                        <a:t>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331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800">
                          <a:solidFill>
                            <a:schemeClr val="dk1"/>
                          </a:solidFill>
                        </a:rPr>
                        <a:t>半專業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>
                          <a:solidFill>
                            <a:schemeClr val="dk1"/>
                          </a:solidFill>
                        </a:rPr>
                        <a:t>(1)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3213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2279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5654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8036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331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800">
                          <a:solidFill>
                            <a:schemeClr val="dk1"/>
                          </a:solidFill>
                        </a:rPr>
                        <a:t>專業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800">
                          <a:solidFill>
                            <a:schemeClr val="dk1"/>
                          </a:solidFill>
                        </a:rPr>
                        <a:t>(2)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2590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683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3657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1000"/>
                        <a:t>2505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14" name="Shape 514"/>
          <p:cNvSpPr/>
          <p:nvPr/>
        </p:nvSpPr>
        <p:spPr>
          <a:xfrm>
            <a:off x="5556875" y="2407850"/>
            <a:ext cx="1671600" cy="487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{v*u}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521" name="Shape 521"/>
          <p:cNvSpPr txBox="1"/>
          <p:nvPr>
            <p:ph type="title"/>
          </p:nvPr>
        </p:nvSpPr>
        <p:spPr>
          <a:xfrm>
            <a:off x="1186025" y="4227750"/>
            <a:ext cx="7481700" cy="2232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3. 模式配適度評估</a:t>
            </a:r>
          </a:p>
        </p:txBody>
      </p:sp>
      <p:sp>
        <p:nvSpPr>
          <p:cNvPr id="522" name="Shape 522"/>
          <p:cNvSpPr txBox="1"/>
          <p:nvPr>
            <p:ph idx="1" type="subTitle"/>
          </p:nvPr>
        </p:nvSpPr>
        <p:spPr>
          <a:xfrm>
            <a:off x="1186025" y="3348150"/>
            <a:ext cx="5050800" cy="87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3. 模式適配度評估</a:t>
            </a:r>
          </a:p>
        </p:txBody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如果選擇模式合適的話, 則會有以下現象：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計算各細格的期望次數、標準化殘差、調整後殘差，而兩種殘差絕對值不應該大於1.96</a:t>
            </a:r>
          </a:p>
          <a:p>
            <a:pPr indent="-228600" lvl="0" marL="457200">
              <a:spcBef>
                <a:spcPts val="0"/>
              </a:spcBef>
            </a:pPr>
            <a:r>
              <a:rPr lang="zh-TW"/>
              <a:t>如果有細格的殘差大於1.96，則需要再進行整體模式之配適度考驗，考驗結果需不顯著，才能表示配適度良好</a:t>
            </a:r>
          </a:p>
        </p:txBody>
      </p:sp>
      <p:sp>
        <p:nvSpPr>
          <p:cNvPr id="530" name="Shape 530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LOGLINEAR語法制訂與執行</a:t>
            </a:r>
          </a:p>
        </p:txBody>
      </p:sp>
      <p:sp>
        <p:nvSpPr>
          <p:cNvPr id="537" name="Shape 537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最後選擇的模式為：{e*v*i}、{e*i*u}、{v*u}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因此組合包括：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主要作用：e、v、i、u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一級交互作用：e*v、v*i、e*i、e*u、i*u、v*u</a:t>
            </a:r>
          </a:p>
          <a:p>
            <a:pPr indent="-228600" lvl="1" marL="914400">
              <a:spcBef>
                <a:spcPts val="0"/>
              </a:spcBef>
            </a:pPr>
            <a:r>
              <a:rPr lang="zh-TW"/>
              <a:t>二級交互作用：e*v*i、e*i*u</a:t>
            </a:r>
          </a:p>
        </p:txBody>
      </p:sp>
      <p:sp>
        <p:nvSpPr>
          <p:cNvPr id="538" name="Shape 538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539" name="Shape 539"/>
          <p:cNvSpPr/>
          <p:nvPr/>
        </p:nvSpPr>
        <p:spPr>
          <a:xfrm>
            <a:off x="187775" y="4362075"/>
            <a:ext cx="8798100" cy="175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zh-TW" sz="2800"/>
              <a:t>LOGLINEAR       e(1 2) v(1 2) i(1 4) u(1 4)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zh-TW" sz="2800"/>
              <a:t>                /PRINT=FREQ RESID ESTIM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800"/>
              <a:t>                /DESIGN= </a:t>
            </a:r>
            <a:r>
              <a:rPr lang="zh-TW" sz="2200">
                <a:solidFill>
                  <a:srgbClr val="FF0000"/>
                </a:solidFill>
              </a:rPr>
              <a:t>e v i u e*i e*u e*v i*u i*v u*v e*v*i e*i*u</a:t>
            </a:r>
            <a:r>
              <a:rPr lang="zh-TW" sz="2200"/>
              <a:t> .</a:t>
            </a:r>
          </a:p>
        </p:txBody>
      </p:sp>
      <p:sp>
        <p:nvSpPr>
          <p:cNvPr id="540" name="Shape 540"/>
          <p:cNvSpPr/>
          <p:nvPr/>
        </p:nvSpPr>
        <p:spPr>
          <a:xfrm>
            <a:off x="4694200" y="5883400"/>
            <a:ext cx="3746400" cy="797400"/>
          </a:xfrm>
          <a:prstGeom prst="rightArrow">
            <a:avLst>
              <a:gd fmla="val 73087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1800">
                <a:solidFill>
                  <a:srgbClr val="FFFFFF"/>
                </a:solidFill>
              </a:rPr>
              <a:t>請照之前的方式來執行語法吧！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L語法輸出報表解讀</a:t>
            </a:r>
          </a:p>
        </p:txBody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x="533400" y="1791150"/>
            <a:ext cx="40194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提出模式跟實際資料是否適配？</a:t>
            </a:r>
            <a:br>
              <a:rPr lang="zh-TW"/>
            </a:br>
            <a:r>
              <a:rPr lang="zh-TW"/>
              <a:t>Observed, Expected Frequencies and Residuals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zh-TW"/>
              <a:t>進一步確認模式是否適配？</a:t>
            </a:r>
            <a:br>
              <a:rPr lang="zh-TW"/>
            </a:br>
            <a:r>
              <a:rPr lang="zh-TW"/>
              <a:t>Goodness-of-Fit test statistics</a:t>
            </a:r>
          </a:p>
        </p:txBody>
      </p:sp>
      <p:sp>
        <p:nvSpPr>
          <p:cNvPr id="548" name="Shape 548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549" name="Shape 549"/>
          <p:cNvSpPr txBox="1"/>
          <p:nvPr>
            <p:ph idx="2" type="body"/>
          </p:nvPr>
        </p:nvSpPr>
        <p:spPr>
          <a:xfrm>
            <a:off x="4705350" y="1791150"/>
            <a:ext cx="40194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3">
            <a:alphaModFix/>
          </a:blip>
          <a:srcRect b="0" l="0" r="22934" t="0"/>
          <a:stretch/>
        </p:blipFill>
        <p:spPr>
          <a:xfrm>
            <a:off x="4705350" y="1791150"/>
            <a:ext cx="3962399" cy="471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提出模式跟實際資料是否適配？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600"/>
              <a:t>Observed, Expected Frequencies and Residuals</a:t>
            </a:r>
          </a:p>
        </p:txBody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8" name="Shape 558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 b="45322" l="0" r="0" t="0"/>
          <a:stretch/>
        </p:blipFill>
        <p:spPr>
          <a:xfrm>
            <a:off x="476250" y="1783075"/>
            <a:ext cx="8191501" cy="2562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560" name="Shape 560"/>
          <p:cNvPicPr preferRelativeResize="0"/>
          <p:nvPr/>
        </p:nvPicPr>
        <p:blipFill rotWithShape="1">
          <a:blip r:embed="rId4">
            <a:alphaModFix/>
          </a:blip>
          <a:srcRect b="0" l="0" r="0" t="31091"/>
          <a:stretch/>
        </p:blipFill>
        <p:spPr>
          <a:xfrm>
            <a:off x="476250" y="4911125"/>
            <a:ext cx="8191500" cy="15837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561" name="Shape 561"/>
          <p:cNvSpPr/>
          <p:nvPr/>
        </p:nvSpPr>
        <p:spPr>
          <a:xfrm>
            <a:off x="4184550" y="4265025"/>
            <a:ext cx="608100" cy="849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6759650" y="2065450"/>
            <a:ext cx="1001400" cy="442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" name="Shape 563"/>
          <p:cNvSpPr txBox="1"/>
          <p:nvPr/>
        </p:nvSpPr>
        <p:spPr>
          <a:xfrm>
            <a:off x="6118100" y="1725675"/>
            <a:ext cx="2549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rgbClr val="FF0000"/>
                </a:solidFill>
              </a:rPr>
              <a:t>標準化殘差 (絕對值要&lt;1.96)</a:t>
            </a:r>
          </a:p>
        </p:txBody>
      </p:sp>
      <p:sp>
        <p:nvSpPr>
          <p:cNvPr id="564" name="Shape 564"/>
          <p:cNvSpPr/>
          <p:nvPr/>
        </p:nvSpPr>
        <p:spPr>
          <a:xfrm>
            <a:off x="4092300" y="6451725"/>
            <a:ext cx="792600" cy="3015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zh-TW">
                <a:solidFill>
                  <a:srgbClr val="FFFFFF"/>
                </a:solidFill>
              </a:rPr>
              <a:t>尾</a:t>
            </a:r>
          </a:p>
        </p:txBody>
      </p:sp>
      <p:sp>
        <p:nvSpPr>
          <p:cNvPr id="565" name="Shape 565"/>
          <p:cNvSpPr/>
          <p:nvPr/>
        </p:nvSpPr>
        <p:spPr>
          <a:xfrm>
            <a:off x="4092300" y="1652850"/>
            <a:ext cx="792600" cy="3015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>
                <a:solidFill>
                  <a:srgbClr val="FFFFFF"/>
                </a:solidFill>
              </a:rPr>
              <a:t>頭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提出模式跟實際資料是否適配？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600"/>
              <a:t>Observed, Expected Frequencies and Residuals</a:t>
            </a:r>
          </a:p>
        </p:txBody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3" name="Shape 573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574" name="Shape 574"/>
          <p:cNvPicPr preferRelativeResize="0"/>
          <p:nvPr/>
        </p:nvPicPr>
        <p:blipFill rotWithShape="1">
          <a:blip r:embed="rId3">
            <a:alphaModFix/>
          </a:blip>
          <a:srcRect b="10778" l="0" r="0" t="0"/>
          <a:stretch/>
        </p:blipFill>
        <p:spPr>
          <a:xfrm>
            <a:off x="476250" y="2459650"/>
            <a:ext cx="8191500" cy="3523187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575" name="Shape 575"/>
          <p:cNvSpPr/>
          <p:nvPr/>
        </p:nvSpPr>
        <p:spPr>
          <a:xfrm>
            <a:off x="4092300" y="6451725"/>
            <a:ext cx="792600" cy="3015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>
                <a:solidFill>
                  <a:srgbClr val="FFFFFF"/>
                </a:solidFill>
              </a:rPr>
              <a:t>尾</a:t>
            </a:r>
          </a:p>
        </p:txBody>
      </p:sp>
      <p:sp>
        <p:nvSpPr>
          <p:cNvPr id="576" name="Shape 576"/>
          <p:cNvSpPr/>
          <p:nvPr/>
        </p:nvSpPr>
        <p:spPr>
          <a:xfrm>
            <a:off x="4092300" y="1652850"/>
            <a:ext cx="792600" cy="3015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>
                <a:solidFill>
                  <a:srgbClr val="FFFFFF"/>
                </a:solidFill>
              </a:rPr>
              <a:t>頭</a:t>
            </a:r>
          </a:p>
        </p:txBody>
      </p:sp>
      <p:sp>
        <p:nvSpPr>
          <p:cNvPr id="577" name="Shape 577"/>
          <p:cNvSpPr/>
          <p:nvPr/>
        </p:nvSpPr>
        <p:spPr>
          <a:xfrm>
            <a:off x="4184550" y="2030550"/>
            <a:ext cx="608100" cy="447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4184550" y="6004125"/>
            <a:ext cx="608100" cy="447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" name="Shape 579"/>
          <p:cNvSpPr/>
          <p:nvPr/>
        </p:nvSpPr>
        <p:spPr>
          <a:xfrm>
            <a:off x="6759650" y="2360675"/>
            <a:ext cx="1001400" cy="3747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0" name="Shape 580"/>
          <p:cNvSpPr txBox="1"/>
          <p:nvPr/>
        </p:nvSpPr>
        <p:spPr>
          <a:xfrm>
            <a:off x="6118100" y="1954350"/>
            <a:ext cx="2549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0000"/>
                </a:solidFill>
              </a:rPr>
              <a:t>標準化殘差 (絕對值要&lt;1.96)</a:t>
            </a:r>
          </a:p>
        </p:txBody>
      </p:sp>
      <p:sp>
        <p:nvSpPr>
          <p:cNvPr id="581" name="Shape 581"/>
          <p:cNvSpPr/>
          <p:nvPr/>
        </p:nvSpPr>
        <p:spPr>
          <a:xfrm>
            <a:off x="6759650" y="4152700"/>
            <a:ext cx="1001400" cy="30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2" name="Shape 582"/>
          <p:cNvSpPr/>
          <p:nvPr/>
        </p:nvSpPr>
        <p:spPr>
          <a:xfrm>
            <a:off x="5617375" y="5117650"/>
            <a:ext cx="3187800" cy="1062000"/>
          </a:xfrm>
          <a:prstGeom prst="wedgeRoundRectCallout">
            <a:avLst>
              <a:gd fmla="val 8107" name="adj1"/>
              <a:gd fmla="val -97053" name="adj2"/>
              <a:gd fmla="val 0" name="adj3"/>
            </a:avLst>
          </a:prstGeom>
          <a:solidFill>
            <a:srgbClr val="FFFFF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2400"/>
              <a:t>絕對值超過1.95了！</a:t>
            </a:r>
          </a:p>
          <a:p>
            <a:pPr lvl="0" algn="ctr">
              <a:spcBef>
                <a:spcPts val="0"/>
              </a:spcBef>
              <a:buNone/>
            </a:pPr>
            <a:r>
              <a:rPr lang="zh-TW" sz="2400"/>
              <a:t>模式可能不適配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進一步確認模式是否適配？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Goodness-of-Fit test statistics</a:t>
            </a:r>
          </a:p>
        </p:txBody>
      </p:sp>
      <p:sp>
        <p:nvSpPr>
          <p:cNvPr id="589" name="Shape 589"/>
          <p:cNvSpPr txBox="1"/>
          <p:nvPr>
            <p:ph idx="1" type="body"/>
          </p:nvPr>
        </p:nvSpPr>
        <p:spPr>
          <a:xfrm>
            <a:off x="476250" y="4187175"/>
            <a:ext cx="8191500" cy="230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L</a:t>
            </a:r>
            <a:r>
              <a:rPr baseline="30000" lang="zh-TW"/>
              <a:t>2</a:t>
            </a:r>
            <a:r>
              <a:rPr lang="zh-TW"/>
              <a:t> = 26.17701</a:t>
            </a:r>
          </a:p>
          <a:p>
            <a:pPr indent="-228600" lvl="0" marL="457200">
              <a:spcBef>
                <a:spcPts val="0"/>
              </a:spcBef>
              <a:buClr>
                <a:srgbClr val="FF0000"/>
              </a:buClr>
            </a:pPr>
            <a:r>
              <a:rPr lang="zh-TW">
                <a:solidFill>
                  <a:srgbClr val="FF0000"/>
                </a:solidFill>
              </a:rPr>
              <a:t>P = 0.200 &gt; 0.05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表示模式的適配度良好</a:t>
            </a:r>
          </a:p>
        </p:txBody>
      </p:sp>
      <p:sp>
        <p:nvSpPr>
          <p:cNvPr id="590" name="Shape 590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591" name="Shape 5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2600900"/>
            <a:ext cx="8191500" cy="1325594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592" name="Shape 592"/>
          <p:cNvSpPr/>
          <p:nvPr/>
        </p:nvSpPr>
        <p:spPr>
          <a:xfrm>
            <a:off x="935525" y="3253400"/>
            <a:ext cx="4974600" cy="261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7323250" y="3253400"/>
            <a:ext cx="1206000" cy="261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600" name="Shape 600"/>
          <p:cNvSpPr txBox="1"/>
          <p:nvPr>
            <p:ph type="title"/>
          </p:nvPr>
        </p:nvSpPr>
        <p:spPr>
          <a:xfrm>
            <a:off x="1186025" y="4227750"/>
            <a:ext cx="7481700" cy="2232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4. 參數估計</a:t>
            </a:r>
          </a:p>
        </p:txBody>
      </p:sp>
      <p:sp>
        <p:nvSpPr>
          <p:cNvPr id="601" name="Shape 601"/>
          <p:cNvSpPr txBox="1"/>
          <p:nvPr>
            <p:ph idx="1" type="subTitle"/>
          </p:nvPr>
        </p:nvSpPr>
        <p:spPr>
          <a:xfrm>
            <a:off x="1186025" y="3348150"/>
            <a:ext cx="5050800" cy="87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4. 參數估計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跟期望值相比是否有顯著差異</a:t>
            </a:r>
          </a:p>
        </p:txBody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9" name="Shape 609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aphicFrame>
        <p:nvGraphicFramePr>
          <p:cNvPr id="610" name="Shape 610"/>
          <p:cNvGraphicFramePr/>
          <p:nvPr/>
        </p:nvGraphicFramePr>
        <p:xfrm>
          <a:off x="5318950" y="450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{2A313BAC-C835-43B0-905F-0BCF7B8AB288}</a:tableStyleId>
              </a:tblPr>
              <a:tblGrid>
                <a:gridCol w="913700"/>
                <a:gridCol w="608775"/>
                <a:gridCol w="608775"/>
                <a:gridCol w="608775"/>
                <a:gridCol w="608775"/>
              </a:tblGrid>
              <a:tr h="233150">
                <a:tc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家長職業(v)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大學類型(u)</a:t>
                      </a:r>
                    </a:p>
                  </a:txBody>
                  <a:tcPr marT="91425" marB="91425" marR="91425" marL="91425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3493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4</a:t>
                      </a:r>
                    </a:p>
                  </a:txBody>
                  <a:tcPr marT="91425" marB="91425" marR="91425" marL="91425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</a:tr>
              <a:tr h="233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半專業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(1)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800"/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800"/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800"/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800"/>
                        <a:t>?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</a:tr>
              <a:tr h="233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專業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(2)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800"/>
                        <a:t>?</a:t>
                      </a:r>
                    </a:p>
                  </a:txBody>
                  <a:tcPr marT="19050" marB="19050" marR="28575" marL="28575" anchor="b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800"/>
                        <a:t>?</a:t>
                      </a:r>
                    </a:p>
                  </a:txBody>
                  <a:tcPr marT="19050" marB="19050" marR="28575" marL="28575" anchor="b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800"/>
                        <a:t>?</a:t>
                      </a:r>
                    </a:p>
                  </a:txBody>
                  <a:tcPr marT="19050" marB="19050" marR="28575" marL="28575" anchor="b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800"/>
                        <a:t>?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1" name="Shape 611"/>
          <p:cNvGraphicFramePr/>
          <p:nvPr/>
        </p:nvGraphicFramePr>
        <p:xfrm>
          <a:off x="476250" y="227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{2A313BAC-C835-43B0-905F-0BCF7B8AB288}</a:tableStyleId>
              </a:tblPr>
              <a:tblGrid>
                <a:gridCol w="1231050"/>
                <a:gridCol w="820200"/>
                <a:gridCol w="820200"/>
                <a:gridCol w="820200"/>
                <a:gridCol w="820200"/>
              </a:tblGrid>
              <a:tr h="233150">
                <a:tc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家長職業(v)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大學類型(u)</a:t>
                      </a:r>
                    </a:p>
                  </a:txBody>
                  <a:tcPr marT="91425" marB="91425" marR="91425" marL="91425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3493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4</a:t>
                      </a:r>
                    </a:p>
                  </a:txBody>
                  <a:tcPr marT="91425" marB="91425" marR="91425" marL="91425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</a:tr>
              <a:tr h="233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半專業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(1)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2400"/>
                        <a:t>3213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2400"/>
                        <a:t>2279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2400"/>
                        <a:t>5654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2400"/>
                        <a:t>8036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</a:tr>
              <a:tr h="233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專業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(2)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2400"/>
                        <a:t>2590</a:t>
                      </a:r>
                    </a:p>
                  </a:txBody>
                  <a:tcPr marT="19050" marB="19050" marR="28575" marL="28575" anchor="b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2400"/>
                        <a:t>683</a:t>
                      </a:r>
                    </a:p>
                  </a:txBody>
                  <a:tcPr marT="19050" marB="19050" marR="28575" marL="28575" anchor="b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2400"/>
                        <a:t>3657</a:t>
                      </a:r>
                    </a:p>
                  </a:txBody>
                  <a:tcPr marT="19050" marB="19050" marR="28575" marL="28575" anchor="b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2400"/>
                        <a:t>2505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12" name="Shape 612"/>
          <p:cNvSpPr/>
          <p:nvPr/>
        </p:nvSpPr>
        <p:spPr>
          <a:xfrm>
            <a:off x="1356375" y="1783075"/>
            <a:ext cx="2751600" cy="487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{v*u} </a:t>
            </a:r>
            <a:r>
              <a:rPr lang="zh-TW" sz="2400">
                <a:solidFill>
                  <a:srgbClr val="FFFFFF"/>
                </a:solidFill>
              </a:rPr>
              <a:t>觀察次數</a:t>
            </a:r>
          </a:p>
        </p:txBody>
      </p:sp>
      <p:sp>
        <p:nvSpPr>
          <p:cNvPr id="613" name="Shape 613"/>
          <p:cNvSpPr/>
          <p:nvPr/>
        </p:nvSpPr>
        <p:spPr>
          <a:xfrm>
            <a:off x="5617550" y="4066250"/>
            <a:ext cx="2751600" cy="487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{v*u} </a:t>
            </a:r>
            <a:r>
              <a:rPr lang="zh-TW" sz="2400">
                <a:solidFill>
                  <a:srgbClr val="FFFFFF"/>
                </a:solidFill>
              </a:rPr>
              <a:t>參數估計</a:t>
            </a:r>
          </a:p>
        </p:txBody>
      </p:sp>
      <p:sp>
        <p:nvSpPr>
          <p:cNvPr id="614" name="Shape 614"/>
          <p:cNvSpPr/>
          <p:nvPr/>
        </p:nvSpPr>
        <p:spPr>
          <a:xfrm rot="2700000">
            <a:off x="4264719" y="4520874"/>
            <a:ext cx="1042417" cy="7322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1186025" y="4227750"/>
            <a:ext cx="7481700" cy="2232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時間窗格序列分析</a:t>
            </a:r>
          </a:p>
        </p:txBody>
      </p:sp>
      <p:sp>
        <p:nvSpPr>
          <p:cNvPr id="126" name="Shape 126"/>
          <p:cNvSpPr txBox="1"/>
          <p:nvPr>
            <p:ph idx="1" type="subTitle"/>
          </p:nvPr>
        </p:nvSpPr>
        <p:spPr>
          <a:xfrm>
            <a:off x="1186025" y="3348150"/>
            <a:ext cx="7429500" cy="87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AutoNum type="arabicPeriod"/>
            </a:pPr>
            <a:r>
              <a:rPr lang="zh-TW"/>
              <a:t>Time-Window Sequential Analysis of</a:t>
            </a:r>
            <a:r>
              <a:rPr lang="zh-TW"/>
              <a:t> </a:t>
            </a:r>
            <a:r>
              <a:rPr lang="zh-TW"/>
              <a:t>Timed-Event Data</a:t>
            </a:r>
            <a:br>
              <a:rPr lang="zh-TW"/>
            </a:br>
            <a:r>
              <a:rPr lang="zh-TW"/>
              <a:t>時間序列資料的時間窗格序列分析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AutoNum type="arabicPeriod"/>
            </a:pPr>
            <a:r>
              <a:rPr lang="zh-TW"/>
              <a:t>The Sign Test: A Nonparametric Alternative</a:t>
            </a:r>
            <a:br>
              <a:rPr lang="zh-TW"/>
            </a:br>
            <a:r>
              <a:rPr lang="zh-TW"/>
              <a:t>顯著性檢定：無母數的替代方案</a:t>
            </a: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GENLOG語法制訂與執行</a:t>
            </a:r>
          </a:p>
        </p:txBody>
      </p:sp>
      <p:sp>
        <p:nvSpPr>
          <p:cNvPr id="621" name="Shape 621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如同LOGLINEAR語法的DESIGN參數：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>
                <a:solidFill>
                  <a:schemeClr val="dk1"/>
                </a:solidFill>
              </a:rPr>
              <a:t>主要作用：e、v、i、u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>
                <a:solidFill>
                  <a:schemeClr val="dk1"/>
                </a:solidFill>
              </a:rPr>
              <a:t>一級交互作用：e*v、v*i、e*i、e*u、i*u、v*u</a:t>
            </a:r>
          </a:p>
          <a:p>
            <a:pPr indent="-228600" lvl="1" marL="914400">
              <a:spcBef>
                <a:spcPts val="0"/>
              </a:spcBef>
            </a:pPr>
            <a:r>
              <a:rPr lang="zh-TW">
                <a:solidFill>
                  <a:schemeClr val="dk1"/>
                </a:solidFill>
              </a:rPr>
              <a:t>二級交互作用：e*v*i、e*i*u</a:t>
            </a:r>
          </a:p>
        </p:txBody>
      </p:sp>
      <p:sp>
        <p:nvSpPr>
          <p:cNvPr id="622" name="Shape 622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623" name="Shape 623"/>
          <p:cNvSpPr/>
          <p:nvPr/>
        </p:nvSpPr>
        <p:spPr>
          <a:xfrm>
            <a:off x="187775" y="3898325"/>
            <a:ext cx="8798100" cy="242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zh-TW" sz="2600"/>
              <a:t>GENLOG          e v i u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zh-TW" sz="2600"/>
              <a:t>                /MODEL = MULTINOMIAL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zh-TW" sz="2600"/>
              <a:t>                /PRINT = </a:t>
            </a:r>
            <a:r>
              <a:rPr lang="zh-TW" sz="2200"/>
              <a:t>FREQ RESID ADJRESID ZRESID ESTIM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zh-TW" sz="2600"/>
              <a:t>                /PLOT=NONE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600"/>
              <a:t>                /DESIGN= </a:t>
            </a:r>
            <a:r>
              <a:rPr lang="zh-TW" sz="2300">
                <a:solidFill>
                  <a:srgbClr val="FF0000"/>
                </a:solidFill>
              </a:rPr>
              <a:t>e v i u e*i e*u e*v i*u i*v u*v e*v*i e*i*u</a:t>
            </a:r>
            <a:r>
              <a:rPr lang="zh-TW" sz="2200"/>
              <a:t> .</a:t>
            </a:r>
          </a:p>
        </p:txBody>
      </p:sp>
      <p:sp>
        <p:nvSpPr>
          <p:cNvPr id="624" name="Shape 624"/>
          <p:cNvSpPr/>
          <p:nvPr/>
        </p:nvSpPr>
        <p:spPr>
          <a:xfrm>
            <a:off x="4694200" y="6246350"/>
            <a:ext cx="3746400" cy="586800"/>
          </a:xfrm>
          <a:prstGeom prst="rightArrow">
            <a:avLst>
              <a:gd fmla="val 73087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>
                <a:solidFill>
                  <a:srgbClr val="FFFFFF"/>
                </a:solidFill>
              </a:rPr>
              <a:t>請照之前的方式來執行語法吧！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G語法輸出報表與解讀</a:t>
            </a:r>
          </a:p>
        </p:txBody>
      </p:sp>
      <p:sp>
        <p:nvSpPr>
          <p:cNvPr id="631" name="Shape 631"/>
          <p:cNvSpPr txBox="1"/>
          <p:nvPr>
            <p:ph idx="1" type="body"/>
          </p:nvPr>
        </p:nvSpPr>
        <p:spPr>
          <a:xfrm>
            <a:off x="533400" y="1791150"/>
            <a:ext cx="40194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zh-TW"/>
              <a:t>跟期望值是否有顯著差異？</a:t>
            </a:r>
            <a:br>
              <a:rPr lang="zh-TW"/>
            </a:br>
            <a:r>
              <a:rPr lang="zh-TW"/>
              <a:t>Parameter Estimates</a:t>
            </a:r>
          </a:p>
        </p:txBody>
      </p:sp>
      <p:sp>
        <p:nvSpPr>
          <p:cNvPr id="632" name="Shape 632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633" name="Shape 633"/>
          <p:cNvSpPr txBox="1"/>
          <p:nvPr>
            <p:ph idx="2" type="body"/>
          </p:nvPr>
        </p:nvSpPr>
        <p:spPr>
          <a:xfrm>
            <a:off x="4705350" y="1791150"/>
            <a:ext cx="40194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34" name="Shape 634"/>
          <p:cNvPicPr preferRelativeResize="0"/>
          <p:nvPr/>
        </p:nvPicPr>
        <p:blipFill rotWithShape="1">
          <a:blip r:embed="rId3">
            <a:alphaModFix/>
          </a:blip>
          <a:srcRect b="0" l="0" r="6331" t="0"/>
          <a:stretch/>
        </p:blipFill>
        <p:spPr>
          <a:xfrm>
            <a:off x="4705350" y="1791150"/>
            <a:ext cx="4364825" cy="47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跟期望值是否有顯著差異？</a:t>
            </a:r>
            <a:br>
              <a:rPr lang="zh-TW"/>
            </a:br>
            <a:r>
              <a:rPr lang="zh-TW"/>
              <a:t>Parameter Estimates</a:t>
            </a:r>
          </a:p>
        </p:txBody>
      </p:sp>
      <p:sp>
        <p:nvSpPr>
          <p:cNvPr id="641" name="Shape 641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2" name="Shape 642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643" name="Shape 6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579" y="1783079"/>
            <a:ext cx="7146839" cy="47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Shape 644"/>
          <p:cNvSpPr/>
          <p:nvPr/>
        </p:nvSpPr>
        <p:spPr>
          <a:xfrm>
            <a:off x="4092300" y="1652850"/>
            <a:ext cx="792600" cy="3015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>
                <a:solidFill>
                  <a:srgbClr val="FFFFFF"/>
                </a:solidFill>
              </a:rPr>
              <a:t>頭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跟期望值是否有顯著差異？</a:t>
            </a:r>
            <a:br>
              <a:rPr lang="zh-TW"/>
            </a:br>
            <a:r>
              <a:rPr lang="zh-TW"/>
              <a:t>Parameter Estimates</a:t>
            </a:r>
          </a:p>
        </p:txBody>
      </p:sp>
      <p:sp>
        <p:nvSpPr>
          <p:cNvPr id="651" name="Shape 651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" name="Shape 652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653" name="Shape 6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816" y="1783075"/>
            <a:ext cx="7240384" cy="47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Shape 654"/>
          <p:cNvSpPr/>
          <p:nvPr/>
        </p:nvSpPr>
        <p:spPr>
          <a:xfrm>
            <a:off x="4184550" y="1530850"/>
            <a:ext cx="608100" cy="447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4184550" y="6278050"/>
            <a:ext cx="608100" cy="447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跟期望值是否有顯著差異？</a:t>
            </a:r>
            <a:br>
              <a:rPr lang="zh-TW"/>
            </a:br>
            <a:r>
              <a:rPr lang="zh-TW"/>
              <a:t>Parameter Estimates</a:t>
            </a:r>
          </a:p>
        </p:txBody>
      </p:sp>
      <p:sp>
        <p:nvSpPr>
          <p:cNvPr id="662" name="Shape 662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3" name="Shape 663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664" name="Shape 6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104" y="1783075"/>
            <a:ext cx="7317002" cy="47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Shape 665"/>
          <p:cNvSpPr/>
          <p:nvPr/>
        </p:nvSpPr>
        <p:spPr>
          <a:xfrm>
            <a:off x="4184550" y="1530850"/>
            <a:ext cx="608100" cy="447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6" name="Shape 666"/>
          <p:cNvSpPr/>
          <p:nvPr/>
        </p:nvSpPr>
        <p:spPr>
          <a:xfrm>
            <a:off x="4092300" y="6460325"/>
            <a:ext cx="792600" cy="3015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>
                <a:solidFill>
                  <a:srgbClr val="FFFFFF"/>
                </a:solidFill>
              </a:rPr>
              <a:t>尾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選擇要估計參數的模式</a:t>
            </a:r>
          </a:p>
        </p:txBody>
      </p:sp>
      <p:sp>
        <p:nvSpPr>
          <p:cNvPr id="673" name="Shape 673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>
                <a:solidFill>
                  <a:schemeClr val="dk1"/>
                </a:solidFill>
              </a:rPr>
              <a:t>最後選擇的模式為：{e*v*i}、{e*i*u}、{v*u}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>
                <a:solidFill>
                  <a:schemeClr val="dk1"/>
                </a:solidFill>
              </a:rPr>
              <a:t>因此組合包括：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>
                <a:solidFill>
                  <a:schemeClr val="dk1"/>
                </a:solidFill>
              </a:rPr>
              <a:t>主要作用：e、v、i、u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>
                <a:solidFill>
                  <a:schemeClr val="dk1"/>
                </a:solidFill>
              </a:rPr>
              <a:t>一級交互作用：e*v、v*i、e*i、e*u、i*u、v*u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>
                <a:solidFill>
                  <a:schemeClr val="dk1"/>
                </a:solidFill>
              </a:rPr>
              <a:t>二級交互作用：e*v*i、e*i*u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zh-TW">
                <a:solidFill>
                  <a:schemeClr val="dk1"/>
                </a:solidFill>
              </a:rPr>
              <a:t>排除會被包含在更高級交互作用的模式，最後僅留以下模式進行參數估計：</a:t>
            </a:r>
          </a:p>
          <a:p>
            <a:pPr indent="-228600" lvl="1" marL="914400">
              <a:spcBef>
                <a:spcPts val="560"/>
              </a:spcBef>
              <a:buClr>
                <a:schemeClr val="dk1"/>
              </a:buClr>
            </a:pPr>
            <a:r>
              <a:rPr lang="zh-TW">
                <a:solidFill>
                  <a:schemeClr val="dk1"/>
                </a:solidFill>
              </a:rPr>
              <a:t>{e*v*i}、{e*i*u}、{v*u}</a:t>
            </a:r>
          </a:p>
        </p:txBody>
      </p:sp>
      <p:sp>
        <p:nvSpPr>
          <p:cNvPr id="674" name="Shape 674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/>
          <p:nvPr>
            <p:ph type="title"/>
          </p:nvPr>
        </p:nvSpPr>
        <p:spPr>
          <a:xfrm>
            <a:off x="533400" y="169425"/>
            <a:ext cx="81342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選擇要</a:t>
            </a:r>
            <a:r>
              <a:rPr lang="zh-TW">
                <a:solidFill>
                  <a:schemeClr val="dk1"/>
                </a:solidFill>
              </a:rPr>
              <a:t>估計參數</a:t>
            </a:r>
            <a:r>
              <a:rPr lang="zh-TW"/>
              <a:t>的模式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800"/>
              <a:t>以{v*u}為例</a:t>
            </a:r>
          </a:p>
        </p:txBody>
      </p:sp>
      <p:sp>
        <p:nvSpPr>
          <p:cNvPr id="681" name="Shape 681"/>
          <p:cNvSpPr txBox="1"/>
          <p:nvPr>
            <p:ph idx="1" type="body"/>
          </p:nvPr>
        </p:nvSpPr>
        <p:spPr>
          <a:xfrm>
            <a:off x="533400" y="1791150"/>
            <a:ext cx="40194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2" name="Shape 682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683" name="Shape 683"/>
          <p:cNvSpPr txBox="1"/>
          <p:nvPr>
            <p:ph idx="2" type="body"/>
          </p:nvPr>
        </p:nvSpPr>
        <p:spPr>
          <a:xfrm>
            <a:off x="4126850" y="1791150"/>
            <a:ext cx="45978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從Parameter Estimates找出</a:t>
            </a:r>
            <a:br>
              <a:rPr lang="zh-TW"/>
            </a:br>
            <a:r>
              <a:rPr lang="zh-TW"/>
              <a:t>[v=1] * [u=1]</a:t>
            </a:r>
            <a:br>
              <a:rPr lang="zh-TW"/>
            </a:br>
            <a:r>
              <a:rPr lang="zh-TW"/>
              <a:t>~</a:t>
            </a:r>
            <a:br>
              <a:rPr lang="zh-TW"/>
            </a:br>
            <a:r>
              <a:rPr lang="zh-TW"/>
              <a:t>[v=2] * [u=4]</a:t>
            </a:r>
            <a:br>
              <a:rPr lang="zh-TW"/>
            </a:br>
            <a:r>
              <a:rPr lang="zh-TW"/>
              <a:t>一級交互作用的列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填入Estimate參數(</a:t>
            </a:r>
            <a:r>
              <a:rPr lang="zh-TW">
                <a:solidFill>
                  <a:srgbClr val="FF0000"/>
                </a:solidFill>
              </a:rPr>
              <a:t>紅底</a:t>
            </a:r>
            <a:r>
              <a:rPr lang="zh-TW"/>
              <a:t>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標註顯著程度</a:t>
            </a:r>
            <a:r>
              <a:rPr lang="zh-TW">
                <a:solidFill>
                  <a:schemeClr val="dk1"/>
                </a:solidFill>
              </a:rPr>
              <a:t>(</a:t>
            </a:r>
            <a:r>
              <a:rPr lang="zh-TW">
                <a:solidFill>
                  <a:srgbClr val="FF0000"/>
                </a:solidFill>
              </a:rPr>
              <a:t>紅底</a:t>
            </a:r>
            <a:r>
              <a:rPr lang="zh-TW">
                <a:solidFill>
                  <a:schemeClr val="dk1"/>
                </a:solidFill>
              </a:rPr>
              <a:t>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計算最後的缺漏格(</a:t>
            </a:r>
            <a:r>
              <a:rPr lang="zh-TW">
                <a:solidFill>
                  <a:srgbClr val="274E13"/>
                </a:solidFill>
              </a:rPr>
              <a:t>綠底</a:t>
            </a:r>
            <a:r>
              <a:rPr lang="zh-TW"/>
              <a:t>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計算另一類別的缺漏格(</a:t>
            </a:r>
            <a:r>
              <a:rPr lang="zh-TW">
                <a:solidFill>
                  <a:srgbClr val="0000FF"/>
                </a:solidFill>
              </a:rPr>
              <a:t>藍底</a:t>
            </a:r>
            <a:r>
              <a:rPr lang="zh-TW"/>
              <a:t>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對應紅底的顯著程度</a:t>
            </a:r>
            <a:r>
              <a:rPr lang="zh-TW">
                <a:solidFill>
                  <a:schemeClr val="dk1"/>
                </a:solidFill>
              </a:rPr>
              <a:t>(</a:t>
            </a:r>
            <a:r>
              <a:rPr lang="zh-TW">
                <a:solidFill>
                  <a:srgbClr val="0000FF"/>
                </a:solidFill>
              </a:rPr>
              <a:t>藍底</a:t>
            </a:r>
            <a:r>
              <a:rPr lang="zh-TW">
                <a:solidFill>
                  <a:schemeClr val="dk1"/>
                </a:solidFill>
              </a:rPr>
              <a:t>)</a:t>
            </a:r>
          </a:p>
        </p:txBody>
      </p:sp>
      <p:graphicFrame>
        <p:nvGraphicFramePr>
          <p:cNvPr id="684" name="Shape 684"/>
          <p:cNvGraphicFramePr/>
          <p:nvPr/>
        </p:nvGraphicFramePr>
        <p:xfrm>
          <a:off x="498950" y="313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{2A313BAC-C835-43B0-905F-0BCF7B8AB288}</a:tableStyleId>
              </a:tblPr>
              <a:tblGrid>
                <a:gridCol w="913700"/>
                <a:gridCol w="608775"/>
                <a:gridCol w="608775"/>
                <a:gridCol w="608775"/>
                <a:gridCol w="608775"/>
              </a:tblGrid>
              <a:tr h="233150">
                <a:tc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家長職業(v)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大學類型(u)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3493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33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半專業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(1)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800"/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800"/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800"/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800"/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00FF00"/>
                    </a:solidFill>
                  </a:tcPr>
                </a:tc>
              </a:tr>
              <a:tr h="233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專業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(2)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800"/>
                        <a:t>?</a:t>
                      </a:r>
                    </a:p>
                  </a:txBody>
                  <a:tcPr marT="19050" marB="19050" marR="28575" marL="28575" anchor="b"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800"/>
                        <a:t>?</a:t>
                      </a:r>
                    </a:p>
                  </a:txBody>
                  <a:tcPr marT="19050" marB="19050" marR="28575" marL="28575" anchor="b"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800"/>
                        <a:t>?</a:t>
                      </a:r>
                    </a:p>
                  </a:txBody>
                  <a:tcPr marT="19050" marB="19050" marR="28575" marL="28575" anchor="b"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800"/>
                        <a:t>?</a:t>
                      </a:r>
                    </a:p>
                  </a:txBody>
                  <a:tcPr marT="19050" marB="19050" marR="28575" marL="28575" anchor="b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85" name="Shape 685"/>
          <p:cNvSpPr/>
          <p:nvPr/>
        </p:nvSpPr>
        <p:spPr>
          <a:xfrm>
            <a:off x="1378025" y="2643900"/>
            <a:ext cx="1671600" cy="487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{v*u}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1. </a:t>
            </a:r>
            <a:r>
              <a:rPr lang="zh-TW"/>
              <a:t>找出{v*u}的列</a:t>
            </a:r>
          </a:p>
        </p:txBody>
      </p:sp>
      <p:sp>
        <p:nvSpPr>
          <p:cNvPr id="692" name="Shape 692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3" name="Shape 693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694" name="Shape 6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2666767"/>
            <a:ext cx="8248501" cy="3836183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695" name="Shape 695"/>
          <p:cNvSpPr/>
          <p:nvPr/>
        </p:nvSpPr>
        <p:spPr>
          <a:xfrm>
            <a:off x="541612" y="3244000"/>
            <a:ext cx="8086200" cy="2634000"/>
          </a:xfrm>
          <a:prstGeom prst="roundRect">
            <a:avLst>
              <a:gd fmla="val 3330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96" name="Shape 696"/>
          <p:cNvPicPr preferRelativeResize="0"/>
          <p:nvPr/>
        </p:nvPicPr>
        <p:blipFill rotWithShape="1">
          <a:blip r:embed="rId4">
            <a:alphaModFix/>
          </a:blip>
          <a:srcRect b="87999" l="0" r="0" t="0"/>
          <a:stretch/>
        </p:blipFill>
        <p:spPr>
          <a:xfrm>
            <a:off x="476250" y="2000065"/>
            <a:ext cx="8248501" cy="65261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1. 找出{v*u}的列</a:t>
            </a:r>
          </a:p>
        </p:txBody>
      </p:sp>
      <p:sp>
        <p:nvSpPr>
          <p:cNvPr id="703" name="Shape 703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4" name="Shape 704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705" name="Shape 7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2666767"/>
            <a:ext cx="8248501" cy="3836183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706" name="Shape 706"/>
          <p:cNvSpPr/>
          <p:nvPr/>
        </p:nvSpPr>
        <p:spPr>
          <a:xfrm>
            <a:off x="541600" y="4230250"/>
            <a:ext cx="8086200" cy="1647600"/>
          </a:xfrm>
          <a:prstGeom prst="roundRect">
            <a:avLst>
              <a:gd fmla="val 3330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07" name="Shape 707"/>
          <p:cNvPicPr preferRelativeResize="0"/>
          <p:nvPr/>
        </p:nvPicPr>
        <p:blipFill rotWithShape="1">
          <a:blip r:embed="rId4">
            <a:alphaModFix/>
          </a:blip>
          <a:srcRect b="87999" l="0" r="0" t="0"/>
          <a:stretch/>
        </p:blipFill>
        <p:spPr>
          <a:xfrm>
            <a:off x="476250" y="2000065"/>
            <a:ext cx="8248501" cy="65261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708" name="Shape 708"/>
          <p:cNvSpPr/>
          <p:nvPr/>
        </p:nvSpPr>
        <p:spPr>
          <a:xfrm>
            <a:off x="541600" y="3315175"/>
            <a:ext cx="8086200" cy="915000"/>
          </a:xfrm>
          <a:prstGeom prst="roundRect">
            <a:avLst>
              <a:gd fmla="val 3330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9" name="Shape 709"/>
          <p:cNvSpPr/>
          <p:nvPr/>
        </p:nvSpPr>
        <p:spPr>
          <a:xfrm>
            <a:off x="4488725" y="4807500"/>
            <a:ext cx="3635700" cy="758100"/>
          </a:xfrm>
          <a:prstGeom prst="wedgeRoundRectCallout">
            <a:avLst>
              <a:gd fmla="val -63981" name="adj1"/>
              <a:gd fmla="val -2269" name="adj2"/>
              <a:gd fmla="val 0" name="adj3"/>
            </a:avLst>
          </a:prstGeom>
          <a:solidFill>
            <a:srgbClr val="FFFFFF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2400"/>
              <a:t>綠底與藍</a:t>
            </a:r>
            <a:r>
              <a:rPr lang="zh-TW" sz="2400"/>
              <a:t>底的資料</a:t>
            </a:r>
          </a:p>
          <a:p>
            <a:pPr lvl="0" algn="ctr">
              <a:spcBef>
                <a:spcPts val="0"/>
              </a:spcBef>
              <a:buNone/>
            </a:pPr>
            <a:r>
              <a:rPr lang="zh-TW" sz="2400"/>
              <a:t>因為重複，SPSS不計算</a:t>
            </a:r>
          </a:p>
        </p:txBody>
      </p:sp>
      <p:sp>
        <p:nvSpPr>
          <p:cNvPr id="710" name="Shape 710"/>
          <p:cNvSpPr/>
          <p:nvPr/>
        </p:nvSpPr>
        <p:spPr>
          <a:xfrm>
            <a:off x="4549025" y="2214225"/>
            <a:ext cx="1852200" cy="758100"/>
          </a:xfrm>
          <a:prstGeom prst="wedgeRoundRectCallout">
            <a:avLst>
              <a:gd fmla="val -35581" name="adj1"/>
              <a:gd fmla="val 89784" name="adj2"/>
              <a:gd fmla="val 0" name="adj3"/>
            </a:avLst>
          </a:prstGeom>
          <a:solidFill>
            <a:srgbClr val="FFFFF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/>
              <a:t>紅底</a:t>
            </a:r>
            <a:r>
              <a:rPr lang="zh-TW" sz="2400"/>
              <a:t>的資料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2. 填入Estimate參數(紅底)</a:t>
            </a:r>
          </a:p>
        </p:txBody>
      </p:sp>
      <p:sp>
        <p:nvSpPr>
          <p:cNvPr id="717" name="Shape 717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8" name="Shape 718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719" name="Shape 7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2666767"/>
            <a:ext cx="8248501" cy="3836183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20" name="Shape 720"/>
          <p:cNvPicPr preferRelativeResize="0"/>
          <p:nvPr/>
        </p:nvPicPr>
        <p:blipFill rotWithShape="1">
          <a:blip r:embed="rId4">
            <a:alphaModFix/>
          </a:blip>
          <a:srcRect b="87999" l="0" r="0" t="0"/>
          <a:stretch/>
        </p:blipFill>
        <p:spPr>
          <a:xfrm>
            <a:off x="476250" y="2000065"/>
            <a:ext cx="8248501" cy="65261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721" name="Shape 721"/>
          <p:cNvSpPr/>
          <p:nvPr/>
        </p:nvSpPr>
        <p:spPr>
          <a:xfrm>
            <a:off x="2454250" y="3334225"/>
            <a:ext cx="838200" cy="913200"/>
          </a:xfrm>
          <a:prstGeom prst="roundRect">
            <a:avLst>
              <a:gd fmla="val 3330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2" name="Shape 722"/>
          <p:cNvSpPr/>
          <p:nvPr/>
        </p:nvSpPr>
        <p:spPr>
          <a:xfrm>
            <a:off x="532975" y="3334225"/>
            <a:ext cx="1233300" cy="913200"/>
          </a:xfrm>
          <a:prstGeom prst="roundRect">
            <a:avLst>
              <a:gd fmla="val 3330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723" name="Shape 723"/>
          <p:cNvGraphicFramePr/>
          <p:nvPr/>
        </p:nvGraphicFramePr>
        <p:xfrm>
          <a:off x="4203625" y="313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{2A313BAC-C835-43B0-905F-0BCF7B8AB288}</a:tableStyleId>
              </a:tblPr>
              <a:tblGrid>
                <a:gridCol w="755225"/>
                <a:gridCol w="929500"/>
                <a:gridCol w="929500"/>
                <a:gridCol w="929500"/>
                <a:gridCol w="929500"/>
              </a:tblGrid>
              <a:tr h="233150">
                <a:tc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家長職業(v)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大學類型(u)</a:t>
                      </a:r>
                    </a:p>
                  </a:txBody>
                  <a:tcPr marT="91425" marB="91425" marR="91425" marL="91425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3493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4</a:t>
                      </a:r>
                    </a:p>
                  </a:txBody>
                  <a:tcPr marT="91425" marB="91425" marR="91425" marL="91425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</a:tr>
              <a:tr h="233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半專業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(1)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400"/>
                        <a:t>-0.41</a:t>
                      </a:r>
                    </a:p>
                  </a:txBody>
                  <a:tcPr marT="19050" marB="19050" marR="28575" marL="28575" anchor="b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400"/>
                        <a:t>0.01</a:t>
                      </a:r>
                    </a:p>
                  </a:txBody>
                  <a:tcPr marT="19050" marB="19050" marR="28575" marL="28575" anchor="b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400"/>
                        <a:t>-0.36</a:t>
                      </a:r>
                    </a:p>
                  </a:txBody>
                  <a:tcPr marT="19050" marB="19050" marR="28575" marL="28575" anchor="b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800"/>
                        <a:t>?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FF00"/>
                    </a:solidFill>
                  </a:tcPr>
                </a:tc>
              </a:tr>
              <a:tr h="233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專業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(2)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800"/>
                        <a:t>?</a:t>
                      </a:r>
                    </a:p>
                  </a:txBody>
                  <a:tcPr marT="19050" marB="19050" marR="28575" marL="28575" anchor="b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800"/>
                        <a:t>?</a:t>
                      </a:r>
                    </a:p>
                  </a:txBody>
                  <a:tcPr marT="19050" marB="19050" marR="28575" marL="28575" anchor="b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800"/>
                        <a:t>?</a:t>
                      </a:r>
                    </a:p>
                  </a:txBody>
                  <a:tcPr marT="19050" marB="19050" marR="28575" marL="28575" anchor="b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800"/>
                        <a:t>?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724" name="Shape 724"/>
          <p:cNvSpPr/>
          <p:nvPr/>
        </p:nvSpPr>
        <p:spPr>
          <a:xfrm>
            <a:off x="5711650" y="2712825"/>
            <a:ext cx="1671600" cy="487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{v*u}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時間窗格序列分析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725" y="4038850"/>
            <a:ext cx="5957225" cy="1786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7" name="Shape 137"/>
          <p:cNvGraphicFramePr/>
          <p:nvPr/>
        </p:nvGraphicFramePr>
        <p:xfrm>
          <a:off x="476250" y="237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{2A313BAC-C835-43B0-905F-0BCF7B8AB288}</a:tableStyleId>
              </a:tblPr>
              <a:tblGrid>
                <a:gridCol w="1109075"/>
                <a:gridCol w="584575"/>
                <a:gridCol w="584575"/>
                <a:gridCol w="584575"/>
                <a:gridCol w="584575"/>
                <a:gridCol w="584575"/>
                <a:gridCol w="584575"/>
                <a:gridCol w="584575"/>
                <a:gridCol w="584575"/>
                <a:gridCol w="584575"/>
                <a:gridCol w="584575"/>
                <a:gridCol w="584575"/>
                <a:gridCol w="584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zh-TW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zh-TW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zh-TW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zh-TW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zh-TW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zh-TW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zh-TW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zh-TW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zh-TW"/>
                        <a:t>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zh-TW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zh-TW"/>
                        <a:t>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zh-TW"/>
                        <a:t>12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zh-TW" sz="1800"/>
                        <a:t>嬰兒發聲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v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v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zh-TW" sz="1800"/>
                        <a:t>母親發聲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v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8" name="Shape 138"/>
          <p:cNvSpPr/>
          <p:nvPr/>
        </p:nvSpPr>
        <p:spPr>
          <a:xfrm rot="5400000">
            <a:off x="3453925" y="728100"/>
            <a:ext cx="356400" cy="2933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1792175" y="1491150"/>
            <a:ext cx="1302900" cy="576600"/>
          </a:xfrm>
          <a:prstGeom prst="wedgeRoundRectCallout">
            <a:avLst>
              <a:gd fmla="val 91010" name="adj1"/>
              <a:gd fmla="val 44728" name="adj2"/>
              <a:gd fmla="val 0" name="adj3"/>
            </a:avLst>
          </a:prstGeom>
          <a:solidFill>
            <a:schemeClr val="dk2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>
                <a:solidFill>
                  <a:srgbClr val="FFFFFF"/>
                </a:solidFill>
              </a:rPr>
              <a:t>5秒窗格</a:t>
            </a:r>
          </a:p>
        </p:txBody>
      </p:sp>
      <p:sp>
        <p:nvSpPr>
          <p:cNvPr id="140" name="Shape 140"/>
          <p:cNvSpPr/>
          <p:nvPr/>
        </p:nvSpPr>
        <p:spPr>
          <a:xfrm>
            <a:off x="4437025" y="5976600"/>
            <a:ext cx="3342900" cy="683400"/>
          </a:xfrm>
          <a:prstGeom prst="wedgeRoundRectCallout">
            <a:avLst>
              <a:gd fmla="val -15465" name="adj1"/>
              <a:gd fmla="val -91220" name="adj2"/>
              <a:gd fmla="val 0" name="adj3"/>
            </a:avLst>
          </a:prstGeom>
          <a:solidFill>
            <a:schemeClr val="dk2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>
                <a:solidFill>
                  <a:srgbClr val="FFFFFF"/>
                </a:solidFill>
              </a:rPr>
              <a:t>回應勝負比 = (有回應:沒回應)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741950" y="4671775"/>
            <a:ext cx="9687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母親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回應嬰兒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741950" y="5248375"/>
            <a:ext cx="9687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嬰兒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回應</a:t>
            </a:r>
            <a:r>
              <a:rPr lang="zh-TW"/>
              <a:t>母親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3. 標註顯著程度(紅底)</a:t>
            </a:r>
          </a:p>
        </p:txBody>
      </p:sp>
      <p:sp>
        <p:nvSpPr>
          <p:cNvPr id="731" name="Shape 731"/>
          <p:cNvSpPr txBox="1"/>
          <p:nvPr>
            <p:ph idx="1" type="body"/>
          </p:nvPr>
        </p:nvSpPr>
        <p:spPr>
          <a:xfrm>
            <a:off x="476250" y="1888575"/>
            <a:ext cx="8191500" cy="4711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000"/>
              <a:t>**: p&lt;0.01</a:t>
            </a:r>
          </a:p>
        </p:txBody>
      </p:sp>
      <p:sp>
        <p:nvSpPr>
          <p:cNvPr id="732" name="Shape 732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733" name="Shape 7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2057167"/>
            <a:ext cx="8248501" cy="3836183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34" name="Shape 734"/>
          <p:cNvPicPr preferRelativeResize="0"/>
          <p:nvPr/>
        </p:nvPicPr>
        <p:blipFill rotWithShape="1">
          <a:blip r:embed="rId4">
            <a:alphaModFix/>
          </a:blip>
          <a:srcRect b="87999" l="0" r="0" t="0"/>
          <a:stretch/>
        </p:blipFill>
        <p:spPr>
          <a:xfrm>
            <a:off x="476250" y="1390465"/>
            <a:ext cx="8248501" cy="65261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735" name="Shape 735"/>
          <p:cNvSpPr/>
          <p:nvPr/>
        </p:nvSpPr>
        <p:spPr>
          <a:xfrm>
            <a:off x="5297400" y="3375925"/>
            <a:ext cx="838200" cy="261900"/>
          </a:xfrm>
          <a:prstGeom prst="roundRect">
            <a:avLst>
              <a:gd fmla="val 3330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6" name="Shape 736"/>
          <p:cNvSpPr/>
          <p:nvPr/>
        </p:nvSpPr>
        <p:spPr>
          <a:xfrm>
            <a:off x="532975" y="3375925"/>
            <a:ext cx="1233300" cy="261900"/>
          </a:xfrm>
          <a:prstGeom prst="roundRect">
            <a:avLst>
              <a:gd fmla="val 3330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737" name="Shape 737"/>
          <p:cNvGraphicFramePr/>
          <p:nvPr/>
        </p:nvGraphicFramePr>
        <p:xfrm>
          <a:off x="1894650" y="409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{2A313BAC-C835-43B0-905F-0BCF7B8AB288}</a:tableStyleId>
              </a:tblPr>
              <a:tblGrid>
                <a:gridCol w="750850"/>
                <a:gridCol w="1113700"/>
                <a:gridCol w="1113700"/>
                <a:gridCol w="1217075"/>
                <a:gridCol w="1010325"/>
              </a:tblGrid>
              <a:tr h="233150">
                <a:tc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家長職業(v)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大學類型(u)</a:t>
                      </a:r>
                    </a:p>
                  </a:txBody>
                  <a:tcPr marT="91425" marB="91425" marR="91425" marL="91425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3493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4</a:t>
                      </a:r>
                    </a:p>
                  </a:txBody>
                  <a:tcPr marT="91425" marB="91425" marR="91425" marL="91425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</a:tr>
              <a:tr h="233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半專業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(1)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400"/>
                        <a:t>-0.41**</a:t>
                      </a:r>
                    </a:p>
                  </a:txBody>
                  <a:tcPr marT="19050" marB="19050" marR="28575" marL="28575" anchor="b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400"/>
                        <a:t>0.01</a:t>
                      </a:r>
                    </a:p>
                  </a:txBody>
                  <a:tcPr marT="19050" marB="19050" marR="28575" marL="28575" anchor="b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400"/>
                        <a:t>-0.36**</a:t>
                      </a:r>
                    </a:p>
                  </a:txBody>
                  <a:tcPr marT="19050" marB="19050" marR="28575" marL="28575" anchor="b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800"/>
                        <a:t>?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FF00"/>
                    </a:solidFill>
                  </a:tcPr>
                </a:tc>
              </a:tr>
              <a:tr h="233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專業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(2)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800"/>
                        <a:t>?</a:t>
                      </a:r>
                    </a:p>
                  </a:txBody>
                  <a:tcPr marT="19050" marB="19050" marR="28575" marL="28575" anchor="b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800"/>
                        <a:t>?</a:t>
                      </a:r>
                    </a:p>
                  </a:txBody>
                  <a:tcPr marT="19050" marB="19050" marR="28575" marL="28575" anchor="b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800"/>
                        <a:t>?</a:t>
                      </a:r>
                    </a:p>
                  </a:txBody>
                  <a:tcPr marT="19050" marB="19050" marR="28575" marL="28575" anchor="b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800"/>
                        <a:t>?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738" name="Shape 738"/>
          <p:cNvSpPr/>
          <p:nvPr/>
        </p:nvSpPr>
        <p:spPr>
          <a:xfrm>
            <a:off x="3764700" y="3679875"/>
            <a:ext cx="1671600" cy="487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{v*u}</a:t>
            </a:r>
          </a:p>
        </p:txBody>
      </p:sp>
      <p:sp>
        <p:nvSpPr>
          <p:cNvPr id="739" name="Shape 739"/>
          <p:cNvSpPr/>
          <p:nvPr/>
        </p:nvSpPr>
        <p:spPr>
          <a:xfrm>
            <a:off x="5297400" y="2730525"/>
            <a:ext cx="838200" cy="261900"/>
          </a:xfrm>
          <a:prstGeom prst="roundRect">
            <a:avLst>
              <a:gd fmla="val 3330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0" name="Shape 740"/>
          <p:cNvSpPr/>
          <p:nvPr/>
        </p:nvSpPr>
        <p:spPr>
          <a:xfrm>
            <a:off x="532975" y="2730525"/>
            <a:ext cx="1233300" cy="261900"/>
          </a:xfrm>
          <a:prstGeom prst="roundRect">
            <a:avLst>
              <a:gd fmla="val 3330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4. 計算最後的缺漏格(綠底)</a:t>
            </a:r>
          </a:p>
        </p:txBody>
      </p:sp>
      <p:sp>
        <p:nvSpPr>
          <p:cNvPr id="747" name="Shape 747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TW"/>
              <a:t>因為邊際值加總為0，表示列加總跟欄加總都得等於0</a:t>
            </a:r>
          </a:p>
          <a:p>
            <a:pPr indent="-228600" lvl="0" marL="457200" rtl="0">
              <a:spcBef>
                <a:spcPts val="0"/>
              </a:spcBef>
              <a:buClr>
                <a:srgbClr val="FF0000"/>
              </a:buClr>
              <a:buAutoNum type="arabicPeriod"/>
            </a:pPr>
            <a:r>
              <a:rPr lang="zh-TW">
                <a:solidFill>
                  <a:schemeClr val="dk1"/>
                </a:solidFill>
              </a:rPr>
              <a:t>[v=1]*[u=4] = 0 - (-0.41) - (0.01) - (-0.36)=0.76</a:t>
            </a:r>
          </a:p>
        </p:txBody>
      </p:sp>
      <p:sp>
        <p:nvSpPr>
          <p:cNvPr id="748" name="Shape 748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aphicFrame>
        <p:nvGraphicFramePr>
          <p:cNvPr id="749" name="Shape 749"/>
          <p:cNvGraphicFramePr/>
          <p:nvPr/>
        </p:nvGraphicFramePr>
        <p:xfrm>
          <a:off x="1687900" y="420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{2A313BAC-C835-43B0-905F-0BCF7B8AB288}</a:tableStyleId>
              </a:tblPr>
              <a:tblGrid>
                <a:gridCol w="750850"/>
                <a:gridCol w="1113700"/>
                <a:gridCol w="1113700"/>
                <a:gridCol w="1217075"/>
                <a:gridCol w="1010325"/>
              </a:tblGrid>
              <a:tr h="233150">
                <a:tc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家長職業(v)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大學類型(u)</a:t>
                      </a:r>
                    </a:p>
                  </a:txBody>
                  <a:tcPr marT="91425" marB="91425" marR="91425" marL="91425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3493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4</a:t>
                      </a:r>
                    </a:p>
                  </a:txBody>
                  <a:tcPr marT="91425" marB="91425" marR="91425" marL="91425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</a:tr>
              <a:tr h="233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半專業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(1)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400"/>
                        <a:t>-0.41**</a:t>
                      </a:r>
                    </a:p>
                  </a:txBody>
                  <a:tcPr marT="19050" marB="19050" marR="28575" marL="28575" anchor="b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400"/>
                        <a:t>0.01</a:t>
                      </a:r>
                    </a:p>
                  </a:txBody>
                  <a:tcPr marT="19050" marB="19050" marR="28575" marL="28575" anchor="b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400"/>
                        <a:t>-0.36**</a:t>
                      </a:r>
                    </a:p>
                  </a:txBody>
                  <a:tcPr marT="19050" marB="19050" marR="28575" marL="28575" anchor="b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800"/>
                        <a:t>0.76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FF00"/>
                    </a:solidFill>
                  </a:tcPr>
                </a:tc>
              </a:tr>
              <a:tr h="233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專業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(2)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800"/>
                        <a:t>?</a:t>
                      </a:r>
                    </a:p>
                  </a:txBody>
                  <a:tcPr marT="19050" marB="19050" marR="28575" marL="28575" anchor="b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800"/>
                        <a:t>?</a:t>
                      </a:r>
                    </a:p>
                  </a:txBody>
                  <a:tcPr marT="19050" marB="19050" marR="28575" marL="28575" anchor="b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800"/>
                        <a:t>?</a:t>
                      </a:r>
                    </a:p>
                  </a:txBody>
                  <a:tcPr marT="19050" marB="19050" marR="28575" marL="28575" anchor="b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800"/>
                        <a:t>?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750" name="Shape 750"/>
          <p:cNvSpPr/>
          <p:nvPr/>
        </p:nvSpPr>
        <p:spPr>
          <a:xfrm>
            <a:off x="3557950" y="3790575"/>
            <a:ext cx="1671600" cy="487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{v*u}</a:t>
            </a:r>
          </a:p>
        </p:txBody>
      </p:sp>
      <p:sp>
        <p:nvSpPr>
          <p:cNvPr id="751" name="Shape 751"/>
          <p:cNvSpPr/>
          <p:nvPr/>
        </p:nvSpPr>
        <p:spPr>
          <a:xfrm>
            <a:off x="7038675" y="4826825"/>
            <a:ext cx="478800" cy="469800"/>
          </a:xfrm>
          <a:prstGeom prst="wedgeEllipseCallout">
            <a:avLst>
              <a:gd fmla="val -85855" name="adj1"/>
              <a:gd fmla="val 8844" name="adj2"/>
            </a:avLst>
          </a:prstGeom>
          <a:solidFill>
            <a:srgbClr val="FF0000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752" name="Shape 752"/>
          <p:cNvSpPr/>
          <p:nvPr/>
        </p:nvSpPr>
        <p:spPr>
          <a:xfrm>
            <a:off x="2894825" y="4821875"/>
            <a:ext cx="3170400" cy="32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5. 計算另一類別的缺漏格(藍底)</a:t>
            </a:r>
          </a:p>
        </p:txBody>
      </p:sp>
      <p:sp>
        <p:nvSpPr>
          <p:cNvPr id="759" name="Shape 759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TW"/>
              <a:t>因為邊際值加總為0，表示另一類別數值剛好為正負相反</a:t>
            </a:r>
          </a:p>
          <a:p>
            <a:pPr indent="-228600" lvl="0" marL="457200" rtl="0">
              <a:spcBef>
                <a:spcPts val="0"/>
              </a:spcBef>
              <a:buClr>
                <a:srgbClr val="FF0000"/>
              </a:buClr>
              <a:buAutoNum type="arabicPeriod"/>
            </a:pPr>
            <a:r>
              <a:rPr lang="zh-TW">
                <a:solidFill>
                  <a:schemeClr val="dk1"/>
                </a:solidFill>
              </a:rPr>
              <a:t>[v=2]*[u=1] = 0 - (-0.41) = 0.41</a:t>
            </a:r>
          </a:p>
          <a:p>
            <a:pPr indent="-228600" lvl="0" marL="457200">
              <a:spcBef>
                <a:spcPts val="0"/>
              </a:spcBef>
              <a:buClr>
                <a:srgbClr val="FF0000"/>
              </a:buClr>
              <a:buAutoNum type="arabicPeriod"/>
            </a:pPr>
            <a:r>
              <a:rPr lang="zh-TW">
                <a:solidFill>
                  <a:schemeClr val="dk1"/>
                </a:solidFill>
              </a:rPr>
              <a:t>[v=2]*[u=4] = 0 - (0.76) = -0.76</a:t>
            </a:r>
          </a:p>
        </p:txBody>
      </p:sp>
      <p:sp>
        <p:nvSpPr>
          <p:cNvPr id="760" name="Shape 760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aphicFrame>
        <p:nvGraphicFramePr>
          <p:cNvPr id="761" name="Shape 761"/>
          <p:cNvGraphicFramePr/>
          <p:nvPr/>
        </p:nvGraphicFramePr>
        <p:xfrm>
          <a:off x="1687900" y="420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{2A313BAC-C835-43B0-905F-0BCF7B8AB288}</a:tableStyleId>
              </a:tblPr>
              <a:tblGrid>
                <a:gridCol w="750850"/>
                <a:gridCol w="1113700"/>
                <a:gridCol w="1113700"/>
                <a:gridCol w="1217075"/>
                <a:gridCol w="1010325"/>
              </a:tblGrid>
              <a:tr h="233150">
                <a:tc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家長職業(v)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大學類型(u)</a:t>
                      </a:r>
                    </a:p>
                  </a:txBody>
                  <a:tcPr marT="91425" marB="91425" marR="91425" marL="91425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3493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4</a:t>
                      </a:r>
                    </a:p>
                  </a:txBody>
                  <a:tcPr marT="91425" marB="91425" marR="91425" marL="91425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</a:tr>
              <a:tr h="233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半專業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(1)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400"/>
                        <a:t>-0.41**</a:t>
                      </a:r>
                    </a:p>
                  </a:txBody>
                  <a:tcPr marT="19050" marB="19050" marR="28575" marL="28575" anchor="b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400"/>
                        <a:t>0.01</a:t>
                      </a:r>
                    </a:p>
                  </a:txBody>
                  <a:tcPr marT="19050" marB="19050" marR="28575" marL="28575" anchor="b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400"/>
                        <a:t>-0.36**</a:t>
                      </a:r>
                    </a:p>
                  </a:txBody>
                  <a:tcPr marT="19050" marB="19050" marR="28575" marL="28575" anchor="b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800"/>
                        <a:t>0.76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FF00"/>
                    </a:solidFill>
                  </a:tcPr>
                </a:tc>
              </a:tr>
              <a:tr h="233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專業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(2)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800"/>
                        <a:t>0.41</a:t>
                      </a:r>
                    </a:p>
                  </a:txBody>
                  <a:tcPr marT="19050" marB="19050" marR="28575" marL="28575" anchor="b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800"/>
                        <a:t>-0.01</a:t>
                      </a:r>
                    </a:p>
                  </a:txBody>
                  <a:tcPr marT="19050" marB="19050" marR="28575" marL="28575" anchor="b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800"/>
                        <a:t>0.36</a:t>
                      </a:r>
                    </a:p>
                  </a:txBody>
                  <a:tcPr marT="19050" marB="19050" marR="28575" marL="28575" anchor="b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800"/>
                        <a:t>-0.76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  <p:sp>
        <p:nvSpPr>
          <p:cNvPr id="762" name="Shape 762"/>
          <p:cNvSpPr/>
          <p:nvPr/>
        </p:nvSpPr>
        <p:spPr>
          <a:xfrm>
            <a:off x="3557950" y="3790575"/>
            <a:ext cx="1671600" cy="487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{v*u}</a:t>
            </a:r>
          </a:p>
        </p:txBody>
      </p:sp>
      <p:sp>
        <p:nvSpPr>
          <p:cNvPr id="763" name="Shape 763"/>
          <p:cNvSpPr/>
          <p:nvPr/>
        </p:nvSpPr>
        <p:spPr>
          <a:xfrm>
            <a:off x="2386250" y="6257000"/>
            <a:ext cx="478800" cy="469800"/>
          </a:xfrm>
          <a:prstGeom prst="wedgeEllipseCallout">
            <a:avLst>
              <a:gd fmla="val 36430" name="adj1"/>
              <a:gd fmla="val -85286" name="adj2"/>
            </a:avLst>
          </a:prstGeom>
          <a:solidFill>
            <a:srgbClr val="FF0000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764" name="Shape 764"/>
          <p:cNvSpPr/>
          <p:nvPr/>
        </p:nvSpPr>
        <p:spPr>
          <a:xfrm>
            <a:off x="6737125" y="6308700"/>
            <a:ext cx="478800" cy="469800"/>
          </a:xfrm>
          <a:prstGeom prst="wedgeEllipseCallout">
            <a:avLst>
              <a:gd fmla="val -84137" name="adj1"/>
              <a:gd fmla="val -70620" name="adj2"/>
            </a:avLst>
          </a:prstGeom>
          <a:solidFill>
            <a:srgbClr val="FF0000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6. 對應紅底的顯著程度(藍底)</a:t>
            </a:r>
          </a:p>
        </p:txBody>
      </p:sp>
      <p:sp>
        <p:nvSpPr>
          <p:cNvPr id="771" name="Shape 771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TW"/>
              <a:t>顯著程度直接對應紅底的數值</a:t>
            </a:r>
          </a:p>
          <a:p>
            <a:pPr indent="-228600" lvl="0" marL="457200" rtl="0">
              <a:spcBef>
                <a:spcPts val="0"/>
              </a:spcBef>
              <a:buClr>
                <a:srgbClr val="FF0000"/>
              </a:buClr>
              <a:buAutoNum type="arabicPeriod"/>
            </a:pPr>
            <a:r>
              <a:rPr lang="zh-TW"/>
              <a:t>[v=2]*[u=1] = 0.41, p = 0.000 &lt; 0.05</a:t>
            </a:r>
          </a:p>
          <a:p>
            <a:pPr indent="-228600" lvl="0" marL="457200" rtl="0">
              <a:spcBef>
                <a:spcPts val="0"/>
              </a:spcBef>
              <a:buClr>
                <a:srgbClr val="FF0000"/>
              </a:buClr>
              <a:buAutoNum type="arabicPeriod"/>
            </a:pPr>
            <a:r>
              <a:rPr lang="zh-TW">
                <a:solidFill>
                  <a:schemeClr val="dk1"/>
                </a:solidFill>
              </a:rPr>
              <a:t>[v=2]*[u=3] = 0.36, p = 0.000 &lt; 0.05</a:t>
            </a:r>
          </a:p>
          <a:p>
            <a:pPr indent="0" lvl="0" marL="0" rtl="0" algn="r"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但是[v=1]*[u=4]跟[v=2]*[u=4]的顯著程度如何計算？</a:t>
            </a:r>
          </a:p>
        </p:txBody>
      </p:sp>
      <p:sp>
        <p:nvSpPr>
          <p:cNvPr id="772" name="Shape 772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aphicFrame>
        <p:nvGraphicFramePr>
          <p:cNvPr id="773" name="Shape 773"/>
          <p:cNvGraphicFramePr/>
          <p:nvPr/>
        </p:nvGraphicFramePr>
        <p:xfrm>
          <a:off x="1687900" y="420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{2A313BAC-C835-43B0-905F-0BCF7B8AB288}</a:tableStyleId>
              </a:tblPr>
              <a:tblGrid>
                <a:gridCol w="750850"/>
                <a:gridCol w="1113700"/>
                <a:gridCol w="1113700"/>
                <a:gridCol w="1217075"/>
                <a:gridCol w="1010325"/>
              </a:tblGrid>
              <a:tr h="233150">
                <a:tc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家長職業(v)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大學類型(u)</a:t>
                      </a:r>
                    </a:p>
                  </a:txBody>
                  <a:tcPr marT="91425" marB="91425" marR="91425" marL="91425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3493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4</a:t>
                      </a:r>
                    </a:p>
                  </a:txBody>
                  <a:tcPr marT="91425" marB="91425" marR="91425" marL="91425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</a:tr>
              <a:tr h="233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半專業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(1)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400"/>
                        <a:t>-0.41**</a:t>
                      </a:r>
                    </a:p>
                  </a:txBody>
                  <a:tcPr marT="19050" marB="19050" marR="28575" marL="28575" anchor="b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400"/>
                        <a:t>0.01</a:t>
                      </a:r>
                    </a:p>
                  </a:txBody>
                  <a:tcPr marT="19050" marB="19050" marR="28575" marL="28575" anchor="b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400"/>
                        <a:t>-0.36**</a:t>
                      </a:r>
                    </a:p>
                  </a:txBody>
                  <a:tcPr marT="19050" marB="19050" marR="28575" marL="28575" anchor="b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800"/>
                        <a:t>0.76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FF00"/>
                    </a:solidFill>
                  </a:tcPr>
                </a:tc>
              </a:tr>
              <a:tr h="233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專業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(2)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800"/>
                        <a:t>0.41**</a:t>
                      </a:r>
                    </a:p>
                  </a:txBody>
                  <a:tcPr marT="19050" marB="19050" marR="28575" marL="28575" anchor="b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800"/>
                        <a:t>-0.01</a:t>
                      </a:r>
                    </a:p>
                  </a:txBody>
                  <a:tcPr marT="19050" marB="19050" marR="28575" marL="28575" anchor="b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800"/>
                        <a:t>0.36**</a:t>
                      </a:r>
                    </a:p>
                  </a:txBody>
                  <a:tcPr marT="19050" marB="19050" marR="28575" marL="28575" anchor="b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800"/>
                        <a:t>-0.76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  <p:sp>
        <p:nvSpPr>
          <p:cNvPr id="774" name="Shape 774"/>
          <p:cNvSpPr/>
          <p:nvPr/>
        </p:nvSpPr>
        <p:spPr>
          <a:xfrm>
            <a:off x="3557950" y="3790575"/>
            <a:ext cx="1671600" cy="487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{v*u}</a:t>
            </a:r>
          </a:p>
        </p:txBody>
      </p:sp>
      <p:sp>
        <p:nvSpPr>
          <p:cNvPr id="775" name="Shape 775"/>
          <p:cNvSpPr/>
          <p:nvPr/>
        </p:nvSpPr>
        <p:spPr>
          <a:xfrm>
            <a:off x="3230575" y="6274225"/>
            <a:ext cx="478800" cy="469800"/>
          </a:xfrm>
          <a:prstGeom prst="wedgeEllipseCallout">
            <a:avLst>
              <a:gd fmla="val -13957" name="adj1"/>
              <a:gd fmla="val -87122" name="adj2"/>
            </a:avLst>
          </a:prstGeom>
          <a:solidFill>
            <a:srgbClr val="FF0000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776" name="Shape 776"/>
          <p:cNvSpPr/>
          <p:nvPr/>
        </p:nvSpPr>
        <p:spPr>
          <a:xfrm>
            <a:off x="5651575" y="6274225"/>
            <a:ext cx="478800" cy="469800"/>
          </a:xfrm>
          <a:prstGeom prst="wedgeEllipseCallout">
            <a:avLst>
              <a:gd fmla="val -31955" name="adj1"/>
              <a:gd fmla="val -81620" name="adj2"/>
            </a:avLst>
          </a:prstGeom>
          <a:solidFill>
            <a:srgbClr val="FF0000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7. 解釋結果</a:t>
            </a:r>
          </a:p>
        </p:txBody>
      </p:sp>
      <p:sp>
        <p:nvSpPr>
          <p:cNvPr id="783" name="Shape 783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0000"/>
              </a:buClr>
            </a:pPr>
            <a:r>
              <a:rPr lang="zh-TW"/>
              <a:t>[v=2]*[u=1] 家長職業為專業、大學類型為公立大學</a:t>
            </a:r>
          </a:p>
          <a:p>
            <a:pPr indent="-228600" lvl="0" marL="457200" rtl="0">
              <a:spcBef>
                <a:spcPts val="0"/>
              </a:spcBef>
              <a:buClr>
                <a:srgbClr val="FF0000"/>
              </a:buClr>
            </a:pPr>
            <a:r>
              <a:rPr lang="zh-TW"/>
              <a:t>參數估計值為0.41，達顯著水準</a:t>
            </a:r>
          </a:p>
          <a:p>
            <a:pPr indent="-228600" lvl="0" marL="457200" rtl="0">
              <a:spcBef>
                <a:spcPts val="0"/>
              </a:spcBef>
              <a:buClr>
                <a:srgbClr val="FF0000"/>
              </a:buClr>
            </a:pPr>
            <a:r>
              <a:rPr lang="zh-TW"/>
              <a:t>表示實際觀察次數大於理論期望次數</a:t>
            </a:r>
          </a:p>
        </p:txBody>
      </p:sp>
      <p:sp>
        <p:nvSpPr>
          <p:cNvPr id="784" name="Shape 784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aphicFrame>
        <p:nvGraphicFramePr>
          <p:cNvPr id="785" name="Shape 785"/>
          <p:cNvGraphicFramePr/>
          <p:nvPr/>
        </p:nvGraphicFramePr>
        <p:xfrm>
          <a:off x="476250" y="420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{2A313BAC-C835-43B0-905F-0BCF7B8AB288}</a:tableStyleId>
              </a:tblPr>
              <a:tblGrid>
                <a:gridCol w="750850"/>
                <a:gridCol w="1113700"/>
                <a:gridCol w="1113700"/>
                <a:gridCol w="1217075"/>
                <a:gridCol w="1010325"/>
              </a:tblGrid>
              <a:tr h="233150">
                <a:tc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家長職業(v)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大學類型(u)</a:t>
                      </a:r>
                    </a:p>
                  </a:txBody>
                  <a:tcPr marT="91425" marB="91425" marR="91425" marL="91425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3493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4</a:t>
                      </a:r>
                    </a:p>
                  </a:txBody>
                  <a:tcPr marT="91425" marB="91425" marR="91425" marL="91425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</a:tr>
              <a:tr h="233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半專業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(1)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400"/>
                        <a:t>-0.41**</a:t>
                      </a:r>
                    </a:p>
                  </a:txBody>
                  <a:tcPr marT="19050" marB="19050" marR="28575" marL="28575" anchor="b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400"/>
                        <a:t>0.01</a:t>
                      </a:r>
                    </a:p>
                  </a:txBody>
                  <a:tcPr marT="19050" marB="19050" marR="28575" marL="28575" anchor="b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400"/>
                        <a:t>-0.36**</a:t>
                      </a:r>
                    </a:p>
                  </a:txBody>
                  <a:tcPr marT="19050" marB="19050" marR="28575" marL="28575" anchor="b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800"/>
                        <a:t>0.76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FF00"/>
                    </a:solidFill>
                  </a:tcPr>
                </a:tc>
              </a:tr>
              <a:tr h="233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專業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(2)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800"/>
                        <a:t>0.41**</a:t>
                      </a:r>
                    </a:p>
                  </a:txBody>
                  <a:tcPr marT="19050" marB="19050" marR="28575" marL="28575" anchor="b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800"/>
                        <a:t>-0.01</a:t>
                      </a:r>
                    </a:p>
                  </a:txBody>
                  <a:tcPr marT="19050" marB="19050" marR="28575" marL="28575" anchor="b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800"/>
                        <a:t>0.36**</a:t>
                      </a:r>
                    </a:p>
                  </a:txBody>
                  <a:tcPr marT="19050" marB="19050" marR="28575" marL="28575" anchor="b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800"/>
                        <a:t>-0.76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  <p:sp>
        <p:nvSpPr>
          <p:cNvPr id="786" name="Shape 786"/>
          <p:cNvSpPr/>
          <p:nvPr/>
        </p:nvSpPr>
        <p:spPr>
          <a:xfrm>
            <a:off x="1853425" y="3790575"/>
            <a:ext cx="2657400" cy="487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{v*u} </a:t>
            </a:r>
            <a:r>
              <a:rPr lang="zh-TW" sz="2400">
                <a:solidFill>
                  <a:srgbClr val="FFFFFF"/>
                </a:solidFill>
              </a:rPr>
              <a:t>參數估計</a:t>
            </a:r>
          </a:p>
        </p:txBody>
      </p:sp>
      <p:sp>
        <p:nvSpPr>
          <p:cNvPr id="787" name="Shape 787"/>
          <p:cNvSpPr/>
          <p:nvPr/>
        </p:nvSpPr>
        <p:spPr>
          <a:xfrm>
            <a:off x="2018925" y="6274225"/>
            <a:ext cx="478800" cy="469800"/>
          </a:xfrm>
          <a:prstGeom prst="wedgeEllipseCallout">
            <a:avLst>
              <a:gd fmla="val -13957" name="adj1"/>
              <a:gd fmla="val -87122" name="adj2"/>
            </a:avLst>
          </a:prstGeom>
          <a:solidFill>
            <a:srgbClr val="FF0000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!</a:t>
            </a:r>
          </a:p>
        </p:txBody>
      </p:sp>
      <p:graphicFrame>
        <p:nvGraphicFramePr>
          <p:cNvPr id="788" name="Shape 788"/>
          <p:cNvGraphicFramePr/>
          <p:nvPr/>
        </p:nvGraphicFramePr>
        <p:xfrm>
          <a:off x="6009400" y="420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{2A313BAC-C835-43B0-905F-0BCF7B8AB288}</a:tableStyleId>
              </a:tblPr>
              <a:tblGrid>
                <a:gridCol w="1291275"/>
                <a:gridCol w="1472525"/>
              </a:tblGrid>
              <a:tr h="233150">
                <a:tc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家長職業(v)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大學類型(u)</a:t>
                      </a:r>
                    </a:p>
                  </a:txBody>
                  <a:tcPr marT="91425" marB="91425" marR="91425" marL="91425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</a:tr>
              <a:tr h="3493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T="91425" marB="91425" marR="91425" marL="91425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</a:tr>
              <a:tr h="233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半專業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(1)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2400"/>
                        <a:t>3213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</a:tr>
              <a:tr h="233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專業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(2)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TW" sz="2400"/>
                        <a:t>2590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89" name="Shape 789"/>
          <p:cNvSpPr/>
          <p:nvPr/>
        </p:nvSpPr>
        <p:spPr>
          <a:xfrm>
            <a:off x="6204650" y="3739325"/>
            <a:ext cx="2373300" cy="487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{v*u} 觀察次數</a:t>
            </a:r>
          </a:p>
        </p:txBody>
      </p:sp>
      <p:sp>
        <p:nvSpPr>
          <p:cNvPr id="790" name="Shape 790"/>
          <p:cNvSpPr/>
          <p:nvPr/>
        </p:nvSpPr>
        <p:spPr>
          <a:xfrm>
            <a:off x="7385100" y="6274225"/>
            <a:ext cx="478800" cy="469800"/>
          </a:xfrm>
          <a:prstGeom prst="wedgeEllipseCallout">
            <a:avLst>
              <a:gd fmla="val 56161" name="adj1"/>
              <a:gd fmla="val -84515" name="adj2"/>
            </a:avLst>
          </a:prstGeom>
          <a:solidFill>
            <a:srgbClr val="FF0000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選擇要</a:t>
            </a:r>
            <a:r>
              <a:rPr lang="zh-TW">
                <a:solidFill>
                  <a:schemeClr val="dk1"/>
                </a:solidFill>
              </a:rPr>
              <a:t>估計參數</a:t>
            </a:r>
            <a:r>
              <a:rPr lang="zh-TW"/>
              <a:t>的模式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800"/>
              <a:t>以{e*i*u}為例</a:t>
            </a:r>
          </a:p>
        </p:txBody>
      </p:sp>
      <p:sp>
        <p:nvSpPr>
          <p:cNvPr id="797" name="Shape 797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8" name="Shape 798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aphicFrame>
        <p:nvGraphicFramePr>
          <p:cNvPr id="799" name="Shape 799"/>
          <p:cNvGraphicFramePr/>
          <p:nvPr/>
        </p:nvGraphicFramePr>
        <p:xfrm>
          <a:off x="611225" y="2074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{2A313BAC-C835-43B0-905F-0BCF7B8AB288}</a:tableStyleId>
              </a:tblPr>
              <a:tblGrid>
                <a:gridCol w="1270125"/>
                <a:gridCol w="1330450"/>
                <a:gridCol w="1209800"/>
                <a:gridCol w="1270125"/>
                <a:gridCol w="1270125"/>
                <a:gridCol w="1270125"/>
              </a:tblGrid>
              <a:tr h="233150">
                <a:tc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家長教育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(e)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家庭年收入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(i)</a:t>
                      </a:r>
                    </a:p>
                  </a:txBody>
                  <a:tcPr marT="91425" marB="91425" marR="91425" marL="91425"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大學類型(u)</a:t>
                      </a:r>
                    </a:p>
                  </a:txBody>
                  <a:tcPr marT="91425" marB="91425" marR="91425" marL="91425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349325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4</a:t>
                      </a:r>
                    </a:p>
                  </a:txBody>
                  <a:tcPr marT="91425" marB="91425" marR="91425" marL="91425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</a:tr>
              <a:tr h="233150">
                <a:tc rowSpan="4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專科以下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(1)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FF00"/>
                    </a:solidFill>
                  </a:tcPr>
                </a:tc>
              </a:tr>
              <a:tr h="233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FF00"/>
                    </a:solidFill>
                  </a:tcPr>
                </a:tc>
              </a:tr>
              <a:tr h="233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FF00"/>
                    </a:solidFill>
                  </a:tcPr>
                </a:tc>
              </a:tr>
              <a:tr h="233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FF00"/>
                    </a:solidFill>
                  </a:tcPr>
                </a:tc>
              </a:tr>
              <a:tr h="233150">
                <a:tc rowSpan="4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大學以上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(2)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9FC5E8"/>
                    </a:solidFill>
                  </a:tcPr>
                </a:tc>
              </a:tr>
              <a:tr h="233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9FC5E8"/>
                    </a:solidFill>
                  </a:tcPr>
                </a:tc>
              </a:tr>
              <a:tr h="233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9FC5E8"/>
                    </a:solidFill>
                  </a:tcPr>
                </a:tc>
              </a:tr>
              <a:tr h="233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4</a:t>
                      </a:r>
                    </a:p>
                  </a:txBody>
                  <a:tcPr marT="91425" marB="91425" marR="91425" marL="91425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  <p:sp>
        <p:nvSpPr>
          <p:cNvPr id="800" name="Shape 800"/>
          <p:cNvSpPr/>
          <p:nvPr/>
        </p:nvSpPr>
        <p:spPr>
          <a:xfrm>
            <a:off x="3585800" y="1629313"/>
            <a:ext cx="1671600" cy="487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{e*i*u}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Shape 806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1. 找出{e*i*u}的</a:t>
            </a:r>
            <a:r>
              <a:rPr lang="zh-TW"/>
              <a:t>列</a:t>
            </a:r>
          </a:p>
        </p:txBody>
      </p:sp>
      <p:sp>
        <p:nvSpPr>
          <p:cNvPr id="807" name="Shape 807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8" name="Shape 808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809" name="Shape 809"/>
          <p:cNvPicPr preferRelativeResize="0"/>
          <p:nvPr/>
        </p:nvPicPr>
        <p:blipFill rotWithShape="1">
          <a:blip r:embed="rId3">
            <a:alphaModFix/>
          </a:blip>
          <a:srcRect b="9477" l="0" r="0" t="0"/>
          <a:stretch/>
        </p:blipFill>
        <p:spPr>
          <a:xfrm>
            <a:off x="476250" y="1696949"/>
            <a:ext cx="8191500" cy="47118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810" name="Shape 810"/>
          <p:cNvPicPr preferRelativeResize="0"/>
          <p:nvPr/>
        </p:nvPicPr>
        <p:blipFill rotWithShape="1">
          <a:blip r:embed="rId4">
            <a:alphaModFix/>
          </a:blip>
          <a:srcRect b="87999" l="0" r="0" t="0"/>
          <a:stretch/>
        </p:blipFill>
        <p:spPr>
          <a:xfrm>
            <a:off x="476250" y="1390465"/>
            <a:ext cx="8248501" cy="65261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811" name="Shape 811"/>
          <p:cNvCxnSpPr/>
          <p:nvPr/>
        </p:nvCxnSpPr>
        <p:spPr>
          <a:xfrm>
            <a:off x="241225" y="5436425"/>
            <a:ext cx="8839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12" name="Shape 812"/>
          <p:cNvSpPr/>
          <p:nvPr/>
        </p:nvSpPr>
        <p:spPr>
          <a:xfrm>
            <a:off x="4350875" y="5531225"/>
            <a:ext cx="3635700" cy="758100"/>
          </a:xfrm>
          <a:prstGeom prst="wedgeRoundRectCallout">
            <a:avLst>
              <a:gd fmla="val -63981" name="adj1"/>
              <a:gd fmla="val -2269" name="adj2"/>
              <a:gd fmla="val 0" name="adj3"/>
            </a:avLst>
          </a:prstGeom>
          <a:solidFill>
            <a:srgbClr val="FFFFFF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/>
              <a:t>以下</a:t>
            </a:r>
            <a:r>
              <a:rPr lang="zh-TW" sz="2400"/>
              <a:t>綠底與藍底的資料</a:t>
            </a:r>
          </a:p>
        </p:txBody>
      </p:sp>
      <p:sp>
        <p:nvSpPr>
          <p:cNvPr id="813" name="Shape 813"/>
          <p:cNvSpPr/>
          <p:nvPr/>
        </p:nvSpPr>
        <p:spPr>
          <a:xfrm>
            <a:off x="7217975" y="577275"/>
            <a:ext cx="1852200" cy="758100"/>
          </a:xfrm>
          <a:prstGeom prst="wedgeRoundRectCallout">
            <a:avLst>
              <a:gd fmla="val -30363" name="adj1"/>
              <a:gd fmla="val 159105" name="adj2"/>
              <a:gd fmla="val 0" name="adj3"/>
            </a:avLst>
          </a:prstGeom>
          <a:solidFill>
            <a:srgbClr val="FFFFF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/>
              <a:t>紅底的資料</a:t>
            </a:r>
          </a:p>
        </p:txBody>
      </p:sp>
      <p:sp>
        <p:nvSpPr>
          <p:cNvPr id="814" name="Shape 814"/>
          <p:cNvSpPr/>
          <p:nvPr/>
        </p:nvSpPr>
        <p:spPr>
          <a:xfrm>
            <a:off x="476250" y="2043075"/>
            <a:ext cx="1852200" cy="913200"/>
          </a:xfrm>
          <a:prstGeom prst="roundRect">
            <a:avLst>
              <a:gd fmla="val 3330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5" name="Shape 815"/>
          <p:cNvSpPr/>
          <p:nvPr/>
        </p:nvSpPr>
        <p:spPr>
          <a:xfrm>
            <a:off x="2549475" y="2043075"/>
            <a:ext cx="758700" cy="913200"/>
          </a:xfrm>
          <a:prstGeom prst="roundRect">
            <a:avLst>
              <a:gd fmla="val 3330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6" name="Shape 816"/>
          <p:cNvSpPr/>
          <p:nvPr/>
        </p:nvSpPr>
        <p:spPr>
          <a:xfrm>
            <a:off x="5399550" y="2043075"/>
            <a:ext cx="758700" cy="913200"/>
          </a:xfrm>
          <a:prstGeom prst="roundRect">
            <a:avLst>
              <a:gd fmla="val 3330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7" name="Shape 817"/>
          <p:cNvSpPr/>
          <p:nvPr/>
        </p:nvSpPr>
        <p:spPr>
          <a:xfrm>
            <a:off x="476250" y="3283150"/>
            <a:ext cx="1852200" cy="913200"/>
          </a:xfrm>
          <a:prstGeom prst="roundRect">
            <a:avLst>
              <a:gd fmla="val 3330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8" name="Shape 818"/>
          <p:cNvSpPr/>
          <p:nvPr/>
        </p:nvSpPr>
        <p:spPr>
          <a:xfrm>
            <a:off x="2549475" y="3283150"/>
            <a:ext cx="758700" cy="913200"/>
          </a:xfrm>
          <a:prstGeom prst="roundRect">
            <a:avLst>
              <a:gd fmla="val 3330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9" name="Shape 819"/>
          <p:cNvSpPr/>
          <p:nvPr/>
        </p:nvSpPr>
        <p:spPr>
          <a:xfrm>
            <a:off x="5399550" y="3283150"/>
            <a:ext cx="758700" cy="913200"/>
          </a:xfrm>
          <a:prstGeom prst="roundRect">
            <a:avLst>
              <a:gd fmla="val 3330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0" name="Shape 820"/>
          <p:cNvSpPr/>
          <p:nvPr/>
        </p:nvSpPr>
        <p:spPr>
          <a:xfrm>
            <a:off x="476250" y="4523225"/>
            <a:ext cx="1852200" cy="913200"/>
          </a:xfrm>
          <a:prstGeom prst="roundRect">
            <a:avLst>
              <a:gd fmla="val 3330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1" name="Shape 821"/>
          <p:cNvSpPr/>
          <p:nvPr/>
        </p:nvSpPr>
        <p:spPr>
          <a:xfrm>
            <a:off x="2549475" y="4523225"/>
            <a:ext cx="758700" cy="913200"/>
          </a:xfrm>
          <a:prstGeom prst="roundRect">
            <a:avLst>
              <a:gd fmla="val 3330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2" name="Shape 822"/>
          <p:cNvSpPr/>
          <p:nvPr/>
        </p:nvSpPr>
        <p:spPr>
          <a:xfrm>
            <a:off x="5399550" y="4523225"/>
            <a:ext cx="758700" cy="913200"/>
          </a:xfrm>
          <a:prstGeom prst="roundRect">
            <a:avLst>
              <a:gd fmla="val 3330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2. 填入Estimate參數(紅底)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3. 標註顯著程度(紅底)</a:t>
            </a:r>
          </a:p>
        </p:txBody>
      </p:sp>
      <p:sp>
        <p:nvSpPr>
          <p:cNvPr id="829" name="Shape 829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0" name="Shape 830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aphicFrame>
        <p:nvGraphicFramePr>
          <p:cNvPr id="831" name="Shape 831"/>
          <p:cNvGraphicFramePr/>
          <p:nvPr/>
        </p:nvGraphicFramePr>
        <p:xfrm>
          <a:off x="611225" y="2074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{2A313BAC-C835-43B0-905F-0BCF7B8AB288}</a:tableStyleId>
              </a:tblPr>
              <a:tblGrid>
                <a:gridCol w="1270125"/>
                <a:gridCol w="1330450"/>
                <a:gridCol w="1209800"/>
                <a:gridCol w="1270125"/>
                <a:gridCol w="1270125"/>
                <a:gridCol w="1270125"/>
              </a:tblGrid>
              <a:tr h="233150">
                <a:tc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家長教育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(e)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家庭年收入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(i)</a:t>
                      </a:r>
                    </a:p>
                  </a:txBody>
                  <a:tcPr marT="91425" marB="91425" marR="91425" marL="91425"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大學類型(u)</a:t>
                      </a:r>
                    </a:p>
                  </a:txBody>
                  <a:tcPr marT="91425" marB="91425" marR="91425" marL="91425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349325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4</a:t>
                      </a:r>
                    </a:p>
                  </a:txBody>
                  <a:tcPr marT="91425" marB="91425" marR="91425" marL="91425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</a:tr>
              <a:tr h="233150">
                <a:tc rowSpan="4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專科以下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(1)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0.682**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0.732*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0.433**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FF00"/>
                    </a:solidFill>
                  </a:tcPr>
                </a:tc>
              </a:tr>
              <a:tr h="233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0.780**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0.365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0.371**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FF00"/>
                    </a:solidFill>
                  </a:tcPr>
                </a:tc>
              </a:tr>
              <a:tr h="233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0.320*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-0.110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0.192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FF00"/>
                    </a:solidFill>
                  </a:tcPr>
                </a:tc>
              </a:tr>
              <a:tr h="233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FF00"/>
                    </a:solidFill>
                  </a:tcPr>
                </a:tc>
              </a:tr>
              <a:tr h="233150">
                <a:tc rowSpan="4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大學以上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(2)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9FC5E8"/>
                    </a:solidFill>
                  </a:tcPr>
                </a:tc>
              </a:tr>
              <a:tr h="233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9FC5E8"/>
                    </a:solidFill>
                  </a:tcPr>
                </a:tc>
              </a:tr>
              <a:tr h="233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9FC5E8"/>
                    </a:solidFill>
                  </a:tcPr>
                </a:tc>
              </a:tr>
              <a:tr h="233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4</a:t>
                      </a:r>
                    </a:p>
                  </a:txBody>
                  <a:tcPr marT="91425" marB="91425" marR="91425" marL="91425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  <p:sp>
        <p:nvSpPr>
          <p:cNvPr id="832" name="Shape 832"/>
          <p:cNvSpPr/>
          <p:nvPr/>
        </p:nvSpPr>
        <p:spPr>
          <a:xfrm>
            <a:off x="3585800" y="1629313"/>
            <a:ext cx="1671600" cy="487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{e*i*u}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Shape 838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4. 計算最後的缺漏格(綠底)</a:t>
            </a:r>
          </a:p>
        </p:txBody>
      </p:sp>
      <p:sp>
        <p:nvSpPr>
          <p:cNvPr id="839" name="Shape 839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0" name="Shape 840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aphicFrame>
        <p:nvGraphicFramePr>
          <p:cNvPr id="841" name="Shape 841"/>
          <p:cNvGraphicFramePr/>
          <p:nvPr/>
        </p:nvGraphicFramePr>
        <p:xfrm>
          <a:off x="611225" y="2074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{2A313BAC-C835-43B0-905F-0BCF7B8AB288}</a:tableStyleId>
              </a:tblPr>
              <a:tblGrid>
                <a:gridCol w="1270125"/>
                <a:gridCol w="1330450"/>
                <a:gridCol w="1209800"/>
                <a:gridCol w="1270125"/>
                <a:gridCol w="1270125"/>
                <a:gridCol w="1270125"/>
              </a:tblGrid>
              <a:tr h="233150">
                <a:tc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家長教育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(e)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家庭年收入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(i)</a:t>
                      </a:r>
                    </a:p>
                  </a:txBody>
                  <a:tcPr marT="91425" marB="91425" marR="91425" marL="91425"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大學類型(u)</a:t>
                      </a:r>
                    </a:p>
                  </a:txBody>
                  <a:tcPr marT="91425" marB="91425" marR="91425" marL="91425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349325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4</a:t>
                      </a:r>
                    </a:p>
                  </a:txBody>
                  <a:tcPr marT="91425" marB="91425" marR="91425" marL="91425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</a:tr>
              <a:tr h="233150">
                <a:tc rowSpan="4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專科以下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(1)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0.682**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0.732*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0.433**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-1.847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FF00"/>
                    </a:solidFill>
                  </a:tcPr>
                </a:tc>
              </a:tr>
              <a:tr h="233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0.780**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0.365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0.371**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-1.516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FF00"/>
                    </a:solidFill>
                  </a:tcPr>
                </a:tc>
              </a:tr>
              <a:tr h="233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0.320*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-0.110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0.192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-0.402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FF00"/>
                    </a:solidFill>
                  </a:tcPr>
                </a:tc>
              </a:tr>
              <a:tr h="233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FF00"/>
                    </a:solidFill>
                  </a:tcPr>
                </a:tc>
              </a:tr>
              <a:tr h="233150">
                <a:tc rowSpan="4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大學以上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(2)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9FC5E8"/>
                    </a:solidFill>
                  </a:tcPr>
                </a:tc>
              </a:tr>
              <a:tr h="233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9FC5E8"/>
                    </a:solidFill>
                  </a:tcPr>
                </a:tc>
              </a:tr>
              <a:tr h="233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9FC5E8"/>
                    </a:solidFill>
                  </a:tcPr>
                </a:tc>
              </a:tr>
              <a:tr h="233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4</a:t>
                      </a:r>
                    </a:p>
                  </a:txBody>
                  <a:tcPr marT="91425" marB="91425" marR="91425" marL="91425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  <p:sp>
        <p:nvSpPr>
          <p:cNvPr id="842" name="Shape 842"/>
          <p:cNvSpPr/>
          <p:nvPr/>
        </p:nvSpPr>
        <p:spPr>
          <a:xfrm>
            <a:off x="3585800" y="1629313"/>
            <a:ext cx="1671600" cy="487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{e*i*u}</a:t>
            </a:r>
          </a:p>
        </p:txBody>
      </p:sp>
      <p:sp>
        <p:nvSpPr>
          <p:cNvPr id="843" name="Shape 843"/>
          <p:cNvSpPr/>
          <p:nvPr/>
        </p:nvSpPr>
        <p:spPr>
          <a:xfrm>
            <a:off x="3844275" y="5255500"/>
            <a:ext cx="4028400" cy="861600"/>
          </a:xfrm>
          <a:prstGeom prst="wedgeRoundRectCallout">
            <a:avLst>
              <a:gd fmla="val 45344" name="adj1"/>
              <a:gd fmla="val -139995" name="adj2"/>
              <a:gd fmla="val 0" name="adj3"/>
            </a:avLst>
          </a:prstGeom>
          <a:solidFill>
            <a:srgbClr val="FFFFF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/>
              <a:t>0-(0.320)-(-0.110)-(0.192)=</a:t>
            </a:r>
            <a:br>
              <a:rPr lang="zh-TW" sz="2400"/>
            </a:br>
            <a:r>
              <a:rPr lang="zh-TW" sz="2400"/>
              <a:t>-0.402</a:t>
            </a:r>
          </a:p>
        </p:txBody>
      </p:sp>
      <p:sp>
        <p:nvSpPr>
          <p:cNvPr id="844" name="Shape 844"/>
          <p:cNvSpPr/>
          <p:nvPr/>
        </p:nvSpPr>
        <p:spPr>
          <a:xfrm>
            <a:off x="3825325" y="2860375"/>
            <a:ext cx="3170400" cy="32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4. 計算最後的缺漏格(綠底)</a:t>
            </a:r>
          </a:p>
        </p:txBody>
      </p:sp>
      <p:sp>
        <p:nvSpPr>
          <p:cNvPr id="851" name="Shape 851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2" name="Shape 852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aphicFrame>
        <p:nvGraphicFramePr>
          <p:cNvPr id="853" name="Shape 853"/>
          <p:cNvGraphicFramePr/>
          <p:nvPr/>
        </p:nvGraphicFramePr>
        <p:xfrm>
          <a:off x="611225" y="2074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{2A313BAC-C835-43B0-905F-0BCF7B8AB288}</a:tableStyleId>
              </a:tblPr>
              <a:tblGrid>
                <a:gridCol w="1270125"/>
                <a:gridCol w="1330450"/>
                <a:gridCol w="1209800"/>
                <a:gridCol w="1270125"/>
                <a:gridCol w="1270125"/>
                <a:gridCol w="1270125"/>
              </a:tblGrid>
              <a:tr h="233150">
                <a:tc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家長教育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(e)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家庭年收入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(i)</a:t>
                      </a:r>
                    </a:p>
                  </a:txBody>
                  <a:tcPr marT="91425" marB="91425" marR="91425" marL="91425"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大學類型(u)</a:t>
                      </a:r>
                    </a:p>
                  </a:txBody>
                  <a:tcPr marT="91425" marB="91425" marR="91425" marL="91425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349325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4</a:t>
                      </a:r>
                    </a:p>
                  </a:txBody>
                  <a:tcPr marT="91425" marB="91425" marR="91425" marL="91425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</a:tr>
              <a:tr h="233150">
                <a:tc rowSpan="4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專科以下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(1)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0.682**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0.732*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0.433**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-1.847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FF00"/>
                    </a:solidFill>
                  </a:tcPr>
                </a:tc>
              </a:tr>
              <a:tr h="233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0.780**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0.365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0.371**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-1.516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FF00"/>
                    </a:solidFill>
                  </a:tcPr>
                </a:tc>
              </a:tr>
              <a:tr h="233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0.320*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-0.110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0.192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-0.402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FF00"/>
                    </a:solidFill>
                  </a:tcPr>
                </a:tc>
              </a:tr>
              <a:tr h="233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-1.782</a:t>
                      </a:r>
                    </a:p>
                  </a:txBody>
                  <a:tcPr marT="19050" marB="19050" marR="28575" marL="28575" anchor="b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-0.987</a:t>
                      </a:r>
                    </a:p>
                  </a:txBody>
                  <a:tcPr marT="19050" marB="19050" marR="28575" marL="28575" anchor="b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-0.996</a:t>
                      </a:r>
                    </a:p>
                  </a:txBody>
                  <a:tcPr marT="19050" marB="19050" marR="28575" marL="28575" anchor="b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3.765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FF00"/>
                    </a:solidFill>
                  </a:tcPr>
                </a:tc>
              </a:tr>
              <a:tr h="233150">
                <a:tc rowSpan="4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大學以上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(2)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9FC5E8"/>
                    </a:solidFill>
                  </a:tcPr>
                </a:tc>
              </a:tr>
              <a:tr h="233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9FC5E8"/>
                    </a:solidFill>
                  </a:tcPr>
                </a:tc>
              </a:tr>
              <a:tr h="233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9FC5E8"/>
                    </a:solidFill>
                  </a:tcPr>
                </a:tc>
              </a:tr>
              <a:tr h="233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4</a:t>
                      </a:r>
                    </a:p>
                  </a:txBody>
                  <a:tcPr marT="91425" marB="91425" marR="91425" marL="91425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  <p:sp>
        <p:nvSpPr>
          <p:cNvPr id="854" name="Shape 854"/>
          <p:cNvSpPr/>
          <p:nvPr/>
        </p:nvSpPr>
        <p:spPr>
          <a:xfrm>
            <a:off x="3585800" y="1629313"/>
            <a:ext cx="1671600" cy="487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{e*i*u}</a:t>
            </a:r>
          </a:p>
        </p:txBody>
      </p:sp>
      <p:sp>
        <p:nvSpPr>
          <p:cNvPr id="855" name="Shape 855"/>
          <p:cNvSpPr/>
          <p:nvPr/>
        </p:nvSpPr>
        <p:spPr>
          <a:xfrm>
            <a:off x="363575" y="5376125"/>
            <a:ext cx="4028400" cy="861600"/>
          </a:xfrm>
          <a:prstGeom prst="wedgeRoundRectCallout">
            <a:avLst>
              <a:gd fmla="val 34223" name="adj1"/>
              <a:gd fmla="val -113997" name="adj2"/>
              <a:gd fmla="val 0" name="adj3"/>
            </a:avLst>
          </a:prstGeom>
          <a:solidFill>
            <a:srgbClr val="FFFFF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/>
              <a:t>0-(0.682)-(0.780)-(0.320)=</a:t>
            </a:r>
            <a:br>
              <a:rPr lang="zh-TW" sz="2400"/>
            </a:br>
            <a:r>
              <a:rPr lang="zh-TW" sz="2400"/>
              <a:t>-1.782</a:t>
            </a:r>
          </a:p>
        </p:txBody>
      </p:sp>
      <p:sp>
        <p:nvSpPr>
          <p:cNvPr id="856" name="Shape 856"/>
          <p:cNvSpPr/>
          <p:nvPr/>
        </p:nvSpPr>
        <p:spPr>
          <a:xfrm>
            <a:off x="4639350" y="5376125"/>
            <a:ext cx="4234800" cy="861600"/>
          </a:xfrm>
          <a:prstGeom prst="wedgeRoundRectCallout">
            <a:avLst>
              <a:gd fmla="val 27318" name="adj1"/>
              <a:gd fmla="val -113997" name="adj2"/>
              <a:gd fmla="val 0" name="adj3"/>
            </a:avLst>
          </a:prstGeom>
          <a:solidFill>
            <a:srgbClr val="FFFFFF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/>
              <a:t>0-(-1.847)-(-1.516)-(-0.402)=</a:t>
            </a:r>
            <a:br>
              <a:rPr lang="zh-TW" sz="2400"/>
            </a:br>
            <a:r>
              <a:rPr lang="zh-TW" sz="2400"/>
              <a:t>3.765</a:t>
            </a:r>
          </a:p>
        </p:txBody>
      </p:sp>
      <p:sp>
        <p:nvSpPr>
          <p:cNvPr id="857" name="Shape 857"/>
          <p:cNvSpPr/>
          <p:nvPr/>
        </p:nvSpPr>
        <p:spPr>
          <a:xfrm rot="5400000">
            <a:off x="2484050" y="3733525"/>
            <a:ext cx="1372800" cy="32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8" name="Shape 858"/>
          <p:cNvSpPr/>
          <p:nvPr/>
        </p:nvSpPr>
        <p:spPr>
          <a:xfrm rot="5400000">
            <a:off x="7662000" y="3733525"/>
            <a:ext cx="1372800" cy="32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時間窗格序列分析：如何檢定?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換成預測機率 (比例)，跟0.5機率作差異檢定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使用無母數統計法中的「置換檢定」 </a:t>
            </a:r>
            <a:r>
              <a:rPr lang="zh-TW" sz="2000"/>
              <a:t>(Permutation tests = </a:t>
            </a:r>
            <a:r>
              <a:rPr lang="zh-TW" sz="2000"/>
              <a:t>randomization test of mean</a:t>
            </a:r>
            <a:r>
              <a:rPr lang="zh-TW" sz="2000"/>
              <a:t>)</a:t>
            </a:r>
            <a:r>
              <a:rPr lang="zh-TW"/>
              <a:t>，類似Bootstrap重抽法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>
                <a:solidFill>
                  <a:schemeClr val="dk1"/>
                </a:solidFill>
              </a:rPr>
              <a:t>18月大的</a:t>
            </a:r>
            <a:r>
              <a:rPr lang="zh-TW"/>
              <a:t>嬰兒是否顯著傾向回應母親？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儘管平均數沒有超過1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挑出回應勝負比高於1的嬰兒，發現有顯著超過1</a:t>
            </a: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487" y="4658425"/>
            <a:ext cx="6125025" cy="18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5. 計算另一類別的缺漏格(藍底)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6. 對應紅底的顯著程度(藍底)</a:t>
            </a:r>
          </a:p>
        </p:txBody>
      </p:sp>
      <p:sp>
        <p:nvSpPr>
          <p:cNvPr id="865" name="Shape 865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6" name="Shape 866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aphicFrame>
        <p:nvGraphicFramePr>
          <p:cNvPr id="867" name="Shape 867"/>
          <p:cNvGraphicFramePr/>
          <p:nvPr/>
        </p:nvGraphicFramePr>
        <p:xfrm>
          <a:off x="611225" y="2074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{2A313BAC-C835-43B0-905F-0BCF7B8AB288}</a:tableStyleId>
              </a:tblPr>
              <a:tblGrid>
                <a:gridCol w="1270125"/>
                <a:gridCol w="1330450"/>
                <a:gridCol w="1209800"/>
                <a:gridCol w="1270125"/>
                <a:gridCol w="1270125"/>
                <a:gridCol w="1270125"/>
              </a:tblGrid>
              <a:tr h="233150">
                <a:tc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家長教育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(e)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家庭年收入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(i)</a:t>
                      </a:r>
                    </a:p>
                  </a:txBody>
                  <a:tcPr marT="91425" marB="91425" marR="91425" marL="91425"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大學類型(u)</a:t>
                      </a:r>
                    </a:p>
                  </a:txBody>
                  <a:tcPr marT="91425" marB="91425" marR="91425" marL="91425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349325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4</a:t>
                      </a:r>
                    </a:p>
                  </a:txBody>
                  <a:tcPr marT="91425" marB="91425" marR="91425" marL="91425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</a:tr>
              <a:tr h="233150">
                <a:tc rowSpan="4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專科以下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(1)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0.682**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0.732*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0.433**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-1.847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FF00"/>
                    </a:solidFill>
                  </a:tcPr>
                </a:tc>
              </a:tr>
              <a:tr h="233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0.780**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0.365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0.371**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-1.516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FF00"/>
                    </a:solidFill>
                  </a:tcPr>
                </a:tc>
              </a:tr>
              <a:tr h="233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0.320*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-0.110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0.192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-0.402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FF00"/>
                    </a:solidFill>
                  </a:tcPr>
                </a:tc>
              </a:tr>
              <a:tr h="233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-1.782</a:t>
                      </a:r>
                    </a:p>
                  </a:txBody>
                  <a:tcPr marT="19050" marB="19050" marR="28575" marL="28575" anchor="b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-0.987</a:t>
                      </a:r>
                    </a:p>
                  </a:txBody>
                  <a:tcPr marT="19050" marB="19050" marR="28575" marL="28575" anchor="b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-0.996</a:t>
                      </a:r>
                    </a:p>
                  </a:txBody>
                  <a:tcPr marT="19050" marB="19050" marR="28575" marL="28575" anchor="b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3.765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FF00"/>
                    </a:solidFill>
                  </a:tcPr>
                </a:tc>
              </a:tr>
              <a:tr h="233150">
                <a:tc rowSpan="4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大學以上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(2)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0.682**</a:t>
                      </a:r>
                    </a:p>
                  </a:txBody>
                  <a:tcPr marT="19050" marB="19050" marR="28575" marL="28575" anchor="b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0.732*</a:t>
                      </a:r>
                    </a:p>
                  </a:txBody>
                  <a:tcPr marT="19050" marB="19050" marR="28575" marL="28575" anchor="b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zh-TW" sz="1800"/>
                        <a:t>0.433**</a:t>
                      </a:r>
                    </a:p>
                  </a:txBody>
                  <a:tcPr marT="19050" marB="19050" marR="28575" marL="28575" anchor="b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1.847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9FC5E8"/>
                    </a:solidFill>
                  </a:tcPr>
                </a:tc>
              </a:tr>
              <a:tr h="233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0.780**</a:t>
                      </a:r>
                    </a:p>
                  </a:txBody>
                  <a:tcPr marT="19050" marB="19050" marR="28575" marL="28575" anchor="b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0.365</a:t>
                      </a:r>
                    </a:p>
                  </a:txBody>
                  <a:tcPr marT="19050" marB="19050" marR="28575" marL="28575" anchor="b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0.371**</a:t>
                      </a:r>
                    </a:p>
                  </a:txBody>
                  <a:tcPr marT="19050" marB="19050" marR="28575" marL="28575" anchor="b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1.516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9FC5E8"/>
                    </a:solidFill>
                  </a:tcPr>
                </a:tc>
              </a:tr>
              <a:tr h="233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0.320*</a:t>
                      </a:r>
                    </a:p>
                  </a:txBody>
                  <a:tcPr marT="19050" marB="19050" marR="28575" marL="28575" anchor="b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0.110</a:t>
                      </a:r>
                    </a:p>
                  </a:txBody>
                  <a:tcPr marT="19050" marB="19050" marR="28575" marL="28575" anchor="b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0.192</a:t>
                      </a:r>
                    </a:p>
                  </a:txBody>
                  <a:tcPr marT="19050" marB="19050" marR="28575" marL="28575" anchor="b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0.402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9FC5E8"/>
                    </a:solidFill>
                  </a:tcPr>
                </a:tc>
              </a:tr>
              <a:tr h="233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4</a:t>
                      </a:r>
                    </a:p>
                  </a:txBody>
                  <a:tcPr marT="91425" marB="91425" marR="91425" marL="91425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1.782</a:t>
                      </a:r>
                    </a:p>
                  </a:txBody>
                  <a:tcPr marT="19050" marB="19050" marR="28575" marL="28575" anchor="b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0.987</a:t>
                      </a:r>
                    </a:p>
                  </a:txBody>
                  <a:tcPr marT="19050" marB="19050" marR="28575" marL="28575" anchor="b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0.996</a:t>
                      </a:r>
                    </a:p>
                  </a:txBody>
                  <a:tcPr marT="19050" marB="19050" marR="28575" marL="28575" anchor="b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3.765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  <p:sp>
        <p:nvSpPr>
          <p:cNvPr id="868" name="Shape 868"/>
          <p:cNvSpPr/>
          <p:nvPr/>
        </p:nvSpPr>
        <p:spPr>
          <a:xfrm>
            <a:off x="3585800" y="1629313"/>
            <a:ext cx="1671600" cy="487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{e*i*u}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 txBox="1"/>
          <p:nvPr>
            <p:ph type="title"/>
          </p:nvPr>
        </p:nvSpPr>
        <p:spPr>
          <a:xfrm>
            <a:off x="533400" y="169425"/>
            <a:ext cx="81342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選擇要</a:t>
            </a:r>
            <a:r>
              <a:rPr lang="zh-TW">
                <a:solidFill>
                  <a:schemeClr val="dk1"/>
                </a:solidFill>
              </a:rPr>
              <a:t>估計參數</a:t>
            </a:r>
            <a:r>
              <a:rPr lang="zh-TW"/>
              <a:t>的模式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800"/>
              <a:t>以{e*v*i}為例</a:t>
            </a:r>
          </a:p>
        </p:txBody>
      </p:sp>
      <p:sp>
        <p:nvSpPr>
          <p:cNvPr id="875" name="Shape 875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aphicFrame>
        <p:nvGraphicFramePr>
          <p:cNvPr id="876" name="Shape 876"/>
          <p:cNvGraphicFramePr/>
          <p:nvPr/>
        </p:nvGraphicFramePr>
        <p:xfrm>
          <a:off x="611225" y="2074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{2A313BAC-C835-43B0-905F-0BCF7B8AB288}</a:tableStyleId>
              </a:tblPr>
              <a:tblGrid>
                <a:gridCol w="1270125"/>
                <a:gridCol w="1330450"/>
                <a:gridCol w="1209800"/>
                <a:gridCol w="1270125"/>
                <a:gridCol w="1270125"/>
                <a:gridCol w="1270125"/>
              </a:tblGrid>
              <a:tr h="233150">
                <a:tc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家長教育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(e)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家長職業</a:t>
                      </a:r>
                    </a:p>
                  </a:txBody>
                  <a:tcPr marT="91425" marB="91425" marR="91425" marL="91425"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家庭年收入(i)</a:t>
                      </a:r>
                    </a:p>
                  </a:txBody>
                  <a:tcPr marT="91425" marB="91425" marR="91425" marL="91425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349325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少於50萬(</a:t>
                      </a:r>
                      <a:r>
                        <a:rPr lang="zh-TW"/>
                        <a:t>1)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50~114萬(</a:t>
                      </a:r>
                      <a:r>
                        <a:rPr lang="zh-TW"/>
                        <a:t>2)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115~150萬(</a:t>
                      </a:r>
                      <a:r>
                        <a:rPr lang="zh-TW"/>
                        <a:t>3)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151萬以上(</a:t>
                      </a:r>
                      <a:r>
                        <a:rPr lang="zh-TW"/>
                        <a:t>4)</a:t>
                      </a:r>
                    </a:p>
                  </a:txBody>
                  <a:tcPr marT="91425" marB="91425" marR="91425" marL="91425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</a:tr>
              <a:tr h="233150">
                <a:tc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專科以下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(1)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半專業(</a:t>
                      </a:r>
                      <a:r>
                        <a:rPr lang="zh-TW" sz="1800"/>
                        <a:t>1)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-0.300</a:t>
                      </a: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*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-0.381**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-0.266</a:t>
                      </a:r>
                      <a:r>
                        <a:rPr lang="zh-TW" sz="1800"/>
                        <a:t>*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0.947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FF00"/>
                    </a:solidFill>
                  </a:tcPr>
                </a:tc>
              </a:tr>
              <a:tr h="233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專業(</a:t>
                      </a:r>
                      <a:r>
                        <a:rPr lang="zh-TW" sz="1800"/>
                        <a:t>2)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0.300*</a:t>
                      </a:r>
                    </a:p>
                  </a:txBody>
                  <a:tcPr marT="19050" marB="19050" marR="28575" marL="28575" anchor="b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0.381**</a:t>
                      </a:r>
                    </a:p>
                  </a:txBody>
                  <a:tcPr marT="19050" marB="19050" marR="28575" marL="28575" anchor="b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0.266*</a:t>
                      </a:r>
                    </a:p>
                  </a:txBody>
                  <a:tcPr marT="19050" marB="19050" marR="28575" marL="28575" anchor="b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-0.947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FF00"/>
                    </a:solidFill>
                  </a:tcPr>
                </a:tc>
              </a:tr>
              <a:tr h="233150">
                <a:tc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大學以上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(2)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半專業(1)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0.300*</a:t>
                      </a:r>
                    </a:p>
                  </a:txBody>
                  <a:tcPr marT="19050" marB="19050" marR="28575" marL="28575" anchor="b"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0.381**</a:t>
                      </a:r>
                    </a:p>
                  </a:txBody>
                  <a:tcPr marT="19050" marB="19050" marR="28575" marL="28575" anchor="b"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0.266*</a:t>
                      </a:r>
                    </a:p>
                  </a:txBody>
                  <a:tcPr marT="19050" marB="19050" marR="28575" marL="28575" anchor="b"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-</a:t>
                      </a:r>
                      <a:r>
                        <a:rPr lang="zh-TW" sz="1800"/>
                        <a:t>0.947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A4C2F4"/>
                    </a:solidFill>
                  </a:tcPr>
                </a:tc>
              </a:tr>
              <a:tr h="233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專業(2)</a:t>
                      </a:r>
                    </a:p>
                  </a:txBody>
                  <a:tcPr marT="91425" marB="91425" marR="91425" marL="91425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0.300*</a:t>
                      </a:r>
                    </a:p>
                  </a:txBody>
                  <a:tcPr marT="19050" marB="19050" marR="28575" marL="28575" anchor="b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0.381**</a:t>
                      </a:r>
                    </a:p>
                  </a:txBody>
                  <a:tcPr marT="19050" marB="19050" marR="28575" marL="28575" anchor="b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/>
                        <a:t>-</a:t>
                      </a:r>
                      <a:r>
                        <a:rPr lang="zh-TW" sz="1800"/>
                        <a:t>0.266*</a:t>
                      </a:r>
                    </a:p>
                  </a:txBody>
                  <a:tcPr marT="19050" marB="19050" marR="28575" marL="28575" anchor="b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0.947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877" name="Shape 877"/>
          <p:cNvSpPr/>
          <p:nvPr/>
        </p:nvSpPr>
        <p:spPr>
          <a:xfrm>
            <a:off x="3585800" y="1629313"/>
            <a:ext cx="1671600" cy="487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{e*v*i}</a:t>
            </a:r>
          </a:p>
        </p:txBody>
      </p:sp>
      <p:pic>
        <p:nvPicPr>
          <p:cNvPr id="878" name="Shape 8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230" y="5112525"/>
            <a:ext cx="7620750" cy="1376149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Shape 884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885" name="Shape 885"/>
          <p:cNvSpPr txBox="1"/>
          <p:nvPr>
            <p:ph type="title"/>
          </p:nvPr>
        </p:nvSpPr>
        <p:spPr>
          <a:xfrm>
            <a:off x="1186025" y="4227750"/>
            <a:ext cx="7481700" cy="2232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5. 分析結果</a:t>
            </a:r>
          </a:p>
        </p:txBody>
      </p:sp>
      <p:sp>
        <p:nvSpPr>
          <p:cNvPr id="886" name="Shape 886"/>
          <p:cNvSpPr txBox="1"/>
          <p:nvPr>
            <p:ph idx="1" type="subTitle"/>
          </p:nvPr>
        </p:nvSpPr>
        <p:spPr>
          <a:xfrm>
            <a:off x="1186025" y="3348150"/>
            <a:ext cx="5050800" cy="87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5. 分析結果</a:t>
            </a:r>
          </a:p>
        </p:txBody>
      </p:sp>
      <p:sp>
        <p:nvSpPr>
          <p:cNvPr id="893" name="Shape 893"/>
          <p:cNvSpPr txBox="1"/>
          <p:nvPr>
            <p:ph idx="3" type="subTitle"/>
          </p:nvPr>
        </p:nvSpPr>
        <p:spPr>
          <a:xfrm>
            <a:off x="629325" y="1871825"/>
            <a:ext cx="3880800" cy="5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模式選擇</a:t>
            </a:r>
          </a:p>
        </p:txBody>
      </p:sp>
      <p:sp>
        <p:nvSpPr>
          <p:cNvPr id="894" name="Shape 894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895" name="Shape 895"/>
          <p:cNvSpPr txBox="1"/>
          <p:nvPr>
            <p:ph idx="1" type="body"/>
          </p:nvPr>
        </p:nvSpPr>
        <p:spPr>
          <a:xfrm>
            <a:off x="630238" y="2439813"/>
            <a:ext cx="3868800" cy="403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{e*v*i}</a:t>
            </a:r>
            <a:br>
              <a:rPr lang="zh-TW"/>
            </a:br>
            <a:r>
              <a:rPr lang="zh-TW"/>
              <a:t>家長教育、家長職業、家庭年收入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{e*i*u}</a:t>
            </a:r>
            <a:br>
              <a:rPr lang="zh-TW"/>
            </a:br>
            <a:r>
              <a:rPr lang="zh-TW"/>
              <a:t>家長教育、家庭年收入、大學類型</a:t>
            </a:r>
          </a:p>
          <a:p>
            <a:pPr indent="-228600" lvl="0" marL="457200">
              <a:spcBef>
                <a:spcPts val="0"/>
              </a:spcBef>
            </a:pPr>
            <a:r>
              <a:rPr lang="zh-TW"/>
              <a:t>{v*u}</a:t>
            </a:r>
            <a:br>
              <a:rPr lang="zh-TW"/>
            </a:br>
            <a:r>
              <a:rPr lang="zh-TW"/>
              <a:t>家長職業、大學類型</a:t>
            </a:r>
          </a:p>
        </p:txBody>
      </p:sp>
      <p:sp>
        <p:nvSpPr>
          <p:cNvPr id="896" name="Shape 896"/>
          <p:cNvSpPr txBox="1"/>
          <p:nvPr>
            <p:ph idx="2" type="body"/>
          </p:nvPr>
        </p:nvSpPr>
        <p:spPr>
          <a:xfrm>
            <a:off x="4629150" y="2439813"/>
            <a:ext cx="3887700" cy="403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{e*v*i}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大致而言，家長教育為專科以下、家長職業為半專業、年收入少於50萬的人數，顯著較期望值少</a:t>
            </a:r>
          </a:p>
          <a:p>
            <a:pPr indent="-228600" lvl="0" marL="457200">
              <a:spcBef>
                <a:spcPts val="0"/>
              </a:spcBef>
            </a:pPr>
            <a:r>
              <a:rPr lang="zh-TW"/>
              <a:t>(以下略)</a:t>
            </a:r>
          </a:p>
        </p:txBody>
      </p:sp>
      <p:sp>
        <p:nvSpPr>
          <p:cNvPr id="897" name="Shape 897"/>
          <p:cNvSpPr txBox="1"/>
          <p:nvPr>
            <p:ph idx="4" type="subTitle"/>
          </p:nvPr>
        </p:nvSpPr>
        <p:spPr>
          <a:xfrm>
            <a:off x="4632600" y="1871825"/>
            <a:ext cx="3880800" cy="5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細格期望值比較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5. 分析結果</a:t>
            </a:r>
          </a:p>
        </p:txBody>
      </p:sp>
      <p:sp>
        <p:nvSpPr>
          <p:cNvPr id="904" name="Shape 904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905" name="Shape 905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6" name="Shape 906"/>
          <p:cNvSpPr/>
          <p:nvPr/>
        </p:nvSpPr>
        <p:spPr>
          <a:xfrm>
            <a:off x="476250" y="2188075"/>
            <a:ext cx="1809300" cy="7839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2400"/>
              <a:t>家長教育(e)</a:t>
            </a:r>
          </a:p>
        </p:txBody>
      </p:sp>
      <p:sp>
        <p:nvSpPr>
          <p:cNvPr id="907" name="Shape 907"/>
          <p:cNvSpPr/>
          <p:nvPr/>
        </p:nvSpPr>
        <p:spPr>
          <a:xfrm>
            <a:off x="4198175" y="3949525"/>
            <a:ext cx="1809300" cy="7839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/>
              <a:t>家庭</a:t>
            </a:r>
            <a:r>
              <a:rPr lang="zh-TW" sz="2400"/>
              <a:t>收入(i)</a:t>
            </a:r>
          </a:p>
        </p:txBody>
      </p:sp>
      <p:sp>
        <p:nvSpPr>
          <p:cNvPr id="908" name="Shape 908"/>
          <p:cNvSpPr/>
          <p:nvPr/>
        </p:nvSpPr>
        <p:spPr>
          <a:xfrm>
            <a:off x="6858450" y="5710975"/>
            <a:ext cx="1809300" cy="7839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/>
              <a:t>大學類型(u)</a:t>
            </a:r>
          </a:p>
        </p:txBody>
      </p:sp>
      <p:sp>
        <p:nvSpPr>
          <p:cNvPr id="909" name="Shape 909"/>
          <p:cNvSpPr/>
          <p:nvPr/>
        </p:nvSpPr>
        <p:spPr>
          <a:xfrm>
            <a:off x="476250" y="5710975"/>
            <a:ext cx="1809300" cy="7839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/>
              <a:t>家長職業(v)</a:t>
            </a:r>
          </a:p>
        </p:txBody>
      </p:sp>
      <p:sp>
        <p:nvSpPr>
          <p:cNvPr id="910" name="Shape 910"/>
          <p:cNvSpPr/>
          <p:nvPr/>
        </p:nvSpPr>
        <p:spPr>
          <a:xfrm>
            <a:off x="583950" y="3544525"/>
            <a:ext cx="1593900" cy="15939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2400"/>
              <a:t>交互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 sz="2400"/>
              <a:t>作用</a:t>
            </a:r>
          </a:p>
          <a:p>
            <a:pPr lvl="0" algn="ctr">
              <a:spcBef>
                <a:spcPts val="0"/>
              </a:spcBef>
              <a:buNone/>
            </a:pPr>
            <a:r>
              <a:rPr lang="zh-TW" sz="2400"/>
              <a:t>{e*v*i}</a:t>
            </a:r>
          </a:p>
        </p:txBody>
      </p:sp>
      <p:sp>
        <p:nvSpPr>
          <p:cNvPr id="911" name="Shape 911"/>
          <p:cNvSpPr/>
          <p:nvPr/>
        </p:nvSpPr>
        <p:spPr>
          <a:xfrm>
            <a:off x="6966150" y="1783075"/>
            <a:ext cx="1593900" cy="15939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/>
              <a:t>交互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 sz="2400"/>
              <a:t>作用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 sz="2400"/>
              <a:t>{e*i*u}</a:t>
            </a:r>
          </a:p>
        </p:txBody>
      </p:sp>
      <p:cxnSp>
        <p:nvCxnSpPr>
          <p:cNvPr id="912" name="Shape 912"/>
          <p:cNvCxnSpPr>
            <a:stCxn id="906" idx="2"/>
            <a:endCxn id="910" idx="0"/>
          </p:cNvCxnSpPr>
          <p:nvPr/>
        </p:nvCxnSpPr>
        <p:spPr>
          <a:xfrm>
            <a:off x="1380900" y="2971975"/>
            <a:ext cx="0" cy="572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3" name="Shape 913"/>
          <p:cNvCxnSpPr>
            <a:stCxn id="910" idx="4"/>
            <a:endCxn id="909" idx="0"/>
          </p:cNvCxnSpPr>
          <p:nvPr/>
        </p:nvCxnSpPr>
        <p:spPr>
          <a:xfrm>
            <a:off x="1380900" y="5138425"/>
            <a:ext cx="0" cy="572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4" name="Shape 914"/>
          <p:cNvCxnSpPr>
            <a:stCxn id="911" idx="4"/>
            <a:endCxn id="908" idx="0"/>
          </p:cNvCxnSpPr>
          <p:nvPr/>
        </p:nvCxnSpPr>
        <p:spPr>
          <a:xfrm>
            <a:off x="7763100" y="3376975"/>
            <a:ext cx="0" cy="233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5" name="Shape 915"/>
          <p:cNvCxnSpPr>
            <a:stCxn id="906" idx="3"/>
            <a:endCxn id="911" idx="2"/>
          </p:cNvCxnSpPr>
          <p:nvPr/>
        </p:nvCxnSpPr>
        <p:spPr>
          <a:xfrm>
            <a:off x="2285550" y="2580025"/>
            <a:ext cx="4680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6" name="Shape 916"/>
          <p:cNvCxnSpPr>
            <a:stCxn id="907" idx="1"/>
            <a:endCxn id="910" idx="6"/>
          </p:cNvCxnSpPr>
          <p:nvPr/>
        </p:nvCxnSpPr>
        <p:spPr>
          <a:xfrm rot="10800000">
            <a:off x="2177975" y="4341475"/>
            <a:ext cx="2020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7" name="Shape 917"/>
          <p:cNvCxnSpPr>
            <a:stCxn id="911" idx="3"/>
            <a:endCxn id="907" idx="0"/>
          </p:cNvCxnSpPr>
          <p:nvPr/>
        </p:nvCxnSpPr>
        <p:spPr>
          <a:xfrm flipH="1">
            <a:off x="5102871" y="3143554"/>
            <a:ext cx="2096700" cy="806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8" name="Shape 918"/>
          <p:cNvCxnSpPr>
            <a:stCxn id="908" idx="1"/>
            <a:endCxn id="909" idx="3"/>
          </p:cNvCxnSpPr>
          <p:nvPr/>
        </p:nvCxnSpPr>
        <p:spPr>
          <a:xfrm rot="10800000">
            <a:off x="2285550" y="6102925"/>
            <a:ext cx="4572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919" name="Shape 919"/>
          <p:cNvSpPr txBox="1"/>
          <p:nvPr/>
        </p:nvSpPr>
        <p:spPr>
          <a:xfrm>
            <a:off x="3890100" y="5449525"/>
            <a:ext cx="13638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>
                <a:solidFill>
                  <a:schemeClr val="dk1"/>
                </a:solidFill>
              </a:rPr>
              <a:t>{v*u}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 txBox="1"/>
          <p:nvPr>
            <p:ph type="title"/>
          </p:nvPr>
        </p:nvSpPr>
        <p:spPr>
          <a:xfrm>
            <a:off x="1186025" y="4227750"/>
            <a:ext cx="7481700" cy="2232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父母對孩子交談的模式：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a 確認 * e 解釋 * c 討好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──Bakeman &amp; Quera (2011)</a:t>
            </a:r>
          </a:p>
        </p:txBody>
      </p:sp>
      <p:sp>
        <p:nvSpPr>
          <p:cNvPr id="926" name="Shape 926"/>
          <p:cNvSpPr txBox="1"/>
          <p:nvPr>
            <p:ph idx="1" type="subTitle"/>
          </p:nvPr>
        </p:nvSpPr>
        <p:spPr>
          <a:xfrm>
            <a:off x="1186025" y="3348150"/>
            <a:ext cx="5050800" cy="87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7" name="Shape 927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1. </a:t>
            </a:r>
            <a:r>
              <a:rPr lang="zh-TW"/>
              <a:t>資料準備</a:t>
            </a:r>
          </a:p>
        </p:txBody>
      </p:sp>
      <p:sp>
        <p:nvSpPr>
          <p:cNvPr id="934" name="Shape 934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5" name="Shape 935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936" name="Shape 936"/>
          <p:cNvPicPr preferRelativeResize="0"/>
          <p:nvPr/>
        </p:nvPicPr>
        <p:blipFill rotWithShape="1">
          <a:blip r:embed="rId3">
            <a:alphaModFix/>
          </a:blip>
          <a:srcRect b="0" l="0" r="50472" t="0"/>
          <a:stretch/>
        </p:blipFill>
        <p:spPr>
          <a:xfrm>
            <a:off x="898413" y="1454313"/>
            <a:ext cx="2717225" cy="505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Shape 9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0825" y="1454325"/>
            <a:ext cx="3716918" cy="50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Shape 943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2. HILOGLINEAR語法</a:t>
            </a:r>
            <a:r>
              <a:rPr lang="zh-TW"/>
              <a:t>制訂與執行</a:t>
            </a:r>
          </a:p>
        </p:txBody>
      </p:sp>
      <p:sp>
        <p:nvSpPr>
          <p:cNvPr id="944" name="Shape 944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變項與類別：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lag0：Assr(1) ~ Cajole(3)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>
                <a:solidFill>
                  <a:schemeClr val="dk1"/>
                </a:solidFill>
              </a:rPr>
              <a:t>lag1：Assr(1) ~ Cajole(3)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>
                <a:solidFill>
                  <a:schemeClr val="dk1"/>
                </a:solidFill>
              </a:rPr>
              <a:t>lag2：Assr(1) ~ Cajole(3)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語法：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5" name="Shape 945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946" name="Shape 946"/>
          <p:cNvSpPr/>
          <p:nvPr/>
        </p:nvSpPr>
        <p:spPr>
          <a:xfrm>
            <a:off x="990600" y="4648200"/>
            <a:ext cx="7467600" cy="175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zh-TW" sz="2800"/>
              <a:t>HILOGLINEAR </a:t>
            </a:r>
            <a:r>
              <a:rPr lang="zh-TW" sz="2800">
                <a:solidFill>
                  <a:srgbClr val="FF0000"/>
                </a:solidFill>
              </a:rPr>
              <a:t>lag0</a:t>
            </a:r>
            <a:r>
              <a:rPr lang="zh-TW" sz="2800">
                <a:solidFill>
                  <a:srgbClr val="FF0000"/>
                </a:solidFill>
              </a:rPr>
              <a:t>(1 3) </a:t>
            </a:r>
            <a:r>
              <a:rPr lang="zh-TW" sz="2800">
                <a:solidFill>
                  <a:srgbClr val="FF0000"/>
                </a:solidFill>
              </a:rPr>
              <a:t>lag1(1 3) lag2(1 3)</a:t>
            </a:r>
            <a:r>
              <a:rPr lang="zh-TW" sz="2800"/>
              <a:t>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zh-TW" sz="2800"/>
              <a:t>                 /METHOD=BACKWARD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zh-TW" sz="2800"/>
              <a:t>                 /PRINT=FREQ ASSOCIATION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800"/>
              <a:t>                 /DESIGN.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Shape 952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2. </a:t>
            </a:r>
            <a:r>
              <a:rPr lang="zh-TW">
                <a:solidFill>
                  <a:schemeClr val="dk1"/>
                </a:solidFill>
              </a:rPr>
              <a:t>HILOGLINEAR</a:t>
            </a:r>
            <a:r>
              <a:rPr lang="zh-TW"/>
              <a:t>語法結果</a:t>
            </a:r>
          </a:p>
        </p:txBody>
      </p:sp>
      <p:sp>
        <p:nvSpPr>
          <p:cNvPr id="953" name="Shape 953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K-Way and Higher-Order Effects</a:t>
            </a:r>
            <a:br>
              <a:rPr lang="zh-TW"/>
            </a:br>
            <a:r>
              <a:rPr lang="zh-TW"/>
              <a:t>答：找尋一級交互作用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Step Summary</a:t>
            </a:r>
            <a:br>
              <a:rPr lang="zh-TW"/>
            </a:br>
            <a:r>
              <a:rPr lang="zh-TW"/>
              <a:t>答：模式為{lag0*lag1}, {lag1*lag2}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zh-TW"/>
              <a:t>Goodness-of-Fit Tests</a:t>
            </a:r>
            <a:br>
              <a:rPr lang="zh-TW"/>
            </a:br>
            <a:r>
              <a:rPr lang="zh-TW"/>
              <a:t>L</a:t>
            </a:r>
            <a:r>
              <a:rPr baseline="30000" lang="zh-TW"/>
              <a:t>2</a:t>
            </a:r>
            <a:r>
              <a:rPr lang="zh-TW"/>
              <a:t>=11.524, p = 0.485 &gt; 0.05，該模式配適度良好</a:t>
            </a:r>
            <a:br>
              <a:rPr lang="zh-TW"/>
            </a:br>
          </a:p>
        </p:txBody>
      </p:sp>
      <p:sp>
        <p:nvSpPr>
          <p:cNvPr id="954" name="Shape 954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Shape 960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3. LOGLINEAR語法制訂與執行</a:t>
            </a:r>
          </a:p>
        </p:txBody>
      </p:sp>
      <p:sp>
        <p:nvSpPr>
          <p:cNvPr id="961" name="Shape 961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最後選擇的模式為：{lag0*lag1}, {lag1*lag2}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因此組合包括：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主要作用：lag0、lag1、lag2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一級交互作用：lag0*lag1、lag1*lag2</a:t>
            </a:r>
          </a:p>
        </p:txBody>
      </p:sp>
      <p:sp>
        <p:nvSpPr>
          <p:cNvPr id="962" name="Shape 962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963" name="Shape 963"/>
          <p:cNvSpPr/>
          <p:nvPr/>
        </p:nvSpPr>
        <p:spPr>
          <a:xfrm>
            <a:off x="187775" y="4362075"/>
            <a:ext cx="8798100" cy="175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zh-TW" sz="2800"/>
              <a:t>LOGLINEAR       </a:t>
            </a:r>
            <a:r>
              <a:rPr lang="zh-TW" sz="2800"/>
              <a:t>lag0(1 3) lag1(1 3) lag2(1 3)</a:t>
            </a:r>
            <a:r>
              <a:rPr lang="zh-TW" sz="2800"/>
              <a:t>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zh-TW" sz="2800"/>
              <a:t>                /PRINT=FREQ RESID ESTIM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800"/>
              <a:t>                /DESIGN= </a:t>
            </a:r>
            <a:r>
              <a:rPr lang="zh-TW" sz="2500">
                <a:solidFill>
                  <a:srgbClr val="FF0000"/>
                </a:solidFill>
              </a:rPr>
              <a:t>lag0 lag1 lag2 lag0*lag1 lag1*lag2</a:t>
            </a:r>
            <a:r>
              <a:rPr lang="zh-TW" sz="2200"/>
              <a:t> 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186025" y="4227750"/>
            <a:ext cx="7481700" cy="2232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對數線性分析</a:t>
            </a:r>
          </a:p>
        </p:txBody>
      </p:sp>
      <p:sp>
        <p:nvSpPr>
          <p:cNvPr id="158" name="Shape 158"/>
          <p:cNvSpPr txBox="1"/>
          <p:nvPr>
            <p:ph idx="1" type="subTitle"/>
          </p:nvPr>
        </p:nvSpPr>
        <p:spPr>
          <a:xfrm>
            <a:off x="1186025" y="3348150"/>
            <a:ext cx="7429500" cy="87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 startAt="3"/>
            </a:pPr>
            <a:r>
              <a:rPr lang="zh-TW" sz="1800"/>
              <a:t>Lag-Sequential and Log-Linear Analysis of Single-code Event Data</a:t>
            </a:r>
            <a:br>
              <a:rPr lang="zh-TW" sz="1800"/>
            </a:br>
            <a:r>
              <a:rPr lang="zh-TW" sz="1800"/>
              <a:t>單一編碼資料的滯後序列與對數線性分析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 startAt="3"/>
            </a:pPr>
            <a:r>
              <a:rPr lang="zh-TW" sz="1800"/>
              <a:t>Overlapped and Nonoverlapped Tallying of m-Event Chains</a:t>
            </a:r>
            <a:br>
              <a:rPr lang="zh-TW" sz="1800"/>
            </a:br>
            <a:r>
              <a:rPr lang="zh-TW" sz="1800"/>
              <a:t>多事件序列中重疊與非重疊的表示法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 startAt="3"/>
            </a:pPr>
            <a:r>
              <a:rPr lang="zh-TW" sz="1800"/>
              <a:t>An Illustration of Log-Linear Basics </a:t>
            </a:r>
            <a:br>
              <a:rPr lang="zh-TW" sz="1800"/>
            </a:br>
            <a:r>
              <a:rPr lang="zh-TW" sz="1800"/>
              <a:t>對數線性分析做法的概述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 startAt="3"/>
            </a:pPr>
            <a:r>
              <a:rPr lang="zh-TW" sz="1800"/>
              <a:t>Log-Linear Analysis of Interval and Multicode Event Data</a:t>
            </a:r>
            <a:br>
              <a:rPr lang="zh-TW" sz="1800"/>
            </a:br>
            <a:r>
              <a:rPr lang="zh-TW" sz="1800"/>
              <a:t>間隔與多重事件資料的對數線性分析做法</a:t>
            </a:r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Shape 969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3. LOGLINEAR語法結果</a:t>
            </a:r>
          </a:p>
        </p:txBody>
      </p:sp>
      <p:sp>
        <p:nvSpPr>
          <p:cNvPr id="970" name="Shape 970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Observed, Expected Frequencies and Residuals</a:t>
            </a:r>
            <a:br>
              <a:rPr lang="zh-TW"/>
            </a:br>
            <a:r>
              <a:rPr lang="zh-TW"/>
              <a:t>答：</a:t>
            </a:r>
            <a:r>
              <a:rPr lang="zh-TW" sz="2200"/>
              <a:t>{lag0=3}*{lag1=3}*{lag2=2}</a:t>
            </a:r>
            <a:r>
              <a:rPr lang="zh-TW"/>
              <a:t>標準化殘差1.9583顯著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Goodness-of-Fit test statistics</a:t>
            </a:r>
            <a:br>
              <a:rPr lang="zh-TW"/>
            </a:br>
            <a:r>
              <a:rPr lang="zh-TW"/>
              <a:t>答：L</a:t>
            </a:r>
            <a:r>
              <a:rPr baseline="30000" lang="zh-TW"/>
              <a:t>2</a:t>
            </a:r>
            <a:r>
              <a:rPr lang="zh-TW"/>
              <a:t> = 11.52422，p=0.485 &gt; 0.05，模式配適度良好</a:t>
            </a:r>
            <a:br>
              <a:rPr lang="zh-TW"/>
            </a:br>
          </a:p>
        </p:txBody>
      </p:sp>
      <p:sp>
        <p:nvSpPr>
          <p:cNvPr id="971" name="Shape 971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Shape 977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4. GENLOG語法制訂與執行</a:t>
            </a:r>
          </a:p>
        </p:txBody>
      </p:sp>
      <p:sp>
        <p:nvSpPr>
          <p:cNvPr id="978" name="Shape 978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如同LOGLINEAR語法的DESIGN參數：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>
                <a:solidFill>
                  <a:schemeClr val="dk1"/>
                </a:solidFill>
              </a:rPr>
              <a:t>主要作用：lag0、lag1、lag2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>
                <a:solidFill>
                  <a:schemeClr val="dk1"/>
                </a:solidFill>
              </a:rPr>
              <a:t>一級交互作用：lag0*lag1、lag1*lag2</a:t>
            </a:r>
            <a:br>
              <a:rPr lang="zh-TW">
                <a:solidFill>
                  <a:schemeClr val="dk1"/>
                </a:solidFill>
              </a:rPr>
            </a:br>
          </a:p>
        </p:txBody>
      </p:sp>
      <p:sp>
        <p:nvSpPr>
          <p:cNvPr id="979" name="Shape 979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980" name="Shape 980"/>
          <p:cNvSpPr/>
          <p:nvPr/>
        </p:nvSpPr>
        <p:spPr>
          <a:xfrm>
            <a:off x="187775" y="3741850"/>
            <a:ext cx="8798100" cy="250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zh-TW" sz="2600"/>
              <a:t>GENLOG          lag0 lag1 lag2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zh-TW" sz="2600"/>
              <a:t>                /MODEL = MULTINOMIAL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zh-TW" sz="2600"/>
              <a:t>                /PRINT = </a:t>
            </a:r>
            <a:r>
              <a:rPr lang="zh-TW" sz="2200"/>
              <a:t>FREQ RESID ADJRESID ZRESID ESTIM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zh-TW" sz="2600"/>
              <a:t>                /PLOT=NONE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600"/>
              <a:t>                /DESIGN=</a:t>
            </a:r>
            <a:r>
              <a:rPr lang="zh-TW" sz="2800">
                <a:solidFill>
                  <a:schemeClr val="dk1"/>
                </a:solidFill>
              </a:rPr>
              <a:t> </a:t>
            </a:r>
            <a:r>
              <a:rPr lang="zh-TW" sz="2500">
                <a:solidFill>
                  <a:srgbClr val="FF0000"/>
                </a:solidFill>
              </a:rPr>
              <a:t>lag0 lag1 lag2 lag0*lag1 lag1*lag2</a:t>
            </a:r>
            <a:r>
              <a:rPr lang="zh-TW" sz="2200"/>
              <a:t> 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Shape 986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4. GENLOG語法結果</a:t>
            </a:r>
          </a:p>
        </p:txBody>
      </p:sp>
      <p:sp>
        <p:nvSpPr>
          <p:cNvPr id="987" name="Shape 987"/>
          <p:cNvSpPr txBox="1"/>
          <p:nvPr>
            <p:ph idx="1" type="body"/>
          </p:nvPr>
        </p:nvSpPr>
        <p:spPr>
          <a:xfrm>
            <a:off x="476250" y="1783075"/>
            <a:ext cx="8191500" cy="471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8" name="Shape 988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aphicFrame>
        <p:nvGraphicFramePr>
          <p:cNvPr id="989" name="Shape 989"/>
          <p:cNvGraphicFramePr/>
          <p:nvPr/>
        </p:nvGraphicFramePr>
        <p:xfrm>
          <a:off x="476250" y="220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{2A313BAC-C835-43B0-905F-0BCF7B8AB288}</a:tableStyleId>
              </a:tblPr>
              <a:tblGrid>
                <a:gridCol w="750850"/>
                <a:gridCol w="1113700"/>
                <a:gridCol w="1113700"/>
                <a:gridCol w="1217075"/>
              </a:tblGrid>
              <a:tr h="233150">
                <a:tc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lag0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lag1</a:t>
                      </a:r>
                    </a:p>
                  </a:txBody>
                  <a:tcPr marT="91425" marB="91425" marR="91425" marL="91425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3493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 A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 E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3 C</a:t>
                      </a:r>
                    </a:p>
                  </a:txBody>
                  <a:tcPr marT="91425" marB="91425" marR="91425" marL="91425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</a:tr>
              <a:tr h="233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1 A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600"/>
                        <a:t>-2.05**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600"/>
                        <a:t>-0.91*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600"/>
                        <a:t>2.96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FF00"/>
                    </a:solidFill>
                  </a:tcPr>
                </a:tc>
              </a:tr>
              <a:tr h="233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2 E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600"/>
                        <a:t>-1.06*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600"/>
                        <a:t>0.26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600"/>
                        <a:t>0.80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FF00"/>
                    </a:solidFill>
                  </a:tcPr>
                </a:tc>
              </a:tr>
              <a:tr h="233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3 C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600"/>
                        <a:t>3.11</a:t>
                      </a:r>
                    </a:p>
                  </a:txBody>
                  <a:tcPr marT="19050" marB="19050" marR="28575" marL="28575" anchor="b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600"/>
                        <a:t>0.65</a:t>
                      </a:r>
                    </a:p>
                  </a:txBody>
                  <a:tcPr marT="19050" marB="19050" marR="28575" marL="28575" anchor="b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600"/>
                        <a:t>-3.76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990" name="Shape 990"/>
          <p:cNvSpPr/>
          <p:nvPr/>
        </p:nvSpPr>
        <p:spPr>
          <a:xfrm>
            <a:off x="1512663" y="1783075"/>
            <a:ext cx="2122500" cy="487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{lag0*lag1}</a:t>
            </a:r>
          </a:p>
        </p:txBody>
      </p:sp>
      <p:graphicFrame>
        <p:nvGraphicFramePr>
          <p:cNvPr id="991" name="Shape 991"/>
          <p:cNvGraphicFramePr/>
          <p:nvPr/>
        </p:nvGraphicFramePr>
        <p:xfrm>
          <a:off x="4472425" y="439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{2A313BAC-C835-43B0-905F-0BCF7B8AB288}</a:tableStyleId>
              </a:tblPr>
              <a:tblGrid>
                <a:gridCol w="750850"/>
                <a:gridCol w="1113700"/>
                <a:gridCol w="1113700"/>
                <a:gridCol w="1217075"/>
              </a:tblGrid>
              <a:tr h="233150">
                <a:tc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lag1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lag2</a:t>
                      </a:r>
                    </a:p>
                  </a:txBody>
                  <a:tcPr marT="91425" marB="91425" marR="91425" marL="91425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3493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3</a:t>
                      </a:r>
                    </a:p>
                  </a:txBody>
                  <a:tcPr marT="91425" marB="91425" marR="91425" marL="91425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</a:tr>
              <a:tr h="233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600"/>
                        <a:t>-2.31**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600"/>
                        <a:t>-0.89*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600"/>
                        <a:t>3.2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FF00"/>
                    </a:solidFill>
                  </a:tcPr>
                </a:tc>
              </a:tr>
              <a:tr h="233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600"/>
                        <a:t>-1.11**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600"/>
                        <a:t>-0.23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600"/>
                        <a:t>1.34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FF00"/>
                    </a:solidFill>
                  </a:tcPr>
                </a:tc>
              </a:tr>
              <a:tr h="233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600"/>
                        <a:t>3.42</a:t>
                      </a:r>
                    </a:p>
                  </a:txBody>
                  <a:tcPr marT="19050" marB="19050" marR="28575" marL="28575" anchor="b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600"/>
                        <a:t>1.12</a:t>
                      </a:r>
                    </a:p>
                  </a:txBody>
                  <a:tcPr marT="19050" marB="19050" marR="28575" marL="28575" anchor="b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600"/>
                        <a:t>-4.54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992" name="Shape 992"/>
          <p:cNvSpPr/>
          <p:nvPr/>
        </p:nvSpPr>
        <p:spPr>
          <a:xfrm>
            <a:off x="5508838" y="3976750"/>
            <a:ext cx="2122500" cy="487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{lag1*lag2}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Shape 998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分析結果</a:t>
            </a:r>
          </a:p>
        </p:txBody>
      </p:sp>
      <p:sp>
        <p:nvSpPr>
          <p:cNvPr id="999" name="Shape 999"/>
          <p:cNvSpPr txBox="1"/>
          <p:nvPr>
            <p:ph idx="1" type="body"/>
          </p:nvPr>
        </p:nvSpPr>
        <p:spPr>
          <a:xfrm>
            <a:off x="630238" y="2439813"/>
            <a:ext cx="3868800" cy="403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{lag0*lag1}</a:t>
            </a:r>
          </a:p>
          <a:p>
            <a:pPr indent="-228600" lvl="0" marL="457200">
              <a:spcBef>
                <a:spcPts val="0"/>
              </a:spcBef>
            </a:pPr>
            <a:r>
              <a:rPr lang="zh-TW"/>
              <a:t>{lag1*lag2}</a:t>
            </a:r>
          </a:p>
        </p:txBody>
      </p:sp>
      <p:sp>
        <p:nvSpPr>
          <p:cNvPr id="1000" name="Shape 1000"/>
          <p:cNvSpPr txBox="1"/>
          <p:nvPr>
            <p:ph idx="2" type="body"/>
          </p:nvPr>
        </p:nvSpPr>
        <p:spPr>
          <a:xfrm>
            <a:off x="4629150" y="2439813"/>
            <a:ext cx="3887700" cy="403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{lag0*lag1}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A-&gt;A、A-&gt;E、E-&gt;A</a:t>
            </a:r>
            <a:br>
              <a:rPr lang="zh-TW"/>
            </a:br>
            <a:r>
              <a:rPr lang="zh-TW"/>
              <a:t>顯著較期望值少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{lag1*lag2}</a:t>
            </a:r>
          </a:p>
          <a:p>
            <a:pPr indent="-228600" lvl="0" marL="457200">
              <a:spcBef>
                <a:spcPts val="0"/>
              </a:spcBef>
            </a:pPr>
            <a:r>
              <a:rPr lang="zh-TW">
                <a:solidFill>
                  <a:schemeClr val="dk1"/>
                </a:solidFill>
              </a:rPr>
              <a:t>A-&gt;A、A-&gt;E、E-&gt;A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顯著較期望值少</a:t>
            </a:r>
          </a:p>
        </p:txBody>
      </p:sp>
      <p:sp>
        <p:nvSpPr>
          <p:cNvPr id="1001" name="Shape 1001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002" name="Shape 1002"/>
          <p:cNvSpPr txBox="1"/>
          <p:nvPr>
            <p:ph idx="3" type="subTitle"/>
          </p:nvPr>
        </p:nvSpPr>
        <p:spPr>
          <a:xfrm>
            <a:off x="629325" y="1871825"/>
            <a:ext cx="3880800" cy="5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模式選擇</a:t>
            </a:r>
          </a:p>
        </p:txBody>
      </p:sp>
      <p:sp>
        <p:nvSpPr>
          <p:cNvPr id="1003" name="Shape 1003"/>
          <p:cNvSpPr txBox="1"/>
          <p:nvPr>
            <p:ph idx="4" type="subTitle"/>
          </p:nvPr>
        </p:nvSpPr>
        <p:spPr>
          <a:xfrm>
            <a:off x="4632600" y="1871825"/>
            <a:ext cx="3880800" cy="5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細格期望值比較</a:t>
            </a:r>
          </a:p>
        </p:txBody>
      </p:sp>
      <p:sp>
        <p:nvSpPr>
          <p:cNvPr id="1004" name="Shape 1004"/>
          <p:cNvSpPr/>
          <p:nvPr/>
        </p:nvSpPr>
        <p:spPr>
          <a:xfrm>
            <a:off x="1863350" y="3789700"/>
            <a:ext cx="1290000" cy="580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/>
              <a:t>lag0</a:t>
            </a:r>
          </a:p>
        </p:txBody>
      </p:sp>
      <p:sp>
        <p:nvSpPr>
          <p:cNvPr id="1005" name="Shape 1005"/>
          <p:cNvSpPr/>
          <p:nvPr/>
        </p:nvSpPr>
        <p:spPr>
          <a:xfrm>
            <a:off x="1863350" y="4797725"/>
            <a:ext cx="1290000" cy="580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/>
              <a:t>lag1</a:t>
            </a:r>
          </a:p>
        </p:txBody>
      </p:sp>
      <p:sp>
        <p:nvSpPr>
          <p:cNvPr id="1006" name="Shape 1006"/>
          <p:cNvSpPr/>
          <p:nvPr/>
        </p:nvSpPr>
        <p:spPr>
          <a:xfrm>
            <a:off x="1863350" y="5891325"/>
            <a:ext cx="1290000" cy="580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/>
              <a:t>lag2</a:t>
            </a:r>
          </a:p>
        </p:txBody>
      </p:sp>
      <p:cxnSp>
        <p:nvCxnSpPr>
          <p:cNvPr id="1007" name="Shape 1007"/>
          <p:cNvCxnSpPr>
            <a:stCxn id="1004" idx="2"/>
            <a:endCxn id="1005" idx="0"/>
          </p:cNvCxnSpPr>
          <p:nvPr/>
        </p:nvCxnSpPr>
        <p:spPr>
          <a:xfrm>
            <a:off x="2508350" y="4370500"/>
            <a:ext cx="0" cy="427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008" name="Shape 1008"/>
          <p:cNvCxnSpPr/>
          <p:nvPr/>
        </p:nvCxnSpPr>
        <p:spPr>
          <a:xfrm>
            <a:off x="2508350" y="5421325"/>
            <a:ext cx="0" cy="427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triangle"/>
            <a:tailEnd len="lg" w="lg" type="triangle"/>
          </a:ln>
        </p:spPr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Shape 1014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比較Bakeman的結論</a:t>
            </a:r>
          </a:p>
        </p:txBody>
      </p:sp>
      <p:sp>
        <p:nvSpPr>
          <p:cNvPr id="1015" name="Shape 1015"/>
          <p:cNvSpPr txBox="1"/>
          <p:nvPr>
            <p:ph idx="1" type="body"/>
          </p:nvPr>
        </p:nvSpPr>
        <p:spPr>
          <a:xfrm>
            <a:off x="2997425" y="1912700"/>
            <a:ext cx="2421900" cy="27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TW"/>
              <a:t>可接受模式：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[01][12]</a:t>
            </a:r>
          </a:p>
        </p:txBody>
      </p:sp>
      <p:sp>
        <p:nvSpPr>
          <p:cNvPr id="1016" name="Shape 1016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pSp>
        <p:nvGrpSpPr>
          <p:cNvPr id="1017" name="Shape 1017"/>
          <p:cNvGrpSpPr/>
          <p:nvPr/>
        </p:nvGrpSpPr>
        <p:grpSpPr>
          <a:xfrm>
            <a:off x="191138" y="1631263"/>
            <a:ext cx="2717238" cy="5057775"/>
            <a:chOff x="5360463" y="1657113"/>
            <a:chExt cx="2717238" cy="5057775"/>
          </a:xfrm>
        </p:grpSpPr>
        <p:pic>
          <p:nvPicPr>
            <p:cNvPr id="1018" name="Shape 1018"/>
            <p:cNvPicPr preferRelativeResize="0"/>
            <p:nvPr/>
          </p:nvPicPr>
          <p:blipFill rotWithShape="1">
            <a:blip r:embed="rId3">
              <a:alphaModFix/>
            </a:blip>
            <a:srcRect b="0" l="0" r="50472" t="0"/>
            <a:stretch/>
          </p:blipFill>
          <p:spPr>
            <a:xfrm>
              <a:off x="5360463" y="1657113"/>
              <a:ext cx="2717225" cy="5057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9" name="Shape 1019"/>
            <p:cNvSpPr/>
            <p:nvPr/>
          </p:nvSpPr>
          <p:spPr>
            <a:xfrm>
              <a:off x="7655600" y="2662200"/>
              <a:ext cx="422100" cy="3447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zh-TW"/>
                <a:t>49</a:t>
              </a:r>
            </a:p>
          </p:txBody>
        </p:sp>
        <p:sp>
          <p:nvSpPr>
            <p:cNvPr id="1020" name="Shape 1020"/>
            <p:cNvSpPr/>
            <p:nvPr/>
          </p:nvSpPr>
          <p:spPr>
            <a:xfrm>
              <a:off x="7655600" y="5281325"/>
              <a:ext cx="422100" cy="3447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zh-TW"/>
                <a:t>50</a:t>
              </a:r>
            </a:p>
          </p:txBody>
        </p:sp>
      </p:grpSp>
      <p:sp>
        <p:nvSpPr>
          <p:cNvPr id="1021" name="Shape 1021"/>
          <p:cNvSpPr txBox="1"/>
          <p:nvPr/>
        </p:nvSpPr>
        <p:spPr>
          <a:xfrm>
            <a:off x="3031925" y="3161925"/>
            <a:ext cx="2352900" cy="17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560"/>
              </a:spcBef>
              <a:buNone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找到的結論：</a:t>
            </a:r>
            <a:b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在[01]模式中</a:t>
            </a:r>
          </a:p>
          <a:p>
            <a:pPr indent="-381000" lvl="0" marL="457200" rtl="0">
              <a:spcBef>
                <a:spcPts val="560"/>
              </a:spcBef>
              <a:buClr>
                <a:schemeClr val="dk2"/>
              </a:buClr>
              <a:buSzPct val="100000"/>
              <a:buFont typeface="Noto Symbol"/>
              <a:buChar char="●"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A-C</a:t>
            </a:r>
          </a:p>
          <a:p>
            <a:pPr indent="-381000" lvl="0" marL="457200" rtl="0">
              <a:spcBef>
                <a:spcPts val="560"/>
              </a:spcBef>
              <a:buClr>
                <a:schemeClr val="dk2"/>
              </a:buClr>
              <a:buSzPct val="100000"/>
              <a:buFont typeface="Noto Symbol"/>
              <a:buChar char="●"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C-A</a:t>
            </a:r>
          </a:p>
        </p:txBody>
      </p:sp>
      <p:graphicFrame>
        <p:nvGraphicFramePr>
          <p:cNvPr id="1022" name="Shape 1022"/>
          <p:cNvGraphicFramePr/>
          <p:nvPr/>
        </p:nvGraphicFramePr>
        <p:xfrm>
          <a:off x="5059750" y="224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{2A313BAC-C835-43B0-905F-0BCF7B8AB288}</a:tableStyleId>
              </a:tblPr>
              <a:tblGrid>
                <a:gridCol w="637525"/>
                <a:gridCol w="945600"/>
                <a:gridCol w="945600"/>
                <a:gridCol w="1033375"/>
              </a:tblGrid>
              <a:tr h="233150">
                <a:tc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lag0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lag1</a:t>
                      </a:r>
                    </a:p>
                  </a:txBody>
                  <a:tcPr marT="91425" marB="91425" marR="91425" marL="91425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3493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3</a:t>
                      </a:r>
                    </a:p>
                  </a:txBody>
                  <a:tcPr marT="91425" marB="91425" marR="91425" marL="91425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</a:tr>
              <a:tr h="233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000"/>
                        <a:t>-2.05**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000"/>
                        <a:t>-0.91*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000"/>
                        <a:t>2.96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00"/>
                    </a:solidFill>
                  </a:tcPr>
                </a:tc>
              </a:tr>
              <a:tr h="233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000"/>
                        <a:t>-1.06*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000"/>
                        <a:t>0.26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000"/>
                        <a:t>0.80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</a:tr>
              <a:tr h="233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000"/>
                        <a:t>3.11</a:t>
                      </a:r>
                    </a:p>
                  </a:txBody>
                  <a:tcPr marT="19050" marB="19050" marR="28575" marL="28575" anchor="b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000"/>
                        <a:t>0.65</a:t>
                      </a:r>
                    </a:p>
                  </a:txBody>
                  <a:tcPr marT="19050" marB="19050" marR="28575" marL="28575" anchor="b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000"/>
                        <a:t>-3.76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23" name="Shape 1023"/>
          <p:cNvSpPr/>
          <p:nvPr/>
        </p:nvSpPr>
        <p:spPr>
          <a:xfrm>
            <a:off x="5779538" y="1826150"/>
            <a:ext cx="2122500" cy="487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{lag0*lag1}</a:t>
            </a:r>
          </a:p>
        </p:txBody>
      </p:sp>
      <p:graphicFrame>
        <p:nvGraphicFramePr>
          <p:cNvPr id="1024" name="Shape 1024"/>
          <p:cNvGraphicFramePr/>
          <p:nvPr/>
        </p:nvGraphicFramePr>
        <p:xfrm>
          <a:off x="4997250" y="4703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{2A313BAC-C835-43B0-905F-0BCF7B8AB288}</a:tableStyleId>
              </a:tblPr>
              <a:tblGrid>
                <a:gridCol w="649075"/>
                <a:gridCol w="962775"/>
                <a:gridCol w="962775"/>
                <a:gridCol w="1052125"/>
              </a:tblGrid>
              <a:tr h="233150">
                <a:tc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lag1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lag2</a:t>
                      </a:r>
                    </a:p>
                  </a:txBody>
                  <a:tcPr marT="91425" marB="91425" marR="91425" marL="91425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3493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3</a:t>
                      </a:r>
                    </a:p>
                  </a:txBody>
                  <a:tcPr marT="91425" marB="91425" marR="91425" marL="91425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</a:tr>
              <a:tr h="233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000"/>
                        <a:t>-2.31**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000"/>
                        <a:t>-0.89*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000"/>
                        <a:t>3.2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</a:tr>
              <a:tr h="233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000"/>
                        <a:t>-1.11**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000"/>
                        <a:t>-0.23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000"/>
                        <a:t>1.34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</a:tr>
              <a:tr h="233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000"/>
                        <a:t>3.42</a:t>
                      </a:r>
                    </a:p>
                  </a:txBody>
                  <a:tcPr marT="19050" marB="19050" marR="28575" marL="28575" anchor="b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000"/>
                        <a:t>1.12</a:t>
                      </a:r>
                    </a:p>
                  </a:txBody>
                  <a:tcPr marT="19050" marB="19050" marR="28575" marL="28575" anchor="b"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zh-TW" sz="2000"/>
                        <a:t>-4.54</a:t>
                      </a:r>
                    </a:p>
                  </a:txBody>
                  <a:tcPr marT="19050" marB="19050" marR="28575" marL="28575" anchor="b">
                    <a:lnR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3810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25" name="Shape 1025"/>
          <p:cNvSpPr/>
          <p:nvPr/>
        </p:nvSpPr>
        <p:spPr>
          <a:xfrm>
            <a:off x="5706988" y="4281550"/>
            <a:ext cx="2122500" cy="487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{lag1*lag2}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 1030"/>
          <p:cNvSpPr txBox="1"/>
          <p:nvPr>
            <p:ph type="title"/>
          </p:nvPr>
        </p:nvSpPr>
        <p:spPr>
          <a:xfrm>
            <a:off x="3021593" y="1709738"/>
            <a:ext cx="4796400" cy="1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zh-TW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BLOG: 布丁布丁吃什麼？</a:t>
            </a:r>
            <a:br>
              <a:rPr b="0" i="0" lang="zh-TW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zh-TW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</a:t>
            </a:r>
            <a:r>
              <a:rPr b="0" lang="zh-TW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blog.</a:t>
            </a:r>
            <a:r>
              <a:rPr b="0" i="0" lang="zh-TW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pulipuli.</a:t>
            </a:r>
            <a:r>
              <a:rPr b="0" lang="zh-TW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info</a:t>
            </a:r>
            <a:r>
              <a:rPr b="0" i="0" lang="zh-TW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/</a:t>
            </a:r>
          </a:p>
        </p:txBody>
      </p:sp>
      <p:pic>
        <p:nvPicPr>
          <p:cNvPr id="1031" name="Shape 10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817937" y="2222366"/>
            <a:ext cx="969900" cy="9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Shape 1032"/>
          <p:cNvSpPr txBox="1"/>
          <p:nvPr>
            <p:ph idx="4294967295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2" type="sldNum"/>
          </p:nvPr>
        </p:nvSpPr>
        <p:spPr>
          <a:xfrm>
            <a:off x="8231975" y="6553200"/>
            <a:ext cx="838200" cy="2619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66" name="Shape 166"/>
          <p:cNvSpPr txBox="1"/>
          <p:nvPr>
            <p:ph type="title"/>
          </p:nvPr>
        </p:nvSpPr>
        <p:spPr>
          <a:xfrm>
            <a:off x="476250" y="169425"/>
            <a:ext cx="8191500" cy="12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原始序列分析的呈現方式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549270" y="3030537"/>
            <a:ext cx="8114100" cy="3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>
            <a:noAutofit/>
          </a:bodyPr>
          <a:lstStyle/>
          <a:p>
            <a:pPr indent="-254000" lvl="0" marL="342900" marR="0" rtl="0" algn="l">
              <a:lnSpc>
                <a:spcPct val="119921"/>
              </a:lnSpc>
              <a:spcBef>
                <a:spcPts val="0"/>
              </a:spcBef>
              <a:buClr>
                <a:srgbClr val="1F497D"/>
              </a:buClr>
              <a:buSzPct val="98765"/>
              <a:buFont typeface="Arial"/>
              <a:buChar char="●"/>
            </a:pPr>
            <a:r>
              <a:rPr b="0" i="0" lang="zh-TW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N：觀察樣本的編碼次數 (10)</a:t>
            </a:r>
          </a:p>
          <a:p>
            <a:pPr indent="-254000" lvl="0" marL="342900" marR="0" rtl="0" algn="l">
              <a:lnSpc>
                <a:spcPct val="119921"/>
              </a:lnSpc>
              <a:spcBef>
                <a:spcPts val="572"/>
              </a:spcBef>
              <a:buClr>
                <a:srgbClr val="1F497D"/>
              </a:buClr>
              <a:buSzPct val="98765"/>
              <a:buFont typeface="Arial"/>
              <a:buChar char="●"/>
            </a:pPr>
            <a:r>
              <a:rPr b="0" i="0" lang="zh-TW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0" lang="zh-TW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zh-TW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：觀察樣本中，雙事件序列的次數 (9)</a:t>
            </a:r>
            <a:br>
              <a:rPr b="0" i="0" lang="zh-TW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zh-TW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也就是</a:t>
            </a:r>
            <a:r>
              <a:rPr b="0" i="0" lang="zh-TW" sz="3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兩兩成對的事件頻率</a:t>
            </a:r>
            <a:r>
              <a:rPr b="0" i="0" lang="zh-TW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，計算如下：</a:t>
            </a:r>
          </a:p>
          <a:p>
            <a:pPr indent="-50800" lvl="1" marL="685800" marR="0" rtl="0" algn="l">
              <a:lnSpc>
                <a:spcPct val="120089"/>
              </a:lnSpc>
              <a:spcBef>
                <a:spcPts val="507"/>
              </a:spcBef>
              <a:buSzPct val="25000"/>
              <a:buNone/>
            </a:pPr>
            <a:r>
              <a:rPr b="0" i="0" lang="zh-TW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 BB BC CB BB BC CA AA AC</a:t>
            </a:r>
          </a:p>
          <a:p>
            <a:pPr indent="-50800" lvl="1" marL="685800" marR="0" rtl="0" algn="l">
              <a:lnSpc>
                <a:spcPct val="120089"/>
              </a:lnSpc>
              <a:spcBef>
                <a:spcPts val="507"/>
              </a:spcBef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1639867" y="2047860"/>
            <a:ext cx="56454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>
            <a:noAutofit/>
          </a:bodyPr>
          <a:lstStyle/>
          <a:p>
            <a:pPr indent="0" lvl="0" marL="0" marR="0" rtl="0" algn="ctr">
              <a:lnSpc>
                <a:spcPct val="120138"/>
              </a:lnSpc>
              <a:spcBef>
                <a:spcPts val="0"/>
              </a:spcBef>
              <a:buSzPct val="25000"/>
              <a:buNone/>
            </a:pPr>
            <a:r>
              <a:rPr b="0" i="0" lang="zh-TW" sz="3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ABBCBBCAAC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db2004200gl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