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WgxrS7CkKjpTiNjypDwMJc2iqo2XsLuukR0_hosCwa8/edit?usp=sharing" TargetMode="External"/><Relationship Id="rId3" Type="http://schemas.openxmlformats.org/officeDocument/2006/relationships/hyperlink" Target="https://docs.google.com/document/d/1Jz5uCKo5axHZxgxSt28mxdGscy0YVciKhpdJbUv7Sxw/edit?usp=sharin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xp-kals-moodle-2014.dlll.nccu.edu.tw/mod/page/view.php?id=15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LzobWZZTdeAeobTUsUd9gWroWUJvgpuhIeCxLRpZfK0/edit#slide=id.p23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大家好，我是Yung-Ting Chen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 want to introduce a digital reading enviroment, named KALS, Knowledge-based annotation learning system.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---------------</a:t>
            </a:r>
            <a:endParaRPr u="sng">
              <a:solidFill>
                <a:schemeClr val="hlink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</a:rPr>
              <a:t>投影片：</a:t>
            </a:r>
            <a:r>
              <a:rPr lang="zh-TW" u="sng">
                <a:solidFill>
                  <a:schemeClr val="hlink"/>
                </a:solidFill>
                <a:hlinkClick r:id="rId2"/>
              </a:rPr>
              <a:t>https://docs.google.com/presentation/d/1WgxrS7CkKjpTiNjypDwMJc2iqo2XsLuukR0_hosCwa8/edit?usp=sharing</a:t>
            </a:r>
            <a:endParaRPr u="sng">
              <a:solidFill>
                <a:schemeClr val="hlink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</a:rPr>
              <a:t>講稿：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https://docs.google.com/document/d/1Jz5uCKo5axHZxgxSt28mxdGscy0YVciKhpdJbUv7Sxw/edit?usp=sharing</a:t>
            </a:r>
            <a:r>
              <a:rPr lang="zh-TW" u="sng">
                <a:solidFill>
                  <a:srgbClr val="2200CC"/>
                </a:solidFill>
              </a:rPr>
              <a:t> </a:t>
            </a:r>
            <a:endParaRPr u="sng">
              <a:solidFill>
                <a:schemeClr val="hlink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97595c47a_1_1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97595c47a_1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我們也做了閱讀順序探勘的研究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舉例來說，這邊有三個學生，他們閱讀段落的順序都不一樣。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閱讀段落以編號表示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學生A從第一段循序讀到第五段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但學生B跟學生C都用不同順序跳著讀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KALS使用演算法探勘這群學生共同的順序，最後找出學生們會用1、7、3的順序讀這篇文章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這個探勘結果就可以提供給學生作為閱讀指引(reading guide)</a:t>
            </a:r>
            <a:endParaRPr/>
          </a:p>
        </p:txBody>
      </p:sp>
      <p:sp>
        <p:nvSpPr>
          <p:cNvPr id="331" name="Google Shape;331;g397595c47a_1_1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cd26b36d12fb55a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cd26b36d12fb55a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透過分析學生的閱讀行為，我們還能夠診斷(diagnosis)學生的焦慮狀態。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左邊這張圖是我們透過資料探勘(data mining)歸納出不同閱讀行為和性別的學生可能的焦慮程度的規則樹(rule tree)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有了這樣的規則樹之後，教師就可以在右邊的診斷儀表板(diagnosis dashboard)看到每一位學生的焦慮診斷結果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如果有學生的焦慮程度較高，教師就可以立刻去關心學生的狀況，提供即時的協助。</a:t>
            </a:r>
            <a:endParaRPr/>
          </a:p>
        </p:txBody>
      </p:sp>
      <p:sp>
        <p:nvSpPr>
          <p:cNvPr id="373" name="Google Shape;373;g5cd26b36d12fb55a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接著讓我們來實際展示KALS。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那我的介紹就到這邊，接下來我們請Betty介紹KALS與遊戲結合的應用。</a:t>
            </a:r>
            <a:endParaRPr/>
          </a:p>
        </p:txBody>
      </p:sp>
      <p:sp>
        <p:nvSpPr>
          <p:cNvPr id="396" name="Google Shape;396;p10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9ef0dad48_1_1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9ef0dad48_1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現在人已經很習慣用網頁瀏覽文章，但是網頁只能看，它缺少了很多閱讀需要的支援。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KALS利用JavaScript程式增強了原本的HTML網頁，讓它成為一個多功能的數位閱讀環境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因此KALS可以用於任何以HTML呈現的系統中，包括Moodle、Blog</a:t>
            </a:r>
            <a:endParaRPr/>
          </a:p>
        </p:txBody>
      </p:sp>
      <p:sp>
        <p:nvSpPr>
          <p:cNvPr id="165" name="Google Shape;165;g39ef0dad48_1_1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9ef0dad48_7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9ef0dad48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網頁在經過KALS增強之後，它有三個主要功能：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閱讀支援(reading support)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合作學習(Collaborative Learning)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行為分析(Behavior Analysis)</a:t>
            </a:r>
            <a:endParaRPr/>
          </a:p>
        </p:txBody>
      </p:sp>
      <p:sp>
        <p:nvSpPr>
          <p:cNvPr id="187" name="Google Shape;187;g39ef0dad48_7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9ef0dad48_1_2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9ef0dad48_1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首先，在KALS中，我們可以在網頁的任何文字上撰寫標註(write a annotation on the web content)。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KALS提供學生多種顏色與類型的Highlighters，各別代表不同的閱讀策略(reading strategies)。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學生可以在標註的文字上添增筆記(note)，而且這個筆記允許豐富格式(rich format)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學生可以在筆記加入粗體、不同顏色的字、超連結等等。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他們甚至可以加入圖片、影片，或是錄下自己的聲音。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錄音功能在練習英文口說的時候非常有用。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多種顏色的標註</a:t>
            </a:r>
            <a:br>
              <a:rPr lang="zh-TW"/>
            </a:br>
            <a:r>
              <a:rPr lang="zh-TW"/>
              <a:t>有格式的筆記</a:t>
            </a:r>
            <a:br>
              <a:rPr lang="zh-TW"/>
            </a:br>
            <a:r>
              <a:rPr lang="zh-TW"/>
              <a:t>插入圖片</a:t>
            </a:r>
            <a:br>
              <a:rPr lang="zh-TW"/>
            </a:br>
            <a:r>
              <a:rPr lang="zh-TW"/>
              <a:t>影片</a:t>
            </a:r>
            <a:br>
              <a:rPr lang="zh-TW"/>
            </a:br>
            <a:r>
              <a:rPr lang="zh-TW"/>
              <a:t>錄音</a:t>
            </a:r>
            <a:endParaRPr/>
          </a:p>
        </p:txBody>
      </p:sp>
      <p:sp>
        <p:nvSpPr>
          <p:cNvPr id="210" name="Google Shape;210;g39ef0dad48_1_2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cd26b36d12fb55a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cd26b36d12fb55a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KALS也</a:t>
            </a:r>
            <a:r>
              <a:rPr lang="zh-TW"/>
              <a:t>提供了外部認知支援(external congnitive support)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遇到學生不懂的字，他們可以在網際網路上搜尋字的意思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例如在Google上搜尋網頁(search webpages in Google)、Dictionary、Wikipedia、Video in TouTube、Image in Google Images</a:t>
            </a:r>
            <a:endParaRPr/>
          </a:p>
        </p:txBody>
      </p:sp>
      <p:sp>
        <p:nvSpPr>
          <p:cNvPr id="238" name="Google Shape;238;g5cd26b36d12fb55a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cd26b36d12fb55a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cd26b36d12fb55a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KALS</a:t>
            </a:r>
            <a:r>
              <a:rPr lang="zh-TW"/>
              <a:t>不僅能夠提供閱讀支援，它也將數位閱讀轉換成一個合作學習的環境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學生在閱讀的時候，不僅可以看到自己所寫的標註，也可以看到其他人的標註內容。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http://exp-kals-moodle-2014.dlll.nccu.edu.tw/mod/page/view.php?id=15</a:t>
            </a:r>
            <a:r>
              <a:rPr lang="zh-TW"/>
              <a:t> </a:t>
            </a:r>
            <a:endParaRPr/>
          </a:p>
        </p:txBody>
      </p:sp>
      <p:sp>
        <p:nvSpPr>
          <p:cNvPr id="252" name="Google Shape;252;g5cd26b36d12fb55a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9ef0dad48_1_3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9ef0dad48_1_3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學生在撰寫標註的時候，下面可以看到其他學生在同一個位置所撰寫標註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這時候學生去回應別人的標註，跟別人進行討論，或是對其他人的內容評分(rating)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像這種基於標註的討論，有助於讓討論主題聚焦在閱讀教材上，提升討論的效率。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20140120 合作式數位閱讀之標註路徑探勘 - public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https://docs.google.com/presentation/d/1LzobWZZTdeAeobTUsUd9gWroWUJvgpuhIeCxLRpZfK0/edit#slide=id.p23</a:t>
            </a:r>
            <a:r>
              <a:rPr lang="zh-TW"/>
              <a:t> </a:t>
            </a:r>
            <a:endParaRPr/>
          </a:p>
        </p:txBody>
      </p:sp>
      <p:sp>
        <p:nvSpPr>
          <p:cNvPr id="272" name="Google Shape;272;g39ef0dad48_1_3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d26b36d12fb55a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d26b36d12fb55a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做一個數位學習環境，KALS記錄了學生的各種閱讀行為。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學生可以透過Learning Profile Dashboard來統計自己撰寫的標註。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我們也利用閱讀行為記錄進行了許多研究。</a:t>
            </a:r>
            <a:endParaRPr/>
          </a:p>
        </p:txBody>
      </p:sp>
      <p:sp>
        <p:nvSpPr>
          <p:cNvPr id="290" name="Google Shape;290;g5cd26b36d12fb55a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cd26b36d12fb55a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cd26b36d12fb55a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第一個應用是標註推薦(annotation recommend)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KALS會分析每個標註的特徵和計算標註共識。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標註的特徵包括學生使用的策略，以及標亮文字的詞性(highlighted text’s speech)、字數、和位置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標註共識是指有多少學生都在同個文字上撰寫標註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以及標註獲得的評分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然後我們發展了一套演算法計算它的標註分數(annotation)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KALS會對標註分數較低的學生提供建議，推薦它去看標註分數較高的標註內容。</a:t>
            </a:r>
            <a:endParaRPr/>
          </a:p>
        </p:txBody>
      </p:sp>
      <p:sp>
        <p:nvSpPr>
          <p:cNvPr id="305" name="Google Shape;305;g5cd26b36d12fb55a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6597352"/>
            <a:ext cx="1763688" cy="2606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143000" y="1052736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>
            <a:off x="8056000" y="6197875"/>
            <a:ext cx="782400" cy="51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3923928" y="5571067"/>
            <a:ext cx="5220072" cy="1286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15649C"/>
              </a:buClr>
              <a:buSzPts val="3200"/>
              <a:buFont typeface="Arial"/>
              <a:buNone/>
              <a:defRPr b="0" i="0" sz="2400" u="none" cap="none" strike="noStrike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>
  <p:cSld name="標題及物件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769765"/>
            <a:ext cx="8229600" cy="4356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1763688" y="6245225"/>
            <a:ext cx="18939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657600" y="6245225"/>
            <a:ext cx="336267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>
  <p:cSld name="章節標題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2"/>
          <p:cNvPicPr preferRelativeResize="0"/>
          <p:nvPr/>
        </p:nvPicPr>
        <p:blipFill rotWithShape="1">
          <a:blip r:embed="rId2">
            <a:alphaModFix/>
          </a:blip>
          <a:srcRect b="0" l="0" r="75987" t="72050"/>
          <a:stretch/>
        </p:blipFill>
        <p:spPr>
          <a:xfrm flipH="1">
            <a:off x="6948264" y="1"/>
            <a:ext cx="2195736" cy="1916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2"/>
          <p:cNvPicPr preferRelativeResize="0"/>
          <p:nvPr/>
        </p:nvPicPr>
        <p:blipFill rotWithShape="1">
          <a:blip r:embed="rId2">
            <a:alphaModFix/>
          </a:blip>
          <a:srcRect b="67240" l="12200" r="12201" t="0"/>
          <a:stretch/>
        </p:blipFill>
        <p:spPr>
          <a:xfrm rot="-5400000">
            <a:off x="-2329857" y="2323788"/>
            <a:ext cx="6885383" cy="223781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 txBox="1"/>
          <p:nvPr>
            <p:ph type="title"/>
          </p:nvPr>
        </p:nvSpPr>
        <p:spPr>
          <a:xfrm>
            <a:off x="2267744" y="1709738"/>
            <a:ext cx="6242843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2267744" y="4589463"/>
            <a:ext cx="624284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5649C"/>
              </a:buClr>
              <a:buSzPts val="3200"/>
              <a:buFont typeface="Arial"/>
              <a:buNone/>
              <a:defRPr b="0" i="0" sz="2400" u="none" cap="none" strike="noStrike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0" name="Google Shape;80;p12"/>
          <p:cNvCxnSpPr/>
          <p:nvPr/>
        </p:nvCxnSpPr>
        <p:spPr>
          <a:xfrm>
            <a:off x="2195736" y="4568180"/>
            <a:ext cx="6552728" cy="0"/>
          </a:xfrm>
          <a:prstGeom prst="straightConnector1">
            <a:avLst/>
          </a:prstGeom>
          <a:noFill/>
          <a:ln cap="flat" cmpd="sng" w="19050">
            <a:solidFill>
              <a:srgbClr val="3077A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1763688" y="6245225"/>
            <a:ext cx="18939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657600" y="6245225"/>
            <a:ext cx="336267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 1">
  <p:cSld name="章節標題_1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75986" t="72049"/>
          <a:stretch/>
        </p:blipFill>
        <p:spPr>
          <a:xfrm flipH="1">
            <a:off x="6948300" y="1"/>
            <a:ext cx="2195700" cy="19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2">
            <a:alphaModFix/>
          </a:blip>
          <a:srcRect b="67239" l="12201" r="12201" t="0"/>
          <a:stretch/>
        </p:blipFill>
        <p:spPr>
          <a:xfrm rot="-5400000">
            <a:off x="-2329870" y="2323884"/>
            <a:ext cx="6885300" cy="22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title"/>
          </p:nvPr>
        </p:nvSpPr>
        <p:spPr>
          <a:xfrm>
            <a:off x="2267744" y="1709738"/>
            <a:ext cx="6242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2267744" y="4589463"/>
            <a:ext cx="6242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5649C"/>
              </a:buClr>
              <a:buSzPts val="3200"/>
              <a:buFont typeface="Arial"/>
              <a:buNone/>
              <a:defRPr b="0" i="0" sz="2400" u="none" cap="none" strike="noStrike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8" name="Google Shape;88;p13"/>
          <p:cNvCxnSpPr/>
          <p:nvPr/>
        </p:nvCxnSpPr>
        <p:spPr>
          <a:xfrm>
            <a:off x="2195736" y="4568180"/>
            <a:ext cx="6552600" cy="0"/>
          </a:xfrm>
          <a:prstGeom prst="straightConnector1">
            <a:avLst/>
          </a:prstGeom>
          <a:noFill/>
          <a:ln cap="flat" cmpd="sng" w="19050">
            <a:solidFill>
              <a:srgbClr val="3077A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1763688" y="6245225"/>
            <a:ext cx="1893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657600" y="6245225"/>
            <a:ext cx="3362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/>
          <p:nvPr/>
        </p:nvSpPr>
        <p:spPr>
          <a:xfrm>
            <a:off x="7174525" y="328250"/>
            <a:ext cx="1969500" cy="196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 1 1">
  <p:cSld name="章節標題_1_1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2">
            <a:alphaModFix/>
          </a:blip>
          <a:srcRect b="0" l="0" r="75986" t="72049"/>
          <a:stretch/>
        </p:blipFill>
        <p:spPr>
          <a:xfrm flipH="1">
            <a:off x="6948300" y="1"/>
            <a:ext cx="2195700" cy="19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2">
            <a:alphaModFix/>
          </a:blip>
          <a:srcRect b="67239" l="12201" r="12201" t="0"/>
          <a:stretch/>
        </p:blipFill>
        <p:spPr>
          <a:xfrm rot="-5400000">
            <a:off x="-2329870" y="2323884"/>
            <a:ext cx="6885300" cy="22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type="title"/>
          </p:nvPr>
        </p:nvSpPr>
        <p:spPr>
          <a:xfrm>
            <a:off x="2267744" y="414263"/>
            <a:ext cx="6242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1763688" y="6245225"/>
            <a:ext cx="1893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657600" y="6245225"/>
            <a:ext cx="3362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4"/>
          <p:cNvSpPr/>
          <p:nvPr/>
        </p:nvSpPr>
        <p:spPr>
          <a:xfrm>
            <a:off x="7174525" y="328250"/>
            <a:ext cx="1969500" cy="196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>
  <p:cSld name="兩項物件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916832"/>
            <a:ext cx="4038600" cy="4209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4648200" y="1916832"/>
            <a:ext cx="4038600" cy="4209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0" type="dt"/>
          </p:nvPr>
        </p:nvSpPr>
        <p:spPr>
          <a:xfrm>
            <a:off x="1763688" y="6245225"/>
            <a:ext cx="18939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1" type="ftr"/>
          </p:nvPr>
        </p:nvSpPr>
        <p:spPr>
          <a:xfrm>
            <a:off x="3657600" y="6245225"/>
            <a:ext cx="336267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>
  <p:cSld name="比對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1763688" y="6245225"/>
            <a:ext cx="18939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3657600" y="6245225"/>
            <a:ext cx="336267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 1">
  <p:cSld name="比對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0" y="4882500"/>
            <a:ext cx="2291400" cy="197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30238" y="1681163"/>
            <a:ext cx="3868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630238" y="2505075"/>
            <a:ext cx="38688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3" type="body"/>
          </p:nvPr>
        </p:nvSpPr>
        <p:spPr>
          <a:xfrm>
            <a:off x="4629150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4" type="body"/>
          </p:nvPr>
        </p:nvSpPr>
        <p:spPr>
          <a:xfrm>
            <a:off x="4629150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10" type="dt"/>
          </p:nvPr>
        </p:nvSpPr>
        <p:spPr>
          <a:xfrm>
            <a:off x="1763688" y="6245225"/>
            <a:ext cx="18939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1" type="ftr"/>
          </p:nvPr>
        </p:nvSpPr>
        <p:spPr>
          <a:xfrm>
            <a:off x="3657600" y="6245225"/>
            <a:ext cx="336267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9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10" type="dt"/>
          </p:nvPr>
        </p:nvSpPr>
        <p:spPr>
          <a:xfrm>
            <a:off x="1763688" y="6245225"/>
            <a:ext cx="18939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11" type="ftr"/>
          </p:nvPr>
        </p:nvSpPr>
        <p:spPr>
          <a:xfrm>
            <a:off x="3657600" y="6245225"/>
            <a:ext cx="336267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 rot="5400000">
            <a:off x="2393801" y="-166836"/>
            <a:ext cx="435639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1763688" y="6245225"/>
            <a:ext cx="18939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657600" y="6245225"/>
            <a:ext cx="336267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. 兩項物件 (空白)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5157192"/>
            <a:ext cx="1763688" cy="17008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0" y="1916832"/>
            <a:ext cx="4038600" cy="4209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2" type="body"/>
          </p:nvPr>
        </p:nvSpPr>
        <p:spPr>
          <a:xfrm>
            <a:off x="4648200" y="1916832"/>
            <a:ext cx="4038600" cy="4209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763688" y="6245225"/>
            <a:ext cx="18939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57600" y="6245225"/>
            <a:ext cx="336267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10" type="dt"/>
          </p:nvPr>
        </p:nvSpPr>
        <p:spPr>
          <a:xfrm>
            <a:off x="1763688" y="6245225"/>
            <a:ext cx="18939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11" type="ftr"/>
          </p:nvPr>
        </p:nvSpPr>
        <p:spPr>
          <a:xfrm>
            <a:off x="3657600" y="6245225"/>
            <a:ext cx="336267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. 標題及物件(空白)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5157192"/>
            <a:ext cx="1763688" cy="17008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769765"/>
            <a:ext cx="8229600" cy="4356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763688" y="6245225"/>
            <a:ext cx="18939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657600" y="6245225"/>
            <a:ext cx="336267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章節標題" type="secHead">
  <p:cSld name="SECTION_HEADER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75987" t="72050"/>
          <a:stretch/>
        </p:blipFill>
        <p:spPr>
          <a:xfrm flipH="1">
            <a:off x="6948264" y="1"/>
            <a:ext cx="2195736" cy="1916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67240" l="12200" r="12201" t="0"/>
          <a:stretch/>
        </p:blipFill>
        <p:spPr>
          <a:xfrm rot="-5400000">
            <a:off x="-2329857" y="2323788"/>
            <a:ext cx="6885383" cy="223781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2267744" y="2715321"/>
            <a:ext cx="6242843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267744" y="1215134"/>
            <a:ext cx="624284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5649C"/>
              </a:buClr>
              <a:buSzPts val="3200"/>
              <a:buFont typeface="Arial"/>
              <a:buNone/>
              <a:defRPr b="0" i="0" sz="2400" u="none" cap="none" strike="noStrike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9" name="Google Shape;39;p5"/>
          <p:cNvCxnSpPr/>
          <p:nvPr/>
        </p:nvCxnSpPr>
        <p:spPr>
          <a:xfrm>
            <a:off x="2195736" y="2715321"/>
            <a:ext cx="6552728" cy="0"/>
          </a:xfrm>
          <a:prstGeom prst="straightConnector1">
            <a:avLst/>
          </a:prstGeom>
          <a:noFill/>
          <a:ln cap="flat" cmpd="sng" w="19050">
            <a:solidFill>
              <a:srgbClr val="3077A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1763688" y="6245225"/>
            <a:ext cx="18939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657600" y="6245225"/>
            <a:ext cx="336267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章節標題 1">
  <p:cSld name="SECTION_HEADER_1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 b="0" l="0" r="75986" t="72049"/>
          <a:stretch/>
        </p:blipFill>
        <p:spPr>
          <a:xfrm flipH="1">
            <a:off x="6948300" y="1"/>
            <a:ext cx="2195700" cy="19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 b="67239" l="12201" r="12201" t="0"/>
          <a:stretch/>
        </p:blipFill>
        <p:spPr>
          <a:xfrm rot="-5400000">
            <a:off x="-2329870" y="2323884"/>
            <a:ext cx="6885300" cy="22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/>
          <p:nvPr>
            <p:ph type="title"/>
          </p:nvPr>
        </p:nvSpPr>
        <p:spPr>
          <a:xfrm>
            <a:off x="2267744" y="2715321"/>
            <a:ext cx="6242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2267744" y="1215134"/>
            <a:ext cx="6242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5649C"/>
              </a:buClr>
              <a:buSzPts val="3200"/>
              <a:buFont typeface="Arial"/>
              <a:buNone/>
              <a:defRPr b="0" i="0" sz="2400" u="none" cap="none" strike="noStrike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763688" y="6245225"/>
            <a:ext cx="1893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657600" y="6245225"/>
            <a:ext cx="3362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(圖片空白)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5157192"/>
            <a:ext cx="1763688" cy="17008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763688" y="6245225"/>
            <a:ext cx="18939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657600" y="6245225"/>
            <a:ext cx="336267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1763688" y="6245225"/>
            <a:ext cx="18939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657600" y="6245225"/>
            <a:ext cx="336267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(背景空白)">
  <p:cSld name="比對(背景空白)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5157192"/>
            <a:ext cx="1763688" cy="17008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1763688" y="6245225"/>
            <a:ext cx="18939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657600" y="6245225"/>
            <a:ext cx="336267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>
  <p:cSld name="只有標題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1763688" y="6245225"/>
            <a:ext cx="18939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657600" y="6245225"/>
            <a:ext cx="336267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100392" y="6597352"/>
            <a:ext cx="1043700" cy="2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769765"/>
            <a:ext cx="8229600" cy="4356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1763688" y="6245225"/>
            <a:ext cx="18939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657600" y="6245225"/>
            <a:ext cx="336267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564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/>
          <p:nvPr/>
        </p:nvSpPr>
        <p:spPr>
          <a:xfrm>
            <a:off x="8243525" y="6038950"/>
            <a:ext cx="757500" cy="75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800">
                <a:solidFill>
                  <a:srgbClr val="15649C"/>
                </a:solidFill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Relationship Id="rId6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public-kals.dlll.nccu.edu.tw" TargetMode="External"/><Relationship Id="rId4" Type="http://schemas.openxmlformats.org/officeDocument/2006/relationships/hyperlink" Target="http://public-kals.dlll.nccu.edu.t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15.png"/><Relationship Id="rId7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32.png"/><Relationship Id="rId6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ctrTitle"/>
          </p:nvPr>
        </p:nvSpPr>
        <p:spPr>
          <a:xfrm>
            <a:off x="366900" y="1052725"/>
            <a:ext cx="8410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>
                <a:latin typeface="Impact"/>
                <a:ea typeface="Impact"/>
                <a:cs typeface="Impact"/>
                <a:sym typeface="Impact"/>
              </a:rPr>
              <a:t>KALS</a:t>
            </a:r>
            <a:endParaRPr b="0"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600">
                <a:latin typeface="Impact"/>
                <a:ea typeface="Impact"/>
                <a:cs typeface="Impact"/>
                <a:sym typeface="Impact"/>
              </a:rPr>
              <a:t>Knowledge-based Annotation </a:t>
            </a:r>
            <a:endParaRPr b="0" sz="3600"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600">
                <a:latin typeface="Impact"/>
                <a:ea typeface="Impact"/>
                <a:cs typeface="Impact"/>
                <a:sym typeface="Impact"/>
              </a:rPr>
              <a:t>Learning System</a:t>
            </a:r>
            <a:endParaRPr b="0"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6626050" y="5530400"/>
            <a:ext cx="2243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8080"/>
                </a:solidFill>
              </a:rPr>
              <a:t>NCCU DLLL</a:t>
            </a:r>
            <a:endParaRPr b="1" sz="18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8080"/>
                </a:solidFill>
              </a:rPr>
              <a:t>Yung-Ting Chen</a:t>
            </a:r>
            <a:endParaRPr sz="18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8080"/>
                </a:solidFill>
              </a:rPr>
              <a:t>2018.5.18</a:t>
            </a:r>
            <a:endParaRPr sz="2400">
              <a:solidFill>
                <a:srgbClr val="008080"/>
              </a:solidFill>
            </a:endParaRPr>
          </a:p>
        </p:txBody>
      </p:sp>
      <p:pic>
        <p:nvPicPr>
          <p:cNvPr descr="DLLL LOGO.png"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175" y="5620275"/>
            <a:ext cx="883875" cy="91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2"/>
          <p:cNvCxnSpPr/>
          <p:nvPr/>
        </p:nvCxnSpPr>
        <p:spPr>
          <a:xfrm>
            <a:off x="3836850" y="2160325"/>
            <a:ext cx="14703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7" name="Google Shape;157;p22"/>
          <p:cNvGrpSpPr/>
          <p:nvPr/>
        </p:nvGrpSpPr>
        <p:grpSpPr>
          <a:xfrm rot="-3599939">
            <a:off x="5170947" y="1754820"/>
            <a:ext cx="740651" cy="113075"/>
            <a:chOff x="5099444" y="468950"/>
            <a:chExt cx="1059316" cy="161726"/>
          </a:xfrm>
        </p:grpSpPr>
        <p:grpSp>
          <p:nvGrpSpPr>
            <p:cNvPr id="158" name="Google Shape;158;p22"/>
            <p:cNvGrpSpPr/>
            <p:nvPr/>
          </p:nvGrpSpPr>
          <p:grpSpPr>
            <a:xfrm>
              <a:off x="5333925" y="468950"/>
              <a:ext cx="824834" cy="161726"/>
              <a:chOff x="5333925" y="468950"/>
              <a:chExt cx="824834" cy="161726"/>
            </a:xfrm>
          </p:grpSpPr>
          <p:sp>
            <p:nvSpPr>
              <p:cNvPr id="159" name="Google Shape;159;p22"/>
              <p:cNvSpPr/>
              <p:nvPr/>
            </p:nvSpPr>
            <p:spPr>
              <a:xfrm>
                <a:off x="5333925" y="468950"/>
                <a:ext cx="665100" cy="161700"/>
              </a:xfrm>
              <a:prstGeom prst="roundRect">
                <a:avLst>
                  <a:gd fmla="val 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2"/>
              <p:cNvSpPr/>
              <p:nvPr/>
            </p:nvSpPr>
            <p:spPr>
              <a:xfrm>
                <a:off x="5493659" y="468976"/>
                <a:ext cx="665100" cy="161700"/>
              </a:xfrm>
              <a:prstGeom prst="roundRect">
                <a:avLst>
                  <a:gd fmla="val 30859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1" name="Google Shape;161;p22"/>
            <p:cNvSpPr/>
            <p:nvPr/>
          </p:nvSpPr>
          <p:spPr>
            <a:xfrm>
              <a:off x="5099444" y="469700"/>
              <a:ext cx="208350" cy="160725"/>
            </a:xfrm>
            <a:custGeom>
              <a:rect b="b" l="l" r="r" t="t"/>
              <a:pathLst>
                <a:path extrusionOk="0" h="6429" w="8334">
                  <a:moveTo>
                    <a:pt x="8310" y="0"/>
                  </a:moveTo>
                  <a:cubicBezTo>
                    <a:pt x="6925" y="528"/>
                    <a:pt x="-4" y="2096"/>
                    <a:pt x="0" y="3167"/>
                  </a:cubicBezTo>
                  <a:cubicBezTo>
                    <a:pt x="4" y="4239"/>
                    <a:pt x="6945" y="5885"/>
                    <a:pt x="8334" y="64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5026" y="3123850"/>
            <a:ext cx="2579100" cy="24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Reading Sequence </a:t>
            </a:r>
            <a:r>
              <a:rPr lang="zh-TW"/>
              <a:t>Mining</a:t>
            </a:r>
            <a:endParaRPr/>
          </a:p>
        </p:txBody>
      </p:sp>
      <p:pic>
        <p:nvPicPr>
          <p:cNvPr descr="administrator, employee, male, man, manager, operator, personal, user icon" id="335" name="Google Shape;33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0554" y="2632476"/>
            <a:ext cx="933300" cy="93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ministrator, employee, male, man, manager, operator, personal, user icon" id="336" name="Google Shape;33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1472" y="2632476"/>
            <a:ext cx="933300" cy="93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ministrator, employee, male, man, manager, operator, personal, user icon" id="337" name="Google Shape;33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286" y="2632476"/>
            <a:ext cx="933300" cy="9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1"/>
          <p:cNvSpPr/>
          <p:nvPr/>
        </p:nvSpPr>
        <p:spPr>
          <a:xfrm>
            <a:off x="2605225" y="3498348"/>
            <a:ext cx="762300" cy="385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zh-TW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1"/>
          <p:cNvSpPr/>
          <p:nvPr/>
        </p:nvSpPr>
        <p:spPr>
          <a:xfrm>
            <a:off x="2605225" y="4435524"/>
            <a:ext cx="762300" cy="385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zh-TW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1789206" y="3498348"/>
            <a:ext cx="762300" cy="385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zh-TW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1789206" y="3994500"/>
            <a:ext cx="762300" cy="385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zh-TW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1789206" y="4435524"/>
            <a:ext cx="762300" cy="385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zh-TW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1789206" y="4876548"/>
            <a:ext cx="762300" cy="385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zh-TW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895087" y="3498348"/>
            <a:ext cx="762300" cy="385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TW" sz="2200"/>
              <a:t>1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1"/>
          <p:cNvSpPr/>
          <p:nvPr/>
        </p:nvSpPr>
        <p:spPr>
          <a:xfrm>
            <a:off x="895087" y="4435524"/>
            <a:ext cx="762300" cy="385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TW" sz="2200"/>
              <a:t>3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1"/>
          <p:cNvSpPr/>
          <p:nvPr/>
        </p:nvSpPr>
        <p:spPr>
          <a:xfrm>
            <a:off x="895087" y="4876548"/>
            <a:ext cx="762300" cy="385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TW" sz="2200"/>
              <a:t>4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1"/>
          <p:cNvSpPr/>
          <p:nvPr/>
        </p:nvSpPr>
        <p:spPr>
          <a:xfrm>
            <a:off x="895087" y="5317572"/>
            <a:ext cx="762300" cy="385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TW" sz="2200"/>
              <a:t>5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1"/>
          <p:cNvSpPr/>
          <p:nvPr/>
        </p:nvSpPr>
        <p:spPr>
          <a:xfrm>
            <a:off x="5835025" y="3507333"/>
            <a:ext cx="995700" cy="5040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5400000" dist="9525">
              <a:srgbClr val="FFFF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/>
              <a:t>1</a:t>
            </a:r>
            <a:endParaRPr b="1" sz="2400"/>
          </a:p>
        </p:txBody>
      </p:sp>
      <p:sp>
        <p:nvSpPr>
          <p:cNvPr id="349" name="Google Shape;349;p31"/>
          <p:cNvSpPr/>
          <p:nvPr/>
        </p:nvSpPr>
        <p:spPr>
          <a:xfrm>
            <a:off x="5835026" y="4083397"/>
            <a:ext cx="995700" cy="5040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5400000" dist="9525">
              <a:srgbClr val="FFFF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zh-TW" sz="2400" u="none" cap="none" strike="noStrike">
                <a:solidFill>
                  <a:srgbClr val="000000"/>
                </a:solidFill>
              </a:rPr>
              <a:t>7</a:t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  <p:sp>
        <p:nvSpPr>
          <p:cNvPr id="350" name="Google Shape;350;p31"/>
          <p:cNvSpPr/>
          <p:nvPr/>
        </p:nvSpPr>
        <p:spPr>
          <a:xfrm>
            <a:off x="5835026" y="4659461"/>
            <a:ext cx="995700" cy="5040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5400000" dist="9525">
              <a:srgbClr val="FFFF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/>
              <a:t>3</a:t>
            </a:r>
            <a:endParaRPr b="1" sz="2400"/>
          </a:p>
        </p:txBody>
      </p:sp>
      <p:sp>
        <p:nvSpPr>
          <p:cNvPr id="351" name="Google Shape;351;p31"/>
          <p:cNvSpPr/>
          <p:nvPr/>
        </p:nvSpPr>
        <p:spPr>
          <a:xfrm>
            <a:off x="2605242" y="4876649"/>
            <a:ext cx="762300" cy="385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zh-TW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2605242" y="5317684"/>
            <a:ext cx="762300" cy="385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zh-TW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1"/>
          <p:cNvSpPr/>
          <p:nvPr/>
        </p:nvSpPr>
        <p:spPr>
          <a:xfrm>
            <a:off x="1789245" y="3498416"/>
            <a:ext cx="762308" cy="385862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zh-TW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1"/>
          <p:cNvSpPr/>
          <p:nvPr/>
        </p:nvSpPr>
        <p:spPr>
          <a:xfrm>
            <a:off x="1789245" y="3994580"/>
            <a:ext cx="762308" cy="385862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zh-TW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1"/>
          <p:cNvSpPr/>
          <p:nvPr/>
        </p:nvSpPr>
        <p:spPr>
          <a:xfrm>
            <a:off x="1789245" y="4435614"/>
            <a:ext cx="762308" cy="385862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zh-TW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42750" y="2799675"/>
            <a:ext cx="125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7DBB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A7DBB"/>
                </a:solidFill>
              </a:rPr>
              <a:t>Early</a:t>
            </a:r>
            <a:endParaRPr b="0" i="0" sz="1800" u="none" cap="none" strike="noStrike">
              <a:solidFill>
                <a:srgbClr val="4A7D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194250" y="5703378"/>
            <a:ext cx="9525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A7DBB"/>
                </a:solidFill>
              </a:rPr>
              <a:t>Later</a:t>
            </a:r>
            <a:endParaRPr>
              <a:solidFill>
                <a:srgbClr val="4A7DBB"/>
              </a:solidFill>
            </a:endParaRPr>
          </a:p>
        </p:txBody>
      </p:sp>
      <p:cxnSp>
        <p:nvCxnSpPr>
          <p:cNvPr id="358" name="Google Shape;358;p31"/>
          <p:cNvCxnSpPr/>
          <p:nvPr/>
        </p:nvCxnSpPr>
        <p:spPr>
          <a:xfrm flipH="1">
            <a:off x="670350" y="3476775"/>
            <a:ext cx="300" cy="2226600"/>
          </a:xfrm>
          <a:prstGeom prst="straightConnector1">
            <a:avLst/>
          </a:prstGeom>
          <a:solidFill>
            <a:srgbClr val="4F81BD"/>
          </a:solidFill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9" name="Google Shape;359;p31"/>
          <p:cNvSpPr/>
          <p:nvPr/>
        </p:nvSpPr>
        <p:spPr>
          <a:xfrm>
            <a:off x="5666575" y="5469775"/>
            <a:ext cx="2916000" cy="510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Reading Guide</a:t>
            </a:r>
            <a:endParaRPr i="0" sz="1800" u="none" cap="none" strike="noStrike">
              <a:solidFill>
                <a:srgbClr val="FFFFFF"/>
              </a:solidFill>
            </a:endParaRPr>
          </a:p>
        </p:txBody>
      </p:sp>
      <p:sp>
        <p:nvSpPr>
          <p:cNvPr id="360" name="Google Shape;360;p31"/>
          <p:cNvSpPr txBox="1"/>
          <p:nvPr/>
        </p:nvSpPr>
        <p:spPr>
          <a:xfrm>
            <a:off x="670350" y="570337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Paragraph Number</a:t>
            </a:r>
            <a:endParaRPr/>
          </a:p>
        </p:txBody>
      </p:sp>
      <p:sp>
        <p:nvSpPr>
          <p:cNvPr id="361" name="Google Shape;361;p31"/>
          <p:cNvSpPr/>
          <p:nvPr/>
        </p:nvSpPr>
        <p:spPr>
          <a:xfrm>
            <a:off x="2637037" y="2218696"/>
            <a:ext cx="762300" cy="38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zh-TW" sz="1200"/>
              <a:t>Student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1" lang="zh-TW" sz="1800"/>
              <a:t>C</a:t>
            </a:r>
            <a:endParaRPr b="1" i="0" sz="1800" u="none" cap="none" strike="noStrike"/>
          </a:p>
        </p:txBody>
      </p:sp>
      <p:sp>
        <p:nvSpPr>
          <p:cNvPr id="362" name="Google Shape;362;p31"/>
          <p:cNvSpPr/>
          <p:nvPr/>
        </p:nvSpPr>
        <p:spPr>
          <a:xfrm>
            <a:off x="1766062" y="2218696"/>
            <a:ext cx="762300" cy="38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zh-TW" sz="1200"/>
              <a:t>Student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1" lang="zh-TW" sz="1800"/>
              <a:t>B</a:t>
            </a:r>
            <a:endParaRPr b="1" i="0" sz="1800" u="none" cap="none" strike="noStrike"/>
          </a:p>
        </p:txBody>
      </p:sp>
      <p:sp>
        <p:nvSpPr>
          <p:cNvPr id="363" name="Google Shape;363;p31"/>
          <p:cNvSpPr/>
          <p:nvPr/>
        </p:nvSpPr>
        <p:spPr>
          <a:xfrm>
            <a:off x="895087" y="2218696"/>
            <a:ext cx="762300" cy="38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zh-TW" sz="1200"/>
              <a:t>Student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1" lang="zh-TW" sz="1800"/>
              <a:t>A</a:t>
            </a:r>
            <a:endParaRPr b="1" i="0" sz="1800" u="none" cap="none" strike="noStrike"/>
          </a:p>
        </p:txBody>
      </p:sp>
      <p:cxnSp>
        <p:nvCxnSpPr>
          <p:cNvPr id="364" name="Google Shape;364;p31"/>
          <p:cNvCxnSpPr/>
          <p:nvPr/>
        </p:nvCxnSpPr>
        <p:spPr>
          <a:xfrm flipH="1" rot="10800000">
            <a:off x="3226835" y="4333309"/>
            <a:ext cx="2608200" cy="2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65" name="Google Shape;365;p31"/>
          <p:cNvSpPr/>
          <p:nvPr/>
        </p:nvSpPr>
        <p:spPr>
          <a:xfrm>
            <a:off x="3822888" y="4047238"/>
            <a:ext cx="1719600" cy="576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Algorithm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6" name="Google Shape;366;p31"/>
          <p:cNvSpPr/>
          <p:nvPr/>
        </p:nvSpPr>
        <p:spPr>
          <a:xfrm>
            <a:off x="3524712" y="3932788"/>
            <a:ext cx="805200" cy="805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8680" y="3996755"/>
            <a:ext cx="677163" cy="677163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1"/>
          <p:cNvSpPr/>
          <p:nvPr/>
        </p:nvSpPr>
        <p:spPr>
          <a:xfrm>
            <a:off x="895087" y="3994500"/>
            <a:ext cx="762300" cy="385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TW" sz="2200"/>
              <a:t>2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1"/>
          <p:cNvSpPr/>
          <p:nvPr/>
        </p:nvSpPr>
        <p:spPr>
          <a:xfrm>
            <a:off x="2605242" y="3994580"/>
            <a:ext cx="762300" cy="385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zh-TW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Anxiety Diagnosis</a:t>
            </a:r>
            <a:endParaRPr/>
          </a:p>
        </p:txBody>
      </p:sp>
      <p:pic>
        <p:nvPicPr>
          <p:cNvPr id="376" name="Google Shape;376;p32"/>
          <p:cNvPicPr preferRelativeResize="0"/>
          <p:nvPr/>
        </p:nvPicPr>
        <p:blipFill rotWithShape="1">
          <a:blip r:embed="rId3">
            <a:alphaModFix/>
          </a:blip>
          <a:srcRect b="13092" l="5154" r="6287" t="8837"/>
          <a:stretch/>
        </p:blipFill>
        <p:spPr>
          <a:xfrm>
            <a:off x="4629150" y="2445450"/>
            <a:ext cx="3887700" cy="2570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7" name="Google Shape;377;p32"/>
          <p:cNvSpPr/>
          <p:nvPr/>
        </p:nvSpPr>
        <p:spPr>
          <a:xfrm>
            <a:off x="4783975" y="1681175"/>
            <a:ext cx="3584400" cy="636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Diagnosis Dashboard</a:t>
            </a:r>
            <a:endParaRPr i="0" sz="2400" u="none" cap="none" strike="noStrike">
              <a:solidFill>
                <a:srgbClr val="FFFFFF"/>
              </a:solidFill>
            </a:endParaRPr>
          </a:p>
        </p:txBody>
      </p:sp>
      <p:sp>
        <p:nvSpPr>
          <p:cNvPr id="378" name="Google Shape;378;p32"/>
          <p:cNvSpPr/>
          <p:nvPr/>
        </p:nvSpPr>
        <p:spPr>
          <a:xfrm>
            <a:off x="775625" y="1681175"/>
            <a:ext cx="3584400" cy="636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Rule Tree</a:t>
            </a:r>
            <a:endParaRPr i="0" sz="2400" u="none" cap="none" strike="noStrike">
              <a:solidFill>
                <a:srgbClr val="FFFFFF"/>
              </a:solidFill>
            </a:endParaRPr>
          </a:p>
        </p:txBody>
      </p:sp>
      <p:pic>
        <p:nvPicPr>
          <p:cNvPr id="379" name="Google Shape;379;p32"/>
          <p:cNvPicPr preferRelativeResize="0"/>
          <p:nvPr/>
        </p:nvPicPr>
        <p:blipFill rotWithShape="1">
          <a:blip r:embed="rId4">
            <a:alphaModFix/>
          </a:blip>
          <a:srcRect b="0" l="-5563" r="0" t="0"/>
          <a:stretch/>
        </p:blipFill>
        <p:spPr>
          <a:xfrm>
            <a:off x="924350" y="2445450"/>
            <a:ext cx="3116449" cy="427277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2"/>
          <p:cNvSpPr/>
          <p:nvPr/>
        </p:nvSpPr>
        <p:spPr>
          <a:xfrm>
            <a:off x="1779100" y="2445025"/>
            <a:ext cx="844800" cy="516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2"/>
          <p:cNvSpPr/>
          <p:nvPr/>
        </p:nvSpPr>
        <p:spPr>
          <a:xfrm>
            <a:off x="2464900" y="4383150"/>
            <a:ext cx="844800" cy="516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"/>
          <p:cNvSpPr/>
          <p:nvPr/>
        </p:nvSpPr>
        <p:spPr>
          <a:xfrm>
            <a:off x="2464900" y="3458750"/>
            <a:ext cx="844800" cy="516900"/>
          </a:xfrm>
          <a:prstGeom prst="diamond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3140750" y="5247775"/>
            <a:ext cx="844800" cy="516900"/>
          </a:xfrm>
          <a:prstGeom prst="diamond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Google Shape;384;p32"/>
          <p:cNvCxnSpPr>
            <a:stCxn id="380" idx="2"/>
            <a:endCxn id="382" idx="0"/>
          </p:cNvCxnSpPr>
          <p:nvPr/>
        </p:nvCxnSpPr>
        <p:spPr>
          <a:xfrm flipH="1" rot="-5400000">
            <a:off x="2296000" y="2867425"/>
            <a:ext cx="496800" cy="685800"/>
          </a:xfrm>
          <a:prstGeom prst="bentConnector3">
            <a:avLst>
              <a:gd fmla="val 2799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32"/>
          <p:cNvCxnSpPr>
            <a:stCxn id="381" idx="2"/>
            <a:endCxn id="383" idx="0"/>
          </p:cNvCxnSpPr>
          <p:nvPr/>
        </p:nvCxnSpPr>
        <p:spPr>
          <a:xfrm flipH="1" rot="-5400000">
            <a:off x="3051400" y="4735950"/>
            <a:ext cx="347700" cy="675900"/>
          </a:xfrm>
          <a:prstGeom prst="bentConnector3">
            <a:avLst>
              <a:gd fmla="val 3428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32"/>
          <p:cNvCxnSpPr>
            <a:stCxn id="382" idx="2"/>
            <a:endCxn id="381" idx="0"/>
          </p:cNvCxnSpPr>
          <p:nvPr/>
        </p:nvCxnSpPr>
        <p:spPr>
          <a:xfrm flipH="1" rot="-5400000">
            <a:off x="2683900" y="4179050"/>
            <a:ext cx="407400" cy="6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32"/>
          <p:cNvCxnSpPr/>
          <p:nvPr/>
        </p:nvCxnSpPr>
        <p:spPr>
          <a:xfrm flipH="1" rot="-5400000">
            <a:off x="3462825" y="5828275"/>
            <a:ext cx="225300" cy="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32"/>
          <p:cNvSpPr/>
          <p:nvPr/>
        </p:nvSpPr>
        <p:spPr>
          <a:xfrm>
            <a:off x="3140750" y="5933650"/>
            <a:ext cx="844800" cy="347700"/>
          </a:xfrm>
          <a:prstGeom prst="roundRect">
            <a:avLst>
              <a:gd fmla="val 48591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4555425" y="3133625"/>
            <a:ext cx="4002300" cy="225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1375" y="4571825"/>
            <a:ext cx="1683250" cy="16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2"/>
          <p:cNvSpPr/>
          <p:nvPr/>
        </p:nvSpPr>
        <p:spPr>
          <a:xfrm>
            <a:off x="615262" y="1596713"/>
            <a:ext cx="805200" cy="805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230" y="1660680"/>
            <a:ext cx="677163" cy="67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/>
          <p:nvPr>
            <p:ph type="title"/>
          </p:nvPr>
        </p:nvSpPr>
        <p:spPr>
          <a:xfrm>
            <a:off x="2267744" y="3088688"/>
            <a:ext cx="6242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4200"/>
              <a:t>Thank you</a:t>
            </a:r>
            <a:endParaRPr b="0" sz="4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4200"/>
              <a:t>             </a:t>
            </a:r>
            <a:r>
              <a:rPr b="0" lang="zh-TW" sz="4200"/>
              <a:t>for your attention</a:t>
            </a:r>
            <a:r>
              <a:rPr lang="zh-TW"/>
              <a:t> </a:t>
            </a:r>
            <a:endParaRPr b="1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3"/>
          <p:cNvSpPr txBox="1"/>
          <p:nvPr/>
        </p:nvSpPr>
        <p:spPr>
          <a:xfrm>
            <a:off x="2422510" y="2115350"/>
            <a:ext cx="5061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u="sng">
                <a:solidFill>
                  <a:schemeClr val="hlink"/>
                </a:solidFill>
                <a:hlinkClick r:id="rId3"/>
              </a:rPr>
              <a:t>http://public-kals.dlll.nccu.edu.tw      </a:t>
            </a:r>
            <a:r>
              <a:rPr lang="zh-TW" sz="2200" u="sng">
                <a:solidFill>
                  <a:srgbClr val="FFFFFF"/>
                </a:solidFill>
                <a:hlinkClick r:id="rId4"/>
              </a:rPr>
              <a:t>w</a:t>
            </a:r>
            <a:r>
              <a:rPr lang="zh-TW" sz="2200">
                <a:solidFill>
                  <a:schemeClr val="dk1"/>
                </a:solidFill>
              </a:rPr>
              <a:t> </a:t>
            </a:r>
            <a:endParaRPr sz="2200"/>
          </a:p>
        </p:txBody>
      </p:sp>
      <p:grpSp>
        <p:nvGrpSpPr>
          <p:cNvPr id="400" name="Google Shape;400;p33"/>
          <p:cNvGrpSpPr/>
          <p:nvPr/>
        </p:nvGrpSpPr>
        <p:grpSpPr>
          <a:xfrm>
            <a:off x="6654909" y="1745038"/>
            <a:ext cx="2050903" cy="697963"/>
            <a:chOff x="4644125" y="3296213"/>
            <a:chExt cx="2050903" cy="697963"/>
          </a:xfrm>
        </p:grpSpPr>
        <p:cxnSp>
          <p:nvCxnSpPr>
            <p:cNvPr id="401" name="Google Shape;401;p33"/>
            <p:cNvCxnSpPr/>
            <p:nvPr/>
          </p:nvCxnSpPr>
          <p:spPr>
            <a:xfrm>
              <a:off x="4756475" y="3994175"/>
              <a:ext cx="1470300" cy="0"/>
            </a:xfrm>
            <a:prstGeom prst="straightConnector1">
              <a:avLst/>
            </a:prstGeom>
            <a:noFill/>
            <a:ln cap="flat" cmpd="sng" w="38100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2" name="Google Shape;402;p33"/>
            <p:cNvGrpSpPr/>
            <p:nvPr/>
          </p:nvGrpSpPr>
          <p:grpSpPr>
            <a:xfrm rot="-3599939">
              <a:off x="6213531" y="3517681"/>
              <a:ext cx="576706" cy="113075"/>
              <a:chOff x="5333925" y="468950"/>
              <a:chExt cx="824834" cy="161726"/>
            </a:xfrm>
          </p:grpSpPr>
          <p:sp>
            <p:nvSpPr>
              <p:cNvPr id="403" name="Google Shape;403;p33"/>
              <p:cNvSpPr/>
              <p:nvPr/>
            </p:nvSpPr>
            <p:spPr>
              <a:xfrm>
                <a:off x="5333925" y="468950"/>
                <a:ext cx="665100" cy="161700"/>
              </a:xfrm>
              <a:prstGeom prst="roundRect">
                <a:avLst>
                  <a:gd fmla="val 0" name="adj"/>
                </a:avLst>
              </a:prstGeom>
              <a:solidFill>
                <a:srgbClr val="4A7D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5493659" y="468976"/>
                <a:ext cx="665100" cy="161700"/>
              </a:xfrm>
              <a:prstGeom prst="roundRect">
                <a:avLst>
                  <a:gd fmla="val 30859" name="adj"/>
                </a:avLst>
              </a:prstGeom>
              <a:solidFill>
                <a:srgbClr val="4A7D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5" name="Google Shape;405;p33"/>
            <p:cNvSpPr/>
            <p:nvPr/>
          </p:nvSpPr>
          <p:spPr>
            <a:xfrm rot="-3599939">
              <a:off x="6239463" y="3846737"/>
              <a:ext cx="145674" cy="112375"/>
            </a:xfrm>
            <a:custGeom>
              <a:rect b="b" l="l" r="r" t="t"/>
              <a:pathLst>
                <a:path extrusionOk="0" h="6429" w="8334">
                  <a:moveTo>
                    <a:pt x="8310" y="0"/>
                  </a:moveTo>
                  <a:cubicBezTo>
                    <a:pt x="6925" y="528"/>
                    <a:pt x="-4" y="2096"/>
                    <a:pt x="0" y="3167"/>
                  </a:cubicBezTo>
                  <a:cubicBezTo>
                    <a:pt x="4" y="4239"/>
                    <a:pt x="6945" y="5885"/>
                    <a:pt x="8334" y="6429"/>
                  </a:cubicBezTo>
                </a:path>
              </a:pathLst>
            </a:custGeom>
            <a:solidFill>
              <a:srgbClr val="4A7DBB"/>
            </a:solidFill>
            <a:ln>
              <a:noFill/>
            </a:ln>
          </p:spPr>
        </p:sp>
        <p:sp>
          <p:nvSpPr>
            <p:cNvPr id="406" name="Google Shape;406;p33"/>
            <p:cNvSpPr txBox="1"/>
            <p:nvPr/>
          </p:nvSpPr>
          <p:spPr>
            <a:xfrm>
              <a:off x="4644125" y="3296213"/>
              <a:ext cx="16950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5800">
                  <a:solidFill>
                    <a:srgbClr val="4A7DBB"/>
                  </a:solidFill>
                  <a:latin typeface="Impact"/>
                  <a:ea typeface="Impact"/>
                  <a:cs typeface="Impact"/>
                  <a:sym typeface="Impact"/>
                </a:rPr>
                <a:t>KALS</a:t>
              </a:r>
              <a:endParaRPr sz="5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457200" y="1769765"/>
            <a:ext cx="8229600" cy="43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483025" y="1769775"/>
            <a:ext cx="3020700" cy="763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4A7DBB"/>
                </a:solidFill>
              </a:rPr>
              <a:t>Raw HTML</a:t>
            </a:r>
            <a:endParaRPr sz="2400">
              <a:solidFill>
                <a:srgbClr val="4A7DB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4A7DBB"/>
                </a:solidFill>
              </a:rPr>
              <a:t>Reading Material</a:t>
            </a:r>
            <a:endParaRPr sz="2400">
              <a:solidFill>
                <a:srgbClr val="4A7DBB"/>
              </a:solidFill>
            </a:endParaRPr>
          </a:p>
        </p:txBody>
      </p:sp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Enhancing </a:t>
            </a:r>
            <a:r>
              <a:rPr lang="zh-TW"/>
              <a:t>Digital Reading 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23512" l="0" r="16527" t="0"/>
          <a:stretch/>
        </p:blipFill>
        <p:spPr>
          <a:xfrm>
            <a:off x="457200" y="1769773"/>
            <a:ext cx="3212100" cy="2270700"/>
          </a:xfrm>
          <a:prstGeom prst="rect">
            <a:avLst/>
          </a:prstGeom>
          <a:noFill/>
          <a:ln cap="flat" cmpd="sng" w="28575">
            <a:solidFill>
              <a:srgbClr val="584E4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23"/>
          <p:cNvSpPr/>
          <p:nvPr/>
        </p:nvSpPr>
        <p:spPr>
          <a:xfrm>
            <a:off x="2715550" y="5145600"/>
            <a:ext cx="2674800" cy="980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pSp>
        <p:nvGrpSpPr>
          <p:cNvPr id="172" name="Google Shape;172;p23"/>
          <p:cNvGrpSpPr/>
          <p:nvPr/>
        </p:nvGrpSpPr>
        <p:grpSpPr>
          <a:xfrm>
            <a:off x="2715559" y="5269788"/>
            <a:ext cx="2050903" cy="697963"/>
            <a:chOff x="4644125" y="3296213"/>
            <a:chExt cx="2050903" cy="697963"/>
          </a:xfrm>
        </p:grpSpPr>
        <p:cxnSp>
          <p:nvCxnSpPr>
            <p:cNvPr id="173" name="Google Shape;173;p23"/>
            <p:cNvCxnSpPr/>
            <p:nvPr/>
          </p:nvCxnSpPr>
          <p:spPr>
            <a:xfrm>
              <a:off x="4756475" y="3994175"/>
              <a:ext cx="1470300" cy="0"/>
            </a:xfrm>
            <a:prstGeom prst="straightConnector1">
              <a:avLst/>
            </a:prstGeom>
            <a:noFill/>
            <a:ln cap="flat" cmpd="sng" w="38100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4" name="Google Shape;174;p23"/>
            <p:cNvGrpSpPr/>
            <p:nvPr/>
          </p:nvGrpSpPr>
          <p:grpSpPr>
            <a:xfrm rot="-3599939">
              <a:off x="6213531" y="3517681"/>
              <a:ext cx="576706" cy="113075"/>
              <a:chOff x="5333925" y="468950"/>
              <a:chExt cx="824834" cy="161726"/>
            </a:xfrm>
          </p:grpSpPr>
          <p:sp>
            <p:nvSpPr>
              <p:cNvPr id="175" name="Google Shape;175;p23"/>
              <p:cNvSpPr/>
              <p:nvPr/>
            </p:nvSpPr>
            <p:spPr>
              <a:xfrm>
                <a:off x="5333925" y="468950"/>
                <a:ext cx="665100" cy="161700"/>
              </a:xfrm>
              <a:prstGeom prst="roundRect">
                <a:avLst>
                  <a:gd fmla="val 0" name="adj"/>
                </a:avLst>
              </a:prstGeom>
              <a:solidFill>
                <a:srgbClr val="4A7D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3"/>
              <p:cNvSpPr/>
              <p:nvPr/>
            </p:nvSpPr>
            <p:spPr>
              <a:xfrm>
                <a:off x="5493659" y="468976"/>
                <a:ext cx="665100" cy="161700"/>
              </a:xfrm>
              <a:prstGeom prst="roundRect">
                <a:avLst>
                  <a:gd fmla="val 30859" name="adj"/>
                </a:avLst>
              </a:prstGeom>
              <a:solidFill>
                <a:srgbClr val="4A7D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" name="Google Shape;177;p23"/>
            <p:cNvSpPr/>
            <p:nvPr/>
          </p:nvSpPr>
          <p:spPr>
            <a:xfrm rot="-3599939">
              <a:off x="6239463" y="3846737"/>
              <a:ext cx="145674" cy="112375"/>
            </a:xfrm>
            <a:custGeom>
              <a:rect b="b" l="l" r="r" t="t"/>
              <a:pathLst>
                <a:path extrusionOk="0" h="6429" w="8334">
                  <a:moveTo>
                    <a:pt x="8310" y="0"/>
                  </a:moveTo>
                  <a:cubicBezTo>
                    <a:pt x="6925" y="528"/>
                    <a:pt x="-4" y="2096"/>
                    <a:pt x="0" y="3167"/>
                  </a:cubicBezTo>
                  <a:cubicBezTo>
                    <a:pt x="4" y="4239"/>
                    <a:pt x="6945" y="5885"/>
                    <a:pt x="8334" y="6429"/>
                  </a:cubicBezTo>
                </a:path>
              </a:pathLst>
            </a:custGeom>
            <a:solidFill>
              <a:srgbClr val="4A7DBB"/>
            </a:solidFill>
            <a:ln>
              <a:noFill/>
            </a:ln>
          </p:spPr>
        </p:sp>
        <p:sp>
          <p:nvSpPr>
            <p:cNvPr id="178" name="Google Shape;178;p23"/>
            <p:cNvSpPr txBox="1"/>
            <p:nvPr/>
          </p:nvSpPr>
          <p:spPr>
            <a:xfrm>
              <a:off x="4644125" y="3296213"/>
              <a:ext cx="16950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5800">
                  <a:solidFill>
                    <a:srgbClr val="4A7DBB"/>
                  </a:solidFill>
                  <a:latin typeface="Impact"/>
                  <a:ea typeface="Impact"/>
                  <a:cs typeface="Impact"/>
                  <a:sym typeface="Impact"/>
                </a:rPr>
                <a:t>KALS</a:t>
              </a:r>
              <a:endParaRPr sz="5800"/>
            </a:p>
          </p:txBody>
        </p:sp>
      </p:grpSp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8706" y="3157266"/>
            <a:ext cx="3848100" cy="2968800"/>
          </a:xfrm>
          <a:prstGeom prst="rect">
            <a:avLst/>
          </a:prstGeom>
          <a:noFill/>
          <a:ln cap="flat" cmpd="sng" w="38100">
            <a:solidFill>
              <a:srgbClr val="584E4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3"/>
          <p:cNvSpPr/>
          <p:nvPr/>
        </p:nvSpPr>
        <p:spPr>
          <a:xfrm flipH="1" rot="1799956">
            <a:off x="3261699" y="3595175"/>
            <a:ext cx="2078446" cy="52470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19050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9500" y="3229838"/>
            <a:ext cx="1219200" cy="121920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19050">
              <a:srgbClr val="FFFFFF"/>
            </a:outerShdw>
          </a:effectLst>
        </p:spPr>
      </p:pic>
      <p:sp>
        <p:nvSpPr>
          <p:cNvPr id="182" name="Google Shape;182;p23"/>
          <p:cNvSpPr/>
          <p:nvPr/>
        </p:nvSpPr>
        <p:spPr>
          <a:xfrm flipH="1" rot="1799956">
            <a:off x="3261699" y="3595175"/>
            <a:ext cx="2078446" cy="52470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7DBB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19050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9500" y="3229838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KALS Features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457200" y="1769765"/>
            <a:ext cx="8229600" cy="43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6" y="2569191"/>
            <a:ext cx="3848100" cy="2968800"/>
          </a:xfrm>
          <a:prstGeom prst="rect">
            <a:avLst/>
          </a:prstGeom>
          <a:noFill/>
          <a:ln cap="flat" cmpd="sng" w="38100">
            <a:solidFill>
              <a:srgbClr val="584E45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92" name="Google Shape;192;p24"/>
          <p:cNvGrpSpPr/>
          <p:nvPr/>
        </p:nvGrpSpPr>
        <p:grpSpPr>
          <a:xfrm>
            <a:off x="2084175" y="3550275"/>
            <a:ext cx="2358300" cy="980400"/>
            <a:chOff x="850075" y="5145600"/>
            <a:chExt cx="2358300" cy="980400"/>
          </a:xfrm>
        </p:grpSpPr>
        <p:sp>
          <p:nvSpPr>
            <p:cNvPr id="193" name="Google Shape;193;p24"/>
            <p:cNvSpPr/>
            <p:nvPr/>
          </p:nvSpPr>
          <p:spPr>
            <a:xfrm>
              <a:off x="850075" y="5145600"/>
              <a:ext cx="2358300" cy="980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38100">
              <a:solidFill>
                <a:srgbClr val="4A7D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grpSp>
          <p:nvGrpSpPr>
            <p:cNvPr id="194" name="Google Shape;194;p24"/>
            <p:cNvGrpSpPr/>
            <p:nvPr/>
          </p:nvGrpSpPr>
          <p:grpSpPr>
            <a:xfrm>
              <a:off x="1003824" y="5269788"/>
              <a:ext cx="2050903" cy="697963"/>
              <a:chOff x="4644125" y="3296213"/>
              <a:chExt cx="2050903" cy="697963"/>
            </a:xfrm>
          </p:grpSpPr>
          <p:cxnSp>
            <p:nvCxnSpPr>
              <p:cNvPr id="195" name="Google Shape;195;p24"/>
              <p:cNvCxnSpPr/>
              <p:nvPr/>
            </p:nvCxnSpPr>
            <p:spPr>
              <a:xfrm>
                <a:off x="4756475" y="3994175"/>
                <a:ext cx="14703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4A7DB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96" name="Google Shape;196;p24"/>
              <p:cNvGrpSpPr/>
              <p:nvPr/>
            </p:nvGrpSpPr>
            <p:grpSpPr>
              <a:xfrm rot="-3599939">
                <a:off x="6213531" y="3517681"/>
                <a:ext cx="576706" cy="113075"/>
                <a:chOff x="5333925" y="468950"/>
                <a:chExt cx="824834" cy="161726"/>
              </a:xfrm>
            </p:grpSpPr>
            <p:sp>
              <p:nvSpPr>
                <p:cNvPr id="197" name="Google Shape;197;p24"/>
                <p:cNvSpPr/>
                <p:nvPr/>
              </p:nvSpPr>
              <p:spPr>
                <a:xfrm>
                  <a:off x="5333925" y="468950"/>
                  <a:ext cx="665100" cy="161700"/>
                </a:xfrm>
                <a:prstGeom prst="roundRect">
                  <a:avLst>
                    <a:gd fmla="val 0" name="adj"/>
                  </a:avLst>
                </a:prstGeom>
                <a:solidFill>
                  <a:srgbClr val="4A7DB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24"/>
                <p:cNvSpPr/>
                <p:nvPr/>
              </p:nvSpPr>
              <p:spPr>
                <a:xfrm>
                  <a:off x="5493659" y="468976"/>
                  <a:ext cx="665100" cy="161700"/>
                </a:xfrm>
                <a:prstGeom prst="roundRect">
                  <a:avLst>
                    <a:gd fmla="val 30859" name="adj"/>
                  </a:avLst>
                </a:prstGeom>
                <a:solidFill>
                  <a:srgbClr val="4A7DB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9" name="Google Shape;199;p24"/>
              <p:cNvSpPr/>
              <p:nvPr/>
            </p:nvSpPr>
            <p:spPr>
              <a:xfrm rot="-3599939">
                <a:off x="6239463" y="3846737"/>
                <a:ext cx="145674" cy="112375"/>
              </a:xfrm>
              <a:custGeom>
                <a:rect b="b" l="l" r="r" t="t"/>
                <a:pathLst>
                  <a:path extrusionOk="0" h="6429" w="8334">
                    <a:moveTo>
                      <a:pt x="8310" y="0"/>
                    </a:moveTo>
                    <a:cubicBezTo>
                      <a:pt x="6925" y="528"/>
                      <a:pt x="-4" y="2096"/>
                      <a:pt x="0" y="3167"/>
                    </a:cubicBezTo>
                    <a:cubicBezTo>
                      <a:pt x="4" y="4239"/>
                      <a:pt x="6945" y="5885"/>
                      <a:pt x="8334" y="6429"/>
                    </a:cubicBezTo>
                  </a:path>
                </a:pathLst>
              </a:custGeom>
              <a:solidFill>
                <a:srgbClr val="4A7DBB"/>
              </a:solidFill>
              <a:ln>
                <a:noFill/>
              </a:ln>
            </p:spPr>
          </p:sp>
          <p:sp>
            <p:nvSpPr>
              <p:cNvPr id="200" name="Google Shape;200;p24"/>
              <p:cNvSpPr txBox="1"/>
              <p:nvPr/>
            </p:nvSpPr>
            <p:spPr>
              <a:xfrm>
                <a:off x="4644125" y="3296213"/>
                <a:ext cx="1695000" cy="67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5800">
                    <a:solidFill>
                      <a:srgbClr val="4A7DBB"/>
                    </a:solidFill>
                    <a:latin typeface="Impact"/>
                    <a:ea typeface="Impact"/>
                    <a:cs typeface="Impact"/>
                    <a:sym typeface="Impact"/>
                  </a:rPr>
                  <a:t>KALS</a:t>
                </a:r>
                <a:endParaRPr sz="5800"/>
              </a:p>
            </p:txBody>
          </p:sp>
        </p:grpSp>
      </p:grpSp>
      <p:sp>
        <p:nvSpPr>
          <p:cNvPr id="201" name="Google Shape;201;p24"/>
          <p:cNvSpPr/>
          <p:nvPr/>
        </p:nvSpPr>
        <p:spPr>
          <a:xfrm>
            <a:off x="5379175" y="2542950"/>
            <a:ext cx="3307500" cy="763500"/>
          </a:xfrm>
          <a:prstGeom prst="roundRect">
            <a:avLst>
              <a:gd fmla="val 16667" name="adj"/>
            </a:avLst>
          </a:prstGeom>
          <a:solidFill>
            <a:srgbClr val="15649C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Reading Support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5379175" y="3658725"/>
            <a:ext cx="3307500" cy="763500"/>
          </a:xfrm>
          <a:prstGeom prst="roundRect">
            <a:avLst>
              <a:gd fmla="val 16667" name="adj"/>
            </a:avLst>
          </a:prstGeom>
          <a:solidFill>
            <a:srgbClr val="C0504D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Collaborative Learning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5379175" y="4774500"/>
            <a:ext cx="3307500" cy="763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Behavior Analysis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204" name="Google Shape;204;p24"/>
          <p:cNvCxnSpPr>
            <a:stCxn id="193" idx="3"/>
            <a:endCxn id="201" idx="1"/>
          </p:cNvCxnSpPr>
          <p:nvPr/>
        </p:nvCxnSpPr>
        <p:spPr>
          <a:xfrm flipH="1" rot="10800000">
            <a:off x="4442475" y="2924775"/>
            <a:ext cx="936600" cy="1115700"/>
          </a:xfrm>
          <a:prstGeom prst="bentConnector3">
            <a:avLst>
              <a:gd fmla="val 50005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4"/>
          <p:cNvCxnSpPr>
            <a:stCxn id="193" idx="3"/>
            <a:endCxn id="202" idx="1"/>
          </p:cNvCxnSpPr>
          <p:nvPr/>
        </p:nvCxnSpPr>
        <p:spPr>
          <a:xfrm>
            <a:off x="4442475" y="4040475"/>
            <a:ext cx="936600" cy="600"/>
          </a:xfrm>
          <a:prstGeom prst="bentConnector3">
            <a:avLst>
              <a:gd fmla="val 50005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4"/>
          <p:cNvCxnSpPr>
            <a:stCxn id="193" idx="3"/>
            <a:endCxn id="203" idx="1"/>
          </p:cNvCxnSpPr>
          <p:nvPr/>
        </p:nvCxnSpPr>
        <p:spPr>
          <a:xfrm>
            <a:off x="4442475" y="4040475"/>
            <a:ext cx="936600" cy="1115700"/>
          </a:xfrm>
          <a:prstGeom prst="bentConnector3">
            <a:avLst>
              <a:gd fmla="val 50005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>
            <a:off x="4512375" y="4399300"/>
            <a:ext cx="486600" cy="41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Annotation on Webpage</a:t>
            </a: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 rotWithShape="1">
          <a:blip r:embed="rId3">
            <a:alphaModFix/>
          </a:blip>
          <a:srcRect b="72716" l="33086" r="51623" t="0"/>
          <a:stretch/>
        </p:blipFill>
        <p:spPr>
          <a:xfrm>
            <a:off x="457200" y="2440875"/>
            <a:ext cx="1600200" cy="1818300"/>
          </a:xfrm>
          <a:prstGeom prst="rect">
            <a:avLst/>
          </a:prstGeom>
          <a:noFill/>
          <a:ln cap="flat" cmpd="sng" w="38100">
            <a:solidFill>
              <a:srgbClr val="584E4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25"/>
          <p:cNvPicPr preferRelativeResize="0"/>
          <p:nvPr/>
        </p:nvPicPr>
        <p:blipFill rotWithShape="1">
          <a:blip r:embed="rId4">
            <a:alphaModFix/>
          </a:blip>
          <a:srcRect b="39139" l="0" r="0" t="0"/>
          <a:stretch/>
        </p:blipFill>
        <p:spPr>
          <a:xfrm>
            <a:off x="2601775" y="2648463"/>
            <a:ext cx="3940500" cy="3094800"/>
          </a:xfrm>
          <a:prstGeom prst="rect">
            <a:avLst/>
          </a:prstGeom>
          <a:noFill/>
          <a:ln cap="flat" cmpd="sng" w="38100">
            <a:solidFill>
              <a:srgbClr val="584E4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25"/>
          <p:cNvSpPr/>
          <p:nvPr/>
        </p:nvSpPr>
        <p:spPr>
          <a:xfrm>
            <a:off x="5495813" y="1957963"/>
            <a:ext cx="2673300" cy="763500"/>
          </a:xfrm>
          <a:prstGeom prst="roundRect">
            <a:avLst>
              <a:gd fmla="val 16667" name="adj"/>
            </a:avLst>
          </a:prstGeom>
          <a:solidFill>
            <a:srgbClr val="15649C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Highlighters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247438" y="1818175"/>
            <a:ext cx="1043700" cy="1043700"/>
          </a:xfrm>
          <a:prstGeom prst="wedgeEllipseCallout">
            <a:avLst>
              <a:gd fmla="val -66149" name="adj1"/>
              <a:gd fmla="val 66659" name="adj2"/>
            </a:avLst>
          </a:prstGeom>
          <a:solidFill>
            <a:srgbClr val="FFFFFF"/>
          </a:solidFill>
          <a:ln cap="flat" cmpd="sng" w="38100">
            <a:solidFill>
              <a:srgbClr val="1564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5"/>
          <p:cNvGrpSpPr/>
          <p:nvPr/>
        </p:nvGrpSpPr>
        <p:grpSpPr>
          <a:xfrm>
            <a:off x="5311197" y="1912371"/>
            <a:ext cx="916204" cy="799834"/>
            <a:chOff x="5311197" y="1912371"/>
            <a:chExt cx="916204" cy="799834"/>
          </a:xfrm>
        </p:grpSpPr>
        <p:pic>
          <p:nvPicPr>
            <p:cNvPr descr="slide highlighter yellow" id="219" name="Google Shape;219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61833" y="2144679"/>
              <a:ext cx="565568" cy="5655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lide highlighter yellow" id="220" name="Google Shape;220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2700000">
              <a:off x="5519596" y="2029504"/>
              <a:ext cx="565568" cy="5655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lide highlighter yellow" id="221" name="Google Shape;221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>
              <a:off x="5311197" y="2144679"/>
              <a:ext cx="565568" cy="5655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25"/>
          <p:cNvSpPr/>
          <p:nvPr/>
        </p:nvSpPr>
        <p:spPr>
          <a:xfrm>
            <a:off x="6639025" y="3346725"/>
            <a:ext cx="2126100" cy="763500"/>
          </a:xfrm>
          <a:prstGeom prst="roundRect">
            <a:avLst>
              <a:gd fmla="val 16667" name="adj"/>
            </a:avLst>
          </a:prstGeom>
          <a:solidFill>
            <a:srgbClr val="15649C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Rich Text </a:t>
            </a:r>
            <a:br>
              <a:rPr lang="zh-TW" sz="2400">
                <a:solidFill>
                  <a:srgbClr val="FFFFFF"/>
                </a:solidFill>
              </a:rPr>
            </a:br>
            <a:r>
              <a:rPr lang="zh-TW" sz="2400">
                <a:solidFill>
                  <a:srgbClr val="FFFFFF"/>
                </a:solidFill>
              </a:rPr>
              <a:t>Note Editor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5843700" y="3206925"/>
            <a:ext cx="1043700" cy="1043700"/>
          </a:xfrm>
          <a:prstGeom prst="wedgeEllipseCallout">
            <a:avLst>
              <a:gd fmla="val -97566" name="adj1"/>
              <a:gd fmla="val 90316" name="adj2"/>
            </a:avLst>
          </a:prstGeom>
          <a:solidFill>
            <a:srgbClr val="FFFFFF"/>
          </a:solidFill>
          <a:ln cap="flat" cmpd="sng" w="38100">
            <a:solidFill>
              <a:srgbClr val="1564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665925" y="5701825"/>
            <a:ext cx="2394600" cy="763500"/>
          </a:xfrm>
          <a:prstGeom prst="roundRect">
            <a:avLst>
              <a:gd fmla="val 16667" name="adj"/>
            </a:avLst>
          </a:prstGeom>
          <a:solidFill>
            <a:srgbClr val="15649C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Multimedia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2464800" y="5562025"/>
            <a:ext cx="1043700" cy="1043700"/>
          </a:xfrm>
          <a:prstGeom prst="wedgeEllipseCallout">
            <a:avLst>
              <a:gd fmla="val 75714" name="adj1"/>
              <a:gd fmla="val -112480" name="adj2"/>
            </a:avLst>
          </a:prstGeom>
          <a:solidFill>
            <a:srgbClr val="FFFFFF"/>
          </a:solidFill>
          <a:ln cap="flat" cmpd="sng" w="38100">
            <a:solidFill>
              <a:srgbClr val="1564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5213" y="3318149"/>
            <a:ext cx="820675" cy="8206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5"/>
          <p:cNvGrpSpPr/>
          <p:nvPr/>
        </p:nvGrpSpPr>
        <p:grpSpPr>
          <a:xfrm>
            <a:off x="2516624" y="5774138"/>
            <a:ext cx="940048" cy="618875"/>
            <a:chOff x="7866124" y="4231413"/>
            <a:chExt cx="940048" cy="618875"/>
          </a:xfrm>
        </p:grpSpPr>
        <p:pic>
          <p:nvPicPr>
            <p:cNvPr id="228" name="Google Shape;228;p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866124" y="4231413"/>
              <a:ext cx="618875" cy="618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240597" y="4231425"/>
              <a:ext cx="565575" cy="565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" name="Google Shape;230;p25"/>
          <p:cNvGrpSpPr/>
          <p:nvPr/>
        </p:nvGrpSpPr>
        <p:grpSpPr>
          <a:xfrm>
            <a:off x="5247450" y="5561725"/>
            <a:ext cx="3070750" cy="1043700"/>
            <a:chOff x="5446250" y="4816600"/>
            <a:chExt cx="3070750" cy="1043700"/>
          </a:xfrm>
        </p:grpSpPr>
        <p:sp>
          <p:nvSpPr>
            <p:cNvPr id="231" name="Google Shape;231;p25"/>
            <p:cNvSpPr/>
            <p:nvPr/>
          </p:nvSpPr>
          <p:spPr>
            <a:xfrm>
              <a:off x="5843700" y="4956388"/>
              <a:ext cx="2673300" cy="763500"/>
            </a:xfrm>
            <a:prstGeom prst="roundRect">
              <a:avLst>
                <a:gd fmla="val 16667" name="adj"/>
              </a:avLst>
            </a:prstGeom>
            <a:solidFill>
              <a:srgbClr val="15649C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lt1"/>
                  </a:solidFill>
                </a:rPr>
                <a:t>Voice Record</a:t>
              </a: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5446250" y="4816600"/>
              <a:ext cx="1043700" cy="1043700"/>
            </a:xfrm>
            <a:prstGeom prst="wedgeEllipseCallout">
              <a:avLst>
                <a:gd fmla="val -67103" name="adj1"/>
                <a:gd fmla="val -108642" name="adj2"/>
              </a:avLst>
            </a:prstGeom>
            <a:solidFill>
              <a:srgbClr val="FFFFFF"/>
            </a:solidFill>
            <a:ln cap="flat" cmpd="sng" w="38100">
              <a:solidFill>
                <a:srgbClr val="1564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3" name="Google Shape;233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557763" y="4927813"/>
              <a:ext cx="820675" cy="820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Google Shape;234;p25"/>
          <p:cNvSpPr/>
          <p:nvPr/>
        </p:nvSpPr>
        <p:spPr>
          <a:xfrm flipH="1" rot="10800000">
            <a:off x="1162875" y="4194825"/>
            <a:ext cx="1560600" cy="894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4A7DBB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External Congnitive Support</a:t>
            </a:r>
            <a:endParaRPr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457200" y="1769765"/>
            <a:ext cx="8229600" cy="43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6"/>
          <p:cNvPicPr preferRelativeResize="0"/>
          <p:nvPr/>
        </p:nvPicPr>
        <p:blipFill rotWithShape="1">
          <a:blip r:embed="rId3">
            <a:alphaModFix/>
          </a:blip>
          <a:srcRect b="38157" l="16999" r="29034" t="0"/>
          <a:stretch/>
        </p:blipFill>
        <p:spPr>
          <a:xfrm>
            <a:off x="457200" y="2407575"/>
            <a:ext cx="3896100" cy="3080700"/>
          </a:xfrm>
          <a:prstGeom prst="rect">
            <a:avLst/>
          </a:prstGeom>
          <a:noFill/>
          <a:ln cap="flat" cmpd="sng" w="38100">
            <a:solidFill>
              <a:srgbClr val="584E4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3" name="Google Shape;243;p26"/>
          <p:cNvSpPr/>
          <p:nvPr/>
        </p:nvSpPr>
        <p:spPr>
          <a:xfrm>
            <a:off x="5281000" y="2365525"/>
            <a:ext cx="3369600" cy="3458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Webpage (</a:t>
            </a:r>
            <a:r>
              <a:rPr lang="zh-TW" sz="2400">
                <a:solidFill>
                  <a:schemeClr val="dk1"/>
                </a:solidFill>
              </a:rPr>
              <a:t>Google)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Dictionary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Wikipedia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Video (YouTube)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Image </a:t>
            </a:r>
            <a:br>
              <a:rPr lang="zh-TW" sz="2400"/>
            </a:br>
            <a:r>
              <a:rPr lang="zh-TW" sz="2400"/>
              <a:t>(Google Images)</a:t>
            </a:r>
            <a:endParaRPr sz="2400"/>
          </a:p>
        </p:txBody>
      </p:sp>
      <p:grpSp>
        <p:nvGrpSpPr>
          <p:cNvPr id="244" name="Google Shape;244;p26"/>
          <p:cNvGrpSpPr/>
          <p:nvPr/>
        </p:nvGrpSpPr>
        <p:grpSpPr>
          <a:xfrm>
            <a:off x="4843675" y="1769775"/>
            <a:ext cx="2524675" cy="1043700"/>
            <a:chOff x="5218050" y="1769775"/>
            <a:chExt cx="2524675" cy="1043700"/>
          </a:xfrm>
        </p:grpSpPr>
        <p:sp>
          <p:nvSpPr>
            <p:cNvPr id="245" name="Google Shape;245;p26"/>
            <p:cNvSpPr/>
            <p:nvPr/>
          </p:nvSpPr>
          <p:spPr>
            <a:xfrm>
              <a:off x="6023125" y="1909875"/>
              <a:ext cx="1719600" cy="763500"/>
            </a:xfrm>
            <a:prstGeom prst="roundRect">
              <a:avLst>
                <a:gd fmla="val 16667" name="adj"/>
              </a:avLst>
            </a:prstGeom>
            <a:solidFill>
              <a:srgbClr val="15649C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rgbClr val="FFFFFF"/>
                  </a:solidFill>
                </a:rPr>
                <a:t>Search</a:t>
              </a: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5218050" y="1769775"/>
              <a:ext cx="1043700" cy="10437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1564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7" name="Google Shape;24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58150" y="1909875"/>
              <a:ext cx="763500" cy="76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8" name="Google Shape;248;p26"/>
          <p:cNvSpPr/>
          <p:nvPr/>
        </p:nvSpPr>
        <p:spPr>
          <a:xfrm flipH="1" rot="-1504168">
            <a:off x="3057160" y="2809261"/>
            <a:ext cx="1758014" cy="52475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7DBB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19050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Reading with Peers</a:t>
            </a:r>
            <a:endParaRPr/>
          </a:p>
        </p:txBody>
      </p:sp>
      <p:sp>
        <p:nvSpPr>
          <p:cNvPr id="255" name="Google Shape;255;p27"/>
          <p:cNvSpPr txBox="1"/>
          <p:nvPr>
            <p:ph idx="1" type="body"/>
          </p:nvPr>
        </p:nvSpPr>
        <p:spPr>
          <a:xfrm>
            <a:off x="457200" y="1769765"/>
            <a:ext cx="8229600" cy="43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7"/>
          <p:cNvPicPr preferRelativeResize="0"/>
          <p:nvPr/>
        </p:nvPicPr>
        <p:blipFill rotWithShape="1">
          <a:blip r:embed="rId3">
            <a:alphaModFix/>
          </a:blip>
          <a:srcRect b="9982" l="0" r="0" t="0"/>
          <a:stretch/>
        </p:blipFill>
        <p:spPr>
          <a:xfrm>
            <a:off x="0" y="1769775"/>
            <a:ext cx="9144000" cy="50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7"/>
          <p:cNvSpPr/>
          <p:nvPr/>
        </p:nvSpPr>
        <p:spPr>
          <a:xfrm>
            <a:off x="6172350" y="1743025"/>
            <a:ext cx="2792700" cy="8721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38100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 u="sng"/>
              <a:t>My Annotation</a:t>
            </a:r>
            <a:r>
              <a:rPr b="1" lang="zh-TW" sz="2400"/>
              <a:t> </a:t>
            </a:r>
            <a:r>
              <a:rPr lang="zh-TW" sz="1800"/>
              <a:t>(with underline)</a:t>
            </a:r>
            <a:endParaRPr sz="1800"/>
          </a:p>
        </p:txBody>
      </p:sp>
      <p:sp>
        <p:nvSpPr>
          <p:cNvPr id="258" name="Google Shape;258;p27"/>
          <p:cNvSpPr/>
          <p:nvPr/>
        </p:nvSpPr>
        <p:spPr>
          <a:xfrm>
            <a:off x="5436600" y="1657200"/>
            <a:ext cx="1043700" cy="1043700"/>
          </a:xfrm>
          <a:prstGeom prst="wedgeEllipseCallout">
            <a:avLst>
              <a:gd fmla="val 28100" name="adj1"/>
              <a:gd fmla="val 81669" name="adj2"/>
            </a:avLst>
          </a:prstGeom>
          <a:solidFill>
            <a:srgbClr val="FFFF00"/>
          </a:solidFill>
          <a:ln cap="flat" cmpd="sng" w="38100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&#10; user coat red account profile people human" id="259" name="Google Shape;2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050" y="1769775"/>
            <a:ext cx="724800" cy="7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/>
          <p:nvPr/>
        </p:nvSpPr>
        <p:spPr>
          <a:xfrm>
            <a:off x="4360675" y="5662350"/>
            <a:ext cx="2792700" cy="872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BF9000"/>
                </a:solidFill>
              </a:rPr>
              <a:t>Others</a:t>
            </a:r>
            <a:r>
              <a:rPr b="1" lang="zh-TW" sz="2400">
                <a:solidFill>
                  <a:srgbClr val="BF9000"/>
                </a:solidFill>
              </a:rPr>
              <a:t> </a:t>
            </a:r>
            <a:br>
              <a:rPr b="1" lang="zh-TW" sz="2400"/>
            </a:br>
            <a:r>
              <a:rPr lang="zh-TW" sz="1800"/>
              <a:t>(with brown color)</a:t>
            </a:r>
            <a:endParaRPr sz="1800"/>
          </a:p>
        </p:txBody>
      </p:sp>
      <p:grpSp>
        <p:nvGrpSpPr>
          <p:cNvPr id="261" name="Google Shape;261;p27"/>
          <p:cNvGrpSpPr/>
          <p:nvPr/>
        </p:nvGrpSpPr>
        <p:grpSpPr>
          <a:xfrm>
            <a:off x="3624925" y="5576525"/>
            <a:ext cx="1043700" cy="1043700"/>
            <a:chOff x="3624925" y="5576525"/>
            <a:chExt cx="1043700" cy="1043700"/>
          </a:xfrm>
        </p:grpSpPr>
        <p:sp>
          <p:nvSpPr>
            <p:cNvPr id="262" name="Google Shape;262;p27"/>
            <p:cNvSpPr/>
            <p:nvPr/>
          </p:nvSpPr>
          <p:spPr>
            <a:xfrm>
              <a:off x="3624925" y="5576525"/>
              <a:ext cx="1043700" cy="1043700"/>
            </a:xfrm>
            <a:prstGeom prst="wedgeEllipseCallout">
              <a:avLst>
                <a:gd fmla="val -33537" name="adj1"/>
                <a:gd fmla="val -65301" name="adj2"/>
              </a:avLst>
            </a:prstGeom>
            <a:solidFill>
              <a:srgbClr val="FFFFFF"/>
            </a:solidFill>
            <a:ln cap="flat" cmpd="sng" w="38100">
              <a:solidFill>
                <a:srgbClr val="BE4B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slide user coat green account profile people human" id="263" name="Google Shape;263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4375" y="5689100"/>
              <a:ext cx="724800" cy="72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4" name="Google Shape;264;p27"/>
          <p:cNvSpPr/>
          <p:nvPr/>
        </p:nvSpPr>
        <p:spPr>
          <a:xfrm>
            <a:off x="1849125" y="1812900"/>
            <a:ext cx="1043700" cy="1043700"/>
          </a:xfrm>
          <a:prstGeom prst="wedgeEllipseCallout">
            <a:avLst>
              <a:gd fmla="val 65186" name="adj1"/>
              <a:gd fmla="val 66751" name="adj2"/>
            </a:avLst>
          </a:prstGeom>
          <a:solidFill>
            <a:srgbClr val="FFFFFF"/>
          </a:solidFill>
          <a:ln cap="flat" cmpd="sng" w="38100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 user preppy blue account profile people human" id="265" name="Google Shape;26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8500" y="2002275"/>
            <a:ext cx="664950" cy="664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27"/>
          <p:cNvGrpSpPr/>
          <p:nvPr/>
        </p:nvGrpSpPr>
        <p:grpSpPr>
          <a:xfrm>
            <a:off x="1222975" y="4440150"/>
            <a:ext cx="1043700" cy="1043700"/>
            <a:chOff x="3624925" y="5576525"/>
            <a:chExt cx="1043700" cy="1043700"/>
          </a:xfrm>
        </p:grpSpPr>
        <p:sp>
          <p:nvSpPr>
            <p:cNvPr id="267" name="Google Shape;267;p27"/>
            <p:cNvSpPr/>
            <p:nvPr/>
          </p:nvSpPr>
          <p:spPr>
            <a:xfrm>
              <a:off x="3624925" y="5576525"/>
              <a:ext cx="1043700" cy="1043700"/>
            </a:xfrm>
            <a:prstGeom prst="wedgeEllipseCallout">
              <a:avLst>
                <a:gd fmla="val 136605" name="adj1"/>
                <a:gd fmla="val 1677" name="adj2"/>
              </a:avLst>
            </a:prstGeom>
            <a:solidFill>
              <a:srgbClr val="FFFFFF"/>
            </a:solidFill>
            <a:ln cap="flat" cmpd="sng" w="38100">
              <a:solidFill>
                <a:srgbClr val="BE4B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slide user coat green account profile people human" id="268" name="Google Shape;268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4375" y="5689100"/>
              <a:ext cx="724800" cy="724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"/>
            <a:ext cx="9143999" cy="180667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Collaborative Learning</a:t>
            </a:r>
            <a:br>
              <a:rPr lang="zh-TW"/>
            </a:br>
            <a:r>
              <a:rPr b="0" lang="zh-TW" sz="3600"/>
              <a:t>on</a:t>
            </a:r>
            <a:r>
              <a:rPr b="0" lang="zh-TW" sz="3600"/>
              <a:t> Annotation</a:t>
            </a:r>
            <a:endParaRPr b="0" sz="3600"/>
          </a:p>
        </p:txBody>
      </p:sp>
      <p:pic>
        <p:nvPicPr>
          <p:cNvPr id="276" name="Google Shape;27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125" y="1739825"/>
            <a:ext cx="7219800" cy="498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ide&#10; user coat red account profile people human" id="277" name="Google Shape;2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975" y="1118925"/>
            <a:ext cx="1507675" cy="1507675"/>
          </a:xfrm>
          <a:prstGeom prst="rect">
            <a:avLst/>
          </a:prstGeom>
          <a:noFill/>
          <a:ln>
            <a:noFill/>
          </a:ln>
          <a:effectLst>
            <a:outerShdw blurRad="842963" rotWithShape="0" algn="bl" dir="5400000" dist="19050">
              <a:srgbClr val="FFFF00"/>
            </a:outerShdw>
          </a:effectLst>
        </p:spPr>
      </p:pic>
      <p:sp>
        <p:nvSpPr>
          <p:cNvPr id="278" name="Google Shape;278;p28"/>
          <p:cNvSpPr/>
          <p:nvPr/>
        </p:nvSpPr>
        <p:spPr>
          <a:xfrm>
            <a:off x="6865125" y="4253725"/>
            <a:ext cx="1039200" cy="7248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Peer</a:t>
            </a:r>
            <a:br>
              <a:rPr lang="zh-TW" sz="1800">
                <a:solidFill>
                  <a:srgbClr val="FFFFFF"/>
                </a:solidFill>
              </a:rPr>
            </a:br>
            <a:r>
              <a:rPr b="1" lang="zh-TW" sz="2400">
                <a:solidFill>
                  <a:srgbClr val="FFFFFF"/>
                </a:solidFill>
              </a:rPr>
              <a:t>A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725550" y="5640550"/>
            <a:ext cx="1039200" cy="7248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Peer</a:t>
            </a:r>
            <a:br>
              <a:rPr lang="zh-TW" sz="1800">
                <a:solidFill>
                  <a:srgbClr val="FFFFFF"/>
                </a:solidFill>
              </a:rPr>
            </a:br>
            <a:r>
              <a:rPr b="1" lang="zh-TW" sz="2400">
                <a:solidFill>
                  <a:srgbClr val="FFFFFF"/>
                </a:solidFill>
              </a:rPr>
              <a:t>B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descr="slide user coat green account profile people human" id="280" name="Google Shape;28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0375" y="391695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ide user preppy blue account profile people human" id="281" name="Google Shape;28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1659" y="5351600"/>
            <a:ext cx="1143000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28"/>
          <p:cNvCxnSpPr/>
          <p:nvPr/>
        </p:nvCxnSpPr>
        <p:spPr>
          <a:xfrm flipH="1">
            <a:off x="5277350" y="4855575"/>
            <a:ext cx="818100" cy="60900"/>
          </a:xfrm>
          <a:prstGeom prst="straightConnector1">
            <a:avLst/>
          </a:prstGeom>
          <a:noFill/>
          <a:ln cap="flat" cmpd="sng" w="76200">
            <a:solidFill>
              <a:srgbClr val="BE4B4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8"/>
          <p:cNvCxnSpPr/>
          <p:nvPr/>
        </p:nvCxnSpPr>
        <p:spPr>
          <a:xfrm>
            <a:off x="2357900" y="6050950"/>
            <a:ext cx="840900" cy="47700"/>
          </a:xfrm>
          <a:prstGeom prst="straightConnector1">
            <a:avLst/>
          </a:prstGeom>
          <a:noFill/>
          <a:ln cap="flat" cmpd="sng" w="76200">
            <a:solidFill>
              <a:srgbClr val="BE4B4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8"/>
          <p:cNvCxnSpPr/>
          <p:nvPr/>
        </p:nvCxnSpPr>
        <p:spPr>
          <a:xfrm flipH="1">
            <a:off x="5078125" y="2805875"/>
            <a:ext cx="808500" cy="442800"/>
          </a:xfrm>
          <a:prstGeom prst="straightConnector1">
            <a:avLst/>
          </a:prstGeom>
          <a:noFill/>
          <a:ln cap="flat" cmpd="sng" w="76200">
            <a:solidFill>
              <a:srgbClr val="BE4B4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8"/>
          <p:cNvSpPr/>
          <p:nvPr/>
        </p:nvSpPr>
        <p:spPr>
          <a:xfrm>
            <a:off x="5972463" y="2524088"/>
            <a:ext cx="1202700" cy="627600"/>
          </a:xfrm>
          <a:prstGeom prst="roundRect">
            <a:avLst>
              <a:gd fmla="val 16667" name="adj"/>
            </a:avLst>
          </a:prstGeom>
          <a:solidFill>
            <a:srgbClr val="BE4B48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Me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descr="slide&#10; user coat red account profile people human" id="286" name="Google Shape;28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8038" y="1118925"/>
            <a:ext cx="1507675" cy="15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9"/>
          <p:cNvGrpSpPr/>
          <p:nvPr/>
        </p:nvGrpSpPr>
        <p:grpSpPr>
          <a:xfrm>
            <a:off x="4313283" y="2348291"/>
            <a:ext cx="4373575" cy="3199264"/>
            <a:chOff x="0" y="879019"/>
            <a:chExt cx="9143999" cy="7271055"/>
          </a:xfrm>
        </p:grpSpPr>
        <p:pic>
          <p:nvPicPr>
            <p:cNvPr id="293" name="Google Shape;29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879019"/>
              <a:ext cx="9143999" cy="24271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3306119"/>
              <a:ext cx="9143999" cy="24271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5733226"/>
              <a:ext cx="9143999" cy="24168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" name="Google Shape;296;p29"/>
          <p:cNvSpPr txBox="1"/>
          <p:nvPr>
            <p:ph idx="1" type="body"/>
          </p:nvPr>
        </p:nvSpPr>
        <p:spPr>
          <a:xfrm>
            <a:off x="457200" y="1769765"/>
            <a:ext cx="8229600" cy="43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993350" y="3438550"/>
            <a:ext cx="3786900" cy="1385100"/>
          </a:xfrm>
          <a:prstGeom prst="rightArrow">
            <a:avLst>
              <a:gd fmla="val 68280" name="adj1"/>
              <a:gd fmla="val 50000" name="adj2"/>
            </a:avLst>
          </a:prstGeom>
          <a:solidFill>
            <a:schemeClr val="accent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400">
                <a:solidFill>
                  <a:schemeClr val="lt1"/>
                </a:solidFill>
              </a:rPr>
              <a:t>Reading Behavior Database</a:t>
            </a:r>
            <a:endParaRPr/>
          </a:p>
        </p:txBody>
      </p:sp>
      <p:sp>
        <p:nvSpPr>
          <p:cNvPr id="298" name="Google Shape;298;p29"/>
          <p:cNvSpPr/>
          <p:nvPr/>
        </p:nvSpPr>
        <p:spPr>
          <a:xfrm>
            <a:off x="274825" y="3610600"/>
            <a:ext cx="1041000" cy="10410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Reading Behavior Analysis</a:t>
            </a:r>
            <a:endParaRPr/>
          </a:p>
        </p:txBody>
      </p:sp>
      <p:pic>
        <p:nvPicPr>
          <p:cNvPr descr="[Slide] Database Slide" id="300" name="Google Shape;30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575" y="3749350"/>
            <a:ext cx="763500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9"/>
          <p:cNvSpPr/>
          <p:nvPr/>
        </p:nvSpPr>
        <p:spPr>
          <a:xfrm>
            <a:off x="4930313" y="5202800"/>
            <a:ext cx="3139500" cy="763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Learning Profile </a:t>
            </a:r>
            <a:br>
              <a:rPr b="1" lang="zh-TW" sz="2400">
                <a:solidFill>
                  <a:srgbClr val="FFFFFF"/>
                </a:solidFill>
              </a:rPr>
            </a:br>
            <a:r>
              <a:rPr b="1" lang="zh-TW" sz="2400">
                <a:solidFill>
                  <a:srgbClr val="FFFFFF"/>
                </a:solidFill>
              </a:rPr>
              <a:t>Dashboard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Annotation Recommend</a:t>
            </a:r>
            <a:endParaRPr/>
          </a:p>
        </p:txBody>
      </p:sp>
      <p:grpSp>
        <p:nvGrpSpPr>
          <p:cNvPr id="308" name="Google Shape;308;p30"/>
          <p:cNvGrpSpPr/>
          <p:nvPr/>
        </p:nvGrpSpPr>
        <p:grpSpPr>
          <a:xfrm>
            <a:off x="670934" y="1713275"/>
            <a:ext cx="2346301" cy="1080068"/>
            <a:chOff x="899592" y="2863224"/>
            <a:chExt cx="3240300" cy="1491600"/>
          </a:xfrm>
        </p:grpSpPr>
        <p:sp>
          <p:nvSpPr>
            <p:cNvPr id="309" name="Google Shape;309;p30"/>
            <p:cNvSpPr/>
            <p:nvPr/>
          </p:nvSpPr>
          <p:spPr>
            <a:xfrm>
              <a:off x="899592" y="2863224"/>
              <a:ext cx="3240300" cy="1491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0" name="Google Shape;310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43608" y="2924944"/>
              <a:ext cx="2959529" cy="120797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1" name="Google Shape;311;p30"/>
          <p:cNvCxnSpPr>
            <a:stCxn id="309" idx="3"/>
            <a:endCxn id="312" idx="1"/>
          </p:cNvCxnSpPr>
          <p:nvPr/>
        </p:nvCxnSpPr>
        <p:spPr>
          <a:xfrm>
            <a:off x="3017235" y="2253309"/>
            <a:ext cx="28686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12" name="Google Shape;312;p30"/>
          <p:cNvSpPr/>
          <p:nvPr/>
        </p:nvSpPr>
        <p:spPr>
          <a:xfrm>
            <a:off x="5885700" y="1881250"/>
            <a:ext cx="1765200" cy="744000"/>
          </a:xfrm>
          <a:prstGeom prst="roundRect">
            <a:avLst>
              <a:gd fmla="val 16667" name="adj"/>
            </a:avLst>
          </a:prstGeom>
          <a:solidFill>
            <a:srgbClr val="785D9A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Annotation Score</a:t>
            </a:r>
            <a:endParaRPr i="0" sz="2400" u="none" cap="none" strike="noStrike">
              <a:solidFill>
                <a:srgbClr val="FFFFFF"/>
              </a:solidFill>
            </a:endParaRPr>
          </a:p>
        </p:txBody>
      </p:sp>
      <p:sp>
        <p:nvSpPr>
          <p:cNvPr id="313" name="Google Shape;313;p30"/>
          <p:cNvSpPr/>
          <p:nvPr/>
        </p:nvSpPr>
        <p:spPr>
          <a:xfrm>
            <a:off x="351175" y="3081525"/>
            <a:ext cx="1926300" cy="3140400"/>
          </a:xfrm>
          <a:prstGeom prst="wedgeRoundRectCallout">
            <a:avLst>
              <a:gd fmla="val 18624" name="adj1"/>
              <a:gd fmla="val -66787" name="adj2"/>
              <a:gd fmla="val 16667" name="adj3"/>
            </a:avLst>
          </a:prstGeom>
          <a:solidFill>
            <a:srgbClr val="FFFFFF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180000" dist="571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534325" y="3153800"/>
            <a:ext cx="15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accent6"/>
                </a:solidFill>
              </a:rPr>
              <a:t>Annotation Features</a:t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0"/>
          <p:cNvSpPr/>
          <p:nvPr/>
        </p:nvSpPr>
        <p:spPr>
          <a:xfrm>
            <a:off x="558025" y="3914450"/>
            <a:ext cx="1512600" cy="431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Strategy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0"/>
          <p:cNvSpPr/>
          <p:nvPr/>
        </p:nvSpPr>
        <p:spPr>
          <a:xfrm>
            <a:off x="558025" y="5065825"/>
            <a:ext cx="1512600" cy="431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Word Count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0"/>
          <p:cNvSpPr/>
          <p:nvPr/>
        </p:nvSpPr>
        <p:spPr>
          <a:xfrm>
            <a:off x="558025" y="4490225"/>
            <a:ext cx="1512600" cy="431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Speech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8" name="Google Shape;318;p30"/>
          <p:cNvSpPr/>
          <p:nvPr/>
        </p:nvSpPr>
        <p:spPr>
          <a:xfrm>
            <a:off x="558025" y="5641425"/>
            <a:ext cx="1512600" cy="431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Position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2600275" y="3081525"/>
            <a:ext cx="1926300" cy="1684500"/>
          </a:xfrm>
          <a:prstGeom prst="wedgeRoundRectCallout">
            <a:avLst>
              <a:gd fmla="val -69410" name="adj1"/>
              <a:gd fmla="val -74575" name="adj2"/>
              <a:gd fmla="val 16667" name="adj3"/>
            </a:avLst>
          </a:prstGeom>
          <a:solidFill>
            <a:srgbClr val="FFFFFF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180000" dist="571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2600276" y="3153800"/>
            <a:ext cx="19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accent6"/>
                </a:solidFill>
              </a:rPr>
              <a:t>Annotation</a:t>
            </a:r>
            <a:endParaRPr b="1" sz="2000">
              <a:solidFill>
                <a:schemeClr val="accent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accent6"/>
                </a:solidFill>
              </a:rPr>
              <a:t>Consensus</a:t>
            </a:r>
            <a:endParaRPr b="1" sz="2000">
              <a:solidFill>
                <a:schemeClr val="accent6"/>
              </a:solidFill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2743800" y="3914450"/>
            <a:ext cx="1639200" cy="662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Consensus Count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22" name="Google Shape;3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124" y="2928000"/>
            <a:ext cx="3234250" cy="323425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3" name="Google Shape;323;p30"/>
          <p:cNvSpPr/>
          <p:nvPr/>
        </p:nvSpPr>
        <p:spPr>
          <a:xfrm>
            <a:off x="5310150" y="5877275"/>
            <a:ext cx="2916000" cy="510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Recommendation</a:t>
            </a:r>
            <a:endParaRPr i="0" sz="1800" u="none" cap="none" strike="noStrike">
              <a:solidFill>
                <a:srgbClr val="FFFFFF"/>
              </a:solidFill>
            </a:endParaRPr>
          </a:p>
        </p:txBody>
      </p:sp>
      <p:cxnSp>
        <p:nvCxnSpPr>
          <p:cNvPr id="324" name="Google Shape;324;p30"/>
          <p:cNvCxnSpPr>
            <a:stCxn id="312" idx="2"/>
            <a:endCxn id="322" idx="0"/>
          </p:cNvCxnSpPr>
          <p:nvPr/>
        </p:nvCxnSpPr>
        <p:spPr>
          <a:xfrm>
            <a:off x="6768300" y="2625250"/>
            <a:ext cx="0" cy="302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25" name="Google Shape;325;p30"/>
          <p:cNvSpPr/>
          <p:nvPr/>
        </p:nvSpPr>
        <p:spPr>
          <a:xfrm>
            <a:off x="3876025" y="1931725"/>
            <a:ext cx="1719600" cy="576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Algorithm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6" name="Google Shape;326;p30"/>
          <p:cNvSpPr/>
          <p:nvPr/>
        </p:nvSpPr>
        <p:spPr>
          <a:xfrm>
            <a:off x="3577850" y="1817275"/>
            <a:ext cx="805200" cy="805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1817" y="1881242"/>
            <a:ext cx="677163" cy="67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0130110 數位閱讀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