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78"/>
  </p:notesMasterIdLst>
  <p:sldIdLst>
    <p:sldId id="261" r:id="rId2"/>
    <p:sldId id="296" r:id="rId3"/>
    <p:sldId id="345" r:id="rId4"/>
    <p:sldId id="309" r:id="rId5"/>
    <p:sldId id="342" r:id="rId6"/>
    <p:sldId id="308" r:id="rId7"/>
    <p:sldId id="259" r:id="rId8"/>
    <p:sldId id="260" r:id="rId9"/>
    <p:sldId id="285" r:id="rId10"/>
    <p:sldId id="290" r:id="rId11"/>
    <p:sldId id="262" r:id="rId12"/>
    <p:sldId id="258" r:id="rId13"/>
    <p:sldId id="264" r:id="rId14"/>
    <p:sldId id="286" r:id="rId15"/>
    <p:sldId id="283" r:id="rId16"/>
    <p:sldId id="287" r:id="rId17"/>
    <p:sldId id="349" r:id="rId18"/>
    <p:sldId id="289" r:id="rId19"/>
    <p:sldId id="282" r:id="rId20"/>
    <p:sldId id="294" r:id="rId21"/>
    <p:sldId id="284" r:id="rId22"/>
    <p:sldId id="295" r:id="rId23"/>
    <p:sldId id="265" r:id="rId24"/>
    <p:sldId id="266" r:id="rId25"/>
    <p:sldId id="311" r:id="rId26"/>
    <p:sldId id="312" r:id="rId27"/>
    <p:sldId id="313" r:id="rId28"/>
    <p:sldId id="267" r:id="rId29"/>
    <p:sldId id="300" r:id="rId30"/>
    <p:sldId id="301" r:id="rId31"/>
    <p:sldId id="302" r:id="rId32"/>
    <p:sldId id="298" r:id="rId33"/>
    <p:sldId id="314" r:id="rId34"/>
    <p:sldId id="275" r:id="rId35"/>
    <p:sldId id="299" r:id="rId36"/>
    <p:sldId id="305" r:id="rId37"/>
    <p:sldId id="306" r:id="rId38"/>
    <p:sldId id="316" r:id="rId39"/>
    <p:sldId id="343" r:id="rId40"/>
    <p:sldId id="346" r:id="rId41"/>
    <p:sldId id="303" r:id="rId42"/>
    <p:sldId id="344" r:id="rId43"/>
    <p:sldId id="304" r:id="rId44"/>
    <p:sldId id="307" r:id="rId45"/>
    <p:sldId id="271" r:id="rId46"/>
    <p:sldId id="315" r:id="rId47"/>
    <p:sldId id="317" r:id="rId48"/>
    <p:sldId id="318" r:id="rId49"/>
    <p:sldId id="319" r:id="rId50"/>
    <p:sldId id="325" r:id="rId51"/>
    <p:sldId id="326" r:id="rId52"/>
    <p:sldId id="324" r:id="rId53"/>
    <p:sldId id="327" r:id="rId54"/>
    <p:sldId id="336" r:id="rId55"/>
    <p:sldId id="328" r:id="rId56"/>
    <p:sldId id="329" r:id="rId57"/>
    <p:sldId id="330" r:id="rId58"/>
    <p:sldId id="331" r:id="rId59"/>
    <p:sldId id="332" r:id="rId60"/>
    <p:sldId id="333" r:id="rId61"/>
    <p:sldId id="347" r:id="rId62"/>
    <p:sldId id="334" r:id="rId63"/>
    <p:sldId id="335" r:id="rId64"/>
    <p:sldId id="293" r:id="rId65"/>
    <p:sldId id="340" r:id="rId66"/>
    <p:sldId id="339" r:id="rId67"/>
    <p:sldId id="276" r:id="rId68"/>
    <p:sldId id="278" r:id="rId69"/>
    <p:sldId id="348" r:id="rId70"/>
    <p:sldId id="337" r:id="rId71"/>
    <p:sldId id="279" r:id="rId72"/>
    <p:sldId id="280" r:id="rId73"/>
    <p:sldId id="338" r:id="rId74"/>
    <p:sldId id="341" r:id="rId75"/>
    <p:sldId id="263" r:id="rId76"/>
    <p:sldId id="291" r:id="rId77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81" autoAdjust="0"/>
    <p:restoredTop sz="83462" autoAdjust="0"/>
  </p:normalViewPr>
  <p:slideViewPr>
    <p:cSldViewPr snapToGrid="0">
      <p:cViewPr varScale="1">
        <p:scale>
          <a:sx n="98" d="100"/>
          <a:sy n="98" d="100"/>
        </p:scale>
        <p:origin x="195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E92086-B5A0-44E7-9A35-7172FAEAC015}" type="datetimeFigureOut">
              <a:rPr lang="zh-TW" altLang="en-US" smtClean="0"/>
              <a:t>2015/5/3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16D5A-C5B1-4E60-9EF0-58EE075161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1244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oo.gl/iFI2OD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參考內容：</a:t>
            </a:r>
            <a:r>
              <a:rPr lang="en-US" altLang="zh-TW" dirty="0" smtClean="0"/>
              <a:t>https://www.evernote.com/view/notebook/fc73e225-c2be-45ca-8cde-88ab4e57a922?locale=zh_TW#st=p&amp;n=fc73e225-c2be-45ca-8cde-88ab4e57a922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16D5A-C5B1-4E60-9EF0-58EE0751611D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18472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head.vm</a:t>
            </a:r>
            <a:r>
              <a:rPr lang="zh-TW" altLang="en-US" dirty="0" smtClean="0"/>
              <a:t>：載入</a:t>
            </a:r>
            <a:r>
              <a:rPr lang="en-US" altLang="zh-TW" dirty="0" smtClean="0"/>
              <a:t>JavaScript / CSS</a:t>
            </a:r>
          </a:p>
          <a:p>
            <a:r>
              <a:rPr lang="en-US" altLang="zh-TW" dirty="0" smtClean="0"/>
              <a:t>menu.vm</a:t>
            </a:r>
            <a:r>
              <a:rPr lang="zh-TW" altLang="en-US" dirty="0" smtClean="0"/>
              <a:t>：選單</a:t>
            </a:r>
            <a:endParaRPr lang="en-US" altLang="zh-TW" dirty="0" smtClean="0"/>
          </a:p>
          <a:p>
            <a:r>
              <a:rPr lang="en-US" altLang="zh-TW" dirty="0" smtClean="0"/>
              <a:t>header.vm</a:t>
            </a:r>
            <a:r>
              <a:rPr lang="zh-TW" altLang="en-US" dirty="0" smtClean="0"/>
              <a:t>：標頭</a:t>
            </a:r>
            <a:endParaRPr lang="en-US" altLang="zh-TW" dirty="0" smtClean="0"/>
          </a:p>
          <a:p>
            <a:r>
              <a:rPr lang="en-US" altLang="zh-TW" dirty="0" smtClean="0"/>
              <a:t>query_form.vm</a:t>
            </a:r>
            <a:r>
              <a:rPr lang="zh-TW" altLang="en-US" dirty="0" smtClean="0"/>
              <a:t>：檢索欄位</a:t>
            </a:r>
            <a:endParaRPr lang="en-US" altLang="zh-TW" dirty="0" smtClean="0"/>
          </a:p>
          <a:p>
            <a:r>
              <a:rPr lang="en-US" altLang="zh-TW" dirty="0" smtClean="0"/>
              <a:t>facet_fields.vm</a:t>
            </a:r>
            <a:r>
              <a:rPr lang="zh-TW" altLang="en-US" dirty="0" smtClean="0"/>
              <a:t>：層面檢索</a:t>
            </a:r>
            <a:endParaRPr lang="en-US" altLang="zh-TW" dirty="0" smtClean="0"/>
          </a:p>
          <a:p>
            <a:r>
              <a:rPr lang="en-US" altLang="zh-TW" dirty="0" smtClean="0"/>
              <a:t>richtext_doc.vm</a:t>
            </a:r>
            <a:r>
              <a:rPr lang="zh-TW" altLang="en-US" dirty="0" smtClean="0"/>
              <a:t>：顯示結果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richtext_fields.vm</a:t>
            </a:r>
            <a:r>
              <a:rPr lang="zh-TW" altLang="en-US" dirty="0" smtClean="0"/>
              <a:t>：顯示結果記錄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richtext_similar.vm</a:t>
            </a:r>
            <a:r>
              <a:rPr lang="zh-TW" altLang="en-US" dirty="0" smtClean="0"/>
              <a:t>：顯示相關記錄</a:t>
            </a:r>
            <a:endParaRPr lang="en-US" altLang="zh-TW" dirty="0" smtClean="0"/>
          </a:p>
          <a:p>
            <a:r>
              <a:rPr lang="en-US" altLang="zh-TW" dirty="0" smtClean="0"/>
              <a:t>footer.vm</a:t>
            </a:r>
            <a:r>
              <a:rPr lang="zh-TW" altLang="en-US" dirty="0" smtClean="0"/>
              <a:t>：結尾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16D5A-C5B1-4E60-9EF0-58EE0751611D}" type="slidenum">
              <a:rPr lang="zh-TW" altLang="en-US" smtClean="0"/>
              <a:t>69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55487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CD3974-5A76-4AC6-8381-DB33F7B94492}" type="slidenum">
              <a:rPr lang="zh-TW" altLang="en-US" smtClean="0"/>
              <a:t>70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77815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main.css</a:t>
            </a:r>
            <a:r>
              <a:rPr lang="zh-TW" altLang="en-US" dirty="0" smtClean="0"/>
              <a:t>：全網站樣板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16D5A-C5B1-4E60-9EF0-58EE0751611D}" type="slidenum">
              <a:rPr lang="zh-TW" altLang="en-US" smtClean="0"/>
              <a:t>71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3388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main.css</a:t>
            </a:r>
            <a:r>
              <a:rPr lang="zh-TW" altLang="en-US" dirty="0" smtClean="0"/>
              <a:t>：全網站樣板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16D5A-C5B1-4E60-9EF0-58EE0751611D}" type="slidenum">
              <a:rPr lang="zh-TW" altLang="en-US" smtClean="0"/>
              <a:t>72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55588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http://pixabay.com/zh/%E9%9F%B3%E4%B9%90-%E5%90%AC%E5%8A%9B-%E6%AD%8C%E6%9B%B2-mp3-%E8%AE%A1%E7%AE%97%E6%9C%BA-%E7%94%B7%E5%AD%90-%E7%94%B7%E5%AD%A9-%E7%94%A8%E6%88%B7-%E5%90%AC%E7%9D%80-32859/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16D5A-C5B1-4E60-9EF0-58EE0751611D}" type="slidenum">
              <a:rPr lang="zh-TW" altLang="en-US" smtClean="0"/>
              <a:t>73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8068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Apache Solr</a:t>
            </a:r>
            <a:r>
              <a:rPr lang="zh-TW" altLang="en-US" sz="1200" dirty="0" smtClean="0"/>
              <a:t>教學：全文檢索伺服器</a:t>
            </a:r>
            <a:r>
              <a:rPr lang="en-US" altLang="zh-TW" sz="1200" dirty="0" smtClean="0"/>
              <a:t>Solr</a:t>
            </a:r>
            <a:r>
              <a:rPr lang="zh-TW" altLang="en-US" sz="1200" dirty="0" smtClean="0"/>
              <a:t>初探</a:t>
            </a:r>
            <a:r>
              <a:rPr lang="en-US" altLang="zh-TW" sz="1200" dirty="0" smtClean="0"/>
              <a:t/>
            </a:r>
            <a:br>
              <a:rPr lang="en-US" altLang="zh-TW" sz="1200" dirty="0" smtClean="0"/>
            </a:br>
            <a:r>
              <a:rPr lang="en-US" altLang="zh-TW" sz="1200" dirty="0" smtClean="0">
                <a:hlinkClick r:id="rId3"/>
              </a:rPr>
              <a:t>http://goo.gl/iFI2OD</a:t>
            </a:r>
            <a:endParaRPr lang="zh-TW" altLang="en-US" sz="12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16D5A-C5B1-4E60-9EF0-58EE0751611D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6733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http://pixabay.com/zh/%E9%9F%B3%E4%B9%90-%E5%90%AC%E5%8A%9B-%E6%AD%8C%E6%9B%B2-mp3-%E8%AE%A1%E7%AE%97%E6%9C%BA-%E7%94%B7%E5%AD%90-%E7%94%B7%E5%AD%A9-%E7%94%A8%E6%88%B7-%E5%90%AC%E7%9D%80-32859/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16D5A-C5B1-4E60-9EF0-58EE0751611D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1475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16D5A-C5B1-4E60-9EF0-58EE0751611D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5448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http://pixabay.com/zh/%E9%9F%B3%E4%B9%90-%E5%90%AC%E5%8A%9B-%E6%AD%8C%E6%9B%B2-mp3-%E8%AE%A1%E7%AE%97%E6%9C%BA-%E7%94%B7%E5%AD%90-%E7%94%B7%E5%AD%A9-%E7%94%A8%E6%88%B7-%E5%90%AC%E7%9D%80-32859/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16D5A-C5B1-4E60-9EF0-58EE0751611D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6374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16D5A-C5B1-4E60-9EF0-58EE0751611D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5984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http://pixabay.com/zh/%E9%9F%B3%E4%B9%90-%E5%90%AC%E5%8A%9B-%E6%AD%8C%E6%9B%B2-mp3-%E8%AE%A1%E7%AE%97%E6%9C%BA-%E7%94%B7%E5%AD%90-%E7%94%B7%E5%AD%A9-%E7%94%A8%E6%88%B7-%E5%90%AC%E7%9D%80-32859/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16D5A-C5B1-4E60-9EF0-58EE0751611D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6771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http://pixabay.com/zh/%E9%9F%B3%E4%B9%90-%E5%90%AC%E5%8A%9B-%E6%AD%8C%E6%9B%B2-mp3-%E8%AE%A1%E7%AE%97%E6%9C%BA-%E7%94%B7%E5%AD%90-%E7%94%B7%E5%AD%A9-%E7%94%A8%E6%88%B7-%E5%90%AC%E7%9D%80-32859/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16D5A-C5B1-4E60-9EF0-58EE0751611D}" type="slidenum">
              <a:rPr lang="zh-TW" altLang="en-US" smtClean="0"/>
              <a:t>63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7024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main.css</a:t>
            </a:r>
            <a:r>
              <a:rPr lang="zh-TW" altLang="en-US" dirty="0" smtClean="0"/>
              <a:t>：全網站樣板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16D5A-C5B1-4E60-9EF0-58EE0751611D}" type="slidenum">
              <a:rPr lang="zh-TW" altLang="en-US" smtClean="0"/>
              <a:t>68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0913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‹#›</a:t>
            </a:fld>
            <a:endParaRPr lang="zh-TW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33655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1384866"/>
          </a:xfrm>
        </p:spPr>
        <p:txBody>
          <a:bodyPr tIns="0" bIns="0" anchor="t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9" y="5540990"/>
            <a:ext cx="3840479" cy="918796"/>
          </a:xfrm>
        </p:spPr>
        <p:txBody>
          <a:bodyPr lIns="91440" tIns="0" rIns="91440" bIns="0" anchor="b">
            <a:normAutofit/>
          </a:bodyPr>
          <a:lstStyle>
            <a:lvl1pPr marL="0" indent="0" algn="r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7134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9433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5580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B7632-285A-4C1E-83BE-9114E73662FE}" type="datetime1">
              <a:rPr lang="en-US" altLang="zh-TW" smtClean="0"/>
              <a:t>5/3/2015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112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929639"/>
            <a:ext cx="7543800" cy="807721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‹#›</a:t>
            </a:fld>
            <a:endParaRPr lang="zh-TW" alt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3"/>
          </p:nvPr>
        </p:nvSpPr>
        <p:spPr>
          <a:xfrm>
            <a:off x="822325" y="282574"/>
            <a:ext cx="7543800" cy="738505"/>
          </a:xfrm>
        </p:spPr>
        <p:txBody>
          <a:bodyPr lIns="108000" anchor="b">
            <a:noAutofit/>
          </a:bodyPr>
          <a:lstStyle>
            <a:lvl1pPr marL="0" indent="0">
              <a:buNone/>
              <a:defRPr sz="2900"/>
            </a:lvl1pPr>
            <a:lvl2pPr marL="201168" indent="0">
              <a:buNone/>
              <a:defRPr sz="2900"/>
            </a:lvl2pPr>
            <a:lvl3pPr marL="384048" indent="0">
              <a:buNone/>
              <a:defRPr sz="2900"/>
            </a:lvl3pPr>
            <a:lvl4pPr marL="566928" indent="0">
              <a:buNone/>
              <a:defRPr sz="2900"/>
            </a:lvl4pPr>
            <a:lvl5pPr marL="749808" indent="0">
              <a:buNone/>
              <a:defRPr sz="2900"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0756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‹#›</a:t>
            </a:fld>
            <a:endParaRPr lang="zh-TW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45501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2461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‹#›</a:t>
            </a:fld>
            <a:endParaRPr lang="zh-TW" altLang="en-US" dirty="0"/>
          </a:p>
        </p:txBody>
      </p:sp>
      <p:sp>
        <p:nvSpPr>
          <p:cNvPr id="9" name="文字版面配置區 7"/>
          <p:cNvSpPr>
            <a:spLocks noGrp="1"/>
          </p:cNvSpPr>
          <p:nvPr>
            <p:ph type="body" sz="quarter" idx="13"/>
          </p:nvPr>
        </p:nvSpPr>
        <p:spPr>
          <a:xfrm>
            <a:off x="822325" y="282574"/>
            <a:ext cx="7543800" cy="738505"/>
          </a:xfrm>
        </p:spPr>
        <p:txBody>
          <a:bodyPr lIns="108000" anchor="b">
            <a:noAutofit/>
          </a:bodyPr>
          <a:lstStyle>
            <a:lvl1pPr marL="0" indent="0">
              <a:buNone/>
              <a:defRPr sz="2900"/>
            </a:lvl1pPr>
            <a:lvl2pPr marL="201168" indent="0">
              <a:buNone/>
              <a:defRPr sz="2900"/>
            </a:lvl2pPr>
            <a:lvl3pPr marL="384048" indent="0">
              <a:buNone/>
              <a:defRPr sz="2900"/>
            </a:lvl3pPr>
            <a:lvl4pPr marL="566928" indent="0">
              <a:buNone/>
              <a:defRPr sz="2900"/>
            </a:lvl4pPr>
            <a:lvl5pPr marL="749808" indent="0">
              <a:buNone/>
              <a:defRPr sz="2900"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9466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6851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9315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1391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CF5734-5191-4A1A-B94E-B3464C9CF4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4209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A0CF5734-5191-4A1A-B94E-B3464C9CF48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656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91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.com/zh_TW/download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j.mp/20150501solr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j.mp/20150501sol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j.mp/20150501lo" TargetMode="External"/><Relationship Id="rId2" Type="http://schemas.openxmlformats.org/officeDocument/2006/relationships/hyperlink" Target="http://j.mp/20150501sol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hyperlink" Target="https://www.worldca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j.mp/20150501lo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j.mp/20150501convert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j.mp/20150501conver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.mp/20150501convert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j.mp/20150501conver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9.png"/><Relationship Id="rId4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44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0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s://velocity.apache.org/engine/releases/velocity-1.5/user-guide.html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apache.org/solr/PublicServers" TargetMode="External"/><Relationship Id="rId7" Type="http://schemas.openxmlformats.org/officeDocument/2006/relationships/image" Target="../media/image11.jpeg"/><Relationship Id="rId2" Type="http://schemas.openxmlformats.org/officeDocument/2006/relationships/hyperlink" Target="http://lucene.apache.org/solr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findicons.com/" TargetMode="External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hyperlink" Target="http://j.mp/20150501-fs" TargetMode="External"/><Relationship Id="rId4" Type="http://schemas.openxmlformats.org/officeDocument/2006/relationships/hyperlink" Target="http://pixabay.com/" TargetMode="Externa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網路資訊檢索研究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5400" dirty="0" smtClean="0"/>
              <a:t>Apache Solr</a:t>
            </a:r>
            <a:r>
              <a:rPr lang="zh-TW" altLang="en-US" sz="2800" dirty="0" smtClean="0"/>
              <a:t>全文搜尋引擎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half" idx="2"/>
          </p:nvPr>
        </p:nvSpPr>
        <p:spPr>
          <a:xfrm>
            <a:off x="4943474" y="5540990"/>
            <a:ext cx="3840479" cy="918796"/>
          </a:xfrm>
        </p:spPr>
        <p:txBody>
          <a:bodyPr>
            <a:normAutofit/>
          </a:bodyPr>
          <a:lstStyle/>
          <a:p>
            <a:pPr algn="r"/>
            <a:r>
              <a:rPr lang="zh-TW" altLang="en-US" dirty="0"/>
              <a:t>政大圖檔所 陳勇汀</a:t>
            </a:r>
            <a:endParaRPr lang="en-US" altLang="zh-TW" dirty="0"/>
          </a:p>
          <a:p>
            <a:pPr algn="r"/>
            <a:r>
              <a:rPr lang="en-US" altLang="zh-TW" dirty="0" smtClean="0"/>
              <a:t>2015/5/1</a:t>
            </a:r>
            <a:endParaRPr lang="en-US" altLang="zh-TW" dirty="0"/>
          </a:p>
          <a:p>
            <a:pPr algn="r"/>
            <a:r>
              <a:rPr lang="en-US" altLang="zh-TW" dirty="0" smtClean="0"/>
              <a:t>pudding@nccu.edu.tw</a:t>
            </a:r>
            <a:endParaRPr lang="zh-TW" altLang="en-US" dirty="0"/>
          </a:p>
        </p:txBody>
      </p:sp>
      <p:pic>
        <p:nvPicPr>
          <p:cNvPr id="9" name="圖片版面配置區 4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8835" b="8835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31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系統架設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Part 1.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176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Part 1. 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STEP </a:t>
            </a:r>
            <a:r>
              <a:rPr lang="en-US" altLang="zh-TW" sz="2800" dirty="0" smtClean="0"/>
              <a:t>1-0. </a:t>
            </a:r>
            <a:r>
              <a:rPr lang="zh-TW" altLang="en-US" sz="2800" dirty="0" smtClean="0"/>
              <a:t>環境說明</a:t>
            </a:r>
            <a:endParaRPr lang="en-US" altLang="zh-TW" sz="2800" dirty="0" smtClean="0"/>
          </a:p>
          <a:p>
            <a:r>
              <a:rPr lang="en-US" altLang="zh-TW" sz="2800" dirty="0"/>
              <a:t>STEP </a:t>
            </a:r>
            <a:r>
              <a:rPr lang="en-US" altLang="zh-TW" sz="2800" dirty="0" smtClean="0"/>
              <a:t>1-1. </a:t>
            </a:r>
            <a:r>
              <a:rPr lang="zh-TW" altLang="en-US" sz="2800" dirty="0" smtClean="0"/>
              <a:t>教學用</a:t>
            </a:r>
            <a:r>
              <a:rPr lang="en-US" altLang="zh-TW" sz="2800" dirty="0" smtClean="0"/>
              <a:t>Solr</a:t>
            </a:r>
            <a:r>
              <a:rPr lang="zh-TW" altLang="en-US" sz="2800" dirty="0" smtClean="0"/>
              <a:t>下載</a:t>
            </a:r>
            <a:endParaRPr lang="en-US" altLang="zh-TW" sz="2800" dirty="0" smtClean="0"/>
          </a:p>
          <a:p>
            <a:r>
              <a:rPr lang="en-US" altLang="zh-TW" sz="2800" dirty="0" smtClean="0"/>
              <a:t>STEP 1-2. </a:t>
            </a:r>
            <a:r>
              <a:rPr lang="zh-TW" altLang="en-US" sz="2800" dirty="0"/>
              <a:t>啟動</a:t>
            </a:r>
            <a:r>
              <a:rPr lang="en-US" altLang="zh-TW" sz="2800" dirty="0" smtClean="0"/>
              <a:t>Solr</a:t>
            </a:r>
          </a:p>
          <a:p>
            <a:r>
              <a:rPr lang="en-US" altLang="zh-TW" sz="2800" dirty="0"/>
              <a:t>STEP </a:t>
            </a:r>
            <a:r>
              <a:rPr lang="en-US" altLang="zh-TW" sz="2800" dirty="0" smtClean="0"/>
              <a:t>1-3. </a:t>
            </a:r>
            <a:r>
              <a:rPr lang="zh-TW" altLang="en-US" sz="2800" dirty="0" smtClean="0"/>
              <a:t>關閉</a:t>
            </a:r>
            <a:r>
              <a:rPr lang="en-US" altLang="zh-TW" sz="2800" dirty="0" smtClean="0"/>
              <a:t>Solr</a:t>
            </a:r>
          </a:p>
          <a:p>
            <a:r>
              <a:rPr lang="en-US" altLang="zh-TW" sz="2800" dirty="0" smtClean="0"/>
              <a:t>STEP 1-4. </a:t>
            </a:r>
            <a:r>
              <a:rPr lang="zh-TW" altLang="en-US" sz="2800" dirty="0" smtClean="0"/>
              <a:t>重新啟動</a:t>
            </a:r>
            <a:r>
              <a:rPr lang="en-US" altLang="zh-TW" sz="2800" dirty="0" smtClean="0"/>
              <a:t>Solr</a:t>
            </a:r>
            <a:endParaRPr lang="en-US" altLang="zh-TW" sz="2800" dirty="0"/>
          </a:p>
          <a:p>
            <a:endParaRPr lang="en-US" altLang="zh-TW" sz="2800" dirty="0"/>
          </a:p>
          <a:p>
            <a:endParaRPr lang="zh-TW" altLang="en-US" sz="28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11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901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Solr</a:t>
            </a:r>
            <a:r>
              <a:rPr lang="zh-TW" altLang="en-US" dirty="0" smtClean="0"/>
              <a:t>運作環境說明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Solr</a:t>
            </a:r>
            <a:r>
              <a:rPr lang="zh-TW" altLang="en-US" sz="2400" dirty="0" smtClean="0"/>
              <a:t>是基於</a:t>
            </a:r>
            <a:r>
              <a:rPr lang="en-US" altLang="zh-TW" sz="2400" dirty="0" smtClean="0"/>
              <a:t>Java Run Environment (JRE)</a:t>
            </a:r>
            <a:r>
              <a:rPr lang="zh-TW" altLang="en-US" sz="2400" dirty="0" smtClean="0"/>
              <a:t>，因此可運作於有安裝</a:t>
            </a:r>
            <a:r>
              <a:rPr lang="en-US" altLang="zh-TW" sz="2400" dirty="0" smtClean="0"/>
              <a:t>JRE</a:t>
            </a:r>
            <a:r>
              <a:rPr lang="zh-TW" altLang="en-US" sz="2400" dirty="0" smtClean="0"/>
              <a:t>的</a:t>
            </a:r>
            <a:r>
              <a:rPr lang="en-US" altLang="zh-TW" sz="2400" dirty="0" smtClean="0"/>
              <a:t>Windows</a:t>
            </a:r>
            <a:r>
              <a:rPr lang="zh-TW" altLang="en-US" sz="2400" dirty="0" smtClean="0"/>
              <a:t>、</a:t>
            </a:r>
            <a:r>
              <a:rPr lang="en-US" altLang="zh-TW" sz="2400" dirty="0" smtClean="0"/>
              <a:t>Mac</a:t>
            </a:r>
            <a:r>
              <a:rPr lang="zh-TW" altLang="en-US" sz="2400" dirty="0" smtClean="0"/>
              <a:t>、</a:t>
            </a:r>
            <a:r>
              <a:rPr lang="en-US" altLang="zh-TW" sz="2400" dirty="0" smtClean="0"/>
              <a:t>Linux</a:t>
            </a:r>
            <a:r>
              <a:rPr lang="zh-TW" altLang="en-US" sz="2400" dirty="0" smtClean="0"/>
              <a:t>上</a:t>
            </a:r>
            <a:endParaRPr lang="en-US" altLang="zh-TW" sz="2400" dirty="0" smtClean="0"/>
          </a:p>
          <a:p>
            <a:pPr lvl="1"/>
            <a:r>
              <a:rPr lang="zh-TW" altLang="en-US" sz="2000" dirty="0" smtClean="0"/>
              <a:t>本教學特別準備好免安裝版本，故不必額外安裝</a:t>
            </a:r>
            <a:r>
              <a:rPr lang="en-US" altLang="zh-TW" sz="2000" dirty="0" smtClean="0"/>
              <a:t>JRE</a:t>
            </a:r>
          </a:p>
          <a:p>
            <a:pPr lvl="1"/>
            <a:r>
              <a:rPr lang="zh-TW" altLang="en-US" sz="2000" dirty="0" smtClean="0"/>
              <a:t>安裝</a:t>
            </a:r>
            <a:r>
              <a:rPr lang="en-US" altLang="zh-TW" sz="2000" dirty="0" smtClean="0"/>
              <a:t>Java RE </a:t>
            </a:r>
            <a:r>
              <a:rPr lang="en-US" altLang="zh-TW" sz="2000" dirty="0" smtClean="0">
                <a:hlinkClick r:id="rId3"/>
              </a:rPr>
              <a:t>https://java.com/zh_TW/download/ </a:t>
            </a:r>
            <a:endParaRPr lang="en-US" altLang="zh-TW" sz="2000" dirty="0" smtClean="0"/>
          </a:p>
          <a:p>
            <a:endParaRPr lang="en-US" altLang="zh-TW" sz="2400" dirty="0" smtClean="0"/>
          </a:p>
          <a:p>
            <a:r>
              <a:rPr lang="zh-TW" altLang="en-US" sz="2400" dirty="0" smtClean="0"/>
              <a:t>本教學是以</a:t>
            </a:r>
            <a:r>
              <a:rPr lang="en-US" altLang="zh-TW" sz="2400" dirty="0" smtClean="0"/>
              <a:t>Windows</a:t>
            </a:r>
            <a:r>
              <a:rPr lang="zh-TW" altLang="en-US" sz="2400" dirty="0" smtClean="0"/>
              <a:t>為設計，特別設置了簡化操作</a:t>
            </a:r>
            <a:endParaRPr lang="en-US" altLang="zh-TW" sz="2400" dirty="0" smtClean="0"/>
          </a:p>
          <a:p>
            <a:pPr lvl="1"/>
            <a:r>
              <a:rPr lang="zh-TW" altLang="en-US" sz="2000" dirty="0" smtClean="0"/>
              <a:t>如果是</a:t>
            </a:r>
            <a:r>
              <a:rPr lang="en-US" altLang="zh-TW" sz="2000" dirty="0" smtClean="0"/>
              <a:t>Mac</a:t>
            </a:r>
            <a:r>
              <a:rPr lang="zh-TW" altLang="en-US" sz="2000" dirty="0" smtClean="0"/>
              <a:t>或</a:t>
            </a:r>
            <a:r>
              <a:rPr lang="en-US" altLang="zh-TW" sz="2000" dirty="0" smtClean="0"/>
              <a:t>Linux</a:t>
            </a:r>
            <a:r>
              <a:rPr lang="zh-TW" altLang="en-US" sz="2000" dirty="0" smtClean="0"/>
              <a:t>的使用者，必須要用</a:t>
            </a:r>
            <a:r>
              <a:rPr lang="zh-TW" altLang="en-US" sz="2000" dirty="0" smtClean="0">
                <a:solidFill>
                  <a:srgbClr val="C00000"/>
                </a:solidFill>
              </a:rPr>
              <a:t>指令</a:t>
            </a:r>
            <a:r>
              <a:rPr lang="zh-TW" altLang="en-US" sz="2000" dirty="0" smtClean="0"/>
              <a:t>操作</a:t>
            </a:r>
          </a:p>
          <a:p>
            <a:pPr lvl="1"/>
            <a:endParaRPr lang="en-US" altLang="zh-TW" sz="2000" dirty="0" smtClean="0"/>
          </a:p>
          <a:p>
            <a:pPr lvl="1"/>
            <a:endParaRPr lang="en-US" altLang="zh-TW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fld id="{A0CF5734-5191-4A1A-B94E-B3464C9CF480}" type="slidenum">
              <a:rPr lang="zh-TW" altLang="en-US" smtClean="0"/>
              <a:t>12</a:t>
            </a:fld>
            <a:endParaRPr lang="zh-TW" altLang="en-US" dirty="0"/>
          </a:p>
        </p:txBody>
      </p:sp>
      <p:sp>
        <p:nvSpPr>
          <p:cNvPr id="9" name="文字版面配置區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sz="2800" dirty="0" smtClean="0"/>
              <a:t>STEP 1-0.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19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教學用</a:t>
            </a:r>
            <a:r>
              <a:rPr lang="en-US" altLang="zh-TW" dirty="0" smtClean="0"/>
              <a:t>Solr</a:t>
            </a:r>
            <a:r>
              <a:rPr lang="zh-TW" altLang="en-US" dirty="0" smtClean="0"/>
              <a:t>下載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sz="3600" dirty="0">
                <a:hlinkClick r:id="rId2"/>
              </a:rPr>
              <a:t>http://j.mp/20150501solr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教學用</a:t>
            </a:r>
            <a:r>
              <a:rPr lang="en-US" altLang="zh-TW" sz="2400" dirty="0" smtClean="0"/>
              <a:t>Solr</a:t>
            </a:r>
            <a:r>
              <a:rPr lang="zh-TW" altLang="en-US" sz="2400" dirty="0" smtClean="0"/>
              <a:t>已經是開放原始碼到</a:t>
            </a:r>
            <a:r>
              <a:rPr lang="en-US" altLang="zh-TW" sz="2400" dirty="0" err="1" smtClean="0"/>
              <a:t>GitHub</a:t>
            </a:r>
            <a:endParaRPr lang="en-US" altLang="zh-TW" sz="2400" dirty="0" smtClean="0"/>
          </a:p>
          <a:p>
            <a:pPr lvl="1"/>
            <a:r>
              <a:rPr lang="zh-TW" altLang="en-US" sz="2000" dirty="0" smtClean="0"/>
              <a:t>網站：</a:t>
            </a:r>
            <a:r>
              <a:rPr lang="en-US" altLang="zh-TW" sz="2000" dirty="0"/>
              <a:t>https://</a:t>
            </a:r>
            <a:r>
              <a:rPr lang="en-US" altLang="zh-TW" sz="2000" dirty="0" smtClean="0"/>
              <a:t>github.com/pulipulichen/ir-practice-solr</a:t>
            </a:r>
          </a:p>
          <a:p>
            <a:r>
              <a:rPr lang="zh-TW" altLang="en-US" dirty="0" smtClean="0"/>
              <a:t>壓縮包下載網址：</a:t>
            </a:r>
            <a:r>
              <a:rPr lang="en-US" altLang="zh-TW" dirty="0"/>
              <a:t> </a:t>
            </a:r>
            <a:r>
              <a:rPr lang="en-US" altLang="zh-TW" dirty="0">
                <a:hlinkClick r:id="rId2"/>
              </a:rPr>
              <a:t>http://j.mp/20150501solr</a:t>
            </a:r>
            <a:endParaRPr lang="en-US" altLang="zh-TW" sz="2400" dirty="0" smtClean="0"/>
          </a:p>
          <a:p>
            <a:r>
              <a:rPr lang="zh-TW" altLang="en-US" sz="2400" dirty="0" smtClean="0"/>
              <a:t>解壓縮到</a:t>
            </a:r>
            <a:r>
              <a:rPr lang="en-US" altLang="zh-TW" sz="2400" dirty="0" smtClean="0"/>
              <a:t>Windows</a:t>
            </a:r>
            <a:r>
              <a:rPr lang="zh-TW" altLang="en-US" sz="2400" dirty="0" smtClean="0"/>
              <a:t>桌面</a:t>
            </a:r>
            <a:endParaRPr lang="en-US" altLang="zh-TW" sz="2400" dirty="0" smtClean="0"/>
          </a:p>
          <a:p>
            <a:pPr lvl="1"/>
            <a:r>
              <a:rPr lang="zh-TW" altLang="en-US" sz="2000" dirty="0" smtClean="0"/>
              <a:t>例如：</a:t>
            </a:r>
            <a:r>
              <a:rPr lang="en-US" altLang="zh-TW" sz="2000" u="sng" dirty="0">
                <a:solidFill>
                  <a:schemeClr val="bg2">
                    <a:lumMod val="50000"/>
                  </a:schemeClr>
                </a:solidFill>
              </a:rPr>
              <a:t>C:\Desktop\ir-practice-solr</a:t>
            </a:r>
            <a:endParaRPr lang="en-US" altLang="zh-TW" sz="2000" u="sng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zh-TW" altLang="en-US" sz="2000" dirty="0" smtClean="0"/>
              <a:t>投影片中，</a:t>
            </a:r>
            <a:r>
              <a:rPr lang="en-US" altLang="zh-TW" sz="2000" dirty="0" smtClean="0"/>
              <a:t>Solr</a:t>
            </a:r>
            <a:r>
              <a:rPr lang="zh-TW" altLang="en-US" sz="2000" dirty="0" smtClean="0"/>
              <a:t>路徑皆會以</a:t>
            </a:r>
            <a:r>
              <a:rPr lang="en-US" altLang="zh-TW" sz="2000" u="sng" dirty="0" smtClean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sz="2000" u="sng" dirty="0" err="1" smtClean="0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sz="2000" u="sng" dirty="0" smtClean="0">
                <a:solidFill>
                  <a:schemeClr val="bg2">
                    <a:lumMod val="50000"/>
                  </a:schemeClr>
                </a:solidFill>
              </a:rPr>
              <a:t>]</a:t>
            </a:r>
            <a:r>
              <a:rPr lang="zh-TW" altLang="en-US" sz="2000" dirty="0" smtClean="0"/>
              <a:t>表示</a:t>
            </a:r>
            <a:endParaRPr lang="en-US" altLang="zh-TW" sz="2000" dirty="0" smtClean="0"/>
          </a:p>
          <a:p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13</a:t>
            </a:fld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3"/>
          </p:nvPr>
        </p:nvSpPr>
        <p:spPr>
          <a:xfrm>
            <a:off x="822325" y="-30306"/>
            <a:ext cx="7543800" cy="738505"/>
          </a:xfrm>
        </p:spPr>
        <p:txBody>
          <a:bodyPr/>
          <a:lstStyle/>
          <a:p>
            <a:r>
              <a:rPr lang="en-US" altLang="zh-TW" sz="2800" dirty="0" smtClean="0"/>
              <a:t>STEP 1-1.</a:t>
            </a:r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6896100" y="476293"/>
            <a:ext cx="1748444" cy="1219201"/>
            <a:chOff x="6896100" y="476293"/>
            <a:chExt cx="1748444" cy="1219201"/>
          </a:xfrm>
        </p:grpSpPr>
        <p:sp>
          <p:nvSpPr>
            <p:cNvPr id="5" name="圓角矩形 4"/>
            <p:cNvSpPr/>
            <p:nvPr/>
          </p:nvSpPr>
          <p:spPr>
            <a:xfrm>
              <a:off x="6896100" y="929639"/>
              <a:ext cx="1021253" cy="493467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TW" altLang="en-US" sz="1800" b="1" dirty="0" smtClean="0"/>
                <a:t>實作</a:t>
              </a:r>
              <a:r>
                <a:rPr lang="en-US" altLang="zh-TW" sz="1800" b="1" dirty="0" smtClean="0"/>
                <a:t>!</a:t>
              </a:r>
              <a:endParaRPr lang="zh-TW" altLang="en-US" sz="1800" b="1" dirty="0"/>
            </a:p>
          </p:txBody>
        </p:sp>
        <p:pic>
          <p:nvPicPr>
            <p:cNvPr id="7" name="Picture 2" descr="man,black,account,male,person,people,profile,human,member,us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5344" y="476293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4355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啟動</a:t>
            </a:r>
            <a:r>
              <a:rPr lang="en-US" altLang="zh-TW" dirty="0" smtClean="0"/>
              <a:t>Solr</a:t>
            </a:r>
            <a:r>
              <a:rPr lang="zh-TW" altLang="en-US" dirty="0" smtClean="0"/>
              <a:t>並開啟網頁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56425" y="1845734"/>
            <a:ext cx="7287357" cy="6738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2800" u="sng" dirty="0" smtClean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sz="2800" u="sng" dirty="0" err="1" smtClean="0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sz="2800" u="sng">
                <a:solidFill>
                  <a:schemeClr val="bg2">
                    <a:lumMod val="50000"/>
                  </a:schemeClr>
                </a:solidFill>
              </a:rPr>
              <a:t>]\</a:t>
            </a:r>
            <a:r>
              <a:rPr lang="en-US" altLang="zh-TW" sz="2800" u="sng" smtClean="0">
                <a:solidFill>
                  <a:schemeClr val="bg2">
                    <a:lumMod val="50000"/>
                  </a:schemeClr>
                </a:solidFill>
              </a:rPr>
              <a:t>start_solr&amp;open_search_ui.bat</a:t>
            </a:r>
            <a:endParaRPr lang="en-US" altLang="zh-TW" sz="2800" u="sng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pPr/>
              <a:t>14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/>
              <a:t>STEP 1-2.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51" y="2433789"/>
            <a:ext cx="3456631" cy="3206480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2383277" y="4037029"/>
            <a:ext cx="671208" cy="88516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4925" y="2408190"/>
            <a:ext cx="2789994" cy="1821532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4"/>
          <a:srcRect b="23828"/>
          <a:stretch/>
        </p:blipFill>
        <p:spPr>
          <a:xfrm>
            <a:off x="4910411" y="4143989"/>
            <a:ext cx="3933371" cy="2247083"/>
          </a:xfrm>
          <a:prstGeom prst="rect">
            <a:avLst/>
          </a:prstGeom>
        </p:spPr>
      </p:pic>
      <p:cxnSp>
        <p:nvCxnSpPr>
          <p:cNvPr id="12" name="直線單箭頭接點 11"/>
          <p:cNvCxnSpPr>
            <a:stCxn id="7" idx="3"/>
            <a:endCxn id="19" idx="1"/>
          </p:cNvCxnSpPr>
          <p:nvPr/>
        </p:nvCxnSpPr>
        <p:spPr>
          <a:xfrm flipV="1">
            <a:off x="3054485" y="3343230"/>
            <a:ext cx="1734562" cy="11363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7" idx="3"/>
            <a:endCxn id="22" idx="1"/>
          </p:cNvCxnSpPr>
          <p:nvPr/>
        </p:nvCxnSpPr>
        <p:spPr>
          <a:xfrm>
            <a:off x="3054485" y="4479613"/>
            <a:ext cx="1734562" cy="7511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4789047" y="3080583"/>
            <a:ext cx="1750979" cy="52529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/>
              <a:t>Solr</a:t>
            </a:r>
            <a:r>
              <a:rPr lang="zh-TW" altLang="en-US" sz="1800" dirty="0" smtClean="0"/>
              <a:t>運作狀態</a:t>
            </a:r>
            <a:endParaRPr lang="zh-TW" altLang="en-US" sz="1800" dirty="0"/>
          </a:p>
        </p:txBody>
      </p:sp>
      <p:sp>
        <p:nvSpPr>
          <p:cNvPr id="22" name="圓角矩形 21"/>
          <p:cNvSpPr/>
          <p:nvPr/>
        </p:nvSpPr>
        <p:spPr>
          <a:xfrm>
            <a:off x="4789047" y="4968066"/>
            <a:ext cx="1750979" cy="52529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/>
              <a:t>Search UI</a:t>
            </a:r>
            <a:endParaRPr lang="zh-TW" altLang="en-US" sz="1800" dirty="0"/>
          </a:p>
        </p:txBody>
      </p:sp>
      <p:grpSp>
        <p:nvGrpSpPr>
          <p:cNvPr id="14" name="群組 13"/>
          <p:cNvGrpSpPr/>
          <p:nvPr/>
        </p:nvGrpSpPr>
        <p:grpSpPr>
          <a:xfrm>
            <a:off x="6896100" y="476293"/>
            <a:ext cx="1748444" cy="1219201"/>
            <a:chOff x="6896100" y="476293"/>
            <a:chExt cx="1748444" cy="1219201"/>
          </a:xfrm>
        </p:grpSpPr>
        <p:sp>
          <p:nvSpPr>
            <p:cNvPr id="15" name="圓角矩形 14"/>
            <p:cNvSpPr/>
            <p:nvPr/>
          </p:nvSpPr>
          <p:spPr>
            <a:xfrm>
              <a:off x="6896100" y="929639"/>
              <a:ext cx="1021253" cy="493467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TW" altLang="en-US" sz="1800" b="1" dirty="0" smtClean="0"/>
                <a:t>實作</a:t>
              </a:r>
              <a:r>
                <a:rPr lang="en-US" altLang="zh-TW" sz="1800" b="1" dirty="0" smtClean="0"/>
                <a:t>!</a:t>
              </a:r>
              <a:endParaRPr lang="zh-TW" altLang="en-US" sz="1800" b="1" dirty="0"/>
            </a:p>
          </p:txBody>
        </p:sp>
        <p:pic>
          <p:nvPicPr>
            <p:cNvPr id="16" name="Picture 2" descr="man,black,account,male,person,people,profile,human,member,user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5344" y="476293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群組 16"/>
          <p:cNvGrpSpPr/>
          <p:nvPr/>
        </p:nvGrpSpPr>
        <p:grpSpPr>
          <a:xfrm>
            <a:off x="293252" y="1689313"/>
            <a:ext cx="1513264" cy="900897"/>
            <a:chOff x="6896099" y="2328052"/>
            <a:chExt cx="1513264" cy="900897"/>
          </a:xfrm>
        </p:grpSpPr>
        <p:sp>
          <p:nvSpPr>
            <p:cNvPr id="18" name="圓角矩形 17"/>
            <p:cNvSpPr/>
            <p:nvPr/>
          </p:nvSpPr>
          <p:spPr>
            <a:xfrm>
              <a:off x="6896099" y="2531766"/>
              <a:ext cx="1021253" cy="493467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TW" sz="1800" b="1" dirty="0" smtClean="0"/>
                <a:t>BAT</a:t>
              </a:r>
              <a:endParaRPr lang="zh-TW" altLang="en-US" sz="1800" b="1" dirty="0"/>
            </a:p>
          </p:txBody>
        </p:sp>
        <p:pic>
          <p:nvPicPr>
            <p:cNvPr id="20" name="Picture 2" descr="bat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08467" y="2328052"/>
              <a:ext cx="900896" cy="9008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2726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啟動</a:t>
            </a:r>
            <a:r>
              <a:rPr lang="en-US" altLang="zh-TW" dirty="0" smtClean="0"/>
              <a:t>Solr</a:t>
            </a:r>
            <a:r>
              <a:rPr lang="zh-TW" altLang="en-US" dirty="0"/>
              <a:t>並開啟網頁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67711" y="1845734"/>
            <a:ext cx="6499049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u="sng" dirty="0" smtClean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sz="2400" u="sng" dirty="0" err="1" smtClean="0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sz="2400" u="sng" dirty="0" smtClean="0">
                <a:solidFill>
                  <a:schemeClr val="bg2">
                    <a:lumMod val="50000"/>
                  </a:schemeClr>
                </a:solidFill>
              </a:rPr>
              <a:t>]\start_solr.bat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/>
              <a:t>執行</a:t>
            </a:r>
            <a:r>
              <a:rPr lang="zh-TW" altLang="en-US" sz="2400" dirty="0" smtClean="0"/>
              <a:t>指令 </a:t>
            </a:r>
            <a:endParaRPr lang="en-US" altLang="zh-TW" sz="2400" dirty="0" smtClean="0"/>
          </a:p>
          <a:p>
            <a:pPr lvl="1"/>
            <a:r>
              <a:rPr lang="en-US" altLang="zh-TW" sz="2000" dirty="0" smtClean="0"/>
              <a:t>cd [</a:t>
            </a:r>
            <a:r>
              <a:rPr lang="en-US" altLang="zh-TW" sz="2000" dirty="0" err="1" smtClean="0"/>
              <a:t>solr</a:t>
            </a:r>
            <a:r>
              <a:rPr lang="en-US" altLang="zh-TW" sz="2000" dirty="0" smtClean="0"/>
              <a:t>]\example</a:t>
            </a:r>
          </a:p>
          <a:p>
            <a:pPr lvl="1"/>
            <a:r>
              <a:rPr lang="en-US" altLang="zh-TW" sz="2000" dirty="0" smtClean="0"/>
              <a:t>java -jar </a:t>
            </a:r>
            <a:r>
              <a:rPr lang="en-US" altLang="zh-TW" sz="2000" dirty="0" smtClean="0"/>
              <a:t>start.jar</a:t>
            </a:r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altLang="zh-TW" sz="2400" u="sng" dirty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sz="2400" u="sng" dirty="0" err="1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sz="2400" u="sng" dirty="0" smtClean="0">
                <a:solidFill>
                  <a:schemeClr val="bg2">
                    <a:lumMod val="50000"/>
                  </a:schemeClr>
                </a:solidFill>
              </a:rPr>
              <a:t>]\open_search_ui.bat</a:t>
            </a:r>
            <a:endParaRPr lang="en-US" altLang="zh-TW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/>
              <a:t>開啟網站</a:t>
            </a:r>
            <a:endParaRPr lang="en-US" altLang="zh-TW" sz="2400" dirty="0" smtClean="0"/>
          </a:p>
          <a:p>
            <a:pPr lvl="1"/>
            <a:r>
              <a:rPr lang="en-US" altLang="zh-TW" sz="2000" dirty="0" smtClean="0"/>
              <a:t>http://localhost:8983/solr/browse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pPr/>
              <a:t>15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/>
              <a:t>STEP 1-2. </a:t>
            </a:r>
            <a:r>
              <a:rPr lang="zh-TW" altLang="en-US" dirty="0" smtClean="0"/>
              <a:t>指令 </a:t>
            </a:r>
            <a:r>
              <a:rPr lang="en-US" altLang="zh-TW" dirty="0" smtClean="0"/>
              <a:t>(</a:t>
            </a:r>
            <a:r>
              <a:rPr lang="zh-TW" altLang="en-US" dirty="0" smtClean="0"/>
              <a:t>供其他作業系統參考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6" name="Picture 2" descr="b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1845734"/>
            <a:ext cx="900896" cy="900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b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3571286"/>
            <a:ext cx="900896" cy="900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3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關閉</a:t>
            </a:r>
            <a:r>
              <a:rPr lang="en-US" altLang="zh-TW" dirty="0" smtClean="0"/>
              <a:t>Solr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pPr/>
              <a:t>16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/>
              <a:t>STEP 1-3.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7987" y="2498017"/>
            <a:ext cx="4192475" cy="2737185"/>
          </a:xfrm>
          <a:prstGeom prst="rect">
            <a:avLst/>
          </a:prstGeom>
        </p:spPr>
      </p:pic>
      <p:sp>
        <p:nvSpPr>
          <p:cNvPr id="8" name="圓角矩形 7"/>
          <p:cNvSpPr/>
          <p:nvPr/>
        </p:nvSpPr>
        <p:spPr>
          <a:xfrm>
            <a:off x="6147881" y="2237363"/>
            <a:ext cx="700391" cy="69066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9" name="圓角矩形圖說文字 8"/>
          <p:cNvSpPr/>
          <p:nvPr/>
        </p:nvSpPr>
        <p:spPr>
          <a:xfrm>
            <a:off x="5379395" y="1021079"/>
            <a:ext cx="2198451" cy="992547"/>
          </a:xfrm>
          <a:prstGeom prst="wedgeRoundRectCallout">
            <a:avLst>
              <a:gd name="adj1" fmla="val -8001"/>
              <a:gd name="adj2" fmla="val 66420"/>
              <a:gd name="adj3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/>
              <a:t>Solr</a:t>
            </a:r>
            <a:r>
              <a:rPr lang="zh-TW" altLang="en-US" sz="1800" dirty="0" smtClean="0"/>
              <a:t>運作狀態視窗</a:t>
            </a:r>
            <a:endParaRPr lang="en-US" altLang="zh-TW" sz="1800" dirty="0" smtClean="0"/>
          </a:p>
          <a:p>
            <a:pPr algn="ctr"/>
            <a:r>
              <a:rPr lang="zh-TW" altLang="en-US" sz="1800" dirty="0" smtClean="0"/>
              <a:t>關閉即可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45065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重新啟動</a:t>
            </a:r>
            <a:r>
              <a:rPr lang="en-US" altLang="zh-TW" dirty="0" smtClean="0"/>
              <a:t>Solr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17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/>
              <a:t>STEP 1-4</a:t>
            </a:r>
            <a:endParaRPr lang="zh-TW" altLang="en-US" dirty="0"/>
          </a:p>
        </p:txBody>
      </p:sp>
      <p:sp>
        <p:nvSpPr>
          <p:cNvPr id="6" name="禁止標誌 5"/>
          <p:cNvSpPr/>
          <p:nvPr/>
        </p:nvSpPr>
        <p:spPr>
          <a:xfrm>
            <a:off x="6225702" y="797668"/>
            <a:ext cx="2675107" cy="2315183"/>
          </a:xfrm>
          <a:prstGeom prst="noSmoking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924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83580" y="286604"/>
            <a:ext cx="6683180" cy="1450757"/>
          </a:xfrm>
        </p:spPr>
        <p:txBody>
          <a:bodyPr/>
          <a:lstStyle/>
          <a:p>
            <a:r>
              <a:rPr lang="en-US" altLang="zh-TW" dirty="0" smtClean="0"/>
              <a:t>Part 1. </a:t>
            </a:r>
            <a:r>
              <a:rPr lang="zh-TW" altLang="en-US" dirty="0" smtClean="0"/>
              <a:t>實作</a:t>
            </a:r>
            <a:r>
              <a:rPr lang="en-US" altLang="zh-TW" dirty="0" smtClean="0"/>
              <a:t>!</a:t>
            </a:r>
            <a:endParaRPr lang="zh-TW" alt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 smtClean="0"/>
              <a:t>1-1. </a:t>
            </a:r>
            <a:r>
              <a:rPr lang="zh-TW" altLang="en-US" dirty="0"/>
              <a:t>下載</a:t>
            </a:r>
            <a:r>
              <a:rPr lang="en-US" altLang="zh-TW" dirty="0" smtClean="0"/>
              <a:t>Solr</a:t>
            </a:r>
          </a:p>
          <a:p>
            <a:pPr lvl="1"/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j.mp/20150501solr</a:t>
            </a:r>
            <a:endParaRPr lang="en-US" altLang="zh-TW" dirty="0" smtClean="0"/>
          </a:p>
          <a:p>
            <a:r>
              <a:rPr lang="en-US" altLang="zh-TW" dirty="0" smtClean="0"/>
              <a:t>1-2. </a:t>
            </a:r>
            <a:r>
              <a:rPr lang="zh-TW" altLang="en-US" dirty="0"/>
              <a:t>啟動</a:t>
            </a:r>
            <a:r>
              <a:rPr lang="en-US" altLang="zh-TW" dirty="0" smtClean="0"/>
              <a:t>Solr</a:t>
            </a:r>
          </a:p>
          <a:p>
            <a:pPr lvl="1"/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[Solr]\start-solr&amp;open-search-ui.bat</a:t>
            </a:r>
          </a:p>
          <a:p>
            <a:pPr lvl="1"/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18</a:t>
            </a:fld>
            <a:endParaRPr lang="zh-TW" altLang="en-US" dirty="0"/>
          </a:p>
        </p:txBody>
      </p:sp>
      <p:pic>
        <p:nvPicPr>
          <p:cNvPr id="11" name="Picture 2" descr="音乐, 听力, 歌曲, Mp3, 计算机, 男子, 男孩, 用户, 听着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22" y="2156087"/>
            <a:ext cx="2416419" cy="272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雲朵形圖說文字 9"/>
          <p:cNvSpPr/>
          <p:nvPr/>
        </p:nvSpPr>
        <p:spPr>
          <a:xfrm>
            <a:off x="2500008" y="4547504"/>
            <a:ext cx="1819073" cy="1429966"/>
          </a:xfrm>
          <a:prstGeom prst="cloudCallout">
            <a:avLst>
              <a:gd name="adj1" fmla="val -62137"/>
              <a:gd name="adj2" fmla="val -6471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pic>
        <p:nvPicPr>
          <p:cNvPr id="1028" name="Picture 4" descr="蛋糕, 生日, 提供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007" y="4644311"/>
            <a:ext cx="1297183" cy="104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字方塊 13"/>
          <p:cNvSpPr txBox="1"/>
          <p:nvPr/>
        </p:nvSpPr>
        <p:spPr>
          <a:xfrm>
            <a:off x="1683580" y="1762058"/>
            <a:ext cx="2295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 smtClean="0"/>
              <a:t>A piece of cake~</a:t>
            </a:r>
            <a:endParaRPr lang="zh-TW" altLang="en-US" sz="1800" dirty="0" smtClean="0"/>
          </a:p>
        </p:txBody>
      </p:sp>
      <p:pic>
        <p:nvPicPr>
          <p:cNvPr id="15" name="Picture 2" descr="man,black,account,male,person,people,profile,human,member,use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44" y="476293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144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</a:t>
            </a:r>
            <a:r>
              <a:rPr lang="zh-TW" altLang="en-US" dirty="0"/>
              <a:t>建置</a:t>
            </a:r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Part 2.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19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94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課堂前準備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推薦使用</a:t>
            </a:r>
            <a:r>
              <a:rPr lang="en-US" altLang="zh-TW" dirty="0" smtClean="0"/>
              <a:t>Windows</a:t>
            </a:r>
            <a:r>
              <a:rPr lang="zh-TW" altLang="en-US" dirty="0" smtClean="0"/>
              <a:t>環境進行本作業</a:t>
            </a:r>
            <a:endParaRPr lang="en-US" altLang="zh-TW" dirty="0" smtClean="0"/>
          </a:p>
          <a:p>
            <a:r>
              <a:rPr lang="zh-TW" altLang="en-US" dirty="0" smtClean="0"/>
              <a:t>請下載教學用</a:t>
            </a:r>
            <a:r>
              <a:rPr lang="en-US" altLang="zh-TW" dirty="0" smtClean="0"/>
              <a:t>Solr</a:t>
            </a:r>
            <a:r>
              <a:rPr lang="zh-TW" altLang="en-US" dirty="0" smtClean="0"/>
              <a:t>：</a:t>
            </a:r>
            <a:r>
              <a:rPr lang="en-US" altLang="zh-TW" dirty="0" smtClean="0"/>
              <a:t>ir-practice-solr.zip</a:t>
            </a:r>
          </a:p>
          <a:p>
            <a:pPr lvl="1"/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j.mp/20150501solr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原始檔案大小：</a:t>
            </a:r>
            <a:r>
              <a:rPr lang="en-US" altLang="zh-TW" dirty="0" smtClean="0"/>
              <a:t>401MB</a:t>
            </a:r>
          </a:p>
          <a:p>
            <a:pPr lvl="1"/>
            <a:r>
              <a:rPr lang="zh-TW" altLang="en-US" dirty="0" smtClean="0"/>
              <a:t>壓縮檔大小：</a:t>
            </a:r>
            <a:r>
              <a:rPr lang="en-US" altLang="zh-TW" dirty="0" smtClean="0"/>
              <a:t>246MB</a:t>
            </a:r>
          </a:p>
          <a:p>
            <a:r>
              <a:rPr lang="en-US" altLang="zh-TW" dirty="0" smtClean="0"/>
              <a:t>CVS</a:t>
            </a:r>
            <a:r>
              <a:rPr lang="zh-TW" altLang="en-US" dirty="0" smtClean="0"/>
              <a:t>檔案編輯器：</a:t>
            </a:r>
            <a:r>
              <a:rPr lang="en-US" altLang="zh-TW" dirty="0" err="1" smtClean="0"/>
              <a:t>LibreOfficePortable</a:t>
            </a:r>
            <a:r>
              <a:rPr lang="en-US" altLang="zh-TW" dirty="0" smtClean="0"/>
              <a:t> 4.4.2</a:t>
            </a:r>
          </a:p>
          <a:p>
            <a:pPr lvl="1"/>
            <a:r>
              <a:rPr lang="en-US" altLang="zh-TW" dirty="0" smtClean="0">
                <a:hlinkClick r:id="rId3"/>
              </a:rPr>
              <a:t>http://j.mp/20150501lo</a:t>
            </a: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10" name="Picture 2" descr="128x12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753" y="4485393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04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圓角矩形 8"/>
          <p:cNvSpPr/>
          <p:nvPr/>
        </p:nvSpPr>
        <p:spPr>
          <a:xfrm>
            <a:off x="5165387" y="2237362"/>
            <a:ext cx="3540868" cy="3511685"/>
          </a:xfrm>
          <a:prstGeom prst="roundRect">
            <a:avLst>
              <a:gd name="adj" fmla="val 281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Solr</a:t>
            </a:r>
            <a:r>
              <a:rPr lang="zh-TW" altLang="en-US" dirty="0" smtClean="0"/>
              <a:t>匯入資料的流程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20</a:t>
            </a:fld>
            <a:endParaRPr lang="zh-TW" altLang="en-US" dirty="0"/>
          </a:p>
        </p:txBody>
      </p:sp>
      <p:pic>
        <p:nvPicPr>
          <p:cNvPr id="8" name="Picture 2" descr="crystal,xm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726" y="3435816"/>
            <a:ext cx="719108" cy="71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150x1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158" y="3323193"/>
            <a:ext cx="944356" cy="944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圓角矩形 9"/>
          <p:cNvSpPr/>
          <p:nvPr/>
        </p:nvSpPr>
        <p:spPr>
          <a:xfrm>
            <a:off x="4813388" y="2040326"/>
            <a:ext cx="1710267" cy="44022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 smtClean="0"/>
              <a:t>Apache Solr</a:t>
            </a:r>
            <a:endParaRPr lang="zh-TW" altLang="en-US" sz="1800" b="1" dirty="0"/>
          </a:p>
        </p:txBody>
      </p:sp>
      <p:pic>
        <p:nvPicPr>
          <p:cNvPr id="12" name="Picture 2" descr="crystal,xm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764" y="3435816"/>
            <a:ext cx="719108" cy="71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atabase,d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296" y="3374301"/>
            <a:ext cx="842141" cy="84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cchs.ua.edu/files/2011/01/Worldcat-logo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08" y="4886138"/>
            <a:ext cx="1032112" cy="1032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://files.softicons.com/download/object-icons/boxes-2-icons-by-gurato/png/512/System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06" y="3329360"/>
            <a:ext cx="833718" cy="833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文字方塊 18"/>
          <p:cNvSpPr txBox="1"/>
          <p:nvPr/>
        </p:nvSpPr>
        <p:spPr>
          <a:xfrm>
            <a:off x="283356" y="5676834"/>
            <a:ext cx="1529216" cy="40862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800" dirty="0" smtClean="0"/>
              <a:t>外部系統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283356" y="4042368"/>
            <a:ext cx="1529216" cy="40862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800" dirty="0" smtClean="0"/>
              <a:t>內部系統</a:t>
            </a:r>
          </a:p>
        </p:txBody>
      </p:sp>
      <p:pic>
        <p:nvPicPr>
          <p:cNvPr id="4106" name="Picture 10" descr="input,keyboard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96" y="1944057"/>
            <a:ext cx="880736" cy="880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文字方塊 21"/>
          <p:cNvSpPr txBox="1"/>
          <p:nvPr/>
        </p:nvSpPr>
        <p:spPr>
          <a:xfrm>
            <a:off x="283356" y="2547061"/>
            <a:ext cx="1529216" cy="40862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800" dirty="0" smtClean="0"/>
              <a:t>自行建置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2445451" y="4234475"/>
            <a:ext cx="949234" cy="71508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1800" dirty="0" smtClean="0"/>
              <a:t>CVS</a:t>
            </a:r>
            <a:r>
              <a:rPr lang="zh-TW" altLang="en-US" sz="1800" dirty="0" smtClean="0"/>
              <a:t>或</a:t>
            </a:r>
            <a:endParaRPr lang="en-US" altLang="zh-TW" sz="1800" dirty="0" smtClean="0"/>
          </a:p>
          <a:p>
            <a:pPr algn="ctr"/>
            <a:r>
              <a:rPr lang="en-US" altLang="zh-TW" sz="1800" dirty="0" smtClean="0"/>
              <a:t>XLSX</a:t>
            </a:r>
            <a:endParaRPr lang="zh-TW" altLang="en-US" sz="1800" dirty="0" smtClean="0"/>
          </a:p>
        </p:txBody>
      </p:sp>
      <p:sp>
        <p:nvSpPr>
          <p:cNvPr id="24" name="文字方塊 23"/>
          <p:cNvSpPr txBox="1"/>
          <p:nvPr/>
        </p:nvSpPr>
        <p:spPr>
          <a:xfrm>
            <a:off x="3830529" y="4197213"/>
            <a:ext cx="899842" cy="100369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800" dirty="0" smtClean="0"/>
              <a:t>匯入指令</a:t>
            </a:r>
            <a:endParaRPr lang="en-US" altLang="zh-TW" sz="1800" dirty="0" smtClean="0"/>
          </a:p>
          <a:p>
            <a:pPr algn="ctr"/>
            <a:r>
              <a:rPr lang="en-US" altLang="zh-TW" sz="1800" dirty="0" smtClean="0"/>
              <a:t>(XML)</a:t>
            </a:r>
            <a:endParaRPr lang="zh-TW" altLang="en-US" sz="1800" dirty="0" smtClean="0"/>
          </a:p>
        </p:txBody>
      </p:sp>
      <p:sp>
        <p:nvSpPr>
          <p:cNvPr id="25" name="文字方塊 24"/>
          <p:cNvSpPr txBox="1"/>
          <p:nvPr/>
        </p:nvSpPr>
        <p:spPr>
          <a:xfrm>
            <a:off x="5259507" y="4197213"/>
            <a:ext cx="1628454" cy="71508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800" dirty="0"/>
              <a:t>欄位設定</a:t>
            </a:r>
            <a:endParaRPr lang="en-US" altLang="zh-TW" sz="1800" dirty="0" smtClean="0"/>
          </a:p>
          <a:p>
            <a:pPr algn="ctr"/>
            <a:r>
              <a:rPr lang="en-US" altLang="zh-TW" sz="1800" dirty="0" smtClean="0"/>
              <a:t>(schema.xml)</a:t>
            </a:r>
            <a:endParaRPr lang="zh-TW" altLang="en-US" sz="1800" dirty="0" smtClean="0"/>
          </a:p>
        </p:txBody>
      </p:sp>
      <p:sp>
        <p:nvSpPr>
          <p:cNvPr id="26" name="文字方塊 25"/>
          <p:cNvSpPr txBox="1"/>
          <p:nvPr/>
        </p:nvSpPr>
        <p:spPr>
          <a:xfrm>
            <a:off x="7520840" y="4234475"/>
            <a:ext cx="733052" cy="40862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800" dirty="0" smtClean="0"/>
              <a:t>索引</a:t>
            </a:r>
          </a:p>
        </p:txBody>
      </p:sp>
      <p:cxnSp>
        <p:nvCxnSpPr>
          <p:cNvPr id="14" name="肘形接點 13"/>
          <p:cNvCxnSpPr>
            <a:stCxn id="22" idx="3"/>
            <a:endCxn id="4098" idx="1"/>
          </p:cNvCxnSpPr>
          <p:nvPr/>
        </p:nvCxnSpPr>
        <p:spPr>
          <a:xfrm>
            <a:off x="1812572" y="2751373"/>
            <a:ext cx="638586" cy="1043998"/>
          </a:xfrm>
          <a:prstGeom prst="bentConnector3">
            <a:avLst/>
          </a:prstGeom>
          <a:ln w="38100"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肘形接點 16"/>
          <p:cNvCxnSpPr>
            <a:stCxn id="19" idx="3"/>
            <a:endCxn id="4098" idx="1"/>
          </p:cNvCxnSpPr>
          <p:nvPr/>
        </p:nvCxnSpPr>
        <p:spPr>
          <a:xfrm flipV="1">
            <a:off x="1812572" y="3795371"/>
            <a:ext cx="638586" cy="2085775"/>
          </a:xfrm>
          <a:prstGeom prst="bentConnector3">
            <a:avLst/>
          </a:prstGeom>
          <a:ln w="38100"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肘形接點 26"/>
          <p:cNvCxnSpPr>
            <a:stCxn id="20" idx="3"/>
            <a:endCxn id="4098" idx="1"/>
          </p:cNvCxnSpPr>
          <p:nvPr/>
        </p:nvCxnSpPr>
        <p:spPr>
          <a:xfrm flipV="1">
            <a:off x="1812572" y="3795371"/>
            <a:ext cx="638586" cy="451309"/>
          </a:xfrm>
          <a:prstGeom prst="bentConnector3">
            <a:avLst/>
          </a:prstGeom>
          <a:ln w="38100"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flipV="1">
            <a:off x="3395514" y="3792288"/>
            <a:ext cx="515212" cy="6167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>
            <a:off x="4629834" y="3795371"/>
            <a:ext cx="1086930" cy="0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>
            <a:off x="6435872" y="3795371"/>
            <a:ext cx="1030424" cy="1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17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Part 2. 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STEP 2-1. </a:t>
            </a:r>
            <a:r>
              <a:rPr lang="zh-TW" altLang="en-US" dirty="0"/>
              <a:t>資料準備</a:t>
            </a:r>
          </a:p>
          <a:p>
            <a:pPr lvl="1"/>
            <a:r>
              <a:rPr lang="zh-TW" altLang="en-US" dirty="0"/>
              <a:t>自行建置</a:t>
            </a:r>
          </a:p>
          <a:p>
            <a:pPr lvl="1"/>
            <a:r>
              <a:rPr lang="zh-TW" altLang="en-US" dirty="0"/>
              <a:t>外部系統：以</a:t>
            </a:r>
            <a:r>
              <a:rPr lang="en-US" altLang="zh-TW" dirty="0" err="1"/>
              <a:t>WorldCat</a:t>
            </a:r>
            <a:r>
              <a:rPr lang="zh-TW" altLang="en-US" dirty="0"/>
              <a:t>為例</a:t>
            </a:r>
          </a:p>
          <a:p>
            <a:r>
              <a:rPr lang="en-US" altLang="zh-TW" dirty="0"/>
              <a:t>STEP 2-2. </a:t>
            </a:r>
            <a:r>
              <a:rPr lang="zh-TW" altLang="en-US" dirty="0"/>
              <a:t>設定</a:t>
            </a:r>
            <a:r>
              <a:rPr lang="en-US" altLang="zh-TW" dirty="0"/>
              <a:t>Solr</a:t>
            </a:r>
            <a:r>
              <a:rPr lang="zh-TW" altLang="en-US" dirty="0"/>
              <a:t>資料表</a:t>
            </a:r>
          </a:p>
          <a:p>
            <a:r>
              <a:rPr lang="en-US" altLang="zh-TW" dirty="0"/>
              <a:t>STEP 2-3. </a:t>
            </a:r>
            <a:r>
              <a:rPr lang="zh-TW" altLang="en-US" dirty="0"/>
              <a:t>轉換成</a:t>
            </a:r>
            <a:r>
              <a:rPr lang="en-US" altLang="zh-TW" dirty="0"/>
              <a:t>Solr</a:t>
            </a:r>
            <a:r>
              <a:rPr lang="zh-TW" altLang="en-US" dirty="0"/>
              <a:t>匯入指令</a:t>
            </a:r>
            <a:r>
              <a:rPr lang="en-US" altLang="zh-TW" dirty="0" smtClean="0"/>
              <a:t>XML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STEP </a:t>
            </a:r>
            <a:r>
              <a:rPr lang="en-US" altLang="zh-TW" dirty="0"/>
              <a:t>2-4. </a:t>
            </a:r>
            <a:r>
              <a:rPr lang="zh-TW" altLang="en-US" dirty="0"/>
              <a:t>資料操作</a:t>
            </a:r>
          </a:p>
          <a:p>
            <a:pPr lvl="1"/>
            <a:r>
              <a:rPr lang="zh-TW" altLang="en-US" dirty="0"/>
              <a:t>匯入資料</a:t>
            </a:r>
          </a:p>
          <a:p>
            <a:pPr lvl="1"/>
            <a:r>
              <a:rPr lang="zh-TW" altLang="en-US" dirty="0"/>
              <a:t>匯入資料錯誤</a:t>
            </a:r>
          </a:p>
          <a:p>
            <a:pPr lvl="1"/>
            <a:r>
              <a:rPr lang="zh-TW" altLang="en-US" dirty="0"/>
              <a:t>清空資料</a:t>
            </a:r>
          </a:p>
          <a:p>
            <a:r>
              <a:rPr lang="en-US" altLang="zh-TW" dirty="0"/>
              <a:t>STEP 2-5. </a:t>
            </a:r>
            <a:r>
              <a:rPr lang="zh-TW" altLang="en-US" dirty="0"/>
              <a:t>開啟網頁</a:t>
            </a:r>
          </a:p>
          <a:p>
            <a:pPr lvl="1"/>
            <a:r>
              <a:rPr lang="zh-TW" altLang="en-US" dirty="0"/>
              <a:t>功能確認</a:t>
            </a:r>
          </a:p>
          <a:p>
            <a:r>
              <a:rPr lang="en-US" altLang="zh-TW" dirty="0"/>
              <a:t>Part 2. </a:t>
            </a:r>
            <a:r>
              <a:rPr lang="zh-TW" altLang="en-US" dirty="0"/>
              <a:t>實作</a:t>
            </a:r>
          </a:p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21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799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自行建置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22</a:t>
            </a:fld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3"/>
          </p:nvPr>
        </p:nvSpPr>
        <p:spPr/>
        <p:txBody>
          <a:bodyPr lIns="108000"/>
          <a:lstStyle/>
          <a:p>
            <a:r>
              <a:rPr lang="en-US" altLang="zh-TW" dirty="0"/>
              <a:t>STEP </a:t>
            </a:r>
            <a:r>
              <a:rPr lang="en-US" altLang="zh-TW" dirty="0" smtClean="0"/>
              <a:t>2-1A. </a:t>
            </a:r>
            <a:r>
              <a:rPr lang="zh-TW" altLang="en-US" dirty="0"/>
              <a:t>資料準備</a:t>
            </a:r>
          </a:p>
        </p:txBody>
      </p:sp>
      <p:pic>
        <p:nvPicPr>
          <p:cNvPr id="6146" name="Picture 2" descr="[2014-12-12_010632%2520-%2520Copy%255B2%255D.png]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496" y="1846263"/>
            <a:ext cx="4325185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圓角矩形圖說文字 6"/>
          <p:cNvSpPr/>
          <p:nvPr/>
        </p:nvSpPr>
        <p:spPr>
          <a:xfrm>
            <a:off x="1225683" y="3035030"/>
            <a:ext cx="2140085" cy="822595"/>
          </a:xfrm>
          <a:prstGeom prst="wedgeRoundRectCallout">
            <a:avLst>
              <a:gd name="adj1" fmla="val 65076"/>
              <a:gd name="adj2" fmla="val 55357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800" dirty="0" smtClean="0"/>
              <a:t>第一列：欄位名稱</a:t>
            </a:r>
            <a:endParaRPr lang="en-US" altLang="zh-TW" sz="1800" dirty="0" smtClean="0"/>
          </a:p>
          <a:p>
            <a:pPr algn="ctr"/>
            <a:r>
              <a:rPr lang="en-US" altLang="zh-TW" sz="1800" dirty="0" smtClean="0">
                <a:solidFill>
                  <a:srgbClr val="FF0000"/>
                </a:solidFill>
              </a:rPr>
              <a:t>(</a:t>
            </a:r>
            <a:r>
              <a:rPr lang="zh-TW" altLang="en-US" sz="1800" dirty="0" smtClean="0">
                <a:solidFill>
                  <a:srgbClr val="FF0000"/>
                </a:solidFill>
              </a:rPr>
              <a:t>一定要有欄位</a:t>
            </a:r>
            <a:r>
              <a:rPr lang="en-US" altLang="zh-TW" sz="1800" dirty="0" smtClean="0">
                <a:solidFill>
                  <a:srgbClr val="FF0000"/>
                </a:solidFill>
              </a:rPr>
              <a:t>id)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  <p:sp>
        <p:nvSpPr>
          <p:cNvPr id="10" name="圓角矩形圖說文字 9"/>
          <p:cNvSpPr/>
          <p:nvPr/>
        </p:nvSpPr>
        <p:spPr>
          <a:xfrm>
            <a:off x="1225684" y="4065134"/>
            <a:ext cx="2140085" cy="622570"/>
          </a:xfrm>
          <a:prstGeom prst="wedgeRoundRectCallout">
            <a:avLst>
              <a:gd name="adj1" fmla="val 60985"/>
              <a:gd name="adj2" fmla="val -33419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800" dirty="0" smtClean="0"/>
              <a:t>第二列之後：資料</a:t>
            </a:r>
            <a:endParaRPr lang="zh-TW" altLang="en-US" sz="1800" dirty="0"/>
          </a:p>
        </p:txBody>
      </p:sp>
      <p:sp>
        <p:nvSpPr>
          <p:cNvPr id="11" name="圓角矩形圖說文字 10"/>
          <p:cNvSpPr/>
          <p:nvPr/>
        </p:nvSpPr>
        <p:spPr>
          <a:xfrm>
            <a:off x="4562271" y="4979534"/>
            <a:ext cx="2140085" cy="691692"/>
          </a:xfrm>
          <a:prstGeom prst="wedgeRoundRectCallout">
            <a:avLst>
              <a:gd name="adj1" fmla="val 20076"/>
              <a:gd name="adj2" fmla="val -117794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800" dirty="0" smtClean="0"/>
              <a:t>一欄多資料</a:t>
            </a:r>
            <a:endParaRPr lang="en-US" altLang="zh-TW" sz="1800" dirty="0" smtClean="0"/>
          </a:p>
          <a:p>
            <a:pPr algn="ctr"/>
            <a:r>
              <a:rPr lang="zh-TW" altLang="en-US" sz="1800" dirty="0" smtClean="0"/>
              <a:t>用分號 </a:t>
            </a:r>
            <a:r>
              <a:rPr lang="en-US" altLang="zh-TW" sz="1800" dirty="0" smtClean="0"/>
              <a:t>; </a:t>
            </a:r>
            <a:r>
              <a:rPr lang="zh-TW" altLang="en-US" sz="1800" dirty="0" smtClean="0"/>
              <a:t>分隔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1243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/>
              <a:t>外部系統：以</a:t>
            </a:r>
            <a:r>
              <a:rPr lang="en-US" altLang="zh-TW" sz="4000" dirty="0" err="1" smtClean="0"/>
              <a:t>WorldCat</a:t>
            </a:r>
            <a:r>
              <a:rPr lang="zh-TW" altLang="en-US" sz="4000" dirty="0" smtClean="0"/>
              <a:t>為例</a:t>
            </a:r>
            <a:endParaRPr lang="zh-TW" altLang="en-US" sz="4000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www.worldcat.org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註冊</a:t>
            </a:r>
            <a:r>
              <a:rPr lang="en-US" altLang="zh-TW" dirty="0" smtClean="0"/>
              <a:t>/</a:t>
            </a:r>
            <a:r>
              <a:rPr lang="zh-TW" altLang="en-US" dirty="0" smtClean="0"/>
              <a:t>登入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搜尋書目資料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選擇書目，儲存到「我的最愛清單」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開啟「我的最愛清單」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匯出到</a:t>
            </a:r>
            <a:r>
              <a:rPr lang="en-US" altLang="zh-TW" dirty="0" smtClean="0"/>
              <a:t>CSV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23</a:t>
            </a:fld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3"/>
          </p:nvPr>
        </p:nvSpPr>
        <p:spPr/>
        <p:txBody>
          <a:bodyPr lIns="108000"/>
          <a:lstStyle/>
          <a:p>
            <a:r>
              <a:rPr lang="en-US" altLang="zh-TW" dirty="0"/>
              <a:t>STEP </a:t>
            </a:r>
            <a:r>
              <a:rPr lang="en-US" altLang="zh-TW" dirty="0" smtClean="0"/>
              <a:t>2-1B. </a:t>
            </a:r>
            <a:r>
              <a:rPr lang="zh-TW" altLang="en-US" dirty="0"/>
              <a:t>資料準備</a:t>
            </a:r>
          </a:p>
        </p:txBody>
      </p:sp>
      <p:sp>
        <p:nvSpPr>
          <p:cNvPr id="3" name="圓角矩形 2"/>
          <p:cNvSpPr/>
          <p:nvPr/>
        </p:nvSpPr>
        <p:spPr>
          <a:xfrm>
            <a:off x="4212077" y="4775669"/>
            <a:ext cx="3969898" cy="816181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2400" b="1" dirty="0"/>
              <a:t>範例</a:t>
            </a:r>
            <a:r>
              <a:rPr lang="zh-TW" altLang="en-US" sz="2400" b="1" dirty="0" smtClean="0"/>
              <a:t>資料</a:t>
            </a:r>
            <a:endParaRPr lang="en-US" altLang="zh-TW" sz="2400" b="1" dirty="0" smtClean="0"/>
          </a:p>
          <a:p>
            <a:pPr algn="ctr"/>
            <a:r>
              <a:rPr lang="en-US" altLang="zh-TW" sz="1800" u="sng" dirty="0" smtClean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sz="1800" u="sng" dirty="0" err="1" smtClean="0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sz="1800" u="sng" dirty="0">
                <a:solidFill>
                  <a:schemeClr val="bg2">
                    <a:lumMod val="50000"/>
                  </a:schemeClr>
                </a:solidFill>
              </a:rPr>
              <a:t>]/PRACTICE/2-1/data.csv</a:t>
            </a:r>
            <a:endParaRPr lang="zh-TW" altLang="en-US" sz="1800" u="sng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9" name="Picture 6" descr="http://cchs.ua.edu/files/2011/01/Worldcat-logo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888" y="1845734"/>
            <a:ext cx="1032112" cy="1032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群組 11"/>
          <p:cNvGrpSpPr/>
          <p:nvPr/>
        </p:nvGrpSpPr>
        <p:grpSpPr>
          <a:xfrm>
            <a:off x="6896100" y="476293"/>
            <a:ext cx="1748444" cy="1219201"/>
            <a:chOff x="6896100" y="476293"/>
            <a:chExt cx="1748444" cy="1219201"/>
          </a:xfrm>
        </p:grpSpPr>
        <p:sp>
          <p:nvSpPr>
            <p:cNvPr id="13" name="圓角矩形 12"/>
            <p:cNvSpPr/>
            <p:nvPr/>
          </p:nvSpPr>
          <p:spPr>
            <a:xfrm>
              <a:off x="6896100" y="929639"/>
              <a:ext cx="1021253" cy="493467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TW" altLang="en-US" sz="1800" b="1" dirty="0" smtClean="0"/>
                <a:t>實作</a:t>
              </a:r>
              <a:r>
                <a:rPr lang="en-US" altLang="zh-TW" sz="1800" b="1" dirty="0" smtClean="0"/>
                <a:t>!</a:t>
              </a:r>
              <a:endParaRPr lang="zh-TW" altLang="en-US" sz="1800" b="1" dirty="0"/>
            </a:p>
          </p:txBody>
        </p:sp>
        <p:pic>
          <p:nvPicPr>
            <p:cNvPr id="14" name="Picture 2" descr="man,black,account,male,person,people,profile,human,member,user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5344" y="476293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9081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調整欄位名稱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csv</a:t>
            </a:r>
            <a:r>
              <a:rPr lang="zh-TW" altLang="en-US" dirty="0" smtClean="0"/>
              <a:t>檔案請用</a:t>
            </a:r>
            <a:r>
              <a:rPr lang="en-US" altLang="zh-TW" dirty="0" smtClean="0"/>
              <a:t>LibreOffice</a:t>
            </a:r>
            <a:r>
              <a:rPr lang="zh-TW" altLang="en-US" dirty="0" smtClean="0"/>
              <a:t>開啟 </a:t>
            </a:r>
            <a:r>
              <a:rPr lang="en-US" altLang="zh-TW" dirty="0" smtClean="0"/>
              <a:t>(</a:t>
            </a:r>
            <a:r>
              <a:rPr lang="zh-TW" altLang="en-US" dirty="0" smtClean="0"/>
              <a:t>因為編碼為</a:t>
            </a:r>
            <a:r>
              <a:rPr lang="en-US" altLang="zh-TW" dirty="0" smtClean="0"/>
              <a:t>UTF-8)</a:t>
            </a:r>
          </a:p>
          <a:p>
            <a:pPr lvl="1"/>
            <a:r>
              <a:rPr lang="zh-TW" altLang="en-US" dirty="0" smtClean="0"/>
              <a:t>請使用投影片開頭的</a:t>
            </a:r>
            <a:r>
              <a:rPr lang="en-US" altLang="zh-TW" dirty="0" err="1" smtClean="0"/>
              <a:t>LibreOfficePortable</a:t>
            </a:r>
            <a:r>
              <a:rPr lang="zh-TW" altLang="en-US" dirty="0" smtClean="0"/>
              <a:t>開啟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j.mp/20150501lo</a:t>
            </a:r>
            <a:endParaRPr lang="en-US" altLang="zh-TW" dirty="0" smtClean="0"/>
          </a:p>
          <a:p>
            <a:r>
              <a:rPr lang="zh-TW" altLang="en-US" dirty="0" smtClean="0"/>
              <a:t>將欄位名稱修改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OCLC # </a:t>
            </a:r>
            <a:r>
              <a:rPr lang="en-US" altLang="zh-TW" dirty="0" smtClean="0">
                <a:latin typeface="Calibri" panose="020F0502020204030204" pitchFamily="34" charset="0"/>
              </a:rPr>
              <a:t>→ </a:t>
            </a:r>
            <a:r>
              <a:rPr lang="en-US" altLang="zh-TW" dirty="0" smtClean="0">
                <a:solidFill>
                  <a:srgbClr val="FF0000"/>
                </a:solidFill>
                <a:latin typeface="Calibri" panose="020F0502020204030204" pitchFamily="34" charset="0"/>
              </a:rPr>
              <a:t>id</a:t>
            </a:r>
            <a:r>
              <a:rPr lang="en-US" altLang="zh-TW" dirty="0" smtClean="0">
                <a:latin typeface="Calibri" panose="020F0502020204030204" pitchFamily="34" charset="0"/>
              </a:rPr>
              <a:t> (</a:t>
            </a:r>
            <a:r>
              <a:rPr lang="zh-TW" altLang="en-US" dirty="0" smtClean="0">
                <a:latin typeface="Calibri" panose="020F0502020204030204" pitchFamily="34" charset="0"/>
              </a:rPr>
              <a:t>必備欄位</a:t>
            </a:r>
            <a:r>
              <a:rPr lang="en-US" altLang="zh-TW" dirty="0" smtClean="0">
                <a:latin typeface="Calibri" panose="020F0502020204030204" pitchFamily="34" charset="0"/>
              </a:rPr>
              <a:t>)</a:t>
            </a:r>
          </a:p>
          <a:p>
            <a:pPr lvl="1"/>
            <a:r>
              <a:rPr lang="zh-TW" altLang="en-US" dirty="0" smtClean="0">
                <a:latin typeface="Calibri" panose="020F0502020204030204" pitchFamily="34" charset="0"/>
              </a:rPr>
              <a:t>其他欄位都變成小寫名稱，空格改為 </a:t>
            </a:r>
            <a:r>
              <a:rPr lang="en-US" altLang="zh-TW" dirty="0" smtClean="0">
                <a:latin typeface="Calibri" panose="020F0502020204030204" pitchFamily="34" charset="0"/>
              </a:rPr>
              <a:t>_</a:t>
            </a:r>
            <a:br>
              <a:rPr lang="en-US" altLang="zh-TW" dirty="0" smtClean="0">
                <a:latin typeface="Calibri" panose="020F0502020204030204" pitchFamily="34" charset="0"/>
              </a:rPr>
            </a:br>
            <a:endParaRPr lang="en-US" altLang="zh-TW" dirty="0" smtClean="0">
              <a:latin typeface="Calibri" panose="020F0502020204030204" pitchFamily="34" charset="0"/>
            </a:endParaRPr>
          </a:p>
          <a:p>
            <a:pPr lvl="1"/>
            <a:r>
              <a:rPr lang="en-US" altLang="zh-TW" dirty="0" smtClean="0">
                <a:latin typeface="Calibri" panose="020F0502020204030204" pitchFamily="34" charset="0"/>
              </a:rPr>
              <a:t>Title → </a:t>
            </a:r>
            <a:r>
              <a:rPr lang="en-US" altLang="zh-TW" dirty="0" smtClean="0">
                <a:solidFill>
                  <a:srgbClr val="FF0000"/>
                </a:solidFill>
                <a:latin typeface="Calibri" panose="020F0502020204030204" pitchFamily="34" charset="0"/>
              </a:rPr>
              <a:t>t</a:t>
            </a:r>
            <a:r>
              <a:rPr lang="en-US" altLang="zh-TW" dirty="0" smtClean="0">
                <a:latin typeface="Calibri" panose="020F0502020204030204" pitchFamily="34" charset="0"/>
              </a:rPr>
              <a:t>itle (</a:t>
            </a:r>
            <a:r>
              <a:rPr lang="zh-TW" altLang="en-US" dirty="0" smtClean="0">
                <a:latin typeface="Calibri" panose="020F0502020204030204" pitchFamily="34" charset="0"/>
              </a:rPr>
              <a:t>必備欄位</a:t>
            </a:r>
            <a:r>
              <a:rPr lang="en-US" altLang="zh-TW" dirty="0" smtClean="0">
                <a:latin typeface="Calibri" panose="020F0502020204030204" pitchFamily="34" charset="0"/>
              </a:rPr>
              <a:t>)</a:t>
            </a:r>
          </a:p>
          <a:p>
            <a:pPr lvl="1"/>
            <a:r>
              <a:rPr lang="en-US" altLang="zh-TW" dirty="0" smtClean="0">
                <a:latin typeface="Calibri" panose="020F0502020204030204" pitchFamily="34" charset="0"/>
              </a:rPr>
              <a:t>Author</a:t>
            </a:r>
            <a:r>
              <a:rPr lang="en-US" altLang="zh-TW" dirty="0">
                <a:latin typeface="Calibri" panose="020F0502020204030204" pitchFamily="34" charset="0"/>
              </a:rPr>
              <a:t> → </a:t>
            </a:r>
            <a:r>
              <a:rPr lang="en-US" altLang="zh-TW" dirty="0" smtClean="0">
                <a:solidFill>
                  <a:srgbClr val="FF0000"/>
                </a:solidFill>
                <a:latin typeface="Calibri" panose="020F0502020204030204" pitchFamily="34" charset="0"/>
              </a:rPr>
              <a:t>a</a:t>
            </a:r>
            <a:r>
              <a:rPr lang="en-US" altLang="zh-TW" dirty="0" smtClean="0">
                <a:latin typeface="Calibri" panose="020F0502020204030204" pitchFamily="34" charset="0"/>
              </a:rPr>
              <a:t>uthor</a:t>
            </a:r>
          </a:p>
          <a:p>
            <a:pPr lvl="1"/>
            <a:r>
              <a:rPr lang="en-US" altLang="zh-TW" dirty="0" smtClean="0">
                <a:latin typeface="Calibri" panose="020F0502020204030204" pitchFamily="34" charset="0"/>
              </a:rPr>
              <a:t>Language</a:t>
            </a:r>
            <a:r>
              <a:rPr lang="en-US" altLang="zh-TW" dirty="0">
                <a:latin typeface="Calibri" panose="020F0502020204030204" pitchFamily="34" charset="0"/>
              </a:rPr>
              <a:t> → </a:t>
            </a:r>
            <a:r>
              <a:rPr lang="en-US" altLang="zh-TW" dirty="0" smtClean="0">
                <a:solidFill>
                  <a:srgbClr val="FF0000"/>
                </a:solidFill>
                <a:latin typeface="Calibri" panose="020F0502020204030204" pitchFamily="34" charset="0"/>
              </a:rPr>
              <a:t>l</a:t>
            </a:r>
            <a:r>
              <a:rPr lang="en-US" altLang="zh-TW" dirty="0" smtClean="0">
                <a:latin typeface="Calibri" panose="020F0502020204030204" pitchFamily="34" charset="0"/>
              </a:rPr>
              <a:t>anguage</a:t>
            </a:r>
          </a:p>
          <a:p>
            <a:pPr lvl="1"/>
            <a:r>
              <a:rPr lang="en-US" altLang="zh-TW" dirty="0" smtClean="0">
                <a:latin typeface="Calibri" panose="020F0502020204030204" pitchFamily="34" charset="0"/>
              </a:rPr>
              <a:t>Item type</a:t>
            </a:r>
            <a:r>
              <a:rPr lang="en-US" altLang="zh-TW" dirty="0">
                <a:latin typeface="Calibri" panose="020F0502020204030204" pitchFamily="34" charset="0"/>
              </a:rPr>
              <a:t> → </a:t>
            </a:r>
            <a:r>
              <a:rPr lang="en-US" altLang="zh-TW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i</a:t>
            </a:r>
            <a:r>
              <a:rPr lang="en-US" altLang="zh-TW" dirty="0" err="1" smtClean="0">
                <a:latin typeface="Calibri" panose="020F0502020204030204" pitchFamily="34" charset="0"/>
              </a:rPr>
              <a:t>tem</a:t>
            </a:r>
            <a:r>
              <a:rPr lang="en-US" altLang="zh-TW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_t</a:t>
            </a:r>
            <a:r>
              <a:rPr lang="en-US" altLang="zh-TW" dirty="0" err="1" smtClean="0">
                <a:latin typeface="Calibri" panose="020F0502020204030204" pitchFamily="34" charset="0"/>
              </a:rPr>
              <a:t>ype</a:t>
            </a:r>
            <a:endParaRPr lang="en-US" altLang="zh-TW" dirty="0" smtClean="0">
              <a:latin typeface="Calibri" panose="020F0502020204030204" pitchFamily="34" charset="0"/>
            </a:endParaRPr>
          </a:p>
          <a:p>
            <a:pPr marL="201168" lvl="1" indent="0">
              <a:buNone/>
            </a:pPr>
            <a:endParaRPr lang="en-US" altLang="zh-TW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24</a:t>
            </a:fld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3"/>
          </p:nvPr>
        </p:nvSpPr>
        <p:spPr/>
        <p:txBody>
          <a:bodyPr lIns="108000"/>
          <a:lstStyle/>
          <a:p>
            <a:r>
              <a:rPr lang="en-US" altLang="zh-TW" dirty="0"/>
              <a:t>STEP </a:t>
            </a:r>
            <a:r>
              <a:rPr lang="en-US" altLang="zh-TW" dirty="0" smtClean="0"/>
              <a:t>2-1B. </a:t>
            </a:r>
            <a:r>
              <a:rPr lang="zh-TW" altLang="en-US" dirty="0"/>
              <a:t>資料準備</a:t>
            </a:r>
          </a:p>
        </p:txBody>
      </p:sp>
      <p:sp>
        <p:nvSpPr>
          <p:cNvPr id="7" name="矩形 6"/>
          <p:cNvSpPr/>
          <p:nvPr/>
        </p:nvSpPr>
        <p:spPr>
          <a:xfrm>
            <a:off x="3794125" y="4312590"/>
            <a:ext cx="4572000" cy="178510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84048" lvl="1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US" altLang="zh-TW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rPr>
              <a:t>Publication → </a:t>
            </a:r>
            <a:r>
              <a:rPr lang="en-US" altLang="zh-TW" sz="2000" kern="1200" dirty="0">
                <a:solidFill>
                  <a:srgbClr val="FF0000"/>
                </a:solidFill>
                <a:latin typeface="Calibri" panose="020F0502020204030204" pitchFamily="34" charset="0"/>
                <a:ea typeface="+mn-ea"/>
                <a:cs typeface="+mn-cs"/>
              </a:rPr>
              <a:t>p</a:t>
            </a:r>
            <a:r>
              <a:rPr lang="en-US" altLang="zh-TW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rPr>
              <a:t>ublication</a:t>
            </a:r>
          </a:p>
          <a:p>
            <a:pPr marL="384048" lvl="1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US" altLang="zh-TW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rPr>
              <a:t>Publisher → </a:t>
            </a:r>
            <a:r>
              <a:rPr lang="en-US" altLang="zh-TW" sz="2000" kern="1200" dirty="0">
                <a:solidFill>
                  <a:srgbClr val="FF0000"/>
                </a:solidFill>
                <a:latin typeface="Calibri" panose="020F0502020204030204" pitchFamily="34" charset="0"/>
                <a:ea typeface="+mn-ea"/>
                <a:cs typeface="+mn-cs"/>
              </a:rPr>
              <a:t>p</a:t>
            </a:r>
            <a:r>
              <a:rPr lang="en-US" altLang="zh-TW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rPr>
              <a:t>ublisher</a:t>
            </a:r>
          </a:p>
          <a:p>
            <a:pPr marL="384048" lvl="1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US" altLang="zh-TW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rPr>
              <a:t>Database  → </a:t>
            </a:r>
            <a:r>
              <a:rPr lang="en-US" altLang="zh-TW" sz="2000" kern="1200" dirty="0">
                <a:solidFill>
                  <a:srgbClr val="FF0000"/>
                </a:solidFill>
                <a:latin typeface="Calibri" panose="020F0502020204030204" pitchFamily="34" charset="0"/>
                <a:ea typeface="+mn-ea"/>
                <a:cs typeface="+mn-cs"/>
              </a:rPr>
              <a:t>d</a:t>
            </a:r>
            <a:r>
              <a:rPr lang="en-US" altLang="zh-TW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rPr>
              <a:t>atabase</a:t>
            </a:r>
          </a:p>
          <a:p>
            <a:pPr marL="384048" lvl="1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US" altLang="zh-TW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rPr>
              <a:t>Notes → </a:t>
            </a:r>
            <a:r>
              <a:rPr lang="en-US" altLang="zh-TW" sz="2000" kern="1200" dirty="0">
                <a:solidFill>
                  <a:srgbClr val="FF0000"/>
                </a:solidFill>
                <a:latin typeface="Calibri" panose="020F0502020204030204" pitchFamily="34" charset="0"/>
                <a:ea typeface="+mn-ea"/>
                <a:cs typeface="+mn-cs"/>
              </a:rPr>
              <a:t>n</a:t>
            </a:r>
            <a:r>
              <a:rPr lang="en-US" altLang="zh-TW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rPr>
              <a:t>otes</a:t>
            </a:r>
          </a:p>
          <a:p>
            <a:pPr marL="384048" lvl="1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US" altLang="zh-TW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rPr>
              <a:t>Added date → </a:t>
            </a:r>
            <a:r>
              <a:rPr lang="en-US" altLang="zh-TW" sz="2000" kern="1200" dirty="0" err="1">
                <a:solidFill>
                  <a:srgbClr val="FF0000"/>
                </a:solidFill>
                <a:latin typeface="Calibri" panose="020F0502020204030204" pitchFamily="34" charset="0"/>
                <a:ea typeface="+mn-ea"/>
                <a:cs typeface="+mn-cs"/>
              </a:rPr>
              <a:t>a</a:t>
            </a:r>
            <a:r>
              <a:rPr lang="en-US" altLang="zh-TW" sz="2000" kern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rPr>
              <a:t>dded_date</a:t>
            </a:r>
            <a:endParaRPr lang="en-US" altLang="zh-TW" sz="2000" kern="12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919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設定</a:t>
            </a:r>
            <a:r>
              <a:rPr lang="en-US" altLang="zh-TW" dirty="0" smtClean="0"/>
              <a:t>Solr</a:t>
            </a:r>
            <a:r>
              <a:rPr lang="zh-TW" altLang="en-US" dirty="0" smtClean="0"/>
              <a:t>資料欄位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u="sng" dirty="0" err="1" smtClean="0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]\PRACTICE\2-2\edit_schema.xml.bat</a:t>
            </a:r>
          </a:p>
          <a:p>
            <a:pPr lvl="1"/>
            <a:r>
              <a:rPr lang="zh-TW" altLang="en-US" dirty="0" smtClean="0"/>
              <a:t>開啟檔案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solr</a:t>
            </a:r>
            <a:r>
              <a:rPr lang="en-US" altLang="zh-TW" dirty="0" smtClean="0"/>
              <a:t>]\example\</a:t>
            </a:r>
            <a:r>
              <a:rPr lang="en-US" altLang="zh-TW" dirty="0" err="1" smtClean="0"/>
              <a:t>solr</a:t>
            </a:r>
            <a:r>
              <a:rPr lang="en-US" altLang="zh-TW" dirty="0" smtClean="0"/>
              <a:t>\collection1\</a:t>
            </a:r>
            <a:r>
              <a:rPr lang="en-US" altLang="zh-TW" dirty="0" err="1" smtClean="0"/>
              <a:t>conf</a:t>
            </a:r>
            <a:r>
              <a:rPr lang="en-US" altLang="zh-TW" dirty="0" smtClean="0"/>
              <a:t>\schema.xml</a:t>
            </a:r>
          </a:p>
          <a:p>
            <a:r>
              <a:rPr lang="zh-TW" altLang="en-US" dirty="0" smtClean="0"/>
              <a:t>修改資料：請找到「</a:t>
            </a:r>
            <a:r>
              <a:rPr lang="zh-TW" altLang="en-US" dirty="0" smtClean="0">
                <a:solidFill>
                  <a:srgbClr val="00B050"/>
                </a:solidFill>
              </a:rPr>
              <a:t>請新增</a:t>
            </a:r>
            <a:r>
              <a:rPr lang="en-US" altLang="zh-TW" dirty="0" smtClean="0">
                <a:solidFill>
                  <a:srgbClr val="00B050"/>
                </a:solidFill>
              </a:rPr>
              <a:t>&lt;field&gt;</a:t>
            </a:r>
            <a:r>
              <a:rPr lang="zh-TW" altLang="en-US" dirty="0" smtClean="0">
                <a:solidFill>
                  <a:srgbClr val="00B050"/>
                </a:solidFill>
              </a:rPr>
              <a:t>設定欄位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 lvl="1"/>
            <a:r>
              <a:rPr lang="en-US" altLang="zh-TW" dirty="0"/>
              <a:t>&lt;</a:t>
            </a:r>
            <a:r>
              <a:rPr lang="en-US" altLang="zh-TW" dirty="0" smtClean="0"/>
              <a:t>schema&gt;</a:t>
            </a:r>
          </a:p>
          <a:p>
            <a:pPr lvl="2"/>
            <a:r>
              <a:rPr lang="en-US" altLang="zh-TW" dirty="0" smtClean="0"/>
              <a:t>&lt;field&gt;</a:t>
            </a:r>
          </a:p>
          <a:p>
            <a:r>
              <a:rPr lang="zh-TW" altLang="en-US" dirty="0"/>
              <a:t>在</a:t>
            </a:r>
            <a:r>
              <a:rPr lang="zh-TW" altLang="en-US" dirty="0" smtClean="0"/>
              <a:t>下面新增</a:t>
            </a:r>
            <a:r>
              <a:rPr lang="en-US" altLang="zh-TW" dirty="0" smtClean="0"/>
              <a:t>&lt;field&gt;</a:t>
            </a:r>
          </a:p>
          <a:p>
            <a:pPr marL="0" indent="0">
              <a:buNone/>
            </a:pPr>
            <a:endParaRPr lang="en-US" altLang="zh-TW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※ </a:t>
            </a:r>
            <a:r>
              <a:rPr lang="zh-TW" altLang="en-US" dirty="0" smtClean="0">
                <a:solidFill>
                  <a:srgbClr val="FF0000"/>
                </a:solidFill>
              </a:rPr>
              <a:t>修改後</a:t>
            </a:r>
            <a:r>
              <a:rPr lang="zh-TW" altLang="en-US" dirty="0">
                <a:solidFill>
                  <a:srgbClr val="FF0000"/>
                </a:solidFill>
              </a:rPr>
              <a:t>需</a:t>
            </a:r>
            <a:r>
              <a:rPr lang="zh-TW" altLang="en-US" dirty="0" smtClean="0">
                <a:solidFill>
                  <a:srgbClr val="FF0000"/>
                </a:solidFill>
              </a:rPr>
              <a:t>重啟</a:t>
            </a:r>
            <a:r>
              <a:rPr lang="en-US" altLang="zh-TW" dirty="0" smtClean="0">
                <a:solidFill>
                  <a:srgbClr val="FF0000"/>
                </a:solidFill>
              </a:rPr>
              <a:t>Solr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25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STEP </a:t>
            </a:r>
            <a:r>
              <a:rPr lang="en-US" altLang="zh-TW" dirty="0" smtClean="0"/>
              <a:t>2-2.</a:t>
            </a:r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4082069" y="3249692"/>
            <a:ext cx="4623781" cy="3434462"/>
            <a:chOff x="4291323" y="3172375"/>
            <a:chExt cx="3705225" cy="2752175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 rotWithShape="1">
            <a:blip r:embed="rId2"/>
            <a:srcRect b="20686"/>
            <a:stretch/>
          </p:blipFill>
          <p:spPr>
            <a:xfrm>
              <a:off x="4291323" y="3172375"/>
              <a:ext cx="3705225" cy="2752175"/>
            </a:xfrm>
            <a:prstGeom prst="rect">
              <a:avLst/>
            </a:prstGeom>
          </p:spPr>
        </p:pic>
        <p:sp>
          <p:nvSpPr>
            <p:cNvPr id="7" name="圓角矩形 6"/>
            <p:cNvSpPr/>
            <p:nvPr/>
          </p:nvSpPr>
          <p:spPr>
            <a:xfrm>
              <a:off x="4847929" y="3990975"/>
              <a:ext cx="1457325" cy="200025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6896100" y="476293"/>
            <a:ext cx="1748444" cy="1219201"/>
            <a:chOff x="6896100" y="476293"/>
            <a:chExt cx="1748444" cy="1219201"/>
          </a:xfrm>
        </p:grpSpPr>
        <p:sp>
          <p:nvSpPr>
            <p:cNvPr id="10" name="圓角矩形 9"/>
            <p:cNvSpPr/>
            <p:nvPr/>
          </p:nvSpPr>
          <p:spPr>
            <a:xfrm>
              <a:off x="6896100" y="929639"/>
              <a:ext cx="1021253" cy="493467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TW" altLang="en-US" sz="1800" b="1" dirty="0" smtClean="0"/>
                <a:t>實作</a:t>
              </a:r>
              <a:r>
                <a:rPr lang="en-US" altLang="zh-TW" sz="1800" b="1" dirty="0" smtClean="0"/>
                <a:t>!</a:t>
              </a:r>
              <a:endParaRPr lang="zh-TW" altLang="en-US" sz="1800" b="1" dirty="0"/>
            </a:p>
          </p:txBody>
        </p:sp>
        <p:pic>
          <p:nvPicPr>
            <p:cNvPr id="11" name="Picture 2" descr="man,black,account,male,person,people,profile,human,member,us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5344" y="476293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1083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14375" y="1601469"/>
            <a:ext cx="7694988" cy="8763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2960" y="653481"/>
            <a:ext cx="7543800" cy="807721"/>
          </a:xfrm>
        </p:spPr>
        <p:txBody>
          <a:bodyPr/>
          <a:lstStyle/>
          <a:p>
            <a:r>
              <a:rPr lang="zh-TW" altLang="en-US" dirty="0" smtClean="0"/>
              <a:t>設定</a:t>
            </a:r>
            <a:r>
              <a:rPr lang="en-US" altLang="zh-TW" dirty="0" smtClean="0"/>
              <a:t>Solr</a:t>
            </a:r>
            <a:r>
              <a:rPr lang="zh-TW" altLang="en-US" dirty="0"/>
              <a:t>資料欄位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2324" y="1601469"/>
            <a:ext cx="7543801" cy="47180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>
                <a:solidFill>
                  <a:srgbClr val="0070C0"/>
                </a:solidFill>
              </a:rPr>
              <a:t>&lt;field </a:t>
            </a:r>
            <a:r>
              <a:rPr lang="en-US" altLang="zh-TW" sz="2000" dirty="0">
                <a:solidFill>
                  <a:srgbClr val="FF0000"/>
                </a:solidFill>
              </a:rPr>
              <a:t>name</a:t>
            </a:r>
            <a:r>
              <a:rPr lang="en-US" altLang="zh-TW" sz="2000" dirty="0"/>
              <a:t>="</a:t>
            </a:r>
            <a:r>
              <a:rPr lang="en-US" altLang="zh-TW" sz="2000" dirty="0">
                <a:solidFill>
                  <a:srgbClr val="7030A0"/>
                </a:solidFill>
              </a:rPr>
              <a:t>title</a:t>
            </a:r>
            <a:r>
              <a:rPr lang="en-US" altLang="zh-TW" sz="2000" dirty="0"/>
              <a:t>" </a:t>
            </a:r>
            <a:r>
              <a:rPr lang="en-US" altLang="zh-TW" sz="2000" dirty="0">
                <a:solidFill>
                  <a:srgbClr val="FF0000"/>
                </a:solidFill>
              </a:rPr>
              <a:t>type</a:t>
            </a:r>
            <a:r>
              <a:rPr lang="en-US" altLang="zh-TW" sz="2000" dirty="0"/>
              <a:t>="</a:t>
            </a:r>
            <a:r>
              <a:rPr lang="en-US" altLang="zh-TW" sz="2000" dirty="0" err="1">
                <a:solidFill>
                  <a:srgbClr val="7030A0"/>
                </a:solidFill>
              </a:rPr>
              <a:t>text_general</a:t>
            </a:r>
            <a:r>
              <a:rPr lang="en-US" altLang="zh-TW" sz="2000" dirty="0"/>
              <a:t>" </a:t>
            </a:r>
            <a:r>
              <a:rPr lang="en-US" altLang="zh-TW" sz="2000" dirty="0">
                <a:solidFill>
                  <a:srgbClr val="FF0000"/>
                </a:solidFill>
              </a:rPr>
              <a:t>indexed</a:t>
            </a:r>
            <a:r>
              <a:rPr lang="en-US" altLang="zh-TW" sz="2000" dirty="0"/>
              <a:t>="</a:t>
            </a:r>
            <a:r>
              <a:rPr lang="en-US" altLang="zh-TW" sz="2000" dirty="0">
                <a:solidFill>
                  <a:srgbClr val="7030A0"/>
                </a:solidFill>
              </a:rPr>
              <a:t>true</a:t>
            </a:r>
            <a:r>
              <a:rPr lang="en-US" altLang="zh-TW" sz="2000" dirty="0"/>
              <a:t>" 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/>
              <a:t> </a:t>
            </a:r>
            <a:r>
              <a:rPr lang="en-US" altLang="zh-TW" sz="2000" dirty="0" smtClean="0"/>
              <a:t>      </a:t>
            </a:r>
            <a:r>
              <a:rPr lang="en-US" altLang="zh-TW" sz="2000" dirty="0" smtClean="0">
                <a:solidFill>
                  <a:srgbClr val="FF0000"/>
                </a:solidFill>
              </a:rPr>
              <a:t>stored</a:t>
            </a:r>
            <a:r>
              <a:rPr lang="en-US" altLang="zh-TW" sz="2000" dirty="0"/>
              <a:t>="</a:t>
            </a:r>
            <a:r>
              <a:rPr lang="en-US" altLang="zh-TW" sz="2000" dirty="0">
                <a:solidFill>
                  <a:srgbClr val="7030A0"/>
                </a:solidFill>
              </a:rPr>
              <a:t>true</a:t>
            </a:r>
            <a:r>
              <a:rPr lang="en-US" altLang="zh-TW" sz="2000" dirty="0"/>
              <a:t>" </a:t>
            </a:r>
            <a:r>
              <a:rPr lang="en-US" altLang="zh-TW" sz="2000" dirty="0" err="1">
                <a:solidFill>
                  <a:srgbClr val="FF0000"/>
                </a:solidFill>
              </a:rPr>
              <a:t>multiValued</a:t>
            </a:r>
            <a:r>
              <a:rPr lang="en-US" altLang="zh-TW" sz="2000" dirty="0"/>
              <a:t>="</a:t>
            </a:r>
            <a:r>
              <a:rPr lang="en-US" altLang="zh-TW" sz="2000" dirty="0">
                <a:solidFill>
                  <a:srgbClr val="7030A0"/>
                </a:solidFill>
              </a:rPr>
              <a:t>true</a:t>
            </a:r>
            <a:r>
              <a:rPr lang="en-US" altLang="zh-TW" sz="2000" dirty="0"/>
              <a:t>"</a:t>
            </a:r>
            <a:r>
              <a:rPr lang="en-US" altLang="zh-TW" sz="2000" dirty="0">
                <a:solidFill>
                  <a:srgbClr val="0070C0"/>
                </a:solidFill>
              </a:rPr>
              <a:t>/&gt;</a:t>
            </a:r>
          </a:p>
          <a:p>
            <a:r>
              <a:rPr lang="en-US" altLang="zh-TW" dirty="0" smtClean="0"/>
              <a:t>&lt;field&gt;</a:t>
            </a:r>
            <a:r>
              <a:rPr lang="zh-TW" altLang="en-US" dirty="0" smtClean="0"/>
              <a:t>說明</a:t>
            </a:r>
            <a:endParaRPr lang="en-US" altLang="zh-TW" dirty="0" smtClean="0"/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name</a:t>
            </a:r>
            <a:r>
              <a:rPr lang="en-US" altLang="zh-TW" dirty="0" smtClean="0"/>
              <a:t>="</a:t>
            </a:r>
            <a:r>
              <a:rPr lang="en-US" altLang="zh-TW" dirty="0" smtClean="0">
                <a:solidFill>
                  <a:srgbClr val="7030A0"/>
                </a:solidFill>
              </a:rPr>
              <a:t>title</a:t>
            </a:r>
            <a:r>
              <a:rPr lang="en-US" altLang="zh-TW" dirty="0" smtClean="0"/>
              <a:t>"</a:t>
            </a:r>
            <a:r>
              <a:rPr lang="zh-TW" altLang="en-US" dirty="0" smtClean="0"/>
              <a:t>：欄位名稱</a:t>
            </a:r>
            <a:endParaRPr lang="en-US" altLang="zh-TW" dirty="0" smtClean="0"/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type</a:t>
            </a:r>
            <a:r>
              <a:rPr lang="en-US" altLang="zh-TW" dirty="0" smtClean="0"/>
              <a:t>="</a:t>
            </a:r>
            <a:r>
              <a:rPr lang="en-US" altLang="zh-TW" dirty="0" err="1" smtClean="0">
                <a:solidFill>
                  <a:srgbClr val="7030A0"/>
                </a:solidFill>
              </a:rPr>
              <a:t>text_general</a:t>
            </a:r>
            <a:r>
              <a:rPr lang="en-US" altLang="zh-TW" dirty="0" smtClean="0"/>
              <a:t>"</a:t>
            </a:r>
            <a:r>
              <a:rPr lang="zh-TW" altLang="en-US" dirty="0" smtClean="0"/>
              <a:t>：資料形態，</a:t>
            </a:r>
            <a:r>
              <a:rPr lang="zh-TW" altLang="en-US" dirty="0"/>
              <a:t>與</a:t>
            </a:r>
            <a:r>
              <a:rPr lang="zh-TW" altLang="en-US" dirty="0" smtClean="0"/>
              <a:t>分析器與權重相關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text_general</a:t>
            </a:r>
            <a:r>
              <a:rPr lang="en-US" altLang="zh-TW" dirty="0" smtClean="0"/>
              <a:t>: </a:t>
            </a:r>
            <a:r>
              <a:rPr lang="zh-TW" altLang="en-US" dirty="0" smtClean="0"/>
              <a:t>套用文字預設的分析器</a:t>
            </a:r>
            <a:endParaRPr lang="en-US" altLang="zh-TW" dirty="0"/>
          </a:p>
          <a:p>
            <a:pPr lvl="2"/>
            <a:r>
              <a:rPr lang="en-US" altLang="zh-TW" dirty="0" err="1" smtClean="0"/>
              <a:t>text_en</a:t>
            </a:r>
            <a:r>
              <a:rPr lang="en-US" altLang="zh-TW" dirty="0" smtClean="0"/>
              <a:t>: </a:t>
            </a:r>
            <a:r>
              <a:rPr lang="zh-TW" altLang="en-US" dirty="0" smtClean="0"/>
              <a:t>套用英文的分析器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string: </a:t>
            </a:r>
            <a:r>
              <a:rPr lang="zh-TW" altLang="en-US" dirty="0" smtClean="0"/>
              <a:t>整句文字索引，搜尋時必須要輸入完整字句才能找到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int</a:t>
            </a:r>
            <a:r>
              <a:rPr lang="en-US" altLang="zh-TW" dirty="0" smtClean="0"/>
              <a:t>: </a:t>
            </a:r>
            <a:r>
              <a:rPr lang="zh-TW" altLang="en-US" dirty="0" smtClean="0"/>
              <a:t>數字 </a:t>
            </a:r>
            <a:r>
              <a:rPr lang="en-US" altLang="zh-TW" dirty="0" smtClean="0"/>
              <a:t>/ float: </a:t>
            </a:r>
            <a:r>
              <a:rPr lang="zh-TW" altLang="en-US" dirty="0" smtClean="0"/>
              <a:t>浮點數，接受小數點 </a:t>
            </a:r>
            <a:r>
              <a:rPr lang="en-US" altLang="zh-TW" dirty="0" smtClean="0"/>
              <a:t>/ </a:t>
            </a:r>
            <a:r>
              <a:rPr lang="en-US" altLang="zh-TW" dirty="0" err="1" smtClean="0"/>
              <a:t>boolean</a:t>
            </a:r>
            <a:r>
              <a:rPr lang="en-US" altLang="zh-TW" dirty="0" smtClean="0"/>
              <a:t>: </a:t>
            </a:r>
            <a:r>
              <a:rPr lang="zh-TW" altLang="en-US" dirty="0" smtClean="0"/>
              <a:t>是或否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date: </a:t>
            </a:r>
            <a:r>
              <a:rPr lang="zh-TW" altLang="en-US" dirty="0" smtClean="0"/>
              <a:t>日期</a:t>
            </a:r>
            <a:endParaRPr lang="en-US" altLang="zh-TW" dirty="0" smtClean="0"/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indexed</a:t>
            </a:r>
            <a:r>
              <a:rPr lang="en-US" altLang="zh-TW" dirty="0" smtClean="0"/>
              <a:t>="</a:t>
            </a:r>
            <a:r>
              <a:rPr lang="en-US" altLang="zh-TW" dirty="0" smtClean="0">
                <a:solidFill>
                  <a:srgbClr val="7030A0"/>
                </a:solidFill>
              </a:rPr>
              <a:t>true</a:t>
            </a:r>
            <a:r>
              <a:rPr lang="en-US" altLang="zh-TW" dirty="0" smtClean="0"/>
              <a:t>"</a:t>
            </a:r>
            <a:r>
              <a:rPr lang="zh-TW" altLang="en-US" dirty="0" smtClean="0"/>
              <a:t>：是否索引，</a:t>
            </a:r>
            <a:r>
              <a:rPr lang="en-US" altLang="zh-TW" dirty="0" smtClean="0"/>
              <a:t>true</a:t>
            </a:r>
            <a:r>
              <a:rPr lang="zh-TW" altLang="en-US" dirty="0" smtClean="0"/>
              <a:t>才能被檢索</a:t>
            </a:r>
            <a:endParaRPr lang="en-US" altLang="zh-TW" dirty="0" smtClean="0"/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stored</a:t>
            </a:r>
            <a:r>
              <a:rPr lang="en-US" altLang="zh-TW" dirty="0" smtClean="0"/>
              <a:t>="</a:t>
            </a:r>
            <a:r>
              <a:rPr lang="en-US" altLang="zh-TW" dirty="0" smtClean="0">
                <a:solidFill>
                  <a:srgbClr val="7030A0"/>
                </a:solidFill>
              </a:rPr>
              <a:t>true</a:t>
            </a:r>
            <a:r>
              <a:rPr lang="en-US" altLang="zh-TW" dirty="0" smtClean="0"/>
              <a:t>"</a:t>
            </a:r>
            <a:r>
              <a:rPr lang="zh-TW" altLang="en-US" dirty="0" smtClean="0"/>
              <a:t>：是否儲存，</a:t>
            </a:r>
            <a:r>
              <a:rPr lang="en-US" altLang="zh-TW" dirty="0" smtClean="0"/>
              <a:t>true</a:t>
            </a:r>
            <a:r>
              <a:rPr lang="zh-TW" altLang="en-US" dirty="0" smtClean="0"/>
              <a:t>才能用</a:t>
            </a:r>
            <a:r>
              <a:rPr lang="en-US" altLang="zh-TW" dirty="0" smtClean="0"/>
              <a:t>highlight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multivalued</a:t>
            </a:r>
            <a:r>
              <a:rPr lang="en-US" altLang="zh-TW" dirty="0" smtClean="0"/>
              <a:t>="</a:t>
            </a:r>
            <a:r>
              <a:rPr lang="en-US" altLang="zh-TW" dirty="0" smtClean="0">
                <a:solidFill>
                  <a:srgbClr val="7030A0"/>
                </a:solidFill>
              </a:rPr>
              <a:t>true</a:t>
            </a:r>
            <a:r>
              <a:rPr lang="en-US" altLang="zh-TW" dirty="0" smtClean="0"/>
              <a:t>"</a:t>
            </a:r>
            <a:r>
              <a:rPr lang="zh-TW" altLang="en-US" dirty="0" smtClean="0"/>
              <a:t>：是否允許多值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26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>
          <a:xfrm>
            <a:off x="822325" y="6416"/>
            <a:ext cx="7543800" cy="738505"/>
          </a:xfrm>
        </p:spPr>
        <p:txBody>
          <a:bodyPr/>
          <a:lstStyle/>
          <a:p>
            <a:r>
              <a:rPr lang="en-US" altLang="zh-TW" dirty="0"/>
              <a:t>STEP </a:t>
            </a:r>
            <a:r>
              <a:rPr lang="en-US" altLang="zh-TW" dirty="0" smtClean="0"/>
              <a:t>2-2.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881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內容版面配置區 1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64075" y="2124126"/>
            <a:ext cx="3702050" cy="346699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設定</a:t>
            </a:r>
            <a:r>
              <a:rPr lang="en-US" altLang="zh-TW" dirty="0" smtClean="0"/>
              <a:t>Solr</a:t>
            </a:r>
            <a:r>
              <a:rPr lang="zh-TW" altLang="en-US" dirty="0"/>
              <a:t>資料欄位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27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STEP </a:t>
            </a:r>
            <a:r>
              <a:rPr lang="en-US" altLang="zh-TW" dirty="0" smtClean="0"/>
              <a:t>2-2.</a:t>
            </a:r>
            <a:endParaRPr lang="zh-TW" altLang="en-US" dirty="0"/>
          </a:p>
        </p:txBody>
      </p:sp>
      <p:pic>
        <p:nvPicPr>
          <p:cNvPr id="10" name="Picture 2" descr="[2014-12-12_010632%2520-%2520Copy%255B2%255D.png]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2135304"/>
            <a:ext cx="3703638" cy="3444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圓角矩形 11"/>
          <p:cNvSpPr/>
          <p:nvPr/>
        </p:nvSpPr>
        <p:spPr>
          <a:xfrm>
            <a:off x="5248275" y="4352925"/>
            <a:ext cx="2038350" cy="82867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945142"/>
              </p:ext>
            </p:extLst>
          </p:nvPr>
        </p:nvGraphicFramePr>
        <p:xfrm>
          <a:off x="1924051" y="5803648"/>
          <a:ext cx="4819650" cy="370840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963930"/>
                <a:gridCol w="963930"/>
                <a:gridCol w="963930"/>
                <a:gridCol w="19278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7030A0"/>
                          </a:solidFill>
                        </a:rPr>
                        <a:t>id</a:t>
                      </a:r>
                      <a:endParaRPr lang="zh-TW" alt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7030A0"/>
                          </a:solidFill>
                        </a:rPr>
                        <a:t>title</a:t>
                      </a:r>
                      <a:endParaRPr lang="zh-TW" alt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7030A0"/>
                          </a:solidFill>
                        </a:rPr>
                        <a:t>author</a:t>
                      </a:r>
                      <a:endParaRPr lang="zh-TW" alt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solidFill>
                            <a:srgbClr val="7030A0"/>
                          </a:solidFill>
                        </a:rPr>
                        <a:t>publish_year</a:t>
                      </a:r>
                      <a:endParaRPr lang="zh-TW" alt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8" name="向右箭號 17"/>
          <p:cNvSpPr/>
          <p:nvPr/>
        </p:nvSpPr>
        <p:spPr>
          <a:xfrm rot="3600000">
            <a:off x="3555918" y="4500900"/>
            <a:ext cx="846108" cy="419100"/>
          </a:xfrm>
          <a:prstGeom prst="right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19" name="向右箭號 18"/>
          <p:cNvSpPr/>
          <p:nvPr/>
        </p:nvSpPr>
        <p:spPr>
          <a:xfrm rot="18900000">
            <a:off x="4825220" y="5148188"/>
            <a:ext cx="846108" cy="419100"/>
          </a:xfrm>
          <a:prstGeom prst="right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20" name="圓角矩形圖說文字 19"/>
          <p:cNvSpPr/>
          <p:nvPr/>
        </p:nvSpPr>
        <p:spPr>
          <a:xfrm>
            <a:off x="6515100" y="1062195"/>
            <a:ext cx="2189230" cy="1255201"/>
          </a:xfrm>
          <a:prstGeom prst="wedgeRoundRectCallout">
            <a:avLst>
              <a:gd name="adj1" fmla="val -41103"/>
              <a:gd name="adj2" fmla="val 116306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800" dirty="0"/>
              <a:t>一定</a:t>
            </a:r>
            <a:r>
              <a:rPr lang="zh-TW" altLang="en-US" sz="1800" dirty="0" smtClean="0"/>
              <a:t>要確認</a:t>
            </a:r>
            <a:endParaRPr lang="en-US" altLang="zh-TW" sz="1800" dirty="0" smtClean="0"/>
          </a:p>
          <a:p>
            <a:pPr algn="ctr"/>
            <a:r>
              <a:rPr lang="zh-TW" altLang="en-US" sz="1800" dirty="0" smtClean="0"/>
              <a:t>資料欄位都有</a:t>
            </a:r>
            <a:endParaRPr lang="en-US" altLang="zh-TW" sz="1800" dirty="0" smtClean="0"/>
          </a:p>
          <a:p>
            <a:pPr algn="ctr"/>
            <a:r>
              <a:rPr lang="zh-TW" altLang="en-US" sz="1800" dirty="0" smtClean="0"/>
              <a:t>對應的</a:t>
            </a:r>
            <a:r>
              <a:rPr lang="en-US" altLang="zh-TW" sz="1800" dirty="0" smtClean="0"/>
              <a:t>&lt;field&gt;</a:t>
            </a:r>
            <a:r>
              <a:rPr lang="zh-TW" altLang="en-US" sz="1800" dirty="0" smtClean="0"/>
              <a:t>！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85281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轉換成</a:t>
            </a:r>
            <a:r>
              <a:rPr lang="en-US" altLang="zh-TW" dirty="0" smtClean="0"/>
              <a:t>Solr</a:t>
            </a:r>
            <a:r>
              <a:rPr lang="zh-TW" altLang="en-US" dirty="0" smtClean="0"/>
              <a:t>匯入指令</a:t>
            </a:r>
            <a:r>
              <a:rPr lang="en-US" altLang="zh-TW" dirty="0" smtClean="0"/>
              <a:t>XML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zh-TW" altLang="en-US" dirty="0"/>
              <a:t>轉換工具「</a:t>
            </a:r>
            <a:r>
              <a:rPr lang="zh-TW" altLang="en-US" dirty="0" smtClean="0"/>
              <a:t>將</a:t>
            </a:r>
            <a:r>
              <a:rPr lang="en-US" altLang="zh-TW" dirty="0" smtClean="0"/>
              <a:t>CSV, XLSX</a:t>
            </a:r>
            <a:r>
              <a:rPr lang="zh-TW" altLang="en-US" dirty="0" smtClean="0"/>
              <a:t>轉換</a:t>
            </a:r>
            <a:r>
              <a:rPr lang="zh-TW" altLang="en-US" dirty="0"/>
              <a:t>成</a:t>
            </a:r>
            <a:r>
              <a:rPr lang="en-US" altLang="zh-TW" dirty="0"/>
              <a:t>Solr XML</a:t>
            </a:r>
            <a:r>
              <a:rPr lang="zh-TW" altLang="en-US" dirty="0"/>
              <a:t>格式」 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j.mp/20150501convert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28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/>
              <a:t>STEP 2-3. </a:t>
            </a:r>
            <a:endParaRPr lang="zh-TW" alt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78730" y="2809929"/>
            <a:ext cx="8061822" cy="341632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&lt;add&gt;</a:t>
            </a:r>
            <a:b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</a:br>
            <a:r>
              <a: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  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&lt;doc&gt;</a:t>
            </a:r>
            <a:b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</a:br>
            <a:r>
              <a: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    </a:t>
            </a:r>
            <a:r>
              <a:rPr lang="en-US" altLang="zh-TW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&lt;field name="id"&gt;465820596&lt;/field&gt;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        &lt;field name="title"&gt;Fra </a:t>
            </a:r>
            <a:r>
              <a:rPr lang="en-US" altLang="zh-TW" sz="1800" dirty="0" err="1">
                <a:solidFill>
                  <a:schemeClr val="tx1"/>
                </a:solidFill>
                <a:latin typeface="Arial Unicode MS" panose="020B0604020202020204" pitchFamily="34" charset="-120"/>
              </a:rPr>
              <a:t>det</a:t>
            </a:r>
            <a:r>
              <a:rPr lang="en-US" altLang="zh-TW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 nu </a:t>
            </a:r>
            <a:r>
              <a:rPr lang="en-US" altLang="zh-TW" sz="1800" dirty="0" err="1">
                <a:solidFill>
                  <a:schemeClr val="tx1"/>
                </a:solidFill>
                <a:latin typeface="Arial Unicode MS" panose="020B0604020202020204" pitchFamily="34" charset="-120"/>
              </a:rPr>
              <a:t>forsvundne</a:t>
            </a:r>
            <a:r>
              <a:rPr lang="en-US" altLang="zh-TW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 </a:t>
            </a:r>
            <a:r>
              <a:rPr lang="en-US" altLang="zh-TW" sz="1800" dirty="0" err="1">
                <a:solidFill>
                  <a:schemeClr val="tx1"/>
                </a:solidFill>
                <a:latin typeface="Arial Unicode MS" panose="020B0604020202020204" pitchFamily="34" charset="-120"/>
              </a:rPr>
              <a:t>Solrød</a:t>
            </a:r>
            <a:r>
              <a:rPr lang="en-US" altLang="zh-TW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 </a:t>
            </a:r>
            <a:r>
              <a:rPr lang="en-US" altLang="zh-TW" sz="1800" dirty="0" err="1">
                <a:solidFill>
                  <a:schemeClr val="tx1"/>
                </a:solidFill>
                <a:latin typeface="Arial Unicode MS" panose="020B0604020202020204" pitchFamily="34" charset="-120"/>
              </a:rPr>
              <a:t>kommune</a:t>
            </a:r>
            <a:r>
              <a:rPr lang="en-US" altLang="zh-TW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&lt;/field&gt;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        &lt;field name="author"&gt;Steen </a:t>
            </a:r>
            <a:r>
              <a:rPr lang="en-US" altLang="zh-TW" sz="1800" dirty="0" err="1">
                <a:solidFill>
                  <a:schemeClr val="tx1"/>
                </a:solidFill>
                <a:latin typeface="Arial Unicode MS" panose="020B0604020202020204" pitchFamily="34" charset="-120"/>
              </a:rPr>
              <a:t>Rosendahl</a:t>
            </a:r>
            <a:r>
              <a:rPr lang="en-US" altLang="zh-TW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&lt;/field&gt;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        &lt;field name="author"&gt;</a:t>
            </a:r>
            <a:r>
              <a:rPr lang="en-US" altLang="zh-TW" sz="1800" dirty="0" err="1">
                <a:solidFill>
                  <a:schemeClr val="tx1"/>
                </a:solidFill>
                <a:latin typeface="Arial Unicode MS" panose="020B0604020202020204" pitchFamily="34" charset="-120"/>
              </a:rPr>
              <a:t>Solrød</a:t>
            </a:r>
            <a:r>
              <a:rPr lang="en-US" altLang="zh-TW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 </a:t>
            </a:r>
            <a:r>
              <a:rPr lang="en-US" altLang="zh-TW" sz="1800" dirty="0" err="1">
                <a:solidFill>
                  <a:schemeClr val="tx1"/>
                </a:solidFill>
                <a:latin typeface="Arial Unicode MS" panose="020B0604020202020204" pitchFamily="34" charset="-120"/>
              </a:rPr>
              <a:t>lokalhistoriske</a:t>
            </a:r>
            <a:r>
              <a:rPr lang="en-US" altLang="zh-TW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 </a:t>
            </a:r>
            <a:r>
              <a:rPr lang="en-US" altLang="zh-TW" sz="1800" dirty="0" err="1">
                <a:solidFill>
                  <a:schemeClr val="tx1"/>
                </a:solidFill>
                <a:latin typeface="Arial Unicode MS" panose="020B0604020202020204" pitchFamily="34" charset="-120"/>
              </a:rPr>
              <a:t>arkiv</a:t>
            </a:r>
            <a:r>
              <a:rPr lang="en-US" altLang="zh-TW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&lt;/field&gt;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        &lt;field name="language"&gt;</a:t>
            </a:r>
            <a:r>
              <a:rPr lang="zh-TW" altLang="en-US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丹麥語（</a:t>
            </a:r>
            <a:r>
              <a:rPr lang="en-US" altLang="zh-TW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Danish</a:t>
            </a:r>
            <a:r>
              <a:rPr lang="zh-TW" altLang="en-US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）</a:t>
            </a:r>
            <a:r>
              <a:rPr lang="en-US" altLang="zh-TW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&lt;/field&gt;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        &lt;field name="</a:t>
            </a:r>
            <a:r>
              <a:rPr lang="en-US" altLang="zh-TW" sz="1800" dirty="0" err="1">
                <a:solidFill>
                  <a:schemeClr val="tx1"/>
                </a:solidFill>
                <a:latin typeface="Arial Unicode MS" panose="020B0604020202020204" pitchFamily="34" charset="-120"/>
              </a:rPr>
              <a:t>item_type</a:t>
            </a:r>
            <a:r>
              <a:rPr lang="en-US" altLang="zh-TW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"&gt;book&lt;/field&gt;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        &lt;field name="publisher"&gt;[</a:t>
            </a:r>
            <a:r>
              <a:rPr lang="en-US" altLang="zh-TW" sz="1800" dirty="0" err="1">
                <a:solidFill>
                  <a:schemeClr val="tx1"/>
                </a:solidFill>
                <a:latin typeface="Arial Unicode MS" panose="020B0604020202020204" pitchFamily="34" charset="-120"/>
              </a:rPr>
              <a:t>København</a:t>
            </a:r>
            <a:r>
              <a:rPr lang="en-US" altLang="zh-TW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] : </a:t>
            </a:r>
            <a:r>
              <a:rPr lang="en-US" altLang="zh-TW" sz="1800" dirty="0" err="1">
                <a:solidFill>
                  <a:schemeClr val="tx1"/>
                </a:solidFill>
                <a:latin typeface="Arial Unicode MS" panose="020B0604020202020204" pitchFamily="34" charset="-120"/>
              </a:rPr>
              <a:t>Strandbergs</a:t>
            </a:r>
            <a:r>
              <a:rPr lang="en-US" altLang="zh-TW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 </a:t>
            </a:r>
            <a:r>
              <a:rPr lang="en-US" altLang="zh-TW" sz="1800" dirty="0" err="1">
                <a:solidFill>
                  <a:schemeClr val="tx1"/>
                </a:solidFill>
                <a:latin typeface="Arial Unicode MS" panose="020B0604020202020204" pitchFamily="34" charset="-120"/>
              </a:rPr>
              <a:t>forlag</a:t>
            </a:r>
            <a:r>
              <a:rPr lang="en-US" altLang="zh-TW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, 1984&lt;/field&gt;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        &lt;field name="</a:t>
            </a:r>
            <a:r>
              <a:rPr lang="en-US" altLang="zh-TW" sz="1800" dirty="0" err="1">
                <a:solidFill>
                  <a:schemeClr val="tx1"/>
                </a:solidFill>
                <a:latin typeface="Arial Unicode MS" panose="020B0604020202020204" pitchFamily="34" charset="-120"/>
              </a:rPr>
              <a:t>added_date</a:t>
            </a:r>
            <a:r>
              <a:rPr lang="en-US" altLang="zh-TW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"&gt;2014-12-14 04:38&lt;/field</a:t>
            </a:r>
            <a:r>
              <a:rPr lang="en-US" altLang="zh-TW" sz="1800" dirty="0" smtClean="0">
                <a:solidFill>
                  <a:schemeClr val="tx1"/>
                </a:solidFill>
                <a:latin typeface="Arial Unicode MS" panose="020B0604020202020204" pitchFamily="34" charset="-120"/>
              </a:rPr>
              <a:t>&gt;</a:t>
            </a:r>
            <a:br>
              <a:rPr lang="en-US" altLang="zh-TW" sz="1800" dirty="0" smtClean="0">
                <a:solidFill>
                  <a:schemeClr val="tx1"/>
                </a:solidFill>
                <a:latin typeface="Arial Unicode MS" panose="020B0604020202020204" pitchFamily="34" charset="-120"/>
              </a:rPr>
            </a:br>
            <a:r>
              <a:rPr lang="en-US" altLang="zh-TW" sz="1800" dirty="0" smtClean="0">
                <a:solidFill>
                  <a:schemeClr val="tx1"/>
                </a:solidFill>
                <a:latin typeface="Arial Unicode MS" panose="020B0604020202020204" pitchFamily="34" charset="-120"/>
              </a:rPr>
              <a:t>  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&lt;/doc&gt;</a:t>
            </a:r>
            <a:endParaRPr lang="en-US" altLang="zh-TW" sz="1800" dirty="0">
              <a:solidFill>
                <a:schemeClr val="tx1"/>
              </a:solidFill>
              <a:latin typeface="Arial Unicode MS" panose="020B060402020202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&lt;/add&gt;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7395556" y="476293"/>
            <a:ext cx="1748444" cy="1219201"/>
            <a:chOff x="6896100" y="476293"/>
            <a:chExt cx="1748444" cy="1219201"/>
          </a:xfrm>
        </p:grpSpPr>
        <p:sp>
          <p:nvSpPr>
            <p:cNvPr id="8" name="圓角矩形 7"/>
            <p:cNvSpPr/>
            <p:nvPr/>
          </p:nvSpPr>
          <p:spPr>
            <a:xfrm>
              <a:off x="6896100" y="929639"/>
              <a:ext cx="1021253" cy="493467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TW" altLang="en-US" sz="1800" b="1" dirty="0" smtClean="0"/>
                <a:t>實作</a:t>
              </a:r>
              <a:r>
                <a:rPr lang="en-US" altLang="zh-TW" sz="1800" b="1" dirty="0" smtClean="0"/>
                <a:t>!</a:t>
              </a:r>
              <a:endParaRPr lang="zh-TW" altLang="en-US" sz="1800" b="1" dirty="0"/>
            </a:p>
          </p:txBody>
        </p:sp>
        <p:pic>
          <p:nvPicPr>
            <p:cNvPr id="9" name="Picture 2" descr="man,black,account,male,person,people,profile,human,member,us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5344" y="476293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6077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2960" y="496111"/>
            <a:ext cx="7543800" cy="1232204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轉換成</a:t>
            </a:r>
            <a:r>
              <a:rPr lang="en-US" altLang="zh-TW" dirty="0" smtClean="0"/>
              <a:t>Solr</a:t>
            </a:r>
            <a:r>
              <a:rPr lang="zh-TW" altLang="en-US" dirty="0" smtClean="0"/>
              <a:t>匯入分指令</a:t>
            </a:r>
            <a:r>
              <a:rPr lang="en-US" altLang="zh-TW" dirty="0" smtClean="0"/>
              <a:t>XML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sz="3200" dirty="0">
                <a:hlinkClick r:id="rId2"/>
              </a:rPr>
              <a:t>http://j.mp/20150501convert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29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>
          <a:xfrm>
            <a:off x="822325" y="226039"/>
            <a:ext cx="7543800" cy="357295"/>
          </a:xfrm>
        </p:spPr>
        <p:txBody>
          <a:bodyPr/>
          <a:lstStyle/>
          <a:p>
            <a:r>
              <a:rPr lang="en-US" altLang="zh-TW" dirty="0" smtClean="0"/>
              <a:t>STEP 2-3. </a:t>
            </a:r>
            <a:endParaRPr lang="zh-TW" altLang="en-US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44962"/>
          <a:stretch/>
        </p:blipFill>
        <p:spPr>
          <a:xfrm>
            <a:off x="822325" y="1846263"/>
            <a:ext cx="2952007" cy="4022725"/>
          </a:xfrm>
          <a:prstGeom prst="rect">
            <a:avLst/>
          </a:prstGeom>
        </p:spPr>
      </p:pic>
      <p:sp>
        <p:nvSpPr>
          <p:cNvPr id="9" name="圓角矩形 8"/>
          <p:cNvSpPr/>
          <p:nvPr/>
        </p:nvSpPr>
        <p:spPr>
          <a:xfrm>
            <a:off x="992221" y="5204298"/>
            <a:ext cx="1828799" cy="39883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圖說文字 9"/>
          <p:cNvSpPr/>
          <p:nvPr/>
        </p:nvSpPr>
        <p:spPr>
          <a:xfrm>
            <a:off x="992221" y="6002480"/>
            <a:ext cx="2140085" cy="691692"/>
          </a:xfrm>
          <a:prstGeom prst="wedgeRoundRectCallout">
            <a:avLst>
              <a:gd name="adj1" fmla="val 20076"/>
              <a:gd name="adj2" fmla="val -117794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800" dirty="0" smtClean="0"/>
              <a:t>選擇</a:t>
            </a:r>
            <a:r>
              <a:rPr lang="en-US" altLang="zh-TW" sz="1800" dirty="0" smtClean="0"/>
              <a:t>CSV</a:t>
            </a:r>
            <a:r>
              <a:rPr lang="zh-TW" altLang="en-US" sz="1800" dirty="0" smtClean="0"/>
              <a:t>檔案</a:t>
            </a:r>
            <a:endParaRPr lang="zh-TW" altLang="en-US" sz="1800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4"/>
          <a:srcRect r="51939"/>
          <a:stretch/>
        </p:blipFill>
        <p:spPr>
          <a:xfrm>
            <a:off x="4847514" y="1846263"/>
            <a:ext cx="2577830" cy="4022725"/>
          </a:xfrm>
          <a:prstGeom prst="rect">
            <a:avLst/>
          </a:prstGeom>
        </p:spPr>
      </p:pic>
      <p:sp>
        <p:nvSpPr>
          <p:cNvPr id="14" name="圓角矩形 13"/>
          <p:cNvSpPr/>
          <p:nvPr/>
        </p:nvSpPr>
        <p:spPr>
          <a:xfrm>
            <a:off x="4983701" y="2694562"/>
            <a:ext cx="943582" cy="29668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圓角矩形圖說文字 14"/>
          <p:cNvSpPr/>
          <p:nvPr/>
        </p:nvSpPr>
        <p:spPr>
          <a:xfrm>
            <a:off x="6355301" y="2299552"/>
            <a:ext cx="875489" cy="691692"/>
          </a:xfrm>
          <a:prstGeom prst="wedgeRoundRectCallout">
            <a:avLst>
              <a:gd name="adj1" fmla="val -93257"/>
              <a:gd name="adj2" fmla="val 35499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800" dirty="0" smtClean="0"/>
              <a:t>下載</a:t>
            </a:r>
            <a:endParaRPr lang="zh-TW" altLang="en-US" sz="1800" dirty="0"/>
          </a:p>
        </p:txBody>
      </p:sp>
      <p:sp>
        <p:nvSpPr>
          <p:cNvPr id="16" name="向右箭號 15"/>
          <p:cNvSpPr/>
          <p:nvPr/>
        </p:nvSpPr>
        <p:spPr>
          <a:xfrm>
            <a:off x="3615267" y="3510491"/>
            <a:ext cx="1117600" cy="694267"/>
          </a:xfrm>
          <a:prstGeom prst="rightArrow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17" name="向右箭號 16"/>
          <p:cNvSpPr/>
          <p:nvPr/>
        </p:nvSpPr>
        <p:spPr>
          <a:xfrm>
            <a:off x="7358553" y="3510491"/>
            <a:ext cx="1117600" cy="694267"/>
          </a:xfrm>
          <a:prstGeom prst="rightArrow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424465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開啟檔案的副檔名</a:t>
            </a:r>
            <a:endParaRPr lang="zh-TW" altLang="en-US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73072" y="1846263"/>
            <a:ext cx="3002144" cy="4022725"/>
          </a:xfrm>
          <a:prstGeom prst="rect">
            <a:avLst/>
          </a:prstGeom>
        </p:spPr>
      </p:pic>
      <p:pic>
        <p:nvPicPr>
          <p:cNvPr id="10" name="內容版面配置區 9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59176" y="1846263"/>
            <a:ext cx="3311848" cy="4022725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3</a:t>
            </a:fld>
            <a:endParaRPr lang="zh-TW" altLang="en-US" dirty="0"/>
          </a:p>
        </p:txBody>
      </p:sp>
      <p:sp>
        <p:nvSpPr>
          <p:cNvPr id="9" name="圓角矩形 8"/>
          <p:cNvSpPr/>
          <p:nvPr/>
        </p:nvSpPr>
        <p:spPr>
          <a:xfrm>
            <a:off x="1100517" y="3900361"/>
            <a:ext cx="1998733" cy="35605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11" name="圓角矩形 10"/>
          <p:cNvSpPr/>
          <p:nvPr/>
        </p:nvSpPr>
        <p:spPr>
          <a:xfrm>
            <a:off x="5276007" y="2031101"/>
            <a:ext cx="582535" cy="35605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12" name="圓角矩形 11"/>
          <p:cNvSpPr/>
          <p:nvPr/>
        </p:nvSpPr>
        <p:spPr>
          <a:xfrm>
            <a:off x="5195086" y="4677197"/>
            <a:ext cx="1869261" cy="35605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13" name="圓角矩形 12"/>
          <p:cNvSpPr/>
          <p:nvPr/>
        </p:nvSpPr>
        <p:spPr>
          <a:xfrm>
            <a:off x="5932565" y="5454032"/>
            <a:ext cx="856653" cy="35605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cxnSp>
        <p:nvCxnSpPr>
          <p:cNvPr id="15" name="直線單箭頭接點 14"/>
          <p:cNvCxnSpPr>
            <a:stCxn id="11" idx="2"/>
            <a:endCxn id="12" idx="0"/>
          </p:cNvCxnSpPr>
          <p:nvPr/>
        </p:nvCxnSpPr>
        <p:spPr>
          <a:xfrm>
            <a:off x="5567275" y="2387151"/>
            <a:ext cx="562442" cy="22900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9" idx="3"/>
            <a:endCxn id="10" idx="1"/>
          </p:cNvCxnSpPr>
          <p:nvPr/>
        </p:nvCxnSpPr>
        <p:spPr>
          <a:xfrm flipV="1">
            <a:off x="3099250" y="3857626"/>
            <a:ext cx="1759926" cy="2207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12" idx="2"/>
            <a:endCxn id="13" idx="0"/>
          </p:cNvCxnSpPr>
          <p:nvPr/>
        </p:nvCxnSpPr>
        <p:spPr>
          <a:xfrm>
            <a:off x="6129717" y="5033247"/>
            <a:ext cx="231175" cy="4207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圓角矩形圖說文字 19"/>
          <p:cNvSpPr/>
          <p:nvPr/>
        </p:nvSpPr>
        <p:spPr>
          <a:xfrm>
            <a:off x="6959150" y="3528127"/>
            <a:ext cx="1796432" cy="971045"/>
          </a:xfrm>
          <a:prstGeom prst="wedgeRoundRectCallout">
            <a:avLst>
              <a:gd name="adj1" fmla="val -55518"/>
              <a:gd name="adj2" fmla="val 67500"/>
              <a:gd name="adj3" fmla="val 16667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/>
              <a:t>[ ] (</a:t>
            </a:r>
            <a:r>
              <a:rPr lang="zh-TW" altLang="en-US" sz="1800" dirty="0" smtClean="0"/>
              <a:t>取消打勾</a:t>
            </a:r>
            <a:r>
              <a:rPr lang="en-US" altLang="zh-TW" sz="1800" dirty="0" smtClean="0"/>
              <a:t>)</a:t>
            </a:r>
          </a:p>
          <a:p>
            <a:pPr algn="ctr"/>
            <a:r>
              <a:rPr lang="zh-TW" altLang="en-US" sz="1800" dirty="0" smtClean="0"/>
              <a:t>隱藏</a:t>
            </a:r>
            <a:r>
              <a:rPr lang="zh-TW" altLang="en-US" sz="1800" dirty="0"/>
              <a:t>已知檔案類型的副檔名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0734889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圖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1513" y="2965307"/>
            <a:ext cx="3594163" cy="2547543"/>
          </a:xfrm>
          <a:prstGeom prst="rect">
            <a:avLst/>
          </a:prstGeom>
        </p:spPr>
      </p:pic>
      <p:pic>
        <p:nvPicPr>
          <p:cNvPr id="13" name="內容版面配置區 1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0895" y="1846263"/>
            <a:ext cx="3432725" cy="402272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2960" y="496111"/>
            <a:ext cx="7543800" cy="1232204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轉換成</a:t>
            </a:r>
            <a:r>
              <a:rPr lang="en-US" altLang="zh-TW" dirty="0" smtClean="0"/>
              <a:t>Solr</a:t>
            </a:r>
            <a:r>
              <a:rPr lang="zh-TW" altLang="en-US" dirty="0" smtClean="0"/>
              <a:t>匯入分指令</a:t>
            </a:r>
            <a:r>
              <a:rPr lang="en-US" altLang="zh-TW" dirty="0" smtClean="0"/>
              <a:t>XML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sz="3200" dirty="0">
                <a:hlinkClick r:id="rId4"/>
              </a:rPr>
              <a:t>http://j.mp/20150501convert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30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>
          <a:xfrm>
            <a:off x="822325" y="226039"/>
            <a:ext cx="7543800" cy="357295"/>
          </a:xfrm>
        </p:spPr>
        <p:txBody>
          <a:bodyPr/>
          <a:lstStyle/>
          <a:p>
            <a:r>
              <a:rPr lang="en-US" altLang="zh-TW" dirty="0" smtClean="0"/>
              <a:t>STEP 2-3. </a:t>
            </a:r>
            <a:endParaRPr lang="zh-TW" altLang="en-US" dirty="0"/>
          </a:p>
        </p:txBody>
      </p:sp>
      <p:sp>
        <p:nvSpPr>
          <p:cNvPr id="9" name="圓角矩形 8"/>
          <p:cNvSpPr/>
          <p:nvPr/>
        </p:nvSpPr>
        <p:spPr>
          <a:xfrm>
            <a:off x="2217906" y="3326859"/>
            <a:ext cx="1828799" cy="39883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圖說文字 9"/>
          <p:cNvSpPr/>
          <p:nvPr/>
        </p:nvSpPr>
        <p:spPr>
          <a:xfrm>
            <a:off x="2377257" y="4239079"/>
            <a:ext cx="2140085" cy="691692"/>
          </a:xfrm>
          <a:prstGeom prst="wedgeRoundRectCallout">
            <a:avLst>
              <a:gd name="adj1" fmla="val 20076"/>
              <a:gd name="adj2" fmla="val -117794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800" dirty="0" smtClean="0"/>
              <a:t>儲存網頁檔案</a:t>
            </a:r>
            <a:endParaRPr lang="zh-TW" altLang="en-US" sz="1800" dirty="0"/>
          </a:p>
        </p:txBody>
      </p:sp>
      <p:sp>
        <p:nvSpPr>
          <p:cNvPr id="14" name="圓角矩形 13"/>
          <p:cNvSpPr/>
          <p:nvPr/>
        </p:nvSpPr>
        <p:spPr>
          <a:xfrm>
            <a:off x="5467506" y="3725694"/>
            <a:ext cx="943582" cy="29668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圓角矩形圖說文字 14"/>
          <p:cNvSpPr/>
          <p:nvPr/>
        </p:nvSpPr>
        <p:spPr>
          <a:xfrm>
            <a:off x="6043238" y="4271439"/>
            <a:ext cx="2941857" cy="691692"/>
          </a:xfrm>
          <a:prstGeom prst="wedgeRoundRectCallout">
            <a:avLst>
              <a:gd name="adj1" fmla="val -42039"/>
              <a:gd name="adj2" fmla="val -80786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800" dirty="0" smtClean="0"/>
              <a:t>儲存路徑</a:t>
            </a:r>
            <a:endParaRPr lang="en-US" altLang="zh-TW" sz="1800" dirty="0" smtClean="0"/>
          </a:p>
          <a:p>
            <a:pPr lvl="1" algn="ctr"/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u="sng" dirty="0" err="1" smtClean="0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]\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PRATICE\2-3\data.xml</a:t>
            </a:r>
            <a:endParaRPr lang="zh-TW" altLang="en-US" sz="1800" dirty="0"/>
          </a:p>
        </p:txBody>
      </p:sp>
      <p:sp>
        <p:nvSpPr>
          <p:cNvPr id="16" name="圓角矩形 15"/>
          <p:cNvSpPr/>
          <p:nvPr/>
        </p:nvSpPr>
        <p:spPr>
          <a:xfrm>
            <a:off x="3715966" y="2063930"/>
            <a:ext cx="377654" cy="39883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單箭頭接點 17"/>
          <p:cNvCxnSpPr>
            <a:stCxn id="16" idx="2"/>
            <a:endCxn id="9" idx="0"/>
          </p:cNvCxnSpPr>
          <p:nvPr/>
        </p:nvCxnSpPr>
        <p:spPr>
          <a:xfrm flipH="1">
            <a:off x="3132306" y="2462765"/>
            <a:ext cx="772487" cy="8640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向右箭號 19"/>
          <p:cNvSpPr/>
          <p:nvPr/>
        </p:nvSpPr>
        <p:spPr>
          <a:xfrm>
            <a:off x="133210" y="3675242"/>
            <a:ext cx="1117600" cy="694267"/>
          </a:xfrm>
          <a:prstGeom prst="rightArrow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21" name="向右箭號 20"/>
          <p:cNvSpPr/>
          <p:nvPr/>
        </p:nvSpPr>
        <p:spPr>
          <a:xfrm>
            <a:off x="3534820" y="4973529"/>
            <a:ext cx="1117600" cy="694267"/>
          </a:xfrm>
          <a:prstGeom prst="rightArrow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288321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066" y="2562015"/>
            <a:ext cx="4487411" cy="340029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轉換成</a:t>
            </a:r>
            <a:r>
              <a:rPr lang="en-US" altLang="zh-TW" dirty="0"/>
              <a:t>Solr</a:t>
            </a:r>
            <a:r>
              <a:rPr lang="zh-TW" altLang="en-US" dirty="0"/>
              <a:t>匯入分指令</a:t>
            </a:r>
            <a:r>
              <a:rPr lang="en-US" altLang="zh-TW" dirty="0"/>
              <a:t>XML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]\PRACTICE\2-3\data.xml</a:t>
            </a:r>
            <a:endParaRPr lang="zh-TW" altLang="en-US" u="sng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31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/>
              <a:t>STEP 2-3.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3750553" y="3515088"/>
            <a:ext cx="758758" cy="110771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6150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資料操作：匯入資料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※ </a:t>
            </a:r>
            <a:r>
              <a:rPr lang="zh-TW" altLang="en-US" dirty="0" smtClean="0"/>
              <a:t>必須是要</a:t>
            </a:r>
            <a:r>
              <a:rPr lang="en-US" altLang="zh-TW" dirty="0" smtClean="0"/>
              <a:t>Solr</a:t>
            </a:r>
            <a:r>
              <a:rPr lang="zh-TW" altLang="en-US" dirty="0" smtClean="0"/>
              <a:t>啟動狀態下</a:t>
            </a:r>
            <a:endParaRPr lang="en-US" altLang="zh-TW" dirty="0" smtClean="0"/>
          </a:p>
          <a:p>
            <a:r>
              <a:rPr lang="zh-TW" altLang="en-US" dirty="0" smtClean="0"/>
              <a:t>匯入資料：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[Solr]\PRACTICE\2-4\add_data.bat</a:t>
            </a:r>
          </a:p>
          <a:p>
            <a:pPr lvl="1"/>
            <a:r>
              <a:rPr lang="zh-TW" altLang="en-US" dirty="0" smtClean="0"/>
              <a:t>指令：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cd [Solr]\example\</a:t>
            </a:r>
            <a:r>
              <a:rPr lang="en-US" altLang="zh-TW" dirty="0" err="1" smtClean="0"/>
              <a:t>exampledocs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jar –jar post.jar [data.xml]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如果沒有 </a:t>
            </a:r>
            <a:r>
              <a:rPr lang="en-US" altLang="zh-TW" dirty="0" smtClean="0">
                <a:solidFill>
                  <a:srgbClr val="FF0000"/>
                </a:solidFill>
              </a:rPr>
              <a:t>ERROR</a:t>
            </a:r>
            <a:r>
              <a:rPr lang="zh-TW" altLang="en-US" dirty="0" smtClean="0"/>
              <a:t>出現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表示匯入成功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按下</a:t>
            </a:r>
            <a:r>
              <a:rPr lang="en-US" altLang="zh-TW" dirty="0" smtClean="0"/>
              <a:t>ENTER</a:t>
            </a:r>
            <a:r>
              <a:rPr lang="zh-TW" altLang="en-US" dirty="0" smtClean="0"/>
              <a:t>關閉視窗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32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STEP </a:t>
            </a:r>
            <a:r>
              <a:rPr lang="en-US" altLang="zh-TW" dirty="0" smtClean="0"/>
              <a:t>2-4.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0" y="3024903"/>
            <a:ext cx="4164012" cy="2718602"/>
          </a:xfrm>
          <a:prstGeom prst="rect">
            <a:avLst/>
          </a:prstGeom>
        </p:spPr>
      </p:pic>
      <p:grpSp>
        <p:nvGrpSpPr>
          <p:cNvPr id="7" name="群組 6"/>
          <p:cNvGrpSpPr/>
          <p:nvPr/>
        </p:nvGrpSpPr>
        <p:grpSpPr>
          <a:xfrm>
            <a:off x="6896100" y="476293"/>
            <a:ext cx="1748444" cy="1219201"/>
            <a:chOff x="6896100" y="476293"/>
            <a:chExt cx="1748444" cy="1219201"/>
          </a:xfrm>
        </p:grpSpPr>
        <p:sp>
          <p:nvSpPr>
            <p:cNvPr id="9" name="圓角矩形 8"/>
            <p:cNvSpPr/>
            <p:nvPr/>
          </p:nvSpPr>
          <p:spPr>
            <a:xfrm>
              <a:off x="6896100" y="929639"/>
              <a:ext cx="1021253" cy="493467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TW" altLang="en-US" sz="1800" b="1" dirty="0" smtClean="0"/>
                <a:t>實作</a:t>
              </a:r>
              <a:r>
                <a:rPr lang="en-US" altLang="zh-TW" sz="1800" b="1" dirty="0" smtClean="0"/>
                <a:t>!</a:t>
              </a:r>
              <a:endParaRPr lang="zh-TW" altLang="en-US" sz="1800" b="1" dirty="0"/>
            </a:p>
          </p:txBody>
        </p:sp>
        <p:pic>
          <p:nvPicPr>
            <p:cNvPr id="10" name="Picture 2" descr="man,black,account,male,person,people,profile,human,member,us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5344" y="476293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7569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資料操作：匯入</a:t>
            </a:r>
            <a:r>
              <a:rPr lang="zh-TW" altLang="en-US" dirty="0" smtClean="0"/>
              <a:t>資料錯誤！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33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STEP 2-4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223" y="1846263"/>
            <a:ext cx="6161504" cy="4022725"/>
          </a:xfrm>
          <a:prstGeom prst="rect">
            <a:avLst/>
          </a:prstGeom>
        </p:spPr>
      </p:pic>
      <p:sp>
        <p:nvSpPr>
          <p:cNvPr id="8" name="圓角矩形 7"/>
          <p:cNvSpPr/>
          <p:nvPr/>
        </p:nvSpPr>
        <p:spPr>
          <a:xfrm>
            <a:off x="3286125" y="3819525"/>
            <a:ext cx="504825" cy="2286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9" name="圓角矩形圖說文字 8"/>
          <p:cNvSpPr/>
          <p:nvPr/>
        </p:nvSpPr>
        <p:spPr>
          <a:xfrm>
            <a:off x="6777807" y="4143375"/>
            <a:ext cx="2140085" cy="948866"/>
          </a:xfrm>
          <a:prstGeom prst="wedgeRoundRectCallout">
            <a:avLst>
              <a:gd name="adj1" fmla="val -63153"/>
              <a:gd name="adj2" fmla="val -50537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/>
              <a:t>Unknown</a:t>
            </a:r>
          </a:p>
          <a:p>
            <a:pPr algn="ctr"/>
            <a:r>
              <a:rPr lang="en-US" altLang="zh-TW" sz="1800" dirty="0"/>
              <a:t>f</a:t>
            </a:r>
            <a:r>
              <a:rPr lang="en-US" altLang="zh-TW" sz="1800" dirty="0" smtClean="0"/>
              <a:t>ield</a:t>
            </a:r>
          </a:p>
          <a:p>
            <a:pPr algn="ctr"/>
            <a:r>
              <a:rPr lang="en-US" altLang="zh-TW" sz="1800" dirty="0" smtClean="0"/>
              <a:t>'</a:t>
            </a:r>
            <a:r>
              <a:rPr lang="en-US" altLang="zh-TW" sz="1800" dirty="0" err="1" smtClean="0"/>
              <a:t>added_date</a:t>
            </a:r>
            <a:r>
              <a:rPr lang="en-US" altLang="zh-TW" sz="1800" dirty="0" smtClean="0"/>
              <a:t>'</a:t>
            </a:r>
            <a:endParaRPr lang="zh-TW" altLang="en-US" sz="18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515099" y="5210175"/>
            <a:ext cx="2524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800" dirty="0" smtClean="0"/>
              <a:t>回到</a:t>
            </a:r>
            <a:r>
              <a:rPr lang="en-US" altLang="zh-TW" sz="1800" dirty="0" smtClean="0"/>
              <a:t>STEP 2-2</a:t>
            </a:r>
          </a:p>
          <a:p>
            <a:pPr algn="ctr"/>
            <a:r>
              <a:rPr lang="zh-TW" altLang="en-US" sz="1800" dirty="0" smtClean="0"/>
              <a:t>補充沒設定的</a:t>
            </a:r>
            <a:r>
              <a:rPr lang="en-US" altLang="zh-TW" sz="1800" dirty="0" smtClean="0"/>
              <a:t>&lt;field&gt;</a:t>
            </a:r>
            <a:r>
              <a:rPr lang="zh-TW" altLang="en-US" sz="1800" dirty="0" smtClean="0"/>
              <a:t>吧！</a:t>
            </a:r>
          </a:p>
        </p:txBody>
      </p:sp>
    </p:spTree>
    <p:extLst>
      <p:ext uri="{BB962C8B-B14F-4D97-AF65-F5344CB8AC3E}">
        <p14:creationId xmlns:p14="http://schemas.microsoft.com/office/powerpoint/2010/main" val="345968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資料操作：清</a:t>
            </a:r>
            <a:r>
              <a:rPr lang="zh-TW" altLang="en-US" dirty="0" smtClean="0"/>
              <a:t>空資料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u="sng" dirty="0" err="1" smtClean="0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]\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PRACTICE\2-4\delete_all_data.bat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指令：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cd [Solr]\example\</a:t>
            </a:r>
            <a:r>
              <a:rPr lang="en-US" altLang="zh-TW" dirty="0" err="1" smtClean="0"/>
              <a:t>exampledocs</a:t>
            </a:r>
            <a:endParaRPr lang="en-US" altLang="zh-TW" dirty="0" smtClean="0"/>
          </a:p>
          <a:p>
            <a:pPr lvl="2"/>
            <a:r>
              <a:rPr lang="en-US" altLang="zh-TW" dirty="0"/>
              <a:t>java -</a:t>
            </a:r>
            <a:r>
              <a:rPr lang="en-US" altLang="zh-TW" dirty="0" err="1"/>
              <a:t>Ddata</a:t>
            </a:r>
            <a:r>
              <a:rPr lang="en-US" altLang="zh-TW" dirty="0"/>
              <a:t>=</a:t>
            </a:r>
            <a:r>
              <a:rPr lang="en-US" altLang="zh-TW" dirty="0" err="1"/>
              <a:t>args</a:t>
            </a:r>
            <a:r>
              <a:rPr lang="en-US" altLang="zh-TW" dirty="0"/>
              <a:t> -jar post.jar </a:t>
            </a:r>
            <a:r>
              <a:rPr lang="en-US" altLang="zh-TW" dirty="0" smtClean="0"/>
              <a:t>&lt;</a:t>
            </a:r>
            <a:r>
              <a:rPr lang="en-US" altLang="zh-TW" dirty="0"/>
              <a:t>delete&gt;&lt;query&gt;*:*&lt;/query&gt;&lt;/delete</a:t>
            </a:r>
            <a:r>
              <a:rPr lang="en-US" altLang="zh-TW" dirty="0" smtClean="0"/>
              <a:t>&gt;"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34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STEP </a:t>
            </a:r>
            <a:r>
              <a:rPr lang="en-US" altLang="zh-TW" dirty="0" smtClean="0"/>
              <a:t>2-4.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850" y="3496583"/>
            <a:ext cx="4538662" cy="296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99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開啟網頁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u="sng" dirty="0" err="1" smtClean="0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]\open_search_ui.bat</a:t>
            </a:r>
          </a:p>
          <a:p>
            <a:pPr lvl="1"/>
            <a:r>
              <a:rPr lang="zh-TW" altLang="en-US" dirty="0" smtClean="0"/>
              <a:t>開啟網頁 </a:t>
            </a:r>
            <a:r>
              <a:rPr lang="en-US" altLang="zh-TW" dirty="0"/>
              <a:t>http://localhost:8983/solr/browse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35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STEP </a:t>
            </a:r>
            <a:r>
              <a:rPr lang="en-US" altLang="zh-TW" dirty="0" smtClean="0"/>
              <a:t>2-5.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5" y="2883006"/>
            <a:ext cx="3981450" cy="2986088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3600450" y="4095750"/>
            <a:ext cx="847725" cy="33337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8" name="圓角矩形圖說文字 7"/>
          <p:cNvSpPr/>
          <p:nvPr/>
        </p:nvSpPr>
        <p:spPr>
          <a:xfrm>
            <a:off x="4981757" y="3511568"/>
            <a:ext cx="2140085" cy="691692"/>
          </a:xfrm>
          <a:prstGeom prst="wedgeRoundRectCallout">
            <a:avLst>
              <a:gd name="adj1" fmla="val -68939"/>
              <a:gd name="adj2" fmla="val 43322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800" dirty="0" smtClean="0"/>
              <a:t>資料成功匯入！</a:t>
            </a:r>
            <a:endParaRPr lang="zh-TW" altLang="en-US" sz="1800" dirty="0"/>
          </a:p>
        </p:txBody>
      </p:sp>
      <p:grpSp>
        <p:nvGrpSpPr>
          <p:cNvPr id="9" name="群組 8"/>
          <p:cNvGrpSpPr/>
          <p:nvPr/>
        </p:nvGrpSpPr>
        <p:grpSpPr>
          <a:xfrm>
            <a:off x="6896100" y="476293"/>
            <a:ext cx="1748444" cy="1219201"/>
            <a:chOff x="6896100" y="476293"/>
            <a:chExt cx="1748444" cy="1219201"/>
          </a:xfrm>
        </p:grpSpPr>
        <p:sp>
          <p:nvSpPr>
            <p:cNvPr id="10" name="圓角矩形 9"/>
            <p:cNvSpPr/>
            <p:nvPr/>
          </p:nvSpPr>
          <p:spPr>
            <a:xfrm>
              <a:off x="6896100" y="929639"/>
              <a:ext cx="1021253" cy="493467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TW" altLang="en-US" sz="1800" b="1" dirty="0" smtClean="0"/>
                <a:t>實作</a:t>
              </a:r>
              <a:r>
                <a:rPr lang="en-US" altLang="zh-TW" sz="1800" b="1" dirty="0" smtClean="0"/>
                <a:t>!</a:t>
              </a:r>
              <a:endParaRPr lang="zh-TW" altLang="en-US" sz="1800" b="1" dirty="0"/>
            </a:p>
          </p:txBody>
        </p:sp>
        <p:pic>
          <p:nvPicPr>
            <p:cNvPr id="11" name="Picture 2" descr="man,black,account,male,person,people,profile,human,member,us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5344" y="476293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8670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2960" y="357952"/>
            <a:ext cx="7543800" cy="807721"/>
          </a:xfrm>
        </p:spPr>
        <p:txBody>
          <a:bodyPr/>
          <a:lstStyle/>
          <a:p>
            <a:r>
              <a:rPr lang="zh-TW" altLang="en-US" dirty="0" smtClean="0"/>
              <a:t>簡易檢索</a:t>
            </a:r>
            <a:r>
              <a:rPr lang="en-US" altLang="zh-TW" dirty="0" smtClean="0"/>
              <a:t>(</a:t>
            </a:r>
            <a:r>
              <a:rPr lang="zh-TW" altLang="en-US" dirty="0" smtClean="0"/>
              <a:t>首頁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3377" y="2178449"/>
            <a:ext cx="6161696" cy="4022725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36</a:t>
            </a:fld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1637202" y="3429000"/>
            <a:ext cx="1391748" cy="275431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10" name="圓角矩形 9"/>
          <p:cNvSpPr/>
          <p:nvPr/>
        </p:nvSpPr>
        <p:spPr>
          <a:xfrm>
            <a:off x="3704127" y="2178449"/>
            <a:ext cx="1048848" cy="20002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11" name="圓角矩形 10"/>
          <p:cNvSpPr/>
          <p:nvPr/>
        </p:nvSpPr>
        <p:spPr>
          <a:xfrm>
            <a:off x="3361226" y="2931375"/>
            <a:ext cx="2372823" cy="36427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12" name="圓角矩形 11"/>
          <p:cNvSpPr/>
          <p:nvPr/>
        </p:nvSpPr>
        <p:spPr>
          <a:xfrm>
            <a:off x="3042139" y="3948906"/>
            <a:ext cx="2815736" cy="115649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13" name="圓角矩形圖說文字 12"/>
          <p:cNvSpPr/>
          <p:nvPr/>
        </p:nvSpPr>
        <p:spPr>
          <a:xfrm>
            <a:off x="2431120" y="1261147"/>
            <a:ext cx="1472014" cy="691692"/>
          </a:xfrm>
          <a:prstGeom prst="wedgeRoundRectCallout">
            <a:avLst>
              <a:gd name="adj1" fmla="val 44552"/>
              <a:gd name="adj2" fmla="val 73749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800" dirty="0" smtClean="0"/>
              <a:t>進階檢索</a:t>
            </a:r>
            <a:endParaRPr lang="zh-TW" altLang="en-US" sz="1800" dirty="0"/>
          </a:p>
        </p:txBody>
      </p:sp>
      <p:sp>
        <p:nvSpPr>
          <p:cNvPr id="14" name="圓角矩形圖說文字 13"/>
          <p:cNvSpPr/>
          <p:nvPr/>
        </p:nvSpPr>
        <p:spPr>
          <a:xfrm>
            <a:off x="6048557" y="2521578"/>
            <a:ext cx="2140085" cy="691692"/>
          </a:xfrm>
          <a:prstGeom prst="wedgeRoundRectCallout">
            <a:avLst>
              <a:gd name="adj1" fmla="val -62263"/>
              <a:gd name="adj2" fmla="val 24043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800" dirty="0" smtClean="0"/>
              <a:t>簡易檢索</a:t>
            </a:r>
            <a:endParaRPr lang="zh-TW" altLang="en-US" sz="1800" dirty="0"/>
          </a:p>
        </p:txBody>
      </p:sp>
      <p:sp>
        <p:nvSpPr>
          <p:cNvPr id="15" name="圓角矩形圖說文字 14"/>
          <p:cNvSpPr/>
          <p:nvPr/>
        </p:nvSpPr>
        <p:spPr>
          <a:xfrm>
            <a:off x="666751" y="2571502"/>
            <a:ext cx="1666326" cy="552511"/>
          </a:xfrm>
          <a:prstGeom prst="wedgeRoundRectCallout">
            <a:avLst>
              <a:gd name="adj1" fmla="val 26098"/>
              <a:gd name="adj2" fmla="val 99897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/>
              <a:t>3-3. </a:t>
            </a:r>
            <a:r>
              <a:rPr lang="zh-TW" altLang="en-US" sz="1800" dirty="0" smtClean="0"/>
              <a:t>層面檢索</a:t>
            </a:r>
            <a:endParaRPr lang="zh-TW" altLang="en-US" sz="1800" dirty="0"/>
          </a:p>
        </p:txBody>
      </p:sp>
      <p:sp>
        <p:nvSpPr>
          <p:cNvPr id="16" name="圓角矩形圖說文字 15"/>
          <p:cNvSpPr/>
          <p:nvPr/>
        </p:nvSpPr>
        <p:spPr>
          <a:xfrm>
            <a:off x="6535135" y="4552888"/>
            <a:ext cx="1874228" cy="552511"/>
          </a:xfrm>
          <a:prstGeom prst="wedgeRoundRectCallout">
            <a:avLst>
              <a:gd name="adj1" fmla="val -86808"/>
              <a:gd name="adj2" fmla="val -15608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/>
              <a:t>3-1. </a:t>
            </a:r>
            <a:r>
              <a:rPr lang="zh-TW" altLang="en-US" sz="1800" dirty="0" smtClean="0"/>
              <a:t>摘要欄位</a:t>
            </a:r>
            <a:endParaRPr lang="zh-TW" altLang="en-US" sz="1800" dirty="0"/>
          </a:p>
        </p:txBody>
      </p:sp>
      <p:sp>
        <p:nvSpPr>
          <p:cNvPr id="19" name="圓角矩形 18"/>
          <p:cNvSpPr/>
          <p:nvPr/>
        </p:nvSpPr>
        <p:spPr>
          <a:xfrm>
            <a:off x="3790583" y="2467429"/>
            <a:ext cx="1957074" cy="37498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20" name="圓角矩形圖說文字 19"/>
          <p:cNvSpPr/>
          <p:nvPr/>
        </p:nvSpPr>
        <p:spPr>
          <a:xfrm>
            <a:off x="5535967" y="1261147"/>
            <a:ext cx="2140085" cy="691692"/>
          </a:xfrm>
          <a:prstGeom prst="wedgeRoundRectCallout">
            <a:avLst>
              <a:gd name="adj1" fmla="val -44221"/>
              <a:gd name="adj2" fmla="val 141421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/>
              <a:t>3-3. </a:t>
            </a:r>
            <a:r>
              <a:rPr lang="zh-TW" altLang="en-US" sz="1800" dirty="0" smtClean="0"/>
              <a:t>網站標題</a:t>
            </a:r>
            <a:endParaRPr lang="zh-TW" altLang="en-US" sz="1800" dirty="0"/>
          </a:p>
        </p:txBody>
      </p:sp>
      <p:sp>
        <p:nvSpPr>
          <p:cNvPr id="17" name="圓角矩形 16"/>
          <p:cNvSpPr/>
          <p:nvPr/>
        </p:nvSpPr>
        <p:spPr>
          <a:xfrm>
            <a:off x="4752974" y="2178449"/>
            <a:ext cx="651933" cy="20002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21" name="圓角矩形圖說文字 20"/>
          <p:cNvSpPr/>
          <p:nvPr/>
        </p:nvSpPr>
        <p:spPr>
          <a:xfrm>
            <a:off x="3938876" y="1261147"/>
            <a:ext cx="1472014" cy="691692"/>
          </a:xfrm>
          <a:prstGeom prst="wedgeRoundRectCallout">
            <a:avLst>
              <a:gd name="adj1" fmla="val 29023"/>
              <a:gd name="adj2" fmla="val 73749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800" dirty="0" smtClean="0"/>
              <a:t>管理介面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43213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詳細欄位</a:t>
            </a:r>
            <a:endParaRPr lang="zh-TW" alt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37</a:t>
            </a:fld>
            <a:endParaRPr lang="zh-TW" altLang="en-US"/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1972859"/>
            <a:ext cx="6610350" cy="4315632"/>
          </a:xfrm>
          <a:prstGeom prst="rect">
            <a:avLst/>
          </a:prstGeom>
        </p:spPr>
      </p:pic>
      <p:sp>
        <p:nvSpPr>
          <p:cNvPr id="4" name="圓角矩形 3"/>
          <p:cNvSpPr/>
          <p:nvPr/>
        </p:nvSpPr>
        <p:spPr>
          <a:xfrm>
            <a:off x="1162051" y="4587875"/>
            <a:ext cx="2524124" cy="177323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5" name="圓角矩形 4"/>
          <p:cNvSpPr/>
          <p:nvPr/>
        </p:nvSpPr>
        <p:spPr>
          <a:xfrm>
            <a:off x="1162050" y="2949575"/>
            <a:ext cx="3181349" cy="16383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6" name="圓角矩形圖說文字 5"/>
          <p:cNvSpPr/>
          <p:nvPr/>
        </p:nvSpPr>
        <p:spPr>
          <a:xfrm>
            <a:off x="4731229" y="3358902"/>
            <a:ext cx="1669571" cy="552511"/>
          </a:xfrm>
          <a:prstGeom prst="wedgeRoundRectCallout">
            <a:avLst>
              <a:gd name="adj1" fmla="val -74536"/>
              <a:gd name="adj2" fmla="val -5264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/>
              <a:t>3-2. </a:t>
            </a:r>
            <a:r>
              <a:rPr lang="zh-TW" altLang="en-US" sz="1800" dirty="0" smtClean="0"/>
              <a:t>詳細欄位</a:t>
            </a:r>
            <a:endParaRPr lang="zh-TW" altLang="en-US" sz="1800" dirty="0"/>
          </a:p>
        </p:txBody>
      </p:sp>
      <p:sp>
        <p:nvSpPr>
          <p:cNvPr id="7" name="圓角矩形圖說文字 6"/>
          <p:cNvSpPr/>
          <p:nvPr/>
        </p:nvSpPr>
        <p:spPr>
          <a:xfrm>
            <a:off x="4100431" y="5198238"/>
            <a:ext cx="2024144" cy="552511"/>
          </a:xfrm>
          <a:prstGeom prst="wedgeRoundRectCallout">
            <a:avLst>
              <a:gd name="adj1" fmla="val -74536"/>
              <a:gd name="adj2" fmla="val -5264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/>
              <a:t>3-4. </a:t>
            </a:r>
            <a:r>
              <a:rPr lang="zh-TW" altLang="en-US" sz="1800" dirty="0" smtClean="0"/>
              <a:t>類似物件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01362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進階檢索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38</a:t>
            </a:fld>
            <a:endParaRPr lang="zh-TW" altLang="en-US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943" y="1725600"/>
            <a:ext cx="7228114" cy="4718946"/>
          </a:xfrm>
          <a:prstGeom prst="rect">
            <a:avLst/>
          </a:prstGeom>
        </p:spPr>
      </p:pic>
      <p:sp>
        <p:nvSpPr>
          <p:cNvPr id="4" name="圓角矩形 3"/>
          <p:cNvSpPr/>
          <p:nvPr/>
        </p:nvSpPr>
        <p:spPr>
          <a:xfrm>
            <a:off x="1901371" y="2659044"/>
            <a:ext cx="1741716" cy="149497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5" name="圓角矩形圖說文字 4"/>
          <p:cNvSpPr/>
          <p:nvPr/>
        </p:nvSpPr>
        <p:spPr>
          <a:xfrm>
            <a:off x="417584" y="1902797"/>
            <a:ext cx="2311101" cy="552511"/>
          </a:xfrm>
          <a:prstGeom prst="wedgeRoundRectCallout">
            <a:avLst>
              <a:gd name="adj1" fmla="val 24692"/>
              <a:gd name="adj2" fmla="val 107696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/>
              <a:t>3-1. </a:t>
            </a:r>
            <a:r>
              <a:rPr lang="zh-TW" altLang="en-US" sz="1800" dirty="0" smtClean="0"/>
              <a:t>進階檢索欄位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81908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Solr</a:t>
            </a:r>
            <a:r>
              <a:rPr lang="zh-TW" altLang="en-US" dirty="0" smtClean="0"/>
              <a:t>管理介面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39</a:t>
            </a:fld>
            <a:endParaRPr lang="zh-TW" alt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7897" y="1846263"/>
            <a:ext cx="6112656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457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345516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個人作業：</a:t>
            </a:r>
            <a:endParaRPr lang="en-US" altLang="zh-TW" dirty="0" smtClean="0"/>
          </a:p>
          <a:p>
            <a:pPr lvl="1"/>
            <a:r>
              <a:rPr lang="zh-TW" altLang="en-US" dirty="0"/>
              <a:t>請</a:t>
            </a:r>
            <a:r>
              <a:rPr lang="zh-TW" altLang="en-US" dirty="0" smtClean="0"/>
              <a:t>以隨身碟保存您的</a:t>
            </a:r>
            <a:r>
              <a:rPr lang="en-US" altLang="zh-TW" dirty="0" smtClean="0"/>
              <a:t>Solr</a:t>
            </a:r>
            <a:r>
              <a:rPr lang="zh-TW" altLang="en-US" dirty="0" smtClean="0"/>
              <a:t>系統</a:t>
            </a:r>
            <a:endParaRPr lang="en-US" altLang="zh-TW" dirty="0" smtClean="0"/>
          </a:p>
          <a:p>
            <a:r>
              <a:rPr lang="zh-TW" altLang="en-US" dirty="0" smtClean="0"/>
              <a:t>完成等級：</a:t>
            </a:r>
            <a:endParaRPr lang="en-US" altLang="zh-TW" dirty="0" smtClean="0"/>
          </a:p>
          <a:p>
            <a:pPr marL="658368" lvl="1" indent="-457200">
              <a:buFont typeface="+mj-lt"/>
              <a:buAutoNum type="arabicPeriod"/>
            </a:pPr>
            <a:r>
              <a:rPr lang="zh-TW" altLang="en-US" dirty="0" smtClean="0"/>
              <a:t>照講義地建置了</a:t>
            </a:r>
            <a:r>
              <a:rPr lang="en-US" altLang="zh-TW" dirty="0" smtClean="0"/>
              <a:t>Solr</a:t>
            </a:r>
            <a:r>
              <a:rPr lang="zh-TW" altLang="en-US" dirty="0" smtClean="0"/>
              <a:t>系統、匯入了資料與修改了網頁標題</a:t>
            </a:r>
            <a:endParaRPr lang="en-US" altLang="zh-TW" dirty="0" smtClean="0"/>
          </a:p>
          <a:p>
            <a:pPr marL="658368" lvl="1" indent="-457200">
              <a:buFont typeface="+mj-lt"/>
              <a:buAutoNum type="arabicPeriod"/>
            </a:pPr>
            <a:r>
              <a:rPr lang="zh-TW" altLang="en-US" dirty="0" smtClean="0"/>
              <a:t>規劃主題建置資料，並且資料超過</a:t>
            </a:r>
            <a:r>
              <a:rPr lang="en-US" altLang="zh-TW" dirty="0" smtClean="0"/>
              <a:t>500</a:t>
            </a:r>
            <a:r>
              <a:rPr lang="zh-TW" altLang="en-US" dirty="0" smtClean="0"/>
              <a:t>筆以上</a:t>
            </a:r>
            <a:endParaRPr lang="en-US" altLang="zh-TW" dirty="0" smtClean="0"/>
          </a:p>
          <a:p>
            <a:pPr marL="658368" lvl="1" indent="-457200">
              <a:buFont typeface="+mj-lt"/>
              <a:buAutoNum type="arabicPeriod"/>
            </a:pPr>
            <a:r>
              <a:rPr lang="zh-TW" altLang="en-US" dirty="0" smtClean="0"/>
              <a:t>修改了資料欄位與層面檢索</a:t>
            </a:r>
            <a:endParaRPr lang="en-US" altLang="zh-TW" dirty="0" smtClean="0"/>
          </a:p>
          <a:p>
            <a:pPr marL="658368" lvl="1" indent="-457200">
              <a:buFont typeface="+mj-lt"/>
              <a:buAutoNum type="arabicPeriod"/>
            </a:pPr>
            <a:r>
              <a:rPr lang="zh-TW" altLang="en-US" dirty="0" smtClean="0"/>
              <a:t>大幅度地調整了系統版面</a:t>
            </a:r>
            <a:endParaRPr lang="en-US" altLang="zh-TW" dirty="0" smtClean="0"/>
          </a:p>
          <a:p>
            <a:pPr marL="658368" lvl="1" indent="-457200">
              <a:buFont typeface="+mj-lt"/>
              <a:buAutoNum type="arabicPeriod"/>
            </a:pPr>
            <a:r>
              <a:rPr lang="zh-TW" altLang="en-US" dirty="0" smtClean="0"/>
              <a:t>找出講義沒提及的功能</a:t>
            </a:r>
            <a:endParaRPr lang="en-US" altLang="zh-TW" dirty="0" smtClean="0"/>
          </a:p>
          <a:p>
            <a:r>
              <a:rPr lang="zh-TW" altLang="en-US" dirty="0"/>
              <a:t>作業呈現：</a:t>
            </a:r>
            <a:r>
              <a:rPr lang="en-US" altLang="zh-TW" b="1" dirty="0">
                <a:solidFill>
                  <a:srgbClr val="FF0000"/>
                </a:solidFill>
              </a:rPr>
              <a:t>5/22(</a:t>
            </a:r>
            <a:r>
              <a:rPr lang="zh-TW" altLang="en-US" b="1" dirty="0">
                <a:solidFill>
                  <a:srgbClr val="FF0000"/>
                </a:solidFill>
              </a:rPr>
              <a:t>五</a:t>
            </a:r>
            <a:r>
              <a:rPr lang="en-US" altLang="zh-TW" b="1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zh-TW" altLang="en-US" dirty="0"/>
              <a:t>以隨身碟儲存系統，帶到教師電腦來展示</a:t>
            </a:r>
            <a:endParaRPr lang="en-US" altLang="zh-TW" dirty="0"/>
          </a:p>
          <a:p>
            <a:pPr lvl="1"/>
            <a:r>
              <a:rPr lang="zh-TW" altLang="en-US" dirty="0"/>
              <a:t>展示重點：收錄資料主題、講義之外的系統</a:t>
            </a:r>
            <a:r>
              <a:rPr lang="zh-TW" altLang="en-US" dirty="0" smtClean="0"/>
              <a:t>調整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05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Solr</a:t>
            </a:r>
            <a:r>
              <a:rPr lang="zh-TW" altLang="en-US" dirty="0" smtClean="0"/>
              <a:t>核心設定檔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文字版面配置區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內容版面配置區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40</a:t>
            </a:fld>
            <a:endParaRPr lang="zh-TW" altLang="en-US" dirty="0"/>
          </a:p>
        </p:txBody>
      </p:sp>
      <p:sp>
        <p:nvSpPr>
          <p:cNvPr id="11" name="禁止標誌 10"/>
          <p:cNvSpPr/>
          <p:nvPr/>
        </p:nvSpPr>
        <p:spPr>
          <a:xfrm>
            <a:off x="7040071" y="404602"/>
            <a:ext cx="1804524" cy="1375646"/>
          </a:xfrm>
          <a:prstGeom prst="noSmoking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5752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Part 2. </a:t>
            </a:r>
            <a:r>
              <a:rPr lang="zh-TW" altLang="en-US" dirty="0" smtClean="0"/>
              <a:t>實作</a:t>
            </a:r>
            <a:r>
              <a:rPr lang="en-US" altLang="zh-TW" dirty="0" smtClean="0"/>
              <a:t>!</a:t>
            </a:r>
            <a:endParaRPr lang="zh-TW" alt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half" idx="2"/>
          </p:nvPr>
        </p:nvSpPr>
        <p:spPr>
          <a:xfrm>
            <a:off x="4243388" y="838200"/>
            <a:ext cx="4566285" cy="529167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altLang="zh-TW" dirty="0"/>
              <a:t>2-1. </a:t>
            </a:r>
            <a:r>
              <a:rPr lang="zh-TW" altLang="en-US" dirty="0"/>
              <a:t>資料準備</a:t>
            </a:r>
          </a:p>
          <a:p>
            <a:pPr lvl="1"/>
            <a:r>
              <a:rPr lang="zh-TW" altLang="en-US" dirty="0" smtClean="0"/>
              <a:t>使用預設資料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u="sng" dirty="0" err="1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]/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PRACTICE/2-1/data.csv</a:t>
            </a:r>
            <a:endParaRPr lang="en-US" altLang="zh-TW" u="sng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zh-TW" dirty="0"/>
              <a:t>2-2. </a:t>
            </a:r>
            <a:r>
              <a:rPr lang="zh-TW" altLang="en-US" dirty="0"/>
              <a:t>設定</a:t>
            </a:r>
            <a:r>
              <a:rPr lang="en-US" altLang="zh-TW" dirty="0"/>
              <a:t>Solr</a:t>
            </a:r>
            <a:r>
              <a:rPr lang="zh-TW" altLang="en-US" dirty="0"/>
              <a:t>資料表</a:t>
            </a:r>
          </a:p>
          <a:p>
            <a:pPr lvl="1"/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u="sng" dirty="0" err="1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]\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PRACTICE\2-2</a:t>
            </a:r>
            <a:b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\edit_schema.xml.bat</a:t>
            </a:r>
          </a:p>
          <a:p>
            <a:r>
              <a:rPr lang="en-US" altLang="zh-TW" dirty="0" smtClean="0"/>
              <a:t>2-3. </a:t>
            </a:r>
            <a:r>
              <a:rPr lang="zh-TW" altLang="en-US" dirty="0"/>
              <a:t>轉換匯入</a:t>
            </a:r>
            <a:r>
              <a:rPr lang="zh-TW" altLang="en-US" dirty="0" smtClean="0"/>
              <a:t>指令</a:t>
            </a:r>
            <a:endParaRPr lang="en-US" altLang="zh-TW" dirty="0" smtClean="0"/>
          </a:p>
          <a:p>
            <a:pPr lvl="1"/>
            <a:r>
              <a:rPr lang="en-US" altLang="zh-TW" dirty="0" smtClean="0">
                <a:hlinkClick r:id="rId3"/>
              </a:rPr>
              <a:t>http</a:t>
            </a:r>
            <a:r>
              <a:rPr lang="en-US" altLang="zh-TW" dirty="0">
                <a:hlinkClick r:id="rId3"/>
              </a:rPr>
              <a:t>://j.mp/20150501convert</a:t>
            </a:r>
            <a:endParaRPr lang="en-US" altLang="zh-TW" dirty="0"/>
          </a:p>
          <a:p>
            <a:r>
              <a:rPr lang="en-US" altLang="zh-TW" dirty="0" smtClean="0"/>
              <a:t>2-4. </a:t>
            </a:r>
            <a:r>
              <a:rPr lang="zh-TW" altLang="en-US" dirty="0"/>
              <a:t>匯入</a:t>
            </a:r>
            <a:r>
              <a:rPr lang="zh-TW" altLang="en-US" dirty="0" smtClean="0"/>
              <a:t>資料</a:t>
            </a:r>
            <a:endParaRPr lang="en-US" altLang="zh-TW" dirty="0" smtClean="0"/>
          </a:p>
          <a:p>
            <a:pPr lvl="1"/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Solr]\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PRACTICE\2-4\add_data.bat</a:t>
            </a:r>
            <a:endParaRPr lang="en-US" altLang="zh-TW" u="sng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zh-TW" dirty="0" smtClean="0"/>
              <a:t>2-5. </a:t>
            </a:r>
            <a:r>
              <a:rPr lang="zh-TW" altLang="en-US" dirty="0"/>
              <a:t>開啟網頁</a:t>
            </a:r>
          </a:p>
          <a:p>
            <a:pPr lvl="1"/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[Solr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]\open_search_ui.bat</a:t>
            </a:r>
            <a:endParaRPr lang="en-US" altLang="zh-TW" u="sng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41</a:t>
            </a:fld>
            <a:endParaRPr lang="zh-TW" altLang="en-US" dirty="0"/>
          </a:p>
        </p:txBody>
      </p:sp>
      <p:pic>
        <p:nvPicPr>
          <p:cNvPr id="11" name="Picture 2" descr="音乐, 听力, 歌曲, Mp3, 计算机, 男子, 男孩, 用户, 听着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22" y="2156087"/>
            <a:ext cx="2416419" cy="272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雲朵形圖說文字 9"/>
          <p:cNvSpPr/>
          <p:nvPr/>
        </p:nvSpPr>
        <p:spPr>
          <a:xfrm>
            <a:off x="509222" y="4547504"/>
            <a:ext cx="1819073" cy="1429966"/>
          </a:xfrm>
          <a:prstGeom prst="cloudCallout">
            <a:avLst>
              <a:gd name="adj1" fmla="val 17976"/>
              <a:gd name="adj2" fmla="val -86693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pic>
        <p:nvPicPr>
          <p:cNvPr id="9218" name="Picture 2" descr="http://images.sodahead.com/polls/004172369/2419671582_Thinking_answer_103_xlarg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409" y="4768231"/>
            <a:ext cx="1020883" cy="138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橢圓 4"/>
          <p:cNvSpPr/>
          <p:nvPr/>
        </p:nvSpPr>
        <p:spPr>
          <a:xfrm>
            <a:off x="2212731" y="2047875"/>
            <a:ext cx="661887" cy="40957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12" name="橢圓 11"/>
          <p:cNvSpPr/>
          <p:nvPr/>
        </p:nvSpPr>
        <p:spPr>
          <a:xfrm>
            <a:off x="2566172" y="2317378"/>
            <a:ext cx="661887" cy="40957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13" name="橢圓 12"/>
          <p:cNvSpPr/>
          <p:nvPr/>
        </p:nvSpPr>
        <p:spPr>
          <a:xfrm>
            <a:off x="2568320" y="2522165"/>
            <a:ext cx="661887" cy="40957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3" name="文字方塊 2"/>
          <p:cNvSpPr txBox="1"/>
          <p:nvPr/>
        </p:nvSpPr>
        <p:spPr>
          <a:xfrm>
            <a:off x="1549228" y="2019090"/>
            <a:ext cx="2498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800" dirty="0" smtClean="0"/>
              <a:t>要找什麼資料好呢</a:t>
            </a:r>
            <a:r>
              <a:rPr lang="en-US" altLang="zh-TW" sz="1800" dirty="0" smtClean="0"/>
              <a:t>…</a:t>
            </a:r>
            <a:endParaRPr lang="zh-TW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98867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思考問題：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sz="4000" dirty="0" smtClean="0"/>
              <a:t>如何區別不同來源的資料？</a:t>
            </a:r>
            <a:endParaRPr lang="zh-TW" altLang="en-US" sz="40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42</a:t>
            </a:fld>
            <a:endParaRPr lang="zh-TW" altLang="en-US" dirty="0"/>
          </a:p>
        </p:txBody>
      </p:sp>
      <p:pic>
        <p:nvPicPr>
          <p:cNvPr id="6" name="Picture 4" descr="database,d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687" y="4736722"/>
            <a:ext cx="1058515" cy="1058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3706860" y="5795237"/>
            <a:ext cx="1768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dirty="0" smtClean="0"/>
              <a:t>Solr</a:t>
            </a:r>
            <a:r>
              <a:rPr lang="zh-TW" altLang="en-US" sz="1800" dirty="0" smtClean="0"/>
              <a:t>索引</a:t>
            </a:r>
          </a:p>
        </p:txBody>
      </p:sp>
      <p:pic>
        <p:nvPicPr>
          <p:cNvPr id="8" name="Picture 6" descr="http://cchs.ua.edu/files/2011/01/Worldcat-logo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460" y="1845734"/>
            <a:ext cx="1513840" cy="1513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www.biblioteca.mincyt.gob.ar/images/logos/products/SCOPU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413" y="1737361"/>
            <a:ext cx="161925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490336"/>
              </p:ext>
            </p:extLst>
          </p:nvPr>
        </p:nvGraphicFramePr>
        <p:xfrm>
          <a:off x="822960" y="3426554"/>
          <a:ext cx="3124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400"/>
                <a:gridCol w="1041400"/>
                <a:gridCol w="1041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title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author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DSpace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布丁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802477"/>
              </p:ext>
            </p:extLst>
          </p:nvPr>
        </p:nvGraphicFramePr>
        <p:xfrm>
          <a:off x="5475034" y="3426554"/>
          <a:ext cx="3124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400"/>
                <a:gridCol w="1041400"/>
                <a:gridCol w="1041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title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author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KALS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布丁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肘形接點 11"/>
          <p:cNvCxnSpPr>
            <a:stCxn id="9" idx="2"/>
            <a:endCxn id="6" idx="1"/>
          </p:cNvCxnSpPr>
          <p:nvPr/>
        </p:nvCxnSpPr>
        <p:spPr>
          <a:xfrm rot="16200000" flipH="1">
            <a:off x="2657000" y="3896293"/>
            <a:ext cx="1097746" cy="1641627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接點 14"/>
          <p:cNvCxnSpPr>
            <a:stCxn id="11" idx="2"/>
          </p:cNvCxnSpPr>
          <p:nvPr/>
        </p:nvCxnSpPr>
        <p:spPr>
          <a:xfrm rot="5400000">
            <a:off x="5450029" y="3658505"/>
            <a:ext cx="1077376" cy="2096834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1141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顯示與搜尋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的設定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Part 3.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43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213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Part 3. 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STEP 3-1. </a:t>
            </a:r>
            <a:r>
              <a:rPr lang="zh-TW" altLang="en-US" dirty="0"/>
              <a:t>顯示欄位設定</a:t>
            </a:r>
          </a:p>
          <a:p>
            <a:r>
              <a:rPr lang="en-US" altLang="zh-TW" dirty="0"/>
              <a:t>STEP 3-2. </a:t>
            </a:r>
            <a:r>
              <a:rPr lang="zh-TW" altLang="en-US" dirty="0"/>
              <a:t>層面檢索</a:t>
            </a:r>
          </a:p>
          <a:p>
            <a:r>
              <a:rPr lang="en-US" altLang="zh-TW" dirty="0"/>
              <a:t>STEP 3-3. </a:t>
            </a:r>
            <a:r>
              <a:rPr lang="zh-TW" altLang="en-US" dirty="0"/>
              <a:t>網站標題</a:t>
            </a:r>
          </a:p>
          <a:p>
            <a:r>
              <a:rPr lang="en-US" altLang="zh-TW" dirty="0"/>
              <a:t>STEP 3-4. </a:t>
            </a:r>
            <a:r>
              <a:rPr lang="zh-TW" altLang="en-US" dirty="0"/>
              <a:t>搜尋排序的權重</a:t>
            </a:r>
          </a:p>
          <a:p>
            <a:r>
              <a:rPr lang="en-US" altLang="zh-TW" dirty="0"/>
              <a:t>STEP 3-5. </a:t>
            </a:r>
            <a:r>
              <a:rPr lang="zh-TW" altLang="en-US" dirty="0"/>
              <a:t>搜尋相似物件排序的權重</a:t>
            </a:r>
          </a:p>
          <a:p>
            <a:r>
              <a:rPr lang="en-US" altLang="zh-TW" dirty="0"/>
              <a:t>Part 3 </a:t>
            </a:r>
            <a:r>
              <a:rPr lang="zh-TW" altLang="en-US" dirty="0"/>
              <a:t>實作</a:t>
            </a:r>
            <a:r>
              <a:rPr lang="en-US" altLang="zh-TW" dirty="0"/>
              <a:t>!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44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828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顯示欄位設定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u="sng" dirty="0" err="1" smtClean="0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]\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PRACTICE\3-1\edit_display_fields.vm</a:t>
            </a:r>
            <a:endParaRPr lang="en-US" altLang="zh-TW" u="sng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zh-TW" altLang="en-US" dirty="0"/>
              <a:t>開啟</a:t>
            </a:r>
            <a:r>
              <a:rPr lang="en-US" altLang="zh-TW" sz="1600" dirty="0"/>
              <a:t>[Solr]\example\</a:t>
            </a:r>
            <a:r>
              <a:rPr lang="en-US" altLang="zh-TW" sz="1600" dirty="0" err="1"/>
              <a:t>solr</a:t>
            </a:r>
            <a:r>
              <a:rPr lang="en-US" altLang="zh-TW" sz="1600" dirty="0"/>
              <a:t>\collection1\</a:t>
            </a:r>
            <a:r>
              <a:rPr lang="en-US" altLang="zh-TW" sz="1600" dirty="0" err="1"/>
              <a:t>conf</a:t>
            </a:r>
            <a:r>
              <a:rPr lang="en-US" altLang="zh-TW" sz="1600" dirty="0"/>
              <a:t>\velocity\display_fields.vm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.</a:t>
            </a:r>
            <a:r>
              <a:rPr lang="en-US" altLang="zh-TW" dirty="0" err="1" smtClean="0"/>
              <a:t>vm</a:t>
            </a:r>
            <a:r>
              <a:rPr lang="zh-TW" altLang="en-US" dirty="0" smtClean="0"/>
              <a:t>檔案請以</a:t>
            </a:r>
            <a:r>
              <a:rPr lang="en-US" altLang="zh-TW" dirty="0" smtClean="0"/>
              <a:t>Notepad++</a:t>
            </a:r>
            <a:r>
              <a:rPr lang="zh-TW" altLang="en-US" dirty="0" smtClean="0"/>
              <a:t>開啟</a:t>
            </a:r>
            <a:endParaRPr lang="en-US" altLang="zh-TW" dirty="0"/>
          </a:p>
          <a:p>
            <a:r>
              <a:rPr lang="zh-TW" altLang="en-US" dirty="0" smtClean="0"/>
              <a:t>不同狀態下要顯示的欄位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$</a:t>
            </a:r>
            <a:r>
              <a:rPr lang="en-US" altLang="zh-TW" dirty="0" err="1" smtClean="0"/>
              <a:t>result_fields</a:t>
            </a:r>
            <a:r>
              <a:rPr lang="zh-TW" altLang="en-US" dirty="0" smtClean="0"/>
              <a:t>：簡易顯示欄位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$</a:t>
            </a:r>
            <a:r>
              <a:rPr lang="en-US" altLang="zh-TW" dirty="0" err="1" smtClean="0"/>
              <a:t>detail_fields</a:t>
            </a:r>
            <a:r>
              <a:rPr lang="zh-TW" altLang="en-US" dirty="0" smtClean="0"/>
              <a:t>：詳細顯示欄位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$</a:t>
            </a:r>
            <a:r>
              <a:rPr lang="en-US" altLang="zh-TW" dirty="0" err="1" smtClean="0"/>
              <a:t>similar_fields</a:t>
            </a:r>
            <a:r>
              <a:rPr lang="zh-TW" altLang="en-US" dirty="0" smtClean="0"/>
              <a:t>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類似資料顯示欄位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$</a:t>
            </a:r>
            <a:r>
              <a:rPr lang="en-US" altLang="zh-TW" dirty="0" err="1" smtClean="0"/>
              <a:t>advance_search_fields</a:t>
            </a:r>
            <a:r>
              <a:rPr lang="zh-TW" altLang="en-US" dirty="0" smtClean="0"/>
              <a:t>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進階檢索可使用的欄位</a:t>
            </a: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45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STEP </a:t>
            </a:r>
            <a:r>
              <a:rPr lang="en-US" altLang="zh-TW" dirty="0" smtClean="0"/>
              <a:t>3-1.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9607" y="2943225"/>
            <a:ext cx="4202467" cy="3350474"/>
          </a:xfrm>
          <a:prstGeom prst="rect">
            <a:avLst/>
          </a:prstGeom>
        </p:spPr>
      </p:pic>
      <p:grpSp>
        <p:nvGrpSpPr>
          <p:cNvPr id="7" name="群組 6"/>
          <p:cNvGrpSpPr/>
          <p:nvPr/>
        </p:nvGrpSpPr>
        <p:grpSpPr>
          <a:xfrm>
            <a:off x="6896100" y="476293"/>
            <a:ext cx="1748444" cy="1219201"/>
            <a:chOff x="6896100" y="476293"/>
            <a:chExt cx="1748444" cy="1219201"/>
          </a:xfrm>
        </p:grpSpPr>
        <p:sp>
          <p:nvSpPr>
            <p:cNvPr id="8" name="圓角矩形 7"/>
            <p:cNvSpPr/>
            <p:nvPr/>
          </p:nvSpPr>
          <p:spPr>
            <a:xfrm>
              <a:off x="6896100" y="929639"/>
              <a:ext cx="1021253" cy="493467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TW" altLang="en-US" sz="1800" b="1" dirty="0" smtClean="0"/>
                <a:t>實作</a:t>
              </a:r>
              <a:r>
                <a:rPr lang="en-US" altLang="zh-TW" sz="1800" b="1" dirty="0" smtClean="0"/>
                <a:t>!</a:t>
              </a:r>
              <a:endParaRPr lang="zh-TW" altLang="en-US" sz="1800" b="1" dirty="0"/>
            </a:p>
          </p:txBody>
        </p:sp>
        <p:pic>
          <p:nvPicPr>
            <p:cNvPr id="9" name="Picture 2" descr="man,black,account,male,person,people,profile,human,member,us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5344" y="476293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3114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顯示欄位設定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2324" y="3453695"/>
            <a:ext cx="7543801" cy="2874533"/>
          </a:xfrm>
        </p:spPr>
        <p:txBody>
          <a:bodyPr>
            <a:normAutofit/>
          </a:bodyPr>
          <a:lstStyle/>
          <a:p>
            <a:pPr lvl="1"/>
            <a:r>
              <a:rPr lang="en-US" altLang="zh-TW" dirty="0" smtClean="0"/>
              <a:t>'</a:t>
            </a:r>
            <a:r>
              <a:rPr lang="en-US" altLang="zh-TW" dirty="0" smtClean="0">
                <a:solidFill>
                  <a:srgbClr val="FF0000"/>
                </a:solidFill>
              </a:rPr>
              <a:t>name</a:t>
            </a:r>
            <a:r>
              <a:rPr lang="en-US" altLang="zh-TW" dirty="0" smtClean="0"/>
              <a:t>': '</a:t>
            </a:r>
            <a:r>
              <a:rPr lang="en-US" altLang="zh-TW" dirty="0" smtClean="0">
                <a:solidFill>
                  <a:srgbClr val="7030A0"/>
                </a:solidFill>
              </a:rPr>
              <a:t>title</a:t>
            </a:r>
            <a:r>
              <a:rPr lang="en-US" altLang="zh-TW" dirty="0" smtClean="0"/>
              <a:t>' </a:t>
            </a:r>
            <a:r>
              <a:rPr lang="zh-TW" altLang="en-US" dirty="0" smtClean="0"/>
              <a:t>： 資料欄位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'</a:t>
            </a:r>
            <a:r>
              <a:rPr lang="en-US" altLang="zh-TW" dirty="0" smtClean="0">
                <a:solidFill>
                  <a:srgbClr val="FF0000"/>
                </a:solidFill>
              </a:rPr>
              <a:t>label</a:t>
            </a:r>
            <a:r>
              <a:rPr lang="en-US" altLang="zh-TW" dirty="0" smtClean="0"/>
              <a:t>': </a:t>
            </a:r>
            <a:r>
              <a:rPr lang="en-US" altLang="zh-TW" dirty="0" smtClean="0">
                <a:solidFill>
                  <a:srgbClr val="7030A0"/>
                </a:solidFill>
              </a:rPr>
              <a:t>false</a:t>
            </a:r>
            <a:r>
              <a:rPr lang="en-US" altLang="zh-TW" dirty="0" smtClean="0"/>
              <a:t> </a:t>
            </a:r>
            <a:r>
              <a:rPr lang="zh-TW" altLang="en-US" dirty="0" smtClean="0"/>
              <a:t>： 欄位標籤說明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false</a:t>
            </a:r>
            <a:r>
              <a:rPr lang="zh-TW" altLang="en-US" dirty="0" smtClean="0"/>
              <a:t>表示不顯示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'</a:t>
            </a:r>
            <a:r>
              <a:rPr lang="zh-TW" altLang="en-US" dirty="0" smtClean="0"/>
              <a:t>字串</a:t>
            </a:r>
            <a:r>
              <a:rPr lang="en-US" altLang="zh-TW" dirty="0" smtClean="0"/>
              <a:t>' </a:t>
            </a:r>
            <a:r>
              <a:rPr lang="zh-TW" altLang="en-US" dirty="0" smtClean="0"/>
              <a:t>要包括在單引號 </a:t>
            </a:r>
            <a:r>
              <a:rPr lang="en-US" altLang="zh-TW" dirty="0" smtClean="0"/>
              <a:t>' </a:t>
            </a:r>
            <a:r>
              <a:rPr lang="zh-TW" altLang="en-US" dirty="0" smtClean="0"/>
              <a:t>之中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'</a:t>
            </a:r>
            <a:r>
              <a:rPr lang="en-US" altLang="zh-TW" dirty="0" err="1" smtClean="0">
                <a:solidFill>
                  <a:srgbClr val="FF0000"/>
                </a:solidFill>
              </a:rPr>
              <a:t>access_point</a:t>
            </a:r>
            <a:r>
              <a:rPr lang="en-US" altLang="zh-TW" dirty="0" smtClean="0"/>
              <a:t>': </a:t>
            </a:r>
            <a:r>
              <a:rPr lang="en-US" altLang="zh-TW" dirty="0" smtClean="0">
                <a:solidFill>
                  <a:srgbClr val="7030A0"/>
                </a:solidFill>
              </a:rPr>
              <a:t>true</a:t>
            </a:r>
            <a:r>
              <a:rPr lang="en-US" altLang="zh-TW" dirty="0" smtClean="0"/>
              <a:t> </a:t>
            </a:r>
            <a:r>
              <a:rPr lang="zh-TW" altLang="en-US" dirty="0" smtClean="0"/>
              <a:t>： 變成鏈結，用這個欄位的資料進行搜尋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</a:t>
            </a:r>
            <a:r>
              <a:rPr lang="zh-TW" altLang="en-US" dirty="0" smtClean="0"/>
              <a:t>進階檢索沒有這個欄位</a:t>
            </a:r>
            <a:r>
              <a:rPr lang="en-US" altLang="zh-TW" dirty="0" smtClean="0"/>
              <a:t>)</a:t>
            </a:r>
          </a:p>
          <a:p>
            <a:pPr lvl="2"/>
            <a:r>
              <a:rPr lang="en-US" altLang="zh-TW" dirty="0" smtClean="0"/>
              <a:t>false: </a:t>
            </a:r>
            <a:r>
              <a:rPr lang="zh-TW" altLang="en-US" dirty="0" smtClean="0"/>
              <a:t>不變成鏈結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'#lens….'</a:t>
            </a:r>
            <a:r>
              <a:rPr lang="zh-TW" altLang="en-US" dirty="0" smtClean="0"/>
              <a:t>： </a:t>
            </a:r>
            <a:r>
              <a:rPr lang="en-US" altLang="zh-TW" dirty="0" smtClean="0"/>
              <a:t>title</a:t>
            </a:r>
            <a:r>
              <a:rPr lang="zh-TW" altLang="en-US" dirty="0" smtClean="0"/>
              <a:t>欄位專用的設定</a:t>
            </a:r>
            <a:endParaRPr lang="en-US" altLang="zh-TW" dirty="0" smtClean="0"/>
          </a:p>
          <a:p>
            <a:pPr lvl="2"/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46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STEP </a:t>
            </a:r>
            <a:r>
              <a:rPr lang="en-US" altLang="zh-TW" dirty="0" smtClean="0"/>
              <a:t>3-1.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822325" y="1889902"/>
            <a:ext cx="7543800" cy="152957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sz="1800" dirty="0"/>
              <a:t>#set($</a:t>
            </a:r>
            <a:r>
              <a:rPr lang="en-US" altLang="zh-TW" sz="1800" dirty="0" err="1" smtClean="0"/>
              <a:t>result_fields</a:t>
            </a:r>
            <a:r>
              <a:rPr lang="en-US" altLang="zh-TW" sz="1800" dirty="0" smtClean="0"/>
              <a:t> </a:t>
            </a:r>
            <a:r>
              <a:rPr lang="en-US" altLang="zh-TW" sz="1800" dirty="0"/>
              <a:t>= [</a:t>
            </a:r>
          </a:p>
          <a:p>
            <a:r>
              <a:rPr lang="en-US" altLang="zh-TW" sz="1800" dirty="0"/>
              <a:t>    {'</a:t>
            </a:r>
            <a:r>
              <a:rPr lang="en-US" altLang="zh-TW" sz="1800" dirty="0">
                <a:solidFill>
                  <a:srgbClr val="FF0000"/>
                </a:solidFill>
              </a:rPr>
              <a:t>name</a:t>
            </a:r>
            <a:r>
              <a:rPr lang="en-US" altLang="zh-TW" sz="1800" dirty="0"/>
              <a:t>': </a:t>
            </a:r>
            <a:r>
              <a:rPr lang="en-US" altLang="zh-TW" sz="1800" dirty="0" smtClean="0"/>
              <a:t>'</a:t>
            </a:r>
            <a:r>
              <a:rPr lang="en-US" altLang="zh-TW" sz="1800" dirty="0" smtClean="0">
                <a:solidFill>
                  <a:srgbClr val="7030A0"/>
                </a:solidFill>
              </a:rPr>
              <a:t>title</a:t>
            </a:r>
            <a:r>
              <a:rPr lang="en-US" altLang="zh-TW" sz="1800" dirty="0"/>
              <a:t>', </a:t>
            </a:r>
            <a:r>
              <a:rPr lang="en-US" altLang="zh-TW" sz="1800" dirty="0">
                <a:solidFill>
                  <a:srgbClr val="FF0000"/>
                </a:solidFill>
              </a:rPr>
              <a:t>'label</a:t>
            </a:r>
            <a:r>
              <a:rPr lang="en-US" altLang="zh-TW" sz="1800" dirty="0"/>
              <a:t>': </a:t>
            </a:r>
            <a:r>
              <a:rPr lang="en-US" altLang="zh-TW" sz="1800" dirty="0">
                <a:solidFill>
                  <a:srgbClr val="7030A0"/>
                </a:solidFill>
              </a:rPr>
              <a:t>false</a:t>
            </a:r>
            <a:r>
              <a:rPr lang="en-US" altLang="zh-TW" sz="1800" dirty="0"/>
              <a:t>, '</a:t>
            </a:r>
            <a:r>
              <a:rPr lang="en-US" altLang="zh-TW" sz="1800" dirty="0" err="1">
                <a:solidFill>
                  <a:srgbClr val="FF0000"/>
                </a:solidFill>
              </a:rPr>
              <a:t>access_point</a:t>
            </a:r>
            <a:r>
              <a:rPr lang="en-US" altLang="zh-TW" sz="1800" dirty="0"/>
              <a:t>': </a:t>
            </a:r>
            <a:r>
              <a:rPr lang="en-US" altLang="zh-TW" sz="1800" dirty="0" smtClean="0"/>
              <a:t> </a:t>
            </a:r>
          </a:p>
          <a:p>
            <a:r>
              <a:rPr lang="en-US" altLang="zh-TW" sz="1800" dirty="0"/>
              <a:t> </a:t>
            </a:r>
            <a:r>
              <a:rPr lang="en-US" altLang="zh-TW" sz="1800" dirty="0" smtClean="0"/>
              <a:t>          "</a:t>
            </a:r>
            <a:r>
              <a:rPr lang="en-US" altLang="zh-TW" sz="1800" dirty="0" smtClean="0">
                <a:solidFill>
                  <a:srgbClr val="7030A0"/>
                </a:solidFill>
              </a:rPr>
              <a:t>#</a:t>
            </a:r>
            <a:r>
              <a:rPr lang="en-US" altLang="zh-TW" sz="1800" dirty="0" err="1">
                <a:solidFill>
                  <a:srgbClr val="7030A0"/>
                </a:solidFill>
              </a:rPr>
              <a:t>lensNoQ&amp;q</a:t>
            </a:r>
            <a:r>
              <a:rPr lang="en-US" altLang="zh-TW" sz="1800" dirty="0">
                <a:solidFill>
                  <a:srgbClr val="7030A0"/>
                </a:solidFill>
              </a:rPr>
              <a:t>=id:%22$docId%22&amp;mlt=true</a:t>
            </a:r>
            <a:r>
              <a:rPr lang="en-US" altLang="zh-TW" sz="1800" dirty="0" smtClean="0"/>
              <a:t>"}</a:t>
            </a:r>
            <a:r>
              <a:rPr lang="en-US" altLang="zh-TW" sz="2800" dirty="0" smtClean="0">
                <a:solidFill>
                  <a:srgbClr val="FF0000"/>
                </a:solidFill>
              </a:rPr>
              <a:t>,</a:t>
            </a:r>
            <a:endParaRPr lang="en-US" altLang="zh-TW" sz="1800" dirty="0" smtClean="0">
              <a:solidFill>
                <a:srgbClr val="FF0000"/>
              </a:solidFill>
            </a:endParaRPr>
          </a:p>
          <a:p>
            <a:r>
              <a:rPr lang="en-US" altLang="zh-TW" sz="1800" dirty="0" smtClean="0"/>
              <a:t>    </a:t>
            </a:r>
            <a:r>
              <a:rPr lang="en-US" altLang="zh-TW" sz="1800" dirty="0"/>
              <a:t>{'name': 'language', 'label': 'Language', '</a:t>
            </a:r>
            <a:r>
              <a:rPr lang="en-US" altLang="zh-TW" sz="1800" dirty="0" err="1"/>
              <a:t>access_point</a:t>
            </a:r>
            <a:r>
              <a:rPr lang="en-US" altLang="zh-TW" sz="1800" dirty="0"/>
              <a:t>': false}</a:t>
            </a:r>
          </a:p>
          <a:p>
            <a:r>
              <a:rPr lang="en-US" altLang="zh-TW" sz="1800" dirty="0"/>
              <a:t>])</a:t>
            </a:r>
            <a:endParaRPr lang="zh-TW" altLang="en-US" sz="1800" dirty="0"/>
          </a:p>
        </p:txBody>
      </p:sp>
      <p:sp>
        <p:nvSpPr>
          <p:cNvPr id="9" name="圓角矩形圖說文字 8"/>
          <p:cNvSpPr/>
          <p:nvPr/>
        </p:nvSpPr>
        <p:spPr>
          <a:xfrm>
            <a:off x="6943725" y="1737360"/>
            <a:ext cx="1647825" cy="672465"/>
          </a:xfrm>
          <a:prstGeom prst="wedgeRoundRectCallout">
            <a:avLst>
              <a:gd name="adj1" fmla="val -53203"/>
              <a:gd name="adj2" fmla="val 87996"/>
              <a:gd name="adj3" fmla="val 16667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800" dirty="0" smtClean="0"/>
              <a:t>設定之間</a:t>
            </a:r>
            <a:endParaRPr lang="en-US" altLang="zh-TW" sz="1800" dirty="0" smtClean="0"/>
          </a:p>
          <a:p>
            <a:pPr algn="ctr"/>
            <a:r>
              <a:rPr lang="zh-TW" altLang="en-US" sz="1800" dirty="0" smtClean="0"/>
              <a:t>要加上逗號</a:t>
            </a:r>
            <a:r>
              <a:rPr lang="en-US" altLang="zh-TW" sz="1800" dirty="0" smtClean="0"/>
              <a:t>, 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10867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層面檢索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6902" y="1845734"/>
            <a:ext cx="8422641" cy="4023360"/>
          </a:xfrm>
        </p:spPr>
        <p:txBody>
          <a:bodyPr>
            <a:normAutofit/>
          </a:bodyPr>
          <a:lstStyle/>
          <a:p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u="sng" dirty="0" err="1" smtClean="0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]\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PRACTICE\3-2~5\edit_solrconfig.xml.bat</a:t>
            </a:r>
          </a:p>
          <a:p>
            <a:pPr lvl="1"/>
            <a:r>
              <a:rPr lang="zh-TW" altLang="en-US" dirty="0" smtClean="0"/>
              <a:t>開啟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solr</a:t>
            </a:r>
            <a:r>
              <a:rPr lang="en-US" altLang="zh-TW" dirty="0"/>
              <a:t>]\example\</a:t>
            </a:r>
            <a:r>
              <a:rPr lang="en-US" altLang="zh-TW" dirty="0" err="1"/>
              <a:t>solr</a:t>
            </a:r>
            <a:r>
              <a:rPr lang="en-US" altLang="zh-TW" dirty="0"/>
              <a:t>\collection1\</a:t>
            </a:r>
            <a:r>
              <a:rPr lang="en-US" altLang="zh-TW" dirty="0" err="1"/>
              <a:t>conf</a:t>
            </a:r>
            <a:r>
              <a:rPr lang="en-US" altLang="zh-TW" dirty="0"/>
              <a:t>\solrconfig.xml</a:t>
            </a:r>
            <a:endParaRPr lang="en-US" altLang="zh-TW" dirty="0" smtClean="0"/>
          </a:p>
          <a:p>
            <a:r>
              <a:rPr lang="zh-TW" altLang="en-US" dirty="0" smtClean="0"/>
              <a:t>搜尋</a:t>
            </a:r>
            <a:r>
              <a:rPr lang="en-US" altLang="zh-TW" dirty="0"/>
              <a:t>&lt;</a:t>
            </a:r>
            <a:r>
              <a:rPr lang="en-US" altLang="zh-TW" dirty="0" err="1"/>
              <a:t>str</a:t>
            </a:r>
            <a:r>
              <a:rPr lang="en-US" altLang="zh-TW" dirty="0"/>
              <a:t> name="</a:t>
            </a:r>
            <a:r>
              <a:rPr lang="en-US" altLang="zh-TW" dirty="0" err="1"/>
              <a:t>facet.field</a:t>
            </a:r>
            <a:r>
              <a:rPr lang="en-US" altLang="zh-TW" dirty="0" smtClean="0"/>
              <a:t>"&gt;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修改要開啟層面檢索的欄位</a:t>
            </a:r>
            <a:endParaRPr lang="en-US" altLang="zh-TW" dirty="0" smtClean="0"/>
          </a:p>
          <a:p>
            <a:pPr lvl="1"/>
            <a:r>
              <a:rPr lang="en-US" altLang="zh-TW" dirty="0" smtClean="0">
                <a:solidFill>
                  <a:srgbClr val="7030A0"/>
                </a:solidFill>
              </a:rPr>
              <a:t>subject</a:t>
            </a:r>
            <a:r>
              <a:rPr lang="en-US" altLang="zh-TW" dirty="0" smtClean="0"/>
              <a:t>: </a:t>
            </a:r>
            <a:r>
              <a:rPr lang="zh-TW" altLang="en-US" dirty="0" smtClean="0"/>
              <a:t>資料欄位名稱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※ </a:t>
            </a:r>
            <a:r>
              <a:rPr lang="zh-TW" altLang="en-US" dirty="0" smtClean="0">
                <a:solidFill>
                  <a:srgbClr val="FF0000"/>
                </a:solidFill>
              </a:rPr>
              <a:t>修改</a:t>
            </a:r>
            <a:r>
              <a:rPr lang="zh-TW" altLang="en-US" dirty="0">
                <a:solidFill>
                  <a:srgbClr val="FF0000"/>
                </a:solidFill>
              </a:rPr>
              <a:t>過後需要重新啟動</a:t>
            </a:r>
            <a:r>
              <a:rPr lang="en-US" altLang="zh-TW" dirty="0">
                <a:solidFill>
                  <a:srgbClr val="FF0000"/>
                </a:solidFill>
              </a:rPr>
              <a:t>Solr</a:t>
            </a:r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47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STEP </a:t>
            </a:r>
            <a:r>
              <a:rPr lang="en-US" altLang="zh-TW" dirty="0" smtClean="0"/>
              <a:t>3-2. 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r="17415"/>
          <a:stretch/>
        </p:blipFill>
        <p:spPr>
          <a:xfrm>
            <a:off x="4775450" y="3678444"/>
            <a:ext cx="4368550" cy="317955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47188" y="3252681"/>
            <a:ext cx="4780833" cy="42576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/>
              <a:t>&lt;</a:t>
            </a:r>
            <a:r>
              <a:rPr lang="en-US" altLang="zh-TW" sz="1800" dirty="0" err="1"/>
              <a:t>str</a:t>
            </a:r>
            <a:r>
              <a:rPr lang="en-US" altLang="zh-TW" sz="1800" dirty="0"/>
              <a:t> name="</a:t>
            </a:r>
            <a:r>
              <a:rPr lang="en-US" altLang="zh-TW" sz="1800" dirty="0" err="1"/>
              <a:t>facet.field</a:t>
            </a:r>
            <a:r>
              <a:rPr lang="en-US" altLang="zh-TW" sz="1800" dirty="0"/>
              <a:t>"&gt;</a:t>
            </a:r>
            <a:r>
              <a:rPr lang="en-US" altLang="zh-TW" sz="1800" dirty="0">
                <a:solidFill>
                  <a:srgbClr val="7030A0"/>
                </a:solidFill>
              </a:rPr>
              <a:t>subject</a:t>
            </a:r>
            <a:r>
              <a:rPr lang="en-US" altLang="zh-TW" sz="1800" dirty="0"/>
              <a:t>&lt;/</a:t>
            </a:r>
            <a:r>
              <a:rPr lang="en-US" altLang="zh-TW" sz="1800" dirty="0" err="1"/>
              <a:t>str</a:t>
            </a:r>
            <a:r>
              <a:rPr lang="en-US" altLang="zh-TW" sz="1800" dirty="0"/>
              <a:t>&gt;</a:t>
            </a:r>
          </a:p>
        </p:txBody>
      </p:sp>
      <p:sp>
        <p:nvSpPr>
          <p:cNvPr id="8" name="圓角矩形 7"/>
          <p:cNvSpPr/>
          <p:nvPr/>
        </p:nvSpPr>
        <p:spPr>
          <a:xfrm>
            <a:off x="5776686" y="5471886"/>
            <a:ext cx="3367314" cy="56605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1047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網站標題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6902" y="1737360"/>
            <a:ext cx="8422641" cy="4023360"/>
          </a:xfrm>
        </p:spPr>
        <p:txBody>
          <a:bodyPr>
            <a:normAutofit/>
          </a:bodyPr>
          <a:lstStyle/>
          <a:p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u="sng" dirty="0" err="1" smtClean="0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]\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PRACTICE\3-2~5\edit_solrconfig.xml.bat</a:t>
            </a:r>
          </a:p>
          <a:p>
            <a:pPr lvl="1"/>
            <a:r>
              <a:rPr lang="zh-TW" altLang="en-US" dirty="0" smtClean="0"/>
              <a:t>開啟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solr</a:t>
            </a:r>
            <a:r>
              <a:rPr lang="en-US" altLang="zh-TW" dirty="0"/>
              <a:t>]\example\</a:t>
            </a:r>
            <a:r>
              <a:rPr lang="en-US" altLang="zh-TW" dirty="0" err="1"/>
              <a:t>solr</a:t>
            </a:r>
            <a:r>
              <a:rPr lang="en-US" altLang="zh-TW" dirty="0"/>
              <a:t>\collection1\</a:t>
            </a:r>
            <a:r>
              <a:rPr lang="en-US" altLang="zh-TW" dirty="0" err="1"/>
              <a:t>conf</a:t>
            </a:r>
            <a:r>
              <a:rPr lang="en-US" altLang="zh-TW" dirty="0"/>
              <a:t>\solrconfig.xml</a:t>
            </a:r>
            <a:endParaRPr lang="en-US" altLang="zh-TW" dirty="0" smtClean="0"/>
          </a:p>
          <a:p>
            <a:r>
              <a:rPr lang="zh-TW" altLang="en-US" dirty="0" smtClean="0"/>
              <a:t>搜尋</a:t>
            </a:r>
            <a:r>
              <a:rPr lang="en-US" altLang="zh-TW" dirty="0"/>
              <a:t>&lt;</a:t>
            </a:r>
            <a:r>
              <a:rPr lang="en-US" altLang="zh-TW" dirty="0" err="1"/>
              <a:t>str</a:t>
            </a:r>
            <a:r>
              <a:rPr lang="en-US" altLang="zh-TW" dirty="0"/>
              <a:t> name</a:t>
            </a:r>
            <a:r>
              <a:rPr lang="en-US" altLang="zh-TW" dirty="0" smtClean="0"/>
              <a:t>="title"&gt;</a:t>
            </a:r>
          </a:p>
          <a:p>
            <a:pPr lvl="1"/>
            <a:r>
              <a:rPr lang="zh-TW" altLang="en-US" dirty="0" smtClean="0"/>
              <a:t>修改</a:t>
            </a:r>
            <a:r>
              <a:rPr lang="en-US" altLang="zh-TW" dirty="0" smtClean="0"/>
              <a:t>&lt;</a:t>
            </a:r>
            <a:r>
              <a:rPr lang="en-US" altLang="zh-TW" dirty="0" err="1" smtClean="0"/>
              <a:t>str</a:t>
            </a:r>
            <a:r>
              <a:rPr lang="en-US" altLang="zh-TW" dirty="0" smtClean="0"/>
              <a:t> name="title"&gt;</a:t>
            </a:r>
            <a:r>
              <a:rPr lang="zh-TW" altLang="en-US" dirty="0" smtClean="0"/>
              <a:t>跟</a:t>
            </a:r>
            <a:r>
              <a:rPr lang="en-US" altLang="zh-TW" dirty="0"/>
              <a:t>&lt;</a:t>
            </a:r>
            <a:r>
              <a:rPr lang="en-US" altLang="zh-TW" dirty="0" err="1"/>
              <a:t>str</a:t>
            </a:r>
            <a:r>
              <a:rPr lang="en-US" altLang="zh-TW" dirty="0"/>
              <a:t> name</a:t>
            </a:r>
            <a:r>
              <a:rPr lang="en-US" altLang="zh-TW" dirty="0" smtClean="0"/>
              <a:t>="</a:t>
            </a:r>
            <a:r>
              <a:rPr lang="en-US" altLang="zh-TW" dirty="0" err="1" smtClean="0"/>
              <a:t>sub.title</a:t>
            </a:r>
            <a:r>
              <a:rPr lang="en-US" altLang="zh-TW" dirty="0" smtClean="0"/>
              <a:t>"&gt;</a:t>
            </a:r>
            <a:r>
              <a:rPr lang="zh-TW" altLang="en-US" dirty="0" smtClean="0"/>
              <a:t>的值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※ </a:t>
            </a:r>
            <a:r>
              <a:rPr lang="zh-TW" altLang="en-US" dirty="0" smtClean="0">
                <a:solidFill>
                  <a:srgbClr val="FF0000"/>
                </a:solidFill>
              </a:rPr>
              <a:t>修改過後需要重新啟動</a:t>
            </a:r>
            <a:r>
              <a:rPr lang="en-US" altLang="zh-TW" dirty="0" smtClean="0">
                <a:solidFill>
                  <a:srgbClr val="FF0000"/>
                </a:solidFill>
              </a:rPr>
              <a:t>Solr</a:t>
            </a:r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48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STEP </a:t>
            </a:r>
            <a:r>
              <a:rPr lang="en-US" altLang="zh-TW" dirty="0" smtClean="0"/>
              <a:t>3-3. 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/>
          <a:srcRect t="13065" b="11820"/>
          <a:stretch/>
        </p:blipFill>
        <p:spPr>
          <a:xfrm>
            <a:off x="1190170" y="3991429"/>
            <a:ext cx="7392851" cy="2866570"/>
          </a:xfrm>
          <a:prstGeom prst="rect">
            <a:avLst/>
          </a:prstGeom>
        </p:spPr>
      </p:pic>
      <p:sp>
        <p:nvSpPr>
          <p:cNvPr id="9" name="圓角矩形 8"/>
          <p:cNvSpPr/>
          <p:nvPr/>
        </p:nvSpPr>
        <p:spPr>
          <a:xfrm>
            <a:off x="2249714" y="5893729"/>
            <a:ext cx="5965371" cy="56605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grpSp>
        <p:nvGrpSpPr>
          <p:cNvPr id="10" name="群組 9"/>
          <p:cNvGrpSpPr/>
          <p:nvPr/>
        </p:nvGrpSpPr>
        <p:grpSpPr>
          <a:xfrm>
            <a:off x="6896100" y="476293"/>
            <a:ext cx="1748444" cy="1219201"/>
            <a:chOff x="6896100" y="476293"/>
            <a:chExt cx="1748444" cy="1219201"/>
          </a:xfrm>
        </p:grpSpPr>
        <p:sp>
          <p:nvSpPr>
            <p:cNvPr id="11" name="圓角矩形 10"/>
            <p:cNvSpPr/>
            <p:nvPr/>
          </p:nvSpPr>
          <p:spPr>
            <a:xfrm>
              <a:off x="6896100" y="929639"/>
              <a:ext cx="1021253" cy="493467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TW" altLang="en-US" sz="1800" b="1" dirty="0" smtClean="0"/>
                <a:t>實作</a:t>
              </a:r>
              <a:r>
                <a:rPr lang="en-US" altLang="zh-TW" sz="1800" b="1" dirty="0" smtClean="0"/>
                <a:t>!</a:t>
              </a:r>
              <a:endParaRPr lang="zh-TW" altLang="en-US" sz="1800" b="1" dirty="0"/>
            </a:p>
          </p:txBody>
        </p:sp>
        <p:pic>
          <p:nvPicPr>
            <p:cNvPr id="12" name="Picture 2" descr="man,black,account,male,person,people,profile,human,member,us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5344" y="476293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1350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搜尋排序的權重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u="sng" dirty="0" err="1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]\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PRACTICE\3-2~5\edit_solrconfig.xml.bat</a:t>
            </a:r>
            <a:endParaRPr lang="en-US" altLang="zh-TW" u="sng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zh-TW" altLang="en-US" dirty="0"/>
              <a:t>搜尋「</a:t>
            </a:r>
            <a:r>
              <a:rPr lang="zh-TW" altLang="en-US" dirty="0">
                <a:solidFill>
                  <a:srgbClr val="00B050"/>
                </a:solidFill>
              </a:rPr>
              <a:t>搜尋排序的權重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title^10.0 </a:t>
            </a:r>
            <a:r>
              <a:rPr lang="zh-TW" altLang="en-US" dirty="0" smtClean="0"/>
              <a:t>：</a:t>
            </a:r>
            <a:r>
              <a:rPr lang="zh-TW" altLang="en-US" dirty="0"/>
              <a:t>如果</a:t>
            </a:r>
            <a:r>
              <a:rPr lang="en-US" altLang="zh-TW" dirty="0" smtClean="0"/>
              <a:t>title</a:t>
            </a:r>
            <a:r>
              <a:rPr lang="zh-TW" altLang="en-US" dirty="0" smtClean="0"/>
              <a:t>資料欄位有符合，排序優先權重設為</a:t>
            </a:r>
            <a:r>
              <a:rPr lang="en-US" altLang="zh-TW" dirty="0" smtClean="0"/>
              <a:t>10</a:t>
            </a:r>
            <a:r>
              <a:rPr lang="zh-TW" altLang="en-US" dirty="0" smtClean="0"/>
              <a:t>次方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49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STEP </a:t>
            </a:r>
            <a:r>
              <a:rPr lang="en-US" altLang="zh-TW" dirty="0" smtClean="0"/>
              <a:t>3-4. 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547188" y="2801257"/>
            <a:ext cx="8030755" cy="161108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sz="1800" dirty="0"/>
              <a:t>&lt;</a:t>
            </a:r>
            <a:r>
              <a:rPr lang="en-US" altLang="zh-TW" sz="1800" dirty="0" err="1"/>
              <a:t>str</a:t>
            </a:r>
            <a:r>
              <a:rPr lang="en-US" altLang="zh-TW" sz="1800" dirty="0"/>
              <a:t> name="</a:t>
            </a:r>
            <a:r>
              <a:rPr lang="en-US" altLang="zh-TW" sz="1800" dirty="0" err="1"/>
              <a:t>qf</a:t>
            </a:r>
            <a:r>
              <a:rPr lang="en-US" altLang="zh-TW" sz="1800" dirty="0"/>
              <a:t>"&gt;</a:t>
            </a:r>
          </a:p>
          <a:p>
            <a:r>
              <a:rPr lang="en-US" altLang="zh-TW" sz="1800" dirty="0">
                <a:solidFill>
                  <a:schemeClr val="tx1"/>
                </a:solidFill>
              </a:rPr>
              <a:t>          </a:t>
            </a:r>
            <a:r>
              <a:rPr lang="en-US" altLang="zh-TW" sz="1800" dirty="0">
                <a:solidFill>
                  <a:srgbClr val="7030A0"/>
                </a:solidFill>
              </a:rPr>
              <a:t>text^0.5 features^1.0 name^1.2 sku^1.5 id^10.0 </a:t>
            </a:r>
            <a:endParaRPr lang="en-US" altLang="zh-TW" sz="1800" dirty="0" smtClean="0">
              <a:solidFill>
                <a:srgbClr val="7030A0"/>
              </a:solidFill>
            </a:endParaRPr>
          </a:p>
          <a:p>
            <a:r>
              <a:rPr lang="en-US" altLang="zh-TW" sz="1800" dirty="0">
                <a:solidFill>
                  <a:srgbClr val="7030A0"/>
                </a:solidFill>
              </a:rPr>
              <a:t> </a:t>
            </a:r>
            <a:r>
              <a:rPr lang="en-US" altLang="zh-TW" sz="1800" dirty="0" smtClean="0">
                <a:solidFill>
                  <a:srgbClr val="7030A0"/>
                </a:solidFill>
              </a:rPr>
              <a:t>         manu^1.1 cat^1.4 title^10.0 </a:t>
            </a:r>
            <a:r>
              <a:rPr lang="en-US" altLang="zh-TW" sz="1800" dirty="0">
                <a:solidFill>
                  <a:srgbClr val="7030A0"/>
                </a:solidFill>
              </a:rPr>
              <a:t>description^5.0 keywords^5.0 </a:t>
            </a:r>
            <a:r>
              <a:rPr lang="en-US" altLang="zh-TW" sz="1800" dirty="0" smtClean="0">
                <a:solidFill>
                  <a:srgbClr val="7030A0"/>
                </a:solidFill>
              </a:rPr>
              <a:t> </a:t>
            </a:r>
          </a:p>
          <a:p>
            <a:r>
              <a:rPr lang="en-US" altLang="zh-TW" sz="1800" dirty="0" smtClean="0">
                <a:solidFill>
                  <a:srgbClr val="7030A0"/>
                </a:solidFill>
              </a:rPr>
              <a:t>          author^2.0 resourcename^1.0</a:t>
            </a:r>
            <a:endParaRPr lang="en-US" altLang="zh-TW" sz="1800" dirty="0">
              <a:solidFill>
                <a:srgbClr val="7030A0"/>
              </a:solidFill>
            </a:endParaRPr>
          </a:p>
          <a:p>
            <a:r>
              <a:rPr lang="en-US" altLang="zh-TW" sz="1800" dirty="0" smtClean="0"/>
              <a:t>&lt;/</a:t>
            </a:r>
            <a:r>
              <a:rPr lang="en-US" altLang="zh-TW" sz="1800" dirty="0" err="1"/>
              <a:t>str</a:t>
            </a:r>
            <a:r>
              <a:rPr lang="en-US" altLang="zh-TW" sz="1800" dirty="0"/>
              <a:t>&gt;</a:t>
            </a:r>
          </a:p>
        </p:txBody>
      </p:sp>
      <p:sp>
        <p:nvSpPr>
          <p:cNvPr id="7" name="矩形 6"/>
          <p:cNvSpPr/>
          <p:nvPr/>
        </p:nvSpPr>
        <p:spPr>
          <a:xfrm>
            <a:off x="547188" y="5904972"/>
            <a:ext cx="41553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※ </a:t>
            </a:r>
            <a:r>
              <a:rPr lang="zh-TW" altLang="en-US" sz="2400" dirty="0">
                <a:solidFill>
                  <a:srgbClr val="FF0000"/>
                </a:solidFill>
              </a:rPr>
              <a:t>修改過後需要重新啟動</a:t>
            </a:r>
            <a:r>
              <a:rPr lang="en-US" altLang="zh-TW" sz="2400" dirty="0">
                <a:solidFill>
                  <a:srgbClr val="FF0000"/>
                </a:solidFill>
              </a:rPr>
              <a:t>Solr</a:t>
            </a:r>
          </a:p>
        </p:txBody>
      </p:sp>
    </p:spTree>
    <p:extLst>
      <p:ext uri="{BB962C8B-B14F-4D97-AF65-F5344CB8AC3E}">
        <p14:creationId xmlns:p14="http://schemas.microsoft.com/office/powerpoint/2010/main" val="367396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Part 0. Apache Solr</a:t>
            </a:r>
            <a:r>
              <a:rPr lang="zh-TW" altLang="en-US" dirty="0" smtClean="0"/>
              <a:t>介紹</a:t>
            </a:r>
            <a:endParaRPr lang="en-US" altLang="zh-TW" dirty="0" smtClean="0"/>
          </a:p>
          <a:p>
            <a:r>
              <a:rPr lang="en-US" altLang="zh-TW" dirty="0" smtClean="0"/>
              <a:t>Part 1. </a:t>
            </a:r>
            <a:r>
              <a:rPr lang="zh-TW" altLang="en-US" dirty="0" smtClean="0"/>
              <a:t>系統架設</a:t>
            </a:r>
          </a:p>
          <a:p>
            <a:r>
              <a:rPr lang="en-US" altLang="zh-TW" dirty="0"/>
              <a:t>Part 2. </a:t>
            </a:r>
            <a:r>
              <a:rPr lang="zh-TW" altLang="en-US" dirty="0"/>
              <a:t>資料建置</a:t>
            </a:r>
          </a:p>
          <a:p>
            <a:r>
              <a:rPr lang="en-US" altLang="zh-TW" dirty="0"/>
              <a:t>Part 3. </a:t>
            </a:r>
            <a:r>
              <a:rPr lang="zh-TW" altLang="en-US" dirty="0"/>
              <a:t>顯示與搜尋的設定</a:t>
            </a:r>
          </a:p>
          <a:p>
            <a:r>
              <a:rPr lang="en-US" altLang="zh-TW" dirty="0"/>
              <a:t>Part 4. </a:t>
            </a:r>
            <a:r>
              <a:rPr lang="zh-TW" altLang="en-US" dirty="0"/>
              <a:t>資訊檢索的設定</a:t>
            </a:r>
          </a:p>
          <a:p>
            <a:r>
              <a:rPr lang="en-US" altLang="zh-TW" dirty="0"/>
              <a:t>Part 5. </a:t>
            </a:r>
            <a:r>
              <a:rPr lang="zh-TW" altLang="en-US" dirty="0"/>
              <a:t>修改版面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fld id="{A0CF5734-5191-4A1A-B94E-B3464C9CF480}" type="slidenum">
              <a:rPr lang="zh-TW" altLang="en-US" smtClean="0"/>
              <a:t>5</a:t>
            </a:fld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6896100" y="4061065"/>
            <a:ext cx="1748444" cy="1219201"/>
            <a:chOff x="6896100" y="476293"/>
            <a:chExt cx="1748444" cy="1219201"/>
          </a:xfrm>
        </p:grpSpPr>
        <p:sp>
          <p:nvSpPr>
            <p:cNvPr id="6" name="圓角矩形 5"/>
            <p:cNvSpPr/>
            <p:nvPr/>
          </p:nvSpPr>
          <p:spPr>
            <a:xfrm>
              <a:off x="6896100" y="929639"/>
              <a:ext cx="1021253" cy="493467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TW" altLang="en-US" sz="1800" b="1" dirty="0" smtClean="0"/>
                <a:t>實作</a:t>
              </a:r>
              <a:r>
                <a:rPr lang="en-US" altLang="zh-TW" sz="1800" b="1" dirty="0" smtClean="0"/>
                <a:t>!</a:t>
              </a:r>
              <a:endParaRPr lang="zh-TW" altLang="en-US" sz="1800" b="1" dirty="0"/>
            </a:p>
          </p:txBody>
        </p:sp>
        <p:pic>
          <p:nvPicPr>
            <p:cNvPr id="7" name="Picture 2" descr="man,black,account,male,person,people,profile,human,member,us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5344" y="476293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文字方塊 7"/>
          <p:cNvSpPr txBox="1"/>
          <p:nvPr/>
        </p:nvSpPr>
        <p:spPr>
          <a:xfrm>
            <a:off x="5696793" y="5280266"/>
            <a:ext cx="2947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1800" dirty="0" smtClean="0"/>
              <a:t>這個步驟將在課堂實作！</a:t>
            </a:r>
            <a:endParaRPr lang="zh-TW" altLang="en-US" sz="1800" dirty="0" smtClean="0"/>
          </a:p>
        </p:txBody>
      </p:sp>
      <p:grpSp>
        <p:nvGrpSpPr>
          <p:cNvPr id="9" name="群組 8"/>
          <p:cNvGrpSpPr/>
          <p:nvPr/>
        </p:nvGrpSpPr>
        <p:grpSpPr>
          <a:xfrm>
            <a:off x="6896099" y="2328052"/>
            <a:ext cx="1513264" cy="900897"/>
            <a:chOff x="6896099" y="2328052"/>
            <a:chExt cx="1513264" cy="900897"/>
          </a:xfrm>
        </p:grpSpPr>
        <p:sp>
          <p:nvSpPr>
            <p:cNvPr id="11" name="圓角矩形 10"/>
            <p:cNvSpPr/>
            <p:nvPr/>
          </p:nvSpPr>
          <p:spPr>
            <a:xfrm>
              <a:off x="6896099" y="2531766"/>
              <a:ext cx="1021253" cy="493467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TW" sz="1800" b="1" dirty="0" smtClean="0"/>
                <a:t>BAT</a:t>
              </a:r>
              <a:endParaRPr lang="zh-TW" altLang="en-US" sz="1800" b="1" dirty="0"/>
            </a:p>
          </p:txBody>
        </p:sp>
        <p:pic>
          <p:nvPicPr>
            <p:cNvPr id="1026" name="Picture 2" descr="ba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08467" y="2328052"/>
              <a:ext cx="900896" cy="9008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文字方塊 9"/>
          <p:cNvSpPr txBox="1"/>
          <p:nvPr/>
        </p:nvSpPr>
        <p:spPr>
          <a:xfrm>
            <a:off x="5696793" y="3193668"/>
            <a:ext cx="2947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1800" dirty="0" smtClean="0"/>
              <a:t>這個鏈結是批次檔！</a:t>
            </a:r>
            <a:endParaRPr lang="en-US" altLang="zh-TW" sz="1800" dirty="0" smtClean="0"/>
          </a:p>
          <a:p>
            <a:pPr algn="r"/>
            <a:r>
              <a:rPr lang="zh-TW" altLang="en-US" sz="1800" dirty="0" smtClean="0"/>
              <a:t>點兩下執行即可</a:t>
            </a:r>
            <a:endParaRPr lang="zh-TW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04541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搜尋相似物件排序的權重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u="sng" dirty="0" err="1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]\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PRACTICE\3-2~5\edit_solrconfig.xml.bat</a:t>
            </a:r>
            <a:endParaRPr lang="en-US" altLang="zh-TW" u="sng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zh-TW" altLang="en-US" dirty="0"/>
              <a:t>搜尋</a:t>
            </a:r>
            <a:r>
              <a:rPr lang="zh-TW" altLang="en-US" dirty="0" smtClean="0"/>
              <a:t>「</a:t>
            </a:r>
            <a:r>
              <a:rPr lang="zh-TW" altLang="en-US" dirty="0" smtClean="0">
                <a:solidFill>
                  <a:srgbClr val="00B050"/>
                </a:solidFill>
              </a:rPr>
              <a:t>搜尋</a:t>
            </a:r>
            <a:r>
              <a:rPr lang="zh-TW" altLang="en-US" dirty="0">
                <a:solidFill>
                  <a:srgbClr val="00B050"/>
                </a:solidFill>
              </a:rPr>
              <a:t>相似物件排序的權</a:t>
            </a:r>
            <a:r>
              <a:rPr lang="zh-TW" altLang="en-US" dirty="0" smtClean="0">
                <a:solidFill>
                  <a:srgbClr val="00B050"/>
                </a:solidFill>
              </a:rPr>
              <a:t>重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title^10.0 </a:t>
            </a:r>
            <a:r>
              <a:rPr lang="zh-TW" altLang="en-US" dirty="0" smtClean="0"/>
              <a:t>：</a:t>
            </a:r>
            <a:r>
              <a:rPr lang="zh-TW" altLang="en-US" dirty="0"/>
              <a:t>如果</a:t>
            </a:r>
            <a:r>
              <a:rPr lang="en-US" altLang="zh-TW" dirty="0" smtClean="0"/>
              <a:t>title</a:t>
            </a:r>
            <a:r>
              <a:rPr lang="zh-TW" altLang="en-US" dirty="0" smtClean="0"/>
              <a:t>資料欄位有符合，排序優先權重設為</a:t>
            </a:r>
            <a:r>
              <a:rPr lang="en-US" altLang="zh-TW" dirty="0" smtClean="0"/>
              <a:t>10</a:t>
            </a:r>
            <a:r>
              <a:rPr lang="zh-TW" altLang="en-US" dirty="0" smtClean="0"/>
              <a:t>次方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50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STEP </a:t>
            </a:r>
            <a:r>
              <a:rPr lang="en-US" altLang="zh-TW" dirty="0" smtClean="0"/>
              <a:t>3-5. 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547188" y="2801257"/>
            <a:ext cx="8030755" cy="161108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sz="1800" dirty="0"/>
              <a:t>&lt;</a:t>
            </a:r>
            <a:r>
              <a:rPr lang="en-US" altLang="zh-TW" sz="1800" dirty="0" err="1"/>
              <a:t>str</a:t>
            </a:r>
            <a:r>
              <a:rPr lang="en-US" altLang="zh-TW" sz="1800" dirty="0"/>
              <a:t> name="</a:t>
            </a:r>
            <a:r>
              <a:rPr lang="en-US" altLang="zh-TW" sz="1800" dirty="0" err="1"/>
              <a:t>mlt.qf</a:t>
            </a:r>
            <a:r>
              <a:rPr lang="en-US" altLang="zh-TW" sz="1800" dirty="0"/>
              <a:t>"&gt;</a:t>
            </a:r>
          </a:p>
          <a:p>
            <a:r>
              <a:rPr lang="en-US" altLang="zh-TW" sz="1800" dirty="0"/>
              <a:t>         </a:t>
            </a:r>
            <a:r>
              <a:rPr lang="en-US" altLang="zh-TW" sz="1800" dirty="0">
                <a:solidFill>
                  <a:srgbClr val="7030A0"/>
                </a:solidFill>
              </a:rPr>
              <a:t>text^0.5 features^1.0 name^1.2 sku^1.5 id^10.0 manu^1.1 </a:t>
            </a:r>
            <a:endParaRPr lang="en-US" altLang="zh-TW" sz="1800" dirty="0" smtClean="0">
              <a:solidFill>
                <a:srgbClr val="7030A0"/>
              </a:solidFill>
            </a:endParaRPr>
          </a:p>
          <a:p>
            <a:r>
              <a:rPr lang="en-US" altLang="zh-TW" sz="1800" dirty="0" smtClean="0">
                <a:solidFill>
                  <a:srgbClr val="7030A0"/>
                </a:solidFill>
              </a:rPr>
              <a:t>         cat^1.4 title^10.0 </a:t>
            </a:r>
            <a:r>
              <a:rPr lang="en-US" altLang="zh-TW" sz="1800" dirty="0">
                <a:solidFill>
                  <a:srgbClr val="7030A0"/>
                </a:solidFill>
              </a:rPr>
              <a:t>description^5.0 keywords^5.0 author^2.0 </a:t>
            </a:r>
            <a:endParaRPr lang="en-US" altLang="zh-TW" sz="1800" dirty="0" smtClean="0">
              <a:solidFill>
                <a:srgbClr val="7030A0"/>
              </a:solidFill>
            </a:endParaRPr>
          </a:p>
          <a:p>
            <a:r>
              <a:rPr lang="en-US" altLang="zh-TW" sz="1800" dirty="0">
                <a:solidFill>
                  <a:srgbClr val="7030A0"/>
                </a:solidFill>
              </a:rPr>
              <a:t> </a:t>
            </a:r>
            <a:r>
              <a:rPr lang="en-US" altLang="zh-TW" sz="1800" dirty="0" smtClean="0">
                <a:solidFill>
                  <a:srgbClr val="7030A0"/>
                </a:solidFill>
              </a:rPr>
              <a:t>        resourcename^1.0</a:t>
            </a:r>
            <a:endParaRPr lang="en-US" altLang="zh-TW" sz="1800" dirty="0">
              <a:solidFill>
                <a:srgbClr val="7030A0"/>
              </a:solidFill>
            </a:endParaRPr>
          </a:p>
          <a:p>
            <a:r>
              <a:rPr lang="en-US" altLang="zh-TW" sz="1800" dirty="0" smtClean="0"/>
              <a:t>&lt;/</a:t>
            </a:r>
            <a:r>
              <a:rPr lang="en-US" altLang="zh-TW" sz="1800" dirty="0" err="1"/>
              <a:t>str</a:t>
            </a:r>
            <a:r>
              <a:rPr lang="en-US" altLang="zh-TW" sz="1800" dirty="0"/>
              <a:t>&gt;</a:t>
            </a:r>
          </a:p>
        </p:txBody>
      </p:sp>
      <p:sp>
        <p:nvSpPr>
          <p:cNvPr id="7" name="矩形 6"/>
          <p:cNvSpPr/>
          <p:nvPr/>
        </p:nvSpPr>
        <p:spPr>
          <a:xfrm>
            <a:off x="547188" y="5904972"/>
            <a:ext cx="41553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※ </a:t>
            </a:r>
            <a:r>
              <a:rPr lang="zh-TW" altLang="en-US" sz="2400" dirty="0">
                <a:solidFill>
                  <a:srgbClr val="FF0000"/>
                </a:solidFill>
              </a:rPr>
              <a:t>修改過後需要重新啟動</a:t>
            </a:r>
            <a:r>
              <a:rPr lang="en-US" altLang="zh-TW" sz="2400" dirty="0">
                <a:solidFill>
                  <a:srgbClr val="FF0000"/>
                </a:solidFill>
              </a:rPr>
              <a:t>Solr</a:t>
            </a:r>
          </a:p>
        </p:txBody>
      </p:sp>
    </p:spTree>
    <p:extLst>
      <p:ext uri="{BB962C8B-B14F-4D97-AF65-F5344CB8AC3E}">
        <p14:creationId xmlns:p14="http://schemas.microsoft.com/office/powerpoint/2010/main" val="16257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28358" y="286604"/>
            <a:ext cx="6338402" cy="1450757"/>
          </a:xfrm>
        </p:spPr>
        <p:txBody>
          <a:bodyPr/>
          <a:lstStyle/>
          <a:p>
            <a:r>
              <a:rPr lang="en-US" altLang="zh-TW" dirty="0" smtClean="0"/>
              <a:t>Part 3. </a:t>
            </a:r>
            <a:r>
              <a:rPr lang="zh-TW" altLang="en-US" dirty="0" smtClean="0"/>
              <a:t>實作</a:t>
            </a:r>
            <a:r>
              <a:rPr lang="en-US" altLang="zh-TW" dirty="0" smtClean="0"/>
              <a:t>!</a:t>
            </a:r>
            <a:endParaRPr lang="zh-TW" alt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half" idx="2"/>
          </p:nvPr>
        </p:nvSpPr>
        <p:spPr>
          <a:xfrm>
            <a:off x="4243388" y="2047876"/>
            <a:ext cx="4566285" cy="4081994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altLang="zh-TW" dirty="0" smtClean="0"/>
              <a:t>3-1.</a:t>
            </a:r>
            <a:r>
              <a:rPr lang="zh-TW" altLang="en-US" dirty="0"/>
              <a:t>顯示欄位</a:t>
            </a:r>
            <a:r>
              <a:rPr lang="zh-TW" altLang="en-US" dirty="0" smtClean="0"/>
              <a:t>設定</a:t>
            </a:r>
            <a:endParaRPr lang="en-US" altLang="zh-TW" dirty="0" smtClean="0"/>
          </a:p>
          <a:p>
            <a:pPr lvl="1"/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u="sng" dirty="0" err="1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]\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PRACTICE</a:t>
            </a:r>
            <a:b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\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3-1\edit_display_fields.vm</a:t>
            </a:r>
          </a:p>
          <a:p>
            <a:pPr lvl="1"/>
            <a:r>
              <a:rPr lang="zh-TW" altLang="en-US" dirty="0"/>
              <a:t>更換順序、加入新增的欄位</a:t>
            </a:r>
            <a:endParaRPr lang="en-US" altLang="zh-TW" dirty="0"/>
          </a:p>
          <a:p>
            <a:r>
              <a:rPr lang="en-US" altLang="zh-TW" dirty="0" smtClean="0"/>
              <a:t>3-3</a:t>
            </a:r>
            <a:r>
              <a:rPr lang="en-US" altLang="zh-TW" dirty="0"/>
              <a:t>. </a:t>
            </a:r>
            <a:r>
              <a:rPr lang="zh-TW" altLang="en-US" dirty="0"/>
              <a:t>網站</a:t>
            </a:r>
            <a:r>
              <a:rPr lang="zh-TW" altLang="en-US" dirty="0" smtClean="0"/>
              <a:t>標題</a:t>
            </a:r>
            <a:endParaRPr lang="en-US" altLang="zh-TW" dirty="0" smtClean="0"/>
          </a:p>
          <a:p>
            <a:pPr lvl="1"/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u="sng" dirty="0" err="1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]\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PRACTICE</a:t>
            </a:r>
            <a:b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\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3-2~5\edit_solrconfig.xml.bat</a:t>
            </a:r>
            <a:endParaRPr lang="en-US" altLang="zh-TW" u="sng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51</a:t>
            </a:fld>
            <a:endParaRPr lang="zh-TW" altLang="en-US" dirty="0"/>
          </a:p>
        </p:txBody>
      </p:sp>
      <p:pic>
        <p:nvPicPr>
          <p:cNvPr id="11" name="Picture 2" descr="音乐, 听力, 歌曲, Mp3, 计算机, 男子, 男孩, 用户, 听着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22" y="2156087"/>
            <a:ext cx="2416419" cy="272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雲朵形圖說文字 9"/>
          <p:cNvSpPr/>
          <p:nvPr/>
        </p:nvSpPr>
        <p:spPr>
          <a:xfrm>
            <a:off x="509222" y="4547504"/>
            <a:ext cx="1819073" cy="1429966"/>
          </a:xfrm>
          <a:prstGeom prst="cloudCallout">
            <a:avLst>
              <a:gd name="adj1" fmla="val 17976"/>
              <a:gd name="adj2" fmla="val -86693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2212731" y="2047875"/>
            <a:ext cx="661887" cy="40957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12" name="橢圓 11"/>
          <p:cNvSpPr/>
          <p:nvPr/>
        </p:nvSpPr>
        <p:spPr>
          <a:xfrm>
            <a:off x="2566172" y="2317378"/>
            <a:ext cx="661887" cy="40957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13" name="橢圓 12"/>
          <p:cNvSpPr/>
          <p:nvPr/>
        </p:nvSpPr>
        <p:spPr>
          <a:xfrm>
            <a:off x="2568320" y="2522165"/>
            <a:ext cx="661887" cy="40957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3" name="文字方塊 2"/>
          <p:cNvSpPr txBox="1"/>
          <p:nvPr/>
        </p:nvSpPr>
        <p:spPr>
          <a:xfrm>
            <a:off x="1549228" y="2019090"/>
            <a:ext cx="2498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800" dirty="0" smtClean="0"/>
              <a:t>要訂什麼標題好呢</a:t>
            </a:r>
            <a:r>
              <a:rPr lang="en-US" altLang="zh-TW" sz="1800" dirty="0" smtClean="0"/>
              <a:t>…</a:t>
            </a:r>
            <a:endParaRPr lang="zh-TW" altLang="en-US" sz="1800" dirty="0" smtClean="0"/>
          </a:p>
        </p:txBody>
      </p:sp>
      <p:pic>
        <p:nvPicPr>
          <p:cNvPr id="17410" name="Picture 2" descr="confuse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58" y="4758269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man,black,account,male,person,people,profile,human,member,us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58" y="476293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231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資訊檢索的設定</a:t>
            </a:r>
            <a:endParaRPr lang="zh-TW" altLang="en-US" dirty="0"/>
          </a:p>
        </p:txBody>
      </p:sp>
      <p:sp>
        <p:nvSpPr>
          <p:cNvPr id="10" name="文字版面配置區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Part 4.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52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182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線單箭頭接點 13"/>
          <p:cNvCxnSpPr>
            <a:stCxn id="11" idx="2"/>
            <a:endCxn id="16" idx="0"/>
          </p:cNvCxnSpPr>
          <p:nvPr/>
        </p:nvCxnSpPr>
        <p:spPr>
          <a:xfrm>
            <a:off x="2482971" y="3795940"/>
            <a:ext cx="0" cy="153914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索引與查詢的關係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53</a:t>
            </a:fld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822325" y="522514"/>
            <a:ext cx="1311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index</a:t>
            </a:r>
            <a:endParaRPr lang="zh-TW" altLang="en-US" sz="2800" dirty="0" smtClean="0"/>
          </a:p>
        </p:txBody>
      </p:sp>
      <p:sp>
        <p:nvSpPr>
          <p:cNvPr id="9" name="文字方塊 8"/>
          <p:cNvSpPr txBox="1"/>
          <p:nvPr/>
        </p:nvSpPr>
        <p:spPr>
          <a:xfrm>
            <a:off x="2767239" y="522514"/>
            <a:ext cx="1311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query</a:t>
            </a:r>
            <a:endParaRPr lang="zh-TW" altLang="en-US" sz="2800" dirty="0" smtClean="0"/>
          </a:p>
        </p:txBody>
      </p:sp>
      <p:pic>
        <p:nvPicPr>
          <p:cNvPr id="10" name="Picture 2" descr="crystal,xm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445" y="2057701"/>
            <a:ext cx="819052" cy="819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圓角矩形 10"/>
          <p:cNvSpPr/>
          <p:nvPr/>
        </p:nvSpPr>
        <p:spPr>
          <a:xfrm>
            <a:off x="1510514" y="3336454"/>
            <a:ext cx="1944914" cy="45948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/>
              <a:t>Increasing</a:t>
            </a:r>
            <a:endParaRPr lang="zh-TW" altLang="en-US" sz="1800" dirty="0"/>
          </a:p>
        </p:txBody>
      </p:sp>
      <p:pic>
        <p:nvPicPr>
          <p:cNvPr id="16390" name="Picture 6" descr="view,refresh,relo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371" y="383943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字方塊 11"/>
          <p:cNvSpPr txBox="1"/>
          <p:nvPr/>
        </p:nvSpPr>
        <p:spPr>
          <a:xfrm>
            <a:off x="409997" y="4227364"/>
            <a:ext cx="1768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dirty="0"/>
              <a:t>&lt;analyzer type="</a:t>
            </a:r>
            <a:r>
              <a:rPr lang="en-US" altLang="zh-TW" sz="1800" dirty="0">
                <a:solidFill>
                  <a:schemeClr val="accent1">
                    <a:lumMod val="50000"/>
                  </a:schemeClr>
                </a:solidFill>
              </a:rPr>
              <a:t>index</a:t>
            </a:r>
            <a:r>
              <a:rPr lang="en-US" altLang="zh-TW" sz="1800" dirty="0"/>
              <a:t>"&gt;</a:t>
            </a:r>
            <a:endParaRPr lang="zh-TW" altLang="en-US" sz="1800" dirty="0" smtClean="0"/>
          </a:p>
        </p:txBody>
      </p:sp>
      <p:sp>
        <p:nvSpPr>
          <p:cNvPr id="16" name="圓角矩形 15"/>
          <p:cNvSpPr/>
          <p:nvPr/>
        </p:nvSpPr>
        <p:spPr>
          <a:xfrm>
            <a:off x="1510514" y="5335083"/>
            <a:ext cx="1944914" cy="45948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err="1" smtClean="0">
                <a:solidFill>
                  <a:srgbClr val="FF0000"/>
                </a:solidFill>
              </a:rPr>
              <a:t>increas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  <p:cxnSp>
        <p:nvCxnSpPr>
          <p:cNvPr id="22" name="直線單箭頭接點 21"/>
          <p:cNvCxnSpPr>
            <a:stCxn id="10" idx="2"/>
            <a:endCxn id="11" idx="0"/>
          </p:cNvCxnSpPr>
          <p:nvPr/>
        </p:nvCxnSpPr>
        <p:spPr>
          <a:xfrm>
            <a:off x="2482971" y="2876754"/>
            <a:ext cx="0" cy="45970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5" name="Picture 4" descr="database,d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687" y="4000122"/>
            <a:ext cx="1058515" cy="1058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文字方塊 25"/>
          <p:cNvSpPr txBox="1"/>
          <p:nvPr/>
        </p:nvSpPr>
        <p:spPr>
          <a:xfrm>
            <a:off x="3706860" y="3638252"/>
            <a:ext cx="1768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dirty="0" smtClean="0"/>
              <a:t>Solr</a:t>
            </a:r>
            <a:r>
              <a:rPr lang="zh-TW" altLang="en-US" sz="1800" dirty="0" smtClean="0"/>
              <a:t>索引</a:t>
            </a:r>
          </a:p>
        </p:txBody>
      </p:sp>
      <p:cxnSp>
        <p:nvCxnSpPr>
          <p:cNvPr id="27" name="直線單箭頭接點 26"/>
          <p:cNvCxnSpPr>
            <a:stCxn id="29" idx="2"/>
            <a:endCxn id="32" idx="0"/>
          </p:cNvCxnSpPr>
          <p:nvPr/>
        </p:nvCxnSpPr>
        <p:spPr>
          <a:xfrm>
            <a:off x="6628919" y="3795940"/>
            <a:ext cx="0" cy="1539143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圓角矩形 28"/>
          <p:cNvSpPr/>
          <p:nvPr/>
        </p:nvSpPr>
        <p:spPr>
          <a:xfrm>
            <a:off x="5656462" y="3336454"/>
            <a:ext cx="1944914" cy="45948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/>
              <a:t>RISE</a:t>
            </a:r>
            <a:endParaRPr lang="zh-TW" altLang="en-US" sz="1800" dirty="0"/>
          </a:p>
        </p:txBody>
      </p:sp>
      <p:pic>
        <p:nvPicPr>
          <p:cNvPr id="30" name="Picture 6" descr="view,refresh,relo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319" y="383943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文字方塊 30"/>
          <p:cNvSpPr txBox="1"/>
          <p:nvPr/>
        </p:nvSpPr>
        <p:spPr>
          <a:xfrm>
            <a:off x="7027656" y="4227364"/>
            <a:ext cx="1768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dirty="0"/>
              <a:t>&lt;analyzer type</a:t>
            </a:r>
            <a:r>
              <a:rPr lang="en-US" altLang="zh-TW" sz="1800" dirty="0" smtClean="0"/>
              <a:t>="query"&gt;</a:t>
            </a:r>
            <a:endParaRPr lang="zh-TW" altLang="en-US" sz="1800" dirty="0" smtClean="0"/>
          </a:p>
        </p:txBody>
      </p:sp>
      <p:sp>
        <p:nvSpPr>
          <p:cNvPr id="32" name="圓角矩形 31"/>
          <p:cNvSpPr/>
          <p:nvPr/>
        </p:nvSpPr>
        <p:spPr>
          <a:xfrm>
            <a:off x="5656462" y="5335083"/>
            <a:ext cx="1944914" cy="45948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/>
              <a:t>r</a:t>
            </a:r>
            <a:r>
              <a:rPr lang="en-US" altLang="zh-TW" sz="1800" dirty="0" smtClean="0"/>
              <a:t>ise, </a:t>
            </a:r>
            <a:r>
              <a:rPr lang="en-US" altLang="zh-TW" sz="1800" dirty="0" err="1" smtClean="0">
                <a:solidFill>
                  <a:srgbClr val="FF0000"/>
                </a:solidFill>
              </a:rPr>
              <a:t>increas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  <p:cxnSp>
        <p:nvCxnSpPr>
          <p:cNvPr id="33" name="直線單箭頭接點 32"/>
          <p:cNvCxnSpPr>
            <a:endCxn id="29" idx="0"/>
          </p:cNvCxnSpPr>
          <p:nvPr/>
        </p:nvCxnSpPr>
        <p:spPr>
          <a:xfrm>
            <a:off x="6628919" y="2876754"/>
            <a:ext cx="0" cy="459700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肘形接點 22"/>
          <p:cNvCxnSpPr>
            <a:stCxn id="16" idx="3"/>
            <a:endCxn id="25" idx="1"/>
          </p:cNvCxnSpPr>
          <p:nvPr/>
        </p:nvCxnSpPr>
        <p:spPr>
          <a:xfrm flipV="1">
            <a:off x="3455428" y="4529380"/>
            <a:ext cx="571259" cy="1035446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肘形接點 34"/>
          <p:cNvCxnSpPr>
            <a:stCxn id="32" idx="1"/>
            <a:endCxn id="25" idx="3"/>
          </p:cNvCxnSpPr>
          <p:nvPr/>
        </p:nvCxnSpPr>
        <p:spPr>
          <a:xfrm rot="10800000">
            <a:off x="5085202" y="4529380"/>
            <a:ext cx="571260" cy="1035446"/>
          </a:xfrm>
          <a:prstGeom prst="bentConnector3">
            <a:avLst/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1" name="Picture 10" descr="input,keyboar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551" y="1944057"/>
            <a:ext cx="880736" cy="880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1738348" y="1722120"/>
            <a:ext cx="1489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dirty="0" smtClean="0"/>
              <a:t>Index</a:t>
            </a:r>
            <a:endParaRPr lang="zh-TW" altLang="en-US" sz="1800" dirty="0" smtClean="0"/>
          </a:p>
        </p:txBody>
      </p:sp>
      <p:sp>
        <p:nvSpPr>
          <p:cNvPr id="28" name="文字方塊 27"/>
          <p:cNvSpPr txBox="1"/>
          <p:nvPr/>
        </p:nvSpPr>
        <p:spPr>
          <a:xfrm>
            <a:off x="5884296" y="1722120"/>
            <a:ext cx="1489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dirty="0" smtClean="0"/>
              <a:t>Query</a:t>
            </a:r>
            <a:endParaRPr lang="zh-TW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98596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Part 4. 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STEP 4-1. </a:t>
            </a:r>
            <a:r>
              <a:rPr lang="zh-TW" altLang="en-US" dirty="0"/>
              <a:t>認識分析器：以</a:t>
            </a:r>
            <a:r>
              <a:rPr lang="en-US" altLang="zh-TW" dirty="0" err="1"/>
              <a:t>text_en</a:t>
            </a:r>
            <a:r>
              <a:rPr lang="zh-TW" altLang="en-US" dirty="0"/>
              <a:t>為例</a:t>
            </a:r>
          </a:p>
          <a:p>
            <a:r>
              <a:rPr lang="en-US" altLang="zh-TW" dirty="0"/>
              <a:t>STEP 4-2. </a:t>
            </a:r>
            <a:r>
              <a:rPr lang="zh-TW" altLang="en-US" dirty="0"/>
              <a:t>測試分析器</a:t>
            </a:r>
          </a:p>
          <a:p>
            <a:r>
              <a:rPr lang="en-US" altLang="zh-TW" dirty="0"/>
              <a:t>STEP 4-3. </a:t>
            </a:r>
            <a:r>
              <a:rPr lang="zh-TW" altLang="en-US" dirty="0"/>
              <a:t>認識斷詞器與過濾器</a:t>
            </a:r>
          </a:p>
          <a:p>
            <a:pPr lvl="1"/>
            <a:r>
              <a:rPr lang="zh-TW" altLang="en-US" dirty="0"/>
              <a:t>斷詞器 </a:t>
            </a:r>
            <a:r>
              <a:rPr lang="en-US" altLang="zh-TW" dirty="0"/>
              <a:t>&lt;</a:t>
            </a:r>
            <a:r>
              <a:rPr lang="en-US" altLang="zh-TW" dirty="0" err="1"/>
              <a:t>tokenizer</a:t>
            </a:r>
            <a:r>
              <a:rPr lang="en-US" altLang="zh-TW" dirty="0"/>
              <a:t>&gt;</a:t>
            </a:r>
          </a:p>
          <a:p>
            <a:pPr lvl="1"/>
            <a:r>
              <a:rPr lang="zh-TW" altLang="en-US" dirty="0"/>
              <a:t>停用字 </a:t>
            </a:r>
            <a:r>
              <a:rPr lang="en-US" altLang="zh-TW" dirty="0" err="1"/>
              <a:t>solr.StopFilterFactory</a:t>
            </a:r>
            <a:endParaRPr lang="en-US" altLang="zh-TW" dirty="0"/>
          </a:p>
          <a:p>
            <a:pPr lvl="1"/>
            <a:r>
              <a:rPr lang="zh-TW" altLang="en-US" dirty="0"/>
              <a:t>同義字 </a:t>
            </a:r>
            <a:r>
              <a:rPr lang="en-US" altLang="zh-TW" dirty="0" err="1"/>
              <a:t>solr.SynonymFilterFactory</a:t>
            </a:r>
            <a:endParaRPr lang="en-US" altLang="zh-TW" dirty="0"/>
          </a:p>
          <a:p>
            <a:r>
              <a:rPr lang="en-US" altLang="zh-TW" dirty="0"/>
              <a:t>Part 4. </a:t>
            </a:r>
            <a:r>
              <a:rPr lang="zh-TW" altLang="en-US" dirty="0"/>
              <a:t>實作</a:t>
            </a:r>
            <a:r>
              <a:rPr lang="en-US" altLang="zh-TW" dirty="0"/>
              <a:t>!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54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842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認識</a:t>
            </a:r>
            <a:r>
              <a:rPr lang="zh-TW" altLang="en-US" dirty="0" smtClean="0"/>
              <a:t>分析器：以</a:t>
            </a:r>
            <a:r>
              <a:rPr lang="en-US" altLang="zh-TW" dirty="0" err="1" smtClean="0"/>
              <a:t>text_en</a:t>
            </a:r>
            <a:r>
              <a:rPr lang="zh-TW" altLang="en-US" dirty="0" smtClean="0"/>
              <a:t>為例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u="sng" dirty="0" err="1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]\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PRACTICE\4-1\edit_schema.xml.bat</a:t>
            </a:r>
            <a:endParaRPr lang="en-US" altLang="zh-TW" u="sng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zh-TW" altLang="en-US" dirty="0"/>
              <a:t>開啟檔案</a:t>
            </a:r>
            <a:r>
              <a:rPr lang="en-US" altLang="zh-TW" dirty="0"/>
              <a:t>[</a:t>
            </a:r>
            <a:r>
              <a:rPr lang="en-US" altLang="zh-TW" dirty="0" err="1"/>
              <a:t>solr</a:t>
            </a:r>
            <a:r>
              <a:rPr lang="en-US" altLang="zh-TW" dirty="0"/>
              <a:t>]\example\</a:t>
            </a:r>
            <a:r>
              <a:rPr lang="en-US" altLang="zh-TW" dirty="0" err="1"/>
              <a:t>solr</a:t>
            </a:r>
            <a:r>
              <a:rPr lang="en-US" altLang="zh-TW" dirty="0"/>
              <a:t>\collection1\</a:t>
            </a:r>
            <a:r>
              <a:rPr lang="en-US" altLang="zh-TW" dirty="0" err="1"/>
              <a:t>conf</a:t>
            </a:r>
            <a:r>
              <a:rPr lang="en-US" altLang="zh-TW" dirty="0"/>
              <a:t>\schema.xml</a:t>
            </a:r>
          </a:p>
          <a:p>
            <a:r>
              <a:rPr lang="zh-TW" altLang="en-US" dirty="0"/>
              <a:t>搜尋「</a:t>
            </a:r>
            <a:r>
              <a:rPr lang="zh-TW" altLang="en-US" dirty="0">
                <a:solidFill>
                  <a:srgbClr val="00B050"/>
                </a:solidFill>
              </a:rPr>
              <a:t>認識分析器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找到</a:t>
            </a:r>
            <a:endParaRPr lang="en-US" altLang="zh-TW" dirty="0" smtClean="0"/>
          </a:p>
          <a:p>
            <a:pPr marL="201168" lvl="1" indent="0">
              <a:buNone/>
            </a:pPr>
            <a:r>
              <a:rPr lang="en-US" altLang="zh-TW" sz="1600" dirty="0" smtClean="0"/>
              <a:t>&lt;</a:t>
            </a:r>
            <a:r>
              <a:rPr lang="en-US" altLang="zh-TW" sz="1600" dirty="0" err="1"/>
              <a:t>fieldType</a:t>
            </a:r>
            <a:r>
              <a:rPr lang="en-US" altLang="zh-TW" sz="1600" dirty="0"/>
              <a:t> name="</a:t>
            </a:r>
            <a:r>
              <a:rPr lang="en-US" altLang="zh-TW" sz="1600" dirty="0" err="1"/>
              <a:t>text_en</a:t>
            </a:r>
            <a:r>
              <a:rPr lang="en-US" altLang="zh-TW" sz="1600" dirty="0"/>
              <a:t>" </a:t>
            </a:r>
            <a:endParaRPr lang="en-US" altLang="zh-TW" sz="1600" dirty="0" smtClean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55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/>
              <a:t>STEP 4-1.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b="46568"/>
          <a:stretch/>
        </p:blipFill>
        <p:spPr>
          <a:xfrm>
            <a:off x="4139932" y="2996983"/>
            <a:ext cx="5004068" cy="316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62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線單箭頭接點 28"/>
          <p:cNvCxnSpPr>
            <a:stCxn id="9" idx="2"/>
            <a:endCxn id="26" idx="0"/>
          </p:cNvCxnSpPr>
          <p:nvPr/>
        </p:nvCxnSpPr>
        <p:spPr>
          <a:xfrm flipH="1">
            <a:off x="2367427" y="3793773"/>
            <a:ext cx="4071" cy="25521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>
            <a:off x="6816952" y="3793773"/>
            <a:ext cx="0" cy="25562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認識</a:t>
            </a:r>
            <a:r>
              <a:rPr lang="zh-TW" altLang="en-US" dirty="0" smtClean="0"/>
              <a:t>分析器：以</a:t>
            </a:r>
            <a:r>
              <a:rPr lang="en-US" altLang="zh-TW" dirty="0" err="1" smtClean="0"/>
              <a:t>text_en</a:t>
            </a:r>
            <a:r>
              <a:rPr lang="zh-TW" altLang="en-US" dirty="0" smtClean="0"/>
              <a:t>為例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56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/>
              <a:t>STEP 4-1.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2475139" y="2079625"/>
            <a:ext cx="4238171" cy="60960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/>
              <a:t>&lt;</a:t>
            </a:r>
            <a:r>
              <a:rPr lang="en-US" altLang="zh-TW" sz="1800" dirty="0" err="1" smtClean="0"/>
              <a:t>fieldType</a:t>
            </a:r>
            <a:r>
              <a:rPr lang="en-US" altLang="zh-TW" sz="1800" dirty="0" smtClean="0"/>
              <a:t> name="</a:t>
            </a:r>
            <a:r>
              <a:rPr lang="en-US" altLang="zh-TW" sz="1800" dirty="0" err="1" smtClean="0"/>
              <a:t>text_en</a:t>
            </a:r>
            <a:r>
              <a:rPr lang="en-US" altLang="zh-TW" sz="1800" dirty="0" smtClean="0"/>
              <a:t>" … &gt;</a:t>
            </a:r>
            <a:endParaRPr lang="zh-TW" altLang="en-US" sz="1800" dirty="0"/>
          </a:p>
        </p:txBody>
      </p:sp>
      <p:sp>
        <p:nvSpPr>
          <p:cNvPr id="9" name="圓角矩形 8"/>
          <p:cNvSpPr/>
          <p:nvPr/>
        </p:nvSpPr>
        <p:spPr>
          <a:xfrm>
            <a:off x="822325" y="3184173"/>
            <a:ext cx="3098346" cy="609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/>
              <a:t>&lt;analyzer type="index"&gt;</a:t>
            </a:r>
            <a:endParaRPr lang="zh-TW" altLang="en-US" sz="1800" dirty="0"/>
          </a:p>
        </p:txBody>
      </p:sp>
      <p:sp>
        <p:nvSpPr>
          <p:cNvPr id="10" name="圓角矩形 9"/>
          <p:cNvSpPr/>
          <p:nvPr/>
        </p:nvSpPr>
        <p:spPr>
          <a:xfrm>
            <a:off x="5267779" y="3184173"/>
            <a:ext cx="3098346" cy="6096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/>
              <a:t>&lt;analyzer type</a:t>
            </a:r>
            <a:r>
              <a:rPr lang="en-US" altLang="zh-TW" sz="1800" dirty="0" smtClean="0"/>
              <a:t>="query"&gt;</a:t>
            </a:r>
            <a:endParaRPr lang="zh-TW" altLang="en-US" sz="1800" dirty="0"/>
          </a:p>
        </p:txBody>
      </p:sp>
      <p:sp>
        <p:nvSpPr>
          <p:cNvPr id="11" name="圓角矩形 10"/>
          <p:cNvSpPr/>
          <p:nvPr/>
        </p:nvSpPr>
        <p:spPr>
          <a:xfrm>
            <a:off x="1545091" y="4107026"/>
            <a:ext cx="1652814" cy="36339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/>
              <a:t>&lt;</a:t>
            </a:r>
            <a:r>
              <a:rPr lang="en-US" altLang="zh-TW" sz="1800" dirty="0" err="1" smtClean="0"/>
              <a:t>tokenizer</a:t>
            </a:r>
            <a:r>
              <a:rPr lang="en-US" altLang="zh-TW" sz="1800" dirty="0" smtClean="0"/>
              <a:t>&gt;</a:t>
            </a:r>
            <a:endParaRPr lang="zh-TW" altLang="en-US" sz="1800" dirty="0"/>
          </a:p>
        </p:txBody>
      </p:sp>
      <p:sp>
        <p:nvSpPr>
          <p:cNvPr id="12" name="圓角矩形 11"/>
          <p:cNvSpPr/>
          <p:nvPr/>
        </p:nvSpPr>
        <p:spPr>
          <a:xfrm>
            <a:off x="1545091" y="4670624"/>
            <a:ext cx="1652814" cy="36339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/>
              <a:t>&lt;filter&gt;</a:t>
            </a:r>
            <a:endParaRPr lang="zh-TW" altLang="en-US" sz="1800" dirty="0"/>
          </a:p>
        </p:txBody>
      </p:sp>
      <p:sp>
        <p:nvSpPr>
          <p:cNvPr id="13" name="圓角矩形 12"/>
          <p:cNvSpPr/>
          <p:nvPr/>
        </p:nvSpPr>
        <p:spPr>
          <a:xfrm>
            <a:off x="1545091" y="5240586"/>
            <a:ext cx="1652814" cy="36339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/>
              <a:t>&lt;filter&gt;</a:t>
            </a:r>
            <a:endParaRPr lang="zh-TW" altLang="en-US" sz="1800" dirty="0"/>
          </a:p>
        </p:txBody>
      </p:sp>
      <p:sp>
        <p:nvSpPr>
          <p:cNvPr id="14" name="圓角矩形 13"/>
          <p:cNvSpPr/>
          <p:nvPr/>
        </p:nvSpPr>
        <p:spPr>
          <a:xfrm>
            <a:off x="1545091" y="5797495"/>
            <a:ext cx="1652814" cy="36339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/>
              <a:t>&lt;filter&gt;</a:t>
            </a:r>
            <a:endParaRPr lang="zh-TW" altLang="en-US" sz="1800" dirty="0"/>
          </a:p>
        </p:txBody>
      </p:sp>
      <p:sp>
        <p:nvSpPr>
          <p:cNvPr id="15" name="圓角矩形 14"/>
          <p:cNvSpPr/>
          <p:nvPr/>
        </p:nvSpPr>
        <p:spPr>
          <a:xfrm>
            <a:off x="5990545" y="4107026"/>
            <a:ext cx="1652814" cy="36339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/>
              <a:t>&lt;</a:t>
            </a:r>
            <a:r>
              <a:rPr lang="en-US" altLang="zh-TW" sz="1800" dirty="0" err="1" smtClean="0"/>
              <a:t>tokenizer</a:t>
            </a:r>
            <a:r>
              <a:rPr lang="en-US" altLang="zh-TW" sz="1800" dirty="0" smtClean="0"/>
              <a:t>&gt;</a:t>
            </a:r>
            <a:endParaRPr lang="zh-TW" altLang="en-US" sz="1800" dirty="0"/>
          </a:p>
        </p:txBody>
      </p:sp>
      <p:sp>
        <p:nvSpPr>
          <p:cNvPr id="16" name="圓角矩形 15"/>
          <p:cNvSpPr/>
          <p:nvPr/>
        </p:nvSpPr>
        <p:spPr>
          <a:xfrm>
            <a:off x="5990545" y="4670624"/>
            <a:ext cx="1652814" cy="36339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/>
              <a:t>&lt;filter&gt;</a:t>
            </a:r>
            <a:endParaRPr lang="zh-TW" altLang="en-US" sz="1800" dirty="0"/>
          </a:p>
        </p:txBody>
      </p:sp>
      <p:sp>
        <p:nvSpPr>
          <p:cNvPr id="17" name="圓角矩形 16"/>
          <p:cNvSpPr/>
          <p:nvPr/>
        </p:nvSpPr>
        <p:spPr>
          <a:xfrm>
            <a:off x="5990545" y="5240586"/>
            <a:ext cx="1652814" cy="36339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/>
              <a:t>&lt;filter&gt;</a:t>
            </a:r>
            <a:endParaRPr lang="zh-TW" altLang="en-US" sz="1800" dirty="0"/>
          </a:p>
        </p:txBody>
      </p:sp>
      <p:sp>
        <p:nvSpPr>
          <p:cNvPr id="18" name="圓角矩形 17"/>
          <p:cNvSpPr/>
          <p:nvPr/>
        </p:nvSpPr>
        <p:spPr>
          <a:xfrm>
            <a:off x="5990545" y="5797495"/>
            <a:ext cx="1652814" cy="36339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/>
              <a:t>&lt;filter&gt;</a:t>
            </a:r>
            <a:endParaRPr lang="zh-TW" altLang="en-US" sz="1800" dirty="0"/>
          </a:p>
        </p:txBody>
      </p:sp>
      <p:cxnSp>
        <p:nvCxnSpPr>
          <p:cNvPr id="20" name="肘形接點 19"/>
          <p:cNvCxnSpPr>
            <a:stCxn id="8" idx="2"/>
            <a:endCxn id="9" idx="0"/>
          </p:cNvCxnSpPr>
          <p:nvPr/>
        </p:nvCxnSpPr>
        <p:spPr>
          <a:xfrm rot="5400000">
            <a:off x="3235388" y="1825336"/>
            <a:ext cx="494948" cy="222272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肘形接點 21"/>
          <p:cNvCxnSpPr>
            <a:stCxn id="8" idx="2"/>
            <a:endCxn id="10" idx="0"/>
          </p:cNvCxnSpPr>
          <p:nvPr/>
        </p:nvCxnSpPr>
        <p:spPr>
          <a:xfrm rot="16200000" flipH="1">
            <a:off x="5458114" y="1825335"/>
            <a:ext cx="494948" cy="222272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橢圓 25"/>
          <p:cNvSpPr/>
          <p:nvPr/>
        </p:nvSpPr>
        <p:spPr>
          <a:xfrm>
            <a:off x="2165825" y="6345939"/>
            <a:ext cx="403204" cy="40320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27" name="橢圓 26"/>
          <p:cNvSpPr/>
          <p:nvPr/>
        </p:nvSpPr>
        <p:spPr>
          <a:xfrm>
            <a:off x="6619422" y="6350011"/>
            <a:ext cx="395060" cy="395060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123386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/>
          <p:cNvPicPr>
            <a:picLocks noChangeAspect="1"/>
          </p:cNvPicPr>
          <p:nvPr/>
        </p:nvPicPr>
        <p:blipFill rotWithShape="1">
          <a:blip r:embed="rId2"/>
          <a:srcRect b="31164"/>
          <a:stretch/>
        </p:blipFill>
        <p:spPr>
          <a:xfrm>
            <a:off x="334282" y="3160639"/>
            <a:ext cx="8519886" cy="365926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測試</a:t>
            </a:r>
            <a:r>
              <a:rPr lang="zh-TW" altLang="en-US" dirty="0" smtClean="0"/>
              <a:t>分析器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u="sng" dirty="0" err="1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]\PRACTICE\4-2\open_analysis.bat</a:t>
            </a:r>
          </a:p>
          <a:p>
            <a:pPr lvl="1"/>
            <a:r>
              <a:rPr lang="zh-TW" altLang="en-US" dirty="0" smtClean="0"/>
              <a:t>開啟網站</a:t>
            </a:r>
            <a:r>
              <a:rPr lang="en-US" altLang="zh-TW" dirty="0"/>
              <a:t>http://localhost:8983/solr/#/collection1/analysis</a:t>
            </a:r>
            <a:r>
              <a:rPr lang="en-US" altLang="zh-TW" dirty="0" smtClean="0"/>
              <a:t>? </a:t>
            </a:r>
            <a:r>
              <a:rPr lang="en-US" altLang="zh-TW" dirty="0" err="1" smtClean="0"/>
              <a:t>analysis.fieldtype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text_en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57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STEP </a:t>
            </a:r>
            <a:r>
              <a:rPr lang="en-US" altLang="zh-TW" dirty="0" smtClean="0"/>
              <a:t>4-2.</a:t>
            </a:r>
            <a:endParaRPr lang="zh-TW" altLang="en-US" dirty="0"/>
          </a:p>
        </p:txBody>
      </p:sp>
      <p:sp>
        <p:nvSpPr>
          <p:cNvPr id="7" name="圓角矩形圖說文字 6"/>
          <p:cNvSpPr/>
          <p:nvPr/>
        </p:nvSpPr>
        <p:spPr>
          <a:xfrm>
            <a:off x="3070225" y="3071738"/>
            <a:ext cx="1647825" cy="672465"/>
          </a:xfrm>
          <a:prstGeom prst="wedgeRoundRectCallout">
            <a:avLst>
              <a:gd name="adj1" fmla="val -67846"/>
              <a:gd name="adj2" fmla="val 54002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800" dirty="0" smtClean="0"/>
              <a:t>輸入</a:t>
            </a:r>
            <a:r>
              <a:rPr lang="en-US" altLang="zh-TW" sz="1800" dirty="0" smtClean="0"/>
              <a:t>index</a:t>
            </a:r>
            <a:endParaRPr lang="zh-TW" altLang="en-US" sz="1800" dirty="0"/>
          </a:p>
        </p:txBody>
      </p:sp>
      <p:sp>
        <p:nvSpPr>
          <p:cNvPr id="8" name="圓角矩形圖說文字 7"/>
          <p:cNvSpPr/>
          <p:nvPr/>
        </p:nvSpPr>
        <p:spPr>
          <a:xfrm>
            <a:off x="6626135" y="3071738"/>
            <a:ext cx="1647825" cy="672465"/>
          </a:xfrm>
          <a:prstGeom prst="wedgeRoundRectCallout">
            <a:avLst>
              <a:gd name="adj1" fmla="val -67846"/>
              <a:gd name="adj2" fmla="val 54002"/>
              <a:gd name="adj3" fmla="val 16667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800" dirty="0" smtClean="0"/>
              <a:t>輸入</a:t>
            </a:r>
            <a:r>
              <a:rPr lang="en-US" altLang="zh-TW" sz="1800" dirty="0" smtClean="0"/>
              <a:t>query</a:t>
            </a:r>
            <a:endParaRPr lang="zh-TW" altLang="en-US" sz="1800" dirty="0"/>
          </a:p>
        </p:txBody>
      </p:sp>
      <p:sp>
        <p:nvSpPr>
          <p:cNvPr id="9" name="圓角矩形 8"/>
          <p:cNvSpPr/>
          <p:nvPr/>
        </p:nvSpPr>
        <p:spPr>
          <a:xfrm>
            <a:off x="5715000" y="6146800"/>
            <a:ext cx="571500" cy="31298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10" name="圓角矩形 9"/>
          <p:cNvSpPr/>
          <p:nvPr/>
        </p:nvSpPr>
        <p:spPr>
          <a:xfrm>
            <a:off x="2167391" y="5923140"/>
            <a:ext cx="571500" cy="31298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cxnSp>
        <p:nvCxnSpPr>
          <p:cNvPr id="12" name="肘形接點 11"/>
          <p:cNvCxnSpPr>
            <a:stCxn id="10" idx="3"/>
            <a:endCxn id="9" idx="1"/>
          </p:cNvCxnSpPr>
          <p:nvPr/>
        </p:nvCxnSpPr>
        <p:spPr>
          <a:xfrm>
            <a:off x="2738891" y="6079633"/>
            <a:ext cx="2976109" cy="223660"/>
          </a:xfrm>
          <a:prstGeom prst="bentConnector3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3505200" y="5664200"/>
            <a:ext cx="1212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800" dirty="0"/>
              <a:t>結果</a:t>
            </a:r>
            <a:r>
              <a:rPr lang="zh-TW" altLang="en-US" sz="1800" dirty="0" smtClean="0"/>
              <a:t>符合！</a:t>
            </a:r>
          </a:p>
        </p:txBody>
      </p:sp>
      <p:grpSp>
        <p:nvGrpSpPr>
          <p:cNvPr id="14" name="群組 13"/>
          <p:cNvGrpSpPr/>
          <p:nvPr/>
        </p:nvGrpSpPr>
        <p:grpSpPr>
          <a:xfrm>
            <a:off x="6896100" y="476293"/>
            <a:ext cx="1748444" cy="1219201"/>
            <a:chOff x="6896100" y="476293"/>
            <a:chExt cx="1748444" cy="1219201"/>
          </a:xfrm>
        </p:grpSpPr>
        <p:sp>
          <p:nvSpPr>
            <p:cNvPr id="15" name="圓角矩形 14"/>
            <p:cNvSpPr/>
            <p:nvPr/>
          </p:nvSpPr>
          <p:spPr>
            <a:xfrm>
              <a:off x="6896100" y="929639"/>
              <a:ext cx="1021253" cy="493467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TW" altLang="en-US" sz="1800" b="1" dirty="0" smtClean="0"/>
                <a:t>實作</a:t>
              </a:r>
              <a:r>
                <a:rPr lang="en-US" altLang="zh-TW" sz="1800" b="1" dirty="0" smtClean="0"/>
                <a:t>!</a:t>
              </a:r>
              <a:endParaRPr lang="zh-TW" altLang="en-US" sz="1800" b="1" dirty="0"/>
            </a:p>
          </p:txBody>
        </p:sp>
        <p:pic>
          <p:nvPicPr>
            <p:cNvPr id="16" name="Picture 2" descr="man,black,account,male,person,people,profile,human,member,us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5344" y="476293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405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認識斷詞器與過濾器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15366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&lt;</a:t>
            </a:r>
            <a:r>
              <a:rPr lang="en-US" altLang="zh-TW" dirty="0" err="1"/>
              <a:t>tokenizer</a:t>
            </a:r>
            <a:r>
              <a:rPr lang="en-US" altLang="zh-TW" dirty="0"/>
              <a:t> class="</a:t>
            </a:r>
            <a:r>
              <a:rPr lang="en-US" altLang="zh-TW" dirty="0" err="1"/>
              <a:t>solr.StandardTokenizerFactory</a:t>
            </a:r>
            <a:r>
              <a:rPr lang="en-US" altLang="zh-TW" dirty="0"/>
              <a:t>"/&gt;</a:t>
            </a:r>
            <a:br>
              <a:rPr lang="en-US" altLang="zh-TW" dirty="0"/>
            </a:br>
            <a:r>
              <a:rPr lang="zh-TW" altLang="en-US" dirty="0" smtClean="0"/>
              <a:t>標準斷詞器：英文以單字斷詞、中文以一個字斷詞</a:t>
            </a:r>
            <a:endParaRPr lang="en-US" altLang="zh-TW" dirty="0" smtClean="0"/>
          </a:p>
          <a:p>
            <a:r>
              <a:rPr lang="en-US" altLang="zh-TW" dirty="0"/>
              <a:t>&lt;filter class="</a:t>
            </a:r>
            <a:r>
              <a:rPr lang="en-US" altLang="zh-TW" dirty="0" err="1" smtClean="0"/>
              <a:t>solr.StopFilterFactory</a:t>
            </a:r>
            <a:r>
              <a:rPr lang="en-US" altLang="zh-TW" dirty="0" smtClean="0"/>
              <a:t>"/&gt;</a:t>
            </a:r>
            <a:br>
              <a:rPr lang="en-US" altLang="zh-TW" dirty="0" smtClean="0"/>
            </a:br>
            <a:r>
              <a:rPr lang="zh-TW" altLang="en-US" dirty="0" smtClean="0"/>
              <a:t>停用字與停用字典設定</a:t>
            </a:r>
            <a:endParaRPr lang="en-US" altLang="zh-TW" dirty="0" smtClean="0"/>
          </a:p>
          <a:p>
            <a:r>
              <a:rPr lang="en-US" altLang="zh-TW" dirty="0"/>
              <a:t>&lt;filter class="</a:t>
            </a:r>
            <a:r>
              <a:rPr lang="en-US" altLang="zh-TW" dirty="0" err="1"/>
              <a:t>solr.SynonymFilterFactory</a:t>
            </a:r>
            <a:r>
              <a:rPr lang="en-US" altLang="zh-TW" dirty="0" smtClean="0"/>
              <a:t>"/&gt;</a:t>
            </a:r>
            <a:br>
              <a:rPr lang="en-US" altLang="zh-TW" dirty="0" smtClean="0"/>
            </a:br>
            <a:r>
              <a:rPr lang="zh-TW" altLang="en-US" dirty="0" smtClean="0"/>
              <a:t>同義字擴展設定</a:t>
            </a:r>
            <a:endParaRPr lang="en-US" altLang="zh-TW" dirty="0"/>
          </a:p>
          <a:p>
            <a:r>
              <a:rPr lang="en-US" altLang="zh-TW" dirty="0" smtClean="0"/>
              <a:t>&lt;</a:t>
            </a:r>
            <a:r>
              <a:rPr lang="en-US" altLang="zh-TW" dirty="0"/>
              <a:t>filter class="</a:t>
            </a:r>
            <a:r>
              <a:rPr lang="en-US" altLang="zh-TW" dirty="0" err="1"/>
              <a:t>solr.LowerCaseFilterFactory</a:t>
            </a:r>
            <a:r>
              <a:rPr lang="en-US" altLang="zh-TW" dirty="0" smtClean="0"/>
              <a:t>"/&gt;</a:t>
            </a:r>
            <a:br>
              <a:rPr lang="en-US" altLang="zh-TW" dirty="0" smtClean="0"/>
            </a:br>
            <a:r>
              <a:rPr lang="zh-TW" altLang="en-US" dirty="0" smtClean="0"/>
              <a:t>英文字全部小寫化</a:t>
            </a:r>
            <a:endParaRPr lang="en-US" altLang="zh-TW" dirty="0" smtClean="0"/>
          </a:p>
          <a:p>
            <a:r>
              <a:rPr lang="en-US" altLang="zh-TW" dirty="0"/>
              <a:t>&lt;filter class="</a:t>
            </a:r>
            <a:r>
              <a:rPr lang="en-US" altLang="zh-TW" dirty="0" err="1"/>
              <a:t>solr.PorterStemFilterFactory</a:t>
            </a:r>
            <a:r>
              <a:rPr lang="en-US" altLang="zh-TW" dirty="0" smtClean="0"/>
              <a:t>"/&gt;</a:t>
            </a:r>
            <a:br>
              <a:rPr lang="en-US" altLang="zh-TW" dirty="0" smtClean="0"/>
            </a:br>
            <a:r>
              <a:rPr lang="zh-TW" altLang="en-US" dirty="0" smtClean="0"/>
              <a:t>詞幹切截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58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/>
              <a:t>STEP 4-3.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684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斷詞器 </a:t>
            </a:r>
            <a:r>
              <a:rPr lang="en-US" altLang="zh-TW" dirty="0" smtClean="0"/>
              <a:t>&lt;</a:t>
            </a:r>
            <a:r>
              <a:rPr lang="en-US" altLang="zh-TW" dirty="0" err="1" smtClean="0"/>
              <a:t>tokenizer</a:t>
            </a:r>
            <a:r>
              <a:rPr lang="en-US" altLang="zh-TW" dirty="0" smtClean="0"/>
              <a:t>&gt;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2959" y="2743200"/>
            <a:ext cx="7543801" cy="3125894"/>
          </a:xfrm>
        </p:spPr>
        <p:txBody>
          <a:bodyPr/>
          <a:lstStyle/>
          <a:p>
            <a:r>
              <a:rPr lang="zh-TW" altLang="en-US" dirty="0" smtClean="0"/>
              <a:t>除了標準斷詞器之外，中文界還有其他知名斷詞器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Paoding</a:t>
            </a:r>
            <a:r>
              <a:rPr lang="zh-TW" altLang="en-US" dirty="0" smtClean="0"/>
              <a:t>：庖丁解牛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Imdic</a:t>
            </a:r>
            <a:r>
              <a:rPr lang="en-US" altLang="zh-TW" dirty="0" smtClean="0"/>
              <a:t>-Chinese-Analyzer</a:t>
            </a:r>
            <a:r>
              <a:rPr lang="zh-TW" altLang="en-US" dirty="0" smtClean="0"/>
              <a:t>：智慧型詞典使用的斷詞器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IKAnalyzer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Mmseg4j</a:t>
            </a:r>
            <a:r>
              <a:rPr lang="zh-TW" altLang="en-US" dirty="0" smtClean="0"/>
              <a:t>：基於</a:t>
            </a:r>
            <a:r>
              <a:rPr lang="en-US" altLang="zh-TW" dirty="0" err="1" smtClean="0"/>
              <a:t>MMSeg</a:t>
            </a:r>
            <a:r>
              <a:rPr lang="zh-TW" altLang="en-US" dirty="0" smtClean="0"/>
              <a:t>演算法開發的斷詞器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59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/>
              <a:t>STEP 4-3.</a:t>
            </a:r>
            <a:r>
              <a:rPr lang="zh-TW" altLang="en-US" dirty="0"/>
              <a:t>認識斷詞器與過濾器</a:t>
            </a:r>
          </a:p>
        </p:txBody>
      </p:sp>
      <p:sp>
        <p:nvSpPr>
          <p:cNvPr id="6" name="矩形 5"/>
          <p:cNvSpPr/>
          <p:nvPr/>
        </p:nvSpPr>
        <p:spPr>
          <a:xfrm>
            <a:off x="547188" y="1904637"/>
            <a:ext cx="8030755" cy="4797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sz="1800" dirty="0"/>
              <a:t>&lt;</a:t>
            </a:r>
            <a:r>
              <a:rPr lang="en-US" altLang="zh-TW" sz="1800" dirty="0" err="1"/>
              <a:t>tokenizer</a:t>
            </a:r>
            <a:r>
              <a:rPr lang="en-US" altLang="zh-TW" sz="1800" dirty="0"/>
              <a:t> class="</a:t>
            </a:r>
            <a:r>
              <a:rPr lang="en-US" altLang="zh-TW" sz="1800" dirty="0" err="1">
                <a:solidFill>
                  <a:srgbClr val="7030A0"/>
                </a:solidFill>
              </a:rPr>
              <a:t>solr.StandardTokenizerFactory</a:t>
            </a:r>
            <a:r>
              <a:rPr lang="en-US" altLang="zh-TW" sz="1800" dirty="0"/>
              <a:t>"/&gt;</a:t>
            </a:r>
          </a:p>
        </p:txBody>
      </p:sp>
    </p:spTree>
    <p:extLst>
      <p:ext uri="{BB962C8B-B14F-4D97-AF65-F5344CB8AC3E}">
        <p14:creationId xmlns:p14="http://schemas.microsoft.com/office/powerpoint/2010/main" val="256072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Apache Solr</a:t>
            </a:r>
            <a:r>
              <a:rPr lang="zh-TW" altLang="en-US" dirty="0" smtClean="0"/>
              <a:t>介紹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Part 0.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057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停用字</a:t>
            </a:r>
            <a:r>
              <a:rPr lang="en-US" altLang="zh-TW" dirty="0" smtClean="0"/>
              <a:t> </a:t>
            </a:r>
            <a:r>
              <a:rPr lang="en-US" altLang="zh-TW" sz="3600" dirty="0" err="1" smtClean="0"/>
              <a:t>solr.StopFilterFactory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73552" y="3683000"/>
            <a:ext cx="7543801" cy="218609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u="sng" dirty="0" err="1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]\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PRACTICE\4-3</a:t>
            </a: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\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edit_stopwords_en.txt.bat</a:t>
            </a:r>
          </a:p>
          <a:p>
            <a:r>
              <a:rPr lang="zh-TW" altLang="en-US" dirty="0"/>
              <a:t>每行一個停用字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※ </a:t>
            </a:r>
            <a:r>
              <a:rPr lang="zh-TW" altLang="en-US" dirty="0">
                <a:solidFill>
                  <a:srgbClr val="FF0000"/>
                </a:solidFill>
              </a:rPr>
              <a:t>修改停用字需要重新啟動</a:t>
            </a:r>
            <a:r>
              <a:rPr lang="en-US" altLang="zh-TW" dirty="0">
                <a:solidFill>
                  <a:srgbClr val="FF0000"/>
                </a:solidFill>
              </a:rPr>
              <a:t>Solr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60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/>
              <a:t>STEP 4-3.</a:t>
            </a:r>
            <a:r>
              <a:rPr lang="zh-TW" altLang="en-US" dirty="0"/>
              <a:t>認識斷詞器與過濾器</a:t>
            </a:r>
          </a:p>
        </p:txBody>
      </p:sp>
      <p:sp>
        <p:nvSpPr>
          <p:cNvPr id="6" name="矩形 5"/>
          <p:cNvSpPr/>
          <p:nvPr/>
        </p:nvSpPr>
        <p:spPr>
          <a:xfrm>
            <a:off x="178889" y="1904636"/>
            <a:ext cx="5231312" cy="142276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sz="1800" dirty="0"/>
              <a:t>&lt;filter class="</a:t>
            </a:r>
            <a:r>
              <a:rPr lang="en-US" altLang="zh-TW" sz="1800" dirty="0" err="1"/>
              <a:t>solr.StopFilterFactory</a:t>
            </a:r>
            <a:r>
              <a:rPr lang="en-US" altLang="zh-TW" sz="1800" dirty="0"/>
              <a:t>"</a:t>
            </a:r>
          </a:p>
          <a:p>
            <a:r>
              <a:rPr lang="en-US" altLang="zh-TW" sz="1800" dirty="0"/>
              <a:t>                </a:t>
            </a:r>
            <a:r>
              <a:rPr lang="en-US" altLang="zh-TW" sz="1800" dirty="0" err="1"/>
              <a:t>ignoreCase</a:t>
            </a:r>
            <a:r>
              <a:rPr lang="en-US" altLang="zh-TW" sz="1800" dirty="0"/>
              <a:t>="true"</a:t>
            </a:r>
          </a:p>
          <a:p>
            <a:r>
              <a:rPr lang="en-US" altLang="zh-TW" sz="1800" dirty="0"/>
              <a:t>                words="</a:t>
            </a:r>
            <a:r>
              <a:rPr lang="en-US" altLang="zh-TW" sz="1800" dirty="0" err="1">
                <a:solidFill>
                  <a:srgbClr val="7030A0"/>
                </a:solidFill>
              </a:rPr>
              <a:t>lang</a:t>
            </a:r>
            <a:r>
              <a:rPr lang="en-US" altLang="zh-TW" sz="1800" dirty="0">
                <a:solidFill>
                  <a:srgbClr val="7030A0"/>
                </a:solidFill>
              </a:rPr>
              <a:t>/stopwords_en.txt</a:t>
            </a:r>
            <a:r>
              <a:rPr lang="en-US" altLang="zh-TW" sz="1800" dirty="0"/>
              <a:t>"</a:t>
            </a:r>
          </a:p>
          <a:p>
            <a:r>
              <a:rPr lang="en-US" altLang="zh-TW" sz="1800" dirty="0"/>
              <a:t>                /&gt;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653" y="1832178"/>
            <a:ext cx="3906347" cy="4627608"/>
          </a:xfrm>
          <a:prstGeom prst="rect">
            <a:avLst/>
          </a:prstGeom>
        </p:spPr>
      </p:pic>
      <p:cxnSp>
        <p:nvCxnSpPr>
          <p:cNvPr id="9" name="肘形接點 8"/>
          <p:cNvCxnSpPr/>
          <p:nvPr/>
        </p:nvCxnSpPr>
        <p:spPr>
          <a:xfrm>
            <a:off x="2819400" y="2962240"/>
            <a:ext cx="2418253" cy="532435"/>
          </a:xfrm>
          <a:prstGeom prst="bentConnector3">
            <a:avLst>
              <a:gd name="adj1" fmla="val 109"/>
            </a:avLst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群組 9"/>
          <p:cNvGrpSpPr/>
          <p:nvPr/>
        </p:nvGrpSpPr>
        <p:grpSpPr>
          <a:xfrm>
            <a:off x="6896100" y="476293"/>
            <a:ext cx="1748444" cy="1219201"/>
            <a:chOff x="6896100" y="476293"/>
            <a:chExt cx="1748444" cy="1219201"/>
          </a:xfrm>
        </p:grpSpPr>
        <p:sp>
          <p:nvSpPr>
            <p:cNvPr id="11" name="圓角矩形 10"/>
            <p:cNvSpPr/>
            <p:nvPr/>
          </p:nvSpPr>
          <p:spPr>
            <a:xfrm>
              <a:off x="6896100" y="929639"/>
              <a:ext cx="1021253" cy="493467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TW" altLang="en-US" sz="1800" b="1" dirty="0" smtClean="0"/>
                <a:t>實作</a:t>
              </a:r>
              <a:r>
                <a:rPr lang="en-US" altLang="zh-TW" sz="1800" b="1" dirty="0" smtClean="0"/>
                <a:t>!</a:t>
              </a:r>
              <a:endParaRPr lang="zh-TW" altLang="en-US" sz="1800" b="1" dirty="0"/>
            </a:p>
          </p:txBody>
        </p:sp>
        <p:pic>
          <p:nvPicPr>
            <p:cNvPr id="12" name="Picture 2" descr="man,black,account,male,person,people,profile,human,member,us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5344" y="476293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8483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text_general</a:t>
            </a:r>
            <a:r>
              <a:rPr lang="zh-TW" altLang="en-US" dirty="0" smtClean="0"/>
              <a:t>的停用字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61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禁止標誌 5"/>
          <p:cNvSpPr/>
          <p:nvPr/>
        </p:nvSpPr>
        <p:spPr>
          <a:xfrm>
            <a:off x="6271327" y="388418"/>
            <a:ext cx="1723604" cy="1294725"/>
          </a:xfrm>
          <a:prstGeom prst="noSmoking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44720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同義字 </a:t>
            </a:r>
            <a:r>
              <a:rPr lang="en-US" altLang="zh-TW" sz="3600" dirty="0" err="1" smtClean="0"/>
              <a:t>solr.SynonymFilterFactory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73552" y="3683000"/>
            <a:ext cx="7543801" cy="218609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u="sng" dirty="0" err="1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]\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PRACTICE\4-3</a:t>
            </a: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\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edit_synonyms.txt.bat</a:t>
            </a:r>
          </a:p>
          <a:p>
            <a:r>
              <a:rPr lang="zh-TW" altLang="en-US" dirty="0" smtClean="0"/>
              <a:t>被取代的字 </a:t>
            </a:r>
            <a:r>
              <a:rPr lang="en-US" altLang="zh-TW" dirty="0" smtClean="0"/>
              <a:t>=&gt; </a:t>
            </a:r>
            <a:r>
              <a:rPr lang="zh-TW" altLang="en-US" dirty="0" smtClean="0"/>
              <a:t>用來取代的字</a:t>
            </a:r>
            <a:endParaRPr lang="en-US" altLang="zh-TW" dirty="0" smtClean="0"/>
          </a:p>
          <a:p>
            <a:r>
              <a:rPr lang="zh-TW" altLang="en-US" dirty="0" smtClean="0"/>
              <a:t>同義字</a:t>
            </a:r>
            <a:r>
              <a:rPr lang="en-US" altLang="zh-TW" dirty="0" smtClean="0"/>
              <a:t>A, </a:t>
            </a:r>
            <a:r>
              <a:rPr lang="zh-TW" altLang="en-US" dirty="0" smtClean="0"/>
              <a:t>同義字</a:t>
            </a:r>
            <a:r>
              <a:rPr lang="en-US" altLang="zh-TW" dirty="0" smtClean="0"/>
              <a:t>B, </a:t>
            </a:r>
            <a:r>
              <a:rPr lang="zh-TW" altLang="en-US" dirty="0" smtClean="0"/>
              <a:t>同義字 </a:t>
            </a:r>
            <a:r>
              <a:rPr lang="en-US" altLang="zh-TW" dirty="0" smtClean="0"/>
              <a:t>C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※ </a:t>
            </a:r>
            <a:r>
              <a:rPr lang="zh-TW" altLang="en-US" dirty="0" smtClean="0">
                <a:solidFill>
                  <a:srgbClr val="FF0000"/>
                </a:solidFill>
              </a:rPr>
              <a:t>修改停用字需要重新啟動</a:t>
            </a:r>
            <a:r>
              <a:rPr lang="en-US" altLang="zh-TW" dirty="0" smtClean="0">
                <a:solidFill>
                  <a:srgbClr val="FF0000"/>
                </a:solidFill>
              </a:rPr>
              <a:t>Solr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62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/>
              <a:t>STEP 4-3.</a:t>
            </a:r>
            <a:r>
              <a:rPr lang="zh-TW" altLang="en-US" dirty="0"/>
              <a:t>認識斷詞器與過濾器</a:t>
            </a:r>
          </a:p>
        </p:txBody>
      </p:sp>
      <p:sp>
        <p:nvSpPr>
          <p:cNvPr id="6" name="矩形 5"/>
          <p:cNvSpPr/>
          <p:nvPr/>
        </p:nvSpPr>
        <p:spPr>
          <a:xfrm>
            <a:off x="178889" y="1904636"/>
            <a:ext cx="5231312" cy="142276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sz="1800" dirty="0"/>
              <a:t>&lt;filter class="</a:t>
            </a:r>
            <a:r>
              <a:rPr lang="en-US" altLang="zh-TW" sz="1800" dirty="0" err="1"/>
              <a:t>solr.SynonymFilterFactory</a:t>
            </a:r>
            <a:r>
              <a:rPr lang="en-US" altLang="zh-TW" sz="1800" dirty="0"/>
              <a:t>" </a:t>
            </a:r>
            <a:r>
              <a:rPr lang="en-US" altLang="zh-TW" sz="1800" dirty="0" smtClean="0"/>
              <a:t>  </a:t>
            </a:r>
          </a:p>
          <a:p>
            <a:r>
              <a:rPr lang="en-US" altLang="zh-TW" sz="1800" dirty="0"/>
              <a:t> </a:t>
            </a:r>
            <a:r>
              <a:rPr lang="en-US" altLang="zh-TW" sz="1800" dirty="0" smtClean="0"/>
              <a:t>      synonyms</a:t>
            </a:r>
            <a:r>
              <a:rPr lang="en-US" altLang="zh-TW" sz="1800" dirty="0"/>
              <a:t>="</a:t>
            </a:r>
            <a:r>
              <a:rPr lang="en-US" altLang="zh-TW" sz="1800" dirty="0">
                <a:solidFill>
                  <a:srgbClr val="7030A0"/>
                </a:solidFill>
              </a:rPr>
              <a:t>synonyms.txt</a:t>
            </a:r>
            <a:r>
              <a:rPr lang="en-US" altLang="zh-TW" sz="1800" dirty="0"/>
              <a:t>" </a:t>
            </a:r>
            <a:endParaRPr lang="en-US" altLang="zh-TW" sz="1800" dirty="0" smtClean="0"/>
          </a:p>
          <a:p>
            <a:r>
              <a:rPr lang="en-US" altLang="zh-TW" sz="1800" dirty="0"/>
              <a:t> </a:t>
            </a:r>
            <a:r>
              <a:rPr lang="en-US" altLang="zh-TW" sz="1800" dirty="0" smtClean="0"/>
              <a:t>      </a:t>
            </a:r>
            <a:r>
              <a:rPr lang="en-US" altLang="zh-TW" sz="1800" dirty="0" err="1" smtClean="0"/>
              <a:t>ignoreCase</a:t>
            </a:r>
            <a:r>
              <a:rPr lang="en-US" altLang="zh-TW" sz="1800" dirty="0"/>
              <a:t>="true" expand="true"/&gt;</a:t>
            </a:r>
          </a:p>
        </p:txBody>
      </p:sp>
      <p:cxnSp>
        <p:nvCxnSpPr>
          <p:cNvPr id="9" name="肘形接點 8"/>
          <p:cNvCxnSpPr/>
          <p:nvPr/>
        </p:nvCxnSpPr>
        <p:spPr>
          <a:xfrm>
            <a:off x="2819400" y="2962240"/>
            <a:ext cx="2418253" cy="532435"/>
          </a:xfrm>
          <a:prstGeom prst="bentConnector3">
            <a:avLst>
              <a:gd name="adj1" fmla="val 109"/>
            </a:avLst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653" y="1832178"/>
            <a:ext cx="3906347" cy="4627608"/>
          </a:xfrm>
          <a:prstGeom prst="rect">
            <a:avLst/>
          </a:prstGeom>
        </p:spPr>
      </p:pic>
      <p:grpSp>
        <p:nvGrpSpPr>
          <p:cNvPr id="11" name="群組 10"/>
          <p:cNvGrpSpPr/>
          <p:nvPr/>
        </p:nvGrpSpPr>
        <p:grpSpPr>
          <a:xfrm>
            <a:off x="7289800" y="114298"/>
            <a:ext cx="1748444" cy="1219201"/>
            <a:chOff x="6896100" y="476293"/>
            <a:chExt cx="1748444" cy="1219201"/>
          </a:xfrm>
        </p:grpSpPr>
        <p:sp>
          <p:nvSpPr>
            <p:cNvPr id="12" name="圓角矩形 11"/>
            <p:cNvSpPr/>
            <p:nvPr/>
          </p:nvSpPr>
          <p:spPr>
            <a:xfrm>
              <a:off x="6896100" y="929639"/>
              <a:ext cx="1021253" cy="493467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TW" altLang="en-US" sz="1800" b="1" dirty="0" smtClean="0"/>
                <a:t>實作</a:t>
              </a:r>
              <a:r>
                <a:rPr lang="en-US" altLang="zh-TW" sz="1800" b="1" dirty="0" smtClean="0"/>
                <a:t>!</a:t>
              </a:r>
              <a:endParaRPr lang="zh-TW" altLang="en-US" sz="1800" b="1" dirty="0"/>
            </a:p>
          </p:txBody>
        </p:sp>
        <p:pic>
          <p:nvPicPr>
            <p:cNvPr id="13" name="Picture 2" descr="man,black,account,male,person,people,profile,human,member,us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5344" y="476293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9685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28358" y="286604"/>
            <a:ext cx="6338402" cy="1450757"/>
          </a:xfrm>
        </p:spPr>
        <p:txBody>
          <a:bodyPr/>
          <a:lstStyle/>
          <a:p>
            <a:r>
              <a:rPr lang="en-US" altLang="zh-TW" dirty="0" smtClean="0"/>
              <a:t>Part 4. </a:t>
            </a:r>
            <a:r>
              <a:rPr lang="zh-TW" altLang="en-US" dirty="0" smtClean="0"/>
              <a:t>實作</a:t>
            </a:r>
            <a:r>
              <a:rPr lang="en-US" altLang="zh-TW" dirty="0" smtClean="0"/>
              <a:t>!</a:t>
            </a:r>
            <a:endParaRPr lang="zh-TW" alt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half" idx="2"/>
          </p:nvPr>
        </p:nvSpPr>
        <p:spPr>
          <a:xfrm>
            <a:off x="4243388" y="2047876"/>
            <a:ext cx="4566285" cy="4081994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altLang="zh-TW" dirty="0"/>
              <a:t>4-2. </a:t>
            </a:r>
            <a:r>
              <a:rPr lang="zh-TW" altLang="en-US" dirty="0"/>
              <a:t>測試分析器：輸入任意中英文看看</a:t>
            </a:r>
          </a:p>
          <a:p>
            <a:pPr lvl="1"/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u="sng" dirty="0" err="1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]\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PRACTICE\4-2</a:t>
            </a:r>
            <a:b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\open_analysis.bat</a:t>
            </a:r>
            <a:endParaRPr lang="en-US" altLang="zh-TW" u="sng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zh-TW" dirty="0"/>
              <a:t>4-3. </a:t>
            </a:r>
            <a:r>
              <a:rPr lang="zh-TW" altLang="en-US" dirty="0"/>
              <a:t>修改停用字</a:t>
            </a:r>
          </a:p>
          <a:p>
            <a:pPr lvl="1"/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u="sng" dirty="0" err="1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]\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PRACTICE\4-3</a:t>
            </a:r>
            <a:b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\</a:t>
            </a: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edit_stopwords_en.txt.bat</a:t>
            </a:r>
          </a:p>
          <a:p>
            <a:r>
              <a:rPr lang="en-US" altLang="zh-TW" dirty="0"/>
              <a:t>4-3. </a:t>
            </a:r>
            <a:r>
              <a:rPr lang="zh-TW" altLang="en-US" dirty="0"/>
              <a:t>修改同義詞</a:t>
            </a:r>
          </a:p>
          <a:p>
            <a:pPr lvl="1"/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u="sng" dirty="0" err="1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]\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PRACTICE\4-3</a:t>
            </a:r>
            <a:b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\</a:t>
            </a: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edit_synonyms.txt.bat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63</a:t>
            </a:fld>
            <a:endParaRPr lang="zh-TW" altLang="en-US" dirty="0"/>
          </a:p>
        </p:txBody>
      </p:sp>
      <p:pic>
        <p:nvPicPr>
          <p:cNvPr id="11" name="Picture 2" descr="音乐, 听力, 歌曲, Mp3, 计算机, 男子, 男孩, 用户, 听着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22" y="2156087"/>
            <a:ext cx="2416419" cy="272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雲朵形圖說文字 9"/>
          <p:cNvSpPr/>
          <p:nvPr/>
        </p:nvSpPr>
        <p:spPr>
          <a:xfrm>
            <a:off x="509222" y="4547504"/>
            <a:ext cx="1819073" cy="1429966"/>
          </a:xfrm>
          <a:prstGeom prst="cloudCallout">
            <a:avLst>
              <a:gd name="adj1" fmla="val 17976"/>
              <a:gd name="adj2" fmla="val -86693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2212731" y="2047875"/>
            <a:ext cx="661887" cy="40957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12" name="橢圓 11"/>
          <p:cNvSpPr/>
          <p:nvPr/>
        </p:nvSpPr>
        <p:spPr>
          <a:xfrm>
            <a:off x="2566172" y="2317378"/>
            <a:ext cx="661887" cy="40957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13" name="橢圓 12"/>
          <p:cNvSpPr/>
          <p:nvPr/>
        </p:nvSpPr>
        <p:spPr>
          <a:xfrm>
            <a:off x="2568320" y="2522165"/>
            <a:ext cx="661887" cy="40957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3" name="文字方塊 2"/>
          <p:cNvSpPr txBox="1"/>
          <p:nvPr/>
        </p:nvSpPr>
        <p:spPr>
          <a:xfrm>
            <a:off x="1549228" y="2019090"/>
            <a:ext cx="2498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800" dirty="0" smtClean="0"/>
              <a:t>檢索好複雜啊！</a:t>
            </a:r>
          </a:p>
        </p:txBody>
      </p:sp>
      <p:pic>
        <p:nvPicPr>
          <p:cNvPr id="23554" name="Picture 2" descr="start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22" y="4592808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an,black,account,male,person,people,profile,human,member,us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58" y="476293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534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修改版面</a:t>
            </a:r>
            <a:endParaRPr lang="zh-TW" altLang="en-US" dirty="0"/>
          </a:p>
        </p:txBody>
      </p:sp>
      <p:sp>
        <p:nvSpPr>
          <p:cNvPr id="10" name="文字版面配置區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Part 5.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64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204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Search UI</a:t>
            </a:r>
            <a:r>
              <a:rPr lang="zh-TW" altLang="en-US" dirty="0" smtClean="0"/>
              <a:t>的版面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65</a:t>
            </a:fld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3377" y="1846263"/>
            <a:ext cx="6161696" cy="4022725"/>
          </a:xfrm>
          <a:prstGeom prst="rect">
            <a:avLst/>
          </a:prstGeom>
        </p:spPr>
      </p:pic>
      <p:sp>
        <p:nvSpPr>
          <p:cNvPr id="9" name="圓角矩形圖說文字 8"/>
          <p:cNvSpPr/>
          <p:nvPr/>
        </p:nvSpPr>
        <p:spPr>
          <a:xfrm>
            <a:off x="174625" y="3871838"/>
            <a:ext cx="2860675" cy="1309762"/>
          </a:xfrm>
          <a:prstGeom prst="wedgeRoundRectCallout">
            <a:avLst>
              <a:gd name="adj1" fmla="val 64008"/>
              <a:gd name="adj2" fmla="val -19691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2400" dirty="0" smtClean="0"/>
              <a:t>5-1.</a:t>
            </a:r>
          </a:p>
          <a:p>
            <a:pPr algn="ctr"/>
            <a:r>
              <a:rPr lang="en-US" altLang="zh-TW" sz="2400" dirty="0" smtClean="0"/>
              <a:t>Velocity</a:t>
            </a:r>
            <a:r>
              <a:rPr lang="zh-TW" altLang="en-US" sz="2400" dirty="0" smtClean="0"/>
              <a:t>樣板語言</a:t>
            </a:r>
            <a:endParaRPr lang="en-US" altLang="zh-TW" sz="2400" dirty="0" smtClean="0"/>
          </a:p>
          <a:p>
            <a:pPr algn="ctr"/>
            <a:r>
              <a:rPr lang="zh-TW" altLang="en-US" sz="2400" dirty="0" smtClean="0"/>
              <a:t>與</a:t>
            </a:r>
            <a:r>
              <a:rPr lang="en-US" altLang="zh-TW" sz="2400" dirty="0" smtClean="0"/>
              <a:t>CSS</a:t>
            </a:r>
            <a:r>
              <a:rPr lang="zh-TW" altLang="en-US" sz="2400" dirty="0" smtClean="0"/>
              <a:t>樣式檔</a:t>
            </a:r>
            <a:endParaRPr lang="zh-TW" altLang="en-US" sz="2400" dirty="0"/>
          </a:p>
        </p:txBody>
      </p:sp>
      <p:sp>
        <p:nvSpPr>
          <p:cNvPr id="10" name="圓角矩形圖說文字 9"/>
          <p:cNvSpPr/>
          <p:nvPr/>
        </p:nvSpPr>
        <p:spPr>
          <a:xfrm>
            <a:off x="5661025" y="2072530"/>
            <a:ext cx="2860675" cy="1309762"/>
          </a:xfrm>
          <a:prstGeom prst="wedgeRoundRectCallout">
            <a:avLst>
              <a:gd name="adj1" fmla="val -103361"/>
              <a:gd name="adj2" fmla="val -23569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2400" dirty="0" smtClean="0"/>
              <a:t>5-2.</a:t>
            </a:r>
          </a:p>
          <a:p>
            <a:pPr algn="ctr"/>
            <a:r>
              <a:rPr lang="en-US" altLang="zh-TW" sz="2400" dirty="0" smtClean="0"/>
              <a:t>JavaScript</a:t>
            </a:r>
            <a:r>
              <a:rPr lang="zh-TW" altLang="en-US" sz="2400" dirty="0" smtClean="0"/>
              <a:t>程式</a:t>
            </a:r>
            <a:endParaRPr lang="en-US" altLang="zh-TW" sz="2400" dirty="0" smtClean="0"/>
          </a:p>
          <a:p>
            <a:pPr algn="ctr"/>
            <a:r>
              <a:rPr lang="zh-TW" altLang="en-US" sz="2400" dirty="0" smtClean="0"/>
              <a:t>與圖片檔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796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Part 5. </a:t>
            </a:r>
            <a:r>
              <a:rPr lang="zh-TW" altLang="en-US" dirty="0" smtClean="0"/>
              <a:t>步驟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STEP 5-1. Velocity</a:t>
            </a:r>
            <a:r>
              <a:rPr lang="zh-TW" altLang="en-US" dirty="0"/>
              <a:t>樣板語言與</a:t>
            </a:r>
            <a:r>
              <a:rPr lang="en-US" altLang="zh-TW" dirty="0"/>
              <a:t>CSS</a:t>
            </a:r>
          </a:p>
          <a:p>
            <a:pPr lvl="1"/>
            <a:r>
              <a:rPr lang="zh-TW" altLang="en-US" dirty="0"/>
              <a:t>重要的</a:t>
            </a:r>
            <a:r>
              <a:rPr lang="en-US" altLang="zh-TW" dirty="0" err="1"/>
              <a:t>vm</a:t>
            </a:r>
            <a:r>
              <a:rPr lang="zh-TW" altLang="en-US" dirty="0"/>
              <a:t>檔案</a:t>
            </a:r>
          </a:p>
          <a:p>
            <a:pPr lvl="1"/>
            <a:r>
              <a:rPr lang="en-US" altLang="zh-TW" dirty="0"/>
              <a:t>Velocity</a:t>
            </a:r>
            <a:r>
              <a:rPr lang="zh-TW" altLang="en-US" dirty="0"/>
              <a:t>樣板語言</a:t>
            </a:r>
          </a:p>
          <a:p>
            <a:pPr lvl="1"/>
            <a:r>
              <a:rPr lang="zh-TW" altLang="en-US" dirty="0"/>
              <a:t>重要的</a:t>
            </a:r>
            <a:r>
              <a:rPr lang="en-US" altLang="zh-TW" dirty="0"/>
              <a:t>CSS</a:t>
            </a:r>
            <a:r>
              <a:rPr lang="zh-TW" altLang="en-US" dirty="0"/>
              <a:t>檔案</a:t>
            </a:r>
          </a:p>
          <a:p>
            <a:r>
              <a:rPr lang="en-US" altLang="zh-TW" dirty="0"/>
              <a:t>STEP 5-2. </a:t>
            </a:r>
            <a:r>
              <a:rPr lang="zh-TW" altLang="en-US" dirty="0"/>
              <a:t>圖片與</a:t>
            </a:r>
            <a:r>
              <a:rPr lang="en-US" altLang="zh-TW" dirty="0"/>
              <a:t>JavaScript</a:t>
            </a:r>
            <a:r>
              <a:rPr lang="zh-TW" altLang="en-US" dirty="0"/>
              <a:t>檔案</a:t>
            </a:r>
          </a:p>
          <a:p>
            <a:r>
              <a:rPr lang="en-US" altLang="zh-TW" dirty="0"/>
              <a:t>Part 5. </a:t>
            </a:r>
            <a:r>
              <a:rPr lang="zh-TW" altLang="en-US" dirty="0"/>
              <a:t>實作</a:t>
            </a:r>
            <a:r>
              <a:rPr lang="en-US" altLang="zh-TW" dirty="0"/>
              <a:t>!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66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849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Velocity</a:t>
            </a:r>
            <a:r>
              <a:rPr lang="zh-TW" altLang="en-US" dirty="0" smtClean="0"/>
              <a:t>樣板語言與</a:t>
            </a:r>
            <a:r>
              <a:rPr lang="en-US" altLang="zh-TW" dirty="0" smtClean="0"/>
              <a:t>CSS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u="sng" dirty="0" err="1" smtClean="0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]\PRACTICE\5-1\open_velocity.bat</a:t>
            </a:r>
          </a:p>
          <a:p>
            <a:pPr lvl="1"/>
            <a:r>
              <a:rPr lang="zh-TW" altLang="en-US" dirty="0" smtClean="0"/>
              <a:t>資料夾位置：</a:t>
            </a:r>
            <a:r>
              <a:rPr lang="en-US" altLang="zh-TW" dirty="0" smtClean="0"/>
              <a:t>[Solr]\example\</a:t>
            </a:r>
            <a:r>
              <a:rPr lang="en-US" altLang="zh-TW" dirty="0" err="1" smtClean="0"/>
              <a:t>solr</a:t>
            </a:r>
            <a:r>
              <a:rPr lang="en-US" altLang="zh-TW" dirty="0" smtClean="0"/>
              <a:t>\collection1\</a:t>
            </a:r>
            <a:r>
              <a:rPr lang="en-US" altLang="zh-TW" dirty="0" err="1" smtClean="0"/>
              <a:t>conf</a:t>
            </a:r>
            <a:r>
              <a:rPr lang="en-US" altLang="zh-TW" dirty="0" smtClean="0"/>
              <a:t>\velocity</a:t>
            </a:r>
          </a:p>
          <a:p>
            <a:r>
              <a:rPr lang="en-US" altLang="zh-TW" dirty="0" smtClean="0"/>
              <a:t>Velocity</a:t>
            </a:r>
            <a:r>
              <a:rPr lang="zh-TW" altLang="en-US" dirty="0" smtClean="0"/>
              <a:t>樣板語言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Apache </a:t>
            </a:r>
            <a:r>
              <a:rPr lang="en-US" altLang="zh-TW" dirty="0"/>
              <a:t>Velocity Project</a:t>
            </a:r>
            <a:br>
              <a:rPr lang="en-US" altLang="zh-TW" dirty="0"/>
            </a:br>
            <a:r>
              <a:rPr lang="en-US" altLang="zh-TW" dirty="0">
                <a:hlinkClick r:id="rId2"/>
              </a:rPr>
              <a:t>https://velocity.apache.org/engine/releases/velocity-1.5/user-guide.html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專注於顯示資料使用的樣板語言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檔案副檔名是 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vm</a:t>
            </a:r>
            <a:r>
              <a:rPr lang="zh-TW" altLang="en-US" dirty="0" smtClean="0"/>
              <a:t>，需要用</a:t>
            </a:r>
            <a:r>
              <a:rPr lang="en-US" altLang="zh-TW" dirty="0" smtClean="0"/>
              <a:t>Notepad++</a:t>
            </a:r>
            <a:r>
              <a:rPr lang="zh-TW" altLang="en-US" dirty="0" smtClean="0"/>
              <a:t>開啟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67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STEP </a:t>
            </a:r>
            <a:r>
              <a:rPr lang="en-US" altLang="zh-TW" dirty="0" smtClean="0"/>
              <a:t>5-1.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193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重要的</a:t>
            </a:r>
            <a:r>
              <a:rPr lang="en-US" altLang="zh-TW" dirty="0" err="1" smtClean="0"/>
              <a:t>vm</a:t>
            </a:r>
            <a:r>
              <a:rPr lang="zh-TW" altLang="en-US" dirty="0" smtClean="0"/>
              <a:t>檔案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head.vm</a:t>
            </a:r>
            <a:r>
              <a:rPr lang="zh-TW" altLang="en-US" dirty="0" smtClean="0"/>
              <a:t>：載入</a:t>
            </a:r>
            <a:r>
              <a:rPr lang="en-US" altLang="zh-TW" dirty="0" smtClean="0"/>
              <a:t>JavaScript / CSS</a:t>
            </a:r>
            <a:endParaRPr lang="en-US" altLang="zh-TW" dirty="0"/>
          </a:p>
          <a:p>
            <a:r>
              <a:rPr lang="en-US" altLang="zh-TW" dirty="0" smtClean="0"/>
              <a:t>menu.vm</a:t>
            </a:r>
            <a:r>
              <a:rPr lang="zh-TW" altLang="en-US" dirty="0" smtClean="0"/>
              <a:t>：選單</a:t>
            </a:r>
            <a:endParaRPr lang="en-US" altLang="zh-TW" dirty="0" smtClean="0"/>
          </a:p>
          <a:p>
            <a:r>
              <a:rPr lang="en-US" altLang="zh-TW" dirty="0" smtClean="0"/>
              <a:t>header.vm</a:t>
            </a:r>
            <a:r>
              <a:rPr lang="zh-TW" altLang="en-US" dirty="0" smtClean="0"/>
              <a:t>：標頭</a:t>
            </a:r>
            <a:endParaRPr lang="en-US" altLang="zh-TW" dirty="0" smtClean="0"/>
          </a:p>
          <a:p>
            <a:r>
              <a:rPr lang="en-US" altLang="zh-TW" dirty="0" smtClean="0"/>
              <a:t>query_form.vm</a:t>
            </a:r>
            <a:r>
              <a:rPr lang="zh-TW" altLang="en-US" dirty="0" smtClean="0"/>
              <a:t>：檢索欄位</a:t>
            </a:r>
            <a:endParaRPr lang="en-US" altLang="zh-TW" dirty="0" smtClean="0"/>
          </a:p>
          <a:p>
            <a:r>
              <a:rPr lang="en-US" altLang="zh-TW" dirty="0" smtClean="0"/>
              <a:t>facet_fields.vm</a:t>
            </a:r>
            <a:r>
              <a:rPr lang="zh-TW" altLang="en-US" dirty="0" smtClean="0"/>
              <a:t>：層面檢索</a:t>
            </a:r>
            <a:endParaRPr lang="en-US" altLang="zh-TW" dirty="0" smtClean="0"/>
          </a:p>
          <a:p>
            <a:r>
              <a:rPr lang="en-US" altLang="zh-TW" dirty="0" smtClean="0"/>
              <a:t>richtext_doc.vm</a:t>
            </a:r>
            <a:r>
              <a:rPr lang="zh-TW" altLang="en-US" dirty="0" smtClean="0"/>
              <a:t>：顯示結果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richtext_fields.vm</a:t>
            </a:r>
            <a:r>
              <a:rPr lang="zh-TW" altLang="en-US" dirty="0"/>
              <a:t>：顯示</a:t>
            </a:r>
            <a:r>
              <a:rPr lang="zh-TW" altLang="en-US" dirty="0" smtClean="0"/>
              <a:t>結果記錄</a:t>
            </a:r>
            <a:endParaRPr lang="en-US" altLang="zh-TW" dirty="0"/>
          </a:p>
          <a:p>
            <a:pPr lvl="1"/>
            <a:r>
              <a:rPr lang="en-US" altLang="zh-TW" dirty="0" smtClean="0"/>
              <a:t>richtext_similar.vm</a:t>
            </a:r>
            <a:r>
              <a:rPr lang="zh-TW" altLang="en-US" dirty="0"/>
              <a:t>：</a:t>
            </a:r>
            <a:r>
              <a:rPr lang="zh-TW" altLang="en-US" dirty="0" smtClean="0"/>
              <a:t>顯示相關記錄</a:t>
            </a:r>
            <a:endParaRPr lang="en-US" altLang="zh-TW" dirty="0"/>
          </a:p>
          <a:p>
            <a:r>
              <a:rPr lang="en-US" altLang="zh-TW" dirty="0" smtClean="0"/>
              <a:t>footer.vm</a:t>
            </a:r>
            <a:r>
              <a:rPr lang="zh-TW" altLang="en-US" dirty="0" smtClean="0"/>
              <a:t>：結尾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68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755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vm</a:t>
            </a:r>
            <a:r>
              <a:rPr lang="zh-TW" altLang="en-US" dirty="0" smtClean="0"/>
              <a:t>檔案與版面的對應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69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13377" y="1846263"/>
            <a:ext cx="6161696" cy="4022725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1513377" y="1846263"/>
            <a:ext cx="6161696" cy="2091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8" name="圓角矩形 7"/>
          <p:cNvSpPr/>
          <p:nvPr/>
        </p:nvSpPr>
        <p:spPr>
          <a:xfrm>
            <a:off x="3390563" y="2103929"/>
            <a:ext cx="2362874" cy="4936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9" name="圓角矩形 8"/>
          <p:cNvSpPr/>
          <p:nvPr/>
        </p:nvSpPr>
        <p:spPr>
          <a:xfrm>
            <a:off x="3487667" y="2629912"/>
            <a:ext cx="2087745" cy="28322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10" name="圓角矩形 9"/>
          <p:cNvSpPr/>
          <p:nvPr/>
        </p:nvSpPr>
        <p:spPr>
          <a:xfrm>
            <a:off x="1642683" y="3163986"/>
            <a:ext cx="1294726" cy="2705002"/>
          </a:xfrm>
          <a:prstGeom prst="roundRect">
            <a:avLst>
              <a:gd name="adj" fmla="val 5417"/>
            </a:avLst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11" name="圓角矩形 10"/>
          <p:cNvSpPr/>
          <p:nvPr/>
        </p:nvSpPr>
        <p:spPr>
          <a:xfrm>
            <a:off x="2994053" y="3163986"/>
            <a:ext cx="4681020" cy="2705002"/>
          </a:xfrm>
          <a:prstGeom prst="roundRect">
            <a:avLst>
              <a:gd name="adj" fmla="val 5598"/>
            </a:avLst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12" name="圓角矩形 11"/>
          <p:cNvSpPr/>
          <p:nvPr/>
        </p:nvSpPr>
        <p:spPr>
          <a:xfrm>
            <a:off x="3091158" y="3722336"/>
            <a:ext cx="2840304" cy="1998733"/>
          </a:xfrm>
          <a:prstGeom prst="roundRect">
            <a:avLst>
              <a:gd name="adj" fmla="val 4116"/>
            </a:avLst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13" name="圓角矩形圖說文字 12"/>
          <p:cNvSpPr/>
          <p:nvPr/>
        </p:nvSpPr>
        <p:spPr>
          <a:xfrm>
            <a:off x="331773" y="2139489"/>
            <a:ext cx="1310910" cy="433699"/>
          </a:xfrm>
          <a:prstGeom prst="wedgeRoundRectCallout">
            <a:avLst>
              <a:gd name="adj1" fmla="val 52630"/>
              <a:gd name="adj2" fmla="val -79570"/>
              <a:gd name="adj3" fmla="val 16667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/>
              <a:t>menu.vm</a:t>
            </a:r>
            <a:endParaRPr lang="zh-TW" altLang="en-US" sz="1800" dirty="0"/>
          </a:p>
        </p:txBody>
      </p:sp>
      <p:sp>
        <p:nvSpPr>
          <p:cNvPr id="14" name="圓角矩形圖說文字 13"/>
          <p:cNvSpPr/>
          <p:nvPr/>
        </p:nvSpPr>
        <p:spPr>
          <a:xfrm>
            <a:off x="5931461" y="2103929"/>
            <a:ext cx="1488935" cy="433699"/>
          </a:xfrm>
          <a:prstGeom prst="wedgeRoundRectCallout">
            <a:avLst>
              <a:gd name="adj1" fmla="val -64316"/>
              <a:gd name="adj2" fmla="val -7796"/>
              <a:gd name="adj3" fmla="val 16667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/>
              <a:t>header.vm</a:t>
            </a:r>
            <a:endParaRPr lang="zh-TW" altLang="en-US" sz="1800" dirty="0"/>
          </a:p>
        </p:txBody>
      </p:sp>
      <p:sp>
        <p:nvSpPr>
          <p:cNvPr id="15" name="圓角矩形圖說文字 14"/>
          <p:cNvSpPr/>
          <p:nvPr/>
        </p:nvSpPr>
        <p:spPr>
          <a:xfrm>
            <a:off x="5931461" y="2621820"/>
            <a:ext cx="2366233" cy="433699"/>
          </a:xfrm>
          <a:prstGeom prst="wedgeRoundRectCallout">
            <a:avLst>
              <a:gd name="adj1" fmla="val -64316"/>
              <a:gd name="adj2" fmla="val -7796"/>
              <a:gd name="adj3" fmla="val 16667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/>
              <a:t>query_form.vm</a:t>
            </a:r>
            <a:endParaRPr lang="zh-TW" altLang="en-US" sz="1800" dirty="0"/>
          </a:p>
        </p:txBody>
      </p:sp>
      <p:sp>
        <p:nvSpPr>
          <p:cNvPr id="16" name="圓角矩形圖說文字 15"/>
          <p:cNvSpPr/>
          <p:nvPr/>
        </p:nvSpPr>
        <p:spPr>
          <a:xfrm>
            <a:off x="134123" y="5287370"/>
            <a:ext cx="2366233" cy="433699"/>
          </a:xfrm>
          <a:prstGeom prst="wedgeRoundRectCallout">
            <a:avLst>
              <a:gd name="adj1" fmla="val 36815"/>
              <a:gd name="adj2" fmla="val -95271"/>
              <a:gd name="adj3" fmla="val 16667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/>
              <a:t>facet_fields.vm</a:t>
            </a:r>
            <a:endParaRPr lang="zh-TW" altLang="en-US" sz="1800" dirty="0"/>
          </a:p>
        </p:txBody>
      </p:sp>
      <p:sp>
        <p:nvSpPr>
          <p:cNvPr id="17" name="圓角矩形圖說文字 16"/>
          <p:cNvSpPr/>
          <p:nvPr/>
        </p:nvSpPr>
        <p:spPr>
          <a:xfrm>
            <a:off x="6777767" y="4323953"/>
            <a:ext cx="2366233" cy="433699"/>
          </a:xfrm>
          <a:prstGeom prst="wedgeRoundRectCallout">
            <a:avLst>
              <a:gd name="adj1" fmla="val -38828"/>
              <a:gd name="adj2" fmla="val -99757"/>
              <a:gd name="adj3" fmla="val 16667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/>
              <a:t>richtext_doc.vm</a:t>
            </a:r>
            <a:endParaRPr lang="zh-TW" altLang="en-US" sz="1800" dirty="0"/>
          </a:p>
        </p:txBody>
      </p:sp>
      <p:sp>
        <p:nvSpPr>
          <p:cNvPr id="18" name="圓角矩形圖說文字 17"/>
          <p:cNvSpPr/>
          <p:nvPr/>
        </p:nvSpPr>
        <p:spPr>
          <a:xfrm>
            <a:off x="4909230" y="5148267"/>
            <a:ext cx="2366233" cy="433699"/>
          </a:xfrm>
          <a:prstGeom prst="wedgeRoundRectCallout">
            <a:avLst>
              <a:gd name="adj1" fmla="val -35950"/>
              <a:gd name="adj2" fmla="val -95271"/>
              <a:gd name="adj3" fmla="val 16667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/>
              <a:t>richtext_fields.vm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456497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Apache Solr</a:t>
            </a:r>
            <a:br>
              <a:rPr lang="en-US" altLang="zh-TW" dirty="0" smtClean="0"/>
            </a:br>
            <a:r>
              <a:rPr lang="en-US" altLang="zh-TW" sz="2000" dirty="0">
                <a:hlinkClick r:id="rId2"/>
              </a:rPr>
              <a:t>http://lucene.apache.org/solr/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259079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dirty="0" smtClean="0"/>
              <a:t>Apache</a:t>
            </a:r>
            <a:r>
              <a:rPr lang="zh-TW" altLang="en-US" dirty="0" smtClean="0"/>
              <a:t>基金會的開放原始碼全文檢索引擎</a:t>
            </a:r>
            <a:r>
              <a:rPr lang="en-US" altLang="zh-TW" dirty="0" smtClean="0"/>
              <a:t>(full text search engine)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dirty="0" smtClean="0"/>
              <a:t>2010</a:t>
            </a:r>
            <a:r>
              <a:rPr lang="zh-TW" altLang="en-US" dirty="0" smtClean="0"/>
              <a:t>年正式併入</a:t>
            </a:r>
            <a:r>
              <a:rPr lang="en-US" altLang="zh-TW" dirty="0" err="1" smtClean="0"/>
              <a:t>Lucene</a:t>
            </a:r>
            <a:r>
              <a:rPr lang="zh-TW" altLang="en-US" dirty="0" smtClean="0"/>
              <a:t>計劃中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 smtClean="0"/>
              <a:t>Solr</a:t>
            </a:r>
            <a:r>
              <a:rPr lang="zh-TW" altLang="en-US" dirty="0" smtClean="0"/>
              <a:t>是基於</a:t>
            </a:r>
            <a:r>
              <a:rPr lang="en-US" altLang="zh-TW" dirty="0" err="1" smtClean="0"/>
              <a:t>Lucene</a:t>
            </a:r>
            <a:r>
              <a:rPr lang="zh-TW" altLang="en-US" dirty="0"/>
              <a:t>全文</a:t>
            </a:r>
            <a:r>
              <a:rPr lang="zh-TW" altLang="en-US" dirty="0" smtClean="0"/>
              <a:t>檢索引擎為核心，再加入更多功能與</a:t>
            </a:r>
            <a:r>
              <a:rPr lang="en-US" altLang="zh-TW" dirty="0" smtClean="0"/>
              <a:t>API</a:t>
            </a:r>
            <a:r>
              <a:rPr lang="zh-TW" altLang="en-US" dirty="0" smtClean="0"/>
              <a:t>，方便與各種系統整合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 smtClean="0"/>
              <a:t>具備企業級的規模與功能，成為眾多系統檢索的核心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wiki.apache.org/solr/PublicServers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33" name="投影片編號版面配置區 32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6221" y="4770967"/>
            <a:ext cx="838200" cy="619125"/>
          </a:xfrm>
          <a:prstGeom prst="rect">
            <a:avLst/>
          </a:prstGeom>
        </p:spPr>
      </p:pic>
      <p:sp>
        <p:nvSpPr>
          <p:cNvPr id="26" name="文字方塊 25"/>
          <p:cNvSpPr txBox="1"/>
          <p:nvPr/>
        </p:nvSpPr>
        <p:spPr>
          <a:xfrm>
            <a:off x="7278261" y="5527675"/>
            <a:ext cx="1151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美國白宮</a:t>
            </a:r>
            <a:endParaRPr lang="zh-TW" altLang="en-US" dirty="0"/>
          </a:p>
        </p:txBody>
      </p:sp>
      <p:pic>
        <p:nvPicPr>
          <p:cNvPr id="28" name="圖片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5646" y="4770967"/>
            <a:ext cx="942975" cy="552450"/>
          </a:xfrm>
          <a:prstGeom prst="rect">
            <a:avLst/>
          </a:prstGeom>
        </p:spPr>
      </p:pic>
      <p:sp>
        <p:nvSpPr>
          <p:cNvPr id="30" name="文字方塊 29"/>
          <p:cNvSpPr txBox="1"/>
          <p:nvPr/>
        </p:nvSpPr>
        <p:spPr>
          <a:xfrm>
            <a:off x="1041399" y="5461000"/>
            <a:ext cx="1151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美國線上</a:t>
            </a:r>
            <a:endParaRPr lang="en-US" altLang="zh-TW" dirty="0" smtClean="0"/>
          </a:p>
        </p:txBody>
      </p:sp>
      <p:sp>
        <p:nvSpPr>
          <p:cNvPr id="32" name="文字方塊 31"/>
          <p:cNvSpPr txBox="1"/>
          <p:nvPr/>
        </p:nvSpPr>
        <p:spPr>
          <a:xfrm>
            <a:off x="3228444" y="5527675"/>
            <a:ext cx="1151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開源論壇</a:t>
            </a:r>
            <a:endParaRPr lang="zh-TW" altLang="en-US" dirty="0"/>
          </a:p>
        </p:txBody>
      </p:sp>
      <p:pic>
        <p:nvPicPr>
          <p:cNvPr id="29" name="圖片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2529" y="4842404"/>
            <a:ext cx="1885950" cy="476250"/>
          </a:xfrm>
          <a:prstGeom prst="rect">
            <a:avLst/>
          </a:prstGeom>
        </p:spPr>
      </p:pic>
      <p:pic>
        <p:nvPicPr>
          <p:cNvPr id="1030" name="Picture 6" descr="JSTO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137" y="4660111"/>
            <a:ext cx="606425" cy="774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字方塊 34"/>
          <p:cNvSpPr txBox="1"/>
          <p:nvPr/>
        </p:nvSpPr>
        <p:spPr>
          <a:xfrm>
            <a:off x="5283200" y="5527675"/>
            <a:ext cx="1678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學術資料庫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3492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Velocity</a:t>
            </a:r>
            <a:r>
              <a:rPr lang="zh-TW" altLang="en-US" dirty="0" smtClean="0"/>
              <a:t>樣板語言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4093" y="1879600"/>
            <a:ext cx="7543801" cy="2531533"/>
          </a:xfrm>
        </p:spPr>
        <p:txBody>
          <a:bodyPr>
            <a:normAutofit/>
          </a:bodyPr>
          <a:lstStyle/>
          <a:p>
            <a:r>
              <a:rPr lang="en-US" altLang="zh-TW" sz="2200" dirty="0" smtClean="0"/>
              <a:t>#</a:t>
            </a:r>
            <a:r>
              <a:rPr lang="zh-TW" altLang="en-US" sz="2200" dirty="0" smtClean="0"/>
              <a:t>開頭：</a:t>
            </a:r>
            <a:r>
              <a:rPr lang="en-US" altLang="zh-TW" sz="2200" dirty="0" err="1" smtClean="0"/>
              <a:t>vm</a:t>
            </a:r>
            <a:r>
              <a:rPr lang="zh-TW" altLang="en-US" sz="2200" dirty="0" smtClean="0"/>
              <a:t>語法</a:t>
            </a:r>
            <a:endParaRPr lang="en-US" altLang="zh-TW" sz="2200" dirty="0" smtClean="0"/>
          </a:p>
          <a:p>
            <a:r>
              <a:rPr lang="zh-TW" altLang="en-US" sz="2200" dirty="0" smtClean="0"/>
              <a:t>一般內容顯示</a:t>
            </a:r>
            <a:endParaRPr lang="en-US" altLang="zh-TW" sz="2200" dirty="0" smtClean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3"/>
          <a:srcRect r="13379"/>
          <a:stretch/>
        </p:blipFill>
        <p:spPr>
          <a:xfrm>
            <a:off x="3172680" y="1747396"/>
            <a:ext cx="5954387" cy="4602604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70</a:t>
            </a:fld>
            <a:endParaRPr lang="en-US" dirty="0"/>
          </a:p>
        </p:txBody>
      </p:sp>
      <p:sp>
        <p:nvSpPr>
          <p:cNvPr id="6" name="圓角矩形圖說文字 5"/>
          <p:cNvSpPr/>
          <p:nvPr/>
        </p:nvSpPr>
        <p:spPr>
          <a:xfrm>
            <a:off x="4025001" y="1760938"/>
            <a:ext cx="1639200" cy="372791"/>
          </a:xfrm>
          <a:prstGeom prst="wedgeRoundRectCallout">
            <a:avLst>
              <a:gd name="adj1" fmla="val -62256"/>
              <a:gd name="adj2" fmla="val 8066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#*</a:t>
            </a:r>
            <a:r>
              <a:rPr lang="zh-TW" altLang="en-US" dirty="0" smtClean="0"/>
              <a:t>：註解開頭</a:t>
            </a:r>
            <a:endParaRPr lang="zh-TW" altLang="en-US" dirty="0"/>
          </a:p>
        </p:txBody>
      </p:sp>
      <p:sp>
        <p:nvSpPr>
          <p:cNvPr id="7" name="圓角矩形圖說文字 6"/>
          <p:cNvSpPr/>
          <p:nvPr/>
        </p:nvSpPr>
        <p:spPr>
          <a:xfrm>
            <a:off x="1299952" y="3010515"/>
            <a:ext cx="1818693" cy="372791"/>
          </a:xfrm>
          <a:prstGeom prst="wedgeRoundRectCallout">
            <a:avLst>
              <a:gd name="adj1" fmla="val 84098"/>
              <a:gd name="adj2" fmla="val -7376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*#</a:t>
            </a:r>
            <a:r>
              <a:rPr lang="zh-TW" altLang="en-US" dirty="0" smtClean="0"/>
              <a:t>：註解結尾</a:t>
            </a:r>
            <a:endParaRPr lang="zh-TW" altLang="en-US" dirty="0"/>
          </a:p>
        </p:txBody>
      </p:sp>
      <p:sp>
        <p:nvSpPr>
          <p:cNvPr id="8" name="圓角矩形圖說文字 7"/>
          <p:cNvSpPr/>
          <p:nvPr/>
        </p:nvSpPr>
        <p:spPr>
          <a:xfrm>
            <a:off x="1092575" y="3501968"/>
            <a:ext cx="2080105" cy="372791"/>
          </a:xfrm>
          <a:prstGeom prst="wedgeRoundRectCallout">
            <a:avLst>
              <a:gd name="adj1" fmla="val 79913"/>
              <a:gd name="adj2" fmla="val -4197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#set(): </a:t>
            </a:r>
            <a:r>
              <a:rPr lang="zh-TW" altLang="en-US" dirty="0" smtClean="0"/>
              <a:t>設定變數</a:t>
            </a:r>
            <a:endParaRPr lang="zh-TW" altLang="en-US" dirty="0"/>
          </a:p>
        </p:txBody>
      </p:sp>
      <p:sp>
        <p:nvSpPr>
          <p:cNvPr id="9" name="圓角矩形圖說文字 8"/>
          <p:cNvSpPr/>
          <p:nvPr/>
        </p:nvSpPr>
        <p:spPr>
          <a:xfrm>
            <a:off x="822960" y="4097673"/>
            <a:ext cx="2080105" cy="372791"/>
          </a:xfrm>
          <a:prstGeom prst="wedgeRoundRectCallout">
            <a:avLst>
              <a:gd name="adj1" fmla="val 86426"/>
              <a:gd name="adj2" fmla="val -465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#if():</a:t>
            </a:r>
            <a:r>
              <a:rPr lang="zh-TW" altLang="en-US" dirty="0"/>
              <a:t> </a:t>
            </a:r>
            <a:r>
              <a:rPr lang="zh-TW" altLang="en-US" dirty="0" smtClean="0"/>
              <a:t>條件判斷</a:t>
            </a:r>
            <a:endParaRPr lang="zh-TW" altLang="en-US" dirty="0"/>
          </a:p>
        </p:txBody>
      </p:sp>
      <p:sp>
        <p:nvSpPr>
          <p:cNvPr id="11" name="圓角矩形圖說文字 10"/>
          <p:cNvSpPr/>
          <p:nvPr/>
        </p:nvSpPr>
        <p:spPr>
          <a:xfrm>
            <a:off x="512844" y="5542048"/>
            <a:ext cx="2301085" cy="372791"/>
          </a:xfrm>
          <a:prstGeom prst="wedgeRoundRectCallout">
            <a:avLst>
              <a:gd name="adj1" fmla="val 86426"/>
              <a:gd name="adj2" fmla="val -465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#end:</a:t>
            </a:r>
            <a:r>
              <a:rPr lang="zh-TW" altLang="en-US" dirty="0" smtClean="0"/>
              <a:t> 條件判斷結束</a:t>
            </a:r>
            <a:endParaRPr lang="zh-TW" altLang="en-US" dirty="0"/>
          </a:p>
        </p:txBody>
      </p:sp>
      <p:sp>
        <p:nvSpPr>
          <p:cNvPr id="12" name="圓角矩形圖說文字 11"/>
          <p:cNvSpPr/>
          <p:nvPr/>
        </p:nvSpPr>
        <p:spPr>
          <a:xfrm>
            <a:off x="1169245" y="4788495"/>
            <a:ext cx="1733820" cy="566576"/>
          </a:xfrm>
          <a:prstGeom prst="wedgeRoundRectCallout">
            <a:avLst>
              <a:gd name="adj1" fmla="val 101368"/>
              <a:gd name="adj2" fmla="val -24047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直接顯示的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HTML</a:t>
            </a:r>
            <a:r>
              <a:rPr lang="zh-TW" altLang="en-US" dirty="0" smtClean="0"/>
              <a:t>標籤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649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重要的</a:t>
            </a:r>
            <a:r>
              <a:rPr lang="en-US" altLang="zh-TW" dirty="0" smtClean="0"/>
              <a:t>CSS</a:t>
            </a:r>
            <a:r>
              <a:rPr lang="zh-TW" altLang="en-US" dirty="0" smtClean="0"/>
              <a:t>檔案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u="sng" dirty="0" err="1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]\PRACTICE\5-1\edit_main.css.bat</a:t>
            </a:r>
            <a:endParaRPr lang="en-US" altLang="zh-TW" dirty="0" smtClean="0"/>
          </a:p>
          <a:p>
            <a:r>
              <a:rPr lang="en-US" altLang="zh-TW" dirty="0" smtClean="0"/>
              <a:t>CSS</a:t>
            </a:r>
            <a:r>
              <a:rPr lang="zh-TW" altLang="en-US" dirty="0" smtClean="0"/>
              <a:t>：設定網頁樣式的程式語言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rgbClr val="FF0000"/>
                </a:solidFill>
              </a:rPr>
              <a:t>main.css</a:t>
            </a:r>
            <a:r>
              <a:rPr lang="zh-TW" altLang="en-US" dirty="0" smtClean="0"/>
              <a:t>：主要控制網站的</a:t>
            </a:r>
            <a:r>
              <a:rPr lang="en-US" altLang="zh-TW" dirty="0" smtClean="0"/>
              <a:t>CSS</a:t>
            </a:r>
            <a:r>
              <a:rPr lang="zh-TW" altLang="en-US" dirty="0" smtClean="0"/>
              <a:t>檔案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教學用</a:t>
            </a:r>
            <a:r>
              <a:rPr lang="en-US" altLang="zh-TW" dirty="0" smtClean="0"/>
              <a:t>Solr</a:t>
            </a:r>
            <a:r>
              <a:rPr lang="zh-TW" altLang="en-US" dirty="0" smtClean="0"/>
              <a:t>額外採用了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Semantic UI</a:t>
            </a:r>
            <a:r>
              <a:rPr lang="zh-TW" altLang="en-US" dirty="0" smtClean="0"/>
              <a:t>作為設計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工具庫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使用教學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http</a:t>
            </a:r>
            <a:r>
              <a:rPr lang="en-US" altLang="zh-TW" dirty="0"/>
              <a:t>://semantic-ui.com/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71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5105399" y="3312072"/>
            <a:ext cx="3743325" cy="3013377"/>
            <a:chOff x="4594225" y="2900576"/>
            <a:chExt cx="4254500" cy="3424873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94225" y="2900576"/>
              <a:ext cx="4254500" cy="3424873"/>
            </a:xfrm>
            <a:prstGeom prst="rect">
              <a:avLst/>
            </a:prstGeom>
          </p:spPr>
        </p:pic>
        <p:sp>
          <p:nvSpPr>
            <p:cNvPr id="7" name="圓角矩形 6"/>
            <p:cNvSpPr/>
            <p:nvPr/>
          </p:nvSpPr>
          <p:spPr>
            <a:xfrm>
              <a:off x="5384800" y="4699000"/>
              <a:ext cx="977900" cy="1044505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49889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圖片與</a:t>
            </a:r>
            <a:r>
              <a:rPr lang="en-US" altLang="zh-TW" dirty="0" smtClean="0"/>
              <a:t>JavaScript</a:t>
            </a:r>
            <a:r>
              <a:rPr lang="zh-TW" altLang="en-US" dirty="0" smtClean="0"/>
              <a:t>檔案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u="sng" dirty="0" err="1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]\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PRACTICE\5-2\open_webapp.bat</a:t>
            </a:r>
            <a:endParaRPr lang="en-US" altLang="zh-TW" u="sng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zh-TW" altLang="en-US" dirty="0" smtClean="0"/>
              <a:t>資料夾</a:t>
            </a:r>
            <a:r>
              <a:rPr lang="zh-TW" altLang="en-US" dirty="0"/>
              <a:t>位置：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solr</a:t>
            </a:r>
            <a:r>
              <a:rPr lang="en-US" altLang="zh-TW" dirty="0"/>
              <a:t>]\</a:t>
            </a:r>
            <a:r>
              <a:rPr lang="en-US" altLang="zh-TW" dirty="0" smtClean="0"/>
              <a:t>example\</a:t>
            </a:r>
            <a:r>
              <a:rPr lang="en-US" altLang="zh-TW" dirty="0" err="1" smtClean="0"/>
              <a:t>solr-webapp</a:t>
            </a:r>
            <a:r>
              <a:rPr lang="en-US" altLang="zh-TW" dirty="0" smtClean="0"/>
              <a:t>\</a:t>
            </a:r>
            <a:r>
              <a:rPr lang="en-US" altLang="zh-TW" dirty="0" err="1" smtClean="0"/>
              <a:t>webapp</a:t>
            </a:r>
            <a:endParaRPr lang="en-US" altLang="zh-TW" dirty="0" smtClean="0"/>
          </a:p>
          <a:p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u="sng" dirty="0" err="1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]\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PRACTICE\5-2\open_img.bat</a:t>
            </a:r>
            <a:endParaRPr lang="en-US" altLang="zh-TW" dirty="0" smtClean="0"/>
          </a:p>
          <a:p>
            <a:r>
              <a:rPr lang="zh-TW" altLang="en-US" dirty="0" smtClean="0"/>
              <a:t>檔案位置與網址的關係：以</a:t>
            </a:r>
            <a:r>
              <a:rPr lang="en-US" altLang="zh-TW" dirty="0" smtClean="0"/>
              <a:t>library-logo-small.png</a:t>
            </a:r>
            <a:r>
              <a:rPr lang="zh-TW" altLang="en-US" dirty="0" smtClean="0"/>
              <a:t>為例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檔案位置：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solr</a:t>
            </a:r>
            <a:r>
              <a:rPr lang="en-US" altLang="zh-TW" dirty="0"/>
              <a:t>]\</a:t>
            </a:r>
            <a:r>
              <a:rPr lang="en-US" altLang="zh-TW" dirty="0" smtClean="0"/>
              <a:t>example\</a:t>
            </a:r>
            <a:r>
              <a:rPr lang="en-US" altLang="zh-TW" dirty="0" err="1" smtClean="0"/>
              <a:t>solr-webapp</a:t>
            </a:r>
            <a:r>
              <a:rPr lang="en-US" altLang="zh-TW" dirty="0" smtClean="0"/>
              <a:t>\</a:t>
            </a:r>
            <a:r>
              <a:rPr lang="en-US" altLang="zh-TW" dirty="0" err="1" smtClean="0"/>
              <a:t>webapp</a:t>
            </a:r>
            <a:r>
              <a:rPr lang="en-US" altLang="zh-TW" dirty="0" smtClean="0">
                <a:solidFill>
                  <a:srgbClr val="FF0000"/>
                </a:solidFill>
              </a:rPr>
              <a:t>\</a:t>
            </a:r>
            <a:r>
              <a:rPr lang="en-US" altLang="zh-TW" dirty="0" err="1" smtClean="0">
                <a:solidFill>
                  <a:srgbClr val="FF0000"/>
                </a:solidFill>
              </a:rPr>
              <a:t>img</a:t>
            </a:r>
            <a:r>
              <a:rPr lang="en-US" altLang="zh-TW" dirty="0" smtClean="0">
                <a:solidFill>
                  <a:srgbClr val="FF0000"/>
                </a:solidFill>
              </a:rPr>
              <a:t>\library-logo-small.png</a:t>
            </a:r>
          </a:p>
          <a:p>
            <a:pPr lvl="1"/>
            <a:r>
              <a:rPr lang="zh-TW" altLang="en-US" dirty="0" smtClean="0"/>
              <a:t>網址：</a:t>
            </a:r>
            <a:r>
              <a:rPr lang="en-US" altLang="zh-TW" dirty="0"/>
              <a:t>http://localhost:8983/solr</a:t>
            </a:r>
            <a:r>
              <a:rPr lang="en-US" altLang="zh-TW" dirty="0">
                <a:solidFill>
                  <a:srgbClr val="FF0000"/>
                </a:solidFill>
              </a:rPr>
              <a:t>/img/library-logo-small.png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72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/>
              <a:t>STEP 5-2.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3806" y="5176574"/>
            <a:ext cx="1576388" cy="1576388"/>
          </a:xfrm>
          <a:prstGeom prst="rect">
            <a:avLst/>
          </a:prstGeom>
        </p:spPr>
      </p:pic>
      <p:grpSp>
        <p:nvGrpSpPr>
          <p:cNvPr id="8" name="群組 7"/>
          <p:cNvGrpSpPr/>
          <p:nvPr/>
        </p:nvGrpSpPr>
        <p:grpSpPr>
          <a:xfrm>
            <a:off x="6896100" y="476293"/>
            <a:ext cx="1748444" cy="1219201"/>
            <a:chOff x="6896100" y="476293"/>
            <a:chExt cx="1748444" cy="1219201"/>
          </a:xfrm>
        </p:grpSpPr>
        <p:sp>
          <p:nvSpPr>
            <p:cNvPr id="9" name="圓角矩形 8"/>
            <p:cNvSpPr/>
            <p:nvPr/>
          </p:nvSpPr>
          <p:spPr>
            <a:xfrm>
              <a:off x="6896100" y="929639"/>
              <a:ext cx="1021253" cy="493467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TW" altLang="en-US" sz="1800" b="1" dirty="0" smtClean="0"/>
                <a:t>實作</a:t>
              </a:r>
              <a:r>
                <a:rPr lang="en-US" altLang="zh-TW" sz="1800" b="1" dirty="0" smtClean="0"/>
                <a:t>!</a:t>
              </a:r>
              <a:endParaRPr lang="zh-TW" altLang="en-US" sz="1800" b="1" dirty="0"/>
            </a:p>
          </p:txBody>
        </p:sp>
        <p:pic>
          <p:nvPicPr>
            <p:cNvPr id="10" name="Picture 2" descr="man,black,account,male,person,people,profile,human,member,user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5344" y="476293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1080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30410" y="286604"/>
            <a:ext cx="6536349" cy="1450757"/>
          </a:xfrm>
        </p:spPr>
        <p:txBody>
          <a:bodyPr/>
          <a:lstStyle/>
          <a:p>
            <a:r>
              <a:rPr lang="en-US" altLang="zh-TW" dirty="0" smtClean="0"/>
              <a:t>Part 5. </a:t>
            </a:r>
            <a:r>
              <a:rPr lang="zh-TW" altLang="en-US" dirty="0" smtClean="0"/>
              <a:t>實作</a:t>
            </a:r>
            <a:r>
              <a:rPr lang="en-US" altLang="zh-TW" dirty="0" smtClean="0"/>
              <a:t>!</a:t>
            </a:r>
            <a:endParaRPr lang="zh-TW" alt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half" idx="2"/>
          </p:nvPr>
        </p:nvSpPr>
        <p:spPr>
          <a:xfrm>
            <a:off x="4243388" y="2047876"/>
            <a:ext cx="4566285" cy="4081994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altLang="zh-TW" dirty="0" smtClean="0"/>
              <a:t>5-2</a:t>
            </a:r>
            <a:r>
              <a:rPr lang="en-US" altLang="zh-TW" dirty="0"/>
              <a:t>. </a:t>
            </a:r>
            <a:r>
              <a:rPr lang="zh-TW" altLang="en-US" dirty="0"/>
              <a:t>替換標題圖片</a:t>
            </a:r>
          </a:p>
          <a:p>
            <a:pPr lvl="1"/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u="sng" dirty="0" err="1" smtClean="0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]\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PRACTICE\5-2</a:t>
            </a:r>
            <a:b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\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open_img.bat</a:t>
            </a:r>
          </a:p>
          <a:p>
            <a:pPr lvl="1"/>
            <a:r>
              <a:rPr lang="zh-TW" altLang="en-US" dirty="0" smtClean="0"/>
              <a:t>圖示</a:t>
            </a:r>
            <a:r>
              <a:rPr lang="zh-TW" altLang="en-US" dirty="0"/>
              <a:t> </a:t>
            </a:r>
            <a:r>
              <a:rPr lang="en-US" altLang="zh-TW" dirty="0">
                <a:hlinkClick r:id="rId3"/>
              </a:rPr>
              <a:t>http://findicons.com</a:t>
            </a:r>
            <a:r>
              <a:rPr lang="en-US" altLang="zh-TW" dirty="0" smtClean="0">
                <a:hlinkClick r:id="rId3"/>
              </a:rPr>
              <a:t>/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照片</a:t>
            </a:r>
            <a:r>
              <a:rPr lang="zh-TW" altLang="en-US" dirty="0"/>
              <a:t> </a:t>
            </a:r>
            <a:r>
              <a:rPr lang="en-US" altLang="zh-TW" dirty="0">
                <a:hlinkClick r:id="rId4"/>
              </a:rPr>
              <a:t>http://pixabay.com</a:t>
            </a:r>
            <a:r>
              <a:rPr lang="en-US" altLang="zh-TW" dirty="0" smtClean="0">
                <a:hlinkClick r:id="rId4"/>
              </a:rPr>
              <a:t>/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圖片</a:t>
            </a:r>
            <a:r>
              <a:rPr lang="zh-TW" altLang="en-US" dirty="0"/>
              <a:t>截圖跟簡單</a:t>
            </a:r>
            <a:r>
              <a:rPr lang="zh-TW" altLang="en-US" dirty="0" smtClean="0"/>
              <a:t>編輯 </a:t>
            </a:r>
            <a:r>
              <a:rPr lang="en-US" altLang="zh-TW" dirty="0" err="1" smtClean="0"/>
              <a:t>FastStone</a:t>
            </a:r>
            <a:r>
              <a:rPr lang="en-US" altLang="zh-TW" dirty="0" smtClean="0"/>
              <a:t> Capture</a:t>
            </a:r>
            <a:br>
              <a:rPr lang="en-US" altLang="zh-TW" dirty="0" smtClean="0"/>
            </a:br>
            <a:r>
              <a:rPr lang="en-US" altLang="zh-TW" dirty="0" smtClean="0">
                <a:hlinkClick r:id="rId5"/>
              </a:rPr>
              <a:t>http://j.mp/20150501-fs</a:t>
            </a:r>
            <a:endParaRPr lang="zh-TW" altLang="en-US" dirty="0"/>
          </a:p>
          <a:p>
            <a:pPr lvl="2"/>
            <a:endParaRPr lang="en-US" altLang="zh-TW" u="sng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73</a:t>
            </a:fld>
            <a:endParaRPr lang="zh-TW" altLang="en-US" dirty="0"/>
          </a:p>
        </p:txBody>
      </p:sp>
      <p:pic>
        <p:nvPicPr>
          <p:cNvPr id="11" name="Picture 2" descr="音乐, 听力, 歌曲, Mp3, 计算机, 男子, 男孩, 用户, 听着"/>
          <p:cNvPicPr>
            <a:picLocks noGrp="1" noChangeAspect="1" noChangeArrowheads="1"/>
          </p:cNvPicPr>
          <p:nvPr>
            <p:ph sz="half"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22" y="2156087"/>
            <a:ext cx="2416419" cy="272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雲朵形圖說文字 9"/>
          <p:cNvSpPr/>
          <p:nvPr/>
        </p:nvSpPr>
        <p:spPr>
          <a:xfrm>
            <a:off x="509222" y="4547504"/>
            <a:ext cx="1819073" cy="1429966"/>
          </a:xfrm>
          <a:prstGeom prst="cloudCallout">
            <a:avLst>
              <a:gd name="adj1" fmla="val 17976"/>
              <a:gd name="adj2" fmla="val -86693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2212731" y="2047875"/>
            <a:ext cx="661887" cy="40957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12" name="橢圓 11"/>
          <p:cNvSpPr/>
          <p:nvPr/>
        </p:nvSpPr>
        <p:spPr>
          <a:xfrm>
            <a:off x="2566172" y="2317378"/>
            <a:ext cx="661887" cy="40957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13" name="橢圓 12"/>
          <p:cNvSpPr/>
          <p:nvPr/>
        </p:nvSpPr>
        <p:spPr>
          <a:xfrm>
            <a:off x="2568320" y="2522165"/>
            <a:ext cx="661887" cy="40957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3" name="文字方塊 2"/>
          <p:cNvSpPr txBox="1"/>
          <p:nvPr/>
        </p:nvSpPr>
        <p:spPr>
          <a:xfrm>
            <a:off x="1549228" y="2019090"/>
            <a:ext cx="24983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800" dirty="0" smtClean="0"/>
              <a:t>我會</a:t>
            </a:r>
            <a:r>
              <a:rPr lang="en-US" altLang="zh-TW" sz="1800" dirty="0" smtClean="0"/>
              <a:t>CSS</a:t>
            </a:r>
            <a:r>
              <a:rPr lang="zh-TW" altLang="en-US" sz="1800" dirty="0" smtClean="0"/>
              <a:t>我超強！</a:t>
            </a:r>
            <a:endParaRPr lang="en-US" altLang="zh-TW" sz="1800" dirty="0" smtClean="0"/>
          </a:p>
          <a:p>
            <a:pPr algn="ctr"/>
            <a:endParaRPr lang="en-US" altLang="zh-TW" sz="1800" dirty="0" smtClean="0"/>
          </a:p>
          <a:p>
            <a:pPr algn="r"/>
            <a:r>
              <a:rPr lang="zh-TW" altLang="en-US" dirty="0"/>
              <a:t>但很多</a:t>
            </a:r>
            <a:r>
              <a:rPr lang="zh-TW" altLang="en-US" dirty="0" smtClean="0"/>
              <a:t>人不會</a:t>
            </a:r>
            <a:endParaRPr lang="en-US" altLang="zh-TW" dirty="0" smtClean="0"/>
          </a:p>
          <a:p>
            <a:pPr algn="r"/>
            <a:r>
              <a:rPr lang="zh-TW" altLang="en-US" dirty="0" smtClean="0"/>
              <a:t>，我知道</a:t>
            </a:r>
            <a:r>
              <a:rPr lang="en-US" altLang="zh-TW" dirty="0" smtClean="0"/>
              <a:t>…</a:t>
            </a:r>
            <a:endParaRPr lang="zh-TW" altLang="en-US" dirty="0" smtClean="0"/>
          </a:p>
        </p:txBody>
      </p:sp>
      <p:pic>
        <p:nvPicPr>
          <p:cNvPr id="24578" name="Picture 2" descr="prettines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58" y="447847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man,black,account,male,person,people,profile,human,member,user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58" y="476293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836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345516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個人作業：</a:t>
            </a:r>
            <a:endParaRPr lang="en-US" altLang="zh-TW" dirty="0" smtClean="0"/>
          </a:p>
          <a:p>
            <a:pPr lvl="1"/>
            <a:r>
              <a:rPr lang="zh-TW" altLang="en-US" dirty="0"/>
              <a:t>請</a:t>
            </a:r>
            <a:r>
              <a:rPr lang="zh-TW" altLang="en-US" dirty="0" smtClean="0"/>
              <a:t>以隨身碟保存您的</a:t>
            </a:r>
            <a:r>
              <a:rPr lang="en-US" altLang="zh-TW" dirty="0" smtClean="0"/>
              <a:t>Solr</a:t>
            </a:r>
            <a:r>
              <a:rPr lang="zh-TW" altLang="en-US" dirty="0" smtClean="0"/>
              <a:t>系統</a:t>
            </a:r>
            <a:endParaRPr lang="en-US" altLang="zh-TW" dirty="0" smtClean="0"/>
          </a:p>
          <a:p>
            <a:r>
              <a:rPr lang="zh-TW" altLang="en-US" dirty="0" smtClean="0"/>
              <a:t>完成等級：</a:t>
            </a:r>
            <a:endParaRPr lang="en-US" altLang="zh-TW" dirty="0" smtClean="0"/>
          </a:p>
          <a:p>
            <a:pPr marL="658368" lvl="1" indent="-457200">
              <a:buFont typeface="+mj-lt"/>
              <a:buAutoNum type="arabicPeriod"/>
            </a:pPr>
            <a:r>
              <a:rPr lang="zh-TW" altLang="en-US" dirty="0" smtClean="0"/>
              <a:t>照講義地建置了</a:t>
            </a:r>
            <a:r>
              <a:rPr lang="en-US" altLang="zh-TW" dirty="0" smtClean="0"/>
              <a:t>Solr</a:t>
            </a:r>
            <a:r>
              <a:rPr lang="zh-TW" altLang="en-US" dirty="0" smtClean="0"/>
              <a:t>系統、匯入了資料與修改了網頁標題</a:t>
            </a:r>
            <a:endParaRPr lang="en-US" altLang="zh-TW" dirty="0" smtClean="0"/>
          </a:p>
          <a:p>
            <a:pPr marL="658368" lvl="1" indent="-457200">
              <a:buFont typeface="+mj-lt"/>
              <a:buAutoNum type="arabicPeriod"/>
            </a:pPr>
            <a:r>
              <a:rPr lang="zh-TW" altLang="en-US" dirty="0" smtClean="0"/>
              <a:t>規劃主題建置資料，並且資料超過</a:t>
            </a:r>
            <a:r>
              <a:rPr lang="en-US" altLang="zh-TW" dirty="0" smtClean="0"/>
              <a:t>500</a:t>
            </a:r>
            <a:r>
              <a:rPr lang="zh-TW" altLang="en-US" dirty="0" smtClean="0"/>
              <a:t>筆以上</a:t>
            </a:r>
            <a:endParaRPr lang="en-US" altLang="zh-TW" dirty="0" smtClean="0"/>
          </a:p>
          <a:p>
            <a:pPr marL="658368" lvl="1" indent="-457200">
              <a:buFont typeface="+mj-lt"/>
              <a:buAutoNum type="arabicPeriod"/>
            </a:pPr>
            <a:r>
              <a:rPr lang="zh-TW" altLang="en-US" dirty="0" smtClean="0"/>
              <a:t>修改了資料欄位與層面檢索</a:t>
            </a:r>
            <a:endParaRPr lang="en-US" altLang="zh-TW" dirty="0" smtClean="0"/>
          </a:p>
          <a:p>
            <a:pPr marL="658368" lvl="1" indent="-457200">
              <a:buFont typeface="+mj-lt"/>
              <a:buAutoNum type="arabicPeriod"/>
            </a:pPr>
            <a:r>
              <a:rPr lang="zh-TW" altLang="en-US" dirty="0" smtClean="0">
                <a:solidFill>
                  <a:schemeClr val="bg2">
                    <a:lumMod val="50000"/>
                  </a:schemeClr>
                </a:solidFill>
              </a:rPr>
              <a:t>大幅度地調整了系統版面</a:t>
            </a:r>
            <a:endParaRPr lang="en-US" altLang="zh-TW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658368" lvl="1" indent="-457200">
              <a:buFont typeface="+mj-lt"/>
              <a:buAutoNum type="arabicPeriod"/>
            </a:pPr>
            <a:r>
              <a:rPr lang="zh-TW" altLang="en-US" dirty="0" smtClean="0">
                <a:solidFill>
                  <a:schemeClr val="bg2">
                    <a:lumMod val="50000"/>
                  </a:schemeClr>
                </a:solidFill>
              </a:rPr>
              <a:t>找出講義沒提及的功能</a:t>
            </a:r>
            <a:endParaRPr lang="en-US" altLang="zh-TW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zh-TW" altLang="en-US" dirty="0"/>
              <a:t>作業呈現：</a:t>
            </a:r>
            <a:r>
              <a:rPr lang="en-US" altLang="zh-TW" b="1" dirty="0">
                <a:solidFill>
                  <a:srgbClr val="FF0000"/>
                </a:solidFill>
              </a:rPr>
              <a:t>5/22(</a:t>
            </a:r>
            <a:r>
              <a:rPr lang="zh-TW" altLang="en-US" b="1" dirty="0">
                <a:solidFill>
                  <a:srgbClr val="FF0000"/>
                </a:solidFill>
              </a:rPr>
              <a:t>五</a:t>
            </a:r>
            <a:r>
              <a:rPr lang="en-US" altLang="zh-TW" b="1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zh-TW" altLang="en-US" dirty="0"/>
              <a:t>以隨身碟儲存系統，帶到教師電腦來展示</a:t>
            </a:r>
            <a:endParaRPr lang="en-US" altLang="zh-TW" dirty="0"/>
          </a:p>
          <a:p>
            <a:pPr lvl="1"/>
            <a:r>
              <a:rPr lang="zh-TW" altLang="en-US" dirty="0"/>
              <a:t>展示重點：收錄資料主題、講義之外的系統</a:t>
            </a:r>
            <a:r>
              <a:rPr lang="zh-TW" altLang="en-US" dirty="0" smtClean="0"/>
              <a:t>調整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74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534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張錦堂（</a:t>
            </a:r>
            <a:r>
              <a:rPr lang="en-US" altLang="zh-TW" dirty="0"/>
              <a:t>2011</a:t>
            </a:r>
            <a:r>
              <a:rPr lang="zh-TW" altLang="en-US" dirty="0"/>
              <a:t>年</a:t>
            </a:r>
            <a:r>
              <a:rPr lang="en-US" altLang="zh-TW" dirty="0"/>
              <a:t>10</a:t>
            </a:r>
            <a:r>
              <a:rPr lang="zh-TW" altLang="en-US" dirty="0"/>
              <a:t>月</a:t>
            </a:r>
            <a:r>
              <a:rPr lang="en-US" altLang="zh-TW" dirty="0"/>
              <a:t>27</a:t>
            </a:r>
            <a:r>
              <a:rPr lang="zh-TW" altLang="en-US" dirty="0"/>
              <a:t>日）。全文檢索伺服器</a:t>
            </a:r>
            <a:r>
              <a:rPr lang="en-US" altLang="zh-TW" dirty="0"/>
              <a:t>Solr</a:t>
            </a:r>
            <a:r>
              <a:rPr lang="zh-TW" altLang="en-US" dirty="0"/>
              <a:t>初探。</a:t>
            </a:r>
            <a:r>
              <a:rPr lang="zh-TW" altLang="en-US" i="1" dirty="0"/>
              <a:t>中央研究院計算中心通訊電子報</a:t>
            </a:r>
            <a:r>
              <a:rPr lang="zh-TW" altLang="en-US" dirty="0"/>
              <a:t>。上網日期：</a:t>
            </a:r>
            <a:r>
              <a:rPr lang="en-US" altLang="zh-TW" dirty="0"/>
              <a:t>2014</a:t>
            </a:r>
            <a:r>
              <a:rPr lang="zh-TW" altLang="en-US" dirty="0"/>
              <a:t>年</a:t>
            </a:r>
            <a:r>
              <a:rPr lang="en-US" altLang="zh-TW" dirty="0"/>
              <a:t>12</a:t>
            </a:r>
            <a:r>
              <a:rPr lang="zh-TW" altLang="en-US" dirty="0"/>
              <a:t>月</a:t>
            </a:r>
            <a:r>
              <a:rPr lang="en-US" altLang="zh-TW" dirty="0"/>
              <a:t>15</a:t>
            </a:r>
            <a:r>
              <a:rPr lang="zh-TW" altLang="en-US" dirty="0"/>
              <a:t>日，檢自：</a:t>
            </a:r>
            <a:r>
              <a:rPr lang="en-US" altLang="zh-TW" dirty="0"/>
              <a:t>http://</a:t>
            </a:r>
            <a:r>
              <a:rPr lang="en-US" altLang="zh-TW" dirty="0" smtClean="0"/>
              <a:t>newsletter.ascc.sinica.edu.tw/news/read_news.php?nid=2288</a:t>
            </a:r>
          </a:p>
          <a:p>
            <a:r>
              <a:rPr lang="en-US" altLang="zh-TW" dirty="0"/>
              <a:t>The Apache Software Foundation. (2007). Velocity User Guide. </a:t>
            </a:r>
            <a:r>
              <a:rPr lang="en-US" altLang="zh-TW" i="1" dirty="0"/>
              <a:t>Apache Velocity</a:t>
            </a:r>
            <a:r>
              <a:rPr lang="en-US" altLang="zh-TW" dirty="0"/>
              <a:t>. Retrieved December 16, 2014, from https://velocity.apache.org/engine/releases/velocity-1.5/user-guide.html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75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830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報告完畢</a:t>
            </a:r>
            <a:endParaRPr lang="zh-TW" altLang="en-US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" r="50621"/>
          <a:stretch/>
        </p:blipFill>
        <p:spPr>
          <a:xfrm>
            <a:off x="3232151" y="89109"/>
            <a:ext cx="5885724" cy="6667291"/>
          </a:xfrm>
          <a:prstGeom prst="rect">
            <a:avLst/>
          </a:prstGeom>
        </p:spPr>
      </p:pic>
      <p:sp>
        <p:nvSpPr>
          <p:cNvPr id="7" name="文字版面配置區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TW" altLang="en-US" dirty="0" smtClean="0"/>
              <a:t>你也可以快速建立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全文搜尋引擎！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12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Solr</a:t>
            </a:r>
            <a:r>
              <a:rPr lang="zh-TW" altLang="en-US" dirty="0" smtClean="0"/>
              <a:t>特色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XML</a:t>
            </a:r>
            <a:r>
              <a:rPr lang="zh-TW" altLang="en-US" dirty="0" smtClean="0"/>
              <a:t>設定檔定義資料的</a:t>
            </a:r>
            <a:r>
              <a:rPr lang="en-US" altLang="zh-TW" dirty="0" smtClean="0"/>
              <a:t>Schema</a:t>
            </a:r>
          </a:p>
          <a:p>
            <a:pPr lvl="1"/>
            <a:r>
              <a:rPr lang="zh-TW" altLang="en-US" dirty="0"/>
              <a:t>可</a:t>
            </a:r>
            <a:r>
              <a:rPr lang="zh-TW" altLang="en-US" dirty="0" smtClean="0"/>
              <a:t>設定資料類別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, string, text general)</a:t>
            </a:r>
            <a:r>
              <a:rPr lang="zh-TW" altLang="en-US" dirty="0" smtClean="0"/>
              <a:t>、多值、唯一值</a:t>
            </a:r>
            <a:endParaRPr lang="en-US" altLang="zh-TW" dirty="0" smtClean="0"/>
          </a:p>
          <a:p>
            <a:r>
              <a:rPr lang="zh-TW" altLang="en-US" dirty="0" smtClean="0"/>
              <a:t>擴充</a:t>
            </a:r>
            <a:r>
              <a:rPr lang="en-US" altLang="zh-TW" dirty="0" err="1" smtClean="0"/>
              <a:t>Lucene</a:t>
            </a:r>
            <a:r>
              <a:rPr lang="zh-TW" altLang="en-US" dirty="0" smtClean="0"/>
              <a:t>的查詢語法</a:t>
            </a:r>
            <a:endParaRPr lang="en-US" altLang="zh-TW" dirty="0" smtClean="0"/>
          </a:p>
          <a:p>
            <a:pPr lvl="1"/>
            <a:r>
              <a:rPr lang="zh-TW" altLang="en-US" dirty="0"/>
              <a:t>可</a:t>
            </a:r>
            <a:r>
              <a:rPr lang="zh-TW" altLang="en-US" dirty="0" smtClean="0"/>
              <a:t>指定欄位檢索、布林邏輯、函式計算</a:t>
            </a:r>
            <a:endParaRPr lang="en-US" altLang="zh-TW" dirty="0" smtClean="0"/>
          </a:p>
          <a:p>
            <a:r>
              <a:rPr lang="zh-TW" altLang="en-US" dirty="0" smtClean="0"/>
              <a:t>使用</a:t>
            </a:r>
            <a:r>
              <a:rPr lang="en-US" altLang="zh-TW" dirty="0" smtClean="0"/>
              <a:t>XML</a:t>
            </a:r>
            <a:r>
              <a:rPr lang="zh-TW" altLang="en-US" dirty="0" smtClean="0"/>
              <a:t>設定檔調整文件匯入分析器</a:t>
            </a:r>
            <a:endParaRPr lang="en-US" altLang="zh-TW" dirty="0" smtClean="0"/>
          </a:p>
          <a:p>
            <a:pPr lvl="1"/>
            <a:r>
              <a:rPr lang="zh-TW" altLang="en-US" dirty="0"/>
              <a:t>設定斷詞分析</a:t>
            </a:r>
            <a:r>
              <a:rPr lang="en-US" altLang="zh-TW" dirty="0"/>
              <a:t>(tokenize)</a:t>
            </a:r>
            <a:r>
              <a:rPr lang="zh-TW" altLang="en-US" dirty="0"/>
              <a:t>與過濾</a:t>
            </a:r>
            <a:r>
              <a:rPr lang="en-US" altLang="zh-TW" dirty="0"/>
              <a:t>(</a:t>
            </a:r>
            <a:r>
              <a:rPr lang="zh-TW" altLang="en-US" dirty="0"/>
              <a:t>字幹處理、停用字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TW" altLang="en-US" dirty="0"/>
              <a:t>擴充搜尋功能</a:t>
            </a:r>
            <a:r>
              <a:rPr lang="en-US" altLang="zh-TW" dirty="0"/>
              <a:t>API</a:t>
            </a:r>
          </a:p>
          <a:p>
            <a:pPr lvl="1"/>
            <a:r>
              <a:rPr lang="zh-TW" altLang="en-US" dirty="0"/>
              <a:t>層面分類搜尋及縮小範圍過濾功能</a:t>
            </a:r>
            <a:endParaRPr lang="en-US" altLang="zh-TW" dirty="0"/>
          </a:p>
          <a:p>
            <a:pPr lvl="1"/>
            <a:r>
              <a:rPr lang="zh-TW" altLang="en-US" dirty="0"/>
              <a:t>地理空間資料搜尋</a:t>
            </a:r>
            <a:endParaRPr lang="en-US" altLang="zh-TW" dirty="0"/>
          </a:p>
          <a:p>
            <a:r>
              <a:rPr lang="zh-TW" altLang="en-US" dirty="0" smtClean="0"/>
              <a:t>可</a:t>
            </a:r>
            <a:r>
              <a:rPr lang="zh-TW" altLang="en-US" dirty="0"/>
              <a:t>針對各種文本進行索引</a:t>
            </a:r>
            <a:endParaRPr lang="en-US" altLang="zh-TW" dirty="0"/>
          </a:p>
          <a:p>
            <a:pPr lvl="1"/>
            <a:r>
              <a:rPr lang="en-US" altLang="zh-TW" dirty="0"/>
              <a:t>JSON, XML, CSV, </a:t>
            </a:r>
            <a:r>
              <a:rPr lang="zh-TW" altLang="en-US" dirty="0"/>
              <a:t>文字檔</a:t>
            </a:r>
            <a:endParaRPr lang="en-US" altLang="zh-TW" dirty="0"/>
          </a:p>
          <a:p>
            <a:pPr lvl="1"/>
            <a:r>
              <a:rPr lang="zh-TW" altLang="en-US" dirty="0"/>
              <a:t>搭配</a:t>
            </a:r>
            <a:r>
              <a:rPr lang="en-US" altLang="zh-TW" dirty="0"/>
              <a:t>Apache </a:t>
            </a:r>
            <a:r>
              <a:rPr lang="en-US" altLang="zh-TW" dirty="0" err="1"/>
              <a:t>Tika</a:t>
            </a:r>
            <a:r>
              <a:rPr lang="zh-TW" altLang="en-US" dirty="0"/>
              <a:t>可對</a:t>
            </a:r>
            <a:r>
              <a:rPr lang="en-US" altLang="zh-TW" dirty="0"/>
              <a:t>PDF, WORD, HTML</a:t>
            </a:r>
            <a:r>
              <a:rPr lang="zh-TW" altLang="en-US" dirty="0"/>
              <a:t>進行索引</a:t>
            </a:r>
            <a:endParaRPr lang="en-US" altLang="zh-TW" dirty="0"/>
          </a:p>
          <a:p>
            <a:pPr lvl="1"/>
            <a:r>
              <a:rPr lang="zh-TW" altLang="en-US" dirty="0"/>
              <a:t>可從本機磁碟、</a:t>
            </a:r>
            <a:r>
              <a:rPr lang="en-US" altLang="zh-TW" dirty="0"/>
              <a:t>HTTP</a:t>
            </a:r>
            <a:r>
              <a:rPr lang="zh-TW" altLang="en-US" dirty="0"/>
              <a:t>來源、資料庫進行</a:t>
            </a:r>
            <a:r>
              <a:rPr lang="zh-TW" altLang="en-US" dirty="0" smtClean="0"/>
              <a:t>索引</a:t>
            </a:r>
            <a:endParaRPr lang="en-US" altLang="zh-TW" dirty="0" smtClean="0"/>
          </a:p>
          <a:p>
            <a:r>
              <a:rPr lang="en-US" altLang="zh-TW" dirty="0" err="1" smtClean="0"/>
              <a:t>SolrCloud</a:t>
            </a:r>
            <a:r>
              <a:rPr lang="zh-TW" altLang="en-US" dirty="0" smtClean="0"/>
              <a:t>可</a:t>
            </a:r>
            <a:r>
              <a:rPr lang="zh-TW" altLang="en-US" dirty="0"/>
              <a:t>建立集叢，進行跨伺服器的分散式</a:t>
            </a:r>
            <a:r>
              <a:rPr lang="zh-TW" altLang="en-US" dirty="0" smtClean="0"/>
              <a:t>搜尋</a:t>
            </a:r>
            <a:endParaRPr lang="en-US" altLang="zh-TW" dirty="0" smtClean="0"/>
          </a:p>
          <a:p>
            <a:pPr lvl="1"/>
            <a:r>
              <a:rPr lang="zh-TW" altLang="en-US" dirty="0"/>
              <a:t>搜尋結果快取與搜尋效能</a:t>
            </a:r>
            <a:r>
              <a:rPr lang="zh-TW" altLang="en-US" dirty="0" smtClean="0"/>
              <a:t>最佳化</a:t>
            </a:r>
            <a:endParaRPr lang="en-US" altLang="zh-TW" dirty="0" smtClean="0"/>
          </a:p>
          <a:p>
            <a:pPr lvl="1"/>
            <a:r>
              <a:rPr lang="zh-TW" altLang="en-US" dirty="0"/>
              <a:t>增量式更新及索引複製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0" y="6609467"/>
            <a:ext cx="78232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800" dirty="0">
                <a:solidFill>
                  <a:schemeClr val="bg1"/>
                </a:solidFill>
              </a:rPr>
              <a:t>http://newsletter.ascc.sinica.edu.tw/news/read_news.php?nid=2288</a:t>
            </a:r>
            <a:endParaRPr lang="zh-TW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08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圖說文字 3"/>
          <p:cNvSpPr/>
          <p:nvPr/>
        </p:nvSpPr>
        <p:spPr>
          <a:xfrm>
            <a:off x="5979051" y="4402667"/>
            <a:ext cx="3028762" cy="1900856"/>
          </a:xfrm>
          <a:prstGeom prst="wedgeRoundRectCallout">
            <a:avLst>
              <a:gd name="adj1" fmla="val -57126"/>
              <a:gd name="adj2" fmla="val -44456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Solr</a:t>
            </a:r>
            <a:r>
              <a:rPr lang="zh-TW" altLang="en-US" dirty="0" smtClean="0"/>
              <a:t>架構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1253065" y="3060701"/>
            <a:ext cx="1710267" cy="134196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 smtClean="0"/>
              <a:t>Apache Solr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1473199" y="3657600"/>
            <a:ext cx="1270000" cy="5249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Apache </a:t>
            </a:r>
            <a:r>
              <a:rPr lang="en-US" altLang="zh-TW" dirty="0" err="1" smtClean="0"/>
              <a:t>Lucene</a:t>
            </a:r>
            <a:endParaRPr lang="zh-TW" altLang="en-US" dirty="0"/>
          </a:p>
        </p:txBody>
      </p:sp>
      <p:sp>
        <p:nvSpPr>
          <p:cNvPr id="9" name="圓角矩形 8"/>
          <p:cNvSpPr/>
          <p:nvPr/>
        </p:nvSpPr>
        <p:spPr>
          <a:xfrm>
            <a:off x="3725331" y="3060701"/>
            <a:ext cx="2150535" cy="44026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RESTful</a:t>
            </a:r>
            <a:r>
              <a:rPr lang="en-US" altLang="zh-TW" dirty="0" smtClean="0"/>
              <a:t> API</a:t>
            </a:r>
            <a:endParaRPr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3725332" y="3962401"/>
            <a:ext cx="2150535" cy="44026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Search UI</a:t>
            </a:r>
            <a:endParaRPr lang="zh-TW" altLang="en-US" dirty="0"/>
          </a:p>
        </p:txBody>
      </p:sp>
      <p:sp>
        <p:nvSpPr>
          <p:cNvPr id="11" name="圓角矩形 10"/>
          <p:cNvSpPr/>
          <p:nvPr/>
        </p:nvSpPr>
        <p:spPr>
          <a:xfrm>
            <a:off x="1253064" y="4682067"/>
            <a:ext cx="1710267" cy="44026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Web Admin</a:t>
            </a:r>
            <a:endParaRPr lang="zh-TW" altLang="en-US" dirty="0"/>
          </a:p>
        </p:txBody>
      </p:sp>
      <p:pic>
        <p:nvPicPr>
          <p:cNvPr id="12" name="Picture 2" descr="http://files.softicons.com/download/object-icons/boxes-2-icons-by-gurato/png/512/Syste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820" y="2703777"/>
            <a:ext cx="1154113" cy="1154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肘形接點 12"/>
          <p:cNvCxnSpPr>
            <a:stCxn id="7" idx="3"/>
            <a:endCxn id="9" idx="1"/>
          </p:cNvCxnSpPr>
          <p:nvPr/>
        </p:nvCxnSpPr>
        <p:spPr>
          <a:xfrm flipV="1">
            <a:off x="2963332" y="3280834"/>
            <a:ext cx="761999" cy="4508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接點 13"/>
          <p:cNvCxnSpPr>
            <a:stCxn id="7" idx="3"/>
            <a:endCxn id="10" idx="1"/>
          </p:cNvCxnSpPr>
          <p:nvPr/>
        </p:nvCxnSpPr>
        <p:spPr>
          <a:xfrm>
            <a:off x="2963332" y="3731684"/>
            <a:ext cx="762000" cy="4508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9" idx="3"/>
            <a:endCxn id="12" idx="1"/>
          </p:cNvCxnSpPr>
          <p:nvPr/>
        </p:nvCxnSpPr>
        <p:spPr>
          <a:xfrm>
            <a:off x="5875866" y="3280834"/>
            <a:ext cx="987954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5979053" y="3403600"/>
            <a:ext cx="884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調用</a:t>
            </a:r>
            <a:endParaRPr lang="zh-TW" altLang="en-US" dirty="0"/>
          </a:p>
        </p:txBody>
      </p:sp>
      <p:cxnSp>
        <p:nvCxnSpPr>
          <p:cNvPr id="17" name="直線單箭頭接點 16"/>
          <p:cNvCxnSpPr>
            <a:stCxn id="7" idx="2"/>
            <a:endCxn id="11" idx="0"/>
          </p:cNvCxnSpPr>
          <p:nvPr/>
        </p:nvCxnSpPr>
        <p:spPr>
          <a:xfrm flipH="1">
            <a:off x="2108198" y="4402667"/>
            <a:ext cx="1" cy="279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投影片編號版面配置區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9</a:t>
            </a:fld>
            <a:endParaRPr lang="en-US" dirty="0"/>
          </a:p>
        </p:txBody>
      </p:sp>
      <p:sp>
        <p:nvSpPr>
          <p:cNvPr id="2" name="圓角矩形圖說文字 1"/>
          <p:cNvSpPr/>
          <p:nvPr/>
        </p:nvSpPr>
        <p:spPr>
          <a:xfrm>
            <a:off x="5998282" y="2314418"/>
            <a:ext cx="846307" cy="852522"/>
          </a:xfrm>
          <a:prstGeom prst="wedgeRoundRectCallou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pic>
        <p:nvPicPr>
          <p:cNvPr id="2050" name="Picture 2" descr="crystal,xm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9051" y="2241648"/>
            <a:ext cx="819052" cy="819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5463261" y="1780214"/>
            <a:ext cx="191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dirty="0" smtClean="0"/>
              <a:t>Part 2.</a:t>
            </a:r>
            <a:r>
              <a:rPr lang="zh-TW" altLang="en-US" sz="1800" dirty="0"/>
              <a:t>資料建置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3842424" y="4494769"/>
            <a:ext cx="191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dirty="0" smtClean="0"/>
              <a:t>Part 5. </a:t>
            </a:r>
            <a:r>
              <a:rPr lang="zh-TW" altLang="en-US" sz="1800" dirty="0" smtClean="0"/>
              <a:t>版面修改</a:t>
            </a:r>
            <a:endParaRPr lang="zh-TW" altLang="en-US" sz="18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694261" y="2630434"/>
            <a:ext cx="2827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dirty="0" smtClean="0"/>
              <a:t>Part 3.</a:t>
            </a:r>
            <a:r>
              <a:rPr lang="zh-TW" altLang="en-US" sz="1800" dirty="0"/>
              <a:t>顯示與搜尋的設定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1150023" y="2200167"/>
            <a:ext cx="191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dirty="0" smtClean="0"/>
              <a:t>Part 1. </a:t>
            </a:r>
            <a:r>
              <a:rPr lang="zh-TW" altLang="en-US" sz="1800" dirty="0" smtClean="0"/>
              <a:t>系統架設</a:t>
            </a:r>
            <a:endParaRPr lang="zh-TW" altLang="en-US" sz="1800" dirty="0"/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 rotWithShape="1">
          <a:blip r:embed="rId4"/>
          <a:srcRect b="23828"/>
          <a:stretch/>
        </p:blipFill>
        <p:spPr>
          <a:xfrm>
            <a:off x="6117683" y="4542367"/>
            <a:ext cx="2810346" cy="1605514"/>
          </a:xfrm>
          <a:prstGeom prst="rect">
            <a:avLst/>
          </a:prstGeom>
        </p:spPr>
      </p:pic>
      <p:sp>
        <p:nvSpPr>
          <p:cNvPr id="25" name="文字方塊 24"/>
          <p:cNvSpPr txBox="1"/>
          <p:nvPr/>
        </p:nvSpPr>
        <p:spPr>
          <a:xfrm>
            <a:off x="694261" y="5217067"/>
            <a:ext cx="2827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dirty="0" smtClean="0"/>
              <a:t>Part 4.</a:t>
            </a:r>
            <a:r>
              <a:rPr lang="zh-TW" altLang="en-US" sz="1800" dirty="0"/>
              <a:t>資訊檢索的設定</a:t>
            </a:r>
          </a:p>
        </p:txBody>
      </p:sp>
    </p:spTree>
    <p:extLst>
      <p:ext uri="{BB962C8B-B14F-4D97-AF65-F5344CB8AC3E}">
        <p14:creationId xmlns:p14="http://schemas.microsoft.com/office/powerpoint/2010/main" val="1953309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3" grpId="0"/>
      <p:bldP spid="20" grpId="0"/>
      <p:bldP spid="21" grpId="0"/>
      <p:bldP spid="22" grpId="0"/>
      <p:bldP spid="25" grpId="0"/>
    </p:bldLst>
  </p:timing>
</p:sld>
</file>

<file path=ppt/theme/theme1.xml><?xml version="1.0" encoding="utf-8"?>
<a:theme xmlns:a="http://schemas.openxmlformats.org/drawingml/2006/main" name="20141215 Solr">
  <a:themeElements>
    <a:clrScheme name="自訂 9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3F739B"/>
      </a:hlink>
      <a:folHlink>
        <a:srgbClr val="8C8C8C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FF0000"/>
          </a:solidFill>
          <a:tailEnd type="triangle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8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141215 Solr" id="{32BBDD84-EAAC-41E0-86F7-864108700821}" vid="{0BDB3948-3624-4BA1-A3D1-B4672A5B775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20141215 Solr</Template>
  <TotalTime>2177</TotalTime>
  <Words>3014</Words>
  <Application>Microsoft Office PowerPoint</Application>
  <PresentationFormat>如螢幕大小 (4:3)</PresentationFormat>
  <Paragraphs>717</Paragraphs>
  <Slides>76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76</vt:i4>
      </vt:variant>
    </vt:vector>
  </HeadingPairs>
  <TitlesOfParts>
    <vt:vector size="85" baseType="lpstr">
      <vt:lpstr>Arial Unicode MS</vt:lpstr>
      <vt:lpstr>Franklin Gothic Book</vt:lpstr>
      <vt:lpstr>微軟正黑體</vt:lpstr>
      <vt:lpstr>新細明體</vt:lpstr>
      <vt:lpstr>Arial</vt:lpstr>
      <vt:lpstr>Calibri</vt:lpstr>
      <vt:lpstr>Franklin Gothic Medium</vt:lpstr>
      <vt:lpstr>Wingdings</vt:lpstr>
      <vt:lpstr>20141215 Solr</vt:lpstr>
      <vt:lpstr>網路資訊檢索研究 Apache Solr全文搜尋引擎 </vt:lpstr>
      <vt:lpstr>課堂前準備</vt:lpstr>
      <vt:lpstr>開啟檔案的副檔名</vt:lpstr>
      <vt:lpstr>作業說明</vt:lpstr>
      <vt:lpstr>大綱</vt:lpstr>
      <vt:lpstr>Apache Solr介紹</vt:lpstr>
      <vt:lpstr>Apache Solr http://lucene.apache.org/solr/</vt:lpstr>
      <vt:lpstr>Solr特色</vt:lpstr>
      <vt:lpstr>Solr架構</vt:lpstr>
      <vt:lpstr> 系統架設</vt:lpstr>
      <vt:lpstr>Part 1. </vt:lpstr>
      <vt:lpstr> Solr運作環境說明</vt:lpstr>
      <vt:lpstr> 教學用Solr下載 http://j.mp/20150501solr</vt:lpstr>
      <vt:lpstr>啟動Solr並開啟網頁</vt:lpstr>
      <vt:lpstr>啟動Solr並開啟網頁</vt:lpstr>
      <vt:lpstr>關閉Solr</vt:lpstr>
      <vt:lpstr>重新啟動Solr</vt:lpstr>
      <vt:lpstr>Part 1. 實作!</vt:lpstr>
      <vt:lpstr>資料建置</vt:lpstr>
      <vt:lpstr>Solr匯入資料的流程</vt:lpstr>
      <vt:lpstr>Part 2. </vt:lpstr>
      <vt:lpstr> 自行建置</vt:lpstr>
      <vt:lpstr>外部系統：以WorldCat為例</vt:lpstr>
      <vt:lpstr> 調整欄位名稱</vt:lpstr>
      <vt:lpstr>設定Solr資料欄位</vt:lpstr>
      <vt:lpstr>設定Solr資料欄位</vt:lpstr>
      <vt:lpstr>設定Solr資料欄位</vt:lpstr>
      <vt:lpstr>轉換成Solr匯入指令XML</vt:lpstr>
      <vt:lpstr>轉換成Solr匯入分指令XML http://j.mp/20150501convert</vt:lpstr>
      <vt:lpstr>轉換成Solr匯入分指令XML http://j.mp/20150501convert</vt:lpstr>
      <vt:lpstr>轉換成Solr匯入分指令XML</vt:lpstr>
      <vt:lpstr>資料操作：匯入資料</vt:lpstr>
      <vt:lpstr>資料操作：匯入資料錯誤！</vt:lpstr>
      <vt:lpstr>資料操作：清空資料</vt:lpstr>
      <vt:lpstr>開啟網頁</vt:lpstr>
      <vt:lpstr>簡易檢索(首頁)</vt:lpstr>
      <vt:lpstr>詳細欄位</vt:lpstr>
      <vt:lpstr>進階檢索</vt:lpstr>
      <vt:lpstr>Solr管理介面</vt:lpstr>
      <vt:lpstr>Solr核心設定檔</vt:lpstr>
      <vt:lpstr>Part 2. 實作!</vt:lpstr>
      <vt:lpstr>思考問題： 如何區別不同來源的資料？</vt:lpstr>
      <vt:lpstr>顯示與搜尋 的設定</vt:lpstr>
      <vt:lpstr>Part 3. </vt:lpstr>
      <vt:lpstr>顯示欄位設定</vt:lpstr>
      <vt:lpstr>顯示欄位設定</vt:lpstr>
      <vt:lpstr>層面檢索</vt:lpstr>
      <vt:lpstr>網站標題</vt:lpstr>
      <vt:lpstr>搜尋排序的權重</vt:lpstr>
      <vt:lpstr>搜尋相似物件排序的權重</vt:lpstr>
      <vt:lpstr>Part 3. 實作!</vt:lpstr>
      <vt:lpstr>資訊檢索的設定</vt:lpstr>
      <vt:lpstr>索引與查詢的關係</vt:lpstr>
      <vt:lpstr>Part 4. </vt:lpstr>
      <vt:lpstr>認識分析器：以text_en為例</vt:lpstr>
      <vt:lpstr>認識分析器：以text_en為例</vt:lpstr>
      <vt:lpstr>測試分析器</vt:lpstr>
      <vt:lpstr>認識斷詞器與過濾器</vt:lpstr>
      <vt:lpstr>斷詞器 &lt;tokenizer&gt;</vt:lpstr>
      <vt:lpstr>停用字 solr.StopFilterFactory</vt:lpstr>
      <vt:lpstr>text_general的停用字</vt:lpstr>
      <vt:lpstr>同義字 solr.SynonymFilterFactory</vt:lpstr>
      <vt:lpstr>Part 4. 實作!</vt:lpstr>
      <vt:lpstr>修改版面</vt:lpstr>
      <vt:lpstr>Search UI的版面</vt:lpstr>
      <vt:lpstr>Part 5. 步驟</vt:lpstr>
      <vt:lpstr>Velocity樣板語言與CSS</vt:lpstr>
      <vt:lpstr>重要的vm檔案</vt:lpstr>
      <vt:lpstr>vm檔案與版面的對應</vt:lpstr>
      <vt:lpstr>Velocity樣板語言</vt:lpstr>
      <vt:lpstr>重要的CSS檔案</vt:lpstr>
      <vt:lpstr>圖片與JavaScript檔案</vt:lpstr>
      <vt:lpstr>Part 5. 實作!</vt:lpstr>
      <vt:lpstr>作業說明</vt:lpstr>
      <vt:lpstr>參考資料</vt:lpstr>
      <vt:lpstr>報告完畢</vt:lpstr>
    </vt:vector>
  </TitlesOfParts>
  <Company>DLLL, NCCU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Solr IR課程教學草稿</dc:title>
  <dc:creator>Pulipuli Chen</dc:creator>
  <cp:lastModifiedBy>Pulipuli Chen</cp:lastModifiedBy>
  <cp:revision>81</cp:revision>
  <dcterms:created xsi:type="dcterms:W3CDTF">2014-12-15T12:06:39Z</dcterms:created>
  <dcterms:modified xsi:type="dcterms:W3CDTF">2015-05-02T17:15:02Z</dcterms:modified>
</cp:coreProperties>
</file>