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81"/>
  </p:notesMasterIdLst>
  <p:sldIdLst>
    <p:sldId id="261" r:id="rId2"/>
    <p:sldId id="296" r:id="rId3"/>
    <p:sldId id="345" r:id="rId4"/>
    <p:sldId id="309" r:id="rId5"/>
    <p:sldId id="342" r:id="rId6"/>
    <p:sldId id="308" r:id="rId7"/>
    <p:sldId id="259" r:id="rId8"/>
    <p:sldId id="260" r:id="rId9"/>
    <p:sldId id="285" r:id="rId10"/>
    <p:sldId id="290" r:id="rId11"/>
    <p:sldId id="262" r:id="rId12"/>
    <p:sldId id="258" r:id="rId13"/>
    <p:sldId id="264" r:id="rId14"/>
    <p:sldId id="286" r:id="rId15"/>
    <p:sldId id="351" r:id="rId16"/>
    <p:sldId id="283" r:id="rId17"/>
    <p:sldId id="287" r:id="rId18"/>
    <p:sldId id="349" r:id="rId19"/>
    <p:sldId id="289" r:id="rId20"/>
    <p:sldId id="282" r:id="rId21"/>
    <p:sldId id="294" r:id="rId22"/>
    <p:sldId id="284" r:id="rId23"/>
    <p:sldId id="295" r:id="rId24"/>
    <p:sldId id="265" r:id="rId25"/>
    <p:sldId id="266" r:id="rId26"/>
    <p:sldId id="350" r:id="rId27"/>
    <p:sldId id="311" r:id="rId28"/>
    <p:sldId id="312" r:id="rId29"/>
    <p:sldId id="313" r:id="rId30"/>
    <p:sldId id="267" r:id="rId31"/>
    <p:sldId id="300" r:id="rId32"/>
    <p:sldId id="301" r:id="rId33"/>
    <p:sldId id="302" r:id="rId34"/>
    <p:sldId id="298" r:id="rId35"/>
    <p:sldId id="314" r:id="rId36"/>
    <p:sldId id="275" r:id="rId37"/>
    <p:sldId id="299" r:id="rId38"/>
    <p:sldId id="305" r:id="rId39"/>
    <p:sldId id="306" r:id="rId40"/>
    <p:sldId id="316" r:id="rId41"/>
    <p:sldId id="343" r:id="rId42"/>
    <p:sldId id="346" r:id="rId43"/>
    <p:sldId id="303" r:id="rId44"/>
    <p:sldId id="344" r:id="rId45"/>
    <p:sldId id="304" r:id="rId46"/>
    <p:sldId id="307" r:id="rId47"/>
    <p:sldId id="271" r:id="rId48"/>
    <p:sldId id="315" r:id="rId49"/>
    <p:sldId id="317" r:id="rId50"/>
    <p:sldId id="318" r:id="rId51"/>
    <p:sldId id="319" r:id="rId52"/>
    <p:sldId id="325" r:id="rId53"/>
    <p:sldId id="352" r:id="rId54"/>
    <p:sldId id="326" r:id="rId55"/>
    <p:sldId id="324" r:id="rId56"/>
    <p:sldId id="327" r:id="rId57"/>
    <p:sldId id="336" r:id="rId58"/>
    <p:sldId id="328" r:id="rId59"/>
    <p:sldId id="329" r:id="rId60"/>
    <p:sldId id="330" r:id="rId61"/>
    <p:sldId id="331" r:id="rId62"/>
    <p:sldId id="332" r:id="rId63"/>
    <p:sldId id="333" r:id="rId64"/>
    <p:sldId id="347" r:id="rId65"/>
    <p:sldId id="334" r:id="rId66"/>
    <p:sldId id="335" r:id="rId67"/>
    <p:sldId id="293" r:id="rId68"/>
    <p:sldId id="340" r:id="rId69"/>
    <p:sldId id="339" r:id="rId70"/>
    <p:sldId id="276" r:id="rId71"/>
    <p:sldId id="278" r:id="rId72"/>
    <p:sldId id="348" r:id="rId73"/>
    <p:sldId id="337" r:id="rId74"/>
    <p:sldId id="279" r:id="rId75"/>
    <p:sldId id="280" r:id="rId76"/>
    <p:sldId id="338" r:id="rId77"/>
    <p:sldId id="341" r:id="rId78"/>
    <p:sldId id="263" r:id="rId79"/>
    <p:sldId id="291" r:id="rId8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1" autoAdjust="0"/>
    <p:restoredTop sz="83462" autoAdjust="0"/>
  </p:normalViewPr>
  <p:slideViewPr>
    <p:cSldViewPr snapToGrid="0">
      <p:cViewPr varScale="1">
        <p:scale>
          <a:sx n="98" d="100"/>
          <a:sy n="98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2086-B5A0-44E7-9A35-7172FAEAC015}" type="datetimeFigureOut">
              <a:rPr lang="zh-TW" altLang="en-US" smtClean="0"/>
              <a:t>2015/5/3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6D5A-C5B1-4E60-9EF0-58EE07516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iFI2O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參考內容：</a:t>
            </a:r>
            <a:r>
              <a:rPr lang="en-US" altLang="zh-TW" dirty="0" smtClean="0"/>
              <a:t>https://www.evernote.com/view/notebook/fc73e225-c2be-45ca-8cde-88ab4e57a922?locale=zh_TW#st=p&amp;n=fc73e225-c2be-45ca-8cde-88ab4e57a922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4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 smtClean="0"/>
              <a:t>：顯示結果記錄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 smtClean="0"/>
              <a:t>：顯示相關記錄</a:t>
            </a:r>
            <a:endParaRPr lang="en-US" altLang="zh-TW" dirty="0" smtClean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54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D3974-5A76-4AC6-8381-DB33F7B94492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8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Apache Solr</a:t>
            </a:r>
            <a:r>
              <a:rPr lang="zh-TW" altLang="en-US" sz="1200" dirty="0" smtClean="0"/>
              <a:t>教學：全文檢索伺服器</a:t>
            </a:r>
            <a:r>
              <a:rPr lang="en-US" altLang="zh-TW" sz="1200" dirty="0" smtClean="0"/>
              <a:t>Solr</a:t>
            </a:r>
            <a:r>
              <a:rPr lang="zh-TW" altLang="en-US" sz="1200" dirty="0" smtClean="0"/>
              <a:t>初探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>
                <a:hlinkClick r:id="rId3"/>
              </a:rPr>
              <a:t>http://goo.gl/iFI2OD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3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4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37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8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7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02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365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1384866"/>
          </a:xfrm>
        </p:spPr>
        <p:txBody>
          <a:bodyPr tIns="0" bIns="0" anchor="t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5540990"/>
            <a:ext cx="3840479" cy="918796"/>
          </a:xfrm>
        </p:spPr>
        <p:txBody>
          <a:bodyPr lIns="91440" tIns="0" rIns="91440" bIns="0" anchor="b">
            <a:normAutofit/>
          </a:bodyPr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3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3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632-285A-4C1E-83BE-9114E73662FE}" type="datetime1">
              <a:rPr lang="en-US" altLang="zh-TW" smtClean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29639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75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550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6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46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91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zh_TW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.mp/20150501sol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so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lo" TargetMode="External"/><Relationship Id="rId2" Type="http://schemas.openxmlformats.org/officeDocument/2006/relationships/hyperlink" Target="http://j.mp/20150501sol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www.worldca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20150501l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j.mp/20150501lo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.mp/20150501convert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conve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PublicServers" TargetMode="External"/><Relationship Id="rId7" Type="http://schemas.openxmlformats.org/officeDocument/2006/relationships/image" Target="../media/image11.jpeg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city.apache.org/engine/releases/velocity-1.5/user-guide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findicons.com/" TargetMode="External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://j.mp/20150501-fs" TargetMode="External"/><Relationship Id="rId4" Type="http://schemas.openxmlformats.org/officeDocument/2006/relationships/hyperlink" Target="http://pixabay.com/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網路資訊檢索研究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400" dirty="0" smtClean="0"/>
              <a:t>Apache Solr</a:t>
            </a:r>
            <a:r>
              <a:rPr lang="zh-TW" altLang="en-US" sz="2800" dirty="0" smtClean="0"/>
              <a:t>全文搜尋引擎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>
          <a:xfrm>
            <a:off x="4943474" y="5540990"/>
            <a:ext cx="3840479" cy="918796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政大圖檔所 陳勇汀</a:t>
            </a:r>
            <a:endParaRPr lang="en-US" altLang="zh-TW" dirty="0"/>
          </a:p>
          <a:p>
            <a:pPr algn="r"/>
            <a:r>
              <a:rPr lang="en-US" altLang="zh-TW" dirty="0" smtClean="0"/>
              <a:t>2015/5/1</a:t>
            </a:r>
            <a:endParaRPr lang="en-US" altLang="zh-TW" dirty="0"/>
          </a:p>
          <a:p>
            <a:pPr algn="r"/>
            <a:r>
              <a:rPr lang="en-US" altLang="zh-TW" dirty="0" smtClean="0"/>
              <a:t>pudding@nccu.edu.tw</a:t>
            </a:r>
            <a:endParaRPr lang="zh-TW" altLang="en-US" dirty="0"/>
          </a:p>
        </p:txBody>
      </p:sp>
      <p:pic>
        <p:nvPicPr>
          <p:cNvPr id="9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835" b="8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系統架設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Part 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1-0. </a:t>
            </a:r>
            <a:r>
              <a:rPr lang="zh-TW" altLang="en-US" sz="2800" dirty="0" smtClean="0"/>
              <a:t>環境說明</a:t>
            </a:r>
            <a:endParaRPr lang="en-US" altLang="zh-TW" sz="2800" dirty="0" smtClean="0"/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1-1. </a:t>
            </a:r>
            <a:r>
              <a:rPr lang="zh-TW" altLang="en-US" sz="2800" dirty="0" smtClean="0"/>
              <a:t>教學用</a:t>
            </a:r>
            <a:r>
              <a:rPr lang="en-US" altLang="zh-TW" sz="2800" dirty="0" smtClean="0"/>
              <a:t>Solr</a:t>
            </a:r>
            <a:r>
              <a:rPr lang="zh-TW" altLang="en-US" sz="2800" dirty="0" smtClean="0"/>
              <a:t>下載</a:t>
            </a:r>
            <a:endParaRPr lang="en-US" altLang="zh-TW" sz="2800" dirty="0" smtClean="0"/>
          </a:p>
          <a:p>
            <a:r>
              <a:rPr lang="en-US" altLang="zh-TW" sz="2800" dirty="0" smtClean="0"/>
              <a:t>STEP 1-2. </a:t>
            </a:r>
            <a:r>
              <a:rPr lang="zh-TW" altLang="en-US" sz="2800" dirty="0"/>
              <a:t>啟動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1-3. </a:t>
            </a:r>
            <a:r>
              <a:rPr lang="zh-TW" altLang="en-US" sz="2800" dirty="0" smtClean="0"/>
              <a:t>關閉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 smtClean="0"/>
              <a:t>STEP 1-4. </a:t>
            </a:r>
            <a:r>
              <a:rPr lang="zh-TW" altLang="en-US" sz="2800" dirty="0" smtClean="0"/>
              <a:t>重新啟動</a:t>
            </a:r>
            <a:r>
              <a:rPr lang="en-US" altLang="zh-TW" sz="2800" dirty="0" smtClean="0"/>
              <a:t>Solr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Solr</a:t>
            </a:r>
            <a:r>
              <a:rPr lang="zh-TW" altLang="en-US" dirty="0" smtClean="0"/>
              <a:t>運作環境說明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Solr</a:t>
            </a:r>
            <a:r>
              <a:rPr lang="zh-TW" altLang="en-US" sz="2400" dirty="0" smtClean="0"/>
              <a:t>是基於</a:t>
            </a:r>
            <a:r>
              <a:rPr lang="en-US" altLang="zh-TW" sz="2400" dirty="0" smtClean="0"/>
              <a:t>Java Run Environment (JRE)</a:t>
            </a:r>
            <a:r>
              <a:rPr lang="zh-TW" altLang="en-US" sz="2400" dirty="0" smtClean="0"/>
              <a:t>，因此可運作於有安裝</a:t>
            </a:r>
            <a:r>
              <a:rPr lang="en-US" altLang="zh-TW" sz="2400" dirty="0" smtClean="0"/>
              <a:t>JRE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Mac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上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本教學特別準備好免安裝版本，故不必額外安裝</a:t>
            </a:r>
            <a:r>
              <a:rPr lang="en-US" altLang="zh-TW" sz="2000" dirty="0" smtClean="0"/>
              <a:t>JRE</a:t>
            </a:r>
          </a:p>
          <a:p>
            <a:pPr lvl="1"/>
            <a:r>
              <a:rPr lang="zh-TW" altLang="en-US" sz="2000" dirty="0" smtClean="0"/>
              <a:t>安裝</a:t>
            </a:r>
            <a:r>
              <a:rPr lang="en-US" altLang="zh-TW" sz="2000" dirty="0" smtClean="0"/>
              <a:t>Java RE </a:t>
            </a:r>
            <a:r>
              <a:rPr lang="en-US" altLang="zh-TW" sz="2000" dirty="0" smtClean="0">
                <a:hlinkClick r:id="rId3"/>
              </a:rPr>
              <a:t>https://java.com/zh_TW/download/ 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本教學是以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為設計，特別設置了簡化操作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如果是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的使用者，必須要用</a:t>
            </a:r>
            <a:r>
              <a:rPr lang="zh-TW" altLang="en-US" sz="2000" dirty="0" smtClean="0">
                <a:solidFill>
                  <a:srgbClr val="C00000"/>
                </a:solidFill>
              </a:rPr>
              <a:t>指令</a:t>
            </a:r>
            <a:r>
              <a:rPr lang="zh-TW" altLang="en-US" sz="2000" dirty="0" smtClean="0"/>
              <a:t>操作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0CF5734-5191-4A1A-B94E-B3464C9CF480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2800" dirty="0" smtClean="0"/>
              <a:t>STEP 1-0.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下載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>
                <a:hlinkClick r:id="rId2"/>
              </a:rPr>
              <a:t>http://j.mp/20150501solr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教學用</a:t>
            </a:r>
            <a:r>
              <a:rPr lang="en-US" altLang="zh-TW" sz="2400" dirty="0" smtClean="0"/>
              <a:t>Solr</a:t>
            </a:r>
            <a:r>
              <a:rPr lang="zh-TW" altLang="en-US" sz="2400" dirty="0" smtClean="0"/>
              <a:t>已經是開放原始碼到</a:t>
            </a:r>
            <a:r>
              <a:rPr lang="en-US" altLang="zh-TW" sz="2400" dirty="0" err="1" smtClean="0"/>
              <a:t>GitHub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網站：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github.com/pulipulichen/ir-practice-solr</a:t>
            </a:r>
          </a:p>
          <a:p>
            <a:r>
              <a:rPr lang="zh-TW" altLang="en-US" dirty="0" smtClean="0"/>
              <a:t>壓縮包下載網址：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http://j.mp/20150501solr</a:t>
            </a:r>
            <a:endParaRPr lang="en-US" altLang="zh-TW" sz="2400" dirty="0" smtClean="0"/>
          </a:p>
          <a:p>
            <a:r>
              <a:rPr lang="zh-TW" altLang="en-US" sz="2400" dirty="0" smtClean="0"/>
              <a:t>解壓縮到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桌面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例如：</a:t>
            </a:r>
            <a:r>
              <a:rPr lang="en-US" altLang="zh-TW" sz="2000" u="sng" dirty="0">
                <a:solidFill>
                  <a:schemeClr val="bg2">
                    <a:lumMod val="50000"/>
                  </a:schemeClr>
                </a:solidFill>
              </a:rPr>
              <a:t>C:\Desktop\ir-practice-solr</a:t>
            </a:r>
            <a:endParaRPr lang="en-US" altLang="zh-TW" sz="2000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sz="2000" dirty="0" smtClean="0"/>
              <a:t>投影片中，</a:t>
            </a:r>
            <a:r>
              <a:rPr lang="en-US" altLang="zh-TW" sz="2000" dirty="0" smtClean="0"/>
              <a:t>Solr</a:t>
            </a:r>
            <a:r>
              <a:rPr lang="zh-TW" altLang="en-US" sz="2000" dirty="0" smtClean="0"/>
              <a:t>路徑皆會以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0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zh-TW" altLang="en-US" sz="2000" dirty="0" smtClean="0"/>
              <a:t>表示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822325" y="-30306"/>
            <a:ext cx="7543800" cy="738505"/>
          </a:xfrm>
        </p:spPr>
        <p:txBody>
          <a:bodyPr/>
          <a:lstStyle/>
          <a:p>
            <a:r>
              <a:rPr lang="en-US" altLang="zh-TW" sz="2800" dirty="0" smtClean="0"/>
              <a:t>STEP 1-1.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5" name="圓角矩形 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7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35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並開啟網頁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6425" y="1845734"/>
            <a:ext cx="7287357" cy="6738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800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sz="2800" u="sng" dirty="0" smtClean="0">
                <a:solidFill>
                  <a:schemeClr val="bg2">
                    <a:lumMod val="50000"/>
                  </a:schemeClr>
                </a:solidFill>
              </a:rPr>
              <a:t>start_solr&amp;open_search_ui.bat</a:t>
            </a:r>
            <a:endParaRPr lang="en-US" altLang="zh-TW" sz="2800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1" y="2433789"/>
            <a:ext cx="3456631" cy="320648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83277" y="4037029"/>
            <a:ext cx="671208" cy="8851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25" y="2408190"/>
            <a:ext cx="2789994" cy="18215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4910411" y="4143989"/>
            <a:ext cx="3933371" cy="2247083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7" idx="3"/>
            <a:endCxn id="19" idx="1"/>
          </p:cNvCxnSpPr>
          <p:nvPr/>
        </p:nvCxnSpPr>
        <p:spPr>
          <a:xfrm flipV="1">
            <a:off x="3054485" y="3343230"/>
            <a:ext cx="1734562" cy="1136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  <a:endCxn id="22" idx="1"/>
          </p:cNvCxnSpPr>
          <p:nvPr/>
        </p:nvCxnSpPr>
        <p:spPr>
          <a:xfrm>
            <a:off x="3054485" y="4479613"/>
            <a:ext cx="1734562" cy="75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4789047" y="2952027"/>
            <a:ext cx="1750979" cy="78240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</a:t>
            </a:r>
            <a:r>
              <a:rPr lang="zh-TW" altLang="en-US" sz="1800" dirty="0" smtClean="0"/>
              <a:t>狀態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</a:t>
            </a:r>
            <a:r>
              <a:rPr lang="zh-TW" altLang="en-US" sz="1800" dirty="0" smtClean="0"/>
              <a:t>不要關閉</a:t>
            </a:r>
            <a:r>
              <a:rPr lang="en-US" altLang="zh-TW" sz="1800" dirty="0" smtClean="0"/>
              <a:t>)</a:t>
            </a:r>
            <a:endParaRPr lang="zh-TW" altLang="en-US" sz="1800" dirty="0"/>
          </a:p>
        </p:txBody>
      </p:sp>
      <p:sp>
        <p:nvSpPr>
          <p:cNvPr id="22" name="圓角矩形 21"/>
          <p:cNvSpPr/>
          <p:nvPr/>
        </p:nvSpPr>
        <p:spPr>
          <a:xfrm>
            <a:off x="4789047" y="4968066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Search UI</a:t>
            </a:r>
            <a:endParaRPr lang="zh-TW" altLang="en-US" sz="18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5" name="圓角矩形 1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6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ba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0" y="1689313"/>
            <a:ext cx="900896" cy="9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為什麼網頁開起來異常？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46263"/>
            <a:ext cx="5536430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888636" y="1797764"/>
            <a:ext cx="2383276" cy="642025"/>
          </a:xfrm>
          <a:prstGeom prst="wedgeRoundRectCallout">
            <a:avLst>
              <a:gd name="adj1" fmla="val -44915"/>
              <a:gd name="adj2" fmla="val 10644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相容性檢視出錯！</a:t>
            </a:r>
            <a:endParaRPr lang="zh-TW" altLang="en-US" sz="1800" dirty="0"/>
          </a:p>
        </p:txBody>
      </p:sp>
      <p:pic>
        <p:nvPicPr>
          <p:cNvPr id="5122" name="Picture 2" descr="http://www.flowsa.com/cache/ce_cache/made/51f0d5e1a9f84e36/chrome_eats_IE_240_240_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44" y="2562544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459166" y="4848545"/>
            <a:ext cx="249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>
                <a:solidFill>
                  <a:srgbClr val="C00000"/>
                </a:solidFill>
              </a:rPr>
              <a:t>是該用</a:t>
            </a:r>
            <a:r>
              <a:rPr lang="en-US" altLang="zh-TW" sz="1800" dirty="0" smtClean="0">
                <a:solidFill>
                  <a:srgbClr val="C00000"/>
                </a:solidFill>
              </a:rPr>
              <a:t>Chrome</a:t>
            </a:r>
          </a:p>
          <a:p>
            <a:pPr algn="ctr"/>
            <a:r>
              <a:rPr lang="zh-TW" altLang="en-US" sz="1800" smtClean="0">
                <a:solidFill>
                  <a:srgbClr val="C00000"/>
                </a:solidFill>
              </a:rPr>
              <a:t>的時候了</a:t>
            </a:r>
            <a:r>
              <a:rPr lang="zh-TW" altLang="en-US" sz="1800" dirty="0" smtClean="0">
                <a:solidFill>
                  <a:srgbClr val="C00000"/>
                </a:solidFill>
              </a:rPr>
              <a:t>！</a:t>
            </a:r>
            <a:endParaRPr lang="zh-TW" altLang="en-US" sz="1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7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r>
              <a:rPr lang="zh-TW" altLang="en-US" dirty="0"/>
              <a:t>並開啟網頁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67711" y="1845734"/>
            <a:ext cx="649904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4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400" u="sng" dirty="0" smtClean="0">
                <a:solidFill>
                  <a:schemeClr val="bg2">
                    <a:lumMod val="50000"/>
                  </a:schemeClr>
                </a:solidFill>
              </a:rPr>
              <a:t>]\start_solr.bat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執行</a:t>
            </a:r>
            <a:r>
              <a:rPr lang="zh-TW" altLang="en-US" sz="2400" dirty="0" smtClean="0"/>
              <a:t>指令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cd [</a:t>
            </a:r>
            <a:r>
              <a:rPr lang="en-US" altLang="zh-TW" sz="2000" dirty="0" err="1" smtClean="0"/>
              <a:t>solr</a:t>
            </a:r>
            <a:r>
              <a:rPr lang="en-US" altLang="zh-TW" sz="2000" dirty="0" smtClean="0"/>
              <a:t>]\example</a:t>
            </a:r>
          </a:p>
          <a:p>
            <a:pPr lvl="1"/>
            <a:r>
              <a:rPr lang="en-US" altLang="zh-TW" sz="2000" dirty="0" smtClean="0"/>
              <a:t>java -jar </a:t>
            </a:r>
            <a:r>
              <a:rPr lang="en-US" altLang="zh-TW" sz="2000" dirty="0" smtClean="0"/>
              <a:t>start.jar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TW" sz="2400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400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400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開啟網站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http://localhost:8983/solr/browse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 </a:t>
            </a:r>
            <a:r>
              <a:rPr lang="zh-TW" altLang="en-US" dirty="0" smtClean="0"/>
              <a:t>指令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供其他作業系統參考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Picture 2" descr="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845734"/>
            <a:ext cx="900896" cy="9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571286"/>
            <a:ext cx="900896" cy="9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關閉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1-3.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987" y="2498017"/>
            <a:ext cx="4192475" cy="273718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147881" y="2237363"/>
            <a:ext cx="700391" cy="690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5379395" y="1021079"/>
            <a:ext cx="2198451" cy="992547"/>
          </a:xfrm>
          <a:prstGeom prst="wedgeRoundRectCallout">
            <a:avLst>
              <a:gd name="adj1" fmla="val -8001"/>
              <a:gd name="adj2" fmla="val 6642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運作狀態視窗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關閉即可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06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1-4</a:t>
            </a:r>
            <a:endParaRPr lang="zh-TW" altLang="en-US" dirty="0"/>
          </a:p>
        </p:txBody>
      </p:sp>
      <p:sp>
        <p:nvSpPr>
          <p:cNvPr id="6" name="禁止標誌 5"/>
          <p:cNvSpPr/>
          <p:nvPr/>
        </p:nvSpPr>
        <p:spPr>
          <a:xfrm>
            <a:off x="6225702" y="797668"/>
            <a:ext cx="2675107" cy="2315183"/>
          </a:xfrm>
          <a:prstGeom prst="noSmoking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>
              <a:solidFill>
                <a:schemeClr val="tx1"/>
              </a:solidFill>
            </a:endParaRPr>
          </a:p>
        </p:txBody>
      </p:sp>
      <p:pic>
        <p:nvPicPr>
          <p:cNvPr id="10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2325" y="2648609"/>
            <a:ext cx="3703638" cy="2418032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4114802" y="2478532"/>
            <a:ext cx="408560" cy="402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" name="圓角矩形圖說文字 11"/>
          <p:cNvSpPr/>
          <p:nvPr/>
        </p:nvSpPr>
        <p:spPr>
          <a:xfrm>
            <a:off x="2217905" y="3112851"/>
            <a:ext cx="2198451" cy="992547"/>
          </a:xfrm>
          <a:prstGeom prst="wedgeRoundRectCallout">
            <a:avLst>
              <a:gd name="adj1" fmla="val 35804"/>
              <a:gd name="adj2" fmla="val -6981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關閉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</a:t>
            </a:r>
            <a:r>
              <a:rPr lang="zh-TW" altLang="en-US" sz="1800" dirty="0" smtClean="0"/>
              <a:t>視窗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49392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3580" y="286604"/>
            <a:ext cx="6683180" cy="1450757"/>
          </a:xfrm>
        </p:spPr>
        <p:txBody>
          <a:bodyPr/>
          <a:lstStyle/>
          <a:p>
            <a:r>
              <a:rPr lang="en-US" altLang="zh-TW" dirty="0" smtClean="0"/>
              <a:t>Part 1.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3979105" y="1845736"/>
            <a:ext cx="4387655" cy="4023359"/>
          </a:xfrm>
        </p:spPr>
        <p:txBody>
          <a:bodyPr/>
          <a:lstStyle/>
          <a:p>
            <a:r>
              <a:rPr lang="en-US" altLang="zh-TW" dirty="0" smtClean="0"/>
              <a:t>1-1. </a:t>
            </a:r>
            <a:r>
              <a:rPr lang="zh-TW" altLang="en-US" dirty="0"/>
              <a:t>下載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j.mp/20150501solr</a:t>
            </a:r>
            <a:endParaRPr lang="en-US" altLang="zh-TW" dirty="0" smtClean="0"/>
          </a:p>
          <a:p>
            <a:r>
              <a:rPr lang="en-US" altLang="zh-TW" dirty="0" smtClean="0"/>
              <a:t>1-2.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start-solr&amp;open-search-ui.bat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19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2500008" y="4547504"/>
            <a:ext cx="1819073" cy="1429966"/>
          </a:xfrm>
          <a:prstGeom prst="cloudCallout">
            <a:avLst>
              <a:gd name="adj1" fmla="val -62137"/>
              <a:gd name="adj2" fmla="val -647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28" name="Picture 4" descr="蛋糕, 生日, 提供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07" y="4644311"/>
            <a:ext cx="1297183" cy="10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683580" y="1762058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A piece of cake~</a:t>
            </a:r>
            <a:endParaRPr lang="zh-TW" altLang="en-US" sz="1800" dirty="0" smtClean="0"/>
          </a:p>
        </p:txBody>
      </p:sp>
      <p:pic>
        <p:nvPicPr>
          <p:cNvPr id="15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4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課堂前準備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推薦使用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環境進行本作業</a:t>
            </a:r>
            <a:endParaRPr lang="en-US" altLang="zh-TW" dirty="0" smtClean="0"/>
          </a:p>
          <a:p>
            <a:r>
              <a:rPr lang="zh-TW" altLang="en-US" dirty="0" smtClean="0"/>
              <a:t>請下載教學用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ir-practice-solr.zip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j.mp/20150501solr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原始檔案大小：</a:t>
            </a:r>
            <a:r>
              <a:rPr lang="en-US" altLang="zh-TW" dirty="0" smtClean="0"/>
              <a:t>401MB</a:t>
            </a:r>
          </a:p>
          <a:p>
            <a:pPr lvl="1"/>
            <a:r>
              <a:rPr lang="zh-TW" altLang="en-US" dirty="0" smtClean="0"/>
              <a:t>壓縮檔大小：</a:t>
            </a:r>
            <a:r>
              <a:rPr lang="en-US" altLang="zh-TW" b="1" dirty="0" smtClean="0">
                <a:solidFill>
                  <a:srgbClr val="FF0000"/>
                </a:solidFill>
              </a:rPr>
              <a:t>246MB</a:t>
            </a:r>
          </a:p>
          <a:p>
            <a:r>
              <a:rPr lang="en-US" altLang="zh-TW" dirty="0" smtClean="0"/>
              <a:t>CVS</a:t>
            </a:r>
            <a:r>
              <a:rPr lang="zh-TW" altLang="en-US" dirty="0" smtClean="0"/>
              <a:t>檔案編輯器：</a:t>
            </a:r>
            <a:r>
              <a:rPr lang="en-US" altLang="zh-TW" dirty="0" err="1" smtClean="0"/>
              <a:t>LibreOfficePortable</a:t>
            </a:r>
            <a:r>
              <a:rPr lang="en-US" altLang="zh-TW" dirty="0" smtClean="0"/>
              <a:t> 4.4.2</a:t>
            </a:r>
          </a:p>
          <a:p>
            <a:pPr lvl="1"/>
            <a:r>
              <a:rPr lang="en-US" altLang="zh-TW" dirty="0" smtClean="0">
                <a:hlinkClick r:id="rId3"/>
              </a:rPr>
              <a:t>http://j.mp/20150501lo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" name="Picture 2" descr="128x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53" y="44853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建置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5165387" y="2237362"/>
            <a:ext cx="3540868" cy="3511685"/>
          </a:xfrm>
          <a:prstGeom prst="roundRect">
            <a:avLst>
              <a:gd name="adj" fmla="val 281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匯入資料的流程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21</a:t>
            </a:fld>
            <a:endParaRPr lang="zh-TW" altLang="en-US" dirty="0"/>
          </a:p>
        </p:txBody>
      </p:sp>
      <p:pic>
        <p:nvPicPr>
          <p:cNvPr id="8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26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150x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58" y="3323193"/>
            <a:ext cx="944356" cy="9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4813388" y="2040326"/>
            <a:ext cx="1710267" cy="4402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Apache Solr</a:t>
            </a:r>
            <a:endParaRPr lang="zh-TW" altLang="en-US" sz="1800" b="1" dirty="0"/>
          </a:p>
        </p:txBody>
      </p:sp>
      <p:pic>
        <p:nvPicPr>
          <p:cNvPr id="12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64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96" y="3374301"/>
            <a:ext cx="842141" cy="8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8" y="4886138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3329360"/>
            <a:ext cx="833718" cy="8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283356" y="5676834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外部系統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83356" y="4042368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內部系統</a:t>
            </a:r>
          </a:p>
        </p:txBody>
      </p:sp>
      <p:pic>
        <p:nvPicPr>
          <p:cNvPr id="4106" name="Picture 10" descr="input,keyboar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6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283356" y="2547061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自行建置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445451" y="4234475"/>
            <a:ext cx="94923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CVS</a:t>
            </a:r>
            <a:r>
              <a:rPr lang="zh-TW" altLang="en-US" sz="1800" dirty="0" smtClean="0"/>
              <a:t>或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XLSX</a:t>
            </a:r>
            <a:endParaRPr lang="zh-TW" altLang="en-US" sz="1800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3830529" y="4197213"/>
            <a:ext cx="899842" cy="10036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匯入指令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(XML)</a:t>
            </a:r>
            <a:endParaRPr lang="zh-TW" altLang="en-US" sz="1800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5259507" y="4197213"/>
            <a:ext cx="162845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欄位設定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(schema.xml)</a:t>
            </a:r>
            <a:endParaRPr lang="zh-TW" altLang="en-US" sz="18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7520840" y="4234475"/>
            <a:ext cx="733052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索引</a:t>
            </a:r>
          </a:p>
        </p:txBody>
      </p:sp>
      <p:cxnSp>
        <p:nvCxnSpPr>
          <p:cNvPr id="14" name="肘形接點 13"/>
          <p:cNvCxnSpPr>
            <a:stCxn id="22" idx="3"/>
            <a:endCxn id="4098" idx="1"/>
          </p:cNvCxnSpPr>
          <p:nvPr/>
        </p:nvCxnSpPr>
        <p:spPr>
          <a:xfrm>
            <a:off x="1812572" y="2751373"/>
            <a:ext cx="638586" cy="1043998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9" idx="3"/>
            <a:endCxn id="4098" idx="1"/>
          </p:cNvCxnSpPr>
          <p:nvPr/>
        </p:nvCxnSpPr>
        <p:spPr>
          <a:xfrm flipV="1">
            <a:off x="1812572" y="3795371"/>
            <a:ext cx="638586" cy="2085775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20" idx="3"/>
            <a:endCxn id="4098" idx="1"/>
          </p:cNvCxnSpPr>
          <p:nvPr/>
        </p:nvCxnSpPr>
        <p:spPr>
          <a:xfrm flipV="1">
            <a:off x="1812572" y="3795371"/>
            <a:ext cx="638586" cy="451309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395514" y="3792288"/>
            <a:ext cx="515212" cy="6167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629834" y="3795371"/>
            <a:ext cx="108693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435872" y="3795371"/>
            <a:ext cx="1030424" cy="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/>
              <a:t>自行建置</a:t>
            </a:r>
          </a:p>
          <a:p>
            <a:pPr lvl="1"/>
            <a:r>
              <a:rPr lang="zh-TW" altLang="en-US" dirty="0"/>
              <a:t>外部系統：以</a:t>
            </a:r>
            <a:r>
              <a:rPr lang="en-US" altLang="zh-TW" dirty="0" err="1"/>
              <a:t>WorldCat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r>
              <a:rPr lang="en-US" altLang="zh-TW" dirty="0"/>
              <a:t>STEP 2-3. </a:t>
            </a:r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匯入指令</a:t>
            </a:r>
            <a:r>
              <a:rPr lang="en-US" altLang="zh-TW" dirty="0" smtClean="0"/>
              <a:t>XML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STEP </a:t>
            </a:r>
            <a:r>
              <a:rPr lang="en-US" altLang="zh-TW" dirty="0"/>
              <a:t>2-4. </a:t>
            </a:r>
            <a:r>
              <a:rPr lang="zh-TW" altLang="en-US" dirty="0"/>
              <a:t>資料操作</a:t>
            </a:r>
          </a:p>
          <a:p>
            <a:pPr lvl="1"/>
            <a:r>
              <a:rPr lang="zh-TW" altLang="en-US" dirty="0"/>
              <a:t>匯入資料</a:t>
            </a:r>
          </a:p>
          <a:p>
            <a:pPr lvl="1"/>
            <a:r>
              <a:rPr lang="zh-TW" altLang="en-US" dirty="0"/>
              <a:t>匯入資料錯誤</a:t>
            </a:r>
          </a:p>
          <a:p>
            <a:pPr lvl="1"/>
            <a:r>
              <a:rPr lang="zh-TW" altLang="en-US" dirty="0"/>
              <a:t>清空資料</a:t>
            </a:r>
          </a:p>
          <a:p>
            <a:r>
              <a:rPr lang="en-US" altLang="zh-TW" dirty="0"/>
              <a:t>STEP 2-5. </a:t>
            </a:r>
            <a:r>
              <a:rPr lang="zh-TW" altLang="en-US" dirty="0"/>
              <a:t>開啟網頁</a:t>
            </a:r>
          </a:p>
          <a:p>
            <a:pPr lvl="1"/>
            <a:r>
              <a:rPr lang="zh-TW" altLang="en-US" dirty="0"/>
              <a:t>功能確認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實作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9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自行建置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2-1A. </a:t>
            </a:r>
            <a:r>
              <a:rPr lang="zh-TW" altLang="en-US" dirty="0"/>
              <a:t>資料準備</a:t>
            </a:r>
          </a:p>
        </p:txBody>
      </p:sp>
      <p:pic>
        <p:nvPicPr>
          <p:cNvPr id="6146" name="Picture 2" descr="[2014-12-12_010632%2520-%2520Copy%255B2%255D.png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96" y="1846263"/>
            <a:ext cx="432518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圖說文字 6"/>
          <p:cNvSpPr/>
          <p:nvPr/>
        </p:nvSpPr>
        <p:spPr>
          <a:xfrm>
            <a:off x="1225683" y="3035030"/>
            <a:ext cx="2140085" cy="822595"/>
          </a:xfrm>
          <a:prstGeom prst="wedgeRoundRectCallout">
            <a:avLst>
              <a:gd name="adj1" fmla="val 65076"/>
              <a:gd name="adj2" fmla="val 5535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第一列：欄位名稱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一定要有欄位</a:t>
            </a:r>
            <a:r>
              <a:rPr lang="en-US" altLang="zh-TW" sz="1800" dirty="0" smtClean="0">
                <a:solidFill>
                  <a:srgbClr val="FF0000"/>
                </a:solidFill>
              </a:rPr>
              <a:t>id)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225684" y="4065134"/>
            <a:ext cx="2140085" cy="622570"/>
          </a:xfrm>
          <a:prstGeom prst="wedgeRoundRectCallout">
            <a:avLst>
              <a:gd name="adj1" fmla="val 60985"/>
              <a:gd name="adj2" fmla="val -3341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第二列之後：資料</a:t>
            </a:r>
            <a:endParaRPr lang="zh-TW" altLang="en-US" sz="1800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4562271" y="4979534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一欄多資料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用分號 </a:t>
            </a:r>
            <a:r>
              <a:rPr lang="en-US" altLang="zh-TW" sz="1800" dirty="0" smtClean="0"/>
              <a:t>; </a:t>
            </a:r>
            <a:r>
              <a:rPr lang="zh-TW" altLang="en-US" sz="1800" dirty="0" smtClean="0"/>
              <a:t>分隔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24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外部系統：以</a:t>
            </a:r>
            <a:r>
              <a:rPr lang="en-US" altLang="zh-TW" sz="4000" dirty="0" err="1" smtClean="0"/>
              <a:t>WorldCat</a:t>
            </a:r>
            <a:r>
              <a:rPr lang="zh-TW" altLang="en-US" sz="4000" dirty="0" smtClean="0"/>
              <a:t>為例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www.worldcat.org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搜尋書目資料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選擇書目，儲存到「我的最愛清單」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開啟「我的最愛清單」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匯出到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4212077" y="4775669"/>
            <a:ext cx="3969898" cy="8161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400" b="1" dirty="0" smtClean="0"/>
              <a:t>實作請用範例</a:t>
            </a:r>
            <a:r>
              <a:rPr lang="zh-TW" altLang="en-US" sz="2400" b="1" dirty="0" smtClean="0"/>
              <a:t>資料</a:t>
            </a:r>
            <a:endParaRPr lang="en-US" altLang="zh-TW" sz="2400" b="1" dirty="0" smtClean="0"/>
          </a:p>
          <a:p>
            <a:pPr algn="ctr"/>
            <a:r>
              <a:rPr lang="en-US" altLang="zh-TW" sz="1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1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1800" u="sng" dirty="0">
                <a:solidFill>
                  <a:schemeClr val="bg2">
                    <a:lumMod val="50000"/>
                  </a:schemeClr>
                </a:solidFill>
              </a:rPr>
              <a:t>]/PRACTICE/2-1/data.csv</a:t>
            </a:r>
            <a:endParaRPr lang="zh-TW" altLang="en-US" sz="18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88" y="1845734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3" name="圓角矩形 12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4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08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調整欄位名稱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csv</a:t>
            </a:r>
            <a:r>
              <a:rPr lang="zh-TW" altLang="en-US" dirty="0" smtClean="0"/>
              <a:t>檔案請用</a:t>
            </a:r>
            <a:r>
              <a:rPr lang="en-US" altLang="zh-TW" dirty="0" smtClean="0"/>
              <a:t>LibreOffice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因為編碼為</a:t>
            </a:r>
            <a:r>
              <a:rPr lang="en-US" altLang="zh-TW" dirty="0" smtClean="0"/>
              <a:t>UTF-8)</a:t>
            </a:r>
          </a:p>
          <a:p>
            <a:pPr lvl="1"/>
            <a:r>
              <a:rPr lang="zh-TW" altLang="en-US" dirty="0" smtClean="0"/>
              <a:t>請使用投影片開頭的</a:t>
            </a:r>
            <a:r>
              <a:rPr lang="en-US" altLang="zh-TW" dirty="0" err="1" smtClean="0"/>
              <a:t>LibreOfficePortable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j.mp/20150501lo</a:t>
            </a:r>
            <a:endParaRPr lang="en-US" altLang="zh-TW" dirty="0" smtClean="0"/>
          </a:p>
          <a:p>
            <a:r>
              <a:rPr lang="zh-TW" altLang="en-US" dirty="0" smtClean="0"/>
              <a:t>將欄位名稱修改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OCLC # </a:t>
            </a:r>
            <a:r>
              <a:rPr lang="en-US" altLang="zh-TW" dirty="0" smtClean="0">
                <a:latin typeface="Calibri" panose="020F0502020204030204" pitchFamily="34" charset="0"/>
              </a:rPr>
              <a:t>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id</a:t>
            </a:r>
            <a:r>
              <a:rPr lang="en-US" altLang="zh-TW" dirty="0" smtClean="0">
                <a:latin typeface="Calibri" panose="020F0502020204030204" pitchFamily="34" charset="0"/>
              </a:rPr>
              <a:t>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Calibri" panose="020F0502020204030204" pitchFamily="34" charset="0"/>
              </a:rPr>
              <a:t>其他欄位都變成小寫名稱，空格改為 </a:t>
            </a:r>
            <a:r>
              <a:rPr lang="en-US" altLang="zh-TW" dirty="0" smtClean="0">
                <a:latin typeface="Calibri" panose="020F0502020204030204" pitchFamily="34" charset="0"/>
              </a:rPr>
              <a:t>_</a:t>
            </a:r>
            <a:br>
              <a:rPr lang="en-US" altLang="zh-TW" dirty="0" smtClean="0">
                <a:latin typeface="Calibri" panose="020F0502020204030204" pitchFamily="34" charset="0"/>
              </a:rPr>
            </a:b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Title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</a:rPr>
              <a:t>itle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Author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</a:rPr>
              <a:t>uthor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Language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zh-TW" dirty="0" smtClean="0">
                <a:latin typeface="Calibri" panose="020F0502020204030204" pitchFamily="34" charset="0"/>
              </a:rPr>
              <a:t>anguage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Item type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TW" dirty="0" err="1" smtClean="0">
                <a:latin typeface="Calibri" panose="020F0502020204030204" pitchFamily="34" charset="0"/>
              </a:rPr>
              <a:t>tem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_t</a:t>
            </a:r>
            <a:r>
              <a:rPr lang="en-US" altLang="zh-TW" dirty="0" err="1" smtClean="0">
                <a:latin typeface="Calibri" panose="020F0502020204030204" pitchFamily="34" charset="0"/>
              </a:rPr>
              <a:t>ype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7" name="矩形 6"/>
          <p:cNvSpPr/>
          <p:nvPr/>
        </p:nvSpPr>
        <p:spPr>
          <a:xfrm>
            <a:off x="3794125" y="431259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Publication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ublication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Publisher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ublisher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Database 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atabase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Notes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otes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Added date → </a:t>
            </a:r>
            <a:r>
              <a:rPr lang="en-US" altLang="zh-TW" sz="2000" kern="1200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US" altLang="zh-TW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dded_date</a:t>
            </a:r>
            <a:endParaRPr lang="en-US" altLang="zh-TW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檔案打開亂碼問題！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822325" y="4902740"/>
            <a:ext cx="7883929" cy="96635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csv</a:t>
            </a:r>
            <a:r>
              <a:rPr lang="zh-TW" altLang="en-US" dirty="0"/>
              <a:t>檔案請用</a:t>
            </a:r>
            <a:r>
              <a:rPr lang="en-US" altLang="zh-TW" dirty="0"/>
              <a:t>LibreOffice</a:t>
            </a:r>
            <a:r>
              <a:rPr lang="zh-TW" altLang="en-US" dirty="0"/>
              <a:t>開啟 </a:t>
            </a:r>
            <a:r>
              <a:rPr lang="en-US" altLang="zh-TW" dirty="0"/>
              <a:t>(</a:t>
            </a:r>
            <a:r>
              <a:rPr lang="zh-TW" altLang="en-US" dirty="0"/>
              <a:t>因為編碼為</a:t>
            </a:r>
            <a:r>
              <a:rPr lang="en-US" altLang="zh-TW" dirty="0"/>
              <a:t>UTF-8)</a:t>
            </a:r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LibreOfficePortable</a:t>
            </a:r>
            <a:r>
              <a:rPr lang="zh-TW" altLang="en-US" dirty="0"/>
              <a:t>開啟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http://j.mp/20150501lo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42406" y="1868945"/>
            <a:ext cx="3703638" cy="29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資料欄位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]\PRACTICE\2-2\edit_schema.xml.bat</a:t>
            </a:r>
          </a:p>
          <a:p>
            <a:pPr lvl="1"/>
            <a:r>
              <a:rPr lang="zh-TW" altLang="en-US" dirty="0" smtClean="0"/>
              <a:t>開啟檔案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\schema.xml</a:t>
            </a:r>
          </a:p>
          <a:p>
            <a:r>
              <a:rPr lang="zh-TW" altLang="en-US" dirty="0" smtClean="0"/>
              <a:t>修改資料：請找到「</a:t>
            </a:r>
            <a:r>
              <a:rPr lang="zh-TW" altLang="en-US" dirty="0" smtClean="0">
                <a:solidFill>
                  <a:srgbClr val="00B050"/>
                </a:solidFill>
              </a:rPr>
              <a:t>請新增</a:t>
            </a:r>
            <a:r>
              <a:rPr lang="en-US" altLang="zh-TW" dirty="0" smtClean="0">
                <a:solidFill>
                  <a:srgbClr val="00B050"/>
                </a:solidFill>
              </a:rPr>
              <a:t>&lt;field&gt;</a:t>
            </a:r>
            <a:r>
              <a:rPr lang="zh-TW" altLang="en-US" dirty="0" smtClean="0">
                <a:solidFill>
                  <a:srgbClr val="00B050"/>
                </a:solidFill>
              </a:rPr>
              <a:t>設定欄位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smtClean="0"/>
              <a:t>schema&gt;</a:t>
            </a:r>
          </a:p>
          <a:p>
            <a:pPr lvl="2"/>
            <a:r>
              <a:rPr lang="en-US" altLang="zh-TW" dirty="0" smtClean="0"/>
              <a:t>&lt;field&gt;</a:t>
            </a:r>
          </a:p>
          <a:p>
            <a:r>
              <a:rPr lang="zh-TW" altLang="en-US" dirty="0"/>
              <a:t>在</a:t>
            </a:r>
            <a:r>
              <a:rPr lang="zh-TW" altLang="en-US" dirty="0" smtClean="0"/>
              <a:t>下面新增</a:t>
            </a:r>
            <a:r>
              <a:rPr lang="en-US" altLang="zh-TW" dirty="0" smtClean="0"/>
              <a:t>&lt;field&gt;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修改後</a:t>
            </a:r>
            <a:r>
              <a:rPr lang="zh-TW" altLang="en-US" dirty="0">
                <a:solidFill>
                  <a:srgbClr val="FF0000"/>
                </a:solidFill>
              </a:rPr>
              <a:t>需</a:t>
            </a:r>
            <a:r>
              <a:rPr lang="zh-TW" altLang="en-US" dirty="0" smtClean="0">
                <a:solidFill>
                  <a:srgbClr val="FF0000"/>
                </a:solidFill>
              </a:rPr>
              <a:t>重啟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082069" y="3249692"/>
            <a:ext cx="4623781" cy="3434462"/>
            <a:chOff x="4291323" y="3172375"/>
            <a:chExt cx="3705225" cy="27521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b="20686"/>
            <a:stretch/>
          </p:blipFill>
          <p:spPr>
            <a:xfrm>
              <a:off x="4291323" y="3172375"/>
              <a:ext cx="3705225" cy="2752175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4847929" y="3990975"/>
              <a:ext cx="1457325" cy="2000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0" name="圓角矩形 9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1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08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4375" y="1601469"/>
            <a:ext cx="7694988" cy="876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653481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/>
              <a:t>資料欄位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1601469"/>
            <a:ext cx="7543801" cy="471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&lt;field </a:t>
            </a:r>
            <a:r>
              <a:rPr lang="en-US" altLang="zh-TW" sz="2000" dirty="0">
                <a:solidFill>
                  <a:srgbClr val="FF0000"/>
                </a:solidFill>
              </a:rPr>
              <a:t>name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title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type</a:t>
            </a:r>
            <a:r>
              <a:rPr lang="en-US" altLang="zh-TW" sz="2000" dirty="0"/>
              <a:t>="</a:t>
            </a:r>
            <a:r>
              <a:rPr lang="en-US" altLang="zh-TW" sz="2000" dirty="0" err="1">
                <a:solidFill>
                  <a:srgbClr val="7030A0"/>
                </a:solidFill>
              </a:rPr>
              <a:t>text_general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indexed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stored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r>
              <a:rPr lang="en-US" altLang="zh-TW" sz="2000" dirty="0" err="1">
                <a:solidFill>
                  <a:srgbClr val="FF0000"/>
                </a:solidFill>
              </a:rPr>
              <a:t>multiValued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0070C0"/>
                </a:solidFill>
              </a:rPr>
              <a:t>/&gt;</a:t>
            </a:r>
          </a:p>
          <a:p>
            <a:r>
              <a:rPr lang="en-US" altLang="zh-TW" dirty="0" smtClean="0"/>
              <a:t>&lt;field&gt;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type</a:t>
            </a:r>
            <a:r>
              <a:rPr lang="en-US" altLang="zh-TW" dirty="0" smtClean="0"/>
              <a:t>="</a:t>
            </a:r>
            <a:r>
              <a:rPr lang="en-US" altLang="zh-TW" dirty="0" err="1" smtClean="0">
                <a:solidFill>
                  <a:srgbClr val="7030A0"/>
                </a:solidFill>
              </a:rPr>
              <a:t>text_general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：資料形態，</a:t>
            </a:r>
            <a:r>
              <a:rPr lang="zh-TW" altLang="en-US" dirty="0"/>
              <a:t>與</a:t>
            </a:r>
            <a:r>
              <a:rPr lang="zh-TW" altLang="en-US" dirty="0" smtClean="0"/>
              <a:t>分析器與權重相關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text_general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套用文字預設的分析器</a:t>
            </a:r>
            <a:endParaRPr lang="en-US" altLang="zh-TW" dirty="0"/>
          </a:p>
          <a:p>
            <a:pPr lvl="2"/>
            <a:r>
              <a:rPr lang="en-US" altLang="zh-TW" dirty="0" err="1" smtClean="0"/>
              <a:t>text_en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套用英文的分析器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string: </a:t>
            </a:r>
            <a:r>
              <a:rPr lang="zh-TW" altLang="en-US" dirty="0" smtClean="0"/>
              <a:t>整句文字索引，搜尋時必須要輸入完整字句才能找到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zh-TW" altLang="en-US" dirty="0" smtClean="0"/>
              <a:t>數字 </a:t>
            </a:r>
            <a:r>
              <a:rPr lang="en-US" altLang="zh-TW" dirty="0" smtClean="0"/>
              <a:t>/ float: </a:t>
            </a:r>
            <a:r>
              <a:rPr lang="zh-TW" altLang="en-US" dirty="0" smtClean="0"/>
              <a:t>浮點數，接受小數點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: </a:t>
            </a:r>
            <a:r>
              <a:rPr lang="zh-TW" altLang="en-US" dirty="0" smtClean="0"/>
              <a:t>是或否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date: </a:t>
            </a:r>
            <a:r>
              <a:rPr lang="zh-TW" altLang="en-US" dirty="0" smtClean="0"/>
              <a:t>日期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indexed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：是否索引，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才能被檢索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stored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：是否儲存，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才能用</a:t>
            </a:r>
            <a:r>
              <a:rPr lang="en-US" altLang="zh-TW" dirty="0" smtClean="0"/>
              <a:t>highlight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multivalued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：是否允許多值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6416"/>
            <a:ext cx="7543800" cy="738505"/>
          </a:xfrm>
        </p:spPr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8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124126"/>
            <a:ext cx="3702050" cy="3466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/>
              <a:t>資料欄位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pic>
        <p:nvPicPr>
          <p:cNvPr id="10" name="Picture 2" descr="[2014-12-12_010632%2520-%2520Copy%255B2%255D.png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35304"/>
            <a:ext cx="3703638" cy="34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5248275" y="4352925"/>
            <a:ext cx="2038350" cy="828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45142"/>
              </p:ext>
            </p:extLst>
          </p:nvPr>
        </p:nvGraphicFramePr>
        <p:xfrm>
          <a:off x="1924051" y="5803648"/>
          <a:ext cx="481965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63930"/>
                <a:gridCol w="963930"/>
                <a:gridCol w="963930"/>
                <a:gridCol w="1927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title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author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7030A0"/>
                          </a:solidFill>
                        </a:rPr>
                        <a:t>publish_year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向右箭號 17"/>
          <p:cNvSpPr/>
          <p:nvPr/>
        </p:nvSpPr>
        <p:spPr>
          <a:xfrm rot="3600000">
            <a:off x="3555918" y="4500900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9" name="向右箭號 18"/>
          <p:cNvSpPr/>
          <p:nvPr/>
        </p:nvSpPr>
        <p:spPr>
          <a:xfrm rot="18900000">
            <a:off x="4825220" y="5148188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6515100" y="1062195"/>
            <a:ext cx="2189230" cy="1255201"/>
          </a:xfrm>
          <a:prstGeom prst="wedgeRoundRectCallout">
            <a:avLst>
              <a:gd name="adj1" fmla="val -41103"/>
              <a:gd name="adj2" fmla="val 11630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/>
              <a:t>一定</a:t>
            </a:r>
            <a:r>
              <a:rPr lang="zh-TW" altLang="en-US" sz="1800" dirty="0" smtClean="0"/>
              <a:t>要確認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資料欄位都有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對應的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！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28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開啟檔案的副檔名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3072" y="1846263"/>
            <a:ext cx="3002144" cy="402272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9176" y="1846263"/>
            <a:ext cx="3311848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100517" y="3900361"/>
            <a:ext cx="1998733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5276007" y="2031101"/>
            <a:ext cx="582535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5195086" y="4677197"/>
            <a:ext cx="1869261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 12"/>
          <p:cNvSpPr/>
          <p:nvPr/>
        </p:nvSpPr>
        <p:spPr>
          <a:xfrm>
            <a:off x="5932565" y="5454032"/>
            <a:ext cx="856653" cy="3560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15" name="直線單箭頭接點 14"/>
          <p:cNvCxnSpPr>
            <a:stCxn id="11" idx="2"/>
            <a:endCxn id="12" idx="0"/>
          </p:cNvCxnSpPr>
          <p:nvPr/>
        </p:nvCxnSpPr>
        <p:spPr>
          <a:xfrm>
            <a:off x="5567275" y="2387151"/>
            <a:ext cx="562442" cy="2290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3"/>
            <a:endCxn id="10" idx="1"/>
          </p:cNvCxnSpPr>
          <p:nvPr/>
        </p:nvCxnSpPr>
        <p:spPr>
          <a:xfrm flipV="1">
            <a:off x="3099250" y="3857626"/>
            <a:ext cx="1759926" cy="220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13" idx="0"/>
          </p:cNvCxnSpPr>
          <p:nvPr/>
        </p:nvCxnSpPr>
        <p:spPr>
          <a:xfrm>
            <a:off x="6129717" y="5033247"/>
            <a:ext cx="231175" cy="4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圖說文字 19"/>
          <p:cNvSpPr/>
          <p:nvPr/>
        </p:nvSpPr>
        <p:spPr>
          <a:xfrm>
            <a:off x="6959150" y="3528127"/>
            <a:ext cx="1796432" cy="971045"/>
          </a:xfrm>
          <a:prstGeom prst="wedgeRoundRectCallout">
            <a:avLst>
              <a:gd name="adj1" fmla="val -55518"/>
              <a:gd name="adj2" fmla="val 6750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[ ] (</a:t>
            </a:r>
            <a:r>
              <a:rPr lang="zh-TW" altLang="en-US" sz="1800" dirty="0" smtClean="0"/>
              <a:t>取消打勾</a:t>
            </a:r>
            <a:r>
              <a:rPr lang="en-US" altLang="zh-TW" sz="1800" dirty="0" smtClean="0"/>
              <a:t>)</a:t>
            </a:r>
          </a:p>
          <a:p>
            <a:pPr algn="ctr"/>
            <a:r>
              <a:rPr lang="zh-TW" altLang="en-US" sz="1800" dirty="0" smtClean="0"/>
              <a:t>隱藏</a:t>
            </a:r>
            <a:r>
              <a:rPr lang="zh-TW" altLang="en-US" sz="1800" dirty="0"/>
              <a:t>已知檔案類型的副檔名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3488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匯入指令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轉換工具「</a:t>
            </a:r>
            <a:r>
              <a:rPr lang="zh-TW" altLang="en-US" dirty="0" smtClean="0"/>
              <a:t>將</a:t>
            </a:r>
            <a:r>
              <a:rPr lang="en-US" altLang="zh-TW" dirty="0" smtClean="0"/>
              <a:t>CSV, XLSX</a:t>
            </a:r>
            <a:r>
              <a:rPr lang="zh-TW" altLang="en-US" dirty="0" smtClean="0"/>
              <a:t>轉換</a:t>
            </a:r>
            <a:r>
              <a:rPr lang="zh-TW" altLang="en-US" dirty="0"/>
              <a:t>成</a:t>
            </a:r>
            <a:r>
              <a:rPr lang="en-US" altLang="zh-TW" dirty="0"/>
              <a:t>Solr XML</a:t>
            </a:r>
            <a:r>
              <a:rPr lang="zh-TW" altLang="en-US" dirty="0"/>
              <a:t>格式」 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j.mp/20150501convert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8730" y="2809929"/>
            <a:ext cx="8061822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&lt;add&gt;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&lt;doc&gt;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&lt;field name="id"&gt;465820596&lt;/field&gt;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name="title"&gt;Fra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det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nu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forsvundne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kommune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name="author"&gt;Steen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Rosendahl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lokalhistoriske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arkiv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name="language"&gt;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丹麥語（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Danish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）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item_type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"&gt;book&lt;/field&gt;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name="publisher"&gt;[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København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] :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Strandbergs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forlag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, 1984&lt;/field&gt;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added_date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"&gt;2014-12-14 04:38&lt;/field</a:t>
            </a: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&gt;</a:t>
            </a:r>
            <a:b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</a:b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&lt;/doc&gt;</a:t>
            </a:r>
            <a:endParaRPr lang="en-US" altLang="zh-TW" sz="1800" dirty="0">
              <a:solidFill>
                <a:schemeClr val="tx1"/>
              </a:solidFill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&lt;/add&gt;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395556" y="476293"/>
            <a:ext cx="1748444" cy="1219201"/>
            <a:chOff x="6896100" y="476293"/>
            <a:chExt cx="1748444" cy="1219201"/>
          </a:xfrm>
        </p:grpSpPr>
        <p:sp>
          <p:nvSpPr>
            <p:cNvPr id="8" name="圓角矩形 7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9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0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2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4962"/>
          <a:stretch/>
        </p:blipFill>
        <p:spPr>
          <a:xfrm>
            <a:off x="822325" y="1846263"/>
            <a:ext cx="2952007" cy="402272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992221" y="5204298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992221" y="6002480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選擇</a:t>
            </a:r>
            <a:r>
              <a:rPr lang="en-US" altLang="zh-TW" sz="1800" dirty="0" smtClean="0"/>
              <a:t>CSV</a:t>
            </a:r>
            <a:r>
              <a:rPr lang="zh-TW" altLang="en-US" sz="1800" dirty="0" smtClean="0"/>
              <a:t>檔案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51939"/>
          <a:stretch/>
        </p:blipFill>
        <p:spPr>
          <a:xfrm>
            <a:off x="4847514" y="1846263"/>
            <a:ext cx="2577830" cy="4022725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4983701" y="2694562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355301" y="2299552"/>
            <a:ext cx="875489" cy="691692"/>
          </a:xfrm>
          <a:prstGeom prst="wedgeRoundRectCallout">
            <a:avLst>
              <a:gd name="adj1" fmla="val -93257"/>
              <a:gd name="adj2" fmla="val 3549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下載</a:t>
            </a:r>
            <a:endParaRPr lang="zh-TW" altLang="en-US" sz="1800" dirty="0"/>
          </a:p>
        </p:txBody>
      </p:sp>
      <p:sp>
        <p:nvSpPr>
          <p:cNvPr id="16" name="向右箭號 15"/>
          <p:cNvSpPr/>
          <p:nvPr/>
        </p:nvSpPr>
        <p:spPr>
          <a:xfrm>
            <a:off x="3615267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7" name="向右箭號 16"/>
          <p:cNvSpPr/>
          <p:nvPr/>
        </p:nvSpPr>
        <p:spPr>
          <a:xfrm>
            <a:off x="7358553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2446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3" y="2965307"/>
            <a:ext cx="3594163" cy="2547543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895" y="1846263"/>
            <a:ext cx="3432725" cy="4022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4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217906" y="3326859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2377257" y="4239079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儲存網頁檔案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5467506" y="3725694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043238" y="4271439"/>
            <a:ext cx="2941857" cy="691692"/>
          </a:xfrm>
          <a:prstGeom prst="wedgeRoundRectCallout">
            <a:avLst>
              <a:gd name="adj1" fmla="val -42039"/>
              <a:gd name="adj2" fmla="val -8078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儲存路徑</a:t>
            </a:r>
            <a:endParaRPr lang="en-US" altLang="zh-TW" sz="1800" dirty="0" smtClean="0"/>
          </a:p>
          <a:p>
            <a:pPr lvl="1" algn="ctr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PRATICE\2-3\data.xml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3715966" y="2063930"/>
            <a:ext cx="377654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2"/>
            <a:endCxn id="9" idx="0"/>
          </p:cNvCxnSpPr>
          <p:nvPr/>
        </p:nvCxnSpPr>
        <p:spPr>
          <a:xfrm flipH="1">
            <a:off x="3132306" y="2462765"/>
            <a:ext cx="772487" cy="86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133210" y="3675242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向右箭號 20"/>
          <p:cNvSpPr/>
          <p:nvPr/>
        </p:nvSpPr>
        <p:spPr>
          <a:xfrm>
            <a:off x="3534820" y="4973529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8832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6" y="2562015"/>
            <a:ext cx="4487411" cy="34002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匯入分指令</a:t>
            </a:r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]\PRACTICE\2-3\data.xml</a:t>
            </a:r>
            <a:endParaRPr lang="zh-TW" alt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2-3.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750553" y="3515088"/>
            <a:ext cx="758758" cy="11077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615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資料操作：匯入資料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※ </a:t>
            </a:r>
            <a:r>
              <a:rPr lang="zh-TW" altLang="en-US" dirty="0" smtClean="0"/>
              <a:t>必須是要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啟動狀態下</a:t>
            </a:r>
            <a:endParaRPr lang="en-US" altLang="zh-TW" dirty="0" smtClean="0"/>
          </a:p>
          <a:p>
            <a:r>
              <a:rPr lang="zh-TW" altLang="en-US" dirty="0" smtClean="0"/>
              <a:t>匯入資料：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[Solr]\PRACTICE\2-4\add_data.bat</a:t>
            </a:r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jar –jar post.jar [data.xml]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如果沒有 </a:t>
            </a:r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zh-TW" altLang="en-US" dirty="0" smtClean="0"/>
              <a:t>出現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表示匯入成功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關閉視窗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3024903"/>
            <a:ext cx="4164012" cy="271860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9" name="圓角矩形 8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0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56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資料操作：匯入</a:t>
            </a:r>
            <a:r>
              <a:rPr lang="zh-TW" altLang="en-US" dirty="0" smtClean="0"/>
              <a:t>資料錯誤！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2-4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3" y="1846263"/>
            <a:ext cx="6161504" cy="40227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286125" y="3819525"/>
            <a:ext cx="504825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9" name="圓角矩形圖說文字 8"/>
          <p:cNvSpPr/>
          <p:nvPr/>
        </p:nvSpPr>
        <p:spPr>
          <a:xfrm>
            <a:off x="6777807" y="4143375"/>
            <a:ext cx="2140085" cy="948866"/>
          </a:xfrm>
          <a:prstGeom prst="wedgeRoundRectCallout">
            <a:avLst>
              <a:gd name="adj1" fmla="val -63153"/>
              <a:gd name="adj2" fmla="val -5053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Unknown</a:t>
            </a:r>
          </a:p>
          <a:p>
            <a:pPr algn="ctr"/>
            <a:r>
              <a:rPr lang="en-US" altLang="zh-TW" sz="1800" dirty="0"/>
              <a:t>f</a:t>
            </a:r>
            <a:r>
              <a:rPr lang="en-US" altLang="zh-TW" sz="1800" dirty="0" smtClean="0"/>
              <a:t>ield</a:t>
            </a:r>
          </a:p>
          <a:p>
            <a:pPr algn="ctr"/>
            <a:r>
              <a:rPr lang="en-US" altLang="zh-TW" sz="1800" dirty="0" smtClean="0"/>
              <a:t>'</a:t>
            </a:r>
            <a:r>
              <a:rPr lang="en-US" altLang="zh-TW" sz="1800" dirty="0" err="1" smtClean="0"/>
              <a:t>added_date</a:t>
            </a:r>
            <a:r>
              <a:rPr lang="en-US" altLang="zh-TW" sz="1800" dirty="0" smtClean="0"/>
              <a:t>'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15099" y="5210175"/>
            <a:ext cx="252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回到</a:t>
            </a:r>
            <a:r>
              <a:rPr lang="en-US" altLang="zh-TW" sz="1800" dirty="0" smtClean="0"/>
              <a:t>STEP 2-2</a:t>
            </a:r>
          </a:p>
          <a:p>
            <a:pPr algn="ctr"/>
            <a:r>
              <a:rPr lang="zh-TW" altLang="en-US" sz="1800" dirty="0" smtClean="0"/>
              <a:t>補充沒設定的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吧！</a:t>
            </a:r>
          </a:p>
        </p:txBody>
      </p:sp>
    </p:spTree>
    <p:extLst>
      <p:ext uri="{BB962C8B-B14F-4D97-AF65-F5344CB8AC3E}">
        <p14:creationId xmlns:p14="http://schemas.microsoft.com/office/powerpoint/2010/main" val="34596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資料操作：清</a:t>
            </a:r>
            <a:r>
              <a:rPr lang="zh-TW" altLang="en-US" dirty="0" smtClean="0"/>
              <a:t>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PRACTICE\2-4\delete_all_data.bat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/>
              <a:t>java -</a:t>
            </a:r>
            <a:r>
              <a:rPr lang="en-US" altLang="zh-TW" dirty="0" err="1"/>
              <a:t>Ddata</a:t>
            </a:r>
            <a:r>
              <a:rPr lang="en-US" altLang="zh-TW" dirty="0"/>
              <a:t>=</a:t>
            </a:r>
            <a:r>
              <a:rPr lang="en-US" altLang="zh-TW" dirty="0" err="1"/>
              <a:t>args</a:t>
            </a:r>
            <a:r>
              <a:rPr lang="en-US" altLang="zh-TW" dirty="0"/>
              <a:t> -jar post.jar </a:t>
            </a:r>
            <a:r>
              <a:rPr lang="en-US" altLang="zh-TW" dirty="0" smtClean="0"/>
              <a:t>&lt;</a:t>
            </a:r>
            <a:r>
              <a:rPr lang="en-US" altLang="zh-TW" dirty="0"/>
              <a:t>delete&gt;&lt;query&gt;*:*&lt;/query&gt;&lt;/delete</a:t>
            </a:r>
            <a:r>
              <a:rPr lang="en-US" altLang="zh-TW" dirty="0" smtClean="0"/>
              <a:t>&gt;"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3496583"/>
            <a:ext cx="4538662" cy="29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</a:p>
          <a:p>
            <a:pPr lvl="1"/>
            <a:r>
              <a:rPr lang="zh-TW" altLang="en-US" dirty="0" smtClean="0"/>
              <a:t>開啟網頁 </a:t>
            </a:r>
            <a:r>
              <a:rPr lang="en-US" altLang="zh-TW" dirty="0"/>
              <a:t>http://localhost:8983/solr/browse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2-5.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883006"/>
            <a:ext cx="3981450" cy="29860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600450" y="4095750"/>
            <a:ext cx="847725" cy="333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8" name="圓角矩形圖說文字 7"/>
          <p:cNvSpPr/>
          <p:nvPr/>
        </p:nvSpPr>
        <p:spPr>
          <a:xfrm>
            <a:off x="4981757" y="3511568"/>
            <a:ext cx="2140085" cy="691692"/>
          </a:xfrm>
          <a:prstGeom prst="wedgeRoundRectCallout">
            <a:avLst>
              <a:gd name="adj1" fmla="val -68939"/>
              <a:gd name="adj2" fmla="val 43322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資料成功匯入！</a:t>
            </a:r>
            <a:endParaRPr lang="zh-TW" altLang="en-US" sz="1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0" name="圓角矩形 9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1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67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357952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簡易檢索</a:t>
            </a:r>
            <a:r>
              <a:rPr lang="en-US" altLang="zh-TW" dirty="0" smtClean="0"/>
              <a:t>(</a:t>
            </a:r>
            <a:r>
              <a:rPr lang="zh-TW" altLang="en-US" dirty="0" smtClean="0"/>
              <a:t>首頁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77" y="2178449"/>
            <a:ext cx="6161696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637202" y="3429000"/>
            <a:ext cx="1391748" cy="2754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3704127" y="2178449"/>
            <a:ext cx="1048848" cy="200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3361226" y="2931375"/>
            <a:ext cx="2372823" cy="3642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3042139" y="3948906"/>
            <a:ext cx="2815736" cy="11564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圖說文字 12"/>
          <p:cNvSpPr/>
          <p:nvPr/>
        </p:nvSpPr>
        <p:spPr>
          <a:xfrm>
            <a:off x="2431120" y="1261147"/>
            <a:ext cx="1472014" cy="691692"/>
          </a:xfrm>
          <a:prstGeom prst="wedgeRoundRectCallout">
            <a:avLst>
              <a:gd name="adj1" fmla="val 44552"/>
              <a:gd name="adj2" fmla="val 737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進階檢索</a:t>
            </a:r>
            <a:endParaRPr lang="zh-TW" altLang="en-US" sz="1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6048557" y="2521578"/>
            <a:ext cx="2140085" cy="691692"/>
          </a:xfrm>
          <a:prstGeom prst="wedgeRoundRectCallout">
            <a:avLst>
              <a:gd name="adj1" fmla="val -62263"/>
              <a:gd name="adj2" fmla="val 2404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簡易檢索</a:t>
            </a:r>
            <a:endParaRPr lang="zh-TW" altLang="en-US" sz="18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666751" y="2571502"/>
            <a:ext cx="1666326" cy="552511"/>
          </a:xfrm>
          <a:prstGeom prst="wedgeRoundRectCallout">
            <a:avLst>
              <a:gd name="adj1" fmla="val 26098"/>
              <a:gd name="adj2" fmla="val 9989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層面檢索</a:t>
            </a:r>
            <a:endParaRPr lang="zh-TW" altLang="en-US" sz="1800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6535135" y="4552888"/>
            <a:ext cx="1874228" cy="552511"/>
          </a:xfrm>
          <a:prstGeom prst="wedgeRoundRectCallout">
            <a:avLst>
              <a:gd name="adj1" fmla="val -86808"/>
              <a:gd name="adj2" fmla="val -1560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摘要欄位</a:t>
            </a:r>
            <a:endParaRPr lang="zh-TW" altLang="en-US" sz="1800" dirty="0"/>
          </a:p>
        </p:txBody>
      </p:sp>
      <p:sp>
        <p:nvSpPr>
          <p:cNvPr id="19" name="圓角矩形 18"/>
          <p:cNvSpPr/>
          <p:nvPr/>
        </p:nvSpPr>
        <p:spPr>
          <a:xfrm>
            <a:off x="3790583" y="2467429"/>
            <a:ext cx="1957074" cy="3749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5535967" y="1261147"/>
            <a:ext cx="2140085" cy="691692"/>
          </a:xfrm>
          <a:prstGeom prst="wedgeRoundRectCallout">
            <a:avLst>
              <a:gd name="adj1" fmla="val -44221"/>
              <a:gd name="adj2" fmla="val 141421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網站標題</a:t>
            </a:r>
            <a:endParaRPr lang="zh-TW" altLang="en-US" sz="1800" dirty="0"/>
          </a:p>
        </p:txBody>
      </p:sp>
      <p:sp>
        <p:nvSpPr>
          <p:cNvPr id="17" name="圓角矩形 16"/>
          <p:cNvSpPr/>
          <p:nvPr/>
        </p:nvSpPr>
        <p:spPr>
          <a:xfrm>
            <a:off x="4752974" y="2178449"/>
            <a:ext cx="651933" cy="200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圓角矩形圖說文字 20"/>
          <p:cNvSpPr/>
          <p:nvPr/>
        </p:nvSpPr>
        <p:spPr>
          <a:xfrm>
            <a:off x="3938876" y="1261147"/>
            <a:ext cx="1472014" cy="691692"/>
          </a:xfrm>
          <a:prstGeom prst="wedgeRoundRectCallout">
            <a:avLst>
              <a:gd name="adj1" fmla="val 29023"/>
              <a:gd name="adj2" fmla="val 737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管理介面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21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詳細欄位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72859"/>
            <a:ext cx="6610350" cy="4315632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162051" y="4587875"/>
            <a:ext cx="2524124" cy="17732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 4"/>
          <p:cNvSpPr/>
          <p:nvPr/>
        </p:nvSpPr>
        <p:spPr>
          <a:xfrm>
            <a:off x="1162050" y="2949575"/>
            <a:ext cx="3181349" cy="1638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6" name="圓角矩形圖說文字 5"/>
          <p:cNvSpPr/>
          <p:nvPr/>
        </p:nvSpPr>
        <p:spPr>
          <a:xfrm>
            <a:off x="4731229" y="3358902"/>
            <a:ext cx="1669571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3-2. </a:t>
            </a:r>
            <a:r>
              <a:rPr lang="zh-TW" altLang="en-US" sz="1800" dirty="0" smtClean="0"/>
              <a:t>詳細欄位</a:t>
            </a:r>
            <a:endParaRPr lang="zh-TW" altLang="en-US" sz="1800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4100431" y="5198238"/>
            <a:ext cx="2024144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3-4. </a:t>
            </a:r>
            <a:r>
              <a:rPr lang="zh-TW" altLang="en-US" sz="1800" dirty="0" smtClean="0"/>
              <a:t>類似物件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3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大幅度地調整了系統版面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找出講義沒提及的功能</a:t>
            </a:r>
            <a:endParaRPr lang="en-US" altLang="zh-TW" dirty="0" smtClean="0"/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進階檢索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725600"/>
            <a:ext cx="7228114" cy="4718946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901371" y="2659044"/>
            <a:ext cx="1741716" cy="14949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圖說文字 4"/>
          <p:cNvSpPr/>
          <p:nvPr/>
        </p:nvSpPr>
        <p:spPr>
          <a:xfrm>
            <a:off x="417584" y="1902797"/>
            <a:ext cx="2311101" cy="552511"/>
          </a:xfrm>
          <a:prstGeom prst="wedgeRoundRectCallout">
            <a:avLst>
              <a:gd name="adj1" fmla="val 24692"/>
              <a:gd name="adj2" fmla="val 10769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進階檢索欄位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90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管理介面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97" y="1846263"/>
            <a:ext cx="61126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57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核心設定檔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42</a:t>
            </a:fld>
            <a:endParaRPr lang="zh-TW" altLang="en-US" dirty="0"/>
          </a:p>
        </p:txBody>
      </p:sp>
      <p:sp>
        <p:nvSpPr>
          <p:cNvPr id="11" name="禁止標誌 10"/>
          <p:cNvSpPr/>
          <p:nvPr/>
        </p:nvSpPr>
        <p:spPr>
          <a:xfrm>
            <a:off x="7040071" y="404602"/>
            <a:ext cx="1804524" cy="1375646"/>
          </a:xfrm>
          <a:prstGeom prst="noSmoking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75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838200"/>
            <a:ext cx="4566285" cy="529167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 smtClean="0"/>
              <a:t>使用預設資料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]/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PRACTICE/2-1/data.csv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\edit_schema.xml.bat</a:t>
            </a:r>
          </a:p>
          <a:p>
            <a:r>
              <a:rPr lang="en-US" altLang="zh-TW" dirty="0" smtClean="0"/>
              <a:t>2-3. </a:t>
            </a:r>
            <a:r>
              <a:rPr lang="zh-TW" altLang="en-US" dirty="0"/>
              <a:t>轉換匯入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://j.mp/20150501convert</a:t>
            </a:r>
            <a:endParaRPr lang="en-US" altLang="zh-TW" dirty="0"/>
          </a:p>
          <a:p>
            <a:r>
              <a:rPr lang="en-US" altLang="zh-TW" dirty="0" smtClean="0"/>
              <a:t>2-4. </a:t>
            </a:r>
            <a:r>
              <a:rPr lang="zh-TW" altLang="en-US" dirty="0"/>
              <a:t>匯入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PRACTICE\2-4\add_data.bat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 smtClean="0"/>
              <a:t>2-5. </a:t>
            </a:r>
            <a:r>
              <a:rPr lang="zh-TW" altLang="en-US" dirty="0"/>
              <a:t>開啟網頁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43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9218" name="Picture 2" descr="http://images.sodahead.com/polls/004172369/2419671582_Thinking_answer_103_x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9" y="4768231"/>
            <a:ext cx="1020883" cy="13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步驟好多啊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8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思考問題：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000" dirty="0" smtClean="0"/>
              <a:t>如何區別不同來源的資料？</a:t>
            </a:r>
            <a:endParaRPr lang="zh-TW" altLang="en-US" sz="4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44</a:t>
            </a:fld>
            <a:endParaRPr lang="zh-TW" altLang="en-US" dirty="0"/>
          </a:p>
        </p:txBody>
      </p:sp>
      <p:pic>
        <p:nvPicPr>
          <p:cNvPr id="6" name="Picture 4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87" y="4736722"/>
            <a:ext cx="1058515" cy="10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706860" y="5795237"/>
            <a:ext cx="17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索引</a:t>
            </a:r>
          </a:p>
        </p:txBody>
      </p:sp>
      <p:pic>
        <p:nvPicPr>
          <p:cNvPr id="8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60" y="1845734"/>
            <a:ext cx="151384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biblioteca.mincyt.gob.ar/images/logos/products/SCOP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13" y="173736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0336"/>
              </p:ext>
            </p:extLst>
          </p:nvPr>
        </p:nvGraphicFramePr>
        <p:xfrm>
          <a:off x="822960" y="3426554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布丁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02477"/>
              </p:ext>
            </p:extLst>
          </p:nvPr>
        </p:nvGraphicFramePr>
        <p:xfrm>
          <a:off x="5475034" y="3426554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KALS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布丁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肘形接點 11"/>
          <p:cNvCxnSpPr>
            <a:stCxn id="9" idx="2"/>
            <a:endCxn id="6" idx="1"/>
          </p:cNvCxnSpPr>
          <p:nvPr/>
        </p:nvCxnSpPr>
        <p:spPr>
          <a:xfrm rot="16200000" flipH="1">
            <a:off x="2657000" y="3896293"/>
            <a:ext cx="1097746" cy="164162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11" idx="2"/>
          </p:cNvCxnSpPr>
          <p:nvPr/>
        </p:nvCxnSpPr>
        <p:spPr>
          <a:xfrm rot="5400000">
            <a:off x="5450029" y="3658505"/>
            <a:ext cx="1077376" cy="209683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4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顯示與搜尋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的設定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1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3.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3-1. </a:t>
            </a:r>
            <a:r>
              <a:rPr lang="zh-TW" altLang="en-US" dirty="0"/>
              <a:t>顯示欄位設定</a:t>
            </a:r>
          </a:p>
          <a:p>
            <a:r>
              <a:rPr lang="en-US" altLang="zh-TW" dirty="0"/>
              <a:t>STEP 3-2. </a:t>
            </a:r>
            <a:r>
              <a:rPr lang="zh-TW" altLang="en-US" dirty="0"/>
              <a:t>層面檢索</a:t>
            </a:r>
          </a:p>
          <a:p>
            <a:r>
              <a:rPr lang="en-US" altLang="zh-TW" dirty="0"/>
              <a:t>STEP 3-3. </a:t>
            </a:r>
            <a:r>
              <a:rPr lang="zh-TW" altLang="en-US" dirty="0"/>
              <a:t>網站標題</a:t>
            </a:r>
          </a:p>
          <a:p>
            <a:r>
              <a:rPr lang="en-US" altLang="zh-TW" dirty="0"/>
              <a:t>STEP 3-4. </a:t>
            </a:r>
            <a:r>
              <a:rPr lang="zh-TW" altLang="en-US" dirty="0"/>
              <a:t>搜尋排序的權重</a:t>
            </a:r>
          </a:p>
          <a:p>
            <a:r>
              <a:rPr lang="en-US" altLang="zh-TW" dirty="0"/>
              <a:t>STEP 3-5. </a:t>
            </a:r>
            <a:r>
              <a:rPr lang="zh-TW" altLang="en-US" dirty="0"/>
              <a:t>搜尋相似物件排序的權重</a:t>
            </a:r>
          </a:p>
          <a:p>
            <a:r>
              <a:rPr lang="en-US" altLang="zh-TW" dirty="0"/>
              <a:t>Part 3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2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PRACTICE\3-1\edit_display_fields.vm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</a:t>
            </a:r>
            <a:r>
              <a:rPr lang="en-US" altLang="zh-TW" sz="1600" dirty="0"/>
              <a:t>[Solr]\example\</a:t>
            </a:r>
            <a:r>
              <a:rPr lang="en-US" altLang="zh-TW" sz="1600" dirty="0" err="1"/>
              <a:t>solr</a:t>
            </a:r>
            <a:r>
              <a:rPr lang="en-US" altLang="zh-TW" sz="1600" dirty="0"/>
              <a:t>\collection1\</a:t>
            </a:r>
            <a:r>
              <a:rPr lang="en-US" altLang="zh-TW" sz="1600" dirty="0" err="1"/>
              <a:t>conf</a:t>
            </a:r>
            <a:r>
              <a:rPr lang="en-US" altLang="zh-TW" sz="1600" dirty="0"/>
              <a:t>\velocity\display_fields.vm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檔案請以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/>
          </a:p>
          <a:p>
            <a:r>
              <a:rPr lang="zh-TW" altLang="en-US" dirty="0" smtClean="0"/>
              <a:t>不同狀態下要顯示的欄位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result_fields</a:t>
            </a:r>
            <a:r>
              <a:rPr lang="zh-TW" altLang="en-US" dirty="0" smtClean="0"/>
              <a:t>：簡易顯示欄位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detail_fields</a:t>
            </a:r>
            <a:r>
              <a:rPr lang="zh-TW" altLang="en-US" dirty="0" smtClean="0"/>
              <a:t>：詳細顯示欄位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similar_fields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類似資料顯示欄位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advance_search_fields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進階檢索可使用的欄位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07" y="2943225"/>
            <a:ext cx="4202467" cy="335047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8" name="圓角矩形 7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9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1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3453695"/>
            <a:ext cx="7543801" cy="2874533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': '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' </a:t>
            </a:r>
            <a:r>
              <a:rPr lang="zh-TW" altLang="en-US" dirty="0" smtClean="0"/>
              <a:t>： 資料欄位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en-US" altLang="zh-TW" dirty="0" smtClean="0"/>
              <a:t>': </a:t>
            </a:r>
            <a:r>
              <a:rPr lang="en-US" altLang="zh-TW" dirty="0" smtClean="0">
                <a:solidFill>
                  <a:srgbClr val="7030A0"/>
                </a:solidFill>
              </a:rPr>
              <a:t>false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欄位標籤說明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false</a:t>
            </a:r>
            <a:r>
              <a:rPr lang="zh-TW" altLang="en-US" dirty="0" smtClean="0"/>
              <a:t>表示不顯示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' </a:t>
            </a:r>
            <a:r>
              <a:rPr lang="zh-TW" altLang="en-US" dirty="0" smtClean="0"/>
              <a:t>要包括在單引號 </a:t>
            </a:r>
            <a:r>
              <a:rPr lang="en-US" altLang="zh-TW" dirty="0" smtClean="0"/>
              <a:t>' </a:t>
            </a:r>
            <a:r>
              <a:rPr lang="zh-TW" altLang="en-US" dirty="0" smtClean="0"/>
              <a:t>之中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err="1" smtClean="0">
                <a:solidFill>
                  <a:srgbClr val="FF0000"/>
                </a:solidFill>
              </a:rPr>
              <a:t>access_point</a:t>
            </a:r>
            <a:r>
              <a:rPr lang="en-US" altLang="zh-TW" dirty="0" smtClean="0"/>
              <a:t>': 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變成鏈結，用這個欄位的資料進行搜尋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進階檢索沒有這個欄位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false: </a:t>
            </a:r>
            <a:r>
              <a:rPr lang="zh-TW" altLang="en-US" dirty="0" smtClean="0"/>
              <a:t>不變成鏈結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'#lens….'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欄位專用的設定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2325" y="1889902"/>
            <a:ext cx="7543800" cy="152957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#set($</a:t>
            </a:r>
            <a:r>
              <a:rPr lang="en-US" altLang="zh-TW" sz="1800" dirty="0" err="1" smtClean="0"/>
              <a:t>result_fields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[</a:t>
            </a:r>
          </a:p>
          <a:p>
            <a:r>
              <a:rPr lang="en-US" altLang="zh-TW" sz="1800" dirty="0"/>
              <a:t>    {'</a:t>
            </a:r>
            <a:r>
              <a:rPr lang="en-US" altLang="zh-TW" sz="1800" dirty="0">
                <a:solidFill>
                  <a:srgbClr val="FF0000"/>
                </a:solidFill>
              </a:rPr>
              <a:t>name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'</a:t>
            </a:r>
            <a:r>
              <a:rPr lang="en-US" altLang="zh-TW" sz="1800" dirty="0" smtClean="0">
                <a:solidFill>
                  <a:srgbClr val="7030A0"/>
                </a:solidFill>
              </a:rPr>
              <a:t>title</a:t>
            </a:r>
            <a:r>
              <a:rPr lang="en-US" altLang="zh-TW" sz="1800" dirty="0"/>
              <a:t>', </a:t>
            </a:r>
            <a:r>
              <a:rPr lang="en-US" altLang="zh-TW" sz="1800" dirty="0">
                <a:solidFill>
                  <a:srgbClr val="FF0000"/>
                </a:solidFill>
              </a:rPr>
              <a:t>'label</a:t>
            </a:r>
            <a:r>
              <a:rPr lang="en-US" altLang="zh-TW" sz="1800" dirty="0"/>
              <a:t>': </a:t>
            </a:r>
            <a:r>
              <a:rPr lang="en-US" altLang="zh-TW" sz="1800" dirty="0">
                <a:solidFill>
                  <a:srgbClr val="7030A0"/>
                </a:solidFill>
              </a:rPr>
              <a:t>false</a:t>
            </a:r>
            <a:r>
              <a:rPr lang="en-US" altLang="zh-TW" sz="1800" dirty="0"/>
              <a:t>, '</a:t>
            </a:r>
            <a:r>
              <a:rPr lang="en-US" altLang="zh-TW" sz="1800" dirty="0" err="1">
                <a:solidFill>
                  <a:srgbClr val="FF0000"/>
                </a:solidFill>
              </a:rPr>
              <a:t>access_point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"</a:t>
            </a:r>
            <a:r>
              <a:rPr lang="en-US" altLang="zh-TW" sz="1800" dirty="0" smtClean="0">
                <a:solidFill>
                  <a:srgbClr val="7030A0"/>
                </a:solidFill>
              </a:rPr>
              <a:t>#</a:t>
            </a:r>
            <a:r>
              <a:rPr lang="en-US" altLang="zh-TW" sz="1800" dirty="0" err="1">
                <a:solidFill>
                  <a:srgbClr val="7030A0"/>
                </a:solidFill>
              </a:rPr>
              <a:t>lensNoQ&amp;q</a:t>
            </a:r>
            <a:r>
              <a:rPr lang="en-US" altLang="zh-TW" sz="1800" dirty="0">
                <a:solidFill>
                  <a:srgbClr val="7030A0"/>
                </a:solidFill>
              </a:rPr>
              <a:t>=id:%22$docId%22&amp;mlt=true</a:t>
            </a:r>
            <a:r>
              <a:rPr lang="en-US" altLang="zh-TW" sz="1800" dirty="0" smtClean="0"/>
              <a:t>"}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    </a:t>
            </a:r>
            <a:r>
              <a:rPr lang="en-US" altLang="zh-TW" sz="1800" dirty="0"/>
              <a:t>{'name': 'language', 'label': 'Language', '</a:t>
            </a:r>
            <a:r>
              <a:rPr lang="en-US" altLang="zh-TW" sz="1800" dirty="0" err="1"/>
              <a:t>access_point</a:t>
            </a:r>
            <a:r>
              <a:rPr lang="en-US" altLang="zh-TW" sz="1800" dirty="0"/>
              <a:t>': false}</a:t>
            </a:r>
          </a:p>
          <a:p>
            <a:r>
              <a:rPr lang="en-US" altLang="zh-TW" sz="1800" dirty="0"/>
              <a:t>])</a:t>
            </a:r>
            <a:endParaRPr lang="zh-TW" altLang="en-US" sz="1800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6943725" y="1737360"/>
            <a:ext cx="1647825" cy="672465"/>
          </a:xfrm>
          <a:prstGeom prst="wedgeRoundRectCallout">
            <a:avLst>
              <a:gd name="adj1" fmla="val -53203"/>
              <a:gd name="adj2" fmla="val 879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設定之間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要加上逗號</a:t>
            </a:r>
            <a:r>
              <a:rPr lang="en-US" altLang="zh-TW" sz="1800" dirty="0" smtClean="0"/>
              <a:t>,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8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層面檢索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845734"/>
            <a:ext cx="8422641" cy="4023360"/>
          </a:xfrm>
        </p:spPr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 smtClean="0"/>
              <a:t>"&gt;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修改要開啟層面檢索的欄位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subject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資料欄位名稱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</a:t>
            </a:r>
            <a:r>
              <a:rPr lang="zh-TW" altLang="en-US" dirty="0">
                <a:solidFill>
                  <a:srgbClr val="FF0000"/>
                </a:solidFill>
              </a:rPr>
              <a:t>過後需要重新啟動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3-2.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7415"/>
          <a:stretch/>
        </p:blipFill>
        <p:spPr>
          <a:xfrm>
            <a:off x="4775450" y="3678444"/>
            <a:ext cx="4368550" cy="31795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7188" y="3252681"/>
            <a:ext cx="4780833" cy="425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facet.field</a:t>
            </a:r>
            <a:r>
              <a:rPr lang="en-US" altLang="zh-TW" sz="1800" dirty="0"/>
              <a:t>"&gt;</a:t>
            </a:r>
            <a:r>
              <a:rPr lang="en-US" altLang="zh-TW" sz="1800" dirty="0">
                <a:solidFill>
                  <a:srgbClr val="7030A0"/>
                </a:solidFill>
              </a:rPr>
              <a:t>subject</a:t>
            </a:r>
            <a:r>
              <a:rPr lang="en-US" altLang="zh-TW" sz="1800" dirty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776686" y="5471886"/>
            <a:ext cx="3367314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04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Part 0. Apache Solr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Part 1. </a:t>
            </a:r>
            <a:r>
              <a:rPr lang="zh-TW" altLang="en-US" dirty="0" smtClean="0"/>
              <a:t>系統架設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資料建置</a:t>
            </a:r>
          </a:p>
          <a:p>
            <a:r>
              <a:rPr lang="en-US" altLang="zh-TW" dirty="0"/>
              <a:t>Part 3. </a:t>
            </a:r>
            <a:r>
              <a:rPr lang="zh-TW" altLang="en-US" dirty="0"/>
              <a:t>顯示與搜尋的設定</a:t>
            </a:r>
          </a:p>
          <a:p>
            <a:r>
              <a:rPr lang="en-US" altLang="zh-TW" dirty="0"/>
              <a:t>Part 4. </a:t>
            </a:r>
            <a:r>
              <a:rPr lang="zh-TW" altLang="en-US" dirty="0"/>
              <a:t>資訊檢索的設定</a:t>
            </a:r>
          </a:p>
          <a:p>
            <a:r>
              <a:rPr lang="en-US" altLang="zh-TW" dirty="0"/>
              <a:t>Part 5. </a:t>
            </a:r>
            <a:r>
              <a:rPr lang="zh-TW" altLang="en-US" dirty="0"/>
              <a:t>修改版面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0CF5734-5191-4A1A-B94E-B3464C9CF480}" type="slidenum">
              <a:rPr lang="zh-TW" altLang="en-US" smtClean="0"/>
              <a:t>5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896100" y="4061065"/>
            <a:ext cx="1748444" cy="1219201"/>
            <a:chOff x="6896100" y="476293"/>
            <a:chExt cx="1748444" cy="1219201"/>
          </a:xfrm>
        </p:grpSpPr>
        <p:sp>
          <p:nvSpPr>
            <p:cNvPr id="6" name="圓角矩形 5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7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字方塊 7"/>
          <p:cNvSpPr txBox="1"/>
          <p:nvPr/>
        </p:nvSpPr>
        <p:spPr>
          <a:xfrm>
            <a:off x="5696793" y="5280266"/>
            <a:ext cx="294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/>
              <a:t>這個步驟將在課堂實作！</a:t>
            </a:r>
            <a:endParaRPr lang="zh-TW" altLang="en-US" sz="1800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6896099" y="2328052"/>
            <a:ext cx="1513264" cy="900897"/>
            <a:chOff x="6896099" y="2328052"/>
            <a:chExt cx="1513264" cy="900897"/>
          </a:xfrm>
        </p:grpSpPr>
        <p:sp>
          <p:nvSpPr>
            <p:cNvPr id="11" name="圓角矩形 10"/>
            <p:cNvSpPr/>
            <p:nvPr/>
          </p:nvSpPr>
          <p:spPr>
            <a:xfrm>
              <a:off x="6896099" y="2531766"/>
              <a:ext cx="1021253" cy="4934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800" b="1" dirty="0" smtClean="0"/>
                <a:t>BAT</a:t>
              </a:r>
              <a:endParaRPr lang="zh-TW" altLang="en-US" sz="1800" b="1" dirty="0"/>
            </a:p>
          </p:txBody>
        </p:sp>
        <p:pic>
          <p:nvPicPr>
            <p:cNvPr id="1026" name="Picture 2" descr="ba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467" y="2328052"/>
              <a:ext cx="900896" cy="900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/>
          <p:cNvSpPr txBox="1"/>
          <p:nvPr/>
        </p:nvSpPr>
        <p:spPr>
          <a:xfrm>
            <a:off x="5696793" y="3193668"/>
            <a:ext cx="294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/>
              <a:t>這個鏈結是批次檔！</a:t>
            </a:r>
            <a:endParaRPr lang="en-US" altLang="zh-TW" sz="1800" dirty="0" smtClean="0"/>
          </a:p>
          <a:p>
            <a:pPr algn="r"/>
            <a:r>
              <a:rPr lang="zh-TW" altLang="en-US" sz="1800" dirty="0" smtClean="0"/>
              <a:t>點兩下執行即可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45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737360"/>
            <a:ext cx="8422641" cy="4023360"/>
          </a:xfrm>
        </p:spPr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="title"&gt;</a:t>
            </a:r>
          </a:p>
          <a:p>
            <a:pPr lvl="1"/>
            <a:r>
              <a:rPr lang="zh-TW" altLang="en-US" dirty="0" smtClean="0"/>
              <a:t>修改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name="title"&gt;</a:t>
            </a:r>
            <a:r>
              <a:rPr lang="zh-TW" altLang="en-US" dirty="0" smtClean="0"/>
              <a:t>跟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sub.title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修改過後需要重新啟動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3-3.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3065" b="11820"/>
          <a:stretch/>
        </p:blipFill>
        <p:spPr>
          <a:xfrm>
            <a:off x="1190170" y="3991429"/>
            <a:ext cx="7392851" cy="286657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2249714" y="5893729"/>
            <a:ext cx="5965371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grpSp>
        <p:nvGrpSpPr>
          <p:cNvPr id="10" name="群組 9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1" name="圓角矩形 10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2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3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搜尋排序的權重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3-4.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          </a:t>
            </a:r>
            <a:r>
              <a:rPr lang="en-US" altLang="zh-TW" sz="1800" dirty="0">
                <a:solidFill>
                  <a:srgbClr val="7030A0"/>
                </a:solidFill>
              </a:rPr>
              <a:t>text^0.5 features^1.0 name^1.2 sku^1.5 id^10.0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>
                <a:solidFill>
                  <a:srgbClr val="7030A0"/>
                </a:solidFill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</a:rPr>
              <a:t>         manu^1.1 cat^1.4 title^10.0 </a:t>
            </a:r>
            <a:r>
              <a:rPr lang="en-US" altLang="zh-TW" sz="1800" dirty="0">
                <a:solidFill>
                  <a:srgbClr val="7030A0"/>
                </a:solidFill>
              </a:rPr>
              <a:t>description^5.0 keywords^5.0 </a:t>
            </a:r>
            <a:r>
              <a:rPr lang="en-US" altLang="zh-TW" sz="18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altLang="zh-TW" sz="1800" dirty="0" smtClean="0">
                <a:solidFill>
                  <a:srgbClr val="7030A0"/>
                </a:solidFill>
              </a:rPr>
              <a:t>          author^2.0 resourcename^1.0</a:t>
            </a:r>
            <a:endParaRPr lang="en-US" altLang="zh-TW" sz="1800" dirty="0">
              <a:solidFill>
                <a:srgbClr val="7030A0"/>
              </a:solidFill>
            </a:endParaRPr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</p:spTree>
    <p:extLst>
      <p:ext uri="{BB962C8B-B14F-4D97-AF65-F5344CB8AC3E}">
        <p14:creationId xmlns:p14="http://schemas.microsoft.com/office/powerpoint/2010/main" val="36739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搜尋相似物件排序的權重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</a:t>
            </a: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rgbClr val="00B050"/>
                </a:solidFill>
              </a:rPr>
              <a:t>搜尋</a:t>
            </a:r>
            <a:r>
              <a:rPr lang="zh-TW" altLang="en-US" dirty="0">
                <a:solidFill>
                  <a:srgbClr val="00B050"/>
                </a:solidFill>
              </a:rPr>
              <a:t>相似物件排序的權</a:t>
            </a:r>
            <a:r>
              <a:rPr lang="zh-TW" altLang="en-US" dirty="0" smtClean="0">
                <a:solidFill>
                  <a:srgbClr val="00B050"/>
                </a:solidFill>
              </a:rPr>
              <a:t>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3-5.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mlt.qf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/>
              <a:t>         </a:t>
            </a:r>
            <a:r>
              <a:rPr lang="en-US" altLang="zh-TW" sz="1800" dirty="0">
                <a:solidFill>
                  <a:srgbClr val="7030A0"/>
                </a:solidFill>
              </a:rPr>
              <a:t>text^0.5 features^1.0 name^1.2 sku^1.5 id^10.0 manu^1.1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 smtClean="0">
                <a:solidFill>
                  <a:srgbClr val="7030A0"/>
                </a:solidFill>
              </a:rPr>
              <a:t>         cat^1.4 title^10.0 </a:t>
            </a:r>
            <a:r>
              <a:rPr lang="en-US" altLang="zh-TW" sz="1800" dirty="0">
                <a:solidFill>
                  <a:srgbClr val="7030A0"/>
                </a:solidFill>
              </a:rPr>
              <a:t>description^5.0 keywords^5.0 author^2.0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>
                <a:solidFill>
                  <a:srgbClr val="7030A0"/>
                </a:solidFill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</a:rPr>
              <a:t>        resourcename^1.0</a:t>
            </a:r>
            <a:endParaRPr lang="en-US" altLang="zh-TW" sz="1800" dirty="0">
              <a:solidFill>
                <a:srgbClr val="7030A0"/>
              </a:solidFill>
            </a:endParaRPr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</p:spTree>
    <p:extLst>
      <p:ext uri="{BB962C8B-B14F-4D97-AF65-F5344CB8AC3E}">
        <p14:creationId xmlns:p14="http://schemas.microsoft.com/office/powerpoint/2010/main" val="162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這資料庫排序都不相關啊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667" y="1843675"/>
            <a:ext cx="6161696" cy="4022725"/>
          </a:xfrm>
          <a:prstGeom prst="rect">
            <a:avLst/>
          </a:prstGeom>
        </p:spPr>
      </p:pic>
      <p:pic>
        <p:nvPicPr>
          <p:cNvPr id="2050" name="Picture 2" descr="http://www.publicdomainpictures.net/pictures/80000/nahled/soldiers-with-canon-clipar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11685"/>
            <a:ext cx="4040122" cy="28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圖說文字 6"/>
          <p:cNvSpPr/>
          <p:nvPr/>
        </p:nvSpPr>
        <p:spPr>
          <a:xfrm>
            <a:off x="2247667" y="4752272"/>
            <a:ext cx="2895698" cy="753583"/>
          </a:xfrm>
          <a:prstGeom prst="wedgeRoundRectCallout">
            <a:avLst>
              <a:gd name="adj1" fmla="val -63833"/>
              <a:gd name="adj2" fmla="val 44428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/>
              <a:t>自己的排序自己救！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5175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8358" y="286604"/>
            <a:ext cx="6338402" cy="1450757"/>
          </a:xfrm>
        </p:spPr>
        <p:txBody>
          <a:bodyPr/>
          <a:lstStyle/>
          <a:p>
            <a:r>
              <a:rPr lang="en-US" altLang="zh-TW" dirty="0" smtClean="0"/>
              <a:t>Part 3.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3-1.</a:t>
            </a:r>
            <a:r>
              <a:rPr lang="zh-TW" altLang="en-US" dirty="0"/>
              <a:t>顯示欄位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3-1\edit_display_fields.vm</a:t>
            </a:r>
          </a:p>
          <a:p>
            <a:pPr lvl="1"/>
            <a:r>
              <a:rPr lang="zh-TW" altLang="en-US" dirty="0"/>
              <a:t>更換順序、加入新增的欄位</a:t>
            </a:r>
            <a:endParaRPr lang="en-US" altLang="zh-TW" dirty="0"/>
          </a:p>
          <a:p>
            <a:r>
              <a:rPr lang="en-US" altLang="zh-TW" dirty="0" smtClean="0"/>
              <a:t>3-3</a:t>
            </a:r>
            <a:r>
              <a:rPr lang="en-US" altLang="zh-TW" dirty="0"/>
              <a:t>. </a:t>
            </a:r>
            <a:r>
              <a:rPr lang="zh-TW" altLang="en-US" dirty="0"/>
              <a:t>網站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54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怎麼這麼多設定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  <p:pic>
        <p:nvPicPr>
          <p:cNvPr id="17410" name="Picture 2" descr="confus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582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資訊檢索的設定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4.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8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>
            <a:stCxn id="11" idx="2"/>
            <a:endCxn id="16" idx="0"/>
          </p:cNvCxnSpPr>
          <p:nvPr/>
        </p:nvCxnSpPr>
        <p:spPr>
          <a:xfrm>
            <a:off x="2482971" y="3795940"/>
            <a:ext cx="0" cy="15391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索引與查詢的關係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56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2325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index</a:t>
            </a:r>
            <a:endParaRPr lang="zh-TW" altLang="en-US" sz="28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2767239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 smtClean="0"/>
          </a:p>
        </p:txBody>
      </p:sp>
      <p:pic>
        <p:nvPicPr>
          <p:cNvPr id="10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45" y="2057701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1510514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Increasing</a:t>
            </a:r>
            <a:endParaRPr lang="zh-TW" altLang="en-US" sz="1800" dirty="0"/>
          </a:p>
        </p:txBody>
      </p:sp>
      <p:pic>
        <p:nvPicPr>
          <p:cNvPr id="1639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71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09997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type="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en-US" altLang="zh-TW" sz="1800" dirty="0"/>
              <a:t>"&gt;</a:t>
            </a:r>
            <a:endParaRPr lang="zh-TW" altLang="en-US" sz="1800" dirty="0" smtClean="0"/>
          </a:p>
        </p:txBody>
      </p:sp>
      <p:sp>
        <p:nvSpPr>
          <p:cNvPr id="16" name="圓角矩形 15"/>
          <p:cNvSpPr/>
          <p:nvPr/>
        </p:nvSpPr>
        <p:spPr>
          <a:xfrm>
            <a:off x="1510514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>
            <a:stCxn id="10" idx="2"/>
            <a:endCxn id="11" idx="0"/>
          </p:cNvCxnSpPr>
          <p:nvPr/>
        </p:nvCxnSpPr>
        <p:spPr>
          <a:xfrm>
            <a:off x="2482971" y="2876754"/>
            <a:ext cx="0" cy="4597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87" y="4000122"/>
            <a:ext cx="1058515" cy="10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3706860" y="3638252"/>
            <a:ext cx="17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索引</a:t>
            </a:r>
          </a:p>
        </p:txBody>
      </p:sp>
      <p:cxnSp>
        <p:nvCxnSpPr>
          <p:cNvPr id="27" name="直線單箭頭接點 26"/>
          <p:cNvCxnSpPr>
            <a:stCxn id="29" idx="2"/>
            <a:endCxn id="32" idx="0"/>
          </p:cNvCxnSpPr>
          <p:nvPr/>
        </p:nvCxnSpPr>
        <p:spPr>
          <a:xfrm>
            <a:off x="6628919" y="3795940"/>
            <a:ext cx="0" cy="153914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5656462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RISE</a:t>
            </a:r>
            <a:endParaRPr lang="zh-TW" altLang="en-US" sz="1800" dirty="0"/>
          </a:p>
        </p:txBody>
      </p:sp>
      <p:pic>
        <p:nvPicPr>
          <p:cNvPr id="3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19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7027656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 smtClean="0"/>
          </a:p>
        </p:txBody>
      </p:sp>
      <p:sp>
        <p:nvSpPr>
          <p:cNvPr id="32" name="圓角矩形 31"/>
          <p:cNvSpPr/>
          <p:nvPr/>
        </p:nvSpPr>
        <p:spPr>
          <a:xfrm>
            <a:off x="5656462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</a:t>
            </a:r>
            <a:r>
              <a:rPr lang="en-US" altLang="zh-TW" sz="1800" dirty="0" smtClean="0"/>
              <a:t>ise,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29" idx="0"/>
          </p:cNvCxnSpPr>
          <p:nvPr/>
        </p:nvCxnSpPr>
        <p:spPr>
          <a:xfrm>
            <a:off x="6628919" y="2876754"/>
            <a:ext cx="0" cy="45970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6" idx="3"/>
            <a:endCxn id="25" idx="1"/>
          </p:cNvCxnSpPr>
          <p:nvPr/>
        </p:nvCxnSpPr>
        <p:spPr>
          <a:xfrm flipV="1">
            <a:off x="3455428" y="4529380"/>
            <a:ext cx="571259" cy="103544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32" idx="1"/>
            <a:endCxn id="25" idx="3"/>
          </p:cNvCxnSpPr>
          <p:nvPr/>
        </p:nvCxnSpPr>
        <p:spPr>
          <a:xfrm rot="10800000">
            <a:off x="5085202" y="4529380"/>
            <a:ext cx="571260" cy="1035446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input,keybo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51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38348" y="1722120"/>
            <a:ext cx="14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Index</a:t>
            </a:r>
            <a:endParaRPr lang="zh-TW" altLang="en-US" sz="1800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5884296" y="1722120"/>
            <a:ext cx="14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Query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59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4.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4-1. </a:t>
            </a:r>
            <a:r>
              <a:rPr lang="zh-TW" altLang="en-US" dirty="0"/>
              <a:t>認識分析器：以</a:t>
            </a:r>
            <a:r>
              <a:rPr lang="en-US" altLang="zh-TW" dirty="0" err="1"/>
              <a:t>text_en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4-2. </a:t>
            </a:r>
            <a:r>
              <a:rPr lang="zh-TW" altLang="en-US" dirty="0"/>
              <a:t>測試分析器</a:t>
            </a:r>
          </a:p>
          <a:p>
            <a:r>
              <a:rPr lang="en-US" altLang="zh-TW" dirty="0"/>
              <a:t>STEP 4-3. </a:t>
            </a:r>
            <a:r>
              <a:rPr lang="zh-TW" altLang="en-US" dirty="0"/>
              <a:t>認識斷詞器與過濾器</a:t>
            </a:r>
          </a:p>
          <a:p>
            <a:pPr lvl="1"/>
            <a:r>
              <a:rPr lang="zh-TW" altLang="en-US" dirty="0"/>
              <a:t>斷詞器 </a:t>
            </a:r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&gt;</a:t>
            </a:r>
          </a:p>
          <a:p>
            <a:pPr lvl="1"/>
            <a:r>
              <a:rPr lang="zh-TW" altLang="en-US" dirty="0"/>
              <a:t>停用字 </a:t>
            </a:r>
            <a:r>
              <a:rPr lang="en-US" altLang="zh-TW" dirty="0" err="1"/>
              <a:t>solr.StopFilterFactory</a:t>
            </a:r>
            <a:endParaRPr lang="en-US" altLang="zh-TW" dirty="0"/>
          </a:p>
          <a:p>
            <a:pPr lvl="1"/>
            <a:r>
              <a:rPr lang="zh-TW" altLang="en-US" dirty="0"/>
              <a:t>同義字 </a:t>
            </a:r>
            <a:r>
              <a:rPr lang="en-US" altLang="zh-TW" dirty="0" err="1"/>
              <a:t>solr.SynonymFilterFactory</a:t>
            </a:r>
            <a:endParaRPr lang="en-US" altLang="zh-TW" dirty="0"/>
          </a:p>
          <a:p>
            <a:r>
              <a:rPr lang="en-US" altLang="zh-TW" dirty="0"/>
              <a:t>Part 4.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4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PRACTICE\4-1\edit_schema.xml.bat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開啟檔案</a:t>
            </a:r>
            <a:r>
              <a:rPr lang="en-US" altLang="zh-TW" dirty="0"/>
              <a:t>[</a:t>
            </a:r>
            <a:r>
              <a:rPr lang="en-US" altLang="zh-TW" dirty="0" err="1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\schema.xml</a:t>
            </a: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認識分析器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找到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sz="1600" dirty="0" smtClean="0"/>
              <a:t>&lt;</a:t>
            </a:r>
            <a:r>
              <a:rPr lang="en-US" altLang="zh-TW" sz="1600" dirty="0" err="1"/>
              <a:t>fieldType</a:t>
            </a:r>
            <a:r>
              <a:rPr lang="en-US" altLang="zh-TW" sz="1600" dirty="0"/>
              <a:t> name="</a:t>
            </a:r>
            <a:r>
              <a:rPr lang="en-US" altLang="zh-TW" sz="1600" dirty="0" err="1"/>
              <a:t>text_en</a:t>
            </a:r>
            <a:r>
              <a:rPr lang="en-US" altLang="zh-TW" sz="1600" dirty="0"/>
              <a:t>" </a:t>
            </a:r>
            <a:endParaRPr lang="en-US" altLang="zh-TW" sz="1600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46568"/>
          <a:stretch/>
        </p:blipFill>
        <p:spPr>
          <a:xfrm>
            <a:off x="4139932" y="2996983"/>
            <a:ext cx="5004068" cy="31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單箭頭接點 28"/>
          <p:cNvCxnSpPr>
            <a:stCxn id="9" idx="2"/>
            <a:endCxn id="26" idx="0"/>
          </p:cNvCxnSpPr>
          <p:nvPr/>
        </p:nvCxnSpPr>
        <p:spPr>
          <a:xfrm flipH="1">
            <a:off x="2367427" y="3793773"/>
            <a:ext cx="4071" cy="255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816952" y="3793773"/>
            <a:ext cx="0" cy="255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475139" y="2079625"/>
            <a:ext cx="4238171" cy="609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fieldType</a:t>
            </a:r>
            <a:r>
              <a:rPr lang="en-US" altLang="zh-TW" sz="1800" dirty="0" smtClean="0"/>
              <a:t> name="</a:t>
            </a:r>
            <a:r>
              <a:rPr lang="en-US" altLang="zh-TW" sz="1800" dirty="0" err="1" smtClean="0"/>
              <a:t>text_en</a:t>
            </a:r>
            <a:r>
              <a:rPr lang="en-US" altLang="zh-TW" sz="1800" dirty="0" smtClean="0"/>
              <a:t>" … &gt;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822325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type="index"&gt;</a:t>
            </a:r>
            <a:endParaRPr lang="zh-TW" altLang="en-US" sz="1800" dirty="0"/>
          </a:p>
        </p:txBody>
      </p:sp>
      <p:sp>
        <p:nvSpPr>
          <p:cNvPr id="10" name="圓角矩形 9"/>
          <p:cNvSpPr/>
          <p:nvPr/>
        </p:nvSpPr>
        <p:spPr>
          <a:xfrm>
            <a:off x="5267779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/>
          </a:p>
        </p:txBody>
      </p:sp>
      <p:sp>
        <p:nvSpPr>
          <p:cNvPr id="11" name="圓角矩形 10"/>
          <p:cNvSpPr/>
          <p:nvPr/>
        </p:nvSpPr>
        <p:spPr>
          <a:xfrm>
            <a:off x="1545091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2" name="圓角矩形 11"/>
          <p:cNvSpPr/>
          <p:nvPr/>
        </p:nvSpPr>
        <p:spPr>
          <a:xfrm>
            <a:off x="1545091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3" name="圓角矩形 12"/>
          <p:cNvSpPr/>
          <p:nvPr/>
        </p:nvSpPr>
        <p:spPr>
          <a:xfrm>
            <a:off x="1545091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1545091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5" name="圓角矩形 14"/>
          <p:cNvSpPr/>
          <p:nvPr/>
        </p:nvSpPr>
        <p:spPr>
          <a:xfrm>
            <a:off x="5990545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5990545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7" name="圓角矩形 16"/>
          <p:cNvSpPr/>
          <p:nvPr/>
        </p:nvSpPr>
        <p:spPr>
          <a:xfrm>
            <a:off x="5990545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8" name="圓角矩形 17"/>
          <p:cNvSpPr/>
          <p:nvPr/>
        </p:nvSpPr>
        <p:spPr>
          <a:xfrm>
            <a:off x="5990545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cxnSp>
        <p:nvCxnSpPr>
          <p:cNvPr id="20" name="肘形接點 19"/>
          <p:cNvCxnSpPr>
            <a:stCxn id="8" idx="2"/>
            <a:endCxn id="9" idx="0"/>
          </p:cNvCxnSpPr>
          <p:nvPr/>
        </p:nvCxnSpPr>
        <p:spPr>
          <a:xfrm rot="5400000">
            <a:off x="3235388" y="1825336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8" idx="2"/>
            <a:endCxn id="10" idx="0"/>
          </p:cNvCxnSpPr>
          <p:nvPr/>
        </p:nvCxnSpPr>
        <p:spPr>
          <a:xfrm rot="16200000" flipH="1">
            <a:off x="5458114" y="1825335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165825" y="6345939"/>
            <a:ext cx="403204" cy="40320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7" name="橢圓 26"/>
          <p:cNvSpPr/>
          <p:nvPr/>
        </p:nvSpPr>
        <p:spPr>
          <a:xfrm>
            <a:off x="6619422" y="6350011"/>
            <a:ext cx="395060" cy="39506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2338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Solr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0.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5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1164"/>
          <a:stretch/>
        </p:blipFill>
        <p:spPr>
          <a:xfrm>
            <a:off x="334282" y="3160639"/>
            <a:ext cx="8519886" cy="36592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zh-TW" altLang="en-US" dirty="0" smtClean="0"/>
              <a:t>分析器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]\PRACTICE\4-2\open_analysis.bat</a:t>
            </a:r>
          </a:p>
          <a:p>
            <a:pPr lvl="1"/>
            <a:r>
              <a:rPr lang="zh-TW" altLang="en-US" dirty="0" smtClean="0"/>
              <a:t>開啟網站</a:t>
            </a:r>
            <a:r>
              <a:rPr lang="en-US" altLang="zh-TW" dirty="0"/>
              <a:t>http://localhost:8983/solr/#/collection1/analysis</a:t>
            </a:r>
            <a:r>
              <a:rPr lang="en-US" altLang="zh-TW" dirty="0" smtClean="0"/>
              <a:t>? </a:t>
            </a:r>
            <a:r>
              <a:rPr lang="en-US" altLang="zh-TW" dirty="0" err="1" smtClean="0"/>
              <a:t>analysis.fieldtype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text_en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4-2.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07022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index</a:t>
            </a:r>
            <a:endParaRPr lang="zh-TW" altLang="en-US" sz="1800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662613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query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5715000" y="614680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2167391" y="592314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12" name="肘形接點 11"/>
          <p:cNvCxnSpPr>
            <a:stCxn id="10" idx="3"/>
            <a:endCxn id="9" idx="1"/>
          </p:cNvCxnSpPr>
          <p:nvPr/>
        </p:nvCxnSpPr>
        <p:spPr>
          <a:xfrm>
            <a:off x="2738891" y="6079633"/>
            <a:ext cx="2976109" cy="223660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505200" y="5664200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結果</a:t>
            </a:r>
            <a:r>
              <a:rPr lang="zh-TW" altLang="en-US" sz="1800" dirty="0" smtClean="0"/>
              <a:t>符合！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5" name="圓角矩形 1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6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認識斷詞器與過濾器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 class="</a:t>
            </a:r>
            <a:r>
              <a:rPr lang="en-US" altLang="zh-TW" dirty="0" err="1"/>
              <a:t>solr.StandardTokenizerFactory</a:t>
            </a:r>
            <a:r>
              <a:rPr lang="en-US" altLang="zh-TW" dirty="0"/>
              <a:t>"/&gt;</a:t>
            </a:r>
            <a:br>
              <a:rPr lang="en-US" altLang="zh-TW" dirty="0"/>
            </a:br>
            <a:r>
              <a:rPr lang="zh-TW" altLang="en-US" dirty="0" smtClean="0"/>
              <a:t>標準斷詞器：英文以單字斷詞、中文以一個字斷詞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 smtClean="0"/>
              <a:t>solr.StopFilterFactory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停用字與停用字典設定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solr.SynonymFilterFactory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同義字擴展設定</a:t>
            </a:r>
            <a:endParaRPr lang="en-US" altLang="zh-TW" dirty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filter class="</a:t>
            </a:r>
            <a:r>
              <a:rPr lang="en-US" altLang="zh-TW" dirty="0" err="1"/>
              <a:t>solr.LowerCaseFilterFactory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英文字全部小寫化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solr.PorterStemFilterFactory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詞幹切截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8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斷詞器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tokenizer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2743200"/>
            <a:ext cx="7543801" cy="3125894"/>
          </a:xfrm>
        </p:spPr>
        <p:txBody>
          <a:bodyPr/>
          <a:lstStyle/>
          <a:p>
            <a:r>
              <a:rPr lang="zh-TW" altLang="en-US" dirty="0" smtClean="0"/>
              <a:t>除了標準斷詞器之外，中文界還有其他知名斷詞器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Paoding</a:t>
            </a:r>
            <a:r>
              <a:rPr lang="zh-TW" altLang="en-US" dirty="0" smtClean="0"/>
              <a:t>：庖丁解牛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Imdic</a:t>
            </a:r>
            <a:r>
              <a:rPr lang="en-US" altLang="zh-TW" dirty="0" smtClean="0"/>
              <a:t>-Chinese-Analyzer</a:t>
            </a:r>
            <a:r>
              <a:rPr lang="zh-TW" altLang="en-US" dirty="0" smtClean="0"/>
              <a:t>：智慧型詞典使用的斷詞器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IKAnalyzer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Mmseg4j</a:t>
            </a:r>
            <a:r>
              <a:rPr lang="zh-TW" altLang="en-US" dirty="0" smtClean="0"/>
              <a:t>：基於</a:t>
            </a:r>
            <a:r>
              <a:rPr lang="en-US" altLang="zh-TW" dirty="0" err="1" smtClean="0"/>
              <a:t>MMSeg</a:t>
            </a:r>
            <a:r>
              <a:rPr lang="zh-TW" altLang="en-US" dirty="0" smtClean="0"/>
              <a:t>演算法開發的斷詞器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547188" y="1904637"/>
            <a:ext cx="8030755" cy="4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tokenizer</a:t>
            </a:r>
            <a:r>
              <a:rPr lang="en-US" altLang="zh-TW" sz="1800" dirty="0"/>
              <a:t> class="</a:t>
            </a:r>
            <a:r>
              <a:rPr lang="en-US" altLang="zh-TW" sz="1800" dirty="0" err="1">
                <a:solidFill>
                  <a:srgbClr val="7030A0"/>
                </a:solidFill>
              </a:rPr>
              <a:t>solr.StandardTokenizerFactory</a:t>
            </a:r>
            <a:r>
              <a:rPr lang="en-US" altLang="zh-TW" sz="18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5607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停用字</a:t>
            </a:r>
            <a:r>
              <a:rPr lang="en-US" altLang="zh-TW" dirty="0" smtClean="0"/>
              <a:t> </a:t>
            </a:r>
            <a:r>
              <a:rPr lang="en-US" altLang="zh-TW" sz="3600" dirty="0" err="1" smtClean="0"/>
              <a:t>solr.StopFilterFactory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zh-TW" altLang="en-US" dirty="0"/>
              <a:t>每行一個停用字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※ </a:t>
            </a:r>
            <a:r>
              <a:rPr lang="zh-TW" altLang="en-US" dirty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solr.StopFilterFactory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</a:t>
            </a:r>
            <a:r>
              <a:rPr lang="en-US" altLang="zh-TW" sz="1800" dirty="0" err="1"/>
              <a:t>ignoreCase</a:t>
            </a:r>
            <a:r>
              <a:rPr lang="en-US" altLang="zh-TW" sz="1800" dirty="0"/>
              <a:t>="true"</a:t>
            </a:r>
          </a:p>
          <a:p>
            <a:r>
              <a:rPr lang="en-US" altLang="zh-TW" sz="1800" dirty="0"/>
              <a:t>                words="</a:t>
            </a:r>
            <a:r>
              <a:rPr lang="en-US" altLang="zh-TW" sz="1800" dirty="0" err="1">
                <a:solidFill>
                  <a:srgbClr val="7030A0"/>
                </a:solidFill>
              </a:rPr>
              <a:t>lang</a:t>
            </a:r>
            <a:r>
              <a:rPr lang="en-US" altLang="zh-TW" sz="1800" dirty="0">
                <a:solidFill>
                  <a:srgbClr val="7030A0"/>
                </a:solidFill>
              </a:rPr>
              <a:t>/stopwords_en.txt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/&gt;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1" name="圓角矩形 10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2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48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text_general</a:t>
            </a:r>
            <a:r>
              <a:rPr lang="zh-TW" altLang="en-US" dirty="0" smtClean="0"/>
              <a:t>的停用字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禁止標誌 5"/>
          <p:cNvSpPr/>
          <p:nvPr/>
        </p:nvSpPr>
        <p:spPr>
          <a:xfrm>
            <a:off x="6271327" y="388418"/>
            <a:ext cx="1723604" cy="1294725"/>
          </a:xfrm>
          <a:prstGeom prst="noSmoking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7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同義字 </a:t>
            </a:r>
            <a:r>
              <a:rPr lang="en-US" altLang="zh-TW" sz="3600" dirty="0" err="1" smtClean="0"/>
              <a:t>solr.SynonymFilterFactory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  <a:p>
            <a:r>
              <a:rPr lang="zh-TW" altLang="en-US" dirty="0" smtClean="0"/>
              <a:t>被取代的字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用來取代的字</a:t>
            </a:r>
            <a:endParaRPr lang="en-US" altLang="zh-TW" dirty="0" smtClean="0"/>
          </a:p>
          <a:p>
            <a:r>
              <a:rPr lang="zh-TW" altLang="en-US" dirty="0" smtClean="0"/>
              <a:t>同義字</a:t>
            </a:r>
            <a:r>
              <a:rPr lang="en-US" altLang="zh-TW" dirty="0" smtClean="0"/>
              <a:t>A, </a:t>
            </a:r>
            <a:r>
              <a:rPr lang="zh-TW" altLang="en-US" dirty="0" smtClean="0"/>
              <a:t>同義字</a:t>
            </a:r>
            <a:r>
              <a:rPr lang="en-US" altLang="zh-TW" dirty="0" smtClean="0"/>
              <a:t>B, </a:t>
            </a:r>
            <a:r>
              <a:rPr lang="zh-TW" altLang="en-US" dirty="0" smtClean="0"/>
              <a:t>同義字 </a:t>
            </a:r>
            <a:r>
              <a:rPr lang="en-US" altLang="zh-TW" dirty="0" smtClean="0"/>
              <a:t>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solr.SynonymFilterFactory</a:t>
            </a:r>
            <a:r>
              <a:rPr lang="en-US" altLang="zh-TW" sz="1800" dirty="0"/>
              <a:t>" </a:t>
            </a:r>
            <a:r>
              <a:rPr lang="en-US" altLang="zh-TW" sz="1800" dirty="0" smtClean="0"/>
              <a:t> 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synonyms</a:t>
            </a:r>
            <a:r>
              <a:rPr lang="en-US" altLang="zh-TW" sz="1800" dirty="0"/>
              <a:t>="</a:t>
            </a:r>
            <a:r>
              <a:rPr lang="en-US" altLang="zh-TW" sz="1800" dirty="0">
                <a:solidFill>
                  <a:srgbClr val="7030A0"/>
                </a:solidFill>
              </a:rPr>
              <a:t>synonyms.txt</a:t>
            </a:r>
            <a:r>
              <a:rPr lang="en-US" altLang="zh-TW" sz="1800" dirty="0"/>
              <a:t>" 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</a:t>
            </a:r>
            <a:r>
              <a:rPr lang="en-US" altLang="zh-TW" sz="1800" dirty="0" err="1" smtClean="0"/>
              <a:t>ignoreCase</a:t>
            </a:r>
            <a:r>
              <a:rPr lang="en-US" altLang="zh-TW" sz="1800" dirty="0"/>
              <a:t>="true" expand="true"/&gt;</a:t>
            </a:r>
          </a:p>
        </p:txBody>
      </p:sp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7289800" y="114298"/>
            <a:ext cx="1748444" cy="1219201"/>
            <a:chOff x="6896100" y="476293"/>
            <a:chExt cx="1748444" cy="1219201"/>
          </a:xfrm>
        </p:grpSpPr>
        <p:sp>
          <p:nvSpPr>
            <p:cNvPr id="12" name="圓角矩形 11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3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68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8358" y="286604"/>
            <a:ext cx="6338402" cy="1450757"/>
          </a:xfrm>
        </p:spPr>
        <p:txBody>
          <a:bodyPr/>
          <a:lstStyle/>
          <a:p>
            <a:r>
              <a:rPr lang="en-US" altLang="zh-TW" dirty="0" smtClean="0"/>
              <a:t>Part 4.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4-2. </a:t>
            </a:r>
            <a:r>
              <a:rPr lang="zh-TW" altLang="en-US" dirty="0"/>
              <a:t>測試分析器：輸入任意中英文看看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\open_analysis.bat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4-3. </a:t>
            </a:r>
            <a:r>
              <a:rPr lang="zh-TW" altLang="en-US" dirty="0"/>
              <a:t>修改停用字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en-US" altLang="zh-TW" dirty="0"/>
              <a:t>4-3. </a:t>
            </a:r>
            <a:r>
              <a:rPr lang="zh-TW" altLang="en-US" dirty="0"/>
              <a:t>修改同義詞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66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檢索好複雜啊！</a:t>
            </a:r>
          </a:p>
        </p:txBody>
      </p:sp>
      <p:pic>
        <p:nvPicPr>
          <p:cNvPr id="23554" name="Picture 2" descr="star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2" y="45928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修改版面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5.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0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 UI</a:t>
            </a:r>
            <a:r>
              <a:rPr lang="zh-TW" altLang="en-US" dirty="0" smtClean="0"/>
              <a:t>的版面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68</a:t>
            </a:fld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77" y="1846263"/>
            <a:ext cx="6161696" cy="4022725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174625" y="3871838"/>
            <a:ext cx="2860675" cy="1309762"/>
          </a:xfrm>
          <a:prstGeom prst="wedgeRoundRectCallout">
            <a:avLst>
              <a:gd name="adj1" fmla="val 64008"/>
              <a:gd name="adj2" fmla="val -1969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5-1.</a:t>
            </a:r>
          </a:p>
          <a:p>
            <a:pPr algn="ctr"/>
            <a:r>
              <a:rPr lang="en-US" altLang="zh-TW" sz="2400" dirty="0" smtClean="0"/>
              <a:t>Velocity</a:t>
            </a:r>
            <a:r>
              <a:rPr lang="zh-TW" altLang="en-US" sz="2400" dirty="0" smtClean="0"/>
              <a:t>樣板語言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樣式檔</a:t>
            </a:r>
            <a:endParaRPr lang="zh-TW" altLang="en-US" sz="2400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5661025" y="2072530"/>
            <a:ext cx="2860675" cy="1309762"/>
          </a:xfrm>
          <a:prstGeom prst="wedgeRoundRectCallout">
            <a:avLst>
              <a:gd name="adj1" fmla="val -103361"/>
              <a:gd name="adj2" fmla="val -2356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5-2.</a:t>
            </a:r>
          </a:p>
          <a:p>
            <a:pPr algn="ctr"/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與圖片檔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9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5-1. Velocity</a:t>
            </a:r>
            <a:r>
              <a:rPr lang="zh-TW" altLang="en-US" dirty="0"/>
              <a:t>樣板語言與</a:t>
            </a:r>
            <a:r>
              <a:rPr lang="en-US" altLang="zh-TW" dirty="0"/>
              <a:t>CSS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 err="1"/>
              <a:t>vm</a:t>
            </a:r>
            <a:r>
              <a:rPr lang="zh-TW" altLang="en-US" dirty="0"/>
              <a:t>檔案</a:t>
            </a:r>
          </a:p>
          <a:p>
            <a:pPr lvl="1"/>
            <a:r>
              <a:rPr lang="en-US" altLang="zh-TW" dirty="0"/>
              <a:t>Velocity</a:t>
            </a:r>
            <a:r>
              <a:rPr lang="zh-TW" altLang="en-US" dirty="0"/>
              <a:t>樣板語言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STEP 5-2. </a:t>
            </a:r>
            <a:r>
              <a:rPr lang="zh-TW" altLang="en-US" dirty="0"/>
              <a:t>圖片與</a:t>
            </a:r>
            <a:r>
              <a:rPr lang="en-US" altLang="zh-TW" dirty="0"/>
              <a:t>JavaScript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Part 5.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4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http://lucene.apache.org/solr/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90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Apache</a:t>
            </a:r>
            <a:r>
              <a:rPr lang="zh-TW" altLang="en-US" dirty="0" smtClean="0"/>
              <a:t>基金會的開放原始碼全文檢索引擎</a:t>
            </a:r>
            <a:r>
              <a:rPr lang="en-US" altLang="zh-TW" dirty="0" smtClean="0"/>
              <a:t>(full text search engine)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2010</a:t>
            </a:r>
            <a:r>
              <a:rPr lang="zh-TW" altLang="en-US" dirty="0" smtClean="0"/>
              <a:t>年正式併入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計劃中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err="1" smtClean="0"/>
              <a:t>Lucene</a:t>
            </a:r>
            <a:r>
              <a:rPr lang="zh-TW" altLang="en-US" dirty="0"/>
              <a:t>全文</a:t>
            </a:r>
            <a:r>
              <a:rPr lang="zh-TW" altLang="en-US" dirty="0" smtClean="0"/>
              <a:t>檢索引擎為核心，再加入更多功能與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，方便與各種系統整合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具備企業級的規模與功能，成為眾多系統檢索的核心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wiki.apache.org/solr/PublicServers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21" y="4770967"/>
            <a:ext cx="838200" cy="61912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78261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美國白宮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6" y="4770967"/>
            <a:ext cx="942975" cy="552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041399" y="5461000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美國線上</a:t>
            </a:r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228444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開源論壇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529" y="4842404"/>
            <a:ext cx="1885950" cy="476250"/>
          </a:xfrm>
          <a:prstGeom prst="rect">
            <a:avLst/>
          </a:prstGeom>
        </p:spPr>
      </p:pic>
      <p:pic>
        <p:nvPicPr>
          <p:cNvPr id="1030" name="Picture 6" descr="J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37" y="4660111"/>
            <a:ext cx="606425" cy="7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83200" y="5527675"/>
            <a:ext cx="167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學術資料庫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樣板語言與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]\PRACTICE\5-1\open_velocity.bat</a:t>
            </a:r>
          </a:p>
          <a:p>
            <a:pPr lvl="1"/>
            <a:r>
              <a:rPr lang="zh-TW" altLang="en-US" dirty="0" smtClean="0"/>
              <a:t>資料夾位置：</a:t>
            </a:r>
            <a:r>
              <a:rPr lang="en-US" altLang="zh-TW" dirty="0" smtClean="0"/>
              <a:t>[Solr]\example\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\velocity</a:t>
            </a:r>
          </a:p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en-US" altLang="zh-TW" dirty="0"/>
              <a:t>Velocity Project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https://velocity.apache.org/engine/releases/velocity-1.5/user-guide.html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專注於顯示資料使用的樣板語言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檔案副檔名是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，需要用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5-1.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  <a:endParaRPr lang="en-US" altLang="zh-TW" dirty="0"/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/>
              <a:t>：顯示</a:t>
            </a:r>
            <a:r>
              <a:rPr lang="zh-TW" altLang="en-US" dirty="0" smtClean="0"/>
              <a:t>結果記錄</a:t>
            </a:r>
            <a:endParaRPr lang="en-US" altLang="zh-TW" dirty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/>
              <a:t>：</a:t>
            </a:r>
            <a:r>
              <a:rPr lang="zh-TW" altLang="en-US" dirty="0" smtClean="0"/>
              <a:t>顯示相關記錄</a:t>
            </a:r>
            <a:endParaRPr lang="en-US" altLang="zh-TW" dirty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vm</a:t>
            </a:r>
            <a:r>
              <a:rPr lang="zh-TW" altLang="en-US" dirty="0" smtClean="0"/>
              <a:t>檔案與版面的對應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3377" y="1846263"/>
            <a:ext cx="6161696" cy="402272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513377" y="1846263"/>
            <a:ext cx="6161696" cy="209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8" name="圓角矩形 7"/>
          <p:cNvSpPr/>
          <p:nvPr/>
        </p:nvSpPr>
        <p:spPr>
          <a:xfrm>
            <a:off x="3390563" y="2103929"/>
            <a:ext cx="2362874" cy="4936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9" name="圓角矩形 8"/>
          <p:cNvSpPr/>
          <p:nvPr/>
        </p:nvSpPr>
        <p:spPr>
          <a:xfrm>
            <a:off x="3487667" y="2629912"/>
            <a:ext cx="2087745" cy="283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1642683" y="3163986"/>
            <a:ext cx="1294726" cy="2705002"/>
          </a:xfrm>
          <a:prstGeom prst="roundRect">
            <a:avLst>
              <a:gd name="adj" fmla="val 5417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2994053" y="3163986"/>
            <a:ext cx="4681020" cy="2705002"/>
          </a:xfrm>
          <a:prstGeom prst="roundRect">
            <a:avLst>
              <a:gd name="adj" fmla="val 5598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3091158" y="3722336"/>
            <a:ext cx="2840304" cy="1998733"/>
          </a:xfrm>
          <a:prstGeom prst="roundRect">
            <a:avLst>
              <a:gd name="adj" fmla="val 4116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圖說文字 12"/>
          <p:cNvSpPr/>
          <p:nvPr/>
        </p:nvSpPr>
        <p:spPr>
          <a:xfrm>
            <a:off x="331773" y="2139489"/>
            <a:ext cx="1310910" cy="433699"/>
          </a:xfrm>
          <a:prstGeom prst="wedgeRoundRectCallout">
            <a:avLst>
              <a:gd name="adj1" fmla="val 52630"/>
              <a:gd name="adj2" fmla="val -7957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menu.vm</a:t>
            </a:r>
            <a:endParaRPr lang="zh-TW" altLang="en-US" sz="1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5931461" y="2103929"/>
            <a:ext cx="1488935" cy="433699"/>
          </a:xfrm>
          <a:prstGeom prst="wedgeRoundRectCallout">
            <a:avLst>
              <a:gd name="adj1" fmla="val -64316"/>
              <a:gd name="adj2" fmla="val -77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header.vm</a:t>
            </a:r>
            <a:endParaRPr lang="zh-TW" altLang="en-US" sz="18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5931461" y="2621820"/>
            <a:ext cx="2366233" cy="433699"/>
          </a:xfrm>
          <a:prstGeom prst="wedgeRoundRectCallout">
            <a:avLst>
              <a:gd name="adj1" fmla="val -64316"/>
              <a:gd name="adj2" fmla="val -77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query_form.vm</a:t>
            </a:r>
            <a:endParaRPr lang="zh-TW" altLang="en-US" sz="1800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134123" y="5287370"/>
            <a:ext cx="2366233" cy="433699"/>
          </a:xfrm>
          <a:prstGeom prst="wedgeRoundRectCallout">
            <a:avLst>
              <a:gd name="adj1" fmla="val 36815"/>
              <a:gd name="adj2" fmla="val -95271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facet_fields.vm</a:t>
            </a:r>
            <a:endParaRPr lang="zh-TW" altLang="en-US" sz="1800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6777767" y="4323953"/>
            <a:ext cx="2366233" cy="433699"/>
          </a:xfrm>
          <a:prstGeom prst="wedgeRoundRectCallout">
            <a:avLst>
              <a:gd name="adj1" fmla="val -38828"/>
              <a:gd name="adj2" fmla="val -9975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richtext_doc.vm</a:t>
            </a:r>
            <a:endParaRPr lang="zh-TW" altLang="en-US" sz="1800" dirty="0"/>
          </a:p>
        </p:txBody>
      </p:sp>
      <p:sp>
        <p:nvSpPr>
          <p:cNvPr id="18" name="圓角矩形圖說文字 17"/>
          <p:cNvSpPr/>
          <p:nvPr/>
        </p:nvSpPr>
        <p:spPr>
          <a:xfrm>
            <a:off x="4909230" y="5148267"/>
            <a:ext cx="2366233" cy="433699"/>
          </a:xfrm>
          <a:prstGeom prst="wedgeRoundRectCallout">
            <a:avLst>
              <a:gd name="adj1" fmla="val -35950"/>
              <a:gd name="adj2" fmla="val -95271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richtext_fields.vm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6497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093" y="1879600"/>
            <a:ext cx="7543801" cy="2531533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#</a:t>
            </a:r>
            <a:r>
              <a:rPr lang="zh-TW" altLang="en-US" sz="2200" dirty="0" smtClean="0"/>
              <a:t>開頭：</a:t>
            </a:r>
            <a:r>
              <a:rPr lang="en-US" altLang="zh-TW" sz="2200" dirty="0" err="1" smtClean="0"/>
              <a:t>vm</a:t>
            </a:r>
            <a:r>
              <a:rPr lang="zh-TW" altLang="en-US" sz="2200" dirty="0" smtClean="0"/>
              <a:t>語法</a:t>
            </a:r>
            <a:endParaRPr lang="en-US" altLang="zh-TW" sz="2200" dirty="0" smtClean="0"/>
          </a:p>
          <a:p>
            <a:r>
              <a:rPr lang="zh-TW" altLang="en-US" sz="2200" dirty="0" smtClean="0"/>
              <a:t>一般內容顯示</a:t>
            </a:r>
            <a:endParaRPr lang="en-US" altLang="zh-TW" sz="2200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13379"/>
          <a:stretch/>
        </p:blipFill>
        <p:spPr>
          <a:xfrm>
            <a:off x="3172680" y="1747396"/>
            <a:ext cx="5954387" cy="460260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73</a:t>
            </a:fld>
            <a:endParaRPr 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4025001" y="1760938"/>
            <a:ext cx="1639200" cy="372791"/>
          </a:xfrm>
          <a:prstGeom prst="wedgeRoundRectCallout">
            <a:avLst>
              <a:gd name="adj1" fmla="val -62256"/>
              <a:gd name="adj2" fmla="val 80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#*</a:t>
            </a:r>
            <a:r>
              <a:rPr lang="zh-TW" altLang="en-US" dirty="0" smtClean="0"/>
              <a:t>：註解開頭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299952" y="3010515"/>
            <a:ext cx="1818693" cy="372791"/>
          </a:xfrm>
          <a:prstGeom prst="wedgeRoundRectCallout">
            <a:avLst>
              <a:gd name="adj1" fmla="val 84098"/>
              <a:gd name="adj2" fmla="val -73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*#</a:t>
            </a:r>
            <a:r>
              <a:rPr lang="zh-TW" altLang="en-US" dirty="0" smtClean="0"/>
              <a:t>：註解結尾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1092575" y="3501968"/>
            <a:ext cx="2080105" cy="372791"/>
          </a:xfrm>
          <a:prstGeom prst="wedgeRoundRectCallout">
            <a:avLst>
              <a:gd name="adj1" fmla="val 79913"/>
              <a:gd name="adj2" fmla="val -419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#set(): </a:t>
            </a:r>
            <a:r>
              <a:rPr lang="zh-TW" altLang="en-US" dirty="0" smtClean="0"/>
              <a:t>設定變數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822960" y="4097673"/>
            <a:ext cx="208010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#if():</a:t>
            </a:r>
            <a:r>
              <a:rPr lang="zh-TW" altLang="en-US" dirty="0"/>
              <a:t> </a:t>
            </a:r>
            <a:r>
              <a:rPr lang="zh-TW" altLang="en-US" dirty="0" smtClean="0"/>
              <a:t>條件判斷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512844" y="5542048"/>
            <a:ext cx="230108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#end:</a:t>
            </a:r>
            <a:r>
              <a:rPr lang="zh-TW" altLang="en-US" dirty="0" smtClean="0"/>
              <a:t> 條件判斷結束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1169245" y="4788495"/>
            <a:ext cx="1733820" cy="566576"/>
          </a:xfrm>
          <a:prstGeom prst="wedgeRoundRectCallout">
            <a:avLst>
              <a:gd name="adj1" fmla="val 101368"/>
              <a:gd name="adj2" fmla="val -240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直接顯示的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4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]\PRACTICE\5-1\edit_main.css.bat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：設定網頁樣式的程式語言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main.css</a:t>
            </a:r>
            <a:r>
              <a:rPr lang="zh-TW" altLang="en-US" dirty="0" smtClean="0"/>
              <a:t>：主要控制網站的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額外採用了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Semantic UI</a:t>
            </a:r>
            <a:r>
              <a:rPr lang="zh-TW" altLang="en-US" dirty="0" smtClean="0"/>
              <a:t>作為設計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工具庫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使用教學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</a:t>
            </a:r>
            <a:r>
              <a:rPr lang="en-US" altLang="zh-TW" dirty="0"/>
              <a:t>://semantic-ui.com/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105399" y="3312072"/>
            <a:ext cx="3743325" cy="3013377"/>
            <a:chOff x="4594225" y="2900576"/>
            <a:chExt cx="4254500" cy="342487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225" y="2900576"/>
              <a:ext cx="4254500" cy="3424873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384800" y="4699000"/>
              <a:ext cx="977900" cy="10445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98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圖片與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PRACTICE\5-2\open_webapp.bat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資料夾</a:t>
            </a:r>
            <a:r>
              <a:rPr lang="zh-TW" altLang="en-US" dirty="0"/>
              <a:t>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endParaRPr lang="en-US" altLang="zh-TW" dirty="0" smtClean="0"/>
          </a:p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PRACTICE\5-2\open_img.bat</a:t>
            </a:r>
            <a:endParaRPr lang="en-US" altLang="zh-TW" dirty="0" smtClean="0"/>
          </a:p>
          <a:p>
            <a:r>
              <a:rPr lang="zh-TW" altLang="en-US" dirty="0" smtClean="0"/>
              <a:t>檔案位置與網址的關係：以</a:t>
            </a:r>
            <a:r>
              <a:rPr lang="en-US" altLang="zh-TW" dirty="0" smtClean="0"/>
              <a:t>library-logo-small.png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r>
              <a:rPr lang="en-US" altLang="zh-TW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\library-logo-small.png</a:t>
            </a:r>
          </a:p>
          <a:p>
            <a:pPr lvl="1"/>
            <a:r>
              <a:rPr lang="zh-TW" altLang="en-US" dirty="0" smtClean="0"/>
              <a:t>網址：</a:t>
            </a:r>
            <a:r>
              <a:rPr lang="en-US" altLang="zh-TW" dirty="0"/>
              <a:t>http://localhost:8983/solr</a:t>
            </a:r>
            <a:r>
              <a:rPr lang="en-US" altLang="zh-TW" dirty="0">
                <a:solidFill>
                  <a:srgbClr val="FF0000"/>
                </a:solidFill>
              </a:rPr>
              <a:t>/img/library-logo-small.png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5-2.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806" y="5176574"/>
            <a:ext cx="1576388" cy="1576388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9" name="圓角矩形 8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0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0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0410" y="286604"/>
            <a:ext cx="6536349" cy="1450757"/>
          </a:xfrm>
        </p:spPr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5-2</a:t>
            </a:r>
            <a:r>
              <a:rPr lang="en-US" altLang="zh-TW" dirty="0"/>
              <a:t>. </a:t>
            </a:r>
            <a:r>
              <a:rPr lang="zh-TW" altLang="en-US" dirty="0"/>
              <a:t>替換標題圖片</a:t>
            </a:r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open_img.bat</a:t>
            </a:r>
          </a:p>
          <a:p>
            <a:pPr lvl="1"/>
            <a:r>
              <a:rPr lang="zh-TW" altLang="en-US" dirty="0" smtClean="0"/>
              <a:t>圖示</a:t>
            </a:r>
            <a:r>
              <a:rPr lang="zh-TW" altLang="en-US" dirty="0"/>
              <a:t> </a:t>
            </a:r>
            <a:r>
              <a:rPr lang="en-US" altLang="zh-TW" dirty="0">
                <a:hlinkClick r:id="rId3"/>
              </a:rPr>
              <a:t>http://findicons.com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照片</a:t>
            </a:r>
            <a:r>
              <a:rPr lang="zh-TW" altLang="en-US" dirty="0"/>
              <a:t> </a:t>
            </a:r>
            <a:r>
              <a:rPr lang="en-US" altLang="zh-TW" dirty="0">
                <a:hlinkClick r:id="rId4"/>
              </a:rPr>
              <a:t>http://pixabay.com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</a:t>
            </a:r>
            <a:r>
              <a:rPr lang="zh-TW" altLang="en-US" dirty="0"/>
              <a:t>截圖跟簡單</a:t>
            </a:r>
            <a:r>
              <a:rPr lang="zh-TW" altLang="en-US" dirty="0" smtClean="0"/>
              <a:t>編輯 </a:t>
            </a:r>
            <a:r>
              <a:rPr lang="en-US" altLang="zh-TW" dirty="0" err="1" smtClean="0"/>
              <a:t>FastStone</a:t>
            </a:r>
            <a:r>
              <a:rPr lang="en-US" altLang="zh-TW" dirty="0" smtClean="0"/>
              <a:t> Capture</a:t>
            </a:r>
            <a:br>
              <a:rPr lang="en-US" altLang="zh-TW" dirty="0" smtClean="0"/>
            </a:br>
            <a:r>
              <a:rPr lang="en-US" altLang="zh-TW" dirty="0" smtClean="0">
                <a:hlinkClick r:id="rId5"/>
              </a:rPr>
              <a:t>http://j.mp/20150501-fs</a:t>
            </a:r>
            <a:endParaRPr lang="zh-TW" altLang="en-US" dirty="0"/>
          </a:p>
          <a:p>
            <a:pPr lvl="2"/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76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我會</a:t>
            </a:r>
            <a:r>
              <a:rPr lang="en-US" altLang="zh-TW" sz="1800" dirty="0" smtClean="0"/>
              <a:t>CSS</a:t>
            </a:r>
            <a:r>
              <a:rPr lang="zh-TW" altLang="en-US" sz="1800" dirty="0" smtClean="0"/>
              <a:t>我超強！</a:t>
            </a:r>
            <a:endParaRPr lang="en-US" altLang="zh-TW" sz="1800" dirty="0" smtClean="0"/>
          </a:p>
          <a:p>
            <a:pPr algn="ctr"/>
            <a:endParaRPr lang="en-US" altLang="zh-TW" sz="1800" dirty="0" smtClean="0"/>
          </a:p>
          <a:p>
            <a:pPr algn="r"/>
            <a:r>
              <a:rPr lang="zh-TW" altLang="en-US" dirty="0"/>
              <a:t>但很多</a:t>
            </a:r>
            <a:r>
              <a:rPr lang="zh-TW" altLang="en-US" dirty="0" smtClean="0"/>
              <a:t>人不會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，我知道</a:t>
            </a:r>
            <a:r>
              <a:rPr lang="en-US" altLang="zh-TW" dirty="0" smtClean="0"/>
              <a:t>…</a:t>
            </a:r>
            <a:endParaRPr lang="zh-TW" altLang="en-US" dirty="0" smtClean="0"/>
          </a:p>
        </p:txBody>
      </p:sp>
      <p:pic>
        <p:nvPicPr>
          <p:cNvPr id="24578" name="Picture 2" descr="prettines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4784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大幅度地調整了系統版面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找出講義沒提及的功能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張錦堂（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日）。全文檢索伺服器</a:t>
            </a:r>
            <a:r>
              <a:rPr lang="en-US" altLang="zh-TW" dirty="0"/>
              <a:t>Solr</a:t>
            </a:r>
            <a:r>
              <a:rPr lang="zh-TW" altLang="en-US" dirty="0"/>
              <a:t>初探。</a:t>
            </a:r>
            <a:r>
              <a:rPr lang="zh-TW" altLang="en-US" i="1" dirty="0"/>
              <a:t>中央研究院計算中心通訊電子報</a:t>
            </a:r>
            <a:r>
              <a:rPr lang="zh-TW" altLang="en-US" dirty="0"/>
              <a:t>。上網日期：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日，檢自：</a:t>
            </a:r>
            <a:r>
              <a:rPr lang="en-US" altLang="zh-TW" dirty="0"/>
              <a:t>http://</a:t>
            </a:r>
            <a:r>
              <a:rPr lang="en-US" altLang="zh-TW" dirty="0" smtClean="0"/>
              <a:t>newsletter.ascc.sinica.edu.tw/news/read_news.php?nid=2288</a:t>
            </a:r>
          </a:p>
          <a:p>
            <a:r>
              <a:rPr lang="en-US" altLang="zh-TW" dirty="0"/>
              <a:t>The Apache Software Foundation. (2007). Velocity User Guide. </a:t>
            </a:r>
            <a:r>
              <a:rPr lang="en-US" altLang="zh-TW" i="1" dirty="0"/>
              <a:t>Apache Velocity</a:t>
            </a:r>
            <a:r>
              <a:rPr lang="en-US" altLang="zh-TW" dirty="0"/>
              <a:t>. Retrieved December 16, 2014, from https://velocity.apache.org/engine/releases/velocity-1.5/user-guide.html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報告完畢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0621"/>
          <a:stretch/>
        </p:blipFill>
        <p:spPr>
          <a:xfrm>
            <a:off x="3232151" y="89109"/>
            <a:ext cx="5885724" cy="6667291"/>
          </a:xfrm>
          <a:prstGeom prst="rect">
            <a:avLst/>
          </a:prstGeom>
        </p:spPr>
      </p:pic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你也可以快速建立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全文搜尋引擎！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Solr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設定檔定義資料的</a:t>
            </a:r>
            <a:r>
              <a:rPr lang="en-US" altLang="zh-TW" dirty="0" smtClean="0"/>
              <a:t>Schema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設定資料類別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string, text general)</a:t>
            </a:r>
            <a:r>
              <a:rPr lang="zh-TW" altLang="en-US" dirty="0" smtClean="0"/>
              <a:t>、多值、唯一值</a:t>
            </a:r>
            <a:endParaRPr lang="en-US" altLang="zh-TW" dirty="0" smtClean="0"/>
          </a:p>
          <a:p>
            <a:r>
              <a:rPr lang="zh-TW" altLang="en-US" dirty="0" smtClean="0"/>
              <a:t>擴充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的查詢語法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指定欄位檢索、布林邏輯、函式計算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設定檔調整文件匯入分析器</a:t>
            </a:r>
            <a:endParaRPr lang="en-US" altLang="zh-TW" dirty="0" smtClean="0"/>
          </a:p>
          <a:p>
            <a:pPr lvl="1"/>
            <a:r>
              <a:rPr lang="zh-TW" altLang="en-US" dirty="0"/>
              <a:t>設定斷詞分析</a:t>
            </a:r>
            <a:r>
              <a:rPr lang="en-US" altLang="zh-TW" dirty="0"/>
              <a:t>(tokenize)</a:t>
            </a:r>
            <a:r>
              <a:rPr lang="zh-TW" altLang="en-US" dirty="0"/>
              <a:t>與過濾</a:t>
            </a:r>
            <a:r>
              <a:rPr lang="en-US" altLang="zh-TW" dirty="0"/>
              <a:t>(</a:t>
            </a:r>
            <a:r>
              <a:rPr lang="zh-TW" altLang="en-US" dirty="0"/>
              <a:t>字幹處理、停用字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擴充搜尋功能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層面分類搜尋及縮小範圍過濾功能</a:t>
            </a:r>
            <a:endParaRPr lang="en-US" altLang="zh-TW" dirty="0"/>
          </a:p>
          <a:p>
            <a:pPr lvl="1"/>
            <a:r>
              <a:rPr lang="zh-TW" altLang="en-US" dirty="0"/>
              <a:t>地理空間資料搜尋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針對各種文本進行索引</a:t>
            </a:r>
            <a:endParaRPr lang="en-US" altLang="zh-TW" dirty="0"/>
          </a:p>
          <a:p>
            <a:pPr lvl="1"/>
            <a:r>
              <a:rPr lang="en-US" altLang="zh-TW" dirty="0"/>
              <a:t>JSON, XML, CSV, </a:t>
            </a:r>
            <a:r>
              <a:rPr lang="zh-TW" altLang="en-US" dirty="0"/>
              <a:t>文字檔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Apache </a:t>
            </a:r>
            <a:r>
              <a:rPr lang="en-US" altLang="zh-TW" dirty="0" err="1"/>
              <a:t>Tika</a:t>
            </a:r>
            <a:r>
              <a:rPr lang="zh-TW" altLang="en-US" dirty="0"/>
              <a:t>可對</a:t>
            </a:r>
            <a:r>
              <a:rPr lang="en-US" altLang="zh-TW" dirty="0"/>
              <a:t>PDF, WORD, HTML</a:t>
            </a:r>
            <a:r>
              <a:rPr lang="zh-TW" altLang="en-US" dirty="0"/>
              <a:t>進行索引</a:t>
            </a:r>
            <a:endParaRPr lang="en-US" altLang="zh-TW" dirty="0"/>
          </a:p>
          <a:p>
            <a:pPr lvl="1"/>
            <a:r>
              <a:rPr lang="zh-TW" altLang="en-US" dirty="0"/>
              <a:t>可從本機磁碟、</a:t>
            </a:r>
            <a:r>
              <a:rPr lang="en-US" altLang="zh-TW" dirty="0"/>
              <a:t>HTTP</a:t>
            </a:r>
            <a:r>
              <a:rPr lang="zh-TW" altLang="en-US" dirty="0"/>
              <a:t>來源、資料庫進行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en-US" altLang="zh-TW" dirty="0" err="1" smtClean="0"/>
              <a:t>SolrCloud</a:t>
            </a:r>
            <a:r>
              <a:rPr lang="zh-TW" altLang="en-US" dirty="0" smtClean="0"/>
              <a:t>可</a:t>
            </a:r>
            <a:r>
              <a:rPr lang="zh-TW" altLang="en-US" dirty="0"/>
              <a:t>建立集叢，進行跨伺服器的分散式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搜尋結果快取與搜尋效能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zh-TW" altLang="en-US" dirty="0"/>
              <a:t>增量式更新及索引複製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609467"/>
            <a:ext cx="782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http://newsletter.ascc.sinica.edu.tw/news/read_news.php?nid=2288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圖說文字 3"/>
          <p:cNvSpPr/>
          <p:nvPr/>
        </p:nvSpPr>
        <p:spPr>
          <a:xfrm>
            <a:off x="5979051" y="4402667"/>
            <a:ext cx="3028762" cy="1900856"/>
          </a:xfrm>
          <a:prstGeom prst="wedgeRoundRectCallout">
            <a:avLst>
              <a:gd name="adj1" fmla="val -57126"/>
              <a:gd name="adj2" fmla="val -4445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253065" y="3060701"/>
            <a:ext cx="1710267" cy="13419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Apache Solr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73199" y="3657600"/>
            <a:ext cx="1270000" cy="52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Apache </a:t>
            </a:r>
            <a:r>
              <a:rPr lang="en-US" altLang="zh-TW" dirty="0" err="1" smtClean="0"/>
              <a:t>Lucene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725331" y="3060701"/>
            <a:ext cx="2150535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25332" y="3962401"/>
            <a:ext cx="2150535" cy="440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 UI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253064" y="4682067"/>
            <a:ext cx="1710267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Admin</a:t>
            </a:r>
            <a:endParaRPr lang="zh-TW" altLang="en-US" dirty="0"/>
          </a:p>
        </p:txBody>
      </p:sp>
      <p:pic>
        <p:nvPicPr>
          <p:cNvPr id="12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20" y="2703777"/>
            <a:ext cx="1154113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接點 12"/>
          <p:cNvCxnSpPr>
            <a:stCxn id="7" idx="3"/>
            <a:endCxn id="9" idx="1"/>
          </p:cNvCxnSpPr>
          <p:nvPr/>
        </p:nvCxnSpPr>
        <p:spPr>
          <a:xfrm flipV="1">
            <a:off x="2963332" y="3280834"/>
            <a:ext cx="761999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10" idx="1"/>
          </p:cNvCxnSpPr>
          <p:nvPr/>
        </p:nvCxnSpPr>
        <p:spPr>
          <a:xfrm>
            <a:off x="2963332" y="3731684"/>
            <a:ext cx="762000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3"/>
            <a:endCxn id="12" idx="1"/>
          </p:cNvCxnSpPr>
          <p:nvPr/>
        </p:nvCxnSpPr>
        <p:spPr>
          <a:xfrm>
            <a:off x="5875866" y="3280834"/>
            <a:ext cx="9879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79053" y="3403600"/>
            <a:ext cx="8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調用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7" idx="2"/>
            <a:endCxn id="11" idx="0"/>
          </p:cNvCxnSpPr>
          <p:nvPr/>
        </p:nvCxnSpPr>
        <p:spPr>
          <a:xfrm flipH="1">
            <a:off x="2108198" y="4402667"/>
            <a:ext cx="1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圓角矩形圖說文字 1"/>
          <p:cNvSpPr/>
          <p:nvPr/>
        </p:nvSpPr>
        <p:spPr>
          <a:xfrm>
            <a:off x="5998282" y="2314418"/>
            <a:ext cx="846307" cy="852522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2050" name="Picture 2" descr="crystal,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51" y="2241648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63261" y="178021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2.</a:t>
            </a:r>
            <a:r>
              <a:rPr lang="zh-TW" altLang="en-US" sz="1800" dirty="0"/>
              <a:t>資料建置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842424" y="4494769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5. </a:t>
            </a:r>
            <a:r>
              <a:rPr lang="zh-TW" altLang="en-US" sz="1800" dirty="0" smtClean="0"/>
              <a:t>版面修改</a:t>
            </a:r>
            <a:endParaRPr lang="zh-TW" altLang="en-US" sz="1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94261" y="2630434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3.</a:t>
            </a:r>
            <a:r>
              <a:rPr lang="zh-TW" altLang="en-US" sz="1800" dirty="0"/>
              <a:t>顯示與搜尋的設定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150023" y="2200167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1. </a:t>
            </a:r>
            <a:r>
              <a:rPr lang="zh-TW" altLang="en-US" sz="1800" dirty="0" smtClean="0"/>
              <a:t>系統架設</a:t>
            </a:r>
            <a:endParaRPr lang="zh-TW" altLang="en-US" sz="18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6117683" y="4542367"/>
            <a:ext cx="2810346" cy="1605514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94261" y="5217067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4.</a:t>
            </a:r>
            <a:r>
              <a:rPr lang="zh-TW" altLang="en-US" sz="1800" dirty="0"/>
              <a:t>資訊檢索的設定</a:t>
            </a:r>
          </a:p>
        </p:txBody>
      </p:sp>
    </p:spTree>
    <p:extLst>
      <p:ext uri="{BB962C8B-B14F-4D97-AF65-F5344CB8AC3E}">
        <p14:creationId xmlns:p14="http://schemas.microsoft.com/office/powerpoint/2010/main" val="1953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  <p:bldP spid="20" grpId="0"/>
      <p:bldP spid="21" grpId="0"/>
      <p:bldP spid="22" grpId="0"/>
      <p:bldP spid="25" grpId="0"/>
    </p:bldLst>
  </p:timing>
</p:sld>
</file>

<file path=ppt/theme/theme1.xml><?xml version="1.0" encoding="utf-8"?>
<a:theme xmlns:a="http://schemas.openxmlformats.org/drawingml/2006/main" name="20141215 Solr">
  <a:themeElements>
    <a:clrScheme name="自訂 9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3F739B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41215 Solr" id="{32BBDD84-EAAC-41E0-86F7-864108700821}" vid="{0BDB3948-3624-4BA1-A3D1-B4672A5B77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20141215 Solr</Template>
  <TotalTime>2198</TotalTime>
  <Words>3075</Words>
  <Application>Microsoft Office PowerPoint</Application>
  <PresentationFormat>如螢幕大小 (4:3)</PresentationFormat>
  <Paragraphs>733</Paragraphs>
  <Slides>79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8" baseType="lpstr">
      <vt:lpstr>Arial Unicode MS</vt:lpstr>
      <vt:lpstr>Franklin Gothic Book</vt:lpstr>
      <vt:lpstr>微軟正黑體</vt:lpstr>
      <vt:lpstr>新細明體</vt:lpstr>
      <vt:lpstr>Arial</vt:lpstr>
      <vt:lpstr>Calibri</vt:lpstr>
      <vt:lpstr>Franklin Gothic Medium</vt:lpstr>
      <vt:lpstr>Wingdings</vt:lpstr>
      <vt:lpstr>20141215 Solr</vt:lpstr>
      <vt:lpstr>網路資訊檢索研究 Apache Solr全文搜尋引擎 </vt:lpstr>
      <vt:lpstr>課堂前準備</vt:lpstr>
      <vt:lpstr>開啟檔案的副檔名</vt:lpstr>
      <vt:lpstr>作業說明</vt:lpstr>
      <vt:lpstr>大綱</vt:lpstr>
      <vt:lpstr>Apache Solr介紹</vt:lpstr>
      <vt:lpstr>Apache Solr http://lucene.apache.org/solr/</vt:lpstr>
      <vt:lpstr>Solr特色</vt:lpstr>
      <vt:lpstr>Solr架構</vt:lpstr>
      <vt:lpstr> 系統架設</vt:lpstr>
      <vt:lpstr>Part 1. </vt:lpstr>
      <vt:lpstr> Solr運作環境說明</vt:lpstr>
      <vt:lpstr> 教學用Solr下載 http://j.mp/20150501solr</vt:lpstr>
      <vt:lpstr>啟動Solr並開啟網頁</vt:lpstr>
      <vt:lpstr>為什麼網頁開起來異常？</vt:lpstr>
      <vt:lpstr>啟動Solr並開啟網頁</vt:lpstr>
      <vt:lpstr>關閉Solr</vt:lpstr>
      <vt:lpstr>重新啟動Solr</vt:lpstr>
      <vt:lpstr>Part 1. 實作!</vt:lpstr>
      <vt:lpstr>資料建置</vt:lpstr>
      <vt:lpstr>Solr匯入資料的流程</vt:lpstr>
      <vt:lpstr>Part 2. </vt:lpstr>
      <vt:lpstr> 自行建置</vt:lpstr>
      <vt:lpstr>外部系統：以WorldCat為例</vt:lpstr>
      <vt:lpstr> 調整欄位名稱</vt:lpstr>
      <vt:lpstr> 檔案打開亂碼問題！</vt:lpstr>
      <vt:lpstr>設定Solr資料欄位</vt:lpstr>
      <vt:lpstr>設定Solr資料欄位</vt:lpstr>
      <vt:lpstr>設定Solr資料欄位</vt:lpstr>
      <vt:lpstr>轉換成Solr匯入指令XML</vt:lpstr>
      <vt:lpstr>轉換成Solr匯入分指令XML http://j.mp/20150501convert</vt:lpstr>
      <vt:lpstr>轉換成Solr匯入分指令XML http://j.mp/20150501convert</vt:lpstr>
      <vt:lpstr>轉換成Solr匯入分指令XML</vt:lpstr>
      <vt:lpstr>資料操作：匯入資料</vt:lpstr>
      <vt:lpstr>資料操作：匯入資料錯誤！</vt:lpstr>
      <vt:lpstr>資料操作：清空資料</vt:lpstr>
      <vt:lpstr>開啟網頁</vt:lpstr>
      <vt:lpstr>簡易檢索(首頁)</vt:lpstr>
      <vt:lpstr>詳細欄位</vt:lpstr>
      <vt:lpstr>進階檢索</vt:lpstr>
      <vt:lpstr>Solr管理介面</vt:lpstr>
      <vt:lpstr>Solr核心設定檔</vt:lpstr>
      <vt:lpstr>Part 2. 實作!</vt:lpstr>
      <vt:lpstr>思考問題： 如何區別不同來源的資料？</vt:lpstr>
      <vt:lpstr>顯示與搜尋 的設定</vt:lpstr>
      <vt:lpstr>Part 3. </vt:lpstr>
      <vt:lpstr>顯示欄位設定</vt:lpstr>
      <vt:lpstr>顯示欄位設定</vt:lpstr>
      <vt:lpstr>層面檢索</vt:lpstr>
      <vt:lpstr>網站標題</vt:lpstr>
      <vt:lpstr>搜尋排序的權重</vt:lpstr>
      <vt:lpstr>搜尋相似物件排序的權重</vt:lpstr>
      <vt:lpstr>這資料庫排序都不相關啊</vt:lpstr>
      <vt:lpstr>Part 3. 實作!</vt:lpstr>
      <vt:lpstr>資訊檢索的設定</vt:lpstr>
      <vt:lpstr>索引與查詢的關係</vt:lpstr>
      <vt:lpstr>Part 4. </vt:lpstr>
      <vt:lpstr>認識分析器：以text_en為例</vt:lpstr>
      <vt:lpstr>認識分析器：以text_en為例</vt:lpstr>
      <vt:lpstr>測試分析器</vt:lpstr>
      <vt:lpstr>認識斷詞器與過濾器</vt:lpstr>
      <vt:lpstr>斷詞器 &lt;tokenizer&gt;</vt:lpstr>
      <vt:lpstr>停用字 solr.StopFilterFactory</vt:lpstr>
      <vt:lpstr>text_general的停用字</vt:lpstr>
      <vt:lpstr>同義字 solr.SynonymFilterFactory</vt:lpstr>
      <vt:lpstr>Part 4. 實作!</vt:lpstr>
      <vt:lpstr>修改版面</vt:lpstr>
      <vt:lpstr>Search UI的版面</vt:lpstr>
      <vt:lpstr>Part 5. 步驟</vt:lpstr>
      <vt:lpstr>Velocity樣板語言與CSS</vt:lpstr>
      <vt:lpstr>重要的vm檔案</vt:lpstr>
      <vt:lpstr>vm檔案與版面的對應</vt:lpstr>
      <vt:lpstr>Velocity樣板語言</vt:lpstr>
      <vt:lpstr>重要的CSS檔案</vt:lpstr>
      <vt:lpstr>圖片與JavaScript檔案</vt:lpstr>
      <vt:lpstr>Part 5. 實作!</vt:lpstr>
      <vt:lpstr>作業說明</vt:lpstr>
      <vt:lpstr>參考資料</vt:lpstr>
      <vt:lpstr>報告完畢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 IR課程教學草稿</dc:title>
  <dc:creator>Pulipuli Chen</dc:creator>
  <cp:lastModifiedBy>Pulipuli Chen</cp:lastModifiedBy>
  <cp:revision>84</cp:revision>
  <dcterms:created xsi:type="dcterms:W3CDTF">2014-12-15T12:06:39Z</dcterms:created>
  <dcterms:modified xsi:type="dcterms:W3CDTF">2015-05-02T17:35:33Z</dcterms:modified>
</cp:coreProperties>
</file>