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44"/>
  </p:notesMasterIdLst>
  <p:sldIdLst>
    <p:sldId id="261" r:id="rId2"/>
    <p:sldId id="296" r:id="rId3"/>
    <p:sldId id="259" r:id="rId4"/>
    <p:sldId id="260" r:id="rId5"/>
    <p:sldId id="285" r:id="rId6"/>
    <p:sldId id="257" r:id="rId7"/>
    <p:sldId id="290" r:id="rId8"/>
    <p:sldId id="262" r:id="rId9"/>
    <p:sldId id="258" r:id="rId10"/>
    <p:sldId id="264" r:id="rId11"/>
    <p:sldId id="286" r:id="rId12"/>
    <p:sldId id="283" r:id="rId13"/>
    <p:sldId id="287" r:id="rId14"/>
    <p:sldId id="289" r:id="rId15"/>
    <p:sldId id="282" r:id="rId16"/>
    <p:sldId id="294" r:id="rId17"/>
    <p:sldId id="284" r:id="rId18"/>
    <p:sldId id="295" r:id="rId19"/>
    <p:sldId id="265" r:id="rId20"/>
    <p:sldId id="266" r:id="rId21"/>
    <p:sldId id="267" r:id="rId22"/>
    <p:sldId id="300" r:id="rId23"/>
    <p:sldId id="301" r:id="rId24"/>
    <p:sldId id="302" r:id="rId25"/>
    <p:sldId id="298" r:id="rId26"/>
    <p:sldId id="275" r:id="rId27"/>
    <p:sldId id="299" r:id="rId28"/>
    <p:sldId id="303" r:id="rId29"/>
    <p:sldId id="304" r:id="rId30"/>
    <p:sldId id="268" r:id="rId31"/>
    <p:sldId id="270" r:id="rId32"/>
    <p:sldId id="271" r:id="rId33"/>
    <p:sldId id="272" r:id="rId34"/>
    <p:sldId id="293" r:id="rId35"/>
    <p:sldId id="276" r:id="rId36"/>
    <p:sldId id="278" r:id="rId37"/>
    <p:sldId id="279" r:id="rId38"/>
    <p:sldId id="280" r:id="rId39"/>
    <p:sldId id="292" r:id="rId40"/>
    <p:sldId id="281" r:id="rId41"/>
    <p:sldId id="263" r:id="rId42"/>
    <p:sldId id="291" r:id="rId4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81" autoAdjust="0"/>
    <p:restoredTop sz="87212" autoAdjust="0"/>
  </p:normalViewPr>
  <p:slideViewPr>
    <p:cSldViewPr snapToGrid="0">
      <p:cViewPr>
        <p:scale>
          <a:sx n="100" d="100"/>
          <a:sy n="100" d="100"/>
        </p:scale>
        <p:origin x="133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92086-B5A0-44E7-9A35-7172FAEAC015}" type="datetimeFigureOut">
              <a:rPr lang="zh-TW" altLang="en-US" smtClean="0"/>
              <a:t>2015/4/30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16D5A-C5B1-4E60-9EF0-58EE07516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24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iFI2OD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參考內容：</a:t>
            </a:r>
            <a:r>
              <a:rPr lang="en-US" altLang="zh-TW" dirty="0" smtClean="0"/>
              <a:t>https://www.evernote.com/view/notebook/fc73e225-c2be-45ca-8cde-88ab4e57a922?locale=zh_TW#st=p&amp;n=fc73e225-c2be-45ca-8cde-88ab4e57a922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84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Apache Solr</a:t>
            </a:r>
            <a:r>
              <a:rPr lang="zh-TW" altLang="en-US" sz="1200" dirty="0" smtClean="0"/>
              <a:t>教學：全文檢索伺服器</a:t>
            </a:r>
            <a:r>
              <a:rPr lang="en-US" altLang="zh-TW" sz="1200" dirty="0" smtClean="0"/>
              <a:t>Solr</a:t>
            </a:r>
            <a:r>
              <a:rPr lang="zh-TW" altLang="en-US" sz="1200" dirty="0" smtClean="0"/>
              <a:t>初探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>
                <a:hlinkClick r:id="rId3"/>
              </a:rPr>
              <a:t>http://goo.gl/iFI2OD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733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http://pixabay.com/zh/%E9%9F%B3%E4%B9%90-%E5%90%AC%E5%8A%9B-%E6%AD%8C%E6%9B%B2-mp3-%E8%AE%A1%E7%AE%97%E6%9C%BA-%E7%94%B7%E5%AD%90-%E7%94%B7%E5%AD%A9-%E7%94%A8%E6%88%B7-%E5%90%AC%E7%9D%80-32859/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475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448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http://pixabay.com/zh/%E9%9F%B3%E4%B9%90-%E5%90%AC%E5%8A%9B-%E6%AD%8C%E6%9B%B2-mp3-%E8%AE%A1%E7%AE%97%E6%9C%BA-%E7%94%B7%E5%AD%90-%E7%94%B7%E5%AD%A9-%E7%94%A8%E6%88%B7-%E5%90%AC%E7%9D%80-32859/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374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984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main.css</a:t>
            </a:r>
            <a:r>
              <a:rPr lang="zh-TW" altLang="en-US" dirty="0" smtClean="0"/>
              <a:t>：全網站樣板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913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main.css</a:t>
            </a:r>
            <a:r>
              <a:rPr lang="zh-TW" altLang="en-US" dirty="0" smtClean="0"/>
              <a:t>：全網站樣板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38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main.css</a:t>
            </a:r>
            <a:r>
              <a:rPr lang="zh-TW" altLang="en-US" dirty="0" smtClean="0"/>
              <a:t>：全網站樣板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16D5A-C5B1-4E60-9EF0-58EE0751611D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5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3655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43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580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7632-285A-4C1E-83BE-9114E73662FE}" type="datetime1">
              <a:rPr lang="en-US" altLang="zh-TW" smtClean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1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29639"/>
            <a:ext cx="7543800" cy="807721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3"/>
          </p:nvPr>
        </p:nvSpPr>
        <p:spPr>
          <a:xfrm>
            <a:off x="822325" y="282574"/>
            <a:ext cx="7543800" cy="738505"/>
          </a:xfrm>
        </p:spPr>
        <p:txBody>
          <a:bodyPr lIns="108000" anchor="b">
            <a:noAutofit/>
          </a:bodyPr>
          <a:lstStyle>
            <a:lvl1pPr marL="0" indent="0">
              <a:buNone/>
              <a:defRPr sz="2900"/>
            </a:lvl1pPr>
            <a:lvl2pPr marL="201168" indent="0">
              <a:buNone/>
              <a:defRPr sz="2900"/>
            </a:lvl2pPr>
            <a:lvl3pPr marL="384048" indent="0">
              <a:buNone/>
              <a:defRPr sz="2900"/>
            </a:lvl3pPr>
            <a:lvl4pPr marL="566928" indent="0">
              <a:buNone/>
              <a:defRPr sz="2900"/>
            </a:lvl4pPr>
            <a:lvl5pPr marL="749808" indent="0">
              <a:buNone/>
              <a:defRPr sz="29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75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4550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46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85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31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39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20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1384866"/>
          </a:xfrm>
        </p:spPr>
        <p:txBody>
          <a:bodyPr tIns="0" bIns="0" anchor="t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9" y="5540990"/>
            <a:ext cx="3840479" cy="918796"/>
          </a:xfrm>
        </p:spPr>
        <p:txBody>
          <a:bodyPr lIns="91440" tIns="0" rIns="91440" bIns="0" anchor="b">
            <a:normAutofit/>
          </a:bodyPr>
          <a:lstStyle>
            <a:lvl1pPr marL="0" indent="0" algn="r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13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CF5734-5191-4A1A-B94E-B3464C9CF480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65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.mp/20150501sol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orldca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j.mp/20150501conver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j.mp/20150501conve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.mp/20150501convert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cat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13.png"/><Relationship Id="rId4" Type="http://schemas.openxmlformats.org/officeDocument/2006/relationships/hyperlink" Target="http://j.mp/20150501convert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pache.org/solr/PublicServers" TargetMode="External"/><Relationship Id="rId7" Type="http://schemas.openxmlformats.org/officeDocument/2006/relationships/image" Target="../media/image7.jpeg"/><Relationship Id="rId2" Type="http://schemas.openxmlformats.org/officeDocument/2006/relationships/hyperlink" Target="http://lucene.apache.org/sol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.com/zh_TW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Apache Solr</a:t>
            </a:r>
            <a:br>
              <a:rPr lang="en-US" altLang="zh-TW" dirty="0"/>
            </a:br>
            <a:r>
              <a:rPr lang="en-US" altLang="zh-TW" dirty="0"/>
              <a:t>IR</a:t>
            </a:r>
            <a:r>
              <a:rPr lang="zh-TW" altLang="en-US" dirty="0"/>
              <a:t>課程教學草稿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r"/>
            <a:r>
              <a:rPr lang="zh-TW" altLang="en-US" dirty="0"/>
              <a:t>政大圖檔所 陳勇汀</a:t>
            </a:r>
            <a:endParaRPr lang="en-US" altLang="zh-TW" dirty="0"/>
          </a:p>
          <a:p>
            <a:pPr algn="r"/>
            <a:r>
              <a:rPr lang="en-US" altLang="zh-TW" dirty="0"/>
              <a:t>2014/12/15</a:t>
            </a:r>
          </a:p>
          <a:p>
            <a:pPr algn="r"/>
            <a:r>
              <a:rPr lang="en-US" altLang="zh-TW" dirty="0" smtClean="0"/>
              <a:t>pudding@nccu.edu.tw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</a:t>
            </a:fld>
            <a:endParaRPr lang="zh-TW" altLang="en-US" dirty="0"/>
          </a:p>
        </p:txBody>
      </p:sp>
      <p:pic>
        <p:nvPicPr>
          <p:cNvPr id="9" name="圖片版面配置區 4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8835" b="883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教學用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下載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600" dirty="0"/>
              <a:t>http://j.mp/20150501solr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教學用</a:t>
            </a:r>
            <a:r>
              <a:rPr lang="en-US" altLang="zh-TW" sz="2400" dirty="0" smtClean="0"/>
              <a:t>Solr</a:t>
            </a:r>
            <a:r>
              <a:rPr lang="zh-TW" altLang="en-US" sz="2400" dirty="0" smtClean="0"/>
              <a:t>已經是開放原始碼到</a:t>
            </a:r>
            <a:r>
              <a:rPr lang="en-US" altLang="zh-TW" sz="2400" dirty="0" err="1" smtClean="0"/>
              <a:t>GitHub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網站：</a:t>
            </a:r>
            <a:r>
              <a:rPr lang="en-US" altLang="zh-TW" sz="2000" dirty="0"/>
              <a:t>https://</a:t>
            </a:r>
            <a:r>
              <a:rPr lang="en-US" altLang="zh-TW" sz="2000" dirty="0" smtClean="0"/>
              <a:t>github.com/pulipulichen/ir-practice-solr</a:t>
            </a:r>
          </a:p>
          <a:p>
            <a:pPr lvl="1"/>
            <a:r>
              <a:rPr lang="zh-TW" altLang="en-US" sz="2000" dirty="0" smtClean="0"/>
              <a:t>下載網址：</a:t>
            </a:r>
            <a:r>
              <a:rPr lang="en-US" altLang="zh-TW" sz="2000" dirty="0"/>
              <a:t>https://</a:t>
            </a:r>
            <a:r>
              <a:rPr lang="en-US" altLang="zh-TW" sz="2000" dirty="0" smtClean="0"/>
              <a:t>github.com/pulipulichen/ir-practice-solr/archive/master.zip</a:t>
            </a:r>
          </a:p>
          <a:p>
            <a:r>
              <a:rPr lang="zh-TW" altLang="en-US" sz="2400" dirty="0" smtClean="0"/>
              <a:t>解壓縮到</a:t>
            </a:r>
            <a:r>
              <a:rPr lang="en-US" altLang="zh-TW" sz="2400" dirty="0" smtClean="0"/>
              <a:t>Windows</a:t>
            </a:r>
            <a:r>
              <a:rPr lang="zh-TW" altLang="en-US" sz="2400" dirty="0" smtClean="0"/>
              <a:t>桌面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例如</a:t>
            </a:r>
            <a:r>
              <a:rPr lang="zh-TW" altLang="en-US" sz="2000" dirty="0" smtClean="0"/>
              <a:t>：</a:t>
            </a:r>
            <a:r>
              <a:rPr lang="en-US" altLang="zh-TW" sz="2000" dirty="0"/>
              <a:t>C:\Desktop\ir-practice-solr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以下</a:t>
            </a:r>
            <a:r>
              <a:rPr lang="en-US" altLang="zh-TW" sz="2000" dirty="0" smtClean="0"/>
              <a:t>Solr</a:t>
            </a:r>
            <a:r>
              <a:rPr lang="zh-TW" altLang="en-US" sz="2000" dirty="0" smtClean="0"/>
              <a:t>路徑皆會以</a:t>
            </a:r>
            <a:r>
              <a:rPr lang="en-US" altLang="zh-TW" sz="2000" dirty="0" smtClean="0"/>
              <a:t>[Solr]</a:t>
            </a:r>
            <a:r>
              <a:rPr lang="zh-TW" altLang="en-US" sz="2000" dirty="0" smtClean="0"/>
              <a:t>表示</a:t>
            </a:r>
            <a:endParaRPr lang="en-US" altLang="zh-TW" sz="2000" dirty="0" smtClean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>
          <a:xfrm>
            <a:off x="822325" y="-30306"/>
            <a:ext cx="7543800" cy="738505"/>
          </a:xfrm>
        </p:spPr>
        <p:txBody>
          <a:bodyPr/>
          <a:lstStyle/>
          <a:p>
            <a:r>
              <a:rPr lang="en-US" altLang="zh-TW" sz="2800" dirty="0" smtClean="0"/>
              <a:t>STEP 1-1.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35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啟動</a:t>
            </a:r>
            <a:r>
              <a:rPr lang="en-US" altLang="zh-TW" smtClean="0"/>
              <a:t>Solr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143" y="1845734"/>
            <a:ext cx="8412640" cy="4023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2800" u="sng" dirty="0" smtClean="0">
                <a:solidFill>
                  <a:schemeClr val="bg2">
                    <a:lumMod val="50000"/>
                  </a:schemeClr>
                </a:solidFill>
              </a:rPr>
              <a:t>[Solr</a:t>
            </a:r>
            <a:r>
              <a:rPr lang="en-US" altLang="zh-TW" sz="2800" u="sng" dirty="0">
                <a:solidFill>
                  <a:schemeClr val="bg2">
                    <a:lumMod val="50000"/>
                  </a:schemeClr>
                </a:solidFill>
              </a:rPr>
              <a:t>]\start-solr&amp;open-search-ui.bat</a:t>
            </a:r>
            <a:endParaRPr lang="en-US" altLang="zh-TW" sz="2800" u="sng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1-2.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51" y="2433789"/>
            <a:ext cx="3456631" cy="320648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2383277" y="4037029"/>
            <a:ext cx="671208" cy="8851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925" y="2408190"/>
            <a:ext cx="2789994" cy="182153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b="23828"/>
          <a:stretch/>
        </p:blipFill>
        <p:spPr>
          <a:xfrm>
            <a:off x="4910411" y="4143989"/>
            <a:ext cx="3933371" cy="2247083"/>
          </a:xfrm>
          <a:prstGeom prst="rect">
            <a:avLst/>
          </a:prstGeom>
        </p:spPr>
      </p:pic>
      <p:cxnSp>
        <p:nvCxnSpPr>
          <p:cNvPr id="12" name="直線單箭頭接點 11"/>
          <p:cNvCxnSpPr>
            <a:stCxn id="7" idx="3"/>
            <a:endCxn id="19" idx="1"/>
          </p:cNvCxnSpPr>
          <p:nvPr/>
        </p:nvCxnSpPr>
        <p:spPr>
          <a:xfrm flipV="1">
            <a:off x="3054485" y="3343230"/>
            <a:ext cx="1734562" cy="1136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7" idx="3"/>
            <a:endCxn id="22" idx="1"/>
          </p:cNvCxnSpPr>
          <p:nvPr/>
        </p:nvCxnSpPr>
        <p:spPr>
          <a:xfrm>
            <a:off x="3054485" y="4479613"/>
            <a:ext cx="1734562" cy="751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4789047" y="3080583"/>
            <a:ext cx="1750979" cy="5252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Solr</a:t>
            </a:r>
            <a:r>
              <a:rPr lang="zh-TW" altLang="en-US" sz="1800" dirty="0" smtClean="0"/>
              <a:t>運作狀態</a:t>
            </a:r>
            <a:endParaRPr lang="zh-TW" altLang="en-US" sz="1800" dirty="0"/>
          </a:p>
        </p:txBody>
      </p:sp>
      <p:sp>
        <p:nvSpPr>
          <p:cNvPr id="22" name="圓角矩形 21"/>
          <p:cNvSpPr/>
          <p:nvPr/>
        </p:nvSpPr>
        <p:spPr>
          <a:xfrm>
            <a:off x="4789047" y="4968066"/>
            <a:ext cx="1750979" cy="5252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Search UI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272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Solr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執行指令 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cd [</a:t>
            </a:r>
            <a:r>
              <a:rPr lang="en-US" altLang="zh-TW" sz="2000" dirty="0" err="1" smtClean="0"/>
              <a:t>solr</a:t>
            </a:r>
            <a:r>
              <a:rPr lang="en-US" altLang="zh-TW" sz="2000" dirty="0" smtClean="0"/>
              <a:t>]\example</a:t>
            </a:r>
          </a:p>
          <a:p>
            <a:pPr lvl="1"/>
            <a:r>
              <a:rPr lang="en-US" altLang="zh-TW" sz="2000" dirty="0" smtClean="0"/>
              <a:t>java -jar start.jar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開啟網站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http://localhost:8983/solr/browse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1-2. </a:t>
            </a:r>
            <a:r>
              <a:rPr lang="zh-TW" altLang="en-US" dirty="0" smtClean="0"/>
              <a:t>指令 </a:t>
            </a:r>
            <a:r>
              <a:rPr lang="en-US" altLang="zh-TW" dirty="0" smtClean="0"/>
              <a:t>(</a:t>
            </a:r>
            <a:r>
              <a:rPr lang="zh-TW" altLang="en-US" dirty="0" smtClean="0"/>
              <a:t>供其他作業系統參考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1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關閉</a:t>
            </a:r>
            <a:r>
              <a:rPr lang="en-US" altLang="zh-TW" dirty="0" smtClean="0"/>
              <a:t>Solr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1-3.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987" y="2498017"/>
            <a:ext cx="4192475" cy="2737185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6147881" y="2237363"/>
            <a:ext cx="700391" cy="6906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" name="圓角矩形圖說文字 8"/>
          <p:cNvSpPr/>
          <p:nvPr/>
        </p:nvSpPr>
        <p:spPr>
          <a:xfrm>
            <a:off x="5379395" y="1021079"/>
            <a:ext cx="2198451" cy="992547"/>
          </a:xfrm>
          <a:prstGeom prst="wedgeRoundRectCallout">
            <a:avLst>
              <a:gd name="adj1" fmla="val -8001"/>
              <a:gd name="adj2" fmla="val 66420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/>
              <a:t>Solr</a:t>
            </a:r>
            <a:r>
              <a:rPr lang="zh-TW" altLang="en-US" sz="1800" dirty="0" smtClean="0"/>
              <a:t>運作狀態視窗</a:t>
            </a:r>
            <a:endParaRPr lang="en-US" altLang="zh-TW" sz="1800" dirty="0" smtClean="0"/>
          </a:p>
          <a:p>
            <a:pPr algn="ctr"/>
            <a:r>
              <a:rPr lang="zh-TW" altLang="en-US" sz="1800" dirty="0" smtClean="0"/>
              <a:t>關閉即可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506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1.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STEP 1-1. </a:t>
            </a:r>
            <a:r>
              <a:rPr lang="zh-TW" altLang="en-US" dirty="0"/>
              <a:t>下載</a:t>
            </a:r>
            <a:r>
              <a:rPr lang="en-US" altLang="zh-TW" dirty="0" smtClean="0"/>
              <a:t>Solr</a:t>
            </a:r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j.mp/20150501solr</a:t>
            </a:r>
            <a:endParaRPr lang="en-US" altLang="zh-TW" dirty="0" smtClean="0"/>
          </a:p>
          <a:p>
            <a:r>
              <a:rPr lang="en-US" altLang="zh-TW" dirty="0" smtClean="0"/>
              <a:t>STEP 1-2. </a:t>
            </a:r>
            <a:r>
              <a:rPr lang="zh-TW" altLang="en-US" dirty="0"/>
              <a:t>啟動</a:t>
            </a:r>
            <a:r>
              <a:rPr lang="en-US" altLang="zh-TW" dirty="0" smtClean="0"/>
              <a:t>Solr</a:t>
            </a:r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[Solr]\start-solr&amp;open-search-ui.bat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14</a:t>
            </a:fld>
            <a:endParaRPr lang="zh-TW" altLang="en-US" dirty="0"/>
          </a:p>
        </p:txBody>
      </p:sp>
      <p:pic>
        <p:nvPicPr>
          <p:cNvPr id="11" name="Picture 2" descr="音乐, 听力, 歌曲, Mp3, 计算机, 男子, 男孩, 用户, 听着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22" y="2156087"/>
            <a:ext cx="2416419" cy="27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雲朵形圖說文字 9"/>
          <p:cNvSpPr/>
          <p:nvPr/>
        </p:nvSpPr>
        <p:spPr>
          <a:xfrm>
            <a:off x="2500008" y="4547504"/>
            <a:ext cx="1819073" cy="1429966"/>
          </a:xfrm>
          <a:prstGeom prst="cloudCallout">
            <a:avLst>
              <a:gd name="adj1" fmla="val -62137"/>
              <a:gd name="adj2" fmla="val -6471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1028" name="Picture 4" descr="蛋糕, 生日, 提供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007" y="4644311"/>
            <a:ext cx="1297183" cy="10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2500008" y="5916761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/>
              <a:t>A piece of cake~</a:t>
            </a:r>
            <a:endParaRPr lang="zh-TW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7144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匯入資料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Part 2.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9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/>
          <p:cNvSpPr/>
          <p:nvPr/>
        </p:nvSpPr>
        <p:spPr>
          <a:xfrm>
            <a:off x="5165387" y="2237362"/>
            <a:ext cx="3540868" cy="3511685"/>
          </a:xfrm>
          <a:prstGeom prst="roundRect">
            <a:avLst>
              <a:gd name="adj" fmla="val 281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Solr</a:t>
            </a:r>
            <a:r>
              <a:rPr lang="zh-TW" altLang="en-US" dirty="0" smtClean="0"/>
              <a:t>匯入資料的流程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16</a:t>
            </a:fld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Picture 2" descr="crystal,x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726" y="3435816"/>
            <a:ext cx="719108" cy="7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150x1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58" y="3323193"/>
            <a:ext cx="944356" cy="94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圓角矩形 9"/>
          <p:cNvSpPr/>
          <p:nvPr/>
        </p:nvSpPr>
        <p:spPr>
          <a:xfrm>
            <a:off x="4813388" y="2040326"/>
            <a:ext cx="1710267" cy="44022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 smtClean="0"/>
              <a:t>Apache Solr</a:t>
            </a:r>
            <a:endParaRPr lang="zh-TW" altLang="en-US" sz="1800" b="1" dirty="0"/>
          </a:p>
        </p:txBody>
      </p:sp>
      <p:pic>
        <p:nvPicPr>
          <p:cNvPr id="12" name="Picture 2" descr="crystal,x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764" y="3435816"/>
            <a:ext cx="719108" cy="7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atabase,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96" y="3374301"/>
            <a:ext cx="842141" cy="84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cchs.ua.edu/files/2011/01/Worldcat-logo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08" y="4886138"/>
            <a:ext cx="1032112" cy="103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files.softicons.com/download/object-icons/boxes-2-icons-by-gurato/png/512/Syste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06" y="3329360"/>
            <a:ext cx="833718" cy="83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字方塊 18"/>
          <p:cNvSpPr txBox="1"/>
          <p:nvPr/>
        </p:nvSpPr>
        <p:spPr>
          <a:xfrm>
            <a:off x="283356" y="5676834"/>
            <a:ext cx="1529216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外部系統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283356" y="4042368"/>
            <a:ext cx="1529216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內部系統</a:t>
            </a:r>
          </a:p>
        </p:txBody>
      </p:sp>
      <p:pic>
        <p:nvPicPr>
          <p:cNvPr id="4106" name="Picture 10" descr="input,keyboar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6" y="1944057"/>
            <a:ext cx="880736" cy="88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字方塊 21"/>
          <p:cNvSpPr txBox="1"/>
          <p:nvPr/>
        </p:nvSpPr>
        <p:spPr>
          <a:xfrm>
            <a:off x="283356" y="2547061"/>
            <a:ext cx="1529216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自行建置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2445451" y="4234475"/>
            <a:ext cx="949234" cy="7150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CVS</a:t>
            </a:r>
            <a:r>
              <a:rPr lang="zh-TW" altLang="en-US" sz="1800" dirty="0" smtClean="0"/>
              <a:t>或</a:t>
            </a:r>
            <a:endParaRPr lang="en-US" altLang="zh-TW" sz="1800" dirty="0" smtClean="0"/>
          </a:p>
          <a:p>
            <a:pPr algn="ctr"/>
            <a:r>
              <a:rPr lang="en-US" altLang="zh-TW" sz="1800" dirty="0" smtClean="0"/>
              <a:t>XLSX</a:t>
            </a:r>
            <a:endParaRPr lang="zh-TW" altLang="en-US" sz="1800" dirty="0" smtClean="0"/>
          </a:p>
        </p:txBody>
      </p:sp>
      <p:sp>
        <p:nvSpPr>
          <p:cNvPr id="24" name="文字方塊 23"/>
          <p:cNvSpPr txBox="1"/>
          <p:nvPr/>
        </p:nvSpPr>
        <p:spPr>
          <a:xfrm>
            <a:off x="3830529" y="4197213"/>
            <a:ext cx="899842" cy="10036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匯入指令</a:t>
            </a:r>
            <a:endParaRPr lang="en-US" altLang="zh-TW" sz="1800" dirty="0" smtClean="0"/>
          </a:p>
          <a:p>
            <a:pPr algn="ctr"/>
            <a:r>
              <a:rPr lang="en-US" altLang="zh-TW" sz="1800" dirty="0" smtClean="0"/>
              <a:t>(XML)</a:t>
            </a:r>
            <a:endParaRPr lang="zh-TW" altLang="en-US" sz="1800" dirty="0" smtClean="0"/>
          </a:p>
        </p:txBody>
      </p:sp>
      <p:sp>
        <p:nvSpPr>
          <p:cNvPr id="25" name="文字方塊 24"/>
          <p:cNvSpPr txBox="1"/>
          <p:nvPr/>
        </p:nvSpPr>
        <p:spPr>
          <a:xfrm>
            <a:off x="5259507" y="4197213"/>
            <a:ext cx="1628454" cy="7150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/>
              <a:t>欄位設定</a:t>
            </a:r>
            <a:endParaRPr lang="en-US" altLang="zh-TW" sz="1800" dirty="0" smtClean="0"/>
          </a:p>
          <a:p>
            <a:pPr algn="ctr"/>
            <a:r>
              <a:rPr lang="en-US" altLang="zh-TW" sz="1800" dirty="0" smtClean="0"/>
              <a:t>(schema.xml)</a:t>
            </a:r>
            <a:endParaRPr lang="zh-TW" altLang="en-US" sz="1800" dirty="0" smtClean="0"/>
          </a:p>
        </p:txBody>
      </p:sp>
      <p:sp>
        <p:nvSpPr>
          <p:cNvPr id="26" name="文字方塊 25"/>
          <p:cNvSpPr txBox="1"/>
          <p:nvPr/>
        </p:nvSpPr>
        <p:spPr>
          <a:xfrm>
            <a:off x="7520840" y="4234475"/>
            <a:ext cx="733052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索引</a:t>
            </a:r>
          </a:p>
        </p:txBody>
      </p:sp>
      <p:cxnSp>
        <p:nvCxnSpPr>
          <p:cNvPr id="14" name="肘形接點 13"/>
          <p:cNvCxnSpPr>
            <a:stCxn id="22" idx="3"/>
            <a:endCxn id="4098" idx="1"/>
          </p:cNvCxnSpPr>
          <p:nvPr/>
        </p:nvCxnSpPr>
        <p:spPr>
          <a:xfrm>
            <a:off x="1812572" y="2751373"/>
            <a:ext cx="638586" cy="1043998"/>
          </a:xfrm>
          <a:prstGeom prst="bentConnector3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19" idx="3"/>
            <a:endCxn id="4098" idx="1"/>
          </p:cNvCxnSpPr>
          <p:nvPr/>
        </p:nvCxnSpPr>
        <p:spPr>
          <a:xfrm flipV="1">
            <a:off x="1812572" y="3795371"/>
            <a:ext cx="638586" cy="2085775"/>
          </a:xfrm>
          <a:prstGeom prst="bentConnector3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20" idx="3"/>
            <a:endCxn id="4098" idx="1"/>
          </p:cNvCxnSpPr>
          <p:nvPr/>
        </p:nvCxnSpPr>
        <p:spPr>
          <a:xfrm flipV="1">
            <a:off x="1812572" y="3795371"/>
            <a:ext cx="638586" cy="451309"/>
          </a:xfrm>
          <a:prstGeom prst="bentConnector3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3395514" y="3792288"/>
            <a:ext cx="515212" cy="6167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4629834" y="3795371"/>
            <a:ext cx="1086930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6435872" y="3795371"/>
            <a:ext cx="1030424" cy="1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17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建置資料步驟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1. </a:t>
            </a:r>
            <a:r>
              <a:rPr lang="zh-TW" altLang="en-US" dirty="0"/>
              <a:t>環境部署</a:t>
            </a:r>
            <a:endParaRPr lang="en-US" altLang="zh-TW" dirty="0"/>
          </a:p>
          <a:p>
            <a:r>
              <a:rPr lang="en-US" altLang="zh-TW" dirty="0"/>
              <a:t>STEP 2. </a:t>
            </a:r>
            <a:r>
              <a:rPr lang="zh-TW" altLang="en-US" dirty="0"/>
              <a:t>準備資料</a:t>
            </a:r>
            <a:endParaRPr lang="en-US" altLang="zh-TW" dirty="0"/>
          </a:p>
          <a:p>
            <a:r>
              <a:rPr lang="en-US" altLang="zh-TW" dirty="0"/>
              <a:t>STEP 3. </a:t>
            </a:r>
            <a:r>
              <a:rPr lang="zh-TW" altLang="en-US" dirty="0"/>
              <a:t>修改</a:t>
            </a:r>
            <a:r>
              <a:rPr lang="en-US" altLang="zh-TW" dirty="0"/>
              <a:t>Solr</a:t>
            </a:r>
            <a:r>
              <a:rPr lang="zh-TW" altLang="en-US" dirty="0"/>
              <a:t>欄位</a:t>
            </a:r>
            <a:endParaRPr lang="en-US" altLang="zh-TW" dirty="0"/>
          </a:p>
          <a:p>
            <a:r>
              <a:rPr lang="en-US" altLang="zh-TW" dirty="0"/>
              <a:t>STEP 4. </a:t>
            </a:r>
            <a:r>
              <a:rPr lang="zh-TW" altLang="en-US" dirty="0"/>
              <a:t>啟動</a:t>
            </a:r>
            <a:r>
              <a:rPr lang="en-US" altLang="zh-TW" dirty="0"/>
              <a:t>Solr</a:t>
            </a:r>
          </a:p>
          <a:p>
            <a:r>
              <a:rPr lang="en-US" altLang="zh-TW" dirty="0"/>
              <a:t>STEP 5. </a:t>
            </a:r>
            <a:r>
              <a:rPr lang="zh-TW" altLang="en-US" dirty="0"/>
              <a:t>匯入資料</a:t>
            </a:r>
            <a:endParaRPr lang="en-US" altLang="zh-TW" dirty="0"/>
          </a:p>
          <a:p>
            <a:r>
              <a:rPr lang="en-US" altLang="zh-TW" dirty="0"/>
              <a:t>STEP 6. </a:t>
            </a:r>
            <a:r>
              <a:rPr lang="zh-TW" altLang="en-US" dirty="0"/>
              <a:t>修改版面指導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17</a:t>
            </a:fld>
            <a:endParaRPr lang="zh-TW" altLang="en-US" dirty="0"/>
          </a:p>
        </p:txBody>
      </p:sp>
      <p:sp>
        <p:nvSpPr>
          <p:cNvPr id="2" name="流程圖: 匯合連接點 1"/>
          <p:cNvSpPr/>
          <p:nvPr/>
        </p:nvSpPr>
        <p:spPr>
          <a:xfrm>
            <a:off x="7149830" y="252919"/>
            <a:ext cx="1575881" cy="1235413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9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自行建置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18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 lIns="108000"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2-1A. </a:t>
            </a:r>
            <a:r>
              <a:rPr lang="zh-TW" altLang="en-US" dirty="0"/>
              <a:t>資料準備</a:t>
            </a:r>
          </a:p>
        </p:txBody>
      </p:sp>
      <p:pic>
        <p:nvPicPr>
          <p:cNvPr id="6146" name="Picture 2" descr="[2014-12-12_010632%2520-%2520Copy%255B2%255D.png]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496" y="1846263"/>
            <a:ext cx="432518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圓角矩形圖說文字 6"/>
          <p:cNvSpPr/>
          <p:nvPr/>
        </p:nvSpPr>
        <p:spPr>
          <a:xfrm>
            <a:off x="1225683" y="3035030"/>
            <a:ext cx="2140085" cy="822595"/>
          </a:xfrm>
          <a:prstGeom prst="wedgeRoundRectCallout">
            <a:avLst>
              <a:gd name="adj1" fmla="val 65076"/>
              <a:gd name="adj2" fmla="val 5535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第一列：欄位名稱</a:t>
            </a:r>
            <a:endParaRPr lang="en-US" altLang="zh-TW" sz="1800" dirty="0" smtClean="0"/>
          </a:p>
          <a:p>
            <a:pPr algn="ctr"/>
            <a:r>
              <a:rPr lang="en-US" altLang="zh-TW" sz="1800" dirty="0" smtClean="0">
                <a:solidFill>
                  <a:srgbClr val="FF0000"/>
                </a:solidFill>
              </a:rPr>
              <a:t>(</a:t>
            </a:r>
            <a:r>
              <a:rPr lang="zh-TW" altLang="en-US" sz="1800" dirty="0" smtClean="0">
                <a:solidFill>
                  <a:srgbClr val="FF0000"/>
                </a:solidFill>
              </a:rPr>
              <a:t>一定要有欄位</a:t>
            </a:r>
            <a:r>
              <a:rPr lang="en-US" altLang="zh-TW" sz="1800" dirty="0" smtClean="0">
                <a:solidFill>
                  <a:srgbClr val="FF0000"/>
                </a:solidFill>
              </a:rPr>
              <a:t>id)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10" name="圓角矩形圖說文字 9"/>
          <p:cNvSpPr/>
          <p:nvPr/>
        </p:nvSpPr>
        <p:spPr>
          <a:xfrm>
            <a:off x="1225684" y="4065134"/>
            <a:ext cx="2140085" cy="622570"/>
          </a:xfrm>
          <a:prstGeom prst="wedgeRoundRectCallout">
            <a:avLst>
              <a:gd name="adj1" fmla="val 60985"/>
              <a:gd name="adj2" fmla="val -33419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第二列之後：資料</a:t>
            </a:r>
            <a:endParaRPr lang="zh-TW" altLang="en-US" sz="1800" dirty="0"/>
          </a:p>
        </p:txBody>
      </p:sp>
      <p:sp>
        <p:nvSpPr>
          <p:cNvPr id="11" name="圓角矩形圖說文字 10"/>
          <p:cNvSpPr/>
          <p:nvPr/>
        </p:nvSpPr>
        <p:spPr>
          <a:xfrm>
            <a:off x="4562271" y="4979534"/>
            <a:ext cx="2140085" cy="691692"/>
          </a:xfrm>
          <a:prstGeom prst="wedgeRoundRectCallout">
            <a:avLst>
              <a:gd name="adj1" fmla="val 20076"/>
              <a:gd name="adj2" fmla="val -11779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一欄多資料</a:t>
            </a:r>
            <a:endParaRPr lang="en-US" altLang="zh-TW" sz="1800" dirty="0" smtClean="0"/>
          </a:p>
          <a:p>
            <a:pPr algn="ctr"/>
            <a:r>
              <a:rPr lang="zh-TW" altLang="en-US" sz="1800" dirty="0" smtClean="0"/>
              <a:t>用分號 </a:t>
            </a:r>
            <a:r>
              <a:rPr lang="en-US" altLang="zh-TW" sz="1800" dirty="0" smtClean="0"/>
              <a:t>; </a:t>
            </a:r>
            <a:r>
              <a:rPr lang="zh-TW" altLang="en-US" sz="1800" dirty="0" smtClean="0"/>
              <a:t>分隔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24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外部系統：以</a:t>
            </a:r>
            <a:r>
              <a:rPr lang="en-US" altLang="zh-TW" dirty="0" err="1" smtClean="0"/>
              <a:t>WorldCat</a:t>
            </a:r>
            <a:r>
              <a:rPr lang="zh-TW" altLang="en-US" dirty="0" smtClean="0"/>
              <a:t>為例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www.worldcat.org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註冊</a:t>
            </a:r>
            <a:r>
              <a:rPr lang="en-US" altLang="zh-TW" dirty="0" smtClean="0"/>
              <a:t>/</a:t>
            </a:r>
            <a:r>
              <a:rPr lang="zh-TW" altLang="en-US" dirty="0" smtClean="0"/>
              <a:t>登入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搜尋書目資料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選擇書目，儲存到「我的最愛清單」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開啟「我的最愛清單」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匯出到</a:t>
            </a:r>
            <a:r>
              <a:rPr lang="en-US" altLang="zh-TW" dirty="0" smtClean="0"/>
              <a:t>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19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 lIns="108000"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2-1B. </a:t>
            </a:r>
            <a:r>
              <a:rPr lang="zh-TW" altLang="en-US" dirty="0"/>
              <a:t>資料準備</a:t>
            </a:r>
          </a:p>
        </p:txBody>
      </p:sp>
      <p:sp>
        <p:nvSpPr>
          <p:cNvPr id="3" name="圓角矩形 2"/>
          <p:cNvSpPr/>
          <p:nvPr/>
        </p:nvSpPr>
        <p:spPr>
          <a:xfrm>
            <a:off x="4212077" y="4775669"/>
            <a:ext cx="3326859" cy="81618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2400" b="1" dirty="0"/>
              <a:t>範例</a:t>
            </a:r>
            <a:r>
              <a:rPr lang="zh-TW" altLang="en-US" sz="2400" b="1" dirty="0" smtClean="0"/>
              <a:t>資料</a:t>
            </a:r>
            <a:endParaRPr lang="en-US" altLang="zh-TW" sz="2400" b="1" dirty="0" smtClean="0"/>
          </a:p>
          <a:p>
            <a:r>
              <a:rPr lang="en-US" altLang="zh-TW" sz="1800" dirty="0" smtClean="0">
                <a:solidFill>
                  <a:srgbClr val="FF0000"/>
                </a:solidFill>
              </a:rPr>
              <a:t>http</a:t>
            </a:r>
            <a:r>
              <a:rPr lang="en-US" altLang="zh-TW" sz="1800" dirty="0">
                <a:solidFill>
                  <a:srgbClr val="FF0000"/>
                </a:solidFill>
              </a:rPr>
              <a:t>://j.mp/20150501data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pic>
        <p:nvPicPr>
          <p:cNvPr id="5122" name="Picture 2" descr="128x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163" y="448539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cchs.ua.edu/files/2011/01/Worldcat-logo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331" y="613397"/>
            <a:ext cx="1032112" cy="103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流程圖: 匯合連接點 9"/>
          <p:cNvSpPr/>
          <p:nvPr/>
        </p:nvSpPr>
        <p:spPr>
          <a:xfrm>
            <a:off x="7149830" y="252919"/>
            <a:ext cx="1575881" cy="1235413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8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課堂前準備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教學用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ir-practice-solr.zip</a:t>
            </a:r>
          </a:p>
          <a:p>
            <a:pPr lvl="1"/>
            <a:r>
              <a:rPr lang="en-US" altLang="zh-TW" dirty="0"/>
              <a:t>http://</a:t>
            </a:r>
            <a:r>
              <a:rPr lang="en-US" altLang="zh-TW" dirty="0" smtClean="0"/>
              <a:t>j.mp/20150501solr</a:t>
            </a:r>
          </a:p>
          <a:p>
            <a:r>
              <a:rPr lang="en-US" altLang="zh-TW" dirty="0" smtClean="0"/>
              <a:t>CVS</a:t>
            </a:r>
            <a:r>
              <a:rPr lang="zh-TW" altLang="en-US" dirty="0" smtClean="0"/>
              <a:t>檔案編輯器：</a:t>
            </a:r>
            <a:r>
              <a:rPr lang="en-US" altLang="zh-TW" dirty="0" err="1" smtClean="0"/>
              <a:t>LibreOfficePortable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網址</a:t>
            </a:r>
            <a:endParaRPr lang="en-US" altLang="zh-TW" dirty="0" smtClean="0"/>
          </a:p>
          <a:p>
            <a:r>
              <a:rPr lang="en-US" altLang="zh-TW" dirty="0" smtClean="0"/>
              <a:t>XML</a:t>
            </a:r>
            <a:r>
              <a:rPr lang="zh-TW" altLang="en-US" dirty="0" smtClean="0"/>
              <a:t>編輯器：</a:t>
            </a:r>
            <a:r>
              <a:rPr lang="en-US" altLang="zh-TW" dirty="0" smtClean="0"/>
              <a:t>Notepad++Portable</a:t>
            </a:r>
          </a:p>
          <a:p>
            <a:pPr lvl="1"/>
            <a:r>
              <a:rPr lang="zh-TW" altLang="en-US" dirty="0"/>
              <a:t>網址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流程圖: 匯合連接點 8"/>
          <p:cNvSpPr/>
          <p:nvPr/>
        </p:nvSpPr>
        <p:spPr>
          <a:xfrm>
            <a:off x="7149830" y="252919"/>
            <a:ext cx="1575881" cy="1235413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10" name="Picture 2" descr="128x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163" y="448539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調整欄位名稱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csv</a:t>
            </a:r>
            <a:r>
              <a:rPr lang="zh-TW" altLang="en-US" dirty="0" smtClean="0"/>
              <a:t>檔案請</a:t>
            </a:r>
            <a:r>
              <a:rPr lang="zh-TW" altLang="en-US" dirty="0" smtClean="0"/>
              <a:t>用</a:t>
            </a:r>
            <a:r>
              <a:rPr lang="en-US" altLang="zh-TW" dirty="0" smtClean="0"/>
              <a:t>LibreOffice </a:t>
            </a:r>
            <a:r>
              <a:rPr lang="en-US" altLang="zh-TW" dirty="0" err="1" smtClean="0"/>
              <a:t>Calc</a:t>
            </a:r>
            <a:r>
              <a:rPr lang="zh-TW" altLang="en-US" dirty="0" smtClean="0"/>
              <a:t>開啟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因為編碼為</a:t>
            </a:r>
            <a:r>
              <a:rPr lang="en-US" altLang="zh-TW" dirty="0" smtClean="0"/>
              <a:t>UTF-8)</a:t>
            </a:r>
          </a:p>
          <a:p>
            <a:pPr lvl="1"/>
            <a:r>
              <a:rPr lang="en-US" altLang="zh-TW" dirty="0" smtClean="0"/>
              <a:t>http://www.libreoffice.org</a:t>
            </a:r>
          </a:p>
          <a:p>
            <a:r>
              <a:rPr lang="zh-TW" altLang="en-US" dirty="0" smtClean="0"/>
              <a:t>將欄位名稱修改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OCLC # </a:t>
            </a:r>
            <a:r>
              <a:rPr lang="en-US" altLang="zh-TW" dirty="0" smtClean="0">
                <a:latin typeface="Calibri" panose="020F0502020204030204" pitchFamily="34" charset="0"/>
              </a:rPr>
              <a:t>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id</a:t>
            </a:r>
            <a:r>
              <a:rPr lang="en-US" altLang="zh-TW" dirty="0" smtClean="0">
                <a:latin typeface="Calibri" panose="020F0502020204030204" pitchFamily="34" charset="0"/>
              </a:rPr>
              <a:t> (</a:t>
            </a:r>
            <a:r>
              <a:rPr lang="zh-TW" altLang="en-US" dirty="0" smtClean="0">
                <a:latin typeface="Calibri" panose="020F0502020204030204" pitchFamily="34" charset="0"/>
              </a:rPr>
              <a:t>必備欄位</a:t>
            </a:r>
            <a:r>
              <a:rPr lang="en-US" altLang="zh-TW" dirty="0" smtClean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zh-TW" altLang="en-US" dirty="0" smtClean="0">
                <a:latin typeface="Calibri" panose="020F0502020204030204" pitchFamily="34" charset="0"/>
              </a:rPr>
              <a:t>其他欄位都變成小寫名稱，空格改為 </a:t>
            </a:r>
            <a:r>
              <a:rPr lang="en-US" altLang="zh-TW" dirty="0" smtClean="0">
                <a:latin typeface="Calibri" panose="020F0502020204030204" pitchFamily="34" charset="0"/>
              </a:rPr>
              <a:t>_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Title 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t</a:t>
            </a:r>
            <a:r>
              <a:rPr lang="en-US" altLang="zh-TW" dirty="0" smtClean="0">
                <a:latin typeface="Calibri" panose="020F0502020204030204" pitchFamily="34" charset="0"/>
              </a:rPr>
              <a:t>itle (</a:t>
            </a:r>
            <a:r>
              <a:rPr lang="zh-TW" altLang="en-US" dirty="0" smtClean="0">
                <a:latin typeface="Calibri" panose="020F0502020204030204" pitchFamily="34" charset="0"/>
              </a:rPr>
              <a:t>必備欄位</a:t>
            </a:r>
            <a:r>
              <a:rPr lang="en-US" altLang="zh-TW" dirty="0" smtClean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Author</a:t>
            </a:r>
            <a:r>
              <a:rPr lang="en-US" altLang="zh-TW" dirty="0">
                <a:latin typeface="Calibri" panose="020F0502020204030204" pitchFamily="34" charset="0"/>
              </a:rPr>
              <a:t> 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a</a:t>
            </a:r>
            <a:r>
              <a:rPr lang="en-US" altLang="zh-TW" dirty="0" smtClean="0">
                <a:latin typeface="Calibri" panose="020F0502020204030204" pitchFamily="34" charset="0"/>
              </a:rPr>
              <a:t>uthor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Language</a:t>
            </a:r>
            <a:r>
              <a:rPr lang="en-US" altLang="zh-TW" dirty="0">
                <a:latin typeface="Calibri" panose="020F0502020204030204" pitchFamily="34" charset="0"/>
              </a:rPr>
              <a:t> → </a:t>
            </a:r>
            <a:r>
              <a:rPr lang="en-US" altLang="zh-TW" dirty="0" smtClean="0">
                <a:solidFill>
                  <a:srgbClr val="FF0000"/>
                </a:solidFill>
                <a:latin typeface="Calibri" panose="020F0502020204030204" pitchFamily="34" charset="0"/>
              </a:rPr>
              <a:t>l</a:t>
            </a:r>
            <a:r>
              <a:rPr lang="en-US" altLang="zh-TW" dirty="0" smtClean="0">
                <a:latin typeface="Calibri" panose="020F0502020204030204" pitchFamily="34" charset="0"/>
              </a:rPr>
              <a:t>anguage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</a:rPr>
              <a:t>Item type</a:t>
            </a:r>
            <a:r>
              <a:rPr lang="en-US" altLang="zh-TW" dirty="0">
                <a:latin typeface="Calibri" panose="020F0502020204030204" pitchFamily="34" charset="0"/>
              </a:rPr>
              <a:t> → </a:t>
            </a:r>
            <a:r>
              <a:rPr lang="en-US" altLang="zh-TW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r>
              <a:rPr lang="en-US" altLang="zh-TW" dirty="0" err="1" smtClean="0">
                <a:latin typeface="Calibri" panose="020F0502020204030204" pitchFamily="34" charset="0"/>
              </a:rPr>
              <a:t>tem</a:t>
            </a:r>
            <a:r>
              <a:rPr lang="en-US" altLang="zh-TW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_t</a:t>
            </a:r>
            <a:r>
              <a:rPr lang="en-US" altLang="zh-TW" dirty="0" err="1" smtClean="0">
                <a:latin typeface="Calibri" panose="020F0502020204030204" pitchFamily="34" charset="0"/>
              </a:rPr>
              <a:t>ype</a:t>
            </a:r>
            <a:endParaRPr lang="en-US" altLang="zh-TW" dirty="0" smtClean="0">
              <a:latin typeface="Calibri" panose="020F0502020204030204" pitchFamily="34" charset="0"/>
            </a:endParaRPr>
          </a:p>
          <a:p>
            <a:pPr marL="201168" lvl="1" indent="0">
              <a:buNone/>
            </a:pP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20</a:t>
            </a:fld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3"/>
          </p:nvPr>
        </p:nvSpPr>
        <p:spPr/>
        <p:txBody>
          <a:bodyPr lIns="108000"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2-1B. </a:t>
            </a:r>
            <a:r>
              <a:rPr lang="zh-TW" altLang="en-US" dirty="0"/>
              <a:t>資料準備</a:t>
            </a:r>
          </a:p>
        </p:txBody>
      </p:sp>
      <p:sp>
        <p:nvSpPr>
          <p:cNvPr id="7" name="矩形 6"/>
          <p:cNvSpPr/>
          <p:nvPr/>
        </p:nvSpPr>
        <p:spPr>
          <a:xfrm>
            <a:off x="3794125" y="3765188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Publication → </a:t>
            </a:r>
            <a:r>
              <a:rPr lang="en-US" altLang="zh-TW" sz="20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p</a:t>
            </a: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ublication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Publisher → </a:t>
            </a:r>
            <a:r>
              <a:rPr lang="en-US" altLang="zh-TW" sz="20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p</a:t>
            </a: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ublisher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Database  → </a:t>
            </a:r>
            <a:r>
              <a:rPr lang="en-US" altLang="zh-TW" sz="20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d</a:t>
            </a: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atabase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Notes → </a:t>
            </a:r>
            <a:r>
              <a:rPr lang="en-US" altLang="zh-TW" sz="2000" kern="120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n</a:t>
            </a: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otes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en-US" altLang="zh-TW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Added date → </a:t>
            </a:r>
            <a:r>
              <a:rPr lang="en-US" altLang="zh-TW" sz="2000" kern="1200" dirty="0" err="1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a</a:t>
            </a:r>
            <a:r>
              <a:rPr lang="en-US" altLang="zh-TW" sz="20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dded_date</a:t>
            </a:r>
            <a:endParaRPr lang="en-US" altLang="zh-TW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1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轉換成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匯入指令</a:t>
            </a:r>
            <a:r>
              <a:rPr lang="en-US" altLang="zh-TW" dirty="0" smtClean="0"/>
              <a:t>XML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轉換工具「</a:t>
            </a:r>
            <a:r>
              <a:rPr lang="zh-TW" altLang="en-US" dirty="0" smtClean="0"/>
              <a:t>將</a:t>
            </a:r>
            <a:r>
              <a:rPr lang="en-US" altLang="zh-TW" dirty="0" smtClean="0"/>
              <a:t>CSV, XLSX</a:t>
            </a:r>
            <a:r>
              <a:rPr lang="zh-TW" altLang="en-US" dirty="0" smtClean="0"/>
              <a:t>轉換</a:t>
            </a:r>
            <a:r>
              <a:rPr lang="zh-TW" altLang="en-US" dirty="0"/>
              <a:t>成</a:t>
            </a:r>
            <a:r>
              <a:rPr lang="en-US" altLang="zh-TW" dirty="0"/>
              <a:t>Solr XML</a:t>
            </a:r>
            <a:r>
              <a:rPr lang="zh-TW" altLang="en-US" dirty="0"/>
              <a:t>格式」 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j.mp/20150501convert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21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</a:t>
            </a:r>
            <a:r>
              <a:rPr lang="en-US" altLang="zh-TW" dirty="0" smtClean="0"/>
              <a:t>2-2. </a:t>
            </a:r>
            <a:endParaRPr lang="zh-TW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78730" y="2809929"/>
            <a:ext cx="8061822" cy="341632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&lt;add&gt;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&lt;doc&gt;</a:t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   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&lt;field name="id"&gt;465820596&lt;/field&gt;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name="title"&gt;Fra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det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nu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forsvundne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Solrød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kommune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name="author"&gt;Steen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Rosendahl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name="author"&gt;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Solrød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lokalhistoriske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arkiv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name="language"&gt;</a:t>
            </a:r>
            <a:r>
              <a:rPr lang="zh-TW" altLang="en-US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丹麥語（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Danish</a:t>
            </a:r>
            <a:r>
              <a:rPr lang="zh-TW" altLang="en-US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）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item_type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"&gt;book&lt;/field&gt;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name="publisher"&gt;[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København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] :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Strandbergs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forlag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, 1984&lt;/field&gt;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        &lt;field name="</a:t>
            </a:r>
            <a:r>
              <a:rPr lang="en-US" altLang="zh-TW" sz="1800" dirty="0" err="1">
                <a:solidFill>
                  <a:schemeClr val="tx1"/>
                </a:solidFill>
                <a:latin typeface="Arial Unicode MS" panose="020B0604020202020204" pitchFamily="34" charset="-120"/>
              </a:rPr>
              <a:t>added_date</a:t>
            </a:r>
            <a:r>
              <a:rPr lang="en-US" altLang="zh-TW" sz="1800" dirty="0">
                <a:solidFill>
                  <a:schemeClr val="tx1"/>
                </a:solidFill>
                <a:latin typeface="Arial Unicode MS" panose="020B0604020202020204" pitchFamily="34" charset="-120"/>
              </a:rPr>
              <a:t>"&gt;2014-12-14 04:38&lt;/field</a:t>
            </a:r>
            <a:r>
              <a:rPr lang="en-US" altLang="zh-TW" sz="1800" dirty="0" smtClean="0">
                <a:solidFill>
                  <a:schemeClr val="tx1"/>
                </a:solidFill>
                <a:latin typeface="Arial Unicode MS" panose="020B0604020202020204" pitchFamily="34" charset="-120"/>
              </a:rPr>
              <a:t>&gt;</a:t>
            </a:r>
            <a:br>
              <a:rPr lang="en-US" altLang="zh-TW" sz="1800" dirty="0" smtClean="0">
                <a:solidFill>
                  <a:schemeClr val="tx1"/>
                </a:solidFill>
                <a:latin typeface="Arial Unicode MS" panose="020B0604020202020204" pitchFamily="34" charset="-120"/>
              </a:rPr>
            </a:br>
            <a:r>
              <a:rPr lang="en-US" altLang="zh-TW" sz="1800" dirty="0" smtClean="0">
                <a:solidFill>
                  <a:schemeClr val="tx1"/>
                </a:solidFill>
                <a:latin typeface="Arial Unicode MS" panose="020B0604020202020204" pitchFamily="34" charset="-120"/>
              </a:rPr>
              <a:t> 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&lt;/doc&gt;</a:t>
            </a:r>
            <a:endParaRPr lang="en-US" altLang="zh-TW" sz="1800" dirty="0">
              <a:solidFill>
                <a:schemeClr val="tx1"/>
              </a:solidFill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&lt;/add&gt;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7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496111"/>
            <a:ext cx="7543800" cy="123220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轉換成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匯入分指令</a:t>
            </a:r>
            <a:r>
              <a:rPr lang="en-US" altLang="zh-TW" dirty="0" smtClean="0"/>
              <a:t>XML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200" dirty="0">
                <a:hlinkClick r:id="rId2"/>
              </a:rPr>
              <a:t>http://j.mp/20150501convert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22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822325" y="226039"/>
            <a:ext cx="7543800" cy="357295"/>
          </a:xfrm>
        </p:spPr>
        <p:txBody>
          <a:bodyPr/>
          <a:lstStyle/>
          <a:p>
            <a:r>
              <a:rPr lang="en-US" altLang="zh-TW" dirty="0" smtClean="0"/>
              <a:t>STEP </a:t>
            </a:r>
            <a:r>
              <a:rPr lang="en-US" altLang="zh-TW" dirty="0" smtClean="0"/>
              <a:t>2-2. 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4962"/>
          <a:stretch/>
        </p:blipFill>
        <p:spPr>
          <a:xfrm>
            <a:off x="822325" y="1846263"/>
            <a:ext cx="2952007" cy="4022725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992221" y="5204298"/>
            <a:ext cx="1828799" cy="398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圖說文字 9"/>
          <p:cNvSpPr/>
          <p:nvPr/>
        </p:nvSpPr>
        <p:spPr>
          <a:xfrm>
            <a:off x="992221" y="6002480"/>
            <a:ext cx="2140085" cy="691692"/>
          </a:xfrm>
          <a:prstGeom prst="wedgeRoundRectCallout">
            <a:avLst>
              <a:gd name="adj1" fmla="val 20076"/>
              <a:gd name="adj2" fmla="val -11779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選擇</a:t>
            </a:r>
            <a:r>
              <a:rPr lang="en-US" altLang="zh-TW" sz="1800" dirty="0" smtClean="0"/>
              <a:t>CSV</a:t>
            </a:r>
            <a:r>
              <a:rPr lang="zh-TW" altLang="en-US" sz="1800" dirty="0" smtClean="0"/>
              <a:t>檔案</a:t>
            </a:r>
            <a:endParaRPr lang="zh-TW" altLang="en-US" sz="1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/>
          <a:srcRect r="51939"/>
          <a:stretch/>
        </p:blipFill>
        <p:spPr>
          <a:xfrm>
            <a:off x="4847514" y="1846263"/>
            <a:ext cx="2577830" cy="4022725"/>
          </a:xfrm>
          <a:prstGeom prst="rect">
            <a:avLst/>
          </a:prstGeom>
        </p:spPr>
      </p:pic>
      <p:sp>
        <p:nvSpPr>
          <p:cNvPr id="14" name="圓角矩形 13"/>
          <p:cNvSpPr/>
          <p:nvPr/>
        </p:nvSpPr>
        <p:spPr>
          <a:xfrm>
            <a:off x="4983701" y="2694562"/>
            <a:ext cx="943582" cy="2966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圖說文字 14"/>
          <p:cNvSpPr/>
          <p:nvPr/>
        </p:nvSpPr>
        <p:spPr>
          <a:xfrm>
            <a:off x="6355301" y="2299552"/>
            <a:ext cx="875489" cy="691692"/>
          </a:xfrm>
          <a:prstGeom prst="wedgeRoundRectCallout">
            <a:avLst>
              <a:gd name="adj1" fmla="val -93257"/>
              <a:gd name="adj2" fmla="val 35499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下載</a:t>
            </a:r>
            <a:endParaRPr lang="zh-TW" altLang="en-US" sz="1800" dirty="0"/>
          </a:p>
        </p:txBody>
      </p:sp>
      <p:sp>
        <p:nvSpPr>
          <p:cNvPr id="16" name="向右箭號 15"/>
          <p:cNvSpPr/>
          <p:nvPr/>
        </p:nvSpPr>
        <p:spPr>
          <a:xfrm>
            <a:off x="3615267" y="3510491"/>
            <a:ext cx="1117600" cy="694267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17" name="向右箭號 16"/>
          <p:cNvSpPr/>
          <p:nvPr/>
        </p:nvSpPr>
        <p:spPr>
          <a:xfrm>
            <a:off x="7358553" y="3510491"/>
            <a:ext cx="1117600" cy="694267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424465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13" y="2965307"/>
            <a:ext cx="3594163" cy="2547543"/>
          </a:xfrm>
          <a:prstGeom prst="rect">
            <a:avLst/>
          </a:prstGeom>
        </p:spPr>
      </p:pic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0895" y="1846263"/>
            <a:ext cx="3432725" cy="40227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496111"/>
            <a:ext cx="7543800" cy="123220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轉換成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匯入分指令</a:t>
            </a:r>
            <a:r>
              <a:rPr lang="en-US" altLang="zh-TW" dirty="0" smtClean="0"/>
              <a:t>XML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200" dirty="0">
                <a:hlinkClick r:id="rId4"/>
              </a:rPr>
              <a:t>http://j.mp/20150501convert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23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822325" y="226039"/>
            <a:ext cx="7543800" cy="357295"/>
          </a:xfrm>
        </p:spPr>
        <p:txBody>
          <a:bodyPr/>
          <a:lstStyle/>
          <a:p>
            <a:r>
              <a:rPr lang="en-US" altLang="zh-TW" dirty="0" smtClean="0"/>
              <a:t>STEP </a:t>
            </a:r>
            <a:r>
              <a:rPr lang="en-US" altLang="zh-TW" dirty="0" smtClean="0"/>
              <a:t>2-2. 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2217906" y="3326859"/>
            <a:ext cx="1828799" cy="398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圖說文字 9"/>
          <p:cNvSpPr/>
          <p:nvPr/>
        </p:nvSpPr>
        <p:spPr>
          <a:xfrm>
            <a:off x="2377257" y="4239079"/>
            <a:ext cx="2140085" cy="691692"/>
          </a:xfrm>
          <a:prstGeom prst="wedgeRoundRectCallout">
            <a:avLst>
              <a:gd name="adj1" fmla="val 20076"/>
              <a:gd name="adj2" fmla="val -11779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儲存網頁檔案</a:t>
            </a:r>
            <a:endParaRPr lang="zh-TW" altLang="en-US" sz="1800" dirty="0"/>
          </a:p>
        </p:txBody>
      </p:sp>
      <p:sp>
        <p:nvSpPr>
          <p:cNvPr id="14" name="圓角矩形 13"/>
          <p:cNvSpPr/>
          <p:nvPr/>
        </p:nvSpPr>
        <p:spPr>
          <a:xfrm>
            <a:off x="5467506" y="3725694"/>
            <a:ext cx="943582" cy="2966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圖說文字 14"/>
          <p:cNvSpPr/>
          <p:nvPr/>
        </p:nvSpPr>
        <p:spPr>
          <a:xfrm>
            <a:off x="6043238" y="4271439"/>
            <a:ext cx="2941857" cy="691692"/>
          </a:xfrm>
          <a:prstGeom prst="wedgeRoundRectCallout">
            <a:avLst>
              <a:gd name="adj1" fmla="val -42039"/>
              <a:gd name="adj2" fmla="val -80786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儲存路徑</a:t>
            </a:r>
            <a:endParaRPr lang="en-US" altLang="zh-TW" sz="1800" dirty="0" smtClean="0"/>
          </a:p>
          <a:p>
            <a:pPr lvl="1" algn="ctr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[Solr]\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PRATICE\2-2\data.xml</a:t>
            </a:r>
            <a:endParaRPr lang="zh-TW" altLang="en-US" sz="1800" dirty="0"/>
          </a:p>
        </p:txBody>
      </p:sp>
      <p:sp>
        <p:nvSpPr>
          <p:cNvPr id="16" name="圓角矩形 15"/>
          <p:cNvSpPr/>
          <p:nvPr/>
        </p:nvSpPr>
        <p:spPr>
          <a:xfrm>
            <a:off x="3715966" y="2063930"/>
            <a:ext cx="377654" cy="398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16" idx="2"/>
            <a:endCxn id="9" idx="0"/>
          </p:cNvCxnSpPr>
          <p:nvPr/>
        </p:nvCxnSpPr>
        <p:spPr>
          <a:xfrm flipH="1">
            <a:off x="3132306" y="2462765"/>
            <a:ext cx="772487" cy="8640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向右箭號 19"/>
          <p:cNvSpPr/>
          <p:nvPr/>
        </p:nvSpPr>
        <p:spPr>
          <a:xfrm>
            <a:off x="133210" y="3675242"/>
            <a:ext cx="1117600" cy="694267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21" name="向右箭號 20"/>
          <p:cNvSpPr/>
          <p:nvPr/>
        </p:nvSpPr>
        <p:spPr>
          <a:xfrm>
            <a:off x="3534820" y="4973529"/>
            <a:ext cx="1117600" cy="694267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88321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66" y="2562015"/>
            <a:ext cx="4487411" cy="340029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轉換成</a:t>
            </a:r>
            <a:r>
              <a:rPr lang="en-US" altLang="zh-TW" dirty="0"/>
              <a:t>Solr</a:t>
            </a:r>
            <a:r>
              <a:rPr lang="zh-TW" altLang="en-US" dirty="0"/>
              <a:t>匯入分指令</a:t>
            </a:r>
            <a:r>
              <a:rPr lang="en-US" altLang="zh-TW" dirty="0"/>
              <a:t>XML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PRACTICE\2-2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\data.xml</a:t>
            </a:r>
            <a:endParaRPr lang="zh-TW" alt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24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</a:t>
            </a:r>
            <a:r>
              <a:rPr lang="en-US" altLang="zh-TW" dirty="0" smtClean="0"/>
              <a:t>2-2. 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3750553" y="3515088"/>
            <a:ext cx="758758" cy="11077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6150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資料操作：匯入資料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※ </a:t>
            </a:r>
            <a:r>
              <a:rPr lang="zh-TW" altLang="en-US" dirty="0" smtClean="0"/>
              <a:t>必須</a:t>
            </a:r>
            <a:r>
              <a:rPr lang="zh-TW" altLang="en-US" dirty="0" smtClean="0"/>
              <a:t>是要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啟動狀態下</a:t>
            </a:r>
            <a:endParaRPr lang="en-US" altLang="zh-TW" dirty="0" smtClean="0"/>
          </a:p>
          <a:p>
            <a:r>
              <a:rPr lang="zh-TW" altLang="en-US" dirty="0" smtClean="0"/>
              <a:t>匯入資料：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]\PRACTICE\2-3\add_data.bat</a:t>
            </a:r>
            <a:endParaRPr lang="en-US" altLang="zh-TW" u="sng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zh-TW" altLang="en-US" dirty="0" smtClean="0"/>
              <a:t>指令：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cd [Solr]\example\</a:t>
            </a:r>
            <a:r>
              <a:rPr lang="en-US" altLang="zh-TW" dirty="0" err="1" smtClean="0"/>
              <a:t>exampledocs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jar –jar post.jar [data.xml]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如果出現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r>
              <a:rPr lang="zh-TW" altLang="en-US" dirty="0" smtClean="0"/>
              <a:t>「</a:t>
            </a:r>
            <a:r>
              <a:rPr lang="en-US" altLang="zh-TW" dirty="0" smtClean="0"/>
              <a:t>1 files indexed.</a:t>
            </a:r>
            <a:r>
              <a:rPr lang="zh-TW" altLang="en-US" dirty="0" smtClean="0"/>
              <a:t>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表示</a:t>
            </a:r>
            <a:r>
              <a:rPr lang="zh-TW" altLang="en-US" dirty="0" smtClean="0"/>
              <a:t>成功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按下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關閉視窗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25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2-3.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46" y="3018518"/>
            <a:ext cx="4366154" cy="2850576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4594225" y="4969933"/>
            <a:ext cx="1205442" cy="254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37756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資料操作：清</a:t>
            </a:r>
            <a:r>
              <a:rPr lang="zh-TW" altLang="en-US" dirty="0" smtClean="0"/>
              <a:t>空資料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[Solr]\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PRACTICE\2-3\delete__data.bat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指令：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cd [Solr]\example\</a:t>
            </a:r>
            <a:r>
              <a:rPr lang="en-US" altLang="zh-TW" dirty="0" err="1" smtClean="0"/>
              <a:t>exampledocs</a:t>
            </a:r>
            <a:endParaRPr lang="en-US" altLang="zh-TW" dirty="0" smtClean="0"/>
          </a:p>
          <a:p>
            <a:pPr lvl="2"/>
            <a:r>
              <a:rPr lang="en-US" altLang="zh-TW" dirty="0"/>
              <a:t>java -</a:t>
            </a:r>
            <a:r>
              <a:rPr lang="en-US" altLang="zh-TW" dirty="0" err="1"/>
              <a:t>Ddata</a:t>
            </a:r>
            <a:r>
              <a:rPr lang="en-US" altLang="zh-TW" dirty="0"/>
              <a:t>=</a:t>
            </a:r>
            <a:r>
              <a:rPr lang="en-US" altLang="zh-TW" dirty="0" err="1"/>
              <a:t>args</a:t>
            </a:r>
            <a:r>
              <a:rPr lang="en-US" altLang="zh-TW" dirty="0"/>
              <a:t> -jar post.jar "&lt;delete&gt;&lt;query&gt;*:*&lt;/query&gt;&lt;/delete</a:t>
            </a:r>
            <a:r>
              <a:rPr lang="en-US" altLang="zh-TW" dirty="0" smtClean="0"/>
              <a:t>&gt;"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26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2-3.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3496583"/>
            <a:ext cx="4538662" cy="296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9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[Solr</a:t>
            </a:r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]\PRACTICE\2-4\open-search-ui.bat</a:t>
            </a:r>
            <a:endParaRPr lang="en-US" altLang="zh-TW" u="sng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zh-TW" altLang="en-US" dirty="0" smtClean="0"/>
              <a:t>開啟網頁 </a:t>
            </a:r>
            <a:r>
              <a:rPr lang="en-US" altLang="zh-TW" dirty="0"/>
              <a:t>http://localhost:8983/solr/browse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27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</a:t>
            </a:r>
            <a:r>
              <a:rPr lang="en-US" altLang="zh-TW" dirty="0" smtClean="0"/>
              <a:t>2-4.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883006"/>
            <a:ext cx="3981450" cy="2986088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3600450" y="4095750"/>
            <a:ext cx="847725" cy="333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8" name="圓角矩形圖說文字 7"/>
          <p:cNvSpPr/>
          <p:nvPr/>
        </p:nvSpPr>
        <p:spPr>
          <a:xfrm>
            <a:off x="4981757" y="3511568"/>
            <a:ext cx="2140085" cy="691692"/>
          </a:xfrm>
          <a:prstGeom prst="wedgeRoundRectCallout">
            <a:avLst>
              <a:gd name="adj1" fmla="val -68939"/>
              <a:gd name="adj2" fmla="val 43322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/>
              <a:t>資料成功匯入！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8670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2.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3800475" y="1845736"/>
            <a:ext cx="4566285" cy="4307414"/>
          </a:xfrm>
        </p:spPr>
        <p:txBody>
          <a:bodyPr>
            <a:normAutofit/>
          </a:bodyPr>
          <a:lstStyle/>
          <a:p>
            <a:r>
              <a:rPr lang="en-US" altLang="zh-TW" dirty="0"/>
              <a:t>2-1. </a:t>
            </a:r>
            <a:r>
              <a:rPr lang="zh-TW" altLang="en-US" dirty="0"/>
              <a:t>資料準備</a:t>
            </a:r>
          </a:p>
          <a:p>
            <a:pPr lvl="1"/>
            <a:r>
              <a:rPr lang="zh-TW" altLang="en-US" dirty="0"/>
              <a:t>從</a:t>
            </a:r>
            <a:r>
              <a:rPr lang="en-US" altLang="zh-TW" dirty="0" err="1"/>
              <a:t>WorldCat</a:t>
            </a:r>
            <a:r>
              <a:rPr lang="zh-TW" altLang="en-US" dirty="0" smtClean="0"/>
              <a:t>下載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www.worldcat.org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/>
              <a:t>2-2. </a:t>
            </a:r>
            <a:r>
              <a:rPr lang="zh-TW" altLang="en-US" dirty="0"/>
              <a:t>轉換匯入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4"/>
              </a:rPr>
              <a:t>http</a:t>
            </a:r>
            <a:r>
              <a:rPr lang="en-US" altLang="zh-TW" dirty="0">
                <a:hlinkClick r:id="rId4"/>
              </a:rPr>
              <a:t>://j.mp/20150501convert</a:t>
            </a:r>
            <a:endParaRPr lang="en-US" altLang="zh-TW" dirty="0"/>
          </a:p>
          <a:p>
            <a:r>
              <a:rPr lang="en-US" altLang="zh-TW" dirty="0"/>
              <a:t>2-3. </a:t>
            </a:r>
            <a:r>
              <a:rPr lang="zh-TW" altLang="en-US" dirty="0"/>
              <a:t>匯入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en-US" altLang="zh-TW" u="sng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Solr]\PRACTICE\2-3\add_data.bat</a:t>
            </a:r>
          </a:p>
          <a:p>
            <a:r>
              <a:rPr lang="en-US" altLang="zh-TW" dirty="0"/>
              <a:t>2-4. </a:t>
            </a:r>
            <a:r>
              <a:rPr lang="zh-TW" altLang="en-US" dirty="0"/>
              <a:t>開啟網頁</a:t>
            </a:r>
          </a:p>
          <a:p>
            <a:pPr lvl="1"/>
            <a:r>
              <a:rPr lang="en-US" altLang="zh-TW" u="sng" dirty="0">
                <a:solidFill>
                  <a:schemeClr val="bg2">
                    <a:lumMod val="50000"/>
                  </a:schemeClr>
                </a:solidFill>
              </a:rPr>
              <a:t>[Solr]\PRACTICE\2-4\open-search-ui.bat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28</a:t>
            </a:fld>
            <a:endParaRPr lang="zh-TW" altLang="en-US" dirty="0"/>
          </a:p>
        </p:txBody>
      </p:sp>
      <p:pic>
        <p:nvPicPr>
          <p:cNvPr id="11" name="Picture 2" descr="音乐, 听力, 歌曲, Mp3, 计算机, 男子, 男孩, 用户, 听着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22" y="2156087"/>
            <a:ext cx="2416419" cy="27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雲朵形圖說文字 9"/>
          <p:cNvSpPr/>
          <p:nvPr/>
        </p:nvSpPr>
        <p:spPr>
          <a:xfrm>
            <a:off x="509222" y="4547504"/>
            <a:ext cx="1819073" cy="1429966"/>
          </a:xfrm>
          <a:prstGeom prst="cloudCallout">
            <a:avLst>
              <a:gd name="adj1" fmla="val 17976"/>
              <a:gd name="adj2" fmla="val -8669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9218" name="Picture 2" descr="http://images.sodahead.com/polls/004172369/2419671582_Thinking_answer_103_xlar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09" y="4768231"/>
            <a:ext cx="1020883" cy="138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726856" y="5828865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 smtClean="0"/>
              <a:t>要找什麼書好呢</a:t>
            </a:r>
            <a:r>
              <a:rPr lang="en-US" altLang="zh-TW" sz="1800" dirty="0" smtClean="0"/>
              <a:t>……</a:t>
            </a:r>
            <a:endParaRPr lang="zh-TW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886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調整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匯入資料格式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Part 3.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21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Apache Solr</a:t>
            </a:r>
            <a:br>
              <a:rPr lang="en-US" altLang="zh-TW" dirty="0" smtClean="0"/>
            </a:br>
            <a:r>
              <a:rPr lang="en-US" altLang="zh-TW" sz="2000" dirty="0">
                <a:hlinkClick r:id="rId2"/>
              </a:rPr>
              <a:t>http://lucene.apache.org/solr/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59079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Apache</a:t>
            </a:r>
            <a:r>
              <a:rPr lang="zh-TW" altLang="en-US" dirty="0" smtClean="0"/>
              <a:t>基金會的開放原始碼全文檢索引擎</a:t>
            </a:r>
            <a:r>
              <a:rPr lang="en-US" altLang="zh-TW" dirty="0" smtClean="0"/>
              <a:t>(full text search engine)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 smtClean="0"/>
              <a:t>2010</a:t>
            </a:r>
            <a:r>
              <a:rPr lang="zh-TW" altLang="en-US" dirty="0" smtClean="0"/>
              <a:t>年正式併入</a:t>
            </a:r>
            <a:r>
              <a:rPr lang="en-US" altLang="zh-TW" dirty="0" err="1" smtClean="0"/>
              <a:t>Lucene</a:t>
            </a:r>
            <a:r>
              <a:rPr lang="zh-TW" altLang="en-US" dirty="0" smtClean="0"/>
              <a:t>計劃中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Solr</a:t>
            </a:r>
            <a:r>
              <a:rPr lang="zh-TW" altLang="en-US" dirty="0" smtClean="0"/>
              <a:t>是基於</a:t>
            </a:r>
            <a:r>
              <a:rPr lang="en-US" altLang="zh-TW" dirty="0" err="1" smtClean="0"/>
              <a:t>Lucene</a:t>
            </a:r>
            <a:r>
              <a:rPr lang="zh-TW" altLang="en-US" dirty="0"/>
              <a:t>全文</a:t>
            </a:r>
            <a:r>
              <a:rPr lang="zh-TW" altLang="en-US" dirty="0" smtClean="0"/>
              <a:t>檢索引擎為核心，再加入更多功能與</a:t>
            </a:r>
            <a:r>
              <a:rPr lang="en-US" altLang="zh-TW" dirty="0" smtClean="0"/>
              <a:t>API</a:t>
            </a:r>
            <a:r>
              <a:rPr lang="zh-TW" altLang="en-US" dirty="0" smtClean="0"/>
              <a:t>，方便與各種系統整合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具備企業級的規模與功能，成為眾多系統檢索的核心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wiki.apache.org/solr/PublicServers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221" y="4770967"/>
            <a:ext cx="838200" cy="619125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7278261" y="5527675"/>
            <a:ext cx="115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美國白宮</a:t>
            </a:r>
            <a:endParaRPr lang="zh-TW" altLang="en-US" dirty="0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646" y="4770967"/>
            <a:ext cx="942975" cy="552450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1041399" y="5461000"/>
            <a:ext cx="115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美國線上</a:t>
            </a:r>
            <a:endParaRPr lang="en-US" altLang="zh-TW" dirty="0" smtClean="0"/>
          </a:p>
        </p:txBody>
      </p:sp>
      <p:sp>
        <p:nvSpPr>
          <p:cNvPr id="32" name="文字方塊 31"/>
          <p:cNvSpPr txBox="1"/>
          <p:nvPr/>
        </p:nvSpPr>
        <p:spPr>
          <a:xfrm>
            <a:off x="3228444" y="5527675"/>
            <a:ext cx="115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開源論壇</a:t>
            </a:r>
            <a:endParaRPr lang="zh-TW" altLang="en-US" dirty="0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2529" y="4842404"/>
            <a:ext cx="1885950" cy="476250"/>
          </a:xfrm>
          <a:prstGeom prst="rect">
            <a:avLst/>
          </a:prstGeom>
        </p:spPr>
      </p:pic>
      <p:pic>
        <p:nvPicPr>
          <p:cNvPr id="1030" name="Picture 6" descr="JST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137" y="4660111"/>
            <a:ext cx="606425" cy="77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字方塊 34"/>
          <p:cNvSpPr txBox="1"/>
          <p:nvPr/>
        </p:nvSpPr>
        <p:spPr>
          <a:xfrm>
            <a:off x="5283200" y="5527675"/>
            <a:ext cx="167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學術資料庫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49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儲存欄位：修改</a:t>
            </a:r>
            <a:r>
              <a:rPr lang="en-US" altLang="zh-TW" dirty="0" smtClean="0"/>
              <a:t>schema.xml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[Solr]\</a:t>
            </a:r>
            <a:r>
              <a:rPr lang="zh-TW" altLang="en-US" dirty="0"/>
              <a:t>教學</a:t>
            </a:r>
            <a:r>
              <a:rPr lang="en-US" altLang="zh-TW" dirty="0"/>
              <a:t>\STEP 3. </a:t>
            </a:r>
            <a:r>
              <a:rPr lang="zh-TW" altLang="en-US" dirty="0"/>
              <a:t>修改</a:t>
            </a:r>
            <a:r>
              <a:rPr lang="en-US" altLang="zh-TW" dirty="0"/>
              <a:t>Solr</a:t>
            </a:r>
            <a:r>
              <a:rPr lang="zh-TW" altLang="en-US" dirty="0" smtClean="0"/>
              <a:t>欄位</a:t>
            </a:r>
            <a:r>
              <a:rPr lang="en-US" altLang="zh-TW" dirty="0" smtClean="0"/>
              <a:t>\open schema.xml.bat</a:t>
            </a:r>
          </a:p>
          <a:p>
            <a:pPr lvl="1"/>
            <a:r>
              <a:rPr lang="zh-TW" altLang="en-US" dirty="0" smtClean="0"/>
              <a:t>開啟</a:t>
            </a:r>
            <a:r>
              <a:rPr lang="en-US" altLang="zh-TW" dirty="0"/>
              <a:t>[Solr</a:t>
            </a:r>
            <a:r>
              <a:rPr lang="en-US" altLang="zh-TW" dirty="0" smtClean="0"/>
              <a:t>]\example\</a:t>
            </a:r>
            <a:r>
              <a:rPr lang="en-US" altLang="zh-TW" dirty="0" err="1" smtClean="0"/>
              <a:t>solr</a:t>
            </a:r>
            <a:r>
              <a:rPr lang="en-US" altLang="zh-TW" dirty="0" smtClean="0"/>
              <a:t>\collection1\</a:t>
            </a:r>
            <a:r>
              <a:rPr lang="en-US" altLang="zh-TW" dirty="0" err="1" smtClean="0"/>
              <a:t>conf</a:t>
            </a:r>
            <a:r>
              <a:rPr lang="en-US" altLang="zh-TW" dirty="0" smtClean="0"/>
              <a:t>\schema.xml</a:t>
            </a:r>
          </a:p>
          <a:p>
            <a:r>
              <a:rPr lang="zh-TW" altLang="en-US" dirty="0" smtClean="0"/>
              <a:t>修改資料</a:t>
            </a:r>
            <a:endParaRPr lang="en-US" altLang="zh-TW" dirty="0" smtClean="0"/>
          </a:p>
          <a:p>
            <a:pPr lvl="1"/>
            <a:r>
              <a:rPr lang="en-US" altLang="zh-TW" dirty="0"/>
              <a:t>&lt;</a:t>
            </a:r>
            <a:r>
              <a:rPr lang="en-US" altLang="zh-TW" dirty="0" smtClean="0"/>
              <a:t>schema&gt;</a:t>
            </a:r>
          </a:p>
          <a:p>
            <a:pPr lvl="2"/>
            <a:r>
              <a:rPr lang="en-US" altLang="zh-TW" dirty="0" smtClean="0"/>
              <a:t>&lt;field&gt;</a:t>
            </a:r>
          </a:p>
          <a:p>
            <a:r>
              <a:rPr lang="en-US" altLang="zh-TW" dirty="0" smtClean="0"/>
              <a:t>&lt;field&gt;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name="title"</a:t>
            </a:r>
            <a:r>
              <a:rPr lang="zh-TW" altLang="en-US" dirty="0" smtClean="0"/>
              <a:t>：欄位名稱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type="</a:t>
            </a:r>
            <a:r>
              <a:rPr lang="en-US" altLang="zh-TW" dirty="0" err="1" smtClean="0"/>
              <a:t>text_general</a:t>
            </a:r>
            <a:r>
              <a:rPr lang="en-US" altLang="zh-TW" dirty="0" smtClean="0"/>
              <a:t>"</a:t>
            </a:r>
            <a:r>
              <a:rPr lang="zh-TW" altLang="en-US" dirty="0" smtClean="0"/>
              <a:t>：資料形態，跟斷詞有關</a:t>
            </a:r>
            <a:endParaRPr lang="en-US" altLang="zh-TW" dirty="0" smtClean="0"/>
          </a:p>
          <a:p>
            <a:pPr lvl="1"/>
            <a:r>
              <a:rPr lang="en-US" altLang="zh-TW" dirty="0"/>
              <a:t>i</a:t>
            </a:r>
            <a:r>
              <a:rPr lang="en-US" altLang="zh-TW" dirty="0" smtClean="0"/>
              <a:t>ndexed="true"</a:t>
            </a:r>
            <a:r>
              <a:rPr lang="zh-TW" altLang="en-US" dirty="0" smtClean="0"/>
              <a:t>：是否索引，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才能被檢索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stored="true"</a:t>
            </a:r>
            <a:r>
              <a:rPr lang="zh-TW" altLang="en-US" dirty="0" smtClean="0"/>
              <a:t>：是否儲存，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才能用</a:t>
            </a:r>
            <a:r>
              <a:rPr lang="en-US" altLang="zh-TW" dirty="0" smtClean="0"/>
              <a:t>highlight</a:t>
            </a:r>
          </a:p>
          <a:p>
            <a:pPr lvl="1"/>
            <a:r>
              <a:rPr lang="en-US" altLang="zh-TW" dirty="0" smtClean="0"/>
              <a:t>multivalued="true"</a:t>
            </a:r>
            <a:r>
              <a:rPr lang="zh-TW" altLang="en-US" dirty="0" smtClean="0"/>
              <a:t>：是否允許多值</a:t>
            </a:r>
            <a:endParaRPr lang="en-US" altLang="zh-TW" dirty="0" smtClean="0"/>
          </a:p>
          <a:p>
            <a:r>
              <a:rPr lang="zh-TW" altLang="en-US" dirty="0"/>
              <a:t>如果</a:t>
            </a:r>
            <a:r>
              <a:rPr lang="en-US" altLang="zh-TW" dirty="0"/>
              <a:t>Solr</a:t>
            </a:r>
            <a:r>
              <a:rPr lang="zh-TW" altLang="en-US" dirty="0"/>
              <a:t>啟動中，修改過後需要重新啟動</a:t>
            </a:r>
            <a:r>
              <a:rPr lang="en-US" altLang="zh-TW" dirty="0"/>
              <a:t>Solr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30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3. </a:t>
            </a:r>
            <a:r>
              <a:rPr lang="zh-TW" altLang="en-US" dirty="0"/>
              <a:t>修改</a:t>
            </a:r>
            <a:r>
              <a:rPr lang="en-US" altLang="zh-TW" dirty="0"/>
              <a:t>Solr</a:t>
            </a:r>
            <a:r>
              <a:rPr lang="zh-TW" altLang="en-US" dirty="0"/>
              <a:t>欄位</a:t>
            </a:r>
          </a:p>
        </p:txBody>
      </p:sp>
    </p:spTree>
    <p:extLst>
      <p:ext uri="{BB962C8B-B14F-4D97-AF65-F5344CB8AC3E}">
        <p14:creationId xmlns:p14="http://schemas.microsoft.com/office/powerpoint/2010/main" val="15895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層面檢索：修改</a:t>
            </a:r>
            <a:r>
              <a:rPr lang="en-US" altLang="zh-TW" dirty="0"/>
              <a:t>solrconfig.xml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[Solr]\</a:t>
            </a:r>
            <a:r>
              <a:rPr lang="zh-TW" altLang="en-US" dirty="0"/>
              <a:t>教學</a:t>
            </a:r>
            <a:r>
              <a:rPr lang="en-US" altLang="zh-TW" dirty="0"/>
              <a:t>\STEP 3. </a:t>
            </a:r>
            <a:r>
              <a:rPr lang="zh-TW" altLang="en-US" dirty="0"/>
              <a:t>修改</a:t>
            </a:r>
            <a:r>
              <a:rPr lang="en-US" altLang="zh-TW" dirty="0"/>
              <a:t>Solr</a:t>
            </a:r>
            <a:r>
              <a:rPr lang="zh-TW" altLang="en-US" dirty="0" smtClean="0"/>
              <a:t>欄位</a:t>
            </a:r>
            <a:r>
              <a:rPr lang="en-US" altLang="zh-TW" dirty="0" smtClean="0"/>
              <a:t>\open solrconfig.xml.bat</a:t>
            </a:r>
          </a:p>
          <a:p>
            <a:pPr lvl="1"/>
            <a:r>
              <a:rPr lang="zh-TW" altLang="en-US" dirty="0" smtClean="0"/>
              <a:t>開啟</a:t>
            </a:r>
            <a:r>
              <a:rPr lang="en-US" altLang="zh-TW" dirty="0"/>
              <a:t>[Solr]\example\</a:t>
            </a:r>
            <a:r>
              <a:rPr lang="en-US" altLang="zh-TW" dirty="0" err="1"/>
              <a:t>solr</a:t>
            </a:r>
            <a:r>
              <a:rPr lang="en-US" altLang="zh-TW" dirty="0"/>
              <a:t>\collection1\</a:t>
            </a:r>
            <a:r>
              <a:rPr lang="en-US" altLang="zh-TW" dirty="0" err="1"/>
              <a:t>conf</a:t>
            </a:r>
            <a:r>
              <a:rPr lang="en-US" altLang="zh-TW" dirty="0"/>
              <a:t>\solrconfig.xml</a:t>
            </a:r>
            <a:endParaRPr lang="en-US" altLang="zh-TW" dirty="0" smtClean="0"/>
          </a:p>
          <a:p>
            <a:r>
              <a:rPr lang="zh-TW" altLang="en-US" dirty="0" smtClean="0"/>
              <a:t>修改標題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&lt;</a:t>
            </a:r>
            <a:r>
              <a:rPr lang="en-US" altLang="zh-TW" dirty="0" err="1"/>
              <a:t>str</a:t>
            </a:r>
            <a:r>
              <a:rPr lang="en-US" altLang="zh-TW" dirty="0"/>
              <a:t> name="title"&gt;Apache Solr IR Practice&lt;/</a:t>
            </a:r>
            <a:r>
              <a:rPr lang="en-US" altLang="zh-TW" dirty="0" err="1"/>
              <a:t>str</a:t>
            </a:r>
            <a:r>
              <a:rPr lang="en-US" altLang="zh-TW" dirty="0"/>
              <a:t>&gt;</a:t>
            </a:r>
          </a:p>
          <a:p>
            <a:r>
              <a:rPr lang="zh-TW" altLang="en-US" dirty="0" smtClean="0"/>
              <a:t>修改資料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搜尋</a:t>
            </a:r>
            <a:r>
              <a:rPr lang="en-US" altLang="zh-TW" dirty="0"/>
              <a:t>&lt;</a:t>
            </a:r>
            <a:r>
              <a:rPr lang="en-US" altLang="zh-TW" dirty="0" err="1"/>
              <a:t>str</a:t>
            </a:r>
            <a:r>
              <a:rPr lang="en-US" altLang="zh-TW" dirty="0"/>
              <a:t> name="</a:t>
            </a:r>
            <a:r>
              <a:rPr lang="en-US" altLang="zh-TW" dirty="0" err="1"/>
              <a:t>facet.field</a:t>
            </a:r>
            <a:r>
              <a:rPr lang="en-US" altLang="zh-TW" dirty="0" smtClean="0"/>
              <a:t>"&gt;</a:t>
            </a:r>
          </a:p>
          <a:p>
            <a:r>
              <a:rPr lang="zh-TW" altLang="en-US" dirty="0" smtClean="0"/>
              <a:t>修改要開啟層面檢索的欄位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例如：</a:t>
            </a:r>
            <a:r>
              <a:rPr lang="en-US" altLang="zh-TW" dirty="0"/>
              <a:t>&lt;</a:t>
            </a:r>
            <a:r>
              <a:rPr lang="en-US" altLang="zh-TW" dirty="0" err="1"/>
              <a:t>str</a:t>
            </a:r>
            <a:r>
              <a:rPr lang="en-US" altLang="zh-TW" dirty="0"/>
              <a:t> name="</a:t>
            </a:r>
            <a:r>
              <a:rPr lang="en-US" altLang="zh-TW" dirty="0" err="1"/>
              <a:t>facet.field</a:t>
            </a:r>
            <a:r>
              <a:rPr lang="en-US" altLang="zh-TW" dirty="0"/>
              <a:t>"&gt;subject&lt;/</a:t>
            </a:r>
            <a:r>
              <a:rPr lang="en-US" altLang="zh-TW" dirty="0" err="1"/>
              <a:t>str</a:t>
            </a:r>
            <a:r>
              <a:rPr lang="en-US" altLang="zh-TW" dirty="0" smtClean="0"/>
              <a:t>&gt;</a:t>
            </a:r>
          </a:p>
          <a:p>
            <a:r>
              <a:rPr lang="zh-TW" altLang="en-US" dirty="0"/>
              <a:t>如果</a:t>
            </a:r>
            <a:r>
              <a:rPr lang="en-US" altLang="zh-TW" dirty="0"/>
              <a:t>Solr</a:t>
            </a:r>
            <a:r>
              <a:rPr lang="zh-TW" altLang="en-US" dirty="0"/>
              <a:t>啟動中，修改過後需要重新啟動</a:t>
            </a:r>
            <a:r>
              <a:rPr lang="en-US" altLang="zh-TW" dirty="0"/>
              <a:t>Solr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31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3. </a:t>
            </a:r>
            <a:r>
              <a:rPr lang="zh-TW" altLang="en-US" dirty="0"/>
              <a:t>修改</a:t>
            </a:r>
            <a:r>
              <a:rPr lang="en-US" altLang="zh-TW" dirty="0"/>
              <a:t>Solr</a:t>
            </a:r>
            <a:r>
              <a:rPr lang="zh-TW" altLang="en-US" dirty="0"/>
              <a:t>欄位</a:t>
            </a:r>
          </a:p>
        </p:txBody>
      </p:sp>
    </p:spTree>
    <p:extLst>
      <p:ext uri="{BB962C8B-B14F-4D97-AF65-F5344CB8AC3E}">
        <p14:creationId xmlns:p14="http://schemas.microsoft.com/office/powerpoint/2010/main" val="4450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資料顯示：修改</a:t>
            </a:r>
            <a:r>
              <a:rPr lang="en-US" altLang="zh-TW" sz="4000" dirty="0" smtClean="0"/>
              <a:t>display_fields.vm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[Solr]\</a:t>
            </a:r>
            <a:r>
              <a:rPr lang="zh-TW" altLang="en-US" dirty="0"/>
              <a:t>教學</a:t>
            </a:r>
            <a:r>
              <a:rPr lang="en-US" altLang="zh-TW" dirty="0"/>
              <a:t>\STEP 3. </a:t>
            </a:r>
            <a:r>
              <a:rPr lang="zh-TW" altLang="en-US" dirty="0"/>
              <a:t>修改</a:t>
            </a:r>
            <a:r>
              <a:rPr lang="en-US" altLang="zh-TW" dirty="0"/>
              <a:t>Solr</a:t>
            </a:r>
            <a:r>
              <a:rPr lang="zh-TW" altLang="en-US" dirty="0"/>
              <a:t>欄位</a:t>
            </a:r>
            <a:r>
              <a:rPr lang="en-US" altLang="zh-TW" dirty="0"/>
              <a:t>\open display_fields.vm</a:t>
            </a:r>
          </a:p>
          <a:p>
            <a:pPr lvl="1"/>
            <a:r>
              <a:rPr lang="zh-TW" altLang="en-US" dirty="0"/>
              <a:t>開啟</a:t>
            </a:r>
            <a:r>
              <a:rPr lang="en-US" altLang="zh-TW" sz="1600" dirty="0"/>
              <a:t>[Solr]\example\</a:t>
            </a:r>
            <a:r>
              <a:rPr lang="en-US" altLang="zh-TW" sz="1600" dirty="0" err="1"/>
              <a:t>solr</a:t>
            </a:r>
            <a:r>
              <a:rPr lang="en-US" altLang="zh-TW" sz="1600" dirty="0"/>
              <a:t>\collection1\</a:t>
            </a:r>
            <a:r>
              <a:rPr lang="en-US" altLang="zh-TW" sz="1600" dirty="0" err="1"/>
              <a:t>conf</a:t>
            </a:r>
            <a:r>
              <a:rPr lang="en-US" altLang="zh-TW" sz="1600" dirty="0"/>
              <a:t>\velocity\display_fields.vm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vm</a:t>
            </a:r>
            <a:r>
              <a:rPr lang="zh-TW" altLang="en-US" dirty="0" smtClean="0"/>
              <a:t>檔案請以</a:t>
            </a:r>
            <a:r>
              <a:rPr lang="en-US" altLang="zh-TW" dirty="0" smtClean="0"/>
              <a:t>Notepad++</a:t>
            </a:r>
            <a:r>
              <a:rPr lang="zh-TW" altLang="en-US" dirty="0" smtClean="0"/>
              <a:t>開啟</a:t>
            </a:r>
            <a:endParaRPr lang="en-US" altLang="zh-TW" dirty="0"/>
          </a:p>
          <a:p>
            <a:r>
              <a:rPr lang="zh-TW" altLang="en-US" dirty="0" smtClean="0"/>
              <a:t>不同狀態下要顯示的欄位</a:t>
            </a:r>
            <a:endParaRPr lang="en-US" altLang="zh-TW" dirty="0" smtClean="0"/>
          </a:p>
          <a:p>
            <a:pPr lvl="1"/>
            <a:r>
              <a:rPr lang="en-US" altLang="zh-TW" dirty="0"/>
              <a:t>$</a:t>
            </a:r>
            <a:r>
              <a:rPr lang="en-US" altLang="zh-TW" dirty="0" err="1" smtClean="0"/>
              <a:t>result_fields</a:t>
            </a:r>
            <a:r>
              <a:rPr lang="zh-TW" altLang="en-US" dirty="0"/>
              <a:t>：簡易顯示</a:t>
            </a:r>
            <a:r>
              <a:rPr lang="zh-TW" altLang="en-US" dirty="0" smtClean="0"/>
              <a:t>欄位</a:t>
            </a:r>
            <a:endParaRPr lang="en-US" altLang="zh-TW" dirty="0" smtClean="0"/>
          </a:p>
          <a:p>
            <a:pPr lvl="1"/>
            <a:r>
              <a:rPr lang="en-US" altLang="zh-TW" dirty="0"/>
              <a:t>$</a:t>
            </a:r>
            <a:r>
              <a:rPr lang="en-US" altLang="zh-TW" dirty="0" err="1" smtClean="0"/>
              <a:t>detail_fields</a:t>
            </a:r>
            <a:r>
              <a:rPr lang="zh-TW" altLang="en-US" dirty="0" smtClean="0"/>
              <a:t>：詳細顯示欄位</a:t>
            </a:r>
            <a:endParaRPr lang="en-US" altLang="zh-TW" dirty="0" smtClean="0"/>
          </a:p>
          <a:p>
            <a:pPr lvl="1"/>
            <a:r>
              <a:rPr lang="en-US" altLang="zh-TW" dirty="0"/>
              <a:t>$</a:t>
            </a:r>
            <a:r>
              <a:rPr lang="en-US" altLang="zh-TW" dirty="0" err="1" smtClean="0"/>
              <a:t>similar_fields</a:t>
            </a:r>
            <a:r>
              <a:rPr lang="zh-TW" altLang="en-US" dirty="0" smtClean="0"/>
              <a:t>：類似資料顯示欄位</a:t>
            </a:r>
            <a:endParaRPr lang="en-US" altLang="zh-TW" dirty="0" smtClean="0"/>
          </a:p>
          <a:p>
            <a:pPr lvl="1"/>
            <a:r>
              <a:rPr lang="en-US" altLang="zh-TW" dirty="0"/>
              <a:t>$</a:t>
            </a:r>
            <a:r>
              <a:rPr lang="en-US" altLang="zh-TW" dirty="0" err="1" smtClean="0"/>
              <a:t>advance_search_fields</a:t>
            </a:r>
            <a:r>
              <a:rPr lang="zh-TW" altLang="en-US" dirty="0"/>
              <a:t>：詳細檢索可使用的</a:t>
            </a:r>
            <a:r>
              <a:rPr lang="zh-TW" altLang="en-US" dirty="0" smtClean="0"/>
              <a:t>欄位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32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3. </a:t>
            </a:r>
            <a:r>
              <a:rPr lang="zh-TW" altLang="en-US" dirty="0"/>
              <a:t>修改</a:t>
            </a:r>
            <a:r>
              <a:rPr lang="en-US" altLang="zh-TW" dirty="0"/>
              <a:t>Solr</a:t>
            </a:r>
            <a:r>
              <a:rPr lang="zh-TW" altLang="en-US" dirty="0" smtClean="0"/>
              <a:t>欄位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11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資料顯示：修改</a:t>
            </a:r>
            <a:r>
              <a:rPr lang="en-US" altLang="zh-TW" sz="4000" dirty="0" smtClean="0"/>
              <a:t>display_fields.vm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每一個欄位的設定：</a:t>
            </a:r>
            <a:endParaRPr lang="en-US" altLang="zh-TW" dirty="0" smtClean="0"/>
          </a:p>
          <a:p>
            <a:pPr lvl="1"/>
            <a:r>
              <a:rPr lang="en-US" altLang="zh-TW" dirty="0"/>
              <a:t>{'name': 'subject', 'label': 'Subject', '</a:t>
            </a:r>
            <a:r>
              <a:rPr lang="en-US" altLang="zh-TW" dirty="0" err="1"/>
              <a:t>access_point</a:t>
            </a:r>
            <a:r>
              <a:rPr lang="en-US" altLang="zh-TW" dirty="0"/>
              <a:t>': true</a:t>
            </a:r>
            <a:r>
              <a:rPr lang="en-US" altLang="zh-TW" dirty="0" smtClean="0"/>
              <a:t>}</a:t>
            </a:r>
          </a:p>
          <a:p>
            <a:pPr lvl="1"/>
            <a:r>
              <a:rPr lang="en-US" altLang="zh-TW" dirty="0" smtClean="0"/>
              <a:t>name</a:t>
            </a:r>
            <a:r>
              <a:rPr lang="zh-TW" altLang="en-US" dirty="0" smtClean="0"/>
              <a:t>：欄位名稱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label</a:t>
            </a:r>
            <a:r>
              <a:rPr lang="zh-TW" altLang="en-US" dirty="0" smtClean="0"/>
              <a:t>：要顯示的名稱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access_point</a:t>
            </a:r>
            <a:r>
              <a:rPr lang="zh-TW" altLang="en-US" dirty="0" smtClean="0"/>
              <a:t>：可以用此欄位的名稱來作進一步檢索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33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3. </a:t>
            </a:r>
            <a:r>
              <a:rPr lang="zh-TW" altLang="en-US" dirty="0"/>
              <a:t>修改</a:t>
            </a:r>
            <a:r>
              <a:rPr lang="en-US" altLang="zh-TW" dirty="0"/>
              <a:t>Solr</a:t>
            </a:r>
            <a:r>
              <a:rPr lang="zh-TW" altLang="en-US" dirty="0" smtClean="0"/>
              <a:t>欄位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137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修改版面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Part 4.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2042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6. </a:t>
            </a:r>
            <a:r>
              <a:rPr lang="zh-TW" altLang="en-US" dirty="0"/>
              <a:t>修改版面指導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[Solr]\</a:t>
            </a:r>
            <a:r>
              <a:rPr lang="zh-TW" altLang="en-US" dirty="0"/>
              <a:t>教學</a:t>
            </a:r>
            <a:r>
              <a:rPr lang="en-US" altLang="zh-TW" dirty="0"/>
              <a:t>\STEP 6. </a:t>
            </a:r>
            <a:r>
              <a:rPr lang="zh-TW" altLang="en-US" dirty="0"/>
              <a:t>修改版面指導</a:t>
            </a:r>
            <a:r>
              <a:rPr lang="en-US" altLang="zh-TW" dirty="0"/>
              <a:t>\open velocity.bat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資料夾位置：</a:t>
            </a:r>
            <a:r>
              <a:rPr lang="en-US" altLang="zh-TW" dirty="0" smtClean="0"/>
              <a:t>[Solr]\example\</a:t>
            </a:r>
            <a:r>
              <a:rPr lang="en-US" altLang="zh-TW" dirty="0" err="1" smtClean="0"/>
              <a:t>solr</a:t>
            </a:r>
            <a:r>
              <a:rPr lang="en-US" altLang="zh-TW" dirty="0" smtClean="0"/>
              <a:t>\collection1\</a:t>
            </a:r>
            <a:r>
              <a:rPr lang="en-US" altLang="zh-TW" dirty="0" err="1" smtClean="0"/>
              <a:t>conf</a:t>
            </a:r>
            <a:r>
              <a:rPr lang="en-US" altLang="zh-TW" dirty="0" smtClean="0"/>
              <a:t>\velocity</a:t>
            </a:r>
          </a:p>
          <a:p>
            <a:r>
              <a:rPr lang="en-US" altLang="zh-TW" dirty="0" smtClean="0"/>
              <a:t>Velocity</a:t>
            </a:r>
            <a:r>
              <a:rPr lang="zh-TW" altLang="en-US" dirty="0" smtClean="0"/>
              <a:t>樣板語言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Apache </a:t>
            </a:r>
            <a:r>
              <a:rPr lang="en-US" altLang="zh-TW" dirty="0"/>
              <a:t>Velocity Project</a:t>
            </a:r>
            <a:br>
              <a:rPr lang="en-US" altLang="zh-TW" dirty="0"/>
            </a:br>
            <a:r>
              <a:rPr lang="en-US" altLang="zh-TW" dirty="0"/>
              <a:t>https://velocity.apache.org/engine/releases/velocity-1.5/user-guide.html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專注於顯示資料使用的樣板語言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Velocity</a:t>
            </a:r>
            <a:r>
              <a:rPr lang="zh-TW" altLang="en-US" dirty="0" smtClean="0"/>
              <a:t>：以 </a:t>
            </a:r>
            <a:r>
              <a:rPr lang="en-US" altLang="zh-TW" dirty="0" smtClean="0"/>
              <a:t>#</a:t>
            </a:r>
            <a:r>
              <a:rPr lang="zh-TW" altLang="en-US" dirty="0" smtClean="0"/>
              <a:t>開頭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一般程式語言：</a:t>
            </a:r>
            <a:r>
              <a:rPr lang="en-US" altLang="zh-TW" dirty="0" smtClean="0"/>
              <a:t>HTML/CSS/JavaScript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35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0" name="Picture 2" descr="QR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863" y="35179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3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重要的</a:t>
            </a:r>
            <a:r>
              <a:rPr lang="en-US" altLang="zh-TW" dirty="0" err="1" smtClean="0"/>
              <a:t>vm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head.vm</a:t>
            </a:r>
            <a:r>
              <a:rPr lang="zh-TW" altLang="en-US" dirty="0" smtClean="0"/>
              <a:t>：載入</a:t>
            </a:r>
            <a:r>
              <a:rPr lang="en-US" altLang="zh-TW" dirty="0" smtClean="0"/>
              <a:t>JavaScript / CSS</a:t>
            </a:r>
            <a:endParaRPr lang="en-US" altLang="zh-TW" dirty="0"/>
          </a:p>
          <a:p>
            <a:r>
              <a:rPr lang="en-US" altLang="zh-TW" dirty="0" smtClean="0"/>
              <a:t>menu.vm</a:t>
            </a:r>
            <a:r>
              <a:rPr lang="zh-TW" altLang="en-US" dirty="0" smtClean="0"/>
              <a:t>：選單</a:t>
            </a:r>
            <a:endParaRPr lang="en-US" altLang="zh-TW" dirty="0" smtClean="0"/>
          </a:p>
          <a:p>
            <a:r>
              <a:rPr lang="en-US" altLang="zh-TW" dirty="0" smtClean="0"/>
              <a:t>header.vm</a:t>
            </a:r>
            <a:r>
              <a:rPr lang="zh-TW" altLang="en-US" dirty="0" smtClean="0"/>
              <a:t>：標頭</a:t>
            </a:r>
            <a:endParaRPr lang="en-US" altLang="zh-TW" dirty="0" smtClean="0"/>
          </a:p>
          <a:p>
            <a:r>
              <a:rPr lang="en-US" altLang="zh-TW" dirty="0" smtClean="0"/>
              <a:t>query_form.vm</a:t>
            </a:r>
            <a:r>
              <a:rPr lang="zh-TW" altLang="en-US" dirty="0" smtClean="0"/>
              <a:t>：檢索欄位</a:t>
            </a:r>
            <a:endParaRPr lang="en-US" altLang="zh-TW" dirty="0" smtClean="0"/>
          </a:p>
          <a:p>
            <a:r>
              <a:rPr lang="en-US" altLang="zh-TW" dirty="0" smtClean="0"/>
              <a:t>facet_fields.vm</a:t>
            </a:r>
            <a:r>
              <a:rPr lang="zh-TW" altLang="en-US" dirty="0" smtClean="0"/>
              <a:t>：層面檢索</a:t>
            </a:r>
            <a:endParaRPr lang="en-US" altLang="zh-TW" dirty="0" smtClean="0"/>
          </a:p>
          <a:p>
            <a:r>
              <a:rPr lang="en-US" altLang="zh-TW" dirty="0" smtClean="0"/>
              <a:t>richtext_doc.vm</a:t>
            </a:r>
            <a:r>
              <a:rPr lang="zh-TW" altLang="en-US" dirty="0" smtClean="0"/>
              <a:t>：顯示結果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richtext_fields.vm</a:t>
            </a:r>
            <a:r>
              <a:rPr lang="zh-TW" altLang="en-US" dirty="0"/>
              <a:t>：顯示</a:t>
            </a:r>
            <a:r>
              <a:rPr lang="zh-TW" altLang="en-US" dirty="0" smtClean="0"/>
              <a:t>結果記錄</a:t>
            </a:r>
            <a:endParaRPr lang="en-US" altLang="zh-TW" dirty="0"/>
          </a:p>
          <a:p>
            <a:pPr lvl="1"/>
            <a:r>
              <a:rPr lang="en-US" altLang="zh-TW" dirty="0" smtClean="0"/>
              <a:t>richtext_similar.vm</a:t>
            </a:r>
            <a:r>
              <a:rPr lang="zh-TW" altLang="en-US" dirty="0"/>
              <a:t>：</a:t>
            </a:r>
            <a:r>
              <a:rPr lang="zh-TW" altLang="en-US" dirty="0" smtClean="0"/>
              <a:t>顯示相關記錄</a:t>
            </a:r>
            <a:endParaRPr lang="en-US" altLang="zh-TW" dirty="0"/>
          </a:p>
          <a:p>
            <a:r>
              <a:rPr lang="en-US" altLang="zh-TW" dirty="0" smtClean="0"/>
              <a:t>footer.vm</a:t>
            </a:r>
            <a:r>
              <a:rPr lang="zh-TW" altLang="en-US" dirty="0" smtClean="0"/>
              <a:t>：結尾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36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6. </a:t>
            </a:r>
            <a:r>
              <a:rPr lang="zh-TW" altLang="en-US" dirty="0"/>
              <a:t>修改版面指導</a:t>
            </a:r>
          </a:p>
        </p:txBody>
      </p:sp>
    </p:spTree>
    <p:extLst>
      <p:ext uri="{BB962C8B-B14F-4D97-AF65-F5344CB8AC3E}">
        <p14:creationId xmlns:p14="http://schemas.microsoft.com/office/powerpoint/2010/main" val="28875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重要的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：設定網頁樣式的程式語言</a:t>
            </a:r>
            <a:endParaRPr lang="en-US" altLang="zh-TW" dirty="0" smtClean="0"/>
          </a:p>
          <a:p>
            <a:r>
              <a:rPr lang="en-US" altLang="zh-TW" dirty="0" smtClean="0"/>
              <a:t>main.css</a:t>
            </a:r>
            <a:r>
              <a:rPr lang="zh-TW" altLang="en-US" dirty="0" smtClean="0"/>
              <a:t>：主要控制網站的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教學用</a:t>
            </a:r>
            <a:r>
              <a:rPr lang="en-US" altLang="zh-TW" dirty="0" smtClean="0"/>
              <a:t>Solr</a:t>
            </a:r>
            <a:r>
              <a:rPr lang="zh-TW" altLang="en-US" dirty="0" smtClean="0"/>
              <a:t>額外採用了</a:t>
            </a:r>
            <a:r>
              <a:rPr lang="en-US" altLang="zh-TW" dirty="0" smtClean="0"/>
              <a:t>Semantic UI</a:t>
            </a:r>
            <a:r>
              <a:rPr lang="zh-TW" altLang="en-US" dirty="0" smtClean="0"/>
              <a:t>作為設計工具庫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使用教學 </a:t>
            </a:r>
            <a:r>
              <a:rPr lang="en-US" altLang="zh-TW" dirty="0" smtClean="0"/>
              <a:t>http</a:t>
            </a:r>
            <a:r>
              <a:rPr lang="en-US" altLang="zh-TW" dirty="0"/>
              <a:t>://semantic-ui.com/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37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6. </a:t>
            </a:r>
            <a:r>
              <a:rPr lang="zh-TW" altLang="en-US" dirty="0"/>
              <a:t>修改版面指導</a:t>
            </a:r>
          </a:p>
        </p:txBody>
      </p:sp>
      <p:pic>
        <p:nvPicPr>
          <p:cNvPr id="8194" name="Picture 2" descr="QR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62232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8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其他檔案位置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[Solr]\</a:t>
            </a:r>
            <a:r>
              <a:rPr lang="zh-TW" altLang="en-US" dirty="0"/>
              <a:t>教學</a:t>
            </a:r>
            <a:r>
              <a:rPr lang="en-US" altLang="zh-TW" dirty="0"/>
              <a:t>\STEP 6. </a:t>
            </a:r>
            <a:r>
              <a:rPr lang="zh-TW" altLang="en-US" dirty="0"/>
              <a:t>修改版面指導</a:t>
            </a:r>
            <a:r>
              <a:rPr lang="en-US" altLang="zh-TW" dirty="0"/>
              <a:t>\open </a:t>
            </a:r>
            <a:r>
              <a:rPr lang="en-US" altLang="zh-TW" dirty="0" smtClean="0"/>
              <a:t>webapp.bat</a:t>
            </a:r>
            <a:endParaRPr lang="en-US" altLang="zh-TW" dirty="0"/>
          </a:p>
          <a:p>
            <a:pPr lvl="1"/>
            <a:r>
              <a:rPr lang="zh-TW" altLang="en-US" dirty="0"/>
              <a:t>資料夾位置：</a:t>
            </a:r>
            <a:r>
              <a:rPr lang="en-US" altLang="zh-TW" dirty="0"/>
              <a:t>[Solr]\</a:t>
            </a:r>
            <a:r>
              <a:rPr lang="en-US" altLang="zh-TW" dirty="0" smtClean="0"/>
              <a:t>example\</a:t>
            </a:r>
            <a:r>
              <a:rPr lang="en-US" altLang="zh-TW" dirty="0" err="1" smtClean="0"/>
              <a:t>solr-webapp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webapp</a:t>
            </a:r>
            <a:endParaRPr lang="en-US" altLang="zh-TW" dirty="0" smtClean="0"/>
          </a:p>
          <a:p>
            <a:r>
              <a:rPr lang="zh-TW" altLang="en-US" dirty="0" smtClean="0"/>
              <a:t>檔案位置與網址的關係：以</a:t>
            </a:r>
            <a:r>
              <a:rPr lang="en-US" altLang="zh-TW" dirty="0" smtClean="0"/>
              <a:t>library-logo-small.png</a:t>
            </a:r>
            <a:r>
              <a:rPr lang="zh-TW" altLang="en-US" dirty="0" smtClean="0"/>
              <a:t>為例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檔案位置：</a:t>
            </a:r>
            <a:r>
              <a:rPr lang="en-US" altLang="zh-TW" dirty="0" smtClean="0"/>
              <a:t>[Solr</a:t>
            </a:r>
            <a:r>
              <a:rPr lang="en-US" altLang="zh-TW" dirty="0"/>
              <a:t>]\</a:t>
            </a:r>
            <a:r>
              <a:rPr lang="en-US" altLang="zh-TW" dirty="0" smtClean="0"/>
              <a:t>example\</a:t>
            </a:r>
            <a:r>
              <a:rPr lang="en-US" altLang="zh-TW" dirty="0" err="1" smtClean="0"/>
              <a:t>solr-webapp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webapp</a:t>
            </a:r>
            <a:r>
              <a:rPr lang="en-US" altLang="zh-TW" dirty="0" smtClean="0">
                <a:solidFill>
                  <a:srgbClr val="FF0000"/>
                </a:solidFill>
              </a:rPr>
              <a:t>\</a:t>
            </a:r>
            <a:r>
              <a:rPr lang="en-US" altLang="zh-TW" dirty="0" err="1" smtClean="0">
                <a:solidFill>
                  <a:srgbClr val="FF0000"/>
                </a:solidFill>
              </a:rPr>
              <a:t>img</a:t>
            </a:r>
            <a:r>
              <a:rPr lang="en-US" altLang="zh-TW" dirty="0" smtClean="0">
                <a:solidFill>
                  <a:srgbClr val="FF0000"/>
                </a:solidFill>
              </a:rPr>
              <a:t>\library-logo-small.png</a:t>
            </a:r>
          </a:p>
          <a:p>
            <a:pPr lvl="1"/>
            <a:r>
              <a:rPr lang="zh-TW" altLang="en-US" dirty="0" smtClean="0"/>
              <a:t>網址：</a:t>
            </a:r>
            <a:r>
              <a:rPr lang="en-US" altLang="zh-TW" dirty="0"/>
              <a:t>http://localhost:8983/solr</a:t>
            </a:r>
            <a:r>
              <a:rPr lang="en-US" altLang="zh-TW" dirty="0">
                <a:solidFill>
                  <a:srgbClr val="FF0000"/>
                </a:solidFill>
              </a:rPr>
              <a:t>/img/library-logo-small.png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38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6. </a:t>
            </a:r>
            <a:r>
              <a:rPr lang="zh-TW" altLang="en-US" dirty="0"/>
              <a:t>修改版面指導</a:t>
            </a:r>
          </a:p>
        </p:txBody>
      </p:sp>
    </p:spTree>
    <p:extLst>
      <p:ext uri="{BB962C8B-B14F-4D97-AF65-F5344CB8AC3E}">
        <p14:creationId xmlns:p14="http://schemas.microsoft.com/office/powerpoint/2010/main" val="331080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 4.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39</a:t>
            </a:fld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02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Solr</a:t>
            </a:r>
            <a:r>
              <a:rPr lang="zh-TW" altLang="en-US" dirty="0" smtClean="0"/>
              <a:t>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XML</a:t>
            </a:r>
            <a:r>
              <a:rPr lang="zh-TW" altLang="en-US" dirty="0" smtClean="0"/>
              <a:t>設定檔定義資料的</a:t>
            </a:r>
            <a:r>
              <a:rPr lang="en-US" altLang="zh-TW" dirty="0" smtClean="0"/>
              <a:t>Schema</a:t>
            </a:r>
          </a:p>
          <a:p>
            <a:pPr lvl="1"/>
            <a:r>
              <a:rPr lang="zh-TW" altLang="en-US" dirty="0"/>
              <a:t>可</a:t>
            </a:r>
            <a:r>
              <a:rPr lang="zh-TW" altLang="en-US" dirty="0" smtClean="0"/>
              <a:t>設定資料類別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string, text general)</a:t>
            </a:r>
            <a:r>
              <a:rPr lang="zh-TW" altLang="en-US" dirty="0" smtClean="0"/>
              <a:t>、多值、唯一值</a:t>
            </a:r>
            <a:endParaRPr lang="en-US" altLang="zh-TW" dirty="0" smtClean="0"/>
          </a:p>
          <a:p>
            <a:r>
              <a:rPr lang="zh-TW" altLang="en-US" dirty="0" smtClean="0"/>
              <a:t>擴充</a:t>
            </a:r>
            <a:r>
              <a:rPr lang="en-US" altLang="zh-TW" dirty="0" err="1" smtClean="0"/>
              <a:t>Lucene</a:t>
            </a:r>
            <a:r>
              <a:rPr lang="zh-TW" altLang="en-US" dirty="0" smtClean="0"/>
              <a:t>的查詢語法</a:t>
            </a:r>
            <a:endParaRPr lang="en-US" altLang="zh-TW" dirty="0" smtClean="0"/>
          </a:p>
          <a:p>
            <a:pPr lvl="1"/>
            <a:r>
              <a:rPr lang="zh-TW" altLang="en-US" dirty="0"/>
              <a:t>可</a:t>
            </a:r>
            <a:r>
              <a:rPr lang="zh-TW" altLang="en-US" dirty="0" smtClean="0"/>
              <a:t>指定欄位檢索、布林邏輯、函式計算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XML</a:t>
            </a:r>
            <a:r>
              <a:rPr lang="zh-TW" altLang="en-US" dirty="0" smtClean="0"/>
              <a:t>設定檔調整文件匯入分析器</a:t>
            </a:r>
            <a:endParaRPr lang="en-US" altLang="zh-TW" dirty="0" smtClean="0"/>
          </a:p>
          <a:p>
            <a:pPr lvl="1"/>
            <a:r>
              <a:rPr lang="zh-TW" altLang="en-US" dirty="0"/>
              <a:t>設定斷詞分析</a:t>
            </a:r>
            <a:r>
              <a:rPr lang="en-US" altLang="zh-TW" dirty="0"/>
              <a:t>(tokenize)</a:t>
            </a:r>
            <a:r>
              <a:rPr lang="zh-TW" altLang="en-US" dirty="0"/>
              <a:t>與過濾</a:t>
            </a:r>
            <a:r>
              <a:rPr lang="en-US" altLang="zh-TW" dirty="0"/>
              <a:t>(</a:t>
            </a:r>
            <a:r>
              <a:rPr lang="zh-TW" altLang="en-US" dirty="0"/>
              <a:t>字幹處理、停用字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/>
              <a:t>擴充搜尋功能</a:t>
            </a:r>
            <a:r>
              <a:rPr lang="en-US" altLang="zh-TW" dirty="0"/>
              <a:t>API</a:t>
            </a:r>
          </a:p>
          <a:p>
            <a:pPr lvl="1"/>
            <a:r>
              <a:rPr lang="zh-TW" altLang="en-US" dirty="0"/>
              <a:t>層面分類搜尋及縮小範圍過濾功能</a:t>
            </a:r>
            <a:endParaRPr lang="en-US" altLang="zh-TW" dirty="0"/>
          </a:p>
          <a:p>
            <a:pPr lvl="1"/>
            <a:r>
              <a:rPr lang="zh-TW" altLang="en-US" dirty="0"/>
              <a:t>地理空間資料搜尋</a:t>
            </a:r>
            <a:endParaRPr lang="en-US" altLang="zh-TW" dirty="0"/>
          </a:p>
          <a:p>
            <a:r>
              <a:rPr lang="zh-TW" altLang="en-US" dirty="0" smtClean="0"/>
              <a:t>可</a:t>
            </a:r>
            <a:r>
              <a:rPr lang="zh-TW" altLang="en-US" dirty="0"/>
              <a:t>針對各種文本進行索引</a:t>
            </a:r>
            <a:endParaRPr lang="en-US" altLang="zh-TW" dirty="0"/>
          </a:p>
          <a:p>
            <a:pPr lvl="1"/>
            <a:r>
              <a:rPr lang="en-US" altLang="zh-TW" dirty="0"/>
              <a:t>JSON, XML, CSV, </a:t>
            </a:r>
            <a:r>
              <a:rPr lang="zh-TW" altLang="en-US" dirty="0"/>
              <a:t>文字檔</a:t>
            </a:r>
            <a:endParaRPr lang="en-US" altLang="zh-TW" dirty="0"/>
          </a:p>
          <a:p>
            <a:pPr lvl="1"/>
            <a:r>
              <a:rPr lang="zh-TW" altLang="en-US" dirty="0"/>
              <a:t>搭配</a:t>
            </a:r>
            <a:r>
              <a:rPr lang="en-US" altLang="zh-TW" dirty="0"/>
              <a:t>Apache </a:t>
            </a:r>
            <a:r>
              <a:rPr lang="en-US" altLang="zh-TW" dirty="0" err="1"/>
              <a:t>Tika</a:t>
            </a:r>
            <a:r>
              <a:rPr lang="zh-TW" altLang="en-US" dirty="0"/>
              <a:t>可對</a:t>
            </a:r>
            <a:r>
              <a:rPr lang="en-US" altLang="zh-TW" dirty="0"/>
              <a:t>PDF, WORD, HTML</a:t>
            </a:r>
            <a:r>
              <a:rPr lang="zh-TW" altLang="en-US" dirty="0"/>
              <a:t>進行索引</a:t>
            </a:r>
            <a:endParaRPr lang="en-US" altLang="zh-TW" dirty="0"/>
          </a:p>
          <a:p>
            <a:pPr lvl="1"/>
            <a:r>
              <a:rPr lang="zh-TW" altLang="en-US" dirty="0"/>
              <a:t>可從本機磁碟、</a:t>
            </a:r>
            <a:r>
              <a:rPr lang="en-US" altLang="zh-TW" dirty="0"/>
              <a:t>HTTP</a:t>
            </a:r>
            <a:r>
              <a:rPr lang="zh-TW" altLang="en-US" dirty="0"/>
              <a:t>來源、資料庫進行</a:t>
            </a:r>
            <a:r>
              <a:rPr lang="zh-TW" altLang="en-US" dirty="0" smtClean="0"/>
              <a:t>索引</a:t>
            </a:r>
            <a:endParaRPr lang="en-US" altLang="zh-TW" dirty="0" smtClean="0"/>
          </a:p>
          <a:p>
            <a:r>
              <a:rPr lang="en-US" altLang="zh-TW" dirty="0" err="1" smtClean="0"/>
              <a:t>SolrCloud</a:t>
            </a:r>
            <a:r>
              <a:rPr lang="zh-TW" altLang="en-US" dirty="0" smtClean="0"/>
              <a:t>可</a:t>
            </a:r>
            <a:r>
              <a:rPr lang="zh-TW" altLang="en-US" dirty="0"/>
              <a:t>建立集叢，進行跨伺服器的分散式</a:t>
            </a:r>
            <a:r>
              <a:rPr lang="zh-TW" altLang="en-US" dirty="0" smtClean="0"/>
              <a:t>搜尋</a:t>
            </a:r>
            <a:endParaRPr lang="en-US" altLang="zh-TW" dirty="0" smtClean="0"/>
          </a:p>
          <a:p>
            <a:pPr lvl="1"/>
            <a:r>
              <a:rPr lang="zh-TW" altLang="en-US" dirty="0"/>
              <a:t>搜尋結果快取與搜尋效能</a:t>
            </a:r>
            <a:r>
              <a:rPr lang="zh-TW" altLang="en-US" dirty="0" smtClean="0"/>
              <a:t>最佳化</a:t>
            </a:r>
            <a:endParaRPr lang="en-US" altLang="zh-TW" dirty="0" smtClean="0"/>
          </a:p>
          <a:p>
            <a:pPr lvl="1"/>
            <a:r>
              <a:rPr lang="zh-TW" altLang="en-US" dirty="0"/>
              <a:t>增量式更新及索引複製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609467"/>
            <a:ext cx="7823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http://newsletter.ascc.sinica.edu.tw/news/read_news.php?nid=2288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zh-TW" altLang="en-US" dirty="0" smtClean="0"/>
              <a:t>說明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建制</a:t>
            </a:r>
            <a:r>
              <a:rPr lang="en-US" altLang="zh-TW" dirty="0" smtClean="0"/>
              <a:t>500</a:t>
            </a:r>
            <a:r>
              <a:rPr lang="zh-TW" altLang="en-US" dirty="0" smtClean="0"/>
              <a:t>筆資料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 smtClean="0"/>
              <a:t>使用其他資料庫蒐集資料！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 smtClean="0"/>
              <a:t>修改版面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TW" altLang="en-US" dirty="0"/>
              <a:t>顯示欄位</a:t>
            </a:r>
            <a:endParaRPr lang="en-US" altLang="zh-TW" dirty="0" smtClean="0"/>
          </a:p>
          <a:p>
            <a:r>
              <a:rPr lang="zh-TW" altLang="en-US" dirty="0" smtClean="0"/>
              <a:t>網站標題文字與圖片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441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張錦堂（</a:t>
            </a:r>
            <a:r>
              <a:rPr lang="en-US" altLang="zh-TW" dirty="0"/>
              <a:t>2011</a:t>
            </a:r>
            <a:r>
              <a:rPr lang="zh-TW" altLang="en-US" dirty="0"/>
              <a:t>年</a:t>
            </a:r>
            <a:r>
              <a:rPr lang="en-US" altLang="zh-TW" dirty="0"/>
              <a:t>10</a:t>
            </a:r>
            <a:r>
              <a:rPr lang="zh-TW" altLang="en-US" dirty="0"/>
              <a:t>月</a:t>
            </a:r>
            <a:r>
              <a:rPr lang="en-US" altLang="zh-TW" dirty="0"/>
              <a:t>27</a:t>
            </a:r>
            <a:r>
              <a:rPr lang="zh-TW" altLang="en-US" dirty="0"/>
              <a:t>日）。全文檢索伺服器</a:t>
            </a:r>
            <a:r>
              <a:rPr lang="en-US" altLang="zh-TW" dirty="0"/>
              <a:t>Solr</a:t>
            </a:r>
            <a:r>
              <a:rPr lang="zh-TW" altLang="en-US" dirty="0"/>
              <a:t>初探。</a:t>
            </a:r>
            <a:r>
              <a:rPr lang="zh-TW" altLang="en-US" i="1" dirty="0"/>
              <a:t>中央研究院計算中心通訊電子報</a:t>
            </a:r>
            <a:r>
              <a:rPr lang="zh-TW" altLang="en-US" dirty="0"/>
              <a:t>。上網日期：</a:t>
            </a:r>
            <a:r>
              <a:rPr lang="en-US" altLang="zh-TW" dirty="0"/>
              <a:t>2014</a:t>
            </a:r>
            <a:r>
              <a:rPr lang="zh-TW" altLang="en-US" dirty="0"/>
              <a:t>年</a:t>
            </a:r>
            <a:r>
              <a:rPr lang="en-US" altLang="zh-TW" dirty="0"/>
              <a:t>12</a:t>
            </a:r>
            <a:r>
              <a:rPr lang="zh-TW" altLang="en-US" dirty="0"/>
              <a:t>月</a:t>
            </a:r>
            <a:r>
              <a:rPr lang="en-US" altLang="zh-TW" dirty="0"/>
              <a:t>15</a:t>
            </a:r>
            <a:r>
              <a:rPr lang="zh-TW" altLang="en-US" dirty="0"/>
              <a:t>日，檢自：</a:t>
            </a:r>
            <a:r>
              <a:rPr lang="en-US" altLang="zh-TW" dirty="0"/>
              <a:t>http://</a:t>
            </a:r>
            <a:r>
              <a:rPr lang="en-US" altLang="zh-TW" dirty="0" smtClean="0"/>
              <a:t>newsletter.ascc.sinica.edu.tw/news/read_news.php?nid=2288</a:t>
            </a:r>
          </a:p>
          <a:p>
            <a:r>
              <a:rPr lang="en-US" altLang="zh-TW" dirty="0"/>
              <a:t>The Apache Software Foundation. (2007). Velocity User Guide. </a:t>
            </a:r>
            <a:r>
              <a:rPr lang="en-US" altLang="zh-TW" i="1" dirty="0"/>
              <a:t>Apache Velocity</a:t>
            </a:r>
            <a:r>
              <a:rPr lang="en-US" altLang="zh-TW" dirty="0"/>
              <a:t>. Retrieved December 16, 2014, from https://velocity.apache.org/engine/releases/velocity-1.5/user-guide.html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41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830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報告完畢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50621"/>
          <a:stretch/>
        </p:blipFill>
        <p:spPr>
          <a:xfrm>
            <a:off x="3232151" y="89109"/>
            <a:ext cx="5885724" cy="6667291"/>
          </a:xfrm>
          <a:prstGeom prst="rect">
            <a:avLst/>
          </a:prstGeom>
        </p:spPr>
      </p:pic>
      <p:sp>
        <p:nvSpPr>
          <p:cNvPr id="7" name="文字版面配置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你也可以快速建立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全文搜尋引擎！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圖說文字 3"/>
          <p:cNvSpPr/>
          <p:nvPr/>
        </p:nvSpPr>
        <p:spPr>
          <a:xfrm>
            <a:off x="5979051" y="4402667"/>
            <a:ext cx="3028762" cy="1900856"/>
          </a:xfrm>
          <a:prstGeom prst="wedgeRoundRectCallout">
            <a:avLst>
              <a:gd name="adj1" fmla="val -57126"/>
              <a:gd name="adj2" fmla="val -44456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Solr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1253065" y="3060701"/>
            <a:ext cx="1710267" cy="13419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Apache Solr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473199" y="3657600"/>
            <a:ext cx="1270000" cy="524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Apache </a:t>
            </a:r>
            <a:r>
              <a:rPr lang="en-US" altLang="zh-TW" dirty="0" err="1" smtClean="0"/>
              <a:t>Lucene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3725331" y="3060701"/>
            <a:ext cx="2150535" cy="4402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RESTful</a:t>
            </a:r>
            <a:r>
              <a:rPr lang="en-US" altLang="zh-TW" dirty="0" smtClean="0"/>
              <a:t> API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725332" y="3962401"/>
            <a:ext cx="2150535" cy="4402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Search UI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1253064" y="4682067"/>
            <a:ext cx="1710267" cy="4402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 Admin</a:t>
            </a:r>
            <a:endParaRPr lang="zh-TW" altLang="en-US" dirty="0"/>
          </a:p>
        </p:txBody>
      </p:sp>
      <p:pic>
        <p:nvPicPr>
          <p:cNvPr id="12" name="Picture 2" descr="http://files.softicons.com/download/object-icons/boxes-2-icons-by-gurato/png/512/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820" y="2703777"/>
            <a:ext cx="1154113" cy="115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肘形接點 12"/>
          <p:cNvCxnSpPr>
            <a:stCxn id="7" idx="3"/>
            <a:endCxn id="9" idx="1"/>
          </p:cNvCxnSpPr>
          <p:nvPr/>
        </p:nvCxnSpPr>
        <p:spPr>
          <a:xfrm flipV="1">
            <a:off x="2963332" y="3280834"/>
            <a:ext cx="761999" cy="450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7" idx="3"/>
            <a:endCxn id="10" idx="1"/>
          </p:cNvCxnSpPr>
          <p:nvPr/>
        </p:nvCxnSpPr>
        <p:spPr>
          <a:xfrm>
            <a:off x="2963332" y="3731684"/>
            <a:ext cx="762000" cy="450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9" idx="3"/>
            <a:endCxn id="12" idx="1"/>
          </p:cNvCxnSpPr>
          <p:nvPr/>
        </p:nvCxnSpPr>
        <p:spPr>
          <a:xfrm>
            <a:off x="5875866" y="3280834"/>
            <a:ext cx="98795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979053" y="3403600"/>
            <a:ext cx="88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調用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7" idx="2"/>
            <a:endCxn id="11" idx="0"/>
          </p:cNvCxnSpPr>
          <p:nvPr/>
        </p:nvCxnSpPr>
        <p:spPr>
          <a:xfrm flipH="1">
            <a:off x="2108198" y="4402667"/>
            <a:ext cx="1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圓角矩形圖說文字 1"/>
          <p:cNvSpPr/>
          <p:nvPr/>
        </p:nvSpPr>
        <p:spPr>
          <a:xfrm>
            <a:off x="5998282" y="2314418"/>
            <a:ext cx="846307" cy="852522"/>
          </a:xfrm>
          <a:prstGeom prst="wedgeRoundRectCallo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2050" name="Picture 2" descr="crystal,x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051" y="2241648"/>
            <a:ext cx="819052" cy="81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463261" y="1780214"/>
            <a:ext cx="19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Part 2. </a:t>
            </a:r>
            <a:r>
              <a:rPr lang="zh-TW" altLang="en-US" sz="1800" dirty="0" smtClean="0"/>
              <a:t>匯入資料</a:t>
            </a:r>
            <a:endParaRPr lang="zh-TW" altLang="en-US" sz="1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842424" y="4494769"/>
            <a:ext cx="19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Part 4. </a:t>
            </a:r>
            <a:r>
              <a:rPr lang="zh-TW" altLang="en-US" sz="1800" dirty="0" smtClean="0"/>
              <a:t>版面修改</a:t>
            </a:r>
            <a:endParaRPr lang="zh-TW" altLang="en-US" sz="1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150023" y="2630434"/>
            <a:ext cx="19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Part 3. </a:t>
            </a:r>
            <a:r>
              <a:rPr lang="zh-TW" altLang="en-US" sz="1800" dirty="0" smtClean="0"/>
              <a:t>系統設定</a:t>
            </a:r>
            <a:endParaRPr lang="zh-TW" altLang="en-US" sz="1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150023" y="2200167"/>
            <a:ext cx="19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/>
              <a:t>Part 1. </a:t>
            </a:r>
            <a:r>
              <a:rPr lang="zh-TW" altLang="en-US" sz="1800" dirty="0" smtClean="0"/>
              <a:t>系統架設</a:t>
            </a:r>
            <a:endParaRPr lang="zh-TW" altLang="en-US" sz="1800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4"/>
          <a:srcRect b="23828"/>
          <a:stretch/>
        </p:blipFill>
        <p:spPr>
          <a:xfrm>
            <a:off x="6117683" y="4542367"/>
            <a:ext cx="2810346" cy="160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0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Part 1. </a:t>
            </a:r>
            <a:r>
              <a:rPr lang="zh-TW" altLang="en-US" dirty="0"/>
              <a:t>系統架設</a:t>
            </a:r>
          </a:p>
          <a:p>
            <a:r>
              <a:rPr lang="en-US" altLang="zh-TW" dirty="0"/>
              <a:t>Part 2. </a:t>
            </a:r>
            <a:r>
              <a:rPr lang="zh-TW" altLang="en-US" dirty="0"/>
              <a:t>匯入資料</a:t>
            </a:r>
          </a:p>
          <a:p>
            <a:r>
              <a:rPr lang="en-US" altLang="zh-TW" dirty="0"/>
              <a:t>Part 3. </a:t>
            </a:r>
            <a:r>
              <a:rPr lang="zh-TW" altLang="en-US" dirty="0"/>
              <a:t>系統設定</a:t>
            </a:r>
          </a:p>
          <a:p>
            <a:r>
              <a:rPr lang="en-US" altLang="zh-TW" dirty="0"/>
              <a:t>Part 4. </a:t>
            </a:r>
            <a:r>
              <a:rPr lang="zh-TW" altLang="en-US" dirty="0"/>
              <a:t>版面修改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0CF5734-5191-4A1A-B94E-B3464C9CF480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48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系統架設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Part 1.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17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架設步驟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STEP </a:t>
            </a:r>
            <a:r>
              <a:rPr lang="en-US" altLang="zh-TW" sz="2800" dirty="0" smtClean="0"/>
              <a:t>1-0. </a:t>
            </a:r>
            <a:r>
              <a:rPr lang="zh-TW" altLang="en-US" sz="2800" dirty="0" smtClean="0"/>
              <a:t>環境說明</a:t>
            </a:r>
            <a:endParaRPr lang="en-US" altLang="zh-TW" sz="2800" dirty="0" smtClean="0"/>
          </a:p>
          <a:p>
            <a:r>
              <a:rPr lang="en-US" altLang="zh-TW" sz="2800" dirty="0"/>
              <a:t>STEP </a:t>
            </a:r>
            <a:r>
              <a:rPr lang="en-US" altLang="zh-TW" sz="2800" dirty="0" smtClean="0"/>
              <a:t>1-1. </a:t>
            </a:r>
            <a:r>
              <a:rPr lang="zh-TW" altLang="en-US" sz="2800" dirty="0" smtClean="0"/>
              <a:t>教學用</a:t>
            </a:r>
            <a:r>
              <a:rPr lang="en-US" altLang="zh-TW" sz="2800" dirty="0" smtClean="0"/>
              <a:t>Solr</a:t>
            </a:r>
            <a:r>
              <a:rPr lang="zh-TW" altLang="en-US" sz="2800" dirty="0" smtClean="0"/>
              <a:t>下載</a:t>
            </a:r>
            <a:endParaRPr lang="en-US" altLang="zh-TW" sz="2800" dirty="0" smtClean="0"/>
          </a:p>
          <a:p>
            <a:r>
              <a:rPr lang="en-US" altLang="zh-TW" sz="2800" dirty="0" smtClean="0"/>
              <a:t>STEP 1-2. </a:t>
            </a:r>
            <a:r>
              <a:rPr lang="zh-TW" altLang="en-US" sz="2800" dirty="0"/>
              <a:t>啟動</a:t>
            </a:r>
            <a:r>
              <a:rPr lang="en-US" altLang="zh-TW" sz="2800" dirty="0" smtClean="0"/>
              <a:t>Solr</a:t>
            </a:r>
          </a:p>
          <a:p>
            <a:r>
              <a:rPr lang="en-US" altLang="zh-TW" sz="2800" dirty="0"/>
              <a:t>STEP </a:t>
            </a:r>
            <a:r>
              <a:rPr lang="en-US" altLang="zh-TW" sz="2800" dirty="0" smtClean="0"/>
              <a:t>1-3. </a:t>
            </a:r>
            <a:r>
              <a:rPr lang="zh-TW" altLang="en-US" sz="2800" dirty="0" smtClean="0"/>
              <a:t>關閉</a:t>
            </a:r>
            <a:r>
              <a:rPr lang="en-US" altLang="zh-TW" sz="2800" dirty="0" smtClean="0"/>
              <a:t>Solr</a:t>
            </a:r>
            <a:endParaRPr lang="en-US" altLang="zh-TW" sz="2800" dirty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5734-5191-4A1A-B94E-B3464C9CF480}" type="slidenum">
              <a:rPr lang="zh-TW" altLang="en-US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901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Solr</a:t>
            </a:r>
            <a:r>
              <a:rPr lang="zh-TW" altLang="en-US" dirty="0" smtClean="0"/>
              <a:t>運作環境說明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Solr</a:t>
            </a:r>
            <a:r>
              <a:rPr lang="zh-TW" altLang="en-US" sz="2400" dirty="0" smtClean="0"/>
              <a:t>是基於</a:t>
            </a:r>
            <a:r>
              <a:rPr lang="en-US" altLang="zh-TW" sz="2400" dirty="0" smtClean="0"/>
              <a:t>Java Run Environment (JRE)</a:t>
            </a:r>
            <a:r>
              <a:rPr lang="zh-TW" altLang="en-US" sz="2400" dirty="0" smtClean="0"/>
              <a:t>，因此可運作於有安裝</a:t>
            </a:r>
            <a:r>
              <a:rPr lang="en-US" altLang="zh-TW" sz="2400" dirty="0" smtClean="0"/>
              <a:t>JRE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Windows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Mac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Linux</a:t>
            </a:r>
            <a:r>
              <a:rPr lang="zh-TW" altLang="en-US" sz="2400" dirty="0" smtClean="0"/>
              <a:t>上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本教學特別準備好免安裝版本，故不必額外安裝</a:t>
            </a:r>
            <a:r>
              <a:rPr lang="en-US" altLang="zh-TW" sz="2000" dirty="0" smtClean="0"/>
              <a:t>JRE</a:t>
            </a:r>
          </a:p>
          <a:p>
            <a:pPr lvl="1"/>
            <a:r>
              <a:rPr lang="zh-TW" altLang="en-US" sz="2000" dirty="0" smtClean="0"/>
              <a:t>安裝</a:t>
            </a:r>
            <a:r>
              <a:rPr lang="en-US" altLang="zh-TW" sz="2000" dirty="0" smtClean="0"/>
              <a:t>Java RE </a:t>
            </a:r>
            <a:r>
              <a:rPr lang="en-US" altLang="zh-TW" sz="2000" dirty="0" smtClean="0">
                <a:hlinkClick r:id="rId3"/>
              </a:rPr>
              <a:t>https://java.com/zh_TW/download/ </a:t>
            </a:r>
            <a:endParaRPr lang="en-US" altLang="zh-TW" sz="20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本教學是以</a:t>
            </a:r>
            <a:r>
              <a:rPr lang="en-US" altLang="zh-TW" sz="2400" dirty="0" smtClean="0"/>
              <a:t>Windows</a:t>
            </a:r>
            <a:r>
              <a:rPr lang="zh-TW" altLang="en-US" sz="2400" dirty="0" smtClean="0"/>
              <a:t>為設計，特別設置了簡化操作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如果是</a:t>
            </a:r>
            <a:r>
              <a:rPr lang="en-US" altLang="zh-TW" sz="2000" dirty="0" smtClean="0"/>
              <a:t>Mac</a:t>
            </a:r>
            <a:r>
              <a:rPr lang="zh-TW" altLang="en-US" sz="2000" dirty="0" smtClean="0"/>
              <a:t>或</a:t>
            </a:r>
            <a:r>
              <a:rPr lang="en-US" altLang="zh-TW" sz="2000" dirty="0" smtClean="0"/>
              <a:t>Linux</a:t>
            </a:r>
            <a:r>
              <a:rPr lang="zh-TW" altLang="en-US" sz="2000" dirty="0" smtClean="0"/>
              <a:t>的使用者，必須要用</a:t>
            </a:r>
            <a:r>
              <a:rPr lang="zh-TW" altLang="en-US" sz="2000" dirty="0" smtClean="0">
                <a:solidFill>
                  <a:srgbClr val="C00000"/>
                </a:solidFill>
              </a:rPr>
              <a:t>指令</a:t>
            </a:r>
            <a:r>
              <a:rPr lang="zh-TW" altLang="en-US" sz="2000" dirty="0" smtClean="0"/>
              <a:t>操作</a:t>
            </a:r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0CF5734-5191-4A1A-B94E-B3464C9CF480}" type="slidenum">
              <a:rPr lang="zh-TW" altLang="en-US" smtClean="0"/>
              <a:t>9</a:t>
            </a:fld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z="2800" dirty="0" smtClean="0"/>
              <a:t>STEP 1-0.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19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1215 Solr">
  <a:themeElements>
    <a:clrScheme name="自訂 9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3F739B"/>
      </a:hlink>
      <a:folHlink>
        <a:srgbClr val="8C8C8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triangle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41215 Solr" id="{32BBDD84-EAAC-41E0-86F7-864108700821}" vid="{0BDB3948-3624-4BA1-A3D1-B4672A5B77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20141215 Solr</Template>
  <TotalTime>1400</TotalTime>
  <Words>1703</Words>
  <Application>Microsoft Office PowerPoint</Application>
  <PresentationFormat>如螢幕大小 (4:3)</PresentationFormat>
  <Paragraphs>360</Paragraphs>
  <Slides>42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1" baseType="lpstr">
      <vt:lpstr>Arial Unicode MS</vt:lpstr>
      <vt:lpstr>Franklin Gothic Book</vt:lpstr>
      <vt:lpstr>微軟正黑體</vt:lpstr>
      <vt:lpstr>新細明體</vt:lpstr>
      <vt:lpstr>Arial</vt:lpstr>
      <vt:lpstr>Calibri</vt:lpstr>
      <vt:lpstr>Franklin Gothic Medium</vt:lpstr>
      <vt:lpstr>Wingdings</vt:lpstr>
      <vt:lpstr>20141215 Solr</vt:lpstr>
      <vt:lpstr>Apache Solr IR課程教學草稿</vt:lpstr>
      <vt:lpstr>課堂前準備</vt:lpstr>
      <vt:lpstr>Apache Solr http://lucene.apache.org/solr/</vt:lpstr>
      <vt:lpstr>Solr特色</vt:lpstr>
      <vt:lpstr>Solr架構</vt:lpstr>
      <vt:lpstr>大綱</vt:lpstr>
      <vt:lpstr> 系統架設</vt:lpstr>
      <vt:lpstr>架設步驟</vt:lpstr>
      <vt:lpstr> Solr運作環境說明</vt:lpstr>
      <vt:lpstr> 教學用Solr下載 http://j.mp/20150501solr</vt:lpstr>
      <vt:lpstr>啟動Solr</vt:lpstr>
      <vt:lpstr>啟動Solr</vt:lpstr>
      <vt:lpstr>關閉Solr</vt:lpstr>
      <vt:lpstr>Part 1. 實作!</vt:lpstr>
      <vt:lpstr>匯入資料</vt:lpstr>
      <vt:lpstr>Solr匯入資料的流程</vt:lpstr>
      <vt:lpstr>建置資料步驟</vt:lpstr>
      <vt:lpstr> 自行建置</vt:lpstr>
      <vt:lpstr> 外部系統：以WorldCat為例</vt:lpstr>
      <vt:lpstr> 調整欄位名稱</vt:lpstr>
      <vt:lpstr>轉換成Solr匯入指令XML</vt:lpstr>
      <vt:lpstr>轉換成Solr匯入分指令XML http://j.mp/20150501convert</vt:lpstr>
      <vt:lpstr>轉換成Solr匯入分指令XML http://j.mp/20150501convert</vt:lpstr>
      <vt:lpstr>轉換成Solr匯入分指令XML</vt:lpstr>
      <vt:lpstr>資料操作：匯入資料</vt:lpstr>
      <vt:lpstr>資料操作：清空資料</vt:lpstr>
      <vt:lpstr>開啟網頁</vt:lpstr>
      <vt:lpstr>Part 2. 實作!</vt:lpstr>
      <vt:lpstr>調整 匯入資料格式</vt:lpstr>
      <vt:lpstr>儲存欄位：修改schema.xml</vt:lpstr>
      <vt:lpstr>層面檢索：修改solrconfig.xml</vt:lpstr>
      <vt:lpstr>資料顯示：修改display_fields.vm</vt:lpstr>
      <vt:lpstr>資料顯示：修改display_fields.vm</vt:lpstr>
      <vt:lpstr>修改版面</vt:lpstr>
      <vt:lpstr>STEP 6. 修改版面指導</vt:lpstr>
      <vt:lpstr>重要的vm檔案</vt:lpstr>
      <vt:lpstr>重要的CSS檔案</vt:lpstr>
      <vt:lpstr>其他檔案位置</vt:lpstr>
      <vt:lpstr>Part 4. 實作!</vt:lpstr>
      <vt:lpstr>作業說明!</vt:lpstr>
      <vt:lpstr>參考資料</vt:lpstr>
      <vt:lpstr>報告完畢</vt:lpstr>
    </vt:vector>
  </TitlesOfParts>
  <Company>DLLL, NCCU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Solr IR課程教學草稿</dc:title>
  <dc:creator>Pulipuli Chen</dc:creator>
  <cp:lastModifiedBy>Pulipuli Chen</cp:lastModifiedBy>
  <cp:revision>37</cp:revision>
  <dcterms:created xsi:type="dcterms:W3CDTF">2014-12-15T12:06:39Z</dcterms:created>
  <dcterms:modified xsi:type="dcterms:W3CDTF">2015-04-30T15:53:25Z</dcterms:modified>
</cp:coreProperties>
</file>