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1"/>
  </p:notesMasterIdLst>
  <p:sldIdLst>
    <p:sldId id="261" r:id="rId2"/>
    <p:sldId id="296" r:id="rId3"/>
    <p:sldId id="345" r:id="rId4"/>
    <p:sldId id="309" r:id="rId5"/>
    <p:sldId id="342" r:id="rId6"/>
    <p:sldId id="308" r:id="rId7"/>
    <p:sldId id="259" r:id="rId8"/>
    <p:sldId id="260" r:id="rId9"/>
    <p:sldId id="285" r:id="rId10"/>
    <p:sldId id="290" r:id="rId11"/>
    <p:sldId id="262" r:id="rId12"/>
    <p:sldId id="258" r:id="rId13"/>
    <p:sldId id="264" r:id="rId14"/>
    <p:sldId id="286" r:id="rId15"/>
    <p:sldId id="351" r:id="rId16"/>
    <p:sldId id="283" r:id="rId17"/>
    <p:sldId id="287" r:id="rId18"/>
    <p:sldId id="349" r:id="rId19"/>
    <p:sldId id="289" r:id="rId20"/>
    <p:sldId id="282" r:id="rId21"/>
    <p:sldId id="294" r:id="rId22"/>
    <p:sldId id="284" r:id="rId23"/>
    <p:sldId id="295" r:id="rId24"/>
    <p:sldId id="265" r:id="rId25"/>
    <p:sldId id="266" r:id="rId26"/>
    <p:sldId id="350" r:id="rId27"/>
    <p:sldId id="311" r:id="rId28"/>
    <p:sldId id="312" r:id="rId29"/>
    <p:sldId id="313" r:id="rId30"/>
    <p:sldId id="267" r:id="rId31"/>
    <p:sldId id="300" r:id="rId32"/>
    <p:sldId id="301" r:id="rId33"/>
    <p:sldId id="302" r:id="rId34"/>
    <p:sldId id="298" r:id="rId35"/>
    <p:sldId id="314" r:id="rId36"/>
    <p:sldId id="275" r:id="rId37"/>
    <p:sldId id="299" r:id="rId38"/>
    <p:sldId id="303" r:id="rId39"/>
    <p:sldId id="344" r:id="rId40"/>
    <p:sldId id="304" r:id="rId41"/>
    <p:sldId id="346" r:id="rId42"/>
    <p:sldId id="305" r:id="rId43"/>
    <p:sldId id="306" r:id="rId44"/>
    <p:sldId id="316" r:id="rId45"/>
    <p:sldId id="343" r:id="rId46"/>
    <p:sldId id="307" r:id="rId47"/>
    <p:sldId id="271" r:id="rId48"/>
    <p:sldId id="315" r:id="rId49"/>
    <p:sldId id="317" r:id="rId50"/>
    <p:sldId id="318" r:id="rId51"/>
    <p:sldId id="319" r:id="rId52"/>
    <p:sldId id="325" r:id="rId53"/>
    <p:sldId id="352" r:id="rId54"/>
    <p:sldId id="326" r:id="rId55"/>
    <p:sldId id="324" r:id="rId56"/>
    <p:sldId id="327" r:id="rId57"/>
    <p:sldId id="336" r:id="rId58"/>
    <p:sldId id="328" r:id="rId59"/>
    <p:sldId id="329" r:id="rId60"/>
    <p:sldId id="330" r:id="rId61"/>
    <p:sldId id="331" r:id="rId62"/>
    <p:sldId id="332" r:id="rId63"/>
    <p:sldId id="333" r:id="rId64"/>
    <p:sldId id="347" r:id="rId65"/>
    <p:sldId id="334" r:id="rId66"/>
    <p:sldId id="335" r:id="rId67"/>
    <p:sldId id="293" r:id="rId68"/>
    <p:sldId id="340" r:id="rId69"/>
    <p:sldId id="339" r:id="rId70"/>
    <p:sldId id="276" r:id="rId71"/>
    <p:sldId id="278" r:id="rId72"/>
    <p:sldId id="348" r:id="rId73"/>
    <p:sldId id="337" r:id="rId74"/>
    <p:sldId id="279" r:id="rId75"/>
    <p:sldId id="280" r:id="rId76"/>
    <p:sldId id="338" r:id="rId77"/>
    <p:sldId id="341" r:id="rId78"/>
    <p:sldId id="263" r:id="rId79"/>
    <p:sldId id="291" r:id="rId8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1" autoAdjust="0"/>
    <p:restoredTop sz="83462" autoAdjust="0"/>
  </p:normalViewPr>
  <p:slideViewPr>
    <p:cSldViewPr snapToGrid="0">
      <p:cViewPr>
        <p:scale>
          <a:sx n="25" d="100"/>
          <a:sy n="25" d="100"/>
        </p:scale>
        <p:origin x="4056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 smtClean="0"/>
              <a:t>：顯示結果記錄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 smtClean="0"/>
              <a:t>：顯示相關記錄</a:t>
            </a:r>
            <a:endParaRPr lang="en-US" altLang="zh-TW" dirty="0" smtClean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3974-5A76-4AC6-8381-DB33F7B94492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8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1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lo" TargetMode="External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j.mp/20150501lo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conve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velocity.apache.org/engine/releases/velocity-1.5/user-guid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findicons.com/" TargetMode="Externa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://j.mp/20150501-fs" TargetMode="External"/><Relationship Id="rId4" Type="http://schemas.openxmlformats.org/officeDocument/2006/relationships/hyperlink" Target="http://pixabay.com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網路資訊檢索研究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Apache Solr</a:t>
            </a:r>
            <a:r>
              <a:rPr lang="zh-TW" altLang="en-US" sz="2800" dirty="0" smtClean="0"/>
              <a:t>全文搜尋引擎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4943474" y="5540990"/>
            <a:ext cx="3840479" cy="918796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 smtClean="0"/>
              <a:t>2015/5/1</a:t>
            </a:r>
            <a:endParaRPr lang="en-US" altLang="zh-TW" dirty="0"/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 smtClean="0"/>
              <a:t>STEP 1-4. </a:t>
            </a:r>
            <a:r>
              <a:rPr lang="zh-TW" altLang="en-US" sz="2800" dirty="0" smtClean="0"/>
              <a:t>重新啟動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981700" y="4726773"/>
            <a:ext cx="1748444" cy="1219201"/>
            <a:chOff x="6896100" y="476293"/>
            <a:chExt cx="1748444" cy="1219201"/>
          </a:xfrm>
        </p:grpSpPr>
        <p:sp>
          <p:nvSpPr>
            <p:cNvPr id="7" name="圓角矩形 6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8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4782393" y="5945974"/>
            <a:ext cx="29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這個步驟將在課堂實作！</a:t>
            </a:r>
            <a:endParaRPr lang="zh-TW" altLang="en-US" sz="18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1536699" y="4726773"/>
            <a:ext cx="1513264" cy="900897"/>
            <a:chOff x="6896099" y="2328052"/>
            <a:chExt cx="1513264" cy="900897"/>
          </a:xfrm>
        </p:grpSpPr>
        <p:sp>
          <p:nvSpPr>
            <p:cNvPr id="12" name="圓角矩形 11"/>
            <p:cNvSpPr/>
            <p:nvPr/>
          </p:nvSpPr>
          <p:spPr>
            <a:xfrm>
              <a:off x="6896099" y="2531766"/>
              <a:ext cx="1021253" cy="4934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800" b="1" dirty="0" smtClean="0"/>
                <a:t>BAT</a:t>
              </a:r>
              <a:endParaRPr lang="zh-TW" altLang="en-US" sz="1800" b="1" dirty="0"/>
            </a:p>
          </p:txBody>
        </p:sp>
        <p:pic>
          <p:nvPicPr>
            <p:cNvPr id="13" name="Picture 2" descr="ba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467" y="2328052"/>
              <a:ext cx="900896" cy="90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3"/>
          <p:cNvSpPr txBox="1"/>
          <p:nvPr/>
        </p:nvSpPr>
        <p:spPr>
          <a:xfrm>
            <a:off x="337393" y="5592389"/>
            <a:ext cx="294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這個鏈結是批次檔！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點兩下執行即可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r>
              <a:rPr lang="zh-TW" altLang="en-US" dirty="0" smtClean="0"/>
              <a:t>壓縮包下載網址：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http://j.mp/20150501solr</a:t>
            </a:r>
            <a:endParaRPr lang="en-US" altLang="zh-TW" sz="2400" dirty="0" smtClean="0"/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例如：</a:t>
            </a:r>
            <a:r>
              <a:rPr lang="en-US" altLang="zh-TW" sz="2000" u="sng" dirty="0">
                <a:solidFill>
                  <a:schemeClr val="bg2">
                    <a:lumMod val="50000"/>
                  </a:schemeClr>
                </a:solidFill>
              </a:rPr>
              <a:t>C:\Desktop\ir-practice-solr</a:t>
            </a:r>
            <a:endParaRPr lang="en-US" altLang="zh-TW" sz="20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投影片中，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0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5" name="圓角矩形 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5" y="1845734"/>
            <a:ext cx="7287357" cy="673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800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start_solr&amp;open_search_ui.bat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2952027"/>
            <a:ext cx="1750979" cy="782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</a:t>
            </a:r>
            <a:r>
              <a:rPr lang="zh-TW" altLang="en-US" sz="1800" dirty="0" smtClean="0"/>
              <a:t>狀態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</a:t>
            </a:r>
            <a:r>
              <a:rPr lang="zh-TW" altLang="en-US" sz="1800" dirty="0" smtClean="0"/>
              <a:t>不要關閉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b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0" y="1689313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為什麼網頁開起來異常？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46263"/>
            <a:ext cx="5536430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888636" y="1797764"/>
            <a:ext cx="2383276" cy="642025"/>
          </a:xfrm>
          <a:prstGeom prst="wedgeRoundRectCallout">
            <a:avLst>
              <a:gd name="adj1" fmla="val -44915"/>
              <a:gd name="adj2" fmla="val 10644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相容性檢視出錯！</a:t>
            </a:r>
            <a:endParaRPr lang="zh-TW" altLang="en-US" sz="1800" dirty="0"/>
          </a:p>
        </p:txBody>
      </p:sp>
      <p:pic>
        <p:nvPicPr>
          <p:cNvPr id="5122" name="Picture 2" descr="http://www.flowsa.com/cache/ce_cache/made/51f0d5e1a9f84e36/chrome_eats_IE_240_240_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44" y="256254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459166" y="4848545"/>
            <a:ext cx="249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solidFill>
                  <a:srgbClr val="C00000"/>
                </a:solidFill>
              </a:rPr>
              <a:t>是該用</a:t>
            </a:r>
            <a:r>
              <a:rPr lang="en-US" altLang="zh-TW" sz="1800" dirty="0" smtClean="0">
                <a:solidFill>
                  <a:srgbClr val="C00000"/>
                </a:solidFill>
              </a:rPr>
              <a:t>Chrome</a:t>
            </a:r>
          </a:p>
          <a:p>
            <a:pPr algn="ctr"/>
            <a:r>
              <a:rPr lang="zh-TW" altLang="en-US" sz="1800" dirty="0" smtClean="0">
                <a:solidFill>
                  <a:srgbClr val="C00000"/>
                </a:solidFill>
              </a:rPr>
              <a:t>的時候了！</a:t>
            </a:r>
            <a:endParaRPr lang="zh-TW" alt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7711" y="1845734"/>
            <a:ext cx="649904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]\start_solr.bat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</a:t>
            </a:r>
            <a:r>
              <a:rPr lang="zh-TW" altLang="en-US" sz="2400" dirty="0" smtClean="0"/>
              <a:t>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</a:t>
            </a:r>
            <a:r>
              <a:rPr lang="en-US" altLang="zh-TW" sz="2000" dirty="0" smtClean="0"/>
              <a:t>start.jar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400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45734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71286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13431"/>
            <a:ext cx="3702050" cy="368838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1-4</a:t>
            </a:r>
            <a:endParaRPr lang="zh-TW" altLang="en-US" dirty="0"/>
          </a:p>
        </p:txBody>
      </p:sp>
      <p:pic>
        <p:nvPicPr>
          <p:cNvPr id="10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325" y="2648609"/>
            <a:ext cx="3703638" cy="241803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4114802" y="2478532"/>
            <a:ext cx="408560" cy="402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2217905" y="3112851"/>
            <a:ext cx="2198451" cy="992547"/>
          </a:xfrm>
          <a:prstGeom prst="wedgeRoundRectCallout">
            <a:avLst>
              <a:gd name="adj1" fmla="val 35804"/>
              <a:gd name="adj2" fmla="val -6981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關閉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r>
              <a:rPr lang="zh-TW" altLang="en-US" sz="1800" dirty="0" smtClean="0"/>
              <a:t>視窗</a:t>
            </a:r>
            <a:endParaRPr lang="en-US" altLang="zh-TW" sz="1800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6410529" y="4346243"/>
            <a:ext cx="661479" cy="896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2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3580" y="286604"/>
            <a:ext cx="6683180" cy="1450757"/>
          </a:xfrm>
        </p:spPr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3979105" y="1845736"/>
            <a:ext cx="4387655" cy="4023359"/>
          </a:xfrm>
        </p:spPr>
        <p:txBody>
          <a:bodyPr/>
          <a:lstStyle/>
          <a:p>
            <a:r>
              <a:rPr lang="en-US" altLang="zh-TW" dirty="0" smtClean="0"/>
              <a:t>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1-2</a:t>
            </a:r>
            <a:r>
              <a:rPr lang="en-US" altLang="zh-TW" dirty="0" smtClean="0"/>
              <a:t>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83580" y="17620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  <p:pic>
        <p:nvPicPr>
          <p:cNvPr id="15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4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016500" y="940788"/>
            <a:ext cx="2641600" cy="5070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800" dirty="0" smtClean="0"/>
              <a:t>請先下載並解壓縮吧</a:t>
            </a:r>
            <a:endParaRPr lang="zh-TW" altLang="en-US" sz="1800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推薦使用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環境進行本作業</a:t>
            </a:r>
            <a:endParaRPr lang="en-US" altLang="zh-TW" dirty="0" smtClean="0"/>
          </a:p>
          <a:p>
            <a:r>
              <a:rPr lang="zh-TW" altLang="en-US" dirty="0" smtClean="0"/>
              <a:t>請下載教學用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原始檔案大小：</a:t>
            </a:r>
            <a:r>
              <a:rPr lang="en-US" altLang="zh-TW" dirty="0" smtClean="0"/>
              <a:t>401MB</a:t>
            </a:r>
          </a:p>
          <a:p>
            <a:pPr lvl="1"/>
            <a:r>
              <a:rPr lang="zh-TW" altLang="en-US" dirty="0" smtClean="0"/>
              <a:t>壓縮檔大小：</a:t>
            </a:r>
            <a:r>
              <a:rPr lang="en-US" altLang="zh-TW" b="1" dirty="0" smtClean="0">
                <a:solidFill>
                  <a:srgbClr val="FF0000"/>
                </a:solidFill>
              </a:rPr>
              <a:t>246MB</a:t>
            </a:r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r>
              <a:rPr lang="en-US" altLang="zh-TW" dirty="0" smtClean="0"/>
              <a:t> 4.4.2</a:t>
            </a:r>
          </a:p>
          <a:p>
            <a:pPr lvl="1"/>
            <a:r>
              <a:rPr lang="en-US" altLang="zh-TW" dirty="0" smtClean="0">
                <a:hlinkClick r:id="rId3"/>
              </a:rPr>
              <a:t>http://j.mp/20150501lo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53" y="51815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建置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自行建置</a:t>
            </a:r>
          </a:p>
          <a:p>
            <a:pPr lvl="1"/>
            <a:r>
              <a:rPr lang="zh-TW" altLang="en-US" dirty="0"/>
              <a:t>外部系統：以</a:t>
            </a:r>
            <a:r>
              <a:rPr lang="en-US" altLang="zh-TW" dirty="0" err="1"/>
              <a:t>WorldCat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r>
              <a:rPr lang="en-US" altLang="zh-TW" dirty="0"/>
              <a:t>STEP 2-3. </a:t>
            </a:r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匯入指令</a:t>
            </a:r>
            <a:r>
              <a:rPr lang="en-US" altLang="zh-TW" dirty="0" smtClean="0"/>
              <a:t>XML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2-4. </a:t>
            </a:r>
            <a:r>
              <a:rPr lang="zh-TW" altLang="en-US" dirty="0"/>
              <a:t>資料操作</a:t>
            </a:r>
          </a:p>
          <a:p>
            <a:pPr lvl="1"/>
            <a:r>
              <a:rPr lang="zh-TW" altLang="en-US" dirty="0"/>
              <a:t>匯入資料</a:t>
            </a:r>
          </a:p>
          <a:p>
            <a:pPr lvl="1"/>
            <a:r>
              <a:rPr lang="zh-TW" altLang="en-US" dirty="0"/>
              <a:t>匯入資料錯誤</a:t>
            </a:r>
          </a:p>
          <a:p>
            <a:pPr lvl="1"/>
            <a:r>
              <a:rPr lang="zh-TW" altLang="en-US" dirty="0"/>
              <a:t>清空資料</a:t>
            </a:r>
          </a:p>
          <a:p>
            <a:r>
              <a:rPr lang="en-US" altLang="zh-TW" dirty="0"/>
              <a:t>STEP 2-5. </a:t>
            </a:r>
            <a:r>
              <a:rPr lang="zh-TW" altLang="en-US" dirty="0"/>
              <a:t>開啟網頁</a:t>
            </a:r>
          </a:p>
          <a:p>
            <a:pPr lvl="1"/>
            <a:r>
              <a:rPr lang="zh-TW" altLang="en-US" dirty="0"/>
              <a:t>功能確認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實作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外部系統：以</a:t>
            </a:r>
            <a:r>
              <a:rPr lang="en-US" altLang="zh-TW" sz="4000" dirty="0" err="1" smtClean="0"/>
              <a:t>WorldCat</a:t>
            </a:r>
            <a:r>
              <a:rPr lang="zh-TW" altLang="en-US" sz="4000" dirty="0" smtClean="0"/>
              <a:t>為例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969898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 smtClean="0"/>
              <a:t>實作請用範例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pPr algn="ctr"/>
            <a:r>
              <a:rPr lang="en-US" altLang="zh-TW" sz="1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1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1800" u="sng" dirty="0">
                <a:solidFill>
                  <a:schemeClr val="bg2">
                    <a:lumMod val="50000"/>
                  </a:schemeClr>
                </a:solidFill>
              </a:rPr>
              <a:t>]/PRACTICE/2-1/data.csv</a:t>
            </a:r>
            <a:endParaRPr lang="zh-TW" altLang="en-US" sz="1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88" y="1845734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3" name="圓角矩形 12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4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150x1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14" y="4747906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將</a:t>
            </a:r>
            <a:r>
              <a:rPr lang="zh-TW" altLang="en-US" dirty="0" smtClean="0"/>
              <a:t>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348678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檔案打開亂碼問題！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822325" y="4902740"/>
            <a:ext cx="7883929" cy="9663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csv</a:t>
            </a:r>
            <a:r>
              <a:rPr lang="zh-TW" altLang="en-US" dirty="0"/>
              <a:t>檔案請用</a:t>
            </a:r>
            <a:r>
              <a:rPr lang="en-US" altLang="zh-TW" dirty="0"/>
              <a:t>LibreOffice</a:t>
            </a:r>
            <a:r>
              <a:rPr lang="zh-TW" altLang="en-US" dirty="0"/>
              <a:t>開啟 </a:t>
            </a:r>
            <a:r>
              <a:rPr lang="en-US" altLang="zh-TW" dirty="0"/>
              <a:t>(</a:t>
            </a:r>
            <a:r>
              <a:rPr lang="zh-TW" altLang="en-US" dirty="0"/>
              <a:t>因為編碼為</a:t>
            </a:r>
            <a:r>
              <a:rPr lang="en-US" altLang="zh-TW" dirty="0"/>
              <a:t>UTF-8)</a:t>
            </a:r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LibreOfficePortable</a:t>
            </a:r>
            <a:r>
              <a:rPr lang="zh-TW" altLang="en-US" dirty="0"/>
              <a:t>開啟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http://j.mp/20150501lo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42406" y="1868945"/>
            <a:ext cx="3703638" cy="29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]\PRACTICE\2-2\edit_schema.xml.bat</a:t>
            </a:r>
          </a:p>
          <a:p>
            <a:pPr lvl="1"/>
            <a:r>
              <a:rPr lang="zh-TW" altLang="en-US" dirty="0" smtClean="0"/>
              <a:t>開啟檔案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修改資料：請找到「</a:t>
            </a:r>
            <a:r>
              <a:rPr lang="zh-TW" altLang="en-US" dirty="0" smtClean="0">
                <a:solidFill>
                  <a:srgbClr val="00B050"/>
                </a:solidFill>
              </a:rPr>
              <a:t>請新增</a:t>
            </a:r>
            <a:r>
              <a:rPr lang="en-US" altLang="zh-TW" dirty="0" smtClean="0">
                <a:solidFill>
                  <a:srgbClr val="00B050"/>
                </a:solidFill>
              </a:rPr>
              <a:t>&lt;field&gt;</a:t>
            </a:r>
            <a:r>
              <a:rPr lang="zh-TW" altLang="en-US" dirty="0" smtClean="0">
                <a:solidFill>
                  <a:srgbClr val="00B050"/>
                </a:solidFill>
              </a:rPr>
              <a:t>設定欄位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下面新增</a:t>
            </a:r>
            <a:r>
              <a:rPr lang="en-US" altLang="zh-TW" dirty="0" smtClean="0"/>
              <a:t>&lt;field&gt;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修改後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重啟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82069" y="3249692"/>
            <a:ext cx="4623781" cy="3434462"/>
            <a:chOff x="4291323" y="3172375"/>
            <a:chExt cx="3705225" cy="27521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20686"/>
            <a:stretch/>
          </p:blipFill>
          <p:spPr>
            <a:xfrm>
              <a:off x="4291323" y="3172375"/>
              <a:ext cx="3705225" cy="275217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847929" y="3990975"/>
              <a:ext cx="1457325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75" y="1601469"/>
            <a:ext cx="7694988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653481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1601469"/>
            <a:ext cx="7543801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&lt;field 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title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type</a:t>
            </a:r>
            <a:r>
              <a:rPr lang="en-US" altLang="zh-TW" sz="2000" dirty="0"/>
              <a:t>="</a:t>
            </a:r>
            <a:r>
              <a:rPr lang="en-US" altLang="zh-TW" sz="2000" dirty="0" err="1">
                <a:solidFill>
                  <a:srgbClr val="7030A0"/>
                </a:solidFill>
              </a:rPr>
              <a:t>text_general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indexed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stored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r>
              <a:rPr lang="en-US" altLang="zh-TW" sz="2000" dirty="0" err="1">
                <a:solidFill>
                  <a:srgbClr val="FF0000"/>
                </a:solidFill>
              </a:rPr>
              <a:t>multiValued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0070C0"/>
                </a:solidFill>
              </a:rPr>
              <a:t>/&gt;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 smtClean="0"/>
              <a:t>="</a:t>
            </a:r>
            <a:r>
              <a:rPr lang="en-US" altLang="zh-TW" dirty="0" err="1" smtClean="0">
                <a:solidFill>
                  <a:srgbClr val="7030A0"/>
                </a:solidFill>
              </a:rPr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</a:t>
            </a:r>
            <a:r>
              <a:rPr lang="zh-TW" altLang="en-US" dirty="0"/>
              <a:t>與</a:t>
            </a:r>
            <a:r>
              <a:rPr lang="zh-TW" altLang="en-US" dirty="0" smtClean="0"/>
              <a:t>分析器與權重相關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text_general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套用文字預設的分析器</a:t>
            </a:r>
            <a:endParaRPr lang="en-US" altLang="zh-TW" dirty="0"/>
          </a:p>
          <a:p>
            <a:pPr lvl="2"/>
            <a:r>
              <a:rPr lang="en-US" altLang="zh-TW" dirty="0" err="1" smtClean="0"/>
              <a:t>text_en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套用英文的分析器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string: </a:t>
            </a:r>
            <a:r>
              <a:rPr lang="zh-TW" altLang="en-US" dirty="0" smtClean="0"/>
              <a:t>整句文字索引，搜尋時必須要輸入完整字句才能找到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/ float: </a:t>
            </a:r>
            <a:r>
              <a:rPr lang="zh-TW" altLang="en-US" dirty="0" smtClean="0"/>
              <a:t>浮點數，接受小數點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是或否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date: 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indexed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multivalued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6416"/>
            <a:ext cx="7543800" cy="738505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124126"/>
            <a:ext cx="3702050" cy="3466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pic>
        <p:nvPicPr>
          <p:cNvPr id="10" name="Picture 2" descr="[2014-12-12_010632%2520-%2520Copy%255B2%255D.png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5304"/>
            <a:ext cx="3703638" cy="3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48275" y="4352925"/>
            <a:ext cx="2038350" cy="828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5142"/>
              </p:ext>
            </p:extLst>
          </p:nvPr>
        </p:nvGraphicFramePr>
        <p:xfrm>
          <a:off x="1924051" y="5803648"/>
          <a:ext cx="481965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63930"/>
                <a:gridCol w="963930"/>
                <a:gridCol w="963930"/>
                <a:gridCol w="1927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author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7030A0"/>
                          </a:solidFill>
                        </a:rPr>
                        <a:t>publish_year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向右箭號 17"/>
          <p:cNvSpPr/>
          <p:nvPr/>
        </p:nvSpPr>
        <p:spPr>
          <a:xfrm rot="3600000">
            <a:off x="3555918" y="4500900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9" name="向右箭號 18"/>
          <p:cNvSpPr/>
          <p:nvPr/>
        </p:nvSpPr>
        <p:spPr>
          <a:xfrm rot="18900000">
            <a:off x="4825220" y="5148188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6515100" y="1062195"/>
            <a:ext cx="2189230" cy="1255201"/>
          </a:xfrm>
          <a:prstGeom prst="wedgeRoundRectCallout">
            <a:avLst>
              <a:gd name="adj1" fmla="val -41103"/>
              <a:gd name="adj2" fmla="val 11630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一定</a:t>
            </a:r>
            <a:r>
              <a:rPr lang="zh-TW" altLang="en-US" sz="1800" dirty="0" smtClean="0"/>
              <a:t>要確認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資料欄位都有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對應的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開啟檔案的副檔名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72" y="1846263"/>
            <a:ext cx="3002144" cy="402272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9176" y="1846263"/>
            <a:ext cx="3311848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0517" y="3900361"/>
            <a:ext cx="199873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5276007" y="2031101"/>
            <a:ext cx="582535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5195086" y="4677197"/>
            <a:ext cx="1869261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 12"/>
          <p:cNvSpPr/>
          <p:nvPr/>
        </p:nvSpPr>
        <p:spPr>
          <a:xfrm>
            <a:off x="5932565" y="5454032"/>
            <a:ext cx="85665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5" name="直線單箭頭接點 14"/>
          <p:cNvCxnSpPr>
            <a:stCxn id="11" idx="2"/>
            <a:endCxn id="12" idx="0"/>
          </p:cNvCxnSpPr>
          <p:nvPr/>
        </p:nvCxnSpPr>
        <p:spPr>
          <a:xfrm>
            <a:off x="5567275" y="2387151"/>
            <a:ext cx="562442" cy="2290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10" idx="1"/>
          </p:cNvCxnSpPr>
          <p:nvPr/>
        </p:nvCxnSpPr>
        <p:spPr>
          <a:xfrm flipV="1">
            <a:off x="3099250" y="3857626"/>
            <a:ext cx="1759926" cy="22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13" idx="0"/>
          </p:cNvCxnSpPr>
          <p:nvPr/>
        </p:nvCxnSpPr>
        <p:spPr>
          <a:xfrm>
            <a:off x="6129717" y="5033247"/>
            <a:ext cx="231175" cy="4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圖說文字 19"/>
          <p:cNvSpPr/>
          <p:nvPr/>
        </p:nvSpPr>
        <p:spPr>
          <a:xfrm>
            <a:off x="6959150" y="3528127"/>
            <a:ext cx="1796432" cy="971045"/>
          </a:xfrm>
          <a:prstGeom prst="wedgeRoundRectCallout">
            <a:avLst>
              <a:gd name="adj1" fmla="val -55518"/>
              <a:gd name="adj2" fmla="val 675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[ ] (</a:t>
            </a:r>
            <a:r>
              <a:rPr lang="zh-TW" altLang="en-US" sz="1800" dirty="0" smtClean="0"/>
              <a:t>取消打勾</a:t>
            </a:r>
            <a:r>
              <a:rPr lang="en-US" altLang="zh-TW" sz="1800" dirty="0" smtClean="0"/>
              <a:t>)</a:t>
            </a:r>
          </a:p>
          <a:p>
            <a:pPr algn="ctr"/>
            <a:r>
              <a:rPr lang="zh-TW" altLang="en-US" sz="1800" dirty="0" smtClean="0"/>
              <a:t>隱藏</a:t>
            </a:r>
            <a:r>
              <a:rPr lang="zh-TW" altLang="en-US" sz="1800" dirty="0"/>
              <a:t>已知檔案類型的副檔名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348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395556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PRATICE\2-3\data.xml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3" y="2459040"/>
            <a:ext cx="4015564" cy="40007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]\PRACTICE\2-3\data.xml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481376" y="3210288"/>
            <a:ext cx="1112027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26" y="1668144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]\PRACTICE\2-4\add_data.bat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如果沒有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表示匯入成功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024903"/>
            <a:ext cx="4164012" cy="271860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" y="2229010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資料操作：匯入</a:t>
            </a:r>
            <a:r>
              <a:rPr lang="zh-TW" altLang="en-US" dirty="0" smtClean="0"/>
              <a:t>資料錯誤！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3" y="1846263"/>
            <a:ext cx="6161504" cy="40227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86125" y="3819525"/>
            <a:ext cx="50482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圖說文字 8"/>
          <p:cNvSpPr/>
          <p:nvPr/>
        </p:nvSpPr>
        <p:spPr>
          <a:xfrm>
            <a:off x="6777807" y="4143375"/>
            <a:ext cx="2140085" cy="948866"/>
          </a:xfrm>
          <a:prstGeom prst="wedgeRoundRectCallout">
            <a:avLst>
              <a:gd name="adj1" fmla="val -63153"/>
              <a:gd name="adj2" fmla="val -5053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Unknown</a:t>
            </a:r>
          </a:p>
          <a:p>
            <a:pPr algn="ctr"/>
            <a:r>
              <a:rPr lang="en-US" altLang="zh-TW" sz="1800" dirty="0"/>
              <a:t>f</a:t>
            </a:r>
            <a:r>
              <a:rPr lang="en-US" altLang="zh-TW" sz="1800" dirty="0" smtClean="0"/>
              <a:t>ield</a:t>
            </a:r>
          </a:p>
          <a:p>
            <a:pPr algn="ctr"/>
            <a:r>
              <a:rPr lang="en-US" altLang="zh-TW" sz="1800" dirty="0" smtClean="0"/>
              <a:t>'</a:t>
            </a:r>
            <a:r>
              <a:rPr lang="en-US" altLang="zh-TW" sz="1800" dirty="0" err="1" smtClean="0"/>
              <a:t>added_date</a:t>
            </a:r>
            <a:r>
              <a:rPr lang="en-US" altLang="zh-TW" sz="1800" dirty="0" smtClean="0"/>
              <a:t>'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5099" y="5210175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回到</a:t>
            </a:r>
            <a:r>
              <a:rPr lang="en-US" altLang="zh-TW" sz="1800" dirty="0" smtClean="0"/>
              <a:t>STEP 2-2</a:t>
            </a:r>
          </a:p>
          <a:p>
            <a:pPr algn="ctr"/>
            <a:r>
              <a:rPr lang="zh-TW" altLang="en-US" sz="1800" dirty="0" smtClean="0"/>
              <a:t>補充沒設定的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459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</a:t>
            </a:r>
            <a:r>
              <a:rPr lang="en-US" altLang="zh-TW" dirty="0" smtClean="0"/>
              <a:t>&lt;</a:t>
            </a:r>
            <a:r>
              <a:rPr lang="en-US" altLang="zh-TW" dirty="0"/>
              <a:t>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  <p:pic>
        <p:nvPicPr>
          <p:cNvPr id="7" name="Picture 2" descr="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2-5.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838200"/>
            <a:ext cx="4566285" cy="52916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 smtClean="0"/>
              <a:t>使用預設資料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]/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PRACTICE/2-1/data.csv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\edit_schema.xml.bat</a:t>
            </a:r>
          </a:p>
          <a:p>
            <a:r>
              <a:rPr lang="en-US" altLang="zh-TW" dirty="0" smtClean="0"/>
              <a:t>2-3.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://j.mp/20150501convert</a:t>
            </a:r>
            <a:endParaRPr lang="en-US" altLang="zh-TW" dirty="0"/>
          </a:p>
          <a:p>
            <a:r>
              <a:rPr lang="en-US" altLang="zh-TW" dirty="0" smtClean="0"/>
              <a:t>2-4.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PRACTICE\2-4\add_data.bat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 smtClean="0"/>
              <a:t>2-5.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步驟好多啊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思考問題：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 dirty="0"/>
          </a:p>
        </p:txBody>
      </p:sp>
      <p:pic>
        <p:nvPicPr>
          <p:cNvPr id="6" name="Picture 4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7367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06860" y="5795237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pic>
        <p:nvPicPr>
          <p:cNvPr id="8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1845734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iblioteca.mincyt.gob.ar/images/logos/products/SCOP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13" y="173736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336"/>
              </p:ext>
            </p:extLst>
          </p:nvPr>
        </p:nvGraphicFramePr>
        <p:xfrm>
          <a:off x="822960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02477"/>
              </p:ext>
            </p:extLst>
          </p:nvPr>
        </p:nvGraphicFramePr>
        <p:xfrm>
          <a:off x="5475034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KALS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接點 11"/>
          <p:cNvCxnSpPr>
            <a:stCxn id="9" idx="2"/>
            <a:endCxn id="6" idx="1"/>
          </p:cNvCxnSpPr>
          <p:nvPr/>
        </p:nvCxnSpPr>
        <p:spPr>
          <a:xfrm rot="16200000" flipH="1">
            <a:off x="2657000" y="3896293"/>
            <a:ext cx="1097746" cy="16416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1" idx="2"/>
          </p:cNvCxnSpPr>
          <p:nvPr/>
        </p:nvCxnSpPr>
        <p:spPr>
          <a:xfrm rot="5400000">
            <a:off x="5450029" y="3658505"/>
            <a:ext cx="1077376" cy="2096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圖說文字 3"/>
          <p:cNvSpPr/>
          <p:nvPr/>
        </p:nvSpPr>
        <p:spPr>
          <a:xfrm>
            <a:off x="3187700" y="4168233"/>
            <a:ext cx="3081713" cy="568489"/>
          </a:xfrm>
          <a:prstGeom prst="wedgeRoundRectCallout">
            <a:avLst>
              <a:gd name="adj1" fmla="val -1052"/>
              <a:gd name="adj2" fmla="val 78138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如何區別不同來源的資料？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4216400" y="2602654"/>
            <a:ext cx="1956600" cy="568489"/>
          </a:xfrm>
          <a:prstGeom prst="wedgeRoundRectCallout">
            <a:avLst>
              <a:gd name="adj1" fmla="val 22315"/>
              <a:gd name="adj2" fmla="val 102712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如何避免重複</a:t>
            </a:r>
            <a:r>
              <a:rPr lang="en-US" altLang="zh-TW" sz="1800" dirty="0" smtClean="0"/>
              <a:t>id?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311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大幅度地調整了系統版面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找出講義沒提及的功能</a:t>
            </a:r>
            <a:endParaRPr lang="en-US" altLang="zh-TW" dirty="0" smtClean="0"/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顯示與搜尋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核心設定檔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22960" y="2265152"/>
            <a:ext cx="3703320" cy="736282"/>
          </a:xfrm>
        </p:spPr>
        <p:txBody>
          <a:bodyPr anchor="b"/>
          <a:lstStyle/>
          <a:p>
            <a:pPr algn="ctr"/>
            <a:r>
              <a:rPr lang="en-US" altLang="zh-TW" cap="none" dirty="0" smtClean="0"/>
              <a:t>schema.xml</a:t>
            </a:r>
            <a:endParaRPr lang="zh-TW" altLang="en-US" cap="none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822960" y="3001434"/>
            <a:ext cx="3703320" cy="2840566"/>
          </a:xfrm>
        </p:spPr>
        <p:txBody>
          <a:bodyPr/>
          <a:lstStyle/>
          <a:p>
            <a:r>
              <a:rPr lang="zh-TW" altLang="en-US" dirty="0" smtClean="0"/>
              <a:t>檔案位置：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]\example\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\collection1\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conf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\schema.xml</a:t>
            </a:r>
          </a:p>
          <a:p>
            <a:r>
              <a:rPr lang="zh-TW" altLang="en-US" dirty="0" smtClean="0"/>
              <a:t>資料欄位設定</a:t>
            </a:r>
            <a:endParaRPr lang="en-US" altLang="zh-TW" dirty="0" smtClean="0"/>
          </a:p>
          <a:p>
            <a:r>
              <a:rPr lang="zh-TW" altLang="en-US" dirty="0" smtClean="0"/>
              <a:t>資料類型與分析器設定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4663440" y="2265152"/>
            <a:ext cx="3703320" cy="736282"/>
          </a:xfrm>
        </p:spPr>
        <p:txBody>
          <a:bodyPr anchor="b"/>
          <a:lstStyle/>
          <a:p>
            <a:pPr algn="ctr"/>
            <a:r>
              <a:rPr lang="en-US" altLang="zh-TW" cap="none" dirty="0"/>
              <a:t>s</a:t>
            </a:r>
            <a:r>
              <a:rPr lang="en-US" altLang="zh-TW" cap="none" dirty="0" smtClean="0"/>
              <a:t>olrconfig.xml</a:t>
            </a:r>
            <a:endParaRPr lang="zh-TW" altLang="en-US" cap="none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xfrm>
            <a:off x="4663440" y="3001434"/>
            <a:ext cx="3703320" cy="2840566"/>
          </a:xfrm>
        </p:spPr>
        <p:txBody>
          <a:bodyPr/>
          <a:lstStyle/>
          <a:p>
            <a:r>
              <a:rPr lang="zh-TW" altLang="en-US" dirty="0"/>
              <a:t>檔案位置：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]\example\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\collection1\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conf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\schema.xml</a:t>
            </a:r>
          </a:p>
          <a:p>
            <a:r>
              <a:rPr lang="en-US" altLang="zh-TW" dirty="0" smtClean="0"/>
              <a:t>Search UI</a:t>
            </a:r>
            <a:r>
              <a:rPr lang="zh-TW" altLang="en-US" dirty="0" smtClean="0"/>
              <a:t>網站設定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層面檢索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6" y="1914183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46" y="1914183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75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357952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簡易檢索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2178449"/>
            <a:ext cx="6161696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42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637202" y="3429000"/>
            <a:ext cx="1391748" cy="275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3704127" y="2178449"/>
            <a:ext cx="1048848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3361226" y="2931375"/>
            <a:ext cx="2372823" cy="364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42139" y="3948906"/>
            <a:ext cx="2815736" cy="1156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2431120" y="1261147"/>
            <a:ext cx="1472014" cy="691692"/>
          </a:xfrm>
          <a:prstGeom prst="wedgeRoundRectCallout">
            <a:avLst>
              <a:gd name="adj1" fmla="val 44552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進階檢索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048557" y="2521578"/>
            <a:ext cx="2140085" cy="691692"/>
          </a:xfrm>
          <a:prstGeom prst="wedgeRoundRectCallout">
            <a:avLst>
              <a:gd name="adj1" fmla="val -62263"/>
              <a:gd name="adj2" fmla="val 2404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簡易檢索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66751" y="2571502"/>
            <a:ext cx="1666326" cy="552511"/>
          </a:xfrm>
          <a:prstGeom prst="wedgeRoundRectCallout">
            <a:avLst>
              <a:gd name="adj1" fmla="val 26098"/>
              <a:gd name="adj2" fmla="val 998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層面檢索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535135" y="4552888"/>
            <a:ext cx="1874228" cy="552511"/>
          </a:xfrm>
          <a:prstGeom prst="wedgeRoundRectCallout">
            <a:avLst>
              <a:gd name="adj1" fmla="val -86808"/>
              <a:gd name="adj2" fmla="val -1560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摘要欄位</a:t>
            </a:r>
            <a:endParaRPr lang="zh-TW" altLang="en-US" sz="1800" dirty="0"/>
          </a:p>
        </p:txBody>
      </p:sp>
      <p:sp>
        <p:nvSpPr>
          <p:cNvPr id="19" name="圓角矩形 18"/>
          <p:cNvSpPr/>
          <p:nvPr/>
        </p:nvSpPr>
        <p:spPr>
          <a:xfrm>
            <a:off x="3790583" y="2467429"/>
            <a:ext cx="1957074" cy="374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5535967" y="1261147"/>
            <a:ext cx="2140085" cy="691692"/>
          </a:xfrm>
          <a:prstGeom prst="wedgeRoundRectCallout">
            <a:avLst>
              <a:gd name="adj1" fmla="val -44221"/>
              <a:gd name="adj2" fmla="val 14142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網站標題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4752974" y="2178449"/>
            <a:ext cx="651933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圓角矩形圖說文字 20"/>
          <p:cNvSpPr/>
          <p:nvPr/>
        </p:nvSpPr>
        <p:spPr>
          <a:xfrm>
            <a:off x="3938876" y="1261147"/>
            <a:ext cx="1472014" cy="691692"/>
          </a:xfrm>
          <a:prstGeom prst="wedgeRoundRectCallout">
            <a:avLst>
              <a:gd name="adj1" fmla="val 29023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管理介面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詳細欄位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72859"/>
            <a:ext cx="6610350" cy="4315632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62051" y="4587875"/>
            <a:ext cx="2524124" cy="1773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 4"/>
          <p:cNvSpPr/>
          <p:nvPr/>
        </p:nvSpPr>
        <p:spPr>
          <a:xfrm>
            <a:off x="1162050" y="2949575"/>
            <a:ext cx="3181349" cy="1638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6" name="圓角矩形圖說文字 5"/>
          <p:cNvSpPr/>
          <p:nvPr/>
        </p:nvSpPr>
        <p:spPr>
          <a:xfrm>
            <a:off x="4731229" y="3358902"/>
            <a:ext cx="1669571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3-2. </a:t>
            </a:r>
            <a:r>
              <a:rPr lang="zh-TW" altLang="en-US" sz="1800" dirty="0" smtClean="0"/>
              <a:t>詳細欄位</a:t>
            </a:r>
            <a:endParaRPr lang="zh-TW" altLang="en-US" sz="18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100431" y="5198238"/>
            <a:ext cx="2024144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3-4. </a:t>
            </a:r>
            <a:r>
              <a:rPr lang="zh-TW" altLang="en-US" sz="1800" dirty="0" smtClean="0"/>
              <a:t>類似物件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進階檢索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725600"/>
            <a:ext cx="7228114" cy="471894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901371" y="2659044"/>
            <a:ext cx="1741716" cy="1494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圖說文字 4"/>
          <p:cNvSpPr/>
          <p:nvPr/>
        </p:nvSpPr>
        <p:spPr>
          <a:xfrm>
            <a:off x="417584" y="1902797"/>
            <a:ext cx="2311101" cy="552511"/>
          </a:xfrm>
          <a:prstGeom prst="wedgeRoundRectCallout">
            <a:avLst>
              <a:gd name="adj1" fmla="val 24692"/>
              <a:gd name="adj2" fmla="val 10769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進階檢索欄位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管理介面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97" y="1846263"/>
            <a:ext cx="61126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7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3-1. </a:t>
            </a:r>
            <a:r>
              <a:rPr lang="zh-TW" altLang="en-US" dirty="0"/>
              <a:t>顯示欄位設定</a:t>
            </a:r>
          </a:p>
          <a:p>
            <a:r>
              <a:rPr lang="en-US" altLang="zh-TW" dirty="0"/>
              <a:t>STEP 3-2. </a:t>
            </a:r>
            <a:r>
              <a:rPr lang="zh-TW" altLang="en-US" dirty="0"/>
              <a:t>層面檢索</a:t>
            </a:r>
          </a:p>
          <a:p>
            <a:r>
              <a:rPr lang="en-US" altLang="zh-TW" dirty="0"/>
              <a:t>STEP 3-3. </a:t>
            </a:r>
            <a:r>
              <a:rPr lang="zh-TW" altLang="en-US" dirty="0"/>
              <a:t>網站標題</a:t>
            </a:r>
          </a:p>
          <a:p>
            <a:r>
              <a:rPr lang="en-US" altLang="zh-TW" dirty="0"/>
              <a:t>STEP 3-4. </a:t>
            </a:r>
            <a:r>
              <a:rPr lang="zh-TW" altLang="en-US" dirty="0"/>
              <a:t>搜尋排序的權重</a:t>
            </a:r>
          </a:p>
          <a:p>
            <a:r>
              <a:rPr lang="en-US" altLang="zh-TW" dirty="0"/>
              <a:t>STEP 3-5. </a:t>
            </a:r>
            <a:r>
              <a:rPr lang="zh-TW" altLang="en-US" dirty="0"/>
              <a:t>搜尋相似物件排序的權重</a:t>
            </a:r>
          </a:p>
          <a:p>
            <a:r>
              <a:rPr lang="en-US" altLang="zh-TW" dirty="0"/>
              <a:t>Part 3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PRACTICE\3-1\edit_display_fields.vm.bat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solr</a:t>
            </a:r>
            <a:r>
              <a:rPr lang="en-US" altLang="zh-TW" sz="1600" dirty="0"/>
              <a:t>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 smtClean="0"/>
              <a:t>：簡易顯示欄位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類似資料顯示欄位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進階檢索可使用的欄位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7" y="2943225"/>
            <a:ext cx="4202467" cy="335047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3453695"/>
            <a:ext cx="7543801" cy="2874533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': '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' </a:t>
            </a:r>
            <a:r>
              <a:rPr lang="zh-TW" altLang="en-US" dirty="0" smtClean="0"/>
              <a:t>： 資料欄位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欄位標籤說明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false</a:t>
            </a:r>
            <a:r>
              <a:rPr lang="zh-TW" altLang="en-US" dirty="0" smtClean="0"/>
              <a:t>表示不顯示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要包括在單引號 </a:t>
            </a:r>
            <a:r>
              <a:rPr lang="en-US" altLang="zh-TW" dirty="0" smtClean="0"/>
              <a:t>' 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err="1" smtClean="0">
                <a:solidFill>
                  <a:srgbClr val="FF0000"/>
                </a:solidFill>
              </a:rPr>
              <a:t>access_point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變成鏈結，用這個欄位的資料進行搜尋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進階檢索沒有這個欄位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false: </a:t>
            </a:r>
            <a:r>
              <a:rPr lang="zh-TW" altLang="en-US" dirty="0" smtClean="0"/>
              <a:t>不變成鏈結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'#lens….'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欄位專用的設定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325" y="1889902"/>
            <a:ext cx="7543800" cy="15295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#set($</a:t>
            </a:r>
            <a:r>
              <a:rPr lang="en-US" altLang="zh-TW" sz="1800" dirty="0" err="1" smtClean="0"/>
              <a:t>result_fields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[</a:t>
            </a:r>
          </a:p>
          <a:p>
            <a:r>
              <a:rPr lang="en-US" altLang="zh-TW" sz="1800" dirty="0"/>
              <a:t>    {'</a:t>
            </a:r>
            <a:r>
              <a:rPr lang="en-US" altLang="zh-TW" sz="1800" dirty="0">
                <a:solidFill>
                  <a:srgbClr val="FF0000"/>
                </a:solidFill>
              </a:rPr>
              <a:t>name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'</a:t>
            </a:r>
            <a:r>
              <a:rPr lang="en-US" altLang="zh-TW" sz="1800" dirty="0" smtClean="0">
                <a:solidFill>
                  <a:srgbClr val="7030A0"/>
                </a:solidFill>
              </a:rPr>
              <a:t>title</a:t>
            </a:r>
            <a:r>
              <a:rPr lang="en-US" altLang="zh-TW" sz="1800" dirty="0"/>
              <a:t>', </a:t>
            </a:r>
            <a:r>
              <a:rPr lang="en-US" altLang="zh-TW" sz="1800" dirty="0">
                <a:solidFill>
                  <a:srgbClr val="FF0000"/>
                </a:solidFill>
              </a:rPr>
              <a:t>'label</a:t>
            </a:r>
            <a:r>
              <a:rPr lang="en-US" altLang="zh-TW" sz="1800" dirty="0"/>
              <a:t>': </a:t>
            </a:r>
            <a:r>
              <a:rPr lang="en-US" altLang="zh-TW" sz="1800" dirty="0">
                <a:solidFill>
                  <a:srgbClr val="7030A0"/>
                </a:solidFill>
              </a:rPr>
              <a:t>false</a:t>
            </a:r>
            <a:r>
              <a:rPr lang="en-US" altLang="zh-TW" sz="1800" dirty="0"/>
              <a:t>, '</a:t>
            </a:r>
            <a:r>
              <a:rPr lang="en-US" altLang="zh-TW" sz="1800" dirty="0" err="1">
                <a:solidFill>
                  <a:srgbClr val="FF0000"/>
                </a:solidFill>
              </a:rPr>
              <a:t>access_point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"</a:t>
            </a:r>
            <a:r>
              <a:rPr lang="en-US" altLang="zh-TW" sz="1800" dirty="0" smtClean="0">
                <a:solidFill>
                  <a:srgbClr val="7030A0"/>
                </a:solidFill>
              </a:rPr>
              <a:t>#</a:t>
            </a:r>
            <a:r>
              <a:rPr lang="en-US" altLang="zh-TW" sz="1800" dirty="0" err="1">
                <a:solidFill>
                  <a:srgbClr val="7030A0"/>
                </a:solidFill>
              </a:rPr>
              <a:t>lensNoQ&amp;q</a:t>
            </a:r>
            <a:r>
              <a:rPr lang="en-US" altLang="zh-TW" sz="1800" dirty="0">
                <a:solidFill>
                  <a:srgbClr val="7030A0"/>
                </a:solidFill>
              </a:rPr>
              <a:t>=id:%22$docId%22&amp;mlt=true</a:t>
            </a:r>
            <a:r>
              <a:rPr lang="en-US" altLang="zh-TW" sz="1800" dirty="0" smtClean="0"/>
              <a:t>"}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</a:t>
            </a:r>
            <a:r>
              <a:rPr lang="en-US" altLang="zh-TW" sz="1800" dirty="0"/>
              <a:t>{'name': 'language', 'label': 'Language', '</a:t>
            </a:r>
            <a:r>
              <a:rPr lang="en-US" altLang="zh-TW" sz="1800" dirty="0" err="1"/>
              <a:t>access_point</a:t>
            </a:r>
            <a:r>
              <a:rPr lang="en-US" altLang="zh-TW" sz="1800" dirty="0"/>
              <a:t>': false}</a:t>
            </a:r>
          </a:p>
          <a:p>
            <a:r>
              <a:rPr lang="en-US" altLang="zh-TW" sz="1800" dirty="0"/>
              <a:t>])</a:t>
            </a:r>
            <a:endParaRPr lang="zh-TW" altLang="en-US" sz="18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943725" y="1737360"/>
            <a:ext cx="1647825" cy="672465"/>
          </a:xfrm>
          <a:prstGeom prst="wedgeRoundRectCallout">
            <a:avLst>
              <a:gd name="adj1" fmla="val -53203"/>
              <a:gd name="adj2" fmla="val 879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設定之間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要加上逗號</a:t>
            </a:r>
            <a:r>
              <a:rPr lang="en-US" altLang="zh-TW" sz="1800" dirty="0" smtClean="0"/>
              <a:t>,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層面檢索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845734"/>
            <a:ext cx="8422641" cy="4023360"/>
          </a:xfrm>
        </p:spPr>
        <p:txBody>
          <a:bodyPr>
            <a:normAutofit/>
          </a:bodyPr>
          <a:lstStyle/>
          <a:p>
            <a:pPr marL="812800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marL="812800" lvl="1" indent="-342900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subject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資料欄位名稱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</a:t>
            </a:r>
            <a:r>
              <a:rPr lang="zh-TW" altLang="en-US" dirty="0">
                <a:solidFill>
                  <a:srgbClr val="FF0000"/>
                </a:solidFill>
              </a:rPr>
              <a:t>過後需要重新啟動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3-2.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7415"/>
          <a:stretch/>
        </p:blipFill>
        <p:spPr>
          <a:xfrm>
            <a:off x="4775450" y="3678444"/>
            <a:ext cx="4368550" cy="3179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88" y="3252681"/>
            <a:ext cx="4780833" cy="425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facet.field</a:t>
            </a:r>
            <a:r>
              <a:rPr lang="en-US" altLang="zh-TW" sz="1800" dirty="0"/>
              <a:t>"&gt;</a:t>
            </a:r>
            <a:r>
              <a:rPr lang="en-US" altLang="zh-TW" sz="1800" dirty="0">
                <a:solidFill>
                  <a:srgbClr val="7030A0"/>
                </a:solidFill>
              </a:rPr>
              <a:t>subject</a:t>
            </a:r>
            <a:r>
              <a:rPr lang="en-US" altLang="zh-TW" sz="1800" dirty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776686" y="5471886"/>
            <a:ext cx="3367314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pic>
        <p:nvPicPr>
          <p:cNvPr id="9" name="Picture 2" descr="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Part 0. 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Part 1. </a:t>
            </a:r>
            <a:r>
              <a:rPr lang="zh-TW" altLang="en-US" dirty="0" smtClean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資料建置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顯示與搜尋的設定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資訊檢索的設定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修改版面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737360"/>
            <a:ext cx="8422641" cy="4023360"/>
          </a:xfrm>
        </p:spPr>
        <p:txBody>
          <a:bodyPr>
            <a:normAutofit/>
          </a:bodyPr>
          <a:lstStyle/>
          <a:p>
            <a:pPr marL="990600" indent="-990600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marL="990600" lvl="1" indent="-990600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="title"&gt;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name="title"&gt;</a:t>
            </a:r>
            <a:r>
              <a:rPr lang="zh-TW" altLang="en-US" dirty="0" smtClean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sub.title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修改過後需要重新啟動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3-3.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3065" b="11820"/>
          <a:stretch/>
        </p:blipFill>
        <p:spPr>
          <a:xfrm>
            <a:off x="1190170" y="3991429"/>
            <a:ext cx="7392851" cy="286657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49714" y="5893729"/>
            <a:ext cx="5965371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搜尋排序的權重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3-4.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 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 manu^1.1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</a:t>
            </a:r>
            <a:r>
              <a:rPr lang="en-US" altLang="zh-TW" sz="1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 author^2.0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  <p:pic>
        <p:nvPicPr>
          <p:cNvPr id="8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搜尋相似物件排序的權重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</a:t>
            </a: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00B050"/>
                </a:solidFill>
              </a:rPr>
              <a:t>搜尋</a:t>
            </a:r>
            <a:r>
              <a:rPr lang="zh-TW" altLang="en-US" dirty="0">
                <a:solidFill>
                  <a:srgbClr val="00B050"/>
                </a:solidFill>
              </a:rPr>
              <a:t>相似物件排序的權</a:t>
            </a:r>
            <a:r>
              <a:rPr lang="zh-TW" altLang="en-US" dirty="0" smtClean="0">
                <a:solidFill>
                  <a:srgbClr val="00B050"/>
                </a:solidFill>
              </a:rPr>
              <a:t>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3-5.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mlt.qf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manu^1.1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author^2.0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  <p:pic>
        <p:nvPicPr>
          <p:cNvPr id="8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這資料庫排序都不相關啊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你還在問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667" y="1843675"/>
            <a:ext cx="6161696" cy="4022725"/>
          </a:xfrm>
          <a:prstGeom prst="rect">
            <a:avLst/>
          </a:prstGeom>
        </p:spPr>
      </p:pic>
      <p:pic>
        <p:nvPicPr>
          <p:cNvPr id="2050" name="Picture 2" descr="http://www.publicdomainpictures.net/pictures/80000/nahled/soldiers-with-canon-clipar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11685"/>
            <a:ext cx="4040122" cy="28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2742967" y="5001374"/>
            <a:ext cx="2895698" cy="753583"/>
          </a:xfrm>
          <a:prstGeom prst="wedgeRoundRectCallout">
            <a:avLst>
              <a:gd name="adj1" fmla="val -63833"/>
              <a:gd name="adj2" fmla="val 44428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/>
              <a:t>自己的排序自己救！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5175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3.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3-1.</a:t>
            </a:r>
            <a:r>
              <a:rPr lang="zh-TW" altLang="en-US" dirty="0"/>
              <a:t>顯示欄位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3-1\edit_display_fields.vm</a:t>
            </a:r>
          </a:p>
          <a:p>
            <a:pPr lvl="1"/>
            <a:r>
              <a:rPr lang="zh-TW" altLang="en-US" dirty="0"/>
              <a:t>更換順序、加入新增的欄位</a:t>
            </a:r>
            <a:endParaRPr lang="en-US" altLang="zh-TW" dirty="0"/>
          </a:p>
          <a:p>
            <a:r>
              <a:rPr lang="en-US" altLang="zh-TW" dirty="0" smtClean="0"/>
              <a:t>3-3</a:t>
            </a:r>
            <a:r>
              <a:rPr lang="en-US" altLang="zh-TW" dirty="0"/>
              <a:t>. </a:t>
            </a:r>
            <a:r>
              <a:rPr lang="zh-TW" altLang="en-US" dirty="0"/>
              <a:t>網站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54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怎麼這麼多設定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  <p:pic>
        <p:nvPicPr>
          <p:cNvPr id="17410" name="Picture 2" descr="confu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582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資訊檢索的設定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2"/>
            <a:endCxn id="16" idx="0"/>
          </p:cNvCxnSpPr>
          <p:nvPr/>
        </p:nvCxnSpPr>
        <p:spPr>
          <a:xfrm>
            <a:off x="2482971" y="3795940"/>
            <a:ext cx="0" cy="15391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索引與查詢的關係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325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index</a:t>
            </a:r>
            <a:endParaRPr lang="zh-TW" altLang="en-US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767239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 smtClean="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45" y="2057701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510514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Increasing</a:t>
            </a:r>
            <a:endParaRPr lang="zh-TW" altLang="en-US" sz="1800" dirty="0"/>
          </a:p>
        </p:txBody>
      </p:sp>
      <p:pic>
        <p:nvPicPr>
          <p:cNvPr id="1639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1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9997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type="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altLang="zh-TW" sz="1800" dirty="0"/>
              <a:t>"&gt;</a:t>
            </a:r>
            <a:endParaRPr lang="zh-TW" altLang="en-US" sz="1800" dirty="0" smtClean="0"/>
          </a:p>
        </p:txBody>
      </p:sp>
      <p:sp>
        <p:nvSpPr>
          <p:cNvPr id="16" name="圓角矩形 15"/>
          <p:cNvSpPr/>
          <p:nvPr/>
        </p:nvSpPr>
        <p:spPr>
          <a:xfrm>
            <a:off x="1510514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stCxn id="10" idx="2"/>
            <a:endCxn id="11" idx="0"/>
          </p:cNvCxnSpPr>
          <p:nvPr/>
        </p:nvCxnSpPr>
        <p:spPr>
          <a:xfrm>
            <a:off x="2482971" y="2876754"/>
            <a:ext cx="0" cy="459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0001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3706860" y="3638252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cxnSp>
        <p:nvCxnSpPr>
          <p:cNvPr id="27" name="直線單箭頭接點 26"/>
          <p:cNvCxnSpPr>
            <a:stCxn id="29" idx="2"/>
            <a:endCxn id="32" idx="0"/>
          </p:cNvCxnSpPr>
          <p:nvPr/>
        </p:nvCxnSpPr>
        <p:spPr>
          <a:xfrm>
            <a:off x="6628919" y="3795940"/>
            <a:ext cx="0" cy="153914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656462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RISE</a:t>
            </a:r>
            <a:endParaRPr lang="zh-TW" altLang="en-US" sz="1800" dirty="0"/>
          </a:p>
        </p:txBody>
      </p:sp>
      <p:pic>
        <p:nvPicPr>
          <p:cNvPr id="3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9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7027656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 smtClean="0"/>
          </a:p>
        </p:txBody>
      </p:sp>
      <p:sp>
        <p:nvSpPr>
          <p:cNvPr id="32" name="圓角矩形 31"/>
          <p:cNvSpPr/>
          <p:nvPr/>
        </p:nvSpPr>
        <p:spPr>
          <a:xfrm>
            <a:off x="5656462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ise,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29" idx="0"/>
          </p:cNvCxnSpPr>
          <p:nvPr/>
        </p:nvCxnSpPr>
        <p:spPr>
          <a:xfrm>
            <a:off x="6628919" y="2876754"/>
            <a:ext cx="0" cy="4597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6" idx="3"/>
            <a:endCxn id="25" idx="1"/>
          </p:cNvCxnSpPr>
          <p:nvPr/>
        </p:nvCxnSpPr>
        <p:spPr>
          <a:xfrm flipV="1">
            <a:off x="3455428" y="4529380"/>
            <a:ext cx="571259" cy="1035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2" idx="1"/>
            <a:endCxn id="25" idx="3"/>
          </p:cNvCxnSpPr>
          <p:nvPr/>
        </p:nvCxnSpPr>
        <p:spPr>
          <a:xfrm rot="10800000">
            <a:off x="5085202" y="4529380"/>
            <a:ext cx="571260" cy="10354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input,key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1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38348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Index</a:t>
            </a:r>
            <a:endParaRPr lang="zh-TW" altLang="en-US" sz="1800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5884296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Query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5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4-1. </a:t>
            </a:r>
            <a:r>
              <a:rPr lang="zh-TW" altLang="en-US" dirty="0"/>
              <a:t>認識分析器：以</a:t>
            </a:r>
            <a:r>
              <a:rPr lang="en-US" altLang="zh-TW" dirty="0" err="1"/>
              <a:t>text_en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4-2. </a:t>
            </a:r>
            <a:r>
              <a:rPr lang="zh-TW" altLang="en-US" dirty="0"/>
              <a:t>測試分析器</a:t>
            </a:r>
          </a:p>
          <a:p>
            <a:r>
              <a:rPr lang="en-US" altLang="zh-TW" dirty="0"/>
              <a:t>STEP 4-3. </a:t>
            </a:r>
            <a:r>
              <a:rPr lang="zh-TW" altLang="en-US" dirty="0"/>
              <a:t>認識斷詞器與過濾器</a:t>
            </a:r>
          </a:p>
          <a:p>
            <a:pPr lvl="1"/>
            <a:r>
              <a:rPr lang="zh-TW" altLang="en-US" dirty="0"/>
              <a:t>斷詞器 </a:t>
            </a:r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停用字 </a:t>
            </a:r>
            <a:r>
              <a:rPr lang="en-US" altLang="zh-TW" dirty="0" err="1"/>
              <a:t>solr.StopFilterFactory</a:t>
            </a:r>
            <a:endParaRPr lang="en-US" altLang="zh-TW" dirty="0"/>
          </a:p>
          <a:p>
            <a:pPr lvl="1"/>
            <a:r>
              <a:rPr lang="zh-TW" altLang="en-US" dirty="0"/>
              <a:t>同義字 </a:t>
            </a:r>
            <a:r>
              <a:rPr lang="en-US" altLang="zh-TW" dirty="0" err="1"/>
              <a:t>solr.SynonymFilterFactory</a:t>
            </a:r>
            <a:endParaRPr lang="en-US" altLang="zh-TW" dirty="0"/>
          </a:p>
          <a:p>
            <a:r>
              <a:rPr lang="en-US" altLang="zh-TW" dirty="0"/>
              <a:t>Part 4.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PRACTICE\4-1\edit_schema.xml.bat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開啟檔案</a:t>
            </a:r>
            <a:r>
              <a:rPr lang="en-US" altLang="zh-TW" dirty="0"/>
              <a:t>[</a:t>
            </a:r>
            <a:r>
              <a:rPr lang="en-US" altLang="zh-TW" dirty="0" err="1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\schema.xml</a:t>
            </a: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認識分析器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fieldType</a:t>
            </a:r>
            <a:r>
              <a:rPr lang="en-US" altLang="zh-TW" sz="1600" dirty="0"/>
              <a:t> name="</a:t>
            </a:r>
            <a:r>
              <a:rPr lang="en-US" altLang="zh-TW" sz="1600" dirty="0" err="1"/>
              <a:t>text_en</a:t>
            </a:r>
            <a:r>
              <a:rPr lang="en-US" altLang="zh-TW" sz="1600" dirty="0"/>
              <a:t>" </a:t>
            </a:r>
            <a:endParaRPr lang="en-US" altLang="zh-TW" sz="16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6568"/>
          <a:stretch/>
        </p:blipFill>
        <p:spPr>
          <a:xfrm>
            <a:off x="4139932" y="2996983"/>
            <a:ext cx="5004068" cy="3167457"/>
          </a:xfrm>
          <a:prstGeom prst="rect">
            <a:avLst/>
          </a:prstGeom>
        </p:spPr>
      </p:pic>
      <p:pic>
        <p:nvPicPr>
          <p:cNvPr id="7" name="Picture 2" descr="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flipH="1">
            <a:off x="2367427" y="3793773"/>
            <a:ext cx="4071" cy="255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816952" y="3793773"/>
            <a:ext cx="0" cy="255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475139" y="2079625"/>
            <a:ext cx="4238171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fieldType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text_en</a:t>
            </a:r>
            <a:r>
              <a:rPr lang="en-US" altLang="zh-TW" sz="1800" dirty="0" smtClean="0"/>
              <a:t>" … &gt;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822325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type="index"&gt;</a:t>
            </a:r>
            <a:endParaRPr lang="zh-TW" altLang="en-US" sz="1800" dirty="0"/>
          </a:p>
        </p:txBody>
      </p:sp>
      <p:sp>
        <p:nvSpPr>
          <p:cNvPr id="10" name="圓角矩形 9"/>
          <p:cNvSpPr/>
          <p:nvPr/>
        </p:nvSpPr>
        <p:spPr>
          <a:xfrm>
            <a:off x="5267779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/>
          </a:p>
        </p:txBody>
      </p:sp>
      <p:sp>
        <p:nvSpPr>
          <p:cNvPr id="11" name="圓角矩形 10"/>
          <p:cNvSpPr/>
          <p:nvPr/>
        </p:nvSpPr>
        <p:spPr>
          <a:xfrm>
            <a:off x="1545091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2" name="圓角矩形 11"/>
          <p:cNvSpPr/>
          <p:nvPr/>
        </p:nvSpPr>
        <p:spPr>
          <a:xfrm>
            <a:off x="1545091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3" name="圓角矩形 12"/>
          <p:cNvSpPr/>
          <p:nvPr/>
        </p:nvSpPr>
        <p:spPr>
          <a:xfrm>
            <a:off x="1545091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1545091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5" name="圓角矩形 14"/>
          <p:cNvSpPr/>
          <p:nvPr/>
        </p:nvSpPr>
        <p:spPr>
          <a:xfrm>
            <a:off x="5990545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5990545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5990545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8" name="圓角矩形 17"/>
          <p:cNvSpPr/>
          <p:nvPr/>
        </p:nvSpPr>
        <p:spPr>
          <a:xfrm>
            <a:off x="5990545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cxnSp>
        <p:nvCxnSpPr>
          <p:cNvPr id="20" name="肘形接點 19"/>
          <p:cNvCxnSpPr>
            <a:stCxn id="8" idx="2"/>
            <a:endCxn id="9" idx="0"/>
          </p:cNvCxnSpPr>
          <p:nvPr/>
        </p:nvCxnSpPr>
        <p:spPr>
          <a:xfrm rot="5400000">
            <a:off x="3235388" y="1825336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0" idx="0"/>
          </p:cNvCxnSpPr>
          <p:nvPr/>
        </p:nvCxnSpPr>
        <p:spPr>
          <a:xfrm rot="16200000" flipH="1">
            <a:off x="5458114" y="1825335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165825" y="6345939"/>
            <a:ext cx="403204" cy="40320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7" name="橢圓 26"/>
          <p:cNvSpPr/>
          <p:nvPr/>
        </p:nvSpPr>
        <p:spPr>
          <a:xfrm>
            <a:off x="6619422" y="6350011"/>
            <a:ext cx="395060" cy="3950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2338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1164"/>
          <a:stretch/>
        </p:blipFill>
        <p:spPr>
          <a:xfrm>
            <a:off x="334282" y="3160639"/>
            <a:ext cx="8519886" cy="3659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分析器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]\PRACTICE\4-2\open_analysis.bat</a:t>
            </a:r>
          </a:p>
          <a:p>
            <a:pPr lvl="1"/>
            <a:r>
              <a:rPr lang="zh-TW" altLang="en-US" dirty="0" smtClean="0"/>
              <a:t>開啟網站</a:t>
            </a:r>
            <a:r>
              <a:rPr lang="en-US" altLang="zh-TW" dirty="0"/>
              <a:t>http://localhost:8983/solr/#/collection1/analysis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analysis.fieldtype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text_en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4-2.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07022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index</a:t>
            </a:r>
            <a:endParaRPr lang="zh-TW" altLang="en-US" sz="18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62613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query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5715000" y="614680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2167391" y="592314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2" name="肘形接點 11"/>
          <p:cNvCxnSpPr>
            <a:stCxn id="10" idx="3"/>
            <a:endCxn id="9" idx="1"/>
          </p:cNvCxnSpPr>
          <p:nvPr/>
        </p:nvCxnSpPr>
        <p:spPr>
          <a:xfrm>
            <a:off x="2738891" y="6079633"/>
            <a:ext cx="2976109" cy="22366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05200" y="566420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結果</a:t>
            </a:r>
            <a:r>
              <a:rPr lang="zh-TW" altLang="en-US" sz="1800" dirty="0" smtClean="0"/>
              <a:t>符合！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認識斷詞器與過濾器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 class="</a:t>
            </a:r>
            <a:r>
              <a:rPr lang="en-US" altLang="zh-TW" dirty="0" err="1"/>
              <a:t>solr.StandardTokenizerFactory</a:t>
            </a:r>
            <a:r>
              <a:rPr lang="en-US" altLang="zh-TW" dirty="0"/>
              <a:t>"/&gt;</a:t>
            </a:r>
            <a:br>
              <a:rPr lang="en-US" altLang="zh-TW" dirty="0"/>
            </a:br>
            <a:r>
              <a:rPr lang="zh-TW" altLang="en-US" dirty="0" smtClean="0"/>
              <a:t>標準斷詞器：英文以單字斷詞、中文以一個字斷詞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 smtClean="0"/>
              <a:t>solr.StopFilterFactory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停用字與停用字典設定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solr.SynonymFilterFactory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同義字擴展設定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filter class="</a:t>
            </a:r>
            <a:r>
              <a:rPr lang="en-US" altLang="zh-TW" dirty="0" err="1"/>
              <a:t>solr.LowerCaseFilterFactory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英文字全部小寫化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solr.PorterStemFilterFactory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詞幹切截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tokenizer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743200"/>
            <a:ext cx="7543801" cy="3125894"/>
          </a:xfrm>
        </p:spPr>
        <p:txBody>
          <a:bodyPr/>
          <a:lstStyle/>
          <a:p>
            <a:r>
              <a:rPr lang="zh-TW" altLang="en-US" dirty="0" smtClean="0"/>
              <a:t>除了標準斷詞器之外，中文界還有其他知名斷詞器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Paoding</a:t>
            </a:r>
            <a:r>
              <a:rPr lang="zh-TW" altLang="en-US" dirty="0" smtClean="0"/>
              <a:t>：庖丁解牛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Imdic</a:t>
            </a:r>
            <a:r>
              <a:rPr lang="en-US" altLang="zh-TW" dirty="0" smtClean="0"/>
              <a:t>-Chinese-Analyzer</a:t>
            </a:r>
            <a:r>
              <a:rPr lang="zh-TW" altLang="en-US" dirty="0" smtClean="0"/>
              <a:t>：智慧型詞典使用的斷詞器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IKAnalyzer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Mmseg4j</a:t>
            </a:r>
            <a:r>
              <a:rPr lang="zh-TW" altLang="en-US" dirty="0" smtClean="0"/>
              <a:t>：基於</a:t>
            </a:r>
            <a:r>
              <a:rPr lang="en-US" altLang="zh-TW" dirty="0" err="1" smtClean="0"/>
              <a:t>MMSeg</a:t>
            </a:r>
            <a:r>
              <a:rPr lang="zh-TW" altLang="en-US" dirty="0" smtClean="0"/>
              <a:t>演算法開發的斷詞器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547188" y="1904637"/>
            <a:ext cx="8030755" cy="4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tokenizer</a:t>
            </a:r>
            <a:r>
              <a:rPr lang="en-US" altLang="zh-TW" sz="1800" dirty="0"/>
              <a:t> class="</a:t>
            </a:r>
            <a:r>
              <a:rPr lang="en-US" altLang="zh-TW" sz="1800" dirty="0" err="1">
                <a:solidFill>
                  <a:srgbClr val="7030A0"/>
                </a:solidFill>
              </a:rPr>
              <a:t>solr.StandardTokenizerFactory</a:t>
            </a:r>
            <a:r>
              <a:rPr lang="en-US" altLang="zh-TW" sz="1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560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停用字</a:t>
            </a:r>
            <a:r>
              <a:rPr lang="en-US" altLang="zh-TW" dirty="0" smtClean="0"/>
              <a:t> </a:t>
            </a:r>
            <a:r>
              <a:rPr lang="en-US" altLang="zh-TW" sz="3600" dirty="0" err="1" smtClean="0"/>
              <a:t>solr.StopFilterFactory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53340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zh-TW" altLang="en-US" dirty="0"/>
              <a:t>每行一個停用字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 </a:t>
            </a:r>
            <a:r>
              <a:rPr lang="zh-TW" altLang="en-US" dirty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solr.StopFilterFactory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err="1"/>
              <a:t>ignoreCase</a:t>
            </a:r>
            <a:r>
              <a:rPr lang="en-US" altLang="zh-TW" sz="1800" dirty="0"/>
              <a:t>="true"</a:t>
            </a:r>
          </a:p>
          <a:p>
            <a:r>
              <a:rPr lang="en-US" altLang="zh-TW" sz="1800" dirty="0"/>
              <a:t>                words="</a:t>
            </a:r>
            <a:r>
              <a:rPr lang="en-US" altLang="zh-TW" sz="1800" dirty="0" err="1">
                <a:solidFill>
                  <a:srgbClr val="7030A0"/>
                </a:solidFill>
              </a:rPr>
              <a:t>lang</a:t>
            </a:r>
            <a:r>
              <a:rPr lang="en-US" altLang="zh-TW" sz="1800" dirty="0">
                <a:solidFill>
                  <a:srgbClr val="7030A0"/>
                </a:solidFill>
              </a:rPr>
              <a:t>/stopwords_en.txt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/&gt;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9" y="4145982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text_general</a:t>
            </a:r>
            <a:r>
              <a:rPr lang="zh-TW" altLang="en-US" smtClean="0"/>
              <a:t>的停用字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3340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\edit_stopwords.txt.bat</a:t>
            </a:r>
          </a:p>
          <a:p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\stopwords.txt</a:t>
            </a:r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Search UI</a:t>
            </a:r>
            <a:r>
              <a:rPr lang="zh-TW" altLang="en-US" dirty="0" smtClean="0"/>
              <a:t>欄位預設多為</a:t>
            </a:r>
            <a:r>
              <a:rPr lang="en-US" altLang="zh-TW" dirty="0" err="1" smtClean="0"/>
              <a:t>text_general</a:t>
            </a:r>
            <a:r>
              <a:rPr lang="zh-TW" altLang="en-US" dirty="0" smtClean="0"/>
              <a:t>而非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，因此應設定</a:t>
            </a:r>
            <a:r>
              <a:rPr lang="en-US" altLang="zh-TW" dirty="0" smtClean="0"/>
              <a:t>stopwords.txt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3267397"/>
            <a:ext cx="3702050" cy="227265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64</a:t>
            </a:fld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mtClean="0"/>
              <a:t>STEP 4-3.</a:t>
            </a:r>
            <a:r>
              <a:rPr lang="zh-TW" altLang="en-US" smtClean="0"/>
              <a:t>認識斷詞器與過濾器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5588000" y="2387352"/>
            <a:ext cx="2070100" cy="663293"/>
          </a:xfrm>
          <a:prstGeom prst="wedgeRoundRectCallout">
            <a:avLst>
              <a:gd name="adj1" fmla="val -11631"/>
              <a:gd name="adj2" fmla="val 104623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搜尋</a:t>
            </a:r>
            <a:r>
              <a:rPr lang="en-US" altLang="zh-TW" sz="1800" dirty="0" smtClean="0"/>
              <a:t>are</a:t>
            </a:r>
            <a:r>
              <a:rPr lang="zh-TW" altLang="en-US" sz="1800" dirty="0" smtClean="0"/>
              <a:t>找不到</a:t>
            </a:r>
            <a:endParaRPr lang="zh-TW" altLang="en-US" sz="1800" dirty="0"/>
          </a:p>
        </p:txBody>
      </p:sp>
      <p:pic>
        <p:nvPicPr>
          <p:cNvPr id="19" name="Picture 2" descr="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1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圓角矩形圖說文字 19"/>
          <p:cNvSpPr/>
          <p:nvPr/>
        </p:nvSpPr>
        <p:spPr>
          <a:xfrm>
            <a:off x="6339263" y="242891"/>
            <a:ext cx="2070100" cy="663293"/>
          </a:xfrm>
          <a:prstGeom prst="wedgeRoundRectCallout">
            <a:avLst>
              <a:gd name="adj1" fmla="val -11631"/>
              <a:gd name="adj2" fmla="val 104623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給</a:t>
            </a:r>
            <a:r>
              <a:rPr lang="en-US" altLang="zh-TW" sz="1800" dirty="0" smtClean="0"/>
              <a:t>Search UI</a:t>
            </a:r>
            <a:r>
              <a:rPr lang="zh-TW" altLang="en-US" sz="1800" dirty="0" smtClean="0"/>
              <a:t>用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0447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同義字 </a:t>
            </a:r>
            <a:r>
              <a:rPr lang="en-US" altLang="zh-TW" sz="3600" dirty="0" err="1" smtClean="0"/>
              <a:t>solr.SynonymFilterFactory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72390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  <a:p>
            <a:r>
              <a:rPr lang="zh-TW" altLang="en-US" dirty="0" smtClean="0"/>
              <a:t>被取代的字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用來取代的字</a:t>
            </a:r>
            <a:endParaRPr lang="en-US" altLang="zh-TW" dirty="0" smtClean="0"/>
          </a:p>
          <a:p>
            <a:r>
              <a:rPr lang="zh-TW" altLang="en-US" dirty="0" smtClean="0"/>
              <a:t>同義字</a:t>
            </a:r>
            <a:r>
              <a:rPr lang="en-US" altLang="zh-TW" dirty="0" smtClean="0"/>
              <a:t>A, </a:t>
            </a:r>
            <a:r>
              <a:rPr lang="zh-TW" altLang="en-US" dirty="0" smtClean="0"/>
              <a:t>同義字</a:t>
            </a:r>
            <a:r>
              <a:rPr lang="en-US" altLang="zh-TW" dirty="0" smtClean="0"/>
              <a:t>B, </a:t>
            </a:r>
            <a:r>
              <a:rPr lang="zh-TW" altLang="en-US" dirty="0" smtClean="0"/>
              <a:t>同義字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solr.SynonymFilterFactory</a:t>
            </a:r>
            <a:r>
              <a:rPr lang="en-US" altLang="zh-TW" sz="1800" dirty="0"/>
              <a:t>" </a:t>
            </a:r>
            <a:r>
              <a:rPr lang="en-US" altLang="zh-TW" sz="1800" dirty="0" smtClean="0"/>
              <a:t>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synonyms</a:t>
            </a:r>
            <a:r>
              <a:rPr lang="en-US" altLang="zh-TW" sz="1800" dirty="0"/>
              <a:t>="</a:t>
            </a:r>
            <a:r>
              <a:rPr lang="en-US" altLang="zh-TW" sz="1800" dirty="0">
                <a:solidFill>
                  <a:srgbClr val="7030A0"/>
                </a:solidFill>
              </a:rPr>
              <a:t>synonyms.txt</a:t>
            </a:r>
            <a:r>
              <a:rPr lang="en-US" altLang="zh-TW" sz="1800" dirty="0"/>
              <a:t>"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</a:t>
            </a:r>
            <a:r>
              <a:rPr lang="en-US" altLang="zh-TW" sz="1800" dirty="0" err="1" smtClean="0"/>
              <a:t>ignoreCase</a:t>
            </a:r>
            <a:r>
              <a:rPr lang="en-US" altLang="zh-TW" sz="1800" dirty="0"/>
              <a:t>="true" expand="true"/&gt;</a:t>
            </a:r>
          </a:p>
        </p:txBody>
      </p:sp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289800" y="114298"/>
            <a:ext cx="1748444" cy="1219201"/>
            <a:chOff x="6896100" y="476293"/>
            <a:chExt cx="1748444" cy="1219201"/>
          </a:xfrm>
        </p:grpSpPr>
        <p:sp>
          <p:nvSpPr>
            <p:cNvPr id="12" name="圓角矩形 11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3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7" y="3683000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4-2. </a:t>
            </a:r>
            <a:r>
              <a:rPr lang="zh-TW" altLang="en-US" dirty="0"/>
              <a:t>測試分析器：輸入任意中英文看看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\open_analysis.bat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4-3. </a:t>
            </a:r>
            <a:r>
              <a:rPr lang="zh-TW" altLang="en-US" dirty="0"/>
              <a:t>修改停用字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en-US" altLang="zh-TW" dirty="0"/>
              <a:t>4-3. </a:t>
            </a:r>
            <a:r>
              <a:rPr lang="zh-TW" altLang="en-US" dirty="0"/>
              <a:t>修改同義詞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檢索好複雜啊！</a:t>
            </a:r>
          </a:p>
        </p:txBody>
      </p:sp>
      <p:pic>
        <p:nvPicPr>
          <p:cNvPr id="23554" name="Picture 2" descr="sta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" y="45928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UI</a:t>
            </a:r>
            <a:r>
              <a:rPr lang="zh-TW" altLang="en-US" dirty="0" smtClean="0"/>
              <a:t>的版面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68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4625" y="3871838"/>
            <a:ext cx="2860675" cy="1309762"/>
          </a:xfrm>
          <a:prstGeom prst="wedgeRoundRectCallout">
            <a:avLst>
              <a:gd name="adj1" fmla="val 64008"/>
              <a:gd name="adj2" fmla="val -196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5-1.</a:t>
            </a:r>
          </a:p>
          <a:p>
            <a:pPr algn="ctr"/>
            <a:r>
              <a:rPr lang="en-US" altLang="zh-TW" sz="2400" dirty="0" smtClean="0"/>
              <a:t>Velocity</a:t>
            </a:r>
            <a:r>
              <a:rPr lang="zh-TW" altLang="en-US" sz="2400" dirty="0" smtClean="0"/>
              <a:t>樣板語言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樣式檔</a:t>
            </a:r>
            <a:endParaRPr lang="zh-TW" altLang="en-US" sz="2400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661025" y="2072530"/>
            <a:ext cx="2860675" cy="1309762"/>
          </a:xfrm>
          <a:prstGeom prst="wedgeRoundRectCallout">
            <a:avLst>
              <a:gd name="adj1" fmla="val -103361"/>
              <a:gd name="adj2" fmla="val -235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5-2.</a:t>
            </a:r>
          </a:p>
          <a:p>
            <a:pPr algn="ctr"/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與圖片檔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5-1. Velocity</a:t>
            </a:r>
            <a:r>
              <a:rPr lang="zh-TW" altLang="en-US" dirty="0"/>
              <a:t>樣板語言與</a:t>
            </a:r>
            <a:r>
              <a:rPr lang="en-US" altLang="zh-TW" dirty="0"/>
              <a:t>CSS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 err="1"/>
              <a:t>vm</a:t>
            </a:r>
            <a:r>
              <a:rPr lang="zh-TW" altLang="en-US" dirty="0"/>
              <a:t>檔案</a:t>
            </a:r>
          </a:p>
          <a:p>
            <a:pPr lvl="1"/>
            <a:r>
              <a:rPr lang="en-US" altLang="zh-TW" dirty="0"/>
              <a:t>Velocity</a:t>
            </a:r>
            <a:r>
              <a:rPr lang="zh-TW" altLang="en-US" dirty="0"/>
              <a:t>樣板語言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STEP 5-2. </a:t>
            </a:r>
            <a:r>
              <a:rPr lang="zh-TW" altLang="en-US" dirty="0"/>
              <a:t>圖片與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4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]\PRACTICE\5-1\open_velocity.bat</a:t>
            </a:r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，需要用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5-1.</a:t>
            </a:r>
            <a:endParaRPr lang="zh-TW" altLang="en-US" dirty="0"/>
          </a:p>
        </p:txBody>
      </p:sp>
      <p:pic>
        <p:nvPicPr>
          <p:cNvPr id="6" name="Picture 2" descr="b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vm</a:t>
            </a:r>
            <a:r>
              <a:rPr lang="zh-TW" altLang="en-US" dirty="0" smtClean="0"/>
              <a:t>檔案與版面的對應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13377" y="1846263"/>
            <a:ext cx="6161696" cy="20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 7"/>
          <p:cNvSpPr/>
          <p:nvPr/>
        </p:nvSpPr>
        <p:spPr>
          <a:xfrm>
            <a:off x="3390563" y="2103929"/>
            <a:ext cx="2362874" cy="4936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 8"/>
          <p:cNvSpPr/>
          <p:nvPr/>
        </p:nvSpPr>
        <p:spPr>
          <a:xfrm>
            <a:off x="3487667" y="2629912"/>
            <a:ext cx="2087745" cy="283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1642683" y="3163986"/>
            <a:ext cx="1294726" cy="2705002"/>
          </a:xfrm>
          <a:prstGeom prst="roundRect">
            <a:avLst>
              <a:gd name="adj" fmla="val 5417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2994053" y="3163986"/>
            <a:ext cx="4681020" cy="2705002"/>
          </a:xfrm>
          <a:prstGeom prst="roundRect">
            <a:avLst>
              <a:gd name="adj" fmla="val 5598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91158" y="3722336"/>
            <a:ext cx="2840304" cy="1998733"/>
          </a:xfrm>
          <a:prstGeom prst="roundRect">
            <a:avLst>
              <a:gd name="adj" fmla="val 4116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331773" y="2139489"/>
            <a:ext cx="1310910" cy="433699"/>
          </a:xfrm>
          <a:prstGeom prst="wedgeRoundRectCallout">
            <a:avLst>
              <a:gd name="adj1" fmla="val 52630"/>
              <a:gd name="adj2" fmla="val -7957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menu.vm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5931461" y="2103929"/>
            <a:ext cx="1488935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header.vm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5931461" y="2621820"/>
            <a:ext cx="2366233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query_form.vm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134123" y="5287370"/>
            <a:ext cx="2366233" cy="433699"/>
          </a:xfrm>
          <a:prstGeom prst="wedgeRoundRectCallout">
            <a:avLst>
              <a:gd name="adj1" fmla="val 36815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facet_fields.vm</a:t>
            </a:r>
            <a:endParaRPr lang="zh-TW" altLang="en-US" sz="1800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6777767" y="4323953"/>
            <a:ext cx="2366233" cy="433699"/>
          </a:xfrm>
          <a:prstGeom prst="wedgeRoundRectCallout">
            <a:avLst>
              <a:gd name="adj1" fmla="val -38828"/>
              <a:gd name="adj2" fmla="val -9975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richtext_doc.vm</a:t>
            </a:r>
            <a:endParaRPr lang="zh-TW" altLang="en-US" sz="18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4909230" y="5148267"/>
            <a:ext cx="2366233" cy="433699"/>
          </a:xfrm>
          <a:prstGeom prst="wedgeRoundRectCallout">
            <a:avLst>
              <a:gd name="adj1" fmla="val -35950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richtext_fields.vm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6497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93" y="1879600"/>
            <a:ext cx="7543801" cy="253153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#</a:t>
            </a:r>
            <a:r>
              <a:rPr lang="zh-TW" altLang="en-US" sz="2200" dirty="0" smtClean="0"/>
              <a:t>開頭：</a:t>
            </a:r>
            <a:r>
              <a:rPr lang="en-US" altLang="zh-TW" sz="2200" dirty="0" err="1" smtClean="0"/>
              <a:t>vm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r>
              <a:rPr lang="zh-TW" altLang="en-US" sz="2200" dirty="0" smtClean="0"/>
              <a:t>一般內容顯示</a:t>
            </a:r>
            <a:endParaRPr lang="en-US" altLang="zh-TW" sz="2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13379"/>
          <a:stretch/>
        </p:blipFill>
        <p:spPr>
          <a:xfrm>
            <a:off x="3172680" y="1747396"/>
            <a:ext cx="5954387" cy="46026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73</a:t>
            </a:fld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025001" y="1760938"/>
            <a:ext cx="1639200" cy="372791"/>
          </a:xfrm>
          <a:prstGeom prst="wedgeRoundRectCallout">
            <a:avLst>
              <a:gd name="adj1" fmla="val -62256"/>
              <a:gd name="adj2" fmla="val 80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#*</a:t>
            </a:r>
            <a:r>
              <a:rPr lang="zh-TW" altLang="en-US" dirty="0" smtClean="0"/>
              <a:t>：註解開頭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299952" y="3010515"/>
            <a:ext cx="1818693" cy="372791"/>
          </a:xfrm>
          <a:prstGeom prst="wedgeRoundRectCallout">
            <a:avLst>
              <a:gd name="adj1" fmla="val 84098"/>
              <a:gd name="adj2" fmla="val -73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*#</a:t>
            </a:r>
            <a:r>
              <a:rPr lang="zh-TW" altLang="en-US" dirty="0" smtClean="0"/>
              <a:t>：註解結尾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1092575" y="3501968"/>
            <a:ext cx="2080105" cy="372791"/>
          </a:xfrm>
          <a:prstGeom prst="wedgeRoundRectCallout">
            <a:avLst>
              <a:gd name="adj1" fmla="val 79913"/>
              <a:gd name="adj2" fmla="val -41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#set(): 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22960" y="4097673"/>
            <a:ext cx="208010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#if():</a:t>
            </a:r>
            <a:r>
              <a:rPr lang="zh-TW" altLang="en-US" dirty="0"/>
              <a:t> 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12844" y="5542048"/>
            <a:ext cx="230108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#end:</a:t>
            </a:r>
            <a:r>
              <a:rPr lang="zh-TW" altLang="en-US" dirty="0" smtClean="0"/>
              <a:t> 條件判斷結束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1169245" y="4788495"/>
            <a:ext cx="1733820" cy="566576"/>
          </a:xfrm>
          <a:prstGeom prst="wedgeRoundRectCallout">
            <a:avLst>
              <a:gd name="adj1" fmla="val 101368"/>
              <a:gd name="adj2" fmla="val -240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直接顯示的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]\PRACTICE\5-1\edit_main.css.bat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Semantic UI</a:t>
            </a:r>
            <a:r>
              <a:rPr lang="zh-TW" altLang="en-US" dirty="0" smtClean="0"/>
              <a:t>作為設計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05399" y="3312072"/>
            <a:ext cx="3743325" cy="3013377"/>
            <a:chOff x="4594225" y="2900576"/>
            <a:chExt cx="4254500" cy="3424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225" y="2900576"/>
              <a:ext cx="4254500" cy="342487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384800" y="4699000"/>
              <a:ext cx="977900" cy="10445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9" name="Picture 2" descr="b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PRACTICE\5-2\open_webapp.bat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</a:t>
            </a:r>
            <a:r>
              <a:rPr lang="zh-TW" altLang="en-US" dirty="0"/>
              <a:t>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PRACTICE\5-2\open_img.bat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5-2.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06" y="5176574"/>
            <a:ext cx="1576388" cy="157638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b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1845734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7" y="2670389"/>
            <a:ext cx="666008" cy="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0410" y="286604"/>
            <a:ext cx="6536349" cy="1450757"/>
          </a:xfrm>
        </p:spPr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5-2</a:t>
            </a:r>
            <a:r>
              <a:rPr lang="en-US" altLang="zh-TW" dirty="0"/>
              <a:t>. </a:t>
            </a:r>
            <a:r>
              <a:rPr lang="zh-TW" altLang="en-US" dirty="0"/>
              <a:t>替換標題圖片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open_img.bat</a:t>
            </a:r>
          </a:p>
          <a:p>
            <a:pPr lvl="1"/>
            <a:r>
              <a:rPr lang="zh-TW" altLang="en-US" dirty="0" smtClean="0"/>
              <a:t>圖示</a:t>
            </a:r>
            <a:r>
              <a:rPr lang="zh-TW" altLang="en-US" dirty="0"/>
              <a:t> </a:t>
            </a:r>
            <a:r>
              <a:rPr lang="en-US" altLang="zh-TW" dirty="0">
                <a:hlinkClick r:id="rId3"/>
              </a:rPr>
              <a:t>http://findicons.com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照片</a:t>
            </a:r>
            <a:r>
              <a:rPr lang="zh-TW" altLang="en-US" dirty="0"/>
              <a:t> </a:t>
            </a:r>
            <a:r>
              <a:rPr lang="en-US" altLang="zh-TW" dirty="0">
                <a:hlinkClick r:id="rId4"/>
              </a:rPr>
              <a:t>http://pixabay.com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</a:t>
            </a:r>
            <a:r>
              <a:rPr lang="zh-TW" altLang="en-US" dirty="0"/>
              <a:t>截圖跟簡單</a:t>
            </a:r>
            <a:r>
              <a:rPr lang="zh-TW" altLang="en-US" dirty="0" smtClean="0"/>
              <a:t>編輯 </a:t>
            </a:r>
            <a:r>
              <a:rPr lang="en-US" altLang="zh-TW" dirty="0" err="1" smtClean="0"/>
              <a:t>FastStone</a:t>
            </a:r>
            <a:r>
              <a:rPr lang="en-US" altLang="zh-TW" dirty="0" smtClean="0"/>
              <a:t> Capture</a:t>
            </a:r>
            <a:br>
              <a:rPr lang="en-US" altLang="zh-TW" dirty="0" smtClean="0"/>
            </a:br>
            <a:r>
              <a:rPr lang="en-US" altLang="zh-TW" dirty="0" smtClean="0">
                <a:hlinkClick r:id="rId5"/>
              </a:rPr>
              <a:t>http://j.mp/20150501-fs</a:t>
            </a:r>
            <a:endParaRPr lang="zh-TW" altLang="en-US" dirty="0"/>
          </a:p>
          <a:p>
            <a:pPr lvl="2"/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我會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我超強！</a:t>
            </a:r>
            <a:endParaRPr lang="en-US" altLang="zh-TW" sz="1800" dirty="0" smtClean="0"/>
          </a:p>
          <a:p>
            <a:pPr algn="ctr"/>
            <a:endParaRPr lang="en-US" altLang="zh-TW" sz="1800" dirty="0" smtClean="0"/>
          </a:p>
          <a:p>
            <a:pPr algn="r"/>
            <a:r>
              <a:rPr lang="zh-TW" altLang="en-US" dirty="0"/>
              <a:t>但很多</a:t>
            </a:r>
            <a:r>
              <a:rPr lang="zh-TW" altLang="en-US" dirty="0" smtClean="0"/>
              <a:t>人不會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，我知道</a:t>
            </a:r>
            <a:r>
              <a:rPr lang="en-US" altLang="zh-TW" dirty="0" smtClean="0"/>
              <a:t>…</a:t>
            </a:r>
            <a:endParaRPr lang="zh-TW" altLang="en-US" dirty="0" smtClean="0"/>
          </a:p>
        </p:txBody>
      </p:sp>
      <p:pic>
        <p:nvPicPr>
          <p:cNvPr id="24578" name="Picture 2" descr="prettines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478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大幅度地調整了系統版面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找出講義沒提及的功能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2.</a:t>
            </a:r>
            <a:r>
              <a:rPr lang="zh-TW" altLang="en-US" sz="1800" dirty="0"/>
              <a:t>資料建置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5.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4261" y="2630434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3.</a:t>
            </a:r>
            <a:r>
              <a:rPr lang="zh-TW" altLang="en-US" sz="1800" dirty="0"/>
              <a:t>顯示與搜尋的設定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94261" y="5217067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4.</a:t>
            </a:r>
            <a:r>
              <a:rPr lang="zh-TW" altLang="en-US" sz="1800" dirty="0"/>
              <a:t>資訊檢索的設定</a:t>
            </a:r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2221</TotalTime>
  <Words>3154</Words>
  <Application>Microsoft Office PowerPoint</Application>
  <PresentationFormat>如螢幕大小 (4:3)</PresentationFormat>
  <Paragraphs>750</Paragraphs>
  <Slides>79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8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網路資訊檢索研究 Apache Solr全文搜尋引擎 </vt:lpstr>
      <vt:lpstr>課堂前準備</vt:lpstr>
      <vt:lpstr>開啟檔案的副檔名</vt:lpstr>
      <vt:lpstr>作業說明</vt:lpstr>
      <vt:lpstr>大綱</vt:lpstr>
      <vt:lpstr>Apache Solr介紹</vt:lpstr>
      <vt:lpstr>Apache Solr http://lucene.apache.org/solr/</vt:lpstr>
      <vt:lpstr>Solr特色</vt:lpstr>
      <vt:lpstr>Solr架構</vt:lpstr>
      <vt:lpstr> 系統架設</vt:lpstr>
      <vt:lpstr>Part 1. </vt:lpstr>
      <vt:lpstr> Solr運作環境說明</vt:lpstr>
      <vt:lpstr> 教學用Solr下載 http://j.mp/20150501solr</vt:lpstr>
      <vt:lpstr>啟動Solr並開啟網頁</vt:lpstr>
      <vt:lpstr>為什麼網頁開起來異常？</vt:lpstr>
      <vt:lpstr>啟動Solr並開啟網頁</vt:lpstr>
      <vt:lpstr>關閉Solr</vt:lpstr>
      <vt:lpstr>重新啟動Solr</vt:lpstr>
      <vt:lpstr>Part 1. 實作!</vt:lpstr>
      <vt:lpstr>資料建置</vt:lpstr>
      <vt:lpstr>Solr匯入資料的流程</vt:lpstr>
      <vt:lpstr>Part 2. </vt:lpstr>
      <vt:lpstr> 自行建置</vt:lpstr>
      <vt:lpstr>外部系統：以WorldCat為例</vt:lpstr>
      <vt:lpstr> 調整欄位名稱</vt:lpstr>
      <vt:lpstr> 檔案打開亂碼問題！</vt:lpstr>
      <vt:lpstr>設定Solr資料欄位</vt:lpstr>
      <vt:lpstr>設定Solr資料欄位</vt:lpstr>
      <vt:lpstr>設定Solr資料欄位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資料操作：匯入資料錯誤！</vt:lpstr>
      <vt:lpstr>資料操作：清空資料</vt:lpstr>
      <vt:lpstr>開啟網頁</vt:lpstr>
      <vt:lpstr>Part 2. 實作!</vt:lpstr>
      <vt:lpstr>思考問題： </vt:lpstr>
      <vt:lpstr>顯示與搜尋 的設定</vt:lpstr>
      <vt:lpstr>Solr核心設定檔</vt:lpstr>
      <vt:lpstr>簡易檢索(首頁)</vt:lpstr>
      <vt:lpstr>詳細欄位</vt:lpstr>
      <vt:lpstr>進階檢索</vt:lpstr>
      <vt:lpstr>Solr管理介面</vt:lpstr>
      <vt:lpstr>Part 3. </vt:lpstr>
      <vt:lpstr>顯示欄位設定</vt:lpstr>
      <vt:lpstr>顯示欄位設定</vt:lpstr>
      <vt:lpstr>層面檢索</vt:lpstr>
      <vt:lpstr>網站標題</vt:lpstr>
      <vt:lpstr>搜尋排序的權重</vt:lpstr>
      <vt:lpstr>搜尋相似物件排序的權重</vt:lpstr>
      <vt:lpstr>這資料庫排序都不相關啊?</vt:lpstr>
      <vt:lpstr>Part 3. 實作!</vt:lpstr>
      <vt:lpstr>資訊檢索的設定</vt:lpstr>
      <vt:lpstr>索引與查詢的關係</vt:lpstr>
      <vt:lpstr>Part 4. </vt:lpstr>
      <vt:lpstr>認識分析器：以text_en為例</vt:lpstr>
      <vt:lpstr>認識分析器：以text_en為例</vt:lpstr>
      <vt:lpstr>測試分析器</vt:lpstr>
      <vt:lpstr>認識斷詞器與過濾器</vt:lpstr>
      <vt:lpstr>斷詞器 &lt;tokenizer&gt;</vt:lpstr>
      <vt:lpstr>停用字 solr.StopFilterFactory</vt:lpstr>
      <vt:lpstr>text_general的停用字</vt:lpstr>
      <vt:lpstr>同義字 solr.SynonymFilterFactory</vt:lpstr>
      <vt:lpstr>Part 4. 實作!</vt:lpstr>
      <vt:lpstr>修改版面</vt:lpstr>
      <vt:lpstr>Search UI的版面</vt:lpstr>
      <vt:lpstr>Part 5. 步驟</vt:lpstr>
      <vt:lpstr>Velocity樣板語言與CSS</vt:lpstr>
      <vt:lpstr>重要的vm檔案</vt:lpstr>
      <vt:lpstr>vm檔案與版面的對應</vt:lpstr>
      <vt:lpstr>Velocity樣板語言</vt:lpstr>
      <vt:lpstr>重要的CSS檔案</vt:lpstr>
      <vt:lpstr>圖片與JavaScript檔案</vt:lpstr>
      <vt:lpstr>Part 5. 實作!</vt:lpstr>
      <vt:lpstr>作業說明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87</cp:revision>
  <dcterms:created xsi:type="dcterms:W3CDTF">2014-12-15T12:06:39Z</dcterms:created>
  <dcterms:modified xsi:type="dcterms:W3CDTF">2015-05-02T17:58:42Z</dcterms:modified>
</cp:coreProperties>
</file>