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7"/>
  </p:notesMasterIdLst>
  <p:sldIdLst>
    <p:sldId id="261" r:id="rId2"/>
    <p:sldId id="257" r:id="rId3"/>
    <p:sldId id="259" r:id="rId4"/>
    <p:sldId id="260" r:id="rId5"/>
    <p:sldId id="262" r:id="rId6"/>
    <p:sldId id="258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76" r:id="rId21"/>
    <p:sldId id="278" r:id="rId22"/>
    <p:sldId id="279" r:id="rId23"/>
    <p:sldId id="280" r:id="rId24"/>
    <p:sldId id="281" r:id="rId25"/>
    <p:sldId id="263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212" autoAdjust="0"/>
  </p:normalViewPr>
  <p:slideViewPr>
    <p:cSldViewPr snapToGrid="0">
      <p:cViewPr varScale="1">
        <p:scale>
          <a:sx n="98" d="100"/>
          <a:sy n="98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2086-B5A0-44E7-9A35-7172FAEAC015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6D5A-C5B1-4E60-9EF0-58EE07516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參考內容：</a:t>
            </a:r>
            <a:r>
              <a:rPr lang="en-US" altLang="zh-TW" dirty="0" smtClean="0"/>
              <a:t>https://www.evernote.com/view/notebook/fc73e225-c2be-45ca-8cde-88ab4e57a922?locale=zh_TW#st=p&amp;n=fc73e225-c2be-45ca-8cde-88ab4e57a922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4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1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365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3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29639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7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550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9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1384866"/>
          </a:xfrm>
        </p:spPr>
        <p:txBody>
          <a:bodyPr tIns="0" bIns="0" anchor="t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5540990"/>
            <a:ext cx="3840479" cy="918796"/>
          </a:xfrm>
        </p:spPr>
        <p:txBody>
          <a:bodyPr lIns="91440" tIns="0" rIns="91440" bIns="0" anchor="b">
            <a:normAutofit/>
          </a:bodyPr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3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PublicServers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Solr</a:t>
            </a:r>
            <a:br>
              <a:rPr lang="en-US" altLang="zh-TW" dirty="0"/>
            </a:br>
            <a:r>
              <a:rPr lang="en-US" altLang="zh-TW" dirty="0"/>
              <a:t>IR</a:t>
            </a:r>
            <a:r>
              <a:rPr lang="zh-TW" altLang="en-US" dirty="0"/>
              <a:t>課程教學草稿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dirty="0"/>
              <a:t>政大圖檔所 陳勇汀</a:t>
            </a:r>
            <a:endParaRPr lang="en-US" altLang="zh-TW" dirty="0"/>
          </a:p>
          <a:p>
            <a:pPr algn="r"/>
            <a:r>
              <a:rPr lang="en-US" altLang="zh-TW" dirty="0"/>
              <a:t>2014/12/15</a:t>
            </a:r>
          </a:p>
          <a:p>
            <a:pPr algn="r"/>
            <a:r>
              <a:rPr lang="en-US" altLang="zh-TW" dirty="0" smtClean="0"/>
              <a:t>pudding@nccu.edu.tw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</a:t>
            </a:fld>
            <a:endParaRPr lang="zh-TW" altLang="en-US" dirty="0"/>
          </a:p>
        </p:txBody>
      </p:sp>
      <p:pic>
        <p:nvPicPr>
          <p:cNvPr id="9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835" b="8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 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轉換工具「將</a:t>
            </a:r>
            <a:r>
              <a:rPr lang="en-US" altLang="zh-TW" dirty="0"/>
              <a:t>Excel</a:t>
            </a:r>
            <a:r>
              <a:rPr lang="zh-TW" altLang="en-US" dirty="0"/>
              <a:t>轉換成</a:t>
            </a:r>
            <a:r>
              <a:rPr lang="en-US" altLang="zh-TW" dirty="0"/>
              <a:t>Solr XML</a:t>
            </a:r>
            <a:r>
              <a:rPr lang="zh-TW" altLang="en-US" dirty="0"/>
              <a:t>格式」 </a:t>
            </a:r>
            <a:endParaRPr lang="en-US" altLang="zh-TW" dirty="0" smtClean="0"/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goo.gl/Z9RIhZ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2. </a:t>
            </a:r>
            <a:r>
              <a:rPr lang="zh-TW" altLang="en-US" dirty="0" smtClean="0"/>
              <a:t>資料準備</a:t>
            </a:r>
            <a:endParaRPr lang="zh-TW" altLang="en-US" dirty="0"/>
          </a:p>
        </p:txBody>
      </p:sp>
      <p:pic>
        <p:nvPicPr>
          <p:cNvPr id="4098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03" y="17373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8730" y="2809929"/>
            <a:ext cx="7830990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&lt;add&gt;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&lt;doc&gt;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name="OCLC #"&gt;465820596&lt;/field&gt;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name="Title"&gt;Fra det nu forsvundne Solrød kommune&lt;/field&gt;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name="Author"&gt;Steen Rosendahl&lt;/field&gt;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name="Author"&gt;Solrød lokalhistoriske arkiv&lt;/field&gt;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name="Language"&gt;丹麥語（Danish）&lt;/field&gt;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name="Item type"&gt;book&lt;/field&gt;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name="Publisher"&gt;[København] : Strandbergs forlag, 1984&lt;/field&gt;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name="Added date"&gt;2014-12-14 04:38&lt;/field&gt;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&lt;/doc&gt;</a:t>
            </a:r>
            <a:endParaRPr lang="en-US" altLang="zh-TW" sz="1800" dirty="0">
              <a:solidFill>
                <a:schemeClr val="tx1"/>
              </a:solidFill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&lt;/add&gt;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替換掉匯入資料的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檔案 </a:t>
            </a:r>
            <a:r>
              <a:rPr lang="en-US" altLang="zh-TW" dirty="0" smtClean="0"/>
              <a:t>(</a:t>
            </a:r>
            <a:r>
              <a:rPr lang="zh-TW" altLang="en-US" dirty="0" smtClean="0"/>
              <a:t>能夠處理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http://notepad-plus-plus.org/</a:t>
            </a:r>
          </a:p>
          <a:p>
            <a:r>
              <a:rPr lang="zh-TW" altLang="en-US" dirty="0" smtClean="0"/>
              <a:t>請將準備好的資料儲存到以下路徑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/>
              <a:t>Solr</a:t>
            </a:r>
            <a:r>
              <a:rPr lang="en-US" altLang="zh-TW" dirty="0" smtClean="0"/>
              <a:t>]\</a:t>
            </a:r>
            <a:r>
              <a:rPr lang="zh-TW" altLang="en-US" dirty="0" smtClean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\data.xml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2. </a:t>
            </a:r>
            <a:r>
              <a:rPr lang="zh-TW" altLang="en-US" dirty="0" smtClean="0"/>
              <a:t>資料準備</a:t>
            </a:r>
            <a:endParaRPr lang="zh-TW" altLang="en-US" dirty="0"/>
          </a:p>
        </p:txBody>
      </p:sp>
      <p:pic>
        <p:nvPicPr>
          <p:cNvPr id="5122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18457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儲存欄位：修改</a:t>
            </a:r>
            <a:r>
              <a:rPr lang="en-US" altLang="zh-TW" dirty="0" smtClean="0"/>
              <a:t>schema.xml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\open schema.xml.bat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[Solr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\schema.xml</a:t>
            </a:r>
          </a:p>
          <a:p>
            <a:r>
              <a:rPr lang="zh-TW" altLang="en-US" dirty="0" smtClean="0"/>
              <a:t>修改資料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smtClean="0"/>
              <a:t>schema&gt;</a:t>
            </a:r>
          </a:p>
          <a:p>
            <a:pPr lvl="2"/>
            <a:r>
              <a:rPr lang="en-US" altLang="zh-TW" dirty="0" smtClean="0"/>
              <a:t>&lt;field&gt;</a:t>
            </a:r>
          </a:p>
          <a:p>
            <a:r>
              <a:rPr lang="en-US" altLang="zh-TW" dirty="0" smtClean="0"/>
              <a:t>&lt;field&gt;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name="title"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type="</a:t>
            </a:r>
            <a:r>
              <a:rPr lang="en-US" altLang="zh-TW" dirty="0" err="1" smtClean="0"/>
              <a:t>text_general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：資料形態，跟斷詞有關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ndexed="true"</a:t>
            </a:r>
            <a:r>
              <a:rPr lang="zh-TW" altLang="en-US" dirty="0" smtClean="0"/>
              <a:t>：是否索引，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才能被檢索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stored="true"</a:t>
            </a:r>
            <a:r>
              <a:rPr lang="zh-TW" altLang="en-US" dirty="0" smtClean="0"/>
              <a:t>：是否儲存，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才能用</a:t>
            </a:r>
            <a:r>
              <a:rPr lang="en-US" altLang="zh-TW" dirty="0" smtClean="0"/>
              <a:t>highlight</a:t>
            </a:r>
          </a:p>
          <a:p>
            <a:pPr lvl="1"/>
            <a:r>
              <a:rPr lang="en-US" altLang="zh-TW" dirty="0" smtClean="0"/>
              <a:t>multivalued="true"</a:t>
            </a:r>
            <a:r>
              <a:rPr lang="zh-TW" altLang="en-US" dirty="0" smtClean="0"/>
              <a:t>：是否允許多值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en-US" altLang="zh-TW" dirty="0"/>
              <a:t>Solr</a:t>
            </a:r>
            <a:r>
              <a:rPr lang="zh-TW" altLang="en-US" dirty="0"/>
              <a:t>啟動中，修改過後需要重新啟動</a:t>
            </a:r>
            <a:r>
              <a:rPr lang="en-US" altLang="zh-TW" dirty="0"/>
              <a:t>Solr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15895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層面檢索：修改</a:t>
            </a:r>
            <a:r>
              <a:rPr lang="en-US" altLang="zh-TW" dirty="0"/>
              <a:t>solrconfig.xml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\open 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[Solr]\example\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修改標題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name="title"&gt;Apache Solr IR Practice&lt;/</a:t>
            </a:r>
            <a:r>
              <a:rPr lang="en-US" altLang="zh-TW" dirty="0" err="1"/>
              <a:t>str</a:t>
            </a:r>
            <a:r>
              <a:rPr lang="en-US" altLang="zh-TW" dirty="0"/>
              <a:t>&gt;</a:t>
            </a:r>
          </a:p>
          <a:p>
            <a:r>
              <a:rPr lang="zh-TW" altLang="en-US" dirty="0" smtClean="0"/>
              <a:t>修改資料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 smtClean="0"/>
              <a:t>"&gt;</a:t>
            </a:r>
          </a:p>
          <a:p>
            <a:r>
              <a:rPr lang="zh-TW" altLang="en-US" dirty="0" smtClean="0"/>
              <a:t>修改要開啟層面檢索的欄位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/>
              <a:t>"&gt;subject&lt;/</a:t>
            </a:r>
            <a:r>
              <a:rPr lang="en-US" altLang="zh-TW" dirty="0" err="1"/>
              <a:t>str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Solr</a:t>
            </a:r>
            <a:r>
              <a:rPr lang="zh-TW" altLang="en-US" dirty="0"/>
              <a:t>啟動中，修改過後需要重新啟動</a:t>
            </a:r>
            <a:r>
              <a:rPr lang="en-US" altLang="zh-TW" dirty="0"/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4450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資料顯示：修改</a:t>
            </a:r>
            <a:r>
              <a:rPr lang="en-US" altLang="zh-TW" sz="4000" dirty="0" smtClean="0"/>
              <a:t>display_fields.vm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  <a:r>
              <a:rPr lang="en-US" altLang="zh-TW" dirty="0"/>
              <a:t>\open display_fields.vm</a:t>
            </a:r>
          </a:p>
          <a:p>
            <a:pPr lvl="1"/>
            <a:r>
              <a:rPr lang="zh-TW" altLang="en-US" dirty="0"/>
              <a:t>開啟</a:t>
            </a:r>
            <a:r>
              <a:rPr lang="en-US" altLang="zh-TW" sz="1600" dirty="0"/>
              <a:t>[Solr]\example\</a:t>
            </a:r>
            <a:r>
              <a:rPr lang="en-US" altLang="zh-TW" sz="1600" dirty="0" err="1"/>
              <a:t>solr</a:t>
            </a:r>
            <a:r>
              <a:rPr lang="en-US" altLang="zh-TW" sz="1600" dirty="0"/>
              <a:t>\collection1\</a:t>
            </a:r>
            <a:r>
              <a:rPr lang="en-US" altLang="zh-TW" sz="1600" dirty="0" err="1"/>
              <a:t>conf</a:t>
            </a:r>
            <a:r>
              <a:rPr lang="en-US" altLang="zh-TW" sz="1600" dirty="0"/>
              <a:t>\velocity\display_fields.vm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vm</a:t>
            </a:r>
            <a:r>
              <a:rPr lang="zh-TW" altLang="en-US" dirty="0" smtClean="0"/>
              <a:t>檔案請以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/>
          </a:p>
          <a:p>
            <a:r>
              <a:rPr lang="zh-TW" altLang="en-US" dirty="0" smtClean="0"/>
              <a:t>不同狀態下要顯示的欄位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result_fields</a:t>
            </a:r>
            <a:r>
              <a:rPr lang="zh-TW" altLang="en-US" dirty="0"/>
              <a:t>：簡易顯示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detail_fields</a:t>
            </a:r>
            <a:r>
              <a:rPr lang="zh-TW" altLang="en-US" dirty="0" smtClean="0"/>
              <a:t>：詳細顯示欄位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similar_fields</a:t>
            </a:r>
            <a:r>
              <a:rPr lang="zh-TW" altLang="en-US" dirty="0" smtClean="0"/>
              <a:t>：類似資料顯示欄位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advance_search_fields</a:t>
            </a:r>
            <a:r>
              <a:rPr lang="zh-TW" altLang="en-US" dirty="0"/>
              <a:t>：詳細檢索可使用的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資料顯示：修改</a:t>
            </a:r>
            <a:r>
              <a:rPr lang="en-US" altLang="zh-TW" sz="4000" dirty="0" smtClean="0"/>
              <a:t>display_fields.vm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每一個欄位的設定：</a:t>
            </a:r>
            <a:endParaRPr lang="en-US" altLang="zh-TW" dirty="0" smtClean="0"/>
          </a:p>
          <a:p>
            <a:pPr lvl="1"/>
            <a:r>
              <a:rPr lang="en-US" altLang="zh-TW" dirty="0"/>
              <a:t>{'name': 'subject', 'label': 'Subject', '</a:t>
            </a:r>
            <a:r>
              <a:rPr lang="en-US" altLang="zh-TW" dirty="0" err="1"/>
              <a:t>access_point</a:t>
            </a:r>
            <a:r>
              <a:rPr lang="en-US" altLang="zh-TW" dirty="0"/>
              <a:t>': true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label</a:t>
            </a:r>
            <a:r>
              <a:rPr lang="zh-TW" altLang="en-US" dirty="0" smtClean="0"/>
              <a:t>：要顯示的名稱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access_point</a:t>
            </a:r>
            <a:r>
              <a:rPr lang="zh-TW" altLang="en-US" dirty="0" smtClean="0"/>
              <a:t>：可以用此欄位的名稱來作進一步檢索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3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4.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4. </a:t>
            </a:r>
            <a:r>
              <a:rPr lang="zh-TW" altLang="en-US" dirty="0"/>
              <a:t>啟動</a:t>
            </a:r>
            <a:r>
              <a:rPr lang="en-US" altLang="zh-TW" dirty="0" smtClean="0"/>
              <a:t>Solr\start-solr-open.bat</a:t>
            </a:r>
          </a:p>
          <a:p>
            <a:pPr lvl="1"/>
            <a:r>
              <a:rPr lang="zh-TW" altLang="en-US" dirty="0" smtClean="0"/>
              <a:t>開啟指令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</a:t>
            </a:r>
            <a:endParaRPr lang="en-US" altLang="zh-TW" dirty="0"/>
          </a:p>
          <a:p>
            <a:pPr lvl="2"/>
            <a:r>
              <a:rPr lang="en-US" altLang="zh-TW" dirty="0" smtClean="0"/>
              <a:t>java </a:t>
            </a:r>
            <a:r>
              <a:rPr lang="en-US" altLang="zh-TW" dirty="0"/>
              <a:t>-jar </a:t>
            </a:r>
            <a:r>
              <a:rPr lang="en-US" altLang="zh-TW" dirty="0" smtClean="0"/>
              <a:t>start.jar</a:t>
            </a:r>
          </a:p>
          <a:p>
            <a:pPr lvl="1"/>
            <a:r>
              <a:rPr lang="zh-TW" altLang="en-US" dirty="0" smtClean="0"/>
              <a:t>開啟網站</a:t>
            </a:r>
            <a:endParaRPr lang="en-US" altLang="zh-TW" dirty="0" smtClean="0"/>
          </a:p>
          <a:p>
            <a:pPr lvl="2"/>
            <a:r>
              <a:rPr lang="en-US" altLang="zh-TW" dirty="0"/>
              <a:t>http://</a:t>
            </a:r>
            <a:r>
              <a:rPr lang="en-US" altLang="zh-TW" dirty="0" smtClean="0"/>
              <a:t>localhost:8983/solr/browse</a:t>
            </a:r>
          </a:p>
          <a:p>
            <a:r>
              <a:rPr lang="zh-TW" altLang="en-US" dirty="0" smtClean="0"/>
              <a:t>此時資料還是空空的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5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5. </a:t>
            </a:r>
            <a:r>
              <a:rPr lang="zh-TW" altLang="en-US" dirty="0" smtClean="0"/>
              <a:t>匯入資料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必須是要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啟動狀態下</a:t>
            </a:r>
            <a:endParaRPr lang="en-US" altLang="zh-TW" dirty="0" smtClean="0"/>
          </a:p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</a:t>
            </a:r>
            <a:r>
              <a:rPr lang="en-US" altLang="zh-TW" dirty="0" smtClean="0"/>
              <a:t>add_data.bat</a:t>
            </a:r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jar –jar post.jar [data.xml]</a:t>
            </a:r>
          </a:p>
          <a:p>
            <a:pPr lvl="1"/>
            <a:r>
              <a:rPr lang="zh-TW" altLang="en-US" dirty="0" smtClean="0"/>
              <a:t>如果出現 「</a:t>
            </a:r>
            <a:r>
              <a:rPr lang="en-US" altLang="zh-TW" dirty="0" smtClean="0"/>
              <a:t>1 files indexed.</a:t>
            </a:r>
            <a:r>
              <a:rPr lang="zh-TW" altLang="en-US" dirty="0" smtClean="0"/>
              <a:t>」表示成功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關閉視窗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\open 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 webpage.bat</a:t>
            </a:r>
          </a:p>
          <a:p>
            <a:pPr lvl="1"/>
            <a:r>
              <a:rPr lang="zh-TW" altLang="en-US" dirty="0" smtClean="0"/>
              <a:t>開啟網頁 </a:t>
            </a:r>
            <a:r>
              <a:rPr lang="en-US" altLang="zh-TW" dirty="0"/>
              <a:t>http://localhost:8983/solr/browse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5. </a:t>
            </a:r>
            <a:r>
              <a:rPr lang="zh-TW" altLang="en-US" dirty="0"/>
              <a:t>匯入資料</a:t>
            </a:r>
          </a:p>
        </p:txBody>
      </p:sp>
    </p:spTree>
    <p:extLst>
      <p:ext uri="{BB962C8B-B14F-4D97-AF65-F5344CB8AC3E}">
        <p14:creationId xmlns:p14="http://schemas.microsoft.com/office/powerpoint/2010/main" val="7362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\delete_all_data.bat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/>
              <a:t>java -</a:t>
            </a:r>
            <a:r>
              <a:rPr lang="en-US" altLang="zh-TW" dirty="0" err="1"/>
              <a:t>Ddata</a:t>
            </a:r>
            <a:r>
              <a:rPr lang="en-US" altLang="zh-TW" dirty="0"/>
              <a:t>=</a:t>
            </a:r>
            <a:r>
              <a:rPr lang="en-US" altLang="zh-TW" dirty="0" err="1"/>
              <a:t>args</a:t>
            </a:r>
            <a:r>
              <a:rPr lang="en-US" altLang="zh-TW" dirty="0"/>
              <a:t> -jar post.jar "&lt;delete&gt;&lt;query&gt;*:*&lt;/query&gt;&lt;/delete</a:t>
            </a:r>
            <a:r>
              <a:rPr lang="en-US" altLang="zh-TW" dirty="0" smtClean="0"/>
              <a:t>&gt;"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5. </a:t>
            </a:r>
            <a:r>
              <a:rPr lang="zh-TW" altLang="en-US" dirty="0"/>
              <a:t>匯入資料</a:t>
            </a:r>
          </a:p>
        </p:txBody>
      </p:sp>
    </p:spTree>
    <p:extLst>
      <p:ext uri="{BB962C8B-B14F-4D97-AF65-F5344CB8AC3E}">
        <p14:creationId xmlns:p14="http://schemas.microsoft.com/office/powerpoint/2010/main" val="35669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Apache Solr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安裝步驟</a:t>
            </a:r>
            <a:endParaRPr lang="en-US" altLang="zh-TW" dirty="0" smtClean="0"/>
          </a:p>
          <a:p>
            <a:r>
              <a:rPr lang="zh-TW" altLang="en-US" dirty="0" smtClean="0"/>
              <a:t>作業說明</a:t>
            </a:r>
            <a:endParaRPr lang="en-US" altLang="zh-TW" dirty="0" smtClean="0"/>
          </a:p>
          <a:p>
            <a:r>
              <a:rPr lang="zh-TW" altLang="en-US" dirty="0" smtClean="0"/>
              <a:t>延伸閱讀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8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6. </a:t>
            </a:r>
            <a:r>
              <a:rPr lang="zh-TW" altLang="en-US" dirty="0"/>
              <a:t>修改版面指導</a:t>
            </a:r>
            <a:r>
              <a:rPr lang="en-US" altLang="zh-TW" dirty="0"/>
              <a:t>\open velocity.bat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資料夾位置：</a:t>
            </a:r>
            <a:r>
              <a:rPr lang="en-US" altLang="zh-TW" dirty="0" smtClean="0"/>
              <a:t>[Solr]\example\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\velocity</a:t>
            </a:r>
          </a:p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en-US" altLang="zh-TW" dirty="0"/>
              <a:t>Velocity Project</a:t>
            </a:r>
            <a:br>
              <a:rPr lang="en-US" altLang="zh-TW" dirty="0"/>
            </a:br>
            <a:r>
              <a:rPr lang="en-US" altLang="zh-TW" dirty="0"/>
              <a:t>https://velocity.apache.org/engine/releases/velocity-1.5/user-guide.html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專注於顯示資料使用的樣板語言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Velocity</a:t>
            </a:r>
            <a:r>
              <a:rPr lang="zh-TW" altLang="en-US" dirty="0" smtClean="0"/>
              <a:t>：以 </a:t>
            </a:r>
            <a:r>
              <a:rPr lang="en-US" altLang="zh-TW" dirty="0" smtClean="0"/>
              <a:t>#</a:t>
            </a:r>
            <a:r>
              <a:rPr lang="zh-TW" altLang="en-US" dirty="0" smtClean="0"/>
              <a:t>開頭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一般程式語言：</a:t>
            </a:r>
            <a:r>
              <a:rPr lang="en-US" altLang="zh-TW" dirty="0" smtClean="0"/>
              <a:t>HTML/CSS/JavaScript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35179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  <a:endParaRPr lang="en-US" altLang="zh-TW" dirty="0"/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/>
              <a:t>：顯示</a:t>
            </a:r>
            <a:r>
              <a:rPr lang="zh-TW" altLang="en-US" dirty="0" smtClean="0"/>
              <a:t>結果記錄</a:t>
            </a:r>
            <a:endParaRPr lang="en-US" altLang="zh-TW" dirty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/>
              <a:t>：</a:t>
            </a:r>
            <a:r>
              <a:rPr lang="zh-TW" altLang="en-US" dirty="0" smtClean="0"/>
              <a:t>顯示相關記錄</a:t>
            </a:r>
            <a:endParaRPr lang="en-US" altLang="zh-TW" dirty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</p:spTree>
    <p:extLst>
      <p:ext uri="{BB962C8B-B14F-4D97-AF65-F5344CB8AC3E}">
        <p14:creationId xmlns:p14="http://schemas.microsoft.com/office/powerpoint/2010/main" val="2887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：設定網頁樣式的程式語言</a:t>
            </a:r>
            <a:endParaRPr lang="en-US" altLang="zh-TW" dirty="0" smtClean="0"/>
          </a:p>
          <a:p>
            <a:r>
              <a:rPr lang="en-US" altLang="zh-TW" dirty="0" smtClean="0"/>
              <a:t>main.css</a:t>
            </a:r>
            <a:r>
              <a:rPr lang="zh-TW" altLang="en-US" dirty="0" smtClean="0"/>
              <a:t>：主要控制網站的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額外採用了</a:t>
            </a:r>
            <a:r>
              <a:rPr lang="en-US" altLang="zh-TW" dirty="0" smtClean="0"/>
              <a:t>Semantic UI</a:t>
            </a:r>
            <a:r>
              <a:rPr lang="zh-TW" altLang="en-US" dirty="0" smtClean="0"/>
              <a:t>作為設計工具庫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使用教學 </a:t>
            </a:r>
            <a:r>
              <a:rPr lang="en-US" altLang="zh-TW" dirty="0" smtClean="0"/>
              <a:t>http</a:t>
            </a:r>
            <a:r>
              <a:rPr lang="en-US" altLang="zh-TW" dirty="0"/>
              <a:t>://semantic-ui.com/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  <p:pic>
        <p:nvPicPr>
          <p:cNvPr id="8194" name="Picture 2" descr="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62232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其他檔案位置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6. </a:t>
            </a:r>
            <a:r>
              <a:rPr lang="zh-TW" altLang="en-US" dirty="0"/>
              <a:t>修改版面指導</a:t>
            </a:r>
            <a:r>
              <a:rPr lang="en-US" altLang="zh-TW" dirty="0"/>
              <a:t>\open </a:t>
            </a:r>
            <a:r>
              <a:rPr lang="en-US" altLang="zh-TW" dirty="0" smtClean="0"/>
              <a:t>webapp.bat</a:t>
            </a:r>
            <a:endParaRPr lang="en-US" altLang="zh-TW" dirty="0"/>
          </a:p>
          <a:p>
            <a:pPr lvl="1"/>
            <a:r>
              <a:rPr lang="zh-TW" altLang="en-US" dirty="0"/>
              <a:t>資料夾位置：</a:t>
            </a:r>
            <a:r>
              <a:rPr lang="en-US" altLang="zh-TW" dirty="0"/>
              <a:t>[Solr]\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endParaRPr lang="en-US" altLang="zh-TW" dirty="0" smtClean="0"/>
          </a:p>
          <a:p>
            <a:r>
              <a:rPr lang="zh-TW" altLang="en-US" dirty="0" smtClean="0"/>
              <a:t>檔案位置與網址的關係：以</a:t>
            </a:r>
            <a:r>
              <a:rPr lang="en-US" altLang="zh-TW" dirty="0" smtClean="0"/>
              <a:t>library-logo-small.png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檔案位置：</a:t>
            </a:r>
            <a:r>
              <a:rPr lang="en-US" altLang="zh-TW" dirty="0" smtClean="0"/>
              <a:t>[Solr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r>
              <a:rPr lang="en-US" altLang="zh-TW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\library-logo-small.png</a:t>
            </a:r>
          </a:p>
          <a:p>
            <a:pPr lvl="1"/>
            <a:r>
              <a:rPr lang="zh-TW" altLang="en-US" dirty="0" smtClean="0"/>
              <a:t>網址：</a:t>
            </a:r>
            <a:r>
              <a:rPr lang="en-US" altLang="zh-TW" dirty="0"/>
              <a:t>http://localhost:8983/solr</a:t>
            </a:r>
            <a:r>
              <a:rPr lang="en-US" altLang="zh-TW" dirty="0">
                <a:solidFill>
                  <a:srgbClr val="FF0000"/>
                </a:solidFill>
              </a:rPr>
              <a:t>/img/library-logo-small.png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</p:spTree>
    <p:extLst>
      <p:ext uri="{BB962C8B-B14F-4D97-AF65-F5344CB8AC3E}">
        <p14:creationId xmlns:p14="http://schemas.microsoft.com/office/powerpoint/2010/main" val="3310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建制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筆資料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使用其他資料庫蒐集資料！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修改版面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/>
              <a:t>顯示欄位</a:t>
            </a:r>
            <a:endParaRPr lang="en-US" altLang="zh-TW" dirty="0" smtClean="0"/>
          </a:p>
          <a:p>
            <a:r>
              <a:rPr lang="zh-TW" altLang="en-US" dirty="0" smtClean="0"/>
              <a:t>網站標題文字與圖片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4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張錦堂（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日）。全文檢索伺服器</a:t>
            </a:r>
            <a:r>
              <a:rPr lang="en-US" altLang="zh-TW" dirty="0"/>
              <a:t>Solr</a:t>
            </a:r>
            <a:r>
              <a:rPr lang="zh-TW" altLang="en-US" dirty="0"/>
              <a:t>初探。</a:t>
            </a:r>
            <a:r>
              <a:rPr lang="zh-TW" altLang="en-US" i="1" dirty="0"/>
              <a:t>中央研究院計算中心通訊電子報</a:t>
            </a:r>
            <a:r>
              <a:rPr lang="zh-TW" altLang="en-US" dirty="0"/>
              <a:t>。上網日期：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日，檢自：</a:t>
            </a:r>
            <a:r>
              <a:rPr lang="en-US" altLang="zh-TW" dirty="0"/>
              <a:t>http://</a:t>
            </a:r>
            <a:r>
              <a:rPr lang="en-US" altLang="zh-TW" dirty="0" smtClean="0"/>
              <a:t>newsletter.ascc.sinica.edu.tw/news/read_news.php?nid=2288</a:t>
            </a:r>
          </a:p>
          <a:p>
            <a:r>
              <a:rPr lang="en-US" altLang="zh-TW" dirty="0"/>
              <a:t>The Apache Software Foundation. (2007). Velocity User Guide. </a:t>
            </a:r>
            <a:r>
              <a:rPr lang="en-US" altLang="zh-TW" i="1" dirty="0"/>
              <a:t>Apache Velocity</a:t>
            </a:r>
            <a:r>
              <a:rPr lang="en-US" altLang="zh-TW" dirty="0"/>
              <a:t>. Retrieved December 16, 2014, from https://velocity.apache.org/engine/releases/velocity-1.5/user-guide.html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http://lucene.apache.org/solr/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90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Apache</a:t>
            </a:r>
            <a:r>
              <a:rPr lang="zh-TW" altLang="en-US" dirty="0" smtClean="0"/>
              <a:t>基金會的開放原始碼全文檢索引擎</a:t>
            </a:r>
            <a:r>
              <a:rPr lang="en-US" altLang="zh-TW" dirty="0" smtClean="0"/>
              <a:t>(full text search engine)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2010</a:t>
            </a:r>
            <a:r>
              <a:rPr lang="zh-TW" altLang="en-US" dirty="0" smtClean="0"/>
              <a:t>年正式併入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計劃中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err="1" smtClean="0"/>
              <a:t>Lucene</a:t>
            </a:r>
            <a:r>
              <a:rPr lang="zh-TW" altLang="en-US" dirty="0"/>
              <a:t>全文</a:t>
            </a:r>
            <a:r>
              <a:rPr lang="zh-TW" altLang="en-US" dirty="0" smtClean="0"/>
              <a:t>檢索引擎為核心，再加入更多功能與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，方便與各種系統整合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具備企業級的規模與功能，成為眾多系統檢索的核心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wiki.apache.org/solr/PublicServers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21" y="4770967"/>
            <a:ext cx="838200" cy="61912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78261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美國白宮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6" y="4770967"/>
            <a:ext cx="942975" cy="552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041399" y="5461000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美國線上</a:t>
            </a:r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228444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開源論壇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529" y="4842404"/>
            <a:ext cx="1885950" cy="476250"/>
          </a:xfrm>
          <a:prstGeom prst="rect">
            <a:avLst/>
          </a:prstGeom>
        </p:spPr>
      </p:pic>
      <p:pic>
        <p:nvPicPr>
          <p:cNvPr id="1030" name="Picture 6" descr="J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37" y="4660111"/>
            <a:ext cx="606425" cy="7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83200" y="5527675"/>
            <a:ext cx="167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學術資料庫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Solr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設定檔定義資料的</a:t>
            </a:r>
            <a:r>
              <a:rPr lang="en-US" altLang="zh-TW" dirty="0" smtClean="0"/>
              <a:t>Schema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設定資料類別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string, text general)</a:t>
            </a:r>
            <a:r>
              <a:rPr lang="zh-TW" altLang="en-US" dirty="0" smtClean="0"/>
              <a:t>、多值、唯一值</a:t>
            </a:r>
            <a:endParaRPr lang="en-US" altLang="zh-TW" dirty="0" smtClean="0"/>
          </a:p>
          <a:p>
            <a:r>
              <a:rPr lang="zh-TW" altLang="en-US" dirty="0" smtClean="0"/>
              <a:t>擴充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的查詢語法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指定欄位檢索、布林邏輯、函式計算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設定檔調整文件匯入分析器</a:t>
            </a:r>
            <a:endParaRPr lang="en-US" altLang="zh-TW" dirty="0" smtClean="0"/>
          </a:p>
          <a:p>
            <a:pPr lvl="1"/>
            <a:r>
              <a:rPr lang="zh-TW" altLang="en-US" dirty="0"/>
              <a:t>設定斷詞分析</a:t>
            </a:r>
            <a:r>
              <a:rPr lang="en-US" altLang="zh-TW" dirty="0"/>
              <a:t>(tokenize)</a:t>
            </a:r>
            <a:r>
              <a:rPr lang="zh-TW" altLang="en-US" dirty="0"/>
              <a:t>與過濾</a:t>
            </a:r>
            <a:r>
              <a:rPr lang="en-US" altLang="zh-TW" dirty="0"/>
              <a:t>(</a:t>
            </a:r>
            <a:r>
              <a:rPr lang="zh-TW" altLang="en-US" dirty="0"/>
              <a:t>字幹處理、停用字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擴充搜尋功能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層面分類搜尋及縮小範圍過濾功能</a:t>
            </a:r>
            <a:endParaRPr lang="en-US" altLang="zh-TW" dirty="0"/>
          </a:p>
          <a:p>
            <a:pPr lvl="1"/>
            <a:r>
              <a:rPr lang="zh-TW" altLang="en-US" dirty="0"/>
              <a:t>地理空間資料搜尋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針對各種文本進行索引</a:t>
            </a:r>
            <a:endParaRPr lang="en-US" altLang="zh-TW" dirty="0"/>
          </a:p>
          <a:p>
            <a:pPr lvl="1"/>
            <a:r>
              <a:rPr lang="en-US" altLang="zh-TW" dirty="0"/>
              <a:t>JSON, XML, CSV, </a:t>
            </a:r>
            <a:r>
              <a:rPr lang="zh-TW" altLang="en-US" dirty="0"/>
              <a:t>文字檔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Apache </a:t>
            </a:r>
            <a:r>
              <a:rPr lang="en-US" altLang="zh-TW" dirty="0" err="1"/>
              <a:t>Tika</a:t>
            </a:r>
            <a:r>
              <a:rPr lang="zh-TW" altLang="en-US" dirty="0"/>
              <a:t>可對</a:t>
            </a:r>
            <a:r>
              <a:rPr lang="en-US" altLang="zh-TW" dirty="0"/>
              <a:t>PDF, WORD, HTML</a:t>
            </a:r>
            <a:r>
              <a:rPr lang="zh-TW" altLang="en-US" dirty="0"/>
              <a:t>進行索引</a:t>
            </a:r>
            <a:endParaRPr lang="en-US" altLang="zh-TW" dirty="0"/>
          </a:p>
          <a:p>
            <a:pPr lvl="1"/>
            <a:r>
              <a:rPr lang="zh-TW" altLang="en-US" dirty="0"/>
              <a:t>可從本機磁碟、</a:t>
            </a:r>
            <a:r>
              <a:rPr lang="en-US" altLang="zh-TW" dirty="0"/>
              <a:t>HTTP</a:t>
            </a:r>
            <a:r>
              <a:rPr lang="zh-TW" altLang="en-US" dirty="0"/>
              <a:t>來源、資料庫進行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en-US" altLang="zh-TW" dirty="0" err="1" smtClean="0"/>
              <a:t>SolrCloud</a:t>
            </a:r>
            <a:r>
              <a:rPr lang="zh-TW" altLang="en-US" dirty="0" smtClean="0"/>
              <a:t>可</a:t>
            </a:r>
            <a:r>
              <a:rPr lang="zh-TW" altLang="en-US" dirty="0"/>
              <a:t>建立集叢，進行跨伺服器的分散式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搜尋結果快取與搜尋效能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zh-TW" altLang="en-US" dirty="0"/>
              <a:t>增量式更新及索引複製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609467"/>
            <a:ext cx="782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http://newsletter.ascc.sinica.edu.tw/news/read_news.php?nid=2288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1. </a:t>
            </a:r>
            <a:r>
              <a:rPr lang="zh-TW" altLang="en-US" dirty="0"/>
              <a:t>環境部署</a:t>
            </a:r>
            <a:endParaRPr lang="en-US" altLang="zh-TW" dirty="0"/>
          </a:p>
          <a:p>
            <a:r>
              <a:rPr lang="en-US" altLang="zh-TW" dirty="0"/>
              <a:t>STEP 2. </a:t>
            </a:r>
            <a:r>
              <a:rPr lang="zh-TW" altLang="en-US" dirty="0"/>
              <a:t>準備資料</a:t>
            </a:r>
            <a:endParaRPr lang="en-US" altLang="zh-TW" dirty="0"/>
          </a:p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  <a:endParaRPr lang="en-US" altLang="zh-TW" dirty="0"/>
          </a:p>
          <a:p>
            <a:r>
              <a:rPr lang="en-US" altLang="zh-TW" dirty="0"/>
              <a:t>STEP 4. </a:t>
            </a:r>
            <a:r>
              <a:rPr lang="zh-TW" altLang="en-US" dirty="0"/>
              <a:t>啟動</a:t>
            </a:r>
            <a:r>
              <a:rPr lang="en-US" altLang="zh-TW" dirty="0"/>
              <a:t>Solr</a:t>
            </a:r>
          </a:p>
          <a:p>
            <a:r>
              <a:rPr lang="en-US" altLang="zh-TW" dirty="0"/>
              <a:t>STEP 5. </a:t>
            </a:r>
            <a:r>
              <a:rPr lang="zh-TW" altLang="en-US" dirty="0"/>
              <a:t>匯入資料</a:t>
            </a:r>
            <a:endParaRPr lang="en-US" altLang="zh-TW" dirty="0"/>
          </a:p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 smtClean="0"/>
              <a:t>STEP.1 </a:t>
            </a:r>
            <a:r>
              <a:rPr lang="zh-TW" altLang="en-US" sz="3200" dirty="0" smtClean="0"/>
              <a:t>環境部署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Solr</a:t>
            </a:r>
            <a:r>
              <a:rPr lang="zh-TW" altLang="en-US" dirty="0" smtClean="0"/>
              <a:t>運作環境說明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smtClean="0"/>
              <a:t>Java Run Environment</a:t>
            </a:r>
          </a:p>
          <a:p>
            <a:pPr lvl="1"/>
            <a:r>
              <a:rPr lang="zh-TW" altLang="en-US" dirty="0" smtClean="0"/>
              <a:t>可運作於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必須要安裝</a:t>
            </a:r>
            <a:r>
              <a:rPr lang="en-US" altLang="zh-TW" dirty="0" smtClean="0"/>
              <a:t>Java RE</a:t>
            </a:r>
          </a:p>
          <a:p>
            <a:pPr lvl="2"/>
            <a:r>
              <a:rPr lang="en-US" altLang="zh-TW" dirty="0"/>
              <a:t>https://java.com/zh_TW/download</a:t>
            </a:r>
            <a:r>
              <a:rPr lang="en-US" altLang="zh-TW" dirty="0" smtClean="0"/>
              <a:t>/ </a:t>
            </a:r>
          </a:p>
          <a:p>
            <a:r>
              <a:rPr lang="zh-TW" altLang="en-US" dirty="0" smtClean="0"/>
              <a:t>本教學是以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為設計，特別設置了簡化操作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如果是</a:t>
            </a:r>
            <a:r>
              <a:rPr lang="en-US" altLang="zh-TW" dirty="0" smtClean="0"/>
              <a:t>Mac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的使用者，必須要用指令操作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Solr</a:t>
            </a:r>
            <a:r>
              <a:rPr lang="zh-TW" altLang="en-US" dirty="0" smtClean="0"/>
              <a:t>教學：全文檢索伺服器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初探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http://goo.gl/iFI2OD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1026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240199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w,paint,pain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05" y="96943"/>
            <a:ext cx="588857" cy="5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365929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/>
              <a:t>STEP.1 </a:t>
            </a:r>
            <a:r>
              <a:rPr lang="zh-TW" altLang="en-US" sz="3200" dirty="0"/>
              <a:t>環境</a:t>
            </a:r>
            <a:r>
              <a:rPr lang="zh-TW" altLang="en-US" sz="3200" dirty="0" smtClean="0"/>
              <a:t>部署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已經是開放原始碼到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網站：</a:t>
            </a:r>
            <a:r>
              <a:rPr lang="en-US" altLang="zh-TW" dirty="0"/>
              <a:t>https://</a:t>
            </a:r>
            <a:r>
              <a:rPr lang="en-US" altLang="zh-TW" dirty="0" smtClean="0"/>
              <a:t>github.com/pulipulichen/ir-practice-solr</a:t>
            </a:r>
          </a:p>
          <a:p>
            <a:pPr lvl="1"/>
            <a:r>
              <a:rPr lang="zh-TW" altLang="en-US" dirty="0" smtClean="0"/>
              <a:t>下載網址：</a:t>
            </a:r>
            <a:r>
              <a:rPr lang="en-US" altLang="zh-TW" dirty="0"/>
              <a:t>https://github.com/pulipulichen/ir-practice-solr/archive/master.zip</a:t>
            </a:r>
            <a:endParaRPr lang="en-US" altLang="zh-TW" dirty="0" smtClean="0"/>
          </a:p>
          <a:p>
            <a:r>
              <a:rPr lang="zh-TW" altLang="en-US" dirty="0" smtClean="0"/>
              <a:t>解壓縮到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桌面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/>
              <a:t>C:\Desktop\ir-practice-solr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以下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路徑皆會以</a:t>
            </a:r>
            <a:r>
              <a:rPr lang="en-US" altLang="zh-TW" dirty="0" smtClean="0"/>
              <a:t>[Solr]</a:t>
            </a:r>
            <a:r>
              <a:rPr lang="zh-TW" altLang="en-US" dirty="0" smtClean="0"/>
              <a:t>表示</a:t>
            </a:r>
            <a:endParaRPr lang="en-US" altLang="zh-TW" dirty="0" smtClean="0"/>
          </a:p>
          <a:p>
            <a:r>
              <a:rPr lang="zh-TW" altLang="en-US" dirty="0" smtClean="0"/>
              <a:t>操作步驟 </a:t>
            </a:r>
            <a:r>
              <a:rPr lang="en-US" altLang="zh-TW" dirty="0" smtClean="0"/>
              <a:t>[Solr]/</a:t>
            </a:r>
            <a:r>
              <a:rPr lang="zh-TW" altLang="en-US" dirty="0" smtClean="0"/>
              <a:t>教學</a:t>
            </a:r>
            <a:r>
              <a:rPr lang="en-US" altLang="zh-TW" dirty="0" smtClean="0"/>
              <a:t>/STEP 1. ….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5" name="Picture 4" descr="draw,paint,pain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05" y="96943"/>
            <a:ext cx="588857" cy="5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2" y="232805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下載</a:t>
            </a:r>
            <a:r>
              <a:rPr lang="en-US" altLang="zh-TW" dirty="0" err="1" smtClean="0"/>
              <a:t>WorldCat</a:t>
            </a:r>
            <a:r>
              <a:rPr lang="zh-TW" altLang="en-US" dirty="0" smtClean="0"/>
              <a:t>資料為例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www.worldcat.org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搜尋書目資料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選擇書目，儲存到「我的最愛清單」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開啟「我的最愛清單」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匯出到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2. </a:t>
            </a:r>
            <a:r>
              <a:rPr lang="zh-TW" altLang="en-US" dirty="0"/>
              <a:t>資料準備</a:t>
            </a:r>
          </a:p>
        </p:txBody>
      </p:sp>
      <p:pic>
        <p:nvPicPr>
          <p:cNvPr id="6146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03" y="19081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調整欄位名稱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csv</a:t>
            </a:r>
            <a:r>
              <a:rPr lang="zh-TW" altLang="en-US" dirty="0" smtClean="0"/>
              <a:t>檔案，以</a:t>
            </a:r>
            <a:r>
              <a:rPr lang="en-US" altLang="zh-TW" dirty="0" smtClean="0"/>
              <a:t>LibreOffice </a:t>
            </a:r>
            <a:r>
              <a:rPr lang="en-US" altLang="zh-TW" dirty="0" err="1" smtClean="0"/>
              <a:t>Calc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因為編碼為</a:t>
            </a:r>
            <a:r>
              <a:rPr lang="en-US" altLang="zh-TW" dirty="0" smtClean="0"/>
              <a:t>UTF-8)</a:t>
            </a:r>
          </a:p>
          <a:p>
            <a:pPr lvl="1"/>
            <a:r>
              <a:rPr lang="en-US" altLang="zh-TW" dirty="0" smtClean="0"/>
              <a:t>http://www.libreoffice.org</a:t>
            </a:r>
          </a:p>
          <a:p>
            <a:r>
              <a:rPr lang="zh-TW" altLang="en-US" dirty="0" smtClean="0"/>
              <a:t>將欄位名稱修改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OCLC # </a:t>
            </a:r>
            <a:r>
              <a:rPr lang="en-US" altLang="zh-TW" dirty="0" smtClean="0">
                <a:latin typeface="Calibri" panose="020F0502020204030204" pitchFamily="34" charset="0"/>
              </a:rPr>
              <a:t>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id</a:t>
            </a:r>
            <a:r>
              <a:rPr lang="en-US" altLang="zh-TW" dirty="0" smtClean="0">
                <a:latin typeface="Calibri" panose="020F0502020204030204" pitchFamily="34" charset="0"/>
              </a:rPr>
              <a:t>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Calibri" panose="020F0502020204030204" pitchFamily="34" charset="0"/>
              </a:rPr>
              <a:t>其他欄位都變成小寫名稱，空格改為 </a:t>
            </a:r>
            <a:r>
              <a:rPr lang="en-US" altLang="zh-TW" dirty="0" smtClean="0">
                <a:latin typeface="Calibri" panose="020F0502020204030204" pitchFamily="34" charset="0"/>
              </a:rPr>
              <a:t>_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Title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</a:rPr>
              <a:t>itle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Author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</a:rPr>
              <a:t>uthor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Language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zh-TW" dirty="0" smtClean="0">
                <a:latin typeface="Calibri" panose="020F0502020204030204" pitchFamily="34" charset="0"/>
              </a:rPr>
              <a:t>anguage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Item type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TW" dirty="0" err="1" smtClean="0">
                <a:latin typeface="Calibri" panose="020F0502020204030204" pitchFamily="34" charset="0"/>
              </a:rPr>
              <a:t>tem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_t</a:t>
            </a:r>
            <a:r>
              <a:rPr lang="en-US" altLang="zh-TW" dirty="0" err="1" smtClean="0">
                <a:latin typeface="Calibri" panose="020F0502020204030204" pitchFamily="34" charset="0"/>
              </a:rPr>
              <a:t>ype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endParaRPr lang="en-US" altLang="zh-TW" dirty="0" smtClean="0">
              <a:latin typeface="Calibri" panose="020F0502020204030204" pitchFamily="34" charset="0"/>
            </a:endParaRPr>
          </a:p>
          <a:p>
            <a:r>
              <a:rPr lang="zh-TW" altLang="en-US" dirty="0" smtClean="0">
                <a:latin typeface="Calibri" panose="020F0502020204030204" pitchFamily="34" charset="0"/>
              </a:rPr>
              <a:t>儲存成</a:t>
            </a:r>
            <a:r>
              <a:rPr lang="en-US" altLang="zh-TW" dirty="0" smtClean="0">
                <a:latin typeface="Calibri" panose="020F0502020204030204" pitchFamily="34" charset="0"/>
              </a:rPr>
              <a:t>XLS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2. </a:t>
            </a:r>
            <a:r>
              <a:rPr lang="zh-TW" altLang="en-US" dirty="0"/>
              <a:t>資料準備</a:t>
            </a:r>
          </a:p>
        </p:txBody>
      </p:sp>
      <p:pic>
        <p:nvPicPr>
          <p:cNvPr id="2050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13" y="18076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94125" y="3551180"/>
            <a:ext cx="4572000" cy="16466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Publication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ublication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Publisher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ublisher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Database 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atabase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Notes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otes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Added date → </a:t>
            </a:r>
            <a:r>
              <a:rPr lang="en-US" altLang="zh-TW" sz="1800" kern="1200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US" altLang="zh-TW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dded_date</a:t>
            </a:r>
            <a:endParaRPr lang="en-US" altLang="zh-TW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1215 Solr">
  <a:themeElements>
    <a:clrScheme name="自訂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C171F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1215 Solr" id="{32BBDD84-EAAC-41E0-86F7-864108700821}" vid="{0BDB3948-3624-4BA1-A3D1-B4672A5B77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20141215 Solr</Template>
  <TotalTime>1255</TotalTime>
  <Words>1383</Words>
  <Application>Microsoft Office PowerPoint</Application>
  <PresentationFormat>如螢幕大小 (4:3)</PresentationFormat>
  <Paragraphs>242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Arial Unicode MS</vt:lpstr>
      <vt:lpstr>Franklin Gothic Book</vt:lpstr>
      <vt:lpstr>微軟正黑體</vt:lpstr>
      <vt:lpstr>新細明體</vt:lpstr>
      <vt:lpstr>Arial</vt:lpstr>
      <vt:lpstr>Calibri</vt:lpstr>
      <vt:lpstr>Franklin Gothic Medium</vt:lpstr>
      <vt:lpstr>Wingdings</vt:lpstr>
      <vt:lpstr>20141215 Solr</vt:lpstr>
      <vt:lpstr>Apache Solr IR課程教學草稿</vt:lpstr>
      <vt:lpstr>大綱</vt:lpstr>
      <vt:lpstr>Apache Solr http://lucene.apache.org/solr/</vt:lpstr>
      <vt:lpstr>Solr特色</vt:lpstr>
      <vt:lpstr>安裝步驟</vt:lpstr>
      <vt:lpstr>STEP.1 環境部署 Solr運作環境說明</vt:lpstr>
      <vt:lpstr>STEP.1 環境部署 教學用Solr下載</vt:lpstr>
      <vt:lpstr> 下載WorldCat資料為例</vt:lpstr>
      <vt:lpstr> 調整欄位名稱</vt:lpstr>
      <vt:lpstr>轉換成Solr XML</vt:lpstr>
      <vt:lpstr>替換掉匯入資料的XML路徑</vt:lpstr>
      <vt:lpstr>儲存欄位：修改schema.xml</vt:lpstr>
      <vt:lpstr>層面檢索：修改solrconfig.xml</vt:lpstr>
      <vt:lpstr>資料顯示：修改display_fields.vm</vt:lpstr>
      <vt:lpstr>資料顯示：修改display_fields.vm</vt:lpstr>
      <vt:lpstr>STEP 4. 啟動Solr</vt:lpstr>
      <vt:lpstr>STEP 5. 匯入資料</vt:lpstr>
      <vt:lpstr>開啟網頁</vt:lpstr>
      <vt:lpstr>清空資料</vt:lpstr>
      <vt:lpstr>STEP 6. 修改版面指導</vt:lpstr>
      <vt:lpstr>重要的vm檔案</vt:lpstr>
      <vt:lpstr>重要的CSS檔案</vt:lpstr>
      <vt:lpstr>其他檔案位置</vt:lpstr>
      <vt:lpstr>作業說明</vt:lpstr>
      <vt:lpstr>參考資料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 IR課程教學草稿</dc:title>
  <dc:creator>Pulipuli Chen</dc:creator>
  <cp:lastModifiedBy>Pulipuli Chen</cp:lastModifiedBy>
  <cp:revision>21</cp:revision>
  <dcterms:created xsi:type="dcterms:W3CDTF">2014-12-15T12:06:39Z</dcterms:created>
  <dcterms:modified xsi:type="dcterms:W3CDTF">2014-12-16T09:01:58Z</dcterms:modified>
</cp:coreProperties>
</file>