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33"/>
  </p:notesMasterIdLst>
  <p:sldIdLst>
    <p:sldId id="259" r:id="rId3"/>
    <p:sldId id="261" r:id="rId4"/>
    <p:sldId id="262" r:id="rId5"/>
    <p:sldId id="265" r:id="rId6"/>
    <p:sldId id="266" r:id="rId7"/>
    <p:sldId id="269" r:id="rId8"/>
    <p:sldId id="288" r:id="rId9"/>
    <p:sldId id="289" r:id="rId10"/>
    <p:sldId id="267" r:id="rId11"/>
    <p:sldId id="270" r:id="rId12"/>
    <p:sldId id="263" r:id="rId13"/>
    <p:sldId id="272" r:id="rId14"/>
    <p:sldId id="271" r:id="rId15"/>
    <p:sldId id="273" r:id="rId16"/>
    <p:sldId id="274" r:id="rId17"/>
    <p:sldId id="277" r:id="rId18"/>
    <p:sldId id="287" r:id="rId19"/>
    <p:sldId id="290" r:id="rId20"/>
    <p:sldId id="275" r:id="rId21"/>
    <p:sldId id="278" r:id="rId22"/>
    <p:sldId id="276" r:id="rId23"/>
    <p:sldId id="279" r:id="rId24"/>
    <p:sldId id="264" r:id="rId25"/>
    <p:sldId id="280" r:id="rId26"/>
    <p:sldId id="281" r:id="rId27"/>
    <p:sldId id="282" r:id="rId28"/>
    <p:sldId id="283" r:id="rId29"/>
    <p:sldId id="284" r:id="rId30"/>
    <p:sldId id="260" r:id="rId31"/>
    <p:sldId id="286" r:id="rId3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D9EBD3"/>
    <a:srgbClr val="00EAF8"/>
    <a:srgbClr val="F3F400"/>
    <a:srgbClr val="FC28FC"/>
    <a:srgbClr val="DBE7F4"/>
    <a:srgbClr val="2774AE"/>
    <a:srgbClr val="898989"/>
    <a:srgbClr val="DBE7F5"/>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89"/>
    <p:restoredTop sz="94663"/>
  </p:normalViewPr>
  <p:slideViewPr>
    <p:cSldViewPr snapToGrid="0" snapToObjects="1">
      <p:cViewPr varScale="1">
        <p:scale>
          <a:sx n="219" d="100"/>
          <a:sy n="219" d="100"/>
        </p:scale>
        <p:origin x="320" y="192"/>
      </p:cViewPr>
      <p:guideLst/>
    </p:cSldViewPr>
  </p:slideViewPr>
  <p:notesTextViewPr>
    <p:cViewPr>
      <p:scale>
        <a:sx n="1" d="1"/>
        <a:sy n="1" d="1"/>
      </p:scale>
      <p:origin x="0" y="0"/>
    </p:cViewPr>
  </p:notesTextViewPr>
  <p:notesViewPr>
    <p:cSldViewPr snapToGrid="0" snapToObjects="1" showGuides="1">
      <p:cViewPr varScale="1">
        <p:scale>
          <a:sx n="129" d="100"/>
          <a:sy n="129" d="100"/>
        </p:scale>
        <p:origin x="328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2331DAD-76C8-D143-940A-1249F810C751}"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2815707"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Undergraduate Researcher, HSSEAS EE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083245"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Joshua Mathew</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10" name="Text Placeholder 9">
            <a:extLst>
              <a:ext uri="{FF2B5EF4-FFF2-40B4-BE49-F238E27FC236}">
                <a16:creationId xmlns:a16="http://schemas.microsoft.com/office/drawing/2014/main" id="{E60C41A6-45A6-5B44-9CEC-EBB9C50F73C1}"/>
              </a:ext>
            </a:extLst>
          </p:cNvPr>
          <p:cNvSpPr>
            <a:spLocks noGrp="1"/>
          </p:cNvSpPr>
          <p:nvPr>
            <p:ph type="body" sz="quarter" idx="27" hasCustomPrompt="1"/>
          </p:nvPr>
        </p:nvSpPr>
        <p:spPr>
          <a:xfrm>
            <a:off x="3529852" y="3192476"/>
            <a:ext cx="4882627" cy="250005"/>
          </a:xfrm>
          <a:prstGeom prst="rect">
            <a:avLst/>
          </a:prstGeom>
        </p:spPr>
        <p:txBody>
          <a:bodyPr l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Then click the icon inside the picture frame to add your logo.</a:t>
            </a:r>
          </a:p>
        </p:txBody>
      </p:sp>
      <p:sp>
        <p:nvSpPr>
          <p:cNvPr id="22" name="Text Placeholder 9">
            <a:extLst>
              <a:ext uri="{FF2B5EF4-FFF2-40B4-BE49-F238E27FC236}">
                <a16:creationId xmlns:a16="http://schemas.microsoft.com/office/drawing/2014/main" id="{A7DA1E21-D79E-F544-A510-7244E006EC4A}"/>
              </a:ext>
            </a:extLst>
          </p:cNvPr>
          <p:cNvSpPr>
            <a:spLocks noGrp="1"/>
          </p:cNvSpPr>
          <p:nvPr>
            <p:ph type="body" sz="quarter" idx="28" hasCustomPrompt="1"/>
          </p:nvPr>
        </p:nvSpPr>
        <p:spPr>
          <a:xfrm>
            <a:off x="3529852" y="3525422"/>
            <a:ext cx="4882627" cy="250005"/>
          </a:xfrm>
          <a:prstGeom prst="rect">
            <a:avLst/>
          </a:prstGeom>
        </p:spPr>
        <p:txBody>
          <a:bodyPr l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Bxd-blk</a:t>
            </a:r>
            <a:r>
              <a:rPr lang="en-US" dirty="0"/>
              <a:t> or Boxed-</a:t>
            </a:r>
            <a:r>
              <a:rPr lang="en-US" dirty="0" err="1"/>
              <a:t>BlackType</a:t>
            </a:r>
            <a:r>
              <a:rPr lang="en-US" dirty="0"/>
              <a:t> version and it will appear in the picture frame.</a:t>
            </a:r>
          </a:p>
        </p:txBody>
      </p:sp>
      <p:sp>
        <p:nvSpPr>
          <p:cNvPr id="23" name="Text Placeholder 9">
            <a:extLst>
              <a:ext uri="{FF2B5EF4-FFF2-40B4-BE49-F238E27FC236}">
                <a16:creationId xmlns:a16="http://schemas.microsoft.com/office/drawing/2014/main" id="{624A8DDF-AAAB-5F4B-94B6-2B8F1EAAD0A7}"/>
              </a:ext>
            </a:extLst>
          </p:cNvPr>
          <p:cNvSpPr>
            <a:spLocks noGrp="1"/>
          </p:cNvSpPr>
          <p:nvPr>
            <p:ph type="body" sz="quarter" idx="29" hasCustomPrompt="1"/>
          </p:nvPr>
        </p:nvSpPr>
        <p:spPr>
          <a:xfrm>
            <a:off x="3529852" y="3858368"/>
            <a:ext cx="4882627" cy="716286"/>
          </a:xfrm>
          <a:prstGeom prst="rect">
            <a:avLst/>
          </a:prstGeom>
        </p:spPr>
        <p:txBody>
          <a:bodyPr lIns="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blue UCLA logo box should match up with the top and bottom guides.</a:t>
            </a:r>
          </a:p>
        </p:txBody>
      </p:sp>
      <p:sp>
        <p:nvSpPr>
          <p:cNvPr id="24" name="Text Placeholder 9">
            <a:extLst>
              <a:ext uri="{FF2B5EF4-FFF2-40B4-BE49-F238E27FC236}">
                <a16:creationId xmlns:a16="http://schemas.microsoft.com/office/drawing/2014/main" id="{780DC648-A60E-984C-B078-E1226FC92945}"/>
              </a:ext>
            </a:extLst>
          </p:cNvPr>
          <p:cNvSpPr>
            <a:spLocks noGrp="1"/>
          </p:cNvSpPr>
          <p:nvPr>
            <p:ph type="body" sz="quarter" idx="30" hasCustomPrompt="1"/>
          </p:nvPr>
        </p:nvSpPr>
        <p:spPr>
          <a:xfrm>
            <a:off x="3529852" y="4656177"/>
            <a:ext cx="4882627" cy="125355"/>
          </a:xfrm>
          <a:prstGeom prst="rect">
            <a:avLst/>
          </a:prstGeom>
        </p:spPr>
        <p:txBody>
          <a:bodyPr l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lvl="0"/>
            <a:r>
              <a:rPr lang="en-US" dirty="0"/>
              <a:t>4. POSITION – Align the blue UCLA logo box to meet the left guide. </a:t>
            </a:r>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9EB0CAB-07AA-2647-BE58-7A658EF3CBEE}"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78506B-CDED-764D-A072-FDCE7A00B000}"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EFEDD32-F5EB-A741-9F8B-E23B8F80D24B}"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4D8B39A-01F2-FA4B-87F6-F02AC7945853}"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D19E2CA-7A22-2A47-87A7-154317480B32}"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Thank You</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9" name="TextBox 8">
            <a:extLst>
              <a:ext uri="{FF2B5EF4-FFF2-40B4-BE49-F238E27FC236}">
                <a16:creationId xmlns:a16="http://schemas.microsoft.com/office/drawing/2014/main" id="{4DAC7F78-240E-AF4B-89D8-273442F5E4BE}"/>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Thank You</a:t>
            </a:r>
          </a:p>
        </p:txBody>
      </p:sp>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2" name="TextBox 11">
            <a:extLst>
              <a:ext uri="{FF2B5EF4-FFF2-40B4-BE49-F238E27FC236}">
                <a16:creationId xmlns:a16="http://schemas.microsoft.com/office/drawing/2014/main" id="{07F6C067-AD68-524C-91AC-545B0A590C4C}"/>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Thank You</a:t>
            </a:r>
          </a:p>
        </p:txBody>
      </p:sp>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3500171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77AD0DB-988E-4E4A-9FF3-E2C69BC94326}"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3" name="TextBox 2" hidden="1">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Section Divider</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userDrawn="1">
            <p:extLst>
              <p:ext uri="{D42A27DB-BD31-4B8C-83A1-F6EECF244321}">
                <p14:modId xmlns:p14="http://schemas.microsoft.com/office/powerpoint/2010/main" val="1926672848"/>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3" name="TextBox 12">
            <a:extLst>
              <a:ext uri="{FF2B5EF4-FFF2-40B4-BE49-F238E27FC236}">
                <a16:creationId xmlns:a16="http://schemas.microsoft.com/office/drawing/2014/main" id="{39DA3775-34D5-1E49-AF02-9E34A316EF51}"/>
              </a:ext>
            </a:extLst>
          </p:cNvPr>
          <p:cNvSpPr txBox="1"/>
          <p:nvPr userDrawn="1"/>
        </p:nvSpPr>
        <p:spPr>
          <a:xfrm>
            <a:off x="640079" y="1914882"/>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Section</a:t>
            </a:r>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A6EA13E-D85D-234A-B454-2515B0E8FC3F}"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7BF61F8-88B3-FE4F-8169-B5261E98FF9B}"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97A3B5-6613-4F46-BF76-6FADC2B102EA}"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9DCE2DB-E4F8-0848-90C1-ACDCE2F38AD9}"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1D0AFF7-781E-9C49-9DD3-A4DFB4A9395B}"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E467E6B-9A71-6D40-8626-10A71C7AA91F}" type="datetime4">
              <a:rPr lang="en-US" smtClean="0"/>
              <a:t>June 13, 2023</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7.xml"/><Relationship Id="rId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42900" y="4724784"/>
            <a:ext cx="423229" cy="136525"/>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7407534" y="4754880"/>
            <a:ext cx="941832" cy="365760"/>
          </a:xfrm>
          <a:prstGeom prst="rect">
            <a:avLst/>
          </a:prstGeom>
        </p:spPr>
        <p:txBody>
          <a:bodyPr vert="horz" wrap="square" lIns="0" tIns="0" rIns="0" bIns="256032" rtlCol="0" anchor="t" anchorCtr="0">
            <a:spAutoFit/>
          </a:bodyPr>
          <a:lstStyle>
            <a:lvl1pPr algn="r">
              <a:lnSpc>
                <a:spcPct val="100000"/>
              </a:lnSpc>
              <a:defRPr sz="800" b="0" i="0">
                <a:solidFill>
                  <a:srgbClr val="898989"/>
                </a:solidFill>
                <a:latin typeface="Helvetica Regular" pitchFamily="2" charset="0"/>
              </a:defRPr>
            </a:lvl1pPr>
          </a:lstStyle>
          <a:p>
            <a:fld id="{8F65F54E-23BA-FB43-B77B-991F1BE0DB6C}" type="datetime4">
              <a:rPr lang="en-US" smtClean="0"/>
              <a:t>June 13, 2023</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9" name="Text Placeholder-left">
            <a:extLst>
              <a:ext uri="{FF2B5EF4-FFF2-40B4-BE49-F238E27FC236}">
                <a16:creationId xmlns:a16="http://schemas.microsoft.com/office/drawing/2014/main" id="{780A88FB-C016-B145-BF42-9CAF49E61B24}"/>
              </a:ext>
            </a:extLst>
          </p:cNvPr>
          <p:cNvSpPr txBox="1">
            <a:spLocks/>
          </p:cNvSpPr>
          <p:nvPr/>
        </p:nvSpPr>
        <p:spPr>
          <a:xfrm>
            <a:off x="1097280" y="4773168"/>
            <a:ext cx="2651760" cy="369973"/>
          </a:xfrm>
          <a:prstGeom prst="rect">
            <a:avLst/>
          </a:prstGeom>
        </p:spPr>
        <p:txBody>
          <a:bodyPr wrap="square" lIns="0" tIns="0" rIns="0" bIns="256032">
            <a:spAutoFit/>
          </a:bodyPr>
          <a:lstStyle>
            <a:lvl1pPr marL="0" indent="0" algn="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latin typeface="Helvetica Regular" pitchFamily="2" charset="0"/>
              </a:rPr>
              <a:t>HSSEAS</a:t>
            </a:r>
          </a:p>
        </p:txBody>
      </p:sp>
      <p:sp>
        <p:nvSpPr>
          <p:cNvPr id="10" name="Text Placeholder-middle">
            <a:extLst>
              <a:ext uri="{FF2B5EF4-FFF2-40B4-BE49-F238E27FC236}">
                <a16:creationId xmlns:a16="http://schemas.microsoft.com/office/drawing/2014/main" id="{1D05E4E6-3004-4849-9241-63072375FC1B}"/>
              </a:ext>
            </a:extLst>
          </p:cNvPr>
          <p:cNvSpPr txBox="1">
            <a:spLocks/>
          </p:cNvSpPr>
          <p:nvPr/>
        </p:nvSpPr>
        <p:spPr>
          <a:xfrm>
            <a:off x="3840480" y="4773168"/>
            <a:ext cx="347472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latin typeface="Helvetica Regular" pitchFamily="2" charset="0"/>
              </a:rPr>
              <a:t>HW Accelerated List Decoding</a:t>
            </a: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4727575"/>
            <a:ext cx="423229" cy="136525"/>
          </a:xfrm>
          <a:prstGeom prst="rect">
            <a:avLst/>
          </a:prstGeom>
        </p:spPr>
      </p:pic>
      <p:sp>
        <p:nvSpPr>
          <p:cNvPr id="10" name="Date Placeholder">
            <a:extLst>
              <a:ext uri="{FF2B5EF4-FFF2-40B4-BE49-F238E27FC236}">
                <a16:creationId xmlns:a16="http://schemas.microsoft.com/office/drawing/2014/main" id="{FA478317-E98C-5C4D-8ED4-27BAFC60FBB0}"/>
              </a:ext>
            </a:extLst>
          </p:cNvPr>
          <p:cNvSpPr txBox="1">
            <a:spLocks/>
          </p:cNvSpPr>
          <p:nvPr/>
        </p:nvSpPr>
        <p:spPr>
          <a:xfrm>
            <a:off x="7407534" y="4754880"/>
            <a:ext cx="941832" cy="381643"/>
          </a:xfrm>
          <a:prstGeom prst="rect">
            <a:avLst/>
          </a:prstGeom>
        </p:spPr>
        <p:txBody>
          <a:bodyPr vert="horz" wrap="square" lIns="0" tIns="0" rIns="0" bIns="256032" rtlCol="0" anchor="t" anchorCtr="0">
            <a:spAutoFit/>
          </a:bodyPr>
          <a:lstStyle>
            <a:defPPr>
              <a:defRPr lang="en-US"/>
            </a:defPPr>
            <a:lvl1pPr marL="0" algn="r"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B7B64D7-70E9-C546-AE78-4C392EDC5411}" type="datetime4">
              <a:rPr lang="en-US" smtClean="0">
                <a:solidFill>
                  <a:schemeClr val="bg1"/>
                </a:solidFill>
              </a:rPr>
              <a:pPr/>
              <a:t>June 13, 2023</a:t>
            </a:fld>
            <a:endParaRPr lang="en-US" dirty="0">
              <a:solidFill>
                <a:schemeClr val="bg1"/>
              </a:solidFill>
            </a:endParaRPr>
          </a:p>
        </p:txBody>
      </p:sp>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
        <p:nvSpPr>
          <p:cNvPr id="12" name="Text Placeholder-left">
            <a:extLst>
              <a:ext uri="{FF2B5EF4-FFF2-40B4-BE49-F238E27FC236}">
                <a16:creationId xmlns:a16="http://schemas.microsoft.com/office/drawing/2014/main" id="{23F08363-883B-8749-9AEA-BC16C3EB8CE3}"/>
              </a:ext>
            </a:extLst>
          </p:cNvPr>
          <p:cNvSpPr txBox="1">
            <a:spLocks/>
          </p:cNvSpPr>
          <p:nvPr/>
        </p:nvSpPr>
        <p:spPr>
          <a:xfrm>
            <a:off x="1097280" y="4773168"/>
            <a:ext cx="2651760" cy="369973"/>
          </a:xfrm>
          <a:prstGeom prst="rect">
            <a:avLst/>
          </a:prstGeom>
        </p:spPr>
        <p:txBody>
          <a:bodyPr wrap="square" lIns="0" tIns="0" rIns="0" bIns="256032">
            <a:spAutoFit/>
          </a:bodyPr>
          <a:lstStyle>
            <a:lvl1pPr marL="0" indent="0" algn="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Department Name (edit in Slide Master)</a:t>
            </a:r>
          </a:p>
        </p:txBody>
      </p:sp>
      <p:sp>
        <p:nvSpPr>
          <p:cNvPr id="13" name="Text Placeholder-middle">
            <a:extLst>
              <a:ext uri="{FF2B5EF4-FFF2-40B4-BE49-F238E27FC236}">
                <a16:creationId xmlns:a16="http://schemas.microsoft.com/office/drawing/2014/main" id="{71380050-84F1-D143-BCF2-F067E310EFE8}"/>
              </a:ext>
            </a:extLst>
          </p:cNvPr>
          <p:cNvSpPr txBox="1">
            <a:spLocks/>
          </p:cNvSpPr>
          <p:nvPr/>
        </p:nvSpPr>
        <p:spPr>
          <a:xfrm>
            <a:off x="3840480" y="4773168"/>
            <a:ext cx="347472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Presentation Title (edit in Slide Master)</a:t>
            </a: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image" Target="../media/image460.png"/><Relationship Id="rId7" Type="http://schemas.openxmlformats.org/officeDocument/2006/relationships/image" Target="../media/image500.png"/><Relationship Id="rId2" Type="http://schemas.openxmlformats.org/officeDocument/2006/relationships/image" Target="../media/image51.png"/><Relationship Id="rId1" Type="http://schemas.openxmlformats.org/officeDocument/2006/relationships/slideLayout" Target="../slideLayouts/slideLayout8.xml"/><Relationship Id="rId6" Type="http://schemas.openxmlformats.org/officeDocument/2006/relationships/image" Target="../media/image490.png"/><Relationship Id="rId5" Type="http://schemas.openxmlformats.org/officeDocument/2006/relationships/image" Target="../media/image480.png"/><Relationship Id="rId4" Type="http://schemas.openxmlformats.org/officeDocument/2006/relationships/image" Target="../media/image470.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8.xml"/><Relationship Id="rId5" Type="http://schemas.openxmlformats.org/officeDocument/2006/relationships/image" Target="../media/image60.jpeg"/><Relationship Id="rId4" Type="http://schemas.openxmlformats.org/officeDocument/2006/relationships/image" Target="../media/image59.jpe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8.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3376"/>
            <a:ext cx="9298" cy="167097"/>
          </a:xfrm>
        </p:spPr>
        <p:txBody>
          <a:bodyPr/>
          <a:lstStyle/>
          <a:p>
            <a:endParaRPr lang="en-US" dirty="0"/>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0496"/>
            <a:ext cx="1083245" cy="167097"/>
          </a:xfrm>
        </p:spPr>
        <p:txBody>
          <a:bodyPr/>
          <a:lstStyle/>
          <a:p>
            <a:r>
              <a:rPr lang="en-US" dirty="0"/>
              <a:t>Joshua Mathew</a:t>
            </a:r>
          </a:p>
        </p:txBody>
      </p:sp>
      <p:pic>
        <p:nvPicPr>
          <p:cNvPr id="3" name="Picture Placeholder 2" descr="A picture containing graphical user interface&#10;&#10;Description automatically generated">
            <a:extLst>
              <a:ext uri="{FF2B5EF4-FFF2-40B4-BE49-F238E27FC236}">
                <a16:creationId xmlns:a16="http://schemas.microsoft.com/office/drawing/2014/main" id="{9608AD84-CB6D-836A-771B-39DBB55ECB04}"/>
              </a:ext>
            </a:extLst>
          </p:cNvPr>
          <p:cNvPicPr>
            <a:picLocks noGrp="1" noChangeAspect="1"/>
          </p:cNvPicPr>
          <p:nvPr>
            <p:ph type="pic" sz="quarter" idx="24"/>
          </p:nvPr>
        </p:nvPicPr>
        <p:blipFill>
          <a:blip r:embed="rId2"/>
          <a:srcRect t="2128" b="2128"/>
          <a:stretch>
            <a:fillRect/>
          </a:stretch>
        </p:blipFill>
        <p:spPr>
          <a:xfrm>
            <a:off x="647700" y="476250"/>
            <a:ext cx="5564188" cy="103187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2193403"/>
            <a:ext cx="7772400" cy="501356"/>
          </a:xfrm>
        </p:spPr>
        <p:txBody>
          <a:bodyPr/>
          <a:lstStyle/>
          <a:p>
            <a:r>
              <a:rPr lang="en-US" dirty="0"/>
              <a:t>HW Accelerated List Decoding</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C1D4E-CD2C-4721-BC01-34DA5273439E}"/>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 name="Slide Number Placeholder 2">
            <a:extLst>
              <a:ext uri="{FF2B5EF4-FFF2-40B4-BE49-F238E27FC236}">
                <a16:creationId xmlns:a16="http://schemas.microsoft.com/office/drawing/2014/main" id="{EF5B2F55-FFCD-A643-A47B-A339360C716D}"/>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14" name="Text Placeholder 13">
            <a:extLst>
              <a:ext uri="{FF2B5EF4-FFF2-40B4-BE49-F238E27FC236}">
                <a16:creationId xmlns:a16="http://schemas.microsoft.com/office/drawing/2014/main" id="{06C9B703-7C8C-5DC3-C25C-6C12F694C692}"/>
              </a:ext>
            </a:extLst>
          </p:cNvPr>
          <p:cNvSpPr>
            <a:spLocks noGrp="1"/>
          </p:cNvSpPr>
          <p:nvPr>
            <p:ph type="body" sz="quarter" idx="28"/>
          </p:nvPr>
        </p:nvSpPr>
        <p:spPr>
          <a:xfrm>
            <a:off x="640080" y="3291840"/>
            <a:ext cx="3749039" cy="1354217"/>
          </a:xfrm>
        </p:spPr>
        <p:txBody>
          <a:bodyPr/>
          <a:lstStyle/>
          <a:p>
            <a:r>
              <a:rPr lang="en-US" b="1" u="sng" dirty="0" err="1"/>
              <a:t>Tailbiting</a:t>
            </a:r>
            <a:r>
              <a:rPr lang="en-US" b="1" u="sng" dirty="0"/>
              <a:t> Condition (TB)</a:t>
            </a:r>
          </a:p>
          <a:p>
            <a:pPr marL="285750" indent="-285750">
              <a:buFont typeface="Arial" panose="020B0604020202020204" pitchFamily="34" charset="0"/>
              <a:buChar char="•"/>
            </a:pPr>
            <a:r>
              <a:rPr lang="en-US" dirty="0"/>
              <a:t>Used to frame synchronize</a:t>
            </a:r>
          </a:p>
          <a:p>
            <a:pPr marL="285750" indent="-285750">
              <a:buFont typeface="Arial" panose="020B0604020202020204" pitchFamily="34" charset="0"/>
              <a:buChar char="•"/>
            </a:pPr>
            <a:r>
              <a:rPr lang="en-US" dirty="0"/>
              <a:t>End state = Start state</a:t>
            </a:r>
          </a:p>
          <a:p>
            <a:endParaRPr lang="en-US" dirty="0"/>
          </a:p>
        </p:txBody>
      </p:sp>
      <p:sp>
        <p:nvSpPr>
          <p:cNvPr id="12" name="Title 11">
            <a:extLst>
              <a:ext uri="{FF2B5EF4-FFF2-40B4-BE49-F238E27FC236}">
                <a16:creationId xmlns:a16="http://schemas.microsoft.com/office/drawing/2014/main" id="{AA2F6E90-DDE6-7430-047E-3FC4A2CA8124}"/>
              </a:ext>
            </a:extLst>
          </p:cNvPr>
          <p:cNvSpPr>
            <a:spLocks noGrp="1"/>
          </p:cNvSpPr>
          <p:nvPr>
            <p:ph type="title"/>
          </p:nvPr>
        </p:nvSpPr>
        <p:spPr/>
        <p:txBody>
          <a:bodyPr/>
          <a:lstStyle/>
          <a:p>
            <a:r>
              <a:rPr lang="en-US" dirty="0"/>
              <a:t>Additional Conditions</a:t>
            </a:r>
          </a:p>
        </p:txBody>
      </p:sp>
      <p:sp>
        <p:nvSpPr>
          <p:cNvPr id="16" name="Text Placeholder 15">
            <a:extLst>
              <a:ext uri="{FF2B5EF4-FFF2-40B4-BE49-F238E27FC236}">
                <a16:creationId xmlns:a16="http://schemas.microsoft.com/office/drawing/2014/main" id="{4D92B86B-8615-4BA6-5B66-735EF6C5CD71}"/>
              </a:ext>
            </a:extLst>
          </p:cNvPr>
          <p:cNvSpPr>
            <a:spLocks noGrp="1"/>
          </p:cNvSpPr>
          <p:nvPr>
            <p:ph type="body" sz="quarter" idx="30"/>
          </p:nvPr>
        </p:nvSpPr>
        <p:spPr>
          <a:xfrm>
            <a:off x="4663440" y="3291840"/>
            <a:ext cx="3749039" cy="1036181"/>
          </a:xfrm>
        </p:spPr>
        <p:txBody>
          <a:bodyPr/>
          <a:lstStyle/>
          <a:p>
            <a:r>
              <a:rPr lang="en-US" b="1" u="sng" dirty="0"/>
              <a:t>Cyclic Redundancy Check (CRC)</a:t>
            </a:r>
          </a:p>
          <a:p>
            <a:pPr marL="285750" indent="-285750">
              <a:buFont typeface="Arial" panose="020B0604020202020204" pitchFamily="34" charset="0"/>
              <a:buChar char="•"/>
            </a:pPr>
            <a:r>
              <a:rPr lang="en-US" dirty="0"/>
              <a:t>More error checking and correction</a:t>
            </a:r>
          </a:p>
          <a:p>
            <a:pPr marL="285750" indent="-285750">
              <a:buFont typeface="Arial" panose="020B0604020202020204" pitchFamily="34" charset="0"/>
              <a:buChar char="•"/>
            </a:pPr>
            <a:endParaRPr lang="en-US" dirty="0"/>
          </a:p>
        </p:txBody>
      </p:sp>
      <p:grpSp>
        <p:nvGrpSpPr>
          <p:cNvPr id="26" name="Group 25">
            <a:extLst>
              <a:ext uri="{FF2B5EF4-FFF2-40B4-BE49-F238E27FC236}">
                <a16:creationId xmlns:a16="http://schemas.microsoft.com/office/drawing/2014/main" id="{9DAE3B26-C82A-5951-90E4-2BB511C5BB40}"/>
              </a:ext>
            </a:extLst>
          </p:cNvPr>
          <p:cNvGrpSpPr/>
          <p:nvPr/>
        </p:nvGrpSpPr>
        <p:grpSpPr>
          <a:xfrm>
            <a:off x="639952" y="1254797"/>
            <a:ext cx="3749039" cy="1922242"/>
            <a:chOff x="2083288" y="949251"/>
            <a:chExt cx="4789371" cy="2288329"/>
          </a:xfrm>
        </p:grpSpPr>
        <p:sp>
          <p:nvSpPr>
            <p:cNvPr id="17" name="Oval 16">
              <a:extLst>
                <a:ext uri="{FF2B5EF4-FFF2-40B4-BE49-F238E27FC236}">
                  <a16:creationId xmlns:a16="http://schemas.microsoft.com/office/drawing/2014/main" id="{C498D781-2C26-10D2-85BA-F6003B377715}"/>
                </a:ext>
              </a:extLst>
            </p:cNvPr>
            <p:cNvSpPr/>
            <p:nvPr/>
          </p:nvSpPr>
          <p:spPr>
            <a:xfrm>
              <a:off x="2083288" y="958144"/>
              <a:ext cx="402336" cy="3840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rtlCol="0" anchor="ctr"/>
            <a:lstStyle/>
            <a:p>
              <a:pPr algn="ctr"/>
              <a:r>
                <a:rPr lang="en-US" sz="1000" dirty="0">
                  <a:solidFill>
                    <a:schemeClr val="accent3">
                      <a:lumMod val="10000"/>
                    </a:schemeClr>
                  </a:solidFill>
                </a:rPr>
                <a:t>000</a:t>
              </a:r>
            </a:p>
          </p:txBody>
        </p:sp>
        <p:sp>
          <p:nvSpPr>
            <p:cNvPr id="18" name="Oval 17">
              <a:extLst>
                <a:ext uri="{FF2B5EF4-FFF2-40B4-BE49-F238E27FC236}">
                  <a16:creationId xmlns:a16="http://schemas.microsoft.com/office/drawing/2014/main" id="{51173E54-A146-873F-1F24-2C9F2CF753E4}"/>
                </a:ext>
              </a:extLst>
            </p:cNvPr>
            <p:cNvSpPr/>
            <p:nvPr/>
          </p:nvSpPr>
          <p:spPr>
            <a:xfrm>
              <a:off x="3175523" y="143436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1000" dirty="0">
                  <a:solidFill>
                    <a:schemeClr val="accent3">
                      <a:lumMod val="10000"/>
                    </a:schemeClr>
                  </a:solidFill>
                </a:rPr>
                <a:t>001</a:t>
              </a:r>
            </a:p>
          </p:txBody>
        </p:sp>
        <p:sp>
          <p:nvSpPr>
            <p:cNvPr id="19" name="Oval 18">
              <a:extLst>
                <a:ext uri="{FF2B5EF4-FFF2-40B4-BE49-F238E27FC236}">
                  <a16:creationId xmlns:a16="http://schemas.microsoft.com/office/drawing/2014/main" id="{9AD3E12E-B2E1-D48B-755B-0C33F020253F}"/>
                </a:ext>
              </a:extLst>
            </p:cNvPr>
            <p:cNvSpPr/>
            <p:nvPr/>
          </p:nvSpPr>
          <p:spPr>
            <a:xfrm>
              <a:off x="4282079" y="190818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1000" dirty="0">
                  <a:solidFill>
                    <a:schemeClr val="accent3">
                      <a:lumMod val="10000"/>
                    </a:schemeClr>
                  </a:solidFill>
                </a:rPr>
                <a:t>010</a:t>
              </a:r>
            </a:p>
          </p:txBody>
        </p:sp>
        <p:sp>
          <p:nvSpPr>
            <p:cNvPr id="20" name="Oval 19">
              <a:extLst>
                <a:ext uri="{FF2B5EF4-FFF2-40B4-BE49-F238E27FC236}">
                  <a16:creationId xmlns:a16="http://schemas.microsoft.com/office/drawing/2014/main" id="{83C35A15-36F1-2863-3AFE-06B5D0C3A73D}"/>
                </a:ext>
              </a:extLst>
            </p:cNvPr>
            <p:cNvSpPr/>
            <p:nvPr/>
          </p:nvSpPr>
          <p:spPr>
            <a:xfrm>
              <a:off x="5389952" y="285250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1000" dirty="0">
                  <a:solidFill>
                    <a:schemeClr val="accent3">
                      <a:lumMod val="10000"/>
                    </a:schemeClr>
                  </a:solidFill>
                </a:rPr>
                <a:t>100</a:t>
              </a:r>
            </a:p>
          </p:txBody>
        </p:sp>
        <p:cxnSp>
          <p:nvCxnSpPr>
            <p:cNvPr id="21" name="Straight Arrow Connector 20">
              <a:extLst>
                <a:ext uri="{FF2B5EF4-FFF2-40B4-BE49-F238E27FC236}">
                  <a16:creationId xmlns:a16="http://schemas.microsoft.com/office/drawing/2014/main" id="{A0EAB360-4EFA-2714-A855-3B4F1E967BF2}"/>
                </a:ext>
              </a:extLst>
            </p:cNvPr>
            <p:cNvCxnSpPr>
              <a:cxnSpLocks/>
              <a:stCxn id="17" idx="6"/>
              <a:endCxn id="18" idx="2"/>
            </p:cNvCxnSpPr>
            <p:nvPr/>
          </p:nvCxnSpPr>
          <p:spPr>
            <a:xfrm>
              <a:off x="2485624" y="1150168"/>
              <a:ext cx="689899" cy="4767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BF858F-6CC5-718D-F55D-505657DB3AB1}"/>
                </a:ext>
              </a:extLst>
            </p:cNvPr>
            <p:cNvCxnSpPr>
              <a:cxnSpLocks/>
            </p:cNvCxnSpPr>
            <p:nvPr/>
          </p:nvCxnSpPr>
          <p:spPr>
            <a:xfrm>
              <a:off x="3583682" y="1631277"/>
              <a:ext cx="691156" cy="472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7F1B2E-F6F1-4D63-E481-4469CF7C991E}"/>
                </a:ext>
              </a:extLst>
            </p:cNvPr>
            <p:cNvCxnSpPr>
              <a:cxnSpLocks/>
            </p:cNvCxnSpPr>
            <p:nvPr/>
          </p:nvCxnSpPr>
          <p:spPr>
            <a:xfrm>
              <a:off x="4690399" y="2091963"/>
              <a:ext cx="705537" cy="944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ADC7CE3-4E52-417A-B31E-204FCB05B384}"/>
                </a:ext>
              </a:extLst>
            </p:cNvPr>
            <p:cNvSpPr/>
            <p:nvPr/>
          </p:nvSpPr>
          <p:spPr>
            <a:xfrm>
              <a:off x="6470323" y="94925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1000" dirty="0">
                  <a:solidFill>
                    <a:schemeClr val="accent3">
                      <a:lumMod val="10000"/>
                    </a:schemeClr>
                  </a:solidFill>
                </a:rPr>
                <a:t>000</a:t>
              </a:r>
            </a:p>
          </p:txBody>
        </p:sp>
        <p:cxnSp>
          <p:nvCxnSpPr>
            <p:cNvPr id="25" name="Straight Arrow Connector 24">
              <a:extLst>
                <a:ext uri="{FF2B5EF4-FFF2-40B4-BE49-F238E27FC236}">
                  <a16:creationId xmlns:a16="http://schemas.microsoft.com/office/drawing/2014/main" id="{D7D8826F-E870-0FA0-C1E1-3323D2897BB4}"/>
                </a:ext>
              </a:extLst>
            </p:cNvPr>
            <p:cNvCxnSpPr>
              <a:cxnSpLocks/>
            </p:cNvCxnSpPr>
            <p:nvPr/>
          </p:nvCxnSpPr>
          <p:spPr>
            <a:xfrm flipV="1">
              <a:off x="5798275" y="1133032"/>
              <a:ext cx="678032" cy="1896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7" name="Table 23">
            <a:extLst>
              <a:ext uri="{FF2B5EF4-FFF2-40B4-BE49-F238E27FC236}">
                <a16:creationId xmlns:a16="http://schemas.microsoft.com/office/drawing/2014/main" id="{79400983-F339-CFEB-40F5-27707964977B}"/>
              </a:ext>
            </a:extLst>
          </p:cNvPr>
          <p:cNvGraphicFramePr>
            <a:graphicFrameLocks noGrp="1"/>
          </p:cNvGraphicFramePr>
          <p:nvPr>
            <p:extLst>
              <p:ext uri="{D42A27DB-BD31-4B8C-83A1-F6EECF244321}">
                <p14:modId xmlns:p14="http://schemas.microsoft.com/office/powerpoint/2010/main" val="4120641949"/>
              </p:ext>
            </p:extLst>
          </p:nvPr>
        </p:nvGraphicFramePr>
        <p:xfrm>
          <a:off x="4869310" y="1096787"/>
          <a:ext cx="2291080" cy="370840"/>
        </p:xfrm>
        <a:graphic>
          <a:graphicData uri="http://schemas.openxmlformats.org/drawingml/2006/table">
            <a:tbl>
              <a:tblPr firstRow="1" bandRow="1">
                <a:tableStyleId>{5C22544A-7EE6-4342-B048-85BDC9FD1C3A}</a:tableStyleId>
              </a:tblPr>
              <a:tblGrid>
                <a:gridCol w="286385">
                  <a:extLst>
                    <a:ext uri="{9D8B030D-6E8A-4147-A177-3AD203B41FA5}">
                      <a16:colId xmlns:a16="http://schemas.microsoft.com/office/drawing/2014/main" val="3663244528"/>
                    </a:ext>
                  </a:extLst>
                </a:gridCol>
                <a:gridCol w="286385">
                  <a:extLst>
                    <a:ext uri="{9D8B030D-6E8A-4147-A177-3AD203B41FA5}">
                      <a16:colId xmlns:a16="http://schemas.microsoft.com/office/drawing/2014/main" val="4180089894"/>
                    </a:ext>
                  </a:extLst>
                </a:gridCol>
                <a:gridCol w="286385">
                  <a:extLst>
                    <a:ext uri="{9D8B030D-6E8A-4147-A177-3AD203B41FA5}">
                      <a16:colId xmlns:a16="http://schemas.microsoft.com/office/drawing/2014/main" val="2898624652"/>
                    </a:ext>
                  </a:extLst>
                </a:gridCol>
                <a:gridCol w="286385">
                  <a:extLst>
                    <a:ext uri="{9D8B030D-6E8A-4147-A177-3AD203B41FA5}">
                      <a16:colId xmlns:a16="http://schemas.microsoft.com/office/drawing/2014/main" val="3789302238"/>
                    </a:ext>
                  </a:extLst>
                </a:gridCol>
                <a:gridCol w="286385">
                  <a:extLst>
                    <a:ext uri="{9D8B030D-6E8A-4147-A177-3AD203B41FA5}">
                      <a16:colId xmlns:a16="http://schemas.microsoft.com/office/drawing/2014/main" val="3571136394"/>
                    </a:ext>
                  </a:extLst>
                </a:gridCol>
                <a:gridCol w="286385">
                  <a:extLst>
                    <a:ext uri="{9D8B030D-6E8A-4147-A177-3AD203B41FA5}">
                      <a16:colId xmlns:a16="http://schemas.microsoft.com/office/drawing/2014/main" val="2539775481"/>
                    </a:ext>
                  </a:extLst>
                </a:gridCol>
                <a:gridCol w="286385">
                  <a:extLst>
                    <a:ext uri="{9D8B030D-6E8A-4147-A177-3AD203B41FA5}">
                      <a16:colId xmlns:a16="http://schemas.microsoft.com/office/drawing/2014/main" val="3294758964"/>
                    </a:ext>
                  </a:extLst>
                </a:gridCol>
                <a:gridCol w="286385">
                  <a:extLst>
                    <a:ext uri="{9D8B030D-6E8A-4147-A177-3AD203B41FA5}">
                      <a16:colId xmlns:a16="http://schemas.microsoft.com/office/drawing/2014/main" val="3243983510"/>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graphicFrame>
        <p:nvGraphicFramePr>
          <p:cNvPr id="28" name="Table 23">
            <a:extLst>
              <a:ext uri="{FF2B5EF4-FFF2-40B4-BE49-F238E27FC236}">
                <a16:creationId xmlns:a16="http://schemas.microsoft.com/office/drawing/2014/main" id="{C3F227A5-3874-B13C-15E1-D70454503CF0}"/>
              </a:ext>
            </a:extLst>
          </p:cNvPr>
          <p:cNvGraphicFramePr>
            <a:graphicFrameLocks noGrp="1"/>
          </p:cNvGraphicFramePr>
          <p:nvPr>
            <p:extLst>
              <p:ext uri="{D42A27DB-BD31-4B8C-83A1-F6EECF244321}">
                <p14:modId xmlns:p14="http://schemas.microsoft.com/office/powerpoint/2010/main" val="3366439820"/>
              </p:ext>
            </p:extLst>
          </p:nvPr>
        </p:nvGraphicFramePr>
        <p:xfrm>
          <a:off x="7326201" y="1096787"/>
          <a:ext cx="859155" cy="370840"/>
        </p:xfrm>
        <a:graphic>
          <a:graphicData uri="http://schemas.openxmlformats.org/drawingml/2006/table">
            <a:tbl>
              <a:tblPr firstRow="1" bandRow="1">
                <a:tableStyleId>{5C22544A-7EE6-4342-B048-85BDC9FD1C3A}</a:tableStyleId>
              </a:tblPr>
              <a:tblGrid>
                <a:gridCol w="286385">
                  <a:extLst>
                    <a:ext uri="{9D8B030D-6E8A-4147-A177-3AD203B41FA5}">
                      <a16:colId xmlns:a16="http://schemas.microsoft.com/office/drawing/2014/main" val="3663244528"/>
                    </a:ext>
                  </a:extLst>
                </a:gridCol>
                <a:gridCol w="286385">
                  <a:extLst>
                    <a:ext uri="{9D8B030D-6E8A-4147-A177-3AD203B41FA5}">
                      <a16:colId xmlns:a16="http://schemas.microsoft.com/office/drawing/2014/main" val="4180089894"/>
                    </a:ext>
                  </a:extLst>
                </a:gridCol>
                <a:gridCol w="286385">
                  <a:extLst>
                    <a:ext uri="{9D8B030D-6E8A-4147-A177-3AD203B41FA5}">
                      <a16:colId xmlns:a16="http://schemas.microsoft.com/office/drawing/2014/main" val="2898624652"/>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sp>
        <p:nvSpPr>
          <p:cNvPr id="29" name="Rectangle 28">
            <a:extLst>
              <a:ext uri="{FF2B5EF4-FFF2-40B4-BE49-F238E27FC236}">
                <a16:creationId xmlns:a16="http://schemas.microsoft.com/office/drawing/2014/main" id="{227885A6-915D-FB71-3111-6379D37178BB}"/>
              </a:ext>
            </a:extLst>
          </p:cNvPr>
          <p:cNvSpPr/>
          <p:nvPr/>
        </p:nvSpPr>
        <p:spPr>
          <a:xfrm>
            <a:off x="5398471" y="1623802"/>
            <a:ext cx="2250594" cy="400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ENCODE</a:t>
            </a:r>
          </a:p>
        </p:txBody>
      </p:sp>
      <p:sp>
        <p:nvSpPr>
          <p:cNvPr id="30" name="Rectangle 29">
            <a:extLst>
              <a:ext uri="{FF2B5EF4-FFF2-40B4-BE49-F238E27FC236}">
                <a16:creationId xmlns:a16="http://schemas.microsoft.com/office/drawing/2014/main" id="{B188125F-8989-4B48-CA05-641D16880079}"/>
              </a:ext>
            </a:extLst>
          </p:cNvPr>
          <p:cNvSpPr/>
          <p:nvPr/>
        </p:nvSpPr>
        <p:spPr>
          <a:xfrm>
            <a:off x="5398471" y="2248695"/>
            <a:ext cx="2250594" cy="400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DECODE</a:t>
            </a:r>
          </a:p>
        </p:txBody>
      </p:sp>
      <p:graphicFrame>
        <p:nvGraphicFramePr>
          <p:cNvPr id="31" name="Table 23">
            <a:extLst>
              <a:ext uri="{FF2B5EF4-FFF2-40B4-BE49-F238E27FC236}">
                <a16:creationId xmlns:a16="http://schemas.microsoft.com/office/drawing/2014/main" id="{4B4A8D09-2C16-6F16-097D-ED71367DF7D5}"/>
              </a:ext>
            </a:extLst>
          </p:cNvPr>
          <p:cNvGraphicFramePr>
            <a:graphicFrameLocks noGrp="1"/>
          </p:cNvGraphicFramePr>
          <p:nvPr>
            <p:extLst>
              <p:ext uri="{D42A27DB-BD31-4B8C-83A1-F6EECF244321}">
                <p14:modId xmlns:p14="http://schemas.microsoft.com/office/powerpoint/2010/main" val="1118913678"/>
              </p:ext>
            </p:extLst>
          </p:nvPr>
        </p:nvGraphicFramePr>
        <p:xfrm>
          <a:off x="4869309" y="2858450"/>
          <a:ext cx="2291080" cy="370840"/>
        </p:xfrm>
        <a:graphic>
          <a:graphicData uri="http://schemas.openxmlformats.org/drawingml/2006/table">
            <a:tbl>
              <a:tblPr firstRow="1" bandRow="1">
                <a:tableStyleId>{5C22544A-7EE6-4342-B048-85BDC9FD1C3A}</a:tableStyleId>
              </a:tblPr>
              <a:tblGrid>
                <a:gridCol w="286385">
                  <a:extLst>
                    <a:ext uri="{9D8B030D-6E8A-4147-A177-3AD203B41FA5}">
                      <a16:colId xmlns:a16="http://schemas.microsoft.com/office/drawing/2014/main" val="3663244528"/>
                    </a:ext>
                  </a:extLst>
                </a:gridCol>
                <a:gridCol w="286385">
                  <a:extLst>
                    <a:ext uri="{9D8B030D-6E8A-4147-A177-3AD203B41FA5}">
                      <a16:colId xmlns:a16="http://schemas.microsoft.com/office/drawing/2014/main" val="4180089894"/>
                    </a:ext>
                  </a:extLst>
                </a:gridCol>
                <a:gridCol w="286385">
                  <a:extLst>
                    <a:ext uri="{9D8B030D-6E8A-4147-A177-3AD203B41FA5}">
                      <a16:colId xmlns:a16="http://schemas.microsoft.com/office/drawing/2014/main" val="2898624652"/>
                    </a:ext>
                  </a:extLst>
                </a:gridCol>
                <a:gridCol w="286385">
                  <a:extLst>
                    <a:ext uri="{9D8B030D-6E8A-4147-A177-3AD203B41FA5}">
                      <a16:colId xmlns:a16="http://schemas.microsoft.com/office/drawing/2014/main" val="3789302238"/>
                    </a:ext>
                  </a:extLst>
                </a:gridCol>
                <a:gridCol w="286385">
                  <a:extLst>
                    <a:ext uri="{9D8B030D-6E8A-4147-A177-3AD203B41FA5}">
                      <a16:colId xmlns:a16="http://schemas.microsoft.com/office/drawing/2014/main" val="3571136394"/>
                    </a:ext>
                  </a:extLst>
                </a:gridCol>
                <a:gridCol w="286385">
                  <a:extLst>
                    <a:ext uri="{9D8B030D-6E8A-4147-A177-3AD203B41FA5}">
                      <a16:colId xmlns:a16="http://schemas.microsoft.com/office/drawing/2014/main" val="2539775481"/>
                    </a:ext>
                  </a:extLst>
                </a:gridCol>
                <a:gridCol w="286385">
                  <a:extLst>
                    <a:ext uri="{9D8B030D-6E8A-4147-A177-3AD203B41FA5}">
                      <a16:colId xmlns:a16="http://schemas.microsoft.com/office/drawing/2014/main" val="3294758964"/>
                    </a:ext>
                  </a:extLst>
                </a:gridCol>
                <a:gridCol w="286385">
                  <a:extLst>
                    <a:ext uri="{9D8B030D-6E8A-4147-A177-3AD203B41FA5}">
                      <a16:colId xmlns:a16="http://schemas.microsoft.com/office/drawing/2014/main" val="3243983510"/>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rgbClr val="FF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graphicFrame>
        <p:nvGraphicFramePr>
          <p:cNvPr id="32" name="Table 23">
            <a:extLst>
              <a:ext uri="{FF2B5EF4-FFF2-40B4-BE49-F238E27FC236}">
                <a16:creationId xmlns:a16="http://schemas.microsoft.com/office/drawing/2014/main" id="{E434325D-92B6-BA8D-FC0E-DB8D7BCAF7EA}"/>
              </a:ext>
            </a:extLst>
          </p:cNvPr>
          <p:cNvGraphicFramePr>
            <a:graphicFrameLocks noGrp="1"/>
          </p:cNvGraphicFramePr>
          <p:nvPr>
            <p:extLst>
              <p:ext uri="{D42A27DB-BD31-4B8C-83A1-F6EECF244321}">
                <p14:modId xmlns:p14="http://schemas.microsoft.com/office/powerpoint/2010/main" val="1178909724"/>
              </p:ext>
            </p:extLst>
          </p:nvPr>
        </p:nvGraphicFramePr>
        <p:xfrm>
          <a:off x="7326200" y="2858450"/>
          <a:ext cx="859155" cy="370840"/>
        </p:xfrm>
        <a:graphic>
          <a:graphicData uri="http://schemas.openxmlformats.org/drawingml/2006/table">
            <a:tbl>
              <a:tblPr firstRow="1" bandRow="1">
                <a:tableStyleId>{5C22544A-7EE6-4342-B048-85BDC9FD1C3A}</a:tableStyleId>
              </a:tblPr>
              <a:tblGrid>
                <a:gridCol w="286385">
                  <a:extLst>
                    <a:ext uri="{9D8B030D-6E8A-4147-A177-3AD203B41FA5}">
                      <a16:colId xmlns:a16="http://schemas.microsoft.com/office/drawing/2014/main" val="3663244528"/>
                    </a:ext>
                  </a:extLst>
                </a:gridCol>
                <a:gridCol w="286385">
                  <a:extLst>
                    <a:ext uri="{9D8B030D-6E8A-4147-A177-3AD203B41FA5}">
                      <a16:colId xmlns:a16="http://schemas.microsoft.com/office/drawing/2014/main" val="4180089894"/>
                    </a:ext>
                  </a:extLst>
                </a:gridCol>
                <a:gridCol w="286385">
                  <a:extLst>
                    <a:ext uri="{9D8B030D-6E8A-4147-A177-3AD203B41FA5}">
                      <a16:colId xmlns:a16="http://schemas.microsoft.com/office/drawing/2014/main" val="2898624652"/>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rgbClr val="FF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cxnSp>
        <p:nvCxnSpPr>
          <p:cNvPr id="34" name="Straight Arrow Connector 33">
            <a:extLst>
              <a:ext uri="{FF2B5EF4-FFF2-40B4-BE49-F238E27FC236}">
                <a16:creationId xmlns:a16="http://schemas.microsoft.com/office/drawing/2014/main" id="{0E45D41A-2025-88EF-7DB0-3F140CCCABAD}"/>
              </a:ext>
            </a:extLst>
          </p:cNvPr>
          <p:cNvCxnSpPr>
            <a:endCxn id="29" idx="0"/>
          </p:cNvCxnSpPr>
          <p:nvPr/>
        </p:nvCxnSpPr>
        <p:spPr>
          <a:xfrm flipH="1">
            <a:off x="6523768" y="1467627"/>
            <a:ext cx="3847" cy="15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4E6CA9-5C1C-BA6E-C23B-3F1B75F090A7}"/>
              </a:ext>
            </a:extLst>
          </p:cNvPr>
          <p:cNvCxnSpPr>
            <a:cxnSpLocks/>
            <a:stCxn id="29" idx="2"/>
            <a:endCxn id="30" idx="0"/>
          </p:cNvCxnSpPr>
          <p:nvPr/>
        </p:nvCxnSpPr>
        <p:spPr>
          <a:xfrm>
            <a:off x="6523768" y="2024270"/>
            <a:ext cx="0" cy="224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FBF364-0713-E26F-53CB-8598C4168931}"/>
              </a:ext>
            </a:extLst>
          </p:cNvPr>
          <p:cNvCxnSpPr>
            <a:cxnSpLocks/>
            <a:stCxn id="30" idx="2"/>
          </p:cNvCxnSpPr>
          <p:nvPr/>
        </p:nvCxnSpPr>
        <p:spPr>
          <a:xfrm>
            <a:off x="6523768" y="2649163"/>
            <a:ext cx="0" cy="224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59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994232-F321-E136-3924-C6E56DC96BBB}"/>
              </a:ext>
            </a:extLst>
          </p:cNvPr>
          <p:cNvSpPr>
            <a:spLocks noGrp="1"/>
          </p:cNvSpPr>
          <p:nvPr>
            <p:ph type="dt" sz="half" idx="18"/>
          </p:nvPr>
        </p:nvSpPr>
        <p:spPr/>
        <p:txBody>
          <a:bodyPr/>
          <a:lstStyle/>
          <a:p>
            <a:fld id="{F7BF61F8-88B3-FE4F-8169-B5261E98FF9B}" type="datetime4">
              <a:rPr lang="en-US" smtClean="0"/>
              <a:t>June 13, 2023</a:t>
            </a:fld>
            <a:endParaRPr lang="en-US" dirty="0"/>
          </a:p>
        </p:txBody>
      </p:sp>
      <p:sp>
        <p:nvSpPr>
          <p:cNvPr id="5" name="Slide Number Placeholder 4">
            <a:extLst>
              <a:ext uri="{FF2B5EF4-FFF2-40B4-BE49-F238E27FC236}">
                <a16:creationId xmlns:a16="http://schemas.microsoft.com/office/drawing/2014/main" id="{A2F7CAB7-C081-3C45-9581-FC5522BB0E64}"/>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8" name="Text Placeholder 7">
            <a:extLst>
              <a:ext uri="{FF2B5EF4-FFF2-40B4-BE49-F238E27FC236}">
                <a16:creationId xmlns:a16="http://schemas.microsoft.com/office/drawing/2014/main" id="{3C1FEDA8-3426-F55B-A32F-657626FB232E}"/>
              </a:ext>
            </a:extLst>
          </p:cNvPr>
          <p:cNvSpPr>
            <a:spLocks noGrp="1"/>
          </p:cNvSpPr>
          <p:nvPr>
            <p:ph type="body" sz="quarter" idx="20"/>
          </p:nvPr>
        </p:nvSpPr>
        <p:spPr>
          <a:xfrm>
            <a:off x="640079" y="2651760"/>
            <a:ext cx="7772400" cy="222818"/>
          </a:xfrm>
        </p:spPr>
        <p:txBody>
          <a:bodyPr/>
          <a:lstStyle/>
          <a:p>
            <a:r>
              <a:rPr lang="en-US" dirty="0"/>
              <a:t>ACCELERATOR ARCHITECTURE</a:t>
            </a:r>
          </a:p>
        </p:txBody>
      </p:sp>
    </p:spTree>
    <p:extLst>
      <p:ext uri="{BB962C8B-B14F-4D97-AF65-F5344CB8AC3E}">
        <p14:creationId xmlns:p14="http://schemas.microsoft.com/office/powerpoint/2010/main" val="311645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EDFB4A6E-F9EA-22DC-1026-4C61672AFF74}"/>
                  </a:ext>
                </a:extLst>
              </p:cNvPr>
              <p:cNvSpPr>
                <a:spLocks noGrp="1"/>
              </p:cNvSpPr>
              <p:nvPr>
                <p:ph type="body" sz="quarter" idx="13"/>
              </p:nvPr>
            </p:nvSpPr>
            <p:spPr>
              <a:xfrm>
                <a:off x="1097280" y="1374276"/>
                <a:ext cx="3383280" cy="3282181"/>
              </a:xfrm>
            </p:spPr>
            <p:txBody>
              <a:bodyPr/>
              <a:lstStyle/>
              <a:p>
                <a:r>
                  <a:rPr lang="en-US" dirty="0"/>
                  <a:t>Euclidian Distance between received code LLR </a:t>
                </a:r>
                <a14:m>
                  <m:oMath xmlns:m="http://schemas.openxmlformats.org/officeDocument/2006/math">
                    <m:r>
                      <a:rPr lang="en-US" i="1" dirty="0" smtClean="0">
                        <a:latin typeface="Cambria Math" panose="02040503050406030204" pitchFamily="18" charset="0"/>
                      </a:rPr>
                      <m:t>𝑅</m:t>
                    </m:r>
                    <m:r>
                      <a:rPr lang="en-US" b="0" i="1" dirty="0" smtClean="0">
                        <a:latin typeface="Cambria Math" panose="02040503050406030204" pitchFamily="18" charset="0"/>
                      </a:rPr>
                      <m:t> </m:t>
                    </m:r>
                  </m:oMath>
                </a14:m>
                <a:r>
                  <a:rPr lang="en-US" dirty="0"/>
                  <a:t>and edge encoding </a:t>
                </a:r>
                <a14:m>
                  <m:oMath xmlns:m="http://schemas.openxmlformats.org/officeDocument/2006/math">
                    <m:r>
                      <a:rPr lang="en-US" i="1" dirty="0" smtClean="0">
                        <a:latin typeface="Cambria Math" panose="02040503050406030204" pitchFamily="18" charset="0"/>
                      </a:rPr>
                      <m:t>𝐶</m:t>
                    </m:r>
                  </m:oMath>
                </a14:m>
                <a:r>
                  <a:rPr lang="en-US" dirty="0"/>
                  <a:t>:</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𝐶</m:t>
                              </m:r>
                            </m:lim>
                          </m:limLow>
                        </m:fName>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func>
                    </m:oMath>
                  </m:oMathPara>
                </a14:m>
                <a:endParaRPr lang="en-US" dirty="0"/>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 </m:t>
                    </m:r>
                  </m:oMath>
                </a14:m>
                <a:r>
                  <a:rPr lang="en-US" dirty="0"/>
                  <a:t>is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(BPSK) and a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𝑖</m:t>
                        </m:r>
                      </m:sub>
                    </m:sSub>
                  </m:oMath>
                </a14:m>
                <a:r>
                  <a:rPr lang="en-US" dirty="0"/>
                  <a:t> is constant each time point so above becomes:</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𝐶</m:t>
                              </m:r>
                            </m:lim>
                          </m:limLow>
                        </m:fName>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nary>
                        </m:e>
                      </m:func>
                    </m:oMath>
                  </m:oMathPara>
                </a14:m>
                <a:endParaRPr lang="en-US" dirty="0"/>
              </a:p>
              <a:p>
                <a:r>
                  <a:rPr lang="en-US" dirty="0"/>
                  <a:t>In hardware, </a:t>
                </a:r>
              </a:p>
              <a:p>
                <a:pPr marL="285750" indent="-285750">
                  <a:buFont typeface="Arial" panose="020B0604020202020204" pitchFamily="34" charset="0"/>
                  <a:buChar char="•"/>
                </a:pPr>
                <a:r>
                  <a:rPr lang="en-US" dirty="0"/>
                  <a:t>Invert LLRs by edge’s encoding </a:t>
                </a:r>
              </a:p>
              <a:p>
                <a:pPr marL="285750" indent="-285750">
                  <a:buFont typeface="Arial" panose="020B0604020202020204" pitchFamily="34" charset="0"/>
                  <a:buChar char="•"/>
                </a:pPr>
                <a:r>
                  <a:rPr lang="en-US" dirty="0"/>
                  <a:t>Add to path metrics</a:t>
                </a:r>
              </a:p>
              <a:p>
                <a:pPr marL="285750" indent="-285750">
                  <a:buFont typeface="Arial" panose="020B0604020202020204" pitchFamily="34" charset="0"/>
                  <a:buChar char="•"/>
                </a:pPr>
                <a:r>
                  <a:rPr lang="en-US" dirty="0"/>
                  <a:t>Grey-coding adds simplifications</a:t>
                </a:r>
              </a:p>
            </p:txBody>
          </p:sp>
        </mc:Choice>
        <mc:Fallback xmlns="">
          <p:sp>
            <p:nvSpPr>
              <p:cNvPr id="7" name="Text Placeholder 6">
                <a:extLst>
                  <a:ext uri="{FF2B5EF4-FFF2-40B4-BE49-F238E27FC236}">
                    <a16:creationId xmlns:a16="http://schemas.microsoft.com/office/drawing/2014/main" id="{EDFB4A6E-F9EA-22DC-1026-4C61672AFF74}"/>
                  </a:ext>
                </a:extLst>
              </p:cNvPr>
              <p:cNvSpPr>
                <a:spLocks noGrp="1" noRot="1" noChangeAspect="1" noMove="1" noResize="1" noEditPoints="1" noAdjustHandles="1" noChangeArrowheads="1" noChangeShapeType="1" noTextEdit="1"/>
              </p:cNvSpPr>
              <p:nvPr>
                <p:ph type="body" sz="quarter" idx="13"/>
              </p:nvPr>
            </p:nvSpPr>
            <p:spPr>
              <a:xfrm>
                <a:off x="1097280" y="1374276"/>
                <a:ext cx="3383280" cy="3282181"/>
              </a:xfrm>
              <a:blipFill>
                <a:blip r:embed="rId2"/>
                <a:stretch>
                  <a:fillRect l="-3371" t="-10811" r="-3371" b="-2317"/>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E6E77C8F-A85B-864D-EBD8-BF9E50F6C132}"/>
              </a:ext>
            </a:extLst>
          </p:cNvPr>
          <p:cNvSpPr>
            <a:spLocks noGrp="1"/>
          </p:cNvSpPr>
          <p:nvPr>
            <p:ph type="body" sz="quarter" idx="15"/>
          </p:nvPr>
        </p:nvSpPr>
        <p:spPr>
          <a:xfrm>
            <a:off x="1097280" y="1068582"/>
            <a:ext cx="3383280" cy="215444"/>
          </a:xfrm>
        </p:spPr>
        <p:txBody>
          <a:bodyPr/>
          <a:lstStyle/>
          <a:p>
            <a:r>
              <a:rPr lang="en-US" dirty="0"/>
              <a:t>Metric Computation</a:t>
            </a:r>
          </a:p>
        </p:txBody>
      </p:sp>
      <p:sp>
        <p:nvSpPr>
          <p:cNvPr id="2" name="Date Placeholder 1">
            <a:extLst>
              <a:ext uri="{FF2B5EF4-FFF2-40B4-BE49-F238E27FC236}">
                <a16:creationId xmlns:a16="http://schemas.microsoft.com/office/drawing/2014/main" id="{0B76B8A0-E1DE-858F-2B01-7DEBE7D76A20}"/>
              </a:ext>
            </a:extLst>
          </p:cNvPr>
          <p:cNvSpPr>
            <a:spLocks noGrp="1"/>
          </p:cNvSpPr>
          <p:nvPr>
            <p:ph type="dt" sz="half" idx="18"/>
          </p:nvPr>
        </p:nvSpPr>
        <p:spPr/>
        <p:txBody>
          <a:bodyPr/>
          <a:lstStyle/>
          <a:p>
            <a:fld id="{92B87C6E-9F56-9A4E-BC38-C7FEA0F12D86}" type="datetime4">
              <a:rPr lang="en-US" smtClean="0"/>
              <a:t>June 13, 2023</a:t>
            </a:fld>
            <a:endParaRPr lang="en-US" dirty="0"/>
          </a:p>
        </p:txBody>
      </p:sp>
      <p:sp>
        <p:nvSpPr>
          <p:cNvPr id="3" name="Slide Number Placeholder 2">
            <a:extLst>
              <a:ext uri="{FF2B5EF4-FFF2-40B4-BE49-F238E27FC236}">
                <a16:creationId xmlns:a16="http://schemas.microsoft.com/office/drawing/2014/main" id="{7F5FB729-FECA-9212-C2AE-E74D15D0A19E}"/>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9" name="Text Placeholder 8">
            <a:extLst>
              <a:ext uri="{FF2B5EF4-FFF2-40B4-BE49-F238E27FC236}">
                <a16:creationId xmlns:a16="http://schemas.microsoft.com/office/drawing/2014/main" id="{C06F5AB8-4DC4-491C-67A5-113BEFBB1E46}"/>
              </a:ext>
            </a:extLst>
          </p:cNvPr>
          <p:cNvSpPr>
            <a:spLocks noGrp="1"/>
          </p:cNvSpPr>
          <p:nvPr>
            <p:ph type="body" sz="quarter" idx="20"/>
          </p:nvPr>
        </p:nvSpPr>
        <p:spPr>
          <a:xfrm>
            <a:off x="5029200" y="1374276"/>
            <a:ext cx="3383280" cy="748923"/>
          </a:xfrm>
        </p:spPr>
        <p:txBody>
          <a:bodyPr/>
          <a:lstStyle/>
          <a:p>
            <a:pPr marL="285750" indent="-285750">
              <a:buFont typeface="Arial" panose="020B0604020202020204" pitchFamily="34" charset="0"/>
              <a:buChar char="•"/>
            </a:pPr>
            <a:r>
              <a:rPr lang="en-US" dirty="0"/>
              <a:t>Keep Lists sorted throughout PLVD</a:t>
            </a:r>
          </a:p>
          <a:p>
            <a:pPr marL="285750" indent="-285750">
              <a:buFont typeface="Arial" panose="020B0604020202020204" pitchFamily="34" charset="0"/>
              <a:buChar char="•"/>
            </a:pPr>
            <a:r>
              <a:rPr lang="en-US" dirty="0"/>
              <a:t>Makes “filtering” computationally efficient</a:t>
            </a:r>
          </a:p>
        </p:txBody>
      </p:sp>
      <p:sp>
        <p:nvSpPr>
          <p:cNvPr id="10" name="Text Placeholder 9">
            <a:extLst>
              <a:ext uri="{FF2B5EF4-FFF2-40B4-BE49-F238E27FC236}">
                <a16:creationId xmlns:a16="http://schemas.microsoft.com/office/drawing/2014/main" id="{DF1AA5C0-A94C-5091-00F1-48A613CF8F1E}"/>
              </a:ext>
            </a:extLst>
          </p:cNvPr>
          <p:cNvSpPr>
            <a:spLocks noGrp="1"/>
          </p:cNvSpPr>
          <p:nvPr>
            <p:ph type="body" sz="quarter" idx="21"/>
          </p:nvPr>
        </p:nvSpPr>
        <p:spPr>
          <a:xfrm>
            <a:off x="5029200" y="1068582"/>
            <a:ext cx="3383280" cy="215444"/>
          </a:xfrm>
        </p:spPr>
        <p:txBody>
          <a:bodyPr/>
          <a:lstStyle/>
          <a:p>
            <a:r>
              <a:rPr lang="en-US" dirty="0"/>
              <a:t>Merge sorting</a:t>
            </a:r>
          </a:p>
        </p:txBody>
      </p:sp>
      <p:sp>
        <p:nvSpPr>
          <p:cNvPr id="6" name="Title 5">
            <a:extLst>
              <a:ext uri="{FF2B5EF4-FFF2-40B4-BE49-F238E27FC236}">
                <a16:creationId xmlns:a16="http://schemas.microsoft.com/office/drawing/2014/main" id="{4BE7B834-F0ED-7B60-B0B2-2F22F70CCF99}"/>
              </a:ext>
            </a:extLst>
          </p:cNvPr>
          <p:cNvSpPr>
            <a:spLocks noGrp="1"/>
          </p:cNvSpPr>
          <p:nvPr>
            <p:ph type="title"/>
          </p:nvPr>
        </p:nvSpPr>
        <p:spPr/>
        <p:txBody>
          <a:bodyPr/>
          <a:lstStyle/>
          <a:p>
            <a:r>
              <a:rPr lang="en-US" dirty="0"/>
              <a:t>Basic HW Optimizations</a:t>
            </a:r>
          </a:p>
        </p:txBody>
      </p:sp>
      <p:graphicFrame>
        <p:nvGraphicFramePr>
          <p:cNvPr id="13" name="Table 13">
            <a:extLst>
              <a:ext uri="{FF2B5EF4-FFF2-40B4-BE49-F238E27FC236}">
                <a16:creationId xmlns:a16="http://schemas.microsoft.com/office/drawing/2014/main" id="{95551357-F797-E980-E75B-B97170C97D53}"/>
              </a:ext>
            </a:extLst>
          </p:cNvPr>
          <p:cNvGraphicFramePr>
            <a:graphicFrameLocks noGrp="1"/>
          </p:cNvGraphicFramePr>
          <p:nvPr>
            <p:extLst>
              <p:ext uri="{D42A27DB-BD31-4B8C-83A1-F6EECF244321}">
                <p14:modId xmlns:p14="http://schemas.microsoft.com/office/powerpoint/2010/main" val="2635259045"/>
              </p:ext>
            </p:extLst>
          </p:nvPr>
        </p:nvGraphicFramePr>
        <p:xfrm>
          <a:off x="5029200" y="2213449"/>
          <a:ext cx="584015" cy="1485900"/>
        </p:xfrm>
        <a:graphic>
          <a:graphicData uri="http://schemas.openxmlformats.org/drawingml/2006/table">
            <a:tbl>
              <a:tblPr firstRow="1" bandRow="1">
                <a:tableStyleId>{5C22544A-7EE6-4342-B048-85BDC9FD1C3A}</a:tableStyleId>
              </a:tblPr>
              <a:tblGrid>
                <a:gridCol w="584015">
                  <a:extLst>
                    <a:ext uri="{9D8B030D-6E8A-4147-A177-3AD203B41FA5}">
                      <a16:colId xmlns:a16="http://schemas.microsoft.com/office/drawing/2014/main" val="2875426452"/>
                    </a:ext>
                  </a:extLst>
                </a:gridCol>
              </a:tblGrid>
              <a:tr h="249801">
                <a:tc>
                  <a:txBody>
                    <a:bodyPr/>
                    <a:lstStyle/>
                    <a:p>
                      <a:pPr algn="ctr"/>
                      <a:r>
                        <a:rPr lang="en-US" b="1" dirty="0">
                          <a:solidFill>
                            <a:schemeClr val="accent3">
                              <a:lumMod val="10000"/>
                            </a:schemeClr>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6969243"/>
                  </a:ext>
                </a:extLst>
              </a:tr>
              <a:tr h="249801">
                <a:tc>
                  <a:txBody>
                    <a:bodyPr/>
                    <a:lstStyle/>
                    <a:p>
                      <a:pPr algn="ctr"/>
                      <a:r>
                        <a:rPr lang="en-US" b="1" dirty="0">
                          <a:solidFill>
                            <a:schemeClr val="accent3">
                              <a:lumMod val="10000"/>
                            </a:schemeClr>
                          </a:solidFill>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998295372"/>
                  </a:ext>
                </a:extLst>
              </a:tr>
              <a:tr h="249801">
                <a:tc>
                  <a:txBody>
                    <a:bodyPr/>
                    <a:lstStyle/>
                    <a:p>
                      <a:pPr algn="ctr"/>
                      <a:r>
                        <a:rPr lang="en-US" b="1" dirty="0">
                          <a:solidFill>
                            <a:schemeClr val="accent3">
                              <a:lumMod val="10000"/>
                            </a:schemeClr>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06246515"/>
                  </a:ext>
                </a:extLst>
              </a:tr>
              <a:tr h="249801">
                <a:tc>
                  <a:txBody>
                    <a:bodyPr/>
                    <a:lstStyle/>
                    <a:p>
                      <a:pPr algn="ctr"/>
                      <a:r>
                        <a:rPr lang="en-US" b="1" dirty="0">
                          <a:solidFill>
                            <a:schemeClr val="accent3">
                              <a:lumMod val="10000"/>
                            </a:schemeClr>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10900586"/>
                  </a:ext>
                </a:extLst>
              </a:tr>
              <a:tr h="249801">
                <a:tc>
                  <a:txBody>
                    <a:bodyPr/>
                    <a:lstStyle/>
                    <a:p>
                      <a:pPr algn="ctr"/>
                      <a:r>
                        <a:rPr lang="en-US" b="1" dirty="0">
                          <a:solidFill>
                            <a:schemeClr val="accent3">
                              <a:lumMod val="10000"/>
                            </a:schemeClr>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88372459"/>
                  </a:ext>
                </a:extLst>
              </a:tr>
            </a:tbl>
          </a:graphicData>
        </a:graphic>
      </p:graphicFrame>
      <p:graphicFrame>
        <p:nvGraphicFramePr>
          <p:cNvPr id="14" name="Table 13">
            <a:extLst>
              <a:ext uri="{FF2B5EF4-FFF2-40B4-BE49-F238E27FC236}">
                <a16:creationId xmlns:a16="http://schemas.microsoft.com/office/drawing/2014/main" id="{500C13C2-15C5-036D-1CE6-006C339E72ED}"/>
              </a:ext>
            </a:extLst>
          </p:cNvPr>
          <p:cNvGraphicFramePr>
            <a:graphicFrameLocks noGrp="1"/>
          </p:cNvGraphicFramePr>
          <p:nvPr>
            <p:extLst>
              <p:ext uri="{D42A27DB-BD31-4B8C-83A1-F6EECF244321}">
                <p14:modId xmlns:p14="http://schemas.microsoft.com/office/powerpoint/2010/main" val="2281804551"/>
              </p:ext>
            </p:extLst>
          </p:nvPr>
        </p:nvGraphicFramePr>
        <p:xfrm>
          <a:off x="8046720" y="2213449"/>
          <a:ext cx="584015" cy="1485900"/>
        </p:xfrm>
        <a:graphic>
          <a:graphicData uri="http://schemas.openxmlformats.org/drawingml/2006/table">
            <a:tbl>
              <a:tblPr firstRow="1" bandRow="1">
                <a:tableStyleId>{5C22544A-7EE6-4342-B048-85BDC9FD1C3A}</a:tableStyleId>
              </a:tblPr>
              <a:tblGrid>
                <a:gridCol w="584015">
                  <a:extLst>
                    <a:ext uri="{9D8B030D-6E8A-4147-A177-3AD203B41FA5}">
                      <a16:colId xmlns:a16="http://schemas.microsoft.com/office/drawing/2014/main" val="2875426452"/>
                    </a:ext>
                  </a:extLst>
                </a:gridCol>
              </a:tblGrid>
              <a:tr h="249801">
                <a:tc>
                  <a:txBody>
                    <a:bodyPr/>
                    <a:lstStyle/>
                    <a:p>
                      <a:pPr algn="ctr"/>
                      <a:r>
                        <a:rPr lang="en-US" b="1" dirty="0">
                          <a:solidFill>
                            <a:schemeClr val="accent3">
                              <a:lumMod val="10000"/>
                            </a:schemeClr>
                          </a:solidFill>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6969243"/>
                  </a:ext>
                </a:extLst>
              </a:tr>
              <a:tr h="249801">
                <a:tc>
                  <a:txBody>
                    <a:bodyPr/>
                    <a:lstStyle/>
                    <a:p>
                      <a:pPr algn="ctr"/>
                      <a:r>
                        <a:rPr lang="en-US" b="1" dirty="0">
                          <a:solidFill>
                            <a:schemeClr val="accent3">
                              <a:lumMod val="10000"/>
                            </a:schemeClr>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998295372"/>
                  </a:ext>
                </a:extLst>
              </a:tr>
              <a:tr h="249801">
                <a:tc>
                  <a:txBody>
                    <a:bodyPr/>
                    <a:lstStyle/>
                    <a:p>
                      <a:pPr algn="ctr"/>
                      <a:r>
                        <a:rPr lang="en-US" b="1" dirty="0">
                          <a:solidFill>
                            <a:schemeClr val="accent3">
                              <a:lumMod val="10000"/>
                            </a:schemeClr>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06246515"/>
                  </a:ext>
                </a:extLst>
              </a:tr>
              <a:tr h="249801">
                <a:tc>
                  <a:txBody>
                    <a:bodyPr/>
                    <a:lstStyle/>
                    <a:p>
                      <a:pPr algn="ctr"/>
                      <a:r>
                        <a:rPr lang="en-US" b="1" dirty="0">
                          <a:solidFill>
                            <a:schemeClr val="accent3">
                              <a:lumMod val="10000"/>
                            </a:schemeClr>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10900586"/>
                  </a:ext>
                </a:extLst>
              </a:tr>
              <a:tr h="249801">
                <a:tc>
                  <a:txBody>
                    <a:bodyPr/>
                    <a:lstStyle/>
                    <a:p>
                      <a:pPr algn="ctr"/>
                      <a:r>
                        <a:rPr lang="en-US" b="1" dirty="0">
                          <a:solidFill>
                            <a:schemeClr val="accent3">
                              <a:lumMod val="10000"/>
                            </a:schemeClr>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88372459"/>
                  </a:ext>
                </a:extLst>
              </a:tr>
            </a:tbl>
          </a:graphicData>
        </a:graphic>
      </p:graphicFrame>
      <p:sp>
        <p:nvSpPr>
          <p:cNvPr id="15" name="Oval 14">
            <a:extLst>
              <a:ext uri="{FF2B5EF4-FFF2-40B4-BE49-F238E27FC236}">
                <a16:creationId xmlns:a16="http://schemas.microsoft.com/office/drawing/2014/main" id="{8E1E7DC1-C579-FCCC-6557-D382D12F1F61}"/>
              </a:ext>
            </a:extLst>
          </p:cNvPr>
          <p:cNvSpPr/>
          <p:nvPr/>
        </p:nvSpPr>
        <p:spPr>
          <a:xfrm>
            <a:off x="6630401" y="2671782"/>
            <a:ext cx="567328" cy="5740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4000" b="1" dirty="0"/>
              <a:t>&gt;</a:t>
            </a:r>
          </a:p>
        </p:txBody>
      </p:sp>
      <p:cxnSp>
        <p:nvCxnSpPr>
          <p:cNvPr id="17" name="Straight Arrow Connector 16">
            <a:extLst>
              <a:ext uri="{FF2B5EF4-FFF2-40B4-BE49-F238E27FC236}">
                <a16:creationId xmlns:a16="http://schemas.microsoft.com/office/drawing/2014/main" id="{8CADADD8-C911-D914-56DC-C2ADDCF2786F}"/>
              </a:ext>
            </a:extLst>
          </p:cNvPr>
          <p:cNvCxnSpPr>
            <a:cxnSpLocks/>
            <a:stCxn id="13" idx="3"/>
            <a:endCxn id="15" idx="2"/>
          </p:cNvCxnSpPr>
          <p:nvPr/>
        </p:nvCxnSpPr>
        <p:spPr>
          <a:xfrm>
            <a:off x="5613215" y="2956399"/>
            <a:ext cx="1017186" cy="2385"/>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8A7361-9ED3-CCED-AA23-713BBD096CCD}"/>
              </a:ext>
            </a:extLst>
          </p:cNvPr>
          <p:cNvCxnSpPr>
            <a:cxnSpLocks/>
            <a:stCxn id="14" idx="1"/>
            <a:endCxn id="15" idx="6"/>
          </p:cNvCxnSpPr>
          <p:nvPr/>
        </p:nvCxnSpPr>
        <p:spPr>
          <a:xfrm flipH="1">
            <a:off x="7197729" y="2956399"/>
            <a:ext cx="848991" cy="2385"/>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CD3880-5A93-3AB2-70AF-53992C77C9B0}"/>
              </a:ext>
            </a:extLst>
          </p:cNvPr>
          <p:cNvCxnSpPr>
            <a:cxnSpLocks/>
            <a:stCxn id="15" idx="4"/>
          </p:cNvCxnSpPr>
          <p:nvPr/>
        </p:nvCxnSpPr>
        <p:spPr>
          <a:xfrm>
            <a:off x="6914065" y="3245785"/>
            <a:ext cx="0" cy="28461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52DF0E84-E157-2B2C-FF55-1D8652AFDEB3}"/>
              </a:ext>
            </a:extLst>
          </p:cNvPr>
          <p:cNvGraphicFramePr>
            <a:graphicFrameLocks noGrp="1"/>
          </p:cNvGraphicFramePr>
          <p:nvPr>
            <p:extLst>
              <p:ext uri="{D42A27DB-BD31-4B8C-83A1-F6EECF244321}">
                <p14:modId xmlns:p14="http://schemas.microsoft.com/office/powerpoint/2010/main" val="1390042904"/>
              </p:ext>
            </p:extLst>
          </p:nvPr>
        </p:nvGraphicFramePr>
        <p:xfrm>
          <a:off x="6604371" y="3532104"/>
          <a:ext cx="584015" cy="1485900"/>
        </p:xfrm>
        <a:graphic>
          <a:graphicData uri="http://schemas.openxmlformats.org/drawingml/2006/table">
            <a:tbl>
              <a:tblPr firstRow="1" bandRow="1">
                <a:tableStyleId>{5C22544A-7EE6-4342-B048-85BDC9FD1C3A}</a:tableStyleId>
              </a:tblPr>
              <a:tblGrid>
                <a:gridCol w="584015">
                  <a:extLst>
                    <a:ext uri="{9D8B030D-6E8A-4147-A177-3AD203B41FA5}">
                      <a16:colId xmlns:a16="http://schemas.microsoft.com/office/drawing/2014/main" val="2875426452"/>
                    </a:ext>
                  </a:extLst>
                </a:gridCol>
              </a:tblGrid>
              <a:tr h="249801">
                <a:tc>
                  <a:txBody>
                    <a:bodyPr/>
                    <a:lstStyle/>
                    <a:p>
                      <a:pPr algn="ctr"/>
                      <a:r>
                        <a:rPr lang="en-US" b="1" dirty="0">
                          <a:solidFill>
                            <a:schemeClr val="accent3">
                              <a:lumMod val="10000"/>
                            </a:schemeClr>
                          </a:solidFill>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6969243"/>
                  </a:ext>
                </a:extLst>
              </a:tr>
              <a:tr h="249801">
                <a:tc>
                  <a:txBody>
                    <a:bodyPr/>
                    <a:lstStyle/>
                    <a:p>
                      <a:pPr algn="ctr"/>
                      <a:r>
                        <a:rPr lang="en-US" b="1" dirty="0">
                          <a:solidFill>
                            <a:schemeClr val="accent3">
                              <a:lumMod val="10000"/>
                            </a:schemeClr>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998295372"/>
                  </a:ext>
                </a:extLst>
              </a:tr>
              <a:tr h="249801">
                <a:tc>
                  <a:txBody>
                    <a:bodyPr/>
                    <a:lstStyle/>
                    <a:p>
                      <a:pPr algn="ctr"/>
                      <a:r>
                        <a:rPr lang="en-US" b="1" dirty="0">
                          <a:solidFill>
                            <a:schemeClr val="accent3">
                              <a:lumMod val="10000"/>
                            </a:schemeClr>
                          </a:solidFill>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06246515"/>
                  </a:ext>
                </a:extLst>
              </a:tr>
              <a:tr h="249801">
                <a:tc>
                  <a:txBody>
                    <a:bodyPr/>
                    <a:lstStyle/>
                    <a:p>
                      <a:pPr algn="ctr"/>
                      <a:r>
                        <a:rPr lang="en-US" b="1" dirty="0">
                          <a:solidFill>
                            <a:schemeClr val="accent3">
                              <a:lumMod val="10000"/>
                            </a:schemeClr>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10900586"/>
                  </a:ext>
                </a:extLst>
              </a:tr>
              <a:tr h="249801">
                <a:tc>
                  <a:txBody>
                    <a:bodyPr/>
                    <a:lstStyle/>
                    <a:p>
                      <a:pPr algn="ctr"/>
                      <a:r>
                        <a:rPr lang="en-US" b="1" dirty="0">
                          <a:solidFill>
                            <a:schemeClr val="accent3">
                              <a:lumMod val="10000"/>
                            </a:schemeClr>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88372459"/>
                  </a:ext>
                </a:extLst>
              </a:tr>
            </a:tbl>
          </a:graphicData>
        </a:graphic>
      </p:graphicFrame>
      <p:sp>
        <p:nvSpPr>
          <p:cNvPr id="26" name="TextBox 25">
            <a:extLst>
              <a:ext uri="{FF2B5EF4-FFF2-40B4-BE49-F238E27FC236}">
                <a16:creationId xmlns:a16="http://schemas.microsoft.com/office/drawing/2014/main" id="{A35AB5E8-1629-F9CA-8A60-66513CA967C0}"/>
              </a:ext>
            </a:extLst>
          </p:cNvPr>
          <p:cNvSpPr txBox="1"/>
          <p:nvPr/>
        </p:nvSpPr>
        <p:spPr>
          <a:xfrm>
            <a:off x="6436843" y="3530402"/>
            <a:ext cx="96111" cy="169277"/>
          </a:xfrm>
          <a:prstGeom prst="rect">
            <a:avLst/>
          </a:prstGeom>
          <a:noFill/>
        </p:spPr>
        <p:txBody>
          <a:bodyPr wrap="square" lIns="0" tIns="0" rIns="0" bIns="0" rtlCol="0">
            <a:spAutoFit/>
          </a:bodyPr>
          <a:lstStyle/>
          <a:p>
            <a:pPr algn="l"/>
            <a:r>
              <a:rPr lang="en-US" sz="1100" dirty="0"/>
              <a:t>1</a:t>
            </a:r>
          </a:p>
        </p:txBody>
      </p:sp>
      <p:sp>
        <p:nvSpPr>
          <p:cNvPr id="27" name="TextBox 26">
            <a:extLst>
              <a:ext uri="{FF2B5EF4-FFF2-40B4-BE49-F238E27FC236}">
                <a16:creationId xmlns:a16="http://schemas.microsoft.com/office/drawing/2014/main" id="{3C07489C-1399-A44D-A469-4754914E468B}"/>
              </a:ext>
            </a:extLst>
          </p:cNvPr>
          <p:cNvSpPr txBox="1"/>
          <p:nvPr/>
        </p:nvSpPr>
        <p:spPr>
          <a:xfrm>
            <a:off x="7878450" y="2214767"/>
            <a:ext cx="96111" cy="169277"/>
          </a:xfrm>
          <a:prstGeom prst="rect">
            <a:avLst/>
          </a:prstGeom>
          <a:noFill/>
        </p:spPr>
        <p:txBody>
          <a:bodyPr wrap="square" lIns="0" tIns="0" rIns="0" bIns="0" rtlCol="0">
            <a:spAutoFit/>
          </a:bodyPr>
          <a:lstStyle/>
          <a:p>
            <a:pPr algn="l"/>
            <a:r>
              <a:rPr lang="en-US" sz="1100" dirty="0"/>
              <a:t>1</a:t>
            </a:r>
          </a:p>
        </p:txBody>
      </p:sp>
      <p:sp>
        <p:nvSpPr>
          <p:cNvPr id="28" name="TextBox 27">
            <a:extLst>
              <a:ext uri="{FF2B5EF4-FFF2-40B4-BE49-F238E27FC236}">
                <a16:creationId xmlns:a16="http://schemas.microsoft.com/office/drawing/2014/main" id="{A9632FA9-F4E3-26D8-72DE-C783A787518D}"/>
              </a:ext>
            </a:extLst>
          </p:cNvPr>
          <p:cNvSpPr txBox="1"/>
          <p:nvPr/>
        </p:nvSpPr>
        <p:spPr>
          <a:xfrm>
            <a:off x="4703990" y="2190956"/>
            <a:ext cx="312696" cy="169277"/>
          </a:xfrm>
          <a:prstGeom prst="rect">
            <a:avLst/>
          </a:prstGeom>
          <a:noFill/>
        </p:spPr>
        <p:txBody>
          <a:bodyPr wrap="square" lIns="0" tIns="0" rIns="0" bIns="0" rtlCol="0">
            <a:spAutoFit/>
          </a:bodyPr>
          <a:lstStyle/>
          <a:p>
            <a:pPr algn="l"/>
            <a:r>
              <a:rPr lang="en-US" sz="1100" dirty="0"/>
              <a:t>1, 2</a:t>
            </a:r>
          </a:p>
        </p:txBody>
      </p:sp>
      <p:sp>
        <p:nvSpPr>
          <p:cNvPr id="29" name="TextBox 28">
            <a:extLst>
              <a:ext uri="{FF2B5EF4-FFF2-40B4-BE49-F238E27FC236}">
                <a16:creationId xmlns:a16="http://schemas.microsoft.com/office/drawing/2014/main" id="{C1B9438B-A265-480E-AC08-9B9AAF82D65E}"/>
              </a:ext>
            </a:extLst>
          </p:cNvPr>
          <p:cNvSpPr txBox="1"/>
          <p:nvPr/>
        </p:nvSpPr>
        <p:spPr>
          <a:xfrm>
            <a:off x="4848824" y="2502505"/>
            <a:ext cx="96111" cy="169277"/>
          </a:xfrm>
          <a:prstGeom prst="rect">
            <a:avLst/>
          </a:prstGeom>
          <a:noFill/>
        </p:spPr>
        <p:txBody>
          <a:bodyPr wrap="square" lIns="0" tIns="0" rIns="0" bIns="0" rtlCol="0">
            <a:spAutoFit/>
          </a:bodyPr>
          <a:lstStyle/>
          <a:p>
            <a:pPr algn="l"/>
            <a:r>
              <a:rPr lang="en-US" sz="1100" dirty="0"/>
              <a:t>3</a:t>
            </a:r>
          </a:p>
        </p:txBody>
      </p:sp>
      <p:sp>
        <p:nvSpPr>
          <p:cNvPr id="30" name="TextBox 29">
            <a:extLst>
              <a:ext uri="{FF2B5EF4-FFF2-40B4-BE49-F238E27FC236}">
                <a16:creationId xmlns:a16="http://schemas.microsoft.com/office/drawing/2014/main" id="{8A999500-A81A-3214-823C-99DEF9E7D8A5}"/>
              </a:ext>
            </a:extLst>
          </p:cNvPr>
          <p:cNvSpPr txBox="1"/>
          <p:nvPr/>
        </p:nvSpPr>
        <p:spPr>
          <a:xfrm>
            <a:off x="7628899" y="2500944"/>
            <a:ext cx="417821" cy="169277"/>
          </a:xfrm>
          <a:prstGeom prst="rect">
            <a:avLst/>
          </a:prstGeom>
          <a:noFill/>
        </p:spPr>
        <p:txBody>
          <a:bodyPr wrap="square" lIns="0" tIns="0" rIns="0" bIns="0" rtlCol="0">
            <a:spAutoFit/>
          </a:bodyPr>
          <a:lstStyle/>
          <a:p>
            <a:pPr algn="l"/>
            <a:r>
              <a:rPr lang="en-US" sz="1100" dirty="0"/>
              <a:t>2, 3,4</a:t>
            </a:r>
          </a:p>
        </p:txBody>
      </p:sp>
      <p:sp>
        <p:nvSpPr>
          <p:cNvPr id="31" name="TextBox 30">
            <a:extLst>
              <a:ext uri="{FF2B5EF4-FFF2-40B4-BE49-F238E27FC236}">
                <a16:creationId xmlns:a16="http://schemas.microsoft.com/office/drawing/2014/main" id="{6DF67A90-1FF4-4403-B180-DAD7C36A9598}"/>
              </a:ext>
            </a:extLst>
          </p:cNvPr>
          <p:cNvSpPr txBox="1"/>
          <p:nvPr/>
        </p:nvSpPr>
        <p:spPr>
          <a:xfrm>
            <a:off x="4745537" y="2833476"/>
            <a:ext cx="209077" cy="169277"/>
          </a:xfrm>
          <a:prstGeom prst="rect">
            <a:avLst/>
          </a:prstGeom>
          <a:noFill/>
        </p:spPr>
        <p:txBody>
          <a:bodyPr wrap="square" lIns="0" tIns="0" rIns="0" bIns="0" rtlCol="0">
            <a:spAutoFit/>
          </a:bodyPr>
          <a:lstStyle/>
          <a:p>
            <a:pPr algn="l"/>
            <a:r>
              <a:rPr lang="en-US" sz="1100" dirty="0"/>
              <a:t>4,5</a:t>
            </a:r>
          </a:p>
        </p:txBody>
      </p:sp>
      <p:sp>
        <p:nvSpPr>
          <p:cNvPr id="33" name="TextBox 32">
            <a:extLst>
              <a:ext uri="{FF2B5EF4-FFF2-40B4-BE49-F238E27FC236}">
                <a16:creationId xmlns:a16="http://schemas.microsoft.com/office/drawing/2014/main" id="{29163238-28CA-4A2E-732D-72DB3D804C8A}"/>
              </a:ext>
            </a:extLst>
          </p:cNvPr>
          <p:cNvSpPr txBox="1"/>
          <p:nvPr/>
        </p:nvSpPr>
        <p:spPr>
          <a:xfrm>
            <a:off x="7879934" y="2787122"/>
            <a:ext cx="96111" cy="169277"/>
          </a:xfrm>
          <a:prstGeom prst="rect">
            <a:avLst/>
          </a:prstGeom>
          <a:noFill/>
        </p:spPr>
        <p:txBody>
          <a:bodyPr wrap="square" lIns="0" tIns="0" rIns="0" bIns="0" rtlCol="0">
            <a:spAutoFit/>
          </a:bodyPr>
          <a:lstStyle/>
          <a:p>
            <a:pPr algn="l"/>
            <a:r>
              <a:rPr lang="en-US" sz="1100" dirty="0"/>
              <a:t>5</a:t>
            </a:r>
          </a:p>
        </p:txBody>
      </p:sp>
    </p:spTree>
    <p:extLst>
      <p:ext uri="{BB962C8B-B14F-4D97-AF65-F5344CB8AC3E}">
        <p14:creationId xmlns:p14="http://schemas.microsoft.com/office/powerpoint/2010/main" val="258722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676AD-367E-3D4B-A5D0-2EB2EE04E2C3}"/>
              </a:ext>
            </a:extLst>
          </p:cNvPr>
          <p:cNvSpPr>
            <a:spLocks noGrp="1"/>
          </p:cNvSpPr>
          <p:nvPr>
            <p:ph type="dt" sz="half" idx="18"/>
          </p:nvPr>
        </p:nvSpPr>
        <p:spPr/>
        <p:txBody>
          <a:bodyPr/>
          <a:lstStyle/>
          <a:p>
            <a:fld id="{277AD0DB-988E-4E4A-9FF3-E2C69BC94326}" type="datetime4">
              <a:rPr lang="en-US" smtClean="0"/>
              <a:t>June 13, 2023</a:t>
            </a:fld>
            <a:endParaRPr lang="en-US" dirty="0"/>
          </a:p>
        </p:txBody>
      </p:sp>
      <p:sp>
        <p:nvSpPr>
          <p:cNvPr id="3" name="Slide Number Placeholder 2">
            <a:extLst>
              <a:ext uri="{FF2B5EF4-FFF2-40B4-BE49-F238E27FC236}">
                <a16:creationId xmlns:a16="http://schemas.microsoft.com/office/drawing/2014/main" id="{2A4B57E1-7F28-692B-B8D7-A97D5ADFD594}"/>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5" name="Title 4">
            <a:extLst>
              <a:ext uri="{FF2B5EF4-FFF2-40B4-BE49-F238E27FC236}">
                <a16:creationId xmlns:a16="http://schemas.microsoft.com/office/drawing/2014/main" id="{FA47D968-0135-39B4-F724-34E6A2DBB75D}"/>
              </a:ext>
            </a:extLst>
          </p:cNvPr>
          <p:cNvSpPr>
            <a:spLocks noGrp="1"/>
          </p:cNvSpPr>
          <p:nvPr>
            <p:ph type="title"/>
          </p:nvPr>
        </p:nvSpPr>
        <p:spPr/>
        <p:txBody>
          <a:bodyPr/>
          <a:lstStyle/>
          <a:p>
            <a:r>
              <a:rPr lang="en-US" dirty="0"/>
              <a:t>Previous Design</a:t>
            </a:r>
          </a:p>
        </p:txBody>
      </p:sp>
      <p:pic>
        <p:nvPicPr>
          <p:cNvPr id="27" name="Picture 26" descr="Diagram&#10;&#10;Description automatically generated">
            <a:extLst>
              <a:ext uri="{FF2B5EF4-FFF2-40B4-BE49-F238E27FC236}">
                <a16:creationId xmlns:a16="http://schemas.microsoft.com/office/drawing/2014/main" id="{309D76A6-E936-B41E-2D7D-E1E8A3FE755A}"/>
              </a:ext>
            </a:extLst>
          </p:cNvPr>
          <p:cNvPicPr>
            <a:picLocks noChangeAspect="1"/>
          </p:cNvPicPr>
          <p:nvPr/>
        </p:nvPicPr>
        <p:blipFill>
          <a:blip r:embed="rId2"/>
          <a:stretch>
            <a:fillRect/>
          </a:stretch>
        </p:blipFill>
        <p:spPr>
          <a:xfrm>
            <a:off x="1058330" y="1055573"/>
            <a:ext cx="7027340" cy="3256124"/>
          </a:xfrm>
          <a:prstGeom prst="rect">
            <a:avLst/>
          </a:prstGeom>
        </p:spPr>
      </p:pic>
    </p:spTree>
    <p:extLst>
      <p:ext uri="{BB962C8B-B14F-4D97-AF65-F5344CB8AC3E}">
        <p14:creationId xmlns:p14="http://schemas.microsoft.com/office/powerpoint/2010/main" val="410838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23364-8E71-BFE5-5A22-D72973092E40}"/>
              </a:ext>
            </a:extLst>
          </p:cNvPr>
          <p:cNvSpPr>
            <a:spLocks noGrp="1"/>
          </p:cNvSpPr>
          <p:nvPr>
            <p:ph type="dt" sz="half" idx="18"/>
          </p:nvPr>
        </p:nvSpPr>
        <p:spPr/>
        <p:txBody>
          <a:bodyPr/>
          <a:lstStyle/>
          <a:p>
            <a:fld id="{92B87C6E-9F56-9A4E-BC38-C7FEA0F12D86}" type="datetime4">
              <a:rPr lang="en-US" smtClean="0"/>
              <a:t>June 13, 2023</a:t>
            </a:fld>
            <a:endParaRPr lang="en-US" dirty="0"/>
          </a:p>
        </p:txBody>
      </p:sp>
      <p:sp>
        <p:nvSpPr>
          <p:cNvPr id="3" name="Slide Number Placeholder 2">
            <a:extLst>
              <a:ext uri="{FF2B5EF4-FFF2-40B4-BE49-F238E27FC236}">
                <a16:creationId xmlns:a16="http://schemas.microsoft.com/office/drawing/2014/main" id="{72423961-6161-4D68-2AFD-3DA63BFCA74C}"/>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8" name="Text Placeholder 7">
            <a:extLst>
              <a:ext uri="{FF2B5EF4-FFF2-40B4-BE49-F238E27FC236}">
                <a16:creationId xmlns:a16="http://schemas.microsoft.com/office/drawing/2014/main" id="{EA0F055B-9DA2-BA5C-951E-2AEB2113ABB8}"/>
              </a:ext>
            </a:extLst>
          </p:cNvPr>
          <p:cNvSpPr>
            <a:spLocks noGrp="1"/>
          </p:cNvSpPr>
          <p:nvPr>
            <p:ph type="body" sz="quarter" idx="20"/>
          </p:nvPr>
        </p:nvSpPr>
        <p:spPr>
          <a:xfrm>
            <a:off x="5486401" y="1834802"/>
            <a:ext cx="2926078" cy="2339102"/>
          </a:xfrm>
        </p:spPr>
        <p:txBody>
          <a:bodyPr/>
          <a:lstStyle/>
          <a:p>
            <a:pPr marL="285750" indent="-285750">
              <a:buFont typeface="Arial" panose="020B0604020202020204" pitchFamily="34" charset="0"/>
              <a:buChar char="•"/>
            </a:pPr>
            <a:r>
              <a:rPr lang="en-US" dirty="0"/>
              <a:t>Two FIFOs per state </a:t>
            </a:r>
          </a:p>
          <a:p>
            <a:pPr marL="285750" indent="-285750">
              <a:buFont typeface="Arial" panose="020B0604020202020204" pitchFamily="34" charset="0"/>
              <a:buChar char="•"/>
            </a:pPr>
            <a:r>
              <a:rPr lang="en-US" dirty="0"/>
              <a:t>FIFO memory stores L paths</a:t>
            </a:r>
          </a:p>
          <a:p>
            <a:pPr marL="285750" indent="-285750">
              <a:buFont typeface="Arial" panose="020B0604020202020204" pitchFamily="34" charset="0"/>
              <a:buChar char="•"/>
            </a:pPr>
            <a:r>
              <a:rPr lang="en-US" dirty="0"/>
              <a:t>All states processed in parallel </a:t>
            </a:r>
          </a:p>
          <a:p>
            <a:pPr marL="285750" indent="-285750">
              <a:buFont typeface="Arial" panose="020B0604020202020204" pitchFamily="34" charset="0"/>
              <a:buChar char="•"/>
            </a:pPr>
            <a:r>
              <a:rPr lang="en-US" dirty="0"/>
              <a:t>Fixed inter-module routing</a:t>
            </a:r>
          </a:p>
          <a:p>
            <a:pPr marL="285750" indent="-285750">
              <a:buFont typeface="Arial" panose="020B0604020202020204" pitchFamily="34" charset="0"/>
              <a:buChar char="•"/>
            </a:pPr>
            <a:r>
              <a:rPr lang="en-US" dirty="0"/>
              <a:t>Edge module handles metric</a:t>
            </a:r>
          </a:p>
          <a:p>
            <a:pPr marL="285750" indent="-285750">
              <a:buFont typeface="Arial" panose="020B0604020202020204" pitchFamily="34" charset="0"/>
              <a:buChar char="•"/>
            </a:pPr>
            <a:r>
              <a:rPr lang="en-US" dirty="0"/>
              <a:t>State module handles sort  </a:t>
            </a:r>
          </a:p>
          <a:p>
            <a:pPr marL="285750" indent="-285750">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2259F8CD-2A14-A66E-DE75-5C5325C25960}"/>
              </a:ext>
            </a:extLst>
          </p:cNvPr>
          <p:cNvSpPr>
            <a:spLocks noGrp="1"/>
          </p:cNvSpPr>
          <p:nvPr>
            <p:ph type="body" sz="quarter" idx="21"/>
          </p:nvPr>
        </p:nvSpPr>
        <p:spPr>
          <a:xfrm>
            <a:off x="5486402" y="1438094"/>
            <a:ext cx="2926078" cy="215444"/>
          </a:xfrm>
        </p:spPr>
        <p:txBody>
          <a:bodyPr/>
          <a:lstStyle/>
          <a:p>
            <a:r>
              <a:rPr lang="en-US" dirty="0"/>
              <a:t>LVA Design</a:t>
            </a:r>
          </a:p>
        </p:txBody>
      </p:sp>
      <p:sp>
        <p:nvSpPr>
          <p:cNvPr id="7" name="Title 6">
            <a:extLst>
              <a:ext uri="{FF2B5EF4-FFF2-40B4-BE49-F238E27FC236}">
                <a16:creationId xmlns:a16="http://schemas.microsoft.com/office/drawing/2014/main" id="{2D30D7A5-54EA-660F-C83A-0FF6C68FFC7F}"/>
              </a:ext>
            </a:extLst>
          </p:cNvPr>
          <p:cNvSpPr>
            <a:spLocks noGrp="1"/>
          </p:cNvSpPr>
          <p:nvPr>
            <p:ph type="title"/>
          </p:nvPr>
        </p:nvSpPr>
        <p:spPr/>
        <p:txBody>
          <a:bodyPr/>
          <a:lstStyle/>
          <a:p>
            <a:r>
              <a:rPr lang="en-US" dirty="0"/>
              <a:t>Previous Design (Cont.)</a:t>
            </a:r>
          </a:p>
        </p:txBody>
      </p:sp>
      <p:pic>
        <p:nvPicPr>
          <p:cNvPr id="16" name="Picture 15" descr="Diagram&#10;&#10;Description automatically generated">
            <a:extLst>
              <a:ext uri="{FF2B5EF4-FFF2-40B4-BE49-F238E27FC236}">
                <a16:creationId xmlns:a16="http://schemas.microsoft.com/office/drawing/2014/main" id="{1F716ABA-F3E4-9D46-E0EC-4AB7250EA980}"/>
              </a:ext>
            </a:extLst>
          </p:cNvPr>
          <p:cNvPicPr>
            <a:picLocks noChangeAspect="1"/>
          </p:cNvPicPr>
          <p:nvPr/>
        </p:nvPicPr>
        <p:blipFill>
          <a:blip r:embed="rId2"/>
          <a:stretch>
            <a:fillRect/>
          </a:stretch>
        </p:blipFill>
        <p:spPr>
          <a:xfrm>
            <a:off x="640079" y="1558231"/>
            <a:ext cx="4849748" cy="2246199"/>
          </a:xfrm>
          <a:prstGeom prst="rect">
            <a:avLst/>
          </a:prstGeom>
        </p:spPr>
      </p:pic>
    </p:spTree>
    <p:extLst>
      <p:ext uri="{BB962C8B-B14F-4D97-AF65-F5344CB8AC3E}">
        <p14:creationId xmlns:p14="http://schemas.microsoft.com/office/powerpoint/2010/main" val="218680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9AE3551-344A-4CA3-887B-25035398B1CE}"/>
              </a:ext>
            </a:extLst>
          </p:cNvPr>
          <p:cNvSpPr>
            <a:spLocks noGrp="1"/>
          </p:cNvSpPr>
          <p:nvPr>
            <p:ph type="body" sz="quarter" idx="13"/>
          </p:nvPr>
        </p:nvSpPr>
        <p:spPr>
          <a:xfrm>
            <a:off x="1097280" y="1554480"/>
            <a:ext cx="3383280" cy="851515"/>
          </a:xfrm>
        </p:spPr>
        <p:txBody>
          <a:bodyPr/>
          <a:lstStyle/>
          <a:p>
            <a:pPr marL="285750" indent="-285750">
              <a:buFont typeface="Arial" panose="020B0604020202020204" pitchFamily="34" charset="0"/>
              <a:buChar char="•"/>
            </a:pPr>
            <a:r>
              <a:rPr lang="en-US" dirty="0"/>
              <a:t>Unused paths stay in FIFO</a:t>
            </a:r>
          </a:p>
          <a:p>
            <a:pPr marL="285750" indent="-285750">
              <a:buFont typeface="Arial" panose="020B0604020202020204" pitchFamily="34" charset="0"/>
              <a:buChar char="•"/>
            </a:pPr>
            <a:r>
              <a:rPr lang="en-US" dirty="0"/>
              <a:t>Cycles wasted on flushing out paths</a:t>
            </a:r>
          </a:p>
          <a:p>
            <a:pPr marL="285750" indent="-285750">
              <a:buFont typeface="Arial" panose="020B0604020202020204" pitchFamily="34" charset="0"/>
              <a:buChar char="•"/>
            </a:pPr>
            <a:r>
              <a:rPr lang="en-US" dirty="0"/>
              <a:t>Worst case scenario is a delay of L</a:t>
            </a:r>
          </a:p>
        </p:txBody>
      </p:sp>
      <p:sp>
        <p:nvSpPr>
          <p:cNvPr id="10" name="Text Placeholder 9">
            <a:extLst>
              <a:ext uri="{FF2B5EF4-FFF2-40B4-BE49-F238E27FC236}">
                <a16:creationId xmlns:a16="http://schemas.microsoft.com/office/drawing/2014/main" id="{8FC75066-B145-1AE4-9E27-DF0B55F9624A}"/>
              </a:ext>
            </a:extLst>
          </p:cNvPr>
          <p:cNvSpPr>
            <a:spLocks noGrp="1"/>
          </p:cNvSpPr>
          <p:nvPr>
            <p:ph type="body" sz="quarter" idx="15"/>
          </p:nvPr>
        </p:nvSpPr>
        <p:spPr/>
        <p:txBody>
          <a:bodyPr/>
          <a:lstStyle/>
          <a:p>
            <a:r>
              <a:rPr lang="en-US" dirty="0"/>
              <a:t>FIFO Flushing</a:t>
            </a:r>
          </a:p>
        </p:txBody>
      </p:sp>
      <p:sp>
        <p:nvSpPr>
          <p:cNvPr id="2" name="Date Placeholder 1">
            <a:extLst>
              <a:ext uri="{FF2B5EF4-FFF2-40B4-BE49-F238E27FC236}">
                <a16:creationId xmlns:a16="http://schemas.microsoft.com/office/drawing/2014/main" id="{BB318792-FB8C-8A1A-FF81-E87B5E986273}"/>
              </a:ext>
            </a:extLst>
          </p:cNvPr>
          <p:cNvSpPr>
            <a:spLocks noGrp="1"/>
          </p:cNvSpPr>
          <p:nvPr>
            <p:ph type="dt" sz="half" idx="18"/>
          </p:nvPr>
        </p:nvSpPr>
        <p:spPr/>
        <p:txBody>
          <a:bodyPr/>
          <a:lstStyle/>
          <a:p>
            <a:fld id="{11D0AFF7-781E-9C49-9DD3-A4DFB4A9395B}" type="datetime4">
              <a:rPr lang="en-US" smtClean="0"/>
              <a:t>June 13, 2023</a:t>
            </a:fld>
            <a:endParaRPr lang="en-US" dirty="0"/>
          </a:p>
        </p:txBody>
      </p:sp>
      <p:sp>
        <p:nvSpPr>
          <p:cNvPr id="3" name="Slide Number Placeholder 2">
            <a:extLst>
              <a:ext uri="{FF2B5EF4-FFF2-40B4-BE49-F238E27FC236}">
                <a16:creationId xmlns:a16="http://schemas.microsoft.com/office/drawing/2014/main" id="{4F8AC463-9F1D-3C13-EC67-4806AFF7904C}"/>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11" name="Text Placeholder 10">
            <a:extLst>
              <a:ext uri="{FF2B5EF4-FFF2-40B4-BE49-F238E27FC236}">
                <a16:creationId xmlns:a16="http://schemas.microsoft.com/office/drawing/2014/main" id="{37BF6799-C8D7-A450-2F9C-FB40481BD0BB}"/>
              </a:ext>
            </a:extLst>
          </p:cNvPr>
          <p:cNvSpPr>
            <a:spLocks noGrp="1"/>
          </p:cNvSpPr>
          <p:nvPr>
            <p:ph type="body" sz="quarter" idx="20"/>
          </p:nvPr>
        </p:nvSpPr>
        <p:spPr>
          <a:xfrm>
            <a:off x="5029200" y="1554480"/>
            <a:ext cx="3383280" cy="851515"/>
          </a:xfrm>
        </p:spPr>
        <p:txBody>
          <a:bodyPr/>
          <a:lstStyle/>
          <a:p>
            <a:pPr marL="285750" indent="-285750">
              <a:buFont typeface="Arial" panose="020B0604020202020204" pitchFamily="34" charset="0"/>
              <a:buChar char="•"/>
            </a:pPr>
            <a:r>
              <a:rPr lang="en-US" dirty="0"/>
              <a:t>More BRAMs needed than available</a:t>
            </a:r>
          </a:p>
          <a:p>
            <a:pPr marL="285750" indent="-285750">
              <a:buFont typeface="Arial" panose="020B0604020202020204" pitchFamily="34" charset="0"/>
              <a:buChar char="•"/>
            </a:pPr>
            <a:r>
              <a:rPr lang="en-US" dirty="0"/>
              <a:t>LUTs forced to be used as memory</a:t>
            </a:r>
          </a:p>
          <a:p>
            <a:pPr marL="285750" indent="-285750">
              <a:buFont typeface="Arial" panose="020B0604020202020204" pitchFamily="34" charset="0"/>
              <a:buChar char="•"/>
            </a:pPr>
            <a:r>
              <a:rPr lang="en-US" dirty="0"/>
              <a:t>Creates routing and clock timing issues</a:t>
            </a:r>
          </a:p>
        </p:txBody>
      </p:sp>
      <p:sp>
        <p:nvSpPr>
          <p:cNvPr id="12" name="Text Placeholder 11">
            <a:extLst>
              <a:ext uri="{FF2B5EF4-FFF2-40B4-BE49-F238E27FC236}">
                <a16:creationId xmlns:a16="http://schemas.microsoft.com/office/drawing/2014/main" id="{CC8C1DBB-2B8B-1416-8583-F5638B36691C}"/>
              </a:ext>
            </a:extLst>
          </p:cNvPr>
          <p:cNvSpPr>
            <a:spLocks noGrp="1"/>
          </p:cNvSpPr>
          <p:nvPr>
            <p:ph type="body" sz="quarter" idx="21"/>
          </p:nvPr>
        </p:nvSpPr>
        <p:spPr/>
        <p:txBody>
          <a:bodyPr/>
          <a:lstStyle/>
          <a:p>
            <a:r>
              <a:rPr lang="en-US" dirty="0"/>
              <a:t>Over-parallelism</a:t>
            </a:r>
          </a:p>
        </p:txBody>
      </p:sp>
      <p:sp>
        <p:nvSpPr>
          <p:cNvPr id="8" name="Title 7">
            <a:extLst>
              <a:ext uri="{FF2B5EF4-FFF2-40B4-BE49-F238E27FC236}">
                <a16:creationId xmlns:a16="http://schemas.microsoft.com/office/drawing/2014/main" id="{8C27A11B-AF94-1BD9-FF9A-F62FB0A13401}"/>
              </a:ext>
            </a:extLst>
          </p:cNvPr>
          <p:cNvSpPr>
            <a:spLocks noGrp="1"/>
          </p:cNvSpPr>
          <p:nvPr>
            <p:ph type="title"/>
          </p:nvPr>
        </p:nvSpPr>
        <p:spPr/>
        <p:txBody>
          <a:bodyPr/>
          <a:lstStyle/>
          <a:p>
            <a:r>
              <a:rPr lang="en-US" dirty="0"/>
              <a:t>Previous Design Flaws</a:t>
            </a:r>
          </a:p>
        </p:txBody>
      </p:sp>
      <p:graphicFrame>
        <p:nvGraphicFramePr>
          <p:cNvPr id="13" name="Table 13">
            <a:extLst>
              <a:ext uri="{FF2B5EF4-FFF2-40B4-BE49-F238E27FC236}">
                <a16:creationId xmlns:a16="http://schemas.microsoft.com/office/drawing/2014/main" id="{B32B8292-CEF7-611F-6310-49696354F856}"/>
              </a:ext>
            </a:extLst>
          </p:cNvPr>
          <p:cNvGraphicFramePr>
            <a:graphicFrameLocks noGrp="1"/>
          </p:cNvGraphicFramePr>
          <p:nvPr>
            <p:extLst>
              <p:ext uri="{D42A27DB-BD31-4B8C-83A1-F6EECF244321}">
                <p14:modId xmlns:p14="http://schemas.microsoft.com/office/powerpoint/2010/main" val="1148397423"/>
              </p:ext>
            </p:extLst>
          </p:nvPr>
        </p:nvGraphicFramePr>
        <p:xfrm>
          <a:off x="682962" y="2653963"/>
          <a:ext cx="584015" cy="1485900"/>
        </p:xfrm>
        <a:graphic>
          <a:graphicData uri="http://schemas.openxmlformats.org/drawingml/2006/table">
            <a:tbl>
              <a:tblPr firstRow="1" bandRow="1">
                <a:tableStyleId>{5C22544A-7EE6-4342-B048-85BDC9FD1C3A}</a:tableStyleId>
              </a:tblPr>
              <a:tblGrid>
                <a:gridCol w="584015">
                  <a:extLst>
                    <a:ext uri="{9D8B030D-6E8A-4147-A177-3AD203B41FA5}">
                      <a16:colId xmlns:a16="http://schemas.microsoft.com/office/drawing/2014/main" val="2875426452"/>
                    </a:ext>
                  </a:extLst>
                </a:gridCol>
              </a:tblGrid>
              <a:tr h="249801">
                <a:tc>
                  <a:txBody>
                    <a:bodyPr/>
                    <a:lstStyle/>
                    <a:p>
                      <a:pPr algn="ctr"/>
                      <a:r>
                        <a:rPr lang="en-US" b="1" dirty="0">
                          <a:solidFill>
                            <a:schemeClr val="accent3">
                              <a:lumMod val="10000"/>
                            </a:schemeClr>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6969243"/>
                  </a:ext>
                </a:extLst>
              </a:tr>
              <a:tr h="249801">
                <a:tc>
                  <a:txBody>
                    <a:bodyPr/>
                    <a:lstStyle/>
                    <a:p>
                      <a:pPr algn="ctr"/>
                      <a:r>
                        <a:rPr lang="en-US" b="1" dirty="0">
                          <a:solidFill>
                            <a:schemeClr val="accent3">
                              <a:lumMod val="10000"/>
                            </a:schemeClr>
                          </a:solidFill>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998295372"/>
                  </a:ext>
                </a:extLst>
              </a:tr>
              <a:tr h="249801">
                <a:tc>
                  <a:txBody>
                    <a:bodyPr/>
                    <a:lstStyle/>
                    <a:p>
                      <a:pPr algn="ctr"/>
                      <a:r>
                        <a:rPr lang="en-US" b="1" dirty="0">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06246515"/>
                  </a:ext>
                </a:extLst>
              </a:tr>
              <a:tr h="249801">
                <a:tc>
                  <a:txBody>
                    <a:bodyPr/>
                    <a:lstStyle/>
                    <a:p>
                      <a:pPr algn="ctr"/>
                      <a:r>
                        <a:rPr lang="en-US" b="1" dirty="0">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10900586"/>
                  </a:ext>
                </a:extLst>
              </a:tr>
              <a:tr h="249801">
                <a:tc>
                  <a:txBody>
                    <a:bodyPr/>
                    <a:lstStyle/>
                    <a:p>
                      <a:pPr algn="ctr"/>
                      <a:r>
                        <a:rPr lang="en-US" b="1" dirty="0">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88372459"/>
                  </a:ext>
                </a:extLst>
              </a:tr>
            </a:tbl>
          </a:graphicData>
        </a:graphic>
      </p:graphicFrame>
      <p:sp>
        <p:nvSpPr>
          <p:cNvPr id="18" name="TextBox 17">
            <a:extLst>
              <a:ext uri="{FF2B5EF4-FFF2-40B4-BE49-F238E27FC236}">
                <a16:creationId xmlns:a16="http://schemas.microsoft.com/office/drawing/2014/main" id="{84FB3014-6717-1D80-9D1B-1CC903C559AC}"/>
              </a:ext>
            </a:extLst>
          </p:cNvPr>
          <p:cNvSpPr txBox="1"/>
          <p:nvPr/>
        </p:nvSpPr>
        <p:spPr>
          <a:xfrm>
            <a:off x="1341571" y="2738733"/>
            <a:ext cx="1061238" cy="430887"/>
          </a:xfrm>
          <a:prstGeom prst="rect">
            <a:avLst/>
          </a:prstGeom>
          <a:solidFill>
            <a:schemeClr val="bg1">
              <a:lumMod val="75000"/>
            </a:schemeClr>
          </a:solidFill>
        </p:spPr>
        <p:txBody>
          <a:bodyPr wrap="square" lIns="0" tIns="0" rIns="0" bIns="0" rtlCol="0" anchor="ctr">
            <a:spAutoFit/>
          </a:bodyPr>
          <a:lstStyle/>
          <a:p>
            <a:pPr algn="ctr"/>
            <a:r>
              <a:rPr lang="en-US" sz="1400" b="1" dirty="0">
                <a:solidFill>
                  <a:schemeClr val="accent3">
                    <a:lumMod val="10000"/>
                  </a:schemeClr>
                </a:solidFill>
              </a:rPr>
              <a:t>Pass Merge Sort</a:t>
            </a:r>
          </a:p>
        </p:txBody>
      </p:sp>
      <p:sp>
        <p:nvSpPr>
          <p:cNvPr id="19" name="TextBox 18">
            <a:extLst>
              <a:ext uri="{FF2B5EF4-FFF2-40B4-BE49-F238E27FC236}">
                <a16:creationId xmlns:a16="http://schemas.microsoft.com/office/drawing/2014/main" id="{014FF213-637E-6264-E47A-26B390CD6C87}"/>
              </a:ext>
            </a:extLst>
          </p:cNvPr>
          <p:cNvSpPr txBox="1"/>
          <p:nvPr/>
        </p:nvSpPr>
        <p:spPr>
          <a:xfrm>
            <a:off x="1341571" y="3458463"/>
            <a:ext cx="1061238" cy="430887"/>
          </a:xfrm>
          <a:prstGeom prst="rect">
            <a:avLst/>
          </a:prstGeom>
          <a:solidFill>
            <a:schemeClr val="bg1">
              <a:lumMod val="75000"/>
            </a:schemeClr>
          </a:solidFill>
        </p:spPr>
        <p:txBody>
          <a:bodyPr wrap="square" lIns="0" tIns="0" rIns="0" bIns="0" rtlCol="0" anchor="ctr">
            <a:spAutoFit/>
          </a:bodyPr>
          <a:lstStyle/>
          <a:p>
            <a:pPr algn="ctr"/>
            <a:r>
              <a:rPr lang="en-US" sz="1400" b="1" dirty="0">
                <a:solidFill>
                  <a:schemeClr val="accent3">
                    <a:lumMod val="10000"/>
                  </a:schemeClr>
                </a:solidFill>
              </a:rPr>
              <a:t>Don’t Pass Merge Sort</a:t>
            </a:r>
          </a:p>
        </p:txBody>
      </p:sp>
      <p:graphicFrame>
        <p:nvGraphicFramePr>
          <p:cNvPr id="20" name="Table 13">
            <a:extLst>
              <a:ext uri="{FF2B5EF4-FFF2-40B4-BE49-F238E27FC236}">
                <a16:creationId xmlns:a16="http://schemas.microsoft.com/office/drawing/2014/main" id="{4343E269-1F85-9E8D-4BFB-2DEB6B11F3FD}"/>
              </a:ext>
            </a:extLst>
          </p:cNvPr>
          <p:cNvGraphicFramePr>
            <a:graphicFrameLocks noGrp="1"/>
          </p:cNvGraphicFramePr>
          <p:nvPr>
            <p:extLst>
              <p:ext uri="{D42A27DB-BD31-4B8C-83A1-F6EECF244321}">
                <p14:modId xmlns:p14="http://schemas.microsoft.com/office/powerpoint/2010/main" val="2655563152"/>
              </p:ext>
            </p:extLst>
          </p:nvPr>
        </p:nvGraphicFramePr>
        <p:xfrm>
          <a:off x="3017936" y="2485186"/>
          <a:ext cx="584015" cy="2377440"/>
        </p:xfrm>
        <a:graphic>
          <a:graphicData uri="http://schemas.openxmlformats.org/drawingml/2006/table">
            <a:tbl>
              <a:tblPr firstRow="1" bandRow="1">
                <a:tableStyleId>{5C22544A-7EE6-4342-B048-85BDC9FD1C3A}</a:tableStyleId>
              </a:tblPr>
              <a:tblGrid>
                <a:gridCol w="584015">
                  <a:extLst>
                    <a:ext uri="{9D8B030D-6E8A-4147-A177-3AD203B41FA5}">
                      <a16:colId xmlns:a16="http://schemas.microsoft.com/office/drawing/2014/main" val="2875426452"/>
                    </a:ext>
                  </a:extLst>
                </a:gridCol>
              </a:tblGrid>
              <a:tr h="249801">
                <a:tc>
                  <a:txBody>
                    <a:bodyPr/>
                    <a:lstStyle/>
                    <a:p>
                      <a:pPr algn="ctr"/>
                      <a:r>
                        <a:rPr lang="en-US" b="1" dirty="0">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46969243"/>
                  </a:ext>
                </a:extLst>
              </a:tr>
              <a:tr h="249801">
                <a:tc>
                  <a:txBody>
                    <a:bodyPr/>
                    <a:lstStyle/>
                    <a:p>
                      <a:pPr algn="ctr"/>
                      <a:r>
                        <a:rPr lang="en-US" b="1" dirty="0">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998295372"/>
                  </a:ext>
                </a:extLst>
              </a:tr>
              <a:tr h="249801">
                <a:tc>
                  <a:txBody>
                    <a:bodyPr/>
                    <a:lstStyle/>
                    <a:p>
                      <a:pPr algn="ctr"/>
                      <a:r>
                        <a:rPr lang="en-US" b="1" dirty="0">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06246515"/>
                  </a:ext>
                </a:extLst>
              </a:tr>
              <a:tr h="249801">
                <a:tc>
                  <a:txBody>
                    <a:bodyPr/>
                    <a:lstStyle/>
                    <a:p>
                      <a:pPr algn="ctr"/>
                      <a:r>
                        <a:rPr lang="en-US" b="1" dirty="0">
                          <a:solidFill>
                            <a:schemeClr val="accent3">
                              <a:lumMod val="10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10900586"/>
                  </a:ext>
                </a:extLst>
              </a:tr>
              <a:tr h="249801">
                <a:tc>
                  <a:txBody>
                    <a:bodyPr/>
                    <a:lstStyle/>
                    <a:p>
                      <a:pPr algn="ctr"/>
                      <a:r>
                        <a:rPr lang="en-US" b="1" dirty="0">
                          <a:solidFill>
                            <a:schemeClr val="accent3">
                              <a:lumMod val="10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388372459"/>
                  </a:ext>
                </a:extLst>
              </a:tr>
              <a:tr h="249801">
                <a:tc>
                  <a:txBody>
                    <a:bodyPr/>
                    <a:lstStyle/>
                    <a:p>
                      <a:pPr algn="ctr"/>
                      <a:r>
                        <a:rPr lang="en-US" b="1" dirty="0">
                          <a:solidFill>
                            <a:schemeClr val="accent3">
                              <a:lumMod val="10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952440187"/>
                  </a:ext>
                </a:extLst>
              </a:tr>
              <a:tr h="249801">
                <a:tc>
                  <a:txBody>
                    <a:bodyPr/>
                    <a:lstStyle/>
                    <a:p>
                      <a:pPr algn="ctr"/>
                      <a:r>
                        <a:rPr lang="en-US" b="1" dirty="0">
                          <a:solidFill>
                            <a:schemeClr val="accent3">
                              <a:lumMod val="10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786504206"/>
                  </a:ext>
                </a:extLst>
              </a:tr>
              <a:tr h="249801">
                <a:tc>
                  <a:txBody>
                    <a:bodyPr/>
                    <a:lstStyle/>
                    <a:p>
                      <a:pPr algn="ctr"/>
                      <a:r>
                        <a:rPr lang="en-US" b="1" dirty="0">
                          <a:solidFill>
                            <a:schemeClr val="accent3">
                              <a:lumMod val="10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4060671145"/>
                  </a:ext>
                </a:extLst>
              </a:tr>
            </a:tbl>
          </a:graphicData>
        </a:graphic>
      </p:graphicFrame>
      <p:sp>
        <p:nvSpPr>
          <p:cNvPr id="21" name="Rectangle 20">
            <a:extLst>
              <a:ext uri="{FF2B5EF4-FFF2-40B4-BE49-F238E27FC236}">
                <a16:creationId xmlns:a16="http://schemas.microsoft.com/office/drawing/2014/main" id="{896B69A0-987B-4C4C-D567-A9A06427177D}"/>
              </a:ext>
            </a:extLst>
          </p:cNvPr>
          <p:cNvSpPr/>
          <p:nvPr/>
        </p:nvSpPr>
        <p:spPr>
          <a:xfrm>
            <a:off x="3017936" y="3396913"/>
            <a:ext cx="584015" cy="1465713"/>
          </a:xfrm>
          <a:prstGeom prst="rect">
            <a:avLst/>
          </a:prstGeom>
          <a:noFill/>
          <a:ln w="38100">
            <a:solidFill>
              <a:schemeClr val="accent3">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4D1089-95A7-0B25-7E9E-7F6CE4B74166}"/>
              </a:ext>
            </a:extLst>
          </p:cNvPr>
          <p:cNvSpPr/>
          <p:nvPr/>
        </p:nvSpPr>
        <p:spPr>
          <a:xfrm>
            <a:off x="3017936" y="2485186"/>
            <a:ext cx="584015" cy="9016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D13B2EE-60F7-FFFD-8DB9-751E32F94F88}"/>
              </a:ext>
            </a:extLst>
          </p:cNvPr>
          <p:cNvSpPr txBox="1"/>
          <p:nvPr/>
        </p:nvSpPr>
        <p:spPr>
          <a:xfrm>
            <a:off x="3686459" y="2790944"/>
            <a:ext cx="1061238" cy="215444"/>
          </a:xfrm>
          <a:prstGeom prst="rect">
            <a:avLst/>
          </a:prstGeom>
          <a:solidFill>
            <a:schemeClr val="bg1">
              <a:lumMod val="75000"/>
            </a:schemeClr>
          </a:solidFill>
        </p:spPr>
        <p:txBody>
          <a:bodyPr wrap="square" lIns="0" tIns="0" rIns="0" bIns="0" rtlCol="0" anchor="ctr">
            <a:spAutoFit/>
          </a:bodyPr>
          <a:lstStyle/>
          <a:p>
            <a:pPr algn="ctr"/>
            <a:r>
              <a:rPr lang="en-US" sz="1400" b="1" dirty="0">
                <a:solidFill>
                  <a:schemeClr val="accent3">
                    <a:lumMod val="10000"/>
                  </a:schemeClr>
                </a:solidFill>
              </a:rPr>
              <a:t>Must Flush</a:t>
            </a:r>
          </a:p>
        </p:txBody>
      </p:sp>
      <p:sp>
        <p:nvSpPr>
          <p:cNvPr id="24" name="TextBox 23">
            <a:extLst>
              <a:ext uri="{FF2B5EF4-FFF2-40B4-BE49-F238E27FC236}">
                <a16:creationId xmlns:a16="http://schemas.microsoft.com/office/drawing/2014/main" id="{5493CD93-D4D4-2C3F-C33B-A063B463B807}"/>
              </a:ext>
            </a:extLst>
          </p:cNvPr>
          <p:cNvSpPr txBox="1"/>
          <p:nvPr/>
        </p:nvSpPr>
        <p:spPr>
          <a:xfrm>
            <a:off x="3686459" y="3577331"/>
            <a:ext cx="1061238" cy="430887"/>
          </a:xfrm>
          <a:prstGeom prst="rect">
            <a:avLst/>
          </a:prstGeom>
          <a:solidFill>
            <a:schemeClr val="bg1">
              <a:lumMod val="75000"/>
            </a:schemeClr>
          </a:solidFill>
        </p:spPr>
        <p:txBody>
          <a:bodyPr wrap="square" lIns="0" tIns="0" rIns="0" bIns="0" rtlCol="0" anchor="ctr">
            <a:spAutoFit/>
          </a:bodyPr>
          <a:lstStyle/>
          <a:p>
            <a:pPr algn="ctr"/>
            <a:r>
              <a:rPr lang="en-US" sz="1400" b="1" dirty="0">
                <a:solidFill>
                  <a:schemeClr val="accent3">
                    <a:lumMod val="10000"/>
                  </a:schemeClr>
                </a:solidFill>
              </a:rPr>
              <a:t>Next Path Values</a:t>
            </a:r>
          </a:p>
        </p:txBody>
      </p:sp>
      <p:pic>
        <p:nvPicPr>
          <p:cNvPr id="25" name="Picture 24">
            <a:extLst>
              <a:ext uri="{FF2B5EF4-FFF2-40B4-BE49-F238E27FC236}">
                <a16:creationId xmlns:a16="http://schemas.microsoft.com/office/drawing/2014/main" id="{F4E28933-8520-4EED-F94A-CDA96DAAC384}"/>
              </a:ext>
            </a:extLst>
          </p:cNvPr>
          <p:cNvPicPr>
            <a:picLocks noChangeAspect="1"/>
          </p:cNvPicPr>
          <p:nvPr/>
        </p:nvPicPr>
        <p:blipFill>
          <a:blip r:embed="rId2"/>
          <a:stretch>
            <a:fillRect/>
          </a:stretch>
        </p:blipFill>
        <p:spPr>
          <a:xfrm>
            <a:off x="5352910" y="2581069"/>
            <a:ext cx="2682757" cy="1882852"/>
          </a:xfrm>
          <a:prstGeom prst="rect">
            <a:avLst/>
          </a:prstGeom>
        </p:spPr>
      </p:pic>
    </p:spTree>
    <p:extLst>
      <p:ext uri="{BB962C8B-B14F-4D97-AF65-F5344CB8AC3E}">
        <p14:creationId xmlns:p14="http://schemas.microsoft.com/office/powerpoint/2010/main" val="334324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A6DC95E-3DA5-E206-94BE-53B62878A59E}"/>
                  </a:ext>
                </a:extLst>
              </p:cNvPr>
              <p:cNvSpPr>
                <a:spLocks noGrp="1"/>
              </p:cNvSpPr>
              <p:nvPr>
                <p:ph type="body" sz="quarter" idx="13"/>
              </p:nvPr>
            </p:nvSpPr>
            <p:spPr>
              <a:xfrm>
                <a:off x="1097280" y="1554480"/>
                <a:ext cx="3383280" cy="1371722"/>
              </a:xfrm>
            </p:spPr>
            <p:txBody>
              <a:bodyPr/>
              <a:lstStyle/>
              <a:p>
                <a:pPr marL="285750" indent="-285750">
                  <a:buFont typeface="Arial" panose="020B0604020202020204" pitchFamily="34" charset="0"/>
                  <a:buChar char="•"/>
                </a:pP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𝐸</m:t>
                        </m:r>
                      </m:num>
                      <m:den>
                        <m:r>
                          <a:rPr lang="en-US" b="0" i="1" dirty="0" smtClean="0">
                            <a:latin typeface="Cambria Math" panose="02040503050406030204" pitchFamily="18" charset="0"/>
                          </a:rPr>
                          <m:t>𝐾</m:t>
                        </m:r>
                      </m:den>
                    </m:f>
                  </m:oMath>
                </a14:m>
                <a:r>
                  <a:rPr lang="en-US" dirty="0"/>
                  <a:t> edges and their list of L best paths share an addressable BRAM</a:t>
                </a:r>
              </a:p>
              <a:p>
                <a:pPr marL="285750" indent="-285750">
                  <a:buFont typeface="Arial" panose="020B0604020202020204" pitchFamily="34" charset="0"/>
                  <a:buChar char="•"/>
                </a:pPr>
                <a:r>
                  <a:rPr lang="en-US" dirty="0"/>
                  <a:t>Split into two sections that switch between reading and writing</a:t>
                </a:r>
              </a:p>
              <a:p>
                <a:r>
                  <a:rPr lang="en-US" dirty="0"/>
                  <a:t>Ex: K=4 S=8 E=16 L=1</a:t>
                </a:r>
              </a:p>
            </p:txBody>
          </p:sp>
        </mc:Choice>
        <mc:Fallback xmlns="">
          <p:sp>
            <p:nvSpPr>
              <p:cNvPr id="2" name="Text Placeholder 1">
                <a:extLst>
                  <a:ext uri="{FF2B5EF4-FFF2-40B4-BE49-F238E27FC236}">
                    <a16:creationId xmlns:a16="http://schemas.microsoft.com/office/drawing/2014/main" id="{2A6DC95E-3DA5-E206-94BE-53B62878A59E}"/>
                  </a:ext>
                </a:extLst>
              </p:cNvPr>
              <p:cNvSpPr>
                <a:spLocks noGrp="1" noRot="1" noChangeAspect="1" noMove="1" noResize="1" noEditPoints="1" noAdjustHandles="1" noChangeArrowheads="1" noChangeShapeType="1" noTextEdit="1"/>
              </p:cNvSpPr>
              <p:nvPr>
                <p:ph type="body" sz="quarter" idx="13"/>
              </p:nvPr>
            </p:nvSpPr>
            <p:spPr>
              <a:xfrm>
                <a:off x="1097280" y="1554480"/>
                <a:ext cx="3383280" cy="1371722"/>
              </a:xfrm>
              <a:blipFill>
                <a:blip r:embed="rId2"/>
                <a:stretch>
                  <a:fillRect l="-3371" t="-917" b="-733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D9B3475C-2039-CB6C-E3A6-696BE944C50A}"/>
              </a:ext>
            </a:extLst>
          </p:cNvPr>
          <p:cNvSpPr>
            <a:spLocks noGrp="1"/>
          </p:cNvSpPr>
          <p:nvPr>
            <p:ph type="body" sz="quarter" idx="15"/>
          </p:nvPr>
        </p:nvSpPr>
        <p:spPr/>
        <p:txBody>
          <a:bodyPr/>
          <a:lstStyle/>
          <a:p>
            <a:r>
              <a:rPr lang="en-US" dirty="0"/>
              <a:t>Addressable memory</a:t>
            </a:r>
          </a:p>
        </p:txBody>
      </p:sp>
      <p:sp>
        <p:nvSpPr>
          <p:cNvPr id="5" name="Slide Number Placeholder 4">
            <a:extLst>
              <a:ext uri="{FF2B5EF4-FFF2-40B4-BE49-F238E27FC236}">
                <a16:creationId xmlns:a16="http://schemas.microsoft.com/office/drawing/2014/main" id="{0069705A-8DFE-9FC7-B3D5-4BEB91D4D795}"/>
              </a:ext>
            </a:extLst>
          </p:cNvPr>
          <p:cNvSpPr>
            <a:spLocks noGrp="1"/>
          </p:cNvSpPr>
          <p:nvPr>
            <p:ph type="sldNum" sz="quarter" idx="19"/>
          </p:nvPr>
        </p:nvSpPr>
        <p:spPr/>
        <p:txBody>
          <a:bodyPr/>
          <a:lstStyle/>
          <a:p>
            <a:fld id="{B6238B5B-F19C-E947-A0BC-87BD7983F871}" type="slidenum">
              <a:rPr lang="en-US" smtClean="0"/>
              <a:pPr/>
              <a:t>16</a:t>
            </a:fld>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D83B1660-774D-C4F6-3EDE-39E0B4B3768B}"/>
                  </a:ext>
                </a:extLst>
              </p:cNvPr>
              <p:cNvSpPr>
                <a:spLocks noGrp="1"/>
              </p:cNvSpPr>
              <p:nvPr>
                <p:ph type="body" sz="quarter" idx="20"/>
              </p:nvPr>
            </p:nvSpPr>
            <p:spPr>
              <a:xfrm>
                <a:off x="5029200" y="1554480"/>
                <a:ext cx="3383280" cy="1576907"/>
              </a:xfrm>
            </p:spPr>
            <p:txBody>
              <a:bodyPr/>
              <a:lstStyle/>
              <a:p>
                <a:pPr marL="285750" indent="-285750">
                  <a:buFont typeface="Arial" panose="020B0604020202020204" pitchFamily="34" charset="0"/>
                  <a:buChar char="•"/>
                </a:pPr>
                <a:r>
                  <a:rPr lang="en-US" dirty="0"/>
                  <a:t>Introduce parameter </a:t>
                </a:r>
                <a14:m>
                  <m:oMath xmlns:m="http://schemas.openxmlformats.org/officeDocument/2006/math">
                    <m:r>
                      <a:rPr lang="en-US" i="1" dirty="0" smtClean="0">
                        <a:latin typeface="Cambria Math" panose="02040503050406030204" pitchFamily="18" charset="0"/>
                      </a:rPr>
                      <m:t>𝐾</m:t>
                    </m:r>
                  </m:oMath>
                </a14:m>
                <a:r>
                  <a:rPr lang="en-US" i="0" dirty="0">
                    <a:latin typeface="+mj-lt"/>
                  </a:rPr>
                  <a:t>=</a:t>
                </a:r>
                <a:r>
                  <a:rPr lang="en-US" dirty="0"/>
                  <a:t>#BRAMs used</a:t>
                </a:r>
              </a:p>
              <a:p>
                <a:pPr marL="285750" indent="-285750">
                  <a:buFont typeface="Arial" panose="020B0604020202020204" pitchFamily="34" charset="0"/>
                  <a:buChar char="•"/>
                </a:pPr>
                <a:r>
                  <a:rPr lang="en-US" dirty="0"/>
                  <a:t>Process </a:t>
                </a:r>
                <a14:m>
                  <m:oMath xmlns:m="http://schemas.openxmlformats.org/officeDocument/2006/math">
                    <m:r>
                      <a:rPr lang="en-US" i="1" dirty="0" smtClean="0">
                        <a:latin typeface="Cambria Math" panose="02040503050406030204" pitchFamily="18" charset="0"/>
                      </a:rPr>
                      <m:t>𝐾</m:t>
                    </m:r>
                  </m:oMath>
                </a14:m>
                <a:r>
                  <a:rPr lang="en-US" dirty="0"/>
                  <a:t> edges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𝐾</m:t>
                        </m:r>
                      </m:num>
                      <m:den>
                        <m:r>
                          <a:rPr lang="en-US" b="0" i="1" dirty="0" smtClean="0">
                            <a:latin typeface="Cambria Math" panose="02040503050406030204" pitchFamily="18" charset="0"/>
                          </a:rPr>
                          <m:t>2</m:t>
                        </m:r>
                      </m:den>
                    </m:f>
                  </m:oMath>
                </a14:m>
                <a:r>
                  <a:rPr lang="en-US" dirty="0"/>
                  <a:t> states) in parallel</a:t>
                </a:r>
              </a:p>
              <a:p>
                <a:r>
                  <a:rPr lang="en-US" dirty="0"/>
                  <a:t>Ex: K=4 S=8 E=16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6" name="Text Placeholder 5">
                <a:extLst>
                  <a:ext uri="{FF2B5EF4-FFF2-40B4-BE49-F238E27FC236}">
                    <a16:creationId xmlns:a16="http://schemas.microsoft.com/office/drawing/2014/main" id="{D83B1660-774D-C4F6-3EDE-39E0B4B3768B}"/>
                  </a:ext>
                </a:extLst>
              </p:cNvPr>
              <p:cNvSpPr>
                <a:spLocks noGrp="1" noRot="1" noChangeAspect="1" noMove="1" noResize="1" noEditPoints="1" noAdjustHandles="1" noChangeArrowheads="1" noChangeShapeType="1" noTextEdit="1"/>
              </p:cNvSpPr>
              <p:nvPr>
                <p:ph type="body" sz="quarter" idx="20"/>
              </p:nvPr>
            </p:nvSpPr>
            <p:spPr>
              <a:xfrm>
                <a:off x="5029200" y="1554480"/>
                <a:ext cx="3383280" cy="1576907"/>
              </a:xfrm>
              <a:blipFill>
                <a:blip r:embed="rId3"/>
                <a:stretch>
                  <a:fillRect l="-3371" t="-3200" r="-749"/>
                </a:stretch>
              </a:blipFill>
            </p:spPr>
            <p:txBody>
              <a:bodyPr/>
              <a:lstStyle/>
              <a:p>
                <a:r>
                  <a:rPr lang="en-US">
                    <a:noFill/>
                  </a:rPr>
                  <a:t> </a:t>
                </a:r>
              </a:p>
            </p:txBody>
          </p:sp>
        </mc:Fallback>
      </mc:AlternateContent>
      <p:sp>
        <p:nvSpPr>
          <p:cNvPr id="7" name="Text Placeholder 6">
            <a:extLst>
              <a:ext uri="{FF2B5EF4-FFF2-40B4-BE49-F238E27FC236}">
                <a16:creationId xmlns:a16="http://schemas.microsoft.com/office/drawing/2014/main" id="{8716EE42-5760-C88D-54E5-D9005CA00501}"/>
              </a:ext>
            </a:extLst>
          </p:cNvPr>
          <p:cNvSpPr>
            <a:spLocks noGrp="1"/>
          </p:cNvSpPr>
          <p:nvPr>
            <p:ph type="body" sz="quarter" idx="21"/>
          </p:nvPr>
        </p:nvSpPr>
        <p:spPr/>
        <p:txBody>
          <a:bodyPr/>
          <a:lstStyle/>
          <a:p>
            <a:r>
              <a:rPr lang="en-US" dirty="0"/>
              <a:t>More sequential Processing</a:t>
            </a:r>
          </a:p>
        </p:txBody>
      </p:sp>
      <p:sp>
        <p:nvSpPr>
          <p:cNvPr id="8" name="Title 7">
            <a:extLst>
              <a:ext uri="{FF2B5EF4-FFF2-40B4-BE49-F238E27FC236}">
                <a16:creationId xmlns:a16="http://schemas.microsoft.com/office/drawing/2014/main" id="{5A956224-AC81-FF82-A352-EABE6F4890D2}"/>
              </a:ext>
            </a:extLst>
          </p:cNvPr>
          <p:cNvSpPr>
            <a:spLocks noGrp="1"/>
          </p:cNvSpPr>
          <p:nvPr>
            <p:ph type="title"/>
          </p:nvPr>
        </p:nvSpPr>
        <p:spPr/>
        <p:txBody>
          <a:bodyPr/>
          <a:lstStyle/>
          <a:p>
            <a:r>
              <a:rPr lang="en-US" dirty="0"/>
              <a:t>Changes to Design - K BRAMs</a:t>
            </a:r>
          </a:p>
        </p:txBody>
      </p:sp>
      <p:sp>
        <p:nvSpPr>
          <p:cNvPr id="18" name="Oval 17">
            <a:extLst>
              <a:ext uri="{FF2B5EF4-FFF2-40B4-BE49-F238E27FC236}">
                <a16:creationId xmlns:a16="http://schemas.microsoft.com/office/drawing/2014/main" id="{F752F2DE-571A-F4AD-8A89-702651E1B9E2}"/>
              </a:ext>
            </a:extLst>
          </p:cNvPr>
          <p:cNvSpPr/>
          <p:nvPr/>
        </p:nvSpPr>
        <p:spPr>
          <a:xfrm>
            <a:off x="6664195" y="2571750"/>
            <a:ext cx="266420" cy="247020"/>
          </a:xfrm>
          <a:prstGeom prst="ellipse">
            <a:avLst/>
          </a:prstGeom>
          <a:ln>
            <a:solidFill>
              <a:srgbClr val="FF000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000</a:t>
            </a:r>
          </a:p>
        </p:txBody>
      </p:sp>
      <p:sp>
        <p:nvSpPr>
          <p:cNvPr id="19" name="Oval 18">
            <a:extLst>
              <a:ext uri="{FF2B5EF4-FFF2-40B4-BE49-F238E27FC236}">
                <a16:creationId xmlns:a16="http://schemas.microsoft.com/office/drawing/2014/main" id="{91DEF097-FC81-8069-084F-745D36C4A8C0}"/>
              </a:ext>
            </a:extLst>
          </p:cNvPr>
          <p:cNvSpPr/>
          <p:nvPr/>
        </p:nvSpPr>
        <p:spPr>
          <a:xfrm>
            <a:off x="6663363" y="2877947"/>
            <a:ext cx="266420" cy="247020"/>
          </a:xfrm>
          <a:prstGeom prst="ellipse">
            <a:avLst/>
          </a:prstGeom>
          <a:ln>
            <a:solidFill>
              <a:srgbClr val="FF000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001</a:t>
            </a:r>
          </a:p>
        </p:txBody>
      </p:sp>
      <p:sp>
        <p:nvSpPr>
          <p:cNvPr id="20" name="Oval 19">
            <a:extLst>
              <a:ext uri="{FF2B5EF4-FFF2-40B4-BE49-F238E27FC236}">
                <a16:creationId xmlns:a16="http://schemas.microsoft.com/office/drawing/2014/main" id="{F810F32B-F79B-F784-C9C0-F7D094724F40}"/>
              </a:ext>
            </a:extLst>
          </p:cNvPr>
          <p:cNvSpPr/>
          <p:nvPr/>
        </p:nvSpPr>
        <p:spPr>
          <a:xfrm>
            <a:off x="6663363" y="3181186"/>
            <a:ext cx="266420" cy="247020"/>
          </a:xfrm>
          <a:prstGeom prst="ellipse">
            <a:avLst/>
          </a:prstGeom>
          <a:ln>
            <a:solidFill>
              <a:srgbClr val="7030A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010</a:t>
            </a:r>
          </a:p>
        </p:txBody>
      </p:sp>
      <p:sp>
        <p:nvSpPr>
          <p:cNvPr id="21" name="Oval 20">
            <a:extLst>
              <a:ext uri="{FF2B5EF4-FFF2-40B4-BE49-F238E27FC236}">
                <a16:creationId xmlns:a16="http://schemas.microsoft.com/office/drawing/2014/main" id="{DFA49AFF-92BD-15F2-1583-5E99293B32F6}"/>
              </a:ext>
            </a:extLst>
          </p:cNvPr>
          <p:cNvSpPr/>
          <p:nvPr/>
        </p:nvSpPr>
        <p:spPr>
          <a:xfrm>
            <a:off x="6666062" y="3484426"/>
            <a:ext cx="266420" cy="247020"/>
          </a:xfrm>
          <a:prstGeom prst="ellipse">
            <a:avLst/>
          </a:prstGeom>
          <a:ln>
            <a:solidFill>
              <a:srgbClr val="7030A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011</a:t>
            </a:r>
          </a:p>
        </p:txBody>
      </p:sp>
      <p:sp>
        <p:nvSpPr>
          <p:cNvPr id="22" name="Oval 21">
            <a:extLst>
              <a:ext uri="{FF2B5EF4-FFF2-40B4-BE49-F238E27FC236}">
                <a16:creationId xmlns:a16="http://schemas.microsoft.com/office/drawing/2014/main" id="{DC6352DA-975D-1C88-1493-236DF9EE3B75}"/>
              </a:ext>
            </a:extLst>
          </p:cNvPr>
          <p:cNvSpPr/>
          <p:nvPr/>
        </p:nvSpPr>
        <p:spPr>
          <a:xfrm>
            <a:off x="6672886" y="3787666"/>
            <a:ext cx="266420" cy="247020"/>
          </a:xfrm>
          <a:prstGeom prst="ellipse">
            <a:avLst/>
          </a:prstGeom>
          <a:ln>
            <a:solidFill>
              <a:schemeClr val="accent5"/>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100</a:t>
            </a:r>
          </a:p>
        </p:txBody>
      </p:sp>
      <p:sp>
        <p:nvSpPr>
          <p:cNvPr id="23" name="Oval 22">
            <a:extLst>
              <a:ext uri="{FF2B5EF4-FFF2-40B4-BE49-F238E27FC236}">
                <a16:creationId xmlns:a16="http://schemas.microsoft.com/office/drawing/2014/main" id="{6B02AC5F-38F2-C06D-C9CC-DD7585D8FD7E}"/>
              </a:ext>
            </a:extLst>
          </p:cNvPr>
          <p:cNvSpPr/>
          <p:nvPr/>
        </p:nvSpPr>
        <p:spPr>
          <a:xfrm>
            <a:off x="6672053" y="4093863"/>
            <a:ext cx="266420" cy="247020"/>
          </a:xfrm>
          <a:prstGeom prst="ellipse">
            <a:avLst/>
          </a:prstGeom>
          <a:ln>
            <a:solidFill>
              <a:schemeClr val="accent5"/>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101</a:t>
            </a:r>
          </a:p>
        </p:txBody>
      </p:sp>
      <p:sp>
        <p:nvSpPr>
          <p:cNvPr id="24" name="Oval 23">
            <a:extLst>
              <a:ext uri="{FF2B5EF4-FFF2-40B4-BE49-F238E27FC236}">
                <a16:creationId xmlns:a16="http://schemas.microsoft.com/office/drawing/2014/main" id="{2A5192B2-AD4C-8964-8832-4820F26EBC94}"/>
              </a:ext>
            </a:extLst>
          </p:cNvPr>
          <p:cNvSpPr/>
          <p:nvPr/>
        </p:nvSpPr>
        <p:spPr>
          <a:xfrm>
            <a:off x="6672053" y="4397102"/>
            <a:ext cx="266420" cy="247020"/>
          </a:xfrm>
          <a:prstGeom prst="ellipse">
            <a:avLst/>
          </a:prstGeom>
          <a:ln>
            <a:solidFill>
              <a:srgbClr val="00B05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110</a:t>
            </a:r>
          </a:p>
        </p:txBody>
      </p:sp>
      <p:sp>
        <p:nvSpPr>
          <p:cNvPr id="25" name="Oval 24">
            <a:extLst>
              <a:ext uri="{FF2B5EF4-FFF2-40B4-BE49-F238E27FC236}">
                <a16:creationId xmlns:a16="http://schemas.microsoft.com/office/drawing/2014/main" id="{F6C6F4BE-99CC-E025-2D58-9F047365D435}"/>
              </a:ext>
            </a:extLst>
          </p:cNvPr>
          <p:cNvSpPr/>
          <p:nvPr/>
        </p:nvSpPr>
        <p:spPr>
          <a:xfrm>
            <a:off x="6674752" y="4700342"/>
            <a:ext cx="266420" cy="247020"/>
          </a:xfrm>
          <a:prstGeom prst="ellipse">
            <a:avLst/>
          </a:prstGeom>
          <a:ln>
            <a:solidFill>
              <a:srgbClr val="00B05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111</a:t>
            </a:r>
          </a:p>
        </p:txBody>
      </p:sp>
      <p:cxnSp>
        <p:nvCxnSpPr>
          <p:cNvPr id="26" name="Straight Arrow Connector 25">
            <a:extLst>
              <a:ext uri="{FF2B5EF4-FFF2-40B4-BE49-F238E27FC236}">
                <a16:creationId xmlns:a16="http://schemas.microsoft.com/office/drawing/2014/main" id="{EB8105B7-6C78-235C-4628-734286348EAA}"/>
              </a:ext>
            </a:extLst>
          </p:cNvPr>
          <p:cNvCxnSpPr>
            <a:cxnSpLocks/>
            <a:endCxn id="18" idx="2"/>
          </p:cNvCxnSpPr>
          <p:nvPr/>
        </p:nvCxnSpPr>
        <p:spPr>
          <a:xfrm flipV="1">
            <a:off x="6206524" y="2695261"/>
            <a:ext cx="457671" cy="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6A25C88-3C8F-AFFF-064C-B12D7F10D395}"/>
              </a:ext>
            </a:extLst>
          </p:cNvPr>
          <p:cNvCxnSpPr>
            <a:cxnSpLocks/>
            <a:endCxn id="19" idx="2"/>
          </p:cNvCxnSpPr>
          <p:nvPr/>
        </p:nvCxnSpPr>
        <p:spPr>
          <a:xfrm>
            <a:off x="6206524" y="2695640"/>
            <a:ext cx="456839" cy="305818"/>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F281FA5-520B-0122-B3E4-EE31E4A025BD}"/>
              </a:ext>
            </a:extLst>
          </p:cNvPr>
          <p:cNvCxnSpPr>
            <a:cxnSpLocks/>
            <a:endCxn id="21" idx="2"/>
          </p:cNvCxnSpPr>
          <p:nvPr/>
        </p:nvCxnSpPr>
        <p:spPr>
          <a:xfrm>
            <a:off x="6205692" y="3001836"/>
            <a:ext cx="460370" cy="6061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2FFE89D-6D5B-E6AF-F23C-D75D8C533605}"/>
              </a:ext>
            </a:extLst>
          </p:cNvPr>
          <p:cNvCxnSpPr>
            <a:cxnSpLocks/>
            <a:endCxn id="20" idx="2"/>
          </p:cNvCxnSpPr>
          <p:nvPr/>
        </p:nvCxnSpPr>
        <p:spPr>
          <a:xfrm>
            <a:off x="6205692" y="3001836"/>
            <a:ext cx="457671" cy="3028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A4EC63-BBC8-1681-DD7E-3FC2EC1135DD}"/>
              </a:ext>
            </a:extLst>
          </p:cNvPr>
          <p:cNvCxnSpPr>
            <a:cxnSpLocks/>
            <a:endCxn id="22" idx="2"/>
          </p:cNvCxnSpPr>
          <p:nvPr/>
        </p:nvCxnSpPr>
        <p:spPr>
          <a:xfrm>
            <a:off x="6205692" y="3305406"/>
            <a:ext cx="467194" cy="60577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5601A6-CEC9-2D24-3D89-F227D2C4C913}"/>
              </a:ext>
            </a:extLst>
          </p:cNvPr>
          <p:cNvCxnSpPr>
            <a:cxnSpLocks/>
          </p:cNvCxnSpPr>
          <p:nvPr/>
        </p:nvCxnSpPr>
        <p:spPr>
          <a:xfrm>
            <a:off x="6205692" y="3305406"/>
            <a:ext cx="467194" cy="9093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EF51C1-9C32-9516-21E6-E241737E60EE}"/>
              </a:ext>
            </a:extLst>
          </p:cNvPr>
          <p:cNvCxnSpPr>
            <a:cxnSpLocks/>
            <a:endCxn id="24" idx="2"/>
          </p:cNvCxnSpPr>
          <p:nvPr/>
        </p:nvCxnSpPr>
        <p:spPr>
          <a:xfrm>
            <a:off x="6208391" y="3608645"/>
            <a:ext cx="463663" cy="91196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1861C8-60A7-A7BF-B665-ECACA25D7857}"/>
              </a:ext>
            </a:extLst>
          </p:cNvPr>
          <p:cNvCxnSpPr>
            <a:cxnSpLocks/>
          </p:cNvCxnSpPr>
          <p:nvPr/>
        </p:nvCxnSpPr>
        <p:spPr>
          <a:xfrm>
            <a:off x="6208391" y="3608645"/>
            <a:ext cx="466362" cy="12152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F6D64F-34A2-F61D-097E-7CDEF69EBC44}"/>
              </a:ext>
            </a:extLst>
          </p:cNvPr>
          <p:cNvCxnSpPr>
            <a:cxnSpLocks/>
            <a:endCxn id="18" idx="2"/>
          </p:cNvCxnSpPr>
          <p:nvPr/>
        </p:nvCxnSpPr>
        <p:spPr>
          <a:xfrm flipV="1">
            <a:off x="6215215" y="2695261"/>
            <a:ext cx="448981" cy="12166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78E73F-62DD-624B-5869-D151847D510E}"/>
              </a:ext>
            </a:extLst>
          </p:cNvPr>
          <p:cNvCxnSpPr>
            <a:cxnSpLocks/>
            <a:endCxn id="19" idx="2"/>
          </p:cNvCxnSpPr>
          <p:nvPr/>
        </p:nvCxnSpPr>
        <p:spPr>
          <a:xfrm flipV="1">
            <a:off x="6215215" y="3001457"/>
            <a:ext cx="448148" cy="9104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D9D559-CA05-0C76-62EC-DD7837C9C374}"/>
              </a:ext>
            </a:extLst>
          </p:cNvPr>
          <p:cNvCxnSpPr>
            <a:cxnSpLocks/>
          </p:cNvCxnSpPr>
          <p:nvPr/>
        </p:nvCxnSpPr>
        <p:spPr>
          <a:xfrm flipV="1">
            <a:off x="6215215" y="3307654"/>
            <a:ext cx="448148" cy="91042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C44E31E-A8D3-C228-5822-72B5D7EBC589}"/>
              </a:ext>
            </a:extLst>
          </p:cNvPr>
          <p:cNvCxnSpPr>
            <a:cxnSpLocks/>
          </p:cNvCxnSpPr>
          <p:nvPr/>
        </p:nvCxnSpPr>
        <p:spPr>
          <a:xfrm flipV="1">
            <a:off x="6214382" y="3613851"/>
            <a:ext cx="448981" cy="60423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9972C27-C484-5536-D894-1CD27014BE29}"/>
              </a:ext>
            </a:extLst>
          </p:cNvPr>
          <p:cNvCxnSpPr>
            <a:cxnSpLocks/>
            <a:endCxn id="22" idx="2"/>
          </p:cNvCxnSpPr>
          <p:nvPr/>
        </p:nvCxnSpPr>
        <p:spPr>
          <a:xfrm flipV="1">
            <a:off x="6213550" y="3911176"/>
            <a:ext cx="459336" cy="61310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F2DC56-8A0E-CA22-7661-D876A32B6AF7}"/>
              </a:ext>
            </a:extLst>
          </p:cNvPr>
          <p:cNvCxnSpPr>
            <a:cxnSpLocks/>
            <a:endCxn id="23" idx="2"/>
          </p:cNvCxnSpPr>
          <p:nvPr/>
        </p:nvCxnSpPr>
        <p:spPr>
          <a:xfrm flipV="1">
            <a:off x="6214382" y="4217373"/>
            <a:ext cx="457671" cy="30394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ED00586-2417-AE5E-80FF-283AFC007A94}"/>
              </a:ext>
            </a:extLst>
          </p:cNvPr>
          <p:cNvCxnSpPr>
            <a:cxnSpLocks/>
            <a:endCxn id="24" idx="2"/>
          </p:cNvCxnSpPr>
          <p:nvPr/>
        </p:nvCxnSpPr>
        <p:spPr>
          <a:xfrm flipV="1">
            <a:off x="6215215" y="4520613"/>
            <a:ext cx="456839" cy="3069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8AB2E0A-96DC-89DC-9E5F-2ECFA0F5107F}"/>
              </a:ext>
            </a:extLst>
          </p:cNvPr>
          <p:cNvCxnSpPr>
            <a:cxnSpLocks/>
            <a:endCxn id="25" idx="2"/>
          </p:cNvCxnSpPr>
          <p:nvPr/>
        </p:nvCxnSpPr>
        <p:spPr>
          <a:xfrm flipV="1">
            <a:off x="6217081" y="4823852"/>
            <a:ext cx="457671" cy="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8900F5F-E610-EA53-34D1-8CAEDC49413D}"/>
              </a:ext>
            </a:extLst>
          </p:cNvPr>
          <p:cNvCxnSpPr>
            <a:cxnSpLocks/>
          </p:cNvCxnSpPr>
          <p:nvPr/>
        </p:nvCxnSpPr>
        <p:spPr>
          <a:xfrm flipV="1">
            <a:off x="6939305" y="2691925"/>
            <a:ext cx="457671" cy="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CE69DC-3E0E-4F6A-6BD8-2CD8B3966504}"/>
              </a:ext>
            </a:extLst>
          </p:cNvPr>
          <p:cNvCxnSpPr>
            <a:cxnSpLocks/>
          </p:cNvCxnSpPr>
          <p:nvPr/>
        </p:nvCxnSpPr>
        <p:spPr>
          <a:xfrm>
            <a:off x="6939305" y="2692304"/>
            <a:ext cx="456839" cy="305818"/>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8DFEA1-52F3-1146-4C00-FED292279524}"/>
              </a:ext>
            </a:extLst>
          </p:cNvPr>
          <p:cNvCxnSpPr>
            <a:cxnSpLocks/>
          </p:cNvCxnSpPr>
          <p:nvPr/>
        </p:nvCxnSpPr>
        <p:spPr>
          <a:xfrm>
            <a:off x="6938473" y="2998500"/>
            <a:ext cx="460370" cy="606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74C4D88-2CDF-BA7F-2D71-29091F716B31}"/>
              </a:ext>
            </a:extLst>
          </p:cNvPr>
          <p:cNvCxnSpPr>
            <a:cxnSpLocks/>
          </p:cNvCxnSpPr>
          <p:nvPr/>
        </p:nvCxnSpPr>
        <p:spPr>
          <a:xfrm>
            <a:off x="6938473" y="2998500"/>
            <a:ext cx="457671" cy="302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D7D9862-5538-688B-B47D-DB57C44938F6}"/>
              </a:ext>
            </a:extLst>
          </p:cNvPr>
          <p:cNvCxnSpPr>
            <a:cxnSpLocks/>
          </p:cNvCxnSpPr>
          <p:nvPr/>
        </p:nvCxnSpPr>
        <p:spPr>
          <a:xfrm>
            <a:off x="6938473" y="3302070"/>
            <a:ext cx="467194" cy="60577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222F79-C3AF-933E-EA89-A4A97E76E1F3}"/>
              </a:ext>
            </a:extLst>
          </p:cNvPr>
          <p:cNvCxnSpPr>
            <a:cxnSpLocks/>
          </p:cNvCxnSpPr>
          <p:nvPr/>
        </p:nvCxnSpPr>
        <p:spPr>
          <a:xfrm>
            <a:off x="6938473" y="3302070"/>
            <a:ext cx="467194" cy="90934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09202D-EAA4-EE2B-CEAE-3D2086EA75D1}"/>
              </a:ext>
            </a:extLst>
          </p:cNvPr>
          <p:cNvCxnSpPr>
            <a:cxnSpLocks/>
          </p:cNvCxnSpPr>
          <p:nvPr/>
        </p:nvCxnSpPr>
        <p:spPr>
          <a:xfrm>
            <a:off x="6941172" y="3605309"/>
            <a:ext cx="463663" cy="91196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27FF0E-99E3-2B63-1AC3-1938B136F52C}"/>
              </a:ext>
            </a:extLst>
          </p:cNvPr>
          <p:cNvCxnSpPr>
            <a:cxnSpLocks/>
          </p:cNvCxnSpPr>
          <p:nvPr/>
        </p:nvCxnSpPr>
        <p:spPr>
          <a:xfrm>
            <a:off x="6941172" y="3605309"/>
            <a:ext cx="466362" cy="121520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C03EA4-6EAD-80E6-D94B-0D57C8B6C598}"/>
              </a:ext>
            </a:extLst>
          </p:cNvPr>
          <p:cNvCxnSpPr>
            <a:cxnSpLocks/>
          </p:cNvCxnSpPr>
          <p:nvPr/>
        </p:nvCxnSpPr>
        <p:spPr>
          <a:xfrm flipV="1">
            <a:off x="6947996" y="2691925"/>
            <a:ext cx="448981" cy="121662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FDF087-186C-C3F5-2A8E-ED3AC333CF3E}"/>
              </a:ext>
            </a:extLst>
          </p:cNvPr>
          <p:cNvCxnSpPr>
            <a:cxnSpLocks/>
          </p:cNvCxnSpPr>
          <p:nvPr/>
        </p:nvCxnSpPr>
        <p:spPr>
          <a:xfrm flipV="1">
            <a:off x="6947996" y="2998121"/>
            <a:ext cx="448148" cy="91042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025D610-1998-09E7-0ED1-4F4031B9D8A1}"/>
              </a:ext>
            </a:extLst>
          </p:cNvPr>
          <p:cNvCxnSpPr>
            <a:cxnSpLocks/>
          </p:cNvCxnSpPr>
          <p:nvPr/>
        </p:nvCxnSpPr>
        <p:spPr>
          <a:xfrm flipV="1">
            <a:off x="6947996" y="3304318"/>
            <a:ext cx="448148" cy="91042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8CE2989-7AF1-8A5C-1E64-D1DB5E94EBA4}"/>
              </a:ext>
            </a:extLst>
          </p:cNvPr>
          <p:cNvCxnSpPr>
            <a:cxnSpLocks/>
          </p:cNvCxnSpPr>
          <p:nvPr/>
        </p:nvCxnSpPr>
        <p:spPr>
          <a:xfrm flipV="1">
            <a:off x="6947163" y="3610515"/>
            <a:ext cx="448981" cy="60423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F8C3CBD-82FC-124A-5BDE-E3555533E724}"/>
              </a:ext>
            </a:extLst>
          </p:cNvPr>
          <p:cNvCxnSpPr>
            <a:cxnSpLocks/>
          </p:cNvCxnSpPr>
          <p:nvPr/>
        </p:nvCxnSpPr>
        <p:spPr>
          <a:xfrm flipV="1">
            <a:off x="6946331" y="3907840"/>
            <a:ext cx="459336" cy="6131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949B91A-AFAD-23DA-80FC-97B411D358F4}"/>
              </a:ext>
            </a:extLst>
          </p:cNvPr>
          <p:cNvCxnSpPr>
            <a:cxnSpLocks/>
          </p:cNvCxnSpPr>
          <p:nvPr/>
        </p:nvCxnSpPr>
        <p:spPr>
          <a:xfrm flipV="1">
            <a:off x="6947163" y="4214037"/>
            <a:ext cx="457671" cy="30394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004BF77-A77F-7395-650A-F11DEA6856A1}"/>
              </a:ext>
            </a:extLst>
          </p:cNvPr>
          <p:cNvCxnSpPr>
            <a:cxnSpLocks/>
          </p:cNvCxnSpPr>
          <p:nvPr/>
        </p:nvCxnSpPr>
        <p:spPr>
          <a:xfrm flipV="1">
            <a:off x="6947996" y="4517277"/>
            <a:ext cx="456839" cy="3069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9267C1C-6747-D3DF-8222-350441BF2871}"/>
              </a:ext>
            </a:extLst>
          </p:cNvPr>
          <p:cNvCxnSpPr>
            <a:cxnSpLocks/>
          </p:cNvCxnSpPr>
          <p:nvPr/>
        </p:nvCxnSpPr>
        <p:spPr>
          <a:xfrm flipV="1">
            <a:off x="6949862" y="4820516"/>
            <a:ext cx="457671" cy="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0" name="Table 60">
                <a:extLst>
                  <a:ext uri="{FF2B5EF4-FFF2-40B4-BE49-F238E27FC236}">
                    <a16:creationId xmlns:a16="http://schemas.microsoft.com/office/drawing/2014/main" id="{92579E64-6B7D-4D88-6A5C-8471C8419FFF}"/>
                  </a:ext>
                </a:extLst>
              </p:cNvPr>
              <p:cNvGraphicFramePr>
                <a:graphicFrameLocks noGrp="1"/>
              </p:cNvGraphicFramePr>
              <p:nvPr>
                <p:extLst>
                  <p:ext uri="{D42A27DB-BD31-4B8C-83A1-F6EECF244321}">
                    <p14:modId xmlns:p14="http://schemas.microsoft.com/office/powerpoint/2010/main" val="3191937080"/>
                  </p:ext>
                </p:extLst>
              </p:nvPr>
            </p:nvGraphicFramePr>
            <p:xfrm>
              <a:off x="640012" y="2997877"/>
              <a:ext cx="3931988" cy="151772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3</m:t>
                                </m:r>
                              </m:oMath>
                            </m:oMathPara>
                          </a14:m>
                          <a:endParaRPr lang="en-US" dirty="0"/>
                        </a:p>
                      </a:txBody>
                      <a:tcPr/>
                    </a:tc>
                    <a:extLst>
                      <a:ext uri="{0D108BD9-81ED-4DB2-BD59-A6C34878D82A}">
                        <a16:rowId xmlns:a16="http://schemas.microsoft.com/office/drawing/2014/main" val="1250453154"/>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6998007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4</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6</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7</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428829813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8</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9</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r>
                                      <a:rPr lang="en-US" b="0" i="1" dirty="0" smtClean="0">
                                        <a:latin typeface="Cambria Math" panose="02040503050406030204" pitchFamily="18" charset="0"/>
                                      </a:rPr>
                                      <m:t>0</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178971860"/>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14</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343790075"/>
                      </a:ext>
                    </a:extLst>
                  </a:tr>
                </a:tbl>
              </a:graphicData>
            </a:graphic>
          </p:graphicFrame>
        </mc:Choice>
        <mc:Fallback xmlns="">
          <p:graphicFrame>
            <p:nvGraphicFramePr>
              <p:cNvPr id="60" name="Table 60">
                <a:extLst>
                  <a:ext uri="{FF2B5EF4-FFF2-40B4-BE49-F238E27FC236}">
                    <a16:creationId xmlns:a16="http://schemas.microsoft.com/office/drawing/2014/main" id="{92579E64-6B7D-4D88-6A5C-8471C8419FFF}"/>
                  </a:ext>
                </a:extLst>
              </p:cNvPr>
              <p:cNvGraphicFramePr>
                <a:graphicFrameLocks noGrp="1"/>
              </p:cNvGraphicFramePr>
              <p:nvPr>
                <p:extLst>
                  <p:ext uri="{D42A27DB-BD31-4B8C-83A1-F6EECF244321}">
                    <p14:modId xmlns:p14="http://schemas.microsoft.com/office/powerpoint/2010/main" val="3191937080"/>
                  </p:ext>
                </p:extLst>
              </p:nvPr>
            </p:nvGraphicFramePr>
            <p:xfrm>
              <a:off x="640012" y="2997877"/>
              <a:ext cx="3931988" cy="151772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endParaRPr lang="en-US"/>
                        </a:p>
                      </a:txBody>
                      <a:tcPr>
                        <a:blipFill>
                          <a:blip r:embed="rId4"/>
                          <a:stretch>
                            <a:fillRect l="-1282" t="-4167" r="-301282" b="-412500"/>
                          </a:stretch>
                        </a:blipFill>
                      </a:tcPr>
                    </a:tc>
                    <a:tc>
                      <a:txBody>
                        <a:bodyPr/>
                        <a:lstStyle/>
                        <a:p>
                          <a:endParaRPr lang="en-US"/>
                        </a:p>
                      </a:txBody>
                      <a:tcPr>
                        <a:blipFill>
                          <a:blip r:embed="rId4"/>
                          <a:stretch>
                            <a:fillRect l="-102597" t="-4167" r="-205195" b="-412500"/>
                          </a:stretch>
                        </a:blipFill>
                      </a:tcPr>
                    </a:tc>
                    <a:tc>
                      <a:txBody>
                        <a:bodyPr/>
                        <a:lstStyle/>
                        <a:p>
                          <a:endParaRPr lang="en-US"/>
                        </a:p>
                      </a:txBody>
                      <a:tcPr>
                        <a:blipFill>
                          <a:blip r:embed="rId4"/>
                          <a:stretch>
                            <a:fillRect l="-200000" t="-4167" r="-102564" b="-412500"/>
                          </a:stretch>
                        </a:blipFill>
                      </a:tcPr>
                    </a:tc>
                    <a:tc>
                      <a:txBody>
                        <a:bodyPr/>
                        <a:lstStyle/>
                        <a:p>
                          <a:endParaRPr lang="en-US"/>
                        </a:p>
                      </a:txBody>
                      <a:tcPr>
                        <a:blipFill>
                          <a:blip r:embed="rId4"/>
                          <a:stretch>
                            <a:fillRect l="-303896" t="-4167" r="-3896" b="-412500"/>
                          </a:stretch>
                        </a:blipFill>
                      </a:tcPr>
                    </a:tc>
                    <a:extLst>
                      <a:ext uri="{0D108BD9-81ED-4DB2-BD59-A6C34878D82A}">
                        <a16:rowId xmlns:a16="http://schemas.microsoft.com/office/drawing/2014/main" val="1250453154"/>
                      </a:ext>
                    </a:extLst>
                  </a:tr>
                  <a:tr h="303545">
                    <a:tc>
                      <a:txBody>
                        <a:bodyPr/>
                        <a:lstStyle/>
                        <a:p>
                          <a:endParaRPr lang="en-US"/>
                        </a:p>
                      </a:txBody>
                      <a:tcPr>
                        <a:blipFill>
                          <a:blip r:embed="rId4"/>
                          <a:stretch>
                            <a:fillRect l="-1282" t="-104167" r="-301282" b="-312500"/>
                          </a:stretch>
                        </a:blipFill>
                      </a:tcPr>
                    </a:tc>
                    <a:tc>
                      <a:txBody>
                        <a:bodyPr/>
                        <a:lstStyle/>
                        <a:p>
                          <a:endParaRPr lang="en-US"/>
                        </a:p>
                      </a:txBody>
                      <a:tcPr>
                        <a:blipFill>
                          <a:blip r:embed="rId4"/>
                          <a:stretch>
                            <a:fillRect l="-102597" t="-104167" r="-205195" b="-312500"/>
                          </a:stretch>
                        </a:blipFill>
                      </a:tcPr>
                    </a:tc>
                    <a:tc>
                      <a:txBody>
                        <a:bodyPr/>
                        <a:lstStyle/>
                        <a:p>
                          <a:endParaRPr lang="en-US"/>
                        </a:p>
                      </a:txBody>
                      <a:tcPr>
                        <a:blipFill>
                          <a:blip r:embed="rId4"/>
                          <a:stretch>
                            <a:fillRect l="-200000" t="-104167" r="-102564" b="-312500"/>
                          </a:stretch>
                        </a:blipFill>
                      </a:tcPr>
                    </a:tc>
                    <a:tc>
                      <a:txBody>
                        <a:bodyPr/>
                        <a:lstStyle/>
                        <a:p>
                          <a:endParaRPr lang="en-US"/>
                        </a:p>
                      </a:txBody>
                      <a:tcPr>
                        <a:blipFill>
                          <a:blip r:embed="rId4"/>
                          <a:stretch>
                            <a:fillRect l="-303896" t="-104167" r="-3896" b="-312500"/>
                          </a:stretch>
                        </a:blipFill>
                      </a:tcPr>
                    </a:tc>
                    <a:extLst>
                      <a:ext uri="{0D108BD9-81ED-4DB2-BD59-A6C34878D82A}">
                        <a16:rowId xmlns:a16="http://schemas.microsoft.com/office/drawing/2014/main" val="69980075"/>
                      </a:ext>
                    </a:extLst>
                  </a:tr>
                  <a:tr h="303545">
                    <a:tc>
                      <a:txBody>
                        <a:bodyPr/>
                        <a:lstStyle/>
                        <a:p>
                          <a:endParaRPr lang="en-US"/>
                        </a:p>
                      </a:txBody>
                      <a:tcPr>
                        <a:blipFill>
                          <a:blip r:embed="rId4"/>
                          <a:stretch>
                            <a:fillRect l="-1282" t="-204167" r="-301282" b="-212500"/>
                          </a:stretch>
                        </a:blipFill>
                      </a:tcPr>
                    </a:tc>
                    <a:tc>
                      <a:txBody>
                        <a:bodyPr/>
                        <a:lstStyle/>
                        <a:p>
                          <a:endParaRPr lang="en-US"/>
                        </a:p>
                      </a:txBody>
                      <a:tcPr>
                        <a:blipFill>
                          <a:blip r:embed="rId4"/>
                          <a:stretch>
                            <a:fillRect l="-102597" t="-204167" r="-205195" b="-212500"/>
                          </a:stretch>
                        </a:blipFill>
                      </a:tcPr>
                    </a:tc>
                    <a:tc>
                      <a:txBody>
                        <a:bodyPr/>
                        <a:lstStyle/>
                        <a:p>
                          <a:endParaRPr lang="en-US"/>
                        </a:p>
                      </a:txBody>
                      <a:tcPr>
                        <a:blipFill>
                          <a:blip r:embed="rId4"/>
                          <a:stretch>
                            <a:fillRect l="-200000" t="-204167" r="-102564" b="-212500"/>
                          </a:stretch>
                        </a:blipFill>
                      </a:tcPr>
                    </a:tc>
                    <a:tc>
                      <a:txBody>
                        <a:bodyPr/>
                        <a:lstStyle/>
                        <a:p>
                          <a:endParaRPr lang="en-US"/>
                        </a:p>
                      </a:txBody>
                      <a:tcPr>
                        <a:blipFill>
                          <a:blip r:embed="rId4"/>
                          <a:stretch>
                            <a:fillRect l="-303896" t="-204167" r="-3896" b="-212500"/>
                          </a:stretch>
                        </a:blipFill>
                      </a:tcPr>
                    </a:tc>
                    <a:extLst>
                      <a:ext uri="{0D108BD9-81ED-4DB2-BD59-A6C34878D82A}">
                        <a16:rowId xmlns:a16="http://schemas.microsoft.com/office/drawing/2014/main" val="4288298135"/>
                      </a:ext>
                    </a:extLst>
                  </a:tr>
                  <a:tr h="303545">
                    <a:tc>
                      <a:txBody>
                        <a:bodyPr/>
                        <a:lstStyle/>
                        <a:p>
                          <a:endParaRPr lang="en-US"/>
                        </a:p>
                      </a:txBody>
                      <a:tcPr>
                        <a:blipFill>
                          <a:blip r:embed="rId4"/>
                          <a:stretch>
                            <a:fillRect l="-1282" t="-304167" r="-301282" b="-112500"/>
                          </a:stretch>
                        </a:blipFill>
                      </a:tcPr>
                    </a:tc>
                    <a:tc>
                      <a:txBody>
                        <a:bodyPr/>
                        <a:lstStyle/>
                        <a:p>
                          <a:endParaRPr lang="en-US"/>
                        </a:p>
                      </a:txBody>
                      <a:tcPr>
                        <a:blipFill>
                          <a:blip r:embed="rId4"/>
                          <a:stretch>
                            <a:fillRect l="-102597" t="-304167" r="-205195" b="-112500"/>
                          </a:stretch>
                        </a:blipFill>
                      </a:tcPr>
                    </a:tc>
                    <a:tc>
                      <a:txBody>
                        <a:bodyPr/>
                        <a:lstStyle/>
                        <a:p>
                          <a:endParaRPr lang="en-US"/>
                        </a:p>
                      </a:txBody>
                      <a:tcPr>
                        <a:blipFill>
                          <a:blip r:embed="rId4"/>
                          <a:stretch>
                            <a:fillRect l="-200000" t="-304167" r="-102564" b="-112500"/>
                          </a:stretch>
                        </a:blipFill>
                      </a:tcPr>
                    </a:tc>
                    <a:tc>
                      <a:txBody>
                        <a:bodyPr/>
                        <a:lstStyle/>
                        <a:p>
                          <a:endParaRPr lang="en-US"/>
                        </a:p>
                      </a:txBody>
                      <a:tcPr>
                        <a:blipFill>
                          <a:blip r:embed="rId4"/>
                          <a:stretch>
                            <a:fillRect l="-303896" t="-304167" r="-3896" b="-112500"/>
                          </a:stretch>
                        </a:blipFill>
                      </a:tcPr>
                    </a:tc>
                    <a:extLst>
                      <a:ext uri="{0D108BD9-81ED-4DB2-BD59-A6C34878D82A}">
                        <a16:rowId xmlns:a16="http://schemas.microsoft.com/office/drawing/2014/main" val="3178971860"/>
                      </a:ext>
                    </a:extLst>
                  </a:tr>
                  <a:tr h="303545">
                    <a:tc>
                      <a:txBody>
                        <a:bodyPr/>
                        <a:lstStyle/>
                        <a:p>
                          <a:endParaRPr lang="en-US"/>
                        </a:p>
                      </a:txBody>
                      <a:tcPr>
                        <a:blipFill>
                          <a:blip r:embed="rId4"/>
                          <a:stretch>
                            <a:fillRect l="-1282" t="-404167" r="-301282" b="-12500"/>
                          </a:stretch>
                        </a:blipFill>
                      </a:tcPr>
                    </a:tc>
                    <a:tc>
                      <a:txBody>
                        <a:bodyPr/>
                        <a:lstStyle/>
                        <a:p>
                          <a:endParaRPr lang="en-US"/>
                        </a:p>
                      </a:txBody>
                      <a:tcPr>
                        <a:blipFill>
                          <a:blip r:embed="rId4"/>
                          <a:stretch>
                            <a:fillRect l="-102597" t="-404167" r="-205195" b="-12500"/>
                          </a:stretch>
                        </a:blipFill>
                      </a:tcPr>
                    </a:tc>
                    <a:tc>
                      <a:txBody>
                        <a:bodyPr/>
                        <a:lstStyle/>
                        <a:p>
                          <a:endParaRPr lang="en-US"/>
                        </a:p>
                      </a:txBody>
                      <a:tcPr>
                        <a:blipFill>
                          <a:blip r:embed="rId4"/>
                          <a:stretch>
                            <a:fillRect l="-200000" t="-404167" r="-102564" b="-12500"/>
                          </a:stretch>
                        </a:blipFill>
                      </a:tcPr>
                    </a:tc>
                    <a:tc>
                      <a:txBody>
                        <a:bodyPr/>
                        <a:lstStyle/>
                        <a:p>
                          <a:endParaRPr lang="en-US"/>
                        </a:p>
                      </a:txBody>
                      <a:tcPr>
                        <a:blipFill>
                          <a:blip r:embed="rId4"/>
                          <a:stretch>
                            <a:fillRect l="-303896" t="-404167" r="-3896" b="-12500"/>
                          </a:stretch>
                        </a:blipFill>
                      </a:tcPr>
                    </a:tc>
                    <a:extLst>
                      <a:ext uri="{0D108BD9-81ED-4DB2-BD59-A6C34878D82A}">
                        <a16:rowId xmlns:a16="http://schemas.microsoft.com/office/drawing/2014/main" val="3343790075"/>
                      </a:ext>
                    </a:extLst>
                  </a:tr>
                </a:tbl>
              </a:graphicData>
            </a:graphic>
          </p:graphicFrame>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408EE8D-DC5A-AEFD-50B5-1832D7334CDD}"/>
                  </a:ext>
                </a:extLst>
              </p:cNvPr>
              <p:cNvSpPr txBox="1"/>
              <p:nvPr/>
            </p:nvSpPr>
            <p:spPr>
              <a:xfrm>
                <a:off x="5579255" y="4658837"/>
                <a:ext cx="574690" cy="237421"/>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14</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15</m:t>
                          </m:r>
                        </m:sub>
                      </m:sSub>
                    </m:oMath>
                  </m:oMathPara>
                </a14:m>
                <a:endParaRPr lang="en-US" sz="1400" dirty="0" err="1"/>
              </a:p>
            </p:txBody>
          </p:sp>
        </mc:Choice>
        <mc:Fallback xmlns="">
          <p:sp>
            <p:nvSpPr>
              <p:cNvPr id="63" name="TextBox 62">
                <a:extLst>
                  <a:ext uri="{FF2B5EF4-FFF2-40B4-BE49-F238E27FC236}">
                    <a16:creationId xmlns:a16="http://schemas.microsoft.com/office/drawing/2014/main" id="{3408EE8D-DC5A-AEFD-50B5-1832D7334CDD}"/>
                  </a:ext>
                </a:extLst>
              </p:cNvPr>
              <p:cNvSpPr txBox="1">
                <a:spLocks noRot="1" noChangeAspect="1" noMove="1" noResize="1" noEditPoints="1" noAdjustHandles="1" noChangeArrowheads="1" noChangeShapeType="1" noTextEdit="1"/>
              </p:cNvSpPr>
              <p:nvPr/>
            </p:nvSpPr>
            <p:spPr>
              <a:xfrm>
                <a:off x="5579255" y="4658837"/>
                <a:ext cx="574690" cy="237421"/>
              </a:xfrm>
              <a:prstGeom prst="rect">
                <a:avLst/>
              </a:prstGeom>
              <a:blipFill>
                <a:blip r:embed="rId5"/>
                <a:stretch>
                  <a:fillRect l="-6522" r="-4348"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CE56BAF-8002-9B7F-F647-8FE409E095C2}"/>
                  </a:ext>
                </a:extLst>
              </p:cNvPr>
              <p:cNvSpPr txBox="1"/>
              <p:nvPr/>
            </p:nvSpPr>
            <p:spPr>
              <a:xfrm>
                <a:off x="5587957" y="4359891"/>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13</m:t>
                          </m:r>
                        </m:sub>
                      </m:sSub>
                    </m:oMath>
                  </m:oMathPara>
                </a14:m>
                <a:endParaRPr lang="en-US" sz="1400" dirty="0" err="1"/>
              </a:p>
            </p:txBody>
          </p:sp>
        </mc:Choice>
        <mc:Fallback xmlns="">
          <p:sp>
            <p:nvSpPr>
              <p:cNvPr id="64" name="TextBox 63">
                <a:extLst>
                  <a:ext uri="{FF2B5EF4-FFF2-40B4-BE49-F238E27FC236}">
                    <a16:creationId xmlns:a16="http://schemas.microsoft.com/office/drawing/2014/main" id="{7CE56BAF-8002-9B7F-F647-8FE409E095C2}"/>
                  </a:ext>
                </a:extLst>
              </p:cNvPr>
              <p:cNvSpPr txBox="1">
                <a:spLocks noRot="1" noChangeAspect="1" noMove="1" noResize="1" noEditPoints="1" noAdjustHandles="1" noChangeArrowheads="1" noChangeShapeType="1" noTextEdit="1"/>
              </p:cNvSpPr>
              <p:nvPr/>
            </p:nvSpPr>
            <p:spPr>
              <a:xfrm>
                <a:off x="5587957" y="4359891"/>
                <a:ext cx="574690" cy="215444"/>
              </a:xfrm>
              <a:prstGeom prst="rect">
                <a:avLst/>
              </a:prstGeom>
              <a:blipFill>
                <a:blip r:embed="rId6"/>
                <a:stretch>
                  <a:fillRect l="-6522" r="-217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1FC0101F-92B6-572D-2BD7-15E1B2DB697A}"/>
                  </a:ext>
                </a:extLst>
              </p:cNvPr>
              <p:cNvSpPr txBox="1"/>
              <p:nvPr/>
            </p:nvSpPr>
            <p:spPr>
              <a:xfrm>
                <a:off x="5579255" y="4055187"/>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10</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11</m:t>
                          </m:r>
                        </m:sub>
                      </m:sSub>
                    </m:oMath>
                  </m:oMathPara>
                </a14:m>
                <a:endParaRPr lang="en-US" sz="1400" dirty="0" err="1"/>
              </a:p>
            </p:txBody>
          </p:sp>
        </mc:Choice>
        <mc:Fallback xmlns="">
          <p:sp>
            <p:nvSpPr>
              <p:cNvPr id="65" name="TextBox 64">
                <a:extLst>
                  <a:ext uri="{FF2B5EF4-FFF2-40B4-BE49-F238E27FC236}">
                    <a16:creationId xmlns:a16="http://schemas.microsoft.com/office/drawing/2014/main" id="{1FC0101F-92B6-572D-2BD7-15E1B2DB697A}"/>
                  </a:ext>
                </a:extLst>
              </p:cNvPr>
              <p:cNvSpPr txBox="1">
                <a:spLocks noRot="1" noChangeAspect="1" noMove="1" noResize="1" noEditPoints="1" noAdjustHandles="1" noChangeArrowheads="1" noChangeShapeType="1" noTextEdit="1"/>
              </p:cNvSpPr>
              <p:nvPr/>
            </p:nvSpPr>
            <p:spPr>
              <a:xfrm>
                <a:off x="5579255" y="4055187"/>
                <a:ext cx="574690" cy="215444"/>
              </a:xfrm>
              <a:prstGeom prst="rect">
                <a:avLst/>
              </a:prstGeom>
              <a:blipFill>
                <a:blip r:embed="rId7"/>
                <a:stretch>
                  <a:fillRect l="-6522" r="-217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40F32AE-EB8D-D5C6-B9B4-13CDB0A22042}"/>
                  </a:ext>
                </a:extLst>
              </p:cNvPr>
              <p:cNvSpPr txBox="1"/>
              <p:nvPr/>
            </p:nvSpPr>
            <p:spPr>
              <a:xfrm>
                <a:off x="5587957" y="3753362"/>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8</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9</m:t>
                          </m:r>
                        </m:sub>
                      </m:sSub>
                    </m:oMath>
                  </m:oMathPara>
                </a14:m>
                <a:endParaRPr lang="en-US" sz="1400" dirty="0" err="1"/>
              </a:p>
            </p:txBody>
          </p:sp>
        </mc:Choice>
        <mc:Fallback xmlns="">
          <p:sp>
            <p:nvSpPr>
              <p:cNvPr id="66" name="TextBox 65">
                <a:extLst>
                  <a:ext uri="{FF2B5EF4-FFF2-40B4-BE49-F238E27FC236}">
                    <a16:creationId xmlns:a16="http://schemas.microsoft.com/office/drawing/2014/main" id="{040F32AE-EB8D-D5C6-B9B4-13CDB0A22042}"/>
                  </a:ext>
                </a:extLst>
              </p:cNvPr>
              <p:cNvSpPr txBox="1">
                <a:spLocks noRot="1" noChangeAspect="1" noMove="1" noResize="1" noEditPoints="1" noAdjustHandles="1" noChangeArrowheads="1" noChangeShapeType="1" noTextEdit="1"/>
              </p:cNvSpPr>
              <p:nvPr/>
            </p:nvSpPr>
            <p:spPr>
              <a:xfrm>
                <a:off x="5587957" y="3753362"/>
                <a:ext cx="574690" cy="215444"/>
              </a:xfrm>
              <a:prstGeom prst="rect">
                <a:avLst/>
              </a:prstGeom>
              <a:blipFill>
                <a:blip r:embed="rId8"/>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2DA186-4533-2401-E58D-85309C16AEF3}"/>
                  </a:ext>
                </a:extLst>
              </p:cNvPr>
              <p:cNvSpPr txBox="1"/>
              <p:nvPr/>
            </p:nvSpPr>
            <p:spPr>
              <a:xfrm>
                <a:off x="5573869" y="3472109"/>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6</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7</m:t>
                          </m:r>
                        </m:sub>
                      </m:sSub>
                    </m:oMath>
                  </m:oMathPara>
                </a14:m>
                <a:endParaRPr lang="en-US" sz="1400" dirty="0" err="1"/>
              </a:p>
            </p:txBody>
          </p:sp>
        </mc:Choice>
        <mc:Fallback xmlns="">
          <p:sp>
            <p:nvSpPr>
              <p:cNvPr id="67" name="TextBox 66">
                <a:extLst>
                  <a:ext uri="{FF2B5EF4-FFF2-40B4-BE49-F238E27FC236}">
                    <a16:creationId xmlns:a16="http://schemas.microsoft.com/office/drawing/2014/main" id="{5C2DA186-4533-2401-E58D-85309C16AEF3}"/>
                  </a:ext>
                </a:extLst>
              </p:cNvPr>
              <p:cNvSpPr txBox="1">
                <a:spLocks noRot="1" noChangeAspect="1" noMove="1" noResize="1" noEditPoints="1" noAdjustHandles="1" noChangeArrowheads="1" noChangeShapeType="1" noTextEdit="1"/>
              </p:cNvSpPr>
              <p:nvPr/>
            </p:nvSpPr>
            <p:spPr>
              <a:xfrm>
                <a:off x="5573869" y="3472109"/>
                <a:ext cx="574690" cy="215444"/>
              </a:xfrm>
              <a:prstGeom prst="rect">
                <a:avLst/>
              </a:prstGeom>
              <a:blipFill>
                <a:blip r:embed="rId9"/>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3D8DB4D-3BC5-7134-25EB-ED4E0B275E62}"/>
                  </a:ext>
                </a:extLst>
              </p:cNvPr>
              <p:cNvSpPr txBox="1"/>
              <p:nvPr/>
            </p:nvSpPr>
            <p:spPr>
              <a:xfrm>
                <a:off x="5582571" y="3173163"/>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4</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5</m:t>
                          </m:r>
                        </m:sub>
                      </m:sSub>
                    </m:oMath>
                  </m:oMathPara>
                </a14:m>
                <a:endParaRPr lang="en-US" sz="1400" dirty="0" err="1"/>
              </a:p>
            </p:txBody>
          </p:sp>
        </mc:Choice>
        <mc:Fallback xmlns="">
          <p:sp>
            <p:nvSpPr>
              <p:cNvPr id="68" name="TextBox 67">
                <a:extLst>
                  <a:ext uri="{FF2B5EF4-FFF2-40B4-BE49-F238E27FC236}">
                    <a16:creationId xmlns:a16="http://schemas.microsoft.com/office/drawing/2014/main" id="{D3D8DB4D-3BC5-7134-25EB-ED4E0B275E62}"/>
                  </a:ext>
                </a:extLst>
              </p:cNvPr>
              <p:cNvSpPr txBox="1">
                <a:spLocks noRot="1" noChangeAspect="1" noMove="1" noResize="1" noEditPoints="1" noAdjustHandles="1" noChangeArrowheads="1" noChangeShapeType="1" noTextEdit="1"/>
              </p:cNvSpPr>
              <p:nvPr/>
            </p:nvSpPr>
            <p:spPr>
              <a:xfrm>
                <a:off x="5582571" y="3173163"/>
                <a:ext cx="574690" cy="215444"/>
              </a:xfrm>
              <a:prstGeom prst="rect">
                <a:avLst/>
              </a:prstGeom>
              <a:blipFill>
                <a:blip r:embed="rId10"/>
                <a:stretch>
                  <a:fillRect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A83B3D3-F178-D99B-877A-DA2000DB9D98}"/>
                  </a:ext>
                </a:extLst>
              </p:cNvPr>
              <p:cNvSpPr txBox="1"/>
              <p:nvPr/>
            </p:nvSpPr>
            <p:spPr>
              <a:xfrm>
                <a:off x="5573869" y="2868459"/>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3</m:t>
                          </m:r>
                        </m:sub>
                      </m:sSub>
                    </m:oMath>
                  </m:oMathPara>
                </a14:m>
                <a:endParaRPr lang="en-US" sz="1400" dirty="0" err="1"/>
              </a:p>
            </p:txBody>
          </p:sp>
        </mc:Choice>
        <mc:Fallback xmlns="">
          <p:sp>
            <p:nvSpPr>
              <p:cNvPr id="69" name="TextBox 68">
                <a:extLst>
                  <a:ext uri="{FF2B5EF4-FFF2-40B4-BE49-F238E27FC236}">
                    <a16:creationId xmlns:a16="http://schemas.microsoft.com/office/drawing/2014/main" id="{3A83B3D3-F178-D99B-877A-DA2000DB9D98}"/>
                  </a:ext>
                </a:extLst>
              </p:cNvPr>
              <p:cNvSpPr txBox="1">
                <a:spLocks noRot="1" noChangeAspect="1" noMove="1" noResize="1" noEditPoints="1" noAdjustHandles="1" noChangeArrowheads="1" noChangeShapeType="1" noTextEdit="1"/>
              </p:cNvSpPr>
              <p:nvPr/>
            </p:nvSpPr>
            <p:spPr>
              <a:xfrm>
                <a:off x="5573869" y="2868459"/>
                <a:ext cx="574690" cy="215444"/>
              </a:xfrm>
              <a:prstGeom prst="rect">
                <a:avLst/>
              </a:prstGeom>
              <a:blipFill>
                <a:blip r:embed="rId11"/>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20732CEE-58EA-7A52-8E0D-D489D414110E}"/>
                  </a:ext>
                </a:extLst>
              </p:cNvPr>
              <p:cNvSpPr txBox="1"/>
              <p:nvPr/>
            </p:nvSpPr>
            <p:spPr>
              <a:xfrm>
                <a:off x="5582571" y="2566634"/>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oMath>
                  </m:oMathPara>
                </a14:m>
                <a:endParaRPr lang="en-US" sz="1400" dirty="0" err="1"/>
              </a:p>
            </p:txBody>
          </p:sp>
        </mc:Choice>
        <mc:Fallback xmlns="">
          <p:sp>
            <p:nvSpPr>
              <p:cNvPr id="70" name="TextBox 69">
                <a:extLst>
                  <a:ext uri="{FF2B5EF4-FFF2-40B4-BE49-F238E27FC236}">
                    <a16:creationId xmlns:a16="http://schemas.microsoft.com/office/drawing/2014/main" id="{20732CEE-58EA-7A52-8E0D-D489D414110E}"/>
                  </a:ext>
                </a:extLst>
              </p:cNvPr>
              <p:cNvSpPr txBox="1">
                <a:spLocks noRot="1" noChangeAspect="1" noMove="1" noResize="1" noEditPoints="1" noAdjustHandles="1" noChangeArrowheads="1" noChangeShapeType="1" noTextEdit="1"/>
              </p:cNvSpPr>
              <p:nvPr/>
            </p:nvSpPr>
            <p:spPr>
              <a:xfrm>
                <a:off x="5582571" y="2566634"/>
                <a:ext cx="574690" cy="215444"/>
              </a:xfrm>
              <a:prstGeom prst="rect">
                <a:avLst/>
              </a:prstGeom>
              <a:blipFill>
                <a:blip r:embed="rId12"/>
                <a:stretch>
                  <a:fillRect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E708D862-0111-4013-B876-1F3104D77D50}"/>
                  </a:ext>
                </a:extLst>
              </p:cNvPr>
              <p:cNvSpPr txBox="1"/>
              <p:nvPr/>
            </p:nvSpPr>
            <p:spPr>
              <a:xfrm>
                <a:off x="7419731" y="4627812"/>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7</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15</m:t>
                          </m:r>
                        </m:sub>
                      </m:sSub>
                    </m:oMath>
                  </m:oMathPara>
                </a14:m>
                <a:endParaRPr lang="en-US" sz="1400" dirty="0" err="1"/>
              </a:p>
            </p:txBody>
          </p:sp>
        </mc:Choice>
        <mc:Fallback xmlns="">
          <p:sp>
            <p:nvSpPr>
              <p:cNvPr id="72" name="TextBox 71">
                <a:extLst>
                  <a:ext uri="{FF2B5EF4-FFF2-40B4-BE49-F238E27FC236}">
                    <a16:creationId xmlns:a16="http://schemas.microsoft.com/office/drawing/2014/main" id="{E708D862-0111-4013-B876-1F3104D77D50}"/>
                  </a:ext>
                </a:extLst>
              </p:cNvPr>
              <p:cNvSpPr txBox="1">
                <a:spLocks noRot="1" noChangeAspect="1" noMove="1" noResize="1" noEditPoints="1" noAdjustHandles="1" noChangeArrowheads="1" noChangeShapeType="1" noTextEdit="1"/>
              </p:cNvSpPr>
              <p:nvPr/>
            </p:nvSpPr>
            <p:spPr>
              <a:xfrm>
                <a:off x="7419731" y="4627812"/>
                <a:ext cx="574690" cy="215444"/>
              </a:xfrm>
              <a:prstGeom prst="rect">
                <a:avLst/>
              </a:prstGeom>
              <a:blipFill>
                <a:blip r:embed="rId1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0029033-AA46-0772-CC8A-F2CF6D871E38}"/>
                  </a:ext>
                </a:extLst>
              </p:cNvPr>
              <p:cNvSpPr txBox="1"/>
              <p:nvPr/>
            </p:nvSpPr>
            <p:spPr>
              <a:xfrm>
                <a:off x="7428433" y="4328866"/>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6</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14</m:t>
                          </m:r>
                        </m:sub>
                      </m:sSub>
                    </m:oMath>
                  </m:oMathPara>
                </a14:m>
                <a:endParaRPr lang="en-US" sz="1400" dirty="0" err="1"/>
              </a:p>
            </p:txBody>
          </p:sp>
        </mc:Choice>
        <mc:Fallback xmlns="">
          <p:sp>
            <p:nvSpPr>
              <p:cNvPr id="73" name="TextBox 72">
                <a:extLst>
                  <a:ext uri="{FF2B5EF4-FFF2-40B4-BE49-F238E27FC236}">
                    <a16:creationId xmlns:a16="http://schemas.microsoft.com/office/drawing/2014/main" id="{20029033-AA46-0772-CC8A-F2CF6D871E38}"/>
                  </a:ext>
                </a:extLst>
              </p:cNvPr>
              <p:cNvSpPr txBox="1">
                <a:spLocks noRot="1" noChangeAspect="1" noMove="1" noResize="1" noEditPoints="1" noAdjustHandles="1" noChangeArrowheads="1" noChangeShapeType="1" noTextEdit="1"/>
              </p:cNvSpPr>
              <p:nvPr/>
            </p:nvSpPr>
            <p:spPr>
              <a:xfrm>
                <a:off x="7428433" y="4328866"/>
                <a:ext cx="574690" cy="215444"/>
              </a:xfrm>
              <a:prstGeom prst="rect">
                <a:avLst/>
              </a:prstGeom>
              <a:blipFill>
                <a:blip r:embed="rId1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411D5E9-B605-AC30-B318-DDA066A798A0}"/>
                  </a:ext>
                </a:extLst>
              </p:cNvPr>
              <p:cNvSpPr txBox="1"/>
              <p:nvPr/>
            </p:nvSpPr>
            <p:spPr>
              <a:xfrm>
                <a:off x="7419731" y="4024162"/>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5</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13</m:t>
                          </m:r>
                        </m:sub>
                      </m:sSub>
                    </m:oMath>
                  </m:oMathPara>
                </a14:m>
                <a:endParaRPr lang="en-US" sz="1400" dirty="0" err="1"/>
              </a:p>
            </p:txBody>
          </p:sp>
        </mc:Choice>
        <mc:Fallback xmlns="">
          <p:sp>
            <p:nvSpPr>
              <p:cNvPr id="74" name="TextBox 73">
                <a:extLst>
                  <a:ext uri="{FF2B5EF4-FFF2-40B4-BE49-F238E27FC236}">
                    <a16:creationId xmlns:a16="http://schemas.microsoft.com/office/drawing/2014/main" id="{9411D5E9-B605-AC30-B318-DDA066A798A0}"/>
                  </a:ext>
                </a:extLst>
              </p:cNvPr>
              <p:cNvSpPr txBox="1">
                <a:spLocks noRot="1" noChangeAspect="1" noMove="1" noResize="1" noEditPoints="1" noAdjustHandles="1" noChangeArrowheads="1" noChangeShapeType="1" noTextEdit="1"/>
              </p:cNvSpPr>
              <p:nvPr/>
            </p:nvSpPr>
            <p:spPr>
              <a:xfrm>
                <a:off x="7419731" y="4024162"/>
                <a:ext cx="574690" cy="215444"/>
              </a:xfrm>
              <a:prstGeom prst="rect">
                <a:avLst/>
              </a:prstGeom>
              <a:blipFill>
                <a:blip r:embed="rId1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D3AFAB3-E84F-3441-B85E-7C0E5D834ECE}"/>
                  </a:ext>
                </a:extLst>
              </p:cNvPr>
              <p:cNvSpPr txBox="1"/>
              <p:nvPr/>
            </p:nvSpPr>
            <p:spPr>
              <a:xfrm>
                <a:off x="7428433" y="3722337"/>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4</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12</m:t>
                          </m:r>
                        </m:sub>
                      </m:sSub>
                    </m:oMath>
                  </m:oMathPara>
                </a14:m>
                <a:endParaRPr lang="en-US" sz="1400" dirty="0" err="1"/>
              </a:p>
            </p:txBody>
          </p:sp>
        </mc:Choice>
        <mc:Fallback xmlns="">
          <p:sp>
            <p:nvSpPr>
              <p:cNvPr id="75" name="TextBox 74">
                <a:extLst>
                  <a:ext uri="{FF2B5EF4-FFF2-40B4-BE49-F238E27FC236}">
                    <a16:creationId xmlns:a16="http://schemas.microsoft.com/office/drawing/2014/main" id="{0D3AFAB3-E84F-3441-B85E-7C0E5D834ECE}"/>
                  </a:ext>
                </a:extLst>
              </p:cNvPr>
              <p:cNvSpPr txBox="1">
                <a:spLocks noRot="1" noChangeAspect="1" noMove="1" noResize="1" noEditPoints="1" noAdjustHandles="1" noChangeArrowheads="1" noChangeShapeType="1" noTextEdit="1"/>
              </p:cNvSpPr>
              <p:nvPr/>
            </p:nvSpPr>
            <p:spPr>
              <a:xfrm>
                <a:off x="7428433" y="3722337"/>
                <a:ext cx="574690" cy="215444"/>
              </a:xfrm>
              <a:prstGeom prst="rect">
                <a:avLst/>
              </a:prstGeom>
              <a:blipFill>
                <a:blip r:embed="rId16"/>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1E129D-1715-E419-9B21-57A8AC193CB1}"/>
                  </a:ext>
                </a:extLst>
              </p:cNvPr>
              <p:cNvSpPr txBox="1"/>
              <p:nvPr/>
            </p:nvSpPr>
            <p:spPr>
              <a:xfrm>
                <a:off x="7414345" y="3441084"/>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11</m:t>
                          </m:r>
                        </m:sub>
                      </m:sSub>
                    </m:oMath>
                  </m:oMathPara>
                </a14:m>
                <a:endParaRPr lang="en-US" sz="1400" dirty="0" err="1"/>
              </a:p>
            </p:txBody>
          </p:sp>
        </mc:Choice>
        <mc:Fallback xmlns="">
          <p:sp>
            <p:nvSpPr>
              <p:cNvPr id="76" name="TextBox 75">
                <a:extLst>
                  <a:ext uri="{FF2B5EF4-FFF2-40B4-BE49-F238E27FC236}">
                    <a16:creationId xmlns:a16="http://schemas.microsoft.com/office/drawing/2014/main" id="{991E129D-1715-E419-9B21-57A8AC193CB1}"/>
                  </a:ext>
                </a:extLst>
              </p:cNvPr>
              <p:cNvSpPr txBox="1">
                <a:spLocks noRot="1" noChangeAspect="1" noMove="1" noResize="1" noEditPoints="1" noAdjustHandles="1" noChangeArrowheads="1" noChangeShapeType="1" noTextEdit="1"/>
              </p:cNvSpPr>
              <p:nvPr/>
            </p:nvSpPr>
            <p:spPr>
              <a:xfrm>
                <a:off x="7414345" y="3441084"/>
                <a:ext cx="574690" cy="215444"/>
              </a:xfrm>
              <a:prstGeom prst="rect">
                <a:avLst/>
              </a:prstGeom>
              <a:blipFill>
                <a:blip r:embed="rId17"/>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AE27ED4D-F279-DEE8-78F8-333D00A0370C}"/>
                  </a:ext>
                </a:extLst>
              </p:cNvPr>
              <p:cNvSpPr txBox="1"/>
              <p:nvPr/>
            </p:nvSpPr>
            <p:spPr>
              <a:xfrm>
                <a:off x="7423047" y="3142138"/>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10</m:t>
                          </m:r>
                        </m:sub>
                      </m:sSub>
                    </m:oMath>
                  </m:oMathPara>
                </a14:m>
                <a:endParaRPr lang="en-US" sz="1400" dirty="0" err="1"/>
              </a:p>
            </p:txBody>
          </p:sp>
        </mc:Choice>
        <mc:Fallback xmlns="">
          <p:sp>
            <p:nvSpPr>
              <p:cNvPr id="77" name="TextBox 76">
                <a:extLst>
                  <a:ext uri="{FF2B5EF4-FFF2-40B4-BE49-F238E27FC236}">
                    <a16:creationId xmlns:a16="http://schemas.microsoft.com/office/drawing/2014/main" id="{AE27ED4D-F279-DEE8-78F8-333D00A0370C}"/>
                  </a:ext>
                </a:extLst>
              </p:cNvPr>
              <p:cNvSpPr txBox="1">
                <a:spLocks noRot="1" noChangeAspect="1" noMove="1" noResize="1" noEditPoints="1" noAdjustHandles="1" noChangeArrowheads="1" noChangeShapeType="1" noTextEdit="1"/>
              </p:cNvSpPr>
              <p:nvPr/>
            </p:nvSpPr>
            <p:spPr>
              <a:xfrm>
                <a:off x="7423047" y="3142138"/>
                <a:ext cx="574690" cy="215444"/>
              </a:xfrm>
              <a:prstGeom prst="rect">
                <a:avLst/>
              </a:prstGeom>
              <a:blipFill>
                <a:blip r:embed="rId18"/>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92CA6097-B6F5-D5CE-09B1-E8D799F04725}"/>
                  </a:ext>
                </a:extLst>
              </p:cNvPr>
              <p:cNvSpPr txBox="1"/>
              <p:nvPr/>
            </p:nvSpPr>
            <p:spPr>
              <a:xfrm>
                <a:off x="7414345" y="2837434"/>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9</m:t>
                          </m:r>
                        </m:sub>
                      </m:sSub>
                    </m:oMath>
                  </m:oMathPara>
                </a14:m>
                <a:endParaRPr lang="en-US" sz="1400" dirty="0" err="1"/>
              </a:p>
            </p:txBody>
          </p:sp>
        </mc:Choice>
        <mc:Fallback xmlns="">
          <p:sp>
            <p:nvSpPr>
              <p:cNvPr id="78" name="TextBox 77">
                <a:extLst>
                  <a:ext uri="{FF2B5EF4-FFF2-40B4-BE49-F238E27FC236}">
                    <a16:creationId xmlns:a16="http://schemas.microsoft.com/office/drawing/2014/main" id="{92CA6097-B6F5-D5CE-09B1-E8D799F04725}"/>
                  </a:ext>
                </a:extLst>
              </p:cNvPr>
              <p:cNvSpPr txBox="1">
                <a:spLocks noRot="1" noChangeAspect="1" noMove="1" noResize="1" noEditPoints="1" noAdjustHandles="1" noChangeArrowheads="1" noChangeShapeType="1" noTextEdit="1"/>
              </p:cNvSpPr>
              <p:nvPr/>
            </p:nvSpPr>
            <p:spPr>
              <a:xfrm>
                <a:off x="7414345" y="2837434"/>
                <a:ext cx="574690" cy="215444"/>
              </a:xfrm>
              <a:prstGeom prst="rect">
                <a:avLst/>
              </a:prstGeom>
              <a:blipFill>
                <a:blip r:embed="rId19"/>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3E1A3B0-C77D-8170-73B0-DC498AFE035E}"/>
                  </a:ext>
                </a:extLst>
              </p:cNvPr>
              <p:cNvSpPr txBox="1"/>
              <p:nvPr/>
            </p:nvSpPr>
            <p:spPr>
              <a:xfrm>
                <a:off x="7423047" y="2535609"/>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8</m:t>
                          </m:r>
                        </m:sub>
                      </m:sSub>
                    </m:oMath>
                  </m:oMathPara>
                </a14:m>
                <a:endParaRPr lang="en-US" sz="1400" dirty="0" err="1"/>
              </a:p>
            </p:txBody>
          </p:sp>
        </mc:Choice>
        <mc:Fallback xmlns="">
          <p:sp>
            <p:nvSpPr>
              <p:cNvPr id="79" name="TextBox 78">
                <a:extLst>
                  <a:ext uri="{FF2B5EF4-FFF2-40B4-BE49-F238E27FC236}">
                    <a16:creationId xmlns:a16="http://schemas.microsoft.com/office/drawing/2014/main" id="{D3E1A3B0-C77D-8170-73B0-DC498AFE035E}"/>
                  </a:ext>
                </a:extLst>
              </p:cNvPr>
              <p:cNvSpPr txBox="1">
                <a:spLocks noRot="1" noChangeAspect="1" noMove="1" noResize="1" noEditPoints="1" noAdjustHandles="1" noChangeArrowheads="1" noChangeShapeType="1" noTextEdit="1"/>
              </p:cNvSpPr>
              <p:nvPr/>
            </p:nvSpPr>
            <p:spPr>
              <a:xfrm>
                <a:off x="7423047" y="2535609"/>
                <a:ext cx="574690" cy="215444"/>
              </a:xfrm>
              <a:prstGeom prst="rect">
                <a:avLst/>
              </a:prstGeom>
              <a:blipFill>
                <a:blip r:embed="rId20"/>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790609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494DED-B2BF-ACEF-37F4-1F8AAF1B52CF}"/>
              </a:ext>
            </a:extLst>
          </p:cNvPr>
          <p:cNvSpPr>
            <a:spLocks noGrp="1"/>
          </p:cNvSpPr>
          <p:nvPr>
            <p:ph type="dt" sz="half" idx="18"/>
          </p:nvPr>
        </p:nvSpPr>
        <p:spPr/>
        <p:txBody>
          <a:bodyPr/>
          <a:lstStyle/>
          <a:p>
            <a:fld id="{2E97A3B5-6613-4F46-BF76-6FADC2B102EA}" type="datetime4">
              <a:rPr lang="en-US" smtClean="0"/>
              <a:t>June 13, 2023</a:t>
            </a:fld>
            <a:endParaRPr lang="en-US" dirty="0"/>
          </a:p>
        </p:txBody>
      </p:sp>
      <p:sp>
        <p:nvSpPr>
          <p:cNvPr id="5" name="Slide Number Placeholder 4">
            <a:extLst>
              <a:ext uri="{FF2B5EF4-FFF2-40B4-BE49-F238E27FC236}">
                <a16:creationId xmlns:a16="http://schemas.microsoft.com/office/drawing/2014/main" id="{623C6635-FFCE-7D01-1D6C-AD34F04F24FE}"/>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8" name="Title 7">
            <a:extLst>
              <a:ext uri="{FF2B5EF4-FFF2-40B4-BE49-F238E27FC236}">
                <a16:creationId xmlns:a16="http://schemas.microsoft.com/office/drawing/2014/main" id="{D27D3EE5-12EB-D80B-2096-FE0EA0D3070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graphicFrame>
            <p:nvGraphicFramePr>
              <p:cNvPr id="9" name="Table 60">
                <a:extLst>
                  <a:ext uri="{FF2B5EF4-FFF2-40B4-BE49-F238E27FC236}">
                    <a16:creationId xmlns:a16="http://schemas.microsoft.com/office/drawing/2014/main" id="{1E88C8E2-1707-D4DE-B87E-614D9FFE899C}"/>
                  </a:ext>
                </a:extLst>
              </p:cNvPr>
              <p:cNvGraphicFramePr>
                <a:graphicFrameLocks noGrp="1"/>
              </p:cNvGraphicFramePr>
              <p:nvPr>
                <p:extLst>
                  <p:ext uri="{D42A27DB-BD31-4B8C-83A1-F6EECF244321}">
                    <p14:modId xmlns:p14="http://schemas.microsoft.com/office/powerpoint/2010/main" val="4067554633"/>
                  </p:ext>
                </p:extLst>
              </p:nvPr>
            </p:nvGraphicFramePr>
            <p:xfrm>
              <a:off x="756496" y="1238404"/>
              <a:ext cx="3931988" cy="273190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3</m:t>
                                </m:r>
                              </m:oMath>
                            </m:oMathPara>
                          </a14:m>
                          <a:endParaRPr lang="en-US" dirty="0"/>
                        </a:p>
                      </a:txBody>
                      <a:tcPr/>
                    </a:tc>
                    <a:extLst>
                      <a:ext uri="{0D108BD9-81ED-4DB2-BD59-A6C34878D82A}">
                        <a16:rowId xmlns:a16="http://schemas.microsoft.com/office/drawing/2014/main" val="1250453154"/>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6998007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4</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6</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7</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428829813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8</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9</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r>
                                      <a:rPr lang="en-US" b="0" i="1" dirty="0" smtClean="0">
                                        <a:latin typeface="Cambria Math" panose="02040503050406030204" pitchFamily="18" charset="0"/>
                                      </a:rPr>
                                      <m:t>0</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178971860"/>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14</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343790075"/>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149193687"/>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4</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6</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7</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737052078"/>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8</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9</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r>
                                      <a:rPr lang="en-US" b="0" i="1" dirty="0" smtClean="0">
                                        <a:latin typeface="Cambria Math" panose="02040503050406030204" pitchFamily="18" charset="0"/>
                                      </a:rPr>
                                      <m:t>0</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2938615184"/>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14</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443329688"/>
                      </a:ext>
                    </a:extLst>
                  </a:tr>
                </a:tbl>
              </a:graphicData>
            </a:graphic>
          </p:graphicFrame>
        </mc:Choice>
        <mc:Fallback xmlns="">
          <p:graphicFrame>
            <p:nvGraphicFramePr>
              <p:cNvPr id="9" name="Table 60">
                <a:extLst>
                  <a:ext uri="{FF2B5EF4-FFF2-40B4-BE49-F238E27FC236}">
                    <a16:creationId xmlns:a16="http://schemas.microsoft.com/office/drawing/2014/main" id="{1E88C8E2-1707-D4DE-B87E-614D9FFE899C}"/>
                  </a:ext>
                </a:extLst>
              </p:cNvPr>
              <p:cNvGraphicFramePr>
                <a:graphicFrameLocks noGrp="1"/>
              </p:cNvGraphicFramePr>
              <p:nvPr>
                <p:extLst>
                  <p:ext uri="{D42A27DB-BD31-4B8C-83A1-F6EECF244321}">
                    <p14:modId xmlns:p14="http://schemas.microsoft.com/office/powerpoint/2010/main" val="4067554633"/>
                  </p:ext>
                </p:extLst>
              </p:nvPr>
            </p:nvGraphicFramePr>
            <p:xfrm>
              <a:off x="756496" y="1238404"/>
              <a:ext cx="3931988" cy="273190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endParaRPr lang="en-US"/>
                        </a:p>
                      </a:txBody>
                      <a:tcPr>
                        <a:blipFill>
                          <a:blip r:embed="rId2"/>
                          <a:stretch>
                            <a:fillRect t="-4167" r="-301282" b="-812500"/>
                          </a:stretch>
                        </a:blipFill>
                      </a:tcPr>
                    </a:tc>
                    <a:tc>
                      <a:txBody>
                        <a:bodyPr/>
                        <a:lstStyle/>
                        <a:p>
                          <a:endParaRPr lang="en-US"/>
                        </a:p>
                      </a:txBody>
                      <a:tcPr>
                        <a:blipFill>
                          <a:blip r:embed="rId2"/>
                          <a:stretch>
                            <a:fillRect l="-100000" t="-4167" r="-201282" b="-812500"/>
                          </a:stretch>
                        </a:blipFill>
                      </a:tcPr>
                    </a:tc>
                    <a:tc>
                      <a:txBody>
                        <a:bodyPr/>
                        <a:lstStyle/>
                        <a:p>
                          <a:endParaRPr lang="en-US"/>
                        </a:p>
                      </a:txBody>
                      <a:tcPr>
                        <a:blipFill>
                          <a:blip r:embed="rId2"/>
                          <a:stretch>
                            <a:fillRect l="-202597" t="-4167" r="-103896" b="-812500"/>
                          </a:stretch>
                        </a:blipFill>
                      </a:tcPr>
                    </a:tc>
                    <a:tc>
                      <a:txBody>
                        <a:bodyPr/>
                        <a:lstStyle/>
                        <a:p>
                          <a:endParaRPr lang="en-US"/>
                        </a:p>
                      </a:txBody>
                      <a:tcPr>
                        <a:blipFill>
                          <a:blip r:embed="rId2"/>
                          <a:stretch>
                            <a:fillRect l="-298718" t="-4167" r="-2564" b="-812500"/>
                          </a:stretch>
                        </a:blipFill>
                      </a:tcPr>
                    </a:tc>
                    <a:extLst>
                      <a:ext uri="{0D108BD9-81ED-4DB2-BD59-A6C34878D82A}">
                        <a16:rowId xmlns:a16="http://schemas.microsoft.com/office/drawing/2014/main" val="1250453154"/>
                      </a:ext>
                    </a:extLst>
                  </a:tr>
                  <a:tr h="303545">
                    <a:tc>
                      <a:txBody>
                        <a:bodyPr/>
                        <a:lstStyle/>
                        <a:p>
                          <a:endParaRPr lang="en-US"/>
                        </a:p>
                      </a:txBody>
                      <a:tcPr>
                        <a:blipFill>
                          <a:blip r:embed="rId2"/>
                          <a:stretch>
                            <a:fillRect t="-104167" r="-301282" b="-712500"/>
                          </a:stretch>
                        </a:blipFill>
                      </a:tcPr>
                    </a:tc>
                    <a:tc>
                      <a:txBody>
                        <a:bodyPr/>
                        <a:lstStyle/>
                        <a:p>
                          <a:endParaRPr lang="en-US"/>
                        </a:p>
                      </a:txBody>
                      <a:tcPr>
                        <a:blipFill>
                          <a:blip r:embed="rId2"/>
                          <a:stretch>
                            <a:fillRect l="-100000" t="-104167" r="-201282" b="-712500"/>
                          </a:stretch>
                        </a:blipFill>
                      </a:tcPr>
                    </a:tc>
                    <a:tc>
                      <a:txBody>
                        <a:bodyPr/>
                        <a:lstStyle/>
                        <a:p>
                          <a:endParaRPr lang="en-US"/>
                        </a:p>
                      </a:txBody>
                      <a:tcPr>
                        <a:blipFill>
                          <a:blip r:embed="rId2"/>
                          <a:stretch>
                            <a:fillRect l="-202597" t="-104167" r="-103896" b="-712500"/>
                          </a:stretch>
                        </a:blipFill>
                      </a:tcPr>
                    </a:tc>
                    <a:tc>
                      <a:txBody>
                        <a:bodyPr/>
                        <a:lstStyle/>
                        <a:p>
                          <a:endParaRPr lang="en-US"/>
                        </a:p>
                      </a:txBody>
                      <a:tcPr>
                        <a:blipFill>
                          <a:blip r:embed="rId2"/>
                          <a:stretch>
                            <a:fillRect l="-298718" t="-104167" r="-2564" b="-712500"/>
                          </a:stretch>
                        </a:blipFill>
                      </a:tcPr>
                    </a:tc>
                    <a:extLst>
                      <a:ext uri="{0D108BD9-81ED-4DB2-BD59-A6C34878D82A}">
                        <a16:rowId xmlns:a16="http://schemas.microsoft.com/office/drawing/2014/main" val="69980075"/>
                      </a:ext>
                    </a:extLst>
                  </a:tr>
                  <a:tr h="303545">
                    <a:tc>
                      <a:txBody>
                        <a:bodyPr/>
                        <a:lstStyle/>
                        <a:p>
                          <a:endParaRPr lang="en-US"/>
                        </a:p>
                      </a:txBody>
                      <a:tcPr>
                        <a:blipFill>
                          <a:blip r:embed="rId2"/>
                          <a:stretch>
                            <a:fillRect t="-204167" r="-301282" b="-612500"/>
                          </a:stretch>
                        </a:blipFill>
                      </a:tcPr>
                    </a:tc>
                    <a:tc>
                      <a:txBody>
                        <a:bodyPr/>
                        <a:lstStyle/>
                        <a:p>
                          <a:endParaRPr lang="en-US"/>
                        </a:p>
                      </a:txBody>
                      <a:tcPr>
                        <a:blipFill>
                          <a:blip r:embed="rId2"/>
                          <a:stretch>
                            <a:fillRect l="-100000" t="-204167" r="-201282" b="-612500"/>
                          </a:stretch>
                        </a:blipFill>
                      </a:tcPr>
                    </a:tc>
                    <a:tc>
                      <a:txBody>
                        <a:bodyPr/>
                        <a:lstStyle/>
                        <a:p>
                          <a:endParaRPr lang="en-US"/>
                        </a:p>
                      </a:txBody>
                      <a:tcPr>
                        <a:blipFill>
                          <a:blip r:embed="rId2"/>
                          <a:stretch>
                            <a:fillRect l="-202597" t="-204167" r="-103896" b="-612500"/>
                          </a:stretch>
                        </a:blipFill>
                      </a:tcPr>
                    </a:tc>
                    <a:tc>
                      <a:txBody>
                        <a:bodyPr/>
                        <a:lstStyle/>
                        <a:p>
                          <a:endParaRPr lang="en-US"/>
                        </a:p>
                      </a:txBody>
                      <a:tcPr>
                        <a:blipFill>
                          <a:blip r:embed="rId2"/>
                          <a:stretch>
                            <a:fillRect l="-298718" t="-204167" r="-2564" b="-612500"/>
                          </a:stretch>
                        </a:blipFill>
                      </a:tcPr>
                    </a:tc>
                    <a:extLst>
                      <a:ext uri="{0D108BD9-81ED-4DB2-BD59-A6C34878D82A}">
                        <a16:rowId xmlns:a16="http://schemas.microsoft.com/office/drawing/2014/main" val="4288298135"/>
                      </a:ext>
                    </a:extLst>
                  </a:tr>
                  <a:tr h="303545">
                    <a:tc>
                      <a:txBody>
                        <a:bodyPr/>
                        <a:lstStyle/>
                        <a:p>
                          <a:endParaRPr lang="en-US"/>
                        </a:p>
                      </a:txBody>
                      <a:tcPr>
                        <a:blipFill>
                          <a:blip r:embed="rId2"/>
                          <a:stretch>
                            <a:fillRect t="-304167" r="-301282" b="-512500"/>
                          </a:stretch>
                        </a:blipFill>
                      </a:tcPr>
                    </a:tc>
                    <a:tc>
                      <a:txBody>
                        <a:bodyPr/>
                        <a:lstStyle/>
                        <a:p>
                          <a:endParaRPr lang="en-US"/>
                        </a:p>
                      </a:txBody>
                      <a:tcPr>
                        <a:blipFill>
                          <a:blip r:embed="rId2"/>
                          <a:stretch>
                            <a:fillRect l="-100000" t="-304167" r="-201282" b="-512500"/>
                          </a:stretch>
                        </a:blipFill>
                      </a:tcPr>
                    </a:tc>
                    <a:tc>
                      <a:txBody>
                        <a:bodyPr/>
                        <a:lstStyle/>
                        <a:p>
                          <a:endParaRPr lang="en-US"/>
                        </a:p>
                      </a:txBody>
                      <a:tcPr>
                        <a:blipFill>
                          <a:blip r:embed="rId2"/>
                          <a:stretch>
                            <a:fillRect l="-202597" t="-304167" r="-103896" b="-512500"/>
                          </a:stretch>
                        </a:blipFill>
                      </a:tcPr>
                    </a:tc>
                    <a:tc>
                      <a:txBody>
                        <a:bodyPr/>
                        <a:lstStyle/>
                        <a:p>
                          <a:endParaRPr lang="en-US"/>
                        </a:p>
                      </a:txBody>
                      <a:tcPr>
                        <a:blipFill>
                          <a:blip r:embed="rId2"/>
                          <a:stretch>
                            <a:fillRect l="-298718" t="-304167" r="-2564" b="-512500"/>
                          </a:stretch>
                        </a:blipFill>
                      </a:tcPr>
                    </a:tc>
                    <a:extLst>
                      <a:ext uri="{0D108BD9-81ED-4DB2-BD59-A6C34878D82A}">
                        <a16:rowId xmlns:a16="http://schemas.microsoft.com/office/drawing/2014/main" val="3178971860"/>
                      </a:ext>
                    </a:extLst>
                  </a:tr>
                  <a:tr h="303545">
                    <a:tc>
                      <a:txBody>
                        <a:bodyPr/>
                        <a:lstStyle/>
                        <a:p>
                          <a:endParaRPr lang="en-US"/>
                        </a:p>
                      </a:txBody>
                      <a:tcPr>
                        <a:blipFill>
                          <a:blip r:embed="rId2"/>
                          <a:stretch>
                            <a:fillRect t="-404167" r="-301282" b="-412500"/>
                          </a:stretch>
                        </a:blipFill>
                      </a:tcPr>
                    </a:tc>
                    <a:tc>
                      <a:txBody>
                        <a:bodyPr/>
                        <a:lstStyle/>
                        <a:p>
                          <a:endParaRPr lang="en-US"/>
                        </a:p>
                      </a:txBody>
                      <a:tcPr>
                        <a:blipFill>
                          <a:blip r:embed="rId2"/>
                          <a:stretch>
                            <a:fillRect l="-100000" t="-404167" r="-201282" b="-412500"/>
                          </a:stretch>
                        </a:blipFill>
                      </a:tcPr>
                    </a:tc>
                    <a:tc>
                      <a:txBody>
                        <a:bodyPr/>
                        <a:lstStyle/>
                        <a:p>
                          <a:endParaRPr lang="en-US"/>
                        </a:p>
                      </a:txBody>
                      <a:tcPr>
                        <a:blipFill>
                          <a:blip r:embed="rId2"/>
                          <a:stretch>
                            <a:fillRect l="-202597" t="-404167" r="-103896" b="-412500"/>
                          </a:stretch>
                        </a:blipFill>
                      </a:tcPr>
                    </a:tc>
                    <a:tc>
                      <a:txBody>
                        <a:bodyPr/>
                        <a:lstStyle/>
                        <a:p>
                          <a:endParaRPr lang="en-US"/>
                        </a:p>
                      </a:txBody>
                      <a:tcPr>
                        <a:blipFill>
                          <a:blip r:embed="rId2"/>
                          <a:stretch>
                            <a:fillRect l="-298718" t="-404167" r="-2564" b="-412500"/>
                          </a:stretch>
                        </a:blipFill>
                      </a:tcPr>
                    </a:tc>
                    <a:extLst>
                      <a:ext uri="{0D108BD9-81ED-4DB2-BD59-A6C34878D82A}">
                        <a16:rowId xmlns:a16="http://schemas.microsoft.com/office/drawing/2014/main" val="3343790075"/>
                      </a:ext>
                    </a:extLst>
                  </a:tr>
                  <a:tr h="303545">
                    <a:tc>
                      <a:txBody>
                        <a:bodyPr/>
                        <a:lstStyle/>
                        <a:p>
                          <a:endParaRPr lang="en-US"/>
                        </a:p>
                      </a:txBody>
                      <a:tcPr>
                        <a:blipFill>
                          <a:blip r:embed="rId2"/>
                          <a:stretch>
                            <a:fillRect t="-504167" r="-301282" b="-312500"/>
                          </a:stretch>
                        </a:blipFill>
                      </a:tcPr>
                    </a:tc>
                    <a:tc>
                      <a:txBody>
                        <a:bodyPr/>
                        <a:lstStyle/>
                        <a:p>
                          <a:endParaRPr lang="en-US"/>
                        </a:p>
                      </a:txBody>
                      <a:tcPr>
                        <a:blipFill>
                          <a:blip r:embed="rId2"/>
                          <a:stretch>
                            <a:fillRect l="-100000" t="-504167" r="-201282" b="-312500"/>
                          </a:stretch>
                        </a:blipFill>
                      </a:tcPr>
                    </a:tc>
                    <a:tc>
                      <a:txBody>
                        <a:bodyPr/>
                        <a:lstStyle/>
                        <a:p>
                          <a:endParaRPr lang="en-US"/>
                        </a:p>
                      </a:txBody>
                      <a:tcPr>
                        <a:blipFill>
                          <a:blip r:embed="rId2"/>
                          <a:stretch>
                            <a:fillRect l="-202597" t="-504167" r="-103896" b="-312500"/>
                          </a:stretch>
                        </a:blipFill>
                      </a:tcPr>
                    </a:tc>
                    <a:tc>
                      <a:txBody>
                        <a:bodyPr/>
                        <a:lstStyle/>
                        <a:p>
                          <a:endParaRPr lang="en-US"/>
                        </a:p>
                      </a:txBody>
                      <a:tcPr>
                        <a:blipFill>
                          <a:blip r:embed="rId2"/>
                          <a:stretch>
                            <a:fillRect l="-298718" t="-504167" r="-2564" b="-312500"/>
                          </a:stretch>
                        </a:blipFill>
                      </a:tcPr>
                    </a:tc>
                    <a:extLst>
                      <a:ext uri="{0D108BD9-81ED-4DB2-BD59-A6C34878D82A}">
                        <a16:rowId xmlns:a16="http://schemas.microsoft.com/office/drawing/2014/main" val="149193687"/>
                      </a:ext>
                    </a:extLst>
                  </a:tr>
                  <a:tr h="303545">
                    <a:tc>
                      <a:txBody>
                        <a:bodyPr/>
                        <a:lstStyle/>
                        <a:p>
                          <a:endParaRPr lang="en-US"/>
                        </a:p>
                      </a:txBody>
                      <a:tcPr>
                        <a:blipFill>
                          <a:blip r:embed="rId2"/>
                          <a:stretch>
                            <a:fillRect t="-604167" r="-301282" b="-212500"/>
                          </a:stretch>
                        </a:blipFill>
                      </a:tcPr>
                    </a:tc>
                    <a:tc>
                      <a:txBody>
                        <a:bodyPr/>
                        <a:lstStyle/>
                        <a:p>
                          <a:endParaRPr lang="en-US"/>
                        </a:p>
                      </a:txBody>
                      <a:tcPr>
                        <a:blipFill>
                          <a:blip r:embed="rId2"/>
                          <a:stretch>
                            <a:fillRect l="-100000" t="-604167" r="-201282" b="-212500"/>
                          </a:stretch>
                        </a:blipFill>
                      </a:tcPr>
                    </a:tc>
                    <a:tc>
                      <a:txBody>
                        <a:bodyPr/>
                        <a:lstStyle/>
                        <a:p>
                          <a:endParaRPr lang="en-US"/>
                        </a:p>
                      </a:txBody>
                      <a:tcPr>
                        <a:blipFill>
                          <a:blip r:embed="rId2"/>
                          <a:stretch>
                            <a:fillRect l="-202597" t="-604167" r="-103896" b="-212500"/>
                          </a:stretch>
                        </a:blipFill>
                      </a:tcPr>
                    </a:tc>
                    <a:tc>
                      <a:txBody>
                        <a:bodyPr/>
                        <a:lstStyle/>
                        <a:p>
                          <a:endParaRPr lang="en-US"/>
                        </a:p>
                      </a:txBody>
                      <a:tcPr>
                        <a:blipFill>
                          <a:blip r:embed="rId2"/>
                          <a:stretch>
                            <a:fillRect l="-298718" t="-604167" r="-2564" b="-212500"/>
                          </a:stretch>
                        </a:blipFill>
                      </a:tcPr>
                    </a:tc>
                    <a:extLst>
                      <a:ext uri="{0D108BD9-81ED-4DB2-BD59-A6C34878D82A}">
                        <a16:rowId xmlns:a16="http://schemas.microsoft.com/office/drawing/2014/main" val="737052078"/>
                      </a:ext>
                    </a:extLst>
                  </a:tr>
                  <a:tr h="303545">
                    <a:tc>
                      <a:txBody>
                        <a:bodyPr/>
                        <a:lstStyle/>
                        <a:p>
                          <a:endParaRPr lang="en-US"/>
                        </a:p>
                      </a:txBody>
                      <a:tcPr>
                        <a:blipFill>
                          <a:blip r:embed="rId2"/>
                          <a:stretch>
                            <a:fillRect t="-704167" r="-301282" b="-112500"/>
                          </a:stretch>
                        </a:blipFill>
                      </a:tcPr>
                    </a:tc>
                    <a:tc>
                      <a:txBody>
                        <a:bodyPr/>
                        <a:lstStyle/>
                        <a:p>
                          <a:endParaRPr lang="en-US"/>
                        </a:p>
                      </a:txBody>
                      <a:tcPr>
                        <a:blipFill>
                          <a:blip r:embed="rId2"/>
                          <a:stretch>
                            <a:fillRect l="-100000" t="-704167" r="-201282" b="-112500"/>
                          </a:stretch>
                        </a:blipFill>
                      </a:tcPr>
                    </a:tc>
                    <a:tc>
                      <a:txBody>
                        <a:bodyPr/>
                        <a:lstStyle/>
                        <a:p>
                          <a:endParaRPr lang="en-US"/>
                        </a:p>
                      </a:txBody>
                      <a:tcPr>
                        <a:blipFill>
                          <a:blip r:embed="rId2"/>
                          <a:stretch>
                            <a:fillRect l="-202597" t="-704167" r="-103896" b="-112500"/>
                          </a:stretch>
                        </a:blipFill>
                      </a:tcPr>
                    </a:tc>
                    <a:tc>
                      <a:txBody>
                        <a:bodyPr/>
                        <a:lstStyle/>
                        <a:p>
                          <a:endParaRPr lang="en-US"/>
                        </a:p>
                      </a:txBody>
                      <a:tcPr>
                        <a:blipFill>
                          <a:blip r:embed="rId2"/>
                          <a:stretch>
                            <a:fillRect l="-298718" t="-704167" r="-2564" b="-112500"/>
                          </a:stretch>
                        </a:blipFill>
                      </a:tcPr>
                    </a:tc>
                    <a:extLst>
                      <a:ext uri="{0D108BD9-81ED-4DB2-BD59-A6C34878D82A}">
                        <a16:rowId xmlns:a16="http://schemas.microsoft.com/office/drawing/2014/main" val="2938615184"/>
                      </a:ext>
                    </a:extLst>
                  </a:tr>
                  <a:tr h="303545">
                    <a:tc>
                      <a:txBody>
                        <a:bodyPr/>
                        <a:lstStyle/>
                        <a:p>
                          <a:endParaRPr lang="en-US"/>
                        </a:p>
                      </a:txBody>
                      <a:tcPr>
                        <a:blipFill>
                          <a:blip r:embed="rId2"/>
                          <a:stretch>
                            <a:fillRect t="-804167" r="-301282" b="-12500"/>
                          </a:stretch>
                        </a:blipFill>
                      </a:tcPr>
                    </a:tc>
                    <a:tc>
                      <a:txBody>
                        <a:bodyPr/>
                        <a:lstStyle/>
                        <a:p>
                          <a:endParaRPr lang="en-US"/>
                        </a:p>
                      </a:txBody>
                      <a:tcPr>
                        <a:blipFill>
                          <a:blip r:embed="rId2"/>
                          <a:stretch>
                            <a:fillRect l="-100000" t="-804167" r="-201282" b="-12500"/>
                          </a:stretch>
                        </a:blipFill>
                      </a:tcPr>
                    </a:tc>
                    <a:tc>
                      <a:txBody>
                        <a:bodyPr/>
                        <a:lstStyle/>
                        <a:p>
                          <a:endParaRPr lang="en-US"/>
                        </a:p>
                      </a:txBody>
                      <a:tcPr>
                        <a:blipFill>
                          <a:blip r:embed="rId2"/>
                          <a:stretch>
                            <a:fillRect l="-202597" t="-804167" r="-103896" b="-12500"/>
                          </a:stretch>
                        </a:blipFill>
                      </a:tcPr>
                    </a:tc>
                    <a:tc>
                      <a:txBody>
                        <a:bodyPr/>
                        <a:lstStyle/>
                        <a:p>
                          <a:endParaRPr lang="en-US"/>
                        </a:p>
                      </a:txBody>
                      <a:tcPr>
                        <a:blipFill>
                          <a:blip r:embed="rId2"/>
                          <a:stretch>
                            <a:fillRect l="-298718" t="-804167" r="-2564" b="-12500"/>
                          </a:stretch>
                        </a:blipFill>
                      </a:tcPr>
                    </a:tc>
                    <a:extLst>
                      <a:ext uri="{0D108BD9-81ED-4DB2-BD59-A6C34878D82A}">
                        <a16:rowId xmlns:a16="http://schemas.microsoft.com/office/drawing/2014/main" val="443329688"/>
                      </a:ext>
                    </a:extLst>
                  </a:tr>
                </a:tbl>
              </a:graphicData>
            </a:graphic>
          </p:graphicFrame>
        </mc:Fallback>
      </mc:AlternateContent>
      <p:sp>
        <p:nvSpPr>
          <p:cNvPr id="10" name="Right Brace 9">
            <a:extLst>
              <a:ext uri="{FF2B5EF4-FFF2-40B4-BE49-F238E27FC236}">
                <a16:creationId xmlns:a16="http://schemas.microsoft.com/office/drawing/2014/main" id="{1CB06A35-5074-5218-B37F-3DC7F5C7557A}"/>
              </a:ext>
            </a:extLst>
          </p:cNvPr>
          <p:cNvSpPr/>
          <p:nvPr/>
        </p:nvSpPr>
        <p:spPr>
          <a:xfrm>
            <a:off x="4746726" y="1525941"/>
            <a:ext cx="570772" cy="121143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BA826EA-E32F-D426-9A7B-EC76568973C8}"/>
              </a:ext>
            </a:extLst>
          </p:cNvPr>
          <p:cNvSpPr/>
          <p:nvPr/>
        </p:nvSpPr>
        <p:spPr>
          <a:xfrm>
            <a:off x="4746726" y="2758874"/>
            <a:ext cx="570772" cy="121143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99F5D7C-C2DE-E970-7810-C949A7E834F0}"/>
                  </a:ext>
                </a:extLst>
              </p:cNvPr>
              <p:cNvSpPr txBox="1"/>
              <p:nvPr/>
            </p:nvSpPr>
            <p:spPr>
              <a:xfrm>
                <a:off x="5422333" y="2023936"/>
                <a:ext cx="1508469" cy="304186"/>
              </a:xfrm>
              <a:prstGeom prst="rect">
                <a:avLst/>
              </a:prstGeom>
              <a:noFill/>
            </p:spPr>
            <p:txBody>
              <a:bodyPr wrap="square" lIns="0" tIns="0" rIns="0" bIns="0" rtlCol="0">
                <a:spAutoFit/>
              </a:bodyPr>
              <a:lstStyle/>
              <a:p>
                <a:pPr algn="l"/>
                <a:r>
                  <a:rPr lang="en-US" sz="1400" dirty="0"/>
                  <a:t>First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a14:m>
                <a:r>
                  <a:rPr lang="en-US" sz="1400" dirty="0"/>
                  <a:t> of memory</a:t>
                </a:r>
              </a:p>
            </p:txBody>
          </p:sp>
        </mc:Choice>
        <mc:Fallback xmlns="">
          <p:sp>
            <p:nvSpPr>
              <p:cNvPr id="12" name="TextBox 11">
                <a:extLst>
                  <a:ext uri="{FF2B5EF4-FFF2-40B4-BE49-F238E27FC236}">
                    <a16:creationId xmlns:a16="http://schemas.microsoft.com/office/drawing/2014/main" id="{599F5D7C-C2DE-E970-7810-C949A7E834F0}"/>
                  </a:ext>
                </a:extLst>
              </p:cNvPr>
              <p:cNvSpPr txBox="1">
                <a:spLocks noRot="1" noChangeAspect="1" noMove="1" noResize="1" noEditPoints="1" noAdjustHandles="1" noChangeArrowheads="1" noChangeShapeType="1" noTextEdit="1"/>
              </p:cNvSpPr>
              <p:nvPr/>
            </p:nvSpPr>
            <p:spPr>
              <a:xfrm>
                <a:off x="5422333" y="2023936"/>
                <a:ext cx="1508469" cy="304186"/>
              </a:xfrm>
              <a:prstGeom prst="rect">
                <a:avLst/>
              </a:prstGeom>
              <a:blipFill>
                <a:blip r:embed="rId3"/>
                <a:stretch>
                  <a:fillRect l="-6667" t="-4000" r="-833"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1E860F7-6229-0D5E-8EC8-D2D5CEC332ED}"/>
                  </a:ext>
                </a:extLst>
              </p:cNvPr>
              <p:cNvSpPr txBox="1"/>
              <p:nvPr/>
            </p:nvSpPr>
            <p:spPr>
              <a:xfrm>
                <a:off x="5422333" y="3212498"/>
                <a:ext cx="1718141" cy="304186"/>
              </a:xfrm>
              <a:prstGeom prst="rect">
                <a:avLst/>
              </a:prstGeom>
              <a:noFill/>
            </p:spPr>
            <p:txBody>
              <a:bodyPr wrap="square" lIns="0" tIns="0" rIns="0" bIns="0" rtlCol="0">
                <a:spAutoFit/>
              </a:bodyPr>
              <a:lstStyle/>
              <a:p>
                <a:pPr algn="l"/>
                <a:r>
                  <a:rPr lang="en-US" sz="1400" dirty="0"/>
                  <a:t>Second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a14:m>
                <a:r>
                  <a:rPr lang="en-US" sz="1400" dirty="0"/>
                  <a:t> of memory</a:t>
                </a:r>
              </a:p>
            </p:txBody>
          </p:sp>
        </mc:Choice>
        <mc:Fallback xmlns="">
          <p:sp>
            <p:nvSpPr>
              <p:cNvPr id="13" name="TextBox 12">
                <a:extLst>
                  <a:ext uri="{FF2B5EF4-FFF2-40B4-BE49-F238E27FC236}">
                    <a16:creationId xmlns:a16="http://schemas.microsoft.com/office/drawing/2014/main" id="{21E860F7-6229-0D5E-8EC8-D2D5CEC332ED}"/>
                  </a:ext>
                </a:extLst>
              </p:cNvPr>
              <p:cNvSpPr txBox="1">
                <a:spLocks noRot="1" noChangeAspect="1" noMove="1" noResize="1" noEditPoints="1" noAdjustHandles="1" noChangeArrowheads="1" noChangeShapeType="1" noTextEdit="1"/>
              </p:cNvSpPr>
              <p:nvPr/>
            </p:nvSpPr>
            <p:spPr>
              <a:xfrm>
                <a:off x="5422333" y="3212498"/>
                <a:ext cx="1718141" cy="304186"/>
              </a:xfrm>
              <a:prstGeom prst="rect">
                <a:avLst/>
              </a:prstGeom>
              <a:blipFill>
                <a:blip r:embed="rId4"/>
                <a:stretch>
                  <a:fillRect l="-5839" r="-2920" b="-24000"/>
                </a:stretch>
              </a:blipFill>
            </p:spPr>
            <p:txBody>
              <a:bodyPr/>
              <a:lstStyle/>
              <a:p>
                <a:r>
                  <a:rPr lang="en-US">
                    <a:noFill/>
                  </a:rPr>
                  <a:t> </a:t>
                </a:r>
              </a:p>
            </p:txBody>
          </p:sp>
        </mc:Fallback>
      </mc:AlternateContent>
    </p:spTree>
    <p:extLst>
      <p:ext uri="{BB962C8B-B14F-4D97-AF65-F5344CB8AC3E}">
        <p14:creationId xmlns:p14="http://schemas.microsoft.com/office/powerpoint/2010/main" val="304480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47228C-6A41-988C-E75E-D0D85AD0A355}"/>
              </a:ext>
            </a:extLst>
          </p:cNvPr>
          <p:cNvSpPr>
            <a:spLocks noGrp="1"/>
          </p:cNvSpPr>
          <p:nvPr>
            <p:ph type="dt" sz="half" idx="18"/>
          </p:nvPr>
        </p:nvSpPr>
        <p:spPr/>
        <p:txBody>
          <a:bodyPr/>
          <a:lstStyle/>
          <a:p>
            <a:fld id="{2E97A3B5-6613-4F46-BF76-6FADC2B102EA}" type="datetime4">
              <a:rPr lang="en-US" smtClean="0"/>
              <a:t>June 13, 2023</a:t>
            </a:fld>
            <a:endParaRPr lang="en-US" dirty="0"/>
          </a:p>
        </p:txBody>
      </p:sp>
      <p:sp>
        <p:nvSpPr>
          <p:cNvPr id="5" name="Slide Number Placeholder 4">
            <a:extLst>
              <a:ext uri="{FF2B5EF4-FFF2-40B4-BE49-F238E27FC236}">
                <a16:creationId xmlns:a16="http://schemas.microsoft.com/office/drawing/2014/main" id="{03C3566C-7680-1824-02F6-FFB3766C9931}"/>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8" name="Title 7">
            <a:extLst>
              <a:ext uri="{FF2B5EF4-FFF2-40B4-BE49-F238E27FC236}">
                <a16:creationId xmlns:a16="http://schemas.microsoft.com/office/drawing/2014/main" id="{CAE68FF7-DEAE-8DED-50F5-F028E8E12D16}"/>
              </a:ext>
            </a:extLst>
          </p:cNvPr>
          <p:cNvSpPr>
            <a:spLocks noGrp="1"/>
          </p:cNvSpPr>
          <p:nvPr>
            <p:ph type="title"/>
          </p:nvPr>
        </p:nvSpPr>
        <p:spPr/>
        <p:txBody>
          <a:bodyPr/>
          <a:lstStyle/>
          <a:p>
            <a:r>
              <a:rPr lang="en-US" dirty="0"/>
              <a:t>1100</a:t>
            </a:r>
          </a:p>
        </p:txBody>
      </p:sp>
      <mc:AlternateContent xmlns:mc="http://schemas.openxmlformats.org/markup-compatibility/2006">
        <mc:Choice xmlns:a14="http://schemas.microsoft.com/office/drawing/2010/main" Requires="a14">
          <p:graphicFrame>
            <p:nvGraphicFramePr>
              <p:cNvPr id="15" name="Table 60">
                <a:extLst>
                  <a:ext uri="{FF2B5EF4-FFF2-40B4-BE49-F238E27FC236}">
                    <a16:creationId xmlns:a16="http://schemas.microsoft.com/office/drawing/2014/main" id="{1C090663-3DEA-1E03-90D2-36D0C1E0B750}"/>
                  </a:ext>
                </a:extLst>
              </p:cNvPr>
              <p:cNvGraphicFramePr>
                <a:graphicFrameLocks noGrp="1"/>
              </p:cNvGraphicFramePr>
              <p:nvPr>
                <p:extLst>
                  <p:ext uri="{D42A27DB-BD31-4B8C-83A1-F6EECF244321}">
                    <p14:modId xmlns:p14="http://schemas.microsoft.com/office/powerpoint/2010/main" val="184211471"/>
                  </p:ext>
                </p:extLst>
              </p:nvPr>
            </p:nvGraphicFramePr>
            <p:xfrm>
              <a:off x="756496" y="1238404"/>
              <a:ext cx="3931988" cy="273190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3</m:t>
                                </m:r>
                              </m:oMath>
                            </m:oMathPara>
                          </a14:m>
                          <a:endParaRPr lang="en-US" dirty="0"/>
                        </a:p>
                      </a:txBody>
                      <a:tcPr/>
                    </a:tc>
                    <a:extLst>
                      <a:ext uri="{0D108BD9-81ED-4DB2-BD59-A6C34878D82A}">
                        <a16:rowId xmlns:a16="http://schemas.microsoft.com/office/drawing/2014/main" val="1250453154"/>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6998007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6</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7</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4</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428829813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10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8</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9</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178971860"/>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14</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343790075"/>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149193687"/>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6</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7</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4</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737052078"/>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10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8</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9</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2938615184"/>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14</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443329688"/>
                      </a:ext>
                    </a:extLst>
                  </a:tr>
                </a:tbl>
              </a:graphicData>
            </a:graphic>
          </p:graphicFrame>
        </mc:Choice>
        <mc:Fallback>
          <p:graphicFrame>
            <p:nvGraphicFramePr>
              <p:cNvPr id="15" name="Table 60">
                <a:extLst>
                  <a:ext uri="{FF2B5EF4-FFF2-40B4-BE49-F238E27FC236}">
                    <a16:creationId xmlns:a16="http://schemas.microsoft.com/office/drawing/2014/main" id="{1C090663-3DEA-1E03-90D2-36D0C1E0B750}"/>
                  </a:ext>
                </a:extLst>
              </p:cNvPr>
              <p:cNvGraphicFramePr>
                <a:graphicFrameLocks noGrp="1"/>
              </p:cNvGraphicFramePr>
              <p:nvPr>
                <p:extLst>
                  <p:ext uri="{D42A27DB-BD31-4B8C-83A1-F6EECF244321}">
                    <p14:modId xmlns:p14="http://schemas.microsoft.com/office/powerpoint/2010/main" val="184211471"/>
                  </p:ext>
                </p:extLst>
              </p:nvPr>
            </p:nvGraphicFramePr>
            <p:xfrm>
              <a:off x="756496" y="1238404"/>
              <a:ext cx="3931988" cy="273190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endParaRPr lang="en-US"/>
                        </a:p>
                      </a:txBody>
                      <a:tcPr>
                        <a:blipFill>
                          <a:blip r:embed="rId2"/>
                          <a:stretch>
                            <a:fillRect t="-4167" r="-301282" b="-812500"/>
                          </a:stretch>
                        </a:blipFill>
                      </a:tcPr>
                    </a:tc>
                    <a:tc>
                      <a:txBody>
                        <a:bodyPr/>
                        <a:lstStyle/>
                        <a:p>
                          <a:endParaRPr lang="en-US"/>
                        </a:p>
                      </a:txBody>
                      <a:tcPr>
                        <a:blipFill>
                          <a:blip r:embed="rId2"/>
                          <a:stretch>
                            <a:fillRect l="-100000" t="-4167" r="-201282" b="-812500"/>
                          </a:stretch>
                        </a:blipFill>
                      </a:tcPr>
                    </a:tc>
                    <a:tc>
                      <a:txBody>
                        <a:bodyPr/>
                        <a:lstStyle/>
                        <a:p>
                          <a:endParaRPr lang="en-US"/>
                        </a:p>
                      </a:txBody>
                      <a:tcPr>
                        <a:blipFill>
                          <a:blip r:embed="rId2"/>
                          <a:stretch>
                            <a:fillRect l="-202597" t="-4167" r="-103896" b="-812500"/>
                          </a:stretch>
                        </a:blipFill>
                      </a:tcPr>
                    </a:tc>
                    <a:tc>
                      <a:txBody>
                        <a:bodyPr/>
                        <a:lstStyle/>
                        <a:p>
                          <a:endParaRPr lang="en-US"/>
                        </a:p>
                      </a:txBody>
                      <a:tcPr>
                        <a:blipFill>
                          <a:blip r:embed="rId2"/>
                          <a:stretch>
                            <a:fillRect l="-298718" t="-4167" r="-2564" b="-812500"/>
                          </a:stretch>
                        </a:blipFill>
                      </a:tcPr>
                    </a:tc>
                    <a:extLst>
                      <a:ext uri="{0D108BD9-81ED-4DB2-BD59-A6C34878D82A}">
                        <a16:rowId xmlns:a16="http://schemas.microsoft.com/office/drawing/2014/main" val="1250453154"/>
                      </a:ext>
                    </a:extLst>
                  </a:tr>
                  <a:tr h="303545">
                    <a:tc>
                      <a:txBody>
                        <a:bodyPr/>
                        <a:lstStyle/>
                        <a:p>
                          <a:endParaRPr lang="en-US"/>
                        </a:p>
                      </a:txBody>
                      <a:tcPr>
                        <a:blipFill>
                          <a:blip r:embed="rId2"/>
                          <a:stretch>
                            <a:fillRect t="-104167" r="-301282" b="-712500"/>
                          </a:stretch>
                        </a:blipFill>
                      </a:tcPr>
                    </a:tc>
                    <a:tc>
                      <a:txBody>
                        <a:bodyPr/>
                        <a:lstStyle/>
                        <a:p>
                          <a:endParaRPr lang="en-US"/>
                        </a:p>
                      </a:txBody>
                      <a:tcPr>
                        <a:blipFill>
                          <a:blip r:embed="rId2"/>
                          <a:stretch>
                            <a:fillRect l="-100000" t="-104167" r="-201282" b="-712500"/>
                          </a:stretch>
                        </a:blipFill>
                      </a:tcPr>
                    </a:tc>
                    <a:tc>
                      <a:txBody>
                        <a:bodyPr/>
                        <a:lstStyle/>
                        <a:p>
                          <a:endParaRPr lang="en-US"/>
                        </a:p>
                      </a:txBody>
                      <a:tcPr>
                        <a:blipFill>
                          <a:blip r:embed="rId2"/>
                          <a:stretch>
                            <a:fillRect l="-202597" t="-104167" r="-103896" b="-712500"/>
                          </a:stretch>
                        </a:blipFill>
                      </a:tcPr>
                    </a:tc>
                    <a:tc>
                      <a:txBody>
                        <a:bodyPr/>
                        <a:lstStyle/>
                        <a:p>
                          <a:endParaRPr lang="en-US"/>
                        </a:p>
                      </a:txBody>
                      <a:tcPr>
                        <a:blipFill>
                          <a:blip r:embed="rId2"/>
                          <a:stretch>
                            <a:fillRect l="-298718" t="-104167" r="-2564" b="-712500"/>
                          </a:stretch>
                        </a:blipFill>
                      </a:tcPr>
                    </a:tc>
                    <a:extLst>
                      <a:ext uri="{0D108BD9-81ED-4DB2-BD59-A6C34878D82A}">
                        <a16:rowId xmlns:a16="http://schemas.microsoft.com/office/drawing/2014/main" val="69980075"/>
                      </a:ext>
                    </a:extLst>
                  </a:tr>
                  <a:tr h="303545">
                    <a:tc>
                      <a:txBody>
                        <a:bodyPr/>
                        <a:lstStyle/>
                        <a:p>
                          <a:endParaRPr lang="en-US"/>
                        </a:p>
                      </a:txBody>
                      <a:tcPr>
                        <a:blipFill>
                          <a:blip r:embed="rId2"/>
                          <a:stretch>
                            <a:fillRect t="-204167" r="-301282" b="-612500"/>
                          </a:stretch>
                        </a:blipFill>
                      </a:tcPr>
                    </a:tc>
                    <a:tc>
                      <a:txBody>
                        <a:bodyPr/>
                        <a:lstStyle/>
                        <a:p>
                          <a:endParaRPr lang="en-US"/>
                        </a:p>
                      </a:txBody>
                      <a:tcPr>
                        <a:blipFill>
                          <a:blip r:embed="rId2"/>
                          <a:stretch>
                            <a:fillRect l="-100000" t="-204167" r="-201282" b="-612500"/>
                          </a:stretch>
                        </a:blipFill>
                      </a:tcPr>
                    </a:tc>
                    <a:tc>
                      <a:txBody>
                        <a:bodyPr/>
                        <a:lstStyle/>
                        <a:p>
                          <a:endParaRPr lang="en-US"/>
                        </a:p>
                      </a:txBody>
                      <a:tcPr>
                        <a:blipFill>
                          <a:blip r:embed="rId2"/>
                          <a:stretch>
                            <a:fillRect l="-202597" t="-204167" r="-103896" b="-612500"/>
                          </a:stretch>
                        </a:blipFill>
                      </a:tcPr>
                    </a:tc>
                    <a:tc>
                      <a:txBody>
                        <a:bodyPr/>
                        <a:lstStyle/>
                        <a:p>
                          <a:endParaRPr lang="en-US"/>
                        </a:p>
                      </a:txBody>
                      <a:tcPr>
                        <a:blipFill>
                          <a:blip r:embed="rId2"/>
                          <a:stretch>
                            <a:fillRect l="-298718" t="-204167" r="-2564" b="-612500"/>
                          </a:stretch>
                        </a:blipFill>
                      </a:tcPr>
                    </a:tc>
                    <a:extLst>
                      <a:ext uri="{0D108BD9-81ED-4DB2-BD59-A6C34878D82A}">
                        <a16:rowId xmlns:a16="http://schemas.microsoft.com/office/drawing/2014/main" val="4288298135"/>
                      </a:ext>
                    </a:extLst>
                  </a:tr>
                  <a:tr h="303545">
                    <a:tc>
                      <a:txBody>
                        <a:bodyPr/>
                        <a:lstStyle/>
                        <a:p>
                          <a:endParaRPr lang="en-US"/>
                        </a:p>
                      </a:txBody>
                      <a:tcPr>
                        <a:blipFill>
                          <a:blip r:embed="rId2"/>
                          <a:stretch>
                            <a:fillRect t="-304167" r="-301282" b="-512500"/>
                          </a:stretch>
                        </a:blipFill>
                      </a:tcPr>
                    </a:tc>
                    <a:tc>
                      <a:txBody>
                        <a:bodyPr/>
                        <a:lstStyle/>
                        <a:p>
                          <a:endParaRPr lang="en-US"/>
                        </a:p>
                      </a:txBody>
                      <a:tcPr>
                        <a:blipFill>
                          <a:blip r:embed="rId2"/>
                          <a:stretch>
                            <a:fillRect l="-100000" t="-304167" r="-201282" b="-512500"/>
                          </a:stretch>
                        </a:blipFill>
                      </a:tcPr>
                    </a:tc>
                    <a:tc>
                      <a:txBody>
                        <a:bodyPr/>
                        <a:lstStyle/>
                        <a:p>
                          <a:endParaRPr lang="en-US"/>
                        </a:p>
                      </a:txBody>
                      <a:tcPr>
                        <a:blipFill>
                          <a:blip r:embed="rId2"/>
                          <a:stretch>
                            <a:fillRect l="-202597" t="-304167" r="-103896" b="-512500"/>
                          </a:stretch>
                        </a:blipFill>
                      </a:tcPr>
                    </a:tc>
                    <a:tc>
                      <a:txBody>
                        <a:bodyPr/>
                        <a:lstStyle/>
                        <a:p>
                          <a:endParaRPr lang="en-US"/>
                        </a:p>
                      </a:txBody>
                      <a:tcPr>
                        <a:blipFill>
                          <a:blip r:embed="rId2"/>
                          <a:stretch>
                            <a:fillRect l="-298718" t="-304167" r="-2564" b="-512500"/>
                          </a:stretch>
                        </a:blipFill>
                      </a:tcPr>
                    </a:tc>
                    <a:extLst>
                      <a:ext uri="{0D108BD9-81ED-4DB2-BD59-A6C34878D82A}">
                        <a16:rowId xmlns:a16="http://schemas.microsoft.com/office/drawing/2014/main" val="3178971860"/>
                      </a:ext>
                    </a:extLst>
                  </a:tr>
                  <a:tr h="303545">
                    <a:tc>
                      <a:txBody>
                        <a:bodyPr/>
                        <a:lstStyle/>
                        <a:p>
                          <a:endParaRPr lang="en-US"/>
                        </a:p>
                      </a:txBody>
                      <a:tcPr>
                        <a:blipFill>
                          <a:blip r:embed="rId2"/>
                          <a:stretch>
                            <a:fillRect t="-404167" r="-301282" b="-412500"/>
                          </a:stretch>
                        </a:blipFill>
                      </a:tcPr>
                    </a:tc>
                    <a:tc>
                      <a:txBody>
                        <a:bodyPr/>
                        <a:lstStyle/>
                        <a:p>
                          <a:endParaRPr lang="en-US"/>
                        </a:p>
                      </a:txBody>
                      <a:tcPr>
                        <a:blipFill>
                          <a:blip r:embed="rId2"/>
                          <a:stretch>
                            <a:fillRect l="-100000" t="-404167" r="-201282" b="-412500"/>
                          </a:stretch>
                        </a:blipFill>
                      </a:tcPr>
                    </a:tc>
                    <a:tc>
                      <a:txBody>
                        <a:bodyPr/>
                        <a:lstStyle/>
                        <a:p>
                          <a:endParaRPr lang="en-US"/>
                        </a:p>
                      </a:txBody>
                      <a:tcPr>
                        <a:blipFill>
                          <a:blip r:embed="rId2"/>
                          <a:stretch>
                            <a:fillRect l="-202597" t="-404167" r="-103896" b="-412500"/>
                          </a:stretch>
                        </a:blipFill>
                      </a:tcPr>
                    </a:tc>
                    <a:tc>
                      <a:txBody>
                        <a:bodyPr/>
                        <a:lstStyle/>
                        <a:p>
                          <a:endParaRPr lang="en-US"/>
                        </a:p>
                      </a:txBody>
                      <a:tcPr>
                        <a:blipFill>
                          <a:blip r:embed="rId2"/>
                          <a:stretch>
                            <a:fillRect l="-298718" t="-404167" r="-2564" b="-412500"/>
                          </a:stretch>
                        </a:blipFill>
                      </a:tcPr>
                    </a:tc>
                    <a:extLst>
                      <a:ext uri="{0D108BD9-81ED-4DB2-BD59-A6C34878D82A}">
                        <a16:rowId xmlns:a16="http://schemas.microsoft.com/office/drawing/2014/main" val="3343790075"/>
                      </a:ext>
                    </a:extLst>
                  </a:tr>
                  <a:tr h="303545">
                    <a:tc>
                      <a:txBody>
                        <a:bodyPr/>
                        <a:lstStyle/>
                        <a:p>
                          <a:endParaRPr lang="en-US"/>
                        </a:p>
                      </a:txBody>
                      <a:tcPr>
                        <a:blipFill>
                          <a:blip r:embed="rId2"/>
                          <a:stretch>
                            <a:fillRect t="-504167" r="-301282" b="-312500"/>
                          </a:stretch>
                        </a:blipFill>
                      </a:tcPr>
                    </a:tc>
                    <a:tc>
                      <a:txBody>
                        <a:bodyPr/>
                        <a:lstStyle/>
                        <a:p>
                          <a:endParaRPr lang="en-US"/>
                        </a:p>
                      </a:txBody>
                      <a:tcPr>
                        <a:blipFill>
                          <a:blip r:embed="rId2"/>
                          <a:stretch>
                            <a:fillRect l="-100000" t="-504167" r="-201282" b="-312500"/>
                          </a:stretch>
                        </a:blipFill>
                      </a:tcPr>
                    </a:tc>
                    <a:tc>
                      <a:txBody>
                        <a:bodyPr/>
                        <a:lstStyle/>
                        <a:p>
                          <a:endParaRPr lang="en-US"/>
                        </a:p>
                      </a:txBody>
                      <a:tcPr>
                        <a:blipFill>
                          <a:blip r:embed="rId2"/>
                          <a:stretch>
                            <a:fillRect l="-202597" t="-504167" r="-103896" b="-312500"/>
                          </a:stretch>
                        </a:blipFill>
                      </a:tcPr>
                    </a:tc>
                    <a:tc>
                      <a:txBody>
                        <a:bodyPr/>
                        <a:lstStyle/>
                        <a:p>
                          <a:endParaRPr lang="en-US"/>
                        </a:p>
                      </a:txBody>
                      <a:tcPr>
                        <a:blipFill>
                          <a:blip r:embed="rId2"/>
                          <a:stretch>
                            <a:fillRect l="-298718" t="-504167" r="-2564" b="-312500"/>
                          </a:stretch>
                        </a:blipFill>
                      </a:tcPr>
                    </a:tc>
                    <a:extLst>
                      <a:ext uri="{0D108BD9-81ED-4DB2-BD59-A6C34878D82A}">
                        <a16:rowId xmlns:a16="http://schemas.microsoft.com/office/drawing/2014/main" val="149193687"/>
                      </a:ext>
                    </a:extLst>
                  </a:tr>
                  <a:tr h="303545">
                    <a:tc>
                      <a:txBody>
                        <a:bodyPr/>
                        <a:lstStyle/>
                        <a:p>
                          <a:endParaRPr lang="en-US"/>
                        </a:p>
                      </a:txBody>
                      <a:tcPr>
                        <a:blipFill>
                          <a:blip r:embed="rId2"/>
                          <a:stretch>
                            <a:fillRect t="-604167" r="-301282" b="-212500"/>
                          </a:stretch>
                        </a:blipFill>
                      </a:tcPr>
                    </a:tc>
                    <a:tc>
                      <a:txBody>
                        <a:bodyPr/>
                        <a:lstStyle/>
                        <a:p>
                          <a:endParaRPr lang="en-US"/>
                        </a:p>
                      </a:txBody>
                      <a:tcPr>
                        <a:blipFill>
                          <a:blip r:embed="rId2"/>
                          <a:stretch>
                            <a:fillRect l="-100000" t="-604167" r="-201282" b="-212500"/>
                          </a:stretch>
                        </a:blipFill>
                      </a:tcPr>
                    </a:tc>
                    <a:tc>
                      <a:txBody>
                        <a:bodyPr/>
                        <a:lstStyle/>
                        <a:p>
                          <a:endParaRPr lang="en-US"/>
                        </a:p>
                      </a:txBody>
                      <a:tcPr>
                        <a:blipFill>
                          <a:blip r:embed="rId2"/>
                          <a:stretch>
                            <a:fillRect l="-202597" t="-604167" r="-103896" b="-212500"/>
                          </a:stretch>
                        </a:blipFill>
                      </a:tcPr>
                    </a:tc>
                    <a:tc>
                      <a:txBody>
                        <a:bodyPr/>
                        <a:lstStyle/>
                        <a:p>
                          <a:endParaRPr lang="en-US"/>
                        </a:p>
                      </a:txBody>
                      <a:tcPr>
                        <a:blipFill>
                          <a:blip r:embed="rId2"/>
                          <a:stretch>
                            <a:fillRect l="-298718" t="-604167" r="-2564" b="-212500"/>
                          </a:stretch>
                        </a:blipFill>
                      </a:tcPr>
                    </a:tc>
                    <a:extLst>
                      <a:ext uri="{0D108BD9-81ED-4DB2-BD59-A6C34878D82A}">
                        <a16:rowId xmlns:a16="http://schemas.microsoft.com/office/drawing/2014/main" val="737052078"/>
                      </a:ext>
                    </a:extLst>
                  </a:tr>
                  <a:tr h="303545">
                    <a:tc>
                      <a:txBody>
                        <a:bodyPr/>
                        <a:lstStyle/>
                        <a:p>
                          <a:endParaRPr lang="en-US"/>
                        </a:p>
                      </a:txBody>
                      <a:tcPr>
                        <a:blipFill>
                          <a:blip r:embed="rId2"/>
                          <a:stretch>
                            <a:fillRect t="-704167" r="-301282" b="-112500"/>
                          </a:stretch>
                        </a:blipFill>
                      </a:tcPr>
                    </a:tc>
                    <a:tc>
                      <a:txBody>
                        <a:bodyPr/>
                        <a:lstStyle/>
                        <a:p>
                          <a:endParaRPr lang="en-US"/>
                        </a:p>
                      </a:txBody>
                      <a:tcPr>
                        <a:blipFill>
                          <a:blip r:embed="rId2"/>
                          <a:stretch>
                            <a:fillRect l="-100000" t="-704167" r="-201282" b="-112500"/>
                          </a:stretch>
                        </a:blipFill>
                      </a:tcPr>
                    </a:tc>
                    <a:tc>
                      <a:txBody>
                        <a:bodyPr/>
                        <a:lstStyle/>
                        <a:p>
                          <a:endParaRPr lang="en-US"/>
                        </a:p>
                      </a:txBody>
                      <a:tcPr>
                        <a:blipFill>
                          <a:blip r:embed="rId2"/>
                          <a:stretch>
                            <a:fillRect l="-202597" t="-704167" r="-103896" b="-112500"/>
                          </a:stretch>
                        </a:blipFill>
                      </a:tcPr>
                    </a:tc>
                    <a:tc>
                      <a:txBody>
                        <a:bodyPr/>
                        <a:lstStyle/>
                        <a:p>
                          <a:endParaRPr lang="en-US"/>
                        </a:p>
                      </a:txBody>
                      <a:tcPr>
                        <a:blipFill>
                          <a:blip r:embed="rId2"/>
                          <a:stretch>
                            <a:fillRect l="-298718" t="-704167" r="-2564" b="-112500"/>
                          </a:stretch>
                        </a:blipFill>
                      </a:tcPr>
                    </a:tc>
                    <a:extLst>
                      <a:ext uri="{0D108BD9-81ED-4DB2-BD59-A6C34878D82A}">
                        <a16:rowId xmlns:a16="http://schemas.microsoft.com/office/drawing/2014/main" val="2938615184"/>
                      </a:ext>
                    </a:extLst>
                  </a:tr>
                  <a:tr h="303545">
                    <a:tc>
                      <a:txBody>
                        <a:bodyPr/>
                        <a:lstStyle/>
                        <a:p>
                          <a:endParaRPr lang="en-US"/>
                        </a:p>
                      </a:txBody>
                      <a:tcPr>
                        <a:blipFill>
                          <a:blip r:embed="rId2"/>
                          <a:stretch>
                            <a:fillRect t="-804167" r="-301282" b="-12500"/>
                          </a:stretch>
                        </a:blipFill>
                      </a:tcPr>
                    </a:tc>
                    <a:tc>
                      <a:txBody>
                        <a:bodyPr/>
                        <a:lstStyle/>
                        <a:p>
                          <a:endParaRPr lang="en-US"/>
                        </a:p>
                      </a:txBody>
                      <a:tcPr>
                        <a:blipFill>
                          <a:blip r:embed="rId2"/>
                          <a:stretch>
                            <a:fillRect l="-100000" t="-804167" r="-201282" b="-12500"/>
                          </a:stretch>
                        </a:blipFill>
                      </a:tcPr>
                    </a:tc>
                    <a:tc>
                      <a:txBody>
                        <a:bodyPr/>
                        <a:lstStyle/>
                        <a:p>
                          <a:endParaRPr lang="en-US"/>
                        </a:p>
                      </a:txBody>
                      <a:tcPr>
                        <a:blipFill>
                          <a:blip r:embed="rId2"/>
                          <a:stretch>
                            <a:fillRect l="-202597" t="-804167" r="-103896" b="-12500"/>
                          </a:stretch>
                        </a:blipFill>
                      </a:tcPr>
                    </a:tc>
                    <a:tc>
                      <a:txBody>
                        <a:bodyPr/>
                        <a:lstStyle/>
                        <a:p>
                          <a:endParaRPr lang="en-US"/>
                        </a:p>
                      </a:txBody>
                      <a:tcPr>
                        <a:blipFill>
                          <a:blip r:embed="rId2"/>
                          <a:stretch>
                            <a:fillRect l="-298718" t="-804167" r="-2564" b="-12500"/>
                          </a:stretch>
                        </a:blipFill>
                      </a:tcPr>
                    </a:tc>
                    <a:extLst>
                      <a:ext uri="{0D108BD9-81ED-4DB2-BD59-A6C34878D82A}">
                        <a16:rowId xmlns:a16="http://schemas.microsoft.com/office/drawing/2014/main" val="443329688"/>
                      </a:ext>
                    </a:extLst>
                  </a:tr>
                </a:tbl>
              </a:graphicData>
            </a:graphic>
          </p:graphicFrame>
        </mc:Fallback>
      </mc:AlternateContent>
      <p:sp>
        <p:nvSpPr>
          <p:cNvPr id="16" name="Right Brace 15">
            <a:extLst>
              <a:ext uri="{FF2B5EF4-FFF2-40B4-BE49-F238E27FC236}">
                <a16:creationId xmlns:a16="http://schemas.microsoft.com/office/drawing/2014/main" id="{524642B7-DABE-4884-6E91-70257C9A86D1}"/>
              </a:ext>
            </a:extLst>
          </p:cNvPr>
          <p:cNvSpPr/>
          <p:nvPr/>
        </p:nvSpPr>
        <p:spPr>
          <a:xfrm>
            <a:off x="4746726" y="1525941"/>
            <a:ext cx="570772" cy="121143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5DA96441-76F2-2EFA-30A6-DF8DECBC4406}"/>
              </a:ext>
            </a:extLst>
          </p:cNvPr>
          <p:cNvSpPr/>
          <p:nvPr/>
        </p:nvSpPr>
        <p:spPr>
          <a:xfrm>
            <a:off x="4746726" y="2758874"/>
            <a:ext cx="570772" cy="121143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24FC821D-26DE-EFDD-6CD5-912551A37D21}"/>
                  </a:ext>
                </a:extLst>
              </p:cNvPr>
              <p:cNvSpPr txBox="1"/>
              <p:nvPr/>
            </p:nvSpPr>
            <p:spPr>
              <a:xfrm>
                <a:off x="5422333" y="2023936"/>
                <a:ext cx="1508469" cy="304186"/>
              </a:xfrm>
              <a:prstGeom prst="rect">
                <a:avLst/>
              </a:prstGeom>
              <a:noFill/>
            </p:spPr>
            <p:txBody>
              <a:bodyPr wrap="square" lIns="0" tIns="0" rIns="0" bIns="0" rtlCol="0">
                <a:spAutoFit/>
              </a:bodyPr>
              <a:lstStyle/>
              <a:p>
                <a:pPr algn="l"/>
                <a:r>
                  <a:rPr lang="en-US" sz="1400" dirty="0"/>
                  <a:t>First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a14:m>
                <a:r>
                  <a:rPr lang="en-US" sz="1400" dirty="0"/>
                  <a:t> of memory</a:t>
                </a:r>
              </a:p>
            </p:txBody>
          </p:sp>
        </mc:Choice>
        <mc:Fallback>
          <p:sp>
            <p:nvSpPr>
              <p:cNvPr id="18" name="TextBox 17">
                <a:extLst>
                  <a:ext uri="{FF2B5EF4-FFF2-40B4-BE49-F238E27FC236}">
                    <a16:creationId xmlns:a16="http://schemas.microsoft.com/office/drawing/2014/main" id="{24FC821D-26DE-EFDD-6CD5-912551A37D21}"/>
                  </a:ext>
                </a:extLst>
              </p:cNvPr>
              <p:cNvSpPr txBox="1">
                <a:spLocks noRot="1" noChangeAspect="1" noMove="1" noResize="1" noEditPoints="1" noAdjustHandles="1" noChangeArrowheads="1" noChangeShapeType="1" noTextEdit="1"/>
              </p:cNvSpPr>
              <p:nvPr/>
            </p:nvSpPr>
            <p:spPr>
              <a:xfrm>
                <a:off x="5422333" y="2023936"/>
                <a:ext cx="1508469" cy="304186"/>
              </a:xfrm>
              <a:prstGeom prst="rect">
                <a:avLst/>
              </a:prstGeom>
              <a:blipFill>
                <a:blip r:embed="rId3"/>
                <a:stretch>
                  <a:fillRect l="-6667" t="-4000" r="-833" b="-2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182E34C4-1C16-0C2B-CA30-F6C0EA5D5168}"/>
                  </a:ext>
                </a:extLst>
              </p:cNvPr>
              <p:cNvSpPr txBox="1"/>
              <p:nvPr/>
            </p:nvSpPr>
            <p:spPr>
              <a:xfrm>
                <a:off x="5422333" y="3212498"/>
                <a:ext cx="1718141" cy="304186"/>
              </a:xfrm>
              <a:prstGeom prst="rect">
                <a:avLst/>
              </a:prstGeom>
              <a:noFill/>
            </p:spPr>
            <p:txBody>
              <a:bodyPr wrap="square" lIns="0" tIns="0" rIns="0" bIns="0" rtlCol="0">
                <a:spAutoFit/>
              </a:bodyPr>
              <a:lstStyle/>
              <a:p>
                <a:pPr algn="l"/>
                <a:r>
                  <a:rPr lang="en-US" sz="1400" dirty="0"/>
                  <a:t>Second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a14:m>
                <a:r>
                  <a:rPr lang="en-US" sz="1400" dirty="0"/>
                  <a:t> of memory</a:t>
                </a:r>
              </a:p>
            </p:txBody>
          </p:sp>
        </mc:Choice>
        <mc:Fallback>
          <p:sp>
            <p:nvSpPr>
              <p:cNvPr id="19" name="TextBox 18">
                <a:extLst>
                  <a:ext uri="{FF2B5EF4-FFF2-40B4-BE49-F238E27FC236}">
                    <a16:creationId xmlns:a16="http://schemas.microsoft.com/office/drawing/2014/main" id="{182E34C4-1C16-0C2B-CA30-F6C0EA5D5168}"/>
                  </a:ext>
                </a:extLst>
              </p:cNvPr>
              <p:cNvSpPr txBox="1">
                <a:spLocks noRot="1" noChangeAspect="1" noMove="1" noResize="1" noEditPoints="1" noAdjustHandles="1" noChangeArrowheads="1" noChangeShapeType="1" noTextEdit="1"/>
              </p:cNvSpPr>
              <p:nvPr/>
            </p:nvSpPr>
            <p:spPr>
              <a:xfrm>
                <a:off x="5422333" y="3212498"/>
                <a:ext cx="1718141" cy="304186"/>
              </a:xfrm>
              <a:prstGeom prst="rect">
                <a:avLst/>
              </a:prstGeom>
              <a:blipFill>
                <a:blip r:embed="rId4"/>
                <a:stretch>
                  <a:fillRect l="-5839" r="-2920" b="-2400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8167B9C3-A8C6-F526-0BA1-3351EB217888}"/>
              </a:ext>
            </a:extLst>
          </p:cNvPr>
          <p:cNvSpPr txBox="1"/>
          <p:nvPr/>
        </p:nvSpPr>
        <p:spPr>
          <a:xfrm>
            <a:off x="419343" y="1071654"/>
            <a:ext cx="65" cy="215444"/>
          </a:xfrm>
          <a:prstGeom prst="rect">
            <a:avLst/>
          </a:prstGeom>
          <a:noFill/>
        </p:spPr>
        <p:txBody>
          <a:bodyPr wrap="none" lIns="0" tIns="0" rIns="0" bIns="0" rtlCol="0">
            <a:spAutoFit/>
          </a:bodyPr>
          <a:lstStyle/>
          <a:p>
            <a:pPr algn="l"/>
            <a:endParaRPr lang="en-US" sz="1400" dirty="0" err="1"/>
          </a:p>
        </p:txBody>
      </p:sp>
    </p:spTree>
    <p:extLst>
      <p:ext uri="{BB962C8B-B14F-4D97-AF65-F5344CB8AC3E}">
        <p14:creationId xmlns:p14="http://schemas.microsoft.com/office/powerpoint/2010/main" val="136979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2A82D6-0AB1-20F9-0102-49DE03126DCF}"/>
              </a:ext>
            </a:extLst>
          </p:cNvPr>
          <p:cNvSpPr>
            <a:spLocks noGrp="1"/>
          </p:cNvSpPr>
          <p:nvPr>
            <p:ph type="dt" sz="half" idx="18"/>
          </p:nvPr>
        </p:nvSpPr>
        <p:spPr/>
        <p:txBody>
          <a:bodyPr/>
          <a:lstStyle/>
          <a:p>
            <a:fld id="{2E97A3B5-6613-4F46-BF76-6FADC2B102EA}" type="datetime4">
              <a:rPr lang="en-US" smtClean="0"/>
              <a:t>June 13, 2023</a:t>
            </a:fld>
            <a:endParaRPr lang="en-US" dirty="0"/>
          </a:p>
        </p:txBody>
      </p:sp>
      <p:sp>
        <p:nvSpPr>
          <p:cNvPr id="5" name="Slide Number Placeholder 4">
            <a:extLst>
              <a:ext uri="{FF2B5EF4-FFF2-40B4-BE49-F238E27FC236}">
                <a16:creationId xmlns:a16="http://schemas.microsoft.com/office/drawing/2014/main" id="{C755A981-ECD7-1D43-819A-CE35F71181C9}"/>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16" name="Text Placeholder 15">
            <a:extLst>
              <a:ext uri="{FF2B5EF4-FFF2-40B4-BE49-F238E27FC236}">
                <a16:creationId xmlns:a16="http://schemas.microsoft.com/office/drawing/2014/main" id="{C4D1DE6D-CC48-852C-43F1-FE1037A2CFE5}"/>
              </a:ext>
            </a:extLst>
          </p:cNvPr>
          <p:cNvSpPr>
            <a:spLocks noGrp="1"/>
          </p:cNvSpPr>
          <p:nvPr>
            <p:ph type="body" sz="quarter" idx="20"/>
          </p:nvPr>
        </p:nvSpPr>
        <p:spPr>
          <a:xfrm>
            <a:off x="640079" y="1554481"/>
            <a:ext cx="3840480" cy="818527"/>
          </a:xfrm>
        </p:spPr>
        <p:txBody>
          <a:bodyPr/>
          <a:lstStyle/>
          <a:p>
            <a:pPr marL="285750" indent="-285750">
              <a:buFont typeface="Arial" panose="020B0604020202020204" pitchFamily="34" charset="0"/>
              <a:buChar char="•"/>
            </a:pPr>
            <a:r>
              <a:rPr lang="en-US" dirty="0"/>
              <a:t>In examples given earlier, we have 2 reads from BRAM 0 &amp; 1 simultaneously</a:t>
            </a:r>
          </a:p>
          <a:p>
            <a:pPr marL="285750" indent="-285750">
              <a:buFont typeface="Arial" panose="020B0604020202020204" pitchFamily="34" charset="0"/>
              <a:buChar char="•"/>
            </a:pPr>
            <a:r>
              <a:rPr lang="en-US" dirty="0"/>
              <a:t>In hardware this is extremely tricky</a:t>
            </a:r>
          </a:p>
          <a:p>
            <a:endParaRPr lang="en-US" dirty="0"/>
          </a:p>
          <a:p>
            <a:r>
              <a:rPr lang="en-US" dirty="0"/>
              <a:t> </a:t>
            </a:r>
          </a:p>
        </p:txBody>
      </p:sp>
      <p:sp>
        <p:nvSpPr>
          <p:cNvPr id="17" name="Text Placeholder 16">
            <a:extLst>
              <a:ext uri="{FF2B5EF4-FFF2-40B4-BE49-F238E27FC236}">
                <a16:creationId xmlns:a16="http://schemas.microsoft.com/office/drawing/2014/main" id="{46255F6F-2D56-D124-D7A6-5DFBA2708FD8}"/>
              </a:ext>
            </a:extLst>
          </p:cNvPr>
          <p:cNvSpPr>
            <a:spLocks noGrp="1"/>
          </p:cNvSpPr>
          <p:nvPr>
            <p:ph type="body" sz="quarter" idx="21"/>
          </p:nvPr>
        </p:nvSpPr>
        <p:spPr>
          <a:xfrm>
            <a:off x="640080" y="1188720"/>
            <a:ext cx="3840479" cy="215444"/>
          </a:xfrm>
        </p:spPr>
        <p:txBody>
          <a:bodyPr/>
          <a:lstStyle/>
          <a:p>
            <a:r>
              <a:rPr lang="en-US" dirty="0"/>
              <a:t>       Inefficient BRAM Labeling </a:t>
            </a:r>
          </a:p>
        </p:txBody>
      </p:sp>
      <p:sp>
        <p:nvSpPr>
          <p:cNvPr id="8" name="Title 7">
            <a:extLst>
              <a:ext uri="{FF2B5EF4-FFF2-40B4-BE49-F238E27FC236}">
                <a16:creationId xmlns:a16="http://schemas.microsoft.com/office/drawing/2014/main" id="{7226BA40-CA25-AD9F-0AE2-5AEF4974AE5D}"/>
              </a:ext>
            </a:extLst>
          </p:cNvPr>
          <p:cNvSpPr>
            <a:spLocks noGrp="1"/>
          </p:cNvSpPr>
          <p:nvPr>
            <p:ph type="title"/>
          </p:nvPr>
        </p:nvSpPr>
        <p:spPr/>
        <p:txBody>
          <a:bodyPr/>
          <a:lstStyle/>
          <a:p>
            <a:r>
              <a:rPr lang="en-US" dirty="0"/>
              <a:t>Design Challenge</a:t>
            </a:r>
          </a:p>
        </p:txBody>
      </p:sp>
      <p:pic>
        <p:nvPicPr>
          <p:cNvPr id="4098" name="Picture 2" descr="Exclamation Point - Pixel Art Donuts Facile Clipart - Full Size Clipart  (#4982986) - PinClipart">
            <a:extLst>
              <a:ext uri="{FF2B5EF4-FFF2-40B4-BE49-F238E27FC236}">
                <a16:creationId xmlns:a16="http://schemas.microsoft.com/office/drawing/2014/main" id="{D2E9FF8F-2F58-12E1-69DC-559C74CF4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02" y="1181985"/>
            <a:ext cx="256032" cy="219456"/>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03C32065-ABC2-0467-3D27-55FC3751B3DD}"/>
              </a:ext>
            </a:extLst>
          </p:cNvPr>
          <p:cNvGrpSpPr/>
          <p:nvPr/>
        </p:nvGrpSpPr>
        <p:grpSpPr>
          <a:xfrm>
            <a:off x="4985731" y="1108562"/>
            <a:ext cx="2933656" cy="1741099"/>
            <a:chOff x="5582571" y="2535609"/>
            <a:chExt cx="2415166" cy="1433197"/>
          </a:xfrm>
        </p:grpSpPr>
        <p:sp>
          <p:nvSpPr>
            <p:cNvPr id="19" name="Oval 18">
              <a:extLst>
                <a:ext uri="{FF2B5EF4-FFF2-40B4-BE49-F238E27FC236}">
                  <a16:creationId xmlns:a16="http://schemas.microsoft.com/office/drawing/2014/main" id="{0C1759F3-D2F4-1EB1-0658-7651D80C3790}"/>
                </a:ext>
              </a:extLst>
            </p:cNvPr>
            <p:cNvSpPr/>
            <p:nvPr/>
          </p:nvSpPr>
          <p:spPr>
            <a:xfrm>
              <a:off x="6664195" y="2571750"/>
              <a:ext cx="266420" cy="247020"/>
            </a:xfrm>
            <a:prstGeom prst="ellipse">
              <a:avLst/>
            </a:prstGeom>
            <a:ln>
              <a:solidFill>
                <a:srgbClr val="FF000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000</a:t>
              </a:r>
            </a:p>
          </p:txBody>
        </p:sp>
        <p:sp>
          <p:nvSpPr>
            <p:cNvPr id="20" name="Oval 19">
              <a:extLst>
                <a:ext uri="{FF2B5EF4-FFF2-40B4-BE49-F238E27FC236}">
                  <a16:creationId xmlns:a16="http://schemas.microsoft.com/office/drawing/2014/main" id="{B4C1E543-7BA5-1D07-FA91-0D912AAF3014}"/>
                </a:ext>
              </a:extLst>
            </p:cNvPr>
            <p:cNvSpPr/>
            <p:nvPr/>
          </p:nvSpPr>
          <p:spPr>
            <a:xfrm>
              <a:off x="6663363" y="2877947"/>
              <a:ext cx="266420" cy="247020"/>
            </a:xfrm>
            <a:prstGeom prst="ellipse">
              <a:avLst/>
            </a:prstGeom>
            <a:ln>
              <a:solidFill>
                <a:srgbClr val="FF0000"/>
              </a:solidFill>
            </a:ln>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sz="900" dirty="0">
                  <a:solidFill>
                    <a:schemeClr val="accent3">
                      <a:lumMod val="10000"/>
                    </a:schemeClr>
                  </a:solidFill>
                </a:rPr>
                <a:t>001</a:t>
              </a:r>
            </a:p>
          </p:txBody>
        </p:sp>
        <p:cxnSp>
          <p:nvCxnSpPr>
            <p:cNvPr id="21" name="Straight Arrow Connector 20">
              <a:extLst>
                <a:ext uri="{FF2B5EF4-FFF2-40B4-BE49-F238E27FC236}">
                  <a16:creationId xmlns:a16="http://schemas.microsoft.com/office/drawing/2014/main" id="{D931A57A-E9A3-3A0E-2DBF-133D3A91E058}"/>
                </a:ext>
              </a:extLst>
            </p:cNvPr>
            <p:cNvCxnSpPr>
              <a:cxnSpLocks/>
              <a:endCxn id="19" idx="2"/>
            </p:cNvCxnSpPr>
            <p:nvPr/>
          </p:nvCxnSpPr>
          <p:spPr>
            <a:xfrm flipV="1">
              <a:off x="6206524" y="2695261"/>
              <a:ext cx="457671" cy="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2B43D9-321E-DA66-F612-91C1B03DAC56}"/>
                </a:ext>
              </a:extLst>
            </p:cNvPr>
            <p:cNvCxnSpPr>
              <a:cxnSpLocks/>
              <a:endCxn id="20" idx="2"/>
            </p:cNvCxnSpPr>
            <p:nvPr/>
          </p:nvCxnSpPr>
          <p:spPr>
            <a:xfrm>
              <a:off x="6206524" y="2695640"/>
              <a:ext cx="456839" cy="305818"/>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28AFB1-73EC-9E3B-3F83-5827AB189A2B}"/>
                </a:ext>
              </a:extLst>
            </p:cNvPr>
            <p:cNvCxnSpPr>
              <a:cxnSpLocks/>
              <a:endCxn id="19" idx="2"/>
            </p:cNvCxnSpPr>
            <p:nvPr/>
          </p:nvCxnSpPr>
          <p:spPr>
            <a:xfrm flipV="1">
              <a:off x="6215215" y="2695261"/>
              <a:ext cx="448981" cy="12166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8F0B94E-23E4-98E2-0982-9F703D50B6C3}"/>
                </a:ext>
              </a:extLst>
            </p:cNvPr>
            <p:cNvCxnSpPr>
              <a:cxnSpLocks/>
              <a:endCxn id="20" idx="2"/>
            </p:cNvCxnSpPr>
            <p:nvPr/>
          </p:nvCxnSpPr>
          <p:spPr>
            <a:xfrm flipV="1">
              <a:off x="6215215" y="3001457"/>
              <a:ext cx="448148" cy="9104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955230-2B67-5FB2-293E-DD33B0A2C91E}"/>
                </a:ext>
              </a:extLst>
            </p:cNvPr>
            <p:cNvCxnSpPr>
              <a:cxnSpLocks/>
            </p:cNvCxnSpPr>
            <p:nvPr/>
          </p:nvCxnSpPr>
          <p:spPr>
            <a:xfrm flipV="1">
              <a:off x="6939305" y="2691925"/>
              <a:ext cx="457671" cy="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7B6778F-C596-4906-FABB-A9845F4318C8}"/>
                </a:ext>
              </a:extLst>
            </p:cNvPr>
            <p:cNvCxnSpPr>
              <a:cxnSpLocks/>
            </p:cNvCxnSpPr>
            <p:nvPr/>
          </p:nvCxnSpPr>
          <p:spPr>
            <a:xfrm>
              <a:off x="6939305" y="2692304"/>
              <a:ext cx="456839" cy="305818"/>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D3B4F5-A9B7-2EEA-D99A-83980C4ED4EA}"/>
                </a:ext>
              </a:extLst>
            </p:cNvPr>
            <p:cNvCxnSpPr>
              <a:cxnSpLocks/>
            </p:cNvCxnSpPr>
            <p:nvPr/>
          </p:nvCxnSpPr>
          <p:spPr>
            <a:xfrm>
              <a:off x="6938473" y="2998500"/>
              <a:ext cx="460370" cy="606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B49273-EB5A-C2C7-D32E-8FE8FEC2D58A}"/>
                </a:ext>
              </a:extLst>
            </p:cNvPr>
            <p:cNvCxnSpPr>
              <a:cxnSpLocks/>
            </p:cNvCxnSpPr>
            <p:nvPr/>
          </p:nvCxnSpPr>
          <p:spPr>
            <a:xfrm>
              <a:off x="6938473" y="2998500"/>
              <a:ext cx="457671" cy="302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D101A1-B490-2055-21E0-F419C0BF717F}"/>
                    </a:ext>
                  </a:extLst>
                </p:cNvPr>
                <p:cNvSpPr txBox="1"/>
                <p:nvPr/>
              </p:nvSpPr>
              <p:spPr>
                <a:xfrm>
                  <a:off x="5587957" y="3753362"/>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8</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9</m:t>
                            </m:r>
                          </m:sub>
                        </m:sSub>
                      </m:oMath>
                    </m:oMathPara>
                  </a14:m>
                  <a:endParaRPr lang="en-US" sz="1400" dirty="0" err="1"/>
                </a:p>
              </p:txBody>
            </p:sp>
          </mc:Choice>
          <mc:Fallback xmlns="">
            <p:sp>
              <p:nvSpPr>
                <p:cNvPr id="29" name="TextBox 28">
                  <a:extLst>
                    <a:ext uri="{FF2B5EF4-FFF2-40B4-BE49-F238E27FC236}">
                      <a16:creationId xmlns:a16="http://schemas.microsoft.com/office/drawing/2014/main" id="{0DD101A1-B490-2055-21E0-F419C0BF717F}"/>
                    </a:ext>
                  </a:extLst>
                </p:cNvPr>
                <p:cNvSpPr txBox="1">
                  <a:spLocks noRot="1" noChangeAspect="1" noMove="1" noResize="1" noEditPoints="1" noAdjustHandles="1" noChangeArrowheads="1" noChangeShapeType="1" noTextEdit="1"/>
                </p:cNvSpPr>
                <p:nvPr/>
              </p:nvSpPr>
              <p:spPr>
                <a:xfrm>
                  <a:off x="5587957" y="3753362"/>
                  <a:ext cx="574690" cy="2154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EE57E-1C7B-5ABB-5FC1-2666A2A41245}"/>
                    </a:ext>
                  </a:extLst>
                </p:cNvPr>
                <p:cNvSpPr txBox="1"/>
                <p:nvPr/>
              </p:nvSpPr>
              <p:spPr>
                <a:xfrm>
                  <a:off x="5582571" y="2566634"/>
                  <a:ext cx="574690" cy="2154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oMath>
                    </m:oMathPara>
                  </a14:m>
                  <a:endParaRPr lang="en-US" sz="1400" dirty="0" err="1"/>
                </a:p>
              </p:txBody>
            </p:sp>
          </mc:Choice>
          <mc:Fallback xmlns="">
            <p:sp>
              <p:nvSpPr>
                <p:cNvPr id="30" name="TextBox 29">
                  <a:extLst>
                    <a:ext uri="{FF2B5EF4-FFF2-40B4-BE49-F238E27FC236}">
                      <a16:creationId xmlns:a16="http://schemas.microsoft.com/office/drawing/2014/main" id="{722EE57E-1C7B-5ABB-5FC1-2666A2A41245}"/>
                    </a:ext>
                  </a:extLst>
                </p:cNvPr>
                <p:cNvSpPr txBox="1">
                  <a:spLocks noRot="1" noChangeAspect="1" noMove="1" noResize="1" noEditPoints="1" noAdjustHandles="1" noChangeArrowheads="1" noChangeShapeType="1" noTextEdit="1"/>
                </p:cNvSpPr>
                <p:nvPr/>
              </p:nvSpPr>
              <p:spPr>
                <a:xfrm>
                  <a:off x="5582571" y="2566634"/>
                  <a:ext cx="574690" cy="2154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6D4D1A8-DA22-3C44-C176-DA0CEF3E8EC1}"/>
                    </a:ext>
                  </a:extLst>
                </p:cNvPr>
                <p:cNvSpPr txBox="1"/>
                <p:nvPr/>
              </p:nvSpPr>
              <p:spPr>
                <a:xfrm>
                  <a:off x="7414345" y="3441084"/>
                  <a:ext cx="574690" cy="1773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3</m:t>
                            </m:r>
                          </m:sub>
                        </m:sSub>
                      </m:oMath>
                    </m:oMathPara>
                  </a14:m>
                  <a:endParaRPr lang="en-US" sz="1400" dirty="0" err="1"/>
                </a:p>
              </p:txBody>
            </p:sp>
          </mc:Choice>
          <mc:Fallback xmlns="">
            <p:sp>
              <p:nvSpPr>
                <p:cNvPr id="31" name="TextBox 30">
                  <a:extLst>
                    <a:ext uri="{FF2B5EF4-FFF2-40B4-BE49-F238E27FC236}">
                      <a16:creationId xmlns:a16="http://schemas.microsoft.com/office/drawing/2014/main" id="{36D4D1A8-DA22-3C44-C176-DA0CEF3E8EC1}"/>
                    </a:ext>
                  </a:extLst>
                </p:cNvPr>
                <p:cNvSpPr txBox="1">
                  <a:spLocks noRot="1" noChangeAspect="1" noMove="1" noResize="1" noEditPoints="1" noAdjustHandles="1" noChangeArrowheads="1" noChangeShapeType="1" noTextEdit="1"/>
                </p:cNvSpPr>
                <p:nvPr/>
              </p:nvSpPr>
              <p:spPr>
                <a:xfrm>
                  <a:off x="7414345" y="3441084"/>
                  <a:ext cx="574690" cy="177344"/>
                </a:xfrm>
                <a:prstGeom prst="rect">
                  <a:avLst/>
                </a:prstGeom>
                <a:blipFill>
                  <a:blip r:embed="rId5"/>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9AF444B-2DAB-95C0-8160-80E141BB7F54}"/>
                    </a:ext>
                  </a:extLst>
                </p:cNvPr>
                <p:cNvSpPr txBox="1"/>
                <p:nvPr/>
              </p:nvSpPr>
              <p:spPr>
                <a:xfrm>
                  <a:off x="7423047" y="3142138"/>
                  <a:ext cx="574690" cy="1773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oMath>
                    </m:oMathPara>
                  </a14:m>
                  <a:endParaRPr lang="en-US" sz="1400" dirty="0" err="1"/>
                </a:p>
              </p:txBody>
            </p:sp>
          </mc:Choice>
          <mc:Fallback xmlns="">
            <p:sp>
              <p:nvSpPr>
                <p:cNvPr id="32" name="TextBox 31">
                  <a:extLst>
                    <a:ext uri="{FF2B5EF4-FFF2-40B4-BE49-F238E27FC236}">
                      <a16:creationId xmlns:a16="http://schemas.microsoft.com/office/drawing/2014/main" id="{F9AF444B-2DAB-95C0-8160-80E141BB7F54}"/>
                    </a:ext>
                  </a:extLst>
                </p:cNvPr>
                <p:cNvSpPr txBox="1">
                  <a:spLocks noRot="1" noChangeAspect="1" noMove="1" noResize="1" noEditPoints="1" noAdjustHandles="1" noChangeArrowheads="1" noChangeShapeType="1" noTextEdit="1"/>
                </p:cNvSpPr>
                <p:nvPr/>
              </p:nvSpPr>
              <p:spPr>
                <a:xfrm>
                  <a:off x="7423047" y="3142138"/>
                  <a:ext cx="574690" cy="177344"/>
                </a:xfrm>
                <a:prstGeom prst="rect">
                  <a:avLst/>
                </a:prstGeom>
                <a:blipFill>
                  <a:blip r:embed="rId6"/>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5016361-A031-251E-AD99-370E60FEE1A1}"/>
                    </a:ext>
                  </a:extLst>
                </p:cNvPr>
                <p:cNvSpPr txBox="1"/>
                <p:nvPr/>
              </p:nvSpPr>
              <p:spPr>
                <a:xfrm>
                  <a:off x="7414345" y="2837434"/>
                  <a:ext cx="574690" cy="1773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oMath>
                    </m:oMathPara>
                  </a14:m>
                  <a:endParaRPr lang="en-US" sz="1400" dirty="0" err="1"/>
                </a:p>
              </p:txBody>
            </p:sp>
          </mc:Choice>
          <mc:Fallback xmlns="">
            <p:sp>
              <p:nvSpPr>
                <p:cNvPr id="33" name="TextBox 32">
                  <a:extLst>
                    <a:ext uri="{FF2B5EF4-FFF2-40B4-BE49-F238E27FC236}">
                      <a16:creationId xmlns:a16="http://schemas.microsoft.com/office/drawing/2014/main" id="{15016361-A031-251E-AD99-370E60FEE1A1}"/>
                    </a:ext>
                  </a:extLst>
                </p:cNvPr>
                <p:cNvSpPr txBox="1">
                  <a:spLocks noRot="1" noChangeAspect="1" noMove="1" noResize="1" noEditPoints="1" noAdjustHandles="1" noChangeArrowheads="1" noChangeShapeType="1" noTextEdit="1"/>
                </p:cNvSpPr>
                <p:nvPr/>
              </p:nvSpPr>
              <p:spPr>
                <a:xfrm>
                  <a:off x="7414345" y="2837434"/>
                  <a:ext cx="574690" cy="177344"/>
                </a:xfrm>
                <a:prstGeom prst="rect">
                  <a:avLst/>
                </a:prstGeom>
                <a:blipFill>
                  <a:blip r:embed="rId7"/>
                  <a:stretch>
                    <a:fillRect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9F5ACED-3FA2-6512-2528-A3607C1CD57B}"/>
                    </a:ext>
                  </a:extLst>
                </p:cNvPr>
                <p:cNvSpPr txBox="1"/>
                <p:nvPr/>
              </p:nvSpPr>
              <p:spPr>
                <a:xfrm>
                  <a:off x="7423047" y="2535609"/>
                  <a:ext cx="574690" cy="177344"/>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0</m:t>
                            </m:r>
                          </m:sub>
                        </m:sSub>
                      </m:oMath>
                    </m:oMathPara>
                  </a14:m>
                  <a:endParaRPr lang="en-US" sz="1400" dirty="0" err="1"/>
                </a:p>
              </p:txBody>
            </p:sp>
          </mc:Choice>
          <mc:Fallback xmlns="">
            <p:sp>
              <p:nvSpPr>
                <p:cNvPr id="34" name="TextBox 33">
                  <a:extLst>
                    <a:ext uri="{FF2B5EF4-FFF2-40B4-BE49-F238E27FC236}">
                      <a16:creationId xmlns:a16="http://schemas.microsoft.com/office/drawing/2014/main" id="{B9F5ACED-3FA2-6512-2528-A3607C1CD57B}"/>
                    </a:ext>
                  </a:extLst>
                </p:cNvPr>
                <p:cNvSpPr txBox="1">
                  <a:spLocks noRot="1" noChangeAspect="1" noMove="1" noResize="1" noEditPoints="1" noAdjustHandles="1" noChangeArrowheads="1" noChangeShapeType="1" noTextEdit="1"/>
                </p:cNvSpPr>
                <p:nvPr/>
              </p:nvSpPr>
              <p:spPr>
                <a:xfrm>
                  <a:off x="7423047" y="2535609"/>
                  <a:ext cx="574690" cy="177344"/>
                </a:xfrm>
                <a:prstGeom prst="rect">
                  <a:avLst/>
                </a:prstGeom>
                <a:blipFill>
                  <a:blip r:embed="rId8"/>
                  <a:stretch>
                    <a:fillRect b="-1111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36" name="Table 60">
                <a:extLst>
                  <a:ext uri="{FF2B5EF4-FFF2-40B4-BE49-F238E27FC236}">
                    <a16:creationId xmlns:a16="http://schemas.microsoft.com/office/drawing/2014/main" id="{9F7B9EF0-026E-2C38-4E70-44A0F379C550}"/>
                  </a:ext>
                </a:extLst>
              </p:cNvPr>
              <p:cNvGraphicFramePr>
                <a:graphicFrameLocks noGrp="1"/>
              </p:cNvGraphicFramePr>
              <p:nvPr>
                <p:extLst>
                  <p:ext uri="{D42A27DB-BD31-4B8C-83A1-F6EECF244321}">
                    <p14:modId xmlns:p14="http://schemas.microsoft.com/office/powerpoint/2010/main" val="348417404"/>
                  </p:ext>
                </p:extLst>
              </p:nvPr>
            </p:nvGraphicFramePr>
            <p:xfrm>
              <a:off x="4486565" y="2939634"/>
              <a:ext cx="3931988" cy="151772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𝐵𝑅𝐴𝑀</m:t>
                                </m:r>
                                <m:r>
                                  <a:rPr lang="en-US" i="1" dirty="0" smtClean="0">
                                    <a:latin typeface="Cambria Math" panose="02040503050406030204" pitchFamily="18" charset="0"/>
                                  </a:rPr>
                                  <m:t> 3</m:t>
                                </m:r>
                              </m:oMath>
                            </m:oMathPara>
                          </a14:m>
                          <a:endParaRPr lang="en-US" dirty="0"/>
                        </a:p>
                      </a:txBody>
                      <a:tcPr/>
                    </a:tc>
                    <a:extLst>
                      <a:ext uri="{0D108BD9-81ED-4DB2-BD59-A6C34878D82A}">
                        <a16:rowId xmlns:a16="http://schemas.microsoft.com/office/drawing/2014/main" val="1250453154"/>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0</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6998007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4</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6</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7</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4288298135"/>
                      </a:ext>
                    </a:extLst>
                  </a:tr>
                  <a:tr h="3035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8</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9</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m:t>
                                    </m:r>
                                    <m:r>
                                      <a:rPr lang="en-US" b="0" i="1" dirty="0" smtClean="0">
                                        <a:latin typeface="Cambria Math" panose="02040503050406030204" pitchFamily="18" charset="0"/>
                                      </a:rPr>
                                      <m:t>0</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11</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178971860"/>
                      </a:ext>
                    </a:extLst>
                  </a:tr>
                  <a:tr h="303545">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12</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13</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14</m:t>
                                    </m:r>
                                  </m:sub>
                                </m:sSub>
                                <m:r>
                                  <a:rPr lang="en-US" i="1" dirty="0" smtClean="0">
                                    <a:latin typeface="Cambria Math" panose="02040503050406030204" pitchFamily="18" charset="0"/>
                                  </a:rPr>
                                  <m:t>= </m:t>
                                </m:r>
                                <m:r>
                                  <a:rPr lang="en-US" i="1" dirty="0" smtClean="0">
                                    <a:latin typeface="Cambria Math" panose="02040503050406030204" pitchFamily="18" charset="0"/>
                                  </a:rPr>
                                  <m:t>𝑋𝑋</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15</m:t>
                                    </m:r>
                                  </m:sub>
                                </m:sSub>
                                <m:r>
                                  <a:rPr lang="en-US" i="1" dirty="0" smtClean="0">
                                    <a:latin typeface="Cambria Math" panose="02040503050406030204" pitchFamily="18" charset="0"/>
                                  </a:rPr>
                                  <m:t> = </m:t>
                                </m:r>
                                <m:r>
                                  <a:rPr lang="en-US" i="1" dirty="0" smtClean="0">
                                    <a:latin typeface="Cambria Math" panose="02040503050406030204" pitchFamily="18" charset="0"/>
                                  </a:rPr>
                                  <m:t>𝑋𝑋</m:t>
                                </m:r>
                              </m:oMath>
                            </m:oMathPara>
                          </a14:m>
                          <a:endParaRPr lang="en-US" dirty="0"/>
                        </a:p>
                      </a:txBody>
                      <a:tcPr/>
                    </a:tc>
                    <a:extLst>
                      <a:ext uri="{0D108BD9-81ED-4DB2-BD59-A6C34878D82A}">
                        <a16:rowId xmlns:a16="http://schemas.microsoft.com/office/drawing/2014/main" val="3343790075"/>
                      </a:ext>
                    </a:extLst>
                  </a:tr>
                </a:tbl>
              </a:graphicData>
            </a:graphic>
          </p:graphicFrame>
        </mc:Choice>
        <mc:Fallback xmlns="">
          <p:graphicFrame>
            <p:nvGraphicFramePr>
              <p:cNvPr id="36" name="Table 60">
                <a:extLst>
                  <a:ext uri="{FF2B5EF4-FFF2-40B4-BE49-F238E27FC236}">
                    <a16:creationId xmlns:a16="http://schemas.microsoft.com/office/drawing/2014/main" id="{9F7B9EF0-026E-2C38-4E70-44A0F379C550}"/>
                  </a:ext>
                </a:extLst>
              </p:cNvPr>
              <p:cNvGraphicFramePr>
                <a:graphicFrameLocks noGrp="1"/>
              </p:cNvGraphicFramePr>
              <p:nvPr>
                <p:extLst>
                  <p:ext uri="{D42A27DB-BD31-4B8C-83A1-F6EECF244321}">
                    <p14:modId xmlns:p14="http://schemas.microsoft.com/office/powerpoint/2010/main" val="348417404"/>
                  </p:ext>
                </p:extLst>
              </p:nvPr>
            </p:nvGraphicFramePr>
            <p:xfrm>
              <a:off x="4486565" y="2939634"/>
              <a:ext cx="3931988" cy="1517725"/>
            </p:xfrm>
            <a:graphic>
              <a:graphicData uri="http://schemas.openxmlformats.org/drawingml/2006/table">
                <a:tbl>
                  <a:tblPr firstRow="1" bandRow="1">
                    <a:tableStyleId>{5C22544A-7EE6-4342-B048-85BDC9FD1C3A}</a:tableStyleId>
                  </a:tblPr>
                  <a:tblGrid>
                    <a:gridCol w="982997">
                      <a:extLst>
                        <a:ext uri="{9D8B030D-6E8A-4147-A177-3AD203B41FA5}">
                          <a16:colId xmlns:a16="http://schemas.microsoft.com/office/drawing/2014/main" val="7710059"/>
                        </a:ext>
                      </a:extLst>
                    </a:gridCol>
                    <a:gridCol w="982997">
                      <a:extLst>
                        <a:ext uri="{9D8B030D-6E8A-4147-A177-3AD203B41FA5}">
                          <a16:colId xmlns:a16="http://schemas.microsoft.com/office/drawing/2014/main" val="3192484244"/>
                        </a:ext>
                      </a:extLst>
                    </a:gridCol>
                    <a:gridCol w="982997">
                      <a:extLst>
                        <a:ext uri="{9D8B030D-6E8A-4147-A177-3AD203B41FA5}">
                          <a16:colId xmlns:a16="http://schemas.microsoft.com/office/drawing/2014/main" val="3254797484"/>
                        </a:ext>
                      </a:extLst>
                    </a:gridCol>
                    <a:gridCol w="982997">
                      <a:extLst>
                        <a:ext uri="{9D8B030D-6E8A-4147-A177-3AD203B41FA5}">
                          <a16:colId xmlns:a16="http://schemas.microsoft.com/office/drawing/2014/main" val="3479505113"/>
                        </a:ext>
                      </a:extLst>
                    </a:gridCol>
                  </a:tblGrid>
                  <a:tr h="303545">
                    <a:tc>
                      <a:txBody>
                        <a:bodyPr/>
                        <a:lstStyle/>
                        <a:p>
                          <a:endParaRPr lang="en-US"/>
                        </a:p>
                      </a:txBody>
                      <a:tcPr>
                        <a:blipFill>
                          <a:blip r:embed="rId9"/>
                          <a:stretch>
                            <a:fillRect l="-1282" t="-4167" r="-301282" b="-416667"/>
                          </a:stretch>
                        </a:blipFill>
                      </a:tcPr>
                    </a:tc>
                    <a:tc>
                      <a:txBody>
                        <a:bodyPr/>
                        <a:lstStyle/>
                        <a:p>
                          <a:endParaRPr lang="en-US"/>
                        </a:p>
                      </a:txBody>
                      <a:tcPr>
                        <a:blipFill>
                          <a:blip r:embed="rId9"/>
                          <a:stretch>
                            <a:fillRect l="-102597" t="-4167" r="-205195" b="-416667"/>
                          </a:stretch>
                        </a:blipFill>
                      </a:tcPr>
                    </a:tc>
                    <a:tc>
                      <a:txBody>
                        <a:bodyPr/>
                        <a:lstStyle/>
                        <a:p>
                          <a:endParaRPr lang="en-US"/>
                        </a:p>
                      </a:txBody>
                      <a:tcPr>
                        <a:blipFill>
                          <a:blip r:embed="rId9"/>
                          <a:stretch>
                            <a:fillRect l="-200000" t="-4167" r="-102564" b="-416667"/>
                          </a:stretch>
                        </a:blipFill>
                      </a:tcPr>
                    </a:tc>
                    <a:tc>
                      <a:txBody>
                        <a:bodyPr/>
                        <a:lstStyle/>
                        <a:p>
                          <a:endParaRPr lang="en-US"/>
                        </a:p>
                      </a:txBody>
                      <a:tcPr>
                        <a:blipFill>
                          <a:blip r:embed="rId9"/>
                          <a:stretch>
                            <a:fillRect l="-303896" t="-4167" r="-3896" b="-416667"/>
                          </a:stretch>
                        </a:blipFill>
                      </a:tcPr>
                    </a:tc>
                    <a:extLst>
                      <a:ext uri="{0D108BD9-81ED-4DB2-BD59-A6C34878D82A}">
                        <a16:rowId xmlns:a16="http://schemas.microsoft.com/office/drawing/2014/main" val="1250453154"/>
                      </a:ext>
                    </a:extLst>
                  </a:tr>
                  <a:tr h="303545">
                    <a:tc>
                      <a:txBody>
                        <a:bodyPr/>
                        <a:lstStyle/>
                        <a:p>
                          <a:endParaRPr lang="en-US"/>
                        </a:p>
                      </a:txBody>
                      <a:tcPr>
                        <a:blipFill>
                          <a:blip r:embed="rId9"/>
                          <a:stretch>
                            <a:fillRect l="-1282" t="-104167" r="-301282" b="-316667"/>
                          </a:stretch>
                        </a:blipFill>
                      </a:tcPr>
                    </a:tc>
                    <a:tc>
                      <a:txBody>
                        <a:bodyPr/>
                        <a:lstStyle/>
                        <a:p>
                          <a:endParaRPr lang="en-US"/>
                        </a:p>
                      </a:txBody>
                      <a:tcPr>
                        <a:blipFill>
                          <a:blip r:embed="rId9"/>
                          <a:stretch>
                            <a:fillRect l="-102597" t="-104167" r="-205195" b="-316667"/>
                          </a:stretch>
                        </a:blipFill>
                      </a:tcPr>
                    </a:tc>
                    <a:tc>
                      <a:txBody>
                        <a:bodyPr/>
                        <a:lstStyle/>
                        <a:p>
                          <a:endParaRPr lang="en-US"/>
                        </a:p>
                      </a:txBody>
                      <a:tcPr>
                        <a:blipFill>
                          <a:blip r:embed="rId9"/>
                          <a:stretch>
                            <a:fillRect l="-200000" t="-104167" r="-102564" b="-316667"/>
                          </a:stretch>
                        </a:blipFill>
                      </a:tcPr>
                    </a:tc>
                    <a:tc>
                      <a:txBody>
                        <a:bodyPr/>
                        <a:lstStyle/>
                        <a:p>
                          <a:endParaRPr lang="en-US"/>
                        </a:p>
                      </a:txBody>
                      <a:tcPr>
                        <a:blipFill>
                          <a:blip r:embed="rId9"/>
                          <a:stretch>
                            <a:fillRect l="-303896" t="-104167" r="-3896" b="-316667"/>
                          </a:stretch>
                        </a:blipFill>
                      </a:tcPr>
                    </a:tc>
                    <a:extLst>
                      <a:ext uri="{0D108BD9-81ED-4DB2-BD59-A6C34878D82A}">
                        <a16:rowId xmlns:a16="http://schemas.microsoft.com/office/drawing/2014/main" val="69980075"/>
                      </a:ext>
                    </a:extLst>
                  </a:tr>
                  <a:tr h="303545">
                    <a:tc>
                      <a:txBody>
                        <a:bodyPr/>
                        <a:lstStyle/>
                        <a:p>
                          <a:endParaRPr lang="en-US"/>
                        </a:p>
                      </a:txBody>
                      <a:tcPr>
                        <a:blipFill>
                          <a:blip r:embed="rId9"/>
                          <a:stretch>
                            <a:fillRect l="-1282" t="-204167" r="-301282" b="-216667"/>
                          </a:stretch>
                        </a:blipFill>
                      </a:tcPr>
                    </a:tc>
                    <a:tc>
                      <a:txBody>
                        <a:bodyPr/>
                        <a:lstStyle/>
                        <a:p>
                          <a:endParaRPr lang="en-US"/>
                        </a:p>
                      </a:txBody>
                      <a:tcPr>
                        <a:blipFill>
                          <a:blip r:embed="rId9"/>
                          <a:stretch>
                            <a:fillRect l="-102597" t="-204167" r="-205195" b="-216667"/>
                          </a:stretch>
                        </a:blipFill>
                      </a:tcPr>
                    </a:tc>
                    <a:tc>
                      <a:txBody>
                        <a:bodyPr/>
                        <a:lstStyle/>
                        <a:p>
                          <a:endParaRPr lang="en-US"/>
                        </a:p>
                      </a:txBody>
                      <a:tcPr>
                        <a:blipFill>
                          <a:blip r:embed="rId9"/>
                          <a:stretch>
                            <a:fillRect l="-200000" t="-204167" r="-102564" b="-216667"/>
                          </a:stretch>
                        </a:blipFill>
                      </a:tcPr>
                    </a:tc>
                    <a:tc>
                      <a:txBody>
                        <a:bodyPr/>
                        <a:lstStyle/>
                        <a:p>
                          <a:endParaRPr lang="en-US"/>
                        </a:p>
                      </a:txBody>
                      <a:tcPr>
                        <a:blipFill>
                          <a:blip r:embed="rId9"/>
                          <a:stretch>
                            <a:fillRect l="-303896" t="-204167" r="-3896" b="-216667"/>
                          </a:stretch>
                        </a:blipFill>
                      </a:tcPr>
                    </a:tc>
                    <a:extLst>
                      <a:ext uri="{0D108BD9-81ED-4DB2-BD59-A6C34878D82A}">
                        <a16:rowId xmlns:a16="http://schemas.microsoft.com/office/drawing/2014/main" val="4288298135"/>
                      </a:ext>
                    </a:extLst>
                  </a:tr>
                  <a:tr h="303545">
                    <a:tc>
                      <a:txBody>
                        <a:bodyPr/>
                        <a:lstStyle/>
                        <a:p>
                          <a:endParaRPr lang="en-US"/>
                        </a:p>
                      </a:txBody>
                      <a:tcPr>
                        <a:blipFill>
                          <a:blip r:embed="rId9"/>
                          <a:stretch>
                            <a:fillRect l="-1282" t="-304167" r="-301282" b="-116667"/>
                          </a:stretch>
                        </a:blipFill>
                      </a:tcPr>
                    </a:tc>
                    <a:tc>
                      <a:txBody>
                        <a:bodyPr/>
                        <a:lstStyle/>
                        <a:p>
                          <a:endParaRPr lang="en-US"/>
                        </a:p>
                      </a:txBody>
                      <a:tcPr>
                        <a:blipFill>
                          <a:blip r:embed="rId9"/>
                          <a:stretch>
                            <a:fillRect l="-102597" t="-304167" r="-205195" b="-116667"/>
                          </a:stretch>
                        </a:blipFill>
                      </a:tcPr>
                    </a:tc>
                    <a:tc>
                      <a:txBody>
                        <a:bodyPr/>
                        <a:lstStyle/>
                        <a:p>
                          <a:endParaRPr lang="en-US"/>
                        </a:p>
                      </a:txBody>
                      <a:tcPr>
                        <a:blipFill>
                          <a:blip r:embed="rId9"/>
                          <a:stretch>
                            <a:fillRect l="-200000" t="-304167" r="-102564" b="-116667"/>
                          </a:stretch>
                        </a:blipFill>
                      </a:tcPr>
                    </a:tc>
                    <a:tc>
                      <a:txBody>
                        <a:bodyPr/>
                        <a:lstStyle/>
                        <a:p>
                          <a:endParaRPr lang="en-US"/>
                        </a:p>
                      </a:txBody>
                      <a:tcPr>
                        <a:blipFill>
                          <a:blip r:embed="rId9"/>
                          <a:stretch>
                            <a:fillRect l="-303896" t="-304167" r="-3896" b="-116667"/>
                          </a:stretch>
                        </a:blipFill>
                      </a:tcPr>
                    </a:tc>
                    <a:extLst>
                      <a:ext uri="{0D108BD9-81ED-4DB2-BD59-A6C34878D82A}">
                        <a16:rowId xmlns:a16="http://schemas.microsoft.com/office/drawing/2014/main" val="3178971860"/>
                      </a:ext>
                    </a:extLst>
                  </a:tr>
                  <a:tr h="303545">
                    <a:tc>
                      <a:txBody>
                        <a:bodyPr/>
                        <a:lstStyle/>
                        <a:p>
                          <a:endParaRPr lang="en-US"/>
                        </a:p>
                      </a:txBody>
                      <a:tcPr>
                        <a:blipFill>
                          <a:blip r:embed="rId9"/>
                          <a:stretch>
                            <a:fillRect l="-1282" t="-404167" r="-301282" b="-16667"/>
                          </a:stretch>
                        </a:blipFill>
                      </a:tcPr>
                    </a:tc>
                    <a:tc>
                      <a:txBody>
                        <a:bodyPr/>
                        <a:lstStyle/>
                        <a:p>
                          <a:endParaRPr lang="en-US"/>
                        </a:p>
                      </a:txBody>
                      <a:tcPr>
                        <a:blipFill>
                          <a:blip r:embed="rId9"/>
                          <a:stretch>
                            <a:fillRect l="-102597" t="-404167" r="-205195" b="-16667"/>
                          </a:stretch>
                        </a:blipFill>
                      </a:tcPr>
                    </a:tc>
                    <a:tc>
                      <a:txBody>
                        <a:bodyPr/>
                        <a:lstStyle/>
                        <a:p>
                          <a:endParaRPr lang="en-US"/>
                        </a:p>
                      </a:txBody>
                      <a:tcPr>
                        <a:blipFill>
                          <a:blip r:embed="rId9"/>
                          <a:stretch>
                            <a:fillRect l="-200000" t="-404167" r="-102564" b="-16667"/>
                          </a:stretch>
                        </a:blipFill>
                      </a:tcPr>
                    </a:tc>
                    <a:tc>
                      <a:txBody>
                        <a:bodyPr/>
                        <a:lstStyle/>
                        <a:p>
                          <a:endParaRPr lang="en-US"/>
                        </a:p>
                      </a:txBody>
                      <a:tcPr>
                        <a:blipFill>
                          <a:blip r:embed="rId9"/>
                          <a:stretch>
                            <a:fillRect l="-303896" t="-404167" r="-3896" b="-16667"/>
                          </a:stretch>
                        </a:blipFill>
                      </a:tcPr>
                    </a:tc>
                    <a:extLst>
                      <a:ext uri="{0D108BD9-81ED-4DB2-BD59-A6C34878D82A}">
                        <a16:rowId xmlns:a16="http://schemas.microsoft.com/office/drawing/2014/main" val="3343790075"/>
                      </a:ext>
                    </a:extLst>
                  </a:tr>
                </a:tbl>
              </a:graphicData>
            </a:graphic>
          </p:graphicFrame>
        </mc:Fallback>
      </mc:AlternateContent>
      <p:sp>
        <p:nvSpPr>
          <p:cNvPr id="39" name="Text Placeholder 16">
            <a:extLst>
              <a:ext uri="{FF2B5EF4-FFF2-40B4-BE49-F238E27FC236}">
                <a16:creationId xmlns:a16="http://schemas.microsoft.com/office/drawing/2014/main" id="{81C0D78A-B26B-0952-F21D-58EF8E056FD5}"/>
              </a:ext>
            </a:extLst>
          </p:cNvPr>
          <p:cNvSpPr txBox="1">
            <a:spLocks/>
          </p:cNvSpPr>
          <p:nvPr/>
        </p:nvSpPr>
        <p:spPr>
          <a:xfrm>
            <a:off x="634073" y="2464028"/>
            <a:ext cx="3840479" cy="215444"/>
          </a:xfrm>
          <a:prstGeom prst="rect">
            <a:avLst/>
          </a:prstGeom>
        </p:spPr>
        <p:txBody>
          <a:bodyPr vert="horz" lIns="0" tIns="0" rIns="365760" bIns="0" rtlCol="0">
            <a:spAutoFit/>
          </a:bodyPr>
          <a:lstStyle>
            <a:lvl1pPr marL="0" indent="0" algn="l" defTabSz="685800" rtl="0" eaLnBrk="1" latinLnBrk="0" hangingPunct="1">
              <a:lnSpc>
                <a:spcPct val="100000"/>
              </a:lnSpc>
              <a:spcBef>
                <a:spcPts val="750"/>
              </a:spcBef>
              <a:buFontTx/>
              <a:buNone/>
              <a:defRPr sz="1400" b="1" i="0" kern="1200" cap="all" baseline="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Challenge: </a:t>
            </a:r>
          </a:p>
        </p:txBody>
      </p:sp>
      <p:sp>
        <p:nvSpPr>
          <p:cNvPr id="40" name="Text Placeholder 15">
            <a:extLst>
              <a:ext uri="{FF2B5EF4-FFF2-40B4-BE49-F238E27FC236}">
                <a16:creationId xmlns:a16="http://schemas.microsoft.com/office/drawing/2014/main" id="{F0BB9AA8-1159-68F5-DFB6-596BE4D06F70}"/>
              </a:ext>
            </a:extLst>
          </p:cNvPr>
          <p:cNvSpPr txBox="1">
            <a:spLocks/>
          </p:cNvSpPr>
          <p:nvPr/>
        </p:nvSpPr>
        <p:spPr>
          <a:xfrm>
            <a:off x="634072" y="2879969"/>
            <a:ext cx="3840480" cy="1384995"/>
          </a:xfrm>
          <a:prstGeom prst="rect">
            <a:avLst/>
          </a:prstGeom>
        </p:spPr>
        <p:txBody>
          <a:bodyPr vert="horz" lIns="0" tIns="0" rIns="36576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Create</a:t>
            </a:r>
          </a:p>
          <a:p>
            <a:pPr marL="342900" indent="-342900">
              <a:buFont typeface="+mj-lt"/>
              <a:buAutoNum type="arabicPeriod"/>
            </a:pPr>
            <a:r>
              <a:rPr lang="en-US" dirty="0"/>
              <a:t>An order for parallel state processing</a:t>
            </a:r>
          </a:p>
          <a:p>
            <a:pPr marL="342900" indent="-342900">
              <a:buFont typeface="+mj-lt"/>
              <a:buAutoNum type="arabicPeriod"/>
            </a:pPr>
            <a:r>
              <a:rPr lang="en-US" dirty="0"/>
              <a:t>A labeling of edges to BRAMs </a:t>
            </a:r>
          </a:p>
          <a:p>
            <a:r>
              <a:rPr lang="en-US" dirty="0"/>
              <a:t>Such that each BRAM has exactly 1R/1W per cycle (2 axes of freedom)</a:t>
            </a:r>
          </a:p>
        </p:txBody>
      </p:sp>
      <p:sp>
        <p:nvSpPr>
          <p:cNvPr id="2" name="Rectangle 1">
            <a:extLst>
              <a:ext uri="{FF2B5EF4-FFF2-40B4-BE49-F238E27FC236}">
                <a16:creationId xmlns:a16="http://schemas.microsoft.com/office/drawing/2014/main" id="{A9D633ED-E28A-2B77-C059-72067E646AF8}"/>
              </a:ext>
            </a:extLst>
          </p:cNvPr>
          <p:cNvSpPr/>
          <p:nvPr/>
        </p:nvSpPr>
        <p:spPr>
          <a:xfrm>
            <a:off x="4474917" y="3244082"/>
            <a:ext cx="1011483" cy="3088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0B3EC5A-4DE4-5B93-D8D5-4DFB93E4E6B4}"/>
              </a:ext>
            </a:extLst>
          </p:cNvPr>
          <p:cNvSpPr/>
          <p:nvPr/>
        </p:nvSpPr>
        <p:spPr>
          <a:xfrm>
            <a:off x="4473863" y="3864397"/>
            <a:ext cx="1011483" cy="3088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10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2DB8EB0-3B0D-BDD9-CCD1-5765918DF7E9}"/>
              </a:ext>
            </a:extLst>
          </p:cNvPr>
          <p:cNvSpPr>
            <a:spLocks noGrp="1"/>
          </p:cNvSpPr>
          <p:nvPr>
            <p:ph type="body" sz="quarter" idx="13"/>
          </p:nvPr>
        </p:nvSpPr>
        <p:spPr>
          <a:xfrm>
            <a:off x="1097280" y="1554480"/>
            <a:ext cx="6858000" cy="1538883"/>
          </a:xfrm>
        </p:spPr>
        <p:txBody>
          <a:bodyPr/>
          <a:lstStyle/>
          <a:p>
            <a:pPr marL="400050" indent="-400050">
              <a:buFont typeface="+mj-lt"/>
              <a:buAutoNum type="romanUcPeriod"/>
            </a:pPr>
            <a:r>
              <a:rPr lang="en-US" sz="2000" dirty="0"/>
              <a:t>Background on List Decoding</a:t>
            </a:r>
          </a:p>
          <a:p>
            <a:pPr marL="400050" indent="-400050">
              <a:buFont typeface="+mj-lt"/>
              <a:buAutoNum type="romanUcPeriod"/>
            </a:pPr>
            <a:r>
              <a:rPr lang="en-US" sz="2000" dirty="0"/>
              <a:t>Accelerator Architecture for FPGA</a:t>
            </a:r>
          </a:p>
          <a:p>
            <a:pPr marL="400050" indent="-400050">
              <a:buFont typeface="+mj-lt"/>
              <a:buAutoNum type="romanUcPeriod"/>
            </a:pPr>
            <a:r>
              <a:rPr lang="en-US" sz="2000" dirty="0"/>
              <a:t>Noise Generation</a:t>
            </a:r>
          </a:p>
          <a:p>
            <a:pPr marL="400050" indent="-400050">
              <a:buFont typeface="+mj-lt"/>
              <a:buAutoNum type="romanUcPeriod"/>
            </a:pPr>
            <a:endParaRPr lang="en-US" sz="2000" dirty="0"/>
          </a:p>
        </p:txBody>
      </p:sp>
      <p:sp>
        <p:nvSpPr>
          <p:cNvPr id="2" name="Date Placeholder 1">
            <a:extLst>
              <a:ext uri="{FF2B5EF4-FFF2-40B4-BE49-F238E27FC236}">
                <a16:creationId xmlns:a16="http://schemas.microsoft.com/office/drawing/2014/main" id="{39E01DCA-C946-6072-B820-D8BD1A77E643}"/>
              </a:ext>
            </a:extLst>
          </p:cNvPr>
          <p:cNvSpPr>
            <a:spLocks noGrp="1"/>
          </p:cNvSpPr>
          <p:nvPr>
            <p:ph type="dt" sz="half" idx="18"/>
          </p:nvPr>
        </p:nvSpPr>
        <p:spPr/>
        <p:txBody>
          <a:bodyPr/>
          <a:lstStyle/>
          <a:p>
            <a:fld id="{277AD0DB-988E-4E4A-9FF3-E2C69BC94326}" type="datetime4">
              <a:rPr lang="en-US" smtClean="0"/>
              <a:t>June 13, 2023</a:t>
            </a:fld>
            <a:endParaRPr lang="en-US" dirty="0"/>
          </a:p>
        </p:txBody>
      </p:sp>
      <p:sp>
        <p:nvSpPr>
          <p:cNvPr id="3" name="Slide Number Placeholder 2">
            <a:extLst>
              <a:ext uri="{FF2B5EF4-FFF2-40B4-BE49-F238E27FC236}">
                <a16:creationId xmlns:a16="http://schemas.microsoft.com/office/drawing/2014/main" id="{29B7B4E2-A463-B9E6-6957-2A79A66869FF}"/>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7" name="Title 6">
            <a:extLst>
              <a:ext uri="{FF2B5EF4-FFF2-40B4-BE49-F238E27FC236}">
                <a16:creationId xmlns:a16="http://schemas.microsoft.com/office/drawing/2014/main" id="{6E81C830-1EF9-60C3-88AF-600816270C4C}"/>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89536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1C8E4498-DAB5-04F2-6190-0CA33EDFD698}"/>
                  </a:ext>
                </a:extLst>
              </p:cNvPr>
              <p:cNvSpPr>
                <a:spLocks noGrp="1"/>
              </p:cNvSpPr>
              <p:nvPr>
                <p:ph type="body" sz="quarter" idx="13"/>
              </p:nvPr>
            </p:nvSpPr>
            <p:spPr>
              <a:xfrm>
                <a:off x="750211" y="2428832"/>
                <a:ext cx="3543799" cy="1808059"/>
              </a:xfrm>
            </p:spPr>
            <p:txBody>
              <a:bodyPr/>
              <a:lstStyle/>
              <a:p>
                <a:r>
                  <a:rPr lang="en-US" dirty="0"/>
                  <a:t>We choose the exact same ordering as the examples before, for S states:</a:t>
                </a:r>
              </a:p>
              <a:p>
                <a:r>
                  <a:rPr lang="en-US" b="0" i="0" u="none" strike="noStrike" dirty="0">
                    <a:solidFill>
                      <a:schemeClr val="tx1"/>
                    </a:solidFill>
                    <a:effectLst/>
                    <a:latin typeface="Helvetica" pitchFamily="2" charset="0"/>
                  </a:rPr>
                  <a:t>Iteration </a:t>
                </a:r>
                <a14:m>
                  <m:oMath xmlns:m="http://schemas.openxmlformats.org/officeDocument/2006/math">
                    <m:r>
                      <a:rPr lang="en-US" b="0" i="1" u="none" strike="noStrike" dirty="0" smtClean="0">
                        <a:solidFill>
                          <a:schemeClr val="tx1"/>
                        </a:solidFill>
                        <a:effectLst/>
                        <a:latin typeface="Cambria Math" panose="02040503050406030204" pitchFamily="18" charset="0"/>
                      </a:rPr>
                      <m:t>0 </m:t>
                    </m:r>
                    <m:r>
                      <a:rPr lang="en-US" b="0" i="1" u="none" strike="noStrike" dirty="0" smtClean="0">
                        <a:solidFill>
                          <a:schemeClr val="tx1"/>
                        </a:solidFill>
                        <a:effectLst/>
                        <a:latin typeface="Cambria Math" panose="02040503050406030204" pitchFamily="18" charset="0"/>
                        <a:ea typeface="Cambria Math" panose="02040503050406030204" pitchFamily="18" charset="0"/>
                      </a:rPr>
                      <m:t>→</m:t>
                    </m:r>
                  </m:oMath>
                </a14:m>
                <a:r>
                  <a:rPr lang="en-US" b="0" i="0" u="none" strike="noStrike" dirty="0">
                    <a:solidFill>
                      <a:schemeClr val="tx1"/>
                    </a:solidFill>
                    <a:effectLst/>
                    <a:latin typeface="Helvetica" pitchFamily="2" charset="0"/>
                  </a:rPr>
                  <a:t> {0, 1, …, K/2-1}</a:t>
                </a:r>
              </a:p>
              <a:p>
                <a:r>
                  <a:rPr lang="en-US" b="0" i="0" u="none" strike="noStrike" dirty="0">
                    <a:solidFill>
                      <a:schemeClr val="tx1"/>
                    </a:solidFill>
                    <a:effectLst/>
                    <a:latin typeface="Helvetica" pitchFamily="2" charset="0"/>
                  </a:rPr>
                  <a:t>Iteration </a:t>
                </a:r>
                <a14:m>
                  <m:oMath xmlns:m="http://schemas.openxmlformats.org/officeDocument/2006/math">
                    <m:r>
                      <a:rPr lang="en-US" b="0" i="1" u="none" strike="noStrike" dirty="0" smtClean="0">
                        <a:solidFill>
                          <a:schemeClr val="tx1"/>
                        </a:solidFill>
                        <a:effectLst/>
                        <a:latin typeface="Cambria Math" panose="02040503050406030204" pitchFamily="18" charset="0"/>
                      </a:rPr>
                      <m:t>1 →</m:t>
                    </m:r>
                    <m:d>
                      <m:dPr>
                        <m:begChr m:val="{"/>
                        <m:endChr m:val="}"/>
                        <m:ctrlPr>
                          <a:rPr lang="en-US" b="0" i="1" u="none" strike="noStrike" dirty="0" smtClean="0">
                            <a:solidFill>
                              <a:schemeClr val="tx1"/>
                            </a:solidFill>
                            <a:effectLst/>
                            <a:latin typeface="Cambria Math" panose="02040503050406030204" pitchFamily="18" charset="0"/>
                          </a:rPr>
                        </m:ctrlPr>
                      </m:dPr>
                      <m:e>
                        <m:f>
                          <m:fPr>
                            <m:ctrlPr>
                              <a:rPr lang="en-US" b="0" i="1" u="none" strike="noStrike" dirty="0" smtClean="0">
                                <a:solidFill>
                                  <a:schemeClr val="tx1"/>
                                </a:solidFill>
                                <a:effectLst/>
                                <a:latin typeface="Cambria Math" panose="02040503050406030204" pitchFamily="18" charset="0"/>
                              </a:rPr>
                            </m:ctrlPr>
                          </m:fPr>
                          <m:num>
                            <m:r>
                              <a:rPr lang="en-US" b="0" i="1" u="none" strike="noStrike" dirty="0" smtClean="0">
                                <a:solidFill>
                                  <a:schemeClr val="tx1"/>
                                </a:solidFill>
                                <a:effectLst/>
                                <a:latin typeface="Cambria Math" panose="02040503050406030204" pitchFamily="18" charset="0"/>
                              </a:rPr>
                              <m:t>𝐾</m:t>
                            </m:r>
                          </m:num>
                          <m:den>
                            <m:r>
                              <a:rPr lang="en-US" b="0" i="1" u="none" strike="noStrike" dirty="0" smtClean="0">
                                <a:solidFill>
                                  <a:schemeClr val="tx1"/>
                                </a:solidFill>
                                <a:effectLst/>
                                <a:latin typeface="Cambria Math" panose="02040503050406030204" pitchFamily="18" charset="0"/>
                              </a:rPr>
                              <m:t>2</m:t>
                            </m:r>
                          </m:den>
                        </m:f>
                        <m:r>
                          <a:rPr lang="en-US" b="0" i="1" u="none" strike="noStrike" dirty="0" smtClean="0">
                            <a:solidFill>
                              <a:schemeClr val="tx1"/>
                            </a:solidFill>
                            <a:effectLst/>
                            <a:latin typeface="Cambria Math" panose="02040503050406030204" pitchFamily="18" charset="0"/>
                          </a:rPr>
                          <m:t>,</m:t>
                        </m:r>
                        <m:f>
                          <m:fPr>
                            <m:ctrlPr>
                              <a:rPr lang="en-US" b="0" i="1" u="none" strike="noStrike" dirty="0" smtClean="0">
                                <a:solidFill>
                                  <a:schemeClr val="tx1"/>
                                </a:solidFill>
                                <a:effectLst/>
                                <a:latin typeface="Cambria Math" panose="02040503050406030204" pitchFamily="18" charset="0"/>
                              </a:rPr>
                            </m:ctrlPr>
                          </m:fPr>
                          <m:num>
                            <m:r>
                              <a:rPr lang="en-US" b="0" i="1" u="none" strike="noStrike" dirty="0" smtClean="0">
                                <a:solidFill>
                                  <a:schemeClr val="tx1"/>
                                </a:solidFill>
                                <a:effectLst/>
                                <a:latin typeface="Cambria Math" panose="02040503050406030204" pitchFamily="18" charset="0"/>
                              </a:rPr>
                              <m:t>𝐾</m:t>
                            </m:r>
                          </m:num>
                          <m:den>
                            <m:r>
                              <a:rPr lang="en-US" b="0" i="1" u="none" strike="noStrike" dirty="0" smtClean="0">
                                <a:solidFill>
                                  <a:schemeClr val="tx1"/>
                                </a:solidFill>
                                <a:effectLst/>
                                <a:latin typeface="Cambria Math" panose="02040503050406030204" pitchFamily="18" charset="0"/>
                              </a:rPr>
                              <m:t>2</m:t>
                            </m:r>
                          </m:den>
                        </m:f>
                        <m:r>
                          <a:rPr lang="en-US" b="0" i="1" u="none" strike="noStrike" dirty="0" smtClean="0">
                            <a:solidFill>
                              <a:schemeClr val="tx1"/>
                            </a:solidFill>
                            <a:effectLst/>
                            <a:latin typeface="Cambria Math" panose="02040503050406030204" pitchFamily="18" charset="0"/>
                          </a:rPr>
                          <m:t>+1, …,</m:t>
                        </m:r>
                        <m:f>
                          <m:fPr>
                            <m:ctrlPr>
                              <a:rPr lang="en-US" b="0" i="1" u="none" strike="noStrike" dirty="0" smtClean="0">
                                <a:solidFill>
                                  <a:schemeClr val="tx1"/>
                                </a:solidFill>
                                <a:effectLst/>
                                <a:latin typeface="Cambria Math" panose="02040503050406030204" pitchFamily="18" charset="0"/>
                              </a:rPr>
                            </m:ctrlPr>
                          </m:fPr>
                          <m:num>
                            <m:r>
                              <a:rPr lang="en-US" b="0" i="1" u="none" strike="noStrike" dirty="0" smtClean="0">
                                <a:solidFill>
                                  <a:schemeClr val="tx1"/>
                                </a:solidFill>
                                <a:effectLst/>
                                <a:latin typeface="Cambria Math" panose="02040503050406030204" pitchFamily="18" charset="0"/>
                              </a:rPr>
                              <m:t>2</m:t>
                            </m:r>
                            <m:r>
                              <a:rPr lang="en-US" b="0" i="1" u="none" strike="noStrike" dirty="0" smtClean="0">
                                <a:solidFill>
                                  <a:schemeClr val="tx1"/>
                                </a:solidFill>
                                <a:effectLst/>
                                <a:latin typeface="Cambria Math" panose="02040503050406030204" pitchFamily="18" charset="0"/>
                              </a:rPr>
                              <m:t>𝐾</m:t>
                            </m:r>
                          </m:num>
                          <m:den>
                            <m:r>
                              <a:rPr lang="en-US" b="0" i="1" u="none" strike="noStrike" dirty="0" smtClean="0">
                                <a:solidFill>
                                  <a:schemeClr val="tx1"/>
                                </a:solidFill>
                                <a:effectLst/>
                                <a:latin typeface="Cambria Math" panose="02040503050406030204" pitchFamily="18" charset="0"/>
                              </a:rPr>
                              <m:t>2</m:t>
                            </m:r>
                          </m:den>
                        </m:f>
                        <m:r>
                          <a:rPr lang="en-US" b="0" i="1" u="none" strike="noStrike" dirty="0" smtClean="0">
                            <a:solidFill>
                              <a:schemeClr val="tx1"/>
                            </a:solidFill>
                            <a:effectLst/>
                            <a:latin typeface="Cambria Math" panose="02040503050406030204" pitchFamily="18" charset="0"/>
                          </a:rPr>
                          <m:t>−1</m:t>
                        </m:r>
                      </m:e>
                    </m:d>
                  </m:oMath>
                </a14:m>
                <a:endParaRPr lang="en-US" b="0" i="1" u="none" strike="noStrike" dirty="0">
                  <a:solidFill>
                    <a:schemeClr val="tx1"/>
                  </a:solidFill>
                  <a:effectLst/>
                  <a:latin typeface="Cambria Math" panose="02040503050406030204" pitchFamily="18" charset="0"/>
                </a:endParaRPr>
              </a:p>
              <a:p>
                <a:r>
                  <a:rPr lang="en-US" b="0" i="1" u="none" strike="noStrike" dirty="0">
                    <a:solidFill>
                      <a:schemeClr val="tx1"/>
                    </a:solidFill>
                    <a:effectLst/>
                    <a:latin typeface="Cambria Math" panose="02040503050406030204" pitchFamily="18" charset="0"/>
                  </a:rPr>
                  <a:t>…</a:t>
                </a:r>
              </a:p>
              <a:p>
                <a:r>
                  <a:rPr lang="en-US" b="0" u="none" strike="noStrike" dirty="0">
                    <a:solidFill>
                      <a:schemeClr val="tx1"/>
                    </a:solidFill>
                    <a:effectLst/>
                  </a:rPr>
                  <a:t>Iteration n </a:t>
                </a:r>
                <a14:m>
                  <m:oMath xmlns:m="http://schemas.openxmlformats.org/officeDocument/2006/math">
                    <m:r>
                      <a:rPr lang="en-US" b="0" i="1" u="none" strike="noStrike" dirty="0" smtClean="0">
                        <a:solidFill>
                          <a:schemeClr val="tx1"/>
                        </a:solidFill>
                        <a:effectLst/>
                        <a:latin typeface="Cambria Math" panose="02040503050406030204" pitchFamily="18" charset="0"/>
                      </a:rPr>
                      <m:t>→{</m:t>
                    </m:r>
                    <m:r>
                      <a:rPr lang="en-US" b="0" i="1" u="none" strike="noStrike" dirty="0" smtClean="0">
                        <a:solidFill>
                          <a:schemeClr val="tx1"/>
                        </a:solidFill>
                        <a:effectLst/>
                        <a:latin typeface="Cambria Math" panose="02040503050406030204" pitchFamily="18" charset="0"/>
                      </a:rPr>
                      <m:t>𝑆</m:t>
                    </m:r>
                    <m:r>
                      <a:rPr lang="en-US" b="0" i="1" u="none" strike="noStrike" dirty="0" smtClean="0">
                        <a:solidFill>
                          <a:schemeClr val="tx1"/>
                        </a:solidFill>
                        <a:effectLst/>
                        <a:latin typeface="Cambria Math" panose="02040503050406030204" pitchFamily="18" charset="0"/>
                      </a:rPr>
                      <m:t>−</m:t>
                    </m:r>
                    <m:r>
                      <a:rPr lang="en-US" b="0" i="1" u="none" strike="noStrike" dirty="0" smtClean="0">
                        <a:solidFill>
                          <a:schemeClr val="tx1"/>
                        </a:solidFill>
                        <a:effectLst/>
                        <a:latin typeface="Cambria Math" panose="02040503050406030204" pitchFamily="18" charset="0"/>
                      </a:rPr>
                      <m:t>𝐾</m:t>
                    </m:r>
                    <m:r>
                      <a:rPr lang="en-US" b="0" i="1" u="none" strike="noStrike" dirty="0" smtClean="0">
                        <a:solidFill>
                          <a:schemeClr val="tx1"/>
                        </a:solidFill>
                        <a:effectLst/>
                        <a:latin typeface="Cambria Math" panose="02040503050406030204" pitchFamily="18" charset="0"/>
                      </a:rPr>
                      <m:t>/2, </m:t>
                    </m:r>
                    <m:r>
                      <a:rPr lang="en-US" b="0" i="1" u="none" strike="noStrike" dirty="0" smtClean="0">
                        <a:solidFill>
                          <a:schemeClr val="tx1"/>
                        </a:solidFill>
                        <a:effectLst/>
                        <a:latin typeface="Cambria Math" panose="02040503050406030204" pitchFamily="18" charset="0"/>
                      </a:rPr>
                      <m:t>𝑆</m:t>
                    </m:r>
                    <m:r>
                      <a:rPr lang="en-US" b="0" i="1" u="none" strike="noStrike" dirty="0" smtClean="0">
                        <a:solidFill>
                          <a:schemeClr val="tx1"/>
                        </a:solidFill>
                        <a:effectLst/>
                        <a:latin typeface="Cambria Math" panose="02040503050406030204" pitchFamily="18" charset="0"/>
                      </a:rPr>
                      <m:t>−</m:t>
                    </m:r>
                    <m:r>
                      <a:rPr lang="en-US" b="0" i="1" u="none" strike="noStrike" dirty="0" smtClean="0">
                        <a:solidFill>
                          <a:schemeClr val="tx1"/>
                        </a:solidFill>
                        <a:effectLst/>
                        <a:latin typeface="Cambria Math" panose="02040503050406030204" pitchFamily="18" charset="0"/>
                      </a:rPr>
                      <m:t>𝐾</m:t>
                    </m:r>
                    <m:r>
                      <a:rPr lang="en-US" b="0" i="1" u="none" strike="noStrike" dirty="0" smtClean="0">
                        <a:solidFill>
                          <a:schemeClr val="tx1"/>
                        </a:solidFill>
                        <a:effectLst/>
                        <a:latin typeface="Cambria Math" panose="02040503050406030204" pitchFamily="18" charset="0"/>
                      </a:rPr>
                      <m:t>/2+1 ,.., </m:t>
                    </m:r>
                    <m:r>
                      <a:rPr lang="en-US" b="0" i="1" u="none" strike="noStrike" dirty="0" smtClean="0">
                        <a:solidFill>
                          <a:schemeClr val="tx1"/>
                        </a:solidFill>
                        <a:effectLst/>
                        <a:latin typeface="Cambria Math" panose="02040503050406030204" pitchFamily="18" charset="0"/>
                      </a:rPr>
                      <m:t>𝑆</m:t>
                    </m:r>
                    <m:r>
                      <a:rPr lang="en-US" b="0" i="1" u="none" strike="noStrike" dirty="0" smtClean="0">
                        <a:solidFill>
                          <a:schemeClr val="tx1"/>
                        </a:solidFill>
                        <a:effectLst/>
                        <a:latin typeface="Cambria Math" panose="02040503050406030204" pitchFamily="18" charset="0"/>
                      </a:rPr>
                      <m:t>−1}</m:t>
                    </m:r>
                  </m:oMath>
                </a14:m>
                <a:endParaRPr lang="en-US" sz="1100" dirty="0">
                  <a:solidFill>
                    <a:schemeClr val="tx1"/>
                  </a:solidFill>
                  <a:latin typeface="Helvetica" pitchFamily="2" charset="0"/>
                </a:endParaRPr>
              </a:p>
            </p:txBody>
          </p:sp>
        </mc:Choice>
        <mc:Fallback xmlns="">
          <p:sp>
            <p:nvSpPr>
              <p:cNvPr id="8" name="Text Placeholder 7">
                <a:extLst>
                  <a:ext uri="{FF2B5EF4-FFF2-40B4-BE49-F238E27FC236}">
                    <a16:creationId xmlns:a16="http://schemas.microsoft.com/office/drawing/2014/main" id="{1C8E4498-DAB5-04F2-6190-0CA33EDFD698}"/>
                  </a:ext>
                </a:extLst>
              </p:cNvPr>
              <p:cNvSpPr>
                <a:spLocks noGrp="1" noRot="1" noChangeAspect="1" noMove="1" noResize="1" noEditPoints="1" noAdjustHandles="1" noChangeArrowheads="1" noChangeShapeType="1" noTextEdit="1"/>
              </p:cNvSpPr>
              <p:nvPr>
                <p:ph type="body" sz="quarter" idx="13"/>
              </p:nvPr>
            </p:nvSpPr>
            <p:spPr>
              <a:xfrm>
                <a:off x="750211" y="2428832"/>
                <a:ext cx="3543799" cy="1808059"/>
              </a:xfrm>
              <a:blipFill>
                <a:blip r:embed="rId2"/>
                <a:stretch>
                  <a:fillRect l="-3226" t="-3497" r="-1792" b="-4895"/>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C2CA95E-74F1-1C79-A3E8-19500109B5BE}"/>
              </a:ext>
            </a:extLst>
          </p:cNvPr>
          <p:cNvSpPr>
            <a:spLocks noGrp="1"/>
          </p:cNvSpPr>
          <p:nvPr>
            <p:ph type="body" sz="quarter" idx="15"/>
          </p:nvPr>
        </p:nvSpPr>
        <p:spPr>
          <a:xfrm>
            <a:off x="750211" y="2063072"/>
            <a:ext cx="3543799" cy="215444"/>
          </a:xfrm>
        </p:spPr>
        <p:txBody>
          <a:bodyPr/>
          <a:lstStyle/>
          <a:p>
            <a:r>
              <a:rPr lang="en-US" dirty="0"/>
              <a:t>(1) Naïve ordering</a:t>
            </a:r>
          </a:p>
        </p:txBody>
      </p:sp>
      <p:sp>
        <p:nvSpPr>
          <p:cNvPr id="2" name="Date Placeholder 1">
            <a:extLst>
              <a:ext uri="{FF2B5EF4-FFF2-40B4-BE49-F238E27FC236}">
                <a16:creationId xmlns:a16="http://schemas.microsoft.com/office/drawing/2014/main" id="{16A3ACAF-7017-7312-E361-7E99A0B810FF}"/>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 name="Slide Number Placeholder 2">
            <a:extLst>
              <a:ext uri="{FF2B5EF4-FFF2-40B4-BE49-F238E27FC236}">
                <a16:creationId xmlns:a16="http://schemas.microsoft.com/office/drawing/2014/main" id="{38E9D801-887D-5423-0B95-25E68D582B0F}"/>
              </a:ext>
            </a:extLst>
          </p:cNvPr>
          <p:cNvSpPr>
            <a:spLocks noGrp="1"/>
          </p:cNvSpPr>
          <p:nvPr>
            <p:ph type="sldNum" sz="quarter" idx="19"/>
          </p:nvPr>
        </p:nvSpPr>
        <p:spPr/>
        <p:txBody>
          <a:bodyPr/>
          <a:lstStyle/>
          <a:p>
            <a:fld id="{B6238B5B-F19C-E947-A0BC-87BD7983F871}" type="slidenum">
              <a:rPr lang="en-US" smtClean="0"/>
              <a:pPr/>
              <a:t>20</a:t>
            </a:fld>
            <a:endParaRPr lang="en-US" dirty="0"/>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B5B0E4F9-B6CE-113D-E4F6-2F3C0768B9A5}"/>
                  </a:ext>
                </a:extLst>
              </p:cNvPr>
              <p:cNvSpPr>
                <a:spLocks noGrp="1"/>
              </p:cNvSpPr>
              <p:nvPr>
                <p:ph type="body" sz="quarter" idx="20"/>
              </p:nvPr>
            </p:nvSpPr>
            <p:spPr>
              <a:xfrm>
                <a:off x="4682131" y="2428832"/>
                <a:ext cx="3543799" cy="1860317"/>
              </a:xfrm>
            </p:spPr>
            <p: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𝑘</m:t>
                                  </m:r>
                                </m:sub>
                                <m:sup>
                                  <m:r>
                                    <a:rPr lang="en-US" i="1">
                                      <a:latin typeface="Cambria Math" panose="02040503050406030204" pitchFamily="18" charset="0"/>
                                    </a:rPr>
                                    <m:t>𝑛</m:t>
                                  </m:r>
                                </m:sup>
                                <m:e>
                                  <m:sSup>
                                    <m:sSupPr>
                                      <m:ctrlPr>
                                        <a:rPr lang="en-US" i="1" smtClean="0">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𝑖</m:t>
                                      </m:r>
                                    </m:sup>
                                  </m:sSup>
                                </m:e>
                              </m:nary>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𝑘</m:t>
                                  </m:r>
                                  <m:r>
                                    <a:rPr lang="en-US" i="1">
                                      <a:latin typeface="Cambria Math" panose="02040503050406030204" pitchFamily="18" charset="0"/>
                                    </a:rPr>
                                    <m:t>−2</m:t>
                                  </m:r>
                                </m:sup>
                              </m:sSup>
                              <m:r>
                                <a:rPr lang="en-US" i="1">
                                  <a:latin typeface="Cambria Math" panose="02040503050406030204" pitchFamily="18" charset="0"/>
                                </a:rPr>
                                <m:t>  …  </m:t>
                              </m:r>
                              <m:r>
                                <a:rPr lang="en-US" i="1">
                                  <a:latin typeface="Cambria Math" panose="02040503050406030204" pitchFamily="18" charset="0"/>
                                </a:rPr>
                                <m:t>𝐷</m:t>
                              </m:r>
                            </m:e>
                            <m:sup>
                              <m:r>
                                <a:rPr lang="en-US" i="1">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      1</m:t>
                          </m:r>
                        </m:e>
                      </m:d>
                    </m:oMath>
                  </m:oMathPara>
                </a14:m>
                <a:endParaRPr lang="en-US" dirty="0"/>
              </a:p>
              <a:p>
                <a:endParaRPr lang="en-US" dirty="0"/>
              </a:p>
              <a:p>
                <a:r>
                  <a:rPr lang="en-US" dirty="0"/>
                  <a:t>Here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𝐾</m:t>
                        </m:r>
                      </m:e>
                    </m:func>
                  </m:oMath>
                </a14:m>
                <a:r>
                  <a:rPr lang="en-US" dirty="0"/>
                  <a:t>, and </a:t>
                </a:r>
                <a14:m>
                  <m:oMath xmlns:m="http://schemas.openxmlformats.org/officeDocument/2006/math">
                    <m:r>
                      <a:rPr lang="en-US" i="1" dirty="0" smtClean="0">
                        <a:latin typeface="Cambria Math" panose="02040503050406030204" pitchFamily="18" charset="0"/>
                      </a:rPr>
                      <m:t>𝐷</m:t>
                    </m:r>
                  </m:oMath>
                </a14:m>
                <a:r>
                  <a:rPr lang="en-US" dirty="0"/>
                  <a:t> is any edge </a:t>
                </a:r>
              </a:p>
              <a:p>
                <a:r>
                  <a:rPr lang="en-US" dirty="0"/>
                  <a:t>We write edge D at</a:t>
                </a:r>
              </a:p>
              <a:p>
                <a14:m>
                  <m:oMath xmlns:m="http://schemas.openxmlformats.org/officeDocument/2006/math">
                    <m:r>
                      <a:rPr lang="en-US" i="1" dirty="0" smtClean="0">
                        <a:latin typeface="Cambria Math" panose="02040503050406030204" pitchFamily="18" charset="0"/>
                      </a:rPr>
                      <m:t>𝐵𝑅𝐴𝑀</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en-US" dirty="0"/>
                  <a:t>&amp;  address = </a:t>
                </a:r>
                <a14:m>
                  <m:oMath xmlns:m="http://schemas.openxmlformats.org/officeDocument/2006/math">
                    <m:r>
                      <a:rPr lang="en-US" i="1" dirty="0" smtClean="0">
                        <a:latin typeface="Cambria Math" panose="02040503050406030204" pitchFamily="18" charset="0"/>
                      </a:rPr>
                      <m:t>𝐷</m:t>
                    </m:r>
                    <m:r>
                      <a:rPr lang="en-US" i="1" dirty="0" smtClean="0">
                        <a:latin typeface="Cambria Math" panose="02040503050406030204" pitchFamily="18" charset="0"/>
                      </a:rPr>
                      <m:t>&gt;&gt;</m:t>
                    </m:r>
                    <m:r>
                      <a:rPr lang="en-US" i="1" dirty="0" smtClean="0">
                        <a:latin typeface="Cambria Math" panose="02040503050406030204" pitchFamily="18" charset="0"/>
                      </a:rPr>
                      <m:t>𝐾</m:t>
                    </m:r>
                  </m:oMath>
                </a14:m>
                <a:endParaRPr lang="en-US" dirty="0"/>
              </a:p>
            </p:txBody>
          </p:sp>
        </mc:Choice>
        <mc:Fallback xmlns="">
          <p:sp>
            <p:nvSpPr>
              <p:cNvPr id="9" name="Text Placeholder 8">
                <a:extLst>
                  <a:ext uri="{FF2B5EF4-FFF2-40B4-BE49-F238E27FC236}">
                    <a16:creationId xmlns:a16="http://schemas.microsoft.com/office/drawing/2014/main" id="{B5B0E4F9-B6CE-113D-E4F6-2F3C0768B9A5}"/>
                  </a:ext>
                </a:extLst>
              </p:cNvPr>
              <p:cNvSpPr>
                <a:spLocks noGrp="1" noRot="1" noChangeAspect="1" noMove="1" noResize="1" noEditPoints="1" noAdjustHandles="1" noChangeArrowheads="1" noChangeShapeType="1" noTextEdit="1"/>
              </p:cNvSpPr>
              <p:nvPr>
                <p:ph type="body" sz="quarter" idx="20"/>
              </p:nvPr>
            </p:nvSpPr>
            <p:spPr>
              <a:xfrm>
                <a:off x="4682131" y="2428832"/>
                <a:ext cx="3543799" cy="1860317"/>
              </a:xfrm>
              <a:blipFill>
                <a:blip r:embed="rId3"/>
                <a:stretch>
                  <a:fillRect l="-2857" t="-38776" b="-5442"/>
                </a:stretch>
              </a:blipFill>
            </p:spPr>
            <p:txBody>
              <a:bodyPr/>
              <a:lstStyle/>
              <a:p>
                <a:r>
                  <a:rPr lang="en-US">
                    <a:noFill/>
                  </a:rPr>
                  <a:t> </a:t>
                </a:r>
              </a:p>
            </p:txBody>
          </p:sp>
        </mc:Fallback>
      </mc:AlternateContent>
      <p:sp>
        <p:nvSpPr>
          <p:cNvPr id="10" name="Text Placeholder 9">
            <a:extLst>
              <a:ext uri="{FF2B5EF4-FFF2-40B4-BE49-F238E27FC236}">
                <a16:creationId xmlns:a16="http://schemas.microsoft.com/office/drawing/2014/main" id="{850C2AE9-5DA9-410B-8800-D7B6B39350ED}"/>
              </a:ext>
            </a:extLst>
          </p:cNvPr>
          <p:cNvSpPr>
            <a:spLocks noGrp="1"/>
          </p:cNvSpPr>
          <p:nvPr>
            <p:ph type="body" sz="quarter" idx="21"/>
          </p:nvPr>
        </p:nvSpPr>
        <p:spPr>
          <a:xfrm>
            <a:off x="4682131" y="2063072"/>
            <a:ext cx="3543799" cy="215444"/>
          </a:xfrm>
        </p:spPr>
        <p:txBody>
          <a:bodyPr/>
          <a:lstStyle/>
          <a:p>
            <a:r>
              <a:rPr lang="en-US" dirty="0"/>
              <a:t>(2) Bram encoder</a:t>
            </a:r>
          </a:p>
        </p:txBody>
      </p:sp>
      <p:sp>
        <p:nvSpPr>
          <p:cNvPr id="7" name="Title 6">
            <a:extLst>
              <a:ext uri="{FF2B5EF4-FFF2-40B4-BE49-F238E27FC236}">
                <a16:creationId xmlns:a16="http://schemas.microsoft.com/office/drawing/2014/main" id="{87A08D23-BBAB-CE43-6AE3-117DB16E789A}"/>
              </a:ext>
            </a:extLst>
          </p:cNvPr>
          <p:cNvSpPr>
            <a:spLocks noGrp="1"/>
          </p:cNvSpPr>
          <p:nvPr>
            <p:ph type="title"/>
          </p:nvPr>
        </p:nvSpPr>
        <p:spPr/>
        <p:txBody>
          <a:bodyPr/>
          <a:lstStyle/>
          <a:p>
            <a:r>
              <a:rPr lang="en-US" dirty="0"/>
              <a:t>Solution to Labeling Challenge</a:t>
            </a:r>
          </a:p>
        </p:txBody>
      </p:sp>
      <p:sp>
        <p:nvSpPr>
          <p:cNvPr id="12" name="Text Placeholder 4">
            <a:extLst>
              <a:ext uri="{FF2B5EF4-FFF2-40B4-BE49-F238E27FC236}">
                <a16:creationId xmlns:a16="http://schemas.microsoft.com/office/drawing/2014/main" id="{9077147A-01B1-712F-4AF3-4E823A044FB6}"/>
              </a:ext>
            </a:extLst>
          </p:cNvPr>
          <p:cNvSpPr txBox="1">
            <a:spLocks/>
          </p:cNvSpPr>
          <p:nvPr/>
        </p:nvSpPr>
        <p:spPr>
          <a:xfrm>
            <a:off x="750211" y="1014070"/>
            <a:ext cx="3543799" cy="215444"/>
          </a:xfrm>
          <a:prstGeom prst="rect">
            <a:avLst/>
          </a:prstGeom>
        </p:spPr>
        <p:txBody>
          <a:bodyPr vert="horz" wrap="square" lIns="0" tIns="0" rIns="0" bIns="0" rtlCol="0">
            <a:spAutoFit/>
          </a:bodyPr>
          <a:lstStyle>
            <a:lvl1pPr marL="0" indent="0" algn="l" defTabSz="685800" rtl="0" eaLnBrk="1" latinLnBrk="0" hangingPunct="1">
              <a:lnSpc>
                <a:spcPct val="100000"/>
              </a:lnSpc>
              <a:spcBef>
                <a:spcPts val="750"/>
              </a:spcBef>
              <a:buFontTx/>
              <a:buNone/>
              <a:defRPr sz="1400" b="1" i="0" kern="1200" cap="all" baseline="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Key Insights</a:t>
            </a:r>
            <a:endParaRPr lang="en-US" dirty="0"/>
          </a:p>
        </p:txBody>
      </p:sp>
      <p:sp>
        <p:nvSpPr>
          <p:cNvPr id="13" name="Text Placeholder 7">
            <a:extLst>
              <a:ext uri="{FF2B5EF4-FFF2-40B4-BE49-F238E27FC236}">
                <a16:creationId xmlns:a16="http://schemas.microsoft.com/office/drawing/2014/main" id="{3F393639-F63C-E26D-D3E8-9B08F5F4E825}"/>
              </a:ext>
            </a:extLst>
          </p:cNvPr>
          <p:cNvSpPr txBox="1">
            <a:spLocks/>
          </p:cNvSpPr>
          <p:nvPr/>
        </p:nvSpPr>
        <p:spPr>
          <a:xfrm>
            <a:off x="750211" y="1307775"/>
            <a:ext cx="7662268" cy="53347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“BRAM labeling” in principle is just an encoding, thus we can apply linear block code theory</a:t>
            </a:r>
          </a:p>
          <a:p>
            <a:pPr marL="285750" indent="-285750">
              <a:buFont typeface="Arial" panose="020B0604020202020204" pitchFamily="34" charset="0"/>
              <a:buChar char="•"/>
            </a:pPr>
            <a:r>
              <a:rPr lang="en-US" dirty="0"/>
              <a:t>Finding a valid generator polynomial G(D) makes implementation extremely hardware efficient</a:t>
            </a:r>
          </a:p>
        </p:txBody>
      </p:sp>
    </p:spTree>
    <p:extLst>
      <p:ext uri="{BB962C8B-B14F-4D97-AF65-F5344CB8AC3E}">
        <p14:creationId xmlns:p14="http://schemas.microsoft.com/office/powerpoint/2010/main" val="358083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59D296-0493-EBDE-2923-5D25CEE23454}"/>
              </a:ext>
            </a:extLst>
          </p:cNvPr>
          <p:cNvSpPr>
            <a:spLocks noGrp="1"/>
          </p:cNvSpPr>
          <p:nvPr>
            <p:ph type="dt" sz="half" idx="18"/>
          </p:nvPr>
        </p:nvSpPr>
        <p:spPr/>
        <p:txBody>
          <a:bodyPr/>
          <a:lstStyle/>
          <a:p>
            <a:fld id="{2E97A3B5-6613-4F46-BF76-6FADC2B102EA}" type="datetime4">
              <a:rPr lang="en-US" smtClean="0"/>
              <a:pPr/>
              <a:t>June 13, 2023</a:t>
            </a:fld>
            <a:endParaRPr lang="en-US" dirty="0"/>
          </a:p>
        </p:txBody>
      </p:sp>
      <p:sp>
        <p:nvSpPr>
          <p:cNvPr id="5" name="Slide Number Placeholder 4">
            <a:extLst>
              <a:ext uri="{FF2B5EF4-FFF2-40B4-BE49-F238E27FC236}">
                <a16:creationId xmlns:a16="http://schemas.microsoft.com/office/drawing/2014/main" id="{7DDC3AA6-C325-C490-0E6C-89A1286638FD}"/>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87" name="Title 86">
            <a:extLst>
              <a:ext uri="{FF2B5EF4-FFF2-40B4-BE49-F238E27FC236}">
                <a16:creationId xmlns:a16="http://schemas.microsoft.com/office/drawing/2014/main" id="{4947129E-882E-5438-1078-602FD0AC221B}"/>
              </a:ext>
            </a:extLst>
          </p:cNvPr>
          <p:cNvSpPr>
            <a:spLocks noGrp="1"/>
          </p:cNvSpPr>
          <p:nvPr>
            <p:ph type="title"/>
          </p:nvPr>
        </p:nvSpPr>
        <p:spPr/>
        <p:txBody>
          <a:bodyPr/>
          <a:lstStyle/>
          <a:p>
            <a:r>
              <a:rPr lang="en-US" dirty="0"/>
              <a:t>Final HW Architecture</a:t>
            </a:r>
          </a:p>
        </p:txBody>
      </p:sp>
      <p:pic>
        <p:nvPicPr>
          <p:cNvPr id="16" name="Picture 15" descr="Diagram&#10;&#10;Description automatically generated">
            <a:extLst>
              <a:ext uri="{FF2B5EF4-FFF2-40B4-BE49-F238E27FC236}">
                <a16:creationId xmlns:a16="http://schemas.microsoft.com/office/drawing/2014/main" id="{68413FF0-3DEF-2E19-E6A3-D06B8F324548}"/>
              </a:ext>
            </a:extLst>
          </p:cNvPr>
          <p:cNvPicPr>
            <a:picLocks noChangeAspect="1"/>
          </p:cNvPicPr>
          <p:nvPr/>
        </p:nvPicPr>
        <p:blipFill>
          <a:blip r:embed="rId2"/>
          <a:stretch>
            <a:fillRect/>
          </a:stretch>
        </p:blipFill>
        <p:spPr>
          <a:xfrm>
            <a:off x="2555415" y="884813"/>
            <a:ext cx="4033169" cy="1868772"/>
          </a:xfrm>
          <a:prstGeom prst="rect">
            <a:avLst/>
          </a:prstGeom>
        </p:spPr>
      </p:pic>
      <p:sp>
        <p:nvSpPr>
          <p:cNvPr id="17" name="Rectangle 16">
            <a:extLst>
              <a:ext uri="{FF2B5EF4-FFF2-40B4-BE49-F238E27FC236}">
                <a16:creationId xmlns:a16="http://schemas.microsoft.com/office/drawing/2014/main" id="{03A91AD6-47F2-6532-0F2B-48907176C32D}"/>
              </a:ext>
            </a:extLst>
          </p:cNvPr>
          <p:cNvSpPr/>
          <p:nvPr/>
        </p:nvSpPr>
        <p:spPr>
          <a:xfrm>
            <a:off x="640078" y="2881018"/>
            <a:ext cx="7772400" cy="1814673"/>
          </a:xfrm>
          <a:prstGeom prst="rect">
            <a:avLst/>
          </a:prstGeom>
          <a:solidFill>
            <a:srgbClr val="D9EBD3"/>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en-US" dirty="0">
                <a:solidFill>
                  <a:schemeClr val="accent3">
                    <a:lumMod val="10000"/>
                  </a:schemeClr>
                </a:solidFill>
              </a:rPr>
              <a:t>LVA</a:t>
            </a:r>
          </a:p>
        </p:txBody>
      </p:sp>
      <p:sp>
        <p:nvSpPr>
          <p:cNvPr id="89" name="Rectangle 88">
            <a:extLst>
              <a:ext uri="{FF2B5EF4-FFF2-40B4-BE49-F238E27FC236}">
                <a16:creationId xmlns:a16="http://schemas.microsoft.com/office/drawing/2014/main" id="{B0A88894-CE2A-6C3D-DA57-3DB5B8D8E5E8}"/>
              </a:ext>
            </a:extLst>
          </p:cNvPr>
          <p:cNvSpPr/>
          <p:nvPr/>
        </p:nvSpPr>
        <p:spPr>
          <a:xfrm>
            <a:off x="3950162" y="3007438"/>
            <a:ext cx="820958" cy="1517837"/>
          </a:xfrm>
          <a:prstGeom prst="rect">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lumMod val="10000"/>
                  </a:schemeClr>
                </a:solidFill>
              </a:rPr>
              <a:t>K BRAMS</a:t>
            </a:r>
          </a:p>
        </p:txBody>
      </p:sp>
      <p:sp>
        <p:nvSpPr>
          <p:cNvPr id="90" name="Rectangle 89">
            <a:extLst>
              <a:ext uri="{FF2B5EF4-FFF2-40B4-BE49-F238E27FC236}">
                <a16:creationId xmlns:a16="http://schemas.microsoft.com/office/drawing/2014/main" id="{8EABFE84-33DA-8CA6-C6FC-E4AC3B92A5C2}"/>
              </a:ext>
            </a:extLst>
          </p:cNvPr>
          <p:cNvSpPr/>
          <p:nvPr/>
        </p:nvSpPr>
        <p:spPr>
          <a:xfrm>
            <a:off x="5101506" y="3007441"/>
            <a:ext cx="998944" cy="1517837"/>
          </a:xfrm>
          <a:prstGeom prst="rect">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lumMod val="10000"/>
                  </a:schemeClr>
                </a:solidFill>
              </a:rPr>
              <a:t>AXI-LITE</a:t>
            </a:r>
          </a:p>
          <a:p>
            <a:pPr algn="ctr"/>
            <a:r>
              <a:rPr lang="en-US" sz="1400" dirty="0">
                <a:solidFill>
                  <a:schemeClr val="accent3">
                    <a:lumMod val="10000"/>
                  </a:schemeClr>
                </a:solidFill>
              </a:rPr>
              <a:t>Read Bus</a:t>
            </a:r>
          </a:p>
        </p:txBody>
      </p:sp>
      <p:sp>
        <p:nvSpPr>
          <p:cNvPr id="91" name="Rectangle 90">
            <a:extLst>
              <a:ext uri="{FF2B5EF4-FFF2-40B4-BE49-F238E27FC236}">
                <a16:creationId xmlns:a16="http://schemas.microsoft.com/office/drawing/2014/main" id="{3DAE70BB-6594-1EFD-7DF4-C885BADD982F}"/>
              </a:ext>
            </a:extLst>
          </p:cNvPr>
          <p:cNvSpPr/>
          <p:nvPr/>
        </p:nvSpPr>
        <p:spPr>
          <a:xfrm>
            <a:off x="2620832" y="3007442"/>
            <a:ext cx="998944" cy="1517837"/>
          </a:xfrm>
          <a:prstGeom prst="rect">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lumMod val="10000"/>
                  </a:schemeClr>
                </a:solidFill>
              </a:rPr>
              <a:t>AXI-LITE</a:t>
            </a:r>
          </a:p>
          <a:p>
            <a:pPr algn="ctr"/>
            <a:r>
              <a:rPr lang="en-US" sz="1400" dirty="0">
                <a:solidFill>
                  <a:schemeClr val="accent3">
                    <a:lumMod val="10000"/>
                  </a:schemeClr>
                </a:solidFill>
              </a:rPr>
              <a:t>Write Bus</a:t>
            </a:r>
          </a:p>
        </p:txBody>
      </p:sp>
      <p:sp>
        <p:nvSpPr>
          <p:cNvPr id="92" name="Rectangle 91">
            <a:extLst>
              <a:ext uri="{FF2B5EF4-FFF2-40B4-BE49-F238E27FC236}">
                <a16:creationId xmlns:a16="http://schemas.microsoft.com/office/drawing/2014/main" id="{5229590F-E30B-7E25-2DA7-2A26B809BCEE}"/>
              </a:ext>
            </a:extLst>
          </p:cNvPr>
          <p:cNvSpPr/>
          <p:nvPr/>
        </p:nvSpPr>
        <p:spPr>
          <a:xfrm>
            <a:off x="6642194" y="3007437"/>
            <a:ext cx="869906" cy="1517837"/>
          </a:xfrm>
          <a:prstGeom prst="rect">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lumMod val="10000"/>
                  </a:schemeClr>
                </a:solidFill>
              </a:rPr>
              <a:t>K/2</a:t>
            </a:r>
          </a:p>
          <a:p>
            <a:pPr algn="ctr"/>
            <a:r>
              <a:rPr lang="en-US" sz="1400" dirty="0">
                <a:solidFill>
                  <a:schemeClr val="accent3">
                    <a:lumMod val="10000"/>
                  </a:schemeClr>
                </a:solidFill>
              </a:rPr>
              <a:t>State</a:t>
            </a:r>
          </a:p>
          <a:p>
            <a:pPr algn="ctr"/>
            <a:r>
              <a:rPr lang="en-US" sz="1400" dirty="0">
                <a:solidFill>
                  <a:schemeClr val="accent3">
                    <a:lumMod val="10000"/>
                  </a:schemeClr>
                </a:solidFill>
              </a:rPr>
              <a:t>Modules</a:t>
            </a:r>
          </a:p>
        </p:txBody>
      </p:sp>
      <p:sp>
        <p:nvSpPr>
          <p:cNvPr id="93" name="Rectangle 92">
            <a:extLst>
              <a:ext uri="{FF2B5EF4-FFF2-40B4-BE49-F238E27FC236}">
                <a16:creationId xmlns:a16="http://schemas.microsoft.com/office/drawing/2014/main" id="{0D4CE2CE-8C9E-B3B2-49EA-B7C390E976DF}"/>
              </a:ext>
            </a:extLst>
          </p:cNvPr>
          <p:cNvSpPr/>
          <p:nvPr/>
        </p:nvSpPr>
        <p:spPr>
          <a:xfrm>
            <a:off x="1209182" y="3007439"/>
            <a:ext cx="869906" cy="1517837"/>
          </a:xfrm>
          <a:prstGeom prst="rect">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lumMod val="10000"/>
                  </a:schemeClr>
                </a:solidFill>
              </a:rPr>
              <a:t>K/2</a:t>
            </a:r>
          </a:p>
          <a:p>
            <a:pPr algn="ctr"/>
            <a:r>
              <a:rPr lang="en-US" sz="1400" dirty="0">
                <a:solidFill>
                  <a:schemeClr val="accent3">
                    <a:lumMod val="10000"/>
                  </a:schemeClr>
                </a:solidFill>
              </a:rPr>
              <a:t>Edge</a:t>
            </a:r>
          </a:p>
          <a:p>
            <a:pPr algn="ctr"/>
            <a:r>
              <a:rPr lang="en-US" sz="1400" dirty="0">
                <a:solidFill>
                  <a:schemeClr val="accent3">
                    <a:lumMod val="10000"/>
                  </a:schemeClr>
                </a:solidFill>
              </a:rPr>
              <a:t>Modules</a:t>
            </a:r>
          </a:p>
        </p:txBody>
      </p:sp>
      <p:cxnSp>
        <p:nvCxnSpPr>
          <p:cNvPr id="95" name="Straight Arrow Connector 94">
            <a:extLst>
              <a:ext uri="{FF2B5EF4-FFF2-40B4-BE49-F238E27FC236}">
                <a16:creationId xmlns:a16="http://schemas.microsoft.com/office/drawing/2014/main" id="{055C570E-024F-DE04-2CF2-77AE2A745FA8}"/>
              </a:ext>
            </a:extLst>
          </p:cNvPr>
          <p:cNvCxnSpPr>
            <a:cxnSpLocks/>
          </p:cNvCxnSpPr>
          <p:nvPr/>
        </p:nvCxnSpPr>
        <p:spPr>
          <a:xfrm>
            <a:off x="2079088" y="4124035"/>
            <a:ext cx="541744" cy="3"/>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C59B39D-37FF-F281-5BDC-D5CF9B4CF449}"/>
              </a:ext>
            </a:extLst>
          </p:cNvPr>
          <p:cNvCxnSpPr>
            <a:cxnSpLocks/>
            <a:stCxn id="91" idx="3"/>
            <a:endCxn id="89" idx="1"/>
          </p:cNvCxnSpPr>
          <p:nvPr/>
        </p:nvCxnSpPr>
        <p:spPr>
          <a:xfrm flipV="1">
            <a:off x="3619776" y="3766357"/>
            <a:ext cx="330386" cy="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5EB8A89-E49B-8AAA-0DD3-3AEBFF771EC7}"/>
              </a:ext>
            </a:extLst>
          </p:cNvPr>
          <p:cNvCxnSpPr>
            <a:cxnSpLocks/>
          </p:cNvCxnSpPr>
          <p:nvPr/>
        </p:nvCxnSpPr>
        <p:spPr>
          <a:xfrm flipV="1">
            <a:off x="4771120" y="3810338"/>
            <a:ext cx="330386" cy="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69D4889-2250-6C9C-5083-88428B6208DB}"/>
              </a:ext>
            </a:extLst>
          </p:cNvPr>
          <p:cNvCxnSpPr/>
          <p:nvPr/>
        </p:nvCxnSpPr>
        <p:spPr>
          <a:xfrm>
            <a:off x="6100450" y="4124035"/>
            <a:ext cx="541744" cy="3"/>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261D836-E266-E9B2-5BFD-7C6A493227EE}"/>
              </a:ext>
            </a:extLst>
          </p:cNvPr>
          <p:cNvCxnSpPr/>
          <p:nvPr/>
        </p:nvCxnSpPr>
        <p:spPr>
          <a:xfrm>
            <a:off x="6100450" y="3502522"/>
            <a:ext cx="541744" cy="3"/>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EAA0768-6DDA-BAAC-3E0D-300E03114DA0}"/>
              </a:ext>
            </a:extLst>
          </p:cNvPr>
          <p:cNvCxnSpPr>
            <a:cxnSpLocks/>
          </p:cNvCxnSpPr>
          <p:nvPr/>
        </p:nvCxnSpPr>
        <p:spPr>
          <a:xfrm>
            <a:off x="2071793" y="3507995"/>
            <a:ext cx="541744" cy="3"/>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8460656-ED7B-DDA4-196F-2F3C9F562037}"/>
              </a:ext>
            </a:extLst>
          </p:cNvPr>
          <p:cNvSpPr txBox="1"/>
          <p:nvPr/>
        </p:nvSpPr>
        <p:spPr>
          <a:xfrm>
            <a:off x="2255965" y="3330549"/>
            <a:ext cx="220257" cy="161583"/>
          </a:xfrm>
          <a:prstGeom prst="rect">
            <a:avLst/>
          </a:prstGeom>
          <a:noFill/>
        </p:spPr>
        <p:txBody>
          <a:bodyPr wrap="square" lIns="0" tIns="0" rIns="0" bIns="0" rtlCol="0">
            <a:spAutoFit/>
          </a:bodyPr>
          <a:lstStyle/>
          <a:p>
            <a:pPr algn="l"/>
            <a:r>
              <a:rPr lang="en-US" sz="1050" dirty="0"/>
              <a:t>K/2</a:t>
            </a:r>
          </a:p>
        </p:txBody>
      </p:sp>
      <p:sp>
        <p:nvSpPr>
          <p:cNvPr id="112" name="TextBox 111">
            <a:extLst>
              <a:ext uri="{FF2B5EF4-FFF2-40B4-BE49-F238E27FC236}">
                <a16:creationId xmlns:a16="http://schemas.microsoft.com/office/drawing/2014/main" id="{C0B54444-A58C-A086-6DC4-A663C4E7695E}"/>
              </a:ext>
            </a:extLst>
          </p:cNvPr>
          <p:cNvSpPr txBox="1"/>
          <p:nvPr/>
        </p:nvSpPr>
        <p:spPr>
          <a:xfrm>
            <a:off x="2239831" y="3960318"/>
            <a:ext cx="220257" cy="161583"/>
          </a:xfrm>
          <a:prstGeom prst="rect">
            <a:avLst/>
          </a:prstGeom>
          <a:noFill/>
        </p:spPr>
        <p:txBody>
          <a:bodyPr wrap="square" lIns="0" tIns="0" rIns="0" bIns="0" rtlCol="0">
            <a:spAutoFit/>
          </a:bodyPr>
          <a:lstStyle/>
          <a:p>
            <a:pPr algn="l"/>
            <a:r>
              <a:rPr lang="en-US" sz="1050" dirty="0"/>
              <a:t>K/2</a:t>
            </a:r>
          </a:p>
        </p:txBody>
      </p:sp>
      <p:sp>
        <p:nvSpPr>
          <p:cNvPr id="113" name="TextBox 112">
            <a:extLst>
              <a:ext uri="{FF2B5EF4-FFF2-40B4-BE49-F238E27FC236}">
                <a16:creationId xmlns:a16="http://schemas.microsoft.com/office/drawing/2014/main" id="{10B1AF87-4A48-69C9-AD12-9A0FA7EFEAA6}"/>
              </a:ext>
            </a:extLst>
          </p:cNvPr>
          <p:cNvSpPr txBox="1"/>
          <p:nvPr/>
        </p:nvSpPr>
        <p:spPr>
          <a:xfrm>
            <a:off x="3674840" y="3604772"/>
            <a:ext cx="220257" cy="161583"/>
          </a:xfrm>
          <a:prstGeom prst="rect">
            <a:avLst/>
          </a:prstGeom>
          <a:noFill/>
        </p:spPr>
        <p:txBody>
          <a:bodyPr wrap="square" lIns="0" tIns="0" rIns="0" bIns="0" rtlCol="0">
            <a:spAutoFit/>
          </a:bodyPr>
          <a:lstStyle/>
          <a:p>
            <a:pPr algn="ctr"/>
            <a:r>
              <a:rPr lang="en-US" sz="1050" dirty="0"/>
              <a:t>K</a:t>
            </a:r>
          </a:p>
        </p:txBody>
      </p:sp>
      <p:sp>
        <p:nvSpPr>
          <p:cNvPr id="114" name="TextBox 113">
            <a:extLst>
              <a:ext uri="{FF2B5EF4-FFF2-40B4-BE49-F238E27FC236}">
                <a16:creationId xmlns:a16="http://schemas.microsoft.com/office/drawing/2014/main" id="{0E593E4E-4BBF-FA70-3C12-DF423EDB6470}"/>
              </a:ext>
            </a:extLst>
          </p:cNvPr>
          <p:cNvSpPr txBox="1"/>
          <p:nvPr/>
        </p:nvSpPr>
        <p:spPr>
          <a:xfrm>
            <a:off x="4830853" y="3626771"/>
            <a:ext cx="220257" cy="161583"/>
          </a:xfrm>
          <a:prstGeom prst="rect">
            <a:avLst/>
          </a:prstGeom>
          <a:noFill/>
        </p:spPr>
        <p:txBody>
          <a:bodyPr wrap="square" lIns="0" tIns="0" rIns="0" bIns="0" rtlCol="0">
            <a:spAutoFit/>
          </a:bodyPr>
          <a:lstStyle/>
          <a:p>
            <a:pPr algn="ctr"/>
            <a:r>
              <a:rPr lang="en-US" sz="1050" dirty="0"/>
              <a:t>K</a:t>
            </a:r>
          </a:p>
        </p:txBody>
      </p:sp>
      <p:sp>
        <p:nvSpPr>
          <p:cNvPr id="116" name="TextBox 115">
            <a:extLst>
              <a:ext uri="{FF2B5EF4-FFF2-40B4-BE49-F238E27FC236}">
                <a16:creationId xmlns:a16="http://schemas.microsoft.com/office/drawing/2014/main" id="{C747D9D3-8663-BC09-7888-FD4CC48744B9}"/>
              </a:ext>
            </a:extLst>
          </p:cNvPr>
          <p:cNvSpPr txBox="1"/>
          <p:nvPr/>
        </p:nvSpPr>
        <p:spPr>
          <a:xfrm>
            <a:off x="6261193" y="3338106"/>
            <a:ext cx="220257" cy="161583"/>
          </a:xfrm>
          <a:prstGeom prst="rect">
            <a:avLst/>
          </a:prstGeom>
          <a:noFill/>
        </p:spPr>
        <p:txBody>
          <a:bodyPr wrap="square" lIns="0" tIns="0" rIns="0" bIns="0" rtlCol="0">
            <a:spAutoFit/>
          </a:bodyPr>
          <a:lstStyle/>
          <a:p>
            <a:pPr algn="l"/>
            <a:r>
              <a:rPr lang="en-US" sz="1050" dirty="0"/>
              <a:t>K/2</a:t>
            </a:r>
          </a:p>
        </p:txBody>
      </p:sp>
      <p:sp>
        <p:nvSpPr>
          <p:cNvPr id="118" name="TextBox 117">
            <a:extLst>
              <a:ext uri="{FF2B5EF4-FFF2-40B4-BE49-F238E27FC236}">
                <a16:creationId xmlns:a16="http://schemas.microsoft.com/office/drawing/2014/main" id="{9F64AB37-CC10-49A3-C578-3A753F48E0C7}"/>
              </a:ext>
            </a:extLst>
          </p:cNvPr>
          <p:cNvSpPr txBox="1"/>
          <p:nvPr/>
        </p:nvSpPr>
        <p:spPr>
          <a:xfrm>
            <a:off x="6261193" y="3960317"/>
            <a:ext cx="220257" cy="161583"/>
          </a:xfrm>
          <a:prstGeom prst="rect">
            <a:avLst/>
          </a:prstGeom>
          <a:noFill/>
        </p:spPr>
        <p:txBody>
          <a:bodyPr wrap="square" lIns="0" tIns="0" rIns="0" bIns="0" rtlCol="0">
            <a:spAutoFit/>
          </a:bodyPr>
          <a:lstStyle/>
          <a:p>
            <a:pPr algn="l"/>
            <a:r>
              <a:rPr lang="en-US" sz="1050" dirty="0"/>
              <a:t>K/2</a:t>
            </a:r>
          </a:p>
        </p:txBody>
      </p:sp>
      <p:cxnSp>
        <p:nvCxnSpPr>
          <p:cNvPr id="119" name="Straight Arrow Connector 118">
            <a:extLst>
              <a:ext uri="{FF2B5EF4-FFF2-40B4-BE49-F238E27FC236}">
                <a16:creationId xmlns:a16="http://schemas.microsoft.com/office/drawing/2014/main" id="{4FA4A8C0-3E15-9EC6-DC98-3A83A0EC4028}"/>
              </a:ext>
            </a:extLst>
          </p:cNvPr>
          <p:cNvCxnSpPr>
            <a:cxnSpLocks/>
          </p:cNvCxnSpPr>
          <p:nvPr/>
        </p:nvCxnSpPr>
        <p:spPr>
          <a:xfrm flipV="1">
            <a:off x="7346907" y="2350337"/>
            <a:ext cx="330386" cy="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FF1FCBD2-3433-B9BF-1F30-17A93711F79C}"/>
              </a:ext>
            </a:extLst>
          </p:cNvPr>
          <p:cNvSpPr txBox="1"/>
          <p:nvPr/>
        </p:nvSpPr>
        <p:spPr>
          <a:xfrm>
            <a:off x="7715667" y="2242619"/>
            <a:ext cx="774237" cy="215444"/>
          </a:xfrm>
          <a:prstGeom prst="rect">
            <a:avLst/>
          </a:prstGeom>
          <a:noFill/>
        </p:spPr>
        <p:txBody>
          <a:bodyPr wrap="square" lIns="0" tIns="0" rIns="0" bIns="0" rtlCol="0">
            <a:spAutoFit/>
          </a:bodyPr>
          <a:lstStyle/>
          <a:p>
            <a:pPr algn="l"/>
            <a:r>
              <a:rPr lang="en-US" sz="1400" dirty="0"/>
              <a:t>AXI-LITE</a:t>
            </a:r>
          </a:p>
        </p:txBody>
      </p:sp>
      <p:cxnSp>
        <p:nvCxnSpPr>
          <p:cNvPr id="136" name="Straight Arrow Connector 135">
            <a:extLst>
              <a:ext uri="{FF2B5EF4-FFF2-40B4-BE49-F238E27FC236}">
                <a16:creationId xmlns:a16="http://schemas.microsoft.com/office/drawing/2014/main" id="{D9D91823-9B56-8DB1-A9A2-19228CB1F86D}"/>
              </a:ext>
            </a:extLst>
          </p:cNvPr>
          <p:cNvCxnSpPr>
            <a:cxnSpLocks/>
            <a:endCxn id="93" idx="1"/>
          </p:cNvCxnSpPr>
          <p:nvPr/>
        </p:nvCxnSpPr>
        <p:spPr>
          <a:xfrm>
            <a:off x="975581" y="3766358"/>
            <a:ext cx="233601" cy="0"/>
          </a:xfrm>
          <a:prstGeom prst="straightConnector1">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9CF9183-3231-F1A9-C283-A9DD12B2F488}"/>
              </a:ext>
            </a:extLst>
          </p:cNvPr>
          <p:cNvCxnSpPr>
            <a:cxnSpLocks/>
          </p:cNvCxnSpPr>
          <p:nvPr/>
        </p:nvCxnSpPr>
        <p:spPr>
          <a:xfrm flipH="1">
            <a:off x="7512101" y="3810338"/>
            <a:ext cx="203566" cy="0"/>
          </a:xfrm>
          <a:prstGeom prst="straightConnector1">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75A79CD-AC33-44FB-2F14-037C81F998D4}"/>
              </a:ext>
            </a:extLst>
          </p:cNvPr>
          <p:cNvCxnSpPr>
            <a:cxnSpLocks/>
          </p:cNvCxnSpPr>
          <p:nvPr/>
        </p:nvCxnSpPr>
        <p:spPr>
          <a:xfrm>
            <a:off x="7715667" y="3810338"/>
            <a:ext cx="0" cy="78168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A59464B-9D17-F1FC-D361-C404E02F4666}"/>
              </a:ext>
            </a:extLst>
          </p:cNvPr>
          <p:cNvCxnSpPr>
            <a:cxnSpLocks/>
          </p:cNvCxnSpPr>
          <p:nvPr/>
        </p:nvCxnSpPr>
        <p:spPr>
          <a:xfrm flipH="1">
            <a:off x="975023" y="4598698"/>
            <a:ext cx="6740644"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477EE6E-8859-B684-3932-76E97529F037}"/>
              </a:ext>
            </a:extLst>
          </p:cNvPr>
          <p:cNvCxnSpPr>
            <a:cxnSpLocks/>
          </p:cNvCxnSpPr>
          <p:nvPr/>
        </p:nvCxnSpPr>
        <p:spPr>
          <a:xfrm>
            <a:off x="975581" y="3766355"/>
            <a:ext cx="0" cy="83234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E37EF3E-2FCF-BAEA-537A-D68CFBDF713B}"/>
              </a:ext>
            </a:extLst>
          </p:cNvPr>
          <p:cNvCxnSpPr>
            <a:cxnSpLocks/>
          </p:cNvCxnSpPr>
          <p:nvPr/>
        </p:nvCxnSpPr>
        <p:spPr>
          <a:xfrm flipV="1">
            <a:off x="7346907" y="2613256"/>
            <a:ext cx="330386" cy="4"/>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F3E4F11D-1C75-8AF5-C584-A974DBF8A5C0}"/>
              </a:ext>
            </a:extLst>
          </p:cNvPr>
          <p:cNvSpPr txBox="1"/>
          <p:nvPr/>
        </p:nvSpPr>
        <p:spPr>
          <a:xfrm>
            <a:off x="7715666" y="2507958"/>
            <a:ext cx="774237" cy="215444"/>
          </a:xfrm>
          <a:prstGeom prst="rect">
            <a:avLst/>
          </a:prstGeom>
          <a:noFill/>
        </p:spPr>
        <p:txBody>
          <a:bodyPr wrap="square" lIns="0" tIns="0" rIns="0" bIns="0" rtlCol="0">
            <a:spAutoFit/>
          </a:bodyPr>
          <a:lstStyle/>
          <a:p>
            <a:pPr algn="l"/>
            <a:r>
              <a:rPr lang="en-US" sz="1400" dirty="0"/>
              <a:t>AXI-S</a:t>
            </a:r>
          </a:p>
        </p:txBody>
      </p:sp>
      <p:sp>
        <p:nvSpPr>
          <p:cNvPr id="154" name="Down Arrow 153">
            <a:extLst>
              <a:ext uri="{FF2B5EF4-FFF2-40B4-BE49-F238E27FC236}">
                <a16:creationId xmlns:a16="http://schemas.microsoft.com/office/drawing/2014/main" id="{0357E202-EB1F-FD89-2DB6-48C125C20168}"/>
              </a:ext>
            </a:extLst>
          </p:cNvPr>
          <p:cNvSpPr/>
          <p:nvPr/>
        </p:nvSpPr>
        <p:spPr>
          <a:xfrm>
            <a:off x="3739579" y="2571750"/>
            <a:ext cx="277473" cy="309268"/>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35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8D909B-1CDD-C3FB-E4E5-BB03F9607C08}"/>
              </a:ext>
            </a:extLst>
          </p:cNvPr>
          <p:cNvSpPr>
            <a:spLocks noGrp="1"/>
          </p:cNvSpPr>
          <p:nvPr>
            <p:ph type="dt" sz="half" idx="18"/>
          </p:nvPr>
        </p:nvSpPr>
        <p:spPr/>
        <p:txBody>
          <a:bodyPr/>
          <a:lstStyle/>
          <a:p>
            <a:fld id="{92B87C6E-9F56-9A4E-BC38-C7FEA0F12D86}" type="datetime4">
              <a:rPr lang="en-US" smtClean="0"/>
              <a:t>June 13, 2023</a:t>
            </a:fld>
            <a:endParaRPr lang="en-US" dirty="0"/>
          </a:p>
        </p:txBody>
      </p:sp>
      <p:sp>
        <p:nvSpPr>
          <p:cNvPr id="3" name="Slide Number Placeholder 2">
            <a:extLst>
              <a:ext uri="{FF2B5EF4-FFF2-40B4-BE49-F238E27FC236}">
                <a16:creationId xmlns:a16="http://schemas.microsoft.com/office/drawing/2014/main" id="{5D5E67B1-E143-740D-C11C-55CE4D280BFB}"/>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5" name="Title 4">
            <a:extLst>
              <a:ext uri="{FF2B5EF4-FFF2-40B4-BE49-F238E27FC236}">
                <a16:creationId xmlns:a16="http://schemas.microsoft.com/office/drawing/2014/main" id="{121C3BA3-803D-6779-5F55-DA4AF4C60CCE}"/>
              </a:ext>
            </a:extLst>
          </p:cNvPr>
          <p:cNvSpPr>
            <a:spLocks noGrp="1"/>
          </p:cNvSpPr>
          <p:nvPr>
            <p:ph type="title"/>
          </p:nvPr>
        </p:nvSpPr>
        <p:spPr/>
        <p:txBody>
          <a:bodyPr/>
          <a:lstStyle/>
          <a:p>
            <a:r>
              <a:rPr lang="en-US" dirty="0"/>
              <a:t>Current and Future Steps</a:t>
            </a:r>
          </a:p>
        </p:txBody>
      </p:sp>
      <p:pic>
        <p:nvPicPr>
          <p:cNvPr id="5122" name="Picture 2" descr="Vivado Simulator Background color.">
            <a:extLst>
              <a:ext uri="{FF2B5EF4-FFF2-40B4-BE49-F238E27FC236}">
                <a16:creationId xmlns:a16="http://schemas.microsoft.com/office/drawing/2014/main" id="{23E29C9E-FF53-7930-D016-96B3917B5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238" y="1448793"/>
            <a:ext cx="3418128" cy="224822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8">
            <a:extLst>
              <a:ext uri="{FF2B5EF4-FFF2-40B4-BE49-F238E27FC236}">
                <a16:creationId xmlns:a16="http://schemas.microsoft.com/office/drawing/2014/main" id="{4902A833-37C5-DC66-D413-4B17BAC691A7}"/>
              </a:ext>
            </a:extLst>
          </p:cNvPr>
          <p:cNvSpPr txBox="1">
            <a:spLocks/>
          </p:cNvSpPr>
          <p:nvPr/>
        </p:nvSpPr>
        <p:spPr>
          <a:xfrm>
            <a:off x="640078" y="1864998"/>
            <a:ext cx="3673368" cy="707906"/>
          </a:xfrm>
          <a:prstGeom prst="rect">
            <a:avLst/>
          </a:prstGeom>
        </p:spPr>
        <p:txBody>
          <a:bodyPr wrap="none"/>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None/>
            </a:pPr>
            <a:r>
              <a:rPr lang="en-US" dirty="0"/>
              <a:t> </a:t>
            </a:r>
          </a:p>
          <a:p>
            <a:pPr marL="285750" indent="-285750"/>
            <a:endParaRPr lang="en-US" dirty="0"/>
          </a:p>
        </p:txBody>
      </p:sp>
      <p:sp>
        <p:nvSpPr>
          <p:cNvPr id="9" name="Text Placeholder 9">
            <a:extLst>
              <a:ext uri="{FF2B5EF4-FFF2-40B4-BE49-F238E27FC236}">
                <a16:creationId xmlns:a16="http://schemas.microsoft.com/office/drawing/2014/main" id="{1A8D7F82-D418-8D11-B467-5FAEBF70D30D}"/>
              </a:ext>
            </a:extLst>
          </p:cNvPr>
          <p:cNvSpPr txBox="1">
            <a:spLocks/>
          </p:cNvSpPr>
          <p:nvPr/>
        </p:nvSpPr>
        <p:spPr>
          <a:xfrm>
            <a:off x="564405" y="1517112"/>
            <a:ext cx="3824713" cy="97584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Verification of design in simulation</a:t>
            </a:r>
          </a:p>
          <a:p>
            <a:r>
              <a:rPr lang="en-US" dirty="0"/>
              <a:t>Ensures no major timing errors &amp; behavior</a:t>
            </a:r>
          </a:p>
          <a:p>
            <a:r>
              <a:rPr lang="en-US" dirty="0"/>
              <a:t>Demonstrate lower FPGA resource usage</a:t>
            </a:r>
          </a:p>
          <a:p>
            <a:endParaRPr lang="en-US" dirty="0"/>
          </a:p>
        </p:txBody>
      </p:sp>
      <p:sp>
        <p:nvSpPr>
          <p:cNvPr id="10" name="Text Placeholder 8">
            <a:extLst>
              <a:ext uri="{FF2B5EF4-FFF2-40B4-BE49-F238E27FC236}">
                <a16:creationId xmlns:a16="http://schemas.microsoft.com/office/drawing/2014/main" id="{098B067B-D937-1BD9-E07B-E9266E4EBF62}"/>
              </a:ext>
            </a:extLst>
          </p:cNvPr>
          <p:cNvSpPr txBox="1">
            <a:spLocks/>
          </p:cNvSpPr>
          <p:nvPr/>
        </p:nvSpPr>
        <p:spPr>
          <a:xfrm>
            <a:off x="660771" y="2907853"/>
            <a:ext cx="3824713" cy="96436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Use as computational core for CRC aided TBCC simulations</a:t>
            </a:r>
          </a:p>
          <a:p>
            <a:pPr marL="285750" indent="-285750">
              <a:buFont typeface="Arial" panose="020B0604020202020204" pitchFamily="34" charset="0"/>
              <a:buChar char="•"/>
            </a:pPr>
            <a:r>
              <a:rPr lang="en-US" dirty="0"/>
              <a:t>Simulate novel decoding schemes and compare performance </a:t>
            </a:r>
          </a:p>
        </p:txBody>
      </p:sp>
      <p:sp>
        <p:nvSpPr>
          <p:cNvPr id="11" name="Text Placeholder 9">
            <a:extLst>
              <a:ext uri="{FF2B5EF4-FFF2-40B4-BE49-F238E27FC236}">
                <a16:creationId xmlns:a16="http://schemas.microsoft.com/office/drawing/2014/main" id="{28B5C8BB-9C7B-AAF7-C529-D2EFD49EF2EC}"/>
              </a:ext>
            </a:extLst>
          </p:cNvPr>
          <p:cNvSpPr txBox="1">
            <a:spLocks/>
          </p:cNvSpPr>
          <p:nvPr/>
        </p:nvSpPr>
        <p:spPr>
          <a:xfrm>
            <a:off x="640081" y="2625397"/>
            <a:ext cx="3312500" cy="215444"/>
          </a:xfrm>
          <a:prstGeom prst="rect">
            <a:avLst/>
          </a:prstGeom>
        </p:spPr>
        <p:txBody>
          <a:bodyPr vert="horz" lIns="0" tIns="0" rIns="365760" bIns="0" rtlCol="0">
            <a:spAutoFit/>
          </a:bodyPr>
          <a:lstStyle>
            <a:lvl1pPr marL="0" indent="0" algn="l" defTabSz="685800" rtl="0" eaLnBrk="1" latinLnBrk="0" hangingPunct="1">
              <a:lnSpc>
                <a:spcPct val="100000"/>
              </a:lnSpc>
              <a:spcBef>
                <a:spcPts val="750"/>
              </a:spcBef>
              <a:buFontTx/>
              <a:buNone/>
              <a:defRPr sz="1400" b="1" i="0" kern="1200" cap="all" baseline="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Future Efforts</a:t>
            </a:r>
          </a:p>
        </p:txBody>
      </p:sp>
      <p:sp>
        <p:nvSpPr>
          <p:cNvPr id="16" name="Text Placeholder 9">
            <a:extLst>
              <a:ext uri="{FF2B5EF4-FFF2-40B4-BE49-F238E27FC236}">
                <a16:creationId xmlns:a16="http://schemas.microsoft.com/office/drawing/2014/main" id="{2FAC4C4E-ECE6-88AF-29AE-AF56CB26032F}"/>
              </a:ext>
            </a:extLst>
          </p:cNvPr>
          <p:cNvSpPr txBox="1">
            <a:spLocks/>
          </p:cNvSpPr>
          <p:nvPr/>
        </p:nvSpPr>
        <p:spPr>
          <a:xfrm>
            <a:off x="660771" y="1257547"/>
            <a:ext cx="3312500" cy="215444"/>
          </a:xfrm>
          <a:prstGeom prst="rect">
            <a:avLst/>
          </a:prstGeom>
        </p:spPr>
        <p:txBody>
          <a:bodyPr vert="horz" lIns="0" tIns="0" rIns="365760" bIns="0" rtlCol="0">
            <a:spAutoFit/>
          </a:bodyPr>
          <a:lstStyle>
            <a:lvl1pPr marL="0" indent="0" algn="l" defTabSz="685800" rtl="0" eaLnBrk="1" latinLnBrk="0" hangingPunct="1">
              <a:lnSpc>
                <a:spcPct val="100000"/>
              </a:lnSpc>
              <a:spcBef>
                <a:spcPts val="750"/>
              </a:spcBef>
              <a:buFontTx/>
              <a:buNone/>
              <a:defRPr sz="1400" b="1" i="0" kern="1200" cap="all" baseline="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Current Efforts</a:t>
            </a:r>
          </a:p>
        </p:txBody>
      </p:sp>
    </p:spTree>
    <p:extLst>
      <p:ext uri="{BB962C8B-B14F-4D97-AF65-F5344CB8AC3E}">
        <p14:creationId xmlns:p14="http://schemas.microsoft.com/office/powerpoint/2010/main" val="174027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B4F0D8-3824-5465-7CB8-062BF2BCC7D7}"/>
              </a:ext>
            </a:extLst>
          </p:cNvPr>
          <p:cNvSpPr>
            <a:spLocks noGrp="1"/>
          </p:cNvSpPr>
          <p:nvPr>
            <p:ph type="dt" sz="half" idx="18"/>
          </p:nvPr>
        </p:nvSpPr>
        <p:spPr/>
        <p:txBody>
          <a:bodyPr/>
          <a:lstStyle/>
          <a:p>
            <a:fld id="{F7BF61F8-88B3-FE4F-8169-B5261E98FF9B}" type="datetime4">
              <a:rPr lang="en-US" smtClean="0"/>
              <a:t>June 13, 2023</a:t>
            </a:fld>
            <a:endParaRPr lang="en-US" dirty="0"/>
          </a:p>
        </p:txBody>
      </p:sp>
      <p:sp>
        <p:nvSpPr>
          <p:cNvPr id="5" name="Slide Number Placeholder 4">
            <a:extLst>
              <a:ext uri="{FF2B5EF4-FFF2-40B4-BE49-F238E27FC236}">
                <a16:creationId xmlns:a16="http://schemas.microsoft.com/office/drawing/2014/main" id="{1E837F89-6697-4A1E-7565-34BCDD2772F7}"/>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8" name="Text Placeholder 7">
            <a:extLst>
              <a:ext uri="{FF2B5EF4-FFF2-40B4-BE49-F238E27FC236}">
                <a16:creationId xmlns:a16="http://schemas.microsoft.com/office/drawing/2014/main" id="{C79F7E7F-6F18-7CF8-60AF-9196CBCD4604}"/>
              </a:ext>
            </a:extLst>
          </p:cNvPr>
          <p:cNvSpPr>
            <a:spLocks noGrp="1"/>
          </p:cNvSpPr>
          <p:nvPr>
            <p:ph type="body" sz="quarter" idx="20"/>
          </p:nvPr>
        </p:nvSpPr>
        <p:spPr>
          <a:xfrm>
            <a:off x="640079" y="2651760"/>
            <a:ext cx="7772400" cy="222818"/>
          </a:xfrm>
        </p:spPr>
        <p:txBody>
          <a:bodyPr/>
          <a:lstStyle/>
          <a:p>
            <a:r>
              <a:rPr lang="en-US" dirty="0"/>
              <a:t>NOISE GENERATION</a:t>
            </a:r>
          </a:p>
        </p:txBody>
      </p:sp>
    </p:spTree>
    <p:extLst>
      <p:ext uri="{BB962C8B-B14F-4D97-AF65-F5344CB8AC3E}">
        <p14:creationId xmlns:p14="http://schemas.microsoft.com/office/powerpoint/2010/main" val="282112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7B0AFA-E735-BABC-77C3-9C6BD589B7FC}"/>
              </a:ext>
            </a:extLst>
          </p:cNvPr>
          <p:cNvSpPr>
            <a:spLocks noGrp="1"/>
          </p:cNvSpPr>
          <p:nvPr>
            <p:ph type="dt" sz="half" idx="18"/>
          </p:nvPr>
        </p:nvSpPr>
        <p:spPr/>
        <p:txBody>
          <a:bodyPr/>
          <a:lstStyle/>
          <a:p>
            <a:fld id="{277AD0DB-988E-4E4A-9FF3-E2C69BC94326}" type="datetime4">
              <a:rPr lang="en-US" smtClean="0"/>
              <a:t>June 13, 2023</a:t>
            </a:fld>
            <a:endParaRPr lang="en-US" dirty="0"/>
          </a:p>
        </p:txBody>
      </p:sp>
      <p:sp>
        <p:nvSpPr>
          <p:cNvPr id="3" name="Slide Number Placeholder 2">
            <a:extLst>
              <a:ext uri="{FF2B5EF4-FFF2-40B4-BE49-F238E27FC236}">
                <a16:creationId xmlns:a16="http://schemas.microsoft.com/office/drawing/2014/main" id="{435DCD6E-3826-113D-E99D-9677E0022805}"/>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7" name="Text Placeholder 6">
            <a:extLst>
              <a:ext uri="{FF2B5EF4-FFF2-40B4-BE49-F238E27FC236}">
                <a16:creationId xmlns:a16="http://schemas.microsoft.com/office/drawing/2014/main" id="{5CFC75EE-70AA-A406-81E3-DA0FAB81062A}"/>
              </a:ext>
            </a:extLst>
          </p:cNvPr>
          <p:cNvSpPr>
            <a:spLocks noGrp="1"/>
          </p:cNvSpPr>
          <p:nvPr>
            <p:ph type="body" sz="quarter" idx="21"/>
          </p:nvPr>
        </p:nvSpPr>
        <p:spPr>
          <a:xfrm>
            <a:off x="640080" y="1012148"/>
            <a:ext cx="3840479" cy="219456"/>
          </a:xfrm>
        </p:spPr>
        <p:txBody>
          <a:bodyPr/>
          <a:lstStyle/>
          <a:p>
            <a:r>
              <a:rPr lang="en-US" dirty="0"/>
              <a:t>Big Picture</a:t>
            </a:r>
          </a:p>
        </p:txBody>
      </p:sp>
      <p:sp>
        <p:nvSpPr>
          <p:cNvPr id="5" name="Title 4">
            <a:extLst>
              <a:ext uri="{FF2B5EF4-FFF2-40B4-BE49-F238E27FC236}">
                <a16:creationId xmlns:a16="http://schemas.microsoft.com/office/drawing/2014/main" id="{13CF8577-1498-7FE0-A1B4-F8E13B072EF6}"/>
              </a:ext>
            </a:extLst>
          </p:cNvPr>
          <p:cNvSpPr>
            <a:spLocks noGrp="1"/>
          </p:cNvSpPr>
          <p:nvPr>
            <p:ph type="title"/>
          </p:nvPr>
        </p:nvSpPr>
        <p:spPr/>
        <p:txBody>
          <a:bodyPr/>
          <a:lstStyle/>
          <a:p>
            <a:r>
              <a:rPr lang="en-US" dirty="0"/>
              <a:t>Motivation for AWGN in HW</a:t>
            </a:r>
          </a:p>
        </p:txBody>
      </p:sp>
      <p:pic>
        <p:nvPicPr>
          <p:cNvPr id="6146" name="Picture 2">
            <a:extLst>
              <a:ext uri="{FF2B5EF4-FFF2-40B4-BE49-F238E27FC236}">
                <a16:creationId xmlns:a16="http://schemas.microsoft.com/office/drawing/2014/main" id="{89AD3624-F9AA-ED71-A4AE-8B0BEF5C5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26" y="1384212"/>
            <a:ext cx="3551281" cy="19200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F5BC2EB-8CF6-4C59-9A41-B8A88E39F720}"/>
              </a:ext>
            </a:extLst>
          </p:cNvPr>
          <p:cNvSpPr/>
          <p:nvPr/>
        </p:nvSpPr>
        <p:spPr>
          <a:xfrm>
            <a:off x="640079" y="1930370"/>
            <a:ext cx="1433611" cy="670078"/>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Encoder</a:t>
            </a:r>
          </a:p>
        </p:txBody>
      </p:sp>
      <p:sp>
        <p:nvSpPr>
          <p:cNvPr id="10" name="Rectangle 9">
            <a:extLst>
              <a:ext uri="{FF2B5EF4-FFF2-40B4-BE49-F238E27FC236}">
                <a16:creationId xmlns:a16="http://schemas.microsoft.com/office/drawing/2014/main" id="{E0DB52C4-486A-9C70-4DC4-1D9D47AFB7B0}"/>
              </a:ext>
            </a:extLst>
          </p:cNvPr>
          <p:cNvSpPr/>
          <p:nvPr/>
        </p:nvSpPr>
        <p:spPr>
          <a:xfrm>
            <a:off x="6978868" y="1930370"/>
            <a:ext cx="1433611" cy="670078"/>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Decoder</a:t>
            </a:r>
          </a:p>
        </p:txBody>
      </p:sp>
      <p:cxnSp>
        <p:nvCxnSpPr>
          <p:cNvPr id="12" name="Straight Arrow Connector 11">
            <a:extLst>
              <a:ext uri="{FF2B5EF4-FFF2-40B4-BE49-F238E27FC236}">
                <a16:creationId xmlns:a16="http://schemas.microsoft.com/office/drawing/2014/main" id="{F4E109ED-4737-0A59-E680-0EF49C82AD10}"/>
              </a:ext>
            </a:extLst>
          </p:cNvPr>
          <p:cNvCxnSpPr/>
          <p:nvPr/>
        </p:nvCxnSpPr>
        <p:spPr>
          <a:xfrm flipV="1">
            <a:off x="2073690" y="2265409"/>
            <a:ext cx="770409" cy="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0ABA75-A901-18D0-88F5-E5BE1201112E}"/>
              </a:ext>
            </a:extLst>
          </p:cNvPr>
          <p:cNvCxnSpPr>
            <a:cxnSpLocks/>
            <a:endCxn id="10" idx="1"/>
          </p:cNvCxnSpPr>
          <p:nvPr/>
        </p:nvCxnSpPr>
        <p:spPr>
          <a:xfrm>
            <a:off x="6299903" y="2265409"/>
            <a:ext cx="678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28BE3FA-E145-2CF9-29FE-B86DBBD4314C}"/>
              </a:ext>
            </a:extLst>
          </p:cNvPr>
          <p:cNvSpPr/>
          <p:nvPr/>
        </p:nvSpPr>
        <p:spPr>
          <a:xfrm>
            <a:off x="6684579" y="1570245"/>
            <a:ext cx="1929700" cy="14756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2"/>
                </a:solidFill>
              </a:ln>
            </a:endParaRPr>
          </a:p>
        </p:txBody>
      </p:sp>
      <p:sp>
        <p:nvSpPr>
          <p:cNvPr id="26" name="TextBox 25">
            <a:extLst>
              <a:ext uri="{FF2B5EF4-FFF2-40B4-BE49-F238E27FC236}">
                <a16:creationId xmlns:a16="http://schemas.microsoft.com/office/drawing/2014/main" id="{8F68EE38-4196-7C50-BF79-473E19A6C61A}"/>
              </a:ext>
            </a:extLst>
          </p:cNvPr>
          <p:cNvSpPr txBox="1"/>
          <p:nvPr/>
        </p:nvSpPr>
        <p:spPr>
          <a:xfrm>
            <a:off x="7485468" y="2818874"/>
            <a:ext cx="65" cy="215444"/>
          </a:xfrm>
          <a:prstGeom prst="rect">
            <a:avLst/>
          </a:prstGeom>
          <a:noFill/>
        </p:spPr>
        <p:txBody>
          <a:bodyPr wrap="none" lIns="0" tIns="0" rIns="0" bIns="0" rtlCol="0">
            <a:spAutoFit/>
          </a:bodyPr>
          <a:lstStyle/>
          <a:p>
            <a:pPr algn="l"/>
            <a:endParaRPr lang="en-US" sz="1400" dirty="0" err="1"/>
          </a:p>
        </p:txBody>
      </p:sp>
      <p:sp>
        <p:nvSpPr>
          <p:cNvPr id="31" name="TextBox 30">
            <a:extLst>
              <a:ext uri="{FF2B5EF4-FFF2-40B4-BE49-F238E27FC236}">
                <a16:creationId xmlns:a16="http://schemas.microsoft.com/office/drawing/2014/main" id="{3877214C-0CDA-B9AD-32BA-4AB3FAE3CC22}"/>
              </a:ext>
            </a:extLst>
          </p:cNvPr>
          <p:cNvSpPr txBox="1"/>
          <p:nvPr/>
        </p:nvSpPr>
        <p:spPr>
          <a:xfrm>
            <a:off x="7245832" y="3165715"/>
            <a:ext cx="939621" cy="215444"/>
          </a:xfrm>
          <a:prstGeom prst="rect">
            <a:avLst/>
          </a:prstGeom>
          <a:noFill/>
        </p:spPr>
        <p:txBody>
          <a:bodyPr wrap="square" lIns="0" tIns="0" rIns="0" bIns="0" rtlCol="0">
            <a:spAutoFit/>
          </a:bodyPr>
          <a:lstStyle/>
          <a:p>
            <a:pPr algn="l"/>
            <a:r>
              <a:rPr lang="en-US" sz="1400" dirty="0"/>
              <a:t>Accelerated</a:t>
            </a:r>
          </a:p>
        </p:txBody>
      </p:sp>
      <p:sp>
        <p:nvSpPr>
          <p:cNvPr id="34" name="Rectangle 33">
            <a:extLst>
              <a:ext uri="{FF2B5EF4-FFF2-40B4-BE49-F238E27FC236}">
                <a16:creationId xmlns:a16="http://schemas.microsoft.com/office/drawing/2014/main" id="{6E56624E-A462-09DE-3461-74945B332541}"/>
              </a:ext>
            </a:extLst>
          </p:cNvPr>
          <p:cNvSpPr/>
          <p:nvPr/>
        </p:nvSpPr>
        <p:spPr>
          <a:xfrm>
            <a:off x="416209" y="1280160"/>
            <a:ext cx="6121225" cy="2101000"/>
          </a:xfrm>
          <a:prstGeom prst="rect">
            <a:avLst/>
          </a:prstGeom>
          <a:noFill/>
          <a:ln w="381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F47DB19-A679-EB66-D439-B53616B8471C}"/>
              </a:ext>
            </a:extLst>
          </p:cNvPr>
          <p:cNvSpPr txBox="1"/>
          <p:nvPr/>
        </p:nvSpPr>
        <p:spPr>
          <a:xfrm>
            <a:off x="640079" y="3481645"/>
            <a:ext cx="5548328" cy="215444"/>
          </a:xfrm>
          <a:prstGeom prst="rect">
            <a:avLst/>
          </a:prstGeom>
          <a:noFill/>
        </p:spPr>
        <p:txBody>
          <a:bodyPr wrap="square" lIns="0" tIns="0" rIns="0" bIns="0" rtlCol="0">
            <a:spAutoFit/>
          </a:bodyPr>
          <a:lstStyle/>
          <a:p>
            <a:pPr algn="l"/>
            <a:r>
              <a:rPr lang="en-US" sz="1400" dirty="0"/>
              <a:t>If we accelerate this we can fit the entire pipeline onto one FPGA</a:t>
            </a:r>
          </a:p>
        </p:txBody>
      </p:sp>
      <p:pic>
        <p:nvPicPr>
          <p:cNvPr id="6148" name="Picture 4">
            <a:extLst>
              <a:ext uri="{FF2B5EF4-FFF2-40B4-BE49-F238E27FC236}">
                <a16:creationId xmlns:a16="http://schemas.microsoft.com/office/drawing/2014/main" id="{AC36055C-55B2-842F-F80A-DE9D4ACC3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237" y="3716199"/>
            <a:ext cx="1822231" cy="124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07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F5146-88AA-C2F6-8D91-B83E81C3D128}"/>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 name="Slide Number Placeholder 2">
            <a:extLst>
              <a:ext uri="{FF2B5EF4-FFF2-40B4-BE49-F238E27FC236}">
                <a16:creationId xmlns:a16="http://schemas.microsoft.com/office/drawing/2014/main" id="{5B4E4D46-C0FA-03CF-CE61-471F7D19F942}"/>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4" name="Text Placeholder 3">
            <a:extLst>
              <a:ext uri="{FF2B5EF4-FFF2-40B4-BE49-F238E27FC236}">
                <a16:creationId xmlns:a16="http://schemas.microsoft.com/office/drawing/2014/main" id="{EA3DE2F2-FE51-8C59-9232-4F4B487A27D0}"/>
              </a:ext>
            </a:extLst>
          </p:cNvPr>
          <p:cNvSpPr>
            <a:spLocks noGrp="1"/>
          </p:cNvSpPr>
          <p:nvPr>
            <p:ph type="body" sz="quarter" idx="20"/>
          </p:nvPr>
        </p:nvSpPr>
        <p:spPr>
          <a:xfrm>
            <a:off x="640079" y="1024714"/>
            <a:ext cx="7772400" cy="215444"/>
          </a:xfrm>
        </p:spPr>
        <p:txBody>
          <a:bodyPr/>
          <a:lstStyle/>
          <a:p>
            <a:r>
              <a:rPr lang="en-US" dirty="0"/>
              <a:t>This implementation is based on the findings of Lee, </a:t>
            </a:r>
            <a:r>
              <a:rPr lang="en-US" dirty="0" err="1"/>
              <a:t>Luk</a:t>
            </a:r>
            <a:r>
              <a:rPr lang="en-US" dirty="0"/>
              <a:t>, Villasenor, et al. [2]</a:t>
            </a:r>
          </a:p>
        </p:txBody>
      </p:sp>
      <p:sp>
        <p:nvSpPr>
          <p:cNvPr id="5" name="Text Placeholder 4">
            <a:extLst>
              <a:ext uri="{FF2B5EF4-FFF2-40B4-BE49-F238E27FC236}">
                <a16:creationId xmlns:a16="http://schemas.microsoft.com/office/drawing/2014/main" id="{9164CBA6-070B-CC3C-A930-5B8DBF439139}"/>
              </a:ext>
            </a:extLst>
          </p:cNvPr>
          <p:cNvSpPr>
            <a:spLocks noGrp="1"/>
          </p:cNvSpPr>
          <p:nvPr>
            <p:ph type="body" sz="quarter" idx="21"/>
          </p:nvPr>
        </p:nvSpPr>
        <p:spPr>
          <a:xfrm>
            <a:off x="640079" y="1453487"/>
            <a:ext cx="3840479" cy="219456"/>
          </a:xfrm>
        </p:spPr>
        <p:txBody>
          <a:bodyPr/>
          <a:lstStyle/>
          <a:p>
            <a:r>
              <a:rPr lang="en-US" dirty="0"/>
              <a:t>Box Muller Transformation</a:t>
            </a:r>
          </a:p>
        </p:txBody>
      </p:sp>
      <p:sp>
        <p:nvSpPr>
          <p:cNvPr id="7" name="Title 6">
            <a:extLst>
              <a:ext uri="{FF2B5EF4-FFF2-40B4-BE49-F238E27FC236}">
                <a16:creationId xmlns:a16="http://schemas.microsoft.com/office/drawing/2014/main" id="{C50ECDCE-09B7-8FAC-D980-55C36C72B304}"/>
              </a:ext>
            </a:extLst>
          </p:cNvPr>
          <p:cNvSpPr>
            <a:spLocks noGrp="1"/>
          </p:cNvSpPr>
          <p:nvPr>
            <p:ph type="title"/>
          </p:nvPr>
        </p:nvSpPr>
        <p:spPr/>
        <p:txBody>
          <a:bodyPr/>
          <a:lstStyle/>
          <a:p>
            <a:r>
              <a:rPr lang="en-US" dirty="0"/>
              <a:t>Transforming Uniform RVs into Gaussian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9B18A0-C2B9-508D-F2DA-FA441B482A20}"/>
                  </a:ext>
                </a:extLst>
              </p:cNvPr>
              <p:cNvSpPr txBox="1"/>
              <p:nvPr/>
            </p:nvSpPr>
            <p:spPr>
              <a:xfrm>
                <a:off x="640079" y="1799239"/>
                <a:ext cx="3219320" cy="2897012"/>
              </a:xfrm>
              <a:prstGeom prst="rect">
                <a:avLst/>
              </a:prstGeom>
              <a:noFill/>
            </p:spPr>
            <p:txBody>
              <a:bodyPr wrap="square" lIns="0" tIns="0" rIns="0" bIns="0" rtlCol="0">
                <a:spAutoFit/>
              </a:bodyPr>
              <a:lstStyle/>
              <a:p>
                <a:r>
                  <a:rPr lang="en-US" sz="1400" dirty="0"/>
                  <a:t>Let</a:t>
                </a:r>
                <a14:m>
                  <m:oMath xmlns:m="http://schemas.openxmlformats.org/officeDocument/2006/math">
                    <m:r>
                      <a:rPr lang="en-US" sz="1400" b="0" i="0" smtClean="0">
                        <a:latin typeface="Cambria Math" panose="02040503050406030204" pitchFamily="18" charset="0"/>
                      </a:rPr>
                      <m:t> </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i="1">
                            <a:latin typeface="Cambria Math" panose="02040503050406030204" pitchFamily="18" charset="0"/>
                          </a:rPr>
                          <m:t>1</m:t>
                        </m:r>
                      </m:sub>
                    </m:sSub>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 </m:t>
                    </m:r>
                    <m:r>
                      <a:rPr lang="en-US" sz="1400" b="0" i="1" smtClean="0">
                        <a:latin typeface="Cambria Math" panose="02040503050406030204" pitchFamily="18" charset="0"/>
                      </a:rPr>
                      <m:t>𝑈</m:t>
                    </m:r>
                    <m:r>
                      <a:rPr lang="en-US" sz="1400" b="0" i="1" smtClean="0">
                        <a:latin typeface="Cambria Math" panose="02040503050406030204" pitchFamily="18" charset="0"/>
                      </a:rPr>
                      <m:t>(0,1)</m:t>
                    </m:r>
                  </m:oMath>
                </a14:m>
                <a:r>
                  <a:rPr lang="en-US" sz="1400" dirty="0"/>
                  <a:t> then for</a:t>
                </a:r>
              </a:p>
              <a:p>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m:t>
                          </m:r>
                          <m:r>
                            <m:rPr>
                              <m:sty m:val="p"/>
                            </m:rPr>
                            <a:rPr lang="en-US" sz="1400" b="0" i="0" smtClean="0">
                              <a:latin typeface="Cambria Math" panose="02040503050406030204" pitchFamily="18" charset="0"/>
                            </a:rPr>
                            <m:t>ln</m:t>
                          </m:r>
                          <m:r>
                            <a:rPr lang="en-US" sz="1400" b="0" i="1" smtClean="0">
                              <a:latin typeface="Cambria Math" panose="02040503050406030204" pitchFamily="18" charset="0"/>
                            </a:rPr>
                            <m:t>⁡(</m:t>
                          </m:r>
                          <m:r>
                            <a:rPr lang="en-US" sz="1400" b="0" i="1" smtClean="0">
                              <a:latin typeface="Cambria Math" panose="02040503050406030204" pitchFamily="18" charset="0"/>
                            </a:rPr>
                            <m:t>𝑢</m:t>
                          </m:r>
                          <m:r>
                            <a:rPr lang="en-US" sz="1400" b="0" i="1" smtClean="0">
                              <a:latin typeface="Cambria Math" panose="02040503050406030204" pitchFamily="18" charset="0"/>
                            </a:rPr>
                            <m:t>)</m:t>
                          </m:r>
                        </m:e>
                      </m:rad>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cos</m:t>
                      </m:r>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m:t>
                      </m:r>
                      <m:rad>
                        <m:radPr>
                          <m:degHide m:val="on"/>
                          <m:ctrlPr>
                            <a:rPr lang="en-US" sz="1400" i="1">
                              <a:latin typeface="Cambria Math" panose="02040503050406030204" pitchFamily="18" charset="0"/>
                            </a:rPr>
                          </m:ctrlPr>
                        </m:radPr>
                        <m:deg/>
                        <m:e>
                          <m:r>
                            <a:rPr lang="en-US" sz="1400" i="1">
                              <a:latin typeface="Cambria Math" panose="02040503050406030204" pitchFamily="18" charset="0"/>
                            </a:rPr>
                            <m:t>2</m:t>
                          </m:r>
                        </m:e>
                      </m:rad>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sin</m:t>
                          </m:r>
                        </m:fName>
                        <m:e>
                          <m:d>
                            <m:dPr>
                              <m:ctrlPr>
                                <a:rPr lang="en-US" sz="1400" b="0" i="1" smtClean="0">
                                  <a:latin typeface="Cambria Math" panose="02040503050406030204" pitchFamily="18" charset="0"/>
                                </a:rPr>
                              </m:ctrlPr>
                            </m:dPr>
                            <m:e>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𝜋</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m:t>
                                  </m:r>
                                </m:sub>
                              </m:sSub>
                            </m:e>
                          </m:d>
                        </m:e>
                      </m:func>
                    </m:oMath>
                  </m:oMathPara>
                </a14:m>
                <a:endParaRPr lang="en-US" sz="1400" dirty="0"/>
              </a:p>
              <a:p>
                <a:endParaRPr lang="en-US" sz="1400" dirty="0"/>
              </a:p>
              <a:p>
                <a:r>
                  <a:rPr lang="en-US" sz="1400" dirty="0"/>
                  <a:t>We have that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 </m:t>
                    </m:r>
                    <m:r>
                      <a:rPr lang="en-US" sz="1400" b="0" i="1" smtClean="0">
                        <a:latin typeface="Cambria Math" panose="02040503050406030204" pitchFamily="18" charset="0"/>
                      </a:rPr>
                      <m:t>𝑁</m:t>
                    </m:r>
                    <m:r>
                      <a:rPr lang="en-US" sz="1400" b="0" i="1" smtClean="0">
                        <a:latin typeface="Cambria Math" panose="02040503050406030204" pitchFamily="18" charset="0"/>
                      </a:rPr>
                      <m:t>(0,1)</m:t>
                    </m:r>
                  </m:oMath>
                </a14:m>
                <a:r>
                  <a:rPr lang="en-US" sz="1400" dirty="0"/>
                  <a:t> where</a:t>
                </a:r>
              </a:p>
              <a:p>
                <a:endParaRPr lang="en-US" sz="1400" dirty="0"/>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e>
                      </m:d>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sub>
                              </m:sSub>
                            </m:e>
                          </m:d>
                          <m:r>
                            <a:rPr lang="en-US" sz="1400" i="1">
                              <a:latin typeface="Cambria Math" panose="02040503050406030204" pitchFamily="18" charset="0"/>
                            </a:rPr>
                            <m:t>∗</m:t>
                          </m:r>
                          <m:r>
                            <a:rPr lang="en-US" sz="1400" i="1">
                              <a:latin typeface="Cambria Math" panose="02040503050406030204" pitchFamily="18" charset="0"/>
                            </a:rPr>
                            <m:t>𝑔</m:t>
                          </m:r>
                        </m:e>
                        <m:sub>
                          <m:r>
                            <a:rPr lang="en-US" sz="1400" b="0" i="1" smtClean="0">
                              <a:latin typeface="Cambria Math" panose="02040503050406030204" pitchFamily="18" charset="0"/>
                            </a:rPr>
                            <m:t>2</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2</m:t>
                              </m:r>
                            </m:sub>
                          </m:sSub>
                        </m:e>
                      </m:d>
                    </m:oMath>
                  </m:oMathPara>
                </a14:m>
                <a:endParaRPr lang="en-US" sz="1400" dirty="0"/>
              </a:p>
              <a:p>
                <a:endParaRPr lang="en-US" sz="1400" dirty="0"/>
              </a:p>
              <a:p>
                <a:endParaRPr lang="en-US" sz="1400" dirty="0"/>
              </a:p>
              <a:p>
                <a:endParaRPr lang="en-US" sz="1400" dirty="0" err="1"/>
              </a:p>
            </p:txBody>
          </p:sp>
        </mc:Choice>
        <mc:Fallback xmlns="">
          <p:sp>
            <p:nvSpPr>
              <p:cNvPr id="8" name="TextBox 7">
                <a:extLst>
                  <a:ext uri="{FF2B5EF4-FFF2-40B4-BE49-F238E27FC236}">
                    <a16:creationId xmlns:a16="http://schemas.microsoft.com/office/drawing/2014/main" id="{1A9B18A0-C2B9-508D-F2DA-FA441B482A20}"/>
                  </a:ext>
                </a:extLst>
              </p:cNvPr>
              <p:cNvSpPr txBox="1">
                <a:spLocks noRot="1" noChangeAspect="1" noMove="1" noResize="1" noEditPoints="1" noAdjustHandles="1" noChangeArrowheads="1" noChangeShapeType="1" noTextEdit="1"/>
              </p:cNvSpPr>
              <p:nvPr/>
            </p:nvSpPr>
            <p:spPr>
              <a:xfrm>
                <a:off x="640079" y="1799239"/>
                <a:ext cx="3219320" cy="2897012"/>
              </a:xfrm>
              <a:prstGeom prst="rect">
                <a:avLst/>
              </a:prstGeom>
              <a:blipFill>
                <a:blip r:embed="rId2"/>
                <a:stretch>
                  <a:fillRect l="-3543" t="-1747"/>
                </a:stretch>
              </a:blipFill>
            </p:spPr>
            <p:txBody>
              <a:bodyPr/>
              <a:lstStyle/>
              <a:p>
                <a:r>
                  <a:rPr lang="en-US">
                    <a:noFill/>
                  </a:rPr>
                  <a:t> </a:t>
                </a:r>
              </a:p>
            </p:txBody>
          </p:sp>
        </mc:Fallback>
      </mc:AlternateContent>
      <p:sp>
        <p:nvSpPr>
          <p:cNvPr id="9" name="Right Arrow 8">
            <a:extLst>
              <a:ext uri="{FF2B5EF4-FFF2-40B4-BE49-F238E27FC236}">
                <a16:creationId xmlns:a16="http://schemas.microsoft.com/office/drawing/2014/main" id="{DB9BF372-EA3F-18E7-397B-60B9E02CB278}"/>
              </a:ext>
            </a:extLst>
          </p:cNvPr>
          <p:cNvSpPr/>
          <p:nvPr/>
        </p:nvSpPr>
        <p:spPr>
          <a:xfrm>
            <a:off x="3859399" y="2282848"/>
            <a:ext cx="1765738" cy="491884"/>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dirty="0"/>
              <a:t>ISSUE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49CB60-3ADD-56C9-2D69-F9E504E131B8}"/>
                  </a:ext>
                </a:extLst>
              </p:cNvPr>
              <p:cNvSpPr txBox="1"/>
              <p:nvPr/>
            </p:nvSpPr>
            <p:spPr>
              <a:xfrm>
                <a:off x="5896302" y="2248584"/>
                <a:ext cx="2699057" cy="646331"/>
              </a:xfrm>
              <a:prstGeom prst="rect">
                <a:avLst/>
              </a:prstGeom>
              <a:noFill/>
            </p:spPr>
            <p:txBody>
              <a:bodyPr wrap="square" lIns="0" tIns="0" rIns="0" bIns="0" rtlCol="0">
                <a:spAutoFit/>
              </a:bodyPr>
              <a:lstStyle/>
              <a:p>
                <a:pPr marL="285750" indent="-285750" algn="l">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𝑓</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oMath>
                </a14:m>
                <a:r>
                  <a:rPr lang="en-US" sz="1400" dirty="0"/>
                  <a:t>are very non-linear</a:t>
                </a:r>
              </a:p>
              <a:p>
                <a:pPr marL="285750" indent="-285750" algn="l">
                  <a:buFont typeface="Arial" panose="020B0604020202020204" pitchFamily="34" charset="0"/>
                  <a:buChar char="•"/>
                </a:pPr>
                <a:r>
                  <a:rPr lang="en-US" sz="1400" dirty="0"/>
                  <a:t>In hardware we can only do +,-,*, &gt;&gt;  </a:t>
                </a:r>
                <a:r>
                  <a:rPr lang="en-US" sz="1400" dirty="0" err="1"/>
                  <a:t>e.t.c</a:t>
                </a:r>
                <a:endParaRPr lang="en-US" sz="1400" dirty="0"/>
              </a:p>
            </p:txBody>
          </p:sp>
        </mc:Choice>
        <mc:Fallback xmlns="">
          <p:sp>
            <p:nvSpPr>
              <p:cNvPr id="10" name="TextBox 9">
                <a:extLst>
                  <a:ext uri="{FF2B5EF4-FFF2-40B4-BE49-F238E27FC236}">
                    <a16:creationId xmlns:a16="http://schemas.microsoft.com/office/drawing/2014/main" id="{6649CB60-3ADD-56C9-2D69-F9E504E131B8}"/>
                  </a:ext>
                </a:extLst>
              </p:cNvPr>
              <p:cNvSpPr txBox="1">
                <a:spLocks noRot="1" noChangeAspect="1" noMove="1" noResize="1" noEditPoints="1" noAdjustHandles="1" noChangeArrowheads="1" noChangeShapeType="1" noTextEdit="1"/>
              </p:cNvSpPr>
              <p:nvPr/>
            </p:nvSpPr>
            <p:spPr>
              <a:xfrm>
                <a:off x="5896302" y="2248584"/>
                <a:ext cx="2699057" cy="646331"/>
              </a:xfrm>
              <a:prstGeom prst="rect">
                <a:avLst/>
              </a:prstGeom>
              <a:blipFill>
                <a:blip r:embed="rId3"/>
                <a:stretch>
                  <a:fillRect l="-3756" t="-9615" b="-15385"/>
                </a:stretch>
              </a:blipFill>
            </p:spPr>
            <p:txBody>
              <a:bodyPr/>
              <a:lstStyle/>
              <a:p>
                <a:r>
                  <a:rPr lang="en-US">
                    <a:noFill/>
                  </a:rPr>
                  <a:t> </a:t>
                </a:r>
              </a:p>
            </p:txBody>
          </p:sp>
        </mc:Fallback>
      </mc:AlternateContent>
    </p:spTree>
    <p:extLst>
      <p:ext uri="{BB962C8B-B14F-4D97-AF65-F5344CB8AC3E}">
        <p14:creationId xmlns:p14="http://schemas.microsoft.com/office/powerpoint/2010/main" val="302980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B2F0C-9D5E-5A09-38FD-6C08180944B9}"/>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 name="Slide Number Placeholder 2">
            <a:extLst>
              <a:ext uri="{FF2B5EF4-FFF2-40B4-BE49-F238E27FC236}">
                <a16:creationId xmlns:a16="http://schemas.microsoft.com/office/drawing/2014/main" id="{97198FCD-0F66-FD90-2600-D8803A15257C}"/>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7" name="Title 6">
            <a:extLst>
              <a:ext uri="{FF2B5EF4-FFF2-40B4-BE49-F238E27FC236}">
                <a16:creationId xmlns:a16="http://schemas.microsoft.com/office/drawing/2014/main" id="{E03F0F09-6860-9A23-F4F1-4C12953AF6BC}"/>
              </a:ext>
            </a:extLst>
          </p:cNvPr>
          <p:cNvSpPr>
            <a:spLocks noGrp="1"/>
          </p:cNvSpPr>
          <p:nvPr>
            <p:ph type="title"/>
          </p:nvPr>
        </p:nvSpPr>
        <p:spPr/>
        <p:txBody>
          <a:bodyPr/>
          <a:lstStyle/>
          <a:p>
            <a:r>
              <a:rPr lang="en-US" dirty="0"/>
              <a:t>Non-Uniform Segmentation</a:t>
            </a:r>
          </a:p>
        </p:txBody>
      </p:sp>
      <p:pic>
        <p:nvPicPr>
          <p:cNvPr id="7170" name="Picture 2">
            <a:extLst>
              <a:ext uri="{FF2B5EF4-FFF2-40B4-BE49-F238E27FC236}">
                <a16:creationId xmlns:a16="http://schemas.microsoft.com/office/drawing/2014/main" id="{8AD819C0-F28D-B480-FF96-5ADC1BF3C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383" y="951309"/>
            <a:ext cx="2603403" cy="158789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6image32606864">
            <a:extLst>
              <a:ext uri="{FF2B5EF4-FFF2-40B4-BE49-F238E27FC236}">
                <a16:creationId xmlns:a16="http://schemas.microsoft.com/office/drawing/2014/main" id="{30138242-2F69-7857-2AFA-715CD2934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505" y="2733129"/>
            <a:ext cx="2923161" cy="158789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age6image32612480">
            <a:extLst>
              <a:ext uri="{FF2B5EF4-FFF2-40B4-BE49-F238E27FC236}">
                <a16:creationId xmlns:a16="http://schemas.microsoft.com/office/drawing/2014/main" id="{0937C648-4F91-1F37-DD75-89ACCE480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1" y="2809524"/>
            <a:ext cx="25654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page3image33417376">
            <a:extLst>
              <a:ext uri="{FF2B5EF4-FFF2-40B4-BE49-F238E27FC236}">
                <a16:creationId xmlns:a16="http://schemas.microsoft.com/office/drawing/2014/main" id="{DC2F84B7-51F5-4566-B4E8-068CC5CD89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3679" y="951309"/>
            <a:ext cx="1828800" cy="2997200"/>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a:extLst>
              <a:ext uri="{FF2B5EF4-FFF2-40B4-BE49-F238E27FC236}">
                <a16:creationId xmlns:a16="http://schemas.microsoft.com/office/drawing/2014/main" id="{1925C3BB-7283-EBA8-3144-BF6BC52F3422}"/>
              </a:ext>
            </a:extLst>
          </p:cNvPr>
          <p:cNvSpPr/>
          <p:nvPr/>
        </p:nvSpPr>
        <p:spPr>
          <a:xfrm>
            <a:off x="3164492" y="3127878"/>
            <a:ext cx="662151" cy="1954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5035D15-920F-2E1C-928E-E6A04AE04AD3}"/>
              </a:ext>
            </a:extLst>
          </p:cNvPr>
          <p:cNvSpPr txBox="1"/>
          <p:nvPr/>
        </p:nvSpPr>
        <p:spPr>
          <a:xfrm>
            <a:off x="857032" y="1357685"/>
            <a:ext cx="2439889" cy="1292662"/>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sz="1400" dirty="0"/>
              <a:t>Each segment is linearized</a:t>
            </a:r>
          </a:p>
          <a:p>
            <a:pPr marL="285750" indent="-285750" algn="l">
              <a:buFont typeface="Arial" panose="020B0604020202020204" pitchFamily="34" charset="0"/>
              <a:buChar char="•"/>
            </a:pPr>
            <a:r>
              <a:rPr lang="en-US" sz="1400" dirty="0"/>
              <a:t>Coefficients stored in ROM</a:t>
            </a:r>
          </a:p>
          <a:p>
            <a:pPr marL="285750" indent="-285750" algn="l">
              <a:buFont typeface="Arial" panose="020B0604020202020204" pitchFamily="34" charset="0"/>
              <a:buChar char="•"/>
            </a:pPr>
            <a:r>
              <a:rPr lang="en-US" sz="1400" dirty="0"/>
              <a:t>Linearization used to approximate that segment</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a:p>
        </p:txBody>
      </p:sp>
    </p:spTree>
    <p:extLst>
      <p:ext uri="{BB962C8B-B14F-4D97-AF65-F5344CB8AC3E}">
        <p14:creationId xmlns:p14="http://schemas.microsoft.com/office/powerpoint/2010/main" val="97537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8E584-09BF-8BC4-434E-CC466916326F}"/>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 name="Slide Number Placeholder 2">
            <a:extLst>
              <a:ext uri="{FF2B5EF4-FFF2-40B4-BE49-F238E27FC236}">
                <a16:creationId xmlns:a16="http://schemas.microsoft.com/office/drawing/2014/main" id="{89A26958-EB3A-CF0B-B355-8735384289B9}"/>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7" name="Title 6">
            <a:extLst>
              <a:ext uri="{FF2B5EF4-FFF2-40B4-BE49-F238E27FC236}">
                <a16:creationId xmlns:a16="http://schemas.microsoft.com/office/drawing/2014/main" id="{616FC70B-AC0B-C4F5-5954-95C2A8EB1ABF}"/>
              </a:ext>
            </a:extLst>
          </p:cNvPr>
          <p:cNvSpPr>
            <a:spLocks noGrp="1"/>
          </p:cNvSpPr>
          <p:nvPr>
            <p:ph type="title"/>
          </p:nvPr>
        </p:nvSpPr>
        <p:spPr/>
        <p:txBody>
          <a:bodyPr/>
          <a:lstStyle/>
          <a:p>
            <a:r>
              <a:rPr lang="en-US" dirty="0"/>
              <a:t>Results </a:t>
            </a:r>
          </a:p>
        </p:txBody>
      </p:sp>
      <p:pic>
        <p:nvPicPr>
          <p:cNvPr id="8194" name="Picture 2">
            <a:extLst>
              <a:ext uri="{FF2B5EF4-FFF2-40B4-BE49-F238E27FC236}">
                <a16:creationId xmlns:a16="http://schemas.microsoft.com/office/drawing/2014/main" id="{FA43A176-80DF-2351-C82E-44D83B6A4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2722"/>
            <a:ext cx="9144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8DA3029-FB52-BDE7-2B61-28649F197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98451"/>
            <a:ext cx="5026047" cy="125651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C2DB82F6-D9E4-D39B-79F5-00917BF650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55207"/>
            <a:ext cx="4572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a:extLst>
              <a:ext uri="{FF2B5EF4-FFF2-40B4-BE49-F238E27FC236}">
                <a16:creationId xmlns:a16="http://schemas.microsoft.com/office/drawing/2014/main" id="{13EE8D31-E3D6-5D18-4C35-2CD3E7B60E26}"/>
              </a:ext>
            </a:extLst>
          </p:cNvPr>
          <p:cNvSpPr/>
          <p:nvPr/>
        </p:nvSpPr>
        <p:spPr>
          <a:xfrm>
            <a:off x="4471101" y="3872011"/>
            <a:ext cx="554946" cy="220717"/>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854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636F2-B418-48D5-512C-68F138494BF2}"/>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 name="Slide Number Placeholder 2">
            <a:extLst>
              <a:ext uri="{FF2B5EF4-FFF2-40B4-BE49-F238E27FC236}">
                <a16:creationId xmlns:a16="http://schemas.microsoft.com/office/drawing/2014/main" id="{CD32DE4A-0302-9278-63F4-88D1414F7697}"/>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4" name="Text Placeholder 3">
            <a:extLst>
              <a:ext uri="{FF2B5EF4-FFF2-40B4-BE49-F238E27FC236}">
                <a16:creationId xmlns:a16="http://schemas.microsoft.com/office/drawing/2014/main" id="{3D263895-B9DF-23E9-61DF-A544E111F995}"/>
              </a:ext>
            </a:extLst>
          </p:cNvPr>
          <p:cNvSpPr>
            <a:spLocks noGrp="1"/>
          </p:cNvSpPr>
          <p:nvPr>
            <p:ph type="body" sz="quarter" idx="20"/>
          </p:nvPr>
        </p:nvSpPr>
        <p:spPr>
          <a:xfrm>
            <a:off x="640079" y="1188720"/>
            <a:ext cx="3840480" cy="1805623"/>
          </a:xfrm>
        </p:spPr>
        <p:txBody>
          <a:bodyPr/>
          <a:lstStyle/>
          <a:p>
            <a:pPr marL="285750" indent="-285750">
              <a:buFont typeface="Arial" panose="020B0604020202020204" pitchFamily="34" charset="0"/>
              <a:buChar char="•"/>
            </a:pPr>
            <a:r>
              <a:rPr lang="en-US" dirty="0"/>
              <a:t>Professor Richard D. Wesel</a:t>
            </a:r>
          </a:p>
          <a:p>
            <a:pPr marL="285750" indent="-285750">
              <a:buFont typeface="Arial" panose="020B0604020202020204" pitchFamily="34" charset="0"/>
              <a:buChar char="•"/>
            </a:pPr>
            <a:r>
              <a:rPr lang="en-US" dirty="0"/>
              <a:t>Professor Greg </a:t>
            </a:r>
            <a:r>
              <a:rPr lang="en-US" dirty="0" err="1"/>
              <a:t>Pottie</a:t>
            </a:r>
            <a:endParaRPr lang="en-US" dirty="0"/>
          </a:p>
          <a:p>
            <a:pPr marL="285750" indent="-285750">
              <a:buFont typeface="Arial" panose="020B0604020202020204" pitchFamily="34" charset="0"/>
              <a:buChar char="•"/>
            </a:pPr>
            <a:r>
              <a:rPr lang="en-US" dirty="0"/>
              <a:t>Chester Hulse</a:t>
            </a:r>
          </a:p>
          <a:p>
            <a:pPr marL="285750" indent="-285750">
              <a:buFont typeface="Arial" panose="020B0604020202020204" pitchFamily="34" charset="0"/>
              <a:buChar char="•"/>
            </a:pPr>
            <a:r>
              <a:rPr lang="en-US" dirty="0" err="1"/>
              <a:t>Aadhidhya</a:t>
            </a:r>
            <a:r>
              <a:rPr lang="en-US" dirty="0"/>
              <a:t> Ravikumar</a:t>
            </a:r>
          </a:p>
          <a:p>
            <a:pPr marL="285750" indent="-285750">
              <a:buFont typeface="Arial" panose="020B0604020202020204" pitchFamily="34" charset="0"/>
              <a:buChar char="•"/>
            </a:pPr>
            <a:r>
              <a:rPr lang="en-US" dirty="0"/>
              <a:t>Daniel Chen</a:t>
            </a:r>
          </a:p>
          <a:p>
            <a:pPr marL="285750" indent="-285750">
              <a:buFont typeface="Arial" panose="020B0604020202020204" pitchFamily="34" charset="0"/>
              <a:buChar char="•"/>
            </a:pPr>
            <a:r>
              <a:rPr lang="en-US" dirty="0"/>
              <a:t>Remaining CSL Undergraduates</a:t>
            </a:r>
          </a:p>
        </p:txBody>
      </p:sp>
      <p:sp>
        <p:nvSpPr>
          <p:cNvPr id="7" name="Title 6">
            <a:extLst>
              <a:ext uri="{FF2B5EF4-FFF2-40B4-BE49-F238E27FC236}">
                <a16:creationId xmlns:a16="http://schemas.microsoft.com/office/drawing/2014/main" id="{BCC3D38E-8D39-C68A-DF20-2E79EE5C8E43}"/>
              </a:ext>
            </a:extLst>
          </p:cNvPr>
          <p:cNvSpPr>
            <a:spLocks noGrp="1"/>
          </p:cNvSpPr>
          <p:nvPr>
            <p:ph type="title"/>
          </p:nvPr>
        </p:nvSpPr>
        <p:spPr/>
        <p:txBody>
          <a:bodyPr/>
          <a:lstStyle/>
          <a:p>
            <a:r>
              <a:rPr lang="en-US" dirty="0"/>
              <a:t>Acknowledgements</a:t>
            </a:r>
          </a:p>
        </p:txBody>
      </p:sp>
    </p:spTree>
    <p:extLst>
      <p:ext uri="{BB962C8B-B14F-4D97-AF65-F5344CB8AC3E}">
        <p14:creationId xmlns:p14="http://schemas.microsoft.com/office/powerpoint/2010/main" val="1742970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4B531-0F7B-1547-AF6D-DE0C367BABD4}"/>
              </a:ext>
            </a:extLst>
          </p:cNvPr>
          <p:cNvSpPr>
            <a:spLocks noGrp="1"/>
          </p:cNvSpPr>
          <p:nvPr>
            <p:ph type="dt" sz="half" idx="18"/>
          </p:nvPr>
        </p:nvSpPr>
        <p:spPr/>
        <p:txBody>
          <a:bodyPr/>
          <a:lstStyle/>
          <a:p>
            <a:fld id="{CD19E2CA-7A22-2A47-87A7-154317480B32}" type="datetime4">
              <a:rPr lang="en-US" smtClean="0"/>
              <a:t>June 13, 2023</a:t>
            </a:fld>
            <a:endParaRPr lang="en-US" dirty="0"/>
          </a:p>
        </p:txBody>
      </p:sp>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Tree>
    <p:extLst>
      <p:ext uri="{BB962C8B-B14F-4D97-AF65-F5344CB8AC3E}">
        <p14:creationId xmlns:p14="http://schemas.microsoft.com/office/powerpoint/2010/main" val="395775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AA10AC-1171-F09E-6C4C-F03DF437E3B2}"/>
              </a:ext>
            </a:extLst>
          </p:cNvPr>
          <p:cNvSpPr>
            <a:spLocks noGrp="1"/>
          </p:cNvSpPr>
          <p:nvPr>
            <p:ph type="dt" sz="half" idx="18"/>
          </p:nvPr>
        </p:nvSpPr>
        <p:spPr>
          <a:xfrm>
            <a:off x="7407534" y="4754880"/>
            <a:ext cx="941832" cy="365760"/>
          </a:xfrm>
        </p:spPr>
        <p:txBody>
          <a:bodyPr/>
          <a:lstStyle/>
          <a:p>
            <a:fld id="{F7BF61F8-88B3-FE4F-8169-B5261E98FF9B}" type="datetime4">
              <a:rPr lang="en-US" smtClean="0"/>
              <a:pPr/>
              <a:t>June 13, 2023</a:t>
            </a:fld>
            <a:endParaRPr lang="en-US" dirty="0"/>
          </a:p>
        </p:txBody>
      </p:sp>
      <p:sp>
        <p:nvSpPr>
          <p:cNvPr id="5" name="Slide Number Placeholder 4">
            <a:extLst>
              <a:ext uri="{FF2B5EF4-FFF2-40B4-BE49-F238E27FC236}">
                <a16:creationId xmlns:a16="http://schemas.microsoft.com/office/drawing/2014/main" id="{FE6B250C-B751-B7BE-ED95-A251E83AF15E}"/>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3</a:t>
            </a:fld>
            <a:endParaRPr lang="en-US" dirty="0"/>
          </a:p>
        </p:txBody>
      </p:sp>
      <p:sp>
        <p:nvSpPr>
          <p:cNvPr id="8" name="Text Placeholder 7">
            <a:extLst>
              <a:ext uri="{FF2B5EF4-FFF2-40B4-BE49-F238E27FC236}">
                <a16:creationId xmlns:a16="http://schemas.microsoft.com/office/drawing/2014/main" id="{273DA3E6-F5E0-340A-E077-F9E5F3A198F9}"/>
              </a:ext>
            </a:extLst>
          </p:cNvPr>
          <p:cNvSpPr>
            <a:spLocks noGrp="1"/>
          </p:cNvSpPr>
          <p:nvPr>
            <p:ph type="body" sz="quarter" idx="20"/>
          </p:nvPr>
        </p:nvSpPr>
        <p:spPr>
          <a:xfrm>
            <a:off x="640079" y="2651760"/>
            <a:ext cx="7772400" cy="274320"/>
          </a:xfrm>
        </p:spPr>
        <p:txBody>
          <a:bodyPr/>
          <a:lstStyle/>
          <a:p>
            <a:r>
              <a:rPr lang="en-US" dirty="0"/>
              <a:t>BACKGROUND ON LIST DECODING</a:t>
            </a:r>
          </a:p>
        </p:txBody>
      </p:sp>
      <p:sp>
        <p:nvSpPr>
          <p:cNvPr id="16" name="TextBox 15">
            <a:extLst>
              <a:ext uri="{FF2B5EF4-FFF2-40B4-BE49-F238E27FC236}">
                <a16:creationId xmlns:a16="http://schemas.microsoft.com/office/drawing/2014/main" id="{DDDE7248-C4BB-5104-AC1A-1592065F37F1}"/>
              </a:ext>
            </a:extLst>
          </p:cNvPr>
          <p:cNvSpPr txBox="1"/>
          <p:nvPr/>
        </p:nvSpPr>
        <p:spPr>
          <a:xfrm>
            <a:off x="2129150" y="1328216"/>
            <a:ext cx="65" cy="215444"/>
          </a:xfrm>
          <a:prstGeom prst="rect">
            <a:avLst/>
          </a:prstGeom>
          <a:noFill/>
        </p:spPr>
        <p:txBody>
          <a:bodyPr wrap="none" lIns="0" tIns="0" rIns="0" bIns="0" rtlCol="0">
            <a:spAutoFit/>
          </a:bodyPr>
          <a:lstStyle/>
          <a:p>
            <a:pPr algn="l"/>
            <a:endParaRPr lang="en-US" sz="1400" dirty="0" err="1"/>
          </a:p>
        </p:txBody>
      </p:sp>
    </p:spTree>
    <p:extLst>
      <p:ext uri="{BB962C8B-B14F-4D97-AF65-F5344CB8AC3E}">
        <p14:creationId xmlns:p14="http://schemas.microsoft.com/office/powerpoint/2010/main" val="3180810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636F2-B418-48D5-512C-68F138494BF2}"/>
              </a:ext>
            </a:extLst>
          </p:cNvPr>
          <p:cNvSpPr>
            <a:spLocks noGrp="1"/>
          </p:cNvSpPr>
          <p:nvPr>
            <p:ph type="dt" sz="half" idx="18"/>
          </p:nvPr>
        </p:nvSpPr>
        <p:spPr/>
        <p:txBody>
          <a:bodyPr/>
          <a:lstStyle/>
          <a:p>
            <a:fld id="{9FE47C0C-C9E7-AE4D-809E-5CBF13CABA9B}" type="datetime4">
              <a:rPr lang="en-US" smtClean="0"/>
              <a:t>June 13, 2023</a:t>
            </a:fld>
            <a:endParaRPr lang="en-US" dirty="0"/>
          </a:p>
        </p:txBody>
      </p:sp>
      <p:sp>
        <p:nvSpPr>
          <p:cNvPr id="3" name="Slide Number Placeholder 2">
            <a:extLst>
              <a:ext uri="{FF2B5EF4-FFF2-40B4-BE49-F238E27FC236}">
                <a16:creationId xmlns:a16="http://schemas.microsoft.com/office/drawing/2014/main" id="{CD32DE4A-0302-9278-63F4-88D1414F7697}"/>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4" name="Text Placeholder 3">
            <a:extLst>
              <a:ext uri="{FF2B5EF4-FFF2-40B4-BE49-F238E27FC236}">
                <a16:creationId xmlns:a16="http://schemas.microsoft.com/office/drawing/2014/main" id="{3D263895-B9DF-23E9-61DF-A544E111F995}"/>
              </a:ext>
            </a:extLst>
          </p:cNvPr>
          <p:cNvSpPr>
            <a:spLocks noGrp="1"/>
          </p:cNvSpPr>
          <p:nvPr>
            <p:ph type="body" sz="quarter" idx="20"/>
          </p:nvPr>
        </p:nvSpPr>
        <p:spPr>
          <a:xfrm>
            <a:off x="640079" y="1188720"/>
            <a:ext cx="7772400" cy="1600438"/>
          </a:xfrm>
        </p:spPr>
        <p:txBody>
          <a:bodyPr/>
          <a:lstStyle/>
          <a:p>
            <a:r>
              <a:rPr lang="en-US" dirty="0"/>
              <a:t>[1] 	Chester Hulse, “FPGA Implementation of Decoders for CRC-Aided Tail-biting 	Convolutional 	Codes”</a:t>
            </a:r>
          </a:p>
          <a:p>
            <a:r>
              <a:rPr lang="en-US" dirty="0"/>
              <a:t>[2] 	Lee, </a:t>
            </a:r>
            <a:r>
              <a:rPr lang="en-US" dirty="0" err="1"/>
              <a:t>Luk</a:t>
            </a:r>
            <a:r>
              <a:rPr lang="en-US" dirty="0"/>
              <a:t>, Villasenor, et al., “A Gaussian Noise Generator for Hardware-Based S-	</a:t>
            </a:r>
            <a:r>
              <a:rPr lang="en-US" dirty="0" err="1"/>
              <a:t>imulations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itle 6">
            <a:extLst>
              <a:ext uri="{FF2B5EF4-FFF2-40B4-BE49-F238E27FC236}">
                <a16:creationId xmlns:a16="http://schemas.microsoft.com/office/drawing/2014/main" id="{BCC3D38E-8D39-C68A-DF20-2E79EE5C8E43}"/>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59535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00804E4-D206-BE23-EF06-8F99C2F4DD07}"/>
              </a:ext>
            </a:extLst>
          </p:cNvPr>
          <p:cNvSpPr>
            <a:spLocks noGrp="1"/>
          </p:cNvSpPr>
          <p:nvPr>
            <p:ph type="body" sz="quarter" idx="13"/>
          </p:nvPr>
        </p:nvSpPr>
        <p:spPr>
          <a:xfrm>
            <a:off x="1097280" y="1554480"/>
            <a:ext cx="6858000" cy="430887"/>
          </a:xfrm>
        </p:spPr>
        <p:txBody>
          <a:bodyPr/>
          <a:lstStyle/>
          <a:p>
            <a:r>
              <a:rPr lang="en-US" dirty="0"/>
              <a:t>A form of forward error correction that convolves stream of bits with some binary polynomial in order to produce an encoded message.</a:t>
            </a:r>
          </a:p>
        </p:txBody>
      </p:sp>
      <p:sp>
        <p:nvSpPr>
          <p:cNvPr id="14" name="Text Placeholder 13">
            <a:extLst>
              <a:ext uri="{FF2B5EF4-FFF2-40B4-BE49-F238E27FC236}">
                <a16:creationId xmlns:a16="http://schemas.microsoft.com/office/drawing/2014/main" id="{0E75C31D-4246-FB49-7A2F-B612F3C36A69}"/>
              </a:ext>
            </a:extLst>
          </p:cNvPr>
          <p:cNvSpPr>
            <a:spLocks noGrp="1"/>
          </p:cNvSpPr>
          <p:nvPr>
            <p:ph type="body" sz="quarter" idx="15"/>
          </p:nvPr>
        </p:nvSpPr>
        <p:spPr>
          <a:xfrm>
            <a:off x="1097280" y="1188720"/>
            <a:ext cx="6858000" cy="215444"/>
          </a:xfrm>
        </p:spPr>
        <p:txBody>
          <a:bodyPr/>
          <a:lstStyle/>
          <a:p>
            <a:r>
              <a:rPr lang="en-US" dirty="0"/>
              <a:t>What is Convolutional encoding?</a:t>
            </a:r>
          </a:p>
        </p:txBody>
      </p:sp>
      <p:sp>
        <p:nvSpPr>
          <p:cNvPr id="2" name="Date Placeholder 1">
            <a:extLst>
              <a:ext uri="{FF2B5EF4-FFF2-40B4-BE49-F238E27FC236}">
                <a16:creationId xmlns:a16="http://schemas.microsoft.com/office/drawing/2014/main" id="{D4AE4C2B-0DC6-3127-1004-824B558DB975}"/>
              </a:ext>
            </a:extLst>
          </p:cNvPr>
          <p:cNvSpPr>
            <a:spLocks noGrp="1"/>
          </p:cNvSpPr>
          <p:nvPr>
            <p:ph type="dt" sz="half" idx="18"/>
          </p:nvPr>
        </p:nvSpPr>
        <p:spPr/>
        <p:txBody>
          <a:bodyPr/>
          <a:lstStyle/>
          <a:p>
            <a:fld id="{09DCE2DB-E4F8-0848-90C1-ACDCE2F38AD9}" type="datetime4">
              <a:rPr lang="en-US" smtClean="0"/>
              <a:t>June 13, 2023</a:t>
            </a:fld>
            <a:endParaRPr lang="en-US" dirty="0"/>
          </a:p>
        </p:txBody>
      </p:sp>
      <p:sp>
        <p:nvSpPr>
          <p:cNvPr id="3" name="Slide Number Placeholder 2">
            <a:extLst>
              <a:ext uri="{FF2B5EF4-FFF2-40B4-BE49-F238E27FC236}">
                <a16:creationId xmlns:a16="http://schemas.microsoft.com/office/drawing/2014/main" id="{1A545D74-2FD8-18AD-18F4-290236BE2D21}"/>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12" name="Title 11">
            <a:extLst>
              <a:ext uri="{FF2B5EF4-FFF2-40B4-BE49-F238E27FC236}">
                <a16:creationId xmlns:a16="http://schemas.microsoft.com/office/drawing/2014/main" id="{C047EB5E-4CD8-386F-1B4D-56C085F68A2B}"/>
              </a:ext>
            </a:extLst>
          </p:cNvPr>
          <p:cNvSpPr>
            <a:spLocks noGrp="1"/>
          </p:cNvSpPr>
          <p:nvPr>
            <p:ph type="title"/>
          </p:nvPr>
        </p:nvSpPr>
        <p:spPr/>
        <p:txBody>
          <a:bodyPr/>
          <a:lstStyle/>
          <a:p>
            <a:r>
              <a:rPr lang="en-US" dirty="0"/>
              <a:t>Convolutional Encoding</a:t>
            </a:r>
          </a:p>
        </p:txBody>
      </p:sp>
      <p:pic>
        <p:nvPicPr>
          <p:cNvPr id="22" name="Picture 21" descr="Visual of discrete one dimensional convolution">
            <a:extLst>
              <a:ext uri="{FF2B5EF4-FFF2-40B4-BE49-F238E27FC236}">
                <a16:creationId xmlns:a16="http://schemas.microsoft.com/office/drawing/2014/main" id="{A6EB8DE8-A6C9-F7AD-AAB8-B40FB8B22A1C}"/>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40079" y="2341423"/>
            <a:ext cx="3477789" cy="1956256"/>
          </a:xfrm>
          <a:prstGeom prst="rect">
            <a:avLst/>
          </a:prstGeom>
        </p:spPr>
      </p:pic>
      <p:graphicFrame>
        <p:nvGraphicFramePr>
          <p:cNvPr id="23" name="Table 23">
            <a:extLst>
              <a:ext uri="{FF2B5EF4-FFF2-40B4-BE49-F238E27FC236}">
                <a16:creationId xmlns:a16="http://schemas.microsoft.com/office/drawing/2014/main" id="{B45BBEBF-C475-9A23-640D-AE8071EA2B2B}"/>
              </a:ext>
            </a:extLst>
          </p:cNvPr>
          <p:cNvGraphicFramePr>
            <a:graphicFrameLocks noGrp="1"/>
          </p:cNvGraphicFramePr>
          <p:nvPr>
            <p:extLst>
              <p:ext uri="{D42A27DB-BD31-4B8C-83A1-F6EECF244321}">
                <p14:modId xmlns:p14="http://schemas.microsoft.com/office/powerpoint/2010/main" val="1044698400"/>
              </p:ext>
            </p:extLst>
          </p:nvPr>
        </p:nvGraphicFramePr>
        <p:xfrm>
          <a:off x="4573500" y="2454802"/>
          <a:ext cx="1457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802761"/>
                  </a:ext>
                </a:extLst>
              </a:tr>
            </a:tbl>
          </a:graphicData>
        </a:graphic>
      </p:graphicFrame>
      <p:graphicFrame>
        <p:nvGraphicFramePr>
          <p:cNvPr id="24" name="Table 23">
            <a:extLst>
              <a:ext uri="{FF2B5EF4-FFF2-40B4-BE49-F238E27FC236}">
                <a16:creationId xmlns:a16="http://schemas.microsoft.com/office/drawing/2014/main" id="{176B009A-2F53-AD2F-527D-2A0177486BDB}"/>
              </a:ext>
            </a:extLst>
          </p:cNvPr>
          <p:cNvGraphicFramePr>
            <a:graphicFrameLocks noGrp="1"/>
          </p:cNvGraphicFramePr>
          <p:nvPr>
            <p:extLst>
              <p:ext uri="{D42A27DB-BD31-4B8C-83A1-F6EECF244321}">
                <p14:modId xmlns:p14="http://schemas.microsoft.com/office/powerpoint/2010/main" val="2911429330"/>
              </p:ext>
            </p:extLst>
          </p:nvPr>
        </p:nvGraphicFramePr>
        <p:xfrm>
          <a:off x="4572000" y="3032059"/>
          <a:ext cx="1457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graphicFrame>
        <p:nvGraphicFramePr>
          <p:cNvPr id="25" name="Table 23">
            <a:extLst>
              <a:ext uri="{FF2B5EF4-FFF2-40B4-BE49-F238E27FC236}">
                <a16:creationId xmlns:a16="http://schemas.microsoft.com/office/drawing/2014/main" id="{90F15A35-06C3-FF8A-1506-1C8BCAF85B03}"/>
              </a:ext>
            </a:extLst>
          </p:cNvPr>
          <p:cNvGraphicFramePr>
            <a:graphicFrameLocks noGrp="1"/>
          </p:cNvGraphicFramePr>
          <p:nvPr>
            <p:extLst>
              <p:ext uri="{D42A27DB-BD31-4B8C-83A1-F6EECF244321}">
                <p14:modId xmlns:p14="http://schemas.microsoft.com/office/powerpoint/2010/main" val="2296748787"/>
              </p:ext>
            </p:extLst>
          </p:nvPr>
        </p:nvGraphicFramePr>
        <p:xfrm>
          <a:off x="4572000" y="3607751"/>
          <a:ext cx="1457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graphicFrame>
        <p:nvGraphicFramePr>
          <p:cNvPr id="26" name="Table 23">
            <a:extLst>
              <a:ext uri="{FF2B5EF4-FFF2-40B4-BE49-F238E27FC236}">
                <a16:creationId xmlns:a16="http://schemas.microsoft.com/office/drawing/2014/main" id="{93263106-24C7-B9EB-038D-3FCC05F5DF50}"/>
              </a:ext>
            </a:extLst>
          </p:cNvPr>
          <p:cNvGraphicFramePr>
            <a:graphicFrameLocks noGrp="1"/>
          </p:cNvGraphicFramePr>
          <p:nvPr>
            <p:extLst>
              <p:ext uri="{D42A27DB-BD31-4B8C-83A1-F6EECF244321}">
                <p14:modId xmlns:p14="http://schemas.microsoft.com/office/powerpoint/2010/main" val="1900806335"/>
              </p:ext>
            </p:extLst>
          </p:nvPr>
        </p:nvGraphicFramePr>
        <p:xfrm>
          <a:off x="4572000" y="4182003"/>
          <a:ext cx="1457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sp>
        <p:nvSpPr>
          <p:cNvPr id="28" name="Right Arrow 27">
            <a:extLst>
              <a:ext uri="{FF2B5EF4-FFF2-40B4-BE49-F238E27FC236}">
                <a16:creationId xmlns:a16="http://schemas.microsoft.com/office/drawing/2014/main" id="{800EB65E-7F2B-9BDB-73FB-0B9E25E2A9A9}"/>
              </a:ext>
            </a:extLst>
          </p:cNvPr>
          <p:cNvSpPr/>
          <p:nvPr/>
        </p:nvSpPr>
        <p:spPr>
          <a:xfrm>
            <a:off x="6366655" y="2546729"/>
            <a:ext cx="417310" cy="186985"/>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ysClr val="windowText" lastClr="000000"/>
              </a:solidFill>
            </a:endParaRPr>
          </a:p>
        </p:txBody>
      </p:sp>
      <p:sp>
        <p:nvSpPr>
          <p:cNvPr id="29" name="Right Arrow 28">
            <a:extLst>
              <a:ext uri="{FF2B5EF4-FFF2-40B4-BE49-F238E27FC236}">
                <a16:creationId xmlns:a16="http://schemas.microsoft.com/office/drawing/2014/main" id="{A297CD8F-A46B-E3D1-2489-5C5A91E6AB30}"/>
              </a:ext>
            </a:extLst>
          </p:cNvPr>
          <p:cNvSpPr/>
          <p:nvPr/>
        </p:nvSpPr>
        <p:spPr>
          <a:xfrm>
            <a:off x="6366655" y="3123986"/>
            <a:ext cx="417310" cy="186985"/>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ysClr val="windowText" lastClr="000000"/>
              </a:solidFill>
            </a:endParaRPr>
          </a:p>
        </p:txBody>
      </p:sp>
      <p:sp>
        <p:nvSpPr>
          <p:cNvPr id="30" name="Right Arrow 29">
            <a:extLst>
              <a:ext uri="{FF2B5EF4-FFF2-40B4-BE49-F238E27FC236}">
                <a16:creationId xmlns:a16="http://schemas.microsoft.com/office/drawing/2014/main" id="{23DF8C86-EE8E-55DD-9CC2-ECC52CCC142A}"/>
              </a:ext>
            </a:extLst>
          </p:cNvPr>
          <p:cNvSpPr/>
          <p:nvPr/>
        </p:nvSpPr>
        <p:spPr>
          <a:xfrm>
            <a:off x="6366655" y="3696174"/>
            <a:ext cx="417310" cy="186985"/>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ysClr val="windowText" lastClr="000000"/>
              </a:solidFill>
            </a:endParaRPr>
          </a:p>
        </p:txBody>
      </p:sp>
      <p:sp>
        <p:nvSpPr>
          <p:cNvPr id="31" name="Right Arrow 30">
            <a:extLst>
              <a:ext uri="{FF2B5EF4-FFF2-40B4-BE49-F238E27FC236}">
                <a16:creationId xmlns:a16="http://schemas.microsoft.com/office/drawing/2014/main" id="{2C362B01-7B98-A17D-768D-12FE2B864847}"/>
              </a:ext>
            </a:extLst>
          </p:cNvPr>
          <p:cNvSpPr/>
          <p:nvPr/>
        </p:nvSpPr>
        <p:spPr>
          <a:xfrm>
            <a:off x="6366655" y="4268362"/>
            <a:ext cx="417310" cy="186985"/>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ysClr val="windowText" lastClr="000000"/>
              </a:solidFill>
            </a:endParaRPr>
          </a:p>
        </p:txBody>
      </p:sp>
      <p:graphicFrame>
        <p:nvGraphicFramePr>
          <p:cNvPr id="36" name="Table 23">
            <a:extLst>
              <a:ext uri="{FF2B5EF4-FFF2-40B4-BE49-F238E27FC236}">
                <a16:creationId xmlns:a16="http://schemas.microsoft.com/office/drawing/2014/main" id="{BB9E1E9A-1F18-DFFC-8102-36A42C82C787}"/>
              </a:ext>
            </a:extLst>
          </p:cNvPr>
          <p:cNvGraphicFramePr>
            <a:graphicFrameLocks noGrp="1"/>
          </p:cNvGraphicFramePr>
          <p:nvPr>
            <p:extLst>
              <p:ext uri="{D42A27DB-BD31-4B8C-83A1-F6EECF244321}">
                <p14:modId xmlns:p14="http://schemas.microsoft.com/office/powerpoint/2010/main" val="4058765163"/>
              </p:ext>
            </p:extLst>
          </p:nvPr>
        </p:nvGraphicFramePr>
        <p:xfrm>
          <a:off x="7122160" y="2454802"/>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gridCol w="208280">
                  <a:extLst>
                    <a:ext uri="{9D8B030D-6E8A-4147-A177-3AD203B41FA5}">
                      <a16:colId xmlns:a16="http://schemas.microsoft.com/office/drawing/2014/main" val="3243983510"/>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graphicFrame>
        <p:nvGraphicFramePr>
          <p:cNvPr id="37" name="Table 36">
            <a:extLst>
              <a:ext uri="{FF2B5EF4-FFF2-40B4-BE49-F238E27FC236}">
                <a16:creationId xmlns:a16="http://schemas.microsoft.com/office/drawing/2014/main" id="{59799B44-0B10-067C-FDEC-5EBD3EA2C2F5}"/>
              </a:ext>
            </a:extLst>
          </p:cNvPr>
          <p:cNvGraphicFramePr>
            <a:graphicFrameLocks noGrp="1"/>
          </p:cNvGraphicFramePr>
          <p:nvPr>
            <p:extLst>
              <p:ext uri="{D42A27DB-BD31-4B8C-83A1-F6EECF244321}">
                <p14:modId xmlns:p14="http://schemas.microsoft.com/office/powerpoint/2010/main" val="834822063"/>
              </p:ext>
            </p:extLst>
          </p:nvPr>
        </p:nvGraphicFramePr>
        <p:xfrm>
          <a:off x="7120660" y="3030919"/>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gridCol w="208280">
                  <a:extLst>
                    <a:ext uri="{9D8B030D-6E8A-4147-A177-3AD203B41FA5}">
                      <a16:colId xmlns:a16="http://schemas.microsoft.com/office/drawing/2014/main" val="3243983510"/>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graphicFrame>
        <p:nvGraphicFramePr>
          <p:cNvPr id="38" name="Table 23">
            <a:extLst>
              <a:ext uri="{FF2B5EF4-FFF2-40B4-BE49-F238E27FC236}">
                <a16:creationId xmlns:a16="http://schemas.microsoft.com/office/drawing/2014/main" id="{96E59C95-0FF1-7E08-D027-E1F890CFA832}"/>
              </a:ext>
            </a:extLst>
          </p:cNvPr>
          <p:cNvGraphicFramePr>
            <a:graphicFrameLocks noGrp="1"/>
          </p:cNvGraphicFramePr>
          <p:nvPr>
            <p:extLst>
              <p:ext uri="{D42A27DB-BD31-4B8C-83A1-F6EECF244321}">
                <p14:modId xmlns:p14="http://schemas.microsoft.com/office/powerpoint/2010/main" val="2618765589"/>
              </p:ext>
            </p:extLst>
          </p:nvPr>
        </p:nvGraphicFramePr>
        <p:xfrm>
          <a:off x="7120660" y="3607751"/>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gridCol w="208280">
                  <a:extLst>
                    <a:ext uri="{9D8B030D-6E8A-4147-A177-3AD203B41FA5}">
                      <a16:colId xmlns:a16="http://schemas.microsoft.com/office/drawing/2014/main" val="3243983510"/>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cap="none" spc="50" dirty="0">
                        <a:ln w="0"/>
                        <a:solidFill>
                          <a:sysClr val="windowText" lastClr="000000"/>
                        </a:solidFill>
                        <a:effectLst>
                          <a:innerShdw blurRad="63500" dist="50800" dir="13500000">
                            <a:srgbClr val="000000">
                              <a:alpha val="50000"/>
                            </a:srgbClr>
                          </a:inn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02761"/>
                  </a:ext>
                </a:extLst>
              </a:tr>
            </a:tbl>
          </a:graphicData>
        </a:graphic>
      </p:graphicFrame>
      <p:graphicFrame>
        <p:nvGraphicFramePr>
          <p:cNvPr id="39" name="Table 23">
            <a:extLst>
              <a:ext uri="{FF2B5EF4-FFF2-40B4-BE49-F238E27FC236}">
                <a16:creationId xmlns:a16="http://schemas.microsoft.com/office/drawing/2014/main" id="{192FFFDE-E2B3-D381-7B95-236B5E82E088}"/>
              </a:ext>
            </a:extLst>
          </p:cNvPr>
          <p:cNvGraphicFramePr>
            <a:graphicFrameLocks noGrp="1"/>
          </p:cNvGraphicFramePr>
          <p:nvPr>
            <p:extLst>
              <p:ext uri="{D42A27DB-BD31-4B8C-83A1-F6EECF244321}">
                <p14:modId xmlns:p14="http://schemas.microsoft.com/office/powerpoint/2010/main" val="571173305"/>
              </p:ext>
            </p:extLst>
          </p:nvPr>
        </p:nvGraphicFramePr>
        <p:xfrm>
          <a:off x="7120660" y="4182003"/>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3244528"/>
                    </a:ext>
                  </a:extLst>
                </a:gridCol>
                <a:gridCol w="208280">
                  <a:extLst>
                    <a:ext uri="{9D8B030D-6E8A-4147-A177-3AD203B41FA5}">
                      <a16:colId xmlns:a16="http://schemas.microsoft.com/office/drawing/2014/main" val="4180089894"/>
                    </a:ext>
                  </a:extLst>
                </a:gridCol>
                <a:gridCol w="208280">
                  <a:extLst>
                    <a:ext uri="{9D8B030D-6E8A-4147-A177-3AD203B41FA5}">
                      <a16:colId xmlns:a16="http://schemas.microsoft.com/office/drawing/2014/main" val="2898624652"/>
                    </a:ext>
                  </a:extLst>
                </a:gridCol>
                <a:gridCol w="208280">
                  <a:extLst>
                    <a:ext uri="{9D8B030D-6E8A-4147-A177-3AD203B41FA5}">
                      <a16:colId xmlns:a16="http://schemas.microsoft.com/office/drawing/2014/main" val="3789302238"/>
                    </a:ext>
                  </a:extLst>
                </a:gridCol>
                <a:gridCol w="208280">
                  <a:extLst>
                    <a:ext uri="{9D8B030D-6E8A-4147-A177-3AD203B41FA5}">
                      <a16:colId xmlns:a16="http://schemas.microsoft.com/office/drawing/2014/main" val="3571136394"/>
                    </a:ext>
                  </a:extLst>
                </a:gridCol>
                <a:gridCol w="208280">
                  <a:extLst>
                    <a:ext uri="{9D8B030D-6E8A-4147-A177-3AD203B41FA5}">
                      <a16:colId xmlns:a16="http://schemas.microsoft.com/office/drawing/2014/main" val="2539775481"/>
                    </a:ext>
                  </a:extLst>
                </a:gridCol>
                <a:gridCol w="208280">
                  <a:extLst>
                    <a:ext uri="{9D8B030D-6E8A-4147-A177-3AD203B41FA5}">
                      <a16:colId xmlns:a16="http://schemas.microsoft.com/office/drawing/2014/main" val="3294758964"/>
                    </a:ext>
                  </a:extLst>
                </a:gridCol>
                <a:gridCol w="208280">
                  <a:extLst>
                    <a:ext uri="{9D8B030D-6E8A-4147-A177-3AD203B41FA5}">
                      <a16:colId xmlns:a16="http://schemas.microsoft.com/office/drawing/2014/main" val="3243983510"/>
                    </a:ext>
                  </a:extLst>
                </a:gridCol>
              </a:tblGrid>
              <a:tr h="370840">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b="1" cap="none" spc="50" dirty="0">
                          <a:ln w="0"/>
                          <a:solidFill>
                            <a:sysClr val="windowText" lastClr="000000"/>
                          </a:solidFill>
                          <a:effectLst>
                            <a:innerShdw blurRad="63500" dist="50800" dir="13500000">
                              <a:srgbClr val="000000">
                                <a:alpha val="50000"/>
                              </a:srgbClr>
                            </a:innerShdw>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22802761"/>
                  </a:ext>
                </a:extLst>
              </a:tr>
            </a:tbl>
          </a:graphicData>
        </a:graphic>
      </p:graphicFrame>
      <p:sp>
        <p:nvSpPr>
          <p:cNvPr id="44" name="TextBox 43">
            <a:extLst>
              <a:ext uri="{FF2B5EF4-FFF2-40B4-BE49-F238E27FC236}">
                <a16:creationId xmlns:a16="http://schemas.microsoft.com/office/drawing/2014/main" id="{87B3C816-3209-3BE4-680E-5036AA70B684}"/>
              </a:ext>
            </a:extLst>
          </p:cNvPr>
          <p:cNvSpPr txBox="1"/>
          <p:nvPr/>
        </p:nvSpPr>
        <p:spPr>
          <a:xfrm>
            <a:off x="6413073" y="2362063"/>
            <a:ext cx="475219" cy="184666"/>
          </a:xfrm>
          <a:prstGeom prst="rect">
            <a:avLst/>
          </a:prstGeom>
          <a:noFill/>
        </p:spPr>
        <p:txBody>
          <a:bodyPr wrap="square" lIns="0" tIns="0" rIns="0" bIns="0" rtlCol="0">
            <a:spAutoFit/>
          </a:bodyPr>
          <a:lstStyle/>
          <a:p>
            <a:pPr algn="l"/>
            <a:r>
              <a:rPr lang="en-US" sz="1200" dirty="0"/>
              <a:t>G(D) </a:t>
            </a:r>
          </a:p>
        </p:txBody>
      </p:sp>
      <p:sp>
        <p:nvSpPr>
          <p:cNvPr id="45" name="Rectangle 44">
            <a:extLst>
              <a:ext uri="{FF2B5EF4-FFF2-40B4-BE49-F238E27FC236}">
                <a16:creationId xmlns:a16="http://schemas.microsoft.com/office/drawing/2014/main" id="{2C6EC558-97B2-F278-E01D-BF4EFA53AC05}"/>
              </a:ext>
            </a:extLst>
          </p:cNvPr>
          <p:cNvSpPr/>
          <p:nvPr/>
        </p:nvSpPr>
        <p:spPr>
          <a:xfrm>
            <a:off x="5210239" y="2449612"/>
            <a:ext cx="819721" cy="37603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3E2B794-84B3-84A9-70F3-07615E08294D}"/>
              </a:ext>
            </a:extLst>
          </p:cNvPr>
          <p:cNvSpPr txBox="1"/>
          <p:nvPr/>
        </p:nvSpPr>
        <p:spPr>
          <a:xfrm>
            <a:off x="5574107" y="2832763"/>
            <a:ext cx="188456" cy="184666"/>
          </a:xfrm>
          <a:prstGeom prst="rect">
            <a:avLst/>
          </a:prstGeom>
          <a:noFill/>
        </p:spPr>
        <p:txBody>
          <a:bodyPr wrap="square" lIns="0" tIns="0" rIns="0" bIns="0" rtlCol="0">
            <a:spAutoFit/>
          </a:bodyPr>
          <a:lstStyle/>
          <a:p>
            <a:pPr algn="l"/>
            <a:r>
              <a:rPr lang="en-US" sz="1200" dirty="0"/>
              <a:t>D</a:t>
            </a:r>
          </a:p>
        </p:txBody>
      </p:sp>
      <p:sp>
        <p:nvSpPr>
          <p:cNvPr id="47" name="TextBox 46">
            <a:extLst>
              <a:ext uri="{FF2B5EF4-FFF2-40B4-BE49-F238E27FC236}">
                <a16:creationId xmlns:a16="http://schemas.microsoft.com/office/drawing/2014/main" id="{D212BB2E-7A42-AD2B-3931-050712813125}"/>
              </a:ext>
            </a:extLst>
          </p:cNvPr>
          <p:cNvSpPr txBox="1"/>
          <p:nvPr/>
        </p:nvSpPr>
        <p:spPr>
          <a:xfrm>
            <a:off x="7132884" y="2187404"/>
            <a:ext cx="1654015" cy="215444"/>
          </a:xfrm>
          <a:prstGeom prst="rect">
            <a:avLst/>
          </a:prstGeom>
          <a:noFill/>
        </p:spPr>
        <p:txBody>
          <a:bodyPr wrap="square" lIns="0" tIns="0" rIns="0" bIns="0" rtlCol="0">
            <a:spAutoFit/>
          </a:bodyPr>
          <a:lstStyle/>
          <a:p>
            <a:pPr algn="ctr"/>
            <a:r>
              <a:rPr lang="en-US" sz="1400" b="1" dirty="0"/>
              <a:t>Encoded Message</a:t>
            </a:r>
          </a:p>
        </p:txBody>
      </p:sp>
      <p:sp>
        <p:nvSpPr>
          <p:cNvPr id="48" name="TextBox 47">
            <a:extLst>
              <a:ext uri="{FF2B5EF4-FFF2-40B4-BE49-F238E27FC236}">
                <a16:creationId xmlns:a16="http://schemas.microsoft.com/office/drawing/2014/main" id="{0389D4CC-472A-1CB0-2E1A-4CAF2AA5888E}"/>
              </a:ext>
            </a:extLst>
          </p:cNvPr>
          <p:cNvSpPr txBox="1"/>
          <p:nvPr/>
        </p:nvSpPr>
        <p:spPr>
          <a:xfrm>
            <a:off x="4438463" y="2187404"/>
            <a:ext cx="1654015" cy="215444"/>
          </a:xfrm>
          <a:prstGeom prst="rect">
            <a:avLst/>
          </a:prstGeom>
          <a:noFill/>
        </p:spPr>
        <p:txBody>
          <a:bodyPr wrap="square" lIns="0" tIns="0" rIns="0" bIns="0" rtlCol="0">
            <a:spAutoFit/>
          </a:bodyPr>
          <a:lstStyle/>
          <a:p>
            <a:pPr algn="ctr"/>
            <a:r>
              <a:rPr lang="en-US" sz="1400" b="1" dirty="0"/>
              <a:t>Original Message</a:t>
            </a:r>
          </a:p>
        </p:txBody>
      </p:sp>
    </p:spTree>
    <p:extLst>
      <p:ext uri="{BB962C8B-B14F-4D97-AF65-F5344CB8AC3E}">
        <p14:creationId xmlns:p14="http://schemas.microsoft.com/office/powerpoint/2010/main" val="83333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8877"/>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41250E-5C27-51F0-0102-57F359FA9031}"/>
              </a:ext>
            </a:extLst>
          </p:cNvPr>
          <p:cNvSpPr>
            <a:spLocks noGrp="1"/>
          </p:cNvSpPr>
          <p:nvPr>
            <p:ph type="dt" sz="half" idx="18"/>
          </p:nvPr>
        </p:nvSpPr>
        <p:spPr/>
        <p:txBody>
          <a:bodyPr/>
          <a:lstStyle/>
          <a:p>
            <a:fld id="{F7BF61F8-88B3-FE4F-8169-B5261E98FF9B}" type="datetime4">
              <a:rPr lang="en-US" smtClean="0"/>
              <a:t>June 13, 2023</a:t>
            </a:fld>
            <a:endParaRPr lang="en-US" dirty="0"/>
          </a:p>
        </p:txBody>
      </p:sp>
      <p:sp>
        <p:nvSpPr>
          <p:cNvPr id="5" name="Slide Number Placeholder 4">
            <a:extLst>
              <a:ext uri="{FF2B5EF4-FFF2-40B4-BE49-F238E27FC236}">
                <a16:creationId xmlns:a16="http://schemas.microsoft.com/office/drawing/2014/main" id="{8B036239-6FD8-3714-477E-7DA03D26032B}"/>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6" name="Title 5">
            <a:extLst>
              <a:ext uri="{FF2B5EF4-FFF2-40B4-BE49-F238E27FC236}">
                <a16:creationId xmlns:a16="http://schemas.microsoft.com/office/drawing/2014/main" id="{5972E229-E562-4651-A97B-658BEF25675D}"/>
              </a:ext>
            </a:extLst>
          </p:cNvPr>
          <p:cNvSpPr>
            <a:spLocks noGrp="1"/>
          </p:cNvSpPr>
          <p:nvPr>
            <p:ph type="title"/>
          </p:nvPr>
        </p:nvSpPr>
        <p:spPr/>
        <p:txBody>
          <a:bodyPr/>
          <a:lstStyle/>
          <a:p>
            <a:r>
              <a:rPr lang="en-US" dirty="0"/>
              <a:t>Convolutional Encoding (Cont.)</a:t>
            </a:r>
          </a:p>
        </p:txBody>
      </p:sp>
      <p:sp>
        <p:nvSpPr>
          <p:cNvPr id="38" name="Rectangle 37">
            <a:extLst>
              <a:ext uri="{FF2B5EF4-FFF2-40B4-BE49-F238E27FC236}">
                <a16:creationId xmlns:a16="http://schemas.microsoft.com/office/drawing/2014/main" id="{AB7ECE7C-D815-823C-72AC-086CA380F4A2}"/>
              </a:ext>
            </a:extLst>
          </p:cNvPr>
          <p:cNvSpPr/>
          <p:nvPr/>
        </p:nvSpPr>
        <p:spPr>
          <a:xfrm>
            <a:off x="886426" y="2552994"/>
            <a:ext cx="650513" cy="55232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02E57F4-4EB9-EB72-ADFE-CC0228048A9B}"/>
              </a:ext>
            </a:extLst>
          </p:cNvPr>
          <p:cNvSpPr/>
          <p:nvPr/>
        </p:nvSpPr>
        <p:spPr>
          <a:xfrm>
            <a:off x="2870694" y="2552994"/>
            <a:ext cx="650513" cy="55232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366949F-1AAC-E7F4-D298-44DF5F3A2767}"/>
              </a:ext>
            </a:extLst>
          </p:cNvPr>
          <p:cNvSpPr/>
          <p:nvPr/>
        </p:nvSpPr>
        <p:spPr>
          <a:xfrm>
            <a:off x="1878560" y="2552994"/>
            <a:ext cx="650513" cy="55232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CE16D1DC-FD92-810B-882F-2FDD84E2D5EB}"/>
              </a:ext>
            </a:extLst>
          </p:cNvPr>
          <p:cNvCxnSpPr>
            <a:stCxn id="38" idx="3"/>
            <a:endCxn id="42" idx="1"/>
          </p:cNvCxnSpPr>
          <p:nvPr/>
        </p:nvCxnSpPr>
        <p:spPr>
          <a:xfrm>
            <a:off x="1536939" y="2829155"/>
            <a:ext cx="341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C9C9A77-26B0-3BBD-9162-1D7D167D466D}"/>
              </a:ext>
            </a:extLst>
          </p:cNvPr>
          <p:cNvCxnSpPr/>
          <p:nvPr/>
        </p:nvCxnSpPr>
        <p:spPr>
          <a:xfrm>
            <a:off x="2529073" y="2829155"/>
            <a:ext cx="341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B7C2E7C3-99C0-26A4-7B29-9D953A2E2200}"/>
              </a:ext>
            </a:extLst>
          </p:cNvPr>
          <p:cNvSpPr/>
          <p:nvPr/>
        </p:nvSpPr>
        <p:spPr>
          <a:xfrm>
            <a:off x="1650471" y="2805304"/>
            <a:ext cx="56255" cy="480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46DF451-1928-0BFE-76F7-7E3BED286AAA}"/>
              </a:ext>
            </a:extLst>
          </p:cNvPr>
          <p:cNvSpPr/>
          <p:nvPr/>
        </p:nvSpPr>
        <p:spPr>
          <a:xfrm>
            <a:off x="523217" y="2805688"/>
            <a:ext cx="56255" cy="480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0EF2E529-87C9-AEFA-804F-45A396280399}"/>
              </a:ext>
            </a:extLst>
          </p:cNvPr>
          <p:cNvSpPr/>
          <p:nvPr/>
        </p:nvSpPr>
        <p:spPr>
          <a:xfrm>
            <a:off x="2642605" y="2805304"/>
            <a:ext cx="56255" cy="480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D00F71A-C0C2-38EE-F3F3-06A4B87EB7CA}"/>
              </a:ext>
            </a:extLst>
          </p:cNvPr>
          <p:cNvSpPr/>
          <p:nvPr/>
        </p:nvSpPr>
        <p:spPr>
          <a:xfrm>
            <a:off x="3818851" y="2805304"/>
            <a:ext cx="56255" cy="480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76CFAFE-E9B3-180B-BDA2-306FDCB00A97}"/>
              </a:ext>
            </a:extLst>
          </p:cNvPr>
          <p:cNvCxnSpPr/>
          <p:nvPr/>
        </p:nvCxnSpPr>
        <p:spPr>
          <a:xfrm>
            <a:off x="3477230" y="2829155"/>
            <a:ext cx="341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3598B5A2-2C68-6BCE-EAF4-30F2A7E8A6EF}"/>
              </a:ext>
            </a:extLst>
          </p:cNvPr>
          <p:cNvCxnSpPr/>
          <p:nvPr/>
        </p:nvCxnSpPr>
        <p:spPr>
          <a:xfrm>
            <a:off x="544805" y="2829155"/>
            <a:ext cx="341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E463DC6-9119-915D-D92F-9C2F5A230DEE}"/>
              </a:ext>
            </a:extLst>
          </p:cNvPr>
          <p:cNvCxnSpPr>
            <a:cxnSpLocks/>
          </p:cNvCxnSpPr>
          <p:nvPr/>
        </p:nvCxnSpPr>
        <p:spPr>
          <a:xfrm flipV="1">
            <a:off x="554332" y="2152253"/>
            <a:ext cx="0" cy="672485"/>
          </a:xfrm>
          <a:prstGeom prst="line">
            <a:avLst/>
          </a:prstGeom>
        </p:spPr>
        <p:style>
          <a:lnRef idx="1">
            <a:schemeClr val="dk1"/>
          </a:lnRef>
          <a:fillRef idx="0">
            <a:schemeClr val="dk1"/>
          </a:fillRef>
          <a:effectRef idx="0">
            <a:schemeClr val="dk1"/>
          </a:effectRef>
          <a:fontRef idx="minor">
            <a:schemeClr val="tx1"/>
          </a:fontRef>
        </p:style>
      </p:cxnSp>
      <p:grpSp>
        <p:nvGrpSpPr>
          <p:cNvPr id="66" name="Group 65">
            <a:extLst>
              <a:ext uri="{FF2B5EF4-FFF2-40B4-BE49-F238E27FC236}">
                <a16:creationId xmlns:a16="http://schemas.microsoft.com/office/drawing/2014/main" id="{CD7DB4B2-DEA0-84A8-40AD-24EC2B35B8A7}"/>
              </a:ext>
            </a:extLst>
          </p:cNvPr>
          <p:cNvGrpSpPr/>
          <p:nvPr/>
        </p:nvGrpSpPr>
        <p:grpSpPr>
          <a:xfrm>
            <a:off x="1498614" y="1972270"/>
            <a:ext cx="359967" cy="359967"/>
            <a:chOff x="2196351" y="1629113"/>
            <a:chExt cx="359967" cy="359967"/>
          </a:xfrm>
        </p:grpSpPr>
        <p:sp>
          <p:nvSpPr>
            <p:cNvPr id="60" name="Oval 59">
              <a:extLst>
                <a:ext uri="{FF2B5EF4-FFF2-40B4-BE49-F238E27FC236}">
                  <a16:creationId xmlns:a16="http://schemas.microsoft.com/office/drawing/2014/main" id="{AEC209C7-2F49-4C53-8FA5-E2602EF2ECBB}"/>
                </a:ext>
              </a:extLst>
            </p:cNvPr>
            <p:cNvSpPr/>
            <p:nvPr/>
          </p:nvSpPr>
          <p:spPr>
            <a:xfrm>
              <a:off x="2196351" y="1629113"/>
              <a:ext cx="359967" cy="35996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lus 60">
              <a:extLst>
                <a:ext uri="{FF2B5EF4-FFF2-40B4-BE49-F238E27FC236}">
                  <a16:creationId xmlns:a16="http://schemas.microsoft.com/office/drawing/2014/main" id="{D54C385D-32F8-DE3D-5E6F-E366DEDFAA19}"/>
                </a:ext>
              </a:extLst>
            </p:cNvPr>
            <p:cNvSpPr/>
            <p:nvPr/>
          </p:nvSpPr>
          <p:spPr>
            <a:xfrm>
              <a:off x="2210831" y="1647207"/>
              <a:ext cx="331005" cy="323778"/>
            </a:xfrm>
            <a:prstGeom prst="mathPlus">
              <a:avLst/>
            </a:prstGeom>
            <a:solidFill>
              <a:schemeClr val="tx1"/>
            </a:solidFill>
            <a:ln w="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7" name="Group 66">
            <a:extLst>
              <a:ext uri="{FF2B5EF4-FFF2-40B4-BE49-F238E27FC236}">
                <a16:creationId xmlns:a16="http://schemas.microsoft.com/office/drawing/2014/main" id="{36DBF02A-5531-AAF8-6BB6-40EBF2F68460}"/>
              </a:ext>
            </a:extLst>
          </p:cNvPr>
          <p:cNvGrpSpPr/>
          <p:nvPr/>
        </p:nvGrpSpPr>
        <p:grpSpPr>
          <a:xfrm>
            <a:off x="3666994" y="1963008"/>
            <a:ext cx="359967" cy="359967"/>
            <a:chOff x="3188853" y="1611019"/>
            <a:chExt cx="359967" cy="359967"/>
          </a:xfrm>
        </p:grpSpPr>
        <p:sp>
          <p:nvSpPr>
            <p:cNvPr id="62" name="Oval 61">
              <a:extLst>
                <a:ext uri="{FF2B5EF4-FFF2-40B4-BE49-F238E27FC236}">
                  <a16:creationId xmlns:a16="http://schemas.microsoft.com/office/drawing/2014/main" id="{34089E23-8F63-AD2F-178C-1D20B200B4D5}"/>
                </a:ext>
              </a:extLst>
            </p:cNvPr>
            <p:cNvSpPr/>
            <p:nvPr/>
          </p:nvSpPr>
          <p:spPr>
            <a:xfrm>
              <a:off x="3188853" y="1611019"/>
              <a:ext cx="359967" cy="35996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lus 62">
              <a:extLst>
                <a:ext uri="{FF2B5EF4-FFF2-40B4-BE49-F238E27FC236}">
                  <a16:creationId xmlns:a16="http://schemas.microsoft.com/office/drawing/2014/main" id="{AEAD1CE3-2397-EAD0-88A3-5B3F81FB3359}"/>
                </a:ext>
              </a:extLst>
            </p:cNvPr>
            <p:cNvSpPr/>
            <p:nvPr/>
          </p:nvSpPr>
          <p:spPr>
            <a:xfrm>
              <a:off x="3203333" y="1629113"/>
              <a:ext cx="331005" cy="323778"/>
            </a:xfrm>
            <a:prstGeom prst="mathPlus">
              <a:avLst/>
            </a:prstGeom>
            <a:solidFill>
              <a:schemeClr val="tx1"/>
            </a:solidFill>
            <a:ln w="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78" name="Group 77">
            <a:extLst>
              <a:ext uri="{FF2B5EF4-FFF2-40B4-BE49-F238E27FC236}">
                <a16:creationId xmlns:a16="http://schemas.microsoft.com/office/drawing/2014/main" id="{9884F61B-E8D9-F47B-9A40-5EB2FFA7F6A5}"/>
              </a:ext>
            </a:extLst>
          </p:cNvPr>
          <p:cNvGrpSpPr/>
          <p:nvPr/>
        </p:nvGrpSpPr>
        <p:grpSpPr>
          <a:xfrm>
            <a:off x="3663394" y="3316794"/>
            <a:ext cx="359967" cy="359967"/>
            <a:chOff x="3188853" y="1611019"/>
            <a:chExt cx="359967" cy="359967"/>
          </a:xfrm>
        </p:grpSpPr>
        <p:sp>
          <p:nvSpPr>
            <p:cNvPr id="79" name="Oval 78">
              <a:extLst>
                <a:ext uri="{FF2B5EF4-FFF2-40B4-BE49-F238E27FC236}">
                  <a16:creationId xmlns:a16="http://schemas.microsoft.com/office/drawing/2014/main" id="{11771974-7F85-DA20-6BB1-9553505EC24C}"/>
                </a:ext>
              </a:extLst>
            </p:cNvPr>
            <p:cNvSpPr/>
            <p:nvPr/>
          </p:nvSpPr>
          <p:spPr>
            <a:xfrm>
              <a:off x="3188853" y="1611019"/>
              <a:ext cx="359967" cy="35996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lus 79">
              <a:extLst>
                <a:ext uri="{FF2B5EF4-FFF2-40B4-BE49-F238E27FC236}">
                  <a16:creationId xmlns:a16="http://schemas.microsoft.com/office/drawing/2014/main" id="{2C4F6D2A-D391-F943-A427-7FFBB84354B3}"/>
                </a:ext>
              </a:extLst>
            </p:cNvPr>
            <p:cNvSpPr/>
            <p:nvPr/>
          </p:nvSpPr>
          <p:spPr>
            <a:xfrm>
              <a:off x="3203333" y="1629113"/>
              <a:ext cx="331005" cy="323778"/>
            </a:xfrm>
            <a:prstGeom prst="mathPlus">
              <a:avLst/>
            </a:prstGeom>
            <a:solidFill>
              <a:schemeClr val="tx1"/>
            </a:solidFill>
            <a:ln w="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81" name="Group 80">
            <a:extLst>
              <a:ext uri="{FF2B5EF4-FFF2-40B4-BE49-F238E27FC236}">
                <a16:creationId xmlns:a16="http://schemas.microsoft.com/office/drawing/2014/main" id="{85EB9266-3B7E-DB65-02F7-7B608A0A7136}"/>
              </a:ext>
            </a:extLst>
          </p:cNvPr>
          <p:cNvGrpSpPr/>
          <p:nvPr/>
        </p:nvGrpSpPr>
        <p:grpSpPr>
          <a:xfrm>
            <a:off x="2489935" y="3316795"/>
            <a:ext cx="359967" cy="359967"/>
            <a:chOff x="3188853" y="1611019"/>
            <a:chExt cx="359967" cy="359967"/>
          </a:xfrm>
        </p:grpSpPr>
        <p:sp>
          <p:nvSpPr>
            <p:cNvPr id="82" name="Oval 81">
              <a:extLst>
                <a:ext uri="{FF2B5EF4-FFF2-40B4-BE49-F238E27FC236}">
                  <a16:creationId xmlns:a16="http://schemas.microsoft.com/office/drawing/2014/main" id="{DAFC5ED2-2DEB-A523-4484-D5DD399D17C5}"/>
                </a:ext>
              </a:extLst>
            </p:cNvPr>
            <p:cNvSpPr/>
            <p:nvPr/>
          </p:nvSpPr>
          <p:spPr>
            <a:xfrm>
              <a:off x="3188853" y="1611019"/>
              <a:ext cx="359967" cy="35996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lus 82">
              <a:extLst>
                <a:ext uri="{FF2B5EF4-FFF2-40B4-BE49-F238E27FC236}">
                  <a16:creationId xmlns:a16="http://schemas.microsoft.com/office/drawing/2014/main" id="{80EC92FC-74DF-FE86-F7C2-A3FD8402F512}"/>
                </a:ext>
              </a:extLst>
            </p:cNvPr>
            <p:cNvSpPr/>
            <p:nvPr/>
          </p:nvSpPr>
          <p:spPr>
            <a:xfrm>
              <a:off x="3203333" y="1629113"/>
              <a:ext cx="331005" cy="323778"/>
            </a:xfrm>
            <a:prstGeom prst="mathPlus">
              <a:avLst/>
            </a:prstGeom>
            <a:solidFill>
              <a:schemeClr val="tx1"/>
            </a:solidFill>
            <a:ln w="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84" name="Group 83">
            <a:extLst>
              <a:ext uri="{FF2B5EF4-FFF2-40B4-BE49-F238E27FC236}">
                <a16:creationId xmlns:a16="http://schemas.microsoft.com/office/drawing/2014/main" id="{D3AB9204-062E-F22B-14C3-89A6F3E61BE5}"/>
              </a:ext>
            </a:extLst>
          </p:cNvPr>
          <p:cNvGrpSpPr/>
          <p:nvPr/>
        </p:nvGrpSpPr>
        <p:grpSpPr>
          <a:xfrm>
            <a:off x="1493958" y="3316796"/>
            <a:ext cx="359967" cy="359967"/>
            <a:chOff x="3188853" y="1611019"/>
            <a:chExt cx="359967" cy="359967"/>
          </a:xfrm>
        </p:grpSpPr>
        <p:sp>
          <p:nvSpPr>
            <p:cNvPr id="85" name="Oval 84">
              <a:extLst>
                <a:ext uri="{FF2B5EF4-FFF2-40B4-BE49-F238E27FC236}">
                  <a16:creationId xmlns:a16="http://schemas.microsoft.com/office/drawing/2014/main" id="{09BC28A4-524C-D44A-B551-4F4F2DB5CBEA}"/>
                </a:ext>
              </a:extLst>
            </p:cNvPr>
            <p:cNvSpPr/>
            <p:nvPr/>
          </p:nvSpPr>
          <p:spPr>
            <a:xfrm>
              <a:off x="3188853" y="1611019"/>
              <a:ext cx="359967" cy="35996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Plus 85">
              <a:extLst>
                <a:ext uri="{FF2B5EF4-FFF2-40B4-BE49-F238E27FC236}">
                  <a16:creationId xmlns:a16="http://schemas.microsoft.com/office/drawing/2014/main" id="{F19A6603-C98D-33FC-43C7-B6324D74F7F1}"/>
                </a:ext>
              </a:extLst>
            </p:cNvPr>
            <p:cNvSpPr/>
            <p:nvPr/>
          </p:nvSpPr>
          <p:spPr>
            <a:xfrm>
              <a:off x="3203333" y="1629113"/>
              <a:ext cx="331005" cy="323778"/>
            </a:xfrm>
            <a:prstGeom prst="mathPlus">
              <a:avLst/>
            </a:prstGeom>
            <a:solidFill>
              <a:schemeClr val="tx1"/>
            </a:solidFill>
            <a:ln w="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cxnSp>
        <p:nvCxnSpPr>
          <p:cNvPr id="90" name="Straight Arrow Connector 89">
            <a:extLst>
              <a:ext uri="{FF2B5EF4-FFF2-40B4-BE49-F238E27FC236}">
                <a16:creationId xmlns:a16="http://schemas.microsoft.com/office/drawing/2014/main" id="{43DBBB73-8FA3-F5F7-01A9-25129F85835B}"/>
              </a:ext>
            </a:extLst>
          </p:cNvPr>
          <p:cNvCxnSpPr>
            <a:stCxn id="60" idx="6"/>
            <a:endCxn id="62" idx="2"/>
          </p:cNvCxnSpPr>
          <p:nvPr/>
        </p:nvCxnSpPr>
        <p:spPr>
          <a:xfrm flipV="1">
            <a:off x="1858581" y="2142992"/>
            <a:ext cx="1808413" cy="9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941242E-1B21-91AB-B277-236FDFD68874}"/>
              </a:ext>
            </a:extLst>
          </p:cNvPr>
          <p:cNvCxnSpPr>
            <a:cxnSpLocks/>
            <a:endCxn id="85" idx="0"/>
          </p:cNvCxnSpPr>
          <p:nvPr/>
        </p:nvCxnSpPr>
        <p:spPr>
          <a:xfrm flipH="1">
            <a:off x="1673942" y="2831340"/>
            <a:ext cx="261" cy="485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AAB2793-B200-6277-DA85-6485D9E699E0}"/>
              </a:ext>
            </a:extLst>
          </p:cNvPr>
          <p:cNvCxnSpPr>
            <a:cxnSpLocks/>
          </p:cNvCxnSpPr>
          <p:nvPr/>
        </p:nvCxnSpPr>
        <p:spPr>
          <a:xfrm flipH="1">
            <a:off x="2670209" y="2827328"/>
            <a:ext cx="261" cy="485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5545208-0C9D-82C9-B184-34C6A7978EBE}"/>
              </a:ext>
            </a:extLst>
          </p:cNvPr>
          <p:cNvCxnSpPr>
            <a:cxnSpLocks/>
          </p:cNvCxnSpPr>
          <p:nvPr/>
        </p:nvCxnSpPr>
        <p:spPr>
          <a:xfrm flipH="1">
            <a:off x="3845908" y="2829391"/>
            <a:ext cx="261" cy="485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FD14FBF-46E4-DA00-F4D8-09FD58E701D3}"/>
              </a:ext>
            </a:extLst>
          </p:cNvPr>
          <p:cNvCxnSpPr>
            <a:cxnSpLocks/>
          </p:cNvCxnSpPr>
          <p:nvPr/>
        </p:nvCxnSpPr>
        <p:spPr>
          <a:xfrm rot="10800000" flipH="1">
            <a:off x="1676577" y="2338579"/>
            <a:ext cx="261" cy="485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4F5B100-26C3-0741-7FEB-891F7641C295}"/>
              </a:ext>
            </a:extLst>
          </p:cNvPr>
          <p:cNvCxnSpPr>
            <a:cxnSpLocks/>
          </p:cNvCxnSpPr>
          <p:nvPr/>
        </p:nvCxnSpPr>
        <p:spPr>
          <a:xfrm flipV="1">
            <a:off x="552191" y="2825792"/>
            <a:ext cx="0" cy="670985"/>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DBE47620-5505-C00A-3CD3-A27FFF368D6E}"/>
              </a:ext>
            </a:extLst>
          </p:cNvPr>
          <p:cNvCxnSpPr>
            <a:cxnSpLocks/>
          </p:cNvCxnSpPr>
          <p:nvPr/>
        </p:nvCxnSpPr>
        <p:spPr>
          <a:xfrm>
            <a:off x="544805" y="2155017"/>
            <a:ext cx="9491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C2F30E0-9F39-19B0-6D9C-4774B7868A14}"/>
              </a:ext>
            </a:extLst>
          </p:cNvPr>
          <p:cNvCxnSpPr>
            <a:cxnSpLocks/>
          </p:cNvCxnSpPr>
          <p:nvPr/>
        </p:nvCxnSpPr>
        <p:spPr>
          <a:xfrm>
            <a:off x="551344" y="3496777"/>
            <a:ext cx="9491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E68B1DB-DDE4-3804-0DBB-2C00E62ABF9A}"/>
              </a:ext>
            </a:extLst>
          </p:cNvPr>
          <p:cNvCxnSpPr>
            <a:cxnSpLocks/>
            <a:endCxn id="82" idx="2"/>
          </p:cNvCxnSpPr>
          <p:nvPr/>
        </p:nvCxnSpPr>
        <p:spPr>
          <a:xfrm>
            <a:off x="1853925" y="3496777"/>
            <a:ext cx="636010"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1F12869-68EA-2E38-D637-80ACAB33CC46}"/>
              </a:ext>
            </a:extLst>
          </p:cNvPr>
          <p:cNvCxnSpPr>
            <a:cxnSpLocks/>
            <a:endCxn id="79" idx="2"/>
          </p:cNvCxnSpPr>
          <p:nvPr/>
        </p:nvCxnSpPr>
        <p:spPr>
          <a:xfrm>
            <a:off x="2864382" y="3496775"/>
            <a:ext cx="799012"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D82ABFB-BF56-95CE-C295-A56965A466C2}"/>
              </a:ext>
            </a:extLst>
          </p:cNvPr>
          <p:cNvCxnSpPr>
            <a:cxnSpLocks/>
            <a:stCxn id="79" idx="4"/>
          </p:cNvCxnSpPr>
          <p:nvPr/>
        </p:nvCxnSpPr>
        <p:spPr>
          <a:xfrm flipH="1">
            <a:off x="3843375" y="3676761"/>
            <a:ext cx="3" cy="227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7C5455F8-5445-869A-7D8F-70F37D72C942}"/>
              </a:ext>
            </a:extLst>
          </p:cNvPr>
          <p:cNvCxnSpPr>
            <a:cxnSpLocks/>
            <a:stCxn id="62" idx="0"/>
            <a:endCxn id="125" idx="2"/>
          </p:cNvCxnSpPr>
          <p:nvPr/>
        </p:nvCxnSpPr>
        <p:spPr>
          <a:xfrm flipH="1" flipV="1">
            <a:off x="3843506" y="1726640"/>
            <a:ext cx="3472" cy="236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6CA7B566-A5D7-B09E-B194-6A8B7E90384A}"/>
              </a:ext>
            </a:extLst>
          </p:cNvPr>
          <p:cNvCxnSpPr>
            <a:cxnSpLocks/>
          </p:cNvCxnSpPr>
          <p:nvPr/>
        </p:nvCxnSpPr>
        <p:spPr>
          <a:xfrm rot="10800000" flipH="1">
            <a:off x="3846405" y="2331018"/>
            <a:ext cx="261" cy="485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A7B384-DFDA-578B-8D80-33CF34662C51}"/>
              </a:ext>
            </a:extLst>
          </p:cNvPr>
          <p:cNvSpPr txBox="1"/>
          <p:nvPr/>
        </p:nvSpPr>
        <p:spPr>
          <a:xfrm>
            <a:off x="882299" y="2546877"/>
            <a:ext cx="649728" cy="553998"/>
          </a:xfrm>
          <a:prstGeom prst="rect">
            <a:avLst/>
          </a:prstGeom>
          <a:noFill/>
        </p:spPr>
        <p:txBody>
          <a:bodyPr wrap="square" lIns="0" tIns="0" rIns="0" bIns="0" rtlCol="0">
            <a:spAutoFit/>
          </a:bodyPr>
          <a:lstStyle/>
          <a:p>
            <a:pPr algn="ctr"/>
            <a:r>
              <a:rPr lang="en-US" sz="3600" dirty="0">
                <a:solidFill>
                  <a:schemeClr val="accent3">
                    <a:lumMod val="10000"/>
                  </a:schemeClr>
                </a:solidFill>
              </a:rPr>
              <a:t>D</a:t>
            </a:r>
          </a:p>
        </p:txBody>
      </p:sp>
      <p:sp>
        <p:nvSpPr>
          <p:cNvPr id="122" name="TextBox 121">
            <a:extLst>
              <a:ext uri="{FF2B5EF4-FFF2-40B4-BE49-F238E27FC236}">
                <a16:creationId xmlns:a16="http://schemas.microsoft.com/office/drawing/2014/main" id="{1F4C383C-4159-9453-AB57-F8AF4BDE1444}"/>
              </a:ext>
            </a:extLst>
          </p:cNvPr>
          <p:cNvSpPr txBox="1"/>
          <p:nvPr/>
        </p:nvSpPr>
        <p:spPr>
          <a:xfrm>
            <a:off x="1882353" y="2559119"/>
            <a:ext cx="649728" cy="553998"/>
          </a:xfrm>
          <a:prstGeom prst="rect">
            <a:avLst/>
          </a:prstGeom>
          <a:noFill/>
        </p:spPr>
        <p:txBody>
          <a:bodyPr wrap="square" lIns="0" tIns="0" rIns="0" bIns="0" rtlCol="0">
            <a:spAutoFit/>
          </a:bodyPr>
          <a:lstStyle/>
          <a:p>
            <a:pPr algn="ctr"/>
            <a:r>
              <a:rPr lang="en-US" sz="3600" dirty="0">
                <a:solidFill>
                  <a:schemeClr val="accent3">
                    <a:lumMod val="10000"/>
                  </a:schemeClr>
                </a:solidFill>
              </a:rPr>
              <a:t>D</a:t>
            </a:r>
          </a:p>
        </p:txBody>
      </p:sp>
      <p:sp>
        <p:nvSpPr>
          <p:cNvPr id="123" name="TextBox 122">
            <a:extLst>
              <a:ext uri="{FF2B5EF4-FFF2-40B4-BE49-F238E27FC236}">
                <a16:creationId xmlns:a16="http://schemas.microsoft.com/office/drawing/2014/main" id="{B6330AFB-9CC2-EA60-EFC1-E763480EB07C}"/>
              </a:ext>
            </a:extLst>
          </p:cNvPr>
          <p:cNvSpPr txBox="1"/>
          <p:nvPr/>
        </p:nvSpPr>
        <p:spPr>
          <a:xfrm>
            <a:off x="2873702" y="2550332"/>
            <a:ext cx="644194" cy="552322"/>
          </a:xfrm>
          <a:prstGeom prst="rect">
            <a:avLst/>
          </a:prstGeom>
          <a:noFill/>
        </p:spPr>
        <p:txBody>
          <a:bodyPr wrap="square" lIns="0" tIns="0" rIns="0" bIns="0" rtlCol="0">
            <a:spAutoFit/>
          </a:bodyPr>
          <a:lstStyle/>
          <a:p>
            <a:pPr algn="ctr"/>
            <a:r>
              <a:rPr lang="en-US" sz="3600" dirty="0">
                <a:solidFill>
                  <a:schemeClr val="accent3">
                    <a:lumMod val="10000"/>
                  </a:schemeClr>
                </a:solidFill>
              </a:rPr>
              <a:t>D</a:t>
            </a: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D2E9DBDC-4946-E1C5-DC44-B71566CA2FED}"/>
                  </a:ext>
                </a:extLst>
              </p:cNvPr>
              <p:cNvSpPr txBox="1"/>
              <p:nvPr/>
            </p:nvSpPr>
            <p:spPr>
              <a:xfrm>
                <a:off x="92020" y="2576229"/>
                <a:ext cx="376379" cy="553998"/>
              </a:xfrm>
              <a:prstGeom prst="rect">
                <a:avLst/>
              </a:prstGeom>
              <a:solidFill>
                <a:schemeClr val="accent5"/>
              </a:solidFill>
              <a:ln w="12700">
                <a:solidFill>
                  <a:schemeClr val="accent3">
                    <a:lumMod val="10000"/>
                  </a:schemeClr>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3600" i="1" smtClean="0">
                              <a:solidFill>
                                <a:schemeClr val="accent3">
                                  <a:lumMod val="10000"/>
                                </a:schemeClr>
                              </a:solidFill>
                              <a:latin typeface="Cambria Math" panose="02040503050406030204" pitchFamily="18" charset="0"/>
                            </a:rPr>
                          </m:ctrlPr>
                        </m:sSubPr>
                        <m:e>
                          <m:r>
                            <a:rPr lang="en-US" sz="3600" b="0" i="1" smtClean="0">
                              <a:solidFill>
                                <a:schemeClr val="accent3">
                                  <a:lumMod val="10000"/>
                                </a:schemeClr>
                              </a:solidFill>
                              <a:latin typeface="Cambria Math" panose="02040503050406030204" pitchFamily="18" charset="0"/>
                            </a:rPr>
                            <m:t>𝑏</m:t>
                          </m:r>
                        </m:e>
                        <m:sub>
                          <m:r>
                            <a:rPr lang="en-US" sz="3600" b="0" i="1" smtClean="0">
                              <a:solidFill>
                                <a:schemeClr val="accent3">
                                  <a:lumMod val="10000"/>
                                </a:schemeClr>
                              </a:solidFill>
                              <a:latin typeface="Cambria Math" panose="02040503050406030204" pitchFamily="18" charset="0"/>
                            </a:rPr>
                            <m:t>𝑖</m:t>
                          </m:r>
                        </m:sub>
                      </m:sSub>
                    </m:oMath>
                  </m:oMathPara>
                </a14:m>
                <a:endParaRPr lang="en-US" sz="3600" dirty="0">
                  <a:solidFill>
                    <a:schemeClr val="accent3">
                      <a:lumMod val="10000"/>
                    </a:schemeClr>
                  </a:solidFill>
                </a:endParaRPr>
              </a:p>
            </p:txBody>
          </p:sp>
        </mc:Choice>
        <mc:Fallback xmlns="">
          <p:sp>
            <p:nvSpPr>
              <p:cNvPr id="124" name="TextBox 123">
                <a:extLst>
                  <a:ext uri="{FF2B5EF4-FFF2-40B4-BE49-F238E27FC236}">
                    <a16:creationId xmlns:a16="http://schemas.microsoft.com/office/drawing/2014/main" id="{D2E9DBDC-4946-E1C5-DC44-B71566CA2FED}"/>
                  </a:ext>
                </a:extLst>
              </p:cNvPr>
              <p:cNvSpPr txBox="1">
                <a:spLocks noRot="1" noChangeAspect="1" noMove="1" noResize="1" noEditPoints="1" noAdjustHandles="1" noChangeArrowheads="1" noChangeShapeType="1" noTextEdit="1"/>
              </p:cNvSpPr>
              <p:nvPr/>
            </p:nvSpPr>
            <p:spPr>
              <a:xfrm>
                <a:off x="92020" y="2576229"/>
                <a:ext cx="376379" cy="553998"/>
              </a:xfrm>
              <a:prstGeom prst="rect">
                <a:avLst/>
              </a:prstGeom>
              <a:blipFill>
                <a:blip r:embed="rId2"/>
                <a:stretch>
                  <a:fillRect l="-37500" r="-21875" b="-13333"/>
                </a:stretch>
              </a:blipFill>
              <a:ln w="12700">
                <a:solidFill>
                  <a:schemeClr val="accent3">
                    <a:lumMod val="1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DE85C71C-3009-E221-6271-C6E7F1F44C40}"/>
                  </a:ext>
                </a:extLst>
              </p:cNvPr>
              <p:cNvSpPr txBox="1"/>
              <p:nvPr/>
            </p:nvSpPr>
            <p:spPr>
              <a:xfrm>
                <a:off x="3554888" y="1148277"/>
                <a:ext cx="577236" cy="578363"/>
              </a:xfrm>
              <a:prstGeom prst="rect">
                <a:avLst/>
              </a:prstGeom>
              <a:solidFill>
                <a:schemeClr val="accent5"/>
              </a:solidFill>
              <a:ln w="12700">
                <a:solidFill>
                  <a:schemeClr val="accent3">
                    <a:lumMod val="10000"/>
                  </a:schemeClr>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3600" i="1" smtClean="0">
                              <a:solidFill>
                                <a:schemeClr val="accent3">
                                  <a:lumMod val="10000"/>
                                </a:schemeClr>
                              </a:solidFill>
                              <a:latin typeface="Cambria Math" panose="02040503050406030204" pitchFamily="18" charset="0"/>
                            </a:rPr>
                          </m:ctrlPr>
                        </m:sSubPr>
                        <m:e>
                          <m:r>
                            <a:rPr lang="en-US" sz="3600" b="0" i="1" smtClean="0">
                              <a:solidFill>
                                <a:schemeClr val="accent3">
                                  <a:lumMod val="10000"/>
                                </a:schemeClr>
                              </a:solidFill>
                              <a:latin typeface="Cambria Math" panose="02040503050406030204" pitchFamily="18" charset="0"/>
                            </a:rPr>
                            <m:t>𝑐</m:t>
                          </m:r>
                        </m:e>
                        <m:sub>
                          <m:r>
                            <a:rPr lang="en-US" sz="3600" b="0" i="1" smtClean="0">
                              <a:solidFill>
                                <a:schemeClr val="accent3">
                                  <a:lumMod val="10000"/>
                                </a:schemeClr>
                              </a:solidFill>
                              <a:latin typeface="Cambria Math" panose="02040503050406030204" pitchFamily="18" charset="0"/>
                            </a:rPr>
                            <m:t>𝑖</m:t>
                          </m:r>
                          <m:r>
                            <a:rPr lang="en-US" sz="3600" b="0" i="1" smtClean="0">
                              <a:solidFill>
                                <a:schemeClr val="accent3">
                                  <a:lumMod val="10000"/>
                                </a:schemeClr>
                              </a:solidFill>
                              <a:latin typeface="Cambria Math" panose="02040503050406030204" pitchFamily="18" charset="0"/>
                            </a:rPr>
                            <m:t>,1</m:t>
                          </m:r>
                        </m:sub>
                      </m:sSub>
                    </m:oMath>
                  </m:oMathPara>
                </a14:m>
                <a:endParaRPr lang="en-US" sz="3600" dirty="0">
                  <a:solidFill>
                    <a:schemeClr val="accent3">
                      <a:lumMod val="10000"/>
                    </a:schemeClr>
                  </a:solidFill>
                </a:endParaRPr>
              </a:p>
            </p:txBody>
          </p:sp>
        </mc:Choice>
        <mc:Fallback xmlns="">
          <p:sp>
            <p:nvSpPr>
              <p:cNvPr id="125" name="TextBox 124">
                <a:extLst>
                  <a:ext uri="{FF2B5EF4-FFF2-40B4-BE49-F238E27FC236}">
                    <a16:creationId xmlns:a16="http://schemas.microsoft.com/office/drawing/2014/main" id="{DE85C71C-3009-E221-6271-C6E7F1F44C40}"/>
                  </a:ext>
                </a:extLst>
              </p:cNvPr>
              <p:cNvSpPr txBox="1">
                <a:spLocks noRot="1" noChangeAspect="1" noMove="1" noResize="1" noEditPoints="1" noAdjustHandles="1" noChangeArrowheads="1" noChangeShapeType="1" noTextEdit="1"/>
              </p:cNvSpPr>
              <p:nvPr/>
            </p:nvSpPr>
            <p:spPr>
              <a:xfrm>
                <a:off x="3554888" y="1148277"/>
                <a:ext cx="577236" cy="578363"/>
              </a:xfrm>
              <a:prstGeom prst="rect">
                <a:avLst/>
              </a:prstGeom>
              <a:blipFill>
                <a:blip r:embed="rId3"/>
                <a:stretch>
                  <a:fillRect l="-17021" r="-21277" b="-10417"/>
                </a:stretch>
              </a:blipFill>
              <a:ln w="12700">
                <a:solidFill>
                  <a:schemeClr val="accent3">
                    <a:lumMod val="1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1FABA98F-563B-761F-7DF4-D808E8286176}"/>
                  </a:ext>
                </a:extLst>
              </p:cNvPr>
              <p:cNvSpPr txBox="1"/>
              <p:nvPr/>
            </p:nvSpPr>
            <p:spPr>
              <a:xfrm>
                <a:off x="3554888" y="3909607"/>
                <a:ext cx="576975" cy="578363"/>
              </a:xfrm>
              <a:prstGeom prst="rect">
                <a:avLst/>
              </a:prstGeom>
              <a:solidFill>
                <a:schemeClr val="accent5"/>
              </a:solidFill>
              <a:ln w="12700">
                <a:solidFill>
                  <a:schemeClr val="accent3">
                    <a:lumMod val="10000"/>
                  </a:schemeClr>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3600" i="1" smtClean="0">
                              <a:solidFill>
                                <a:schemeClr val="accent3">
                                  <a:lumMod val="10000"/>
                                </a:schemeClr>
                              </a:solidFill>
                              <a:latin typeface="Cambria Math" panose="02040503050406030204" pitchFamily="18" charset="0"/>
                            </a:rPr>
                          </m:ctrlPr>
                        </m:sSubPr>
                        <m:e>
                          <m:r>
                            <a:rPr lang="en-US" sz="3600" b="0" i="1" smtClean="0">
                              <a:solidFill>
                                <a:schemeClr val="accent3">
                                  <a:lumMod val="10000"/>
                                </a:schemeClr>
                              </a:solidFill>
                              <a:latin typeface="Cambria Math" panose="02040503050406030204" pitchFamily="18" charset="0"/>
                            </a:rPr>
                            <m:t>𝑐</m:t>
                          </m:r>
                        </m:e>
                        <m:sub>
                          <m:r>
                            <a:rPr lang="en-US" sz="3600" b="0" i="1" smtClean="0">
                              <a:solidFill>
                                <a:schemeClr val="accent3">
                                  <a:lumMod val="10000"/>
                                </a:schemeClr>
                              </a:solidFill>
                              <a:latin typeface="Cambria Math" panose="02040503050406030204" pitchFamily="18" charset="0"/>
                            </a:rPr>
                            <m:t>𝑖</m:t>
                          </m:r>
                          <m:r>
                            <a:rPr lang="en-US" sz="3600" b="0" i="1" smtClean="0">
                              <a:solidFill>
                                <a:schemeClr val="accent3">
                                  <a:lumMod val="10000"/>
                                </a:schemeClr>
                              </a:solidFill>
                              <a:latin typeface="Cambria Math" panose="02040503050406030204" pitchFamily="18" charset="0"/>
                            </a:rPr>
                            <m:t>,2</m:t>
                          </m:r>
                        </m:sub>
                      </m:sSub>
                    </m:oMath>
                  </m:oMathPara>
                </a14:m>
                <a:endParaRPr lang="en-US" sz="3600" dirty="0">
                  <a:solidFill>
                    <a:schemeClr val="accent3">
                      <a:lumMod val="10000"/>
                    </a:schemeClr>
                  </a:solidFill>
                </a:endParaRPr>
              </a:p>
            </p:txBody>
          </p:sp>
        </mc:Choice>
        <mc:Fallback xmlns="">
          <p:sp>
            <p:nvSpPr>
              <p:cNvPr id="126" name="TextBox 125">
                <a:extLst>
                  <a:ext uri="{FF2B5EF4-FFF2-40B4-BE49-F238E27FC236}">
                    <a16:creationId xmlns:a16="http://schemas.microsoft.com/office/drawing/2014/main" id="{1FABA98F-563B-761F-7DF4-D808E8286176}"/>
                  </a:ext>
                </a:extLst>
              </p:cNvPr>
              <p:cNvSpPr txBox="1">
                <a:spLocks noRot="1" noChangeAspect="1" noMove="1" noResize="1" noEditPoints="1" noAdjustHandles="1" noChangeArrowheads="1" noChangeShapeType="1" noTextEdit="1"/>
              </p:cNvSpPr>
              <p:nvPr/>
            </p:nvSpPr>
            <p:spPr>
              <a:xfrm>
                <a:off x="3554888" y="3909607"/>
                <a:ext cx="576975" cy="578363"/>
              </a:xfrm>
              <a:prstGeom prst="rect">
                <a:avLst/>
              </a:prstGeom>
              <a:blipFill>
                <a:blip r:embed="rId4"/>
                <a:stretch>
                  <a:fillRect l="-17021" r="-21277" b="-10638"/>
                </a:stretch>
              </a:blipFill>
              <a:ln w="12700">
                <a:solidFill>
                  <a:schemeClr val="accent3">
                    <a:lumMod val="10000"/>
                  </a:schemeClr>
                </a:solidFill>
              </a:ln>
            </p:spPr>
            <p:txBody>
              <a:bodyPr/>
              <a:lstStyle/>
              <a:p>
                <a:r>
                  <a:rPr lang="en-US">
                    <a:noFill/>
                  </a:rPr>
                  <a:t> </a:t>
                </a:r>
              </a:p>
            </p:txBody>
          </p:sp>
        </mc:Fallback>
      </mc:AlternateContent>
      <p:sp>
        <p:nvSpPr>
          <p:cNvPr id="135" name="Text Placeholder 17">
            <a:extLst>
              <a:ext uri="{FF2B5EF4-FFF2-40B4-BE49-F238E27FC236}">
                <a16:creationId xmlns:a16="http://schemas.microsoft.com/office/drawing/2014/main" id="{71395221-51CD-01E1-1356-12A8E60DF7F4}"/>
              </a:ext>
            </a:extLst>
          </p:cNvPr>
          <p:cNvSpPr txBox="1">
            <a:spLocks/>
          </p:cNvSpPr>
          <p:nvPr/>
        </p:nvSpPr>
        <p:spPr>
          <a:xfrm>
            <a:off x="236286" y="3861172"/>
            <a:ext cx="3193423" cy="67097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Hardware representation</a:t>
            </a:r>
          </a:p>
          <a:p>
            <a:r>
              <a:rPr lang="en-US" dirty="0"/>
              <a:t>(D, D, D) = State</a:t>
            </a:r>
          </a:p>
          <a:p>
            <a:endParaRPr lang="en-US" dirty="0"/>
          </a:p>
          <a:p>
            <a:endParaRPr lang="en-US" dirty="0"/>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C49473EF-2EEB-4E1F-811F-31E0BC718679}"/>
                  </a:ext>
                </a:extLst>
              </p:cNvPr>
              <p:cNvSpPr txBox="1"/>
              <p:nvPr/>
            </p:nvSpPr>
            <p:spPr>
              <a:xfrm>
                <a:off x="236286" y="1461895"/>
                <a:ext cx="3141116" cy="21544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𝐺</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𝐷</m:t>
                          </m:r>
                        </m:e>
                      </m:d>
                      <m:r>
                        <a:rPr lang="en-US" sz="1400" b="0" i="1" smtClean="0">
                          <a:latin typeface="Cambria Math" panose="02040503050406030204" pitchFamily="18" charset="0"/>
                        </a:rPr>
                        <m:t>=[ 1+</m:t>
                      </m:r>
                      <m:r>
                        <a:rPr lang="en-US" sz="1400" b="0" i="1" smtClean="0">
                          <a:latin typeface="Cambria Math" panose="02040503050406030204" pitchFamily="18" charset="0"/>
                        </a:rPr>
                        <m:t>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𝐷</m:t>
                          </m:r>
                        </m:e>
                        <m:sup>
                          <m:r>
                            <a:rPr lang="en-US" sz="1400" b="0" i="1" smtClean="0">
                              <a:latin typeface="Cambria Math" panose="02040503050406030204" pitchFamily="18" charset="0"/>
                            </a:rPr>
                            <m:t>3</m:t>
                          </m:r>
                        </m:sup>
                      </m:sSup>
                      <m:r>
                        <a:rPr lang="en-US" sz="1400" b="0" i="1" smtClean="0">
                          <a:latin typeface="Cambria Math" panose="02040503050406030204" pitchFamily="18" charset="0"/>
                        </a:rPr>
                        <m:t>   1+</m:t>
                      </m:r>
                      <m:r>
                        <a:rPr lang="en-US" sz="1400" b="0" i="1" smtClean="0">
                          <a:latin typeface="Cambria Math" panose="02040503050406030204" pitchFamily="18" charset="0"/>
                        </a:rPr>
                        <m:t>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𝐷</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𝐷</m:t>
                          </m:r>
                        </m:e>
                        <m:sup>
                          <m:r>
                            <a:rPr lang="en-US" sz="1400" b="0" i="1" smtClean="0">
                              <a:latin typeface="Cambria Math" panose="02040503050406030204" pitchFamily="18" charset="0"/>
                            </a:rPr>
                            <m:t>3</m:t>
                          </m:r>
                        </m:sup>
                      </m:sSup>
                      <m:r>
                        <a:rPr lang="en-US" sz="1400" b="0" i="1" smtClean="0">
                          <a:latin typeface="Cambria Math" panose="02040503050406030204" pitchFamily="18" charset="0"/>
                        </a:rPr>
                        <m:t>]</m:t>
                      </m:r>
                    </m:oMath>
                  </m:oMathPara>
                </a14:m>
                <a:endParaRPr lang="en-US" sz="1400" dirty="0" err="1"/>
              </a:p>
            </p:txBody>
          </p:sp>
        </mc:Choice>
        <mc:Fallback xmlns="">
          <p:sp>
            <p:nvSpPr>
              <p:cNvPr id="136" name="TextBox 135">
                <a:extLst>
                  <a:ext uri="{FF2B5EF4-FFF2-40B4-BE49-F238E27FC236}">
                    <a16:creationId xmlns:a16="http://schemas.microsoft.com/office/drawing/2014/main" id="{C49473EF-2EEB-4E1F-811F-31E0BC718679}"/>
                  </a:ext>
                </a:extLst>
              </p:cNvPr>
              <p:cNvSpPr txBox="1">
                <a:spLocks noRot="1" noChangeAspect="1" noMove="1" noResize="1" noEditPoints="1" noAdjustHandles="1" noChangeArrowheads="1" noChangeShapeType="1" noTextEdit="1"/>
              </p:cNvSpPr>
              <p:nvPr/>
            </p:nvSpPr>
            <p:spPr>
              <a:xfrm>
                <a:off x="236286" y="1461895"/>
                <a:ext cx="3141116" cy="215444"/>
              </a:xfrm>
              <a:prstGeom prst="rect">
                <a:avLst/>
              </a:prstGeom>
              <a:blipFill>
                <a:blip r:embed="rId5"/>
                <a:stretch>
                  <a:fillRect l="-806" t="-11765" r="-1613" b="-4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ED0186A2-2381-73DC-31E6-FD8D9EC9A021}"/>
                  </a:ext>
                </a:extLst>
              </p:cNvPr>
              <p:cNvSpPr txBox="1"/>
              <p:nvPr/>
            </p:nvSpPr>
            <p:spPr>
              <a:xfrm>
                <a:off x="1176272" y="1190918"/>
                <a:ext cx="1219949" cy="215444"/>
              </a:xfrm>
              <a:prstGeom prst="rect">
                <a:avLst/>
              </a:prstGeom>
              <a:noFill/>
            </p:spPr>
            <p:txBody>
              <a:bodyPr wrap="none" lIns="0" tIns="0" rIns="0" bIns="0" rtlCol="0">
                <a:spAutoFit/>
              </a:bodyPr>
              <a:lstStyle/>
              <a:p>
                <a:pPr algn="l"/>
                <a14:m>
                  <m:oMath xmlns:m="http://schemas.openxmlformats.org/officeDocument/2006/math">
                    <m:r>
                      <a:rPr lang="en-US" sz="1400" b="0" i="1" smtClean="0">
                        <a:latin typeface="Cambria Math" panose="02040503050406030204" pitchFamily="18" charset="0"/>
                      </a:rPr>
                      <m:t>𝐺</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𝐷</m:t>
                        </m:r>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sub>
                        </m:sSub>
                      </m:e>
                    </m:d>
                  </m:oMath>
                </a14:m>
                <a:r>
                  <a:rPr lang="en-US" sz="1400" dirty="0"/>
                  <a:t>  </a:t>
                </a:r>
                <a:endParaRPr lang="en-US" sz="1400" dirty="0" err="1"/>
              </a:p>
            </p:txBody>
          </p:sp>
        </mc:Choice>
        <mc:Fallback xmlns="">
          <p:sp>
            <p:nvSpPr>
              <p:cNvPr id="138" name="TextBox 137">
                <a:extLst>
                  <a:ext uri="{FF2B5EF4-FFF2-40B4-BE49-F238E27FC236}">
                    <a16:creationId xmlns:a16="http://schemas.microsoft.com/office/drawing/2014/main" id="{ED0186A2-2381-73DC-31E6-FD8D9EC9A021}"/>
                  </a:ext>
                </a:extLst>
              </p:cNvPr>
              <p:cNvSpPr txBox="1">
                <a:spLocks noRot="1" noChangeAspect="1" noMove="1" noResize="1" noEditPoints="1" noAdjustHandles="1" noChangeArrowheads="1" noChangeShapeType="1" noTextEdit="1"/>
              </p:cNvSpPr>
              <p:nvPr/>
            </p:nvSpPr>
            <p:spPr>
              <a:xfrm>
                <a:off x="1176272" y="1190918"/>
                <a:ext cx="1219949" cy="215444"/>
              </a:xfrm>
              <a:prstGeom prst="rect">
                <a:avLst/>
              </a:prstGeom>
              <a:blipFill>
                <a:blip r:embed="rId6"/>
                <a:stretch>
                  <a:fillRect l="-5155" t="-5556" b="-38889"/>
                </a:stretch>
              </a:blipFill>
            </p:spPr>
            <p:txBody>
              <a:bodyPr/>
              <a:lstStyle/>
              <a:p>
                <a:r>
                  <a:rPr lang="en-US">
                    <a:noFill/>
                  </a:rPr>
                  <a:t> </a:t>
                </a:r>
              </a:p>
            </p:txBody>
          </p:sp>
        </mc:Fallback>
      </mc:AlternateContent>
      <p:cxnSp>
        <p:nvCxnSpPr>
          <p:cNvPr id="142" name="Straight Connector 141">
            <a:extLst>
              <a:ext uri="{FF2B5EF4-FFF2-40B4-BE49-F238E27FC236}">
                <a16:creationId xmlns:a16="http://schemas.microsoft.com/office/drawing/2014/main" id="{DF63D474-A8B5-51CD-3CCC-FD8B4D1E34DB}"/>
              </a:ext>
            </a:extLst>
          </p:cNvPr>
          <p:cNvCxnSpPr/>
          <p:nvPr/>
        </p:nvCxnSpPr>
        <p:spPr>
          <a:xfrm>
            <a:off x="4458534" y="917100"/>
            <a:ext cx="0" cy="3837780"/>
          </a:xfrm>
          <a:prstGeom prst="line">
            <a:avLst/>
          </a:prstGeom>
          <a:ln w="12700">
            <a:solidFill>
              <a:schemeClr val="accent3">
                <a:lumMod val="1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84" name="Group 283">
            <a:extLst>
              <a:ext uri="{FF2B5EF4-FFF2-40B4-BE49-F238E27FC236}">
                <a16:creationId xmlns:a16="http://schemas.microsoft.com/office/drawing/2014/main" id="{D67540D7-5B02-17DF-7348-FBBB6C3C749E}"/>
              </a:ext>
            </a:extLst>
          </p:cNvPr>
          <p:cNvGrpSpPr/>
          <p:nvPr/>
        </p:nvGrpSpPr>
        <p:grpSpPr>
          <a:xfrm>
            <a:off x="4932004" y="1224199"/>
            <a:ext cx="3497440" cy="3354466"/>
            <a:chOff x="4851928" y="963536"/>
            <a:chExt cx="3713085" cy="3702979"/>
          </a:xfrm>
        </p:grpSpPr>
        <p:sp>
          <p:nvSpPr>
            <p:cNvPr id="140" name="Oval 139">
              <a:extLst>
                <a:ext uri="{FF2B5EF4-FFF2-40B4-BE49-F238E27FC236}">
                  <a16:creationId xmlns:a16="http://schemas.microsoft.com/office/drawing/2014/main" id="{1B48182F-94C3-07A8-1921-BDCEEDA26645}"/>
                </a:ext>
              </a:extLst>
            </p:cNvPr>
            <p:cNvSpPr/>
            <p:nvPr/>
          </p:nvSpPr>
          <p:spPr>
            <a:xfrm>
              <a:off x="4853186" y="964641"/>
              <a:ext cx="402337" cy="38390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rtlCol="0" anchor="ctr"/>
            <a:lstStyle/>
            <a:p>
              <a:pPr algn="ctr"/>
              <a:r>
                <a:rPr lang="en-US" dirty="0">
                  <a:solidFill>
                    <a:schemeClr val="accent3">
                      <a:lumMod val="10000"/>
                    </a:schemeClr>
                  </a:solidFill>
                </a:rPr>
                <a:t>000</a:t>
              </a:r>
            </a:p>
          </p:txBody>
        </p:sp>
        <p:sp>
          <p:nvSpPr>
            <p:cNvPr id="143" name="Oval 142">
              <a:extLst>
                <a:ext uri="{FF2B5EF4-FFF2-40B4-BE49-F238E27FC236}">
                  <a16:creationId xmlns:a16="http://schemas.microsoft.com/office/drawing/2014/main" id="{CADFE49F-52C4-B85E-A1C9-2BDC8B6B41A4}"/>
                </a:ext>
              </a:extLst>
            </p:cNvPr>
            <p:cNvSpPr/>
            <p:nvPr/>
          </p:nvSpPr>
          <p:spPr>
            <a:xfrm>
              <a:off x="4851929" y="1441782"/>
              <a:ext cx="402337" cy="38390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rtlCol="0" anchor="ctr"/>
            <a:lstStyle/>
            <a:p>
              <a:pPr algn="ctr"/>
              <a:r>
                <a:rPr lang="en-US" dirty="0">
                  <a:solidFill>
                    <a:schemeClr val="accent3">
                      <a:lumMod val="10000"/>
                    </a:schemeClr>
                  </a:solidFill>
                </a:rPr>
                <a:t>001</a:t>
              </a:r>
            </a:p>
          </p:txBody>
        </p:sp>
        <p:sp>
          <p:nvSpPr>
            <p:cNvPr id="144" name="Oval 143">
              <a:extLst>
                <a:ext uri="{FF2B5EF4-FFF2-40B4-BE49-F238E27FC236}">
                  <a16:creationId xmlns:a16="http://schemas.microsoft.com/office/drawing/2014/main" id="{0E53074E-93C0-96ED-32E2-9769624FCF61}"/>
                </a:ext>
              </a:extLst>
            </p:cNvPr>
            <p:cNvSpPr/>
            <p:nvPr/>
          </p:nvSpPr>
          <p:spPr>
            <a:xfrm>
              <a:off x="4851928" y="1914314"/>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bIns="0" rtlCol="0" anchor="ctr"/>
            <a:lstStyle/>
            <a:p>
              <a:pPr algn="ctr"/>
              <a:r>
                <a:rPr lang="en-US" dirty="0">
                  <a:solidFill>
                    <a:schemeClr val="accent3">
                      <a:lumMod val="10000"/>
                    </a:schemeClr>
                  </a:solidFill>
                </a:rPr>
                <a:t>010</a:t>
              </a:r>
            </a:p>
          </p:txBody>
        </p:sp>
        <p:sp>
          <p:nvSpPr>
            <p:cNvPr id="145" name="Oval 144">
              <a:extLst>
                <a:ext uri="{FF2B5EF4-FFF2-40B4-BE49-F238E27FC236}">
                  <a16:creationId xmlns:a16="http://schemas.microsoft.com/office/drawing/2014/main" id="{9DEDC811-45B3-27FC-BC56-2CEF55DA58F0}"/>
                </a:ext>
              </a:extLst>
            </p:cNvPr>
            <p:cNvSpPr/>
            <p:nvPr/>
          </p:nvSpPr>
          <p:spPr>
            <a:xfrm>
              <a:off x="4856005" y="2386848"/>
              <a:ext cx="402337"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46" name="Oval 145">
              <a:extLst>
                <a:ext uri="{FF2B5EF4-FFF2-40B4-BE49-F238E27FC236}">
                  <a16:creationId xmlns:a16="http://schemas.microsoft.com/office/drawing/2014/main" id="{985755DB-27FC-9E8C-D83A-7AF69E735F91}"/>
                </a:ext>
              </a:extLst>
            </p:cNvPr>
            <p:cNvSpPr/>
            <p:nvPr/>
          </p:nvSpPr>
          <p:spPr>
            <a:xfrm>
              <a:off x="4866310" y="2859380"/>
              <a:ext cx="402337"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147" name="Oval 146">
              <a:extLst>
                <a:ext uri="{FF2B5EF4-FFF2-40B4-BE49-F238E27FC236}">
                  <a16:creationId xmlns:a16="http://schemas.microsoft.com/office/drawing/2014/main" id="{7A6F46DD-F2F2-7417-70F7-E997AD0580BB}"/>
                </a:ext>
              </a:extLst>
            </p:cNvPr>
            <p:cNvSpPr/>
            <p:nvPr/>
          </p:nvSpPr>
          <p:spPr>
            <a:xfrm>
              <a:off x="4865053" y="3336522"/>
              <a:ext cx="402337"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148" name="Oval 147">
              <a:extLst>
                <a:ext uri="{FF2B5EF4-FFF2-40B4-BE49-F238E27FC236}">
                  <a16:creationId xmlns:a16="http://schemas.microsoft.com/office/drawing/2014/main" id="{29522FF7-2910-5876-EFC5-97D68BA48579}"/>
                </a:ext>
              </a:extLst>
            </p:cNvPr>
            <p:cNvSpPr/>
            <p:nvPr/>
          </p:nvSpPr>
          <p:spPr>
            <a:xfrm>
              <a:off x="4865052" y="3809054"/>
              <a:ext cx="402337"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149" name="Oval 148">
              <a:extLst>
                <a:ext uri="{FF2B5EF4-FFF2-40B4-BE49-F238E27FC236}">
                  <a16:creationId xmlns:a16="http://schemas.microsoft.com/office/drawing/2014/main" id="{ECD1F05D-8BFA-C955-A9BA-990827C2353D}"/>
                </a:ext>
              </a:extLst>
            </p:cNvPr>
            <p:cNvSpPr/>
            <p:nvPr/>
          </p:nvSpPr>
          <p:spPr>
            <a:xfrm>
              <a:off x="4869127" y="4281588"/>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159" name="Oval 158">
              <a:extLst>
                <a:ext uri="{FF2B5EF4-FFF2-40B4-BE49-F238E27FC236}">
                  <a16:creationId xmlns:a16="http://schemas.microsoft.com/office/drawing/2014/main" id="{152EB1B7-DFBF-CFD9-FE87-6FA7F929434B}"/>
                </a:ext>
              </a:extLst>
            </p:cNvPr>
            <p:cNvSpPr/>
            <p:nvPr/>
          </p:nvSpPr>
          <p:spPr>
            <a:xfrm>
              <a:off x="5946679" y="963536"/>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160" name="Oval 159">
              <a:extLst>
                <a:ext uri="{FF2B5EF4-FFF2-40B4-BE49-F238E27FC236}">
                  <a16:creationId xmlns:a16="http://schemas.microsoft.com/office/drawing/2014/main" id="{5FC91B21-DB08-AB8B-E623-51DF92360254}"/>
                </a:ext>
              </a:extLst>
            </p:cNvPr>
            <p:cNvSpPr/>
            <p:nvPr/>
          </p:nvSpPr>
          <p:spPr>
            <a:xfrm>
              <a:off x="5945422" y="1440677"/>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161" name="Oval 160">
              <a:extLst>
                <a:ext uri="{FF2B5EF4-FFF2-40B4-BE49-F238E27FC236}">
                  <a16:creationId xmlns:a16="http://schemas.microsoft.com/office/drawing/2014/main" id="{0B6ED2C5-16F8-6CEA-6CB9-EBBE498CBAFD}"/>
                </a:ext>
              </a:extLst>
            </p:cNvPr>
            <p:cNvSpPr/>
            <p:nvPr/>
          </p:nvSpPr>
          <p:spPr>
            <a:xfrm>
              <a:off x="5945422" y="1913210"/>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162" name="Oval 161">
              <a:extLst>
                <a:ext uri="{FF2B5EF4-FFF2-40B4-BE49-F238E27FC236}">
                  <a16:creationId xmlns:a16="http://schemas.microsoft.com/office/drawing/2014/main" id="{9F50EDA0-7EE2-86A4-6253-11846D289E5A}"/>
                </a:ext>
              </a:extLst>
            </p:cNvPr>
            <p:cNvSpPr/>
            <p:nvPr/>
          </p:nvSpPr>
          <p:spPr>
            <a:xfrm>
              <a:off x="5949498" y="2385743"/>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63" name="Oval 162">
              <a:extLst>
                <a:ext uri="{FF2B5EF4-FFF2-40B4-BE49-F238E27FC236}">
                  <a16:creationId xmlns:a16="http://schemas.microsoft.com/office/drawing/2014/main" id="{EAEE2DFE-74B0-53C1-6BA2-90D023CB81EE}"/>
                </a:ext>
              </a:extLst>
            </p:cNvPr>
            <p:cNvSpPr/>
            <p:nvPr/>
          </p:nvSpPr>
          <p:spPr>
            <a:xfrm>
              <a:off x="5959804" y="2858276"/>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164" name="Oval 163">
              <a:extLst>
                <a:ext uri="{FF2B5EF4-FFF2-40B4-BE49-F238E27FC236}">
                  <a16:creationId xmlns:a16="http://schemas.microsoft.com/office/drawing/2014/main" id="{6C0D2259-3F14-7C87-3041-A9EC04ABC7C4}"/>
                </a:ext>
              </a:extLst>
            </p:cNvPr>
            <p:cNvSpPr/>
            <p:nvPr/>
          </p:nvSpPr>
          <p:spPr>
            <a:xfrm>
              <a:off x="5958547" y="3335417"/>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165" name="Oval 164">
              <a:extLst>
                <a:ext uri="{FF2B5EF4-FFF2-40B4-BE49-F238E27FC236}">
                  <a16:creationId xmlns:a16="http://schemas.microsoft.com/office/drawing/2014/main" id="{5F0620A8-365F-F2D7-3054-E46AC777F5F4}"/>
                </a:ext>
              </a:extLst>
            </p:cNvPr>
            <p:cNvSpPr/>
            <p:nvPr/>
          </p:nvSpPr>
          <p:spPr>
            <a:xfrm>
              <a:off x="5958547" y="3807951"/>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166" name="Oval 165">
              <a:extLst>
                <a:ext uri="{FF2B5EF4-FFF2-40B4-BE49-F238E27FC236}">
                  <a16:creationId xmlns:a16="http://schemas.microsoft.com/office/drawing/2014/main" id="{D5C6C863-3DF5-770D-5028-5B610AC4FE0A}"/>
                </a:ext>
              </a:extLst>
            </p:cNvPr>
            <p:cNvSpPr/>
            <p:nvPr/>
          </p:nvSpPr>
          <p:spPr>
            <a:xfrm>
              <a:off x="5962622" y="4280483"/>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167" name="Oval 166">
              <a:extLst>
                <a:ext uri="{FF2B5EF4-FFF2-40B4-BE49-F238E27FC236}">
                  <a16:creationId xmlns:a16="http://schemas.microsoft.com/office/drawing/2014/main" id="{5B97B825-5E87-CB84-E4D8-903490D35594}"/>
                </a:ext>
              </a:extLst>
            </p:cNvPr>
            <p:cNvSpPr/>
            <p:nvPr/>
          </p:nvSpPr>
          <p:spPr>
            <a:xfrm>
              <a:off x="7053238" y="964641"/>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168" name="Oval 167">
              <a:extLst>
                <a:ext uri="{FF2B5EF4-FFF2-40B4-BE49-F238E27FC236}">
                  <a16:creationId xmlns:a16="http://schemas.microsoft.com/office/drawing/2014/main" id="{224B1B06-5285-AB34-1F1F-0F14D4B1587A}"/>
                </a:ext>
              </a:extLst>
            </p:cNvPr>
            <p:cNvSpPr/>
            <p:nvPr/>
          </p:nvSpPr>
          <p:spPr>
            <a:xfrm>
              <a:off x="7051981" y="1441782"/>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169" name="Oval 168">
              <a:extLst>
                <a:ext uri="{FF2B5EF4-FFF2-40B4-BE49-F238E27FC236}">
                  <a16:creationId xmlns:a16="http://schemas.microsoft.com/office/drawing/2014/main" id="{CE2736EA-119B-2F84-B694-CB755410A38D}"/>
                </a:ext>
              </a:extLst>
            </p:cNvPr>
            <p:cNvSpPr/>
            <p:nvPr/>
          </p:nvSpPr>
          <p:spPr>
            <a:xfrm>
              <a:off x="7051981" y="1914314"/>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170" name="Oval 169">
              <a:extLst>
                <a:ext uri="{FF2B5EF4-FFF2-40B4-BE49-F238E27FC236}">
                  <a16:creationId xmlns:a16="http://schemas.microsoft.com/office/drawing/2014/main" id="{29591139-4354-F6D6-B130-E167808B6806}"/>
                </a:ext>
              </a:extLst>
            </p:cNvPr>
            <p:cNvSpPr/>
            <p:nvPr/>
          </p:nvSpPr>
          <p:spPr>
            <a:xfrm>
              <a:off x="7056057" y="2386848"/>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71" name="Oval 170">
              <a:extLst>
                <a:ext uri="{FF2B5EF4-FFF2-40B4-BE49-F238E27FC236}">
                  <a16:creationId xmlns:a16="http://schemas.microsoft.com/office/drawing/2014/main" id="{1120651F-E644-90AF-F910-4EF370CDD59E}"/>
                </a:ext>
              </a:extLst>
            </p:cNvPr>
            <p:cNvSpPr/>
            <p:nvPr/>
          </p:nvSpPr>
          <p:spPr>
            <a:xfrm>
              <a:off x="7066362" y="2859380"/>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172" name="Oval 171">
              <a:extLst>
                <a:ext uri="{FF2B5EF4-FFF2-40B4-BE49-F238E27FC236}">
                  <a16:creationId xmlns:a16="http://schemas.microsoft.com/office/drawing/2014/main" id="{119E7390-3CC2-3742-131A-68C5C935DEBF}"/>
                </a:ext>
              </a:extLst>
            </p:cNvPr>
            <p:cNvSpPr/>
            <p:nvPr/>
          </p:nvSpPr>
          <p:spPr>
            <a:xfrm>
              <a:off x="7065105" y="3336522"/>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173" name="Oval 172">
              <a:extLst>
                <a:ext uri="{FF2B5EF4-FFF2-40B4-BE49-F238E27FC236}">
                  <a16:creationId xmlns:a16="http://schemas.microsoft.com/office/drawing/2014/main" id="{4A6690C0-9EF8-242D-169E-8EAC050910EE}"/>
                </a:ext>
              </a:extLst>
            </p:cNvPr>
            <p:cNvSpPr/>
            <p:nvPr/>
          </p:nvSpPr>
          <p:spPr>
            <a:xfrm>
              <a:off x="7065105" y="3809054"/>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174" name="Oval 173">
              <a:extLst>
                <a:ext uri="{FF2B5EF4-FFF2-40B4-BE49-F238E27FC236}">
                  <a16:creationId xmlns:a16="http://schemas.microsoft.com/office/drawing/2014/main" id="{FC122D5D-216C-1726-49B5-53CFDC15BFDD}"/>
                </a:ext>
              </a:extLst>
            </p:cNvPr>
            <p:cNvSpPr/>
            <p:nvPr/>
          </p:nvSpPr>
          <p:spPr>
            <a:xfrm>
              <a:off x="7069181" y="4281588"/>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175" name="Oval 174">
              <a:extLst>
                <a:ext uri="{FF2B5EF4-FFF2-40B4-BE49-F238E27FC236}">
                  <a16:creationId xmlns:a16="http://schemas.microsoft.com/office/drawing/2014/main" id="{24051D95-C357-9C5F-72E5-B67C370CAFF0}"/>
                </a:ext>
              </a:extLst>
            </p:cNvPr>
            <p:cNvSpPr/>
            <p:nvPr/>
          </p:nvSpPr>
          <p:spPr>
            <a:xfrm>
              <a:off x="8146732" y="963536"/>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176" name="Oval 175">
              <a:extLst>
                <a:ext uri="{FF2B5EF4-FFF2-40B4-BE49-F238E27FC236}">
                  <a16:creationId xmlns:a16="http://schemas.microsoft.com/office/drawing/2014/main" id="{CCFAFB9C-685B-41A4-01D4-9B3CE38A61D1}"/>
                </a:ext>
              </a:extLst>
            </p:cNvPr>
            <p:cNvSpPr/>
            <p:nvPr/>
          </p:nvSpPr>
          <p:spPr>
            <a:xfrm>
              <a:off x="8145475" y="1440677"/>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177" name="Oval 176">
              <a:extLst>
                <a:ext uri="{FF2B5EF4-FFF2-40B4-BE49-F238E27FC236}">
                  <a16:creationId xmlns:a16="http://schemas.microsoft.com/office/drawing/2014/main" id="{3DE7243B-7763-1973-8890-E3A785F6F81C}"/>
                </a:ext>
              </a:extLst>
            </p:cNvPr>
            <p:cNvSpPr/>
            <p:nvPr/>
          </p:nvSpPr>
          <p:spPr>
            <a:xfrm>
              <a:off x="8145475" y="1913210"/>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178" name="Oval 177">
              <a:extLst>
                <a:ext uri="{FF2B5EF4-FFF2-40B4-BE49-F238E27FC236}">
                  <a16:creationId xmlns:a16="http://schemas.microsoft.com/office/drawing/2014/main" id="{2D340498-0AF8-5A38-6789-24538F596956}"/>
                </a:ext>
              </a:extLst>
            </p:cNvPr>
            <p:cNvSpPr/>
            <p:nvPr/>
          </p:nvSpPr>
          <p:spPr>
            <a:xfrm>
              <a:off x="8149551" y="2385743"/>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79" name="Oval 178">
              <a:extLst>
                <a:ext uri="{FF2B5EF4-FFF2-40B4-BE49-F238E27FC236}">
                  <a16:creationId xmlns:a16="http://schemas.microsoft.com/office/drawing/2014/main" id="{690D7CE9-0EB6-96C7-24B5-78C7E0D6AF3B}"/>
                </a:ext>
              </a:extLst>
            </p:cNvPr>
            <p:cNvSpPr/>
            <p:nvPr/>
          </p:nvSpPr>
          <p:spPr>
            <a:xfrm>
              <a:off x="8159856" y="2858276"/>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180" name="Oval 179">
              <a:extLst>
                <a:ext uri="{FF2B5EF4-FFF2-40B4-BE49-F238E27FC236}">
                  <a16:creationId xmlns:a16="http://schemas.microsoft.com/office/drawing/2014/main" id="{489F3B55-385E-B5BF-B8B1-1406A2159BFB}"/>
                </a:ext>
              </a:extLst>
            </p:cNvPr>
            <p:cNvSpPr/>
            <p:nvPr/>
          </p:nvSpPr>
          <p:spPr>
            <a:xfrm>
              <a:off x="8158599" y="3335417"/>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181" name="Oval 180">
              <a:extLst>
                <a:ext uri="{FF2B5EF4-FFF2-40B4-BE49-F238E27FC236}">
                  <a16:creationId xmlns:a16="http://schemas.microsoft.com/office/drawing/2014/main" id="{8C5C7E54-0C9D-225C-B066-DBDE988120B1}"/>
                </a:ext>
              </a:extLst>
            </p:cNvPr>
            <p:cNvSpPr/>
            <p:nvPr/>
          </p:nvSpPr>
          <p:spPr>
            <a:xfrm>
              <a:off x="8158599" y="3807950"/>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182" name="Oval 181">
              <a:extLst>
                <a:ext uri="{FF2B5EF4-FFF2-40B4-BE49-F238E27FC236}">
                  <a16:creationId xmlns:a16="http://schemas.microsoft.com/office/drawing/2014/main" id="{EDA0CE91-3229-B0E7-CE3F-C8BCE507D90A}"/>
                </a:ext>
              </a:extLst>
            </p:cNvPr>
            <p:cNvSpPr/>
            <p:nvPr/>
          </p:nvSpPr>
          <p:spPr>
            <a:xfrm>
              <a:off x="8162677" y="4280483"/>
              <a:ext cx="402336" cy="38492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cxnSp>
          <p:nvCxnSpPr>
            <p:cNvPr id="206" name="Straight Arrow Connector 205">
              <a:extLst>
                <a:ext uri="{FF2B5EF4-FFF2-40B4-BE49-F238E27FC236}">
                  <a16:creationId xmlns:a16="http://schemas.microsoft.com/office/drawing/2014/main" id="{A68199EC-8FD5-2EA2-70ED-1E694370368B}"/>
                </a:ext>
              </a:extLst>
            </p:cNvPr>
            <p:cNvCxnSpPr>
              <a:stCxn id="140" idx="6"/>
              <a:endCxn id="159" idx="2"/>
            </p:cNvCxnSpPr>
            <p:nvPr/>
          </p:nvCxnSpPr>
          <p:spPr>
            <a:xfrm flipV="1">
              <a:off x="5255522" y="1156000"/>
              <a:ext cx="691157"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0DE73DE0-0090-1309-5000-B28A2007DFA5}"/>
                </a:ext>
              </a:extLst>
            </p:cNvPr>
            <p:cNvCxnSpPr>
              <a:cxnSpLocks/>
              <a:stCxn id="140" idx="6"/>
              <a:endCxn id="160" idx="2"/>
            </p:cNvCxnSpPr>
            <p:nvPr/>
          </p:nvCxnSpPr>
          <p:spPr>
            <a:xfrm>
              <a:off x="5255522" y="1156590"/>
              <a:ext cx="689900" cy="476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87A6E62-742B-332B-BE44-85FD359F6598}"/>
                </a:ext>
              </a:extLst>
            </p:cNvPr>
            <p:cNvCxnSpPr>
              <a:cxnSpLocks/>
              <a:stCxn id="143" idx="6"/>
              <a:endCxn id="162" idx="2"/>
            </p:cNvCxnSpPr>
            <p:nvPr/>
          </p:nvCxnSpPr>
          <p:spPr>
            <a:xfrm>
              <a:off x="5254265" y="1633732"/>
              <a:ext cx="695234" cy="94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46CC30FB-7398-AF10-6518-5A5DF090FD25}"/>
                </a:ext>
              </a:extLst>
            </p:cNvPr>
            <p:cNvCxnSpPr>
              <a:cxnSpLocks/>
              <a:stCxn id="143" idx="6"/>
              <a:endCxn id="161" idx="2"/>
            </p:cNvCxnSpPr>
            <p:nvPr/>
          </p:nvCxnSpPr>
          <p:spPr>
            <a:xfrm>
              <a:off x="5254265" y="1633732"/>
              <a:ext cx="691157" cy="47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281446AC-C5AB-FCFA-F1CC-75268003CD9F}"/>
                </a:ext>
              </a:extLst>
            </p:cNvPr>
            <p:cNvCxnSpPr>
              <a:cxnSpLocks/>
              <a:stCxn id="144" idx="6"/>
              <a:endCxn id="163" idx="2"/>
            </p:cNvCxnSpPr>
            <p:nvPr/>
          </p:nvCxnSpPr>
          <p:spPr>
            <a:xfrm>
              <a:off x="5254265" y="2106778"/>
              <a:ext cx="705539" cy="94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D8F88C3A-E1BA-83FC-866A-7598472D9CCB}"/>
                </a:ext>
              </a:extLst>
            </p:cNvPr>
            <p:cNvCxnSpPr>
              <a:cxnSpLocks/>
              <a:stCxn id="144" idx="6"/>
            </p:cNvCxnSpPr>
            <p:nvPr/>
          </p:nvCxnSpPr>
          <p:spPr>
            <a:xfrm>
              <a:off x="5254264" y="2106778"/>
              <a:ext cx="705538" cy="1417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CBE40D4-082A-EC1F-45E1-CE576F01E074}"/>
                </a:ext>
              </a:extLst>
            </p:cNvPr>
            <p:cNvCxnSpPr>
              <a:cxnSpLocks/>
              <a:stCxn id="145" idx="6"/>
              <a:endCxn id="165" idx="2"/>
            </p:cNvCxnSpPr>
            <p:nvPr/>
          </p:nvCxnSpPr>
          <p:spPr>
            <a:xfrm>
              <a:off x="5258341" y="2579312"/>
              <a:ext cx="700206" cy="142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A69C23E-FDB8-670E-7A0B-A9428EA28A6C}"/>
                </a:ext>
              </a:extLst>
            </p:cNvPr>
            <p:cNvCxnSpPr>
              <a:cxnSpLocks/>
              <a:stCxn id="145" idx="6"/>
            </p:cNvCxnSpPr>
            <p:nvPr/>
          </p:nvCxnSpPr>
          <p:spPr>
            <a:xfrm>
              <a:off x="5258342" y="2579312"/>
              <a:ext cx="704282" cy="1893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A1D87158-4320-4365-997D-813DDC470BB1}"/>
                </a:ext>
              </a:extLst>
            </p:cNvPr>
            <p:cNvCxnSpPr>
              <a:cxnSpLocks/>
              <a:stCxn id="146" idx="6"/>
              <a:endCxn id="159" idx="2"/>
            </p:cNvCxnSpPr>
            <p:nvPr/>
          </p:nvCxnSpPr>
          <p:spPr>
            <a:xfrm flipV="1">
              <a:off x="5268646" y="1156000"/>
              <a:ext cx="678033" cy="189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9DE3569C-586C-2D9A-417F-4C208C306F27}"/>
                </a:ext>
              </a:extLst>
            </p:cNvPr>
            <p:cNvCxnSpPr>
              <a:cxnSpLocks/>
              <a:stCxn id="146" idx="6"/>
              <a:endCxn id="160" idx="2"/>
            </p:cNvCxnSpPr>
            <p:nvPr/>
          </p:nvCxnSpPr>
          <p:spPr>
            <a:xfrm flipV="1">
              <a:off x="5268646" y="1633141"/>
              <a:ext cx="676776" cy="14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4A50E862-1005-E0C8-B961-79144F07DCBE}"/>
                </a:ext>
              </a:extLst>
            </p:cNvPr>
            <p:cNvCxnSpPr>
              <a:cxnSpLocks/>
            </p:cNvCxnSpPr>
            <p:nvPr/>
          </p:nvCxnSpPr>
          <p:spPr>
            <a:xfrm flipV="1">
              <a:off x="5268646" y="2110282"/>
              <a:ext cx="676776" cy="14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B38AED63-ECF8-815E-44B8-8A3E51E57A7D}"/>
                </a:ext>
              </a:extLst>
            </p:cNvPr>
            <p:cNvCxnSpPr>
              <a:cxnSpLocks/>
              <a:stCxn id="147" idx="6"/>
            </p:cNvCxnSpPr>
            <p:nvPr/>
          </p:nvCxnSpPr>
          <p:spPr>
            <a:xfrm flipV="1">
              <a:off x="5267389" y="2587423"/>
              <a:ext cx="678033" cy="94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B7DA4199-71E5-F20D-D35A-33CDD1F48275}"/>
                </a:ext>
              </a:extLst>
            </p:cNvPr>
            <p:cNvCxnSpPr>
              <a:cxnSpLocks/>
              <a:endCxn id="163" idx="2"/>
            </p:cNvCxnSpPr>
            <p:nvPr/>
          </p:nvCxnSpPr>
          <p:spPr>
            <a:xfrm flipV="1">
              <a:off x="5266132" y="3050740"/>
              <a:ext cx="693671" cy="955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2C692A84-2C20-23D9-93D1-6447ADA779D3}"/>
                </a:ext>
              </a:extLst>
            </p:cNvPr>
            <p:cNvCxnSpPr>
              <a:cxnSpLocks/>
              <a:stCxn id="148" idx="6"/>
              <a:endCxn id="164" idx="2"/>
            </p:cNvCxnSpPr>
            <p:nvPr/>
          </p:nvCxnSpPr>
          <p:spPr>
            <a:xfrm flipV="1">
              <a:off x="5267389" y="3527881"/>
              <a:ext cx="691157" cy="473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53F6D76E-22FC-B3E8-2717-815921CB46AD}"/>
                </a:ext>
              </a:extLst>
            </p:cNvPr>
            <p:cNvCxnSpPr>
              <a:cxnSpLocks/>
              <a:endCxn id="165" idx="2"/>
            </p:cNvCxnSpPr>
            <p:nvPr/>
          </p:nvCxnSpPr>
          <p:spPr>
            <a:xfrm flipV="1">
              <a:off x="5268645" y="4000415"/>
              <a:ext cx="689900" cy="47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3067C4F3-E0B3-055E-00B2-694AC634356D}"/>
                </a:ext>
              </a:extLst>
            </p:cNvPr>
            <p:cNvCxnSpPr>
              <a:cxnSpLocks/>
              <a:stCxn id="149" idx="6"/>
              <a:endCxn id="166" idx="2"/>
            </p:cNvCxnSpPr>
            <p:nvPr/>
          </p:nvCxnSpPr>
          <p:spPr>
            <a:xfrm flipV="1">
              <a:off x="5271465" y="4472947"/>
              <a:ext cx="691157"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6954C1DC-567E-FB54-0962-30A752E3DE46}"/>
                </a:ext>
              </a:extLst>
            </p:cNvPr>
            <p:cNvCxnSpPr/>
            <p:nvPr/>
          </p:nvCxnSpPr>
          <p:spPr>
            <a:xfrm flipV="1">
              <a:off x="6354839" y="1159784"/>
              <a:ext cx="691157"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9AAAB195-5100-74B6-4CB7-C72D314F68ED}"/>
                </a:ext>
              </a:extLst>
            </p:cNvPr>
            <p:cNvCxnSpPr>
              <a:cxnSpLocks/>
            </p:cNvCxnSpPr>
            <p:nvPr/>
          </p:nvCxnSpPr>
          <p:spPr>
            <a:xfrm>
              <a:off x="6354839" y="1160375"/>
              <a:ext cx="689900" cy="47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2E013C60-F936-0FC7-A1E5-13D4EFBA8282}"/>
                </a:ext>
              </a:extLst>
            </p:cNvPr>
            <p:cNvCxnSpPr>
              <a:cxnSpLocks/>
            </p:cNvCxnSpPr>
            <p:nvPr/>
          </p:nvCxnSpPr>
          <p:spPr>
            <a:xfrm>
              <a:off x="6353582" y="1637516"/>
              <a:ext cx="695234" cy="94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CA3ACEE0-AAEA-1614-D588-67ED510B583A}"/>
                </a:ext>
              </a:extLst>
            </p:cNvPr>
            <p:cNvCxnSpPr>
              <a:cxnSpLocks/>
            </p:cNvCxnSpPr>
            <p:nvPr/>
          </p:nvCxnSpPr>
          <p:spPr>
            <a:xfrm>
              <a:off x="6353582" y="1637516"/>
              <a:ext cx="691157" cy="4719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6BF4ABB-D74B-A936-68F6-3D47E42B1149}"/>
                </a:ext>
              </a:extLst>
            </p:cNvPr>
            <p:cNvCxnSpPr>
              <a:cxnSpLocks/>
            </p:cNvCxnSpPr>
            <p:nvPr/>
          </p:nvCxnSpPr>
          <p:spPr>
            <a:xfrm>
              <a:off x="6353582" y="2110563"/>
              <a:ext cx="705539" cy="94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9442E1B-6D80-FF20-F97D-8BCE12BCC94C}"/>
                </a:ext>
              </a:extLst>
            </p:cNvPr>
            <p:cNvCxnSpPr>
              <a:cxnSpLocks/>
            </p:cNvCxnSpPr>
            <p:nvPr/>
          </p:nvCxnSpPr>
          <p:spPr>
            <a:xfrm>
              <a:off x="6353580" y="2110563"/>
              <a:ext cx="705538" cy="1417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B5ACD60F-DA6E-52EB-4896-8247DC316DC8}"/>
                </a:ext>
              </a:extLst>
            </p:cNvPr>
            <p:cNvCxnSpPr>
              <a:cxnSpLocks/>
            </p:cNvCxnSpPr>
            <p:nvPr/>
          </p:nvCxnSpPr>
          <p:spPr>
            <a:xfrm>
              <a:off x="6357656" y="2583095"/>
              <a:ext cx="700206" cy="142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91275342-66CD-9DA4-FBA2-6E7E8E37B283}"/>
                </a:ext>
              </a:extLst>
            </p:cNvPr>
            <p:cNvCxnSpPr>
              <a:cxnSpLocks/>
            </p:cNvCxnSpPr>
            <p:nvPr/>
          </p:nvCxnSpPr>
          <p:spPr>
            <a:xfrm>
              <a:off x="6357654" y="2583095"/>
              <a:ext cx="704281" cy="1893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956D9861-2060-DA95-C80B-16B7B1E12333}"/>
                </a:ext>
              </a:extLst>
            </p:cNvPr>
            <p:cNvCxnSpPr>
              <a:cxnSpLocks/>
            </p:cNvCxnSpPr>
            <p:nvPr/>
          </p:nvCxnSpPr>
          <p:spPr>
            <a:xfrm flipV="1">
              <a:off x="6367960" y="1159784"/>
              <a:ext cx="678033" cy="189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279E35B7-9944-1260-1598-4B7BB7FC3498}"/>
                </a:ext>
              </a:extLst>
            </p:cNvPr>
            <p:cNvCxnSpPr>
              <a:cxnSpLocks/>
            </p:cNvCxnSpPr>
            <p:nvPr/>
          </p:nvCxnSpPr>
          <p:spPr>
            <a:xfrm flipV="1">
              <a:off x="6367960" y="1636925"/>
              <a:ext cx="676776" cy="14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C7B987A1-37F9-7F7D-CC75-E7D5993FE058}"/>
                </a:ext>
              </a:extLst>
            </p:cNvPr>
            <p:cNvCxnSpPr>
              <a:cxnSpLocks/>
            </p:cNvCxnSpPr>
            <p:nvPr/>
          </p:nvCxnSpPr>
          <p:spPr>
            <a:xfrm flipV="1">
              <a:off x="6367960" y="2114066"/>
              <a:ext cx="676776" cy="14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6E12232-3598-F94B-9163-98EE70F8F8C2}"/>
                </a:ext>
              </a:extLst>
            </p:cNvPr>
            <p:cNvCxnSpPr>
              <a:cxnSpLocks/>
            </p:cNvCxnSpPr>
            <p:nvPr/>
          </p:nvCxnSpPr>
          <p:spPr>
            <a:xfrm flipV="1">
              <a:off x="6366703" y="2591207"/>
              <a:ext cx="678033" cy="94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B910A3D0-B5CF-27BD-8B00-04D6D6B87C69}"/>
                </a:ext>
              </a:extLst>
            </p:cNvPr>
            <p:cNvCxnSpPr>
              <a:cxnSpLocks/>
            </p:cNvCxnSpPr>
            <p:nvPr/>
          </p:nvCxnSpPr>
          <p:spPr>
            <a:xfrm flipV="1">
              <a:off x="6365446" y="3054523"/>
              <a:ext cx="693671" cy="955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108A559-37F1-B0D0-A356-6BBF2F2E2904}"/>
                </a:ext>
              </a:extLst>
            </p:cNvPr>
            <p:cNvCxnSpPr>
              <a:cxnSpLocks/>
            </p:cNvCxnSpPr>
            <p:nvPr/>
          </p:nvCxnSpPr>
          <p:spPr>
            <a:xfrm flipV="1">
              <a:off x="6366703" y="3531664"/>
              <a:ext cx="691157" cy="473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A87D365E-71AA-25B7-D22F-4CDC6FBF4552}"/>
                </a:ext>
              </a:extLst>
            </p:cNvPr>
            <p:cNvCxnSpPr>
              <a:cxnSpLocks/>
            </p:cNvCxnSpPr>
            <p:nvPr/>
          </p:nvCxnSpPr>
          <p:spPr>
            <a:xfrm flipV="1">
              <a:off x="6367959" y="4004198"/>
              <a:ext cx="689900" cy="47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84E83F32-D4FC-B890-5BAA-7ABA927EE47C}"/>
                </a:ext>
              </a:extLst>
            </p:cNvPr>
            <p:cNvCxnSpPr>
              <a:cxnSpLocks/>
            </p:cNvCxnSpPr>
            <p:nvPr/>
          </p:nvCxnSpPr>
          <p:spPr>
            <a:xfrm flipV="1">
              <a:off x="6370779" y="4476731"/>
              <a:ext cx="691157"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F6626172-C4A1-67C9-0A3C-03A58375BF81}"/>
                </a:ext>
              </a:extLst>
            </p:cNvPr>
            <p:cNvCxnSpPr/>
            <p:nvPr/>
          </p:nvCxnSpPr>
          <p:spPr>
            <a:xfrm flipV="1">
              <a:off x="7461555" y="1147246"/>
              <a:ext cx="691157"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87DDFBE-3812-93B9-83CB-91D7AA56F49B}"/>
                </a:ext>
              </a:extLst>
            </p:cNvPr>
            <p:cNvCxnSpPr>
              <a:cxnSpLocks/>
            </p:cNvCxnSpPr>
            <p:nvPr/>
          </p:nvCxnSpPr>
          <p:spPr>
            <a:xfrm>
              <a:off x="7461555" y="1147837"/>
              <a:ext cx="689900" cy="47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15D373EE-15F1-B4D7-2C25-22FF709FB218}"/>
                </a:ext>
              </a:extLst>
            </p:cNvPr>
            <p:cNvCxnSpPr>
              <a:cxnSpLocks/>
            </p:cNvCxnSpPr>
            <p:nvPr/>
          </p:nvCxnSpPr>
          <p:spPr>
            <a:xfrm>
              <a:off x="7460298" y="1624979"/>
              <a:ext cx="695234" cy="94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DC0240FE-2F17-3F13-9E95-3421E6931308}"/>
                </a:ext>
              </a:extLst>
            </p:cNvPr>
            <p:cNvCxnSpPr>
              <a:cxnSpLocks/>
            </p:cNvCxnSpPr>
            <p:nvPr/>
          </p:nvCxnSpPr>
          <p:spPr>
            <a:xfrm>
              <a:off x="7460298" y="1624979"/>
              <a:ext cx="691157" cy="47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A43186DE-140B-0AD9-7FEF-EE3C34EE916B}"/>
                </a:ext>
              </a:extLst>
            </p:cNvPr>
            <p:cNvCxnSpPr>
              <a:cxnSpLocks/>
            </p:cNvCxnSpPr>
            <p:nvPr/>
          </p:nvCxnSpPr>
          <p:spPr>
            <a:xfrm>
              <a:off x="7460298" y="2098025"/>
              <a:ext cx="705538" cy="943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B1CECA34-C424-B269-791D-8B12FD125DBC}"/>
                </a:ext>
              </a:extLst>
            </p:cNvPr>
            <p:cNvCxnSpPr>
              <a:cxnSpLocks/>
            </p:cNvCxnSpPr>
            <p:nvPr/>
          </p:nvCxnSpPr>
          <p:spPr>
            <a:xfrm>
              <a:off x="7460295" y="2098025"/>
              <a:ext cx="705538" cy="1417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FD23109-9101-8282-D083-69B38D4FA3F5}"/>
                </a:ext>
              </a:extLst>
            </p:cNvPr>
            <p:cNvCxnSpPr>
              <a:cxnSpLocks/>
            </p:cNvCxnSpPr>
            <p:nvPr/>
          </p:nvCxnSpPr>
          <p:spPr>
            <a:xfrm>
              <a:off x="7464372" y="2570558"/>
              <a:ext cx="700205" cy="142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8521FDBB-DF19-D65C-D211-3F1C4E789EDA}"/>
                </a:ext>
              </a:extLst>
            </p:cNvPr>
            <p:cNvCxnSpPr>
              <a:cxnSpLocks/>
            </p:cNvCxnSpPr>
            <p:nvPr/>
          </p:nvCxnSpPr>
          <p:spPr>
            <a:xfrm>
              <a:off x="7464373" y="2570558"/>
              <a:ext cx="704281" cy="1893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E4191BD6-ACD1-2A1B-17CF-A3333B756D07}"/>
                </a:ext>
              </a:extLst>
            </p:cNvPr>
            <p:cNvCxnSpPr>
              <a:cxnSpLocks/>
            </p:cNvCxnSpPr>
            <p:nvPr/>
          </p:nvCxnSpPr>
          <p:spPr>
            <a:xfrm flipV="1">
              <a:off x="7474677" y="1147246"/>
              <a:ext cx="678033" cy="189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38429A50-E7B8-DC20-7B96-BFFEA052B165}"/>
                </a:ext>
              </a:extLst>
            </p:cNvPr>
            <p:cNvCxnSpPr>
              <a:cxnSpLocks/>
            </p:cNvCxnSpPr>
            <p:nvPr/>
          </p:nvCxnSpPr>
          <p:spPr>
            <a:xfrm flipV="1">
              <a:off x="7474677" y="1624387"/>
              <a:ext cx="676776" cy="14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D18F7122-5420-B326-EEC8-29A1F18FE01E}"/>
                </a:ext>
              </a:extLst>
            </p:cNvPr>
            <p:cNvCxnSpPr>
              <a:cxnSpLocks/>
            </p:cNvCxnSpPr>
            <p:nvPr/>
          </p:nvCxnSpPr>
          <p:spPr>
            <a:xfrm flipV="1">
              <a:off x="7474677" y="2101529"/>
              <a:ext cx="676776" cy="14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DA277AB8-71BE-66CF-D3A6-7449454B7E38}"/>
                </a:ext>
              </a:extLst>
            </p:cNvPr>
            <p:cNvCxnSpPr>
              <a:cxnSpLocks/>
            </p:cNvCxnSpPr>
            <p:nvPr/>
          </p:nvCxnSpPr>
          <p:spPr>
            <a:xfrm flipV="1">
              <a:off x="7473420" y="2578670"/>
              <a:ext cx="678033" cy="94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519A9DE2-2560-4C27-6630-343178012D9D}"/>
                </a:ext>
              </a:extLst>
            </p:cNvPr>
            <p:cNvCxnSpPr>
              <a:cxnSpLocks/>
            </p:cNvCxnSpPr>
            <p:nvPr/>
          </p:nvCxnSpPr>
          <p:spPr>
            <a:xfrm flipV="1">
              <a:off x="7472161" y="3041986"/>
              <a:ext cx="693671" cy="955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0B3E4B-71CE-2E9E-263E-0281063F50DE}"/>
                </a:ext>
              </a:extLst>
            </p:cNvPr>
            <p:cNvCxnSpPr>
              <a:cxnSpLocks/>
            </p:cNvCxnSpPr>
            <p:nvPr/>
          </p:nvCxnSpPr>
          <p:spPr>
            <a:xfrm flipV="1">
              <a:off x="7473415" y="3519126"/>
              <a:ext cx="691156" cy="473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11050F1-0372-DD31-D8DB-5B3D1DC3BD4B}"/>
                </a:ext>
              </a:extLst>
            </p:cNvPr>
            <p:cNvCxnSpPr>
              <a:cxnSpLocks/>
            </p:cNvCxnSpPr>
            <p:nvPr/>
          </p:nvCxnSpPr>
          <p:spPr>
            <a:xfrm flipV="1">
              <a:off x="7474667" y="3991664"/>
              <a:ext cx="689899" cy="47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3629AC8F-A633-9ACE-0A05-62C6A08BE72C}"/>
                </a:ext>
              </a:extLst>
            </p:cNvPr>
            <p:cNvCxnSpPr>
              <a:cxnSpLocks/>
            </p:cNvCxnSpPr>
            <p:nvPr/>
          </p:nvCxnSpPr>
          <p:spPr>
            <a:xfrm flipV="1">
              <a:off x="7477484" y="4465904"/>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5" name="TextBox 284">
            <a:extLst>
              <a:ext uri="{FF2B5EF4-FFF2-40B4-BE49-F238E27FC236}">
                <a16:creationId xmlns:a16="http://schemas.microsoft.com/office/drawing/2014/main" id="{7814D824-9CA0-61C0-3695-3B89DDF365DF}"/>
              </a:ext>
            </a:extLst>
          </p:cNvPr>
          <p:cNvSpPr txBox="1"/>
          <p:nvPr/>
        </p:nvSpPr>
        <p:spPr>
          <a:xfrm>
            <a:off x="5393135" y="1699926"/>
            <a:ext cx="372844" cy="215444"/>
          </a:xfrm>
          <a:prstGeom prst="rect">
            <a:avLst/>
          </a:prstGeom>
          <a:solidFill>
            <a:schemeClr val="accent5"/>
          </a:solidFill>
        </p:spPr>
        <p:txBody>
          <a:bodyPr wrap="square" lIns="0" tIns="0" rIns="0" bIns="0" rtlCol="0">
            <a:spAutoFit/>
          </a:bodyPr>
          <a:lstStyle/>
          <a:p>
            <a:pPr algn="l"/>
            <a:r>
              <a:rPr lang="en-US" sz="1400" dirty="0">
                <a:solidFill>
                  <a:schemeClr val="accent3">
                    <a:lumMod val="10000"/>
                  </a:schemeClr>
                </a:solidFill>
              </a:rPr>
              <a:t>1:11</a:t>
            </a:r>
          </a:p>
        </p:txBody>
      </p:sp>
      <p:sp>
        <p:nvSpPr>
          <p:cNvPr id="286" name="TextBox 285">
            <a:extLst>
              <a:ext uri="{FF2B5EF4-FFF2-40B4-BE49-F238E27FC236}">
                <a16:creationId xmlns:a16="http://schemas.microsoft.com/office/drawing/2014/main" id="{682536E5-2E37-A556-2F11-1CB11BE7BF1A}"/>
              </a:ext>
            </a:extLst>
          </p:cNvPr>
          <p:cNvSpPr txBox="1"/>
          <p:nvPr/>
        </p:nvSpPr>
        <p:spPr>
          <a:xfrm>
            <a:off x="6455792" y="2091349"/>
            <a:ext cx="372844" cy="215444"/>
          </a:xfrm>
          <a:prstGeom prst="rect">
            <a:avLst/>
          </a:prstGeom>
          <a:solidFill>
            <a:schemeClr val="accent5"/>
          </a:solidFill>
        </p:spPr>
        <p:txBody>
          <a:bodyPr wrap="square" lIns="0" tIns="0" rIns="0" bIns="0" rtlCol="0">
            <a:spAutoFit/>
          </a:bodyPr>
          <a:lstStyle/>
          <a:p>
            <a:pPr algn="l"/>
            <a:r>
              <a:rPr lang="en-US" sz="1400" dirty="0">
                <a:solidFill>
                  <a:schemeClr val="accent3">
                    <a:lumMod val="10000"/>
                  </a:schemeClr>
                </a:solidFill>
              </a:rPr>
              <a:t>0:11</a:t>
            </a:r>
          </a:p>
        </p:txBody>
      </p:sp>
      <p:sp>
        <p:nvSpPr>
          <p:cNvPr id="287" name="TextBox 286">
            <a:extLst>
              <a:ext uri="{FF2B5EF4-FFF2-40B4-BE49-F238E27FC236}">
                <a16:creationId xmlns:a16="http://schemas.microsoft.com/office/drawing/2014/main" id="{520A85D2-5259-3880-E719-A9487CF19951}"/>
              </a:ext>
            </a:extLst>
          </p:cNvPr>
          <p:cNvSpPr txBox="1"/>
          <p:nvPr/>
        </p:nvSpPr>
        <p:spPr>
          <a:xfrm>
            <a:off x="7534750" y="2881714"/>
            <a:ext cx="372844" cy="215444"/>
          </a:xfrm>
          <a:prstGeom prst="rect">
            <a:avLst/>
          </a:prstGeom>
          <a:solidFill>
            <a:schemeClr val="accent5"/>
          </a:solidFill>
        </p:spPr>
        <p:txBody>
          <a:bodyPr wrap="square" lIns="0" tIns="0" rIns="0" bIns="0" rtlCol="0">
            <a:spAutoFit/>
          </a:bodyPr>
          <a:lstStyle/>
          <a:p>
            <a:pPr algn="l"/>
            <a:r>
              <a:rPr lang="en-US" sz="1400" dirty="0">
                <a:solidFill>
                  <a:schemeClr val="accent3">
                    <a:lumMod val="10000"/>
                  </a:schemeClr>
                </a:solidFill>
              </a:rPr>
              <a:t>0:01</a:t>
            </a:r>
          </a:p>
        </p:txBody>
      </p:sp>
      <mc:AlternateContent xmlns:mc="http://schemas.openxmlformats.org/markup-compatibility/2006" xmlns:a14="http://schemas.microsoft.com/office/drawing/2010/main">
        <mc:Choice Requires="a14">
          <p:sp>
            <p:nvSpPr>
              <p:cNvPr id="288" name="TextBox 287">
                <a:extLst>
                  <a:ext uri="{FF2B5EF4-FFF2-40B4-BE49-F238E27FC236}">
                    <a16:creationId xmlns:a16="http://schemas.microsoft.com/office/drawing/2014/main" id="{1AB527C2-2400-B7CA-6708-60F9F5B08AB0}"/>
                  </a:ext>
                </a:extLst>
              </p:cNvPr>
              <p:cNvSpPr txBox="1"/>
              <p:nvPr/>
            </p:nvSpPr>
            <p:spPr>
              <a:xfrm>
                <a:off x="6444300" y="962534"/>
                <a:ext cx="637467" cy="215444"/>
              </a:xfrm>
              <a:prstGeom prst="rect">
                <a:avLst/>
              </a:prstGeom>
              <a:solidFill>
                <a:schemeClr val="accent5"/>
              </a:solid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400" b="0" i="1" smtClean="0">
                          <a:solidFill>
                            <a:schemeClr val="accent3">
                              <a:lumMod val="10000"/>
                            </a:schemeClr>
                          </a:solidFill>
                          <a:latin typeface="Cambria Math" panose="02040503050406030204" pitchFamily="18" charset="0"/>
                        </a:rPr>
                        <m:t>𝑏</m:t>
                      </m:r>
                      <m:r>
                        <a:rPr lang="en-US" sz="1400" b="0" i="1" smtClean="0">
                          <a:solidFill>
                            <a:schemeClr val="accent3">
                              <a:lumMod val="10000"/>
                            </a:schemeClr>
                          </a:solidFill>
                          <a:latin typeface="Cambria Math" panose="02040503050406030204" pitchFamily="18" charset="0"/>
                        </a:rPr>
                        <m:t> :</m:t>
                      </m:r>
                      <m:sSub>
                        <m:sSubPr>
                          <m:ctrlPr>
                            <a:rPr lang="en-US" sz="1400" b="0" i="1" smtClean="0">
                              <a:solidFill>
                                <a:schemeClr val="accent3">
                                  <a:lumMod val="10000"/>
                                </a:schemeClr>
                              </a:solidFill>
                              <a:latin typeface="Cambria Math" panose="02040503050406030204" pitchFamily="18" charset="0"/>
                            </a:rPr>
                          </m:ctrlPr>
                        </m:sSubPr>
                        <m:e>
                          <m:r>
                            <a:rPr lang="en-US" sz="1400" b="0" i="1" smtClean="0">
                              <a:solidFill>
                                <a:schemeClr val="accent3">
                                  <a:lumMod val="10000"/>
                                </a:schemeClr>
                              </a:solidFill>
                              <a:latin typeface="Cambria Math" panose="02040503050406030204" pitchFamily="18" charset="0"/>
                            </a:rPr>
                            <m:t>𝑐</m:t>
                          </m:r>
                        </m:e>
                        <m:sub>
                          <m:r>
                            <a:rPr lang="en-US" sz="1400" b="0" i="1" smtClean="0">
                              <a:solidFill>
                                <a:schemeClr val="accent3">
                                  <a:lumMod val="10000"/>
                                </a:schemeClr>
                              </a:solidFill>
                              <a:latin typeface="Cambria Math" panose="02040503050406030204" pitchFamily="18" charset="0"/>
                            </a:rPr>
                            <m:t>1</m:t>
                          </m:r>
                        </m:sub>
                      </m:sSub>
                      <m:sSub>
                        <m:sSubPr>
                          <m:ctrlPr>
                            <a:rPr lang="en-US" sz="1400" b="0" i="1" smtClean="0">
                              <a:solidFill>
                                <a:schemeClr val="accent3">
                                  <a:lumMod val="10000"/>
                                </a:schemeClr>
                              </a:solidFill>
                              <a:latin typeface="Cambria Math" panose="02040503050406030204" pitchFamily="18" charset="0"/>
                            </a:rPr>
                          </m:ctrlPr>
                        </m:sSubPr>
                        <m:e>
                          <m:r>
                            <a:rPr lang="en-US" sz="1400" b="0" i="1" smtClean="0">
                              <a:solidFill>
                                <a:schemeClr val="accent3">
                                  <a:lumMod val="10000"/>
                                </a:schemeClr>
                              </a:solidFill>
                              <a:latin typeface="Cambria Math" panose="02040503050406030204" pitchFamily="18" charset="0"/>
                            </a:rPr>
                            <m:t>𝑐</m:t>
                          </m:r>
                        </m:e>
                        <m:sub>
                          <m:r>
                            <a:rPr lang="en-US" sz="1400" b="0" i="1" smtClean="0">
                              <a:solidFill>
                                <a:schemeClr val="accent3">
                                  <a:lumMod val="10000"/>
                                </a:schemeClr>
                              </a:solidFill>
                              <a:latin typeface="Cambria Math" panose="02040503050406030204" pitchFamily="18" charset="0"/>
                            </a:rPr>
                            <m:t>2</m:t>
                          </m:r>
                        </m:sub>
                      </m:sSub>
                    </m:oMath>
                  </m:oMathPara>
                </a14:m>
                <a:endParaRPr lang="en-US" sz="1400" dirty="0">
                  <a:solidFill>
                    <a:schemeClr val="accent3">
                      <a:lumMod val="10000"/>
                    </a:schemeClr>
                  </a:solidFill>
                </a:endParaRPr>
              </a:p>
            </p:txBody>
          </p:sp>
        </mc:Choice>
        <mc:Fallback xmlns="">
          <p:sp>
            <p:nvSpPr>
              <p:cNvPr id="288" name="TextBox 287">
                <a:extLst>
                  <a:ext uri="{FF2B5EF4-FFF2-40B4-BE49-F238E27FC236}">
                    <a16:creationId xmlns:a16="http://schemas.microsoft.com/office/drawing/2014/main" id="{1AB527C2-2400-B7CA-6708-60F9F5B08AB0}"/>
                  </a:ext>
                </a:extLst>
              </p:cNvPr>
              <p:cNvSpPr txBox="1">
                <a:spLocks noRot="1" noChangeAspect="1" noMove="1" noResize="1" noEditPoints="1" noAdjustHandles="1" noChangeArrowheads="1" noChangeShapeType="1" noTextEdit="1"/>
              </p:cNvSpPr>
              <p:nvPr/>
            </p:nvSpPr>
            <p:spPr>
              <a:xfrm>
                <a:off x="6444300" y="962534"/>
                <a:ext cx="637467" cy="215444"/>
              </a:xfrm>
              <a:prstGeom prst="rect">
                <a:avLst/>
              </a:prstGeom>
              <a:blipFill>
                <a:blip r:embed="rId7"/>
                <a:stretch>
                  <a:fillRect l="-5882" b="-16667"/>
                </a:stretch>
              </a:blipFill>
            </p:spPr>
            <p:txBody>
              <a:bodyPr/>
              <a:lstStyle/>
              <a:p>
                <a:r>
                  <a:rPr lang="en-US">
                    <a:noFill/>
                  </a:rPr>
                  <a:t> </a:t>
                </a:r>
              </a:p>
            </p:txBody>
          </p:sp>
        </mc:Fallback>
      </mc:AlternateContent>
      <p:sp>
        <p:nvSpPr>
          <p:cNvPr id="290" name="TextBox 289">
            <a:extLst>
              <a:ext uri="{FF2B5EF4-FFF2-40B4-BE49-F238E27FC236}">
                <a16:creationId xmlns:a16="http://schemas.microsoft.com/office/drawing/2014/main" id="{DBA5DC7F-08BB-A68C-37E8-1370F639AC35}"/>
              </a:ext>
            </a:extLst>
          </p:cNvPr>
          <p:cNvSpPr txBox="1"/>
          <p:nvPr/>
        </p:nvSpPr>
        <p:spPr>
          <a:xfrm>
            <a:off x="4440180" y="874494"/>
            <a:ext cx="1907452" cy="300082"/>
          </a:xfrm>
          <a:prstGeom prst="rect">
            <a:avLst/>
          </a:prstGeom>
          <a:noFill/>
        </p:spPr>
        <p:txBody>
          <a:bodyPr wrap="square">
            <a:spAutoFit/>
          </a:bodyPr>
          <a:lstStyle/>
          <a:p>
            <a:r>
              <a:rPr lang="en-US" dirty="0"/>
              <a:t>Trellis Representation</a:t>
            </a:r>
          </a:p>
        </p:txBody>
      </p:sp>
      <p:sp>
        <p:nvSpPr>
          <p:cNvPr id="316" name="TextBox 315">
            <a:extLst>
              <a:ext uri="{FF2B5EF4-FFF2-40B4-BE49-F238E27FC236}">
                <a16:creationId xmlns:a16="http://schemas.microsoft.com/office/drawing/2014/main" id="{E6A58751-D420-921B-5302-F208EAFA8BD5}"/>
              </a:ext>
            </a:extLst>
          </p:cNvPr>
          <p:cNvSpPr txBox="1"/>
          <p:nvPr/>
        </p:nvSpPr>
        <p:spPr>
          <a:xfrm>
            <a:off x="8549974" y="2546877"/>
            <a:ext cx="400467" cy="369332"/>
          </a:xfrm>
          <a:prstGeom prst="rect">
            <a:avLst/>
          </a:prstGeom>
          <a:noFill/>
        </p:spPr>
        <p:txBody>
          <a:bodyPr wrap="square" lIns="0" tIns="0" rIns="0" bIns="0" rtlCol="0">
            <a:spAutoFit/>
          </a:bodyPr>
          <a:lstStyle/>
          <a:p>
            <a:pPr algn="l"/>
            <a:r>
              <a:rPr lang="en-US" sz="2400" dirty="0"/>
              <a:t>…</a:t>
            </a:r>
          </a:p>
        </p:txBody>
      </p:sp>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37FAC2EA-CA59-5FB3-6071-CAD404EE2C63}"/>
                  </a:ext>
                </a:extLst>
              </p:cNvPr>
              <p:cNvSpPr txBox="1"/>
              <p:nvPr/>
            </p:nvSpPr>
            <p:spPr>
              <a:xfrm>
                <a:off x="5493077" y="4458540"/>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0</m:t>
                          </m:r>
                        </m:sub>
                      </m:sSub>
                    </m:oMath>
                  </m:oMathPara>
                </a14:m>
                <a:endParaRPr lang="en-US" sz="1400" b="0" dirty="0"/>
              </a:p>
              <a:p>
                <a:pPr algn="l"/>
                <a:endParaRPr lang="en-US" sz="1400" dirty="0"/>
              </a:p>
            </p:txBody>
          </p:sp>
        </mc:Choice>
        <mc:Fallback xmlns="">
          <p:sp>
            <p:nvSpPr>
              <p:cNvPr id="317" name="TextBox 316">
                <a:extLst>
                  <a:ext uri="{FF2B5EF4-FFF2-40B4-BE49-F238E27FC236}">
                    <a16:creationId xmlns:a16="http://schemas.microsoft.com/office/drawing/2014/main" id="{37FAC2EA-CA59-5FB3-6071-CAD404EE2C63}"/>
                  </a:ext>
                </a:extLst>
              </p:cNvPr>
              <p:cNvSpPr txBox="1">
                <a:spLocks noRot="1" noChangeAspect="1" noMove="1" noResize="1" noEditPoints="1" noAdjustHandles="1" noChangeArrowheads="1" noChangeShapeType="1" noTextEdit="1"/>
              </p:cNvSpPr>
              <p:nvPr/>
            </p:nvSpPr>
            <p:spPr>
              <a:xfrm>
                <a:off x="5493077" y="4458540"/>
                <a:ext cx="285335"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9" name="TextBox 318">
                <a:extLst>
                  <a:ext uri="{FF2B5EF4-FFF2-40B4-BE49-F238E27FC236}">
                    <a16:creationId xmlns:a16="http://schemas.microsoft.com/office/drawing/2014/main" id="{8EC76CC9-5F74-97EE-C287-BE939C026133}"/>
                  </a:ext>
                </a:extLst>
              </p:cNvPr>
              <p:cNvSpPr txBox="1"/>
              <p:nvPr/>
            </p:nvSpPr>
            <p:spPr>
              <a:xfrm>
                <a:off x="6506477" y="4470780"/>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1</m:t>
                          </m:r>
                        </m:sub>
                      </m:sSub>
                    </m:oMath>
                  </m:oMathPara>
                </a14:m>
                <a:endParaRPr lang="en-US" sz="1400" b="0" dirty="0"/>
              </a:p>
              <a:p>
                <a:pPr algn="l"/>
                <a:endParaRPr lang="en-US" sz="1400" dirty="0"/>
              </a:p>
            </p:txBody>
          </p:sp>
        </mc:Choice>
        <mc:Fallback xmlns="">
          <p:sp>
            <p:nvSpPr>
              <p:cNvPr id="319" name="TextBox 318">
                <a:extLst>
                  <a:ext uri="{FF2B5EF4-FFF2-40B4-BE49-F238E27FC236}">
                    <a16:creationId xmlns:a16="http://schemas.microsoft.com/office/drawing/2014/main" id="{8EC76CC9-5F74-97EE-C287-BE939C026133}"/>
                  </a:ext>
                </a:extLst>
              </p:cNvPr>
              <p:cNvSpPr txBox="1">
                <a:spLocks noRot="1" noChangeAspect="1" noMove="1" noResize="1" noEditPoints="1" noAdjustHandles="1" noChangeArrowheads="1" noChangeShapeType="1" noTextEdit="1"/>
              </p:cNvSpPr>
              <p:nvPr/>
            </p:nvSpPr>
            <p:spPr>
              <a:xfrm>
                <a:off x="6506477" y="4470780"/>
                <a:ext cx="285335"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0" name="TextBox 319">
                <a:extLst>
                  <a:ext uri="{FF2B5EF4-FFF2-40B4-BE49-F238E27FC236}">
                    <a16:creationId xmlns:a16="http://schemas.microsoft.com/office/drawing/2014/main" id="{FA173553-9B2B-67C4-9C4E-770334E747DC}"/>
                  </a:ext>
                </a:extLst>
              </p:cNvPr>
              <p:cNvSpPr txBox="1"/>
              <p:nvPr/>
            </p:nvSpPr>
            <p:spPr>
              <a:xfrm>
                <a:off x="7598863" y="4458539"/>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2</m:t>
                          </m:r>
                        </m:sub>
                      </m:sSub>
                    </m:oMath>
                  </m:oMathPara>
                </a14:m>
                <a:endParaRPr lang="en-US" sz="1400" b="0" dirty="0"/>
              </a:p>
              <a:p>
                <a:pPr algn="l"/>
                <a:endParaRPr lang="en-US" sz="1400" dirty="0"/>
              </a:p>
            </p:txBody>
          </p:sp>
        </mc:Choice>
        <mc:Fallback xmlns="">
          <p:sp>
            <p:nvSpPr>
              <p:cNvPr id="320" name="TextBox 319">
                <a:extLst>
                  <a:ext uri="{FF2B5EF4-FFF2-40B4-BE49-F238E27FC236}">
                    <a16:creationId xmlns:a16="http://schemas.microsoft.com/office/drawing/2014/main" id="{FA173553-9B2B-67C4-9C4E-770334E747DC}"/>
                  </a:ext>
                </a:extLst>
              </p:cNvPr>
              <p:cNvSpPr txBox="1">
                <a:spLocks noRot="1" noChangeAspect="1" noMove="1" noResize="1" noEditPoints="1" noAdjustHandles="1" noChangeArrowheads="1" noChangeShapeType="1" noTextEdit="1"/>
              </p:cNvSpPr>
              <p:nvPr/>
            </p:nvSpPr>
            <p:spPr>
              <a:xfrm>
                <a:off x="7598863" y="4458539"/>
                <a:ext cx="285335" cy="430887"/>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50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C42100-9467-B3F7-7EFD-DC1C7F8645F1}"/>
              </a:ext>
            </a:extLst>
          </p:cNvPr>
          <p:cNvSpPr>
            <a:spLocks noGrp="1"/>
          </p:cNvSpPr>
          <p:nvPr>
            <p:ph type="dt" sz="half" idx="18"/>
          </p:nvPr>
        </p:nvSpPr>
        <p:spPr/>
        <p:txBody>
          <a:bodyPr/>
          <a:lstStyle/>
          <a:p>
            <a:fld id="{FA6EA13E-D85D-234A-B454-2515B0E8FC3F}" type="datetime4">
              <a:rPr lang="en-US" smtClean="0"/>
              <a:t>June 13, 2023</a:t>
            </a:fld>
            <a:endParaRPr lang="en-US" dirty="0"/>
          </a:p>
        </p:txBody>
      </p:sp>
      <p:sp>
        <p:nvSpPr>
          <p:cNvPr id="5" name="Slide Number Placeholder 4">
            <a:extLst>
              <a:ext uri="{FF2B5EF4-FFF2-40B4-BE49-F238E27FC236}">
                <a16:creationId xmlns:a16="http://schemas.microsoft.com/office/drawing/2014/main" id="{61E05773-B663-69B9-BDC2-6DF682C4B642}"/>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6" name="Title 5">
            <a:extLst>
              <a:ext uri="{FF2B5EF4-FFF2-40B4-BE49-F238E27FC236}">
                <a16:creationId xmlns:a16="http://schemas.microsoft.com/office/drawing/2014/main" id="{C4EE3F3E-A97E-A16C-C826-A18A6D8F5C83}"/>
              </a:ext>
            </a:extLst>
          </p:cNvPr>
          <p:cNvSpPr>
            <a:spLocks noGrp="1"/>
          </p:cNvSpPr>
          <p:nvPr>
            <p:ph type="title"/>
          </p:nvPr>
        </p:nvSpPr>
        <p:spPr/>
        <p:txBody>
          <a:bodyPr/>
          <a:lstStyle/>
          <a:p>
            <a:r>
              <a:rPr lang="en-US" dirty="0"/>
              <a:t>Trellis Skelly</a:t>
            </a:r>
          </a:p>
        </p:txBody>
      </p:sp>
      <p:sp>
        <p:nvSpPr>
          <p:cNvPr id="7" name="Oval 6">
            <a:extLst>
              <a:ext uri="{FF2B5EF4-FFF2-40B4-BE49-F238E27FC236}">
                <a16:creationId xmlns:a16="http://schemas.microsoft.com/office/drawing/2014/main" id="{C3F2510D-9072-EED7-09B2-8768E1279178}"/>
              </a:ext>
            </a:extLst>
          </p:cNvPr>
          <p:cNvSpPr/>
          <p:nvPr/>
        </p:nvSpPr>
        <p:spPr>
          <a:xfrm>
            <a:off x="2083288" y="958144"/>
            <a:ext cx="402336" cy="3840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rtlCol="0" anchor="ctr"/>
          <a:lstStyle/>
          <a:p>
            <a:pPr algn="ctr"/>
            <a:r>
              <a:rPr lang="en-US" dirty="0">
                <a:solidFill>
                  <a:schemeClr val="accent3">
                    <a:lumMod val="10000"/>
                  </a:schemeClr>
                </a:solidFill>
              </a:rPr>
              <a:t>000</a:t>
            </a:r>
          </a:p>
        </p:txBody>
      </p:sp>
      <p:sp>
        <p:nvSpPr>
          <p:cNvPr id="8" name="Oval 7">
            <a:extLst>
              <a:ext uri="{FF2B5EF4-FFF2-40B4-BE49-F238E27FC236}">
                <a16:creationId xmlns:a16="http://schemas.microsoft.com/office/drawing/2014/main" id="{0CFA537D-39B8-162E-FFEE-9D5A05881613}"/>
              </a:ext>
            </a:extLst>
          </p:cNvPr>
          <p:cNvSpPr/>
          <p:nvPr/>
        </p:nvSpPr>
        <p:spPr>
          <a:xfrm>
            <a:off x="2082031" y="1435468"/>
            <a:ext cx="402336" cy="3840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rtlCol="0" anchor="ctr"/>
          <a:lstStyle/>
          <a:p>
            <a:pPr algn="ctr"/>
            <a:r>
              <a:rPr lang="en-US" dirty="0">
                <a:solidFill>
                  <a:schemeClr val="accent3">
                    <a:lumMod val="10000"/>
                  </a:schemeClr>
                </a:solidFill>
              </a:rPr>
              <a:t>001</a:t>
            </a:r>
          </a:p>
        </p:txBody>
      </p:sp>
      <p:sp>
        <p:nvSpPr>
          <p:cNvPr id="9" name="Oval 8">
            <a:extLst>
              <a:ext uri="{FF2B5EF4-FFF2-40B4-BE49-F238E27FC236}">
                <a16:creationId xmlns:a16="http://schemas.microsoft.com/office/drawing/2014/main" id="{193B8195-0B9A-60E4-13A2-8009964972E4}"/>
              </a:ext>
            </a:extLst>
          </p:cNvPr>
          <p:cNvSpPr/>
          <p:nvPr/>
        </p:nvSpPr>
        <p:spPr>
          <a:xfrm>
            <a:off x="2082031" y="190818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bIns="0" rtlCol="0" anchor="ctr"/>
          <a:lstStyle/>
          <a:p>
            <a:pPr algn="ctr"/>
            <a:r>
              <a:rPr lang="en-US" dirty="0">
                <a:solidFill>
                  <a:schemeClr val="accent3">
                    <a:lumMod val="10000"/>
                  </a:schemeClr>
                </a:solidFill>
              </a:rPr>
              <a:t>010</a:t>
            </a:r>
          </a:p>
        </p:txBody>
      </p:sp>
      <p:sp>
        <p:nvSpPr>
          <p:cNvPr id="10" name="Oval 9">
            <a:extLst>
              <a:ext uri="{FF2B5EF4-FFF2-40B4-BE49-F238E27FC236}">
                <a16:creationId xmlns:a16="http://schemas.microsoft.com/office/drawing/2014/main" id="{DB138E4B-E791-E6D7-9750-BFB9FEC13787}"/>
              </a:ext>
            </a:extLst>
          </p:cNvPr>
          <p:cNvSpPr/>
          <p:nvPr/>
        </p:nvSpPr>
        <p:spPr>
          <a:xfrm>
            <a:off x="2086107" y="2380896"/>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1" name="Oval 10">
            <a:extLst>
              <a:ext uri="{FF2B5EF4-FFF2-40B4-BE49-F238E27FC236}">
                <a16:creationId xmlns:a16="http://schemas.microsoft.com/office/drawing/2014/main" id="{46262515-61D8-2DDC-C7FE-D968E4B6EA9A}"/>
              </a:ext>
            </a:extLst>
          </p:cNvPr>
          <p:cNvSpPr/>
          <p:nvPr/>
        </p:nvSpPr>
        <p:spPr>
          <a:xfrm>
            <a:off x="2096412" y="2853610"/>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12" name="Oval 11">
            <a:extLst>
              <a:ext uri="{FF2B5EF4-FFF2-40B4-BE49-F238E27FC236}">
                <a16:creationId xmlns:a16="http://schemas.microsoft.com/office/drawing/2014/main" id="{2023CF34-5C65-CEA0-FD48-7D1231572A4D}"/>
              </a:ext>
            </a:extLst>
          </p:cNvPr>
          <p:cNvSpPr/>
          <p:nvPr/>
        </p:nvSpPr>
        <p:spPr>
          <a:xfrm>
            <a:off x="2095155" y="3330934"/>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13" name="Oval 12">
            <a:extLst>
              <a:ext uri="{FF2B5EF4-FFF2-40B4-BE49-F238E27FC236}">
                <a16:creationId xmlns:a16="http://schemas.microsoft.com/office/drawing/2014/main" id="{867A055E-4183-BB79-9D89-85D0EDBA1554}"/>
              </a:ext>
            </a:extLst>
          </p:cNvPr>
          <p:cNvSpPr/>
          <p:nvPr/>
        </p:nvSpPr>
        <p:spPr>
          <a:xfrm>
            <a:off x="2095155" y="3803648"/>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14" name="Oval 13">
            <a:extLst>
              <a:ext uri="{FF2B5EF4-FFF2-40B4-BE49-F238E27FC236}">
                <a16:creationId xmlns:a16="http://schemas.microsoft.com/office/drawing/2014/main" id="{BD8EE982-A71C-E131-6643-5FA92E872993}"/>
              </a:ext>
            </a:extLst>
          </p:cNvPr>
          <p:cNvSpPr/>
          <p:nvPr/>
        </p:nvSpPr>
        <p:spPr>
          <a:xfrm>
            <a:off x="2099231" y="427636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15" name="Oval 14">
            <a:extLst>
              <a:ext uri="{FF2B5EF4-FFF2-40B4-BE49-F238E27FC236}">
                <a16:creationId xmlns:a16="http://schemas.microsoft.com/office/drawing/2014/main" id="{7E9588B3-3A05-086B-75A2-694E44D95E40}"/>
              </a:ext>
            </a:extLst>
          </p:cNvPr>
          <p:cNvSpPr/>
          <p:nvPr/>
        </p:nvSpPr>
        <p:spPr>
          <a:xfrm>
            <a:off x="3176780" y="95703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16" name="Oval 15">
            <a:extLst>
              <a:ext uri="{FF2B5EF4-FFF2-40B4-BE49-F238E27FC236}">
                <a16:creationId xmlns:a16="http://schemas.microsoft.com/office/drawing/2014/main" id="{307613E2-1C03-8CFD-59DD-7B1ADD768285}"/>
              </a:ext>
            </a:extLst>
          </p:cNvPr>
          <p:cNvSpPr/>
          <p:nvPr/>
        </p:nvSpPr>
        <p:spPr>
          <a:xfrm>
            <a:off x="3175523" y="143436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17" name="Oval 16">
            <a:extLst>
              <a:ext uri="{FF2B5EF4-FFF2-40B4-BE49-F238E27FC236}">
                <a16:creationId xmlns:a16="http://schemas.microsoft.com/office/drawing/2014/main" id="{7F157D59-F958-5BEE-C976-800465A4F5D3}"/>
              </a:ext>
            </a:extLst>
          </p:cNvPr>
          <p:cNvSpPr/>
          <p:nvPr/>
        </p:nvSpPr>
        <p:spPr>
          <a:xfrm>
            <a:off x="3175523" y="190707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18" name="Oval 17">
            <a:extLst>
              <a:ext uri="{FF2B5EF4-FFF2-40B4-BE49-F238E27FC236}">
                <a16:creationId xmlns:a16="http://schemas.microsoft.com/office/drawing/2014/main" id="{B5F8ACBD-8F65-C139-E2B8-A1962CFC0469}"/>
              </a:ext>
            </a:extLst>
          </p:cNvPr>
          <p:cNvSpPr/>
          <p:nvPr/>
        </p:nvSpPr>
        <p:spPr>
          <a:xfrm>
            <a:off x="3179599" y="237979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9" name="Oval 18">
            <a:extLst>
              <a:ext uri="{FF2B5EF4-FFF2-40B4-BE49-F238E27FC236}">
                <a16:creationId xmlns:a16="http://schemas.microsoft.com/office/drawing/2014/main" id="{E7F66B4C-A42D-D5DA-E385-5B835E9B3249}"/>
              </a:ext>
            </a:extLst>
          </p:cNvPr>
          <p:cNvSpPr/>
          <p:nvPr/>
        </p:nvSpPr>
        <p:spPr>
          <a:xfrm>
            <a:off x="3189904" y="285250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20" name="Oval 19">
            <a:extLst>
              <a:ext uri="{FF2B5EF4-FFF2-40B4-BE49-F238E27FC236}">
                <a16:creationId xmlns:a16="http://schemas.microsoft.com/office/drawing/2014/main" id="{3386C29D-5902-FDA4-F227-C952DD7FEAD7}"/>
              </a:ext>
            </a:extLst>
          </p:cNvPr>
          <p:cNvSpPr/>
          <p:nvPr/>
        </p:nvSpPr>
        <p:spPr>
          <a:xfrm>
            <a:off x="3188647" y="332982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21" name="Oval 20">
            <a:extLst>
              <a:ext uri="{FF2B5EF4-FFF2-40B4-BE49-F238E27FC236}">
                <a16:creationId xmlns:a16="http://schemas.microsoft.com/office/drawing/2014/main" id="{17F46679-9A8B-BDF0-FC61-43E27B7083F4}"/>
              </a:ext>
            </a:extLst>
          </p:cNvPr>
          <p:cNvSpPr/>
          <p:nvPr/>
        </p:nvSpPr>
        <p:spPr>
          <a:xfrm>
            <a:off x="3188647" y="380254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22" name="Oval 21">
            <a:extLst>
              <a:ext uri="{FF2B5EF4-FFF2-40B4-BE49-F238E27FC236}">
                <a16:creationId xmlns:a16="http://schemas.microsoft.com/office/drawing/2014/main" id="{094EFE98-7989-B1A4-36E4-7B83524BA7D9}"/>
              </a:ext>
            </a:extLst>
          </p:cNvPr>
          <p:cNvSpPr/>
          <p:nvPr/>
        </p:nvSpPr>
        <p:spPr>
          <a:xfrm>
            <a:off x="3192723" y="427525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23" name="Oval 22">
            <a:extLst>
              <a:ext uri="{FF2B5EF4-FFF2-40B4-BE49-F238E27FC236}">
                <a16:creationId xmlns:a16="http://schemas.microsoft.com/office/drawing/2014/main" id="{1DFB8C04-C54A-9AAB-4A5A-199A3DDF591E}"/>
              </a:ext>
            </a:extLst>
          </p:cNvPr>
          <p:cNvSpPr/>
          <p:nvPr/>
        </p:nvSpPr>
        <p:spPr>
          <a:xfrm>
            <a:off x="4283336" y="958144"/>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24" name="Oval 23">
            <a:extLst>
              <a:ext uri="{FF2B5EF4-FFF2-40B4-BE49-F238E27FC236}">
                <a16:creationId xmlns:a16="http://schemas.microsoft.com/office/drawing/2014/main" id="{BAF31E03-27BF-251F-55F3-1510C5D7A642}"/>
              </a:ext>
            </a:extLst>
          </p:cNvPr>
          <p:cNvSpPr/>
          <p:nvPr/>
        </p:nvSpPr>
        <p:spPr>
          <a:xfrm>
            <a:off x="4282079" y="1435468"/>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25" name="Oval 24">
            <a:extLst>
              <a:ext uri="{FF2B5EF4-FFF2-40B4-BE49-F238E27FC236}">
                <a16:creationId xmlns:a16="http://schemas.microsoft.com/office/drawing/2014/main" id="{1B84B872-E44C-73CA-A980-085AFEA5BEEE}"/>
              </a:ext>
            </a:extLst>
          </p:cNvPr>
          <p:cNvSpPr/>
          <p:nvPr/>
        </p:nvSpPr>
        <p:spPr>
          <a:xfrm>
            <a:off x="4282079" y="190818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26" name="Oval 25">
            <a:extLst>
              <a:ext uri="{FF2B5EF4-FFF2-40B4-BE49-F238E27FC236}">
                <a16:creationId xmlns:a16="http://schemas.microsoft.com/office/drawing/2014/main" id="{E8A9AC9F-F50A-52EC-87F3-42154ABFF64C}"/>
              </a:ext>
            </a:extLst>
          </p:cNvPr>
          <p:cNvSpPr/>
          <p:nvPr/>
        </p:nvSpPr>
        <p:spPr>
          <a:xfrm>
            <a:off x="4286155" y="2380896"/>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27" name="Oval 26">
            <a:extLst>
              <a:ext uri="{FF2B5EF4-FFF2-40B4-BE49-F238E27FC236}">
                <a16:creationId xmlns:a16="http://schemas.microsoft.com/office/drawing/2014/main" id="{D9DA2E9C-7065-0372-D3B9-048DDE8DC587}"/>
              </a:ext>
            </a:extLst>
          </p:cNvPr>
          <p:cNvSpPr/>
          <p:nvPr/>
        </p:nvSpPr>
        <p:spPr>
          <a:xfrm>
            <a:off x="4296460" y="2853610"/>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28" name="Oval 27">
            <a:extLst>
              <a:ext uri="{FF2B5EF4-FFF2-40B4-BE49-F238E27FC236}">
                <a16:creationId xmlns:a16="http://schemas.microsoft.com/office/drawing/2014/main" id="{465932E3-78B0-DEAE-870D-7501EA0A9843}"/>
              </a:ext>
            </a:extLst>
          </p:cNvPr>
          <p:cNvSpPr/>
          <p:nvPr/>
        </p:nvSpPr>
        <p:spPr>
          <a:xfrm>
            <a:off x="4295203" y="3330934"/>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29" name="Oval 28">
            <a:extLst>
              <a:ext uri="{FF2B5EF4-FFF2-40B4-BE49-F238E27FC236}">
                <a16:creationId xmlns:a16="http://schemas.microsoft.com/office/drawing/2014/main" id="{255CA28C-B743-A9D5-F7DB-4E26D15392D3}"/>
              </a:ext>
            </a:extLst>
          </p:cNvPr>
          <p:cNvSpPr/>
          <p:nvPr/>
        </p:nvSpPr>
        <p:spPr>
          <a:xfrm>
            <a:off x="4295203" y="3803648"/>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30" name="Oval 29">
            <a:extLst>
              <a:ext uri="{FF2B5EF4-FFF2-40B4-BE49-F238E27FC236}">
                <a16:creationId xmlns:a16="http://schemas.microsoft.com/office/drawing/2014/main" id="{F4EA34E8-4AC0-C84E-2F69-283CF88BB319}"/>
              </a:ext>
            </a:extLst>
          </p:cNvPr>
          <p:cNvSpPr/>
          <p:nvPr/>
        </p:nvSpPr>
        <p:spPr>
          <a:xfrm>
            <a:off x="4299279" y="427636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31" name="Oval 30">
            <a:extLst>
              <a:ext uri="{FF2B5EF4-FFF2-40B4-BE49-F238E27FC236}">
                <a16:creationId xmlns:a16="http://schemas.microsoft.com/office/drawing/2014/main" id="{2219465D-2AB7-B93E-02B9-23DA673B74C4}"/>
              </a:ext>
            </a:extLst>
          </p:cNvPr>
          <p:cNvSpPr/>
          <p:nvPr/>
        </p:nvSpPr>
        <p:spPr>
          <a:xfrm>
            <a:off x="5376828" y="95703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32" name="Oval 31">
            <a:extLst>
              <a:ext uri="{FF2B5EF4-FFF2-40B4-BE49-F238E27FC236}">
                <a16:creationId xmlns:a16="http://schemas.microsoft.com/office/drawing/2014/main" id="{6F73FF2D-90AB-F03D-A6A8-F19DB73F7BD2}"/>
              </a:ext>
            </a:extLst>
          </p:cNvPr>
          <p:cNvSpPr/>
          <p:nvPr/>
        </p:nvSpPr>
        <p:spPr>
          <a:xfrm>
            <a:off x="5375571" y="143436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33" name="Oval 32">
            <a:extLst>
              <a:ext uri="{FF2B5EF4-FFF2-40B4-BE49-F238E27FC236}">
                <a16:creationId xmlns:a16="http://schemas.microsoft.com/office/drawing/2014/main" id="{1B7D1B1A-6C54-4E3A-A87A-6A375B8D6E8D}"/>
              </a:ext>
            </a:extLst>
          </p:cNvPr>
          <p:cNvSpPr/>
          <p:nvPr/>
        </p:nvSpPr>
        <p:spPr>
          <a:xfrm>
            <a:off x="5375571" y="190707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34" name="Oval 33">
            <a:extLst>
              <a:ext uri="{FF2B5EF4-FFF2-40B4-BE49-F238E27FC236}">
                <a16:creationId xmlns:a16="http://schemas.microsoft.com/office/drawing/2014/main" id="{F99E2779-A617-9277-6621-480160073C90}"/>
              </a:ext>
            </a:extLst>
          </p:cNvPr>
          <p:cNvSpPr/>
          <p:nvPr/>
        </p:nvSpPr>
        <p:spPr>
          <a:xfrm>
            <a:off x="5379647" y="237979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35" name="Oval 34">
            <a:extLst>
              <a:ext uri="{FF2B5EF4-FFF2-40B4-BE49-F238E27FC236}">
                <a16:creationId xmlns:a16="http://schemas.microsoft.com/office/drawing/2014/main" id="{13DB55BF-0486-4A2A-69DD-E239D336EEC6}"/>
              </a:ext>
            </a:extLst>
          </p:cNvPr>
          <p:cNvSpPr/>
          <p:nvPr/>
        </p:nvSpPr>
        <p:spPr>
          <a:xfrm>
            <a:off x="5389952" y="285250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36" name="Oval 35">
            <a:extLst>
              <a:ext uri="{FF2B5EF4-FFF2-40B4-BE49-F238E27FC236}">
                <a16:creationId xmlns:a16="http://schemas.microsoft.com/office/drawing/2014/main" id="{6E967F14-C735-91B7-996E-2AECE11D734B}"/>
              </a:ext>
            </a:extLst>
          </p:cNvPr>
          <p:cNvSpPr/>
          <p:nvPr/>
        </p:nvSpPr>
        <p:spPr>
          <a:xfrm>
            <a:off x="5388695" y="332982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37" name="Oval 36">
            <a:extLst>
              <a:ext uri="{FF2B5EF4-FFF2-40B4-BE49-F238E27FC236}">
                <a16:creationId xmlns:a16="http://schemas.microsoft.com/office/drawing/2014/main" id="{B4DC04C6-DD89-B48F-E3B2-05E1E728FFA5}"/>
              </a:ext>
            </a:extLst>
          </p:cNvPr>
          <p:cNvSpPr/>
          <p:nvPr/>
        </p:nvSpPr>
        <p:spPr>
          <a:xfrm>
            <a:off x="5388695" y="380254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38" name="Oval 37">
            <a:extLst>
              <a:ext uri="{FF2B5EF4-FFF2-40B4-BE49-F238E27FC236}">
                <a16:creationId xmlns:a16="http://schemas.microsoft.com/office/drawing/2014/main" id="{A9F5EAA8-A99B-73DE-35A4-E00316BDA183}"/>
              </a:ext>
            </a:extLst>
          </p:cNvPr>
          <p:cNvSpPr/>
          <p:nvPr/>
        </p:nvSpPr>
        <p:spPr>
          <a:xfrm>
            <a:off x="5392771" y="427525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cxnSp>
        <p:nvCxnSpPr>
          <p:cNvPr id="39" name="Straight Arrow Connector 38">
            <a:extLst>
              <a:ext uri="{FF2B5EF4-FFF2-40B4-BE49-F238E27FC236}">
                <a16:creationId xmlns:a16="http://schemas.microsoft.com/office/drawing/2014/main" id="{6C160F45-FA46-894F-EAE1-6300FFD56F5D}"/>
              </a:ext>
            </a:extLst>
          </p:cNvPr>
          <p:cNvCxnSpPr>
            <a:stCxn id="7" idx="6"/>
            <a:endCxn id="15" idx="2"/>
          </p:cNvCxnSpPr>
          <p:nvPr/>
        </p:nvCxnSpPr>
        <p:spPr>
          <a:xfrm flipV="1">
            <a:off x="2485624" y="1149577"/>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C98573-79A0-1DFD-B195-0415BFAE3814}"/>
              </a:ext>
            </a:extLst>
          </p:cNvPr>
          <p:cNvCxnSpPr>
            <a:cxnSpLocks/>
            <a:stCxn id="7" idx="6"/>
            <a:endCxn id="16" idx="2"/>
          </p:cNvCxnSpPr>
          <p:nvPr/>
        </p:nvCxnSpPr>
        <p:spPr>
          <a:xfrm>
            <a:off x="2485624" y="1150168"/>
            <a:ext cx="689899" cy="4767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3BF674B-F28D-ACE2-2F64-9FBC420FC67B}"/>
              </a:ext>
            </a:extLst>
          </p:cNvPr>
          <p:cNvCxnSpPr>
            <a:cxnSpLocks/>
            <a:stCxn id="8" idx="6"/>
            <a:endCxn id="18" idx="2"/>
          </p:cNvCxnSpPr>
          <p:nvPr/>
        </p:nvCxnSpPr>
        <p:spPr>
          <a:xfrm>
            <a:off x="2484367" y="1627492"/>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A06F808-F1A8-6EA8-752D-45C5B15FB2E7}"/>
              </a:ext>
            </a:extLst>
          </p:cNvPr>
          <p:cNvCxnSpPr>
            <a:cxnSpLocks/>
            <a:stCxn id="8" idx="6"/>
            <a:endCxn id="17" idx="2"/>
          </p:cNvCxnSpPr>
          <p:nvPr/>
        </p:nvCxnSpPr>
        <p:spPr>
          <a:xfrm>
            <a:off x="2484367" y="1627492"/>
            <a:ext cx="691156" cy="4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938FF7-B330-A1C4-D53D-67532C3D066F}"/>
              </a:ext>
            </a:extLst>
          </p:cNvPr>
          <p:cNvCxnSpPr>
            <a:cxnSpLocks/>
            <a:stCxn id="9" idx="6"/>
            <a:endCxn id="19" idx="2"/>
          </p:cNvCxnSpPr>
          <p:nvPr/>
        </p:nvCxnSpPr>
        <p:spPr>
          <a:xfrm>
            <a:off x="2484367" y="2100720"/>
            <a:ext cx="705537" cy="9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0C66258-B9F4-5E83-4D7A-AA7A458F18AA}"/>
              </a:ext>
            </a:extLst>
          </p:cNvPr>
          <p:cNvCxnSpPr>
            <a:cxnSpLocks/>
            <a:stCxn id="9" idx="6"/>
          </p:cNvCxnSpPr>
          <p:nvPr/>
        </p:nvCxnSpPr>
        <p:spPr>
          <a:xfrm>
            <a:off x="2484367" y="2100720"/>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A1FF37A-79A5-CDB5-C27B-A42637F8D592}"/>
              </a:ext>
            </a:extLst>
          </p:cNvPr>
          <p:cNvCxnSpPr>
            <a:cxnSpLocks/>
            <a:stCxn id="10" idx="6"/>
            <a:endCxn id="21" idx="2"/>
          </p:cNvCxnSpPr>
          <p:nvPr/>
        </p:nvCxnSpPr>
        <p:spPr>
          <a:xfrm>
            <a:off x="2488443" y="2573434"/>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6CD0F5C-9644-0950-FD99-AABE3D0D712A}"/>
              </a:ext>
            </a:extLst>
          </p:cNvPr>
          <p:cNvCxnSpPr>
            <a:cxnSpLocks/>
            <a:stCxn id="10" idx="6"/>
          </p:cNvCxnSpPr>
          <p:nvPr/>
        </p:nvCxnSpPr>
        <p:spPr>
          <a:xfrm>
            <a:off x="2488443" y="2573434"/>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389F62-83F3-FDC6-7374-5A80C0E737B9}"/>
              </a:ext>
            </a:extLst>
          </p:cNvPr>
          <p:cNvCxnSpPr>
            <a:cxnSpLocks/>
            <a:stCxn id="11" idx="6"/>
            <a:endCxn id="15" idx="2"/>
          </p:cNvCxnSpPr>
          <p:nvPr/>
        </p:nvCxnSpPr>
        <p:spPr>
          <a:xfrm flipV="1">
            <a:off x="2498748" y="1149577"/>
            <a:ext cx="678032" cy="189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3E9CEB1-E122-D679-6B81-A047F309E043}"/>
              </a:ext>
            </a:extLst>
          </p:cNvPr>
          <p:cNvCxnSpPr>
            <a:cxnSpLocks/>
            <a:stCxn id="11" idx="6"/>
            <a:endCxn id="16" idx="2"/>
          </p:cNvCxnSpPr>
          <p:nvPr/>
        </p:nvCxnSpPr>
        <p:spPr>
          <a:xfrm flipV="1">
            <a:off x="2498748" y="1626901"/>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25D6C1-B9AB-CBBB-2ECE-C81DB419A92C}"/>
              </a:ext>
            </a:extLst>
          </p:cNvPr>
          <p:cNvCxnSpPr>
            <a:cxnSpLocks/>
          </p:cNvCxnSpPr>
          <p:nvPr/>
        </p:nvCxnSpPr>
        <p:spPr>
          <a:xfrm flipV="1">
            <a:off x="2498748" y="2104225"/>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45185AB-3457-FCA8-75B1-4C53B6B4B9A9}"/>
              </a:ext>
            </a:extLst>
          </p:cNvPr>
          <p:cNvCxnSpPr>
            <a:cxnSpLocks/>
            <a:stCxn id="12" idx="6"/>
          </p:cNvCxnSpPr>
          <p:nvPr/>
        </p:nvCxnSpPr>
        <p:spPr>
          <a:xfrm flipV="1">
            <a:off x="2497491" y="2581549"/>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84A2A37-AF24-2073-C124-F45F06BC4E25}"/>
              </a:ext>
            </a:extLst>
          </p:cNvPr>
          <p:cNvCxnSpPr>
            <a:cxnSpLocks/>
            <a:endCxn id="19" idx="2"/>
          </p:cNvCxnSpPr>
          <p:nvPr/>
        </p:nvCxnSpPr>
        <p:spPr>
          <a:xfrm flipV="1">
            <a:off x="2496234" y="3045043"/>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E9F4DD5-FA41-F821-9447-8FE7FCB521D0}"/>
              </a:ext>
            </a:extLst>
          </p:cNvPr>
          <p:cNvCxnSpPr>
            <a:cxnSpLocks/>
            <a:stCxn id="13" idx="6"/>
            <a:endCxn id="20" idx="2"/>
          </p:cNvCxnSpPr>
          <p:nvPr/>
        </p:nvCxnSpPr>
        <p:spPr>
          <a:xfrm flipV="1">
            <a:off x="2497491" y="3522367"/>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E921BA8-7BAA-A34E-DF05-752FA48193E6}"/>
              </a:ext>
            </a:extLst>
          </p:cNvPr>
          <p:cNvCxnSpPr>
            <a:cxnSpLocks/>
            <a:endCxn id="21" idx="2"/>
          </p:cNvCxnSpPr>
          <p:nvPr/>
        </p:nvCxnSpPr>
        <p:spPr>
          <a:xfrm flipV="1">
            <a:off x="2498748" y="3995081"/>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99068E1-6521-CB4F-EB03-F50D18443A86}"/>
              </a:ext>
            </a:extLst>
          </p:cNvPr>
          <p:cNvCxnSpPr>
            <a:cxnSpLocks/>
            <a:stCxn id="14" idx="6"/>
            <a:endCxn id="22" idx="2"/>
          </p:cNvCxnSpPr>
          <p:nvPr/>
        </p:nvCxnSpPr>
        <p:spPr>
          <a:xfrm flipV="1">
            <a:off x="2501567" y="4467795"/>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8BEEC-E3B0-FBE7-7EEF-F9A0C0875F1A}"/>
              </a:ext>
            </a:extLst>
          </p:cNvPr>
          <p:cNvCxnSpPr/>
          <p:nvPr/>
        </p:nvCxnSpPr>
        <p:spPr>
          <a:xfrm flipV="1">
            <a:off x="3584939" y="1153362"/>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BF35249-F52C-99D4-52F3-55C72D42A91E}"/>
              </a:ext>
            </a:extLst>
          </p:cNvPr>
          <p:cNvCxnSpPr>
            <a:cxnSpLocks/>
          </p:cNvCxnSpPr>
          <p:nvPr/>
        </p:nvCxnSpPr>
        <p:spPr>
          <a:xfrm>
            <a:off x="3584939" y="1153953"/>
            <a:ext cx="689899" cy="47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B79236-40A4-C161-D9BC-74BA01911A0C}"/>
              </a:ext>
            </a:extLst>
          </p:cNvPr>
          <p:cNvCxnSpPr>
            <a:cxnSpLocks/>
          </p:cNvCxnSpPr>
          <p:nvPr/>
        </p:nvCxnSpPr>
        <p:spPr>
          <a:xfrm>
            <a:off x="3583682" y="1631277"/>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3D22E5-FABF-93BB-DEEE-3B6F0A280B62}"/>
              </a:ext>
            </a:extLst>
          </p:cNvPr>
          <p:cNvCxnSpPr>
            <a:cxnSpLocks/>
          </p:cNvCxnSpPr>
          <p:nvPr/>
        </p:nvCxnSpPr>
        <p:spPr>
          <a:xfrm>
            <a:off x="3583682" y="1631277"/>
            <a:ext cx="691156" cy="472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13585CE-DEE1-D814-6866-1A108974EE54}"/>
              </a:ext>
            </a:extLst>
          </p:cNvPr>
          <p:cNvCxnSpPr>
            <a:cxnSpLocks/>
          </p:cNvCxnSpPr>
          <p:nvPr/>
        </p:nvCxnSpPr>
        <p:spPr>
          <a:xfrm>
            <a:off x="3583682" y="2104505"/>
            <a:ext cx="705537" cy="9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59760A9-A99E-7A6F-1666-00B4D006E4E7}"/>
              </a:ext>
            </a:extLst>
          </p:cNvPr>
          <p:cNvCxnSpPr>
            <a:cxnSpLocks/>
          </p:cNvCxnSpPr>
          <p:nvPr/>
        </p:nvCxnSpPr>
        <p:spPr>
          <a:xfrm>
            <a:off x="3583682" y="2104505"/>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B696B1A-2FF8-36F3-7EE6-57A269483E80}"/>
              </a:ext>
            </a:extLst>
          </p:cNvPr>
          <p:cNvCxnSpPr>
            <a:cxnSpLocks/>
          </p:cNvCxnSpPr>
          <p:nvPr/>
        </p:nvCxnSpPr>
        <p:spPr>
          <a:xfrm>
            <a:off x="3587758" y="2577219"/>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B6D1631-BAB0-1C3A-AEA5-89F53C3766F8}"/>
              </a:ext>
            </a:extLst>
          </p:cNvPr>
          <p:cNvCxnSpPr>
            <a:cxnSpLocks/>
          </p:cNvCxnSpPr>
          <p:nvPr/>
        </p:nvCxnSpPr>
        <p:spPr>
          <a:xfrm>
            <a:off x="3587758" y="2577219"/>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797E3E6-3D1A-3989-7663-6779A5CB18A3}"/>
              </a:ext>
            </a:extLst>
          </p:cNvPr>
          <p:cNvCxnSpPr>
            <a:cxnSpLocks/>
          </p:cNvCxnSpPr>
          <p:nvPr/>
        </p:nvCxnSpPr>
        <p:spPr>
          <a:xfrm flipV="1">
            <a:off x="3598063" y="1153362"/>
            <a:ext cx="678032" cy="189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6DC5B21-09AF-E0A2-96B5-6E29E68FCFEC}"/>
              </a:ext>
            </a:extLst>
          </p:cNvPr>
          <p:cNvCxnSpPr>
            <a:cxnSpLocks/>
          </p:cNvCxnSpPr>
          <p:nvPr/>
        </p:nvCxnSpPr>
        <p:spPr>
          <a:xfrm flipV="1">
            <a:off x="3598063" y="1630686"/>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B24207B-709E-FA5A-0DD5-D9E1E62C60E2}"/>
              </a:ext>
            </a:extLst>
          </p:cNvPr>
          <p:cNvCxnSpPr>
            <a:cxnSpLocks/>
          </p:cNvCxnSpPr>
          <p:nvPr/>
        </p:nvCxnSpPr>
        <p:spPr>
          <a:xfrm flipV="1">
            <a:off x="3598063" y="2108010"/>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134BC33-8E8E-A842-FAE3-80F6F5AEFAAD}"/>
              </a:ext>
            </a:extLst>
          </p:cNvPr>
          <p:cNvCxnSpPr>
            <a:cxnSpLocks/>
          </p:cNvCxnSpPr>
          <p:nvPr/>
        </p:nvCxnSpPr>
        <p:spPr>
          <a:xfrm flipV="1">
            <a:off x="3596806" y="2585334"/>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4638A42-2620-378F-4398-2009406E03EC}"/>
              </a:ext>
            </a:extLst>
          </p:cNvPr>
          <p:cNvCxnSpPr>
            <a:cxnSpLocks/>
          </p:cNvCxnSpPr>
          <p:nvPr/>
        </p:nvCxnSpPr>
        <p:spPr>
          <a:xfrm flipV="1">
            <a:off x="3595549" y="3048828"/>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2B2D146-18F8-870A-DCA5-3EA29490CB81}"/>
              </a:ext>
            </a:extLst>
          </p:cNvPr>
          <p:cNvCxnSpPr>
            <a:cxnSpLocks/>
          </p:cNvCxnSpPr>
          <p:nvPr/>
        </p:nvCxnSpPr>
        <p:spPr>
          <a:xfrm flipV="1">
            <a:off x="3596806" y="3526152"/>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5047E81-2FD8-0C86-6CA3-466DC09A1255}"/>
              </a:ext>
            </a:extLst>
          </p:cNvPr>
          <p:cNvCxnSpPr>
            <a:cxnSpLocks/>
          </p:cNvCxnSpPr>
          <p:nvPr/>
        </p:nvCxnSpPr>
        <p:spPr>
          <a:xfrm flipV="1">
            <a:off x="3598063" y="3998866"/>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9970C14-9888-FB21-5697-EAAC48AC5D9E}"/>
              </a:ext>
            </a:extLst>
          </p:cNvPr>
          <p:cNvCxnSpPr>
            <a:cxnSpLocks/>
          </p:cNvCxnSpPr>
          <p:nvPr/>
        </p:nvCxnSpPr>
        <p:spPr>
          <a:xfrm flipV="1">
            <a:off x="3600882" y="4471580"/>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C12C11A-B21E-732F-2886-09886D31310F}"/>
              </a:ext>
            </a:extLst>
          </p:cNvPr>
          <p:cNvCxnSpPr/>
          <p:nvPr/>
        </p:nvCxnSpPr>
        <p:spPr>
          <a:xfrm flipV="1">
            <a:off x="4691656" y="1140820"/>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CBAF806-466B-A749-EE20-94EEE54AE8A5}"/>
              </a:ext>
            </a:extLst>
          </p:cNvPr>
          <p:cNvCxnSpPr>
            <a:cxnSpLocks/>
          </p:cNvCxnSpPr>
          <p:nvPr/>
        </p:nvCxnSpPr>
        <p:spPr>
          <a:xfrm>
            <a:off x="4691656" y="1141411"/>
            <a:ext cx="689899" cy="47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E3F983-BB94-6AD2-4131-BB7E65934C16}"/>
              </a:ext>
            </a:extLst>
          </p:cNvPr>
          <p:cNvCxnSpPr>
            <a:cxnSpLocks/>
          </p:cNvCxnSpPr>
          <p:nvPr/>
        </p:nvCxnSpPr>
        <p:spPr>
          <a:xfrm>
            <a:off x="4690399" y="1618735"/>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6001879-AAFE-B385-841C-061B9846DFDC}"/>
              </a:ext>
            </a:extLst>
          </p:cNvPr>
          <p:cNvCxnSpPr>
            <a:cxnSpLocks/>
          </p:cNvCxnSpPr>
          <p:nvPr/>
        </p:nvCxnSpPr>
        <p:spPr>
          <a:xfrm>
            <a:off x="4690399" y="1618735"/>
            <a:ext cx="691156" cy="4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DCBA941-E10C-A3A3-21E8-788EA6602A50}"/>
              </a:ext>
            </a:extLst>
          </p:cNvPr>
          <p:cNvCxnSpPr>
            <a:cxnSpLocks/>
          </p:cNvCxnSpPr>
          <p:nvPr/>
        </p:nvCxnSpPr>
        <p:spPr>
          <a:xfrm>
            <a:off x="4690399" y="2091963"/>
            <a:ext cx="705537" cy="944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AD4CA9F-7631-D7F3-7083-61C30CDF0F2F}"/>
              </a:ext>
            </a:extLst>
          </p:cNvPr>
          <p:cNvCxnSpPr>
            <a:cxnSpLocks/>
          </p:cNvCxnSpPr>
          <p:nvPr/>
        </p:nvCxnSpPr>
        <p:spPr>
          <a:xfrm>
            <a:off x="4690399" y="2091963"/>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38A7777-281D-638D-4240-05E8DDE52D72}"/>
              </a:ext>
            </a:extLst>
          </p:cNvPr>
          <p:cNvCxnSpPr>
            <a:cxnSpLocks/>
          </p:cNvCxnSpPr>
          <p:nvPr/>
        </p:nvCxnSpPr>
        <p:spPr>
          <a:xfrm>
            <a:off x="4694475" y="2564677"/>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B8B6563-5EAD-9EDE-A40D-43215E9F2489}"/>
              </a:ext>
            </a:extLst>
          </p:cNvPr>
          <p:cNvCxnSpPr>
            <a:cxnSpLocks/>
          </p:cNvCxnSpPr>
          <p:nvPr/>
        </p:nvCxnSpPr>
        <p:spPr>
          <a:xfrm>
            <a:off x="4694475" y="2564677"/>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A5F3A16-5905-246B-28D5-C6D7E488C752}"/>
              </a:ext>
            </a:extLst>
          </p:cNvPr>
          <p:cNvCxnSpPr>
            <a:cxnSpLocks/>
          </p:cNvCxnSpPr>
          <p:nvPr/>
        </p:nvCxnSpPr>
        <p:spPr>
          <a:xfrm flipV="1">
            <a:off x="4704780" y="1140820"/>
            <a:ext cx="678032" cy="189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CE26B85-F19D-BA22-0607-B999E7C1BF06}"/>
              </a:ext>
            </a:extLst>
          </p:cNvPr>
          <p:cNvCxnSpPr>
            <a:cxnSpLocks/>
          </p:cNvCxnSpPr>
          <p:nvPr/>
        </p:nvCxnSpPr>
        <p:spPr>
          <a:xfrm flipV="1">
            <a:off x="4704780" y="1618144"/>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FC03E9E-F1BD-7F1C-5D3C-372C4DBB6E4C}"/>
              </a:ext>
            </a:extLst>
          </p:cNvPr>
          <p:cNvCxnSpPr>
            <a:cxnSpLocks/>
          </p:cNvCxnSpPr>
          <p:nvPr/>
        </p:nvCxnSpPr>
        <p:spPr>
          <a:xfrm flipV="1">
            <a:off x="4704780" y="2095468"/>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AB4525E-70FF-4E64-798D-70BC9A486215}"/>
              </a:ext>
            </a:extLst>
          </p:cNvPr>
          <p:cNvCxnSpPr>
            <a:cxnSpLocks/>
          </p:cNvCxnSpPr>
          <p:nvPr/>
        </p:nvCxnSpPr>
        <p:spPr>
          <a:xfrm flipV="1">
            <a:off x="4703523" y="2572792"/>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37A51BD-DE9F-540E-0249-4873B24517D8}"/>
              </a:ext>
            </a:extLst>
          </p:cNvPr>
          <p:cNvCxnSpPr>
            <a:cxnSpLocks/>
          </p:cNvCxnSpPr>
          <p:nvPr/>
        </p:nvCxnSpPr>
        <p:spPr>
          <a:xfrm flipV="1">
            <a:off x="4702266" y="3036286"/>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9BDB6E8-733E-4842-890D-62B554968353}"/>
              </a:ext>
            </a:extLst>
          </p:cNvPr>
          <p:cNvCxnSpPr>
            <a:cxnSpLocks/>
          </p:cNvCxnSpPr>
          <p:nvPr/>
        </p:nvCxnSpPr>
        <p:spPr>
          <a:xfrm flipV="1">
            <a:off x="4703523" y="3513610"/>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5C8FE1-F152-17F8-CF35-FC195FAA7A75}"/>
              </a:ext>
            </a:extLst>
          </p:cNvPr>
          <p:cNvCxnSpPr>
            <a:cxnSpLocks/>
          </p:cNvCxnSpPr>
          <p:nvPr/>
        </p:nvCxnSpPr>
        <p:spPr>
          <a:xfrm flipV="1">
            <a:off x="4704780" y="3986324"/>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DF229B5-62E1-F1DA-7F61-A65EAD493EE4}"/>
              </a:ext>
            </a:extLst>
          </p:cNvPr>
          <p:cNvCxnSpPr>
            <a:cxnSpLocks/>
          </p:cNvCxnSpPr>
          <p:nvPr/>
        </p:nvCxnSpPr>
        <p:spPr>
          <a:xfrm flipV="1">
            <a:off x="4707599" y="4459038"/>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BF43C45B-66B8-24D9-03C9-F079526CBCF2}"/>
              </a:ext>
            </a:extLst>
          </p:cNvPr>
          <p:cNvSpPr/>
          <p:nvPr/>
        </p:nvSpPr>
        <p:spPr>
          <a:xfrm>
            <a:off x="6470323" y="94925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113" name="Oval 112">
            <a:extLst>
              <a:ext uri="{FF2B5EF4-FFF2-40B4-BE49-F238E27FC236}">
                <a16:creationId xmlns:a16="http://schemas.microsoft.com/office/drawing/2014/main" id="{A8CA029A-DFB7-A356-9106-E014400A7CA4}"/>
              </a:ext>
            </a:extLst>
          </p:cNvPr>
          <p:cNvSpPr/>
          <p:nvPr/>
        </p:nvSpPr>
        <p:spPr>
          <a:xfrm>
            <a:off x="6469066" y="142657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114" name="Oval 113">
            <a:extLst>
              <a:ext uri="{FF2B5EF4-FFF2-40B4-BE49-F238E27FC236}">
                <a16:creationId xmlns:a16="http://schemas.microsoft.com/office/drawing/2014/main" id="{D5029273-341A-C22F-9E66-B070C72A69E6}"/>
              </a:ext>
            </a:extLst>
          </p:cNvPr>
          <p:cNvSpPr/>
          <p:nvPr/>
        </p:nvSpPr>
        <p:spPr>
          <a:xfrm>
            <a:off x="6469066" y="189928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115" name="Oval 114">
            <a:extLst>
              <a:ext uri="{FF2B5EF4-FFF2-40B4-BE49-F238E27FC236}">
                <a16:creationId xmlns:a16="http://schemas.microsoft.com/office/drawing/2014/main" id="{0A782F4A-9D94-0570-20D2-B717392F6C2B}"/>
              </a:ext>
            </a:extLst>
          </p:cNvPr>
          <p:cNvSpPr/>
          <p:nvPr/>
        </p:nvSpPr>
        <p:spPr>
          <a:xfrm>
            <a:off x="6473142" y="237200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16" name="Oval 115">
            <a:extLst>
              <a:ext uri="{FF2B5EF4-FFF2-40B4-BE49-F238E27FC236}">
                <a16:creationId xmlns:a16="http://schemas.microsoft.com/office/drawing/2014/main" id="{652CB3AD-DEE6-0D1B-B867-65D6C46DE9BB}"/>
              </a:ext>
            </a:extLst>
          </p:cNvPr>
          <p:cNvSpPr/>
          <p:nvPr/>
        </p:nvSpPr>
        <p:spPr>
          <a:xfrm>
            <a:off x="6483447" y="284471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117" name="Oval 116">
            <a:extLst>
              <a:ext uri="{FF2B5EF4-FFF2-40B4-BE49-F238E27FC236}">
                <a16:creationId xmlns:a16="http://schemas.microsoft.com/office/drawing/2014/main" id="{EA2C931E-849F-0011-E6F6-00646898F192}"/>
              </a:ext>
            </a:extLst>
          </p:cNvPr>
          <p:cNvSpPr/>
          <p:nvPr/>
        </p:nvSpPr>
        <p:spPr>
          <a:xfrm>
            <a:off x="6482190" y="332204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118" name="Oval 117">
            <a:extLst>
              <a:ext uri="{FF2B5EF4-FFF2-40B4-BE49-F238E27FC236}">
                <a16:creationId xmlns:a16="http://schemas.microsoft.com/office/drawing/2014/main" id="{3B3F2125-D271-C9A3-94A2-4A37E8BAD257}"/>
              </a:ext>
            </a:extLst>
          </p:cNvPr>
          <p:cNvSpPr/>
          <p:nvPr/>
        </p:nvSpPr>
        <p:spPr>
          <a:xfrm>
            <a:off x="6482190" y="379475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119" name="Oval 118">
            <a:extLst>
              <a:ext uri="{FF2B5EF4-FFF2-40B4-BE49-F238E27FC236}">
                <a16:creationId xmlns:a16="http://schemas.microsoft.com/office/drawing/2014/main" id="{93A58ED9-5584-20CB-4980-3A09727C126B}"/>
              </a:ext>
            </a:extLst>
          </p:cNvPr>
          <p:cNvSpPr/>
          <p:nvPr/>
        </p:nvSpPr>
        <p:spPr>
          <a:xfrm>
            <a:off x="6486266" y="426746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cxnSp>
        <p:nvCxnSpPr>
          <p:cNvPr id="120" name="Straight Arrow Connector 119">
            <a:extLst>
              <a:ext uri="{FF2B5EF4-FFF2-40B4-BE49-F238E27FC236}">
                <a16:creationId xmlns:a16="http://schemas.microsoft.com/office/drawing/2014/main" id="{4A03BA8F-D9EB-C1B0-946C-83B7672784F6}"/>
              </a:ext>
            </a:extLst>
          </p:cNvPr>
          <p:cNvCxnSpPr/>
          <p:nvPr/>
        </p:nvCxnSpPr>
        <p:spPr>
          <a:xfrm flipV="1">
            <a:off x="5785151" y="1133032"/>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128CC41-AA53-D1F1-457F-300B262A59BB}"/>
              </a:ext>
            </a:extLst>
          </p:cNvPr>
          <p:cNvCxnSpPr>
            <a:cxnSpLocks/>
          </p:cNvCxnSpPr>
          <p:nvPr/>
        </p:nvCxnSpPr>
        <p:spPr>
          <a:xfrm>
            <a:off x="5785151" y="1133623"/>
            <a:ext cx="689899" cy="47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512B021-5F95-1484-46E0-E020F380E93D}"/>
              </a:ext>
            </a:extLst>
          </p:cNvPr>
          <p:cNvCxnSpPr>
            <a:cxnSpLocks/>
          </p:cNvCxnSpPr>
          <p:nvPr/>
        </p:nvCxnSpPr>
        <p:spPr>
          <a:xfrm>
            <a:off x="5783894" y="1610947"/>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DAF479E-405A-CDF1-9C0A-2BB218BEDFB8}"/>
              </a:ext>
            </a:extLst>
          </p:cNvPr>
          <p:cNvCxnSpPr>
            <a:cxnSpLocks/>
          </p:cNvCxnSpPr>
          <p:nvPr/>
        </p:nvCxnSpPr>
        <p:spPr>
          <a:xfrm>
            <a:off x="5783894" y="1610947"/>
            <a:ext cx="691156" cy="4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EB4C36D-D803-1F65-3B88-B9C2856B7368}"/>
              </a:ext>
            </a:extLst>
          </p:cNvPr>
          <p:cNvCxnSpPr>
            <a:cxnSpLocks/>
          </p:cNvCxnSpPr>
          <p:nvPr/>
        </p:nvCxnSpPr>
        <p:spPr>
          <a:xfrm>
            <a:off x="5783894" y="2084175"/>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BA072CB-CA05-2DD9-E58F-4836EB26A160}"/>
              </a:ext>
            </a:extLst>
          </p:cNvPr>
          <p:cNvCxnSpPr>
            <a:cxnSpLocks/>
          </p:cNvCxnSpPr>
          <p:nvPr/>
        </p:nvCxnSpPr>
        <p:spPr>
          <a:xfrm>
            <a:off x="5787970" y="2556889"/>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E99066F-D00D-38DA-DF06-34B96B0DDD85}"/>
              </a:ext>
            </a:extLst>
          </p:cNvPr>
          <p:cNvCxnSpPr>
            <a:cxnSpLocks/>
          </p:cNvCxnSpPr>
          <p:nvPr/>
        </p:nvCxnSpPr>
        <p:spPr>
          <a:xfrm>
            <a:off x="5787970" y="2556889"/>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CF38D04-CD32-378C-F730-3F30E955F158}"/>
              </a:ext>
            </a:extLst>
          </p:cNvPr>
          <p:cNvCxnSpPr>
            <a:cxnSpLocks/>
          </p:cNvCxnSpPr>
          <p:nvPr/>
        </p:nvCxnSpPr>
        <p:spPr>
          <a:xfrm flipV="1">
            <a:off x="5798275" y="1133032"/>
            <a:ext cx="678032" cy="1896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90832923-2EAB-0D04-9FA8-528E39C461A4}"/>
              </a:ext>
            </a:extLst>
          </p:cNvPr>
          <p:cNvCxnSpPr>
            <a:cxnSpLocks/>
          </p:cNvCxnSpPr>
          <p:nvPr/>
        </p:nvCxnSpPr>
        <p:spPr>
          <a:xfrm flipV="1">
            <a:off x="5798275" y="1610356"/>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1E388D1C-34E3-5934-2F58-E66CCF24E03C}"/>
              </a:ext>
            </a:extLst>
          </p:cNvPr>
          <p:cNvCxnSpPr>
            <a:cxnSpLocks/>
          </p:cNvCxnSpPr>
          <p:nvPr/>
        </p:nvCxnSpPr>
        <p:spPr>
          <a:xfrm flipV="1">
            <a:off x="5798275" y="2087680"/>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8A851B2-4C24-F51E-DF13-AB31D3A1D594}"/>
              </a:ext>
            </a:extLst>
          </p:cNvPr>
          <p:cNvCxnSpPr>
            <a:cxnSpLocks/>
          </p:cNvCxnSpPr>
          <p:nvPr/>
        </p:nvCxnSpPr>
        <p:spPr>
          <a:xfrm flipV="1">
            <a:off x="5797018" y="2565004"/>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952AC6E-CCD0-1B40-1F61-B84A7FCD6A5D}"/>
              </a:ext>
            </a:extLst>
          </p:cNvPr>
          <p:cNvCxnSpPr>
            <a:cxnSpLocks/>
          </p:cNvCxnSpPr>
          <p:nvPr/>
        </p:nvCxnSpPr>
        <p:spPr>
          <a:xfrm flipV="1">
            <a:off x="5795761" y="3028498"/>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1BE8493-171E-71AE-229D-E7F27F220715}"/>
              </a:ext>
            </a:extLst>
          </p:cNvPr>
          <p:cNvCxnSpPr>
            <a:cxnSpLocks/>
          </p:cNvCxnSpPr>
          <p:nvPr/>
        </p:nvCxnSpPr>
        <p:spPr>
          <a:xfrm flipV="1">
            <a:off x="5797018" y="3505822"/>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44BC579-9255-8F97-488A-F5A36A2C9890}"/>
              </a:ext>
            </a:extLst>
          </p:cNvPr>
          <p:cNvCxnSpPr>
            <a:cxnSpLocks/>
          </p:cNvCxnSpPr>
          <p:nvPr/>
        </p:nvCxnSpPr>
        <p:spPr>
          <a:xfrm flipV="1">
            <a:off x="5798275" y="3978536"/>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A473C1A-FB7F-C70A-DBC7-DE26F2EDFE3F}"/>
              </a:ext>
            </a:extLst>
          </p:cNvPr>
          <p:cNvCxnSpPr>
            <a:cxnSpLocks/>
          </p:cNvCxnSpPr>
          <p:nvPr/>
        </p:nvCxnSpPr>
        <p:spPr>
          <a:xfrm flipV="1">
            <a:off x="5801094" y="4451250"/>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E833F4B-1B4D-AEE9-773E-5FBB4F5C2918}"/>
              </a:ext>
            </a:extLst>
          </p:cNvPr>
          <p:cNvCxnSpPr>
            <a:cxnSpLocks/>
          </p:cNvCxnSpPr>
          <p:nvPr/>
        </p:nvCxnSpPr>
        <p:spPr>
          <a:xfrm>
            <a:off x="5771802" y="2070030"/>
            <a:ext cx="705537" cy="9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C1863733-10E4-1624-6144-2333E581A57F}"/>
                  </a:ext>
                </a:extLst>
              </p:cNvPr>
              <p:cNvSpPr txBox="1"/>
              <p:nvPr/>
            </p:nvSpPr>
            <p:spPr>
              <a:xfrm>
                <a:off x="2839001" y="4518880"/>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0</m:t>
                          </m:r>
                        </m:sub>
                      </m:sSub>
                    </m:oMath>
                  </m:oMathPara>
                </a14:m>
                <a:endParaRPr lang="en-US" sz="1400" b="0" dirty="0"/>
              </a:p>
              <a:p>
                <a:pPr algn="l"/>
                <a:endParaRPr lang="en-US" sz="1400" dirty="0"/>
              </a:p>
            </p:txBody>
          </p:sp>
        </mc:Choice>
        <mc:Fallback xmlns="">
          <p:sp>
            <p:nvSpPr>
              <p:cNvPr id="138" name="TextBox 137">
                <a:extLst>
                  <a:ext uri="{FF2B5EF4-FFF2-40B4-BE49-F238E27FC236}">
                    <a16:creationId xmlns:a16="http://schemas.microsoft.com/office/drawing/2014/main" id="{C1863733-10E4-1624-6144-2333E581A57F}"/>
                  </a:ext>
                </a:extLst>
              </p:cNvPr>
              <p:cNvSpPr txBox="1">
                <a:spLocks noRot="1" noChangeAspect="1" noMove="1" noResize="1" noEditPoints="1" noAdjustHandles="1" noChangeArrowheads="1" noChangeShapeType="1" noTextEdit="1"/>
              </p:cNvSpPr>
              <p:nvPr/>
            </p:nvSpPr>
            <p:spPr>
              <a:xfrm>
                <a:off x="2839001" y="4518880"/>
                <a:ext cx="285335"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8C763EA5-561D-08C2-43FB-C80BE92B6E7F}"/>
                  </a:ext>
                </a:extLst>
              </p:cNvPr>
              <p:cNvSpPr txBox="1"/>
              <p:nvPr/>
            </p:nvSpPr>
            <p:spPr>
              <a:xfrm>
                <a:off x="3852401" y="4531120"/>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1</m:t>
                          </m:r>
                        </m:sub>
                      </m:sSub>
                    </m:oMath>
                  </m:oMathPara>
                </a14:m>
                <a:endParaRPr lang="en-US" sz="1400" b="0" dirty="0"/>
              </a:p>
              <a:p>
                <a:pPr algn="l"/>
                <a:endParaRPr lang="en-US" sz="1400" dirty="0"/>
              </a:p>
            </p:txBody>
          </p:sp>
        </mc:Choice>
        <mc:Fallback xmlns="">
          <p:sp>
            <p:nvSpPr>
              <p:cNvPr id="139" name="TextBox 138">
                <a:extLst>
                  <a:ext uri="{FF2B5EF4-FFF2-40B4-BE49-F238E27FC236}">
                    <a16:creationId xmlns:a16="http://schemas.microsoft.com/office/drawing/2014/main" id="{8C763EA5-561D-08C2-43FB-C80BE92B6E7F}"/>
                  </a:ext>
                </a:extLst>
              </p:cNvPr>
              <p:cNvSpPr txBox="1">
                <a:spLocks noRot="1" noChangeAspect="1" noMove="1" noResize="1" noEditPoints="1" noAdjustHandles="1" noChangeArrowheads="1" noChangeShapeType="1" noTextEdit="1"/>
              </p:cNvSpPr>
              <p:nvPr/>
            </p:nvSpPr>
            <p:spPr>
              <a:xfrm>
                <a:off x="3852401" y="4531120"/>
                <a:ext cx="285335"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51CC830E-0AA6-7AA8-FE52-F2E2F155624E}"/>
                  </a:ext>
                </a:extLst>
              </p:cNvPr>
              <p:cNvSpPr txBox="1"/>
              <p:nvPr/>
            </p:nvSpPr>
            <p:spPr>
              <a:xfrm>
                <a:off x="4944787" y="4518879"/>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2</m:t>
                          </m:r>
                        </m:sub>
                      </m:sSub>
                    </m:oMath>
                  </m:oMathPara>
                </a14:m>
                <a:endParaRPr lang="en-US" sz="1400" b="0" dirty="0"/>
              </a:p>
              <a:p>
                <a:pPr algn="l"/>
                <a:endParaRPr lang="en-US" sz="1400" dirty="0"/>
              </a:p>
            </p:txBody>
          </p:sp>
        </mc:Choice>
        <mc:Fallback xmlns="">
          <p:sp>
            <p:nvSpPr>
              <p:cNvPr id="140" name="TextBox 139">
                <a:extLst>
                  <a:ext uri="{FF2B5EF4-FFF2-40B4-BE49-F238E27FC236}">
                    <a16:creationId xmlns:a16="http://schemas.microsoft.com/office/drawing/2014/main" id="{51CC830E-0AA6-7AA8-FE52-F2E2F155624E}"/>
                  </a:ext>
                </a:extLst>
              </p:cNvPr>
              <p:cNvSpPr txBox="1">
                <a:spLocks noRot="1" noChangeAspect="1" noMove="1" noResize="1" noEditPoints="1" noAdjustHandles="1" noChangeArrowheads="1" noChangeShapeType="1" noTextEdit="1"/>
              </p:cNvSpPr>
              <p:nvPr/>
            </p:nvSpPr>
            <p:spPr>
              <a:xfrm>
                <a:off x="4944787" y="4518879"/>
                <a:ext cx="285335"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ED35CDF2-76C2-5B43-DA72-565380111EFD}"/>
                  </a:ext>
                </a:extLst>
              </p:cNvPr>
              <p:cNvSpPr txBox="1"/>
              <p:nvPr/>
            </p:nvSpPr>
            <p:spPr>
              <a:xfrm>
                <a:off x="6029813" y="4531119"/>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3</m:t>
                          </m:r>
                        </m:sub>
                      </m:sSub>
                    </m:oMath>
                  </m:oMathPara>
                </a14:m>
                <a:endParaRPr lang="en-US" sz="1400" b="0" dirty="0"/>
              </a:p>
              <a:p>
                <a:pPr algn="l"/>
                <a:endParaRPr lang="en-US" sz="1400" dirty="0"/>
              </a:p>
            </p:txBody>
          </p:sp>
        </mc:Choice>
        <mc:Fallback xmlns="">
          <p:sp>
            <p:nvSpPr>
              <p:cNvPr id="144" name="TextBox 143">
                <a:extLst>
                  <a:ext uri="{FF2B5EF4-FFF2-40B4-BE49-F238E27FC236}">
                    <a16:creationId xmlns:a16="http://schemas.microsoft.com/office/drawing/2014/main" id="{ED35CDF2-76C2-5B43-DA72-565380111EFD}"/>
                  </a:ext>
                </a:extLst>
              </p:cNvPr>
              <p:cNvSpPr txBox="1">
                <a:spLocks noRot="1" noChangeAspect="1" noMove="1" noResize="1" noEditPoints="1" noAdjustHandles="1" noChangeArrowheads="1" noChangeShapeType="1" noTextEdit="1"/>
              </p:cNvSpPr>
              <p:nvPr/>
            </p:nvSpPr>
            <p:spPr>
              <a:xfrm>
                <a:off x="6029813" y="4531119"/>
                <a:ext cx="285335" cy="43088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538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F93D2A-85F1-ADB0-FAF6-0A62DE7F1774}"/>
              </a:ext>
            </a:extLst>
          </p:cNvPr>
          <p:cNvSpPr>
            <a:spLocks noGrp="1"/>
          </p:cNvSpPr>
          <p:nvPr>
            <p:ph type="dt" sz="half" idx="18"/>
          </p:nvPr>
        </p:nvSpPr>
        <p:spPr/>
        <p:txBody>
          <a:bodyPr/>
          <a:lstStyle/>
          <a:p>
            <a:fld id="{FA6EA13E-D85D-234A-B454-2515B0E8FC3F}" type="datetime4">
              <a:rPr lang="en-US" smtClean="0"/>
              <a:t>June 13, 2023</a:t>
            </a:fld>
            <a:endParaRPr lang="en-US" dirty="0"/>
          </a:p>
        </p:txBody>
      </p:sp>
      <p:sp>
        <p:nvSpPr>
          <p:cNvPr id="5" name="Slide Number Placeholder 4">
            <a:extLst>
              <a:ext uri="{FF2B5EF4-FFF2-40B4-BE49-F238E27FC236}">
                <a16:creationId xmlns:a16="http://schemas.microsoft.com/office/drawing/2014/main" id="{E9AAE6EC-3CA8-872B-DFF0-8D29C45A902C}"/>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6" name="Title 5">
            <a:extLst>
              <a:ext uri="{FF2B5EF4-FFF2-40B4-BE49-F238E27FC236}">
                <a16:creationId xmlns:a16="http://schemas.microsoft.com/office/drawing/2014/main" id="{E029D68D-B2E6-EC1D-EF99-0F8A5E12224A}"/>
              </a:ext>
            </a:extLst>
          </p:cNvPr>
          <p:cNvSpPr>
            <a:spLocks noGrp="1"/>
          </p:cNvSpPr>
          <p:nvPr>
            <p:ph type="title"/>
          </p:nvPr>
        </p:nvSpPr>
        <p:spPr/>
        <p:txBody>
          <a:bodyPr/>
          <a:lstStyle/>
          <a:p>
            <a:r>
              <a:rPr lang="en-US" dirty="0"/>
              <a:t>State Diagram</a:t>
            </a:r>
          </a:p>
        </p:txBody>
      </p:sp>
      <p:sp>
        <p:nvSpPr>
          <p:cNvPr id="7" name="Oval 6">
            <a:extLst>
              <a:ext uri="{FF2B5EF4-FFF2-40B4-BE49-F238E27FC236}">
                <a16:creationId xmlns:a16="http://schemas.microsoft.com/office/drawing/2014/main" id="{5AA0E0A7-4B48-715A-2916-9AC8F062D930}"/>
              </a:ext>
            </a:extLst>
          </p:cNvPr>
          <p:cNvSpPr/>
          <p:nvPr/>
        </p:nvSpPr>
        <p:spPr>
          <a:xfrm>
            <a:off x="1199786" y="2158229"/>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111</a:t>
            </a:r>
          </a:p>
        </p:txBody>
      </p:sp>
      <p:sp>
        <p:nvSpPr>
          <p:cNvPr id="8" name="Oval 7">
            <a:extLst>
              <a:ext uri="{FF2B5EF4-FFF2-40B4-BE49-F238E27FC236}">
                <a16:creationId xmlns:a16="http://schemas.microsoft.com/office/drawing/2014/main" id="{A695170E-D024-4A39-C89F-97925D63139A}"/>
              </a:ext>
            </a:extLst>
          </p:cNvPr>
          <p:cNvSpPr/>
          <p:nvPr/>
        </p:nvSpPr>
        <p:spPr>
          <a:xfrm>
            <a:off x="2098655" y="1358157"/>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110</a:t>
            </a:r>
          </a:p>
        </p:txBody>
      </p:sp>
      <p:sp>
        <p:nvSpPr>
          <p:cNvPr id="9" name="Oval 8">
            <a:extLst>
              <a:ext uri="{FF2B5EF4-FFF2-40B4-BE49-F238E27FC236}">
                <a16:creationId xmlns:a16="http://schemas.microsoft.com/office/drawing/2014/main" id="{DC23A471-7634-B468-B5B1-674EAC7713F7}"/>
              </a:ext>
            </a:extLst>
          </p:cNvPr>
          <p:cNvSpPr/>
          <p:nvPr/>
        </p:nvSpPr>
        <p:spPr>
          <a:xfrm>
            <a:off x="2098655" y="3068085"/>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011</a:t>
            </a:r>
          </a:p>
        </p:txBody>
      </p:sp>
      <p:sp>
        <p:nvSpPr>
          <p:cNvPr id="10" name="Oval 9">
            <a:extLst>
              <a:ext uri="{FF2B5EF4-FFF2-40B4-BE49-F238E27FC236}">
                <a16:creationId xmlns:a16="http://schemas.microsoft.com/office/drawing/2014/main" id="{1D8E7B0F-35B0-021B-7AC4-69458CDA2284}"/>
              </a:ext>
            </a:extLst>
          </p:cNvPr>
          <p:cNvSpPr/>
          <p:nvPr/>
        </p:nvSpPr>
        <p:spPr>
          <a:xfrm>
            <a:off x="3014025" y="2158229"/>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101</a:t>
            </a:r>
          </a:p>
        </p:txBody>
      </p:sp>
      <p:sp>
        <p:nvSpPr>
          <p:cNvPr id="11" name="Oval 10">
            <a:extLst>
              <a:ext uri="{FF2B5EF4-FFF2-40B4-BE49-F238E27FC236}">
                <a16:creationId xmlns:a16="http://schemas.microsoft.com/office/drawing/2014/main" id="{AF194944-A92C-7005-D635-21B04EA5AA10}"/>
              </a:ext>
            </a:extLst>
          </p:cNvPr>
          <p:cNvSpPr/>
          <p:nvPr/>
        </p:nvSpPr>
        <p:spPr>
          <a:xfrm>
            <a:off x="4794290" y="2158229"/>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010</a:t>
            </a:r>
          </a:p>
        </p:txBody>
      </p:sp>
      <p:sp>
        <p:nvSpPr>
          <p:cNvPr id="12" name="Oval 11">
            <a:extLst>
              <a:ext uri="{FF2B5EF4-FFF2-40B4-BE49-F238E27FC236}">
                <a16:creationId xmlns:a16="http://schemas.microsoft.com/office/drawing/2014/main" id="{BF6C51B8-718E-3000-23A3-404B7955EF1B}"/>
              </a:ext>
            </a:extLst>
          </p:cNvPr>
          <p:cNvSpPr/>
          <p:nvPr/>
        </p:nvSpPr>
        <p:spPr>
          <a:xfrm>
            <a:off x="5693159" y="1358157"/>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100</a:t>
            </a:r>
          </a:p>
        </p:txBody>
      </p:sp>
      <p:sp>
        <p:nvSpPr>
          <p:cNvPr id="13" name="Oval 12">
            <a:extLst>
              <a:ext uri="{FF2B5EF4-FFF2-40B4-BE49-F238E27FC236}">
                <a16:creationId xmlns:a16="http://schemas.microsoft.com/office/drawing/2014/main" id="{350A06A6-D2FB-CFB4-8049-089F250A9E50}"/>
              </a:ext>
            </a:extLst>
          </p:cNvPr>
          <p:cNvSpPr/>
          <p:nvPr/>
        </p:nvSpPr>
        <p:spPr>
          <a:xfrm>
            <a:off x="5693159" y="3068085"/>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001</a:t>
            </a:r>
          </a:p>
        </p:txBody>
      </p:sp>
      <p:sp>
        <p:nvSpPr>
          <p:cNvPr id="14" name="Oval 13">
            <a:extLst>
              <a:ext uri="{FF2B5EF4-FFF2-40B4-BE49-F238E27FC236}">
                <a16:creationId xmlns:a16="http://schemas.microsoft.com/office/drawing/2014/main" id="{875A56E0-739F-CF9E-3CC2-9BC7D0739C48}"/>
              </a:ext>
            </a:extLst>
          </p:cNvPr>
          <p:cNvSpPr/>
          <p:nvPr/>
        </p:nvSpPr>
        <p:spPr>
          <a:xfrm>
            <a:off x="6608529" y="2158229"/>
            <a:ext cx="530002" cy="547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t>000</a:t>
            </a:r>
          </a:p>
        </p:txBody>
      </p:sp>
      <p:cxnSp>
        <p:nvCxnSpPr>
          <p:cNvPr id="16" name="Curved Connector 15">
            <a:extLst>
              <a:ext uri="{FF2B5EF4-FFF2-40B4-BE49-F238E27FC236}">
                <a16:creationId xmlns:a16="http://schemas.microsoft.com/office/drawing/2014/main" id="{D69C758E-20AA-40C9-EFAA-035E307D6C78}"/>
              </a:ext>
            </a:extLst>
          </p:cNvPr>
          <p:cNvCxnSpPr>
            <a:stCxn id="10" idx="7"/>
            <a:endCxn id="11" idx="1"/>
          </p:cNvCxnSpPr>
          <p:nvPr/>
        </p:nvCxnSpPr>
        <p:spPr>
          <a:xfrm rot="5400000" flipH="1" flipV="1">
            <a:off x="4169158" y="1535657"/>
            <a:ext cx="12700" cy="1405497"/>
          </a:xfrm>
          <a:prstGeom prst="curvedConnector3">
            <a:avLst>
              <a:gd name="adj1" fmla="val 24313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C66120D9-E545-12AA-3696-36A16641A241}"/>
              </a:ext>
            </a:extLst>
          </p:cNvPr>
          <p:cNvCxnSpPr>
            <a:stCxn id="11" idx="3"/>
            <a:endCxn id="10" idx="5"/>
          </p:cNvCxnSpPr>
          <p:nvPr/>
        </p:nvCxnSpPr>
        <p:spPr>
          <a:xfrm rot="5400000">
            <a:off x="4169159" y="1922780"/>
            <a:ext cx="12700" cy="1405497"/>
          </a:xfrm>
          <a:prstGeom prst="curvedConnector3">
            <a:avLst>
              <a:gd name="adj1" fmla="val 24313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644C4413-F115-3CEB-A32C-6FB6F4A51120}"/>
              </a:ext>
            </a:extLst>
          </p:cNvPr>
          <p:cNvCxnSpPr>
            <a:stCxn id="8" idx="6"/>
            <a:endCxn id="10" idx="0"/>
          </p:cNvCxnSpPr>
          <p:nvPr/>
        </p:nvCxnSpPr>
        <p:spPr>
          <a:xfrm>
            <a:off x="2628657" y="1631895"/>
            <a:ext cx="650369" cy="52633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926D3848-301A-6694-CBFA-BDAAE8A2E479}"/>
              </a:ext>
            </a:extLst>
          </p:cNvPr>
          <p:cNvCxnSpPr>
            <a:stCxn id="10" idx="4"/>
            <a:endCxn id="9" idx="6"/>
          </p:cNvCxnSpPr>
          <p:nvPr/>
        </p:nvCxnSpPr>
        <p:spPr>
          <a:xfrm rot="5400000">
            <a:off x="2635783" y="2698579"/>
            <a:ext cx="636119" cy="6503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66A27ED9-BC69-D35C-0CCD-D97DB8326A42}"/>
              </a:ext>
            </a:extLst>
          </p:cNvPr>
          <p:cNvCxnSpPr>
            <a:stCxn id="9" idx="2"/>
            <a:endCxn id="7" idx="4"/>
          </p:cNvCxnSpPr>
          <p:nvPr/>
        </p:nvCxnSpPr>
        <p:spPr>
          <a:xfrm rot="10800000">
            <a:off x="1464787" y="2705705"/>
            <a:ext cx="633868" cy="6361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3848C5A6-3FBE-6F2A-F5B5-A9279317C8A8}"/>
              </a:ext>
            </a:extLst>
          </p:cNvPr>
          <p:cNvCxnSpPr>
            <a:stCxn id="7" idx="0"/>
            <a:endCxn id="8" idx="2"/>
          </p:cNvCxnSpPr>
          <p:nvPr/>
        </p:nvCxnSpPr>
        <p:spPr>
          <a:xfrm rot="5400000" flipH="1" flipV="1">
            <a:off x="1518554" y="1578128"/>
            <a:ext cx="526334" cy="6338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FE233AA8-7E23-8F0E-2A62-C1CF489266B0}"/>
              </a:ext>
            </a:extLst>
          </p:cNvPr>
          <p:cNvCxnSpPr>
            <a:stCxn id="7" idx="3"/>
            <a:endCxn id="7" idx="1"/>
          </p:cNvCxnSpPr>
          <p:nvPr/>
        </p:nvCxnSpPr>
        <p:spPr>
          <a:xfrm rot="5400000" flipH="1">
            <a:off x="1083841" y="2431967"/>
            <a:ext cx="387123" cy="12700"/>
          </a:xfrm>
          <a:prstGeom prst="curvedConnector5">
            <a:avLst>
              <a:gd name="adj1" fmla="val -59051"/>
              <a:gd name="adj2" fmla="val 5362087"/>
              <a:gd name="adj3" fmla="val 1590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C1A3CF61-57B9-C2D8-DBA8-8F05B62CF17F}"/>
              </a:ext>
            </a:extLst>
          </p:cNvPr>
          <p:cNvCxnSpPr>
            <a:stCxn id="12" idx="6"/>
            <a:endCxn id="14" idx="0"/>
          </p:cNvCxnSpPr>
          <p:nvPr/>
        </p:nvCxnSpPr>
        <p:spPr>
          <a:xfrm>
            <a:off x="6223161" y="1631895"/>
            <a:ext cx="650369" cy="526334"/>
          </a:xfrm>
          <a:prstGeom prst="curved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CA666CD2-825B-204A-85BB-E88D1AB48457}"/>
              </a:ext>
            </a:extLst>
          </p:cNvPr>
          <p:cNvCxnSpPr>
            <a:stCxn id="14" idx="4"/>
            <a:endCxn id="13" idx="6"/>
          </p:cNvCxnSpPr>
          <p:nvPr/>
        </p:nvCxnSpPr>
        <p:spPr>
          <a:xfrm rot="5400000">
            <a:off x="6230287" y="2698579"/>
            <a:ext cx="636119" cy="650369"/>
          </a:xfrm>
          <a:prstGeom prst="curved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5A57B392-BC2B-BDA4-B94B-B30A7A8D6608}"/>
              </a:ext>
            </a:extLst>
          </p:cNvPr>
          <p:cNvCxnSpPr>
            <a:stCxn id="13" idx="2"/>
            <a:endCxn id="11" idx="4"/>
          </p:cNvCxnSpPr>
          <p:nvPr/>
        </p:nvCxnSpPr>
        <p:spPr>
          <a:xfrm rot="10800000">
            <a:off x="5059291" y="2705705"/>
            <a:ext cx="633868" cy="636119"/>
          </a:xfrm>
          <a:prstGeom prst="curved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55332D5F-B70C-0441-7276-0708AE1924B2}"/>
              </a:ext>
            </a:extLst>
          </p:cNvPr>
          <p:cNvCxnSpPr>
            <a:stCxn id="11" idx="0"/>
            <a:endCxn id="12" idx="2"/>
          </p:cNvCxnSpPr>
          <p:nvPr/>
        </p:nvCxnSpPr>
        <p:spPr>
          <a:xfrm rot="5400000" flipH="1" flipV="1">
            <a:off x="5113058" y="1578128"/>
            <a:ext cx="526334" cy="633868"/>
          </a:xfrm>
          <a:prstGeom prst="curved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44E464B8-1727-41E1-D63D-2267632CA2F4}"/>
              </a:ext>
            </a:extLst>
          </p:cNvPr>
          <p:cNvCxnSpPr>
            <a:stCxn id="14" idx="7"/>
            <a:endCxn id="14" idx="5"/>
          </p:cNvCxnSpPr>
          <p:nvPr/>
        </p:nvCxnSpPr>
        <p:spPr>
          <a:xfrm rot="16200000" flipH="1">
            <a:off x="6867352" y="2431966"/>
            <a:ext cx="387123" cy="12700"/>
          </a:xfrm>
          <a:prstGeom prst="curvedConnector5">
            <a:avLst>
              <a:gd name="adj1" fmla="val -59051"/>
              <a:gd name="adj2" fmla="val 5362087"/>
              <a:gd name="adj3" fmla="val 1590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EC34A-794F-8522-8B6D-854B5C346F00}"/>
              </a:ext>
            </a:extLst>
          </p:cNvPr>
          <p:cNvCxnSpPr>
            <a:stCxn id="8" idx="0"/>
            <a:endCxn id="12" idx="0"/>
          </p:cNvCxnSpPr>
          <p:nvPr/>
        </p:nvCxnSpPr>
        <p:spPr>
          <a:xfrm rot="5400000" flipH="1" flipV="1">
            <a:off x="4160908" y="-439095"/>
            <a:ext cx="12700" cy="359450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9CBF5EB2-ECF2-4254-F305-1131FED8BF9C}"/>
              </a:ext>
            </a:extLst>
          </p:cNvPr>
          <p:cNvCxnSpPr>
            <a:stCxn id="13" idx="4"/>
            <a:endCxn id="9" idx="4"/>
          </p:cNvCxnSpPr>
          <p:nvPr/>
        </p:nvCxnSpPr>
        <p:spPr>
          <a:xfrm rot="5400000">
            <a:off x="4160908" y="1818308"/>
            <a:ext cx="12700" cy="359450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F13A690-F88A-D9BC-1CC8-C1C16494AB73}"/>
              </a:ext>
            </a:extLst>
          </p:cNvPr>
          <p:cNvSpPr txBox="1"/>
          <p:nvPr/>
        </p:nvSpPr>
        <p:spPr>
          <a:xfrm>
            <a:off x="770253" y="1797910"/>
            <a:ext cx="429534" cy="215444"/>
          </a:xfrm>
          <a:prstGeom prst="rect">
            <a:avLst/>
          </a:prstGeom>
          <a:noFill/>
        </p:spPr>
        <p:txBody>
          <a:bodyPr wrap="square" lIns="0" tIns="0" rIns="0" bIns="0" rtlCol="0">
            <a:spAutoFit/>
          </a:bodyPr>
          <a:lstStyle/>
          <a:p>
            <a:pPr algn="l"/>
            <a:r>
              <a:rPr lang="en-US" sz="1400" dirty="0"/>
              <a:t>1:10</a:t>
            </a:r>
          </a:p>
        </p:txBody>
      </p:sp>
      <p:sp>
        <p:nvSpPr>
          <p:cNvPr id="44" name="TextBox 43">
            <a:extLst>
              <a:ext uri="{FF2B5EF4-FFF2-40B4-BE49-F238E27FC236}">
                <a16:creationId xmlns:a16="http://schemas.microsoft.com/office/drawing/2014/main" id="{B62A463A-C3B2-ED11-C944-C1A3D8A45167}"/>
              </a:ext>
            </a:extLst>
          </p:cNvPr>
          <p:cNvSpPr txBox="1"/>
          <p:nvPr/>
        </p:nvSpPr>
        <p:spPr>
          <a:xfrm>
            <a:off x="1271052" y="3102283"/>
            <a:ext cx="429534" cy="215444"/>
          </a:xfrm>
          <a:prstGeom prst="rect">
            <a:avLst/>
          </a:prstGeom>
          <a:noFill/>
        </p:spPr>
        <p:txBody>
          <a:bodyPr wrap="square" lIns="0" tIns="0" rIns="0" bIns="0" rtlCol="0">
            <a:spAutoFit/>
          </a:bodyPr>
          <a:lstStyle/>
          <a:p>
            <a:pPr algn="l"/>
            <a:r>
              <a:rPr lang="en-US" sz="1400" dirty="0"/>
              <a:t>1:01</a:t>
            </a:r>
          </a:p>
        </p:txBody>
      </p:sp>
      <p:sp>
        <p:nvSpPr>
          <p:cNvPr id="45" name="TextBox 44">
            <a:extLst>
              <a:ext uri="{FF2B5EF4-FFF2-40B4-BE49-F238E27FC236}">
                <a16:creationId xmlns:a16="http://schemas.microsoft.com/office/drawing/2014/main" id="{DD6969E5-F0CB-3148-4683-7DB5DDC3C846}"/>
              </a:ext>
            </a:extLst>
          </p:cNvPr>
          <p:cNvSpPr txBox="1"/>
          <p:nvPr/>
        </p:nvSpPr>
        <p:spPr>
          <a:xfrm>
            <a:off x="1296858" y="1653646"/>
            <a:ext cx="429534" cy="215444"/>
          </a:xfrm>
          <a:prstGeom prst="rect">
            <a:avLst/>
          </a:prstGeom>
          <a:noFill/>
        </p:spPr>
        <p:txBody>
          <a:bodyPr wrap="square" lIns="0" tIns="0" rIns="0" bIns="0" rtlCol="0">
            <a:spAutoFit/>
          </a:bodyPr>
          <a:lstStyle/>
          <a:p>
            <a:pPr algn="l"/>
            <a:r>
              <a:rPr lang="en-US" sz="1400" dirty="0"/>
              <a:t>0:01</a:t>
            </a:r>
          </a:p>
        </p:txBody>
      </p:sp>
      <p:sp>
        <p:nvSpPr>
          <p:cNvPr id="46" name="TextBox 45">
            <a:extLst>
              <a:ext uri="{FF2B5EF4-FFF2-40B4-BE49-F238E27FC236}">
                <a16:creationId xmlns:a16="http://schemas.microsoft.com/office/drawing/2014/main" id="{CD36C07A-C820-83D6-3799-388788912C0C}"/>
              </a:ext>
            </a:extLst>
          </p:cNvPr>
          <p:cNvSpPr txBox="1"/>
          <p:nvPr/>
        </p:nvSpPr>
        <p:spPr>
          <a:xfrm>
            <a:off x="3064261" y="1651284"/>
            <a:ext cx="429534" cy="215444"/>
          </a:xfrm>
          <a:prstGeom prst="rect">
            <a:avLst/>
          </a:prstGeom>
          <a:noFill/>
        </p:spPr>
        <p:txBody>
          <a:bodyPr wrap="square" lIns="0" tIns="0" rIns="0" bIns="0" rtlCol="0">
            <a:spAutoFit/>
          </a:bodyPr>
          <a:lstStyle/>
          <a:p>
            <a:pPr algn="l"/>
            <a:r>
              <a:rPr lang="en-US" sz="1400" dirty="0"/>
              <a:t>1:01</a:t>
            </a:r>
          </a:p>
        </p:txBody>
      </p:sp>
      <p:sp>
        <p:nvSpPr>
          <p:cNvPr id="47" name="TextBox 46">
            <a:extLst>
              <a:ext uri="{FF2B5EF4-FFF2-40B4-BE49-F238E27FC236}">
                <a16:creationId xmlns:a16="http://schemas.microsoft.com/office/drawing/2014/main" id="{731E1CF2-A7FC-D636-00E5-0E51108C859C}"/>
              </a:ext>
            </a:extLst>
          </p:cNvPr>
          <p:cNvSpPr txBox="1"/>
          <p:nvPr/>
        </p:nvSpPr>
        <p:spPr>
          <a:xfrm>
            <a:off x="3064261" y="3102283"/>
            <a:ext cx="429534" cy="215444"/>
          </a:xfrm>
          <a:prstGeom prst="rect">
            <a:avLst/>
          </a:prstGeom>
          <a:noFill/>
        </p:spPr>
        <p:txBody>
          <a:bodyPr wrap="square" lIns="0" tIns="0" rIns="0" bIns="0" rtlCol="0">
            <a:spAutoFit/>
          </a:bodyPr>
          <a:lstStyle/>
          <a:p>
            <a:pPr algn="l"/>
            <a:r>
              <a:rPr lang="en-US" sz="1400" dirty="0"/>
              <a:t>1:11</a:t>
            </a:r>
          </a:p>
        </p:txBody>
      </p:sp>
      <p:cxnSp>
        <p:nvCxnSpPr>
          <p:cNvPr id="49" name="Curved Connector 48">
            <a:extLst>
              <a:ext uri="{FF2B5EF4-FFF2-40B4-BE49-F238E27FC236}">
                <a16:creationId xmlns:a16="http://schemas.microsoft.com/office/drawing/2014/main" id="{DB5F787D-FACE-4098-DB00-D8DD1E314D47}"/>
              </a:ext>
            </a:extLst>
          </p:cNvPr>
          <p:cNvCxnSpPr>
            <a:stCxn id="9" idx="0"/>
            <a:endCxn id="8" idx="4"/>
          </p:cNvCxnSpPr>
          <p:nvPr/>
        </p:nvCxnSpPr>
        <p:spPr>
          <a:xfrm rot="5400000" flipH="1" flipV="1">
            <a:off x="1782430" y="2486859"/>
            <a:ext cx="116245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E233C3DD-790A-C875-1EBB-1340B7C1A1B0}"/>
              </a:ext>
            </a:extLst>
          </p:cNvPr>
          <p:cNvCxnSpPr>
            <a:stCxn id="12" idx="4"/>
            <a:endCxn id="13" idx="0"/>
          </p:cNvCxnSpPr>
          <p:nvPr/>
        </p:nvCxnSpPr>
        <p:spPr>
          <a:xfrm rot="5400000">
            <a:off x="5376934" y="2486858"/>
            <a:ext cx="116245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A4D5D16-543D-9A95-A585-072E0B7E3A6B}"/>
              </a:ext>
            </a:extLst>
          </p:cNvPr>
          <p:cNvSpPr txBox="1"/>
          <p:nvPr/>
        </p:nvSpPr>
        <p:spPr>
          <a:xfrm>
            <a:off x="4026708" y="938797"/>
            <a:ext cx="429534" cy="215444"/>
          </a:xfrm>
          <a:prstGeom prst="rect">
            <a:avLst/>
          </a:prstGeom>
          <a:noFill/>
        </p:spPr>
        <p:txBody>
          <a:bodyPr wrap="square" lIns="0" tIns="0" rIns="0" bIns="0" rtlCol="0">
            <a:spAutoFit/>
          </a:bodyPr>
          <a:lstStyle/>
          <a:p>
            <a:pPr algn="l"/>
            <a:r>
              <a:rPr lang="en-US" sz="1400" dirty="0"/>
              <a:t>0:10</a:t>
            </a:r>
          </a:p>
        </p:txBody>
      </p:sp>
      <p:sp>
        <p:nvSpPr>
          <p:cNvPr id="53" name="TextBox 52">
            <a:extLst>
              <a:ext uri="{FF2B5EF4-FFF2-40B4-BE49-F238E27FC236}">
                <a16:creationId xmlns:a16="http://schemas.microsoft.com/office/drawing/2014/main" id="{7941453B-6BB6-BC41-A84E-0FAD7C964534}"/>
              </a:ext>
            </a:extLst>
          </p:cNvPr>
          <p:cNvSpPr txBox="1"/>
          <p:nvPr/>
        </p:nvSpPr>
        <p:spPr>
          <a:xfrm>
            <a:off x="4023797" y="1741470"/>
            <a:ext cx="429534" cy="215444"/>
          </a:xfrm>
          <a:prstGeom prst="rect">
            <a:avLst/>
          </a:prstGeom>
          <a:noFill/>
        </p:spPr>
        <p:txBody>
          <a:bodyPr wrap="square" lIns="0" tIns="0" rIns="0" bIns="0" rtlCol="0">
            <a:spAutoFit/>
          </a:bodyPr>
          <a:lstStyle/>
          <a:p>
            <a:pPr algn="l"/>
            <a:r>
              <a:rPr lang="en-US" sz="1400" dirty="0"/>
              <a:t>0:00</a:t>
            </a:r>
          </a:p>
        </p:txBody>
      </p:sp>
      <p:sp>
        <p:nvSpPr>
          <p:cNvPr id="54" name="TextBox 53">
            <a:extLst>
              <a:ext uri="{FF2B5EF4-FFF2-40B4-BE49-F238E27FC236}">
                <a16:creationId xmlns:a16="http://schemas.microsoft.com/office/drawing/2014/main" id="{6C9512CE-3650-9D6B-DD0A-85DD977B3A4A}"/>
              </a:ext>
            </a:extLst>
          </p:cNvPr>
          <p:cNvSpPr txBox="1"/>
          <p:nvPr/>
        </p:nvSpPr>
        <p:spPr>
          <a:xfrm>
            <a:off x="4023797" y="2942013"/>
            <a:ext cx="429534" cy="215444"/>
          </a:xfrm>
          <a:prstGeom prst="rect">
            <a:avLst/>
          </a:prstGeom>
          <a:noFill/>
        </p:spPr>
        <p:txBody>
          <a:bodyPr wrap="square" lIns="0" tIns="0" rIns="0" bIns="0" rtlCol="0">
            <a:spAutoFit/>
          </a:bodyPr>
          <a:lstStyle/>
          <a:p>
            <a:pPr algn="l"/>
            <a:r>
              <a:rPr lang="en-US" sz="1400" dirty="0"/>
              <a:t>1:10</a:t>
            </a:r>
          </a:p>
        </p:txBody>
      </p:sp>
      <p:sp>
        <p:nvSpPr>
          <p:cNvPr id="55" name="TextBox 54">
            <a:extLst>
              <a:ext uri="{FF2B5EF4-FFF2-40B4-BE49-F238E27FC236}">
                <a16:creationId xmlns:a16="http://schemas.microsoft.com/office/drawing/2014/main" id="{1CD1AC0E-C4AE-AAD9-C511-C9CF96BCB897}"/>
              </a:ext>
            </a:extLst>
          </p:cNvPr>
          <p:cNvSpPr txBox="1"/>
          <p:nvPr/>
        </p:nvSpPr>
        <p:spPr>
          <a:xfrm>
            <a:off x="4023797" y="3858220"/>
            <a:ext cx="429534" cy="215444"/>
          </a:xfrm>
          <a:prstGeom prst="rect">
            <a:avLst/>
          </a:prstGeom>
          <a:noFill/>
        </p:spPr>
        <p:txBody>
          <a:bodyPr wrap="square" lIns="0" tIns="0" rIns="0" bIns="0" rtlCol="0">
            <a:spAutoFit/>
          </a:bodyPr>
          <a:lstStyle/>
          <a:p>
            <a:pPr algn="l"/>
            <a:r>
              <a:rPr lang="en-US" sz="1400" dirty="0"/>
              <a:t>1:00</a:t>
            </a:r>
          </a:p>
        </p:txBody>
      </p:sp>
      <p:sp>
        <p:nvSpPr>
          <p:cNvPr id="56" name="TextBox 55">
            <a:extLst>
              <a:ext uri="{FF2B5EF4-FFF2-40B4-BE49-F238E27FC236}">
                <a16:creationId xmlns:a16="http://schemas.microsoft.com/office/drawing/2014/main" id="{E8B56C07-BD75-E363-5CE2-7789EE69EDD4}"/>
              </a:ext>
            </a:extLst>
          </p:cNvPr>
          <p:cNvSpPr txBox="1"/>
          <p:nvPr/>
        </p:nvSpPr>
        <p:spPr>
          <a:xfrm>
            <a:off x="4878257" y="1650771"/>
            <a:ext cx="429534" cy="215444"/>
          </a:xfrm>
          <a:prstGeom prst="rect">
            <a:avLst/>
          </a:prstGeom>
          <a:noFill/>
        </p:spPr>
        <p:txBody>
          <a:bodyPr wrap="square" lIns="0" tIns="0" rIns="0" bIns="0" rtlCol="0">
            <a:spAutoFit/>
          </a:bodyPr>
          <a:lstStyle/>
          <a:p>
            <a:pPr algn="l"/>
            <a:r>
              <a:rPr lang="en-US" sz="1400" dirty="0"/>
              <a:t>0:01</a:t>
            </a:r>
          </a:p>
        </p:txBody>
      </p:sp>
      <p:sp>
        <p:nvSpPr>
          <p:cNvPr id="57" name="TextBox 56">
            <a:extLst>
              <a:ext uri="{FF2B5EF4-FFF2-40B4-BE49-F238E27FC236}">
                <a16:creationId xmlns:a16="http://schemas.microsoft.com/office/drawing/2014/main" id="{7DAD91C7-CDAC-1899-4094-0398741A9DAD}"/>
              </a:ext>
            </a:extLst>
          </p:cNvPr>
          <p:cNvSpPr txBox="1"/>
          <p:nvPr/>
        </p:nvSpPr>
        <p:spPr>
          <a:xfrm>
            <a:off x="4878743" y="3104659"/>
            <a:ext cx="429534" cy="215444"/>
          </a:xfrm>
          <a:prstGeom prst="rect">
            <a:avLst/>
          </a:prstGeom>
          <a:noFill/>
        </p:spPr>
        <p:txBody>
          <a:bodyPr wrap="square" lIns="0" tIns="0" rIns="0" bIns="0" rtlCol="0">
            <a:spAutoFit/>
          </a:bodyPr>
          <a:lstStyle/>
          <a:p>
            <a:pPr algn="l"/>
            <a:r>
              <a:rPr lang="en-US" sz="1400" dirty="0"/>
              <a:t>0:11</a:t>
            </a:r>
          </a:p>
        </p:txBody>
      </p:sp>
      <p:sp>
        <p:nvSpPr>
          <p:cNvPr id="58" name="TextBox 57">
            <a:extLst>
              <a:ext uri="{FF2B5EF4-FFF2-40B4-BE49-F238E27FC236}">
                <a16:creationId xmlns:a16="http://schemas.microsoft.com/office/drawing/2014/main" id="{7D00BE88-2166-20B6-5732-B016F17ECDFB}"/>
              </a:ext>
            </a:extLst>
          </p:cNvPr>
          <p:cNvSpPr txBox="1"/>
          <p:nvPr/>
        </p:nvSpPr>
        <p:spPr>
          <a:xfrm>
            <a:off x="6693225" y="3102283"/>
            <a:ext cx="429534" cy="215444"/>
          </a:xfrm>
          <a:prstGeom prst="rect">
            <a:avLst/>
          </a:prstGeom>
          <a:noFill/>
        </p:spPr>
        <p:txBody>
          <a:bodyPr wrap="square" lIns="0" tIns="0" rIns="0" bIns="0" rtlCol="0">
            <a:spAutoFit/>
          </a:bodyPr>
          <a:lstStyle/>
          <a:p>
            <a:pPr algn="l"/>
            <a:r>
              <a:rPr lang="en-US" sz="1400" dirty="0"/>
              <a:t>1:11</a:t>
            </a:r>
          </a:p>
        </p:txBody>
      </p:sp>
      <p:sp>
        <p:nvSpPr>
          <p:cNvPr id="59" name="TextBox 58">
            <a:extLst>
              <a:ext uri="{FF2B5EF4-FFF2-40B4-BE49-F238E27FC236}">
                <a16:creationId xmlns:a16="http://schemas.microsoft.com/office/drawing/2014/main" id="{FB04AE79-D94B-CF95-0D45-F4C4685CF86C}"/>
              </a:ext>
            </a:extLst>
          </p:cNvPr>
          <p:cNvSpPr txBox="1"/>
          <p:nvPr/>
        </p:nvSpPr>
        <p:spPr>
          <a:xfrm>
            <a:off x="6692253" y="1631894"/>
            <a:ext cx="429534" cy="215444"/>
          </a:xfrm>
          <a:prstGeom prst="rect">
            <a:avLst/>
          </a:prstGeom>
          <a:noFill/>
        </p:spPr>
        <p:txBody>
          <a:bodyPr wrap="square" lIns="0" tIns="0" rIns="0" bIns="0" rtlCol="0">
            <a:spAutoFit/>
          </a:bodyPr>
          <a:lstStyle/>
          <a:p>
            <a:pPr algn="l"/>
            <a:r>
              <a:rPr lang="en-US" sz="1400" dirty="0"/>
              <a:t>0:11</a:t>
            </a:r>
          </a:p>
        </p:txBody>
      </p:sp>
      <p:sp>
        <p:nvSpPr>
          <p:cNvPr id="60" name="TextBox 59">
            <a:extLst>
              <a:ext uri="{FF2B5EF4-FFF2-40B4-BE49-F238E27FC236}">
                <a16:creationId xmlns:a16="http://schemas.microsoft.com/office/drawing/2014/main" id="{6CBD9B35-0D15-4994-04D6-604A08E8C318}"/>
              </a:ext>
            </a:extLst>
          </p:cNvPr>
          <p:cNvSpPr txBox="1"/>
          <p:nvPr/>
        </p:nvSpPr>
        <p:spPr>
          <a:xfrm>
            <a:off x="1988439" y="2333633"/>
            <a:ext cx="429534" cy="215444"/>
          </a:xfrm>
          <a:prstGeom prst="rect">
            <a:avLst/>
          </a:prstGeom>
          <a:noFill/>
        </p:spPr>
        <p:txBody>
          <a:bodyPr wrap="square" lIns="0" tIns="0" rIns="0" bIns="0" rtlCol="0">
            <a:spAutoFit/>
          </a:bodyPr>
          <a:lstStyle/>
          <a:p>
            <a:pPr algn="l"/>
            <a:r>
              <a:rPr lang="en-US" sz="1400" dirty="0"/>
              <a:t>0:10</a:t>
            </a:r>
          </a:p>
        </p:txBody>
      </p:sp>
      <p:sp>
        <p:nvSpPr>
          <p:cNvPr id="61" name="TextBox 60">
            <a:extLst>
              <a:ext uri="{FF2B5EF4-FFF2-40B4-BE49-F238E27FC236}">
                <a16:creationId xmlns:a16="http://schemas.microsoft.com/office/drawing/2014/main" id="{7003501C-4E1A-DF74-2AB5-F090F8E08AD1}"/>
              </a:ext>
            </a:extLst>
          </p:cNvPr>
          <p:cNvSpPr txBox="1"/>
          <p:nvPr/>
        </p:nvSpPr>
        <p:spPr>
          <a:xfrm>
            <a:off x="7224439" y="1804260"/>
            <a:ext cx="429534" cy="215444"/>
          </a:xfrm>
          <a:prstGeom prst="rect">
            <a:avLst/>
          </a:prstGeom>
          <a:noFill/>
        </p:spPr>
        <p:txBody>
          <a:bodyPr wrap="square" lIns="0" tIns="0" rIns="0" bIns="0" rtlCol="0">
            <a:spAutoFit/>
          </a:bodyPr>
          <a:lstStyle/>
          <a:p>
            <a:pPr algn="l"/>
            <a:r>
              <a:rPr lang="en-US" sz="1400" dirty="0"/>
              <a:t>0:00</a:t>
            </a:r>
          </a:p>
        </p:txBody>
      </p:sp>
      <p:sp>
        <p:nvSpPr>
          <p:cNvPr id="62" name="TextBox 61">
            <a:extLst>
              <a:ext uri="{FF2B5EF4-FFF2-40B4-BE49-F238E27FC236}">
                <a16:creationId xmlns:a16="http://schemas.microsoft.com/office/drawing/2014/main" id="{11C9DC1A-1857-96E2-EAD0-57309F809941}"/>
              </a:ext>
            </a:extLst>
          </p:cNvPr>
          <p:cNvSpPr txBox="1"/>
          <p:nvPr/>
        </p:nvSpPr>
        <p:spPr>
          <a:xfrm>
            <a:off x="5616455" y="2333869"/>
            <a:ext cx="429534" cy="215444"/>
          </a:xfrm>
          <a:prstGeom prst="rect">
            <a:avLst/>
          </a:prstGeom>
          <a:noFill/>
        </p:spPr>
        <p:txBody>
          <a:bodyPr wrap="square" lIns="0" tIns="0" rIns="0" bIns="0" rtlCol="0">
            <a:spAutoFit/>
          </a:bodyPr>
          <a:lstStyle/>
          <a:p>
            <a:pPr algn="l"/>
            <a:r>
              <a:rPr lang="en-US" sz="1400" dirty="0"/>
              <a:t>1:00</a:t>
            </a:r>
          </a:p>
        </p:txBody>
      </p:sp>
    </p:spTree>
    <p:extLst>
      <p:ext uri="{BB962C8B-B14F-4D97-AF65-F5344CB8AC3E}">
        <p14:creationId xmlns:p14="http://schemas.microsoft.com/office/powerpoint/2010/main" val="173591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E61D5F-D95D-4A41-59BF-D8D00103358A}"/>
              </a:ext>
            </a:extLst>
          </p:cNvPr>
          <p:cNvSpPr>
            <a:spLocks noGrp="1"/>
          </p:cNvSpPr>
          <p:nvPr>
            <p:ph type="dt" sz="half" idx="18"/>
          </p:nvPr>
        </p:nvSpPr>
        <p:spPr/>
        <p:txBody>
          <a:bodyPr/>
          <a:lstStyle/>
          <a:p>
            <a:fld id="{FA6EA13E-D85D-234A-B454-2515B0E8FC3F}" type="datetime4">
              <a:rPr lang="en-US" smtClean="0"/>
              <a:t>June 13, 2023</a:t>
            </a:fld>
            <a:endParaRPr lang="en-US" dirty="0"/>
          </a:p>
        </p:txBody>
      </p:sp>
      <p:sp>
        <p:nvSpPr>
          <p:cNvPr id="5" name="Slide Number Placeholder 4">
            <a:extLst>
              <a:ext uri="{FF2B5EF4-FFF2-40B4-BE49-F238E27FC236}">
                <a16:creationId xmlns:a16="http://schemas.microsoft.com/office/drawing/2014/main" id="{28EAAA5F-23AD-3A3A-69A1-9138628A6D28}"/>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6" name="Title 5">
            <a:extLst>
              <a:ext uri="{FF2B5EF4-FFF2-40B4-BE49-F238E27FC236}">
                <a16:creationId xmlns:a16="http://schemas.microsoft.com/office/drawing/2014/main" id="{D3906328-DE7F-2214-8889-9CBF5451B5F3}"/>
              </a:ext>
            </a:extLst>
          </p:cNvPr>
          <p:cNvSpPr>
            <a:spLocks noGrp="1"/>
          </p:cNvSpPr>
          <p:nvPr>
            <p:ph type="title"/>
          </p:nvPr>
        </p:nvSpPr>
        <p:spPr/>
        <p:txBody>
          <a:bodyPr/>
          <a:lstStyle/>
          <a:p>
            <a:r>
              <a:rPr lang="en-US" dirty="0"/>
              <a:t>Path object</a:t>
            </a:r>
          </a:p>
        </p:txBody>
      </p:sp>
      <p:sp>
        <p:nvSpPr>
          <p:cNvPr id="7" name="Rectangle 6">
            <a:extLst>
              <a:ext uri="{FF2B5EF4-FFF2-40B4-BE49-F238E27FC236}">
                <a16:creationId xmlns:a16="http://schemas.microsoft.com/office/drawing/2014/main" id="{EC29EC72-8F28-3169-F163-7A5E4ACD9B32}"/>
              </a:ext>
            </a:extLst>
          </p:cNvPr>
          <p:cNvSpPr/>
          <p:nvPr/>
        </p:nvSpPr>
        <p:spPr>
          <a:xfrm>
            <a:off x="1292974" y="1754367"/>
            <a:ext cx="1514293" cy="629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initial_state</a:t>
            </a:r>
          </a:p>
        </p:txBody>
      </p:sp>
      <p:sp>
        <p:nvSpPr>
          <p:cNvPr id="9" name="Rectangle 8">
            <a:extLst>
              <a:ext uri="{FF2B5EF4-FFF2-40B4-BE49-F238E27FC236}">
                <a16:creationId xmlns:a16="http://schemas.microsoft.com/office/drawing/2014/main" id="{AEDC018F-6DF8-7976-A265-1BDB5BD7A48B}"/>
              </a:ext>
            </a:extLst>
          </p:cNvPr>
          <p:cNvSpPr/>
          <p:nvPr/>
        </p:nvSpPr>
        <p:spPr>
          <a:xfrm>
            <a:off x="2807267" y="1754367"/>
            <a:ext cx="2795617" cy="62901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decision_bits</a:t>
            </a:r>
          </a:p>
        </p:txBody>
      </p:sp>
      <p:sp>
        <p:nvSpPr>
          <p:cNvPr id="10" name="Rectangle 9">
            <a:extLst>
              <a:ext uri="{FF2B5EF4-FFF2-40B4-BE49-F238E27FC236}">
                <a16:creationId xmlns:a16="http://schemas.microsoft.com/office/drawing/2014/main" id="{28B9345D-742C-1A19-31E1-215A23073ED8}"/>
              </a:ext>
            </a:extLst>
          </p:cNvPr>
          <p:cNvSpPr/>
          <p:nvPr/>
        </p:nvSpPr>
        <p:spPr>
          <a:xfrm>
            <a:off x="5602885" y="1754367"/>
            <a:ext cx="2003526" cy="62901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metric</a:t>
            </a:r>
          </a:p>
        </p:txBody>
      </p:sp>
      <p:sp>
        <p:nvSpPr>
          <p:cNvPr id="11" name="TextBox 10">
            <a:extLst>
              <a:ext uri="{FF2B5EF4-FFF2-40B4-BE49-F238E27FC236}">
                <a16:creationId xmlns:a16="http://schemas.microsoft.com/office/drawing/2014/main" id="{E293BD32-5427-2CA6-0350-75C97EA09CEF}"/>
              </a:ext>
            </a:extLst>
          </p:cNvPr>
          <p:cNvSpPr txBox="1"/>
          <p:nvPr/>
        </p:nvSpPr>
        <p:spPr>
          <a:xfrm>
            <a:off x="1412369" y="2407119"/>
            <a:ext cx="1275501" cy="215444"/>
          </a:xfrm>
          <a:prstGeom prst="rect">
            <a:avLst/>
          </a:prstGeom>
          <a:noFill/>
        </p:spPr>
        <p:txBody>
          <a:bodyPr wrap="square" lIns="0" tIns="0" rIns="0" bIns="0" rtlCol="0">
            <a:spAutoFit/>
          </a:bodyPr>
          <a:lstStyle/>
          <a:p>
            <a:pPr algn="ctr"/>
            <a:r>
              <a:rPr lang="en-US" sz="1400" dirty="0"/>
              <a:t>8 bits</a:t>
            </a:r>
          </a:p>
        </p:txBody>
      </p:sp>
      <p:sp>
        <p:nvSpPr>
          <p:cNvPr id="12" name="TextBox 11">
            <a:extLst>
              <a:ext uri="{FF2B5EF4-FFF2-40B4-BE49-F238E27FC236}">
                <a16:creationId xmlns:a16="http://schemas.microsoft.com/office/drawing/2014/main" id="{ADCC8505-35C9-BC5F-D537-C506CC43DF00}"/>
              </a:ext>
            </a:extLst>
          </p:cNvPr>
          <p:cNvSpPr txBox="1"/>
          <p:nvPr/>
        </p:nvSpPr>
        <p:spPr>
          <a:xfrm>
            <a:off x="3567324" y="2407119"/>
            <a:ext cx="1275501" cy="215444"/>
          </a:xfrm>
          <a:prstGeom prst="rect">
            <a:avLst/>
          </a:prstGeom>
          <a:noFill/>
        </p:spPr>
        <p:txBody>
          <a:bodyPr wrap="square" lIns="0" tIns="0" rIns="0" bIns="0" rtlCol="0">
            <a:spAutoFit/>
          </a:bodyPr>
          <a:lstStyle/>
          <a:p>
            <a:pPr algn="ctr"/>
            <a:r>
              <a:rPr lang="en-US" sz="1400" dirty="0"/>
              <a:t>43 bits</a:t>
            </a:r>
          </a:p>
        </p:txBody>
      </p:sp>
      <p:sp>
        <p:nvSpPr>
          <p:cNvPr id="13" name="TextBox 12">
            <a:extLst>
              <a:ext uri="{FF2B5EF4-FFF2-40B4-BE49-F238E27FC236}">
                <a16:creationId xmlns:a16="http://schemas.microsoft.com/office/drawing/2014/main" id="{B6C96260-E35B-1AFF-E039-1181A4F93012}"/>
              </a:ext>
            </a:extLst>
          </p:cNvPr>
          <p:cNvSpPr txBox="1"/>
          <p:nvPr/>
        </p:nvSpPr>
        <p:spPr>
          <a:xfrm>
            <a:off x="5966897" y="2407119"/>
            <a:ext cx="1275501" cy="215444"/>
          </a:xfrm>
          <a:prstGeom prst="rect">
            <a:avLst/>
          </a:prstGeom>
          <a:noFill/>
        </p:spPr>
        <p:txBody>
          <a:bodyPr wrap="square" lIns="0" tIns="0" rIns="0" bIns="0" rtlCol="0">
            <a:spAutoFit/>
          </a:bodyPr>
          <a:lstStyle/>
          <a:p>
            <a:pPr algn="ctr"/>
            <a:r>
              <a:rPr lang="en-US" sz="1400" dirty="0"/>
              <a:t>21 bits</a:t>
            </a:r>
          </a:p>
        </p:txBody>
      </p:sp>
    </p:spTree>
    <p:extLst>
      <p:ext uri="{BB962C8B-B14F-4D97-AF65-F5344CB8AC3E}">
        <p14:creationId xmlns:p14="http://schemas.microsoft.com/office/powerpoint/2010/main" val="421465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8249F-D8B3-8D7B-88A8-2C8644C1052A}"/>
              </a:ext>
            </a:extLst>
          </p:cNvPr>
          <p:cNvSpPr>
            <a:spLocks noGrp="1"/>
          </p:cNvSpPr>
          <p:nvPr>
            <p:ph type="dt" sz="half" idx="18"/>
          </p:nvPr>
        </p:nvSpPr>
        <p:spPr/>
        <p:txBody>
          <a:bodyPr/>
          <a:lstStyle/>
          <a:p>
            <a:fld id="{FE467E6B-9A71-6D40-8626-10A71C7AA91F}" type="datetime4">
              <a:rPr lang="en-US" smtClean="0"/>
              <a:t>June 13, 2023</a:t>
            </a:fld>
            <a:endParaRPr lang="en-US" dirty="0"/>
          </a:p>
        </p:txBody>
      </p:sp>
      <p:sp>
        <p:nvSpPr>
          <p:cNvPr id="3" name="Slide Number Placeholder 2">
            <a:extLst>
              <a:ext uri="{FF2B5EF4-FFF2-40B4-BE49-F238E27FC236}">
                <a16:creationId xmlns:a16="http://schemas.microsoft.com/office/drawing/2014/main" id="{8BC84F57-ED31-8BD7-F830-3D86E5EFA469}"/>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9" name="Text Placeholder 8">
            <a:extLst>
              <a:ext uri="{FF2B5EF4-FFF2-40B4-BE49-F238E27FC236}">
                <a16:creationId xmlns:a16="http://schemas.microsoft.com/office/drawing/2014/main" id="{90B682CC-E25E-E796-B735-343E5138E8CC}"/>
              </a:ext>
            </a:extLst>
          </p:cNvPr>
          <p:cNvSpPr>
            <a:spLocks noGrp="1"/>
          </p:cNvSpPr>
          <p:nvPr>
            <p:ph type="body" sz="quarter" idx="20"/>
          </p:nvPr>
        </p:nvSpPr>
        <p:spPr>
          <a:xfrm>
            <a:off x="640078" y="1554481"/>
            <a:ext cx="3333193" cy="707906"/>
          </a:xfrm>
        </p:spPr>
        <p:txBody>
          <a:bodyPr wrap="none"/>
          <a:lstStyle/>
          <a:p>
            <a:pPr marL="285750" indent="-285750">
              <a:buFont typeface="Arial" panose="020B0604020202020204" pitchFamily="34" charset="0"/>
              <a:buChar char="•"/>
            </a:pPr>
            <a:r>
              <a:rPr lang="en-US" dirty="0"/>
              <a:t>Start to end path represents encoding</a:t>
            </a:r>
          </a:p>
          <a:p>
            <a:pPr marL="285750" indent="-285750">
              <a:buFont typeface="Arial" panose="020B0604020202020204" pitchFamily="34" charset="0"/>
              <a:buChar char="•"/>
            </a:pPr>
            <a:r>
              <a:rPr lang="en-US" dirty="0"/>
              <a:t>Lowest distance path is ML decoding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92F17A64-E1AE-1056-C74A-2F5A5F3DD1C4}"/>
              </a:ext>
            </a:extLst>
          </p:cNvPr>
          <p:cNvSpPr>
            <a:spLocks noGrp="1"/>
          </p:cNvSpPr>
          <p:nvPr>
            <p:ph type="body" sz="quarter" idx="21"/>
          </p:nvPr>
        </p:nvSpPr>
        <p:spPr>
          <a:xfrm>
            <a:off x="640081" y="1188720"/>
            <a:ext cx="3312500" cy="430887"/>
          </a:xfrm>
        </p:spPr>
        <p:txBody>
          <a:bodyPr/>
          <a:lstStyle/>
          <a:p>
            <a:r>
              <a:rPr lang="en-US" dirty="0"/>
              <a:t>Maximum likelihood (ML) path</a:t>
            </a:r>
          </a:p>
        </p:txBody>
      </p:sp>
      <p:sp>
        <p:nvSpPr>
          <p:cNvPr id="6" name="Title 5">
            <a:extLst>
              <a:ext uri="{FF2B5EF4-FFF2-40B4-BE49-F238E27FC236}">
                <a16:creationId xmlns:a16="http://schemas.microsoft.com/office/drawing/2014/main" id="{6D9E655E-828D-90E1-8FCE-F8CE61ED050C}"/>
              </a:ext>
            </a:extLst>
          </p:cNvPr>
          <p:cNvSpPr>
            <a:spLocks noGrp="1"/>
          </p:cNvSpPr>
          <p:nvPr>
            <p:ph type="title"/>
          </p:nvPr>
        </p:nvSpPr>
        <p:spPr/>
        <p:txBody>
          <a:bodyPr/>
          <a:lstStyle/>
          <a:p>
            <a:r>
              <a:rPr lang="en-US" dirty="0"/>
              <a:t>Parallel List Viterbi Decoding (PLVD)</a:t>
            </a:r>
          </a:p>
        </p:txBody>
      </p:sp>
      <p:grpSp>
        <p:nvGrpSpPr>
          <p:cNvPr id="148" name="Group 147">
            <a:extLst>
              <a:ext uri="{FF2B5EF4-FFF2-40B4-BE49-F238E27FC236}">
                <a16:creationId xmlns:a16="http://schemas.microsoft.com/office/drawing/2014/main" id="{4051A43C-4CBD-F1B5-FA9B-806F42A05B81}"/>
              </a:ext>
            </a:extLst>
          </p:cNvPr>
          <p:cNvGrpSpPr/>
          <p:nvPr/>
        </p:nvGrpSpPr>
        <p:grpSpPr>
          <a:xfrm>
            <a:off x="4112975" y="938725"/>
            <a:ext cx="4469137" cy="3779250"/>
            <a:chOff x="3880229" y="703722"/>
            <a:chExt cx="4806571" cy="3997761"/>
          </a:xfrm>
        </p:grpSpPr>
        <p:grpSp>
          <p:nvGrpSpPr>
            <p:cNvPr id="36" name="Group 35">
              <a:extLst>
                <a:ext uri="{FF2B5EF4-FFF2-40B4-BE49-F238E27FC236}">
                  <a16:creationId xmlns:a16="http://schemas.microsoft.com/office/drawing/2014/main" id="{8BBDD9B9-B0D7-8666-113D-4748415C17D9}"/>
                </a:ext>
              </a:extLst>
            </p:cNvPr>
            <p:cNvGrpSpPr/>
            <p:nvPr/>
          </p:nvGrpSpPr>
          <p:grpSpPr>
            <a:xfrm>
              <a:off x="3880229" y="989297"/>
              <a:ext cx="4806571" cy="3712186"/>
              <a:chOff x="2082031" y="949251"/>
              <a:chExt cx="4806571" cy="3712186"/>
            </a:xfrm>
          </p:grpSpPr>
          <p:sp>
            <p:nvSpPr>
              <p:cNvPr id="37" name="Oval 36">
                <a:extLst>
                  <a:ext uri="{FF2B5EF4-FFF2-40B4-BE49-F238E27FC236}">
                    <a16:creationId xmlns:a16="http://schemas.microsoft.com/office/drawing/2014/main" id="{6BD447D9-EEAB-9436-8450-EF1CCF0C95A1}"/>
                  </a:ext>
                </a:extLst>
              </p:cNvPr>
              <p:cNvSpPr/>
              <p:nvPr/>
            </p:nvSpPr>
            <p:spPr>
              <a:xfrm>
                <a:off x="2083288" y="958144"/>
                <a:ext cx="402336" cy="3840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rtlCol="0" anchor="ctr"/>
              <a:lstStyle/>
              <a:p>
                <a:pPr algn="ctr"/>
                <a:r>
                  <a:rPr lang="en-US" dirty="0">
                    <a:solidFill>
                      <a:schemeClr val="accent3">
                        <a:lumMod val="10000"/>
                      </a:schemeClr>
                    </a:solidFill>
                  </a:rPr>
                  <a:t>000</a:t>
                </a:r>
              </a:p>
            </p:txBody>
          </p:sp>
          <p:sp>
            <p:nvSpPr>
              <p:cNvPr id="38" name="Oval 37">
                <a:extLst>
                  <a:ext uri="{FF2B5EF4-FFF2-40B4-BE49-F238E27FC236}">
                    <a16:creationId xmlns:a16="http://schemas.microsoft.com/office/drawing/2014/main" id="{9887563F-ECA6-4816-1973-C52856B493E9}"/>
                  </a:ext>
                </a:extLst>
              </p:cNvPr>
              <p:cNvSpPr/>
              <p:nvPr/>
            </p:nvSpPr>
            <p:spPr>
              <a:xfrm>
                <a:off x="2082031" y="1435468"/>
                <a:ext cx="402336" cy="3840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rtlCol="0" anchor="ctr"/>
              <a:lstStyle/>
              <a:p>
                <a:pPr algn="ctr"/>
                <a:r>
                  <a:rPr lang="en-US" dirty="0">
                    <a:solidFill>
                      <a:schemeClr val="accent3">
                        <a:lumMod val="10000"/>
                      </a:schemeClr>
                    </a:solidFill>
                  </a:rPr>
                  <a:t>001</a:t>
                </a:r>
              </a:p>
            </p:txBody>
          </p:sp>
          <p:sp>
            <p:nvSpPr>
              <p:cNvPr id="39" name="Oval 38">
                <a:extLst>
                  <a:ext uri="{FF2B5EF4-FFF2-40B4-BE49-F238E27FC236}">
                    <a16:creationId xmlns:a16="http://schemas.microsoft.com/office/drawing/2014/main" id="{625EFA97-66B6-6832-2492-F306AF07E345}"/>
                  </a:ext>
                </a:extLst>
              </p:cNvPr>
              <p:cNvSpPr/>
              <p:nvPr/>
            </p:nvSpPr>
            <p:spPr>
              <a:xfrm>
                <a:off x="2082031" y="190818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lIns="0" tIns="45720" rIns="0" bIns="0" rtlCol="0" anchor="ctr"/>
              <a:lstStyle/>
              <a:p>
                <a:pPr algn="ctr"/>
                <a:r>
                  <a:rPr lang="en-US" dirty="0">
                    <a:solidFill>
                      <a:schemeClr val="accent3">
                        <a:lumMod val="10000"/>
                      </a:schemeClr>
                    </a:solidFill>
                  </a:rPr>
                  <a:t>010</a:t>
                </a:r>
              </a:p>
            </p:txBody>
          </p:sp>
          <p:sp>
            <p:nvSpPr>
              <p:cNvPr id="40" name="Oval 39">
                <a:extLst>
                  <a:ext uri="{FF2B5EF4-FFF2-40B4-BE49-F238E27FC236}">
                    <a16:creationId xmlns:a16="http://schemas.microsoft.com/office/drawing/2014/main" id="{BF50A6CF-2CA8-678F-7656-05C070A23D09}"/>
                  </a:ext>
                </a:extLst>
              </p:cNvPr>
              <p:cNvSpPr/>
              <p:nvPr/>
            </p:nvSpPr>
            <p:spPr>
              <a:xfrm>
                <a:off x="2086107" y="2380896"/>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41" name="Oval 40">
                <a:extLst>
                  <a:ext uri="{FF2B5EF4-FFF2-40B4-BE49-F238E27FC236}">
                    <a16:creationId xmlns:a16="http://schemas.microsoft.com/office/drawing/2014/main" id="{41531AE5-AA00-9B71-7951-4810958AC347}"/>
                  </a:ext>
                </a:extLst>
              </p:cNvPr>
              <p:cNvSpPr/>
              <p:nvPr/>
            </p:nvSpPr>
            <p:spPr>
              <a:xfrm>
                <a:off x="2096412" y="2853610"/>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42" name="Oval 41">
                <a:extLst>
                  <a:ext uri="{FF2B5EF4-FFF2-40B4-BE49-F238E27FC236}">
                    <a16:creationId xmlns:a16="http://schemas.microsoft.com/office/drawing/2014/main" id="{33DE1FF2-5CA0-3106-17A7-F1F16ADF035E}"/>
                  </a:ext>
                </a:extLst>
              </p:cNvPr>
              <p:cNvSpPr/>
              <p:nvPr/>
            </p:nvSpPr>
            <p:spPr>
              <a:xfrm>
                <a:off x="2095155" y="3330934"/>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43" name="Oval 42">
                <a:extLst>
                  <a:ext uri="{FF2B5EF4-FFF2-40B4-BE49-F238E27FC236}">
                    <a16:creationId xmlns:a16="http://schemas.microsoft.com/office/drawing/2014/main" id="{25A6EB5D-D55F-2BD2-6B5B-E49B46D64981}"/>
                  </a:ext>
                </a:extLst>
              </p:cNvPr>
              <p:cNvSpPr/>
              <p:nvPr/>
            </p:nvSpPr>
            <p:spPr>
              <a:xfrm>
                <a:off x="2095155" y="3803648"/>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44" name="Oval 43">
                <a:extLst>
                  <a:ext uri="{FF2B5EF4-FFF2-40B4-BE49-F238E27FC236}">
                    <a16:creationId xmlns:a16="http://schemas.microsoft.com/office/drawing/2014/main" id="{F7601960-923B-382F-261C-3A35FEBF0E26}"/>
                  </a:ext>
                </a:extLst>
              </p:cNvPr>
              <p:cNvSpPr/>
              <p:nvPr/>
            </p:nvSpPr>
            <p:spPr>
              <a:xfrm>
                <a:off x="2099231" y="427636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45" name="Oval 44">
                <a:extLst>
                  <a:ext uri="{FF2B5EF4-FFF2-40B4-BE49-F238E27FC236}">
                    <a16:creationId xmlns:a16="http://schemas.microsoft.com/office/drawing/2014/main" id="{76F80CD3-18D1-C007-1214-FC538287DA22}"/>
                  </a:ext>
                </a:extLst>
              </p:cNvPr>
              <p:cNvSpPr/>
              <p:nvPr/>
            </p:nvSpPr>
            <p:spPr>
              <a:xfrm>
                <a:off x="3176780" y="95703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46" name="Oval 45">
                <a:extLst>
                  <a:ext uri="{FF2B5EF4-FFF2-40B4-BE49-F238E27FC236}">
                    <a16:creationId xmlns:a16="http://schemas.microsoft.com/office/drawing/2014/main" id="{3AC2563E-9DF6-70AE-B6DF-2639732B032A}"/>
                  </a:ext>
                </a:extLst>
              </p:cNvPr>
              <p:cNvSpPr/>
              <p:nvPr/>
            </p:nvSpPr>
            <p:spPr>
              <a:xfrm>
                <a:off x="3175523" y="143436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47" name="Oval 46">
                <a:extLst>
                  <a:ext uri="{FF2B5EF4-FFF2-40B4-BE49-F238E27FC236}">
                    <a16:creationId xmlns:a16="http://schemas.microsoft.com/office/drawing/2014/main" id="{4244F674-EA9E-4C05-594B-0A40459BB884}"/>
                  </a:ext>
                </a:extLst>
              </p:cNvPr>
              <p:cNvSpPr/>
              <p:nvPr/>
            </p:nvSpPr>
            <p:spPr>
              <a:xfrm>
                <a:off x="3175523" y="190707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48" name="Oval 47">
                <a:extLst>
                  <a:ext uri="{FF2B5EF4-FFF2-40B4-BE49-F238E27FC236}">
                    <a16:creationId xmlns:a16="http://schemas.microsoft.com/office/drawing/2014/main" id="{1901063A-F455-B432-F471-413B79A1E029}"/>
                  </a:ext>
                </a:extLst>
              </p:cNvPr>
              <p:cNvSpPr/>
              <p:nvPr/>
            </p:nvSpPr>
            <p:spPr>
              <a:xfrm>
                <a:off x="3179599" y="237979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49" name="Oval 48">
                <a:extLst>
                  <a:ext uri="{FF2B5EF4-FFF2-40B4-BE49-F238E27FC236}">
                    <a16:creationId xmlns:a16="http://schemas.microsoft.com/office/drawing/2014/main" id="{8D6FC698-0723-4957-EF3A-4B2BB216173F}"/>
                  </a:ext>
                </a:extLst>
              </p:cNvPr>
              <p:cNvSpPr/>
              <p:nvPr/>
            </p:nvSpPr>
            <p:spPr>
              <a:xfrm>
                <a:off x="3189904" y="285250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50" name="Oval 49">
                <a:extLst>
                  <a:ext uri="{FF2B5EF4-FFF2-40B4-BE49-F238E27FC236}">
                    <a16:creationId xmlns:a16="http://schemas.microsoft.com/office/drawing/2014/main" id="{FEBEB43C-D48D-3A17-9E93-08436FFCAE6D}"/>
                  </a:ext>
                </a:extLst>
              </p:cNvPr>
              <p:cNvSpPr/>
              <p:nvPr/>
            </p:nvSpPr>
            <p:spPr>
              <a:xfrm>
                <a:off x="3188647" y="332982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51" name="Oval 50">
                <a:extLst>
                  <a:ext uri="{FF2B5EF4-FFF2-40B4-BE49-F238E27FC236}">
                    <a16:creationId xmlns:a16="http://schemas.microsoft.com/office/drawing/2014/main" id="{B80ECF40-7571-6D17-86C2-AD05FDE52B8B}"/>
                  </a:ext>
                </a:extLst>
              </p:cNvPr>
              <p:cNvSpPr/>
              <p:nvPr/>
            </p:nvSpPr>
            <p:spPr>
              <a:xfrm>
                <a:off x="3188647" y="380254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52" name="Oval 51">
                <a:extLst>
                  <a:ext uri="{FF2B5EF4-FFF2-40B4-BE49-F238E27FC236}">
                    <a16:creationId xmlns:a16="http://schemas.microsoft.com/office/drawing/2014/main" id="{69203948-42FA-A5FF-3024-431889B79200}"/>
                  </a:ext>
                </a:extLst>
              </p:cNvPr>
              <p:cNvSpPr/>
              <p:nvPr/>
            </p:nvSpPr>
            <p:spPr>
              <a:xfrm>
                <a:off x="3192723" y="427525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53" name="Oval 52">
                <a:extLst>
                  <a:ext uri="{FF2B5EF4-FFF2-40B4-BE49-F238E27FC236}">
                    <a16:creationId xmlns:a16="http://schemas.microsoft.com/office/drawing/2014/main" id="{AE7FAE01-CC33-9195-5A3D-BD2A0832FFB7}"/>
                  </a:ext>
                </a:extLst>
              </p:cNvPr>
              <p:cNvSpPr/>
              <p:nvPr/>
            </p:nvSpPr>
            <p:spPr>
              <a:xfrm>
                <a:off x="4283336" y="958144"/>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54" name="Oval 53">
                <a:extLst>
                  <a:ext uri="{FF2B5EF4-FFF2-40B4-BE49-F238E27FC236}">
                    <a16:creationId xmlns:a16="http://schemas.microsoft.com/office/drawing/2014/main" id="{AD3689C1-F67C-7E82-81EE-B698865FF8F7}"/>
                  </a:ext>
                </a:extLst>
              </p:cNvPr>
              <p:cNvSpPr/>
              <p:nvPr/>
            </p:nvSpPr>
            <p:spPr>
              <a:xfrm>
                <a:off x="4282079" y="1435468"/>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55" name="Oval 54">
                <a:extLst>
                  <a:ext uri="{FF2B5EF4-FFF2-40B4-BE49-F238E27FC236}">
                    <a16:creationId xmlns:a16="http://schemas.microsoft.com/office/drawing/2014/main" id="{B3388B61-D4CD-2875-1660-B544D2F30308}"/>
                  </a:ext>
                </a:extLst>
              </p:cNvPr>
              <p:cNvSpPr/>
              <p:nvPr/>
            </p:nvSpPr>
            <p:spPr>
              <a:xfrm>
                <a:off x="4282079" y="190818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56" name="Oval 55">
                <a:extLst>
                  <a:ext uri="{FF2B5EF4-FFF2-40B4-BE49-F238E27FC236}">
                    <a16:creationId xmlns:a16="http://schemas.microsoft.com/office/drawing/2014/main" id="{B50A62B3-D4FE-02D0-D98D-DF611E7EC54C}"/>
                  </a:ext>
                </a:extLst>
              </p:cNvPr>
              <p:cNvSpPr/>
              <p:nvPr/>
            </p:nvSpPr>
            <p:spPr>
              <a:xfrm>
                <a:off x="4286155" y="2380896"/>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57" name="Oval 56">
                <a:extLst>
                  <a:ext uri="{FF2B5EF4-FFF2-40B4-BE49-F238E27FC236}">
                    <a16:creationId xmlns:a16="http://schemas.microsoft.com/office/drawing/2014/main" id="{B8048913-0891-6357-C63C-F36750B694AD}"/>
                  </a:ext>
                </a:extLst>
              </p:cNvPr>
              <p:cNvSpPr/>
              <p:nvPr/>
            </p:nvSpPr>
            <p:spPr>
              <a:xfrm>
                <a:off x="4296460" y="2853610"/>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58" name="Oval 57">
                <a:extLst>
                  <a:ext uri="{FF2B5EF4-FFF2-40B4-BE49-F238E27FC236}">
                    <a16:creationId xmlns:a16="http://schemas.microsoft.com/office/drawing/2014/main" id="{80D98480-767F-0F2A-A372-5772313875FD}"/>
                  </a:ext>
                </a:extLst>
              </p:cNvPr>
              <p:cNvSpPr/>
              <p:nvPr/>
            </p:nvSpPr>
            <p:spPr>
              <a:xfrm>
                <a:off x="4295203" y="3330934"/>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59" name="Oval 58">
                <a:extLst>
                  <a:ext uri="{FF2B5EF4-FFF2-40B4-BE49-F238E27FC236}">
                    <a16:creationId xmlns:a16="http://schemas.microsoft.com/office/drawing/2014/main" id="{5775D1AC-CFA1-EBEC-1A93-C7202EA314DA}"/>
                  </a:ext>
                </a:extLst>
              </p:cNvPr>
              <p:cNvSpPr/>
              <p:nvPr/>
            </p:nvSpPr>
            <p:spPr>
              <a:xfrm>
                <a:off x="4295203" y="3803648"/>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60" name="Oval 59">
                <a:extLst>
                  <a:ext uri="{FF2B5EF4-FFF2-40B4-BE49-F238E27FC236}">
                    <a16:creationId xmlns:a16="http://schemas.microsoft.com/office/drawing/2014/main" id="{8CBF85A5-0AD7-5F85-7CD8-4B2226D52844}"/>
                  </a:ext>
                </a:extLst>
              </p:cNvPr>
              <p:cNvSpPr/>
              <p:nvPr/>
            </p:nvSpPr>
            <p:spPr>
              <a:xfrm>
                <a:off x="4299279" y="4276362"/>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sp>
            <p:nvSpPr>
              <p:cNvPr id="61" name="Oval 60">
                <a:extLst>
                  <a:ext uri="{FF2B5EF4-FFF2-40B4-BE49-F238E27FC236}">
                    <a16:creationId xmlns:a16="http://schemas.microsoft.com/office/drawing/2014/main" id="{DA1094FE-4DAD-96F1-B41F-62D370B11D14}"/>
                  </a:ext>
                </a:extLst>
              </p:cNvPr>
              <p:cNvSpPr/>
              <p:nvPr/>
            </p:nvSpPr>
            <p:spPr>
              <a:xfrm>
                <a:off x="5376828" y="95703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62" name="Oval 61">
                <a:extLst>
                  <a:ext uri="{FF2B5EF4-FFF2-40B4-BE49-F238E27FC236}">
                    <a16:creationId xmlns:a16="http://schemas.microsoft.com/office/drawing/2014/main" id="{AA90842F-1C04-4E31-AA40-E165E131F8B9}"/>
                  </a:ext>
                </a:extLst>
              </p:cNvPr>
              <p:cNvSpPr/>
              <p:nvPr/>
            </p:nvSpPr>
            <p:spPr>
              <a:xfrm>
                <a:off x="5375571" y="143436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63" name="Oval 62">
                <a:extLst>
                  <a:ext uri="{FF2B5EF4-FFF2-40B4-BE49-F238E27FC236}">
                    <a16:creationId xmlns:a16="http://schemas.microsoft.com/office/drawing/2014/main" id="{351AE6AE-154B-DB7E-5370-7AC9FC65A28F}"/>
                  </a:ext>
                </a:extLst>
              </p:cNvPr>
              <p:cNvSpPr/>
              <p:nvPr/>
            </p:nvSpPr>
            <p:spPr>
              <a:xfrm>
                <a:off x="5375571" y="190707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64" name="Oval 63">
                <a:extLst>
                  <a:ext uri="{FF2B5EF4-FFF2-40B4-BE49-F238E27FC236}">
                    <a16:creationId xmlns:a16="http://schemas.microsoft.com/office/drawing/2014/main" id="{0D693902-D4F1-F013-02EB-28FDB4D851DC}"/>
                  </a:ext>
                </a:extLst>
              </p:cNvPr>
              <p:cNvSpPr/>
              <p:nvPr/>
            </p:nvSpPr>
            <p:spPr>
              <a:xfrm>
                <a:off x="5379647" y="237979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65" name="Oval 64">
                <a:extLst>
                  <a:ext uri="{FF2B5EF4-FFF2-40B4-BE49-F238E27FC236}">
                    <a16:creationId xmlns:a16="http://schemas.microsoft.com/office/drawing/2014/main" id="{B4B226A9-2A9A-CBE5-665B-C46AD8423D50}"/>
                  </a:ext>
                </a:extLst>
              </p:cNvPr>
              <p:cNvSpPr/>
              <p:nvPr/>
            </p:nvSpPr>
            <p:spPr>
              <a:xfrm>
                <a:off x="5389952" y="285250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66" name="Oval 65">
                <a:extLst>
                  <a:ext uri="{FF2B5EF4-FFF2-40B4-BE49-F238E27FC236}">
                    <a16:creationId xmlns:a16="http://schemas.microsoft.com/office/drawing/2014/main" id="{78099E4C-30C7-5531-7176-44222EFED98D}"/>
                  </a:ext>
                </a:extLst>
              </p:cNvPr>
              <p:cNvSpPr/>
              <p:nvPr/>
            </p:nvSpPr>
            <p:spPr>
              <a:xfrm>
                <a:off x="5388695" y="332982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67" name="Oval 66">
                <a:extLst>
                  <a:ext uri="{FF2B5EF4-FFF2-40B4-BE49-F238E27FC236}">
                    <a16:creationId xmlns:a16="http://schemas.microsoft.com/office/drawing/2014/main" id="{8F510F03-D9FE-9CE8-C445-41F4EA1BF503}"/>
                  </a:ext>
                </a:extLst>
              </p:cNvPr>
              <p:cNvSpPr/>
              <p:nvPr/>
            </p:nvSpPr>
            <p:spPr>
              <a:xfrm>
                <a:off x="5388695" y="380254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68" name="Oval 67">
                <a:extLst>
                  <a:ext uri="{FF2B5EF4-FFF2-40B4-BE49-F238E27FC236}">
                    <a16:creationId xmlns:a16="http://schemas.microsoft.com/office/drawing/2014/main" id="{37574F54-23BE-575C-C2F2-3BA19E48868A}"/>
                  </a:ext>
                </a:extLst>
              </p:cNvPr>
              <p:cNvSpPr/>
              <p:nvPr/>
            </p:nvSpPr>
            <p:spPr>
              <a:xfrm>
                <a:off x="5392771" y="427525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cxnSp>
            <p:nvCxnSpPr>
              <p:cNvPr id="69" name="Straight Arrow Connector 68">
                <a:extLst>
                  <a:ext uri="{FF2B5EF4-FFF2-40B4-BE49-F238E27FC236}">
                    <a16:creationId xmlns:a16="http://schemas.microsoft.com/office/drawing/2014/main" id="{D2E39766-80F7-5F09-F535-B4B42CDAF404}"/>
                  </a:ext>
                </a:extLst>
              </p:cNvPr>
              <p:cNvCxnSpPr>
                <a:stCxn id="37" idx="6"/>
                <a:endCxn id="45" idx="2"/>
              </p:cNvCxnSpPr>
              <p:nvPr/>
            </p:nvCxnSpPr>
            <p:spPr>
              <a:xfrm flipV="1">
                <a:off x="2485624" y="1149577"/>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35BBA17-F64B-D510-0C00-9ACEC602A8B4}"/>
                  </a:ext>
                </a:extLst>
              </p:cNvPr>
              <p:cNvCxnSpPr>
                <a:cxnSpLocks/>
                <a:stCxn id="37" idx="6"/>
                <a:endCxn id="46" idx="2"/>
              </p:cNvCxnSpPr>
              <p:nvPr/>
            </p:nvCxnSpPr>
            <p:spPr>
              <a:xfrm>
                <a:off x="2485624" y="1150168"/>
                <a:ext cx="689899" cy="4767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4C414AE-8A5F-A8F4-12A0-D85442326F5A}"/>
                  </a:ext>
                </a:extLst>
              </p:cNvPr>
              <p:cNvCxnSpPr>
                <a:cxnSpLocks/>
                <a:stCxn id="38" idx="6"/>
                <a:endCxn id="48" idx="2"/>
              </p:cNvCxnSpPr>
              <p:nvPr/>
            </p:nvCxnSpPr>
            <p:spPr>
              <a:xfrm>
                <a:off x="2484367" y="1627492"/>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960A0E1-F338-77C1-9AE5-F2D9E0DE7622}"/>
                  </a:ext>
                </a:extLst>
              </p:cNvPr>
              <p:cNvCxnSpPr>
                <a:cxnSpLocks/>
                <a:stCxn id="38" idx="6"/>
                <a:endCxn id="47" idx="2"/>
              </p:cNvCxnSpPr>
              <p:nvPr/>
            </p:nvCxnSpPr>
            <p:spPr>
              <a:xfrm>
                <a:off x="2484367" y="1627492"/>
                <a:ext cx="691156" cy="4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520AAF2-8EC9-1EE1-CB8B-AA0486D787F5}"/>
                  </a:ext>
                </a:extLst>
              </p:cNvPr>
              <p:cNvCxnSpPr>
                <a:cxnSpLocks/>
                <a:stCxn id="39" idx="6"/>
                <a:endCxn id="49" idx="2"/>
              </p:cNvCxnSpPr>
              <p:nvPr/>
            </p:nvCxnSpPr>
            <p:spPr>
              <a:xfrm>
                <a:off x="2484367" y="2100720"/>
                <a:ext cx="705537" cy="9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EE0C9DF-6167-F064-CEDE-8047641790B0}"/>
                  </a:ext>
                </a:extLst>
              </p:cNvPr>
              <p:cNvCxnSpPr>
                <a:cxnSpLocks/>
                <a:stCxn id="39" idx="6"/>
              </p:cNvCxnSpPr>
              <p:nvPr/>
            </p:nvCxnSpPr>
            <p:spPr>
              <a:xfrm>
                <a:off x="2484367" y="2100720"/>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5F55B8C-93FF-D889-5BE3-FED6EADBD36A}"/>
                  </a:ext>
                </a:extLst>
              </p:cNvPr>
              <p:cNvCxnSpPr>
                <a:cxnSpLocks/>
                <a:stCxn id="40" idx="6"/>
                <a:endCxn id="51" idx="2"/>
              </p:cNvCxnSpPr>
              <p:nvPr/>
            </p:nvCxnSpPr>
            <p:spPr>
              <a:xfrm>
                <a:off x="2488443" y="2573434"/>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B1C99A2-DC35-23D3-D4E7-83DEBC3632E1}"/>
                  </a:ext>
                </a:extLst>
              </p:cNvPr>
              <p:cNvCxnSpPr>
                <a:cxnSpLocks/>
                <a:stCxn id="40" idx="6"/>
              </p:cNvCxnSpPr>
              <p:nvPr/>
            </p:nvCxnSpPr>
            <p:spPr>
              <a:xfrm>
                <a:off x="2488443" y="2573434"/>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CF0864A-39FD-FA51-BF0B-8FD2433BB364}"/>
                  </a:ext>
                </a:extLst>
              </p:cNvPr>
              <p:cNvCxnSpPr>
                <a:cxnSpLocks/>
                <a:stCxn id="41" idx="6"/>
                <a:endCxn id="45" idx="2"/>
              </p:cNvCxnSpPr>
              <p:nvPr/>
            </p:nvCxnSpPr>
            <p:spPr>
              <a:xfrm flipV="1">
                <a:off x="2498748" y="1149577"/>
                <a:ext cx="678032" cy="189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E3C63A3-53C9-B20E-D09A-BAD6C7988150}"/>
                  </a:ext>
                </a:extLst>
              </p:cNvPr>
              <p:cNvCxnSpPr>
                <a:cxnSpLocks/>
                <a:stCxn id="41" idx="6"/>
                <a:endCxn id="46" idx="2"/>
              </p:cNvCxnSpPr>
              <p:nvPr/>
            </p:nvCxnSpPr>
            <p:spPr>
              <a:xfrm flipV="1">
                <a:off x="2498748" y="1626901"/>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421CA00-B9AA-4119-C3BE-C05CB369FD90}"/>
                  </a:ext>
                </a:extLst>
              </p:cNvPr>
              <p:cNvCxnSpPr>
                <a:cxnSpLocks/>
              </p:cNvCxnSpPr>
              <p:nvPr/>
            </p:nvCxnSpPr>
            <p:spPr>
              <a:xfrm flipV="1">
                <a:off x="2498748" y="2104225"/>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699CA4E-10BE-1EBC-4013-8DBB4ECF99DE}"/>
                  </a:ext>
                </a:extLst>
              </p:cNvPr>
              <p:cNvCxnSpPr>
                <a:cxnSpLocks/>
                <a:stCxn id="42" idx="6"/>
              </p:cNvCxnSpPr>
              <p:nvPr/>
            </p:nvCxnSpPr>
            <p:spPr>
              <a:xfrm flipV="1">
                <a:off x="2497491" y="2581549"/>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402156-BA18-98B9-89F9-60A007455155}"/>
                  </a:ext>
                </a:extLst>
              </p:cNvPr>
              <p:cNvCxnSpPr>
                <a:cxnSpLocks/>
                <a:endCxn id="49" idx="2"/>
              </p:cNvCxnSpPr>
              <p:nvPr/>
            </p:nvCxnSpPr>
            <p:spPr>
              <a:xfrm flipV="1">
                <a:off x="2496234" y="3045043"/>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675E256-8413-4668-20E6-3AE333714409}"/>
                  </a:ext>
                </a:extLst>
              </p:cNvPr>
              <p:cNvCxnSpPr>
                <a:cxnSpLocks/>
                <a:stCxn id="43" idx="6"/>
                <a:endCxn id="50" idx="2"/>
              </p:cNvCxnSpPr>
              <p:nvPr/>
            </p:nvCxnSpPr>
            <p:spPr>
              <a:xfrm flipV="1">
                <a:off x="2497491" y="3522367"/>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E549D2C-E589-DE07-D259-B4FA23C53E4A}"/>
                  </a:ext>
                </a:extLst>
              </p:cNvPr>
              <p:cNvCxnSpPr>
                <a:cxnSpLocks/>
                <a:endCxn id="51" idx="2"/>
              </p:cNvCxnSpPr>
              <p:nvPr/>
            </p:nvCxnSpPr>
            <p:spPr>
              <a:xfrm flipV="1">
                <a:off x="2498748" y="3995081"/>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0033EAD-15AB-6909-DD32-E206EF947F9F}"/>
                  </a:ext>
                </a:extLst>
              </p:cNvPr>
              <p:cNvCxnSpPr>
                <a:cxnSpLocks/>
                <a:stCxn id="44" idx="6"/>
                <a:endCxn id="52" idx="2"/>
              </p:cNvCxnSpPr>
              <p:nvPr/>
            </p:nvCxnSpPr>
            <p:spPr>
              <a:xfrm flipV="1">
                <a:off x="2501567" y="4467795"/>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EC3F635-FDD7-446D-0CB2-733318DC7006}"/>
                  </a:ext>
                </a:extLst>
              </p:cNvPr>
              <p:cNvCxnSpPr/>
              <p:nvPr/>
            </p:nvCxnSpPr>
            <p:spPr>
              <a:xfrm flipV="1">
                <a:off x="3584939" y="1153362"/>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70C3C78-E701-2F87-D48D-61FE9B2F4A17}"/>
                  </a:ext>
                </a:extLst>
              </p:cNvPr>
              <p:cNvCxnSpPr>
                <a:cxnSpLocks/>
              </p:cNvCxnSpPr>
              <p:nvPr/>
            </p:nvCxnSpPr>
            <p:spPr>
              <a:xfrm>
                <a:off x="3584939" y="1153953"/>
                <a:ext cx="689899" cy="47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9B8C8D9-58CF-D072-565B-21A7A446371C}"/>
                  </a:ext>
                </a:extLst>
              </p:cNvPr>
              <p:cNvCxnSpPr>
                <a:cxnSpLocks/>
              </p:cNvCxnSpPr>
              <p:nvPr/>
            </p:nvCxnSpPr>
            <p:spPr>
              <a:xfrm>
                <a:off x="3583682" y="1631277"/>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36F12A5-6EE7-B4DF-FCC5-C7044AF704BC}"/>
                  </a:ext>
                </a:extLst>
              </p:cNvPr>
              <p:cNvCxnSpPr>
                <a:cxnSpLocks/>
              </p:cNvCxnSpPr>
              <p:nvPr/>
            </p:nvCxnSpPr>
            <p:spPr>
              <a:xfrm>
                <a:off x="3583682" y="1631277"/>
                <a:ext cx="691156" cy="472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1AABBA5-0BC5-2F67-D4C9-88F2BAD2F1A7}"/>
                  </a:ext>
                </a:extLst>
              </p:cNvPr>
              <p:cNvCxnSpPr>
                <a:cxnSpLocks/>
              </p:cNvCxnSpPr>
              <p:nvPr/>
            </p:nvCxnSpPr>
            <p:spPr>
              <a:xfrm>
                <a:off x="3583682" y="2104505"/>
                <a:ext cx="705537" cy="9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63A4325-4BBD-A3C0-EE1D-4613F2C36BD3}"/>
                  </a:ext>
                </a:extLst>
              </p:cNvPr>
              <p:cNvCxnSpPr>
                <a:cxnSpLocks/>
              </p:cNvCxnSpPr>
              <p:nvPr/>
            </p:nvCxnSpPr>
            <p:spPr>
              <a:xfrm>
                <a:off x="3583682" y="2104505"/>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CF4476D-5A90-348D-13F1-0EBC21BD1685}"/>
                  </a:ext>
                </a:extLst>
              </p:cNvPr>
              <p:cNvCxnSpPr>
                <a:cxnSpLocks/>
              </p:cNvCxnSpPr>
              <p:nvPr/>
            </p:nvCxnSpPr>
            <p:spPr>
              <a:xfrm>
                <a:off x="3587758" y="2577219"/>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AF0C1A9-AFB6-5E9B-7390-D225325D2AC6}"/>
                  </a:ext>
                </a:extLst>
              </p:cNvPr>
              <p:cNvCxnSpPr>
                <a:cxnSpLocks/>
              </p:cNvCxnSpPr>
              <p:nvPr/>
            </p:nvCxnSpPr>
            <p:spPr>
              <a:xfrm>
                <a:off x="3587758" y="2577219"/>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6B58EDD-AC67-EFFA-7C79-28EDE8DAEF39}"/>
                  </a:ext>
                </a:extLst>
              </p:cNvPr>
              <p:cNvCxnSpPr>
                <a:cxnSpLocks/>
              </p:cNvCxnSpPr>
              <p:nvPr/>
            </p:nvCxnSpPr>
            <p:spPr>
              <a:xfrm flipV="1">
                <a:off x="3598063" y="1153362"/>
                <a:ext cx="678032" cy="189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A4A2F83-5F63-30E0-585F-A738B00549D8}"/>
                  </a:ext>
                </a:extLst>
              </p:cNvPr>
              <p:cNvCxnSpPr>
                <a:cxnSpLocks/>
              </p:cNvCxnSpPr>
              <p:nvPr/>
            </p:nvCxnSpPr>
            <p:spPr>
              <a:xfrm flipV="1">
                <a:off x="3598063" y="1630686"/>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009142-7DE3-3991-4D5D-3D2B3ABEEB25}"/>
                  </a:ext>
                </a:extLst>
              </p:cNvPr>
              <p:cNvCxnSpPr>
                <a:cxnSpLocks/>
              </p:cNvCxnSpPr>
              <p:nvPr/>
            </p:nvCxnSpPr>
            <p:spPr>
              <a:xfrm flipV="1">
                <a:off x="3598063" y="2108010"/>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24B175E-0C75-3736-D37B-088092FB0465}"/>
                  </a:ext>
                </a:extLst>
              </p:cNvPr>
              <p:cNvCxnSpPr>
                <a:cxnSpLocks/>
              </p:cNvCxnSpPr>
              <p:nvPr/>
            </p:nvCxnSpPr>
            <p:spPr>
              <a:xfrm flipV="1">
                <a:off x="3596806" y="2585334"/>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982BD3B-8439-B8F9-14CB-1021CF368ABC}"/>
                  </a:ext>
                </a:extLst>
              </p:cNvPr>
              <p:cNvCxnSpPr>
                <a:cxnSpLocks/>
              </p:cNvCxnSpPr>
              <p:nvPr/>
            </p:nvCxnSpPr>
            <p:spPr>
              <a:xfrm flipV="1">
                <a:off x="3595549" y="3048828"/>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B4415B7-B9BB-8AC9-4C48-0B4DA751077F}"/>
                  </a:ext>
                </a:extLst>
              </p:cNvPr>
              <p:cNvCxnSpPr>
                <a:cxnSpLocks/>
              </p:cNvCxnSpPr>
              <p:nvPr/>
            </p:nvCxnSpPr>
            <p:spPr>
              <a:xfrm flipV="1">
                <a:off x="3596806" y="3526152"/>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6F0AE5A-FDF8-EDA9-A852-D3834D5CD3B2}"/>
                  </a:ext>
                </a:extLst>
              </p:cNvPr>
              <p:cNvCxnSpPr>
                <a:cxnSpLocks/>
              </p:cNvCxnSpPr>
              <p:nvPr/>
            </p:nvCxnSpPr>
            <p:spPr>
              <a:xfrm flipV="1">
                <a:off x="3598063" y="3998866"/>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83FA959-C48E-7353-0CD9-2CD5CE36E5D2}"/>
                  </a:ext>
                </a:extLst>
              </p:cNvPr>
              <p:cNvCxnSpPr>
                <a:cxnSpLocks/>
              </p:cNvCxnSpPr>
              <p:nvPr/>
            </p:nvCxnSpPr>
            <p:spPr>
              <a:xfrm flipV="1">
                <a:off x="3600882" y="4471580"/>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A301C9C-E949-FEB0-619E-6BDF6EE9AF90}"/>
                  </a:ext>
                </a:extLst>
              </p:cNvPr>
              <p:cNvCxnSpPr/>
              <p:nvPr/>
            </p:nvCxnSpPr>
            <p:spPr>
              <a:xfrm flipV="1">
                <a:off x="4691656" y="1140820"/>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D79BEF4-5105-6E0C-A24E-AEA5544A4EA0}"/>
                  </a:ext>
                </a:extLst>
              </p:cNvPr>
              <p:cNvCxnSpPr>
                <a:cxnSpLocks/>
              </p:cNvCxnSpPr>
              <p:nvPr/>
            </p:nvCxnSpPr>
            <p:spPr>
              <a:xfrm>
                <a:off x="4691656" y="1141411"/>
                <a:ext cx="689899" cy="47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37A6D0D-C384-6A39-8952-6E5FADB75CCC}"/>
                  </a:ext>
                </a:extLst>
              </p:cNvPr>
              <p:cNvCxnSpPr>
                <a:cxnSpLocks/>
              </p:cNvCxnSpPr>
              <p:nvPr/>
            </p:nvCxnSpPr>
            <p:spPr>
              <a:xfrm>
                <a:off x="4690399" y="1618735"/>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F40E5D8-76C8-E412-31B3-72B8EB8E64DD}"/>
                  </a:ext>
                </a:extLst>
              </p:cNvPr>
              <p:cNvCxnSpPr>
                <a:cxnSpLocks/>
              </p:cNvCxnSpPr>
              <p:nvPr/>
            </p:nvCxnSpPr>
            <p:spPr>
              <a:xfrm>
                <a:off x="4690399" y="1618735"/>
                <a:ext cx="691156" cy="4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683FA42-010E-8830-A493-6F04E5CBE276}"/>
                  </a:ext>
                </a:extLst>
              </p:cNvPr>
              <p:cNvCxnSpPr>
                <a:cxnSpLocks/>
              </p:cNvCxnSpPr>
              <p:nvPr/>
            </p:nvCxnSpPr>
            <p:spPr>
              <a:xfrm>
                <a:off x="4690399" y="2091963"/>
                <a:ext cx="705537" cy="944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5348A5B-472C-E567-6661-972B4819D732}"/>
                  </a:ext>
                </a:extLst>
              </p:cNvPr>
              <p:cNvCxnSpPr>
                <a:cxnSpLocks/>
              </p:cNvCxnSpPr>
              <p:nvPr/>
            </p:nvCxnSpPr>
            <p:spPr>
              <a:xfrm>
                <a:off x="4690399" y="2091963"/>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F99D80B-4E03-0FDB-CB76-8B92BCC67142}"/>
                  </a:ext>
                </a:extLst>
              </p:cNvPr>
              <p:cNvCxnSpPr>
                <a:cxnSpLocks/>
              </p:cNvCxnSpPr>
              <p:nvPr/>
            </p:nvCxnSpPr>
            <p:spPr>
              <a:xfrm>
                <a:off x="4694475" y="2564677"/>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54C8359-DB49-FD7D-4D3B-737337753CFE}"/>
                  </a:ext>
                </a:extLst>
              </p:cNvPr>
              <p:cNvCxnSpPr>
                <a:cxnSpLocks/>
              </p:cNvCxnSpPr>
              <p:nvPr/>
            </p:nvCxnSpPr>
            <p:spPr>
              <a:xfrm>
                <a:off x="4694475" y="2564677"/>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A2D1E11-B659-F5D1-3F05-AAD9015F2F53}"/>
                  </a:ext>
                </a:extLst>
              </p:cNvPr>
              <p:cNvCxnSpPr>
                <a:cxnSpLocks/>
              </p:cNvCxnSpPr>
              <p:nvPr/>
            </p:nvCxnSpPr>
            <p:spPr>
              <a:xfrm flipV="1">
                <a:off x="4704780" y="1140820"/>
                <a:ext cx="678032" cy="189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EBC4A0E-1651-E4A3-CF55-A231A6D49AD0}"/>
                  </a:ext>
                </a:extLst>
              </p:cNvPr>
              <p:cNvCxnSpPr>
                <a:cxnSpLocks/>
              </p:cNvCxnSpPr>
              <p:nvPr/>
            </p:nvCxnSpPr>
            <p:spPr>
              <a:xfrm flipV="1">
                <a:off x="4704780" y="1618144"/>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8D55FE0-25CA-C975-F656-0A7197379E32}"/>
                  </a:ext>
                </a:extLst>
              </p:cNvPr>
              <p:cNvCxnSpPr>
                <a:cxnSpLocks/>
              </p:cNvCxnSpPr>
              <p:nvPr/>
            </p:nvCxnSpPr>
            <p:spPr>
              <a:xfrm flipV="1">
                <a:off x="4704780" y="2095468"/>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318047E-C7A2-9D81-7B20-792F8C6FCAFA}"/>
                  </a:ext>
                </a:extLst>
              </p:cNvPr>
              <p:cNvCxnSpPr>
                <a:cxnSpLocks/>
              </p:cNvCxnSpPr>
              <p:nvPr/>
            </p:nvCxnSpPr>
            <p:spPr>
              <a:xfrm flipV="1">
                <a:off x="4703523" y="2572792"/>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0E44957-F16B-A72C-6431-9FE765E35E87}"/>
                  </a:ext>
                </a:extLst>
              </p:cNvPr>
              <p:cNvCxnSpPr>
                <a:cxnSpLocks/>
              </p:cNvCxnSpPr>
              <p:nvPr/>
            </p:nvCxnSpPr>
            <p:spPr>
              <a:xfrm flipV="1">
                <a:off x="4702266" y="3036286"/>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0A17B0C-8C64-782C-2604-1B4074B0C91F}"/>
                  </a:ext>
                </a:extLst>
              </p:cNvPr>
              <p:cNvCxnSpPr>
                <a:cxnSpLocks/>
              </p:cNvCxnSpPr>
              <p:nvPr/>
            </p:nvCxnSpPr>
            <p:spPr>
              <a:xfrm flipV="1">
                <a:off x="4703523" y="3513610"/>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4E4DE93-F314-A41F-0E99-0A03CB2CC037}"/>
                  </a:ext>
                </a:extLst>
              </p:cNvPr>
              <p:cNvCxnSpPr>
                <a:cxnSpLocks/>
              </p:cNvCxnSpPr>
              <p:nvPr/>
            </p:nvCxnSpPr>
            <p:spPr>
              <a:xfrm flipV="1">
                <a:off x="4704780" y="3986324"/>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88C2E02-646B-2DD2-B61A-E40D83253A65}"/>
                  </a:ext>
                </a:extLst>
              </p:cNvPr>
              <p:cNvCxnSpPr>
                <a:cxnSpLocks/>
              </p:cNvCxnSpPr>
              <p:nvPr/>
            </p:nvCxnSpPr>
            <p:spPr>
              <a:xfrm flipV="1">
                <a:off x="4707599" y="4459038"/>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857C74CA-1511-925E-40DD-BF660D4D273A}"/>
                  </a:ext>
                </a:extLst>
              </p:cNvPr>
              <p:cNvSpPr/>
              <p:nvPr/>
            </p:nvSpPr>
            <p:spPr>
              <a:xfrm>
                <a:off x="6470323" y="94925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000</a:t>
                </a:r>
              </a:p>
            </p:txBody>
          </p:sp>
          <p:sp>
            <p:nvSpPr>
              <p:cNvPr id="118" name="Oval 117">
                <a:extLst>
                  <a:ext uri="{FF2B5EF4-FFF2-40B4-BE49-F238E27FC236}">
                    <a16:creationId xmlns:a16="http://schemas.microsoft.com/office/drawing/2014/main" id="{95AA9446-4A32-B563-3190-68F678F625D8}"/>
                  </a:ext>
                </a:extLst>
              </p:cNvPr>
              <p:cNvSpPr/>
              <p:nvPr/>
            </p:nvSpPr>
            <p:spPr>
              <a:xfrm>
                <a:off x="6469066" y="142657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001</a:t>
                </a:r>
              </a:p>
            </p:txBody>
          </p:sp>
          <p:sp>
            <p:nvSpPr>
              <p:cNvPr id="119" name="Oval 118">
                <a:extLst>
                  <a:ext uri="{FF2B5EF4-FFF2-40B4-BE49-F238E27FC236}">
                    <a16:creationId xmlns:a16="http://schemas.microsoft.com/office/drawing/2014/main" id="{97901664-1CE4-9C04-5A65-09D5E259CAB9}"/>
                  </a:ext>
                </a:extLst>
              </p:cNvPr>
              <p:cNvSpPr/>
              <p:nvPr/>
            </p:nvSpPr>
            <p:spPr>
              <a:xfrm>
                <a:off x="6469066" y="189928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010</a:t>
                </a:r>
              </a:p>
            </p:txBody>
          </p:sp>
          <p:sp>
            <p:nvSpPr>
              <p:cNvPr id="120" name="Oval 119">
                <a:extLst>
                  <a:ext uri="{FF2B5EF4-FFF2-40B4-BE49-F238E27FC236}">
                    <a16:creationId xmlns:a16="http://schemas.microsoft.com/office/drawing/2014/main" id="{AC7CB943-8079-8EC1-8422-67C128881C95}"/>
                  </a:ext>
                </a:extLst>
              </p:cNvPr>
              <p:cNvSpPr/>
              <p:nvPr/>
            </p:nvSpPr>
            <p:spPr>
              <a:xfrm>
                <a:off x="6473142" y="2372003"/>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011</a:t>
                </a:r>
              </a:p>
            </p:txBody>
          </p:sp>
          <p:sp>
            <p:nvSpPr>
              <p:cNvPr id="121" name="Oval 120">
                <a:extLst>
                  <a:ext uri="{FF2B5EF4-FFF2-40B4-BE49-F238E27FC236}">
                    <a16:creationId xmlns:a16="http://schemas.microsoft.com/office/drawing/2014/main" id="{1CE59AD7-0FA3-8B90-C0D0-B7C35CA53785}"/>
                  </a:ext>
                </a:extLst>
              </p:cNvPr>
              <p:cNvSpPr/>
              <p:nvPr/>
            </p:nvSpPr>
            <p:spPr>
              <a:xfrm>
                <a:off x="6483447" y="2844717"/>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100</a:t>
                </a:r>
              </a:p>
            </p:txBody>
          </p:sp>
          <p:sp>
            <p:nvSpPr>
              <p:cNvPr id="122" name="Oval 121">
                <a:extLst>
                  <a:ext uri="{FF2B5EF4-FFF2-40B4-BE49-F238E27FC236}">
                    <a16:creationId xmlns:a16="http://schemas.microsoft.com/office/drawing/2014/main" id="{F6E23C01-42B8-6F59-B624-FFB218153D11}"/>
                  </a:ext>
                </a:extLst>
              </p:cNvPr>
              <p:cNvSpPr/>
              <p:nvPr/>
            </p:nvSpPr>
            <p:spPr>
              <a:xfrm>
                <a:off x="6482190" y="3322041"/>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101</a:t>
                </a:r>
              </a:p>
            </p:txBody>
          </p:sp>
          <p:sp>
            <p:nvSpPr>
              <p:cNvPr id="123" name="Oval 122">
                <a:extLst>
                  <a:ext uri="{FF2B5EF4-FFF2-40B4-BE49-F238E27FC236}">
                    <a16:creationId xmlns:a16="http://schemas.microsoft.com/office/drawing/2014/main" id="{6DAE4E42-2CA0-4EA8-A165-45B532C291AB}"/>
                  </a:ext>
                </a:extLst>
              </p:cNvPr>
              <p:cNvSpPr/>
              <p:nvPr/>
            </p:nvSpPr>
            <p:spPr>
              <a:xfrm>
                <a:off x="6482190" y="3794755"/>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110</a:t>
                </a:r>
              </a:p>
            </p:txBody>
          </p:sp>
          <p:sp>
            <p:nvSpPr>
              <p:cNvPr id="124" name="Oval 123">
                <a:extLst>
                  <a:ext uri="{FF2B5EF4-FFF2-40B4-BE49-F238E27FC236}">
                    <a16:creationId xmlns:a16="http://schemas.microsoft.com/office/drawing/2014/main" id="{0E672AE2-F198-BC63-7B7B-F0AEEF29A4E8}"/>
                  </a:ext>
                </a:extLst>
              </p:cNvPr>
              <p:cNvSpPr/>
              <p:nvPr/>
            </p:nvSpPr>
            <p:spPr>
              <a:xfrm>
                <a:off x="6486266" y="4267469"/>
                <a:ext cx="402336" cy="38507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none" tIns="45720" rtlCol="0" anchor="ctr"/>
              <a:lstStyle/>
              <a:p>
                <a:pPr algn="ctr"/>
                <a:r>
                  <a:rPr lang="en-US" dirty="0">
                    <a:solidFill>
                      <a:schemeClr val="accent3">
                        <a:lumMod val="10000"/>
                      </a:schemeClr>
                    </a:solidFill>
                  </a:rPr>
                  <a:t>111</a:t>
                </a:r>
              </a:p>
            </p:txBody>
          </p:sp>
          <p:cxnSp>
            <p:nvCxnSpPr>
              <p:cNvPr id="125" name="Straight Arrow Connector 124">
                <a:extLst>
                  <a:ext uri="{FF2B5EF4-FFF2-40B4-BE49-F238E27FC236}">
                    <a16:creationId xmlns:a16="http://schemas.microsoft.com/office/drawing/2014/main" id="{B108BF9B-39FE-D21E-B8CE-9A98EB864504}"/>
                  </a:ext>
                </a:extLst>
              </p:cNvPr>
              <p:cNvCxnSpPr/>
              <p:nvPr/>
            </p:nvCxnSpPr>
            <p:spPr>
              <a:xfrm flipV="1">
                <a:off x="5785151" y="1133032"/>
                <a:ext cx="691156"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40FF1B2-3B74-C1D9-3162-85ED30669F11}"/>
                  </a:ext>
                </a:extLst>
              </p:cNvPr>
              <p:cNvCxnSpPr>
                <a:cxnSpLocks/>
              </p:cNvCxnSpPr>
              <p:nvPr/>
            </p:nvCxnSpPr>
            <p:spPr>
              <a:xfrm>
                <a:off x="5785151" y="1133623"/>
                <a:ext cx="689899" cy="47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CC25D09-8D8E-B625-9E2E-281D39C0D8BD}"/>
                  </a:ext>
                </a:extLst>
              </p:cNvPr>
              <p:cNvCxnSpPr>
                <a:cxnSpLocks/>
              </p:cNvCxnSpPr>
              <p:nvPr/>
            </p:nvCxnSpPr>
            <p:spPr>
              <a:xfrm>
                <a:off x="5783894" y="1610947"/>
                <a:ext cx="695232" cy="94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4200B7EF-A1A6-C0C7-6814-CD548605EA06}"/>
                  </a:ext>
                </a:extLst>
              </p:cNvPr>
              <p:cNvCxnSpPr>
                <a:cxnSpLocks/>
              </p:cNvCxnSpPr>
              <p:nvPr/>
            </p:nvCxnSpPr>
            <p:spPr>
              <a:xfrm>
                <a:off x="5783894" y="1610947"/>
                <a:ext cx="691156" cy="4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6AC22EDA-1515-6137-AC36-8F2D8EEF08E1}"/>
                  </a:ext>
                </a:extLst>
              </p:cNvPr>
              <p:cNvCxnSpPr>
                <a:cxnSpLocks/>
              </p:cNvCxnSpPr>
              <p:nvPr/>
            </p:nvCxnSpPr>
            <p:spPr>
              <a:xfrm>
                <a:off x="5783894" y="2084175"/>
                <a:ext cx="705537" cy="14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F81FD94-4F4F-C336-2E06-E1C9FF93485D}"/>
                  </a:ext>
                </a:extLst>
              </p:cNvPr>
              <p:cNvCxnSpPr>
                <a:cxnSpLocks/>
              </p:cNvCxnSpPr>
              <p:nvPr/>
            </p:nvCxnSpPr>
            <p:spPr>
              <a:xfrm>
                <a:off x="5787970" y="2556889"/>
                <a:ext cx="700204" cy="142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5C54B0DC-E7DE-B35B-07A3-82851EC28D36}"/>
                  </a:ext>
                </a:extLst>
              </p:cNvPr>
              <p:cNvCxnSpPr>
                <a:cxnSpLocks/>
              </p:cNvCxnSpPr>
              <p:nvPr/>
            </p:nvCxnSpPr>
            <p:spPr>
              <a:xfrm>
                <a:off x="5787970" y="2556889"/>
                <a:ext cx="704280" cy="18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BC09F15-2C37-3D02-A98C-BF580ADE4B2F}"/>
                  </a:ext>
                </a:extLst>
              </p:cNvPr>
              <p:cNvCxnSpPr>
                <a:cxnSpLocks/>
              </p:cNvCxnSpPr>
              <p:nvPr/>
            </p:nvCxnSpPr>
            <p:spPr>
              <a:xfrm flipV="1">
                <a:off x="5798275" y="1133032"/>
                <a:ext cx="678032" cy="1896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61BC0489-1B57-84F7-BEF9-66356EC0184B}"/>
                  </a:ext>
                </a:extLst>
              </p:cNvPr>
              <p:cNvCxnSpPr>
                <a:cxnSpLocks/>
              </p:cNvCxnSpPr>
              <p:nvPr/>
            </p:nvCxnSpPr>
            <p:spPr>
              <a:xfrm flipV="1">
                <a:off x="5798275" y="1610356"/>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C3889CB-5AAF-D0BE-0DA5-B3249EF2D77F}"/>
                  </a:ext>
                </a:extLst>
              </p:cNvPr>
              <p:cNvCxnSpPr>
                <a:cxnSpLocks/>
              </p:cNvCxnSpPr>
              <p:nvPr/>
            </p:nvCxnSpPr>
            <p:spPr>
              <a:xfrm flipV="1">
                <a:off x="5798275" y="2087680"/>
                <a:ext cx="676775" cy="141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322A19C-0119-5E13-6F29-60FB0385D1C3}"/>
                  </a:ext>
                </a:extLst>
              </p:cNvPr>
              <p:cNvCxnSpPr>
                <a:cxnSpLocks/>
              </p:cNvCxnSpPr>
              <p:nvPr/>
            </p:nvCxnSpPr>
            <p:spPr>
              <a:xfrm flipV="1">
                <a:off x="5797018" y="2565004"/>
                <a:ext cx="678032" cy="94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BE83DE4-3E02-9CF1-FCD9-0286196745AB}"/>
                  </a:ext>
                </a:extLst>
              </p:cNvPr>
              <p:cNvCxnSpPr>
                <a:cxnSpLocks/>
              </p:cNvCxnSpPr>
              <p:nvPr/>
            </p:nvCxnSpPr>
            <p:spPr>
              <a:xfrm flipV="1">
                <a:off x="5795761" y="3028498"/>
                <a:ext cx="693670" cy="95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D824DD2-F93A-D34C-5016-6C799E3B9372}"/>
                  </a:ext>
                </a:extLst>
              </p:cNvPr>
              <p:cNvCxnSpPr>
                <a:cxnSpLocks/>
              </p:cNvCxnSpPr>
              <p:nvPr/>
            </p:nvCxnSpPr>
            <p:spPr>
              <a:xfrm flipV="1">
                <a:off x="5797018" y="3505822"/>
                <a:ext cx="691156" cy="47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F76A3EA-787B-A86A-81EB-648748D4EA0B}"/>
                  </a:ext>
                </a:extLst>
              </p:cNvPr>
              <p:cNvCxnSpPr>
                <a:cxnSpLocks/>
              </p:cNvCxnSpPr>
              <p:nvPr/>
            </p:nvCxnSpPr>
            <p:spPr>
              <a:xfrm flipV="1">
                <a:off x="5798275" y="3978536"/>
                <a:ext cx="689899" cy="4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7BF29C8-1A9A-651B-66A6-7C7EE4640456}"/>
                  </a:ext>
                </a:extLst>
              </p:cNvPr>
              <p:cNvCxnSpPr>
                <a:cxnSpLocks/>
              </p:cNvCxnSpPr>
              <p:nvPr/>
            </p:nvCxnSpPr>
            <p:spPr>
              <a:xfrm flipV="1">
                <a:off x="5801094" y="4451250"/>
                <a:ext cx="691156" cy="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7DD0A4B-0A74-B505-172A-8F4D5E5759A3}"/>
                  </a:ext>
                </a:extLst>
              </p:cNvPr>
              <p:cNvCxnSpPr>
                <a:cxnSpLocks/>
              </p:cNvCxnSpPr>
              <p:nvPr/>
            </p:nvCxnSpPr>
            <p:spPr>
              <a:xfrm>
                <a:off x="5771802" y="2070030"/>
                <a:ext cx="705537" cy="9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1" name="TextBox 140">
              <a:extLst>
                <a:ext uri="{FF2B5EF4-FFF2-40B4-BE49-F238E27FC236}">
                  <a16:creationId xmlns:a16="http://schemas.microsoft.com/office/drawing/2014/main" id="{CA049FD2-132A-494C-C5C8-A9F102CF56E8}"/>
                </a:ext>
              </a:extLst>
            </p:cNvPr>
            <p:cNvSpPr txBox="1"/>
            <p:nvPr/>
          </p:nvSpPr>
          <p:spPr>
            <a:xfrm>
              <a:off x="4427399" y="1558738"/>
              <a:ext cx="372844" cy="215444"/>
            </a:xfrm>
            <a:prstGeom prst="rect">
              <a:avLst/>
            </a:prstGeom>
            <a:solidFill>
              <a:schemeClr val="accent5"/>
            </a:solidFill>
          </p:spPr>
          <p:txBody>
            <a:bodyPr wrap="square" lIns="0" tIns="0" rIns="0" bIns="0" rtlCol="0">
              <a:spAutoFit/>
            </a:bodyPr>
            <a:lstStyle/>
            <a:p>
              <a:pPr algn="l"/>
              <a:r>
                <a:rPr lang="en-US" sz="1400" dirty="0">
                  <a:solidFill>
                    <a:schemeClr val="accent3">
                      <a:lumMod val="10000"/>
                    </a:schemeClr>
                  </a:solidFill>
                </a:rPr>
                <a:t>1:11</a:t>
              </a:r>
            </a:p>
          </p:txBody>
        </p:sp>
        <p:sp>
          <p:nvSpPr>
            <p:cNvPr id="142" name="TextBox 141">
              <a:extLst>
                <a:ext uri="{FF2B5EF4-FFF2-40B4-BE49-F238E27FC236}">
                  <a16:creationId xmlns:a16="http://schemas.microsoft.com/office/drawing/2014/main" id="{517F08BE-7F10-B1C1-3BA5-69E576C8540E}"/>
                </a:ext>
              </a:extLst>
            </p:cNvPr>
            <p:cNvSpPr txBox="1"/>
            <p:nvPr/>
          </p:nvSpPr>
          <p:spPr>
            <a:xfrm>
              <a:off x="5490056" y="1950161"/>
              <a:ext cx="372844" cy="215444"/>
            </a:xfrm>
            <a:prstGeom prst="rect">
              <a:avLst/>
            </a:prstGeom>
            <a:solidFill>
              <a:schemeClr val="accent5"/>
            </a:solidFill>
          </p:spPr>
          <p:txBody>
            <a:bodyPr wrap="square" lIns="0" tIns="0" rIns="0" bIns="0" rtlCol="0">
              <a:spAutoFit/>
            </a:bodyPr>
            <a:lstStyle/>
            <a:p>
              <a:pPr algn="l"/>
              <a:r>
                <a:rPr lang="en-US" sz="1400" dirty="0">
                  <a:solidFill>
                    <a:schemeClr val="accent3">
                      <a:lumMod val="10000"/>
                    </a:schemeClr>
                  </a:solidFill>
                </a:rPr>
                <a:t>0:11</a:t>
              </a:r>
            </a:p>
          </p:txBody>
        </p:sp>
        <p:sp>
          <p:nvSpPr>
            <p:cNvPr id="143" name="TextBox 142">
              <a:extLst>
                <a:ext uri="{FF2B5EF4-FFF2-40B4-BE49-F238E27FC236}">
                  <a16:creationId xmlns:a16="http://schemas.microsoft.com/office/drawing/2014/main" id="{7AF33651-F4D2-C9C0-3EE6-C25DE9FA6E1A}"/>
                </a:ext>
              </a:extLst>
            </p:cNvPr>
            <p:cNvSpPr txBox="1"/>
            <p:nvPr/>
          </p:nvSpPr>
          <p:spPr>
            <a:xfrm>
              <a:off x="6569014" y="2740526"/>
              <a:ext cx="372844" cy="215444"/>
            </a:xfrm>
            <a:prstGeom prst="rect">
              <a:avLst/>
            </a:prstGeom>
            <a:solidFill>
              <a:schemeClr val="accent5"/>
            </a:solidFill>
          </p:spPr>
          <p:txBody>
            <a:bodyPr wrap="square" lIns="0" tIns="0" rIns="0" bIns="0" rtlCol="0">
              <a:spAutoFit/>
            </a:bodyPr>
            <a:lstStyle/>
            <a:p>
              <a:pPr algn="l"/>
              <a:r>
                <a:rPr lang="en-US" sz="1400" dirty="0">
                  <a:solidFill>
                    <a:schemeClr val="accent3">
                      <a:lumMod val="10000"/>
                    </a:schemeClr>
                  </a:solidFill>
                </a:rPr>
                <a:t>0:01</a:t>
              </a:r>
            </a:p>
          </p:txBody>
        </p:sp>
        <p:sp>
          <p:nvSpPr>
            <p:cNvPr id="147" name="TextBox 146">
              <a:extLst>
                <a:ext uri="{FF2B5EF4-FFF2-40B4-BE49-F238E27FC236}">
                  <a16:creationId xmlns:a16="http://schemas.microsoft.com/office/drawing/2014/main" id="{0E912FAF-3AE9-C6AC-FC95-BDC33486A320}"/>
                </a:ext>
              </a:extLst>
            </p:cNvPr>
            <p:cNvSpPr txBox="1"/>
            <p:nvPr/>
          </p:nvSpPr>
          <p:spPr>
            <a:xfrm>
              <a:off x="7822698" y="2312254"/>
              <a:ext cx="372844" cy="215444"/>
            </a:xfrm>
            <a:prstGeom prst="rect">
              <a:avLst/>
            </a:prstGeom>
            <a:solidFill>
              <a:schemeClr val="accent5"/>
            </a:solidFill>
          </p:spPr>
          <p:txBody>
            <a:bodyPr wrap="square" lIns="0" tIns="0" rIns="0" bIns="0" rtlCol="0">
              <a:spAutoFit/>
            </a:bodyPr>
            <a:lstStyle/>
            <a:p>
              <a:pPr algn="l"/>
              <a:r>
                <a:rPr lang="en-US" sz="1400" dirty="0">
                  <a:solidFill>
                    <a:schemeClr val="accent3">
                      <a:lumMod val="10000"/>
                    </a:schemeClr>
                  </a:solidFill>
                </a:rPr>
                <a:t>0:11</a:t>
              </a:r>
            </a:p>
          </p:txBody>
        </p:sp>
        <p:sp>
          <p:nvSpPr>
            <p:cNvPr id="149" name="TextBox 148">
              <a:extLst>
                <a:ext uri="{FF2B5EF4-FFF2-40B4-BE49-F238E27FC236}">
                  <a16:creationId xmlns:a16="http://schemas.microsoft.com/office/drawing/2014/main" id="{B5D63B07-CFEB-E853-4ED9-E788632CBE84}"/>
                </a:ext>
              </a:extLst>
            </p:cNvPr>
            <p:cNvSpPr txBox="1"/>
            <p:nvPr/>
          </p:nvSpPr>
          <p:spPr>
            <a:xfrm>
              <a:off x="4476531" y="703722"/>
              <a:ext cx="3514378" cy="227901"/>
            </a:xfrm>
            <a:prstGeom prst="rect">
              <a:avLst/>
            </a:prstGeom>
            <a:solidFill>
              <a:schemeClr val="bg1">
                <a:lumMod val="85000"/>
              </a:schemeClr>
            </a:solidFill>
          </p:spPr>
          <p:txBody>
            <a:bodyPr wrap="square" lIns="0" tIns="0" rIns="0" bIns="0" rtlCol="0">
              <a:spAutoFit/>
            </a:bodyPr>
            <a:lstStyle/>
            <a:p>
              <a:pPr algn="l"/>
              <a:r>
                <a:rPr lang="en-US" sz="1400" dirty="0">
                  <a:solidFill>
                    <a:schemeClr val="accent3">
                      <a:lumMod val="10000"/>
                    </a:schemeClr>
                  </a:solidFill>
                </a:rPr>
                <a:t>Received Message:  11  11  01 </a:t>
              </a:r>
              <a:r>
                <a:rPr lang="en-US" sz="1400" dirty="0">
                  <a:solidFill>
                    <a:srgbClr val="FF0000"/>
                  </a:solidFill>
                </a:rPr>
                <a:t>0</a:t>
              </a:r>
              <a:r>
                <a:rPr lang="en-US" sz="1400" dirty="0">
                  <a:solidFill>
                    <a:schemeClr val="accent3">
                      <a:lumMod val="10000"/>
                    </a:schemeClr>
                  </a:solidFill>
                </a:rPr>
                <a:t>1</a:t>
              </a:r>
            </a:p>
          </p:txBody>
        </p:sp>
      </p:gr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5E0071E5-4840-9CC6-ADAD-437EEE6604B9}"/>
                  </a:ext>
                </a:extLst>
              </p:cNvPr>
              <p:cNvSpPr txBox="1"/>
              <p:nvPr/>
            </p:nvSpPr>
            <p:spPr>
              <a:xfrm>
                <a:off x="4677242" y="4526558"/>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0</m:t>
                          </m:r>
                        </m:sub>
                      </m:sSub>
                    </m:oMath>
                  </m:oMathPara>
                </a14:m>
                <a:endParaRPr lang="en-US" sz="1400" b="0" dirty="0"/>
              </a:p>
              <a:p>
                <a:pPr algn="l"/>
                <a:endParaRPr lang="en-US" sz="1400" dirty="0"/>
              </a:p>
            </p:txBody>
          </p:sp>
        </mc:Choice>
        <mc:Fallback xmlns="">
          <p:sp>
            <p:nvSpPr>
              <p:cNvPr id="150" name="TextBox 149">
                <a:extLst>
                  <a:ext uri="{FF2B5EF4-FFF2-40B4-BE49-F238E27FC236}">
                    <a16:creationId xmlns:a16="http://schemas.microsoft.com/office/drawing/2014/main" id="{5E0071E5-4840-9CC6-ADAD-437EEE6604B9}"/>
                  </a:ext>
                </a:extLst>
              </p:cNvPr>
              <p:cNvSpPr txBox="1">
                <a:spLocks noRot="1" noChangeAspect="1" noMove="1" noResize="1" noEditPoints="1" noAdjustHandles="1" noChangeArrowheads="1" noChangeShapeType="1" noTextEdit="1"/>
              </p:cNvSpPr>
              <p:nvPr/>
            </p:nvSpPr>
            <p:spPr>
              <a:xfrm>
                <a:off x="4677242" y="4526558"/>
                <a:ext cx="285335"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62A752EE-58DE-AF5F-B763-A8784EA0181B}"/>
                  </a:ext>
                </a:extLst>
              </p:cNvPr>
              <p:cNvSpPr txBox="1"/>
              <p:nvPr/>
            </p:nvSpPr>
            <p:spPr>
              <a:xfrm>
                <a:off x="5690642" y="4538798"/>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1</m:t>
                          </m:r>
                        </m:sub>
                      </m:sSub>
                    </m:oMath>
                  </m:oMathPara>
                </a14:m>
                <a:endParaRPr lang="en-US" sz="1400" b="0" dirty="0"/>
              </a:p>
              <a:p>
                <a:pPr algn="l"/>
                <a:endParaRPr lang="en-US" sz="1400" dirty="0"/>
              </a:p>
            </p:txBody>
          </p:sp>
        </mc:Choice>
        <mc:Fallback xmlns="">
          <p:sp>
            <p:nvSpPr>
              <p:cNvPr id="151" name="TextBox 150">
                <a:extLst>
                  <a:ext uri="{FF2B5EF4-FFF2-40B4-BE49-F238E27FC236}">
                    <a16:creationId xmlns:a16="http://schemas.microsoft.com/office/drawing/2014/main" id="{62A752EE-58DE-AF5F-B763-A8784EA0181B}"/>
                  </a:ext>
                </a:extLst>
              </p:cNvPr>
              <p:cNvSpPr txBox="1">
                <a:spLocks noRot="1" noChangeAspect="1" noMove="1" noResize="1" noEditPoints="1" noAdjustHandles="1" noChangeArrowheads="1" noChangeShapeType="1" noTextEdit="1"/>
              </p:cNvSpPr>
              <p:nvPr/>
            </p:nvSpPr>
            <p:spPr>
              <a:xfrm>
                <a:off x="5690642" y="4538798"/>
                <a:ext cx="285335" cy="430887"/>
              </a:xfrm>
              <a:prstGeom prst="rect">
                <a:avLst/>
              </a:prstGeom>
              <a:blipFill>
                <a:blip r:embed="rId3"/>
                <a:stretch>
                  <a:fillRect l="-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C2F0D4BC-CE1A-FD5A-5577-2CA69A34D25F}"/>
                  </a:ext>
                </a:extLst>
              </p:cNvPr>
              <p:cNvSpPr txBox="1"/>
              <p:nvPr/>
            </p:nvSpPr>
            <p:spPr>
              <a:xfrm>
                <a:off x="6783028" y="4526557"/>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2</m:t>
                          </m:r>
                        </m:sub>
                      </m:sSub>
                    </m:oMath>
                  </m:oMathPara>
                </a14:m>
                <a:endParaRPr lang="en-US" sz="1400" b="0" dirty="0"/>
              </a:p>
              <a:p>
                <a:pPr algn="l"/>
                <a:endParaRPr lang="en-US" sz="1400" dirty="0"/>
              </a:p>
            </p:txBody>
          </p:sp>
        </mc:Choice>
        <mc:Fallback xmlns="">
          <p:sp>
            <p:nvSpPr>
              <p:cNvPr id="152" name="TextBox 151">
                <a:extLst>
                  <a:ext uri="{FF2B5EF4-FFF2-40B4-BE49-F238E27FC236}">
                    <a16:creationId xmlns:a16="http://schemas.microsoft.com/office/drawing/2014/main" id="{C2F0D4BC-CE1A-FD5A-5577-2CA69A34D25F}"/>
                  </a:ext>
                </a:extLst>
              </p:cNvPr>
              <p:cNvSpPr txBox="1">
                <a:spLocks noRot="1" noChangeAspect="1" noMove="1" noResize="1" noEditPoints="1" noAdjustHandles="1" noChangeArrowheads="1" noChangeShapeType="1" noTextEdit="1"/>
              </p:cNvSpPr>
              <p:nvPr/>
            </p:nvSpPr>
            <p:spPr>
              <a:xfrm>
                <a:off x="6783028" y="4526557"/>
                <a:ext cx="285335" cy="430887"/>
              </a:xfrm>
              <a:prstGeom prst="rect">
                <a:avLst/>
              </a:prstGeom>
              <a:blipFill>
                <a:blip r:embed="rId4"/>
                <a:stretch>
                  <a:fillRect l="-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CEBBC215-78DA-AA0C-BC78-738ED1772AEB}"/>
                  </a:ext>
                </a:extLst>
              </p:cNvPr>
              <p:cNvSpPr txBox="1"/>
              <p:nvPr/>
            </p:nvSpPr>
            <p:spPr>
              <a:xfrm>
                <a:off x="7868054" y="4538797"/>
                <a:ext cx="285335"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𝑇</m:t>
                          </m:r>
                        </m:e>
                        <m:sub>
                          <m:r>
                            <a:rPr lang="en-US" sz="1400" b="0" i="1" dirty="0" smtClean="0">
                              <a:latin typeface="Cambria Math" panose="02040503050406030204" pitchFamily="18" charset="0"/>
                            </a:rPr>
                            <m:t>3</m:t>
                          </m:r>
                        </m:sub>
                      </m:sSub>
                    </m:oMath>
                  </m:oMathPara>
                </a14:m>
                <a:endParaRPr lang="en-US" sz="1400" b="0" dirty="0"/>
              </a:p>
              <a:p>
                <a:pPr algn="l"/>
                <a:endParaRPr lang="en-US" sz="1400" dirty="0"/>
              </a:p>
            </p:txBody>
          </p:sp>
        </mc:Choice>
        <mc:Fallback xmlns="">
          <p:sp>
            <p:nvSpPr>
              <p:cNvPr id="153" name="TextBox 152">
                <a:extLst>
                  <a:ext uri="{FF2B5EF4-FFF2-40B4-BE49-F238E27FC236}">
                    <a16:creationId xmlns:a16="http://schemas.microsoft.com/office/drawing/2014/main" id="{CEBBC215-78DA-AA0C-BC78-738ED1772AEB}"/>
                  </a:ext>
                </a:extLst>
              </p:cNvPr>
              <p:cNvSpPr txBox="1">
                <a:spLocks noRot="1" noChangeAspect="1" noMove="1" noResize="1" noEditPoints="1" noAdjustHandles="1" noChangeArrowheads="1" noChangeShapeType="1" noTextEdit="1"/>
              </p:cNvSpPr>
              <p:nvPr/>
            </p:nvSpPr>
            <p:spPr>
              <a:xfrm>
                <a:off x="7868054" y="4538797"/>
                <a:ext cx="285335" cy="430887"/>
              </a:xfrm>
              <a:prstGeom prst="rect">
                <a:avLst/>
              </a:prstGeom>
              <a:blipFill>
                <a:blip r:embed="rId5"/>
                <a:stretch>
                  <a:fillRect/>
                </a:stretch>
              </a:blipFill>
            </p:spPr>
            <p:txBody>
              <a:bodyPr/>
              <a:lstStyle/>
              <a:p>
                <a:r>
                  <a:rPr lang="en-US">
                    <a:noFill/>
                  </a:rPr>
                  <a:t> </a:t>
                </a:r>
              </a:p>
            </p:txBody>
          </p:sp>
        </mc:Fallback>
      </mc:AlternateContent>
      <p:sp>
        <p:nvSpPr>
          <p:cNvPr id="154" name="Text Placeholder 8">
            <a:extLst>
              <a:ext uri="{FF2B5EF4-FFF2-40B4-BE49-F238E27FC236}">
                <a16:creationId xmlns:a16="http://schemas.microsoft.com/office/drawing/2014/main" id="{B025EAB9-85CB-9D0F-6E37-B390D5D1730F}"/>
              </a:ext>
            </a:extLst>
          </p:cNvPr>
          <p:cNvSpPr txBox="1">
            <a:spLocks/>
          </p:cNvSpPr>
          <p:nvPr/>
        </p:nvSpPr>
        <p:spPr>
          <a:xfrm>
            <a:off x="640078" y="2680641"/>
            <a:ext cx="3333193" cy="180562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Iterate through the time points</a:t>
            </a:r>
          </a:p>
          <a:p>
            <a:pPr marL="285750" indent="-285750">
              <a:buFont typeface="Arial" panose="020B0604020202020204" pitchFamily="34" charset="0"/>
              <a:buChar char="•"/>
            </a:pPr>
            <a:r>
              <a:rPr lang="en-US" dirty="0"/>
              <a:t>Maintain list of best paths and metrics </a:t>
            </a:r>
          </a:p>
          <a:p>
            <a:pPr marL="285750" indent="-285750">
              <a:buFont typeface="Arial" panose="020B0604020202020204" pitchFamily="34" charset="0"/>
              <a:buChar char="•"/>
            </a:pPr>
            <a:r>
              <a:rPr lang="en-US" dirty="0"/>
              <a:t>Every node compares incoming lists</a:t>
            </a:r>
          </a:p>
          <a:p>
            <a:pPr marL="285750" indent="-285750">
              <a:buFont typeface="Arial" panose="020B0604020202020204" pitchFamily="34" charset="0"/>
              <a:buChar char="•"/>
            </a:pPr>
            <a:r>
              <a:rPr lang="en-US" dirty="0"/>
              <a:t>The L best paths continue</a:t>
            </a:r>
          </a:p>
          <a:p>
            <a:pPr marL="285750" indent="-285750">
              <a:buFont typeface="Arial" panose="020B0604020202020204" pitchFamily="34" charset="0"/>
              <a:buChar char="•"/>
            </a:pPr>
            <a:r>
              <a:rPr lang="en-US" dirty="0"/>
              <a:t>Edges add distances to metric of L</a:t>
            </a:r>
          </a:p>
          <a:p>
            <a:pPr marL="285750" indent="-285750">
              <a:buFont typeface="Arial" panose="020B0604020202020204" pitchFamily="34" charset="0"/>
              <a:buChar char="•"/>
            </a:pPr>
            <a:r>
              <a:rPr lang="en-US" dirty="0"/>
              <a:t>Repeat for next time point</a:t>
            </a:r>
          </a:p>
        </p:txBody>
      </p:sp>
      <p:sp>
        <p:nvSpPr>
          <p:cNvPr id="155" name="Text Placeholder 9">
            <a:extLst>
              <a:ext uri="{FF2B5EF4-FFF2-40B4-BE49-F238E27FC236}">
                <a16:creationId xmlns:a16="http://schemas.microsoft.com/office/drawing/2014/main" id="{37978194-AD11-1DDA-3CC6-1D225456488E}"/>
              </a:ext>
            </a:extLst>
          </p:cNvPr>
          <p:cNvSpPr txBox="1">
            <a:spLocks/>
          </p:cNvSpPr>
          <p:nvPr/>
        </p:nvSpPr>
        <p:spPr>
          <a:xfrm>
            <a:off x="640081" y="2314880"/>
            <a:ext cx="3312500" cy="215444"/>
          </a:xfrm>
          <a:prstGeom prst="rect">
            <a:avLst/>
          </a:prstGeom>
        </p:spPr>
        <p:txBody>
          <a:bodyPr vert="horz" lIns="0" tIns="0" rIns="365760" bIns="0" rtlCol="0">
            <a:spAutoFit/>
          </a:bodyPr>
          <a:lstStyle>
            <a:lvl1pPr marL="0" indent="0" algn="l" defTabSz="685800" rtl="0" eaLnBrk="1" latinLnBrk="0" hangingPunct="1">
              <a:lnSpc>
                <a:spcPct val="100000"/>
              </a:lnSpc>
              <a:spcBef>
                <a:spcPts val="750"/>
              </a:spcBef>
              <a:buFontTx/>
              <a:buNone/>
              <a:defRPr sz="1400" b="1" i="0" kern="1200" cap="all" baseline="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dirty="0"/>
              <a:t>PLVD Algorithm</a:t>
            </a:r>
          </a:p>
        </p:txBody>
      </p:sp>
    </p:spTree>
    <p:extLst>
      <p:ext uri="{BB962C8B-B14F-4D97-AF65-F5344CB8AC3E}">
        <p14:creationId xmlns:p14="http://schemas.microsoft.com/office/powerpoint/2010/main" val="2826792203"/>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1" id="{3E04E8B8-11FA-E649-9371-C7E26FFEAA93}" vid="{F579B5EC-11F9-A448-A60F-FC626C1FC18E}"/>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E04E8B8-11FA-E649-9371-C7E26FFEAA93}" vid="{088CCEDB-8790-5B4F-BA1F-7A08D2F1B0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presentation-01-light</Template>
  <TotalTime>3998</TotalTime>
  <Words>1667</Words>
  <Application>Microsoft Macintosh PowerPoint</Application>
  <PresentationFormat>On-screen Show (16:9)</PresentationFormat>
  <Paragraphs>674</Paragraphs>
  <Slides>30</Slides>
  <Notes>0</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Cambria Math</vt:lpstr>
      <vt:lpstr>Helvetica</vt:lpstr>
      <vt:lpstr>Helvetica Regular</vt:lpstr>
      <vt:lpstr>presentation-01-light</vt:lpstr>
      <vt:lpstr>presentation-01-dark</vt:lpstr>
      <vt:lpstr>PowerPoint Presentation</vt:lpstr>
      <vt:lpstr>Outline</vt:lpstr>
      <vt:lpstr>PowerPoint Presentation</vt:lpstr>
      <vt:lpstr>Convolutional Encoding</vt:lpstr>
      <vt:lpstr>Convolutional Encoding (Cont.)</vt:lpstr>
      <vt:lpstr>Trellis Skelly</vt:lpstr>
      <vt:lpstr>State Diagram</vt:lpstr>
      <vt:lpstr>Path object</vt:lpstr>
      <vt:lpstr>Parallel List Viterbi Decoding (PLVD)</vt:lpstr>
      <vt:lpstr>Additional Conditions</vt:lpstr>
      <vt:lpstr>PowerPoint Presentation</vt:lpstr>
      <vt:lpstr>Basic HW Optimizations</vt:lpstr>
      <vt:lpstr>Previous Design</vt:lpstr>
      <vt:lpstr>Previous Design (Cont.)</vt:lpstr>
      <vt:lpstr>Previous Design Flaws</vt:lpstr>
      <vt:lpstr>Changes to Design - K BRAMs</vt:lpstr>
      <vt:lpstr>PowerPoint Presentation</vt:lpstr>
      <vt:lpstr>1100</vt:lpstr>
      <vt:lpstr>Design Challenge</vt:lpstr>
      <vt:lpstr>Solution to Labeling Challenge</vt:lpstr>
      <vt:lpstr>Final HW Architecture</vt:lpstr>
      <vt:lpstr>Current and Future Steps</vt:lpstr>
      <vt:lpstr>PowerPoint Presentation</vt:lpstr>
      <vt:lpstr>Motivation for AWGN in HW</vt:lpstr>
      <vt:lpstr>Transforming Uniform RVs into Gaussian </vt:lpstr>
      <vt:lpstr>Non-Uniform Segmentation</vt:lpstr>
      <vt:lpstr>Results </vt:lpstr>
      <vt:lpstr>Acknowledgements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Mathew, Joshua</dc:creator>
  <cp:lastModifiedBy>Mathew, Joshua</cp:lastModifiedBy>
  <cp:revision>10</cp:revision>
  <dcterms:created xsi:type="dcterms:W3CDTF">2023-06-08T01:31:25Z</dcterms:created>
  <dcterms:modified xsi:type="dcterms:W3CDTF">2023-06-14T21:02:06Z</dcterms:modified>
</cp:coreProperties>
</file>