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Montserrat" panose="00000500000000000000" pitchFamily="2" charset="0"/>
      <p:regular r:id="rId8"/>
      <p:bold r:id="rId9"/>
      <p:italic r:id="rId10"/>
      <p:boldItalic r:id="rId11"/>
    </p:embeddedFont>
    <p:embeddedFont>
      <p:font typeface="Roboto" panose="020000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2A442B-964E-4393-B728-4D0AD7374695}">
  <a:tblStyle styleId="{E82A442B-964E-4393-B728-4D0AD73746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56b3012ca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56b3012ca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56b3012ca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56b3012ca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56b3012ca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56b3012ca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56b3012ca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56b3012ca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56" name="Google Shape;56;p13"/>
          <p:cNvPicPr preferRelativeResize="0"/>
          <p:nvPr/>
        </p:nvPicPr>
        <p:blipFill>
          <a:blip r:embed="rId3">
            <a:alphaModFix/>
          </a:blip>
          <a:stretch>
            <a:fillRect/>
          </a:stretch>
        </p:blipFill>
        <p:spPr>
          <a:xfrm>
            <a:off x="0" y="0"/>
            <a:ext cx="9144003" cy="5143501"/>
          </a:xfrm>
          <a:prstGeom prst="rect">
            <a:avLst/>
          </a:prstGeom>
          <a:noFill/>
          <a:ln>
            <a:noFill/>
          </a:ln>
        </p:spPr>
      </p:pic>
      <p:sp>
        <p:nvSpPr>
          <p:cNvPr id="57" name="Google Shape;57;p13"/>
          <p:cNvSpPr txBox="1"/>
          <p:nvPr/>
        </p:nvSpPr>
        <p:spPr>
          <a:xfrm>
            <a:off x="1574850" y="1643075"/>
            <a:ext cx="5994300" cy="1323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solidFill>
                  <a:srgbClr val="00FFFF"/>
                </a:solidFill>
                <a:latin typeface="Montserrat"/>
                <a:ea typeface="Montserrat"/>
                <a:cs typeface="Montserrat"/>
                <a:sym typeface="Montserrat"/>
              </a:rPr>
              <a:t>OPEN INNOVATION</a:t>
            </a:r>
            <a:endParaRPr sz="3000" b="1">
              <a:solidFill>
                <a:srgbClr val="00FFFF"/>
              </a:solidFill>
              <a:latin typeface="Montserrat"/>
              <a:ea typeface="Montserrat"/>
              <a:cs typeface="Montserrat"/>
              <a:sym typeface="Montserrat"/>
            </a:endParaRPr>
          </a:p>
          <a:p>
            <a:pPr marL="0" lvl="0" indent="0" algn="ctr" rtl="0">
              <a:spcBef>
                <a:spcPts val="0"/>
              </a:spcBef>
              <a:spcAft>
                <a:spcPts val="0"/>
              </a:spcAft>
              <a:buNone/>
            </a:pPr>
            <a:r>
              <a:rPr lang="en" sz="2200" b="1">
                <a:solidFill>
                  <a:srgbClr val="00FFFF"/>
                </a:solidFill>
                <a:latin typeface="Montserrat"/>
                <a:ea typeface="Montserrat"/>
                <a:cs typeface="Montserrat"/>
                <a:sym typeface="Montserrat"/>
              </a:rPr>
              <a:t>Hardware Based Password Management</a:t>
            </a:r>
            <a:endParaRPr sz="2200" b="1">
              <a:solidFill>
                <a:srgbClr val="00FFFF"/>
              </a:solidFill>
              <a:latin typeface="Montserrat"/>
              <a:ea typeface="Montserrat"/>
              <a:cs typeface="Montserrat"/>
              <a:sym typeface="Montserrat"/>
            </a:endParaRPr>
          </a:p>
        </p:txBody>
      </p:sp>
      <p:sp>
        <p:nvSpPr>
          <p:cNvPr id="58" name="Google Shape;58;p13"/>
          <p:cNvSpPr txBox="1"/>
          <p:nvPr/>
        </p:nvSpPr>
        <p:spPr>
          <a:xfrm>
            <a:off x="2458650" y="3134125"/>
            <a:ext cx="4226700" cy="1354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rgbClr val="00FFFF"/>
                </a:solidFill>
                <a:latin typeface="Montserrat"/>
                <a:ea typeface="Montserrat"/>
                <a:cs typeface="Montserrat"/>
                <a:sym typeface="Montserrat"/>
              </a:rPr>
              <a:t>idkWhatWe’reDoing</a:t>
            </a:r>
            <a:endParaRPr sz="2000" b="1">
              <a:solidFill>
                <a:srgbClr val="00FFFF"/>
              </a:solidFill>
              <a:latin typeface="Montserrat"/>
              <a:ea typeface="Montserrat"/>
              <a:cs typeface="Montserrat"/>
              <a:sym typeface="Montserrat"/>
            </a:endParaRPr>
          </a:p>
          <a:p>
            <a:pPr marL="0" lvl="0" indent="0" algn="ctr" rtl="0">
              <a:spcBef>
                <a:spcPts val="0"/>
              </a:spcBef>
              <a:spcAft>
                <a:spcPts val="0"/>
              </a:spcAft>
              <a:buNone/>
            </a:pPr>
            <a:r>
              <a:rPr lang="en">
                <a:solidFill>
                  <a:srgbClr val="00FFFF"/>
                </a:solidFill>
                <a:latin typeface="Montserrat"/>
                <a:ea typeface="Montserrat"/>
                <a:cs typeface="Montserrat"/>
                <a:sym typeface="Montserrat"/>
              </a:rPr>
              <a:t>D K Bharath Reddy</a:t>
            </a:r>
            <a:endParaRPr>
              <a:solidFill>
                <a:srgbClr val="00FFFF"/>
              </a:solidFill>
              <a:latin typeface="Montserrat"/>
              <a:ea typeface="Montserrat"/>
              <a:cs typeface="Montserrat"/>
              <a:sym typeface="Montserrat"/>
            </a:endParaRPr>
          </a:p>
          <a:p>
            <a:pPr marL="0" lvl="0" indent="0" algn="ctr" rtl="0">
              <a:spcBef>
                <a:spcPts val="0"/>
              </a:spcBef>
              <a:spcAft>
                <a:spcPts val="0"/>
              </a:spcAft>
              <a:buNone/>
            </a:pPr>
            <a:r>
              <a:rPr lang="en">
                <a:solidFill>
                  <a:srgbClr val="00FFFF"/>
                </a:solidFill>
                <a:latin typeface="Montserrat"/>
                <a:ea typeface="Montserrat"/>
                <a:cs typeface="Montserrat"/>
                <a:sym typeface="Montserrat"/>
              </a:rPr>
              <a:t>M Aswartha Reddy</a:t>
            </a:r>
            <a:endParaRPr>
              <a:solidFill>
                <a:srgbClr val="00FFFF"/>
              </a:solidFill>
              <a:latin typeface="Montserrat"/>
              <a:ea typeface="Montserrat"/>
              <a:cs typeface="Montserrat"/>
              <a:sym typeface="Montserrat"/>
            </a:endParaRPr>
          </a:p>
          <a:p>
            <a:pPr marL="0" lvl="0" indent="0" algn="ctr" rtl="0">
              <a:spcBef>
                <a:spcPts val="0"/>
              </a:spcBef>
              <a:spcAft>
                <a:spcPts val="0"/>
              </a:spcAft>
              <a:buNone/>
            </a:pPr>
            <a:r>
              <a:rPr lang="en">
                <a:solidFill>
                  <a:srgbClr val="00FFFF"/>
                </a:solidFill>
                <a:latin typeface="Montserrat"/>
                <a:ea typeface="Montserrat"/>
                <a:cs typeface="Montserrat"/>
                <a:sym typeface="Montserrat"/>
              </a:rPr>
              <a:t>Pulkit Dhamija</a:t>
            </a:r>
            <a:endParaRPr>
              <a:solidFill>
                <a:srgbClr val="00FFFF"/>
              </a:solidFill>
              <a:latin typeface="Montserrat"/>
              <a:ea typeface="Montserrat"/>
              <a:cs typeface="Montserrat"/>
              <a:sym typeface="Montserrat"/>
            </a:endParaRPr>
          </a:p>
          <a:p>
            <a:pPr marL="0" lvl="0" indent="0" algn="ctr" rtl="0">
              <a:spcBef>
                <a:spcPts val="0"/>
              </a:spcBef>
              <a:spcAft>
                <a:spcPts val="0"/>
              </a:spcAft>
              <a:buNone/>
            </a:pPr>
            <a:r>
              <a:rPr lang="en">
                <a:solidFill>
                  <a:srgbClr val="00FFFF"/>
                </a:solidFill>
                <a:latin typeface="Montserrat"/>
                <a:ea typeface="Montserrat"/>
                <a:cs typeface="Montserrat"/>
                <a:sym typeface="Montserrat"/>
              </a:rPr>
              <a:t>Shishira Iyar</a:t>
            </a:r>
            <a:endParaRPr>
              <a:solidFill>
                <a:srgbClr val="00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00FFFF"/>
                </a:solidFill>
              </a:rPr>
              <a:t>INTRODUCTION</a:t>
            </a:r>
            <a:endParaRPr b="1">
              <a:solidFill>
                <a:srgbClr val="00FFFF"/>
              </a:solidFill>
            </a:endParaRPr>
          </a:p>
        </p:txBody>
      </p:sp>
      <p:sp>
        <p:nvSpPr>
          <p:cNvPr id="64" name="Google Shape;64;p14"/>
          <p:cNvSpPr txBox="1">
            <a:spLocks noGrp="1"/>
          </p:cNvSpPr>
          <p:nvPr>
            <p:ph type="body" idx="1"/>
          </p:nvPr>
        </p:nvSpPr>
        <p:spPr>
          <a:xfrm>
            <a:off x="260125" y="1100900"/>
            <a:ext cx="8520600" cy="3416400"/>
          </a:xfrm>
          <a:prstGeom prst="rect">
            <a:avLst/>
          </a:prstGeom>
          <a:noFill/>
        </p:spPr>
        <p:txBody>
          <a:bodyPr spcFirstLastPara="1" wrap="square" lIns="91425" tIns="91425" rIns="91425" bIns="91425" anchor="t" anchorCtr="0">
            <a:noAutofit/>
          </a:bodyPr>
          <a:lstStyle/>
          <a:p>
            <a:pPr marL="457200" lvl="0" indent="-317500" algn="l" rtl="0">
              <a:spcBef>
                <a:spcPts val="0"/>
              </a:spcBef>
              <a:spcAft>
                <a:spcPts val="0"/>
              </a:spcAft>
              <a:buClr>
                <a:srgbClr val="D1D5DB"/>
              </a:buClr>
              <a:buSzPts val="1400"/>
              <a:buChar char="●"/>
            </a:pPr>
            <a:r>
              <a:rPr lang="en" sz="1400" dirty="0">
                <a:solidFill>
                  <a:srgbClr val="D1D5DB"/>
                </a:solidFill>
              </a:rPr>
              <a:t>Password security is of paramount importance in today's digital landscape, where individuals and organizations rely heavily on online services, websites, and various digital platforms.</a:t>
            </a:r>
            <a:endParaRPr sz="1400" dirty="0">
              <a:solidFill>
                <a:srgbClr val="D1D5DB"/>
              </a:solidFill>
            </a:endParaRPr>
          </a:p>
          <a:p>
            <a:pPr marL="457200" lvl="0" indent="-317500" algn="l" rtl="0">
              <a:spcBef>
                <a:spcPts val="0"/>
              </a:spcBef>
              <a:spcAft>
                <a:spcPts val="0"/>
              </a:spcAft>
              <a:buClr>
                <a:srgbClr val="D1D5DB"/>
              </a:buClr>
              <a:buSzPts val="1400"/>
              <a:buChar char="●"/>
            </a:pPr>
            <a:r>
              <a:rPr lang="en" sz="1400" dirty="0">
                <a:solidFill>
                  <a:srgbClr val="D1D5DB"/>
                </a:solidFill>
              </a:rPr>
              <a:t>Passwords serve as the primary defense mechanism for protecting personal and sensitive information, and their strength and integrity are crucial in preventing unauthorized access and potential data breaches.</a:t>
            </a:r>
            <a:endParaRPr sz="1400" dirty="0">
              <a:solidFill>
                <a:srgbClr val="D1D5DB"/>
              </a:solidFill>
            </a:endParaRPr>
          </a:p>
          <a:p>
            <a:pPr marL="457200" lvl="0" indent="-317500" algn="l" rtl="0">
              <a:spcBef>
                <a:spcPts val="0"/>
              </a:spcBef>
              <a:spcAft>
                <a:spcPts val="0"/>
              </a:spcAft>
              <a:buClr>
                <a:srgbClr val="D1D5DB"/>
              </a:buClr>
              <a:buSzPts val="1400"/>
              <a:buChar char="●"/>
            </a:pPr>
            <a:r>
              <a:rPr lang="en" sz="1400" dirty="0">
                <a:solidFill>
                  <a:srgbClr val="D1D5DB"/>
                </a:solidFill>
              </a:rPr>
              <a:t>Software-based password management offers convenience and security by enabling users to store and manage their passwords digitally. However, it also comes with its own set of challenges and risks such as Single Point of Failure: With software-based password managers, users typically need to remember one master password to access their entire password database. If this master password is compromised or forgotten, it can lead to a complete loss of access to all stored passwords.</a:t>
            </a:r>
            <a:endParaRPr sz="1400" dirty="0">
              <a:solidFill>
                <a:srgbClr val="D1D5DB"/>
              </a:solidFill>
            </a:endParaRPr>
          </a:p>
          <a:p>
            <a:pPr marL="457200" lvl="0" indent="-317500" algn="l" rtl="0">
              <a:spcBef>
                <a:spcPts val="0"/>
              </a:spcBef>
              <a:spcAft>
                <a:spcPts val="0"/>
              </a:spcAft>
              <a:buClr>
                <a:srgbClr val="D1D5DB"/>
              </a:buClr>
              <a:buSzPts val="1400"/>
              <a:buChar char="●"/>
            </a:pPr>
            <a:r>
              <a:rPr lang="en" sz="1400" dirty="0">
                <a:solidFill>
                  <a:srgbClr val="D1D5DB"/>
                </a:solidFill>
              </a:rPr>
              <a:t>Thus it is imperative that we switch to hardware based password management system to enhance the security and ensure privacy of the user.</a:t>
            </a:r>
            <a:endParaRPr sz="1400" dirty="0">
              <a:solidFill>
                <a:srgbClr val="D1D5DB"/>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234350" y="238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920" b="1">
                <a:solidFill>
                  <a:srgbClr val="00FFFF"/>
                </a:solidFill>
              </a:rPr>
              <a:t>COMPARISION OF SOFTWARE AND HARDWARE SOLUTION</a:t>
            </a:r>
            <a:endParaRPr sz="1720" b="1">
              <a:solidFill>
                <a:srgbClr val="00FFFF"/>
              </a:solidFill>
            </a:endParaRPr>
          </a:p>
        </p:txBody>
      </p:sp>
      <p:sp>
        <p:nvSpPr>
          <p:cNvPr id="70" name="Google Shape;70;p15"/>
          <p:cNvSpPr txBox="1">
            <a:spLocks noGrp="1"/>
          </p:cNvSpPr>
          <p:nvPr>
            <p:ph type="body" idx="1"/>
          </p:nvPr>
        </p:nvSpPr>
        <p:spPr>
          <a:xfrm>
            <a:off x="311700" y="930725"/>
            <a:ext cx="8520600" cy="40737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Clr>
                <a:schemeClr val="dk1"/>
              </a:buClr>
              <a:buFont typeface="Arial"/>
              <a:buNone/>
            </a:pPr>
            <a:endParaRPr sz="1200">
              <a:solidFill>
                <a:srgbClr val="D1D5DB"/>
              </a:solidFill>
              <a:highlight>
                <a:srgbClr val="444654"/>
              </a:highlight>
              <a:latin typeface="Roboto"/>
              <a:ea typeface="Roboto"/>
              <a:cs typeface="Roboto"/>
              <a:sym typeface="Roboto"/>
            </a:endParaRPr>
          </a:p>
          <a:p>
            <a:pPr marL="457200" lvl="0" indent="0" algn="l" rtl="0">
              <a:spcBef>
                <a:spcPts val="1500"/>
              </a:spcBef>
              <a:spcAft>
                <a:spcPts val="0"/>
              </a:spcAft>
              <a:buClr>
                <a:schemeClr val="dk1"/>
              </a:buClr>
              <a:buFont typeface="Arial"/>
              <a:buNone/>
            </a:pPr>
            <a:endParaRPr sz="1200">
              <a:solidFill>
                <a:srgbClr val="D1D5DB"/>
              </a:solidFill>
              <a:highlight>
                <a:srgbClr val="444654"/>
              </a:highlight>
              <a:latin typeface="Roboto"/>
              <a:ea typeface="Roboto"/>
              <a:cs typeface="Roboto"/>
              <a:sym typeface="Roboto"/>
            </a:endParaRPr>
          </a:p>
          <a:p>
            <a:pPr marL="457200" lvl="0" indent="0" algn="l" rtl="0">
              <a:spcBef>
                <a:spcPts val="1500"/>
              </a:spcBef>
              <a:spcAft>
                <a:spcPts val="1500"/>
              </a:spcAft>
              <a:buNone/>
            </a:pPr>
            <a:endParaRPr sz="1200">
              <a:solidFill>
                <a:srgbClr val="D1D5DB"/>
              </a:solidFill>
              <a:highlight>
                <a:srgbClr val="444654"/>
              </a:highlight>
              <a:latin typeface="Roboto"/>
              <a:ea typeface="Roboto"/>
              <a:cs typeface="Roboto"/>
              <a:sym typeface="Roboto"/>
            </a:endParaRPr>
          </a:p>
        </p:txBody>
      </p:sp>
      <p:graphicFrame>
        <p:nvGraphicFramePr>
          <p:cNvPr id="71" name="Google Shape;71;p15"/>
          <p:cNvGraphicFramePr/>
          <p:nvPr>
            <p:extLst>
              <p:ext uri="{D42A27DB-BD31-4B8C-83A1-F6EECF244321}">
                <p14:modId xmlns:p14="http://schemas.microsoft.com/office/powerpoint/2010/main" val="3894463613"/>
              </p:ext>
            </p:extLst>
          </p:nvPr>
        </p:nvGraphicFramePr>
        <p:xfrm>
          <a:off x="952500" y="1047750"/>
          <a:ext cx="7239000" cy="3337380"/>
        </p:xfrm>
        <a:graphic>
          <a:graphicData uri="http://schemas.openxmlformats.org/drawingml/2006/table">
            <a:tbl>
              <a:tblPr>
                <a:noFill/>
                <a:tableStyleId>{E82A442B-964E-4393-B728-4D0AD7374695}</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sz="1050">
                          <a:solidFill>
                            <a:srgbClr val="FFFFFF"/>
                          </a:solidFill>
                        </a:rPr>
                        <a:t>Comparison Factors</a:t>
                      </a:r>
                      <a:endParaRPr/>
                    </a:p>
                  </a:txBody>
                  <a:tcPr marL="91425" marR="91425" marT="91425" marB="91425"/>
                </a:tc>
                <a:tc>
                  <a:txBody>
                    <a:bodyPr/>
                    <a:lstStyle/>
                    <a:p>
                      <a:pPr marL="0" lvl="0" indent="0" algn="l" rtl="0">
                        <a:spcBef>
                          <a:spcPts val="0"/>
                        </a:spcBef>
                        <a:spcAft>
                          <a:spcPts val="0"/>
                        </a:spcAft>
                        <a:buNone/>
                      </a:pPr>
                      <a:r>
                        <a:rPr lang="en" sz="1050">
                          <a:solidFill>
                            <a:srgbClr val="FFFFFF"/>
                          </a:solidFill>
                        </a:rPr>
                        <a:t>Software-Based Password Management System</a:t>
                      </a:r>
                      <a:endParaRPr/>
                    </a:p>
                  </a:txBody>
                  <a:tcPr marL="91425" marR="91425" marT="91425" marB="91425"/>
                </a:tc>
                <a:tc>
                  <a:txBody>
                    <a:bodyPr/>
                    <a:lstStyle/>
                    <a:p>
                      <a:pPr marL="0" lvl="0" indent="0" algn="l" rtl="0">
                        <a:spcBef>
                          <a:spcPts val="0"/>
                        </a:spcBef>
                        <a:spcAft>
                          <a:spcPts val="0"/>
                        </a:spcAft>
                        <a:buNone/>
                      </a:pPr>
                      <a:r>
                        <a:rPr lang="en" sz="1050">
                          <a:solidFill>
                            <a:srgbClr val="FFFFFF"/>
                          </a:solidFill>
                        </a:rPr>
                        <a:t>Hardware-Based Password Management System</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050">
                          <a:solidFill>
                            <a:srgbClr val="D1D5DB"/>
                          </a:solidFill>
                        </a:rPr>
                        <a:t>Vulnerability</a:t>
                      </a:r>
                      <a:endParaRPr/>
                    </a:p>
                  </a:txBody>
                  <a:tcPr marL="91425" marR="91425" marT="91425" marB="91425"/>
                </a:tc>
                <a:tc>
                  <a:txBody>
                    <a:bodyPr/>
                    <a:lstStyle/>
                    <a:p>
                      <a:pPr marL="0" lvl="0" indent="0" algn="l" rtl="0">
                        <a:spcBef>
                          <a:spcPts val="0"/>
                        </a:spcBef>
                        <a:spcAft>
                          <a:spcPts val="0"/>
                        </a:spcAft>
                        <a:buNone/>
                      </a:pPr>
                      <a:r>
                        <a:rPr lang="en" sz="1050">
                          <a:solidFill>
                            <a:srgbClr val="D1D5DB"/>
                          </a:solidFill>
                        </a:rPr>
                        <a:t>Susceptible to malware, keyloggers, phishing attacks</a:t>
                      </a:r>
                      <a:endParaRPr/>
                    </a:p>
                  </a:txBody>
                  <a:tcPr marL="91425" marR="91425" marT="91425" marB="91425"/>
                </a:tc>
                <a:tc>
                  <a:txBody>
                    <a:bodyPr/>
                    <a:lstStyle/>
                    <a:p>
                      <a:pPr marL="0" lvl="0" indent="0" algn="l" rtl="0">
                        <a:spcBef>
                          <a:spcPts val="0"/>
                        </a:spcBef>
                        <a:spcAft>
                          <a:spcPts val="0"/>
                        </a:spcAft>
                        <a:buNone/>
                      </a:pPr>
                      <a:r>
                        <a:rPr lang="en" sz="1050">
                          <a:solidFill>
                            <a:srgbClr val="D1D5DB"/>
                          </a:solidFill>
                        </a:rPr>
                        <a:t>Immune to common malware threats</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050">
                          <a:solidFill>
                            <a:srgbClr val="D1D5DB"/>
                          </a:solidFill>
                        </a:rPr>
                        <a:t>Single Point of Failure</a:t>
                      </a:r>
                      <a:endParaRPr/>
                    </a:p>
                  </a:txBody>
                  <a:tcPr marL="91425" marR="91425" marT="91425" marB="91425"/>
                </a:tc>
                <a:tc>
                  <a:txBody>
                    <a:bodyPr/>
                    <a:lstStyle/>
                    <a:p>
                      <a:pPr marL="0" lvl="0" indent="0" algn="l" rtl="0">
                        <a:spcBef>
                          <a:spcPts val="0"/>
                        </a:spcBef>
                        <a:spcAft>
                          <a:spcPts val="0"/>
                        </a:spcAft>
                        <a:buNone/>
                      </a:pPr>
                      <a:r>
                        <a:rPr lang="en" sz="1050">
                          <a:solidFill>
                            <a:srgbClr val="D1D5DB"/>
                          </a:solidFill>
                        </a:rPr>
                        <a:t>Master password vulnerability can compromise all stored passwords</a:t>
                      </a:r>
                      <a:endParaRPr/>
                    </a:p>
                  </a:txBody>
                  <a:tcPr marL="91425" marR="91425" marT="91425" marB="91425"/>
                </a:tc>
                <a:tc>
                  <a:txBody>
                    <a:bodyPr/>
                    <a:lstStyle/>
                    <a:p>
                      <a:pPr marL="0" lvl="0" indent="0" algn="l" rtl="0">
                        <a:spcBef>
                          <a:spcPts val="0"/>
                        </a:spcBef>
                        <a:spcAft>
                          <a:spcPts val="0"/>
                        </a:spcAft>
                        <a:buNone/>
                      </a:pPr>
                      <a:r>
                        <a:rPr lang="en" sz="1050" dirty="0">
                          <a:solidFill>
                            <a:srgbClr val="D1D5DB"/>
                          </a:solidFill>
                        </a:rPr>
                        <a:t>Even with physical possession and user verification the stored passwords cannot be compromised because of zero knowledge proof</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050">
                          <a:solidFill>
                            <a:srgbClr val="D1D5DB"/>
                          </a:solidFill>
                        </a:rPr>
                        <a:t>Enhanced Security</a:t>
                      </a:r>
                      <a:endParaRPr/>
                    </a:p>
                  </a:txBody>
                  <a:tcPr marL="91425" marR="91425" marT="91425" marB="91425"/>
                </a:tc>
                <a:tc>
                  <a:txBody>
                    <a:bodyPr/>
                    <a:lstStyle/>
                    <a:p>
                      <a:pPr marL="0" lvl="0" indent="0" algn="l" rtl="0">
                        <a:spcBef>
                          <a:spcPts val="0"/>
                        </a:spcBef>
                        <a:spcAft>
                          <a:spcPts val="0"/>
                        </a:spcAft>
                        <a:buNone/>
                      </a:pPr>
                      <a:r>
                        <a:rPr lang="en" sz="1050">
                          <a:solidFill>
                            <a:srgbClr val="D1D5DB"/>
                          </a:solidFill>
                        </a:rPr>
                        <a:t>Relies on device and software security for protection</a:t>
                      </a:r>
                      <a:endParaRPr/>
                    </a:p>
                  </a:txBody>
                  <a:tcPr marL="91425" marR="91425" marT="91425" marB="91425"/>
                </a:tc>
                <a:tc>
                  <a:txBody>
                    <a:bodyPr/>
                    <a:lstStyle/>
                    <a:p>
                      <a:pPr marL="0" lvl="0" indent="0" algn="l" rtl="0">
                        <a:spcBef>
                          <a:spcPts val="0"/>
                        </a:spcBef>
                        <a:spcAft>
                          <a:spcPts val="0"/>
                        </a:spcAft>
                        <a:buNone/>
                      </a:pPr>
                      <a:r>
                        <a:rPr lang="en" sz="1050">
                          <a:solidFill>
                            <a:srgbClr val="D1D5DB"/>
                          </a:solidFill>
                        </a:rPr>
                        <a:t>Keeps passwords isolated from underlying devices and software</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050">
                          <a:solidFill>
                            <a:srgbClr val="D1D5DB"/>
                          </a:solidFill>
                        </a:rPr>
                        <a:t>Portability</a:t>
                      </a:r>
                      <a:endParaRPr/>
                    </a:p>
                  </a:txBody>
                  <a:tcPr marL="91425" marR="91425" marT="91425" marB="91425"/>
                </a:tc>
                <a:tc>
                  <a:txBody>
                    <a:bodyPr/>
                    <a:lstStyle/>
                    <a:p>
                      <a:pPr marL="0" lvl="0" indent="0" algn="l" rtl="0">
                        <a:spcBef>
                          <a:spcPts val="0"/>
                        </a:spcBef>
                        <a:spcAft>
                          <a:spcPts val="0"/>
                        </a:spcAft>
                        <a:buNone/>
                      </a:pPr>
                      <a:r>
                        <a:rPr lang="en" sz="1050">
                          <a:solidFill>
                            <a:srgbClr val="D1D5DB"/>
                          </a:solidFill>
                        </a:rPr>
                        <a:t>Dependent on devices and synchronization capabilities</a:t>
                      </a:r>
                      <a:endParaRPr/>
                    </a:p>
                  </a:txBody>
                  <a:tcPr marL="91425" marR="91425" marT="91425" marB="91425"/>
                </a:tc>
                <a:tc>
                  <a:txBody>
                    <a:bodyPr/>
                    <a:lstStyle/>
                    <a:p>
                      <a:pPr marL="0" lvl="0" indent="0" algn="l" rtl="0">
                        <a:spcBef>
                          <a:spcPts val="0"/>
                        </a:spcBef>
                        <a:spcAft>
                          <a:spcPts val="0"/>
                        </a:spcAft>
                        <a:buNone/>
                      </a:pPr>
                      <a:r>
                        <a:rPr lang="en" sz="1050">
                          <a:solidFill>
                            <a:srgbClr val="D1D5DB"/>
                          </a:solidFill>
                        </a:rPr>
                        <a:t>Portable, not dependent on specific devices or internet connectivity</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050">
                          <a:solidFill>
                            <a:srgbClr val="D1D5DB"/>
                          </a:solidFill>
                        </a:rPr>
                        <a:t>Protection Against Malware</a:t>
                      </a:r>
                      <a:endParaRPr/>
                    </a:p>
                  </a:txBody>
                  <a:tcPr marL="91425" marR="91425" marT="91425" marB="91425"/>
                </a:tc>
                <a:tc>
                  <a:txBody>
                    <a:bodyPr/>
                    <a:lstStyle/>
                    <a:p>
                      <a:pPr marL="0" lvl="0" indent="0" algn="l" rtl="0">
                        <a:spcBef>
                          <a:spcPts val="0"/>
                        </a:spcBef>
                        <a:spcAft>
                          <a:spcPts val="0"/>
                        </a:spcAft>
                        <a:buNone/>
                      </a:pPr>
                      <a:r>
                        <a:rPr lang="en" sz="1050">
                          <a:solidFill>
                            <a:srgbClr val="D1D5DB"/>
                          </a:solidFill>
                        </a:rPr>
                        <a:t>Prone to malware attacks on the host device</a:t>
                      </a:r>
                      <a:endParaRPr/>
                    </a:p>
                  </a:txBody>
                  <a:tcPr marL="91425" marR="91425" marT="91425" marB="91425"/>
                </a:tc>
                <a:tc>
                  <a:txBody>
                    <a:bodyPr/>
                    <a:lstStyle/>
                    <a:p>
                      <a:pPr marL="0" lvl="0" indent="0" algn="l" rtl="0">
                        <a:spcBef>
                          <a:spcPts val="0"/>
                        </a:spcBef>
                        <a:spcAft>
                          <a:spcPts val="0"/>
                        </a:spcAft>
                        <a:buNone/>
                      </a:pPr>
                      <a:r>
                        <a:rPr lang="en" sz="1050" dirty="0">
                          <a:solidFill>
                            <a:srgbClr val="D1D5DB"/>
                          </a:solidFill>
                        </a:rPr>
                        <a:t>Not affected by keyloggers or screen capture attacks</a:t>
                      </a:r>
                      <a:endParaRPr dirty="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00FFFF"/>
                </a:solidFill>
              </a:rPr>
              <a:t>HOW OUR SOLUTION WORKS</a:t>
            </a:r>
            <a:endParaRPr b="1">
              <a:solidFill>
                <a:srgbClr val="00FFFF"/>
              </a:solidFill>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D1D5DB"/>
              </a:buClr>
              <a:buSzPts val="1400"/>
              <a:buChar char="●"/>
            </a:pPr>
            <a:r>
              <a:rPr lang="en" sz="1400" dirty="0">
                <a:solidFill>
                  <a:srgbClr val="D1D5DB"/>
                </a:solidFill>
              </a:rPr>
              <a:t>The hardware-based password manager uses a microcontroller ESP32 that securely stores a user's passwords. </a:t>
            </a:r>
            <a:endParaRPr sz="1400" dirty="0">
              <a:solidFill>
                <a:srgbClr val="D1D5DB"/>
              </a:solidFill>
            </a:endParaRPr>
          </a:p>
          <a:p>
            <a:pPr marL="457200" lvl="0" indent="-317500" algn="l" rtl="0">
              <a:spcBef>
                <a:spcPts val="0"/>
              </a:spcBef>
              <a:spcAft>
                <a:spcPts val="0"/>
              </a:spcAft>
              <a:buClr>
                <a:srgbClr val="D1D5DB"/>
              </a:buClr>
              <a:buSzPts val="1400"/>
              <a:buChar char="●"/>
            </a:pPr>
            <a:r>
              <a:rPr lang="en" sz="1400" dirty="0">
                <a:solidFill>
                  <a:srgbClr val="D1D5DB"/>
                </a:solidFill>
              </a:rPr>
              <a:t>When connected to a computer, it allows the user to select the desired account. With a simple click on a rotary encoder, the microcontroller automatically inputs the corresponding password into the computer, eliminating the need for manual entry. </a:t>
            </a:r>
            <a:endParaRPr sz="1400" dirty="0">
              <a:solidFill>
                <a:srgbClr val="D1D5DB"/>
              </a:solidFill>
            </a:endParaRPr>
          </a:p>
          <a:p>
            <a:pPr marL="457200" lvl="0" indent="-317500" algn="l" rtl="0">
              <a:spcBef>
                <a:spcPts val="0"/>
              </a:spcBef>
              <a:spcAft>
                <a:spcPts val="0"/>
              </a:spcAft>
              <a:buClr>
                <a:srgbClr val="D1D5DB"/>
              </a:buClr>
              <a:buSzPts val="1400"/>
              <a:buChar char="●"/>
            </a:pPr>
            <a:r>
              <a:rPr lang="en" sz="1400" dirty="0">
                <a:solidFill>
                  <a:srgbClr val="D1D5DB"/>
                </a:solidFill>
              </a:rPr>
              <a:t>This streamlined process ensures efficient and convenient access to various accounts while maintaining a high level of security. The device serves as a reliable and user-friendly solution for managing multiple passwords in a hardware-encrypted environment.</a:t>
            </a:r>
            <a:endParaRPr sz="1400" dirty="0">
              <a:solidFill>
                <a:srgbClr val="D1D5DB"/>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00FFFF"/>
                </a:solidFill>
              </a:rPr>
              <a:t>TECH STACK</a:t>
            </a:r>
            <a:endParaRPr b="1">
              <a:solidFill>
                <a:srgbClr val="00FFFF"/>
              </a:solidFill>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 sz="1400" dirty="0">
                <a:solidFill>
                  <a:srgbClr val="D1D5DB"/>
                </a:solidFill>
              </a:rPr>
              <a:t>HARDWARE                                                                                    SOFTWARE</a:t>
            </a:r>
            <a:endParaRPr sz="1400" dirty="0">
              <a:solidFill>
                <a:srgbClr val="D1D5DB"/>
              </a:solidFill>
            </a:endParaRPr>
          </a:p>
          <a:p>
            <a:pPr marL="457200" lvl="0" indent="-317500" algn="l" rtl="0">
              <a:spcBef>
                <a:spcPts val="1500"/>
              </a:spcBef>
              <a:spcAft>
                <a:spcPts val="0"/>
              </a:spcAft>
              <a:buClr>
                <a:srgbClr val="D1D5DB"/>
              </a:buClr>
              <a:buSzPts val="1400"/>
              <a:buChar char="●"/>
            </a:pPr>
            <a:r>
              <a:rPr lang="en" sz="1400" dirty="0">
                <a:solidFill>
                  <a:srgbClr val="D1D5DB"/>
                </a:solidFill>
              </a:rPr>
              <a:t>ESP 32                                                                                 Arduino IDE</a:t>
            </a:r>
            <a:endParaRPr sz="1400" dirty="0">
              <a:solidFill>
                <a:srgbClr val="D1D5DB"/>
              </a:solidFill>
            </a:endParaRPr>
          </a:p>
          <a:p>
            <a:pPr marL="457200" lvl="0" indent="-317500" algn="l" rtl="0">
              <a:spcBef>
                <a:spcPts val="0"/>
              </a:spcBef>
              <a:spcAft>
                <a:spcPts val="0"/>
              </a:spcAft>
              <a:buClr>
                <a:srgbClr val="D1D5DB"/>
              </a:buClr>
              <a:buSzPts val="1400"/>
              <a:buChar char="●"/>
            </a:pPr>
            <a:r>
              <a:rPr lang="en" sz="1400" dirty="0">
                <a:solidFill>
                  <a:srgbClr val="D1D5DB"/>
                </a:solidFill>
              </a:rPr>
              <a:t>Rotary Encoder                                                                    Flask</a:t>
            </a:r>
            <a:endParaRPr sz="1400" dirty="0">
              <a:solidFill>
                <a:srgbClr val="D1D5DB"/>
              </a:solidFill>
            </a:endParaRPr>
          </a:p>
          <a:p>
            <a:pPr marL="457200" lvl="0" indent="-317500" algn="l" rtl="0">
              <a:spcBef>
                <a:spcPts val="0"/>
              </a:spcBef>
              <a:spcAft>
                <a:spcPts val="0"/>
              </a:spcAft>
              <a:buClr>
                <a:srgbClr val="D1D5DB"/>
              </a:buClr>
              <a:buSzPts val="1400"/>
              <a:buChar char="●"/>
            </a:pPr>
            <a:r>
              <a:rPr lang="en" sz="1400" dirty="0">
                <a:solidFill>
                  <a:srgbClr val="D1D5DB"/>
                </a:solidFill>
              </a:rPr>
              <a:t>OLED</a:t>
            </a:r>
            <a:endParaRPr sz="1400" dirty="0">
              <a:solidFill>
                <a:srgbClr val="D1D5DB"/>
              </a:solidFill>
            </a:endParaRPr>
          </a:p>
          <a:p>
            <a:pPr marL="457200" lvl="0" indent="-317500" algn="l" rtl="0">
              <a:spcBef>
                <a:spcPts val="0"/>
              </a:spcBef>
              <a:spcAft>
                <a:spcPts val="0"/>
              </a:spcAft>
              <a:buClr>
                <a:srgbClr val="D1D5DB"/>
              </a:buClr>
              <a:buSzPts val="1400"/>
              <a:buChar char="●"/>
            </a:pPr>
            <a:r>
              <a:rPr lang="en" sz="1400" dirty="0">
                <a:solidFill>
                  <a:srgbClr val="D1D5DB"/>
                </a:solidFill>
              </a:rPr>
              <a:t>Buzzer</a:t>
            </a:r>
            <a:endParaRPr sz="1400" dirty="0">
              <a:solidFill>
                <a:srgbClr val="D1D5DB"/>
              </a:solidFill>
            </a:endParaRPr>
          </a:p>
          <a:p>
            <a:pPr marL="457200" lvl="0" indent="-317500" algn="l" rtl="0">
              <a:spcBef>
                <a:spcPts val="0"/>
              </a:spcBef>
              <a:spcAft>
                <a:spcPts val="0"/>
              </a:spcAft>
              <a:buClr>
                <a:srgbClr val="D1D5DB"/>
              </a:buClr>
              <a:buSzPts val="1400"/>
              <a:buChar char="●"/>
            </a:pPr>
            <a:r>
              <a:rPr lang="en" sz="1400" dirty="0">
                <a:solidFill>
                  <a:srgbClr val="D1D5DB"/>
                </a:solidFill>
              </a:rPr>
              <a:t>LED</a:t>
            </a:r>
            <a:endParaRPr sz="1400" dirty="0">
              <a:solidFill>
                <a:srgbClr val="D1D5DB"/>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409</Words>
  <Application>Microsoft Office PowerPoint</Application>
  <PresentationFormat>On-screen Show (16:9)</PresentationFormat>
  <Paragraphs>43</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Montserrat</vt:lpstr>
      <vt:lpstr>Roboto</vt:lpstr>
      <vt:lpstr>Simple Light</vt:lpstr>
      <vt:lpstr>PowerPoint Presentation</vt:lpstr>
      <vt:lpstr>INTRODUCTION</vt:lpstr>
      <vt:lpstr>COMPARISION OF SOFTWARE AND HARDWARE SOLUTION</vt:lpstr>
      <vt:lpstr>HOW OUR SOLUTION WORKS</vt:lpstr>
      <vt:lpstr>TECH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Aswarth M</cp:lastModifiedBy>
  <cp:revision>2</cp:revision>
  <dcterms:modified xsi:type="dcterms:W3CDTF">2023-07-02T07:22:45Z</dcterms:modified>
</cp:coreProperties>
</file>