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65" r:id="rId3"/>
    <p:sldId id="258" r:id="rId4"/>
    <p:sldId id="266" r:id="rId5"/>
    <p:sldId id="267" r:id="rId6"/>
    <p:sldId id="270" r:id="rId7"/>
    <p:sldId id="268" r:id="rId8"/>
    <p:sldId id="269" r:id="rId9"/>
    <p:sldId id="271" r:id="rId10"/>
    <p:sldId id="272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lliard" initials="SR" lastIdx="15" clrIdx="0"/>
  <p:cmAuthor id="2" name="Barber, Catherine" initials="BC" lastIdx="17" clrIdx="1"/>
  <p:cmAuthor id="3" name="Thorp, Jenny (PED-JOR)" initials="TJ(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395"/>
    <a:srgbClr val="3093BC"/>
    <a:srgbClr val="5B92B9"/>
    <a:srgbClr val="568F86"/>
    <a:srgbClr val="008B5D"/>
    <a:srgbClr val="FBF5EA"/>
    <a:srgbClr val="F8F8F8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3" autoAdjust="0"/>
    <p:restoredTop sz="94660"/>
  </p:normalViewPr>
  <p:slideViewPr>
    <p:cSldViewPr>
      <p:cViewPr varScale="1">
        <p:scale>
          <a:sx n="109" d="100"/>
          <a:sy n="109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F3931-C7B7-4298-915F-E53CBA1E17DE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DF3DB-ABE0-4C02-A93A-F25EC154F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78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E438D2-9173-4F27-B8C3-4EFC71EE8037}" type="slidenum">
              <a:rPr lang="en-GB" altLang="en-US"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438D2-9173-4F27-B8C3-4EFC71EE8037}" type="slidenum">
              <a:rPr lang="en-GB" altLang="en-US" smtClean="0"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438D2-9173-4F27-B8C3-4EFC71EE8037}" type="slidenum">
              <a:rPr lang="en-GB" altLang="en-US" smtClean="0"/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093B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700808"/>
            <a:ext cx="8207375" cy="4382492"/>
          </a:xfrm>
          <a:prstGeom prst="rect">
            <a:avLst/>
          </a:prstGeom>
        </p:spPr>
        <p:txBody>
          <a:bodyPr vert="eaVert"/>
          <a:lstStyle>
            <a:lvl1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174580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17458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800000"/>
            <a:ext cx="8207375" cy="431048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GB" noProof="0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844824"/>
            <a:ext cx="8207375" cy="4238476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6800"/>
            <a:ext cx="4027487" cy="431048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6800"/>
            <a:ext cx="4027488" cy="431048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3"/>
            <a:ext cx="4040188" cy="3561259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64903"/>
            <a:ext cx="4041775" cy="3561259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844824"/>
            <a:ext cx="8207375" cy="4238476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36712"/>
            <a:ext cx="3008313" cy="91660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91062"/>
            <a:ext cx="5486400" cy="49817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3093B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89240"/>
            <a:ext cx="5486400" cy="582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889908"/>
            <a:ext cx="5486400" cy="4123267"/>
          </a:xfrm>
          <a:custGeom>
            <a:avLst/>
            <a:gdLst>
              <a:gd name="connsiteX0" fmla="*/ 653373 w 5612333"/>
              <a:gd name="connsiteY0" fmla="*/ 0 h 4123267"/>
              <a:gd name="connsiteX1" fmla="*/ 4958960 w 5612333"/>
              <a:gd name="connsiteY1" fmla="*/ 0 h 4123267"/>
              <a:gd name="connsiteX2" fmla="*/ 5612333 w 5612333"/>
              <a:gd name="connsiteY2" fmla="*/ 653373 h 4123267"/>
              <a:gd name="connsiteX3" fmla="*/ 5612333 w 5612333"/>
              <a:gd name="connsiteY3" fmla="*/ 4123267 h 4123267"/>
              <a:gd name="connsiteX4" fmla="*/ 5612333 w 5612333"/>
              <a:gd name="connsiteY4" fmla="*/ 4123267 h 4123267"/>
              <a:gd name="connsiteX5" fmla="*/ 0 w 5612333"/>
              <a:gd name="connsiteY5" fmla="*/ 4123267 h 4123267"/>
              <a:gd name="connsiteX6" fmla="*/ 0 w 5612333"/>
              <a:gd name="connsiteY6" fmla="*/ 4123267 h 4123267"/>
              <a:gd name="connsiteX7" fmla="*/ 0 w 5612333"/>
              <a:gd name="connsiteY7" fmla="*/ 653373 h 4123267"/>
              <a:gd name="connsiteX8" fmla="*/ 653373 w 5612333"/>
              <a:gd name="connsiteY8" fmla="*/ 0 h 4123267"/>
              <a:gd name="connsiteX0-1" fmla="*/ 653373 w 5612333"/>
              <a:gd name="connsiteY0-2" fmla="*/ 0 h 4123267"/>
              <a:gd name="connsiteX1-3" fmla="*/ 5612333 w 5612333"/>
              <a:gd name="connsiteY1-4" fmla="*/ 653373 h 4123267"/>
              <a:gd name="connsiteX2-5" fmla="*/ 5612333 w 5612333"/>
              <a:gd name="connsiteY2-6" fmla="*/ 4123267 h 4123267"/>
              <a:gd name="connsiteX3-7" fmla="*/ 5612333 w 5612333"/>
              <a:gd name="connsiteY3-8" fmla="*/ 4123267 h 4123267"/>
              <a:gd name="connsiteX4-9" fmla="*/ 0 w 5612333"/>
              <a:gd name="connsiteY4-10" fmla="*/ 4123267 h 4123267"/>
              <a:gd name="connsiteX5-11" fmla="*/ 0 w 5612333"/>
              <a:gd name="connsiteY5-12" fmla="*/ 4123267 h 4123267"/>
              <a:gd name="connsiteX6-13" fmla="*/ 0 w 5612333"/>
              <a:gd name="connsiteY6-14" fmla="*/ 653373 h 4123267"/>
              <a:gd name="connsiteX7-15" fmla="*/ 653373 w 5612333"/>
              <a:gd name="connsiteY7-16" fmla="*/ 0 h 4123267"/>
              <a:gd name="connsiteX0-17" fmla="*/ 653373 w 5620800"/>
              <a:gd name="connsiteY0-18" fmla="*/ 0 h 4123267"/>
              <a:gd name="connsiteX1-19" fmla="*/ 5620800 w 5620800"/>
              <a:gd name="connsiteY1-20" fmla="*/ 26839 h 4123267"/>
              <a:gd name="connsiteX2-21" fmla="*/ 5612333 w 5620800"/>
              <a:gd name="connsiteY2-22" fmla="*/ 4123267 h 4123267"/>
              <a:gd name="connsiteX3-23" fmla="*/ 5612333 w 5620800"/>
              <a:gd name="connsiteY3-24" fmla="*/ 4123267 h 4123267"/>
              <a:gd name="connsiteX4-25" fmla="*/ 0 w 5620800"/>
              <a:gd name="connsiteY4-26" fmla="*/ 4123267 h 4123267"/>
              <a:gd name="connsiteX5-27" fmla="*/ 0 w 5620800"/>
              <a:gd name="connsiteY5-28" fmla="*/ 4123267 h 4123267"/>
              <a:gd name="connsiteX6-29" fmla="*/ 0 w 5620800"/>
              <a:gd name="connsiteY6-30" fmla="*/ 653373 h 4123267"/>
              <a:gd name="connsiteX7-31" fmla="*/ 653373 w 5620800"/>
              <a:gd name="connsiteY7-32" fmla="*/ 0 h 4123267"/>
              <a:gd name="connsiteX0-33" fmla="*/ 653373 w 5620800"/>
              <a:gd name="connsiteY0-34" fmla="*/ 0 h 4123267"/>
              <a:gd name="connsiteX1-35" fmla="*/ 5620800 w 5620800"/>
              <a:gd name="connsiteY1-36" fmla="*/ 9906 h 4123267"/>
              <a:gd name="connsiteX2-37" fmla="*/ 5612333 w 5620800"/>
              <a:gd name="connsiteY2-38" fmla="*/ 4123267 h 4123267"/>
              <a:gd name="connsiteX3-39" fmla="*/ 5612333 w 5620800"/>
              <a:gd name="connsiteY3-40" fmla="*/ 4123267 h 4123267"/>
              <a:gd name="connsiteX4-41" fmla="*/ 0 w 5620800"/>
              <a:gd name="connsiteY4-42" fmla="*/ 4123267 h 4123267"/>
              <a:gd name="connsiteX5-43" fmla="*/ 0 w 5620800"/>
              <a:gd name="connsiteY5-44" fmla="*/ 4123267 h 4123267"/>
              <a:gd name="connsiteX6-45" fmla="*/ 0 w 5620800"/>
              <a:gd name="connsiteY6-46" fmla="*/ 653373 h 4123267"/>
              <a:gd name="connsiteX7-47" fmla="*/ 653373 w 5620800"/>
              <a:gd name="connsiteY7-48" fmla="*/ 0 h 4123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620800" h="4123267">
                <a:moveTo>
                  <a:pt x="653373" y="0"/>
                </a:moveTo>
                <a:lnTo>
                  <a:pt x="5620800" y="9906"/>
                </a:lnTo>
                <a:cubicBezTo>
                  <a:pt x="5617978" y="1375382"/>
                  <a:pt x="5615155" y="2757791"/>
                  <a:pt x="5612333" y="4123267"/>
                </a:cubicBezTo>
                <a:lnTo>
                  <a:pt x="5612333" y="4123267"/>
                </a:lnTo>
                <a:lnTo>
                  <a:pt x="0" y="4123267"/>
                </a:lnTo>
                <a:lnTo>
                  <a:pt x="0" y="4123267"/>
                </a:lnTo>
                <a:lnTo>
                  <a:pt x="0" y="653373"/>
                </a:lnTo>
                <a:cubicBezTo>
                  <a:pt x="0" y="292525"/>
                  <a:pt x="292525" y="0"/>
                  <a:pt x="6533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700808"/>
            <a:ext cx="8207375" cy="4382492"/>
          </a:xfrm>
          <a:prstGeom prst="rect">
            <a:avLst/>
          </a:prstGeom>
        </p:spPr>
        <p:txBody>
          <a:bodyPr vert="eaVert"/>
          <a:lstStyle>
            <a:lvl1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174580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17458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800000"/>
            <a:ext cx="8207375" cy="431048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GB" noProof="0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8313" y="1844824"/>
            <a:ext cx="8207375" cy="42384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3093BC"/>
                </a:solidFill>
              </a:defRPr>
            </a:lvl1pPr>
            <a:lvl2pPr marL="457200" indent="0">
              <a:buFontTx/>
              <a:buNone/>
              <a:defRPr>
                <a:solidFill>
                  <a:srgbClr val="3093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61950" indent="-361950" algn="l">
              <a:defRPr sz="2400" b="1">
                <a:solidFill>
                  <a:srgbClr val="3093B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8313" y="1844824"/>
            <a:ext cx="8207375" cy="42384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6800"/>
            <a:ext cx="4027487" cy="431048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6800"/>
            <a:ext cx="4027488" cy="431048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3"/>
            <a:ext cx="4040188" cy="3561259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64903"/>
            <a:ext cx="4041775" cy="3561259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36712"/>
            <a:ext cx="3008313" cy="91660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91062"/>
            <a:ext cx="5486400" cy="49817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89240"/>
            <a:ext cx="5486400" cy="582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62000"/>
            <a:ext cx="9144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© Pearson Education Ltd 2019. Copying permitted for purchasing institutions only. This material is not copyright free.</a:t>
            </a:r>
            <a:endParaRPr lang="en-GB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889908"/>
            <a:ext cx="5486400" cy="4123267"/>
          </a:xfrm>
          <a:custGeom>
            <a:avLst/>
            <a:gdLst>
              <a:gd name="connsiteX0" fmla="*/ 653373 w 5612333"/>
              <a:gd name="connsiteY0" fmla="*/ 0 h 4123267"/>
              <a:gd name="connsiteX1" fmla="*/ 4958960 w 5612333"/>
              <a:gd name="connsiteY1" fmla="*/ 0 h 4123267"/>
              <a:gd name="connsiteX2" fmla="*/ 5612333 w 5612333"/>
              <a:gd name="connsiteY2" fmla="*/ 653373 h 4123267"/>
              <a:gd name="connsiteX3" fmla="*/ 5612333 w 5612333"/>
              <a:gd name="connsiteY3" fmla="*/ 4123267 h 4123267"/>
              <a:gd name="connsiteX4" fmla="*/ 5612333 w 5612333"/>
              <a:gd name="connsiteY4" fmla="*/ 4123267 h 4123267"/>
              <a:gd name="connsiteX5" fmla="*/ 0 w 5612333"/>
              <a:gd name="connsiteY5" fmla="*/ 4123267 h 4123267"/>
              <a:gd name="connsiteX6" fmla="*/ 0 w 5612333"/>
              <a:gd name="connsiteY6" fmla="*/ 4123267 h 4123267"/>
              <a:gd name="connsiteX7" fmla="*/ 0 w 5612333"/>
              <a:gd name="connsiteY7" fmla="*/ 653373 h 4123267"/>
              <a:gd name="connsiteX8" fmla="*/ 653373 w 5612333"/>
              <a:gd name="connsiteY8" fmla="*/ 0 h 4123267"/>
              <a:gd name="connsiteX0-1" fmla="*/ 653373 w 5612333"/>
              <a:gd name="connsiteY0-2" fmla="*/ 0 h 4123267"/>
              <a:gd name="connsiteX1-3" fmla="*/ 5612333 w 5612333"/>
              <a:gd name="connsiteY1-4" fmla="*/ 653373 h 4123267"/>
              <a:gd name="connsiteX2-5" fmla="*/ 5612333 w 5612333"/>
              <a:gd name="connsiteY2-6" fmla="*/ 4123267 h 4123267"/>
              <a:gd name="connsiteX3-7" fmla="*/ 5612333 w 5612333"/>
              <a:gd name="connsiteY3-8" fmla="*/ 4123267 h 4123267"/>
              <a:gd name="connsiteX4-9" fmla="*/ 0 w 5612333"/>
              <a:gd name="connsiteY4-10" fmla="*/ 4123267 h 4123267"/>
              <a:gd name="connsiteX5-11" fmla="*/ 0 w 5612333"/>
              <a:gd name="connsiteY5-12" fmla="*/ 4123267 h 4123267"/>
              <a:gd name="connsiteX6-13" fmla="*/ 0 w 5612333"/>
              <a:gd name="connsiteY6-14" fmla="*/ 653373 h 4123267"/>
              <a:gd name="connsiteX7-15" fmla="*/ 653373 w 5612333"/>
              <a:gd name="connsiteY7-16" fmla="*/ 0 h 4123267"/>
              <a:gd name="connsiteX0-17" fmla="*/ 653373 w 5620800"/>
              <a:gd name="connsiteY0-18" fmla="*/ 0 h 4123267"/>
              <a:gd name="connsiteX1-19" fmla="*/ 5620800 w 5620800"/>
              <a:gd name="connsiteY1-20" fmla="*/ 26839 h 4123267"/>
              <a:gd name="connsiteX2-21" fmla="*/ 5612333 w 5620800"/>
              <a:gd name="connsiteY2-22" fmla="*/ 4123267 h 4123267"/>
              <a:gd name="connsiteX3-23" fmla="*/ 5612333 w 5620800"/>
              <a:gd name="connsiteY3-24" fmla="*/ 4123267 h 4123267"/>
              <a:gd name="connsiteX4-25" fmla="*/ 0 w 5620800"/>
              <a:gd name="connsiteY4-26" fmla="*/ 4123267 h 4123267"/>
              <a:gd name="connsiteX5-27" fmla="*/ 0 w 5620800"/>
              <a:gd name="connsiteY5-28" fmla="*/ 4123267 h 4123267"/>
              <a:gd name="connsiteX6-29" fmla="*/ 0 w 5620800"/>
              <a:gd name="connsiteY6-30" fmla="*/ 653373 h 4123267"/>
              <a:gd name="connsiteX7-31" fmla="*/ 653373 w 5620800"/>
              <a:gd name="connsiteY7-32" fmla="*/ 0 h 4123267"/>
              <a:gd name="connsiteX0-33" fmla="*/ 653373 w 5620800"/>
              <a:gd name="connsiteY0-34" fmla="*/ 0 h 4123267"/>
              <a:gd name="connsiteX1-35" fmla="*/ 5620800 w 5620800"/>
              <a:gd name="connsiteY1-36" fmla="*/ 9906 h 4123267"/>
              <a:gd name="connsiteX2-37" fmla="*/ 5612333 w 5620800"/>
              <a:gd name="connsiteY2-38" fmla="*/ 4123267 h 4123267"/>
              <a:gd name="connsiteX3-39" fmla="*/ 5612333 w 5620800"/>
              <a:gd name="connsiteY3-40" fmla="*/ 4123267 h 4123267"/>
              <a:gd name="connsiteX4-41" fmla="*/ 0 w 5620800"/>
              <a:gd name="connsiteY4-42" fmla="*/ 4123267 h 4123267"/>
              <a:gd name="connsiteX5-43" fmla="*/ 0 w 5620800"/>
              <a:gd name="connsiteY5-44" fmla="*/ 4123267 h 4123267"/>
              <a:gd name="connsiteX6-45" fmla="*/ 0 w 5620800"/>
              <a:gd name="connsiteY6-46" fmla="*/ 653373 h 4123267"/>
              <a:gd name="connsiteX7-47" fmla="*/ 653373 w 5620800"/>
              <a:gd name="connsiteY7-48" fmla="*/ 0 h 4123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620800" h="4123267">
                <a:moveTo>
                  <a:pt x="653373" y="0"/>
                </a:moveTo>
                <a:lnTo>
                  <a:pt x="5620800" y="9906"/>
                </a:lnTo>
                <a:cubicBezTo>
                  <a:pt x="5617978" y="1375382"/>
                  <a:pt x="5615155" y="2757791"/>
                  <a:pt x="5612333" y="4123267"/>
                </a:cubicBezTo>
                <a:lnTo>
                  <a:pt x="5612333" y="4123267"/>
                </a:lnTo>
                <a:lnTo>
                  <a:pt x="0" y="4123267"/>
                </a:lnTo>
                <a:lnTo>
                  <a:pt x="0" y="4123267"/>
                </a:lnTo>
                <a:lnTo>
                  <a:pt x="0" y="653373"/>
                </a:lnTo>
                <a:cubicBezTo>
                  <a:pt x="0" y="292525"/>
                  <a:pt x="292525" y="0"/>
                  <a:pt x="6533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  <p:transition>
    <p:sndAc>
      <p:stSnd>
        <p:snd r:embed="rId1" name="click.wav"/>
      </p:stSnd>
    </p:sndAc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36000"/>
            <a:ext cx="8229600" cy="64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GB" dirty="0" smtClean="0"/>
              <a:t>Title or banner area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44166"/>
            <a:ext cx="8229600" cy="430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en-US" dirty="0" smtClean="0"/>
              <a:t>Use simple bullet points and lines, with no more than two lines per bullet point if possible.</a:t>
            </a:r>
          </a:p>
          <a:p>
            <a:pPr lvl="0"/>
            <a:r>
              <a:rPr lang="en-GB" altLang="en-US" dirty="0" smtClean="0"/>
              <a:t>Try to use a maximum of ten words per line. </a:t>
            </a:r>
          </a:p>
          <a:p>
            <a:pPr lvl="0"/>
            <a:r>
              <a:rPr lang="en-GB" altLang="en-US" dirty="0" smtClean="0"/>
              <a:t>Set up generic formatting on this master. </a:t>
            </a:r>
          </a:p>
          <a:p>
            <a:pPr lvl="0"/>
            <a:r>
              <a:rPr lang="en-GB" altLang="en-US" dirty="0" smtClean="0"/>
              <a:t>By applying this master to your slides, you’ll maintain consistent font and bullet style.</a:t>
            </a:r>
          </a:p>
          <a:p>
            <a:pPr lvl="0"/>
            <a:r>
              <a:rPr lang="en-GB" altLang="en-US" dirty="0" smtClean="0"/>
              <a:t>To change the layout of individual slides, select ‘Slide layout’ and choose the desired layout from the right-hand menu.</a:t>
            </a:r>
          </a:p>
          <a:p>
            <a:pPr lvl="0"/>
            <a:r>
              <a:rPr lang="en-GB" altLang="en-US" dirty="0" smtClean="0"/>
              <a:t>Read the PowerPoint guidelines before creating a slide show.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" y="-27384"/>
            <a:ext cx="9140971" cy="588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" y="6580583"/>
            <a:ext cx="9140971" cy="3048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ndAc>
      <p:stSnd>
        <p:snd r:embed="rId14" name="click.wav"/>
      </p:stSnd>
    </p:sndAc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93B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36000"/>
            <a:ext cx="8229600" cy="64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GB" dirty="0" smtClean="0"/>
              <a:t>Title or banner area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46800"/>
            <a:ext cx="8229600" cy="430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en-US" dirty="0" smtClean="0"/>
              <a:t>Use simple bullet points and lines, with no more than two lines per bullet point if possible.</a:t>
            </a:r>
          </a:p>
          <a:p>
            <a:pPr lvl="0"/>
            <a:r>
              <a:rPr lang="en-GB" altLang="en-US" dirty="0" smtClean="0"/>
              <a:t>Try to use a maximum of ten words per line. </a:t>
            </a:r>
          </a:p>
          <a:p>
            <a:pPr lvl="0"/>
            <a:r>
              <a:rPr lang="en-GB" altLang="en-US" dirty="0" smtClean="0"/>
              <a:t>Set up generic formatting on this master. </a:t>
            </a:r>
          </a:p>
          <a:p>
            <a:pPr lvl="0"/>
            <a:r>
              <a:rPr lang="en-GB" altLang="en-US" dirty="0" smtClean="0"/>
              <a:t>By applying this master to your slides, you’ll maintain consistent font and bullet style.</a:t>
            </a:r>
          </a:p>
          <a:p>
            <a:pPr lvl="0"/>
            <a:r>
              <a:rPr lang="en-GB" altLang="en-US" dirty="0" smtClean="0"/>
              <a:t>To change the layout of individual slides, select ‘Slide layout’ and choose the desired layout from the right-hand menu.</a:t>
            </a:r>
          </a:p>
          <a:p>
            <a:pPr lvl="0"/>
            <a:r>
              <a:rPr lang="en-GB" altLang="en-US" dirty="0" smtClean="0"/>
              <a:t>Read the PowerPoint guidelines before creating a slide show.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" y="-27384"/>
            <a:ext cx="9140971" cy="588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" y="6580583"/>
            <a:ext cx="9140971" cy="3048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sndAc>
      <p:stSnd>
        <p:snd r:embed="rId16" name="click.wav"/>
      </p:stSnd>
    </p:sndAc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93B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Rates of reaction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877"/>
            <a:ext cx="4860032" cy="34267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Graphs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64992" y="1846800"/>
            <a:ext cx="4027488" cy="431048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graph shows how the concentrations of the reactants and products change during a reaction.</a:t>
            </a:r>
          </a:p>
          <a:p>
            <a:pPr marL="0" indent="0">
              <a:buNone/>
            </a:pPr>
            <a:r>
              <a:rPr lang="en-GB" dirty="0" smtClean="0"/>
              <a:t>The gradient (slope) of the graph is the rate of reaction at that point.</a:t>
            </a:r>
          </a:p>
          <a:p>
            <a:pPr marL="0" indent="0">
              <a:buNone/>
            </a:pPr>
            <a:r>
              <a:rPr lang="en-GB" dirty="0" smtClean="0"/>
              <a:t>The steeper the line, the faster the rate of reaction.</a:t>
            </a:r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6" y="1973595"/>
            <a:ext cx="4305128" cy="44884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graph shows how the rate of reaction changes during the reaction.</a:t>
            </a:r>
          </a:p>
          <a:p>
            <a:pPr marL="0" indent="0">
              <a:buNone/>
            </a:pPr>
            <a:r>
              <a:rPr lang="en-GB" dirty="0" smtClean="0"/>
              <a:t>The straight lines touching the curve at different points are </a:t>
            </a:r>
            <a:r>
              <a:rPr lang="en-GB" b="1" dirty="0" smtClean="0"/>
              <a:t>tangents</a:t>
            </a:r>
            <a:r>
              <a:rPr lang="en-GB" dirty="0" smtClean="0"/>
              <a:t> to the curve.</a:t>
            </a:r>
          </a:p>
          <a:p>
            <a:pPr marL="0" indent="0">
              <a:buNone/>
            </a:pPr>
            <a:r>
              <a:rPr lang="en-GB" dirty="0" smtClean="0"/>
              <a:t>The slope of the tangent shows the rate of reaction at that time.</a:t>
            </a:r>
          </a:p>
          <a:p>
            <a:pPr marL="0" indent="0">
              <a:buNone/>
            </a:pPr>
            <a:r>
              <a:rPr lang="en-GB" dirty="0" smtClean="0"/>
              <a:t>The steeper the line, the faster the rate.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72"/>
          </a:xfrm>
        </p:spPr>
        <p:txBody>
          <a:bodyPr/>
          <a:lstStyle/>
          <a:p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/>
          <a:stretch>
            <a:fillRect/>
          </a:stretch>
        </p:blipFill>
        <p:spPr>
          <a:xfrm>
            <a:off x="323528" y="1988840"/>
            <a:ext cx="4960662" cy="3767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Rate of reaction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graph shows how the volume of gas changes with time.</a:t>
            </a:r>
          </a:p>
          <a:p>
            <a:pPr marL="0" indent="0">
              <a:buNone/>
            </a:pPr>
            <a:r>
              <a:rPr lang="en-GB" dirty="0" smtClean="0"/>
              <a:t>The reaction has finished at 60 s when 64 cm</a:t>
            </a:r>
            <a:r>
              <a:rPr lang="en-GB" baseline="30000" dirty="0" smtClean="0"/>
              <a:t>3</a:t>
            </a:r>
            <a:r>
              <a:rPr lang="en-GB" dirty="0" smtClean="0"/>
              <a:t> of gas has collected.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The </a:t>
            </a:r>
            <a:r>
              <a:rPr lang="en-GB" i="1" dirty="0" smtClean="0"/>
              <a:t>average</a:t>
            </a:r>
            <a:r>
              <a:rPr lang="en-GB" dirty="0" smtClean="0"/>
              <a:t> rate of reaction =         </a:t>
            </a:r>
            <a:r>
              <a:rPr lang="en-GB" u="sng" dirty="0" smtClean="0"/>
              <a:t>volume of gas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time taken to produce gas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= </a:t>
            </a:r>
            <a:r>
              <a:rPr lang="en-GB" u="sng" dirty="0" smtClean="0"/>
              <a:t>64</a:t>
            </a:r>
            <a:r>
              <a:rPr lang="en-GB" dirty="0" smtClean="0"/>
              <a:t> = 1.07 cm</a:t>
            </a:r>
            <a:r>
              <a:rPr lang="en-GB" baseline="30000" dirty="0" smtClean="0"/>
              <a:t>3</a:t>
            </a:r>
            <a:r>
              <a:rPr lang="en-GB" dirty="0" smtClean="0"/>
              <a:t>/s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60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2"/>
          <a:stretch>
            <a:fillRect/>
          </a:stretch>
        </p:blipFill>
        <p:spPr>
          <a:xfrm>
            <a:off x="323528" y="2348880"/>
            <a:ext cx="5161005" cy="3888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Calculating initial rate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Draw a tangent to the curve at the start and extend it to go through an exact time.</a:t>
            </a:r>
          </a:p>
          <a:p>
            <a:pPr marL="0" indent="0">
              <a:buNone/>
            </a:pPr>
            <a:r>
              <a:rPr lang="en-GB" dirty="0" smtClean="0"/>
              <a:t>Draw horizontal and vertical lines from the end of the tangent to the axes.</a:t>
            </a:r>
          </a:p>
          <a:p>
            <a:pPr marL="0" indent="0">
              <a:buNone/>
            </a:pPr>
            <a:r>
              <a:rPr lang="en-GB" dirty="0" smtClean="0"/>
              <a:t>Read off the volume of gas and time where the lines cross the axes:</a:t>
            </a:r>
          </a:p>
          <a:p>
            <a:pPr marL="0" indent="0">
              <a:buNone/>
            </a:pPr>
            <a:r>
              <a:rPr lang="en-GB" dirty="0" smtClean="0"/>
              <a:t>20 s and 58 cm</a:t>
            </a:r>
            <a:r>
              <a:rPr lang="en-GB" baseline="30000" dirty="0" smtClean="0"/>
              <a:t>3</a:t>
            </a:r>
            <a:r>
              <a:rPr lang="en-GB" dirty="0" smtClean="0"/>
              <a:t> on this graph.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2"/>
          <a:stretch>
            <a:fillRect/>
          </a:stretch>
        </p:blipFill>
        <p:spPr>
          <a:xfrm>
            <a:off x="480321" y="2564904"/>
            <a:ext cx="4486656" cy="337635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rate of reaction is equal to the </a:t>
            </a:r>
            <a:r>
              <a:rPr lang="en-GB" b="1" dirty="0" smtClean="0"/>
              <a:t>gradient</a:t>
            </a:r>
            <a:r>
              <a:rPr lang="en-GB" dirty="0" smtClean="0"/>
              <a:t> of the tangent.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g</a:t>
            </a:r>
            <a:r>
              <a:rPr lang="en-GB" dirty="0" smtClean="0"/>
              <a:t>radient = </a:t>
            </a:r>
            <a:r>
              <a:rPr lang="en-GB" u="sng" dirty="0" smtClean="0"/>
              <a:t>change in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            change in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The initial rate of reaction at (0,0) 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          = </a:t>
            </a:r>
            <a:r>
              <a:rPr lang="en-GB" u="sng" dirty="0" smtClean="0"/>
              <a:t>(58 − 0)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             (20 − 0)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               = 2.9 cm</a:t>
            </a:r>
            <a:r>
              <a:rPr lang="en-GB" baseline="30000" dirty="0" smtClean="0"/>
              <a:t>3</a:t>
            </a:r>
            <a:r>
              <a:rPr lang="en-GB" dirty="0" smtClean="0"/>
              <a:t>/s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29600" cy="648072"/>
          </a:xfrm>
        </p:spPr>
        <p:txBody>
          <a:bodyPr/>
          <a:lstStyle/>
          <a:p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68312" y="1196752"/>
            <a:ext cx="8207375" cy="4238625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dirty="0"/>
              <a:t>r</a:t>
            </a:r>
            <a:r>
              <a:rPr lang="en-GB" altLang="en-US" dirty="0" smtClean="0"/>
              <a:t>eactants  →  products </a:t>
            </a:r>
          </a:p>
          <a:p>
            <a:pPr marL="0" indent="0" algn="ctr">
              <a:buNone/>
            </a:pP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The </a:t>
            </a:r>
            <a:r>
              <a:rPr lang="en-GB" altLang="en-US" b="1" dirty="0" smtClean="0"/>
              <a:t>rate</a:t>
            </a:r>
            <a:r>
              <a:rPr lang="en-GB" altLang="en-US" dirty="0" smtClean="0"/>
              <a:t> of a reaction is the speed at which </a:t>
            </a:r>
            <a:r>
              <a:rPr lang="en-GB" altLang="en-US" b="1" dirty="0" smtClean="0"/>
              <a:t>reactants</a:t>
            </a:r>
            <a:r>
              <a:rPr lang="en-GB" altLang="en-US" dirty="0" smtClean="0"/>
              <a:t> are turned into </a:t>
            </a:r>
            <a:r>
              <a:rPr lang="en-GB" altLang="en-US" b="1" dirty="0" smtClean="0"/>
              <a:t>products</a:t>
            </a:r>
            <a:r>
              <a:rPr lang="en-GB" altLang="en-US" dirty="0" smtClean="0"/>
              <a:t>.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 smtClean="0"/>
              <a:t>To investigate reaction rates, we need to measure how the amount of reactants or products changes with time.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 smtClean="0"/>
              <a:t>For example, we can measure the time taken for a colour change or the volume or mass of gas produced.</a:t>
            </a:r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Volume of gas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Calcium carbonate (marble chips) reacts with dilute hydrochloric acid to form carbon dioxide.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The gas can be collected in a gas syringe or…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4680520" cy="3332667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/>
          <a:stretch>
            <a:fillRect/>
          </a:stretch>
        </p:blipFill>
        <p:spPr>
          <a:xfrm>
            <a:off x="35496" y="1988840"/>
            <a:ext cx="4953744" cy="382332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64992" y="1846800"/>
            <a:ext cx="4027488" cy="431048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… over water in an upturned measuring cylinder.</a:t>
            </a:r>
          </a:p>
          <a:p>
            <a:pPr marL="0" indent="0">
              <a:buNone/>
            </a:pPr>
            <a:r>
              <a:rPr lang="en-GB" dirty="0" smtClean="0"/>
              <a:t>When </a:t>
            </a:r>
            <a:r>
              <a:rPr lang="en-GB" dirty="0"/>
              <a:t>a gas is formed in a </a:t>
            </a:r>
            <a:r>
              <a:rPr lang="en-GB" dirty="0" smtClean="0"/>
              <a:t>reaction we can collect it and measure the volume of gas at regular time intervals, or we can measure the time taken to produce a given volume of gas.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68000" y="1844675"/>
            <a:ext cx="8207375" cy="4238625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Question</a:t>
            </a:r>
          </a:p>
          <a:p>
            <a:pPr marL="0" indent="0">
              <a:buNone/>
            </a:pPr>
            <a:r>
              <a:rPr lang="en-GB" dirty="0" smtClean="0"/>
              <a:t>How do you know when the reaction is complete in the previous two methods?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chemeClr val="accent2"/>
                </a:solidFill>
              </a:rPr>
              <a:t>Answer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The reaction is complete when there is no further increase in the volume of gas collected.</a:t>
            </a:r>
            <a:endParaRPr lang="en-GB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5436096" cy="34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Mass of gas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could also measure the mass of the flask and reactants, allow the gas to escape and measure the change in mass at regular time intervals.</a:t>
            </a:r>
          </a:p>
          <a:p>
            <a:pPr marL="0" indent="0">
              <a:buNone/>
            </a:pPr>
            <a:r>
              <a:rPr lang="en-GB" dirty="0" smtClean="0"/>
              <a:t>The mass of gas produced is equal to the loss in mass of the reactants.</a:t>
            </a:r>
            <a:endParaRPr lang="en-GB" dirty="0"/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68000" y="1844675"/>
            <a:ext cx="8207375" cy="4238625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Question</a:t>
            </a:r>
          </a:p>
          <a:p>
            <a:pPr marL="0" indent="0">
              <a:buNone/>
            </a:pPr>
            <a:r>
              <a:rPr lang="en-GB" dirty="0" smtClean="0"/>
              <a:t>Why is it important to stop acid ‘spray’ escaping?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364395"/>
                </a:solidFill>
              </a:rPr>
              <a:t>Answer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364395"/>
                </a:solidFill>
              </a:rPr>
              <a:t>The mass loss will be too high if any acid escapes, and there is a hazard of acid getting into the eyes or on the skin.</a:t>
            </a:r>
            <a:endParaRPr lang="en-GB" dirty="0">
              <a:solidFill>
                <a:srgbClr val="364395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26922"/>
            <a:ext cx="4968552" cy="37264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Colour change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Sodium thiosulfate solution reacts with dilute hydrochloric acid to form a yellow precipitate of </a:t>
            </a:r>
            <a:r>
              <a:rPr lang="en-GB" dirty="0" err="1" smtClean="0"/>
              <a:t>sulfur</a:t>
            </a:r>
            <a:r>
              <a:rPr lang="en-GB" dirty="0" smtClean="0"/>
              <a:t>.  We can measure the time it takes for the precipitate to cover a black cross.</a:t>
            </a:r>
          </a:p>
        </p:txBody>
      </p:sp>
    </p:spTree>
  </p:cSld>
  <p:clrMapOvr>
    <a:masterClrMapping/>
  </p:clrMapOvr>
  <p:transition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000" y="1340768"/>
            <a:ext cx="8207375" cy="475252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Question</a:t>
            </a:r>
          </a:p>
          <a:p>
            <a:pPr marL="0" indent="0">
              <a:buNone/>
            </a:pPr>
            <a:r>
              <a:rPr lang="en-GB" dirty="0" smtClean="0"/>
              <a:t>Magnesium reacts with sulfuric acid as shown in the equation</a:t>
            </a:r>
          </a:p>
          <a:p>
            <a:pPr marL="0" indent="0" algn="ctr">
              <a:buNone/>
            </a:pPr>
            <a:r>
              <a:rPr lang="en-GB" dirty="0" smtClean="0"/>
              <a:t>Mg(s)  +  H</a:t>
            </a:r>
            <a:r>
              <a:rPr lang="en-GB" baseline="-25000" dirty="0" smtClean="0"/>
              <a:t>2</a:t>
            </a:r>
            <a:r>
              <a:rPr lang="en-GB" dirty="0" smtClean="0"/>
              <a:t>SO</a:t>
            </a:r>
            <a:r>
              <a:rPr lang="en-GB" baseline="-25000" dirty="0" smtClean="0"/>
              <a:t>4</a:t>
            </a:r>
            <a:r>
              <a:rPr lang="en-GB" dirty="0" smtClean="0"/>
              <a:t>(</a:t>
            </a:r>
            <a:r>
              <a:rPr lang="en-GB" dirty="0" err="1" smtClean="0"/>
              <a:t>aq</a:t>
            </a:r>
            <a:r>
              <a:rPr lang="en-GB" dirty="0" smtClean="0"/>
              <a:t>)  →  MgSO</a:t>
            </a:r>
            <a:r>
              <a:rPr lang="en-GB" baseline="-25000" dirty="0" smtClean="0"/>
              <a:t>4</a:t>
            </a:r>
            <a:r>
              <a:rPr lang="en-GB" dirty="0" smtClean="0"/>
              <a:t>(</a:t>
            </a:r>
            <a:r>
              <a:rPr lang="en-GB" dirty="0" err="1" smtClean="0"/>
              <a:t>aq</a:t>
            </a:r>
            <a:r>
              <a:rPr lang="en-GB" dirty="0" smtClean="0"/>
              <a:t>)  +  H</a:t>
            </a:r>
            <a:r>
              <a:rPr lang="en-GB" baseline="-25000" dirty="0" smtClean="0"/>
              <a:t>2</a:t>
            </a:r>
            <a:r>
              <a:rPr lang="en-GB" dirty="0" smtClean="0"/>
              <a:t>(g)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 smtClean="0"/>
              <a:t>Suggest a method for investigating the rate of this reaction.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b="1" dirty="0">
                <a:solidFill>
                  <a:srgbClr val="364395"/>
                </a:solidFill>
              </a:rPr>
              <a:t>Answer</a:t>
            </a:r>
          </a:p>
          <a:p>
            <a:pPr marL="0" indent="0">
              <a:buNone/>
            </a:pPr>
            <a:r>
              <a:rPr lang="en-GB" dirty="0">
                <a:solidFill>
                  <a:srgbClr val="364395"/>
                </a:solidFill>
              </a:rPr>
              <a:t>Collect the hydrogen in a gas syringe or upturned measuring cylinder and measure the volume at regular time intervals.</a:t>
            </a:r>
          </a:p>
          <a:p>
            <a:pPr marL="0" indent="0">
              <a:buNone/>
            </a:pPr>
            <a:r>
              <a:rPr lang="en-GB" dirty="0">
                <a:solidFill>
                  <a:srgbClr val="364395"/>
                </a:solidFill>
              </a:rPr>
              <a:t>Measuring the mass loss would not work well here as the mass of hydrogen would be very small.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 Title slide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568F86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D2D8A"/>
      </a:hlink>
      <a:folHlink>
        <a:srgbClr val="00B05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Content slides">
  <a:themeElements>
    <a:clrScheme name="Biology">
      <a:dk1>
        <a:srgbClr val="000000"/>
      </a:dk1>
      <a:lt1>
        <a:srgbClr val="FFFFFF"/>
      </a:lt1>
      <a:dk2>
        <a:srgbClr val="000000"/>
      </a:dk2>
      <a:lt2>
        <a:srgbClr val="568F86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D2D8A"/>
      </a:hlink>
      <a:folHlink>
        <a:srgbClr val="568F86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634</Words>
  <Application>Microsoft Office PowerPoint</Application>
  <PresentationFormat>On-screen Show (4:3)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Verdana</vt:lpstr>
      <vt:lpstr>Wingdings</vt:lpstr>
      <vt:lpstr>1 Title slides</vt:lpstr>
      <vt:lpstr>2 Content slides</vt:lpstr>
      <vt:lpstr>Rates of reaction</vt:lpstr>
      <vt:lpstr>PowerPoint Presentation</vt:lpstr>
      <vt:lpstr>Volume of gas</vt:lpstr>
      <vt:lpstr>PowerPoint Presentation</vt:lpstr>
      <vt:lpstr>PowerPoint Presentation</vt:lpstr>
      <vt:lpstr>Mass of gas</vt:lpstr>
      <vt:lpstr>PowerPoint Presentation</vt:lpstr>
      <vt:lpstr>Colour change</vt:lpstr>
      <vt:lpstr>PowerPoint Presentation</vt:lpstr>
      <vt:lpstr>Graphs</vt:lpstr>
      <vt:lpstr>PowerPoint Presentation</vt:lpstr>
      <vt:lpstr>Rate of reaction</vt:lpstr>
      <vt:lpstr>Calculating initial rate</vt:lpstr>
      <vt:lpstr>PowerPoint Presentation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edgcse_at_XXXX_XXX</dc:title>
  <dc:creator>Pearson Education</dc:creator>
  <cp:lastModifiedBy>Saravanan Kandasamy</cp:lastModifiedBy>
  <cp:revision>232</cp:revision>
  <dcterms:created xsi:type="dcterms:W3CDTF">2010-12-13T13:21:00Z</dcterms:created>
  <dcterms:modified xsi:type="dcterms:W3CDTF">2023-07-12T14:28:36Z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KSOProductBuildVer">
    <vt:lpwstr>1033-11.2.0.8684</vt:lpwstr>
  </property>
</Properties>
</file>