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5" d="100"/>
          <a:sy n="85"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B49A-F09A-4850-A74B-FF33150CA91A}"/>
              </a:ext>
            </a:extLst>
          </p:cNvPr>
          <p:cNvSpPr>
            <a:spLocks noGrp="1"/>
          </p:cNvSpPr>
          <p:nvPr>
            <p:ph type="ctrTitle"/>
          </p:nvPr>
        </p:nvSpPr>
        <p:spPr>
          <a:xfrm>
            <a:off x="1876424" y="847155"/>
            <a:ext cx="8791575" cy="2387600"/>
          </a:xfrm>
        </p:spPr>
        <p:txBody>
          <a:bodyPr>
            <a:normAutofit/>
          </a:bodyPr>
          <a:lstStyle/>
          <a:p>
            <a:pPr algn="ctr"/>
            <a:r>
              <a:rPr lang="en-US" b="1" i="1" dirty="0">
                <a:solidFill>
                  <a:srgbClr val="0070C0"/>
                </a:solidFill>
                <a:effectLst/>
                <a:latin typeface="Arial" panose="020B0604020202020204" pitchFamily="34" charset="0"/>
              </a:rPr>
              <a:t>Smart Home Network Monitor using DHCP</a:t>
            </a:r>
            <a:endParaRPr lang="en-IN" b="1" i="1" dirty="0">
              <a:solidFill>
                <a:srgbClr val="0070C0"/>
              </a:solidFill>
            </a:endParaRPr>
          </a:p>
        </p:txBody>
      </p:sp>
      <p:sp>
        <p:nvSpPr>
          <p:cNvPr id="3" name="Subtitle 2">
            <a:extLst>
              <a:ext uri="{FF2B5EF4-FFF2-40B4-BE49-F238E27FC236}">
                <a16:creationId xmlns:a16="http://schemas.microsoft.com/office/drawing/2014/main" id="{0ABC2A7A-6628-4F68-B4C3-44D5FED9CB73}"/>
              </a:ext>
            </a:extLst>
          </p:cNvPr>
          <p:cNvSpPr>
            <a:spLocks noGrp="1"/>
          </p:cNvSpPr>
          <p:nvPr>
            <p:ph type="subTitle" idx="1"/>
          </p:nvPr>
        </p:nvSpPr>
        <p:spPr>
          <a:xfrm>
            <a:off x="1757083" y="3623246"/>
            <a:ext cx="9132858" cy="2522321"/>
          </a:xfrm>
        </p:spPr>
        <p:txBody>
          <a:bodyPr>
            <a:normAutofit/>
          </a:bodyPr>
          <a:lstStyle/>
          <a:p>
            <a:r>
              <a:rPr lang="en-IN" dirty="0"/>
              <a:t> PULKIT SHARMA (RA2011003010136)</a:t>
            </a:r>
          </a:p>
          <a:p>
            <a:endParaRPr lang="en-IN" dirty="0"/>
          </a:p>
        </p:txBody>
      </p:sp>
      <p:pic>
        <p:nvPicPr>
          <p:cNvPr id="1026" name="Picture 2">
            <a:extLst>
              <a:ext uri="{FF2B5EF4-FFF2-40B4-BE49-F238E27FC236}">
                <a16:creationId xmlns:a16="http://schemas.microsoft.com/office/drawing/2014/main" id="{168DD873-AA81-4000-B1DA-F9E63F773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3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3C3F4-EB0D-4FA8-902C-8F6C29DBB2A4}"/>
              </a:ext>
            </a:extLst>
          </p:cNvPr>
          <p:cNvPicPr>
            <a:picLocks noChangeAspect="1"/>
          </p:cNvPicPr>
          <p:nvPr/>
        </p:nvPicPr>
        <p:blipFill>
          <a:blip r:embed="rId2"/>
          <a:stretch>
            <a:fillRect/>
          </a:stretch>
        </p:blipFill>
        <p:spPr>
          <a:xfrm>
            <a:off x="1151794" y="1464328"/>
            <a:ext cx="9888412" cy="3929343"/>
          </a:xfrm>
          <a:prstGeom prst="rect">
            <a:avLst/>
          </a:prstGeom>
        </p:spPr>
      </p:pic>
      <p:pic>
        <p:nvPicPr>
          <p:cNvPr id="4" name="Picture 2">
            <a:extLst>
              <a:ext uri="{FF2B5EF4-FFF2-40B4-BE49-F238E27FC236}">
                <a16:creationId xmlns:a16="http://schemas.microsoft.com/office/drawing/2014/main" id="{77D49E78-9BD6-4B24-BDD9-DCD49082E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940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2779-D184-4A45-9362-F1D23F9C02BA}"/>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Procedure</a:t>
            </a:r>
          </a:p>
        </p:txBody>
      </p:sp>
      <p:sp>
        <p:nvSpPr>
          <p:cNvPr id="3" name="Content Placeholder 2">
            <a:extLst>
              <a:ext uri="{FF2B5EF4-FFF2-40B4-BE49-F238E27FC236}">
                <a16:creationId xmlns:a16="http://schemas.microsoft.com/office/drawing/2014/main" id="{ECC07CC1-5AB5-4B7F-A5CB-12995958AFCB}"/>
              </a:ext>
            </a:extLst>
          </p:cNvPr>
          <p:cNvSpPr>
            <a:spLocks noGrp="1"/>
          </p:cNvSpPr>
          <p:nvPr>
            <p:ph idx="1"/>
          </p:nvPr>
        </p:nvSpPr>
        <p:spPr/>
        <p:txBody>
          <a:bodyPr>
            <a:normAutofit/>
          </a:bodyPr>
          <a:lstStyle/>
          <a:p>
            <a:pPr algn="just"/>
            <a:r>
              <a:rPr lang="en-IN" sz="2000" dirty="0">
                <a:latin typeface="Calibri" panose="020F0502020204030204" pitchFamily="34" charset="0"/>
                <a:cs typeface="Calibri" panose="020F0502020204030204" pitchFamily="34" charset="0"/>
              </a:rPr>
              <a:t>Step 1 - Using Cisco Packet Tracer </a:t>
            </a:r>
            <a:r>
              <a:rPr lang="en-US" sz="2000" dirty="0">
                <a:latin typeface="Calibri" panose="020F0502020204030204" pitchFamily="34" charset="0"/>
                <a:cs typeface="Calibri" panose="020F0502020204030204" pitchFamily="34" charset="0"/>
              </a:rPr>
              <a:t>Add Home Gateway to the Home Network</a:t>
            </a:r>
            <a:r>
              <a:rPr lang="en-IN" sz="2000" dirty="0">
                <a:latin typeface="Calibri" panose="020F0502020204030204" pitchFamily="34" charset="0"/>
                <a:cs typeface="Calibri" panose="020F0502020204030204" pitchFamily="34" charset="0"/>
              </a:rPr>
              <a:t> </a:t>
            </a:r>
          </a:p>
          <a:p>
            <a:pPr algn="just"/>
            <a:r>
              <a:rPr lang="en-IN" sz="2000" dirty="0">
                <a:latin typeface="Calibri" panose="020F0502020204030204" pitchFamily="34" charset="0"/>
                <a:cs typeface="Calibri" panose="020F0502020204030204" pitchFamily="34" charset="0"/>
              </a:rPr>
              <a:t>Step 2 - </a:t>
            </a:r>
            <a:r>
              <a:rPr lang="en-US" sz="2000" dirty="0">
                <a:latin typeface="Calibri" panose="020F0502020204030204" pitchFamily="34" charset="0"/>
                <a:cs typeface="Calibri" panose="020F0502020204030204" pitchFamily="34" charset="0"/>
              </a:rPr>
              <a:t>Connect Devices to the Wireless Network and Configure them using DHCP. Click the   I/O Config tab and change the Network Adapter Type to the PT-IOT-NM-1W wireless  adapter.</a:t>
            </a:r>
            <a:endParaRPr lang="en-IN" sz="2000" dirty="0">
              <a:latin typeface="Calibri" panose="020F0502020204030204" pitchFamily="34" charset="0"/>
              <a:cs typeface="Calibri" panose="020F0502020204030204" pitchFamily="34" charset="0"/>
            </a:endParaRPr>
          </a:p>
          <a:p>
            <a:pPr algn="just"/>
            <a:r>
              <a:rPr lang="en-IN" sz="2000" dirty="0">
                <a:latin typeface="Calibri" panose="020F0502020204030204" pitchFamily="34" charset="0"/>
                <a:cs typeface="Calibri" panose="020F0502020204030204" pitchFamily="34" charset="0"/>
              </a:rPr>
              <a:t>Step 3 - </a:t>
            </a:r>
            <a:r>
              <a:rPr lang="en-US" sz="2000" dirty="0">
                <a:latin typeface="Calibri" panose="020F0502020204030204" pitchFamily="34" charset="0"/>
                <a:cs typeface="Calibri" panose="020F0502020204030204" pitchFamily="34" charset="0"/>
              </a:rPr>
              <a:t>Add End User Device to the Network. Click the Config tab and then click the Wireless0 Interface. Change the SSID from Default to Home Gateway. After the network SSID is changed the Tablet should learn an IP address through DHCP within a few seconds.</a:t>
            </a:r>
          </a:p>
          <a:p>
            <a:pPr algn="just"/>
            <a:r>
              <a:rPr lang="en-US" sz="2000" dirty="0">
                <a:latin typeface="Calibri" panose="020F0502020204030204" pitchFamily="34" charset="0"/>
                <a:cs typeface="Calibri" panose="020F0502020204030204" pitchFamily="34" charset="0"/>
              </a:rPr>
              <a:t>Step 4 - Configure Devices to register with the Home Gateway server.</a:t>
            </a:r>
            <a:endParaRPr lang="en-IN" sz="2000" dirty="0">
              <a:latin typeface="Calibri" panose="020F0502020204030204" pitchFamily="34" charset="0"/>
              <a:cs typeface="Calibri" panose="020F0502020204030204" pitchFamily="34" charset="0"/>
            </a:endParaRPr>
          </a:p>
          <a:p>
            <a:pPr algn="just"/>
            <a:endParaRPr lang="en-IN" sz="20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FD471FC9-4C39-4998-B1B6-A7A9E043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528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3FCF-7243-49D2-8AFB-1604362E064A}"/>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Flow Chart</a:t>
            </a:r>
          </a:p>
        </p:txBody>
      </p:sp>
      <p:pic>
        <p:nvPicPr>
          <p:cNvPr id="5" name="Content Placeholder 4">
            <a:extLst>
              <a:ext uri="{FF2B5EF4-FFF2-40B4-BE49-F238E27FC236}">
                <a16:creationId xmlns:a16="http://schemas.microsoft.com/office/drawing/2014/main" id="{08A2703C-BEE0-4E04-8E3C-747B060AC251}"/>
              </a:ext>
            </a:extLst>
          </p:cNvPr>
          <p:cNvPicPr>
            <a:picLocks noGrp="1" noChangeAspect="1"/>
          </p:cNvPicPr>
          <p:nvPr>
            <p:ph idx="1"/>
          </p:nvPr>
        </p:nvPicPr>
        <p:blipFill>
          <a:blip r:embed="rId2"/>
          <a:stretch>
            <a:fillRect/>
          </a:stretch>
        </p:blipFill>
        <p:spPr>
          <a:xfrm>
            <a:off x="1141413" y="1743461"/>
            <a:ext cx="9905998" cy="4834892"/>
          </a:xfrm>
        </p:spPr>
      </p:pic>
      <p:pic>
        <p:nvPicPr>
          <p:cNvPr id="4" name="Picture 2">
            <a:extLst>
              <a:ext uri="{FF2B5EF4-FFF2-40B4-BE49-F238E27FC236}">
                <a16:creationId xmlns:a16="http://schemas.microsoft.com/office/drawing/2014/main" id="{0409DA90-6A16-48BD-8EFF-6DDBB025F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511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28E0-E9DB-453B-86B0-60B8DFDC2A5F}"/>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RESULTS</a:t>
            </a:r>
            <a:endParaRPr lang="en-IN" sz="4800" b="1" dirty="0">
              <a:solidFill>
                <a:srgbClr val="0070C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1DEBDDD8-FA4A-4D66-B5FA-1C41D8B5567B}"/>
              </a:ext>
            </a:extLst>
          </p:cNvPr>
          <p:cNvPicPr>
            <a:picLocks noGrp="1" noChangeAspect="1"/>
          </p:cNvPicPr>
          <p:nvPr>
            <p:ph idx="1"/>
          </p:nvPr>
        </p:nvPicPr>
        <p:blipFill rotWithShape="1">
          <a:blip r:embed="rId2"/>
          <a:srcRect b="3902"/>
          <a:stretch/>
        </p:blipFill>
        <p:spPr>
          <a:xfrm>
            <a:off x="1206202" y="2297142"/>
            <a:ext cx="9841209" cy="4437747"/>
          </a:xfrm>
        </p:spPr>
      </p:pic>
      <p:sp>
        <p:nvSpPr>
          <p:cNvPr id="4" name="TextBox 3">
            <a:extLst>
              <a:ext uri="{FF2B5EF4-FFF2-40B4-BE49-F238E27FC236}">
                <a16:creationId xmlns:a16="http://schemas.microsoft.com/office/drawing/2014/main" id="{E0365827-3EEB-49C6-AE49-275BA55838C2}"/>
              </a:ext>
            </a:extLst>
          </p:cNvPr>
          <p:cNvSpPr txBox="1"/>
          <p:nvPr/>
        </p:nvSpPr>
        <p:spPr>
          <a:xfrm>
            <a:off x="1141412" y="1773922"/>
            <a:ext cx="2464136" cy="523220"/>
          </a:xfrm>
          <a:prstGeom prst="rect">
            <a:avLst/>
          </a:prstGeom>
          <a:noFill/>
        </p:spPr>
        <p:txBody>
          <a:bodyPr wrap="none" rtlCol="0">
            <a:spAutoFit/>
          </a:bodyPr>
          <a:lstStyle/>
          <a:p>
            <a:r>
              <a:rPr lang="en-IN" sz="2800" b="1" i="0" u="none" strike="noStrike" baseline="0" dirty="0">
                <a:solidFill>
                  <a:srgbClr val="0070C0"/>
                </a:solidFill>
                <a:latin typeface="Arial" panose="020B0604020202020204" pitchFamily="34" charset="0"/>
                <a:cs typeface="Arial" panose="020B0604020202020204" pitchFamily="34" charset="0"/>
              </a:rPr>
              <a:t>Screenshots:</a:t>
            </a:r>
            <a:endParaRPr lang="en-IN" sz="2800" dirty="0"/>
          </a:p>
        </p:txBody>
      </p:sp>
      <p:pic>
        <p:nvPicPr>
          <p:cNvPr id="5" name="Picture 2">
            <a:extLst>
              <a:ext uri="{FF2B5EF4-FFF2-40B4-BE49-F238E27FC236}">
                <a16:creationId xmlns:a16="http://schemas.microsoft.com/office/drawing/2014/main" id="{33B0ECEE-0128-4702-891A-54BE9299D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8076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6376BC-D51F-4471-9D56-71088006A074}"/>
              </a:ext>
            </a:extLst>
          </p:cNvPr>
          <p:cNvPicPr>
            <a:picLocks noChangeAspect="1"/>
          </p:cNvPicPr>
          <p:nvPr/>
        </p:nvPicPr>
        <p:blipFill rotWithShape="1">
          <a:blip r:embed="rId2"/>
          <a:srcRect b="19339"/>
          <a:stretch/>
        </p:blipFill>
        <p:spPr>
          <a:xfrm>
            <a:off x="1066800" y="137604"/>
            <a:ext cx="10058400" cy="3202619"/>
          </a:xfrm>
          <a:prstGeom prst="rect">
            <a:avLst/>
          </a:prstGeom>
        </p:spPr>
      </p:pic>
      <p:pic>
        <p:nvPicPr>
          <p:cNvPr id="9" name="Picture 8">
            <a:extLst>
              <a:ext uri="{FF2B5EF4-FFF2-40B4-BE49-F238E27FC236}">
                <a16:creationId xmlns:a16="http://schemas.microsoft.com/office/drawing/2014/main" id="{0FBE3075-4791-4FBE-9874-639781C4411A}"/>
              </a:ext>
            </a:extLst>
          </p:cNvPr>
          <p:cNvPicPr>
            <a:picLocks noChangeAspect="1"/>
          </p:cNvPicPr>
          <p:nvPr/>
        </p:nvPicPr>
        <p:blipFill rotWithShape="1">
          <a:blip r:embed="rId3"/>
          <a:srcRect b="19339"/>
          <a:stretch/>
        </p:blipFill>
        <p:spPr>
          <a:xfrm>
            <a:off x="887958" y="3340223"/>
            <a:ext cx="10058400" cy="3291396"/>
          </a:xfrm>
          <a:prstGeom prst="rect">
            <a:avLst/>
          </a:prstGeom>
        </p:spPr>
      </p:pic>
    </p:spTree>
    <p:extLst>
      <p:ext uri="{BB962C8B-B14F-4D97-AF65-F5344CB8AC3E}">
        <p14:creationId xmlns:p14="http://schemas.microsoft.com/office/powerpoint/2010/main" val="24573459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F26CA5-B17E-4CA5-897A-B65152EBE61A}"/>
              </a:ext>
            </a:extLst>
          </p:cNvPr>
          <p:cNvPicPr>
            <a:picLocks noChangeAspect="1"/>
          </p:cNvPicPr>
          <p:nvPr/>
        </p:nvPicPr>
        <p:blipFill rotWithShape="1">
          <a:blip r:embed="rId2"/>
          <a:srcRect b="19612"/>
          <a:stretch/>
        </p:blipFill>
        <p:spPr>
          <a:xfrm>
            <a:off x="1174540" y="99875"/>
            <a:ext cx="10153366" cy="3167108"/>
          </a:xfrm>
          <a:prstGeom prst="rect">
            <a:avLst/>
          </a:prstGeom>
        </p:spPr>
      </p:pic>
      <p:pic>
        <p:nvPicPr>
          <p:cNvPr id="5" name="Picture 4">
            <a:extLst>
              <a:ext uri="{FF2B5EF4-FFF2-40B4-BE49-F238E27FC236}">
                <a16:creationId xmlns:a16="http://schemas.microsoft.com/office/drawing/2014/main" id="{087C86EB-5B90-4379-9F56-51BB806F2F4E}"/>
              </a:ext>
            </a:extLst>
          </p:cNvPr>
          <p:cNvPicPr>
            <a:picLocks noChangeAspect="1"/>
          </p:cNvPicPr>
          <p:nvPr/>
        </p:nvPicPr>
        <p:blipFill rotWithShape="1">
          <a:blip r:embed="rId3"/>
          <a:srcRect b="21036"/>
          <a:stretch/>
        </p:blipFill>
        <p:spPr>
          <a:xfrm>
            <a:off x="1174540" y="3355759"/>
            <a:ext cx="10153365" cy="3402365"/>
          </a:xfrm>
          <a:prstGeom prst="rect">
            <a:avLst/>
          </a:prstGeom>
        </p:spPr>
      </p:pic>
    </p:spTree>
    <p:extLst>
      <p:ext uri="{BB962C8B-B14F-4D97-AF65-F5344CB8AC3E}">
        <p14:creationId xmlns:p14="http://schemas.microsoft.com/office/powerpoint/2010/main" val="29071266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6048EA-821C-4CAA-BD9D-F104BC93DE40}"/>
              </a:ext>
            </a:extLst>
          </p:cNvPr>
          <p:cNvPicPr>
            <a:picLocks noChangeAspect="1"/>
          </p:cNvPicPr>
          <p:nvPr/>
        </p:nvPicPr>
        <p:blipFill rotWithShape="1">
          <a:blip r:embed="rId2"/>
          <a:srcRect b="17793"/>
          <a:stretch/>
        </p:blipFill>
        <p:spPr>
          <a:xfrm>
            <a:off x="1207363" y="88777"/>
            <a:ext cx="10093911" cy="3340223"/>
          </a:xfrm>
          <a:prstGeom prst="rect">
            <a:avLst/>
          </a:prstGeom>
        </p:spPr>
      </p:pic>
      <p:pic>
        <p:nvPicPr>
          <p:cNvPr id="5" name="Picture 4">
            <a:extLst>
              <a:ext uri="{FF2B5EF4-FFF2-40B4-BE49-F238E27FC236}">
                <a16:creationId xmlns:a16="http://schemas.microsoft.com/office/drawing/2014/main" id="{E8A23FD7-6AD2-454D-BEFD-39E667ADE040}"/>
              </a:ext>
            </a:extLst>
          </p:cNvPr>
          <p:cNvPicPr>
            <a:picLocks noChangeAspect="1"/>
          </p:cNvPicPr>
          <p:nvPr/>
        </p:nvPicPr>
        <p:blipFill rotWithShape="1">
          <a:blip r:embed="rId3"/>
          <a:srcRect b="19612"/>
          <a:stretch/>
        </p:blipFill>
        <p:spPr>
          <a:xfrm>
            <a:off x="1207362" y="3517777"/>
            <a:ext cx="10093911" cy="3251446"/>
          </a:xfrm>
          <a:prstGeom prst="rect">
            <a:avLst/>
          </a:prstGeom>
        </p:spPr>
      </p:pic>
    </p:spTree>
    <p:extLst>
      <p:ext uri="{BB962C8B-B14F-4D97-AF65-F5344CB8AC3E}">
        <p14:creationId xmlns:p14="http://schemas.microsoft.com/office/powerpoint/2010/main" val="36692397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8D899-586B-47A5-8EA1-A57C44BE483C}"/>
              </a:ext>
            </a:extLst>
          </p:cNvPr>
          <p:cNvPicPr>
            <a:picLocks noChangeAspect="1"/>
          </p:cNvPicPr>
          <p:nvPr/>
        </p:nvPicPr>
        <p:blipFill rotWithShape="1">
          <a:blip r:embed="rId2"/>
          <a:srcRect b="17022"/>
          <a:stretch/>
        </p:blipFill>
        <p:spPr>
          <a:xfrm>
            <a:off x="1225118" y="124288"/>
            <a:ext cx="10120544" cy="3160450"/>
          </a:xfrm>
          <a:prstGeom prst="rect">
            <a:avLst/>
          </a:prstGeom>
        </p:spPr>
      </p:pic>
      <p:pic>
        <p:nvPicPr>
          <p:cNvPr id="5" name="Picture 4">
            <a:extLst>
              <a:ext uri="{FF2B5EF4-FFF2-40B4-BE49-F238E27FC236}">
                <a16:creationId xmlns:a16="http://schemas.microsoft.com/office/drawing/2014/main" id="{221DB6AF-FCAC-47F9-A372-CD0366D7A8D2}"/>
              </a:ext>
            </a:extLst>
          </p:cNvPr>
          <p:cNvPicPr>
            <a:picLocks noChangeAspect="1"/>
          </p:cNvPicPr>
          <p:nvPr/>
        </p:nvPicPr>
        <p:blipFill rotWithShape="1">
          <a:blip r:embed="rId3"/>
          <a:srcRect b="18317"/>
          <a:stretch/>
        </p:blipFill>
        <p:spPr>
          <a:xfrm>
            <a:off x="1225118" y="3429000"/>
            <a:ext cx="10120544" cy="3304712"/>
          </a:xfrm>
          <a:prstGeom prst="rect">
            <a:avLst/>
          </a:prstGeom>
        </p:spPr>
      </p:pic>
    </p:spTree>
    <p:extLst>
      <p:ext uri="{BB962C8B-B14F-4D97-AF65-F5344CB8AC3E}">
        <p14:creationId xmlns:p14="http://schemas.microsoft.com/office/powerpoint/2010/main" val="35901135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5DBC2-CAAA-43A7-81DF-ACC988119AC3}"/>
              </a:ext>
            </a:extLst>
          </p:cNvPr>
          <p:cNvPicPr>
            <a:picLocks noChangeAspect="1"/>
          </p:cNvPicPr>
          <p:nvPr/>
        </p:nvPicPr>
        <p:blipFill rotWithShape="1">
          <a:blip r:embed="rId2"/>
          <a:srcRect b="19482"/>
          <a:stretch/>
        </p:blipFill>
        <p:spPr>
          <a:xfrm>
            <a:off x="1233996" y="79900"/>
            <a:ext cx="10102788" cy="3275860"/>
          </a:xfrm>
          <a:prstGeom prst="rect">
            <a:avLst/>
          </a:prstGeom>
        </p:spPr>
      </p:pic>
      <p:pic>
        <p:nvPicPr>
          <p:cNvPr id="5" name="Picture 4">
            <a:extLst>
              <a:ext uri="{FF2B5EF4-FFF2-40B4-BE49-F238E27FC236}">
                <a16:creationId xmlns:a16="http://schemas.microsoft.com/office/drawing/2014/main" id="{B8EB493B-AFDF-4BC6-A708-3F1857ACFC74}"/>
              </a:ext>
            </a:extLst>
          </p:cNvPr>
          <p:cNvPicPr>
            <a:picLocks noChangeAspect="1"/>
          </p:cNvPicPr>
          <p:nvPr/>
        </p:nvPicPr>
        <p:blipFill rotWithShape="1">
          <a:blip r:embed="rId3"/>
          <a:srcRect b="17929"/>
          <a:stretch/>
        </p:blipFill>
        <p:spPr>
          <a:xfrm>
            <a:off x="1233996" y="3429000"/>
            <a:ext cx="10102788" cy="3349099"/>
          </a:xfrm>
          <a:prstGeom prst="rect">
            <a:avLst/>
          </a:prstGeom>
        </p:spPr>
      </p:pic>
    </p:spTree>
    <p:extLst>
      <p:ext uri="{BB962C8B-B14F-4D97-AF65-F5344CB8AC3E}">
        <p14:creationId xmlns:p14="http://schemas.microsoft.com/office/powerpoint/2010/main" val="2213264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E9FCF9-FD89-44BE-BD47-D452D8970FBA}"/>
              </a:ext>
            </a:extLst>
          </p:cNvPr>
          <p:cNvPicPr>
            <a:picLocks noChangeAspect="1"/>
          </p:cNvPicPr>
          <p:nvPr/>
        </p:nvPicPr>
        <p:blipFill rotWithShape="1">
          <a:blip r:embed="rId2"/>
          <a:srcRect b="18447"/>
          <a:stretch/>
        </p:blipFill>
        <p:spPr>
          <a:xfrm>
            <a:off x="1225119" y="64363"/>
            <a:ext cx="10111665" cy="3364637"/>
          </a:xfrm>
          <a:prstGeom prst="rect">
            <a:avLst/>
          </a:prstGeom>
        </p:spPr>
      </p:pic>
      <p:pic>
        <p:nvPicPr>
          <p:cNvPr id="5" name="Picture 4">
            <a:extLst>
              <a:ext uri="{FF2B5EF4-FFF2-40B4-BE49-F238E27FC236}">
                <a16:creationId xmlns:a16="http://schemas.microsoft.com/office/drawing/2014/main" id="{D2AB5BB0-036B-4134-AE44-986AB53F3462}"/>
              </a:ext>
            </a:extLst>
          </p:cNvPr>
          <p:cNvPicPr>
            <a:picLocks noChangeAspect="1"/>
          </p:cNvPicPr>
          <p:nvPr/>
        </p:nvPicPr>
        <p:blipFill rotWithShape="1">
          <a:blip r:embed="rId3"/>
          <a:srcRect b="20648"/>
          <a:stretch/>
        </p:blipFill>
        <p:spPr>
          <a:xfrm>
            <a:off x="1225119" y="3515557"/>
            <a:ext cx="10111665" cy="3278079"/>
          </a:xfrm>
          <a:prstGeom prst="rect">
            <a:avLst/>
          </a:prstGeom>
        </p:spPr>
      </p:pic>
    </p:spTree>
    <p:extLst>
      <p:ext uri="{BB962C8B-B14F-4D97-AF65-F5344CB8AC3E}">
        <p14:creationId xmlns:p14="http://schemas.microsoft.com/office/powerpoint/2010/main" val="42877676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2841-0710-4FAA-B2BD-F62DB42F3937}"/>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ABSTRACT</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B0A2E88-CE4E-4CCA-949A-EA17F0E40743}"/>
              </a:ext>
            </a:extLst>
          </p:cNvPr>
          <p:cNvSpPr>
            <a:spLocks noGrp="1"/>
          </p:cNvSpPr>
          <p:nvPr>
            <p:ph idx="1"/>
          </p:nvPr>
        </p:nvSpPr>
        <p:spPr>
          <a:xfrm>
            <a:off x="1141412" y="1733453"/>
            <a:ext cx="9905999" cy="4994692"/>
          </a:xfrm>
        </p:spPr>
        <p:txBody>
          <a:bodyPr>
            <a:normAutofit fontScale="92500"/>
          </a:bodyPr>
          <a:lstStyle/>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The main objective of this project is to develop a low-cost secure</a:t>
            </a:r>
            <a:r>
              <a:rPr lang="en-IN" sz="1800" b="1" dirty="0">
                <a:effectLst/>
                <a:latin typeface="Times New Roman" panose="02020603050405020304" pitchFamily="18" charset="0"/>
                <a:ea typeface="Calibri" panose="020F0502020204030204" pitchFamily="34" charset="0"/>
                <a:cs typeface="Arial" panose="020B0604020202020204" pitchFamily="34" charset="0"/>
              </a:rPr>
              <a:t> Home automation system using Dynamic Host Configuration Protocol</a:t>
            </a:r>
            <a:r>
              <a:rPr lang="en-IN" sz="18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effectLst/>
                <a:latin typeface="Times New Roman" panose="02020603050405020304" pitchFamily="18" charset="0"/>
                <a:ea typeface="Calibri" panose="020F0502020204030204" pitchFamily="34" charset="0"/>
                <a:cs typeface="Arial" panose="020B0604020202020204" pitchFamily="34" charset="0"/>
              </a:rPr>
              <a:t>DHCP</a:t>
            </a:r>
            <a:r>
              <a:rPr lang="en-IN" sz="1800" dirty="0">
                <a:effectLst/>
                <a:latin typeface="Times New Roman" panose="02020603050405020304" pitchFamily="18" charset="0"/>
                <a:ea typeface="Calibri" panose="020F0502020204030204" pitchFamily="34" charset="0"/>
                <a:cs typeface="Arial" panose="020B0604020202020204" pitchFamily="34" charset="0"/>
              </a:rPr>
              <a:t>) which can be remotely controlled by a device on any network.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As technology advances, we are seeing the advent of automation even in our daily lives. Modern houses are gradually shifting from conventional switches to centralized control system, involving remote controlled switches.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Presently, most appliances need to be operated in person by user which makes it cumbersome, time wasting and redundant at times. It becomes even more difficult for the elderly or physically handicapped people to do so. Automation system provides an efficient and modern solution to manage this. Here we apply this method to automate our House.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IN" sz="1800" dirty="0">
                <a:effectLst/>
                <a:latin typeface="Times New Roman" panose="02020603050405020304" pitchFamily="18" charset="0"/>
                <a:ea typeface="Calibri" panose="020F0502020204030204" pitchFamily="34" charset="0"/>
                <a:cs typeface="Arial" panose="020B0604020202020204" pitchFamily="34" charset="0"/>
              </a:rPr>
              <a:t>In order to achieve this, a </a:t>
            </a:r>
            <a:r>
              <a:rPr lang="en-IN" sz="1800" dirty="0">
                <a:effectLst/>
                <a:highlight>
                  <a:srgbClr val="FF00FF"/>
                </a:highlight>
                <a:latin typeface="Times New Roman" panose="02020603050405020304" pitchFamily="18" charset="0"/>
                <a:ea typeface="Calibri" panose="020F0502020204030204" pitchFamily="34" charset="0"/>
                <a:cs typeface="Arial" panose="020B0604020202020204" pitchFamily="34" charset="0"/>
              </a:rPr>
              <a:t>wireless Home Gateway </a:t>
            </a:r>
            <a:r>
              <a:rPr lang="en-IN" sz="1800" dirty="0">
                <a:effectLst/>
                <a:latin typeface="Times New Roman" panose="02020603050405020304" pitchFamily="18" charset="0"/>
                <a:ea typeface="Calibri" panose="020F0502020204030204" pitchFamily="34" charset="0"/>
                <a:cs typeface="Arial" panose="020B0604020202020204" pitchFamily="34" charset="0"/>
              </a:rPr>
              <a:t>is connected to Servers Via Internet using </a:t>
            </a:r>
            <a:r>
              <a:rPr lang="en-IN" sz="1800" b="1" dirty="0">
                <a:effectLst/>
                <a:latin typeface="Times New Roman" panose="02020603050405020304" pitchFamily="18" charset="0"/>
                <a:ea typeface="Calibri" panose="020F0502020204030204" pitchFamily="34" charset="0"/>
                <a:cs typeface="Arial" panose="020B0604020202020204" pitchFamily="34" charset="0"/>
              </a:rPr>
              <a:t>DHCP</a:t>
            </a:r>
            <a:r>
              <a:rPr lang="en-IN" sz="1800" dirty="0">
                <a:effectLst/>
                <a:latin typeface="Times New Roman" panose="02020603050405020304" pitchFamily="18" charset="0"/>
                <a:ea typeface="Calibri" panose="020F0502020204030204" pitchFamily="34" charset="0"/>
                <a:cs typeface="Arial" panose="020B0604020202020204" pitchFamily="34" charset="0"/>
              </a:rPr>
              <a:t> so we can operate Devices at home from anywhere, a GUI application on the cell phone sends ON/OFF commands to the receiver to which devices are connected. By using DHCP, the devices can be </a:t>
            </a:r>
            <a:r>
              <a:rPr lang="en-IN" sz="1800" dirty="0">
                <a:latin typeface="Times New Roman" panose="02020603050405020304" pitchFamily="18" charset="0"/>
                <a:ea typeface="Calibri" panose="020F0502020204030204" pitchFamily="34" charset="0"/>
                <a:cs typeface="Arial" panose="020B0604020202020204" pitchFamily="34" charset="0"/>
              </a:rPr>
              <a:t>turned to automate the process of configuring devices on IP networks, thus allowing them to use network services such as DNS, NTP, and any communication protocol based on UDP or TCPON</a:t>
            </a:r>
            <a:r>
              <a:rPr lang="en-IN" sz="1800" dirty="0">
                <a:effectLst/>
                <a:latin typeface="Times New Roman" panose="02020603050405020304" pitchFamily="18" charset="0"/>
                <a:ea typeface="Calibri" panose="020F0502020204030204" pitchFamily="34" charset="0"/>
                <a:cs typeface="Arial" panose="020B0604020202020204" pitchFamily="34" charset="0"/>
              </a:rPr>
              <a:t>/OFF remotely through devices connected over the Server. Thus, we connect and operate devices over the internet via the Dynamic Host Configuration Protocol.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89B1FA41-5267-41A7-A61C-2C2C6D98D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9832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1F35-826E-4C29-81FA-5D8DE4978939}"/>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5E7997E4-B3C0-44B8-A334-00EAF706967D}"/>
              </a:ext>
            </a:extLst>
          </p:cNvPr>
          <p:cNvSpPr>
            <a:spLocks noGrp="1"/>
          </p:cNvSpPr>
          <p:nvPr>
            <p:ph idx="1"/>
          </p:nvPr>
        </p:nvSpPr>
        <p:spPr>
          <a:xfrm>
            <a:off x="1141412" y="1795206"/>
            <a:ext cx="9905999" cy="4444276"/>
          </a:xfrm>
        </p:spPr>
        <p:txBody>
          <a:bodyPr>
            <a:normAutofit/>
          </a:bodyPr>
          <a:lstStyle/>
          <a:p>
            <a:r>
              <a:rPr lang="en-US" sz="1800" dirty="0">
                <a:latin typeface="Calibri" panose="020F0502020204030204" pitchFamily="34" charset="0"/>
                <a:cs typeface="Calibri" panose="020F0502020204030204" pitchFamily="34" charset="0"/>
              </a:rPr>
              <a:t>It presents an effective Smart Home Automation module.</a:t>
            </a:r>
          </a:p>
          <a:p>
            <a:r>
              <a:rPr lang="en-US" sz="1800" b="1" u="sng" dirty="0">
                <a:latin typeface="Calibri" panose="020F0502020204030204" pitchFamily="34" charset="0"/>
                <a:cs typeface="Calibri" panose="020F0502020204030204" pitchFamily="34" charset="0"/>
              </a:rPr>
              <a:t>Advantages</a:t>
            </a:r>
            <a:r>
              <a:rPr lang="en-US" sz="1800" dirty="0">
                <a:latin typeface="Calibri" panose="020F0502020204030204" pitchFamily="34" charset="0"/>
                <a:cs typeface="Calibri" panose="020F0502020204030204" pitchFamily="34" charset="0"/>
              </a:rPr>
              <a:t> : -</a:t>
            </a:r>
            <a:r>
              <a:rPr lang="en-US" sz="1800" u="sng"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                              1. Cost effective                                                      </a:t>
            </a:r>
          </a:p>
          <a:p>
            <a:pPr marL="0" indent="0">
              <a:buNone/>
            </a:pPr>
            <a:r>
              <a:rPr lang="en-US" sz="1800" dirty="0">
                <a:latin typeface="Calibri" panose="020F0502020204030204" pitchFamily="34" charset="0"/>
                <a:cs typeface="Calibri" panose="020F0502020204030204" pitchFamily="34" charset="0"/>
              </a:rPr>
              <a:t>                              2. Practically implementable                                    </a:t>
            </a:r>
          </a:p>
          <a:p>
            <a:pPr marL="0" indent="0">
              <a:buNone/>
            </a:pPr>
            <a:r>
              <a:rPr lang="en-US" sz="1800" dirty="0">
                <a:latin typeface="Calibri" panose="020F0502020204030204" pitchFamily="34" charset="0"/>
                <a:cs typeface="Calibri" panose="020F0502020204030204" pitchFamily="34" charset="0"/>
              </a:rPr>
              <a:t>                              3. Eco-friendly</a:t>
            </a:r>
          </a:p>
          <a:p>
            <a:pPr marL="0" indent="0">
              <a:buNone/>
            </a:pPr>
            <a:r>
              <a:rPr lang="en-US" sz="1800" dirty="0">
                <a:latin typeface="Calibri" panose="020F0502020204030204" pitchFamily="34" charset="0"/>
                <a:cs typeface="Calibri" panose="020F0502020204030204" pitchFamily="34" charset="0"/>
              </a:rPr>
              <a:t>                              4. Safest way to save energy</a:t>
            </a:r>
          </a:p>
          <a:p>
            <a:pPr marL="0" indent="0">
              <a:buNone/>
            </a:pPr>
            <a:r>
              <a:rPr lang="en-US" sz="1800" dirty="0">
                <a:latin typeface="Calibri" panose="020F0502020204030204" pitchFamily="34" charset="0"/>
                <a:cs typeface="Calibri" panose="020F0502020204030204" pitchFamily="34" charset="0"/>
              </a:rPr>
              <a:t>                              5. Secure</a:t>
            </a:r>
            <a:endParaRPr lang="en-US" sz="1800" b="1" u="sng" dirty="0">
              <a:latin typeface="Calibri" panose="020F0502020204030204" pitchFamily="34" charset="0"/>
              <a:cs typeface="Calibri" panose="020F0502020204030204" pitchFamily="34" charset="0"/>
            </a:endParaRPr>
          </a:p>
          <a:p>
            <a:r>
              <a:rPr lang="en-US" sz="1800" b="1" u="sng" dirty="0">
                <a:latin typeface="Calibri" panose="020F0502020204030204" pitchFamily="34" charset="0"/>
                <a:cs typeface="Calibri" panose="020F0502020204030204" pitchFamily="34" charset="0"/>
              </a:rPr>
              <a:t>Disadvantage</a:t>
            </a:r>
            <a:r>
              <a:rPr lang="en-US" sz="1800" dirty="0">
                <a:latin typeface="Calibri" panose="020F0502020204030204" pitchFamily="34" charset="0"/>
                <a:cs typeface="Calibri" panose="020F0502020204030204" pitchFamily="34" charset="0"/>
              </a:rPr>
              <a:t> :- </a:t>
            </a:r>
          </a:p>
          <a:p>
            <a:pPr marL="0" indent="0">
              <a:buNone/>
            </a:pPr>
            <a:r>
              <a:rPr lang="en-US" sz="1800" dirty="0">
                <a:latin typeface="Calibri" panose="020F0502020204030204" pitchFamily="34" charset="0"/>
                <a:cs typeface="Calibri" panose="020F0502020204030204" pitchFamily="34" charset="0"/>
              </a:rPr>
              <a:t>                              1. This module can’t be monitored remotely in the absence of Internet.</a:t>
            </a:r>
            <a:endParaRPr lang="en-IN" sz="1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073359A8-EA32-4C8C-B790-12930E0CA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6993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62F1-6970-4467-9928-CA220A0AED3D}"/>
              </a:ext>
            </a:extLst>
          </p:cNvPr>
          <p:cNvSpPr>
            <a:spLocks noGrp="1"/>
          </p:cNvSpPr>
          <p:nvPr>
            <p:ph type="title"/>
          </p:nvPr>
        </p:nvSpPr>
        <p:spPr/>
        <p:txBody>
          <a:bodyPr>
            <a:normAutofit/>
          </a:bodyPr>
          <a:lstStyle/>
          <a:p>
            <a:r>
              <a:rPr lang="en-IN" sz="4800" b="1" dirty="0">
                <a:solidFill>
                  <a:srgbClr val="0070C0"/>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DA9792FD-7337-4D36-B54E-C42EC428767C}"/>
              </a:ext>
            </a:extLst>
          </p:cNvPr>
          <p:cNvSpPr>
            <a:spLocks noGrp="1"/>
          </p:cNvSpPr>
          <p:nvPr>
            <p:ph idx="1"/>
          </p:nvPr>
        </p:nvSpPr>
        <p:spPr>
          <a:xfrm>
            <a:off x="1141413" y="1858869"/>
            <a:ext cx="9905999" cy="4666217"/>
          </a:xfrm>
        </p:spPr>
        <p:txBody>
          <a:bodyPr>
            <a:normAutofit fontScale="92500" lnSpcReduction="10000"/>
          </a:bodyPr>
          <a:lstStyle/>
          <a:p>
            <a:r>
              <a:rPr lang="en-IN" sz="1600" dirty="0">
                <a:latin typeface="Calibri" panose="020F0502020204030204" pitchFamily="34" charset="0"/>
                <a:cs typeface="Calibri" panose="020F0502020204030204" pitchFamily="34" charset="0"/>
              </a:rPr>
              <a:t>D. Choi, S. </a:t>
            </a:r>
            <a:r>
              <a:rPr lang="en-IN" sz="1600" dirty="0" err="1">
                <a:latin typeface="Calibri" panose="020F0502020204030204" pitchFamily="34" charset="0"/>
                <a:cs typeface="Calibri" panose="020F0502020204030204" pitchFamily="34" charset="0"/>
              </a:rPr>
              <a:t>Seo</a:t>
            </a:r>
            <a:r>
              <a:rPr lang="en-IN" sz="1600" dirty="0">
                <a:latin typeface="Calibri" panose="020F0502020204030204" pitchFamily="34" charset="0"/>
                <a:cs typeface="Calibri" panose="020F0502020204030204" pitchFamily="34" charset="0"/>
              </a:rPr>
              <a:t>, Y. Oh, and Y. Kang, “Two-Factor Fuzzy Commitment for Unmanned IoT Devices Security,” IEEE Internet of Things </a:t>
            </a:r>
            <a:r>
              <a:rPr lang="en-IN" sz="1600" dirty="0" err="1">
                <a:latin typeface="Calibri" panose="020F0502020204030204" pitchFamily="34" charset="0"/>
                <a:cs typeface="Calibri" panose="020F0502020204030204" pitchFamily="34" charset="0"/>
              </a:rPr>
              <a:t>Journal,vol</a:t>
            </a:r>
            <a:r>
              <a:rPr lang="en-IN" sz="1600" dirty="0">
                <a:latin typeface="Calibri" panose="020F0502020204030204" pitchFamily="34" charset="0"/>
                <a:cs typeface="Calibri" panose="020F0502020204030204" pitchFamily="34" charset="0"/>
              </a:rPr>
              <a:t>. 6, no. 1, pp. 335–348, Feb 2019.</a:t>
            </a:r>
          </a:p>
          <a:p>
            <a:r>
              <a:rPr lang="en-IN" sz="1600" dirty="0">
                <a:latin typeface="Calibri" panose="020F0502020204030204" pitchFamily="34" charset="0"/>
                <a:cs typeface="Calibri" panose="020F0502020204030204" pitchFamily="34" charset="0"/>
              </a:rPr>
              <a:t>M. H. </a:t>
            </a:r>
            <a:r>
              <a:rPr lang="en-IN" sz="1600" dirty="0" err="1">
                <a:latin typeface="Calibri" panose="020F0502020204030204" pitchFamily="34" charset="0"/>
                <a:cs typeface="Calibri" panose="020F0502020204030204" pitchFamily="34" charset="0"/>
              </a:rPr>
              <a:t>Bhuyan</a:t>
            </a:r>
            <a:r>
              <a:rPr lang="en-IN" sz="1600" dirty="0">
                <a:latin typeface="Calibri" panose="020F0502020204030204" pitchFamily="34" charset="0"/>
                <a:cs typeface="Calibri" panose="020F0502020204030204" pitchFamily="34" charset="0"/>
              </a:rPr>
              <a:t>, D. K. Bhattacharyya, and J. K. </a:t>
            </a:r>
            <a:r>
              <a:rPr lang="en-IN" sz="1600" dirty="0" err="1">
                <a:latin typeface="Calibri" panose="020F0502020204030204" pitchFamily="34" charset="0"/>
                <a:cs typeface="Calibri" panose="020F0502020204030204" pitchFamily="34" charset="0"/>
              </a:rPr>
              <a:t>Kalita</a:t>
            </a:r>
            <a:r>
              <a:rPr lang="en-IN" sz="1600" dirty="0">
                <a:latin typeface="Calibri" panose="020F0502020204030204" pitchFamily="34" charset="0"/>
                <a:cs typeface="Calibri" panose="020F0502020204030204" pitchFamily="34" charset="0"/>
              </a:rPr>
              <a:t>, Network Traffic Anomaly Detection and Prevention - Concepts, Techniques, and Tools,1st ed., ser. Computer Communications and Networks Series. Springer International Germany, 2017.</a:t>
            </a:r>
          </a:p>
          <a:p>
            <a:r>
              <a:rPr lang="en-IN" sz="1600" dirty="0">
                <a:latin typeface="Calibri" panose="020F0502020204030204" pitchFamily="34" charset="0"/>
                <a:cs typeface="Calibri" panose="020F0502020204030204" pitchFamily="34" charset="0"/>
              </a:rPr>
              <a:t>R. </a:t>
            </a:r>
            <a:r>
              <a:rPr lang="en-IN" sz="1600" dirty="0" err="1">
                <a:latin typeface="Calibri" panose="020F0502020204030204" pitchFamily="34" charset="0"/>
                <a:cs typeface="Calibri" panose="020F0502020204030204" pitchFamily="34" charset="0"/>
              </a:rPr>
              <a:t>Petrolo</a:t>
            </a:r>
            <a:r>
              <a:rPr lang="en-IN" sz="1600" dirty="0">
                <a:latin typeface="Calibri" panose="020F0502020204030204" pitchFamily="34" charset="0"/>
                <a:cs typeface="Calibri" panose="020F0502020204030204" pitchFamily="34" charset="0"/>
              </a:rPr>
              <a:t>, V. </a:t>
            </a:r>
            <a:r>
              <a:rPr lang="en-IN" sz="1600" dirty="0" err="1">
                <a:latin typeface="Calibri" panose="020F0502020204030204" pitchFamily="34" charset="0"/>
                <a:cs typeface="Calibri" panose="020F0502020204030204" pitchFamily="34" charset="0"/>
              </a:rPr>
              <a:t>Loscri</a:t>
            </a:r>
            <a:r>
              <a:rPr lang="en-IN" sz="1600" dirty="0">
                <a:latin typeface="Calibri" panose="020F0502020204030204" pitchFamily="34" charset="0"/>
                <a:cs typeface="Calibri" panose="020F0502020204030204" pitchFamily="34" charset="0"/>
              </a:rPr>
              <a:t>, and N. Mitton, “Towards a smart city based on cloud of things, a survey on the smart city vision and paradigms,” Trans. </a:t>
            </a:r>
            <a:r>
              <a:rPr lang="en-IN" sz="1600" dirty="0" err="1">
                <a:latin typeface="Calibri" panose="020F0502020204030204" pitchFamily="34" charset="0"/>
                <a:cs typeface="Calibri" panose="020F0502020204030204" pitchFamily="34" charset="0"/>
              </a:rPr>
              <a:t>Emerg</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Telecommun</a:t>
            </a:r>
            <a:r>
              <a:rPr lang="en-IN" sz="1600" dirty="0">
                <a:latin typeface="Calibri" panose="020F0502020204030204" pitchFamily="34" charset="0"/>
                <a:cs typeface="Calibri" panose="020F0502020204030204" pitchFamily="34" charset="0"/>
              </a:rPr>
              <a:t>. Technol., vol. 28, no. 1, pp. 1–12, 2015.</a:t>
            </a:r>
          </a:p>
          <a:p>
            <a:r>
              <a:rPr lang="en-IN" sz="1600" dirty="0">
                <a:latin typeface="Calibri" panose="020F0502020204030204" pitchFamily="34" charset="0"/>
                <a:cs typeface="Calibri" panose="020F0502020204030204" pitchFamily="34" charset="0"/>
              </a:rPr>
              <a:t>S. P. Tseng, B. R. Li, J. L. Pan, and C. Lin, “An application of internet of things with motion sensing on smart house,” in IEEE International </a:t>
            </a:r>
            <a:r>
              <a:rPr lang="en-IN" sz="1600" dirty="0" err="1">
                <a:latin typeface="Calibri" panose="020F0502020204030204" pitchFamily="34" charset="0"/>
                <a:cs typeface="Calibri" panose="020F0502020204030204" pitchFamily="34" charset="0"/>
              </a:rPr>
              <a:t>Conférence</a:t>
            </a:r>
            <a:r>
              <a:rPr lang="en-IN" sz="1600" dirty="0">
                <a:latin typeface="Calibri" panose="020F0502020204030204" pitchFamily="34" charset="0"/>
                <a:cs typeface="Calibri" panose="020F0502020204030204" pitchFamily="34" charset="0"/>
              </a:rPr>
              <a:t> on Orange Technologies, 2014, pp. 65–68.</a:t>
            </a:r>
          </a:p>
          <a:p>
            <a:r>
              <a:rPr lang="en-IN" sz="1600" dirty="0">
                <a:latin typeface="Calibri" panose="020F0502020204030204" pitchFamily="34" charset="0"/>
                <a:cs typeface="Calibri" panose="020F0502020204030204" pitchFamily="34" charset="0"/>
              </a:rPr>
              <a:t>S. Das, N. </a:t>
            </a:r>
            <a:r>
              <a:rPr lang="en-IN" sz="1600" dirty="0" err="1">
                <a:latin typeface="Calibri" panose="020F0502020204030204" pitchFamily="34" charset="0"/>
                <a:cs typeface="Calibri" panose="020F0502020204030204" pitchFamily="34" charset="0"/>
              </a:rPr>
              <a:t>Debabhuti</a:t>
            </a:r>
            <a:r>
              <a:rPr lang="en-IN" sz="1600" dirty="0">
                <a:latin typeface="Calibri" panose="020F0502020204030204" pitchFamily="34" charset="0"/>
                <a:cs typeface="Calibri" panose="020F0502020204030204" pitchFamily="34" charset="0"/>
              </a:rPr>
              <a:t>, R. Das, S. Dutta, and A. Ghosh, “Embedded system for home automation using </a:t>
            </a:r>
            <a:r>
              <a:rPr lang="en-IN" sz="1600" dirty="0" err="1">
                <a:latin typeface="Calibri" panose="020F0502020204030204" pitchFamily="34" charset="0"/>
                <a:cs typeface="Calibri" panose="020F0502020204030204" pitchFamily="34" charset="0"/>
              </a:rPr>
              <a:t>sms</a:t>
            </a:r>
            <a:r>
              <a:rPr lang="en-IN" sz="1600" dirty="0">
                <a:latin typeface="Calibri" panose="020F0502020204030204" pitchFamily="34" charset="0"/>
                <a:cs typeface="Calibri" panose="020F0502020204030204" pitchFamily="34" charset="0"/>
              </a:rPr>
              <a:t>,” in IEEE International Conference on Automation, Control, Energy and Systems, 2014, pp. 1–6.</a:t>
            </a:r>
          </a:p>
          <a:p>
            <a:r>
              <a:rPr lang="en-IN" sz="1600" dirty="0">
                <a:latin typeface="Calibri" panose="020F0502020204030204" pitchFamily="34" charset="0"/>
                <a:cs typeface="Calibri" panose="020F0502020204030204" pitchFamily="34" charset="0"/>
              </a:rPr>
              <a:t>E. Yavuz, B. Hasan, I. Serkan, and K. </a:t>
            </a:r>
            <a:r>
              <a:rPr lang="en-IN" sz="1600" dirty="0" err="1">
                <a:latin typeface="Calibri" panose="020F0502020204030204" pitchFamily="34" charset="0"/>
                <a:cs typeface="Calibri" panose="020F0502020204030204" pitchFamily="34" charset="0"/>
              </a:rPr>
              <a:t>Duygu</a:t>
            </a:r>
            <a:r>
              <a:rPr lang="en-IN" sz="1600" dirty="0">
                <a:latin typeface="Calibri" panose="020F0502020204030204" pitchFamily="34" charset="0"/>
                <a:cs typeface="Calibri" panose="020F0502020204030204" pitchFamily="34" charset="0"/>
              </a:rPr>
              <a:t>, “Safe and secure pic based remote control application for intelligent home,” International Journal of Computer Science and Network Security, vol. 7, no. 5, 2007.</a:t>
            </a:r>
          </a:p>
          <a:p>
            <a:r>
              <a:rPr lang="en-IN" sz="1600" dirty="0">
                <a:latin typeface="Calibri" panose="020F0502020204030204" pitchFamily="34" charset="0"/>
                <a:cs typeface="Calibri" panose="020F0502020204030204" pitchFamily="34" charset="0"/>
              </a:rPr>
              <a:t>A. Z. </a:t>
            </a:r>
            <a:r>
              <a:rPr lang="en-IN" sz="1600" dirty="0" err="1">
                <a:latin typeface="Calibri" panose="020F0502020204030204" pitchFamily="34" charset="0"/>
                <a:cs typeface="Calibri" panose="020F0502020204030204" pitchFamily="34" charset="0"/>
              </a:rPr>
              <a:t>Alkar</a:t>
            </a:r>
            <a:r>
              <a:rPr lang="en-IN" sz="1600" dirty="0">
                <a:latin typeface="Calibri" panose="020F0502020204030204" pitchFamily="34" charset="0"/>
                <a:cs typeface="Calibri" panose="020F0502020204030204" pitchFamily="34" charset="0"/>
              </a:rPr>
              <a:t> and U. </a:t>
            </a:r>
            <a:r>
              <a:rPr lang="en-IN" sz="1600" dirty="0" err="1">
                <a:latin typeface="Calibri" panose="020F0502020204030204" pitchFamily="34" charset="0"/>
                <a:cs typeface="Calibri" panose="020F0502020204030204" pitchFamily="34" charset="0"/>
              </a:rPr>
              <a:t>Buhur</a:t>
            </a:r>
            <a:r>
              <a:rPr lang="en-IN" sz="1600" dirty="0">
                <a:latin typeface="Calibri" panose="020F0502020204030204" pitchFamily="34" charset="0"/>
                <a:cs typeface="Calibri" panose="020F0502020204030204" pitchFamily="34" charset="0"/>
              </a:rPr>
              <a:t>, “An internet based wireless home automation system for multifunctional devices,” IEEE Transactions on Consumer Electronics, vol. 51, pp. 1169–1174, 2005.</a:t>
            </a:r>
          </a:p>
        </p:txBody>
      </p:sp>
      <p:pic>
        <p:nvPicPr>
          <p:cNvPr id="4" name="Picture 2">
            <a:extLst>
              <a:ext uri="{FF2B5EF4-FFF2-40B4-BE49-F238E27FC236}">
                <a16:creationId xmlns:a16="http://schemas.microsoft.com/office/drawing/2014/main" id="{97A4B385-E7A3-41AC-8DED-9B35F0589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6431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066BF-78FC-46CA-95C1-687D266CB536}"/>
              </a:ext>
            </a:extLst>
          </p:cNvPr>
          <p:cNvSpPr txBox="1"/>
          <p:nvPr/>
        </p:nvSpPr>
        <p:spPr>
          <a:xfrm>
            <a:off x="2507941" y="1982450"/>
            <a:ext cx="7176117" cy="1446550"/>
          </a:xfrm>
          <a:prstGeom prst="rect">
            <a:avLst/>
          </a:prstGeom>
          <a:noFill/>
        </p:spPr>
        <p:txBody>
          <a:bodyPr wrap="square" rtlCol="0">
            <a:spAutoFit/>
          </a:bodyPr>
          <a:lstStyle/>
          <a:p>
            <a:r>
              <a:rPr lang="en-IN" sz="88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7544288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D273-AEFE-4B8C-A5DA-4DC34BAA90F4}"/>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OBJECTIVES</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9388B06-0548-4195-88F8-1F810AFB8952}"/>
              </a:ext>
            </a:extLst>
          </p:cNvPr>
          <p:cNvSpPr>
            <a:spLocks noGrp="1"/>
          </p:cNvSpPr>
          <p:nvPr>
            <p:ph idx="1"/>
          </p:nvPr>
        </p:nvSpPr>
        <p:spPr>
          <a:xfrm>
            <a:off x="1141412" y="2249487"/>
            <a:ext cx="9905999" cy="1807608"/>
          </a:xfrm>
        </p:spPr>
        <p:txBody>
          <a:bodyPr>
            <a:normAutofit/>
          </a:bodyPr>
          <a:lstStyle/>
          <a:p>
            <a:pPr algn="just"/>
            <a:r>
              <a:rPr lang="en-US" sz="1800" dirty="0">
                <a:latin typeface="Calibri" panose="020F0502020204030204" pitchFamily="34" charset="0"/>
                <a:cs typeface="Calibri" panose="020F0502020204030204" pitchFamily="34" charset="0"/>
              </a:rPr>
              <a:t>Our work tries to derive solution providing</a:t>
            </a:r>
            <a:r>
              <a:rPr lang="en-US" sz="1800" dirty="0">
                <a:highlight>
                  <a:srgbClr val="FF00FF"/>
                </a:highlight>
                <a:latin typeface="Calibri" panose="020F0502020204030204" pitchFamily="34" charset="0"/>
                <a:cs typeface="Calibri" panose="020F0502020204030204" pitchFamily="34" charset="0"/>
              </a:rPr>
              <a:t> better security system </a:t>
            </a:r>
            <a:r>
              <a:rPr lang="en-US" sz="1800" dirty="0">
                <a:latin typeface="Calibri" panose="020F0502020204030204" pitchFamily="34" charset="0"/>
                <a:cs typeface="Calibri" panose="020F0502020204030204" pitchFamily="34" charset="0"/>
              </a:rPr>
              <a:t>for the home </a:t>
            </a:r>
            <a:r>
              <a:rPr lang="en-US" sz="1800" dirty="0">
                <a:highlight>
                  <a:srgbClr val="FF00FF"/>
                </a:highlight>
                <a:latin typeface="Calibri" panose="020F0502020204030204" pitchFamily="34" charset="0"/>
                <a:cs typeface="Calibri" panose="020F0502020204030204" pitchFamily="34" charset="0"/>
              </a:rPr>
              <a:t>along with smart control on home appliances </a:t>
            </a:r>
            <a:r>
              <a:rPr lang="en-US" sz="1800" dirty="0">
                <a:latin typeface="Calibri" panose="020F0502020204030204" pitchFamily="34" charset="0"/>
                <a:cs typeface="Calibri" panose="020F0502020204030204" pitchFamily="34" charset="0"/>
              </a:rPr>
              <a:t>with the help of Smart Phone. </a:t>
            </a:r>
          </a:p>
          <a:p>
            <a:pPr algn="just"/>
            <a:r>
              <a:rPr lang="en-US" sz="1800" dirty="0">
                <a:latin typeface="Calibri" panose="020F0502020204030204" pitchFamily="34" charset="0"/>
                <a:cs typeface="Calibri" panose="020F0502020204030204" pitchFamily="34" charset="0"/>
              </a:rPr>
              <a:t>This system adds benefits to the traditional residents to : -</a:t>
            </a:r>
          </a:p>
          <a:p>
            <a:pPr algn="just"/>
            <a:endParaRPr lang="en-IN" sz="1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6DD3FED-B8C3-4BA6-9D46-B1C208DA21DD}"/>
              </a:ext>
            </a:extLst>
          </p:cNvPr>
          <p:cNvSpPr txBox="1"/>
          <p:nvPr/>
        </p:nvSpPr>
        <p:spPr>
          <a:xfrm>
            <a:off x="1802166" y="3550729"/>
            <a:ext cx="7022237"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M</a:t>
            </a:r>
            <a:r>
              <a:rPr lang="en-US" sz="1800" b="1" dirty="0">
                <a:latin typeface="Calibri" panose="020F0502020204030204" pitchFamily="34" charset="0"/>
                <a:cs typeface="Calibri" panose="020F0502020204030204" pitchFamily="34" charset="0"/>
              </a:rPr>
              <a:t>onitor</a:t>
            </a:r>
            <a:r>
              <a:rPr lang="en-US" sz="1800"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C</a:t>
            </a:r>
            <a:r>
              <a:rPr lang="en-US" sz="1800" b="1" dirty="0">
                <a:latin typeface="Calibri" panose="020F0502020204030204" pitchFamily="34" charset="0"/>
                <a:cs typeface="Calibri" panose="020F0502020204030204" pitchFamily="34" charset="0"/>
              </a:rPr>
              <a:t>ontrol</a:t>
            </a:r>
            <a:r>
              <a:rPr lang="en-US" sz="1800" dirty="0">
                <a:latin typeface="Calibri" panose="020F0502020204030204" pitchFamily="34" charset="0"/>
                <a:cs typeface="Calibri" panose="020F0502020204030204" pitchFamily="34" charset="0"/>
              </a:rPr>
              <a:t> home appliances,</a:t>
            </a:r>
          </a:p>
          <a:p>
            <a:pPr marL="285750" indent="-285750"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S</a:t>
            </a:r>
            <a:r>
              <a:rPr lang="en-US" sz="1800" b="1" dirty="0">
                <a:latin typeface="Calibri" panose="020F0502020204030204" pitchFamily="34" charset="0"/>
                <a:cs typeface="Calibri" panose="020F0502020204030204" pitchFamily="34" charset="0"/>
              </a:rPr>
              <a:t>ave power </a:t>
            </a:r>
            <a:r>
              <a:rPr lang="en-US" sz="1800" dirty="0">
                <a:latin typeface="Calibri" panose="020F0502020204030204" pitchFamily="34" charset="0"/>
                <a:cs typeface="Calibri" panose="020F0502020204030204" pitchFamily="34" charset="0"/>
              </a:rPr>
              <a:t>from anywhere and anytime through Smart Phone,</a:t>
            </a:r>
          </a:p>
          <a:p>
            <a:pPr algn="just"/>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Age Friendly </a:t>
            </a:r>
            <a:r>
              <a:rPr lang="en-US" sz="1800" dirty="0">
                <a:latin typeface="Calibri" panose="020F0502020204030204" pitchFamily="34" charset="0"/>
                <a:cs typeface="Calibri" panose="020F0502020204030204" pitchFamily="34" charset="0"/>
              </a:rPr>
              <a:t>GUI for elderly and </a:t>
            </a:r>
            <a:r>
              <a:rPr lang="en-IN" sz="1800" dirty="0">
                <a:effectLst/>
                <a:latin typeface="Calibri" panose="020F0502020204030204" pitchFamily="34" charset="0"/>
                <a:ea typeface="Calibri" panose="020F0502020204030204" pitchFamily="34" charset="0"/>
                <a:cs typeface="Times New Roman" panose="02020603050405020304" pitchFamily="18" charset="0"/>
              </a:rPr>
              <a:t>physically handicapped people,</a:t>
            </a:r>
            <a:r>
              <a:rPr lang="en-US" sz="1800" dirty="0">
                <a:latin typeface="Calibri" panose="020F0502020204030204" pitchFamily="34" charset="0"/>
                <a:cs typeface="Calibri" panose="020F0502020204030204" pitchFamily="34" charset="0"/>
              </a:rPr>
              <a:t> </a:t>
            </a:r>
          </a:p>
          <a:p>
            <a:pPr algn="just"/>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And it is </a:t>
            </a:r>
            <a:r>
              <a:rPr lang="en-US" b="1" dirty="0">
                <a:latin typeface="Calibri" panose="020F0502020204030204" pitchFamily="34" charset="0"/>
                <a:cs typeface="Calibri" panose="020F0502020204030204" pitchFamily="34" charset="0"/>
              </a:rPr>
              <a:t>low cost</a:t>
            </a:r>
            <a:r>
              <a:rPr lang="en-US" dirty="0">
                <a:latin typeface="Calibri" panose="020F0502020204030204" pitchFamily="34" charset="0"/>
                <a:cs typeface="Calibri" panose="020F0502020204030204" pitchFamily="34" charset="0"/>
              </a:rPr>
              <a:t> , </a:t>
            </a:r>
            <a:r>
              <a:rPr lang="en-US" b="1" dirty="0">
                <a:latin typeface="Calibri" panose="020F0502020204030204" pitchFamily="34" charset="0"/>
                <a:cs typeface="Calibri" panose="020F0502020204030204" pitchFamily="34" charset="0"/>
              </a:rPr>
              <a:t>Reliable </a:t>
            </a:r>
            <a:r>
              <a:rPr lang="en-US" dirty="0">
                <a:latin typeface="Calibri" panose="020F0502020204030204" pitchFamily="34" charset="0"/>
                <a:cs typeface="Calibri" panose="020F0502020204030204" pitchFamily="34" charset="0"/>
              </a:rPr>
              <a:t>and</a:t>
            </a:r>
            <a:r>
              <a:rPr lang="en-US" b="1" dirty="0">
                <a:latin typeface="Calibri" panose="020F0502020204030204" pitchFamily="34" charset="0"/>
                <a:cs typeface="Calibri" panose="020F0502020204030204" pitchFamily="34" charset="0"/>
              </a:rPr>
              <a:t> Secure</a:t>
            </a:r>
            <a:r>
              <a:rPr lang="en-US"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pic>
        <p:nvPicPr>
          <p:cNvPr id="5" name="Picture 2">
            <a:extLst>
              <a:ext uri="{FF2B5EF4-FFF2-40B4-BE49-F238E27FC236}">
                <a16:creationId xmlns:a16="http://schemas.microsoft.com/office/drawing/2014/main" id="{AEAFF761-6D7B-47D0-B86D-C1BC5399D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524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CEF0-4D00-411E-9199-C0AA9B17E0A4}"/>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SCOPE OF THE PROJECT</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1BF9563-3FFF-4901-AC89-ABE6B1B34665}"/>
              </a:ext>
            </a:extLst>
          </p:cNvPr>
          <p:cNvSpPr>
            <a:spLocks noGrp="1"/>
          </p:cNvSpPr>
          <p:nvPr>
            <p:ph idx="1"/>
          </p:nvPr>
        </p:nvSpPr>
        <p:spPr>
          <a:xfrm>
            <a:off x="1141413" y="1770091"/>
            <a:ext cx="9905999" cy="4826017"/>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Scope for the Home </a:t>
            </a:r>
            <a:r>
              <a:rPr lang="en-IN" sz="1800"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utomation </a:t>
            </a:r>
            <a:r>
              <a:rPr lang="en-IN" sz="1800" dirty="0">
                <a:latin typeface="Calibri" panose="020F0502020204030204" pitchFamily="34" charset="0"/>
                <a:ea typeface="Calibri" panose="020F0502020204030204" pitchFamily="34" charset="0"/>
                <a:cs typeface="Times New Roman" panose="02020603050405020304" pitchFamily="18" charset="0"/>
              </a:rPr>
              <a:t>S</a:t>
            </a:r>
            <a:r>
              <a:rPr lang="en-IN" sz="1800" dirty="0">
                <a:effectLst/>
                <a:latin typeface="Calibri" panose="020F0502020204030204" pitchFamily="34" charset="0"/>
                <a:ea typeface="Calibri" panose="020F0502020204030204" pitchFamily="34" charset="0"/>
                <a:cs typeface="Times New Roman" panose="02020603050405020304" pitchFamily="18" charset="0"/>
              </a:rPr>
              <a:t>ystems involves making homes even smarter.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Homes can be </a:t>
            </a:r>
            <a:r>
              <a:rPr lang="en-IN" sz="18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rPr>
              <a:t>interfaced with sensors </a:t>
            </a:r>
            <a:r>
              <a:rPr lang="en-IN" sz="1800" dirty="0">
                <a:effectLst/>
                <a:latin typeface="Calibri" panose="020F0502020204030204" pitchFamily="34" charset="0"/>
                <a:ea typeface="Calibri" panose="020F0502020204030204" pitchFamily="34" charset="0"/>
                <a:cs typeface="Times New Roman" panose="02020603050405020304" pitchFamily="18" charset="0"/>
              </a:rPr>
              <a:t>including motion sensors, light sensors, smart door, smart windows, smart fan and smart home intrusion system and provide automated toggling of devices based on conditions.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More </a:t>
            </a:r>
            <a:r>
              <a:rPr lang="en-IN" sz="18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rPr>
              <a:t>energy can be conserved </a:t>
            </a:r>
            <a:r>
              <a:rPr lang="en-IN" sz="1800" dirty="0">
                <a:effectLst/>
                <a:latin typeface="Calibri" panose="020F0502020204030204" pitchFamily="34" charset="0"/>
                <a:ea typeface="Calibri" panose="020F0502020204030204" pitchFamily="34" charset="0"/>
                <a:cs typeface="Times New Roman" panose="02020603050405020304" pitchFamily="18" charset="0"/>
              </a:rPr>
              <a:t>by ensuring occupation of the house before turning on devices and checking brightness and turning off lights if not necessary.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system can be integrated closely with home security solutions to allow greater control and safety for home owners.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next step would be to extend this system to automate a </a:t>
            </a:r>
            <a:r>
              <a:rPr lang="en-IN" sz="18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rPr>
              <a:t>largescale environment, such as offices and factories</a:t>
            </a:r>
            <a:r>
              <a:rPr lang="en-IN" sz="1800" dirty="0">
                <a:effectLst/>
                <a:latin typeface="Calibri" panose="020F0502020204030204" pitchFamily="34" charset="0"/>
                <a:ea typeface="Calibri" panose="020F0502020204030204" pitchFamily="34" charset="0"/>
                <a:cs typeface="Times New Roman" panose="02020603050405020304" pitchFamily="18" charset="0"/>
              </a:rPr>
              <a:t>. Home Automation offers a global standard for interoperable products.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Standardization enables smart homes that can control appliances, lighting, environment, energy management and security as well as the expandability to connect with other networks.</a:t>
            </a:r>
          </a:p>
          <a:p>
            <a:endParaRPr lang="en-IN" dirty="0"/>
          </a:p>
        </p:txBody>
      </p:sp>
      <p:pic>
        <p:nvPicPr>
          <p:cNvPr id="4" name="Picture 2">
            <a:extLst>
              <a:ext uri="{FF2B5EF4-FFF2-40B4-BE49-F238E27FC236}">
                <a16:creationId xmlns:a16="http://schemas.microsoft.com/office/drawing/2014/main" id="{10006177-7904-4967-A941-CE2EAD6F6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850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E787-CC86-4D2A-996B-42220FA9F034}"/>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INTRODUCTION</a:t>
            </a:r>
            <a:endParaRPr lang="en-IN" sz="4800"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A523E26-086E-4BF1-9DE2-6B700091AD02}"/>
              </a:ext>
            </a:extLst>
          </p:cNvPr>
          <p:cNvSpPr>
            <a:spLocks noGrp="1"/>
          </p:cNvSpPr>
          <p:nvPr>
            <p:ph idx="1"/>
          </p:nvPr>
        </p:nvSpPr>
        <p:spPr>
          <a:xfrm>
            <a:off x="1141412" y="1921012"/>
            <a:ext cx="9905999" cy="4160191"/>
          </a:xfrm>
        </p:spPr>
        <p:txBody>
          <a:bodyPr>
            <a:normAutofit/>
          </a:bodyPr>
          <a:lstStyle/>
          <a:p>
            <a:r>
              <a:rPr lang="en-US" sz="1800" dirty="0">
                <a:latin typeface="Calibri" panose="020F0502020204030204" pitchFamily="34" charset="0"/>
                <a:cs typeface="Calibri" panose="020F0502020204030204" pitchFamily="34" charset="0"/>
              </a:rPr>
              <a:t>With Advancement and uses of Internet Technology, the demand for automation increased drastically.</a:t>
            </a:r>
          </a:p>
          <a:p>
            <a:r>
              <a:rPr lang="en-US" sz="1800" dirty="0">
                <a:latin typeface="Calibri" panose="020F0502020204030204" pitchFamily="34" charset="0"/>
                <a:cs typeface="Calibri" panose="020F0502020204030204" pitchFamily="34" charset="0"/>
              </a:rPr>
              <a:t>Security along with efficient power supply is of great concern from small house to large industries in traditional systems.</a:t>
            </a:r>
          </a:p>
          <a:p>
            <a:r>
              <a:rPr lang="en-US" sz="1800" dirty="0">
                <a:latin typeface="Calibri" panose="020F0502020204030204" pitchFamily="34" charset="0"/>
                <a:cs typeface="Calibri" panose="020F0502020204030204" pitchFamily="34" charset="0"/>
              </a:rPr>
              <a:t>Constant monitoring of people’s behavior, activities are required for the purpose of protection and management of confidential data.</a:t>
            </a:r>
          </a:p>
          <a:p>
            <a:r>
              <a:rPr lang="en-US" sz="1800" dirty="0">
                <a:latin typeface="Calibri" panose="020F0502020204030204" pitchFamily="34" charset="0"/>
                <a:cs typeface="Calibri" panose="020F0502020204030204" pitchFamily="34" charset="0"/>
              </a:rPr>
              <a:t>This system adds benefits to the traditional residents to monitor, control home appliances, and collateral save power from anywhere and anytime through Smart Phone.</a:t>
            </a:r>
          </a:p>
          <a:p>
            <a:r>
              <a:rPr lang="en-US" sz="1800" dirty="0">
                <a:latin typeface="Calibri" panose="020F0502020204030204" pitchFamily="34" charset="0"/>
                <a:cs typeface="Calibri" panose="020F0502020204030204" pitchFamily="34" charset="0"/>
              </a:rPr>
              <a:t>With the help of DHCP we can control Home Devices from anywhere using Smart Phone until unless it is connected to internet. </a:t>
            </a:r>
          </a:p>
          <a:p>
            <a:endParaRPr lang="en-US"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3BA982C8-86C2-4B89-96D5-455FBD56E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01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A4B90-7300-403C-899F-910C3A5EF57F}"/>
              </a:ext>
            </a:extLst>
          </p:cNvPr>
          <p:cNvSpPr>
            <a:spLocks noGrp="1"/>
          </p:cNvSpPr>
          <p:nvPr>
            <p:ph idx="1"/>
          </p:nvPr>
        </p:nvSpPr>
        <p:spPr>
          <a:xfrm>
            <a:off x="1141412" y="999641"/>
            <a:ext cx="9905999" cy="4791560"/>
          </a:xfrm>
        </p:spPr>
        <p:txBody>
          <a:bodyPr>
            <a:normAutofit/>
          </a:bodyPr>
          <a:lstStyle/>
          <a:p>
            <a:pPr marL="0" indent="0">
              <a:buNone/>
            </a:pPr>
            <a:r>
              <a:rPr lang="en-US" sz="2000" b="0" i="0" dirty="0">
                <a:effectLst/>
                <a:latin typeface="Calibri" panose="020F0502020204030204" pitchFamily="34" charset="0"/>
                <a:cs typeface="Calibri" panose="020F0502020204030204" pitchFamily="34" charset="0"/>
              </a:rPr>
              <a:t>What is DHCP?</a:t>
            </a:r>
            <a:endParaRPr lang="en-US" sz="1800" b="0" i="0" dirty="0">
              <a:effectLst/>
              <a:latin typeface="Calibri" panose="020F0502020204030204" pitchFamily="34" charset="0"/>
              <a:cs typeface="Calibri" panose="020F0502020204030204" pitchFamily="34" charset="0"/>
            </a:endParaRPr>
          </a:p>
          <a:p>
            <a:r>
              <a:rPr lang="en-US" sz="1800" b="0" i="0" dirty="0">
                <a:effectLst/>
                <a:latin typeface="Calibri" panose="020F0502020204030204" pitchFamily="34" charset="0"/>
                <a:cs typeface="Calibri" panose="020F0502020204030204" pitchFamily="34" charset="0"/>
              </a:rPr>
              <a:t>Dynamic Host Configuration Protocol (DHCP) is a network management protocol </a:t>
            </a:r>
            <a:r>
              <a:rPr lang="en-US" sz="1800" b="0" i="0" dirty="0">
                <a:effectLst/>
                <a:highlight>
                  <a:srgbClr val="FF00FF"/>
                </a:highlight>
                <a:latin typeface="Calibri" panose="020F0502020204030204" pitchFamily="34" charset="0"/>
                <a:cs typeface="Calibri" panose="020F0502020204030204" pitchFamily="34" charset="0"/>
              </a:rPr>
              <a:t>used to automate the process of configuring devices on IP networks</a:t>
            </a:r>
            <a:r>
              <a:rPr lang="en-US" sz="1800" b="0" i="0" dirty="0">
                <a:effectLst/>
                <a:latin typeface="Calibri" panose="020F0502020204030204" pitchFamily="34" charset="0"/>
                <a:cs typeface="Calibri" panose="020F0502020204030204" pitchFamily="34" charset="0"/>
              </a:rPr>
              <a:t>, thus allowing them to use network services such as DNS, NTP, and any communication protocol based on UDP or TCP.</a:t>
            </a:r>
          </a:p>
          <a:p>
            <a:r>
              <a:rPr lang="en-US" sz="1800" b="0" i="0" dirty="0">
                <a:effectLst/>
                <a:latin typeface="Calibri" panose="020F0502020204030204" pitchFamily="34" charset="0"/>
                <a:cs typeface="Calibri" panose="020F0502020204030204" pitchFamily="34" charset="0"/>
              </a:rPr>
              <a:t> A DHCP server </a:t>
            </a:r>
            <a:r>
              <a:rPr lang="en-US" sz="1800" b="0" i="0" dirty="0">
                <a:effectLst/>
                <a:highlight>
                  <a:srgbClr val="FF00FF"/>
                </a:highlight>
                <a:latin typeface="Calibri" panose="020F0502020204030204" pitchFamily="34" charset="0"/>
                <a:cs typeface="Calibri" panose="020F0502020204030204" pitchFamily="34" charset="0"/>
              </a:rPr>
              <a:t>dynamically assigns an IP address and other network configuration </a:t>
            </a:r>
            <a:r>
              <a:rPr lang="en-US" sz="1800" b="0" i="0" dirty="0">
                <a:effectLst/>
                <a:latin typeface="Calibri" panose="020F0502020204030204" pitchFamily="34" charset="0"/>
                <a:cs typeface="Calibri" panose="020F0502020204030204" pitchFamily="34" charset="0"/>
              </a:rPr>
              <a:t>parameters to each device on a network so they can communicate with other IP networks. </a:t>
            </a:r>
          </a:p>
          <a:p>
            <a:r>
              <a:rPr lang="en-US" sz="1800" b="0" i="0" dirty="0">
                <a:effectLst/>
                <a:latin typeface="Calibri" panose="020F0502020204030204" pitchFamily="34" charset="0"/>
                <a:cs typeface="Calibri" panose="020F0502020204030204" pitchFamily="34" charset="0"/>
              </a:rPr>
              <a:t>DHCP is an enhancement of an older protocol called BOOTP.</a:t>
            </a:r>
          </a:p>
          <a:p>
            <a:r>
              <a:rPr lang="en-US" sz="1800" b="0" i="0" dirty="0">
                <a:effectLst/>
                <a:latin typeface="Calibri" panose="020F0502020204030204" pitchFamily="34" charset="0"/>
                <a:cs typeface="Calibri" panose="020F0502020204030204" pitchFamily="34" charset="0"/>
              </a:rPr>
              <a:t>The technology </a:t>
            </a:r>
            <a:r>
              <a:rPr lang="en-US" sz="1800" b="0" i="0" dirty="0">
                <a:effectLst/>
                <a:highlight>
                  <a:srgbClr val="FF00FF"/>
                </a:highlight>
                <a:latin typeface="Calibri" panose="020F0502020204030204" pitchFamily="34" charset="0"/>
                <a:cs typeface="Calibri" panose="020F0502020204030204" pitchFamily="34" charset="0"/>
              </a:rPr>
              <a:t>eliminates</a:t>
            </a:r>
            <a:r>
              <a:rPr lang="en-US" sz="1800" b="0" i="0" dirty="0">
                <a:effectLst/>
                <a:latin typeface="Calibri" panose="020F0502020204030204" pitchFamily="34" charset="0"/>
                <a:cs typeface="Calibri" panose="020F0502020204030204" pitchFamily="34" charset="0"/>
              </a:rPr>
              <a:t> the </a:t>
            </a:r>
            <a:r>
              <a:rPr lang="en-US" sz="1800" b="0" i="0" dirty="0">
                <a:effectLst/>
                <a:highlight>
                  <a:srgbClr val="FF00FF"/>
                </a:highlight>
                <a:latin typeface="Calibri" panose="020F0502020204030204" pitchFamily="34" charset="0"/>
                <a:cs typeface="Calibri" panose="020F0502020204030204" pitchFamily="34" charset="0"/>
              </a:rPr>
              <a:t>need for individually configuring network devices manually</a:t>
            </a:r>
            <a:r>
              <a:rPr lang="en-US" sz="1800" b="0" i="0" dirty="0">
                <a:effectLst/>
                <a:latin typeface="Calibri" panose="020F0502020204030204" pitchFamily="34" charset="0"/>
                <a:cs typeface="Calibri" panose="020F0502020204030204" pitchFamily="34" charset="0"/>
              </a:rPr>
              <a:t>, and consists of two network components, a centrally installed network DHCP server and client instances of the protocol stack on each computer or device.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135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18DD4A-3FFF-4122-B514-508CF1F74F9B}"/>
              </a:ext>
            </a:extLst>
          </p:cNvPr>
          <p:cNvSpPr txBox="1"/>
          <p:nvPr/>
        </p:nvSpPr>
        <p:spPr>
          <a:xfrm>
            <a:off x="1546194" y="920621"/>
            <a:ext cx="9099612" cy="5016758"/>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Home automation is the residential extension of "building automation".</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It is automation of the</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Home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Housework or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Household activity.</a:t>
            </a:r>
          </a:p>
          <a:p>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Home automation may include centralized control</a:t>
            </a:r>
            <a:r>
              <a:rPr lang="en-US" sz="20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Lighting of entire house</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HVAC (heating, ventilation and air conditioning)</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Appliances and</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Other systems (Like Home Weather Station, digital receptionist, </a:t>
            </a:r>
            <a:r>
              <a:rPr lang="en-US" sz="2000" dirty="0" err="1">
                <a:latin typeface="Calibri" panose="020F0502020204030204" pitchFamily="34" charset="0"/>
                <a:cs typeface="Calibri" panose="020F0502020204030204" pitchFamily="34" charset="0"/>
              </a:rPr>
              <a:t>etc</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Home Automation (HA) provide improved convenience, comfort, energy efficiency and security</a:t>
            </a:r>
          </a:p>
        </p:txBody>
      </p:sp>
      <p:pic>
        <p:nvPicPr>
          <p:cNvPr id="3" name="Picture 2">
            <a:extLst>
              <a:ext uri="{FF2B5EF4-FFF2-40B4-BE49-F238E27FC236}">
                <a16:creationId xmlns:a16="http://schemas.microsoft.com/office/drawing/2014/main" id="{75E97A45-34FA-49BC-8BAC-75C84B299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869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5913-7B17-4EA9-8AB3-848362DEA7F3}"/>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LITERATURE REVIEW</a:t>
            </a:r>
            <a:endParaRPr lang="en-IN" sz="4800" dirty="0">
              <a:solidFill>
                <a:srgbClr val="0070C0"/>
              </a:solidFill>
              <a:latin typeface="Arial" panose="020B0604020202020204" pitchFamily="34" charset="0"/>
              <a:cs typeface="Arial" panose="020B0604020202020204" pitchFamily="34" charset="0"/>
            </a:endParaRPr>
          </a:p>
        </p:txBody>
      </p:sp>
      <p:graphicFrame>
        <p:nvGraphicFramePr>
          <p:cNvPr id="9" name="Table 9">
            <a:extLst>
              <a:ext uri="{FF2B5EF4-FFF2-40B4-BE49-F238E27FC236}">
                <a16:creationId xmlns:a16="http://schemas.microsoft.com/office/drawing/2014/main" id="{E19BA5B3-D149-4F0F-AFBC-2827E173E97B}"/>
              </a:ext>
            </a:extLst>
          </p:cNvPr>
          <p:cNvGraphicFramePr>
            <a:graphicFrameLocks noGrp="1"/>
          </p:cNvGraphicFramePr>
          <p:nvPr>
            <p:ph idx="1"/>
            <p:extLst>
              <p:ext uri="{D42A27DB-BD31-4B8C-83A1-F6EECF244321}">
                <p14:modId xmlns:p14="http://schemas.microsoft.com/office/powerpoint/2010/main" val="721864054"/>
              </p:ext>
            </p:extLst>
          </p:nvPr>
        </p:nvGraphicFramePr>
        <p:xfrm>
          <a:off x="331798" y="1845282"/>
          <a:ext cx="11525227" cy="4790440"/>
        </p:xfrm>
        <a:graphic>
          <a:graphicData uri="http://schemas.openxmlformats.org/drawingml/2006/table">
            <a:tbl>
              <a:tblPr firstRow="1" bandRow="1">
                <a:tableStyleId>{8FD4443E-F989-4FC4-A0C8-D5A2AF1F390B}</a:tableStyleId>
              </a:tblPr>
              <a:tblGrid>
                <a:gridCol w="955464">
                  <a:extLst>
                    <a:ext uri="{9D8B030D-6E8A-4147-A177-3AD203B41FA5}">
                      <a16:colId xmlns:a16="http://schemas.microsoft.com/office/drawing/2014/main" val="2148867053"/>
                    </a:ext>
                  </a:extLst>
                </a:gridCol>
                <a:gridCol w="1606858">
                  <a:extLst>
                    <a:ext uri="{9D8B030D-6E8A-4147-A177-3AD203B41FA5}">
                      <a16:colId xmlns:a16="http://schemas.microsoft.com/office/drawing/2014/main" val="3145150907"/>
                    </a:ext>
                  </a:extLst>
                </a:gridCol>
                <a:gridCol w="3471169">
                  <a:extLst>
                    <a:ext uri="{9D8B030D-6E8A-4147-A177-3AD203B41FA5}">
                      <a16:colId xmlns:a16="http://schemas.microsoft.com/office/drawing/2014/main" val="3489679898"/>
                    </a:ext>
                  </a:extLst>
                </a:gridCol>
                <a:gridCol w="5491736">
                  <a:extLst>
                    <a:ext uri="{9D8B030D-6E8A-4147-A177-3AD203B41FA5}">
                      <a16:colId xmlns:a16="http://schemas.microsoft.com/office/drawing/2014/main" val="258311464"/>
                    </a:ext>
                  </a:extLst>
                </a:gridCol>
              </a:tblGrid>
              <a:tr h="370840">
                <a:tc>
                  <a:txBody>
                    <a:bodyPr/>
                    <a:lstStyle/>
                    <a:p>
                      <a:pPr algn="ctr"/>
                      <a:r>
                        <a:rPr lang="en-IN" sz="1600" dirty="0">
                          <a:latin typeface="Calibri" panose="020F0502020204030204" pitchFamily="34" charset="0"/>
                          <a:cs typeface="Calibri" panose="020F0502020204030204" pitchFamily="34" charset="0"/>
                        </a:rPr>
                        <a:t>Year</a:t>
                      </a:r>
                    </a:p>
                  </a:txBody>
                  <a:tcPr/>
                </a:tc>
                <a:tc>
                  <a:txBody>
                    <a:bodyPr/>
                    <a:lstStyle/>
                    <a:p>
                      <a:pPr algn="ctr"/>
                      <a:r>
                        <a:rPr lang="en-IN" sz="1600" dirty="0">
                          <a:latin typeface="Calibri" panose="020F0502020204030204" pitchFamily="34" charset="0"/>
                          <a:cs typeface="Calibri" panose="020F0502020204030204" pitchFamily="34" charset="0"/>
                        </a:rPr>
                        <a:t>Author </a:t>
                      </a:r>
                    </a:p>
                  </a:txBody>
                  <a:tcPr/>
                </a:tc>
                <a:tc>
                  <a:txBody>
                    <a:bodyPr/>
                    <a:lstStyle/>
                    <a:p>
                      <a:pPr algn="ctr"/>
                      <a:r>
                        <a:rPr lang="en-IN" sz="1600" b="1" i="0" u="none" strike="noStrike" kern="1200" baseline="0" dirty="0">
                          <a:solidFill>
                            <a:schemeClr val="lt1"/>
                          </a:solidFill>
                          <a:latin typeface="Calibri" panose="020F0502020204030204" pitchFamily="34" charset="0"/>
                          <a:ea typeface="+mn-ea"/>
                          <a:cs typeface="Calibri" panose="020F0502020204030204" pitchFamily="34" charset="0"/>
                        </a:rPr>
                        <a:t>Title &amp; Volume</a:t>
                      </a:r>
                      <a:endParaRPr lang="en-IN" sz="1600" dirty="0">
                        <a:latin typeface="Calibri" panose="020F0502020204030204" pitchFamily="34" charset="0"/>
                        <a:cs typeface="Calibri" panose="020F0502020204030204" pitchFamily="34" charset="0"/>
                      </a:endParaRPr>
                    </a:p>
                  </a:txBody>
                  <a:tcPr/>
                </a:tc>
                <a:tc>
                  <a:txBody>
                    <a:bodyPr/>
                    <a:lstStyle/>
                    <a:p>
                      <a:pPr algn="ctr"/>
                      <a:r>
                        <a:rPr lang="en-IN" sz="1600" dirty="0">
                          <a:latin typeface="Calibri" panose="020F0502020204030204" pitchFamily="34" charset="0"/>
                          <a:cs typeface="Calibri" panose="020F0502020204030204" pitchFamily="34" charset="0"/>
                        </a:rPr>
                        <a:t>Contribution</a:t>
                      </a:r>
                    </a:p>
                  </a:txBody>
                  <a:tcPr/>
                </a:tc>
                <a:extLst>
                  <a:ext uri="{0D108BD9-81ED-4DB2-BD59-A6C34878D82A}">
                    <a16:rowId xmlns:a16="http://schemas.microsoft.com/office/drawing/2014/main" val="4197400520"/>
                  </a:ext>
                </a:extLst>
              </a:tr>
              <a:tr h="370840">
                <a:tc>
                  <a:txBody>
                    <a:bodyPr/>
                    <a:lstStyle/>
                    <a:p>
                      <a:pPr algn="ctr"/>
                      <a:r>
                        <a:rPr lang="en-IN" sz="1600" dirty="0">
                          <a:latin typeface="Calibri" panose="020F0502020204030204" pitchFamily="34" charset="0"/>
                          <a:cs typeface="Calibri" panose="020F0502020204030204" pitchFamily="34" charset="0"/>
                        </a:rPr>
                        <a:t>2005</a:t>
                      </a:r>
                    </a:p>
                  </a:txBody>
                  <a:tcPr/>
                </a:tc>
                <a:tc>
                  <a:txBody>
                    <a:bodyPr/>
                    <a:lstStyle/>
                    <a:p>
                      <a:pPr algn="ctr"/>
                      <a:r>
                        <a:rPr lang="en-IN" sz="1600" dirty="0" err="1">
                          <a:latin typeface="Calibri" panose="020F0502020204030204" pitchFamily="34" charset="0"/>
                          <a:cs typeface="Calibri" panose="020F0502020204030204" pitchFamily="34" charset="0"/>
                        </a:rPr>
                        <a:t>Alkar</a:t>
                      </a:r>
                      <a:r>
                        <a:rPr lang="en-IN" sz="1600" dirty="0">
                          <a:latin typeface="Calibri" panose="020F0502020204030204" pitchFamily="34" charset="0"/>
                          <a:cs typeface="Calibri" panose="020F0502020204030204" pitchFamily="34" charset="0"/>
                        </a:rPr>
                        <a:t> and </a:t>
                      </a:r>
                      <a:r>
                        <a:rPr lang="en-IN" sz="1600" dirty="0" err="1">
                          <a:latin typeface="Calibri" panose="020F0502020204030204" pitchFamily="34" charset="0"/>
                          <a:cs typeface="Calibri" panose="020F0502020204030204" pitchFamily="34" charset="0"/>
                        </a:rPr>
                        <a:t>Buhur</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Calibri" panose="020F0502020204030204" pitchFamily="34" charset="0"/>
                          <a:ea typeface="+mn-ea"/>
                          <a:cs typeface="Calibri" panose="020F0502020204030204" pitchFamily="34" charset="0"/>
                        </a:rPr>
                        <a:t>An Internet based wireless home automation system for multi functional devices</a:t>
                      </a:r>
                    </a:p>
                  </a:txBody>
                  <a:tcPr/>
                </a:tc>
                <a:tc>
                  <a:txBody>
                    <a:bodyPr/>
                    <a:lstStyle/>
                    <a:p>
                      <a:pPr algn="just"/>
                      <a:r>
                        <a:rPr lang="en-US" sz="1600" dirty="0">
                          <a:latin typeface="Calibri" panose="020F0502020204030204" pitchFamily="34" charset="0"/>
                          <a:cs typeface="Calibri" panose="020F0502020204030204" pitchFamily="34" charset="0"/>
                        </a:rPr>
                        <a:t>Internet-based wireless solution to connect home devices to a slave node is implemented. The test results showed that the wireless communication has limited range less than 100 meters in concrete building. </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71033094"/>
                  </a:ext>
                </a:extLst>
              </a:tr>
              <a:tr h="370840">
                <a:tc>
                  <a:txBody>
                    <a:bodyPr/>
                    <a:lstStyle/>
                    <a:p>
                      <a:pPr algn="ctr"/>
                      <a:r>
                        <a:rPr lang="en-IN" sz="1600" dirty="0">
                          <a:latin typeface="Calibri" panose="020F0502020204030204" pitchFamily="34" charset="0"/>
                          <a:cs typeface="Calibri" panose="020F0502020204030204" pitchFamily="34" charset="0"/>
                        </a:rPr>
                        <a:t>2007</a:t>
                      </a:r>
                    </a:p>
                  </a:txBody>
                  <a:tcPr/>
                </a:tc>
                <a:tc>
                  <a:txBody>
                    <a:bodyPr/>
                    <a:lstStyle/>
                    <a:p>
                      <a:pPr algn="ctr"/>
                      <a:r>
                        <a:rPr lang="en-IN" sz="1600" dirty="0">
                          <a:latin typeface="Calibri" panose="020F0502020204030204" pitchFamily="34" charset="0"/>
                          <a:cs typeface="Calibri" panose="020F0502020204030204" pitchFamily="34" charset="0"/>
                        </a:rPr>
                        <a:t>Yavuz</a:t>
                      </a:r>
                    </a:p>
                  </a:txBody>
                  <a:tcPr/>
                </a:tc>
                <a:tc>
                  <a:txBody>
                    <a:bodyPr/>
                    <a:lstStyle/>
                    <a:p>
                      <a:pPr algn="ctr"/>
                      <a:r>
                        <a:rPr lang="en-IN" sz="1600" dirty="0">
                          <a:latin typeface="Calibri" panose="020F0502020204030204" pitchFamily="34" charset="0"/>
                          <a:cs typeface="Calibri" panose="020F0502020204030204" pitchFamily="34" charset="0"/>
                        </a:rPr>
                        <a:t>IOT Based Home Security </a:t>
                      </a:r>
                    </a:p>
                  </a:txBody>
                  <a:tcPr/>
                </a:tc>
                <a:tc>
                  <a:txBody>
                    <a:bodyPr/>
                    <a:lstStyle/>
                    <a:p>
                      <a:pPr algn="just"/>
                      <a:r>
                        <a:rPr lang="en-US" sz="1600" dirty="0">
                          <a:latin typeface="Calibri" panose="020F0502020204030204" pitchFamily="34" charset="0"/>
                          <a:cs typeface="Calibri" panose="020F0502020204030204" pitchFamily="34" charset="0"/>
                        </a:rPr>
                        <a:t>Design and implement a telephone and PIC (programmable interface) remote controlled device for controlling the home electrical devices.</a:t>
                      </a:r>
                    </a:p>
                  </a:txBody>
                  <a:tcPr/>
                </a:tc>
                <a:extLst>
                  <a:ext uri="{0D108BD9-81ED-4DB2-BD59-A6C34878D82A}">
                    <a16:rowId xmlns:a16="http://schemas.microsoft.com/office/drawing/2014/main" val="1634723366"/>
                  </a:ext>
                </a:extLst>
              </a:tr>
              <a:tr h="370840">
                <a:tc>
                  <a:txBody>
                    <a:bodyPr/>
                    <a:lstStyle/>
                    <a:p>
                      <a:pPr algn="ctr"/>
                      <a:r>
                        <a:rPr lang="en-IN" sz="1600" dirty="0">
                          <a:latin typeface="Calibri" panose="020F0502020204030204" pitchFamily="34" charset="0"/>
                          <a:cs typeface="Calibri" panose="020F0502020204030204" pitchFamily="34" charset="0"/>
                        </a:rPr>
                        <a:t>2019</a:t>
                      </a:r>
                    </a:p>
                  </a:txBody>
                  <a:tcPr/>
                </a:tc>
                <a:tc>
                  <a:txBody>
                    <a:bodyPr/>
                    <a:lstStyle/>
                    <a:p>
                      <a:pPr algn="ctr"/>
                      <a:r>
                        <a:rPr lang="en-IN" sz="1800" b="0" i="0" kern="1200" dirty="0">
                          <a:solidFill>
                            <a:schemeClr val="lt1"/>
                          </a:solidFill>
                          <a:effectLst/>
                          <a:latin typeface="+mn-lt"/>
                          <a:ea typeface="+mn-ea"/>
                          <a:cs typeface="+mn-cs"/>
                        </a:rPr>
                        <a:t>Gerardus </a:t>
                      </a:r>
                      <a:r>
                        <a:rPr lang="en-IN" sz="1800" b="0" i="0" kern="1200" dirty="0" err="1">
                          <a:solidFill>
                            <a:schemeClr val="lt1"/>
                          </a:solidFill>
                          <a:effectLst/>
                          <a:latin typeface="+mn-lt"/>
                          <a:ea typeface="+mn-ea"/>
                          <a:cs typeface="+mn-cs"/>
                        </a:rPr>
                        <a:t>Blokdyk</a:t>
                      </a:r>
                      <a:endParaRPr lang="en-IN" sz="1600" dirty="0">
                        <a:latin typeface="Calibri" panose="020F0502020204030204" pitchFamily="34" charset="0"/>
                        <a:cs typeface="Calibri" panose="020F0502020204030204" pitchFamily="34" charset="0"/>
                      </a:endParaRPr>
                    </a:p>
                  </a:txBody>
                  <a:tcPr/>
                </a:tc>
                <a:tc>
                  <a:txBody>
                    <a:bodyPr/>
                    <a:lstStyle/>
                    <a:p>
                      <a:pPr algn="ctr"/>
                      <a:r>
                        <a:rPr lang="en-US" sz="1600" dirty="0">
                          <a:latin typeface="Calibri" panose="020F0502020204030204" pitchFamily="34" charset="0"/>
                          <a:cs typeface="Calibri" panose="020F0502020204030204" pitchFamily="34" charset="0"/>
                        </a:rPr>
                        <a:t>Agile DHCP a Complete Guide</a:t>
                      </a:r>
                      <a:endParaRPr lang="en-IN" sz="1600" dirty="0">
                        <a:latin typeface="Calibri" panose="020F0502020204030204" pitchFamily="34" charset="0"/>
                        <a:cs typeface="Calibri" panose="020F0502020204030204" pitchFamily="34" charset="0"/>
                      </a:endParaRPr>
                    </a:p>
                  </a:txBody>
                  <a:tcPr/>
                </a:tc>
                <a:tc>
                  <a:txBody>
                    <a:bodyPr/>
                    <a:lstStyle/>
                    <a:p>
                      <a:pPr algn="just"/>
                      <a:r>
                        <a:rPr lang="en-US" sz="1800" b="0" i="0" kern="1200" dirty="0">
                          <a:solidFill>
                            <a:schemeClr val="lt1"/>
                          </a:solidFill>
                          <a:effectLst/>
                          <a:latin typeface="+mn-lt"/>
                          <a:ea typeface="+mn-ea"/>
                          <a:cs typeface="+mn-cs"/>
                        </a:rPr>
                        <a:t>Co-founder of The Art of Service. Founded in 2000, The Art of Service is a management consultant firm that helps C-level suite executives and their advisors identify their blind spots through books, self-assessment guides and consultations.</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13835510"/>
                  </a:ext>
                </a:extLst>
              </a:tr>
              <a:tr h="741680">
                <a:tc>
                  <a:txBody>
                    <a:bodyPr/>
                    <a:lstStyle/>
                    <a:p>
                      <a:pPr algn="ctr"/>
                      <a:r>
                        <a:rPr lang="en-IN" sz="1600" dirty="0">
                          <a:latin typeface="Calibri" panose="020F0502020204030204" pitchFamily="34" charset="0"/>
                          <a:cs typeface="Calibri" panose="020F0502020204030204" pitchFamily="34" charset="0"/>
                        </a:rPr>
                        <a:t>2019</a:t>
                      </a:r>
                    </a:p>
                  </a:txBody>
                  <a:tcPr/>
                </a:tc>
                <a:tc>
                  <a:txBody>
                    <a:bodyPr/>
                    <a:lstStyle/>
                    <a:p>
                      <a:pPr algn="ctr"/>
                      <a:r>
                        <a:rPr lang="en-US" sz="1600" dirty="0">
                          <a:latin typeface="Calibri" panose="020F0502020204030204" pitchFamily="34" charset="0"/>
                          <a:cs typeface="Calibri" panose="020F0502020204030204" pitchFamily="34" charset="0"/>
                        </a:rPr>
                        <a:t>Harsh Kumar Singh and Saurabh Verma</a:t>
                      </a:r>
                      <a:endParaRPr lang="en-IN" sz="16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lt1"/>
                          </a:solidFill>
                          <a:effectLst/>
                          <a:latin typeface="Calibri" panose="020F0502020204030204" pitchFamily="34" charset="0"/>
                          <a:ea typeface="+mn-ea"/>
                          <a:cs typeface="Calibri" panose="020F0502020204030204" pitchFamily="34" charset="0"/>
                        </a:rPr>
                        <a:t>A step towards Home Automation using IOT</a:t>
                      </a:r>
                    </a:p>
                    <a:p>
                      <a:endParaRPr lang="en-IN" sz="1600" dirty="0">
                        <a:latin typeface="Calibri" panose="020F0502020204030204" pitchFamily="34" charset="0"/>
                        <a:cs typeface="Calibri" panose="020F0502020204030204" pitchFamily="34" charset="0"/>
                      </a:endParaRPr>
                    </a:p>
                  </a:txBody>
                  <a:tcPr/>
                </a:tc>
                <a:tc>
                  <a:txBody>
                    <a:bodyPr/>
                    <a:lstStyle/>
                    <a:p>
                      <a:pPr algn="just"/>
                      <a:r>
                        <a:rPr lang="en-US" sz="1600" dirty="0" err="1">
                          <a:latin typeface="Calibri" panose="020F0502020204030204" pitchFamily="34" charset="0"/>
                          <a:cs typeface="Calibri" panose="020F0502020204030204" pitchFamily="34" charset="0"/>
                        </a:rPr>
                        <a:t>NodeMCU</a:t>
                      </a:r>
                      <a:r>
                        <a:rPr lang="en-US" sz="1600" dirty="0">
                          <a:latin typeface="Calibri" panose="020F0502020204030204" pitchFamily="34" charset="0"/>
                          <a:cs typeface="Calibri" panose="020F0502020204030204" pitchFamily="34" charset="0"/>
                        </a:rPr>
                        <a:t> (ESP8266) microcontroller along with Relays is used to control electrical switches remotely from the server which is built on Node.js. User can control switches using a Web Application after authenticating.</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42955876"/>
                  </a:ext>
                </a:extLst>
              </a:tr>
            </a:tbl>
          </a:graphicData>
        </a:graphic>
      </p:graphicFrame>
      <p:pic>
        <p:nvPicPr>
          <p:cNvPr id="4" name="Picture 2">
            <a:extLst>
              <a:ext uri="{FF2B5EF4-FFF2-40B4-BE49-F238E27FC236}">
                <a16:creationId xmlns:a16="http://schemas.microsoft.com/office/drawing/2014/main" id="{E81F8055-D159-44E7-AEA0-162C236FF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5370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77D4-C28B-4BD6-9A23-7C6E9420918D}"/>
              </a:ext>
            </a:extLst>
          </p:cNvPr>
          <p:cNvSpPr>
            <a:spLocks noGrp="1"/>
          </p:cNvSpPr>
          <p:nvPr>
            <p:ph type="title"/>
          </p:nvPr>
        </p:nvSpPr>
        <p:spPr/>
        <p:txBody>
          <a:bodyPr>
            <a:normAutofit/>
          </a:bodyPr>
          <a:lstStyle/>
          <a:p>
            <a:r>
              <a:rPr lang="en-IN" sz="4800" b="1" i="0" u="none" strike="noStrike" baseline="0" dirty="0">
                <a:solidFill>
                  <a:srgbClr val="0070C0"/>
                </a:solidFill>
                <a:latin typeface="Arial" panose="020B0604020202020204" pitchFamily="34" charset="0"/>
                <a:cs typeface="Arial" panose="020B0604020202020204" pitchFamily="34" charset="0"/>
              </a:rPr>
              <a:t>ARCHITECTURE DIAGRAM</a:t>
            </a:r>
            <a:endParaRPr lang="en-IN" sz="4800" b="1" dirty="0">
              <a:solidFill>
                <a:srgbClr val="0070C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21A8B8A-A40B-42C2-A30D-FE48B3F1B25E}"/>
              </a:ext>
            </a:extLst>
          </p:cNvPr>
          <p:cNvPicPr>
            <a:picLocks noGrp="1" noChangeAspect="1"/>
          </p:cNvPicPr>
          <p:nvPr>
            <p:ph idx="1"/>
          </p:nvPr>
        </p:nvPicPr>
        <p:blipFill>
          <a:blip r:embed="rId2"/>
          <a:stretch>
            <a:fillRect/>
          </a:stretch>
        </p:blipFill>
        <p:spPr>
          <a:xfrm>
            <a:off x="1141413" y="1740024"/>
            <a:ext cx="9905998" cy="4749552"/>
          </a:xfrm>
        </p:spPr>
      </p:pic>
      <p:pic>
        <p:nvPicPr>
          <p:cNvPr id="4" name="Picture 2">
            <a:extLst>
              <a:ext uri="{FF2B5EF4-FFF2-40B4-BE49-F238E27FC236}">
                <a16:creationId xmlns:a16="http://schemas.microsoft.com/office/drawing/2014/main" id="{76E0333C-AC52-486B-804E-61FCD0FA8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9707" y="0"/>
            <a:ext cx="1702293" cy="61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4858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3612</TotalTime>
  <Words>1509</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Tw Cen MT</vt:lpstr>
      <vt:lpstr>Wingdings</vt:lpstr>
      <vt:lpstr>Circuit</vt:lpstr>
      <vt:lpstr>Smart Home Network Monitor using DHCP</vt:lpstr>
      <vt:lpstr>ABSTRACT</vt:lpstr>
      <vt:lpstr>OBJECTIVES</vt:lpstr>
      <vt:lpstr>SCOPE OF THE PROJECT</vt:lpstr>
      <vt:lpstr>INTRODUCTION</vt:lpstr>
      <vt:lpstr>PowerPoint Presentation</vt:lpstr>
      <vt:lpstr>PowerPoint Presentation</vt:lpstr>
      <vt:lpstr>LITERATURE REVIEW</vt:lpstr>
      <vt:lpstr>ARCHITECTURE DIAGRAM</vt:lpstr>
      <vt:lpstr>PowerPoint Presentation</vt:lpstr>
      <vt:lpstr>Procedure</vt:lpstr>
      <vt:lpstr>Flow Chart</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Network Monitor using DHCP</dc:title>
  <dc:creator>Nilesh Singh</dc:creator>
  <cp:lastModifiedBy>PULKIT SHARMA</cp:lastModifiedBy>
  <cp:revision>49</cp:revision>
  <dcterms:created xsi:type="dcterms:W3CDTF">2021-11-07T13:05:39Z</dcterms:created>
  <dcterms:modified xsi:type="dcterms:W3CDTF">2022-11-28T21:17:56Z</dcterms:modified>
</cp:coreProperties>
</file>