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9" r:id="rId2"/>
    <p:sldId id="264" r:id="rId3"/>
    <p:sldId id="261" r:id="rId4"/>
    <p:sldId id="263" r:id="rId5"/>
    <p:sldId id="266" r:id="rId6"/>
    <p:sldId id="287" r:id="rId7"/>
    <p:sldId id="274" r:id="rId8"/>
    <p:sldId id="275" r:id="rId9"/>
    <p:sldId id="285" r:id="rId10"/>
    <p:sldId id="286" r:id="rId11"/>
    <p:sldId id="268" r:id="rId12"/>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541C0-D36D-40D1-8FD3-48680CD48A75}">
          <p14:sldIdLst>
            <p14:sldId id="259"/>
            <p14:sldId id="264"/>
            <p14:sldId id="261"/>
            <p14:sldId id="263"/>
            <p14:sldId id="266"/>
            <p14:sldId id="287"/>
            <p14:sldId id="274"/>
            <p14:sldId id="275"/>
            <p14:sldId id="285"/>
            <p14:sldId id="286"/>
            <p14:sldId id="268"/>
          </p14:sldIdLst>
        </p14:section>
        <p14:section name="Untitled Section" id="{860FFD78-73F5-4740-816A-70EBFCA75EE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60"/>
  </p:normalViewPr>
  <p:slideViewPr>
    <p:cSldViewPr>
      <p:cViewPr>
        <p:scale>
          <a:sx n="44" d="100"/>
          <a:sy n="44" d="100"/>
        </p:scale>
        <p:origin x="2411" y="-43"/>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890F0656-F751-402E-A70C-5F3E9C45E9D5}" type="datetimeFigureOut">
              <a:rPr lang="en-IN" smtClean="0"/>
              <a:t>28-04-2024</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D2B9E486-11EC-477A-BE0A-C02F5C14409E}" type="slidenum">
              <a:rPr lang="en-IN" smtClean="0"/>
              <a:t>‹#›</a:t>
            </a:fld>
            <a:endParaRPr lang="en-IN"/>
          </a:p>
        </p:txBody>
      </p:sp>
    </p:spTree>
    <p:extLst>
      <p:ext uri="{BB962C8B-B14F-4D97-AF65-F5344CB8AC3E}">
        <p14:creationId xmlns:p14="http://schemas.microsoft.com/office/powerpoint/2010/main" val="104872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963159" y="250825"/>
            <a:ext cx="1597533" cy="469265"/>
          </a:xfrm>
          <a:prstGeom prst="rect">
            <a:avLst/>
          </a:prstGeom>
        </p:spPr>
      </p:pic>
      <p:sp>
        <p:nvSpPr>
          <p:cNvPr id="2" name="Holder 2"/>
          <p:cNvSpPr>
            <a:spLocks noGrp="1"/>
          </p:cNvSpPr>
          <p:nvPr>
            <p:ph type="title"/>
          </p:nvPr>
        </p:nvSpPr>
        <p:spPr>
          <a:xfrm>
            <a:off x="2011807" y="1063498"/>
            <a:ext cx="3959225" cy="45339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s.themoviedb.org/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Front</a:t>
            </a:r>
            <a:r>
              <a:rPr spc="-30" dirty="0"/>
              <a:t> </a:t>
            </a:r>
            <a:r>
              <a:rPr dirty="0"/>
              <a:t>End</a:t>
            </a:r>
            <a:r>
              <a:rPr spc="-25" dirty="0"/>
              <a:t> </a:t>
            </a:r>
            <a:r>
              <a:rPr spc="-5" dirty="0"/>
              <a:t>Engineering-II</a:t>
            </a:r>
          </a:p>
        </p:txBody>
      </p:sp>
      <p:sp>
        <p:nvSpPr>
          <p:cNvPr id="4" name="object 4"/>
          <p:cNvSpPr txBox="1"/>
          <p:nvPr/>
        </p:nvSpPr>
        <p:spPr>
          <a:xfrm>
            <a:off x="2386964" y="1997532"/>
            <a:ext cx="2997200" cy="2737801"/>
          </a:xfrm>
          <a:prstGeom prst="rect">
            <a:avLst/>
          </a:prstGeom>
        </p:spPr>
        <p:txBody>
          <a:bodyPr vert="horz" wrap="square" lIns="0" tIns="12065" rIns="0" bIns="0" rtlCol="0">
            <a:spAutoFit/>
          </a:bodyPr>
          <a:lstStyle/>
          <a:p>
            <a:pPr marL="12700" marR="5080" indent="673735">
              <a:lnSpc>
                <a:spcPct val="148300"/>
              </a:lnSpc>
              <a:spcBef>
                <a:spcPts val="95"/>
              </a:spcBef>
            </a:pPr>
            <a:r>
              <a:rPr sz="2200" dirty="0">
                <a:latin typeface="Times New Roman"/>
                <a:cs typeface="Times New Roman"/>
              </a:rPr>
              <a:t>Project</a:t>
            </a:r>
            <a:r>
              <a:rPr sz="2200" spc="10" dirty="0">
                <a:latin typeface="Times New Roman"/>
                <a:cs typeface="Times New Roman"/>
              </a:rPr>
              <a:t> </a:t>
            </a:r>
            <a:r>
              <a:rPr sz="2200" spc="-5" dirty="0">
                <a:latin typeface="Times New Roman"/>
                <a:cs typeface="Times New Roman"/>
              </a:rPr>
              <a:t>Report </a:t>
            </a:r>
            <a:r>
              <a:rPr sz="2200" dirty="0">
                <a:latin typeface="Times New Roman"/>
                <a:cs typeface="Times New Roman"/>
              </a:rPr>
              <a:t> </a:t>
            </a:r>
            <a:r>
              <a:rPr sz="2200" spc="-5" dirty="0">
                <a:latin typeface="Times New Roman"/>
                <a:cs typeface="Times New Roman"/>
              </a:rPr>
              <a:t>Semester-IV</a:t>
            </a:r>
            <a:r>
              <a:rPr sz="2200" spc="-20" dirty="0">
                <a:latin typeface="Times New Roman"/>
                <a:cs typeface="Times New Roman"/>
              </a:rPr>
              <a:t> </a:t>
            </a:r>
            <a:r>
              <a:rPr sz="2200" spc="-5" dirty="0">
                <a:latin typeface="Times New Roman"/>
                <a:cs typeface="Times New Roman"/>
              </a:rPr>
              <a:t>(Batch-2022)</a:t>
            </a:r>
            <a:endParaRPr sz="2200" dirty="0">
              <a:latin typeface="Times New Roman"/>
              <a:cs typeface="Times New Roman"/>
            </a:endParaRPr>
          </a:p>
          <a:p>
            <a:pPr>
              <a:lnSpc>
                <a:spcPct val="100000"/>
              </a:lnSpc>
            </a:pPr>
            <a:endParaRPr sz="2400" dirty="0">
              <a:latin typeface="Times New Roman"/>
              <a:cs typeface="Times New Roman"/>
            </a:endParaRPr>
          </a:p>
          <a:p>
            <a:pPr algn="ctr">
              <a:lnSpc>
                <a:spcPct val="100000"/>
              </a:lnSpc>
              <a:spcBef>
                <a:spcPts val="45"/>
              </a:spcBef>
            </a:pPr>
            <a:r>
              <a:rPr lang="en-IN" sz="2200" b="1" u="sng" dirty="0">
                <a:latin typeface="Times New Roman"/>
                <a:cs typeface="Times New Roman"/>
              </a:rPr>
              <a:t>MOVIE APP</a:t>
            </a:r>
          </a:p>
          <a:p>
            <a:pPr algn="ctr">
              <a:lnSpc>
                <a:spcPct val="100000"/>
              </a:lnSpc>
              <a:spcBef>
                <a:spcPts val="45"/>
              </a:spcBef>
            </a:pPr>
            <a:r>
              <a:rPr lang="en-IN" sz="2200" b="1" u="sng" dirty="0">
                <a:latin typeface="Times New Roman"/>
                <a:cs typeface="Times New Roman"/>
              </a:rPr>
              <a:t>(using HTML CSS and JS)</a:t>
            </a:r>
          </a:p>
          <a:p>
            <a:pPr algn="ctr">
              <a:lnSpc>
                <a:spcPct val="100000"/>
              </a:lnSpc>
              <a:spcBef>
                <a:spcPts val="45"/>
              </a:spcBef>
            </a:pPr>
            <a:endParaRPr sz="2200" b="1" dirty="0">
              <a:latin typeface="Times New Roman"/>
              <a:cs typeface="Times New Roman"/>
            </a:endParaRPr>
          </a:p>
        </p:txBody>
      </p:sp>
      <p:sp>
        <p:nvSpPr>
          <p:cNvPr id="5" name="object 5"/>
          <p:cNvSpPr txBox="1"/>
          <p:nvPr/>
        </p:nvSpPr>
        <p:spPr>
          <a:xfrm>
            <a:off x="902004" y="6426073"/>
            <a:ext cx="1688796" cy="662361"/>
          </a:xfrm>
          <a:prstGeom prst="rect">
            <a:avLst/>
          </a:prstGeom>
        </p:spPr>
        <p:txBody>
          <a:bodyPr vert="horz" wrap="square" lIns="0" tIns="92075" rIns="0" bIns="0" rtlCol="0">
            <a:spAutoFit/>
          </a:bodyPr>
          <a:lstStyle/>
          <a:p>
            <a:pPr marL="12700">
              <a:lnSpc>
                <a:spcPct val="100000"/>
              </a:lnSpc>
              <a:spcBef>
                <a:spcPts val="725"/>
              </a:spcBef>
            </a:pPr>
            <a:r>
              <a:rPr sz="1600" b="1" spc="-10" dirty="0">
                <a:latin typeface="Times New Roman"/>
                <a:cs typeface="Times New Roman"/>
              </a:rPr>
              <a:t>Supervised</a:t>
            </a:r>
            <a:r>
              <a:rPr sz="1600" b="1" spc="-20" dirty="0">
                <a:latin typeface="Times New Roman"/>
                <a:cs typeface="Times New Roman"/>
              </a:rPr>
              <a:t> </a:t>
            </a:r>
            <a:r>
              <a:rPr sz="1600" b="1" dirty="0">
                <a:latin typeface="Times New Roman"/>
                <a:cs typeface="Times New Roman"/>
              </a:rPr>
              <a:t>By:</a:t>
            </a:r>
            <a:endParaRPr lang="en-IN" sz="1600" b="1" dirty="0">
              <a:latin typeface="Times New Roman"/>
              <a:cs typeface="Times New Roman"/>
            </a:endParaRPr>
          </a:p>
          <a:p>
            <a:pPr marL="12700">
              <a:lnSpc>
                <a:spcPct val="100000"/>
              </a:lnSpc>
              <a:spcBef>
                <a:spcPts val="625"/>
              </a:spcBef>
            </a:pPr>
            <a:r>
              <a:rPr lang="en-IN" sz="1600" spc="-5" dirty="0">
                <a:latin typeface="Times New Roman"/>
                <a:cs typeface="Times New Roman"/>
              </a:rPr>
              <a:t>Raveesh Samkaria</a:t>
            </a:r>
            <a:endParaRPr lang="en-IN" sz="1600" dirty="0">
              <a:latin typeface="Times New Roman"/>
              <a:cs typeface="Times New Roman"/>
            </a:endParaRPr>
          </a:p>
        </p:txBody>
      </p:sp>
      <p:sp>
        <p:nvSpPr>
          <p:cNvPr id="6" name="object 6"/>
          <p:cNvSpPr txBox="1"/>
          <p:nvPr/>
        </p:nvSpPr>
        <p:spPr>
          <a:xfrm>
            <a:off x="5018278" y="6426073"/>
            <a:ext cx="1796414" cy="1308692"/>
          </a:xfrm>
          <a:prstGeom prst="rect">
            <a:avLst/>
          </a:prstGeom>
        </p:spPr>
        <p:txBody>
          <a:bodyPr vert="horz" wrap="square" lIns="0" tIns="92075" rIns="0" bIns="0" rtlCol="0">
            <a:spAutoFit/>
          </a:bodyPr>
          <a:lstStyle/>
          <a:p>
            <a:pPr marL="12700">
              <a:lnSpc>
                <a:spcPct val="100000"/>
              </a:lnSpc>
              <a:spcBef>
                <a:spcPts val="725"/>
              </a:spcBef>
            </a:pPr>
            <a:r>
              <a:rPr sz="1600" b="1" spc="-5" dirty="0">
                <a:latin typeface="Times New Roman"/>
                <a:cs typeface="Times New Roman"/>
              </a:rPr>
              <a:t>Submitted</a:t>
            </a:r>
            <a:r>
              <a:rPr sz="1600" b="1" spc="-40" dirty="0">
                <a:latin typeface="Times New Roman"/>
                <a:cs typeface="Times New Roman"/>
              </a:rPr>
              <a:t> </a:t>
            </a:r>
            <a:r>
              <a:rPr sz="1600" b="1" dirty="0">
                <a:latin typeface="Times New Roman"/>
                <a:cs typeface="Times New Roman"/>
              </a:rPr>
              <a:t>By:</a:t>
            </a:r>
            <a:endParaRPr sz="1600" dirty="0">
              <a:latin typeface="Times New Roman"/>
              <a:cs typeface="Times New Roman"/>
            </a:endParaRPr>
          </a:p>
          <a:p>
            <a:pPr marL="12700">
              <a:lnSpc>
                <a:spcPct val="100000"/>
              </a:lnSpc>
              <a:spcBef>
                <a:spcPts val="625"/>
              </a:spcBef>
            </a:pPr>
            <a:r>
              <a:rPr lang="en-IN" sz="1600" dirty="0">
                <a:latin typeface="Times New Roman"/>
                <a:cs typeface="Times New Roman"/>
              </a:rPr>
              <a:t>Pulkit Vashisht  </a:t>
            </a:r>
          </a:p>
          <a:p>
            <a:pPr marL="12700">
              <a:lnSpc>
                <a:spcPct val="100000"/>
              </a:lnSpc>
              <a:spcBef>
                <a:spcPts val="625"/>
              </a:spcBef>
            </a:pPr>
            <a:r>
              <a:rPr lang="en-IN" sz="1600" dirty="0">
                <a:latin typeface="Times New Roman"/>
                <a:cs typeface="Times New Roman"/>
              </a:rPr>
              <a:t>2210992594</a:t>
            </a:r>
          </a:p>
          <a:p>
            <a:pPr marL="12700">
              <a:lnSpc>
                <a:spcPct val="100000"/>
              </a:lnSpc>
              <a:spcBef>
                <a:spcPts val="625"/>
              </a:spcBef>
            </a:pPr>
            <a:r>
              <a:rPr lang="en-IN" sz="1600" dirty="0">
                <a:latin typeface="Times New Roman"/>
                <a:cs typeface="Times New Roman"/>
              </a:rPr>
              <a:t>G-14</a:t>
            </a:r>
            <a:endParaRPr sz="1600" dirty="0">
              <a:latin typeface="Times New Roman"/>
              <a:cs typeface="Times New Roman"/>
            </a:endParaRPr>
          </a:p>
        </p:txBody>
      </p:sp>
      <p:sp>
        <p:nvSpPr>
          <p:cNvPr id="7" name="object 7"/>
          <p:cNvSpPr txBox="1"/>
          <p:nvPr/>
        </p:nvSpPr>
        <p:spPr>
          <a:xfrm>
            <a:off x="1710054" y="8258936"/>
            <a:ext cx="4554855" cy="646430"/>
          </a:xfrm>
          <a:prstGeom prst="rect">
            <a:avLst/>
          </a:prstGeom>
        </p:spPr>
        <p:txBody>
          <a:bodyPr vert="horz" wrap="square" lIns="0" tIns="25400" rIns="0" bIns="0" rtlCol="0">
            <a:spAutoFit/>
          </a:bodyPr>
          <a:lstStyle/>
          <a:p>
            <a:pPr marL="12700" marR="5080" indent="240665">
              <a:lnSpc>
                <a:spcPts val="1610"/>
              </a:lnSpc>
              <a:spcBef>
                <a:spcPts val="200"/>
              </a:spcBef>
            </a:pPr>
            <a:r>
              <a:rPr sz="1400" b="1" spc="-10" dirty="0">
                <a:latin typeface="Times New Roman"/>
                <a:cs typeface="Times New Roman"/>
              </a:rPr>
              <a:t>Department</a:t>
            </a:r>
            <a:r>
              <a:rPr sz="1400" b="1" spc="40" dirty="0">
                <a:latin typeface="Times New Roman"/>
                <a:cs typeface="Times New Roman"/>
              </a:rPr>
              <a:t> </a:t>
            </a:r>
            <a:r>
              <a:rPr sz="1400" b="1" spc="-2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Computer</a:t>
            </a:r>
            <a:r>
              <a:rPr sz="1400" b="1" spc="15" dirty="0">
                <a:latin typeface="Times New Roman"/>
                <a:cs typeface="Times New Roman"/>
              </a:rPr>
              <a:t> </a:t>
            </a:r>
            <a:r>
              <a:rPr sz="1400" b="1" spc="-10" dirty="0">
                <a:latin typeface="Times New Roman"/>
                <a:cs typeface="Times New Roman"/>
              </a:rPr>
              <a:t>Science</a:t>
            </a:r>
            <a:r>
              <a:rPr sz="1400" b="1" spc="10" dirty="0">
                <a:latin typeface="Times New Roman"/>
                <a:cs typeface="Times New Roman"/>
              </a:rPr>
              <a:t> </a:t>
            </a:r>
            <a:r>
              <a:rPr sz="1400" b="1" spc="-5" dirty="0">
                <a:latin typeface="Times New Roman"/>
                <a:cs typeface="Times New Roman"/>
              </a:rPr>
              <a:t>and</a:t>
            </a:r>
            <a:r>
              <a:rPr sz="1400" b="1" spc="5" dirty="0">
                <a:latin typeface="Times New Roman"/>
                <a:cs typeface="Times New Roman"/>
              </a:rPr>
              <a:t> </a:t>
            </a:r>
            <a:r>
              <a:rPr sz="1400" b="1" spc="-10" dirty="0">
                <a:latin typeface="Times New Roman"/>
                <a:cs typeface="Times New Roman"/>
              </a:rPr>
              <a:t>Engineering </a:t>
            </a:r>
            <a:r>
              <a:rPr sz="1400" b="1" spc="-5" dirty="0">
                <a:latin typeface="Times New Roman"/>
                <a:cs typeface="Times New Roman"/>
              </a:rPr>
              <a:t> </a:t>
            </a:r>
            <a:r>
              <a:rPr sz="1400" b="1" spc="-10" dirty="0">
                <a:latin typeface="Times New Roman"/>
                <a:cs typeface="Times New Roman"/>
              </a:rPr>
              <a:t>Chitkara</a:t>
            </a:r>
            <a:r>
              <a:rPr sz="1400" b="1" spc="10"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Institute</a:t>
            </a:r>
            <a:r>
              <a:rPr sz="1400" b="1" spc="40" dirty="0">
                <a:latin typeface="Times New Roman"/>
                <a:cs typeface="Times New Roman"/>
              </a:rPr>
              <a:t> </a:t>
            </a:r>
            <a:r>
              <a:rPr sz="1400" b="1" spc="-20"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Engineering</a:t>
            </a:r>
            <a:r>
              <a:rPr sz="1400" b="1" spc="10" dirty="0">
                <a:latin typeface="Times New Roman"/>
                <a:cs typeface="Times New Roman"/>
              </a:rPr>
              <a:t> </a:t>
            </a:r>
            <a:r>
              <a:rPr sz="1400" b="1" spc="-10" dirty="0">
                <a:latin typeface="Times New Roman"/>
                <a:cs typeface="Times New Roman"/>
              </a:rPr>
              <a:t>&amp;</a:t>
            </a:r>
            <a:r>
              <a:rPr sz="1400" b="1" spc="10" dirty="0">
                <a:latin typeface="Times New Roman"/>
                <a:cs typeface="Times New Roman"/>
              </a:rPr>
              <a:t> </a:t>
            </a:r>
            <a:r>
              <a:rPr sz="1400" b="1" spc="-5" dirty="0">
                <a:latin typeface="Times New Roman"/>
                <a:cs typeface="Times New Roman"/>
              </a:rPr>
              <a:t>Technology,</a:t>
            </a:r>
            <a:endParaRPr sz="1400">
              <a:latin typeface="Times New Roman"/>
              <a:cs typeface="Times New Roman"/>
            </a:endParaRPr>
          </a:p>
          <a:p>
            <a:pPr marL="1198880">
              <a:lnSpc>
                <a:spcPts val="1565"/>
              </a:lnSpc>
            </a:pPr>
            <a:r>
              <a:rPr sz="1400" b="1" spc="-10" dirty="0">
                <a:latin typeface="Times New Roman"/>
                <a:cs typeface="Times New Roman"/>
              </a:rPr>
              <a:t>Chitkara</a:t>
            </a:r>
            <a:r>
              <a:rPr sz="1400" b="1"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Punjab</a:t>
            </a:r>
            <a:endParaRPr sz="1400">
              <a:latin typeface="Times New Roman"/>
              <a:cs typeface="Times New Roman"/>
            </a:endParaRPr>
          </a:p>
        </p:txBody>
      </p:sp>
      <p:pic>
        <p:nvPicPr>
          <p:cNvPr id="8" name="object 8"/>
          <p:cNvPicPr/>
          <p:nvPr/>
        </p:nvPicPr>
        <p:blipFill>
          <a:blip r:embed="rId2" cstate="print"/>
          <a:stretch>
            <a:fillRect/>
          </a:stretch>
        </p:blipFill>
        <p:spPr>
          <a:xfrm>
            <a:off x="2356484" y="4655573"/>
            <a:ext cx="3474593" cy="946692"/>
          </a:xfrm>
          <a:prstGeom prst="rect">
            <a:avLst/>
          </a:prstGeom>
        </p:spPr>
      </p:pic>
      <p:sp>
        <p:nvSpPr>
          <p:cNvPr id="9" name="object 9"/>
          <p:cNvSpPr/>
          <p:nvPr/>
        </p:nvSpPr>
        <p:spPr>
          <a:xfrm>
            <a:off x="304800" y="304799"/>
            <a:ext cx="7165975" cy="10071101"/>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86508" y="546100"/>
            <a:ext cx="7011987" cy="4093428"/>
          </a:xfrm>
        </p:spPr>
        <p:txBody>
          <a:bodyPr/>
          <a:lstStyle/>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569CD6"/>
                </a:solidFill>
                <a:effectLst/>
                <a:latin typeface="Times New Roman" panose="02020603050405020304" pitchFamily="18" charset="0"/>
                <a:cs typeface="Times New Roman" panose="02020603050405020304" pitchFamily="18" charset="0"/>
              </a:rPr>
              <a:t>function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closeModal</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modalEl</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classList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remove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'modal--show'</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document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body</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classList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remove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'stop-scrolling'</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err="1">
                <a:solidFill>
                  <a:srgbClr val="9CDCFE"/>
                </a:solidFill>
                <a:effectLst/>
                <a:latin typeface="Times New Roman" panose="02020603050405020304" pitchFamily="18" charset="0"/>
                <a:cs typeface="Times New Roman" panose="02020603050405020304" pitchFamily="18" charset="0"/>
              </a:rPr>
              <a:t>window</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addEventListener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'click'</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569CD6"/>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e</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target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modalEl</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closeModal</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err="1">
                <a:solidFill>
                  <a:srgbClr val="9CDCFE"/>
                </a:solidFill>
                <a:effectLst/>
                <a:latin typeface="Times New Roman" panose="02020603050405020304" pitchFamily="18" charset="0"/>
                <a:cs typeface="Times New Roman" panose="02020603050405020304" pitchFamily="18" charset="0"/>
              </a:rPr>
              <a:t>window</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addEventListener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keydown</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569CD6"/>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e</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keyCode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B5CEA8"/>
                </a:solidFill>
                <a:effectLst/>
                <a:latin typeface="Times New Roman" panose="02020603050405020304" pitchFamily="18" charset="0"/>
                <a:cs typeface="Times New Roman" panose="02020603050405020304" pitchFamily="18" charset="0"/>
              </a:rPr>
              <a:t>27</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closeModal</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highlight>
                  <a:srgbClr val="1F1F1F"/>
                </a:highlight>
                <a:latin typeface="Consolas" panose="020B0609020204030204" pitchFamily="49" charset="0"/>
              </a:rPr>
            </a:br>
            <a:endParaRPr lang="en-IN" sz="1400" b="0" dirty="0">
              <a:solidFill>
                <a:srgbClr val="CCCCCC"/>
              </a:solidFill>
              <a:effectLst/>
              <a:highlight>
                <a:srgbClr val="1F1F1F"/>
              </a:highlight>
              <a:latin typeface="Consolas" panose="020B0609020204030204" pitchFamily="49"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97397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774700"/>
            <a:ext cx="6428422" cy="276999"/>
          </a:xfrm>
        </p:spPr>
        <p:txBody>
          <a:bodyPr/>
          <a:lstStyle/>
          <a:p>
            <a:pPr algn="ctr"/>
            <a:r>
              <a:rPr lang="en-IN" sz="1800" u="sng" dirty="0"/>
              <a:t>Result</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1231900"/>
            <a:ext cx="5293995" cy="861774"/>
          </a:xfrm>
        </p:spPr>
        <p:txBody>
          <a:bodyPr/>
          <a:lstStyle/>
          <a:p>
            <a:r>
              <a:rPr lang="en-IN" sz="1400" dirty="0">
                <a:latin typeface="Times New Roman" panose="02020603050405020304" pitchFamily="18" charset="0"/>
                <a:cs typeface="Times New Roman" panose="02020603050405020304" pitchFamily="18" charset="0"/>
              </a:rPr>
              <a:t>Snippets of the resultant webpage are attached below:-</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t>
            </a:r>
            <a:r>
              <a:rPr lang="en-IN" sz="1400" b="1" u="sng" dirty="0">
                <a:latin typeface="Times New Roman" panose="02020603050405020304" pitchFamily="18" charset="0"/>
                <a:cs typeface="Times New Roman" panose="02020603050405020304" pitchFamily="18" charset="0"/>
              </a:rPr>
              <a:t>DESKTOP VIEW</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pic>
        <p:nvPicPr>
          <p:cNvPr id="7" name="Picture 6">
            <a:extLst>
              <a:ext uri="{FF2B5EF4-FFF2-40B4-BE49-F238E27FC236}">
                <a16:creationId xmlns:a16="http://schemas.microsoft.com/office/drawing/2014/main" id="{28FEB559-0D6A-B2C1-A4C1-FEA0B2FF27B5}"/>
              </a:ext>
            </a:extLst>
          </p:cNvPr>
          <p:cNvPicPr>
            <a:picLocks noChangeAspect="1"/>
          </p:cNvPicPr>
          <p:nvPr/>
        </p:nvPicPr>
        <p:blipFill>
          <a:blip r:embed="rId2"/>
          <a:stretch>
            <a:fillRect/>
          </a:stretch>
        </p:blipFill>
        <p:spPr>
          <a:xfrm>
            <a:off x="321605" y="2612809"/>
            <a:ext cx="7165975" cy="6324600"/>
          </a:xfrm>
          <a:prstGeom prst="rect">
            <a:avLst/>
          </a:prstGeom>
        </p:spPr>
      </p:pic>
    </p:spTree>
    <p:extLst>
      <p:ext uri="{BB962C8B-B14F-4D97-AF65-F5344CB8AC3E}">
        <p14:creationId xmlns:p14="http://schemas.microsoft.com/office/powerpoint/2010/main" val="284060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484309"/>
            <a:ext cx="6428422" cy="276999"/>
          </a:xfrm>
        </p:spPr>
        <p:txBody>
          <a:bodyPr/>
          <a:lstStyle/>
          <a:p>
            <a:pPr algn="ctr"/>
            <a:r>
              <a:rPr lang="en-IN" sz="1800" b="1" spc="-5" dirty="0">
                <a:latin typeface="Times New Roman"/>
                <a:cs typeface="Times New Roman"/>
              </a:rPr>
              <a:t>1. </a:t>
            </a:r>
            <a:r>
              <a:rPr lang="en-IN" sz="1800" b="1" u="sng" spc="-5" dirty="0">
                <a:latin typeface="Times New Roman"/>
                <a:cs typeface="Times New Roman"/>
              </a:rPr>
              <a:t>INTRODUCTION</a:t>
            </a:r>
            <a:endParaRPr lang="en-IN" sz="1800" u="sng" dirty="0"/>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67212" y="927100"/>
            <a:ext cx="6533198" cy="9725739"/>
          </a:xfrm>
        </p:spPr>
        <p:txBody>
          <a:bodyPr numCol="1"/>
          <a:lstStyle/>
          <a:p>
            <a:pPr algn="ctr"/>
            <a:r>
              <a:rPr lang="en-US" sz="1600" b="1" i="0" dirty="0">
                <a:solidFill>
                  <a:schemeClr val="tx1"/>
                </a:solidFill>
                <a:effectLst/>
                <a:latin typeface="Times New Roman" panose="02020603050405020304" pitchFamily="18" charset="0"/>
                <a:cs typeface="Times New Roman" panose="02020603050405020304" pitchFamily="18" charset="0"/>
              </a:rPr>
              <a:t>1.1  </a:t>
            </a:r>
            <a:r>
              <a:rPr lang="en-US" sz="1600" b="1" i="0" u="sng" dirty="0">
                <a:solidFill>
                  <a:schemeClr val="tx1"/>
                </a:solidFill>
                <a:effectLst/>
                <a:latin typeface="Times New Roman" panose="02020603050405020304" pitchFamily="18" charset="0"/>
                <a:cs typeface="Times New Roman" panose="02020603050405020304" pitchFamily="18" charset="0"/>
              </a:rPr>
              <a:t>BACKGROUND</a:t>
            </a:r>
          </a:p>
          <a:p>
            <a:pPr algn="l"/>
            <a:endParaRPr lang="en-US" sz="1400" b="1" i="0" u="sng"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The Movie App project emerged from the increasing demand for digital platforms that facilitate easy access to movie-related information and entertainment content. With the proliferation of streaming services, digital movie libraries, and online databases, users seek centralized platforms where they can explore, discover, and engage with a vast array of movies conveniently. This project aims to address this need by leveraging modern web technologies and APIs to create an intuitive and feature-rich movie exploration platform.</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Rationale for the Project:</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In today's digital age, the consumption of movies and TV shows has shifted significantly towards online platforms.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Users often find it challenging to navigate through the abundance of movie options available across various streaming services and databases.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There is a growing demand for curated movie recommendations, detailed information about films, and user-friendly interfaces for browsing movie catalogs.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Movie App seeks to streamline this process by providing a centralized hub where users can access comprehensive movie information, discover new titles, and engage with their favorite films effortlessly.</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Utilization of Movie Database APIs: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project relies on APIs provided by The Movie Database (</a:t>
            </a:r>
            <a:r>
              <a:rPr lang="en-US" sz="1400" b="0" i="0" dirty="0" err="1">
                <a:solidFill>
                  <a:schemeClr val="tx1"/>
                </a:solidFill>
                <a:effectLst/>
                <a:latin typeface="Times New Roman" panose="02020603050405020304" pitchFamily="18" charset="0"/>
                <a:cs typeface="Times New Roman" panose="02020603050405020304" pitchFamily="18" charset="0"/>
              </a:rPr>
              <a:t>TMDb</a:t>
            </a:r>
            <a:r>
              <a:rPr lang="en-US" sz="1400" b="0" i="0" dirty="0">
                <a:solidFill>
                  <a:schemeClr val="tx1"/>
                </a:solidFill>
                <a:effectLst/>
                <a:latin typeface="Times New Roman" panose="02020603050405020304" pitchFamily="18" charset="0"/>
                <a:cs typeface="Times New Roman" panose="02020603050405020304" pitchFamily="18" charset="0"/>
              </a:rPr>
              <a:t>), a popular online database for movies and TV shows.</a:t>
            </a:r>
          </a:p>
          <a:p>
            <a:pPr marL="742950" lvl="1" indent="-285750" algn="l">
              <a:buFont typeface="+mj-lt"/>
              <a:buAutoNum type="arabicPeriod"/>
            </a:pPr>
            <a:r>
              <a:rPr lang="en-US" sz="1400" b="0" i="0" dirty="0" err="1">
                <a:solidFill>
                  <a:schemeClr val="tx1"/>
                </a:solidFill>
                <a:effectLst/>
                <a:latin typeface="Times New Roman" panose="02020603050405020304" pitchFamily="18" charset="0"/>
                <a:cs typeface="Times New Roman" panose="02020603050405020304" pitchFamily="18" charset="0"/>
              </a:rPr>
              <a:t>TMDb</a:t>
            </a:r>
            <a:r>
              <a:rPr lang="en-US" sz="1400" b="0" i="0" dirty="0">
                <a:solidFill>
                  <a:schemeClr val="tx1"/>
                </a:solidFill>
                <a:effectLst/>
                <a:latin typeface="Times New Roman" panose="02020603050405020304" pitchFamily="18" charset="0"/>
                <a:cs typeface="Times New Roman" panose="02020603050405020304" pitchFamily="18" charset="0"/>
              </a:rPr>
              <a:t> offers extensive collections of movie data, including details such as titles, posters, ratings, synopses, release dates, and more.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By integrating </a:t>
            </a:r>
            <a:r>
              <a:rPr lang="en-US" sz="1400" b="0" i="0" dirty="0" err="1">
                <a:solidFill>
                  <a:schemeClr val="tx1"/>
                </a:solidFill>
                <a:effectLst/>
                <a:latin typeface="Times New Roman" panose="02020603050405020304" pitchFamily="18" charset="0"/>
                <a:cs typeface="Times New Roman" panose="02020603050405020304" pitchFamily="18" charset="0"/>
              </a:rPr>
              <a:t>TMDb</a:t>
            </a:r>
            <a:r>
              <a:rPr lang="en-US" sz="1400" b="0" i="0" dirty="0">
                <a:solidFill>
                  <a:schemeClr val="tx1"/>
                </a:solidFill>
                <a:effectLst/>
                <a:latin typeface="Times New Roman" panose="02020603050405020304" pitchFamily="18" charset="0"/>
                <a:cs typeface="Times New Roman" panose="02020603050405020304" pitchFamily="18" charset="0"/>
              </a:rPr>
              <a:t> APIs into the Movie App, developers can access a vast repository of movie information, ensuring that users have access to up-to-date and accurate data.</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Target Audience: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Movie App caters to a diverse audience of movie enthusiasts, ranging from casual viewers to avid cinephiles.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It is designed to appeal to users of all ages and demographics who have an interest in movies and enjoy exploring new titles.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platform's user-friendly interface and intuitive features make it accessible to both tech-savvy individuals and those less familiar with digital technologies.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Focus on User Experience and Design:</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A key focus of the project is to prioritize user experience (UX) and interface design to ensure that the platform is engaging, intuitive, and visually appealing.</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Attention is given to aspects such as responsive design, intuitive navigation, clear presentation of information, and seamless interaction with movie content.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By incorporating best practices in UX/UI design, the Movie App aims to provide users with a satisfying and immersive browsing experience. </a:t>
            </a:r>
          </a:p>
          <a:p>
            <a:pPr lvl="1" algn="l"/>
            <a:r>
              <a:rPr lang="en-US" sz="1400" b="0" i="0" dirty="0">
                <a:solidFill>
                  <a:schemeClr val="tx1"/>
                </a:solidFill>
                <a:effectLst/>
                <a:latin typeface="Times New Roman" panose="02020603050405020304" pitchFamily="18" charset="0"/>
                <a:cs typeface="Times New Roman" panose="02020603050405020304" pitchFamily="18" charset="0"/>
              </a:rPr>
              <a:t>Through careful planning, thoughtful design, and integration of cutting-edge technologies, the project aims to provide a valuable resource for movie lovers worldwide.</a:t>
            </a:r>
          </a:p>
          <a:p>
            <a:pPr marL="285750" indent="-285750">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4396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800099" y="927100"/>
            <a:ext cx="6172200" cy="7448193"/>
          </a:xfrm>
        </p:spPr>
        <p:txBody>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1.2 </a:t>
            </a:r>
            <a:r>
              <a:rPr lang="en-US" b="1" i="0" u="sng" dirty="0">
                <a:solidFill>
                  <a:schemeClr val="tx1"/>
                </a:solidFill>
                <a:effectLst/>
                <a:latin typeface="Times New Roman" panose="02020603050405020304" pitchFamily="18" charset="0"/>
                <a:cs typeface="Times New Roman" panose="02020603050405020304" pitchFamily="18" charset="0"/>
              </a:rPr>
              <a:t>OBJECTIVES</a:t>
            </a:r>
          </a:p>
          <a:p>
            <a:pPr algn="ctr"/>
            <a:endParaRPr lang="en-US" b="0" i="0" u="sng" dirty="0">
              <a:solidFill>
                <a:schemeClr val="tx1"/>
              </a:solidFill>
              <a:effectLst/>
              <a:latin typeface="Times New Roman" panose="02020603050405020304" pitchFamily="18" charset="0"/>
              <a:cs typeface="Times New Roman" panose="02020603050405020304" pitchFamily="18" charset="0"/>
            </a:endParaRPr>
          </a:p>
          <a:p>
            <a:pPr algn="l"/>
            <a:r>
              <a:rPr lang="en-US" sz="1600" b="0" i="0" dirty="0">
                <a:solidFill>
                  <a:schemeClr val="tx1"/>
                </a:solidFill>
                <a:effectLst/>
                <a:latin typeface="Times New Roman" panose="02020603050405020304" pitchFamily="18" charset="0"/>
                <a:cs typeface="Times New Roman" panose="02020603050405020304" pitchFamily="18" charset="0"/>
              </a:rPr>
              <a:t>The primary objective of the Movie App project is to create a user-friendly and feature-rich platform for accessing movie-related information. Key goals include:</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Data Retrieval</a:t>
            </a:r>
            <a:r>
              <a:rPr lang="en-US" sz="1600" b="0" i="0" dirty="0">
                <a:solidFill>
                  <a:schemeClr val="tx1"/>
                </a:solidFill>
                <a:effectLst/>
                <a:latin typeface="Times New Roman" panose="02020603050405020304" pitchFamily="18" charset="0"/>
                <a:cs typeface="Times New Roman" panose="02020603050405020304" pitchFamily="18" charset="0"/>
              </a:rPr>
              <a:t>: Fetching movie data from The Movie Database (</a:t>
            </a:r>
            <a:r>
              <a:rPr lang="en-US" sz="1600" b="0" i="0" dirty="0" err="1">
                <a:solidFill>
                  <a:schemeClr val="tx1"/>
                </a:solidFill>
                <a:effectLst/>
                <a:latin typeface="Times New Roman" panose="02020603050405020304" pitchFamily="18" charset="0"/>
                <a:cs typeface="Times New Roman" panose="02020603050405020304" pitchFamily="18" charset="0"/>
              </a:rPr>
              <a:t>TMDb</a:t>
            </a:r>
            <a:r>
              <a:rPr lang="en-US" sz="1600" b="0" i="0" dirty="0">
                <a:solidFill>
                  <a:schemeClr val="tx1"/>
                </a:solidFill>
                <a:effectLst/>
                <a:latin typeface="Times New Roman" panose="02020603050405020304" pitchFamily="18" charset="0"/>
                <a:cs typeface="Times New Roman" panose="02020603050405020304" pitchFamily="18" charset="0"/>
              </a:rPr>
              <a:t>) API, including popular movies and search results based on user queries.</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Display</a:t>
            </a:r>
            <a:r>
              <a:rPr lang="en-US" sz="1600" b="0" i="0" dirty="0">
                <a:solidFill>
                  <a:schemeClr val="tx1"/>
                </a:solidFill>
                <a:effectLst/>
                <a:latin typeface="Times New Roman" panose="02020603050405020304" pitchFamily="18" charset="0"/>
                <a:cs typeface="Times New Roman" panose="02020603050405020304" pitchFamily="18" charset="0"/>
              </a:rPr>
              <a:t>: Presenting movie information in a visually appealing manner, with movie posters, titles, ratings, and other relevant details showcased prominently.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Interactivity</a:t>
            </a:r>
            <a:r>
              <a:rPr lang="en-US" sz="1600" b="0" i="0" dirty="0">
                <a:solidFill>
                  <a:schemeClr val="tx1"/>
                </a:solidFill>
                <a:effectLst/>
                <a:latin typeface="Times New Roman" panose="02020603050405020304" pitchFamily="18" charset="0"/>
                <a:cs typeface="Times New Roman" panose="02020603050405020304" pitchFamily="18" charset="0"/>
              </a:rPr>
              <a:t>: Enabling user interaction by allowing them to click on movies to view more detailed information in a modal window, including runtime and synopsis.</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Search Functionality</a:t>
            </a:r>
            <a:r>
              <a:rPr lang="en-US" sz="1600" b="0" i="0" dirty="0">
                <a:solidFill>
                  <a:schemeClr val="tx1"/>
                </a:solidFill>
                <a:effectLst/>
                <a:latin typeface="Times New Roman" panose="02020603050405020304" pitchFamily="18" charset="0"/>
                <a:cs typeface="Times New Roman" panose="02020603050405020304" pitchFamily="18" charset="0"/>
              </a:rPr>
              <a:t>: Implementing a search feature that enables users to find specific movies by title, enhancing the user experience and facilitating content discovery.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Modal Window</a:t>
            </a:r>
            <a:r>
              <a:rPr lang="en-US" sz="1600" b="0" i="0" dirty="0">
                <a:solidFill>
                  <a:schemeClr val="tx1"/>
                </a:solidFill>
                <a:effectLst/>
                <a:latin typeface="Times New Roman" panose="02020603050405020304" pitchFamily="18" charset="0"/>
                <a:cs typeface="Times New Roman" panose="02020603050405020304" pitchFamily="18" charset="0"/>
              </a:rPr>
              <a:t>: Providing a modal window for displaying additional movie details, ensuring a focused and distraction-free viewing experience.</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Responsive Design</a:t>
            </a:r>
            <a:r>
              <a:rPr lang="en-US" sz="1600" b="0" i="0" dirty="0">
                <a:solidFill>
                  <a:schemeClr val="tx1"/>
                </a:solidFill>
                <a:effectLst/>
                <a:latin typeface="Times New Roman" panose="02020603050405020304" pitchFamily="18" charset="0"/>
                <a:cs typeface="Times New Roman" panose="02020603050405020304" pitchFamily="18" charset="0"/>
              </a:rPr>
              <a:t>: Ensuring compatibility across various devices and screen sizes, guaranteeing accessibility and usability for all users.</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r>
              <a:rPr lang="en-US" sz="1600" b="0" i="0" dirty="0">
                <a:solidFill>
                  <a:schemeClr val="tx1"/>
                </a:solidFill>
                <a:effectLst/>
                <a:latin typeface="Times New Roman" panose="02020603050405020304" pitchFamily="18" charset="0"/>
                <a:cs typeface="Times New Roman" panose="02020603050405020304" pitchFamily="18" charset="0"/>
              </a:rPr>
              <a:t>By achieving these objectives, the Movie App aims to cater to movie enthusiasts, providing them with a comprehensive platform for exploring and discovering new films effortlessly.</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900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48995" y="850900"/>
            <a:ext cx="6674407" cy="276999"/>
          </a:xfrm>
        </p:spPr>
        <p:txBody>
          <a:bodyPr/>
          <a:lstStyle/>
          <a:p>
            <a:pPr algn="ctr"/>
            <a:r>
              <a:rPr lang="en-US" b="1" u="sng" dirty="0">
                <a:latin typeface="Times New Roman" panose="02020603050405020304" pitchFamily="18" charset="0"/>
                <a:cs typeface="Times New Roman" panose="02020603050405020304" pitchFamily="18" charset="0"/>
              </a:rPr>
              <a:t>PROBLEM DEFINITION AND REQUIREMENTS</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12" name="Title 11">
            <a:extLst>
              <a:ext uri="{FF2B5EF4-FFF2-40B4-BE49-F238E27FC236}">
                <a16:creationId xmlns:a16="http://schemas.microsoft.com/office/drawing/2014/main" id="{6A0B87E2-A6CD-6170-9802-97436283B78B}"/>
              </a:ext>
            </a:extLst>
          </p:cNvPr>
          <p:cNvSpPr>
            <a:spLocks noGrp="1"/>
          </p:cNvSpPr>
          <p:nvPr>
            <p:ph type="ctrTitle"/>
          </p:nvPr>
        </p:nvSpPr>
        <p:spPr>
          <a:xfrm>
            <a:off x="548995" y="1604833"/>
            <a:ext cx="6428422" cy="276999"/>
          </a:xfrm>
        </p:spPr>
        <p:txBody>
          <a:bodyPr/>
          <a:lstStyle/>
          <a:p>
            <a:pPr algn="ctr"/>
            <a:r>
              <a:rPr lang="en-IN" sz="1800" u="sng" dirty="0"/>
              <a:t>File Structure </a:t>
            </a:r>
            <a:endParaRPr lang="en-IN" sz="1800" dirty="0"/>
          </a:p>
        </p:txBody>
      </p:sp>
      <p:pic>
        <p:nvPicPr>
          <p:cNvPr id="7" name="Picture 6">
            <a:extLst>
              <a:ext uri="{FF2B5EF4-FFF2-40B4-BE49-F238E27FC236}">
                <a16:creationId xmlns:a16="http://schemas.microsoft.com/office/drawing/2014/main" id="{52AA8CBE-F90D-BEF4-8428-BF3FCA9743B0}"/>
              </a:ext>
            </a:extLst>
          </p:cNvPr>
          <p:cNvPicPr>
            <a:picLocks noChangeAspect="1"/>
          </p:cNvPicPr>
          <p:nvPr/>
        </p:nvPicPr>
        <p:blipFill>
          <a:blip r:embed="rId2"/>
          <a:stretch>
            <a:fillRect/>
          </a:stretch>
        </p:blipFill>
        <p:spPr>
          <a:xfrm>
            <a:off x="1143000" y="2298700"/>
            <a:ext cx="5715000" cy="6553200"/>
          </a:xfrm>
          <a:prstGeom prst="rect">
            <a:avLst/>
          </a:prstGeom>
        </p:spPr>
      </p:pic>
    </p:spTree>
    <p:extLst>
      <p:ext uri="{BB962C8B-B14F-4D97-AF65-F5344CB8AC3E}">
        <p14:creationId xmlns:p14="http://schemas.microsoft.com/office/powerpoint/2010/main" val="114937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459740"/>
            <a:ext cx="6428422" cy="276999"/>
          </a:xfrm>
        </p:spPr>
        <p:txBody>
          <a:bodyPr/>
          <a:lstStyle/>
          <a:p>
            <a:pPr algn="ctr"/>
            <a:r>
              <a:rPr lang="en-IN" sz="1800" u="sng" dirty="0"/>
              <a:t>Requirements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472439" y="850900"/>
            <a:ext cx="7011988" cy="8617744"/>
          </a:xfrm>
        </p:spPr>
        <p:txBody>
          <a:bodyPr/>
          <a:lstStyle/>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Movie Data Retrieval</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Integrate with The Movie Database (</a:t>
            </a:r>
            <a:r>
              <a:rPr lang="en-US" sz="1400" b="0" i="0" dirty="0" err="1">
                <a:solidFill>
                  <a:schemeClr val="tx1"/>
                </a:solidFill>
                <a:effectLst/>
                <a:latin typeface="Times New Roman" panose="02020603050405020304" pitchFamily="18" charset="0"/>
                <a:cs typeface="Times New Roman" panose="02020603050405020304" pitchFamily="18" charset="0"/>
              </a:rPr>
              <a:t>TMDb</a:t>
            </a:r>
            <a:r>
              <a:rPr lang="en-US" sz="1400" b="0" i="0" dirty="0">
                <a:solidFill>
                  <a:schemeClr val="tx1"/>
                </a:solidFill>
                <a:effectLst/>
                <a:latin typeface="Times New Roman" panose="02020603050405020304" pitchFamily="18" charset="0"/>
                <a:cs typeface="Times New Roman" panose="02020603050405020304" pitchFamily="18" charset="0"/>
              </a:rPr>
              <a:t>) API to fetch movie data, including titles, posters, ratings, synopses, release dates, and other relevant details.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methods to retrieve popular movies and search results based on user queries.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User Interface (UI)</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Design an intuitive and visually appealing user interface that enhances the browsing experience.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responsive design to accommodate various devices and screen sizes, including desktops, tablets, and smartphones.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clear navigation menus, search bars, and filters to help users easily find and explore movie content.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Movie Display</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movie information in a structured and visually appealing manner, including movie posters, titles, ratings, release years, and average ratings.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Incorporate visual indicators such as color-coded ratings to highlight the quality of movies (e.g., green for high ratings, orange for moderate ratings, red for low ratings).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Search Functionality</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a search feature that allows users to find specific movies by title, genre, actor, director, or other criteria.</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Enable real-time search suggestions to assist users in refining their queries and discovering relevant movie titles.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Movie Details</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detailed information about each movie, including runtime, genres, cast and crew, plot synopsis, and user reviews (if available).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movie trailers or video clips to give users a preview of the movie's content and style.</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Modal Window for Detailed View</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a modal window or popup to display additional details when users click on a movie.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Include options to close the modal window, allowing users to return to the main movie browsing interface seamlessly.</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Performance Optimization</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Optimize the performance of the application by minimizing loading times, reducing network requests, and caching data where appropriate.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lazy loading techniques to improve the loading speed of images and content, particularly for large movie collections.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Security</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security best practices to protect user data and prevent unauthorized access.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Secure API requests by using HTTPS and handling sensitive information (e.g., API keys) securely on the server side.</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952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459740"/>
            <a:ext cx="6428422" cy="276999"/>
          </a:xfrm>
        </p:spPr>
        <p:txBody>
          <a:bodyPr/>
          <a:lstStyle/>
          <a:p>
            <a:pPr algn="ctr"/>
            <a:r>
              <a:rPr lang="en-IN" sz="1800" b="1" u="sng" dirty="0">
                <a:solidFill>
                  <a:schemeClr val="tx1"/>
                </a:solidFill>
                <a:latin typeface="Times New Roman" panose="02020603050405020304" pitchFamily="18" charset="0"/>
                <a:cs typeface="Times New Roman" panose="02020603050405020304" pitchFamily="18" charset="0"/>
              </a:rPr>
              <a:t>REFERENCES</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7" name="TextBox 6">
            <a:extLst>
              <a:ext uri="{FF2B5EF4-FFF2-40B4-BE49-F238E27FC236}">
                <a16:creationId xmlns:a16="http://schemas.microsoft.com/office/drawing/2014/main" id="{C3A9DB67-D409-85A8-0955-A2D9B48EE795}"/>
              </a:ext>
            </a:extLst>
          </p:cNvPr>
          <p:cNvSpPr txBox="1"/>
          <p:nvPr/>
        </p:nvSpPr>
        <p:spPr>
          <a:xfrm>
            <a:off x="567213" y="1384300"/>
            <a:ext cx="6428422" cy="646330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Since the Movie App project integrates with The Movie Database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the primary reference used for API integration is the official documentation provided by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Here's the reference for the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documentation:The</a:t>
            </a:r>
            <a:r>
              <a:rPr lang="en-US" dirty="0">
                <a:latin typeface="Times New Roman" panose="02020603050405020304" pitchFamily="18" charset="0"/>
                <a:cs typeface="Times New Roman" panose="02020603050405020304" pitchFamily="18" charset="0"/>
              </a:rPr>
              <a:t> Movie Database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Documentation: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a:t>
            </a:r>
            <a:r>
              <a:rPr lang="en-US" dirty="0">
                <a:latin typeface="Times New Roman" panose="02020603050405020304" pitchFamily="18" charset="0"/>
                <a:cs typeface="Times New Roman" panose="02020603050405020304" pitchFamily="18" charset="0"/>
                <a:hlinkClick r:id="rId2"/>
              </a:rPr>
              <a:t>https://developers.themoviedb.org/3</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Description: The official documentation for The Movie Database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provides comprehensive information on available endpoints, request parameters, authentication methods, response formats, and usage examples.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documentation serves as a crucial reference for developers implementing API requests to fetch movie data for the Movie App project.</a:t>
            </a:r>
          </a:p>
          <a:p>
            <a:r>
              <a:rPr lang="en-US" dirty="0">
                <a:latin typeface="Times New Roman" panose="02020603050405020304" pitchFamily="18" charset="0"/>
                <a:cs typeface="Times New Roman" panose="02020603050405020304" pitchFamily="18" charset="0"/>
              </a:rPr>
              <a:t>Additionally, any other specific libraries, frameworks, or resources used for handling API requests, parsing JSON responses, or other related tasks within the project may also be referenced. However, since the provided code snippet primarily interacts with the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directly using native JavaScript and the fetch API, the </a:t>
            </a:r>
            <a:r>
              <a:rPr lang="en-US" dirty="0" err="1">
                <a:latin typeface="Times New Roman" panose="02020603050405020304" pitchFamily="18" charset="0"/>
                <a:cs typeface="Times New Roman" panose="02020603050405020304" pitchFamily="18" charset="0"/>
              </a:rPr>
              <a:t>TMDb</a:t>
            </a:r>
            <a:r>
              <a:rPr lang="en-US" dirty="0">
                <a:latin typeface="Times New Roman" panose="02020603050405020304" pitchFamily="18" charset="0"/>
                <a:cs typeface="Times New Roman" panose="02020603050405020304" pitchFamily="18" charset="0"/>
              </a:rPr>
              <a:t> API documentation is the primary reference for API integration in this context.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3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34712"/>
            <a:ext cx="6428422" cy="276999"/>
          </a:xfrm>
        </p:spPr>
        <p:txBody>
          <a:bodyPr/>
          <a:lstStyle/>
          <a:p>
            <a:pPr algn="ctr"/>
            <a:r>
              <a:rPr lang="en-IN" sz="1800" u="sng" dirty="0"/>
              <a:t>Methodologies - Code snippets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71989" y="911711"/>
            <a:ext cx="6567012" cy="7325082"/>
          </a:xfrm>
        </p:spPr>
        <p:txBody>
          <a:bodyPr/>
          <a:lstStyle/>
          <a:p>
            <a:pPr marL="342900" indent="-342900">
              <a:buAutoNum type="arabicParenBoth"/>
            </a:pPr>
            <a:r>
              <a:rPr lang="en-IN" sz="1400" b="1" u="sng" dirty="0">
                <a:solidFill>
                  <a:schemeClr val="tx1"/>
                </a:solidFill>
                <a:latin typeface="Times New Roman" panose="02020603050405020304" pitchFamily="18" charset="0"/>
                <a:cs typeface="Times New Roman" panose="02020603050405020304" pitchFamily="18" charset="0"/>
              </a:rPr>
              <a:t>HTML code</a:t>
            </a: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DOCTYPE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html</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html</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lang</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en</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head</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meta</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charset</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"UTF-8"</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meta</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http-</a:t>
            </a:r>
            <a:r>
              <a:rPr lang="en-IN" sz="1400" b="0" dirty="0" err="1">
                <a:solidFill>
                  <a:srgbClr val="9CDCFE"/>
                </a:solidFill>
                <a:effectLst/>
                <a:latin typeface="Times New Roman" panose="02020603050405020304" pitchFamily="18" charset="0"/>
                <a:cs typeface="Times New Roman" panose="02020603050405020304" pitchFamily="18" charset="0"/>
              </a:rPr>
              <a:t>equiv</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"X-UA-Compatible"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content</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"IE=edge"</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meta</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name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"viewport"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content</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"width=device-width, initial-scale=1.0"</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link</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rel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"stylesheet"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href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css</a:t>
            </a:r>
            <a:r>
              <a:rPr lang="en-IN" sz="1400" b="0" dirty="0">
                <a:solidFill>
                  <a:srgbClr val="CE9178"/>
                </a:solidFill>
                <a:effectLst/>
                <a:latin typeface="Times New Roman" panose="02020603050405020304" pitchFamily="18" charset="0"/>
                <a:cs typeface="Times New Roman" panose="02020603050405020304" pitchFamily="18" charset="0"/>
              </a:rPr>
              <a:t>/style.css"</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link</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rel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"shortcut icon"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href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"favicon/movie.png"</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"image/x-icon"</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title</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Movie App</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title</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head</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body</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header</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"header container"</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header__content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a</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href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"index.html"</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header__logo</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Movie</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span</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App</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span</a:t>
            </a:r>
            <a:r>
              <a:rPr lang="en-IN" sz="1400" b="0" dirty="0">
                <a:solidFill>
                  <a:srgbClr val="808080"/>
                </a:solidFill>
                <a:effectLst/>
                <a:latin typeface="Times New Roman" panose="02020603050405020304" pitchFamily="18" charset="0"/>
                <a:cs typeface="Times New Roman" panose="02020603050405020304" pitchFamily="18" charset="0"/>
              </a:rPr>
              <a:t>&gt;&lt;/</a:t>
            </a:r>
            <a:r>
              <a:rPr lang="en-IN" sz="1400" b="0" dirty="0">
                <a:solidFill>
                  <a:srgbClr val="569CD6"/>
                </a:solidFill>
                <a:effectLst/>
                <a:latin typeface="Times New Roman" panose="02020603050405020304" pitchFamily="18" charset="0"/>
                <a:cs typeface="Times New Roman" panose="02020603050405020304" pitchFamily="18" charset="0"/>
              </a:rPr>
              <a:t>a</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action</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input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"text"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header__search</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placeholder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"Search"</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"header__</a:t>
            </a:r>
            <a:r>
              <a:rPr lang="en-IN" sz="1400" b="0" dirty="0" err="1">
                <a:solidFill>
                  <a:srgbClr val="CE9178"/>
                </a:solidFill>
                <a:effectLst/>
                <a:latin typeface="Times New Roman" panose="02020603050405020304" pitchFamily="18" charset="0"/>
                <a:cs typeface="Times New Roman" panose="02020603050405020304" pitchFamily="18" charset="0"/>
              </a:rPr>
              <a:t>btn</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search</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"container"</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"movies"</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"modal"</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header</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script</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src</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js</a:t>
            </a:r>
            <a:r>
              <a:rPr lang="en-IN" sz="1400" b="0" dirty="0">
                <a:solidFill>
                  <a:srgbClr val="CE9178"/>
                </a:solidFill>
                <a:effectLst/>
                <a:latin typeface="Times New Roman" panose="02020603050405020304" pitchFamily="18" charset="0"/>
                <a:cs typeface="Times New Roman" panose="02020603050405020304" pitchFamily="18" charset="0"/>
              </a:rPr>
              <a:t>/app.js"</a:t>
            </a:r>
            <a:r>
              <a:rPr lang="en-IN" sz="1400" b="0" dirty="0">
                <a:solidFill>
                  <a:srgbClr val="808080"/>
                </a:solidFill>
                <a:effectLst/>
                <a:latin typeface="Times New Roman" panose="02020603050405020304" pitchFamily="18" charset="0"/>
                <a:cs typeface="Times New Roman" panose="02020603050405020304" pitchFamily="18" charset="0"/>
              </a:rPr>
              <a:t>&gt;&lt;/</a:t>
            </a:r>
            <a:r>
              <a:rPr lang="en-IN" sz="1400" b="0" dirty="0">
                <a:solidFill>
                  <a:srgbClr val="569CD6"/>
                </a:solidFill>
                <a:effectLst/>
                <a:latin typeface="Times New Roman" panose="02020603050405020304" pitchFamily="18" charset="0"/>
                <a:cs typeface="Times New Roman" panose="02020603050405020304" pitchFamily="18" charset="0"/>
              </a:rPr>
              <a:t>script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body</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html</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8770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533399" y="393700"/>
            <a:ext cx="6477001" cy="10525958"/>
          </a:xfrm>
        </p:spPr>
        <p:txBody>
          <a:bodyPr/>
          <a:lstStyle/>
          <a:p>
            <a:r>
              <a:rPr lang="en-IN" sz="1600" b="1" dirty="0">
                <a:solidFill>
                  <a:schemeClr val="tx1"/>
                </a:solidFill>
                <a:latin typeface="Times New Roman" panose="02020603050405020304" pitchFamily="18" charset="0"/>
                <a:cs typeface="Times New Roman" panose="02020603050405020304" pitchFamily="18" charset="0"/>
              </a:rPr>
              <a:t>(2) </a:t>
            </a:r>
            <a:r>
              <a:rPr lang="en-IN" sz="1600" b="1" u="sng" dirty="0">
                <a:solidFill>
                  <a:schemeClr val="tx1"/>
                </a:solidFill>
                <a:latin typeface="Times New Roman" panose="02020603050405020304" pitchFamily="18" charset="0"/>
                <a:cs typeface="Times New Roman" panose="02020603050405020304" pitchFamily="18" charset="0"/>
              </a:rPr>
              <a:t>JS code</a:t>
            </a:r>
          </a:p>
          <a:p>
            <a:endParaRPr lang="en-IN" sz="1600" b="1" u="sng" dirty="0">
              <a:solidFill>
                <a:schemeClr val="tx1"/>
              </a:solidFill>
              <a:latin typeface="Times New Roman" panose="02020603050405020304" pitchFamily="18" charset="0"/>
              <a:cs typeface="Times New Roman" panose="02020603050405020304" pitchFamily="18" charset="0"/>
            </a:endParaRP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TMDB_API_KEY</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'd693aea0faebf856f7cfc6a27f185da8'</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TMDB_API_URL_POPULAR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'https://api.themoviedb.org/3/movie/popular'</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TMDB_API_URL_SEARCH</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'https://api.themoviedb.org/3/search/movie'</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TMDB_API_URL_MOVIE_DETAILS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'https://api.themoviedb.org/3/movie/'</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err="1">
                <a:solidFill>
                  <a:srgbClr val="DCDCAA"/>
                </a:solidFill>
                <a:effectLst/>
                <a:latin typeface="Times New Roman" panose="02020603050405020304" pitchFamily="18" charset="0"/>
                <a:cs typeface="Times New Roman" panose="02020603050405020304" pitchFamily="18" charset="0"/>
              </a:rPr>
              <a:t>getMovies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TMDB_API_URL_POPULAR</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async</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getMovies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url</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response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await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fetch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url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api_key</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TMDB_API_KEY</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responseData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await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response</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json</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showMovies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responseData</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results</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getClassByRate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vote</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vote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7</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'green'</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 </a:t>
            </a:r>
            <a:r>
              <a:rPr lang="en-IN" sz="1200" b="0" dirty="0">
                <a:solidFill>
                  <a:srgbClr val="C586C0"/>
                </a:solidFill>
                <a:effectLst/>
                <a:latin typeface="Times New Roman" panose="02020603050405020304" pitchFamily="18" charset="0"/>
                <a:cs typeface="Times New Roman" panose="02020603050405020304" pitchFamily="18" charset="0"/>
              </a:rPr>
              <a:t>else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vote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5</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'orange'</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 </a:t>
            </a:r>
            <a:r>
              <a:rPr lang="en-IN" sz="1200" b="0" dirty="0">
                <a:solidFill>
                  <a:srgbClr val="C586C0"/>
                </a:solidFill>
                <a:effectLst/>
                <a:latin typeface="Times New Roman" panose="02020603050405020304" pitchFamily="18" charset="0"/>
                <a:cs typeface="Times New Roman" panose="02020603050405020304" pitchFamily="18" charset="0"/>
              </a:rPr>
              <a:t>else</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'red'</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showMovies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movies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document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'.movies'</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movies</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innerHTML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data</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forEach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movie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movieEl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document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createElement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movieEl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classList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add</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'movie'</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movieEl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innerHTML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 class="</a:t>
            </a:r>
            <a:r>
              <a:rPr lang="en-IN" sz="1200" b="0" dirty="0" err="1">
                <a:solidFill>
                  <a:srgbClr val="CE9178"/>
                </a:solidFill>
                <a:effectLst/>
                <a:latin typeface="Times New Roman" panose="02020603050405020304" pitchFamily="18" charset="0"/>
                <a:cs typeface="Times New Roman" panose="02020603050405020304" pitchFamily="18" charset="0"/>
              </a:rPr>
              <a:t>movie__cover</a:t>
            </a:r>
            <a:r>
              <a:rPr lang="en-IN" sz="1200" b="0" dirty="0">
                <a:solidFill>
                  <a:srgbClr val="CE9178"/>
                </a:solidFill>
                <a:effectLst/>
                <a:latin typeface="Times New Roman" panose="02020603050405020304" pitchFamily="18" charset="0"/>
                <a:cs typeface="Times New Roman" panose="02020603050405020304" pitchFamily="18" charset="0"/>
              </a:rPr>
              <a:t>-inner"&gt;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a:t>
            </a:r>
            <a:r>
              <a:rPr lang="en-IN" sz="1200" b="0" dirty="0" err="1">
                <a:solidFill>
                  <a:srgbClr val="CE9178"/>
                </a:solidFill>
                <a:effectLst/>
                <a:latin typeface="Times New Roman" panose="02020603050405020304" pitchFamily="18" charset="0"/>
                <a:cs typeface="Times New Roman" panose="02020603050405020304" pitchFamily="18" charset="0"/>
              </a:rPr>
              <a:t>img</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src</a:t>
            </a:r>
            <a:r>
              <a:rPr lang="en-IN" sz="1200" b="0" dirty="0">
                <a:solidFill>
                  <a:srgbClr val="CE9178"/>
                </a:solidFill>
                <a:effectLst/>
                <a:latin typeface="Times New Roman" panose="02020603050405020304" pitchFamily="18" charset="0"/>
                <a:cs typeface="Times New Roman" panose="02020603050405020304" pitchFamily="18" charset="0"/>
              </a:rPr>
              <a:t>="https://image.tmdb.org/t/p/w500/</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movie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poster_path</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alt="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movie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title</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class="</a:t>
            </a:r>
            <a:r>
              <a:rPr lang="en-IN" sz="1200" b="0" dirty="0" err="1">
                <a:solidFill>
                  <a:srgbClr val="CE9178"/>
                </a:solidFill>
                <a:effectLst/>
                <a:latin typeface="Times New Roman" panose="02020603050405020304" pitchFamily="18" charset="0"/>
                <a:cs typeface="Times New Roman" panose="02020603050405020304" pitchFamily="18" charset="0"/>
              </a:rPr>
              <a:t>movie__cover</a:t>
            </a:r>
            <a:r>
              <a:rPr lang="en-IN" sz="1200" b="0" dirty="0">
                <a:solidFill>
                  <a:srgbClr val="CE9178"/>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 class="</a:t>
            </a:r>
            <a:r>
              <a:rPr lang="en-IN" sz="1200" b="0" dirty="0" err="1">
                <a:solidFill>
                  <a:srgbClr val="CE9178"/>
                </a:solidFill>
                <a:effectLst/>
                <a:latin typeface="Times New Roman" panose="02020603050405020304" pitchFamily="18" charset="0"/>
                <a:cs typeface="Times New Roman" panose="02020603050405020304" pitchFamily="18" charset="0"/>
              </a:rPr>
              <a:t>movie__cover</a:t>
            </a:r>
            <a:r>
              <a:rPr lang="en-IN" sz="1200" b="0" dirty="0">
                <a:solidFill>
                  <a:srgbClr val="CE9178"/>
                </a:solidFill>
                <a:effectLst/>
                <a:latin typeface="Times New Roman" panose="02020603050405020304" pitchFamily="18" charset="0"/>
                <a:cs typeface="Times New Roman" panose="02020603050405020304" pitchFamily="18" charset="0"/>
              </a:rPr>
              <a:t>--darkened"&gt;&lt;/div&gt;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 class="</a:t>
            </a:r>
            <a:r>
              <a:rPr lang="en-IN" sz="1200" b="0" dirty="0" err="1">
                <a:solidFill>
                  <a:srgbClr val="CE9178"/>
                </a:solidFill>
                <a:effectLst/>
                <a:latin typeface="Times New Roman" panose="02020603050405020304" pitchFamily="18" charset="0"/>
                <a:cs typeface="Times New Roman" panose="02020603050405020304" pitchFamily="18" charset="0"/>
              </a:rPr>
              <a:t>movie__info</a:t>
            </a:r>
            <a:r>
              <a:rPr lang="en-IN" sz="1200" b="0" dirty="0">
                <a:solidFill>
                  <a:srgbClr val="CE9178"/>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 class="</a:t>
            </a:r>
            <a:r>
              <a:rPr lang="en-IN" sz="1200" b="0" dirty="0" err="1">
                <a:solidFill>
                  <a:srgbClr val="CE9178"/>
                </a:solidFill>
                <a:effectLst/>
                <a:latin typeface="Times New Roman" panose="02020603050405020304" pitchFamily="18" charset="0"/>
                <a:cs typeface="Times New Roman" panose="02020603050405020304" pitchFamily="18" charset="0"/>
              </a:rPr>
              <a:t>movie__title</a:t>
            </a:r>
            <a:r>
              <a:rPr lang="en-IN" sz="1200" b="0" dirty="0">
                <a:solidFill>
                  <a:srgbClr val="CE9178"/>
                </a:solidFill>
                <a:effectLst/>
                <a:latin typeface="Times New Roman" panose="02020603050405020304" pitchFamily="18" charset="0"/>
                <a:cs typeface="Times New Roman" panose="02020603050405020304" pitchFamily="18" charset="0"/>
              </a:rPr>
              <a:t>"&gt;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movie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title</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&lt;/div&gt;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 class="</a:t>
            </a:r>
            <a:r>
              <a:rPr lang="en-IN" sz="1200" b="0" dirty="0" err="1">
                <a:solidFill>
                  <a:srgbClr val="CE9178"/>
                </a:solidFill>
                <a:effectLst/>
                <a:latin typeface="Times New Roman" panose="02020603050405020304" pitchFamily="18" charset="0"/>
                <a:cs typeface="Times New Roman" panose="02020603050405020304" pitchFamily="18" charset="0"/>
              </a:rPr>
              <a:t>movie__average</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movie__average</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getClassByRate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movie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vote_average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"&gt;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movie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vote_average</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&lt;/div&gt;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&lt;/div&gt;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movieEl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addEventListener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'click'</a:t>
            </a:r>
            <a:r>
              <a:rPr lang="en-IN" sz="1200" b="0" dirty="0">
                <a:solidFill>
                  <a:srgbClr val="CCCCCC"/>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openModal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movie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id</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movies</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appendChild</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4FC1FF"/>
                </a:solidFill>
                <a:effectLst/>
                <a:latin typeface="Times New Roman" panose="02020603050405020304" pitchFamily="18" charset="0"/>
                <a:cs typeface="Times New Roman" panose="02020603050405020304" pitchFamily="18" charset="0"/>
              </a:rPr>
              <a:t>movieEl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form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document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'form'</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search</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document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header__search</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btn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document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'.header__</a:t>
            </a:r>
            <a:r>
              <a:rPr lang="en-IN" sz="1200" b="0" dirty="0" err="1">
                <a:solidFill>
                  <a:srgbClr val="CE9178"/>
                </a:solidFill>
                <a:effectLst/>
                <a:latin typeface="Times New Roman" panose="02020603050405020304" pitchFamily="18" charset="0"/>
                <a:cs typeface="Times New Roman" panose="02020603050405020304" pitchFamily="18" charset="0"/>
              </a:rPr>
              <a:t>btn</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7458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86508" y="546100"/>
            <a:ext cx="7011987" cy="9479518"/>
          </a:xfrm>
        </p:spPr>
        <p:txBody>
          <a:bodyPr/>
          <a:lstStyle/>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err="1">
                <a:solidFill>
                  <a:srgbClr val="4FC1FF"/>
                </a:solidFill>
                <a:effectLst/>
                <a:latin typeface="Times New Roman" panose="02020603050405020304" pitchFamily="18" charset="0"/>
                <a:cs typeface="Times New Roman" panose="02020603050405020304" pitchFamily="18" charset="0"/>
              </a:rPr>
              <a:t>btn</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addEventListener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'click'</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569CD6"/>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e</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preventDefault</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apiSearchUrl</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4FC1FF"/>
                </a:solidFill>
                <a:effectLst/>
                <a:latin typeface="Times New Roman" panose="02020603050405020304" pitchFamily="18" charset="0"/>
                <a:cs typeface="Times New Roman" panose="02020603050405020304" pitchFamily="18" charset="0"/>
              </a:rPr>
              <a:t>TMDB_API_URL_SEARCH</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api_key</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4FC1FF"/>
                </a:solidFill>
                <a:effectLst/>
                <a:latin typeface="Times New Roman" panose="02020603050405020304" pitchFamily="18" charset="0"/>
                <a:cs typeface="Times New Roman" panose="02020603050405020304" pitchFamily="18" charset="0"/>
              </a:rPr>
              <a:t>TMDB_API_KEY</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&amp;query=</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search</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value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search</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value</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getMovies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apiSearchUrl</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search</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value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6A9955"/>
                </a:solidFill>
                <a:effectLst/>
                <a:latin typeface="Times New Roman" panose="02020603050405020304" pitchFamily="18" charset="0"/>
                <a:cs typeface="Times New Roman" panose="02020603050405020304" pitchFamily="18" charset="0"/>
              </a:rPr>
              <a:t>// Modal</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569CD6"/>
                </a:solidFill>
                <a:effectLst/>
                <a:latin typeface="Times New Roman" panose="02020603050405020304" pitchFamily="18" charset="0"/>
                <a:cs typeface="Times New Roman" panose="02020603050405020304" pitchFamily="18" charset="0"/>
              </a:rPr>
              <a:t>let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modalEl</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document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querySelector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'.modal'</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569CD6"/>
                </a:solidFill>
                <a:effectLst/>
                <a:latin typeface="Times New Roman" panose="02020603050405020304" pitchFamily="18" charset="0"/>
                <a:cs typeface="Times New Roman" panose="02020603050405020304" pitchFamily="18" charset="0"/>
              </a:rPr>
              <a:t>async</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569CD6"/>
                </a:solidFill>
                <a:effectLst/>
                <a:latin typeface="Times New Roman" panose="02020603050405020304" pitchFamily="18" charset="0"/>
                <a:cs typeface="Times New Roman" panose="02020603050405020304" pitchFamily="18" charset="0"/>
              </a:rPr>
              <a:t>function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openModal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9CDCFE"/>
                </a:solidFill>
                <a:effectLst/>
                <a:latin typeface="Times New Roman" panose="02020603050405020304" pitchFamily="18" charset="0"/>
                <a:cs typeface="Times New Roman" panose="02020603050405020304" pitchFamily="18" charset="0"/>
              </a:rPr>
              <a:t>id</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4FC1FF"/>
                </a:solidFill>
                <a:effectLst/>
                <a:latin typeface="Times New Roman" panose="02020603050405020304" pitchFamily="18" charset="0"/>
                <a:cs typeface="Times New Roman" panose="02020603050405020304" pitchFamily="18" charset="0"/>
              </a:rPr>
              <a:t>response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await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CDCAA"/>
                </a:solidFill>
                <a:effectLst/>
                <a:latin typeface="Times New Roman" panose="02020603050405020304" pitchFamily="18" charset="0"/>
                <a:cs typeface="Times New Roman" panose="02020603050405020304" pitchFamily="18" charset="0"/>
              </a:rPr>
              <a:t>fetch</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4FC1FF"/>
                </a:solidFill>
                <a:effectLst/>
                <a:latin typeface="Times New Roman" panose="02020603050405020304" pitchFamily="18" charset="0"/>
                <a:cs typeface="Times New Roman" panose="02020603050405020304" pitchFamily="18" charset="0"/>
              </a:rPr>
              <a:t>TMDB_API_URL_MOVIE_DETAILS</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9CDCFE"/>
                </a:solidFill>
                <a:effectLst/>
                <a:latin typeface="Times New Roman" panose="02020603050405020304" pitchFamily="18" charset="0"/>
                <a:cs typeface="Times New Roman" panose="02020603050405020304" pitchFamily="18" charset="0"/>
              </a:rPr>
              <a:t>id</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api_key</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4FC1FF"/>
                </a:solidFill>
                <a:effectLst/>
                <a:latin typeface="Times New Roman" panose="02020603050405020304" pitchFamily="18" charset="0"/>
                <a:cs typeface="Times New Roman" panose="02020603050405020304" pitchFamily="18" charset="0"/>
              </a:rPr>
              <a:t>TMDB_API_KEY</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await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response</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json</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modalEl</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classList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'modal--show'</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document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body</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classList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'stop-scrolling'</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modalEl</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innerHTML</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&lt;div class="</a:t>
            </a:r>
            <a:r>
              <a:rPr lang="en-IN" sz="1400" b="0" dirty="0" err="1">
                <a:solidFill>
                  <a:srgbClr val="CE9178"/>
                </a:solidFill>
                <a:effectLst/>
                <a:latin typeface="Times New Roman" panose="02020603050405020304" pitchFamily="18" charset="0"/>
                <a:cs typeface="Times New Roman" panose="02020603050405020304" pitchFamily="18" charset="0"/>
              </a:rPr>
              <a:t>modal__card</a:t>
            </a:r>
            <a:r>
              <a:rPr lang="en-IN" sz="1400" b="0" dirty="0">
                <a:solidFill>
                  <a:srgbClr val="CE9178"/>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a:t>
            </a:r>
            <a:r>
              <a:rPr lang="en-IN" sz="1400" b="0" dirty="0" err="1">
                <a:solidFill>
                  <a:srgbClr val="CE9178"/>
                </a:solidFill>
                <a:effectLst/>
                <a:latin typeface="Times New Roman" panose="02020603050405020304" pitchFamily="18" charset="0"/>
                <a:cs typeface="Times New Roman" panose="02020603050405020304" pitchFamily="18" charset="0"/>
              </a:rPr>
              <a:t>img</a:t>
            </a:r>
            <a:r>
              <a:rPr lang="en-IN" sz="1400" b="0" dirty="0">
                <a:solidFill>
                  <a:srgbClr val="CE9178"/>
                </a:solidFill>
                <a:effectLst/>
                <a:latin typeface="Times New Roman" panose="02020603050405020304" pitchFamily="18" charset="0"/>
                <a:cs typeface="Times New Roman" panose="02020603050405020304" pitchFamily="18" charset="0"/>
              </a:rPr>
              <a:t> </a:t>
            </a:r>
            <a:r>
              <a:rPr lang="en-IN" sz="1400" b="0" dirty="0" err="1">
                <a:solidFill>
                  <a:srgbClr val="CE9178"/>
                </a:solidFill>
                <a:effectLst/>
                <a:latin typeface="Times New Roman" panose="02020603050405020304" pitchFamily="18" charset="0"/>
                <a:cs typeface="Times New Roman" panose="02020603050405020304" pitchFamily="18" charset="0"/>
              </a:rPr>
              <a:t>src</a:t>
            </a:r>
            <a:r>
              <a:rPr lang="en-IN" sz="1400" b="0" dirty="0">
                <a:solidFill>
                  <a:srgbClr val="CE9178"/>
                </a:solidFill>
                <a:effectLst/>
                <a:latin typeface="Times New Roman" panose="02020603050405020304" pitchFamily="18" charset="0"/>
                <a:cs typeface="Times New Roman" panose="02020603050405020304" pitchFamily="18" charset="0"/>
              </a:rPr>
              <a:t>="https://image.tmdb.org/t/p/w500/</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poster_path</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alt=""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-backdrop"&gt;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&lt;h2&gt;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&lt;span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-title"&gt;Title: </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title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&lt;/span&gt;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&lt;span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-release-year"&gt;Release Year: </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release_date</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substring</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B5CEA8"/>
                </a:solidFill>
                <a:effectLst/>
                <a:latin typeface="Times New Roman" panose="02020603050405020304" pitchFamily="18" charset="0"/>
                <a:cs typeface="Times New Roman" panose="02020603050405020304" pitchFamily="18" charset="0"/>
              </a:rPr>
              <a:t>0</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B5CEA8"/>
                </a:solidFill>
                <a:effectLst/>
                <a:latin typeface="Times New Roman" panose="02020603050405020304" pitchFamily="18" charset="0"/>
                <a:cs typeface="Times New Roman" panose="02020603050405020304" pitchFamily="18" charset="0"/>
              </a:rPr>
              <a:t>4</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&lt;/span&gt;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&lt;/h2&gt;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a:t>
            </a:r>
            <a:r>
              <a:rPr lang="en-IN" sz="1400" b="0" dirty="0" err="1">
                <a:solidFill>
                  <a:srgbClr val="CE9178"/>
                </a:solidFill>
                <a:effectLst/>
                <a:latin typeface="Times New Roman" panose="02020603050405020304" pitchFamily="18" charset="0"/>
                <a:cs typeface="Times New Roman" panose="02020603050405020304" pitchFamily="18" charset="0"/>
              </a:rPr>
              <a:t>ul</a:t>
            </a:r>
            <a:r>
              <a:rPr lang="en-IN" sz="1400" b="0" dirty="0">
                <a:solidFill>
                  <a:srgbClr val="CE9178"/>
                </a:solidFill>
                <a:effectLst/>
                <a:latin typeface="Times New Roman" panose="02020603050405020304" pitchFamily="18" charset="0"/>
                <a:cs typeface="Times New Roman" panose="02020603050405020304" pitchFamily="18" charset="0"/>
              </a:rPr>
              <a:t>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-info"&gt;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&lt;li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-runtime"&gt;Runtime: </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runtime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minutes&lt;/li&gt;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&lt;li class="</a:t>
            </a:r>
            <a:r>
              <a:rPr lang="en-IN" sz="1400" b="0" dirty="0" err="1">
                <a:solidFill>
                  <a:srgbClr val="CE9178"/>
                </a:solidFill>
                <a:effectLst/>
                <a:latin typeface="Times New Roman" panose="02020603050405020304" pitchFamily="18" charset="0"/>
                <a:cs typeface="Times New Roman" panose="02020603050405020304" pitchFamily="18" charset="0"/>
              </a:rPr>
              <a:t>modal__movie</a:t>
            </a:r>
            <a:r>
              <a:rPr lang="en-IN" sz="1400" b="0" dirty="0">
                <a:solidFill>
                  <a:srgbClr val="CE9178"/>
                </a:solidFill>
                <a:effectLst/>
                <a:latin typeface="Times New Roman" panose="02020603050405020304" pitchFamily="18" charset="0"/>
                <a:cs typeface="Times New Roman" panose="02020603050405020304" pitchFamily="18" charset="0"/>
              </a:rPr>
              <a:t>-overview"&gt;Overview: </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4FC1FF"/>
                </a:solidFill>
                <a:effectLst/>
                <a:latin typeface="Times New Roman" panose="02020603050405020304" pitchFamily="18" charset="0"/>
                <a:cs typeface="Times New Roman" panose="02020603050405020304" pitchFamily="18" charset="0"/>
              </a:rPr>
              <a:t>responseData</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overview</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&lt;/li&gt;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a:t>
            </a:r>
            <a:r>
              <a:rPr lang="en-IN" sz="1400" b="0" dirty="0" err="1">
                <a:solidFill>
                  <a:srgbClr val="CE9178"/>
                </a:solidFill>
                <a:effectLst/>
                <a:latin typeface="Times New Roman" panose="02020603050405020304" pitchFamily="18" charset="0"/>
                <a:cs typeface="Times New Roman" panose="02020603050405020304" pitchFamily="18" charset="0"/>
              </a:rPr>
              <a:t>ul</a:t>
            </a:r>
            <a:r>
              <a:rPr lang="en-IN" sz="1400" b="0" dirty="0">
                <a:solidFill>
                  <a:srgbClr val="CE9178"/>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&lt;button type="button" class="</a:t>
            </a:r>
            <a:r>
              <a:rPr lang="en-IN" sz="1400" b="0" dirty="0" err="1">
                <a:solidFill>
                  <a:srgbClr val="CE9178"/>
                </a:solidFill>
                <a:effectLst/>
                <a:latin typeface="Times New Roman" panose="02020603050405020304" pitchFamily="18" charset="0"/>
                <a:cs typeface="Times New Roman" panose="02020603050405020304" pitchFamily="18" charset="0"/>
              </a:rPr>
              <a:t>modal__button</a:t>
            </a:r>
            <a:r>
              <a:rPr lang="en-IN" sz="1400" b="0" dirty="0">
                <a:solidFill>
                  <a:srgbClr val="CE9178"/>
                </a:solidFill>
                <a:effectLst/>
                <a:latin typeface="Times New Roman" panose="02020603050405020304" pitchFamily="18" charset="0"/>
                <a:cs typeface="Times New Roman" panose="02020603050405020304" pitchFamily="18" charset="0"/>
              </a:rPr>
              <a:t>-close"&gt;Close&lt;/button&gt;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&lt;/div&gt;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a:t>
            </a:r>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btnClose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document</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querySelector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modal__button</a:t>
            </a:r>
            <a:r>
              <a:rPr lang="en-IN" sz="1400" b="0" dirty="0">
                <a:solidFill>
                  <a:srgbClr val="CE9178"/>
                </a:solidFill>
                <a:effectLst/>
                <a:latin typeface="Times New Roman" panose="02020603050405020304" pitchFamily="18" charset="0"/>
                <a:cs typeface="Times New Roman" panose="02020603050405020304" pitchFamily="18" charset="0"/>
              </a:rPr>
              <a:t>-close'</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btnClose</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addEventListener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'click'</a:t>
            </a:r>
            <a:r>
              <a:rPr lang="en-IN" sz="1400" b="0" dirty="0">
                <a:solidFill>
                  <a:srgbClr val="CCCCCC"/>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DCDCAA"/>
                </a:solidFill>
                <a:effectLst/>
                <a:latin typeface="Times New Roman" panose="02020603050405020304" pitchFamily="18" charset="0"/>
                <a:cs typeface="Times New Roman" panose="02020603050405020304" pitchFamily="18" charset="0"/>
              </a:rPr>
              <a:t>closeModal</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6046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2361</TotalTime>
  <Words>2407</Words>
  <Application>Microsoft Office PowerPoint</Application>
  <PresentationFormat>Custom</PresentationFormat>
  <Paragraphs>219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Times New Roman</vt:lpstr>
      <vt:lpstr>Wingdings</vt:lpstr>
      <vt:lpstr>Office Theme</vt:lpstr>
      <vt:lpstr>Front End Engineering-II</vt:lpstr>
      <vt:lpstr>1. INTRODUCTION</vt:lpstr>
      <vt:lpstr>PowerPoint Presentation</vt:lpstr>
      <vt:lpstr>File Structure </vt:lpstr>
      <vt:lpstr>Requirements</vt:lpstr>
      <vt:lpstr>REFERENCES</vt:lpstr>
      <vt:lpstr>Methodologies - Code snippets</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Engineering-II</dc:title>
  <dc:creator>Yashita Prajapati</dc:creator>
  <cp:lastModifiedBy>pulkit vashisht</cp:lastModifiedBy>
  <cp:revision>12</cp:revision>
  <dcterms:created xsi:type="dcterms:W3CDTF">2024-03-09T17:22:09Z</dcterms:created>
  <dcterms:modified xsi:type="dcterms:W3CDTF">2024-04-28T18:18:35Z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2024-03-09T00:00:00Z</vt:filetime>
  </property>
</Properties>
</file>