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eo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+rY9EIlWGZi8PYJvIqiXPf6+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e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b591e2028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13b591e2028_5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b591e2028_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g13b591e2028_5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461408f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f461408fb7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461408f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f461408fb7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b591e2028_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g13b591e2028_5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bd456963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1bd4569632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461408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f461408fb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461408f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f461408fb7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61408f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f461408fb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b591e202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13b591e2028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461408f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f461408fb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b591e2028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g13b591e2028_5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13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14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5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16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0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2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2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58" name="Google Shape;158;p1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2914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Final Milestone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Date: 6th July 2022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Team Solid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b591e2028_5_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94" name="Google Shape;394;g13b591e2028_5_81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3b591e2028_5_81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g13b591e2028_5_81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Flow diagrams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(revoke user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access)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97" name="Google Shape;397;g13b591e2028_5_81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8" name="Google Shape;398;g13b591e2028_5_8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9" name="Google Shape;399;g13b591e2028_5_81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00" name="Google Shape;400;g13b591e2028_5_81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g13b591e2028_5_81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g13b591e2028_5_81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g13b591e2028_5_81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g13b591e2028_5_81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g13b591e2028_5_81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g13b591e2028_5_81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07" name="Google Shape;407;g13b591e2028_5_81"/>
          <p:cNvGrpSpPr/>
          <p:nvPr/>
        </p:nvGrpSpPr>
        <p:grpSpPr>
          <a:xfrm>
            <a:off x="671723" y="2832621"/>
            <a:ext cx="972234" cy="45719"/>
            <a:chOff x="4886325" y="3371754"/>
            <a:chExt cx="2418492" cy="113728"/>
          </a:xfrm>
        </p:grpSpPr>
        <p:sp>
          <p:nvSpPr>
            <p:cNvPr id="408" name="Google Shape;408;g13b591e2028_5_8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09" name="Google Shape;409;g13b591e2028_5_8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10" name="Google Shape;410;g13b591e2028_5_8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1" name="Google Shape;411;g13b591e2028_5_8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2" name="Google Shape;412;g13b591e2028_5_8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3" name="Google Shape;413;g13b591e2028_5_8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14" name="Google Shape;414;g13b591e2028_5_81"/>
          <p:cNvSpPr txBox="1"/>
          <p:nvPr>
            <p:ph idx="1" type="subTitle"/>
          </p:nvPr>
        </p:nvSpPr>
        <p:spPr>
          <a:xfrm>
            <a:off x="530350" y="2832625"/>
            <a:ext cx="37416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select a Note.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chooses a WebId to withhold the Note from him/her.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Asks App to delete the reference accessible for this WebId.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withdraws read grant from this WebId for the selected Note.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415" name="Google Shape;415;g13b591e2028_5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375" y="47625"/>
            <a:ext cx="7698151" cy="65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591e2028_5_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21" name="Google Shape;421;g13b591e2028_5_10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3b591e2028_5_107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3" name="Google Shape;423;g13b591e2028_5_107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Flow diagrams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(revoke public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access)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24" name="Google Shape;424;g13b591e2028_5_10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g13b591e2028_5_10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26" name="Google Shape;426;g13b591e2028_5_107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27" name="Google Shape;427;g13b591e2028_5_10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g13b591e2028_5_10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g13b591e2028_5_10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g13b591e2028_5_10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g13b591e2028_5_10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g13b591e2028_5_10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g13b591e2028_5_10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34" name="Google Shape;434;g13b591e2028_5_107"/>
          <p:cNvGrpSpPr/>
          <p:nvPr/>
        </p:nvGrpSpPr>
        <p:grpSpPr>
          <a:xfrm>
            <a:off x="671723" y="2832621"/>
            <a:ext cx="972234" cy="45719"/>
            <a:chOff x="4886325" y="3371754"/>
            <a:chExt cx="2418492" cy="113728"/>
          </a:xfrm>
        </p:grpSpPr>
        <p:sp>
          <p:nvSpPr>
            <p:cNvPr id="435" name="Google Shape;435;g13b591e2028_5_10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36" name="Google Shape;436;g13b591e2028_5_10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7" name="Google Shape;437;g13b591e2028_5_10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8" name="Google Shape;438;g13b591e2028_5_10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9" name="Google Shape;439;g13b591e2028_5_10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0" name="Google Shape;440;g13b591e2028_5_10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441" name="Google Shape;441;g13b591e2028_5_107"/>
          <p:cNvSpPr txBox="1"/>
          <p:nvPr>
            <p:ph idx="1" type="subTitle"/>
          </p:nvPr>
        </p:nvSpPr>
        <p:spPr>
          <a:xfrm>
            <a:off x="530350" y="2832625"/>
            <a:ext cx="37659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chooses a Note to withhold from public.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Asks App to delete the public reference of selected Note.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remove public access from the selected Note. 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442" name="Google Shape;442;g13b591e2028_5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100" y="0"/>
            <a:ext cx="7747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461408fb7_0_7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48" name="Google Shape;448;gf461408fb7_0_7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f461408fb7_0_75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0" name="Google Shape;450;gf461408fb7_0_75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Demo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51" name="Google Shape;451;gf461408fb7_0_7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2" name="Google Shape;452;gf461408fb7_0_7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53" name="Google Shape;453;gf461408fb7_0_75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54" name="Google Shape;454;gf461408fb7_0_7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gf461408fb7_0_7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gf461408fb7_0_7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gf461408fb7_0_7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gf461408fb7_0_7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gf461408fb7_0_7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gf461408fb7_0_7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61" name="Google Shape;461;gf461408fb7_0_75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462" name="Google Shape;462;gf461408fb7_0_7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63" name="Google Shape;463;gf461408fb7_0_7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64" name="Google Shape;464;gf461408fb7_0_7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5" name="Google Shape;465;gf461408fb7_0_7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6" name="Google Shape;466;gf461408fb7_0_7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7" name="Google Shape;467;gf461408fb7_0_7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461408fb7_0_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73" name="Google Shape;473;gf461408fb7_0_10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f461408fb7_0_105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gf461408fb7_0_105"/>
          <p:cNvSpPr txBox="1"/>
          <p:nvPr>
            <p:ph type="ctrTitle"/>
          </p:nvPr>
        </p:nvSpPr>
        <p:spPr>
          <a:xfrm>
            <a:off x="530350" y="1049500"/>
            <a:ext cx="9936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Possible Future </a:t>
            </a:r>
            <a:r>
              <a:rPr lang="en-US" sz="4400">
                <a:solidFill>
                  <a:srgbClr val="FFFFFF"/>
                </a:solidFill>
              </a:rPr>
              <a:t>Extensions</a:t>
            </a:r>
            <a:r>
              <a:rPr lang="en-US" sz="4400">
                <a:solidFill>
                  <a:srgbClr val="FFFFFF"/>
                </a:solidFill>
              </a:rPr>
              <a:t> of the Prototype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476" name="Google Shape;476;gf461408fb7_0_105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Association for notes with specific tags (e.g Mathematics, Physics, Biology)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Functionality for users to give edit suggestions to public readable notes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Creating a knowledge graph through linkages: Linking notes to each other through parent/child relationships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477" name="Google Shape;477;gf461408fb7_0_10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gf461408fb7_0_10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79" name="Google Shape;479;gf461408fb7_0_105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480" name="Google Shape;480;gf461408fb7_0_10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1" name="Google Shape;481;gf461408fb7_0_10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2" name="Google Shape;482;gf461408fb7_0_10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3" name="Google Shape;483;gf461408fb7_0_10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4" name="Google Shape;484;gf461408fb7_0_10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5" name="Google Shape;485;gf461408fb7_0_10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6" name="Google Shape;486;gf461408fb7_0_10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487" name="Google Shape;487;gf461408fb7_0_105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488" name="Google Shape;488;gf461408fb7_0_10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89" name="Google Shape;489;gf461408fb7_0_10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90" name="Google Shape;490;gf461408fb7_0_10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1" name="Google Shape;491;gf461408fb7_0_10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2" name="Google Shape;492;gf461408fb7_0_10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3" name="Google Shape;493;gf461408fb7_0_10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b591e2028_5_1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499" name="Google Shape;499;g13b591e2028_5_133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13b591e2028_5_133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1" name="Google Shape;501;g13b591e2028_5_133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Thank you!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502" name="Google Shape;502;g13b591e2028_5_133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3" name="Google Shape;503;g13b591e2028_5_133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4" name="Google Shape;504;g13b591e2028_5_133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505" name="Google Shape;505;g13b591e2028_5_133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" name="Google Shape;506;g13b591e2028_5_133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g13b591e2028_5_133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g13b591e2028_5_133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g13b591e2028_5_133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g13b591e2028_5_133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g13b591e2028_5_133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512" name="Google Shape;512;g13b591e2028_5_133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513" name="Google Shape;513;g13b591e2028_5_13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14" name="Google Shape;514;g13b591e2028_5_13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15" name="Google Shape;515;g13b591e2028_5_13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16" name="Google Shape;516;g13b591e2028_5_13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17" name="Google Shape;517;g13b591e2028_5_13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18" name="Google Shape;518;g13b591e2028_5_13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184" name="Google Shape;184;p2"/>
          <p:cNvPicPr preferRelativeResize="0"/>
          <p:nvPr/>
        </p:nvPicPr>
        <p:blipFill rotWithShape="1">
          <a:blip r:embed="rId3">
            <a:alphaModFix/>
          </a:blip>
          <a:srcRect b="4306" l="0" r="-1" t="10442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/>
          <p:nvPr>
            <p:ph type="ctrTitle"/>
          </p:nvPr>
        </p:nvSpPr>
        <p:spPr>
          <a:xfrm>
            <a:off x="530352" y="1049510"/>
            <a:ext cx="5565648" cy="95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Overview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30200" y="3406024"/>
            <a:ext cx="99951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FFFF"/>
                </a:solidFill>
              </a:rPr>
              <a:t>◼ Project goals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Why Solid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Features of the prototype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Frontend and server interaction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Flow diagrams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Demo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◼ Possible Future work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1" name="Google Shape;191;p2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98" name="Google Shape;198;p2"/>
          <p:cNvGrpSpPr/>
          <p:nvPr/>
        </p:nvGrpSpPr>
        <p:grpSpPr>
          <a:xfrm>
            <a:off x="530210" y="3267681"/>
            <a:ext cx="972234" cy="45719"/>
            <a:chOff x="4886325" y="3371754"/>
            <a:chExt cx="2418492" cy="113728"/>
          </a:xfrm>
        </p:grpSpPr>
        <p:sp>
          <p:nvSpPr>
            <p:cNvPr id="199" name="Google Shape;199;p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01" name="Google Shape;201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d4569632_0_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10" name="Google Shape;210;g11bd4569632_0_107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1bd4569632_0_107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g11bd4569632_0_107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Project Goals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13" name="Google Shape;213;g11bd4569632_0_107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Creating collaborative note sharing application using Solid as a decentralized data store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Developing interface for users to create, edit and share notes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>
                <a:solidFill>
                  <a:schemeClr val="lt1"/>
                </a:solidFill>
              </a:rPr>
              <a:t>Allow users to communicate within the interface by managing permissions to the notes created in their pods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1. Friend sharing: a user can be allowed to view another user’s info when given the appropriate permissions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>
                <a:solidFill>
                  <a:schemeClr val="lt1"/>
                </a:solidFill>
              </a:rPr>
              <a:t>2. Public sharing: A user can decide to make the data available for public usage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11bd4569632_0_107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g11bd4569632_0_107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6" name="Google Shape;216;g11bd4569632_0_107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17" name="Google Shape;217;g11bd4569632_0_107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g11bd4569632_0_107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g11bd4569632_0_107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g11bd4569632_0_107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g11bd4569632_0_107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g11bd4569632_0_107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g11bd4569632_0_107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24" name="Google Shape;224;g11bd4569632_0_107"/>
          <p:cNvGrpSpPr/>
          <p:nvPr/>
        </p:nvGrpSpPr>
        <p:grpSpPr>
          <a:xfrm>
            <a:off x="671723" y="1957781"/>
            <a:ext cx="972234" cy="45719"/>
            <a:chOff x="4886325" y="3371754"/>
            <a:chExt cx="2418492" cy="113728"/>
          </a:xfrm>
        </p:grpSpPr>
        <p:sp>
          <p:nvSpPr>
            <p:cNvPr id="225" name="Google Shape;225;g11bd4569632_0_10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6" name="Google Shape;226;g11bd4569632_0_10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27" name="Google Shape;227;g11bd4569632_0_10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8" name="Google Shape;228;g11bd4569632_0_10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9" name="Google Shape;229;g11bd4569632_0_10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30" name="Google Shape;230;g11bd4569632_0_10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461408fb7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36" name="Google Shape;236;gf461408fb7_0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f461408fb7_0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gf461408fb7_0_0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Why Solid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39" name="Google Shape;239;gf461408fb7_0_0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Decentralization</a:t>
            </a:r>
            <a:endParaRPr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>
                <a:solidFill>
                  <a:srgbClr val="FFFFFF"/>
                </a:solidFill>
              </a:rPr>
              <a:t>The ultimate goal of Solid is to allow users to have full control of their own data, including access control and storage location.</a:t>
            </a:r>
            <a:endParaRPr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>
                <a:solidFill>
                  <a:srgbClr val="FFFFFF"/>
                </a:solidFill>
              </a:rPr>
              <a:t>The user data is stored in their personal Pod spaces and they have full </a:t>
            </a:r>
            <a:r>
              <a:rPr lang="en-US">
                <a:solidFill>
                  <a:srgbClr val="FFFFFF"/>
                </a:solidFill>
              </a:rPr>
              <a:t>control</a:t>
            </a:r>
            <a:r>
              <a:rPr lang="en-US">
                <a:solidFill>
                  <a:srgbClr val="FFFFFF"/>
                </a:solidFill>
              </a:rPr>
              <a:t> ove</a:t>
            </a:r>
            <a:r>
              <a:rPr lang="en-US">
                <a:solidFill>
                  <a:srgbClr val="FFFFFF"/>
                </a:solidFill>
              </a:rPr>
              <a:t>r w</a:t>
            </a:r>
            <a:r>
              <a:rPr lang="en-US">
                <a:solidFill>
                  <a:srgbClr val="FFFFFF"/>
                </a:solidFill>
              </a:rPr>
              <a:t>ho has access to it</a:t>
            </a:r>
            <a:endParaRPr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>
                <a:solidFill>
                  <a:srgbClr val="FFFFFF"/>
                </a:solidFill>
              </a:rPr>
              <a:t>Sovereignty</a:t>
            </a: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Solid facilitates this using Access Control Lists (ACLs)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Resource’s ACL determines access to that Resource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An ACL entry specifies the following Access Modes (Read, Append, Write, Control)</a:t>
            </a:r>
            <a:endParaRPr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-US">
                <a:solidFill>
                  <a:schemeClr val="lt1"/>
                </a:solidFill>
              </a:rPr>
              <a:t>ACL can be applied to entire containers which is inherited by the objects in it    or even to individual objects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gf461408fb7_0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gf461408fb7_0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2" name="Google Shape;242;gf461408fb7_0_0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243" name="Google Shape;243;gf461408fb7_0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gf461408fb7_0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gf461408fb7_0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gf461408fb7_0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gf461408fb7_0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gf461408fb7_0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gf461408fb7_0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50" name="Google Shape;250;gf461408fb7_0_0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251" name="Google Shape;251;gf461408fb7_0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52" name="Google Shape;252;gf461408fb7_0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53" name="Google Shape;253;gf461408fb7_0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4" name="Google Shape;254;gf461408fb7_0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5" name="Google Shape;255;gf461408fb7_0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56" name="Google Shape;256;gf461408fb7_0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61408fb7_0_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62" name="Google Shape;262;gf461408fb7_0_5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f461408fb7_0_5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4" name="Google Shape;264;gf461408fb7_0_50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Features of the prototype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265" name="Google Shape;265;gf461408fb7_0_5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gf461408fb7_0_5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7" name="Google Shape;267;gf461408fb7_0_50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268" name="Google Shape;268;gf461408fb7_0_5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gf461408fb7_0_5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gf461408fb7_0_5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gf461408fb7_0_5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gf461408fb7_0_5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gf461408fb7_0_5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gf461408fb7_0_5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275" name="Google Shape;275;gf461408fb7_0_50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276" name="Google Shape;276;gf461408fb7_0_5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77" name="Google Shape;277;gf461408fb7_0_5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78" name="Google Shape;278;gf461408fb7_0_5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9" name="Google Shape;279;gf461408fb7_0_5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80" name="Google Shape;280;gf461408fb7_0_5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81" name="Google Shape;281;gf461408fb7_0_5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82" name="Google Shape;282;gf461408fb7_0_50"/>
          <p:cNvSpPr txBox="1"/>
          <p:nvPr>
            <p:ph idx="1" type="subTitle"/>
          </p:nvPr>
        </p:nvSpPr>
        <p:spPr>
          <a:xfrm>
            <a:off x="530350" y="2543302"/>
            <a:ext cx="103113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Personal data management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Add note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Edit note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Delete note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Sharing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Create a public note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Share a note with a different user (friend sharing)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Control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Revoke public access to a note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Revoke a friend’s access to a note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Collaboration</a:t>
            </a:r>
            <a:endParaRPr sz="2100">
              <a:solidFill>
                <a:schemeClr val="lt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</a:pPr>
            <a:r>
              <a:rPr lang="en-US" sz="2100">
                <a:solidFill>
                  <a:schemeClr val="lt1"/>
                </a:solidFill>
              </a:rPr>
              <a:t>Edit a shared writable note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461408fb7_0_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288" name="Google Shape;288;gf461408fb7_0_2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f461408fb7_0_25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gf461408fb7_0_2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gf461408fb7_0_2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2" name="Google Shape;292;gf461408fb7_0_25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293" name="Google Shape;293;gf461408fb7_0_2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gf461408fb7_0_2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gf461408fb7_0_2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gf461408fb7_0_2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gf461408fb7_0_2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gf461408fb7_0_2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gf461408fb7_0_2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00" name="Google Shape;300;gf461408fb7_0_25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301" name="Google Shape;301;gf461408fb7_0_2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02" name="Google Shape;302;gf461408fb7_0_2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3" name="Google Shape;303;gf461408fb7_0_2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4" name="Google Shape;304;gf461408fb7_0_2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5" name="Google Shape;305;gf461408fb7_0_2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06" name="Google Shape;306;gf461408fb7_0_2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07" name="Google Shape;307;gf461408fb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88" y="1957763"/>
            <a:ext cx="601980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f461408fb7_0_25"/>
          <p:cNvSpPr txBox="1"/>
          <p:nvPr>
            <p:ph type="ctrTitle"/>
          </p:nvPr>
        </p:nvSpPr>
        <p:spPr>
          <a:xfrm>
            <a:off x="530350" y="1049500"/>
            <a:ext cx="11067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748"/>
              <a:buFont typeface="Geo"/>
              <a:buNone/>
            </a:pPr>
            <a:r>
              <a:rPr lang="en-US" sz="4411">
                <a:solidFill>
                  <a:schemeClr val="lt1"/>
                </a:solidFill>
              </a:rPr>
              <a:t>Frontend and server interaction (Authentication)</a:t>
            </a:r>
            <a:endParaRPr sz="441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1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b591e2028_5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14" name="Google Shape;314;g13b591e2028_5_0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3b591e2028_5_0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6" name="Google Shape;316;g13b591e2028_5_0"/>
          <p:cNvSpPr txBox="1"/>
          <p:nvPr>
            <p:ph type="ctrTitle"/>
          </p:nvPr>
        </p:nvSpPr>
        <p:spPr>
          <a:xfrm>
            <a:off x="530350" y="1049500"/>
            <a:ext cx="9327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en-US" sz="3950">
                <a:solidFill>
                  <a:srgbClr val="FFFFFF"/>
                </a:solidFill>
              </a:rPr>
              <a:t>Overview of AppPod directory structure</a:t>
            </a:r>
            <a:endParaRPr sz="3950">
              <a:solidFill>
                <a:srgbClr val="FFFFFF"/>
              </a:solidFill>
            </a:endParaRPr>
          </a:p>
        </p:txBody>
      </p:sp>
      <p:sp>
        <p:nvSpPr>
          <p:cNvPr id="317" name="Google Shape;317;g13b591e2028_5_0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g13b591e2028_5_0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9" name="Google Shape;319;g13b591e2028_5_0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320" name="Google Shape;320;g13b591e2028_5_0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g13b591e2028_5_0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g13b591e2028_5_0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g13b591e2028_5_0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g13b591e2028_5_0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g13b591e2028_5_0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g13b591e2028_5_0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27" name="Google Shape;327;g13b591e2028_5_0"/>
          <p:cNvGrpSpPr/>
          <p:nvPr/>
        </p:nvGrpSpPr>
        <p:grpSpPr>
          <a:xfrm>
            <a:off x="671723" y="1957771"/>
            <a:ext cx="972234" cy="45719"/>
            <a:chOff x="4886325" y="3371754"/>
            <a:chExt cx="2418492" cy="113728"/>
          </a:xfrm>
        </p:grpSpPr>
        <p:sp>
          <p:nvSpPr>
            <p:cNvPr id="328" name="Google Shape;328;g13b591e2028_5_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29" name="Google Shape;329;g13b591e2028_5_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30" name="Google Shape;330;g13b591e2028_5_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1" name="Google Shape;331;g13b591e2028_5_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2" name="Google Shape;332;g13b591e2028_5_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3" name="Google Shape;333;g13b591e2028_5_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pic>
        <p:nvPicPr>
          <p:cNvPr id="334" name="Google Shape;334;g13b591e2028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250" y="1930050"/>
            <a:ext cx="6739400" cy="45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461408fb7_0_1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40" name="Google Shape;340;gf461408fb7_0_131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f461408fb7_0_131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gf461408fb7_0_131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Flow diagrams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user sharing)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43" name="Google Shape;343;gf461408fb7_0_131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gf461408fb7_0_131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5" name="Google Shape;345;gf461408fb7_0_131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346" name="Google Shape;346;gf461408fb7_0_131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gf461408fb7_0_131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gf461408fb7_0_131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f461408fb7_0_131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gf461408fb7_0_131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gf461408fb7_0_131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gf461408fb7_0_131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53" name="Google Shape;353;gf461408fb7_0_131"/>
          <p:cNvGrpSpPr/>
          <p:nvPr/>
        </p:nvGrpSpPr>
        <p:grpSpPr>
          <a:xfrm>
            <a:off x="671723" y="2395196"/>
            <a:ext cx="972234" cy="45719"/>
            <a:chOff x="4886325" y="3371754"/>
            <a:chExt cx="2418492" cy="113728"/>
          </a:xfrm>
        </p:grpSpPr>
        <p:sp>
          <p:nvSpPr>
            <p:cNvPr id="354" name="Google Shape;354;gf461408fb7_0_13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5" name="Google Shape;355;gf461408fb7_0_13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56" name="Google Shape;356;gf461408fb7_0_13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7" name="Google Shape;357;gf461408fb7_0_13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8" name="Google Shape;358;gf461408fb7_0_13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9" name="Google Shape;359;gf461408fb7_0_13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60" name="Google Shape;360;gf461408fb7_0_131"/>
          <p:cNvSpPr txBox="1"/>
          <p:nvPr>
            <p:ph idx="1" type="subTitle"/>
          </p:nvPr>
        </p:nvSpPr>
        <p:spPr>
          <a:xfrm>
            <a:off x="578050" y="2760600"/>
            <a:ext cx="38967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User chooses to share a Note with a specific WebId.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User Asks App to create a reference accessible to the predetermined WebId.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-US" sz="2100">
                <a:solidFill>
                  <a:srgbClr val="FFFFFF"/>
                </a:solidFill>
              </a:rPr>
              <a:t>User grants read access for the selected Note to this WebId.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61" name="Google Shape;361;gf461408fb7_0_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50" y="51250"/>
            <a:ext cx="7377701" cy="675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b591e2028_5_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3D rendering of black cubes suspended in the air" id="367" name="Google Shape;367;g13b591e2028_5_55"/>
          <p:cNvPicPr preferRelativeResize="0"/>
          <p:nvPr/>
        </p:nvPicPr>
        <p:blipFill rotWithShape="1">
          <a:blip r:embed="rId3">
            <a:alphaModFix/>
          </a:blip>
          <a:srcRect b="4305" l="0" r="0" t="10443"/>
          <a:stretch/>
        </p:blipFill>
        <p:spPr>
          <a:xfrm>
            <a:off x="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3b591e2028_5_55"/>
          <p:cNvSpPr/>
          <p:nvPr/>
        </p:nvSpPr>
        <p:spPr>
          <a:xfrm rot="-5400000">
            <a:off x="572879" y="-570151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9" name="Google Shape;369;g13b591e2028_5_55"/>
          <p:cNvSpPr txBox="1"/>
          <p:nvPr>
            <p:ph type="ctrTitle"/>
          </p:nvPr>
        </p:nvSpPr>
        <p:spPr>
          <a:xfrm>
            <a:off x="530350" y="1049500"/>
            <a:ext cx="6327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Flow diagrams 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(public sharing)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70" name="Google Shape;370;g13b591e2028_5_55"/>
          <p:cNvSpPr/>
          <p:nvPr/>
        </p:nvSpPr>
        <p:spPr>
          <a:xfrm rot="5400000">
            <a:off x="784762" y="-784761"/>
            <a:ext cx="74615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g13b591e2028_5_55"/>
          <p:cNvSpPr/>
          <p:nvPr/>
        </p:nvSpPr>
        <p:spPr>
          <a:xfrm>
            <a:off x="9766006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72" name="Google Shape;372;g13b591e2028_5_55"/>
          <p:cNvGrpSpPr/>
          <p:nvPr/>
        </p:nvGrpSpPr>
        <p:grpSpPr>
          <a:xfrm>
            <a:off x="10775525" y="5203874"/>
            <a:ext cx="885645" cy="802067"/>
            <a:chOff x="10948005" y="3272152"/>
            <a:chExt cx="868194" cy="786263"/>
          </a:xfrm>
        </p:grpSpPr>
        <p:sp>
          <p:nvSpPr>
            <p:cNvPr id="373" name="Google Shape;373;g13b591e2028_5_55"/>
            <p:cNvSpPr/>
            <p:nvPr/>
          </p:nvSpPr>
          <p:spPr>
            <a:xfrm>
              <a:off x="11194317" y="3944888"/>
              <a:ext cx="128015" cy="113527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g13b591e2028_5_55"/>
            <p:cNvSpPr/>
            <p:nvPr/>
          </p:nvSpPr>
          <p:spPr>
            <a:xfrm>
              <a:off x="10953045" y="3808430"/>
              <a:ext cx="144423" cy="192761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g13b591e2028_5_55"/>
            <p:cNvSpPr/>
            <p:nvPr/>
          </p:nvSpPr>
          <p:spPr>
            <a:xfrm>
              <a:off x="11684524" y="3907536"/>
              <a:ext cx="131675" cy="92692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g13b591e2028_5_55"/>
            <p:cNvSpPr/>
            <p:nvPr/>
          </p:nvSpPr>
          <p:spPr>
            <a:xfrm>
              <a:off x="11142141" y="3272152"/>
              <a:ext cx="183781" cy="161599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g13b591e2028_5_55"/>
            <p:cNvSpPr/>
            <p:nvPr/>
          </p:nvSpPr>
          <p:spPr>
            <a:xfrm>
              <a:off x="11602136" y="3379098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g13b591e2028_5_55"/>
            <p:cNvSpPr/>
            <p:nvPr/>
          </p:nvSpPr>
          <p:spPr>
            <a:xfrm>
              <a:off x="10948005" y="3504095"/>
              <a:ext cx="78611" cy="71841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g13b591e2028_5_55"/>
            <p:cNvSpPr/>
            <p:nvPr/>
          </p:nvSpPr>
          <p:spPr>
            <a:xfrm>
              <a:off x="11343727" y="3666564"/>
              <a:ext cx="173589" cy="13854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80" name="Google Shape;380;g13b591e2028_5_55"/>
          <p:cNvGrpSpPr/>
          <p:nvPr/>
        </p:nvGrpSpPr>
        <p:grpSpPr>
          <a:xfrm>
            <a:off x="671723" y="2395196"/>
            <a:ext cx="972234" cy="45719"/>
            <a:chOff x="4886325" y="3371754"/>
            <a:chExt cx="2418492" cy="113728"/>
          </a:xfrm>
        </p:grpSpPr>
        <p:sp>
          <p:nvSpPr>
            <p:cNvPr id="381" name="Google Shape;381;g13b591e2028_5_5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82" name="Google Shape;382;g13b591e2028_5_5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83" name="Google Shape;383;g13b591e2028_5_5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4" name="Google Shape;384;g13b591e2028_5_5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5" name="Google Shape;385;g13b591e2028_5_5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6" name="Google Shape;386;g13b591e2028_5_5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387" name="Google Shape;387;g13b591e2028_5_55"/>
          <p:cNvSpPr txBox="1"/>
          <p:nvPr>
            <p:ph idx="1" type="subTitle"/>
          </p:nvPr>
        </p:nvSpPr>
        <p:spPr>
          <a:xfrm>
            <a:off x="530350" y="2832625"/>
            <a:ext cx="4017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chooses to share a Note with everyone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Asks App to create a public reference for the selected Note.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User publicizes the Note (read only).</a:t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88" name="Google Shape;388;g13b591e2028_5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50" y="197875"/>
            <a:ext cx="7339526" cy="64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2022-04-12T16:40:00Z</dcterms:created>
  <dc:creator>Timothy Borrell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