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Geo"/>
      <p:regular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BGIE8hfH6JEMbrBv/9Ea1QiOG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eo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Ge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62536a3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455" name="Google Shape;455;g1262536a30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62536a3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478" name="Google Shape;478;g1262536a307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62536a3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498" name="Google Shape;498;g1262536a307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262536a30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519" name="Google Shape;519;g1262536a307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530352" y="1122363"/>
            <a:ext cx="10072922" cy="1978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530352" y="3509963"/>
            <a:ext cx="10072922" cy="17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i="0"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53035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" name="Google Shape;27;p13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28" name="Google Shape;28;p1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9" name="Google Shape;29;p1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0" name="Google Shape;30;p1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1" name="Google Shape;31;p1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2" name="Google Shape;32;p1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" name="Google Shape;33;p1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 rot="5400000">
            <a:off x="3789973" y="-742371"/>
            <a:ext cx="3549045" cy="1007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</p:grpSpPr>
        <p:sp>
          <p:nvSpPr>
            <p:cNvPr id="134" name="Google Shape;134;p22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5" name="Google Shape;135;p2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36" name="Google Shape;136;p2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7" name="Google Shape;137;p2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8" name="Google Shape;138;p2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2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 rot="5400000">
            <a:off x="6593877" y="2167564"/>
            <a:ext cx="5389895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 rot="5400000">
            <a:off x="1350473" y="-37687"/>
            <a:ext cx="5389895" cy="7039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3"/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</p:grpSpPr>
        <p:sp>
          <p:nvSpPr>
            <p:cNvPr id="147" name="Google Shape;147;p2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48" name="Google Shape;148;p2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49" name="Google Shape;149;p2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0" name="Google Shape;150;p2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14"/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</p:grpSpPr>
        <p:sp>
          <p:nvSpPr>
            <p:cNvPr id="41" name="Google Shape;41;p14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2" name="Google Shape;42;p1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3" name="Google Shape;43;p1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" name="Google Shape;44;p1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5" name="Google Shape;45;p1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6" name="Google Shape;46;p1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530352" y="787068"/>
            <a:ext cx="10072922" cy="2313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530352" y="3509963"/>
            <a:ext cx="10072922" cy="257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15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54" name="Google Shape;54;p1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5" name="Google Shape;55;p1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56" name="Google Shape;56;p1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25717" y="2521885"/>
            <a:ext cx="4645152" cy="365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5992136" y="2521885"/>
            <a:ext cx="4611138" cy="365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7" name="Google Shape;67;p16"/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</p:grpSpPr>
        <p:sp>
          <p:nvSpPr>
            <p:cNvPr id="68" name="Google Shape;68;p16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9" name="Google Shape;69;p16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70" name="Google Shape;70;p16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30352" y="787067"/>
            <a:ext cx="100729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30352" y="2521884"/>
            <a:ext cx="4845387" cy="78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1"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530352" y="3366390"/>
            <a:ext cx="4845387" cy="264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5734025" y="2521884"/>
            <a:ext cx="4869249" cy="78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1"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17"/>
          <p:cNvSpPr txBox="1"/>
          <p:nvPr>
            <p:ph idx="4" type="body"/>
          </p:nvPr>
        </p:nvSpPr>
        <p:spPr>
          <a:xfrm>
            <a:off x="5734025" y="3366390"/>
            <a:ext cx="4869249" cy="264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525718" y="787068"/>
            <a:ext cx="100775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</p:grpSpPr>
        <p:sp>
          <p:nvSpPr>
            <p:cNvPr id="89" name="Google Shape;89;p18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90" name="Google Shape;90;p1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91" name="Google Shape;91;p1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30352" y="787068"/>
            <a:ext cx="4315386" cy="2223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530352" y="3429000"/>
            <a:ext cx="4315386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6" name="Google Shape;106;p20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07" name="Google Shape;107;p2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8" name="Google Shape;108;p2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09" name="Google Shape;109;p2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0" name="Google Shape;110;p2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30352" y="787068"/>
            <a:ext cx="3932237" cy="2223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/>
          <p:nvPr>
            <p:ph idx="2" type="pic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530352" y="3429000"/>
            <a:ext cx="3932237" cy="243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21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21" name="Google Shape;121;p2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2" name="Google Shape;122;p2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23" name="Google Shape;123;p2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4" name="Google Shape;124;p2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2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6" name="Google Shape;126;p2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9753030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C299E4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12"/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</p:grpSpPr>
        <p:sp>
          <p:nvSpPr>
            <p:cNvPr id="8" name="Google Shape;8;p12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" name="Google Shape;9;p12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" name="Google Shape;10;p12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5" name="Google Shape;15;p12"/>
          <p:cNvSpPr/>
          <p:nvPr/>
        </p:nvSpPr>
        <p:spPr>
          <a:xfrm rot="5400000">
            <a:off x="615181" y="-615181"/>
            <a:ext cx="108531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" name="Google Shape;16;p12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b="0" i="1" sz="36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158" name="Google Shape;158;p1"/>
          <p:cNvPicPr preferRelativeResize="0"/>
          <p:nvPr/>
        </p:nvPicPr>
        <p:blipFill rotWithShape="1">
          <a:blip r:embed="rId3">
            <a:alphaModFix/>
          </a:blip>
          <a:srcRect b="4307" l="0" r="-1" t="10442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/>
          <p:nvPr/>
        </p:nvSpPr>
        <p:spPr>
          <a:xfrm rot="-5400000">
            <a:off x="572914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1"/>
          <p:cNvSpPr txBox="1"/>
          <p:nvPr>
            <p:ph type="ctrTitle"/>
          </p:nvPr>
        </p:nvSpPr>
        <p:spPr>
          <a:xfrm>
            <a:off x="530352" y="1049510"/>
            <a:ext cx="5565648" cy="217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en-US" sz="4400">
                <a:solidFill>
                  <a:srgbClr val="FFFFFF"/>
                </a:solidFill>
              </a:rPr>
              <a:t>Lab Sovereign Data Exchange – Solid Model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61" name="Google Shape;161;p1"/>
          <p:cNvSpPr txBox="1"/>
          <p:nvPr>
            <p:ph idx="1" type="subTitle"/>
          </p:nvPr>
        </p:nvSpPr>
        <p:spPr>
          <a:xfrm>
            <a:off x="530352" y="3624759"/>
            <a:ext cx="5565648" cy="24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Second Jour-Fix Meeting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Date: 27th April 2022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Team 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164" name="Google Shape;164;p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65" name="Google Shape;165;p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66" name="Google Shape;166;p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70" name="Google Shape;170;p1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1" name="Google Shape;171;p1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72" name="Google Shape;172;p1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96" name="Google Shape;396;p10"/>
          <p:cNvPicPr preferRelativeResize="0"/>
          <p:nvPr/>
        </p:nvPicPr>
        <p:blipFill rotWithShape="1">
          <a:blip r:embed="rId3">
            <a:alphaModFix/>
          </a:blip>
          <a:srcRect b="4307" l="0" r="-1" t="10442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0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8" name="Google Shape;398;p10"/>
          <p:cNvSpPr txBox="1"/>
          <p:nvPr>
            <p:ph type="ctrTitle"/>
          </p:nvPr>
        </p:nvSpPr>
        <p:spPr>
          <a:xfrm>
            <a:off x="530225" y="1049655"/>
            <a:ext cx="5565775" cy="1068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Architechture</a:t>
            </a:r>
            <a:endParaRPr/>
          </a:p>
        </p:txBody>
      </p:sp>
      <p:sp>
        <p:nvSpPr>
          <p:cNvPr id="399" name="Google Shape;399;p10"/>
          <p:cNvSpPr txBox="1"/>
          <p:nvPr>
            <p:ph idx="1" type="subTitle"/>
          </p:nvPr>
        </p:nvSpPr>
        <p:spPr>
          <a:xfrm>
            <a:off x="530351" y="2004874"/>
            <a:ext cx="9994977" cy="24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Level 1: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0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1" name="Google Shape;401;p10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02" name="Google Shape;402;p10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403" name="Google Shape;403;p10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10" name="Google Shape;410;p10"/>
          <p:cNvSpPr/>
          <p:nvPr/>
        </p:nvSpPr>
        <p:spPr>
          <a:xfrm>
            <a:off x="817245" y="3648710"/>
            <a:ext cx="814705" cy="79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sp>
        <p:nvSpPr>
          <p:cNvPr id="411" name="Google Shape;411;p10"/>
          <p:cNvSpPr/>
          <p:nvPr/>
        </p:nvSpPr>
        <p:spPr>
          <a:xfrm>
            <a:off x="2453005" y="2527300"/>
            <a:ext cx="5089525" cy="32683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0"/>
          <p:cNvSpPr/>
          <p:nvPr/>
        </p:nvSpPr>
        <p:spPr>
          <a:xfrm>
            <a:off x="2890520" y="3593465"/>
            <a:ext cx="1284605" cy="90106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5271135" y="3648710"/>
            <a:ext cx="1390015" cy="90106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handlers</a:t>
            </a:r>
            <a:endParaRPr/>
          </a:p>
        </p:txBody>
      </p:sp>
      <p:cxnSp>
        <p:nvCxnSpPr>
          <p:cNvPr id="414" name="Google Shape;414;p10"/>
          <p:cNvCxnSpPr/>
          <p:nvPr/>
        </p:nvCxnSpPr>
        <p:spPr>
          <a:xfrm>
            <a:off x="1638300" y="3811905"/>
            <a:ext cx="1245870" cy="9525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5" name="Google Shape;415;p10"/>
          <p:cNvCxnSpPr/>
          <p:nvPr/>
        </p:nvCxnSpPr>
        <p:spPr>
          <a:xfrm flipH="1">
            <a:off x="1704975" y="4281805"/>
            <a:ext cx="1179195" cy="9525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6" name="Google Shape;416;p10"/>
          <p:cNvCxnSpPr/>
          <p:nvPr/>
        </p:nvCxnSpPr>
        <p:spPr>
          <a:xfrm>
            <a:off x="4206875" y="3821430"/>
            <a:ext cx="1025525" cy="9525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7" name="Google Shape;417;p10"/>
          <p:cNvCxnSpPr/>
          <p:nvPr/>
        </p:nvCxnSpPr>
        <p:spPr>
          <a:xfrm flipH="1">
            <a:off x="4206875" y="4262120"/>
            <a:ext cx="1025525" cy="29210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8" name="Google Shape;418;p10"/>
          <p:cNvCxnSpPr/>
          <p:nvPr/>
        </p:nvCxnSpPr>
        <p:spPr>
          <a:xfrm flipH="1" rot="10800000">
            <a:off x="6660515" y="3792855"/>
            <a:ext cx="1083310" cy="28575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9" name="Google Shape;419;p10"/>
          <p:cNvSpPr/>
          <p:nvPr/>
        </p:nvSpPr>
        <p:spPr>
          <a:xfrm>
            <a:off x="7743825" y="3706495"/>
            <a:ext cx="1415415" cy="8439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/>
          </a:p>
        </p:txBody>
      </p:sp>
      <p:cxnSp>
        <p:nvCxnSpPr>
          <p:cNvPr id="420" name="Google Shape;420;p10"/>
          <p:cNvCxnSpPr/>
          <p:nvPr/>
        </p:nvCxnSpPr>
        <p:spPr>
          <a:xfrm rot="10800000">
            <a:off x="6708775" y="4338955"/>
            <a:ext cx="996315" cy="19050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26" name="Google Shape;426;p11"/>
          <p:cNvPicPr preferRelativeResize="0"/>
          <p:nvPr/>
        </p:nvPicPr>
        <p:blipFill rotWithShape="1">
          <a:blip r:embed="rId3">
            <a:alphaModFix/>
          </a:blip>
          <a:srcRect b="4307" l="0" r="-1" t="10442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1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8" name="Google Shape;428;p11"/>
          <p:cNvSpPr txBox="1"/>
          <p:nvPr>
            <p:ph type="ctrTitle"/>
          </p:nvPr>
        </p:nvSpPr>
        <p:spPr>
          <a:xfrm>
            <a:off x="530352" y="1051200"/>
            <a:ext cx="7464000" cy="217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Architechture</a:t>
            </a:r>
            <a:b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level 2: Handler</a:t>
            </a:r>
            <a:endParaRPr/>
          </a:p>
        </p:txBody>
      </p:sp>
      <p:sp>
        <p:nvSpPr>
          <p:cNvPr id="429" name="Google Shape;429;p11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0" name="Google Shape;430;p11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31" name="Google Shape;431;p11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432" name="Google Shape;432;p11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39" name="Google Shape;439;p11"/>
          <p:cNvSpPr/>
          <p:nvPr/>
        </p:nvSpPr>
        <p:spPr>
          <a:xfrm>
            <a:off x="2117725" y="2467610"/>
            <a:ext cx="5597525" cy="347916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1"/>
          <p:cNvSpPr/>
          <p:nvPr/>
        </p:nvSpPr>
        <p:spPr>
          <a:xfrm>
            <a:off x="2701925" y="2807335"/>
            <a:ext cx="1648460" cy="1006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RequstHandler</a:t>
            </a:r>
            <a:endParaRPr/>
          </a:p>
        </p:txBody>
      </p:sp>
      <p:sp>
        <p:nvSpPr>
          <p:cNvPr id="441" name="Google Shape;441;p11"/>
          <p:cNvSpPr/>
          <p:nvPr/>
        </p:nvSpPr>
        <p:spPr>
          <a:xfrm>
            <a:off x="2701925" y="4690110"/>
            <a:ext cx="1571625" cy="11887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442" name="Google Shape;442;p11"/>
          <p:cNvSpPr/>
          <p:nvPr/>
        </p:nvSpPr>
        <p:spPr>
          <a:xfrm>
            <a:off x="5174615" y="2854960"/>
            <a:ext cx="1514475" cy="9588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PodHandler</a:t>
            </a:r>
            <a:endParaRPr/>
          </a:p>
        </p:txBody>
      </p:sp>
      <p:sp>
        <p:nvSpPr>
          <p:cNvPr id="443" name="Google Shape;443;p11"/>
          <p:cNvSpPr/>
          <p:nvPr/>
        </p:nvSpPr>
        <p:spPr>
          <a:xfrm>
            <a:off x="4899025" y="4647565"/>
            <a:ext cx="1647190" cy="11544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Parsers</a:t>
            </a:r>
            <a:endParaRPr/>
          </a:p>
        </p:txBody>
      </p:sp>
      <p:cxnSp>
        <p:nvCxnSpPr>
          <p:cNvPr id="444" name="Google Shape;444;p11"/>
          <p:cNvCxnSpPr/>
          <p:nvPr/>
        </p:nvCxnSpPr>
        <p:spPr>
          <a:xfrm>
            <a:off x="3219450" y="3840480"/>
            <a:ext cx="0" cy="805180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5" name="Google Shape;445;p11"/>
          <p:cNvCxnSpPr/>
          <p:nvPr/>
        </p:nvCxnSpPr>
        <p:spPr>
          <a:xfrm flipH="1" rot="10800000">
            <a:off x="3641090" y="3830955"/>
            <a:ext cx="19685" cy="824230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6" name="Google Shape;446;p11"/>
          <p:cNvCxnSpPr/>
          <p:nvPr/>
        </p:nvCxnSpPr>
        <p:spPr>
          <a:xfrm>
            <a:off x="4370070" y="3044825"/>
            <a:ext cx="785495" cy="38735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7" name="Google Shape;447;p11"/>
          <p:cNvCxnSpPr/>
          <p:nvPr/>
        </p:nvCxnSpPr>
        <p:spPr>
          <a:xfrm rot="10800000">
            <a:off x="4399280" y="3376295"/>
            <a:ext cx="756920" cy="105410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8" name="Google Shape;448;p11"/>
          <p:cNvCxnSpPr/>
          <p:nvPr/>
        </p:nvCxnSpPr>
        <p:spPr>
          <a:xfrm>
            <a:off x="4244975" y="3821430"/>
            <a:ext cx="824230" cy="814705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9" name="Google Shape;449;p11"/>
          <p:cNvCxnSpPr/>
          <p:nvPr/>
        </p:nvCxnSpPr>
        <p:spPr>
          <a:xfrm rot="10800000">
            <a:off x="4399280" y="3677920"/>
            <a:ext cx="1296035" cy="960120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0" name="Google Shape;450;p11"/>
          <p:cNvSpPr/>
          <p:nvPr/>
        </p:nvSpPr>
        <p:spPr>
          <a:xfrm>
            <a:off x="7927975" y="2862580"/>
            <a:ext cx="1514475" cy="9588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/>
          </a:p>
        </p:txBody>
      </p:sp>
      <p:cxnSp>
        <p:nvCxnSpPr>
          <p:cNvPr id="451" name="Google Shape;451;p11"/>
          <p:cNvCxnSpPr/>
          <p:nvPr/>
        </p:nvCxnSpPr>
        <p:spPr>
          <a:xfrm>
            <a:off x="6689090" y="3044825"/>
            <a:ext cx="1236980" cy="10160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52" name="Google Shape;452;p11"/>
          <p:cNvCxnSpPr/>
          <p:nvPr/>
        </p:nvCxnSpPr>
        <p:spPr>
          <a:xfrm flipH="1">
            <a:off x="6737350" y="3524250"/>
            <a:ext cx="1149985" cy="19050"/>
          </a:xfrm>
          <a:prstGeom prst="straightConnector1">
            <a:avLst/>
          </a:prstGeom>
          <a:noFill/>
          <a:ln cap="flat" cmpd="sng" w="9525">
            <a:solidFill>
              <a:srgbClr val="90238D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62536a307_0_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58" name="Google Shape;458;g1262536a307_0_5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1262536a307_0_5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0" name="Google Shape;460;g1262536a307_0_5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61" name="Google Shape;461;g1262536a307_0_5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462" name="Google Shape;462;g1262536a307_0_5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" name="Google Shape;463;g1262536a307_0_5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" name="Google Shape;464;g1262536a307_0_5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" name="Google Shape;465;g1262536a307_0_5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" name="Google Shape;466;g1262536a307_0_5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" name="Google Shape;467;g1262536a307_0_5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" name="Google Shape;468;g1262536a307_0_5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69" name="Google Shape;469;g1262536a307_0_5"/>
          <p:cNvSpPr txBox="1"/>
          <p:nvPr/>
        </p:nvSpPr>
        <p:spPr>
          <a:xfrm>
            <a:off x="530352" y="711120"/>
            <a:ext cx="388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Features Workflow</a:t>
            </a:r>
            <a:endParaRPr b="0" i="0" sz="1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70" name="Google Shape;470;g1262536a307_0_5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1" name="Google Shape;471;g1262536a307_0_5"/>
          <p:cNvSpPr txBox="1"/>
          <p:nvPr/>
        </p:nvSpPr>
        <p:spPr>
          <a:xfrm>
            <a:off x="530350" y="1053103"/>
            <a:ext cx="54522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en-US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Log In</a:t>
            </a:r>
            <a:endParaRPr b="0" i="1" sz="30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cxnSp>
        <p:nvCxnSpPr>
          <p:cNvPr id="472" name="Google Shape;472;g1262536a307_0_5"/>
          <p:cNvCxnSpPr>
            <a:stCxn id="473" idx="3"/>
            <a:endCxn id="474" idx="1"/>
          </p:cNvCxnSpPr>
          <p:nvPr/>
        </p:nvCxnSpPr>
        <p:spPr>
          <a:xfrm>
            <a:off x="5051997" y="4250514"/>
            <a:ext cx="69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16320000" dist="19050">
              <a:srgbClr val="FFFFFF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cxnSp>
      <p:pic>
        <p:nvPicPr>
          <p:cNvPr id="475" name="Google Shape;475;g1262536a307_0_5"/>
          <p:cNvPicPr preferRelativeResize="0"/>
          <p:nvPr/>
        </p:nvPicPr>
        <p:blipFill rotWithShape="1">
          <a:blip r:embed="rId4">
            <a:alphaModFix/>
          </a:blip>
          <a:srcRect b="0" l="12478" r="15015" t="11738"/>
          <a:stretch/>
        </p:blipFill>
        <p:spPr>
          <a:xfrm>
            <a:off x="2954950" y="957425"/>
            <a:ext cx="6225701" cy="56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62536a307_0_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81" name="Google Shape;481;g1262536a307_0_27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1262536a307_0_27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3" name="Google Shape;483;g1262536a307_0_27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84" name="Google Shape;484;g1262536a307_0_27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485" name="Google Shape;485;g1262536a307_0_27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6" name="Google Shape;486;g1262536a307_0_27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7" name="Google Shape;487;g1262536a307_0_27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8" name="Google Shape;488;g1262536a307_0_27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9" name="Google Shape;489;g1262536a307_0_27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" name="Google Shape;490;g1262536a307_0_27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" name="Google Shape;491;g1262536a307_0_27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92" name="Google Shape;492;g1262536a307_0_27"/>
          <p:cNvSpPr txBox="1"/>
          <p:nvPr/>
        </p:nvSpPr>
        <p:spPr>
          <a:xfrm>
            <a:off x="530352" y="711120"/>
            <a:ext cx="388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Features Workflow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93" name="Google Shape;493;g1262536a307_0_27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4" name="Google Shape;494;g1262536a307_0_27"/>
          <p:cNvSpPr txBox="1"/>
          <p:nvPr/>
        </p:nvSpPr>
        <p:spPr>
          <a:xfrm>
            <a:off x="530350" y="1053103"/>
            <a:ext cx="54522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en-US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Create New Note</a:t>
            </a:r>
            <a:endParaRPr b="0" i="1" sz="30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495" name="Google Shape;495;g1262536a307_0_27"/>
          <p:cNvPicPr preferRelativeResize="0"/>
          <p:nvPr/>
        </p:nvPicPr>
        <p:blipFill rotWithShape="1">
          <a:blip r:embed="rId4">
            <a:alphaModFix/>
          </a:blip>
          <a:srcRect b="22693" l="33691" r="12315" t="12414"/>
          <a:stretch/>
        </p:blipFill>
        <p:spPr>
          <a:xfrm>
            <a:off x="3627600" y="1617375"/>
            <a:ext cx="4936800" cy="44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62536a307_0_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501" name="Google Shape;501;g1262536a307_0_46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g1262536a307_0_46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3" name="Google Shape;503;g1262536a307_0_46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04" name="Google Shape;504;g1262536a307_0_46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505" name="Google Shape;505;g1262536a307_0_46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" name="Google Shape;506;g1262536a307_0_46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" name="Google Shape;507;g1262536a307_0_46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" name="Google Shape;508;g1262536a307_0_46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" name="Google Shape;509;g1262536a307_0_46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" name="Google Shape;510;g1262536a307_0_46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" name="Google Shape;511;g1262536a307_0_46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12" name="Google Shape;512;g1262536a307_0_46"/>
          <p:cNvSpPr txBox="1"/>
          <p:nvPr/>
        </p:nvSpPr>
        <p:spPr>
          <a:xfrm>
            <a:off x="530352" y="711120"/>
            <a:ext cx="388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Features Workflow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13" name="Google Shape;513;g1262536a307_0_46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" name="Google Shape;514;g1262536a307_0_46"/>
          <p:cNvSpPr txBox="1"/>
          <p:nvPr/>
        </p:nvSpPr>
        <p:spPr>
          <a:xfrm>
            <a:off x="530350" y="1053103"/>
            <a:ext cx="54522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en-US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Add a friend</a:t>
            </a:r>
            <a:endParaRPr b="0" i="1" sz="30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515" name="Google Shape;515;g1262536a307_0_46"/>
          <p:cNvPicPr preferRelativeResize="0"/>
          <p:nvPr/>
        </p:nvPicPr>
        <p:blipFill rotWithShape="1">
          <a:blip r:embed="rId4">
            <a:alphaModFix/>
          </a:blip>
          <a:srcRect b="23028" l="33044" r="12524" t="11735"/>
          <a:stretch/>
        </p:blipFill>
        <p:spPr>
          <a:xfrm>
            <a:off x="5569075" y="1690300"/>
            <a:ext cx="4977300" cy="44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1262536a307_0_46"/>
          <p:cNvPicPr preferRelativeResize="0"/>
          <p:nvPr/>
        </p:nvPicPr>
        <p:blipFill rotWithShape="1">
          <a:blip r:embed="rId5">
            <a:alphaModFix/>
          </a:blip>
          <a:srcRect b="0" l="0" r="17191" t="0"/>
          <a:stretch/>
        </p:blipFill>
        <p:spPr>
          <a:xfrm>
            <a:off x="530350" y="2638175"/>
            <a:ext cx="4618150" cy="311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262536a307_0_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522" name="Google Shape;522;g1262536a307_0_66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1262536a307_0_66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4" name="Google Shape;524;g1262536a307_0_66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25" name="Google Shape;525;g1262536a307_0_66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526" name="Google Shape;526;g1262536a307_0_66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" name="Google Shape;527;g1262536a307_0_66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" name="Google Shape;528;g1262536a307_0_66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" name="Google Shape;529;g1262536a307_0_66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" name="Google Shape;530;g1262536a307_0_66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" name="Google Shape;531;g1262536a307_0_66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" name="Google Shape;532;g1262536a307_0_66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33" name="Google Shape;533;g1262536a307_0_66"/>
          <p:cNvSpPr txBox="1"/>
          <p:nvPr/>
        </p:nvSpPr>
        <p:spPr>
          <a:xfrm>
            <a:off x="530352" y="711120"/>
            <a:ext cx="388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Features Workflow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34" name="Google Shape;534;g1262536a307_0_66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5" name="Google Shape;535;g1262536a307_0_66"/>
          <p:cNvSpPr txBox="1"/>
          <p:nvPr/>
        </p:nvSpPr>
        <p:spPr>
          <a:xfrm>
            <a:off x="530350" y="1053103"/>
            <a:ext cx="54522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en-US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Share a Note</a:t>
            </a:r>
            <a:endParaRPr b="0" i="1" sz="30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536" name="Google Shape;536;g1262536a307_0_66"/>
          <p:cNvPicPr preferRelativeResize="0"/>
          <p:nvPr/>
        </p:nvPicPr>
        <p:blipFill rotWithShape="1">
          <a:blip r:embed="rId4">
            <a:alphaModFix/>
          </a:blip>
          <a:srcRect b="2286" l="9950" r="13274" t="11735"/>
          <a:stretch/>
        </p:blipFill>
        <p:spPr>
          <a:xfrm>
            <a:off x="2584413" y="917300"/>
            <a:ext cx="7020149" cy="58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184" name="Google Shape;184;p2"/>
          <p:cNvPicPr preferRelativeResize="0"/>
          <p:nvPr/>
        </p:nvPicPr>
        <p:blipFill rotWithShape="1">
          <a:blip r:embed="rId3">
            <a:alphaModFix/>
          </a:blip>
          <a:srcRect b="4307" l="0" r="-1" t="10442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/>
          <p:nvPr/>
        </p:nvSpPr>
        <p:spPr>
          <a:xfrm rot="-5400000">
            <a:off x="572914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2"/>
          <p:cNvSpPr txBox="1"/>
          <p:nvPr>
            <p:ph type="ctrTitle"/>
          </p:nvPr>
        </p:nvSpPr>
        <p:spPr>
          <a:xfrm>
            <a:off x="530352" y="1049510"/>
            <a:ext cx="5565648" cy="953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en-US" sz="4400">
                <a:solidFill>
                  <a:srgbClr val="FFFFFF"/>
                </a:solidFill>
              </a:rPr>
              <a:t>Summary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87" name="Google Shape;187;p2"/>
          <p:cNvSpPr txBox="1"/>
          <p:nvPr>
            <p:ph idx="1" type="subTitle"/>
          </p:nvPr>
        </p:nvSpPr>
        <p:spPr>
          <a:xfrm>
            <a:off x="530351" y="3624759"/>
            <a:ext cx="9994977" cy="24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Proof of concept (Introduction to our user case, </a:t>
            </a:r>
            <a:r>
              <a:rPr lang="en-US">
                <a:solidFill>
                  <a:srgbClr val="FFFFFF"/>
                </a:solidFill>
              </a:rPr>
              <a:t>System scope, </a:t>
            </a:r>
            <a:r>
              <a:rPr lang="en-US" sz="2000">
                <a:solidFill>
                  <a:srgbClr val="FFFFFF"/>
                </a:solidFill>
              </a:rPr>
              <a:t>Requirements overview)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Solution Strategy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Runtime View</a:t>
            </a:r>
            <a:endParaRPr/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9" name="Google Shape;189;p2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190" name="Google Shape;190;p2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1" name="Google Shape;191;p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92" name="Google Shape;192;p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96" name="Google Shape;196;p2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7" name="Google Shape;197;p2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98" name="Google Shape;198;p2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10" name="Google Shape;210;p3"/>
          <p:cNvPicPr preferRelativeResize="0"/>
          <p:nvPr/>
        </p:nvPicPr>
        <p:blipFill rotWithShape="1">
          <a:blip r:embed="rId3">
            <a:alphaModFix/>
          </a:blip>
          <a:srcRect b="4307" l="0" r="-1" t="10442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"/>
          <p:cNvSpPr/>
          <p:nvPr/>
        </p:nvSpPr>
        <p:spPr>
          <a:xfrm rot="-5400000">
            <a:off x="572914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p3"/>
          <p:cNvSpPr txBox="1"/>
          <p:nvPr>
            <p:ph type="ctrTitle"/>
          </p:nvPr>
        </p:nvSpPr>
        <p:spPr>
          <a:xfrm>
            <a:off x="530352" y="1051200"/>
            <a:ext cx="8599354" cy="217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rPr lang="en-US" sz="4400">
                <a:solidFill>
                  <a:srgbClr val="FFFFFF"/>
                </a:solidFill>
              </a:rPr>
              <a:t>1. Proof of concept Introduction</a:t>
            </a:r>
            <a:br>
              <a:rPr lang="en-US" sz="4400">
                <a:solidFill>
                  <a:srgbClr val="FFFFFF"/>
                </a:solidFill>
              </a:rPr>
            </a:br>
            <a:endParaRPr sz="4400">
              <a:solidFill>
                <a:srgbClr val="FFFFFF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4" name="Google Shape;214;p3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215" name="Google Shape;215;p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16" name="Google Shape;216;p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17" name="Google Shape;217;p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21" name="Google Shape;221;p3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2" name="Google Shape;222;p3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223" name="Google Shape;223;p3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35" name="Google Shape;235;p4"/>
          <p:cNvPicPr preferRelativeResize="0"/>
          <p:nvPr/>
        </p:nvPicPr>
        <p:blipFill rotWithShape="1">
          <a:blip r:embed="rId3">
            <a:alphaModFix/>
          </a:blip>
          <a:srcRect b="4307" l="0" r="-1" t="10442"/>
          <a:stretch/>
        </p:blipFill>
        <p:spPr>
          <a:xfrm>
            <a:off x="0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4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8" name="Google Shape;238;p4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239" name="Google Shape;239;p4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40" name="Google Shape;240;p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41" name="Google Shape;241;p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45" name="Google Shape;245;p4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6" name="Google Shape;246;p4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247" name="Google Shape;247;p4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54" name="Google Shape;254;p4"/>
          <p:cNvSpPr txBox="1"/>
          <p:nvPr/>
        </p:nvSpPr>
        <p:spPr>
          <a:xfrm>
            <a:off x="530352" y="3462766"/>
            <a:ext cx="10329746" cy="254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Main goal is to create a collaborative note sharing application using SOLID as a decentralized data store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Provide a digital keep for users to create, edit and share notes.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Allow users to communicate within the interface by managing permissions to the notes created in their pods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Possibly allow building knowledge graphs by linking Ideas</a:t>
            </a:r>
            <a:endParaRPr/>
          </a:p>
          <a:p>
            <a:pPr indent="-215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530352" y="711120"/>
            <a:ext cx="388323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 Initial Set-up of Solid 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6" name="Google Shape;256;p4"/>
          <p:cNvCxnSpPr/>
          <p:nvPr/>
        </p:nvCxnSpPr>
        <p:spPr>
          <a:xfrm>
            <a:off x="607375" y="917297"/>
            <a:ext cx="1092003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4"/>
          <p:cNvSpPr txBox="1"/>
          <p:nvPr/>
        </p:nvSpPr>
        <p:spPr>
          <a:xfrm>
            <a:off x="530352" y="105120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Introduction to user case :</a:t>
            </a:r>
            <a:endParaRPr b="0" i="1" sz="30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en-US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Collaborative Note Making</a:t>
            </a:r>
            <a:endParaRPr i="1" sz="30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58" name="Google Shape;258;p4"/>
          <p:cNvSpPr txBox="1"/>
          <p:nvPr/>
        </p:nvSpPr>
        <p:spPr>
          <a:xfrm>
            <a:off x="415624" y="2691593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System Scope</a:t>
            </a:r>
            <a:endParaRPr b="0" i="1" sz="30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64" name="Google Shape;264;p5"/>
          <p:cNvPicPr preferRelativeResize="0"/>
          <p:nvPr/>
        </p:nvPicPr>
        <p:blipFill rotWithShape="1">
          <a:blip r:embed="rId3">
            <a:alphaModFix/>
          </a:blip>
          <a:srcRect b="4307" l="0" r="-1" t="10442"/>
          <a:stretch/>
        </p:blipFill>
        <p:spPr>
          <a:xfrm>
            <a:off x="0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p5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67" name="Google Shape;267;p5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268" name="Google Shape;268;p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69" name="Google Shape;269;p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70" name="Google Shape;270;p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74" name="Google Shape;274;p5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75" name="Google Shape;275;p5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276" name="Google Shape;276;p5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83" name="Google Shape;283;p5"/>
          <p:cNvSpPr txBox="1"/>
          <p:nvPr/>
        </p:nvSpPr>
        <p:spPr>
          <a:xfrm>
            <a:off x="530352" y="3462766"/>
            <a:ext cx="10329746" cy="254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 decentralized data exchange application should contain the following functionalities: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It provides an interface that allows fetching user data from a decentralized data store. It allows sharing and modifications in one of the following scenarios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 Within application b/w diff user’s pods: User X can be allowed to view User Y’s info when given the appropriate permissions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Public sharing: A user can decide to make the data available for public usage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3. With other data applications: eg, a blog stored in a users pod as a social media posts</a:t>
            </a:r>
            <a:endParaRPr/>
          </a:p>
        </p:txBody>
      </p:sp>
      <p:sp>
        <p:nvSpPr>
          <p:cNvPr id="284" name="Google Shape;284;p5"/>
          <p:cNvSpPr txBox="1"/>
          <p:nvPr/>
        </p:nvSpPr>
        <p:spPr>
          <a:xfrm>
            <a:off x="530352" y="711120"/>
            <a:ext cx="388323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 Initial Set-up of Solid 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5" name="Google Shape;285;p5"/>
          <p:cNvCxnSpPr/>
          <p:nvPr/>
        </p:nvCxnSpPr>
        <p:spPr>
          <a:xfrm>
            <a:off x="607375" y="917297"/>
            <a:ext cx="1092003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p5"/>
          <p:cNvSpPr txBox="1"/>
          <p:nvPr/>
        </p:nvSpPr>
        <p:spPr>
          <a:xfrm>
            <a:off x="530352" y="105120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Introduction to user case :</a:t>
            </a:r>
            <a:endParaRPr b="0" i="1" sz="30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i="1" lang="en-US" sz="3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Collaborative Note Making</a:t>
            </a:r>
            <a:endParaRPr i="1" sz="30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87" name="Google Shape;287;p5"/>
          <p:cNvSpPr txBox="1"/>
          <p:nvPr/>
        </p:nvSpPr>
        <p:spPr>
          <a:xfrm>
            <a:off x="415624" y="2691593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Requirements overview </a:t>
            </a:r>
            <a:endParaRPr b="0" i="1" sz="30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93" name="Google Shape;293;p6"/>
          <p:cNvPicPr preferRelativeResize="0"/>
          <p:nvPr/>
        </p:nvPicPr>
        <p:blipFill rotWithShape="1">
          <a:blip r:embed="rId3">
            <a:alphaModFix/>
          </a:blip>
          <a:srcRect b="4307" l="0" r="-1" t="10442"/>
          <a:stretch/>
        </p:blipFill>
        <p:spPr>
          <a:xfrm>
            <a:off x="0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5" name="Google Shape;295;p6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96" name="Google Shape;296;p6"/>
          <p:cNvGrpSpPr/>
          <p:nvPr/>
        </p:nvGrpSpPr>
        <p:grpSpPr>
          <a:xfrm>
            <a:off x="496388" y="1922095"/>
            <a:ext cx="972241" cy="45718"/>
            <a:chOff x="4886325" y="3371754"/>
            <a:chExt cx="2418492" cy="113728"/>
          </a:xfrm>
        </p:grpSpPr>
        <p:sp>
          <p:nvSpPr>
            <p:cNvPr id="297" name="Google Shape;297;p6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98" name="Google Shape;298;p6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99" name="Google Shape;299;p6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303" name="Google Shape;303;p6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04" name="Google Shape;304;p6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305" name="Google Shape;305;p6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12" name="Google Shape;312;p6"/>
          <p:cNvSpPr txBox="1"/>
          <p:nvPr/>
        </p:nvSpPr>
        <p:spPr>
          <a:xfrm>
            <a:off x="415624" y="2155042"/>
            <a:ext cx="10329746" cy="4408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 the system can do: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1. Allows a user to create a note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2. Allow a user to share his notes with another user (read/edit privileges)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3. Public sharing of notes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4*. Associate notes with tags, eg (private and public) and also with specific tags 	(Mathematics, physics, screenplay)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5*. Functionality for users to give edit suggestions to public “read-only” notes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6*. Link ideas -&gt; create a knowledge graph (a sentence/phrase in note X can be linked-to 	note Y)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* Tentative functionalities, not to be included in the POC. Included in a more complex data exchange scenario</a:t>
            </a:r>
            <a:endParaRPr/>
          </a:p>
        </p:txBody>
      </p:sp>
      <p:sp>
        <p:nvSpPr>
          <p:cNvPr id="313" name="Google Shape;313;p6"/>
          <p:cNvSpPr txBox="1"/>
          <p:nvPr/>
        </p:nvSpPr>
        <p:spPr>
          <a:xfrm>
            <a:off x="530352" y="711120"/>
            <a:ext cx="388323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 Initial Set-up of Solid 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4" name="Google Shape;314;p6"/>
          <p:cNvCxnSpPr/>
          <p:nvPr/>
        </p:nvCxnSpPr>
        <p:spPr>
          <a:xfrm>
            <a:off x="607375" y="917297"/>
            <a:ext cx="1092003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p6"/>
          <p:cNvSpPr txBox="1"/>
          <p:nvPr/>
        </p:nvSpPr>
        <p:spPr>
          <a:xfrm>
            <a:off x="415623" y="1304586"/>
            <a:ext cx="10611701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Proof of concept for a simple data exchange scenario using Solid</a:t>
            </a:r>
            <a:endParaRPr b="0" i="1" sz="30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21" name="Google Shape;321;p7"/>
          <p:cNvPicPr preferRelativeResize="0"/>
          <p:nvPr/>
        </p:nvPicPr>
        <p:blipFill rotWithShape="1">
          <a:blip r:embed="rId3">
            <a:alphaModFix/>
          </a:blip>
          <a:srcRect b="4307" l="0" r="-1" t="10442"/>
          <a:stretch/>
        </p:blipFill>
        <p:spPr>
          <a:xfrm>
            <a:off x="0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7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7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24" name="Google Shape;324;p7"/>
          <p:cNvGrpSpPr/>
          <p:nvPr/>
        </p:nvGrpSpPr>
        <p:grpSpPr>
          <a:xfrm>
            <a:off x="496388" y="1922095"/>
            <a:ext cx="972241" cy="45718"/>
            <a:chOff x="4886325" y="3371754"/>
            <a:chExt cx="2418492" cy="113728"/>
          </a:xfrm>
        </p:grpSpPr>
        <p:sp>
          <p:nvSpPr>
            <p:cNvPr id="325" name="Google Shape;325;p7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331" name="Google Shape;331;p7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32" name="Google Shape;332;p7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333" name="Google Shape;333;p7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40" name="Google Shape;340;p7"/>
          <p:cNvSpPr txBox="1"/>
          <p:nvPr/>
        </p:nvSpPr>
        <p:spPr>
          <a:xfrm>
            <a:off x="415624" y="2155042"/>
            <a:ext cx="10329746" cy="4408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Problem: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How do we list the notes made public, when all the data is decentralized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Proposition 1 (using an application POD with shared data):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Create a Solid pod for the application itself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When a user X makes a note public, it essentially shares the note with the Application’s pod (call that "APPpod")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When someone wants to view the public notes, the app list all the notes shared with the APPpod</a:t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AAPpod is a friend for all users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This extends to the functionality 4* of Associating public notes with custom tags</a:t>
            </a:r>
            <a:endParaRPr/>
          </a:p>
        </p:txBody>
      </p:sp>
      <p:sp>
        <p:nvSpPr>
          <p:cNvPr id="341" name="Google Shape;341;p7"/>
          <p:cNvSpPr txBox="1"/>
          <p:nvPr/>
        </p:nvSpPr>
        <p:spPr>
          <a:xfrm>
            <a:off x="530352" y="711120"/>
            <a:ext cx="388323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 Initial Set-up of Solid 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42" name="Google Shape;342;p7"/>
          <p:cNvCxnSpPr/>
          <p:nvPr/>
        </p:nvCxnSpPr>
        <p:spPr>
          <a:xfrm>
            <a:off x="607375" y="917297"/>
            <a:ext cx="1092003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3" name="Google Shape;343;p7"/>
          <p:cNvSpPr txBox="1"/>
          <p:nvPr/>
        </p:nvSpPr>
        <p:spPr>
          <a:xfrm>
            <a:off x="415623" y="1304586"/>
            <a:ext cx="10611701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Handling Public Sharing of notes</a:t>
            </a:r>
            <a:endParaRPr b="0" i="1" sz="30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49" name="Google Shape;349;p8"/>
          <p:cNvPicPr preferRelativeResize="0"/>
          <p:nvPr/>
        </p:nvPicPr>
        <p:blipFill rotWithShape="1">
          <a:blip r:embed="rId3">
            <a:alphaModFix/>
          </a:blip>
          <a:srcRect b="4307" l="0" r="-1" t="10442"/>
          <a:stretch/>
        </p:blipFill>
        <p:spPr>
          <a:xfrm>
            <a:off x="0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8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1" name="Google Shape;351;p8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52" name="Google Shape;352;p8"/>
          <p:cNvGrpSpPr/>
          <p:nvPr/>
        </p:nvGrpSpPr>
        <p:grpSpPr>
          <a:xfrm>
            <a:off x="496388" y="1922095"/>
            <a:ext cx="972241" cy="45718"/>
            <a:chOff x="4886325" y="3371754"/>
            <a:chExt cx="2418492" cy="113728"/>
          </a:xfrm>
        </p:grpSpPr>
        <p:sp>
          <p:nvSpPr>
            <p:cNvPr id="353" name="Google Shape;353;p8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54" name="Google Shape;354;p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55" name="Google Shape;355;p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359" name="Google Shape;359;p8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60" name="Google Shape;360;p8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361" name="Google Shape;361;p8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68" name="Google Shape;368;p8"/>
          <p:cNvSpPr txBox="1"/>
          <p:nvPr/>
        </p:nvSpPr>
        <p:spPr>
          <a:xfrm>
            <a:off x="433327" y="1695236"/>
            <a:ext cx="10997057" cy="4408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Problem: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How do we list the notes made public, when all the data is decentralized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Proposition 2 (RDF vocabulary): 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Use a text document RDF vocabulary that stores links to other users who can collaborate, this includes maintainers, writers, readers, etc.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Allows a user sees all note shared by their friends to which they can collaborate on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eg, (possibility?) TextDigitalDocument (A Schema.org Type https://schema.org/TextDigitalDocument) </a:t>
            </a:r>
            <a:endParaRPr/>
          </a:p>
          <a:p>
            <a:pPr indent="0" lvl="4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properties like:</a:t>
            </a:r>
            <a:endParaRPr/>
          </a:p>
          <a:p>
            <a:pPr indent="0" lvl="4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- accessMode</a:t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4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- accessibilityAPI</a:t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4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- accountablePerson</a:t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4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- audience</a:t>
            </a:r>
            <a:endParaRPr/>
          </a:p>
          <a:p>
            <a:pPr indent="0" lvl="4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- comment</a:t>
            </a:r>
            <a:endParaRPr/>
          </a:p>
          <a:p>
            <a:pPr indent="0" lvl="4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- conditionsOfAccess</a:t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9" name="Google Shape;369;p8"/>
          <p:cNvSpPr txBox="1"/>
          <p:nvPr/>
        </p:nvSpPr>
        <p:spPr>
          <a:xfrm>
            <a:off x="530352" y="711120"/>
            <a:ext cx="388323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 Initial Set-up of Solid 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70" name="Google Shape;370;p8"/>
          <p:cNvCxnSpPr/>
          <p:nvPr/>
        </p:nvCxnSpPr>
        <p:spPr>
          <a:xfrm>
            <a:off x="607375" y="917297"/>
            <a:ext cx="1092003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1" name="Google Shape;371;p8"/>
          <p:cNvSpPr txBox="1"/>
          <p:nvPr/>
        </p:nvSpPr>
        <p:spPr>
          <a:xfrm>
            <a:off x="415623" y="1304586"/>
            <a:ext cx="10611701" cy="123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Handling Public Sharing of notes</a:t>
            </a:r>
            <a:endParaRPr b="0" i="1" sz="3000" u="none" cap="none" strike="noStrik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77" name="Google Shape;377;p9"/>
          <p:cNvPicPr preferRelativeResize="0"/>
          <p:nvPr/>
        </p:nvPicPr>
        <p:blipFill rotWithShape="1">
          <a:blip r:embed="rId3">
            <a:alphaModFix/>
          </a:blip>
          <a:srcRect b="4307" l="0" r="-1" t="10442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9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9" name="Google Shape;379;p9"/>
          <p:cNvSpPr txBox="1"/>
          <p:nvPr>
            <p:ph type="ctrTitle"/>
          </p:nvPr>
        </p:nvSpPr>
        <p:spPr>
          <a:xfrm>
            <a:off x="530225" y="1049655"/>
            <a:ext cx="5565775" cy="1068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en-US" sz="4400">
                <a:solidFill>
                  <a:srgbClr val="FFFFFF"/>
                </a:solidFill>
              </a:rPr>
              <a:t>Solution Strategy</a:t>
            </a:r>
            <a:endParaRPr/>
          </a:p>
        </p:txBody>
      </p:sp>
      <p:sp>
        <p:nvSpPr>
          <p:cNvPr id="380" name="Google Shape;380;p9"/>
          <p:cNvSpPr txBox="1"/>
          <p:nvPr>
            <p:ph idx="1" type="subTitle"/>
          </p:nvPr>
        </p:nvSpPr>
        <p:spPr>
          <a:xfrm>
            <a:off x="530351" y="1985824"/>
            <a:ext cx="9994977" cy="24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1111"/>
              <a:buNone/>
            </a:pPr>
            <a:r>
              <a:rPr lang="en-US" sz="2000">
                <a:solidFill>
                  <a:srgbClr val="FFFFFF"/>
                </a:solidFill>
              </a:rPr>
              <a:t>Date Strorag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e: solid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1111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Programming language: javascript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1111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Environment: NodeJS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1111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POD access: solid-file-clien	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1111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Authenticate users: solid-auth-client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1111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File name generation: uuid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1111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9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2" name="Google Shape;382;p9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83" name="Google Shape;383;p9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384" name="Google Shape;384;p9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ca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2022-04-12T16:40:00Z</dcterms:created>
  <dc:creator>Timothy Borrell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684A09AF846F4D428250BE17E2EB9D63</vt:lpwstr>
  </property>
  <property fmtid="{D5CDD505-2E9C-101B-9397-08002B2CF9AE}" pid="3" name="KSOProductBuildVer">
    <vt:lpwstr>2052-11.1.0.11636</vt:lpwstr>
  </property>
</Properties>
</file>