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Geo"/>
      <p:regular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IsuqwFxjaUqFBJ76oykdZTNVc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e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Ge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7c7b1c539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127c7b1c539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7c7b1c539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127c7b1c539_2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7c7b1c539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g127c7b1c539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7c7b1c539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g127c7b1c539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27c7b1c539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8" name="Google Shape;508;g127c7b1c539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27c7b1c53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4" name="Google Shape;564;g127c7b1c539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27c7b1c539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2" name="Google Shape;592;g127c7b1c539_7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27c7b1c539_7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2" name="Google Shape;622;g127c7b1c539_7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27c7b1c539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2" name="Google Shape;652;g127c7b1c539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7c7b1c53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127c7b1c53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7c7b1c539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27c7b1c539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7c7b1c539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127c7b1c539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7c7b1c539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127c7b1c539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7c7b1c539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127c7b1c539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530352" y="1122363"/>
            <a:ext cx="10072922" cy="19783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000"/>
              <a:buFont typeface="Geo"/>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530352" y="3509963"/>
            <a:ext cx="10072922" cy="1747837"/>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000"/>
              <a:buNone/>
              <a:defRPr i="0"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530352"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530352"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27" name="Google Shape;27;p13"/>
          <p:cNvGrpSpPr/>
          <p:nvPr/>
        </p:nvGrpSpPr>
        <p:grpSpPr>
          <a:xfrm>
            <a:off x="530225" y="3267690"/>
            <a:ext cx="972241" cy="45719"/>
            <a:chOff x="4886325" y="3371754"/>
            <a:chExt cx="2418492" cy="113728"/>
          </a:xfrm>
        </p:grpSpPr>
        <p:sp>
          <p:nvSpPr>
            <p:cNvPr id="28" name="Google Shape;28;p1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29" name="Google Shape;29;p13"/>
            <p:cNvGrpSpPr/>
            <p:nvPr/>
          </p:nvGrpSpPr>
          <p:grpSpPr>
            <a:xfrm>
              <a:off x="4886709" y="3371754"/>
              <a:ext cx="2418108" cy="113728"/>
              <a:chOff x="4886709" y="3371754"/>
              <a:chExt cx="2418108" cy="113728"/>
            </a:xfrm>
          </p:grpSpPr>
          <p:sp>
            <p:nvSpPr>
              <p:cNvPr id="30" name="Google Shape;30;p1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1" name="Google Shape;31;p1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2" name="Google Shape;32;p1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3" name="Google Shape;33;p1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2"/>
          <p:cNvSpPr txBox="1"/>
          <p:nvPr>
            <p:ph idx="1" type="body"/>
          </p:nvPr>
        </p:nvSpPr>
        <p:spPr>
          <a:xfrm rot="5400000">
            <a:off x="3789973" y="-742371"/>
            <a:ext cx="3549045" cy="1007755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2"/>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2"/>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133" name="Google Shape;133;p22"/>
          <p:cNvGrpSpPr/>
          <p:nvPr/>
        </p:nvGrpSpPr>
        <p:grpSpPr>
          <a:xfrm>
            <a:off x="530225" y="2333456"/>
            <a:ext cx="972241" cy="45719"/>
            <a:chOff x="4886325" y="3371754"/>
            <a:chExt cx="2418492" cy="113728"/>
          </a:xfrm>
        </p:grpSpPr>
        <p:sp>
          <p:nvSpPr>
            <p:cNvPr id="134" name="Google Shape;134;p2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135" name="Google Shape;135;p22"/>
            <p:cNvGrpSpPr/>
            <p:nvPr/>
          </p:nvGrpSpPr>
          <p:grpSpPr>
            <a:xfrm>
              <a:off x="4886709" y="3371754"/>
              <a:ext cx="2418108" cy="113728"/>
              <a:chOff x="4886709" y="3371754"/>
              <a:chExt cx="2418108" cy="113728"/>
            </a:xfrm>
          </p:grpSpPr>
          <p:sp>
            <p:nvSpPr>
              <p:cNvPr id="136" name="Google Shape;136;p2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37" name="Google Shape;137;p2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38" name="Google Shape;138;p2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39" name="Google Shape;139;p2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3"/>
          <p:cNvSpPr txBox="1"/>
          <p:nvPr>
            <p:ph type="title"/>
          </p:nvPr>
        </p:nvSpPr>
        <p:spPr>
          <a:xfrm rot="5400000">
            <a:off x="6593877" y="2167564"/>
            <a:ext cx="5389895"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3"/>
          <p:cNvSpPr txBox="1"/>
          <p:nvPr>
            <p:ph idx="1" type="body"/>
          </p:nvPr>
        </p:nvSpPr>
        <p:spPr>
          <a:xfrm rot="5400000">
            <a:off x="1350473" y="-37687"/>
            <a:ext cx="5389895" cy="703940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3"/>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3"/>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146" name="Google Shape;146;p23"/>
          <p:cNvGrpSpPr/>
          <p:nvPr/>
        </p:nvGrpSpPr>
        <p:grpSpPr>
          <a:xfrm rot="5400000">
            <a:off x="7283627" y="1250328"/>
            <a:ext cx="972241" cy="45719"/>
            <a:chOff x="4886325" y="3371754"/>
            <a:chExt cx="2418492" cy="113728"/>
          </a:xfrm>
        </p:grpSpPr>
        <p:sp>
          <p:nvSpPr>
            <p:cNvPr id="147" name="Google Shape;147;p2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148" name="Google Shape;148;p23"/>
            <p:cNvGrpSpPr/>
            <p:nvPr/>
          </p:nvGrpSpPr>
          <p:grpSpPr>
            <a:xfrm>
              <a:off x="4886709" y="3371754"/>
              <a:ext cx="2418108" cy="113728"/>
              <a:chOff x="4886709" y="3371754"/>
              <a:chExt cx="2418108" cy="113728"/>
            </a:xfrm>
          </p:grpSpPr>
          <p:sp>
            <p:nvSpPr>
              <p:cNvPr id="149" name="Google Shape;149;p2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50" name="Google Shape;150;p2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51" name="Google Shape;151;p2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52" name="Google Shape;152;p2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1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530352"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40" name="Google Shape;40;p14"/>
          <p:cNvGrpSpPr/>
          <p:nvPr/>
        </p:nvGrpSpPr>
        <p:grpSpPr>
          <a:xfrm>
            <a:off x="530225" y="2310597"/>
            <a:ext cx="972241" cy="45719"/>
            <a:chOff x="4886325" y="3371754"/>
            <a:chExt cx="2418492" cy="113728"/>
          </a:xfrm>
        </p:grpSpPr>
        <p:sp>
          <p:nvSpPr>
            <p:cNvPr id="41" name="Google Shape;41;p1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42" name="Google Shape;42;p14"/>
            <p:cNvGrpSpPr/>
            <p:nvPr/>
          </p:nvGrpSpPr>
          <p:grpSpPr>
            <a:xfrm>
              <a:off x="4886709" y="3371754"/>
              <a:ext cx="2418108" cy="113728"/>
              <a:chOff x="4886709" y="3371754"/>
              <a:chExt cx="2418108" cy="113728"/>
            </a:xfrm>
          </p:grpSpPr>
          <p:sp>
            <p:nvSpPr>
              <p:cNvPr id="43" name="Google Shape;43;p1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4" name="Google Shape;44;p1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5" name="Google Shape;45;p1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6" name="Google Shape;46;p1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5"/>
          <p:cNvSpPr txBox="1"/>
          <p:nvPr>
            <p:ph type="title"/>
          </p:nvPr>
        </p:nvSpPr>
        <p:spPr>
          <a:xfrm>
            <a:off x="530352" y="787068"/>
            <a:ext cx="10072922" cy="231364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400"/>
              <a:buFont typeface="Geo"/>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 type="body"/>
          </p:nvPr>
        </p:nvSpPr>
        <p:spPr>
          <a:xfrm>
            <a:off x="530352" y="3509963"/>
            <a:ext cx="10072922" cy="25796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15"/>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53" name="Google Shape;53;p15"/>
          <p:cNvGrpSpPr/>
          <p:nvPr/>
        </p:nvGrpSpPr>
        <p:grpSpPr>
          <a:xfrm>
            <a:off x="530225" y="3267690"/>
            <a:ext cx="972241" cy="45719"/>
            <a:chOff x="4886325" y="3371754"/>
            <a:chExt cx="2418492" cy="113728"/>
          </a:xfrm>
        </p:grpSpPr>
        <p:sp>
          <p:nvSpPr>
            <p:cNvPr id="54" name="Google Shape;54;p1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55" name="Google Shape;55;p15"/>
            <p:cNvGrpSpPr/>
            <p:nvPr/>
          </p:nvGrpSpPr>
          <p:grpSpPr>
            <a:xfrm>
              <a:off x="4886709" y="3371754"/>
              <a:ext cx="2418108" cy="113728"/>
              <a:chOff x="4886709" y="3371754"/>
              <a:chExt cx="2418108" cy="113728"/>
            </a:xfrm>
          </p:grpSpPr>
          <p:sp>
            <p:nvSpPr>
              <p:cNvPr id="56" name="Google Shape;56;p1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7" name="Google Shape;57;p1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8" name="Google Shape;58;p1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9" name="Google Shape;59;p1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1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 type="body"/>
          </p:nvPr>
        </p:nvSpPr>
        <p:spPr>
          <a:xfrm>
            <a:off x="525717" y="2521885"/>
            <a:ext cx="4645152" cy="365507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idx="2" type="body"/>
          </p:nvPr>
        </p:nvSpPr>
        <p:spPr>
          <a:xfrm>
            <a:off x="5992136" y="2521885"/>
            <a:ext cx="4611138" cy="365507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6"/>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67" name="Google Shape;67;p16"/>
          <p:cNvGrpSpPr/>
          <p:nvPr/>
        </p:nvGrpSpPr>
        <p:grpSpPr>
          <a:xfrm>
            <a:off x="530225" y="2319637"/>
            <a:ext cx="972241" cy="45719"/>
            <a:chOff x="4886325" y="3371754"/>
            <a:chExt cx="2418492" cy="113728"/>
          </a:xfrm>
        </p:grpSpPr>
        <p:sp>
          <p:nvSpPr>
            <p:cNvPr id="68" name="Google Shape;68;p16"/>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69" name="Google Shape;69;p16"/>
            <p:cNvGrpSpPr/>
            <p:nvPr/>
          </p:nvGrpSpPr>
          <p:grpSpPr>
            <a:xfrm>
              <a:off x="4886709" y="3371754"/>
              <a:ext cx="2418108" cy="113728"/>
              <a:chOff x="4886709" y="3371754"/>
              <a:chExt cx="2418108" cy="113728"/>
            </a:xfrm>
          </p:grpSpPr>
          <p:sp>
            <p:nvSpPr>
              <p:cNvPr id="70" name="Google Shape;70;p16"/>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71" name="Google Shape;71;p16"/>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72" name="Google Shape;72;p16"/>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73" name="Google Shape;73;p16"/>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7"/>
          <p:cNvSpPr txBox="1"/>
          <p:nvPr>
            <p:ph type="title"/>
          </p:nvPr>
        </p:nvSpPr>
        <p:spPr>
          <a:xfrm>
            <a:off x="530352" y="787067"/>
            <a:ext cx="10072922"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a:off x="530352" y="2521884"/>
            <a:ext cx="4845387" cy="78043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b="0" i="1" sz="20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17"/>
          <p:cNvSpPr txBox="1"/>
          <p:nvPr>
            <p:ph idx="2" type="body"/>
          </p:nvPr>
        </p:nvSpPr>
        <p:spPr>
          <a:xfrm>
            <a:off x="530352" y="3366390"/>
            <a:ext cx="4845387" cy="26447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30200" lvl="1" marL="914400" algn="l">
              <a:lnSpc>
                <a:spcPct val="110000"/>
              </a:lnSpc>
              <a:spcBef>
                <a:spcPts val="500"/>
              </a:spcBef>
              <a:spcAft>
                <a:spcPts val="0"/>
              </a:spcAft>
              <a:buClr>
                <a:schemeClr val="dk1"/>
              </a:buClr>
              <a:buSzPts val="1600"/>
              <a:buChar char="•"/>
              <a:defRPr sz="1600"/>
            </a:lvl2pPr>
            <a:lvl3pPr indent="-228600" lvl="2" marL="1371600" algn="l">
              <a:lnSpc>
                <a:spcPct val="110000"/>
              </a:lnSpc>
              <a:spcBef>
                <a:spcPts val="500"/>
              </a:spcBef>
              <a:spcAft>
                <a:spcPts val="0"/>
              </a:spcAft>
              <a:buClr>
                <a:schemeClr val="dk1"/>
              </a:buClr>
              <a:buSzPts val="1400"/>
              <a:buNone/>
              <a:defRPr sz="1400"/>
            </a:lvl3pPr>
            <a:lvl4pPr indent="-304800" lvl="3" marL="1828800" algn="l">
              <a:lnSpc>
                <a:spcPct val="110000"/>
              </a:lnSpc>
              <a:spcBef>
                <a:spcPts val="500"/>
              </a:spcBef>
              <a:spcAft>
                <a:spcPts val="0"/>
              </a:spcAft>
              <a:buClr>
                <a:schemeClr val="dk1"/>
              </a:buClr>
              <a:buSzPts val="1200"/>
              <a:buChar char="•"/>
              <a:defRPr sz="1200"/>
            </a:lvl4pPr>
            <a:lvl5pPr indent="-228600" lvl="4" marL="2286000" algn="l">
              <a:lnSpc>
                <a:spcPct val="11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7"/>
          <p:cNvSpPr txBox="1"/>
          <p:nvPr>
            <p:ph idx="3" type="body"/>
          </p:nvPr>
        </p:nvSpPr>
        <p:spPr>
          <a:xfrm>
            <a:off x="5734025" y="2521884"/>
            <a:ext cx="4869249" cy="78043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b="0" i="1" sz="20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17"/>
          <p:cNvSpPr txBox="1"/>
          <p:nvPr>
            <p:ph idx="4" type="body"/>
          </p:nvPr>
        </p:nvSpPr>
        <p:spPr>
          <a:xfrm>
            <a:off x="5734025" y="3366390"/>
            <a:ext cx="4869249" cy="26447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30200" lvl="1" marL="914400" algn="l">
              <a:lnSpc>
                <a:spcPct val="110000"/>
              </a:lnSpc>
              <a:spcBef>
                <a:spcPts val="500"/>
              </a:spcBef>
              <a:spcAft>
                <a:spcPts val="0"/>
              </a:spcAft>
              <a:buClr>
                <a:schemeClr val="dk1"/>
              </a:buClr>
              <a:buSzPts val="1600"/>
              <a:buChar char="•"/>
              <a:defRPr sz="1600"/>
            </a:lvl2pPr>
            <a:lvl3pPr indent="-228600" lvl="2" marL="1371600" algn="l">
              <a:lnSpc>
                <a:spcPct val="110000"/>
              </a:lnSpc>
              <a:spcBef>
                <a:spcPts val="500"/>
              </a:spcBef>
              <a:spcAft>
                <a:spcPts val="0"/>
              </a:spcAft>
              <a:buClr>
                <a:schemeClr val="dk1"/>
              </a:buClr>
              <a:buSzPts val="1400"/>
              <a:buNone/>
              <a:defRPr sz="1400"/>
            </a:lvl3pPr>
            <a:lvl4pPr indent="-304800" lvl="3" marL="1828800" algn="l">
              <a:lnSpc>
                <a:spcPct val="110000"/>
              </a:lnSpc>
              <a:spcBef>
                <a:spcPts val="500"/>
              </a:spcBef>
              <a:spcAft>
                <a:spcPts val="0"/>
              </a:spcAft>
              <a:buClr>
                <a:schemeClr val="dk1"/>
              </a:buClr>
              <a:buSzPts val="1200"/>
              <a:buChar char="•"/>
              <a:defRPr sz="1200"/>
            </a:lvl4pPr>
            <a:lvl5pPr indent="-228600" lvl="4" marL="2286000" algn="l">
              <a:lnSpc>
                <a:spcPct val="11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7"/>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525718" y="787068"/>
            <a:ext cx="10077556"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88" name="Google Shape;88;p18"/>
          <p:cNvGrpSpPr/>
          <p:nvPr/>
        </p:nvGrpSpPr>
        <p:grpSpPr>
          <a:xfrm>
            <a:off x="530225" y="2352330"/>
            <a:ext cx="972241" cy="45719"/>
            <a:chOff x="4886325" y="3371754"/>
            <a:chExt cx="2418492" cy="113728"/>
          </a:xfrm>
        </p:grpSpPr>
        <p:sp>
          <p:nvSpPr>
            <p:cNvPr id="89" name="Google Shape;89;p1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90" name="Google Shape;90;p18"/>
            <p:cNvGrpSpPr/>
            <p:nvPr/>
          </p:nvGrpSpPr>
          <p:grpSpPr>
            <a:xfrm>
              <a:off x="4886709" y="3371754"/>
              <a:ext cx="2418108" cy="113728"/>
              <a:chOff x="4886709" y="3371754"/>
              <a:chExt cx="2418108" cy="113728"/>
            </a:xfrm>
          </p:grpSpPr>
          <p:sp>
            <p:nvSpPr>
              <p:cNvPr id="91" name="Google Shape;91;p1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92" name="Google Shape;92;p1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93" name="Google Shape;93;p1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94" name="Google Shape;94;p1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9"/>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9"/>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0"/>
          <p:cNvSpPr txBox="1"/>
          <p:nvPr>
            <p:ph type="title"/>
          </p:nvPr>
        </p:nvSpPr>
        <p:spPr>
          <a:xfrm>
            <a:off x="530352" y="787068"/>
            <a:ext cx="4315386" cy="222315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600"/>
              <a:buFont typeface="Geo"/>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0"/>
          <p:cNvSpPr txBox="1"/>
          <p:nvPr>
            <p:ph idx="1" type="body"/>
          </p:nvPr>
        </p:nvSpPr>
        <p:spPr>
          <a:xfrm>
            <a:off x="5183188" y="987425"/>
            <a:ext cx="5420086"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110000"/>
              </a:lnSpc>
              <a:spcBef>
                <a:spcPts val="500"/>
              </a:spcBef>
              <a:spcAft>
                <a:spcPts val="0"/>
              </a:spcAft>
              <a:buClr>
                <a:schemeClr val="dk1"/>
              </a:buClr>
              <a:buSzPts val="1800"/>
              <a:buChar char="•"/>
              <a:defRPr sz="1800"/>
            </a:lvl2pPr>
            <a:lvl3pPr indent="-228600" lvl="2" marL="1371600" algn="l">
              <a:lnSpc>
                <a:spcPct val="110000"/>
              </a:lnSpc>
              <a:spcBef>
                <a:spcPts val="500"/>
              </a:spcBef>
              <a:spcAft>
                <a:spcPts val="0"/>
              </a:spcAft>
              <a:buClr>
                <a:schemeClr val="dk1"/>
              </a:buClr>
              <a:buSzPts val="1600"/>
              <a:buNone/>
              <a:defRPr sz="1600"/>
            </a:lvl3pPr>
            <a:lvl4pPr indent="-317500" lvl="3" marL="1828800" algn="l">
              <a:lnSpc>
                <a:spcPct val="110000"/>
              </a:lnSpc>
              <a:spcBef>
                <a:spcPts val="500"/>
              </a:spcBef>
              <a:spcAft>
                <a:spcPts val="0"/>
              </a:spcAft>
              <a:buClr>
                <a:schemeClr val="dk1"/>
              </a:buClr>
              <a:buSzPts val="1400"/>
              <a:buChar char="•"/>
              <a:defRPr sz="1400"/>
            </a:lvl4pPr>
            <a:lvl5pPr indent="-228600" lvl="4" marL="2286000" algn="l">
              <a:lnSpc>
                <a:spcPct val="110000"/>
              </a:lnSpc>
              <a:spcBef>
                <a:spcPts val="500"/>
              </a:spcBef>
              <a:spcAft>
                <a:spcPts val="0"/>
              </a:spcAft>
              <a:buClr>
                <a:schemeClr val="dk1"/>
              </a:buClr>
              <a:buSzPts val="1400"/>
              <a:buNone/>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2" name="Google Shape;102;p20"/>
          <p:cNvSpPr txBox="1"/>
          <p:nvPr>
            <p:ph idx="2" type="body"/>
          </p:nvPr>
        </p:nvSpPr>
        <p:spPr>
          <a:xfrm>
            <a:off x="530352" y="3429000"/>
            <a:ext cx="4315386" cy="24399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20"/>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0"/>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106" name="Google Shape;106;p20"/>
          <p:cNvGrpSpPr/>
          <p:nvPr/>
        </p:nvGrpSpPr>
        <p:grpSpPr>
          <a:xfrm>
            <a:off x="530225" y="3193468"/>
            <a:ext cx="972241" cy="45719"/>
            <a:chOff x="4886325" y="3371754"/>
            <a:chExt cx="2418492" cy="113728"/>
          </a:xfrm>
        </p:grpSpPr>
        <p:sp>
          <p:nvSpPr>
            <p:cNvPr id="107" name="Google Shape;107;p2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108" name="Google Shape;108;p20"/>
            <p:cNvGrpSpPr/>
            <p:nvPr/>
          </p:nvGrpSpPr>
          <p:grpSpPr>
            <a:xfrm>
              <a:off x="4886709" y="3371754"/>
              <a:ext cx="2418108" cy="113728"/>
              <a:chOff x="4886709" y="3371754"/>
              <a:chExt cx="2418108" cy="113728"/>
            </a:xfrm>
          </p:grpSpPr>
          <p:sp>
            <p:nvSpPr>
              <p:cNvPr id="109" name="Google Shape;109;p2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10" name="Google Shape;110;p2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11" name="Google Shape;111;p2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12" name="Google Shape;112;p2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1"/>
          <p:cNvSpPr txBox="1"/>
          <p:nvPr>
            <p:ph type="title"/>
          </p:nvPr>
        </p:nvSpPr>
        <p:spPr>
          <a:xfrm>
            <a:off x="530352" y="787068"/>
            <a:ext cx="3932237" cy="222315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600"/>
              <a:buFont typeface="Geo"/>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1"/>
          <p:cNvSpPr/>
          <p:nvPr>
            <p:ph idx="2" type="pic"/>
          </p:nvPr>
        </p:nvSpPr>
        <p:spPr>
          <a:xfrm>
            <a:off x="5183188" y="987425"/>
            <a:ext cx="5420086" cy="4873625"/>
          </a:xfrm>
          <a:prstGeom prst="rect">
            <a:avLst/>
          </a:prstGeom>
          <a:noFill/>
          <a:ln>
            <a:noFill/>
          </a:ln>
        </p:spPr>
      </p:sp>
      <p:sp>
        <p:nvSpPr>
          <p:cNvPr id="116" name="Google Shape;116;p21"/>
          <p:cNvSpPr txBox="1"/>
          <p:nvPr>
            <p:ph idx="1" type="body"/>
          </p:nvPr>
        </p:nvSpPr>
        <p:spPr>
          <a:xfrm>
            <a:off x="530352" y="3429000"/>
            <a:ext cx="3932237" cy="24399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7" name="Google Shape;117;p21"/>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grpSp>
        <p:nvGrpSpPr>
          <p:cNvPr id="120" name="Google Shape;120;p21"/>
          <p:cNvGrpSpPr/>
          <p:nvPr/>
        </p:nvGrpSpPr>
        <p:grpSpPr>
          <a:xfrm>
            <a:off x="530225" y="3193468"/>
            <a:ext cx="972241" cy="45719"/>
            <a:chOff x="4886325" y="3371754"/>
            <a:chExt cx="2418492" cy="113728"/>
          </a:xfrm>
        </p:grpSpPr>
        <p:sp>
          <p:nvSpPr>
            <p:cNvPr id="121" name="Google Shape;121;p21"/>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122" name="Google Shape;122;p21"/>
            <p:cNvGrpSpPr/>
            <p:nvPr/>
          </p:nvGrpSpPr>
          <p:grpSpPr>
            <a:xfrm>
              <a:off x="4886709" y="3371754"/>
              <a:ext cx="2418108" cy="113728"/>
              <a:chOff x="4886709" y="3371754"/>
              <a:chExt cx="2418108" cy="113728"/>
            </a:xfrm>
          </p:grpSpPr>
          <p:sp>
            <p:nvSpPr>
              <p:cNvPr id="123" name="Google Shape;123;p21"/>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24" name="Google Shape;124;p21"/>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25" name="Google Shape;125;p21"/>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26" name="Google Shape;126;p21"/>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2"/>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C299E4">
              <a:alpha val="4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7" name="Google Shape;7;p12"/>
          <p:cNvGrpSpPr/>
          <p:nvPr/>
        </p:nvGrpSpPr>
        <p:grpSpPr>
          <a:xfrm>
            <a:off x="10776050" y="5204030"/>
            <a:ext cx="886141" cy="802497"/>
            <a:chOff x="10948005" y="3272152"/>
            <a:chExt cx="868640" cy="786648"/>
          </a:xfrm>
        </p:grpSpPr>
        <p:sp>
          <p:nvSpPr>
            <p:cNvPr id="8" name="Google Shape;8;p12"/>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12"/>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0" name="Google Shape;10;p12"/>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1" name="Google Shape;11;p12"/>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2" name="Google Shape;12;p12"/>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3" name="Google Shape;13;p12"/>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4" name="Google Shape;14;p12"/>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5" name="Google Shape;15;p12"/>
          <p:cNvSpPr/>
          <p:nvPr/>
        </p:nvSpPr>
        <p:spPr>
          <a:xfrm rot="5400000">
            <a:off x="615181"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alpha val="4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 name="Google Shape;16;p1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3600"/>
              <a:buFont typeface="Geo"/>
              <a:buNone/>
              <a:defRPr b="0" i="1" sz="3600" u="none" cap="none" strike="noStrike">
                <a:solidFill>
                  <a:schemeClr val="dk1"/>
                </a:solidFill>
                <a:latin typeface="Geo"/>
                <a:ea typeface="Geo"/>
                <a:cs typeface="Geo"/>
                <a:sym typeface="Ge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2"/>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venir"/>
                <a:ea typeface="Avenir"/>
                <a:cs typeface="Avenir"/>
                <a:sym typeface="Avenir"/>
              </a:defRPr>
            </a:lvl3pPr>
            <a:lvl4pPr indent="-317500" lvl="3" marL="1828800" marR="0" rtl="0" algn="l">
              <a:lnSpc>
                <a:spcPct val="11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dk1"/>
              </a:buClr>
              <a:buSzPts val="1400"/>
              <a:buFont typeface="Arial"/>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8" name="Google Shape;18;p12"/>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595959"/>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9" name="Google Shape;19;p12"/>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595959"/>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20" name="Google Shape;20;p1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hyperlink" Target="https://schema.org/TextDigitalDocu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6" name="Shape 156"/>
        <p:cNvGrpSpPr/>
        <p:nvPr/>
      </p:nvGrpSpPr>
      <p:grpSpPr>
        <a:xfrm>
          <a:off x="0" y="0"/>
          <a:ext cx="0" cy="0"/>
          <a:chOff x="0" y="0"/>
          <a:chExt cx="0" cy="0"/>
        </a:xfrm>
      </p:grpSpPr>
      <p:sp>
        <p:nvSpPr>
          <p:cNvPr id="157" name="Google Shape;157;p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158" name="Google Shape;158;p1"/>
          <p:cNvPicPr preferRelativeResize="0"/>
          <p:nvPr/>
        </p:nvPicPr>
        <p:blipFill rotWithShape="1">
          <a:blip r:embed="rId3">
            <a:alphaModFix/>
          </a:blip>
          <a:srcRect b="4306" l="0" r="-1" t="10442"/>
          <a:stretch/>
        </p:blipFill>
        <p:spPr>
          <a:xfrm>
            <a:off x="0" y="10"/>
            <a:ext cx="12188932" cy="6857990"/>
          </a:xfrm>
          <a:prstGeom prst="rect">
            <a:avLst/>
          </a:prstGeom>
          <a:noFill/>
          <a:ln>
            <a:noFill/>
          </a:ln>
        </p:spPr>
      </p:pic>
      <p:sp>
        <p:nvSpPr>
          <p:cNvPr id="159" name="Google Shape;159;p1"/>
          <p:cNvSpPr/>
          <p:nvPr/>
        </p:nvSpPr>
        <p:spPr>
          <a:xfrm rot="-5400000">
            <a:off x="572914" y="-570186"/>
            <a:ext cx="6858000" cy="7998371"/>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0" name="Google Shape;160;p1"/>
          <p:cNvSpPr txBox="1"/>
          <p:nvPr>
            <p:ph type="ctrTitle"/>
          </p:nvPr>
        </p:nvSpPr>
        <p:spPr>
          <a:xfrm>
            <a:off x="530352" y="1049510"/>
            <a:ext cx="5565648" cy="21796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FFFF"/>
              </a:buClr>
              <a:buSzPts val="4400"/>
              <a:buFont typeface="Geo"/>
              <a:buNone/>
            </a:pPr>
            <a:r>
              <a:rPr lang="en-US" sz="4400">
                <a:solidFill>
                  <a:srgbClr val="FFFFFF"/>
                </a:solidFill>
              </a:rPr>
              <a:t>Lab Sovereign Data Exchange – Solid Model</a:t>
            </a:r>
            <a:endParaRPr sz="4400">
              <a:solidFill>
                <a:srgbClr val="FFFFFF"/>
              </a:solidFill>
            </a:endParaRPr>
          </a:p>
        </p:txBody>
      </p:sp>
      <p:sp>
        <p:nvSpPr>
          <p:cNvPr id="161" name="Google Shape;161;p1"/>
          <p:cNvSpPr txBox="1"/>
          <p:nvPr>
            <p:ph idx="1" type="subTitle"/>
          </p:nvPr>
        </p:nvSpPr>
        <p:spPr>
          <a:xfrm>
            <a:off x="530352" y="3624759"/>
            <a:ext cx="5565648" cy="2433719"/>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FFFFFF"/>
              </a:buClr>
              <a:buSzPts val="2000"/>
              <a:buNone/>
            </a:pPr>
            <a:r>
              <a:rPr lang="en-US">
                <a:solidFill>
                  <a:srgbClr val="FFFFFF"/>
                </a:solidFill>
              </a:rPr>
              <a:t>Jour-Fixe Meeting</a:t>
            </a:r>
            <a:endParaRPr>
              <a:solidFill>
                <a:srgbClr val="FFFFFF"/>
              </a:solidFill>
            </a:endParaRPr>
          </a:p>
          <a:p>
            <a:pPr indent="0" lvl="0" marL="0" rtl="0" algn="l">
              <a:lnSpc>
                <a:spcPct val="110000"/>
              </a:lnSpc>
              <a:spcBef>
                <a:spcPts val="1000"/>
              </a:spcBef>
              <a:spcAft>
                <a:spcPts val="0"/>
              </a:spcAft>
              <a:buClr>
                <a:srgbClr val="FFFFFF"/>
              </a:buClr>
              <a:buSzPts val="2000"/>
              <a:buNone/>
            </a:pPr>
            <a:r>
              <a:rPr lang="en-US">
                <a:solidFill>
                  <a:srgbClr val="FFFFFF"/>
                </a:solidFill>
              </a:rPr>
              <a:t>Date: 4th May 2022</a:t>
            </a:r>
            <a:endParaRPr>
              <a:solidFill>
                <a:srgbClr val="FFFFFF"/>
              </a:solidFill>
            </a:endParaRPr>
          </a:p>
          <a:p>
            <a:pPr indent="0" lvl="0" marL="0" rtl="0" algn="l">
              <a:lnSpc>
                <a:spcPct val="110000"/>
              </a:lnSpc>
              <a:spcBef>
                <a:spcPts val="1000"/>
              </a:spcBef>
              <a:spcAft>
                <a:spcPts val="0"/>
              </a:spcAft>
              <a:buClr>
                <a:srgbClr val="FFFFFF"/>
              </a:buClr>
              <a:buSzPts val="2000"/>
              <a:buNone/>
            </a:pPr>
            <a:r>
              <a:rPr lang="en-US">
                <a:solidFill>
                  <a:srgbClr val="FFFFFF"/>
                </a:solidFill>
              </a:rPr>
              <a:t>Team Solid</a:t>
            </a:r>
            <a:endParaRPr>
              <a:solidFill>
                <a:srgbClr val="FFFFFF"/>
              </a:solidFill>
            </a:endParaRPr>
          </a:p>
        </p:txBody>
      </p:sp>
      <p:sp>
        <p:nvSpPr>
          <p:cNvPr id="162" name="Google Shape;162;p1"/>
          <p:cNvSpPr/>
          <p:nvPr/>
        </p:nvSpPr>
        <p:spPr>
          <a:xfrm rot="5400000">
            <a:off x="785350" y="-785349"/>
            <a:ext cx="744976"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63" name="Google Shape;163;p1"/>
          <p:cNvGrpSpPr/>
          <p:nvPr/>
        </p:nvGrpSpPr>
        <p:grpSpPr>
          <a:xfrm>
            <a:off x="530225" y="3267662"/>
            <a:ext cx="972241" cy="45718"/>
            <a:chOff x="4886325" y="3371754"/>
            <a:chExt cx="2418492" cy="113728"/>
          </a:xfrm>
        </p:grpSpPr>
        <p:sp>
          <p:nvSpPr>
            <p:cNvPr id="164" name="Google Shape;164;p1"/>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165" name="Google Shape;165;p1"/>
            <p:cNvGrpSpPr/>
            <p:nvPr/>
          </p:nvGrpSpPr>
          <p:grpSpPr>
            <a:xfrm>
              <a:off x="4886709" y="3371754"/>
              <a:ext cx="2418108" cy="113728"/>
              <a:chOff x="4886709" y="3371754"/>
              <a:chExt cx="2418108" cy="113728"/>
            </a:xfrm>
          </p:grpSpPr>
          <p:sp>
            <p:nvSpPr>
              <p:cNvPr id="166" name="Google Shape;166;p1"/>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67" name="Google Shape;167;p1"/>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68" name="Google Shape;168;p1"/>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69" name="Google Shape;169;p1"/>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170" name="Google Shape;170;p1"/>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71" name="Google Shape;171;p1"/>
          <p:cNvGrpSpPr/>
          <p:nvPr/>
        </p:nvGrpSpPr>
        <p:grpSpPr>
          <a:xfrm>
            <a:off x="10776050" y="5204025"/>
            <a:ext cx="886141" cy="802496"/>
            <a:chOff x="10948005" y="3272152"/>
            <a:chExt cx="868640" cy="786648"/>
          </a:xfrm>
        </p:grpSpPr>
        <p:sp>
          <p:nvSpPr>
            <p:cNvPr id="172" name="Google Shape;172;p1"/>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73" name="Google Shape;173;p1"/>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74" name="Google Shape;174;p1"/>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75" name="Google Shape;175;p1"/>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76" name="Google Shape;176;p1"/>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77" name="Google Shape;177;p1"/>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78" name="Google Shape;178;p1"/>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60"/>
                                        </p:tgtEl>
                                        <p:attrNameLst>
                                          <p:attrName>style.visibility</p:attrName>
                                        </p:attrNameLst>
                                      </p:cBhvr>
                                      <p:to>
                                        <p:strVal val="visible"/>
                                      </p:to>
                                    </p:set>
                                    <p:animEffect filter="fade" transition="in">
                                      <p:cBhvr>
                                        <p:cTn dur="4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0" name="Shape 400"/>
        <p:cNvGrpSpPr/>
        <p:nvPr/>
      </p:nvGrpSpPr>
      <p:grpSpPr>
        <a:xfrm>
          <a:off x="0" y="0"/>
          <a:ext cx="0" cy="0"/>
          <a:chOff x="0" y="0"/>
          <a:chExt cx="0" cy="0"/>
        </a:xfrm>
      </p:grpSpPr>
      <p:sp>
        <p:nvSpPr>
          <p:cNvPr id="401" name="Google Shape;401;g127c7b1c539_8_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402" name="Google Shape;402;g127c7b1c539_8_0"/>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403" name="Google Shape;403;g127c7b1c539_8_0"/>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04" name="Google Shape;404;g127c7b1c539_8_0"/>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405" name="Google Shape;405;g127c7b1c539_8_0"/>
          <p:cNvGrpSpPr/>
          <p:nvPr/>
        </p:nvGrpSpPr>
        <p:grpSpPr>
          <a:xfrm>
            <a:off x="530210" y="3267681"/>
            <a:ext cx="972234" cy="45719"/>
            <a:chOff x="4886325" y="3371754"/>
            <a:chExt cx="2418492" cy="113728"/>
          </a:xfrm>
        </p:grpSpPr>
        <p:sp>
          <p:nvSpPr>
            <p:cNvPr id="406" name="Google Shape;406;g127c7b1c539_8_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407" name="Google Shape;407;g127c7b1c539_8_0"/>
            <p:cNvGrpSpPr/>
            <p:nvPr/>
          </p:nvGrpSpPr>
          <p:grpSpPr>
            <a:xfrm>
              <a:off x="4886709" y="3371754"/>
              <a:ext cx="2418108" cy="113728"/>
              <a:chOff x="4886709" y="3371754"/>
              <a:chExt cx="2418108" cy="113728"/>
            </a:xfrm>
          </p:grpSpPr>
          <p:sp>
            <p:nvSpPr>
              <p:cNvPr id="408" name="Google Shape;408;g127c7b1c539_8_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09" name="Google Shape;409;g127c7b1c539_8_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10" name="Google Shape;410;g127c7b1c539_8_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11" name="Google Shape;411;g127c7b1c539_8_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412" name="Google Shape;412;g127c7b1c539_8_0"/>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413" name="Google Shape;413;g127c7b1c539_8_0"/>
          <p:cNvGrpSpPr/>
          <p:nvPr/>
        </p:nvGrpSpPr>
        <p:grpSpPr>
          <a:xfrm>
            <a:off x="10775529" y="5203874"/>
            <a:ext cx="885645" cy="802067"/>
            <a:chOff x="10948005" y="3272152"/>
            <a:chExt cx="868194" cy="786263"/>
          </a:xfrm>
        </p:grpSpPr>
        <p:sp>
          <p:nvSpPr>
            <p:cNvPr id="414" name="Google Shape;414;g127c7b1c539_8_0"/>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15" name="Google Shape;415;g127c7b1c539_8_0"/>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16" name="Google Shape;416;g127c7b1c539_8_0"/>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17" name="Google Shape;417;g127c7b1c539_8_0"/>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18" name="Google Shape;418;g127c7b1c539_8_0"/>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19" name="Google Shape;419;g127c7b1c539_8_0"/>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20" name="Google Shape;420;g127c7b1c539_8_0"/>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421" name="Google Shape;421;g127c7b1c539_8_0"/>
          <p:cNvSpPr txBox="1"/>
          <p:nvPr/>
        </p:nvSpPr>
        <p:spPr>
          <a:xfrm>
            <a:off x="530350" y="3462775"/>
            <a:ext cx="11380500" cy="25437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1. Import client libraries </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2. Fetch SolidDataset, a document that contains the data of the notes</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3. Get Data entity “Thing”, fetching either single information or all data entities from the dataset</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4. Read attribute of “Thing” through different methods (e.g. getInteger, getStringByLocaleAll etc.)</a:t>
            </a:r>
            <a:endParaRPr sz="2000">
              <a:solidFill>
                <a:srgbClr val="FFFFFF"/>
              </a:solidFill>
              <a:latin typeface="Avenir"/>
              <a:ea typeface="Avenir"/>
              <a:cs typeface="Avenir"/>
              <a:sym typeface="Avenir"/>
            </a:endParaRPr>
          </a:p>
        </p:txBody>
      </p:sp>
      <p:sp>
        <p:nvSpPr>
          <p:cNvPr id="422" name="Google Shape;422;g127c7b1c539_8_0"/>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423" name="Google Shape;423;g127c7b1c539_8_0"/>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424" name="Google Shape;424;g127c7b1c539_8_0"/>
          <p:cNvSpPr txBox="1"/>
          <p:nvPr/>
        </p:nvSpPr>
        <p:spPr>
          <a:xfrm>
            <a:off x="530352" y="1051200"/>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Method /readNote</a:t>
            </a:r>
            <a:endParaRPr b="0" i="1" sz="3000" u="none" cap="none" strike="noStrike">
              <a:solidFill>
                <a:srgbClr val="FFFFFF"/>
              </a:solidFill>
              <a:latin typeface="Geo"/>
              <a:ea typeface="Geo"/>
              <a:cs typeface="Geo"/>
              <a:sym typeface="Geo"/>
            </a:endParaRPr>
          </a:p>
        </p:txBody>
      </p:sp>
      <p:sp>
        <p:nvSpPr>
          <p:cNvPr id="425" name="Google Shape;425;g127c7b1c539_8_0"/>
          <p:cNvSpPr txBox="1"/>
          <p:nvPr/>
        </p:nvSpPr>
        <p:spPr>
          <a:xfrm>
            <a:off x="415625" y="2691597"/>
            <a:ext cx="5565600" cy="746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How to read notes</a:t>
            </a:r>
            <a:r>
              <a:rPr b="0" i="1" lang="en-US" sz="3000" u="none" cap="none" strike="noStrike">
                <a:solidFill>
                  <a:srgbClr val="FFFFFF"/>
                </a:solidFill>
                <a:latin typeface="Geo"/>
                <a:ea typeface="Geo"/>
                <a:cs typeface="Geo"/>
                <a:sym typeface="Geo"/>
              </a:rPr>
              <a:t> 	</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424"/>
                                        </p:tgtEl>
                                        <p:attrNameLst>
                                          <p:attrName>style.visibility</p:attrName>
                                        </p:attrNameLst>
                                      </p:cBhvr>
                                      <p:to>
                                        <p:strVal val="visible"/>
                                      </p:to>
                                    </p:set>
                                    <p:animEffect filter="fade" transition="in">
                                      <p:cBhvr>
                                        <p:cTn dur="400"/>
                                        <p:tgtEl>
                                          <p:spTgt spid="424"/>
                                        </p:tgtEl>
                                      </p:cBhvr>
                                    </p:animEffect>
                                  </p:childTnLst>
                                </p:cTn>
                              </p:par>
                              <p:par>
                                <p:cTn fill="hold" nodeType="withEffect" presetClass="entr" presetID="10" presetSubtype="0">
                                  <p:stCondLst>
                                    <p:cond delay="1000"/>
                                  </p:stCondLst>
                                  <p:childTnLst>
                                    <p:set>
                                      <p:cBhvr>
                                        <p:cTn dur="1" fill="hold">
                                          <p:stCondLst>
                                            <p:cond delay="0"/>
                                          </p:stCondLst>
                                        </p:cTn>
                                        <p:tgtEl>
                                          <p:spTgt spid="425"/>
                                        </p:tgtEl>
                                        <p:attrNameLst>
                                          <p:attrName>style.visibility</p:attrName>
                                        </p:attrNameLst>
                                      </p:cBhvr>
                                      <p:to>
                                        <p:strVal val="visible"/>
                                      </p:to>
                                    </p:set>
                                    <p:animEffect filter="fade" transition="in">
                                      <p:cBhvr>
                                        <p:cTn dur="4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9" name="Shape 429"/>
        <p:cNvGrpSpPr/>
        <p:nvPr/>
      </p:nvGrpSpPr>
      <p:grpSpPr>
        <a:xfrm>
          <a:off x="0" y="0"/>
          <a:ext cx="0" cy="0"/>
          <a:chOff x="0" y="0"/>
          <a:chExt cx="0" cy="0"/>
        </a:xfrm>
      </p:grpSpPr>
      <p:sp>
        <p:nvSpPr>
          <p:cNvPr id="430" name="Google Shape;430;g127c7b1c539_2_3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431" name="Google Shape;431;g127c7b1c539_2_31"/>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432" name="Google Shape;432;g127c7b1c539_2_31"/>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33" name="Google Shape;433;g127c7b1c539_2_31"/>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34" name="Google Shape;434;g127c7b1c539_2_31"/>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435" name="Google Shape;435;g127c7b1c539_2_31"/>
          <p:cNvGrpSpPr/>
          <p:nvPr/>
        </p:nvGrpSpPr>
        <p:grpSpPr>
          <a:xfrm>
            <a:off x="10775529" y="5203874"/>
            <a:ext cx="885645" cy="802067"/>
            <a:chOff x="10948005" y="3272152"/>
            <a:chExt cx="868194" cy="786263"/>
          </a:xfrm>
        </p:grpSpPr>
        <p:sp>
          <p:nvSpPr>
            <p:cNvPr id="436" name="Google Shape;436;g127c7b1c539_2_31"/>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37" name="Google Shape;437;g127c7b1c539_2_31"/>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38" name="Google Shape;438;g127c7b1c539_2_31"/>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39" name="Google Shape;439;g127c7b1c539_2_31"/>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40" name="Google Shape;440;g127c7b1c539_2_31"/>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41" name="Google Shape;441;g127c7b1c539_2_31"/>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42" name="Google Shape;442;g127c7b1c539_2_31"/>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443" name="Google Shape;443;g127c7b1c539_2_31"/>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444" name="Google Shape;444;g127c7b1c539_2_31"/>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445" name="Google Shape;445;g127c7b1c539_2_31"/>
          <p:cNvSpPr txBox="1"/>
          <p:nvPr/>
        </p:nvSpPr>
        <p:spPr>
          <a:xfrm>
            <a:off x="530352" y="1051200"/>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Method /readNote</a:t>
            </a:r>
            <a:endParaRPr b="0" i="1" sz="3000" u="none" cap="none" strike="noStrike">
              <a:solidFill>
                <a:srgbClr val="FFFFFF"/>
              </a:solidFill>
              <a:latin typeface="Geo"/>
              <a:ea typeface="Geo"/>
              <a:cs typeface="Geo"/>
              <a:sym typeface="Geo"/>
            </a:endParaRPr>
          </a:p>
        </p:txBody>
      </p:sp>
      <p:pic>
        <p:nvPicPr>
          <p:cNvPr id="446" name="Google Shape;446;g127c7b1c539_2_31"/>
          <p:cNvPicPr preferRelativeResize="0"/>
          <p:nvPr/>
        </p:nvPicPr>
        <p:blipFill>
          <a:blip r:embed="rId4">
            <a:alphaModFix/>
          </a:blip>
          <a:stretch>
            <a:fillRect/>
          </a:stretch>
        </p:blipFill>
        <p:spPr>
          <a:xfrm>
            <a:off x="920176" y="1948625"/>
            <a:ext cx="9659426" cy="1476375"/>
          </a:xfrm>
          <a:prstGeom prst="rect">
            <a:avLst/>
          </a:prstGeom>
          <a:noFill/>
          <a:ln>
            <a:noFill/>
          </a:ln>
        </p:spPr>
      </p:pic>
      <p:cxnSp>
        <p:nvCxnSpPr>
          <p:cNvPr id="447" name="Google Shape;447;g127c7b1c539_2_31"/>
          <p:cNvCxnSpPr/>
          <p:nvPr/>
        </p:nvCxnSpPr>
        <p:spPr>
          <a:xfrm flipH="1">
            <a:off x="5533625" y="3897850"/>
            <a:ext cx="38400" cy="677400"/>
          </a:xfrm>
          <a:prstGeom prst="straightConnector1">
            <a:avLst/>
          </a:prstGeom>
          <a:noFill/>
          <a:ln cap="flat" cmpd="sng" w="9525">
            <a:solidFill>
              <a:schemeClr val="dk2"/>
            </a:solidFill>
            <a:prstDash val="solid"/>
            <a:round/>
            <a:headEnd len="med" w="med" type="none"/>
            <a:tailEnd len="med" w="med" type="none"/>
          </a:ln>
        </p:spPr>
      </p:cxnSp>
      <p:pic>
        <p:nvPicPr>
          <p:cNvPr id="448" name="Google Shape;448;g127c7b1c539_2_31"/>
          <p:cNvPicPr preferRelativeResize="0"/>
          <p:nvPr/>
        </p:nvPicPr>
        <p:blipFill>
          <a:blip r:embed="rId5">
            <a:alphaModFix/>
          </a:blip>
          <a:stretch>
            <a:fillRect/>
          </a:stretch>
        </p:blipFill>
        <p:spPr>
          <a:xfrm>
            <a:off x="920175" y="3914546"/>
            <a:ext cx="9659425" cy="2378229"/>
          </a:xfrm>
          <a:prstGeom prst="rect">
            <a:avLst/>
          </a:prstGeom>
          <a:noFill/>
          <a:ln>
            <a:noFill/>
          </a:ln>
        </p:spPr>
      </p:pic>
      <p:sp>
        <p:nvSpPr>
          <p:cNvPr id="449" name="Google Shape;449;g127c7b1c539_2_31"/>
          <p:cNvSpPr txBox="1"/>
          <p:nvPr/>
        </p:nvSpPr>
        <p:spPr>
          <a:xfrm>
            <a:off x="607375" y="1648625"/>
            <a:ext cx="27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List with all Notes</a:t>
            </a:r>
            <a:endParaRPr>
              <a:latin typeface="Avenir"/>
              <a:ea typeface="Avenir"/>
              <a:cs typeface="Avenir"/>
              <a:sym typeface="Avenir"/>
            </a:endParaRPr>
          </a:p>
        </p:txBody>
      </p:sp>
      <p:sp>
        <p:nvSpPr>
          <p:cNvPr id="450" name="Google Shape;450;g127c7b1c539_2_31"/>
          <p:cNvSpPr txBox="1"/>
          <p:nvPr/>
        </p:nvSpPr>
        <p:spPr>
          <a:xfrm>
            <a:off x="607375" y="1472821"/>
            <a:ext cx="5565600" cy="576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2100">
                <a:solidFill>
                  <a:srgbClr val="FFFFFF"/>
                </a:solidFill>
                <a:latin typeface="Geo"/>
                <a:ea typeface="Geo"/>
                <a:cs typeface="Geo"/>
                <a:sym typeface="Geo"/>
              </a:rPr>
              <a:t>List of all accessible Notes</a:t>
            </a:r>
            <a:r>
              <a:rPr b="0" i="1" lang="en-US" sz="3000" u="none" cap="none" strike="noStrike">
                <a:solidFill>
                  <a:srgbClr val="FFFFFF"/>
                </a:solidFill>
                <a:latin typeface="Geo"/>
                <a:ea typeface="Geo"/>
                <a:cs typeface="Geo"/>
                <a:sym typeface="Geo"/>
              </a:rPr>
              <a:t>	</a:t>
            </a:r>
            <a:endParaRPr b="0" i="1" sz="3000" u="none" cap="none" strike="noStrike">
              <a:solidFill>
                <a:srgbClr val="FFFFFF"/>
              </a:solidFill>
              <a:latin typeface="Geo"/>
              <a:ea typeface="Geo"/>
              <a:cs typeface="Geo"/>
              <a:sym typeface="Geo"/>
            </a:endParaRPr>
          </a:p>
        </p:txBody>
      </p:sp>
      <p:sp>
        <p:nvSpPr>
          <p:cNvPr id="451" name="Google Shape;451;g127c7b1c539_2_31"/>
          <p:cNvSpPr txBox="1"/>
          <p:nvPr/>
        </p:nvSpPr>
        <p:spPr>
          <a:xfrm>
            <a:off x="695850" y="3424996"/>
            <a:ext cx="5565600" cy="576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2100">
                <a:solidFill>
                  <a:srgbClr val="FFFFFF"/>
                </a:solidFill>
                <a:latin typeface="Geo"/>
                <a:ea typeface="Geo"/>
                <a:cs typeface="Geo"/>
                <a:sym typeface="Geo"/>
              </a:rPr>
              <a:t>Note Data (here note “public 3”)</a:t>
            </a:r>
            <a:r>
              <a:rPr b="0" i="1" lang="en-US" sz="3000" u="none" cap="none" strike="noStrike">
                <a:solidFill>
                  <a:srgbClr val="FFFFFF"/>
                </a:solidFill>
                <a:latin typeface="Geo"/>
                <a:ea typeface="Geo"/>
                <a:cs typeface="Geo"/>
                <a:sym typeface="Geo"/>
              </a:rPr>
              <a:t>	</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445"/>
                                        </p:tgtEl>
                                        <p:attrNameLst>
                                          <p:attrName>style.visibility</p:attrName>
                                        </p:attrNameLst>
                                      </p:cBhvr>
                                      <p:to>
                                        <p:strVal val="visible"/>
                                      </p:to>
                                    </p:set>
                                    <p:animEffect filter="fade" transition="in">
                                      <p:cBhvr>
                                        <p:cTn dur="4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5" name="Shape 455"/>
        <p:cNvGrpSpPr/>
        <p:nvPr/>
      </p:nvGrpSpPr>
      <p:grpSpPr>
        <a:xfrm>
          <a:off x="0" y="0"/>
          <a:ext cx="0" cy="0"/>
          <a:chOff x="0" y="0"/>
          <a:chExt cx="0" cy="0"/>
        </a:xfrm>
      </p:grpSpPr>
      <p:sp>
        <p:nvSpPr>
          <p:cNvPr id="456" name="Google Shape;456;g127c7b1c539_2_6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457" name="Google Shape;457;g127c7b1c539_2_67"/>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458" name="Google Shape;458;g127c7b1c539_2_67"/>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59" name="Google Shape;459;g127c7b1c539_2_67"/>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60" name="Google Shape;460;g127c7b1c539_2_67"/>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461" name="Google Shape;461;g127c7b1c539_2_67"/>
          <p:cNvGrpSpPr/>
          <p:nvPr/>
        </p:nvGrpSpPr>
        <p:grpSpPr>
          <a:xfrm>
            <a:off x="10775529" y="5203874"/>
            <a:ext cx="885645" cy="802067"/>
            <a:chOff x="10948005" y="3272152"/>
            <a:chExt cx="868194" cy="786263"/>
          </a:xfrm>
        </p:grpSpPr>
        <p:sp>
          <p:nvSpPr>
            <p:cNvPr id="462" name="Google Shape;462;g127c7b1c539_2_67"/>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63" name="Google Shape;463;g127c7b1c539_2_67"/>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64" name="Google Shape;464;g127c7b1c539_2_67"/>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65" name="Google Shape;465;g127c7b1c539_2_67"/>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66" name="Google Shape;466;g127c7b1c539_2_67"/>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67" name="Google Shape;467;g127c7b1c539_2_67"/>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68" name="Google Shape;468;g127c7b1c539_2_67"/>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469" name="Google Shape;469;g127c7b1c539_2_67"/>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470" name="Google Shape;470;g127c7b1c539_2_67"/>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471" name="Google Shape;471;g127c7b1c539_2_67"/>
          <p:cNvSpPr txBox="1"/>
          <p:nvPr/>
        </p:nvSpPr>
        <p:spPr>
          <a:xfrm>
            <a:off x="530352" y="1051200"/>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Method /readNote</a:t>
            </a:r>
            <a:endParaRPr b="0" i="1" sz="3000" u="none" cap="none" strike="noStrike">
              <a:solidFill>
                <a:srgbClr val="FFFFFF"/>
              </a:solidFill>
              <a:latin typeface="Geo"/>
              <a:ea typeface="Geo"/>
              <a:cs typeface="Geo"/>
              <a:sym typeface="Geo"/>
            </a:endParaRPr>
          </a:p>
        </p:txBody>
      </p:sp>
      <p:cxnSp>
        <p:nvCxnSpPr>
          <p:cNvPr id="472" name="Google Shape;472;g127c7b1c539_2_67"/>
          <p:cNvCxnSpPr/>
          <p:nvPr/>
        </p:nvCxnSpPr>
        <p:spPr>
          <a:xfrm flipH="1">
            <a:off x="5533625" y="3897850"/>
            <a:ext cx="38400" cy="677400"/>
          </a:xfrm>
          <a:prstGeom prst="straightConnector1">
            <a:avLst/>
          </a:prstGeom>
          <a:noFill/>
          <a:ln cap="flat" cmpd="sng" w="9525">
            <a:solidFill>
              <a:schemeClr val="dk2"/>
            </a:solidFill>
            <a:prstDash val="solid"/>
            <a:round/>
            <a:headEnd len="med" w="med" type="none"/>
            <a:tailEnd len="med" w="med" type="none"/>
          </a:ln>
        </p:spPr>
      </p:cxnSp>
      <p:sp>
        <p:nvSpPr>
          <p:cNvPr id="473" name="Google Shape;473;g127c7b1c539_2_67"/>
          <p:cNvSpPr txBox="1"/>
          <p:nvPr/>
        </p:nvSpPr>
        <p:spPr>
          <a:xfrm>
            <a:off x="607375" y="1648625"/>
            <a:ext cx="27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List with all Notes</a:t>
            </a:r>
            <a:endParaRPr>
              <a:latin typeface="Avenir"/>
              <a:ea typeface="Avenir"/>
              <a:cs typeface="Avenir"/>
              <a:sym typeface="Avenir"/>
            </a:endParaRPr>
          </a:p>
        </p:txBody>
      </p:sp>
      <p:sp>
        <p:nvSpPr>
          <p:cNvPr id="474" name="Google Shape;474;g127c7b1c539_2_67"/>
          <p:cNvSpPr txBox="1"/>
          <p:nvPr/>
        </p:nvSpPr>
        <p:spPr>
          <a:xfrm>
            <a:off x="415625" y="2691596"/>
            <a:ext cx="5565600" cy="576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Code output (unfinished)</a:t>
            </a:r>
            <a:r>
              <a:rPr b="0" i="1" lang="en-US" sz="3000" u="none" cap="none" strike="noStrike">
                <a:solidFill>
                  <a:srgbClr val="FFFFFF"/>
                </a:solidFill>
                <a:latin typeface="Geo"/>
                <a:ea typeface="Geo"/>
                <a:cs typeface="Geo"/>
                <a:sym typeface="Geo"/>
              </a:rPr>
              <a:t>	</a:t>
            </a:r>
            <a:endParaRPr b="0" i="1" sz="3000" u="none" cap="none" strike="noStrike">
              <a:solidFill>
                <a:srgbClr val="FFFFFF"/>
              </a:solidFill>
              <a:latin typeface="Geo"/>
              <a:ea typeface="Geo"/>
              <a:cs typeface="Geo"/>
              <a:sym typeface="Geo"/>
            </a:endParaRPr>
          </a:p>
        </p:txBody>
      </p:sp>
      <p:pic>
        <p:nvPicPr>
          <p:cNvPr id="475" name="Google Shape;475;g127c7b1c539_2_67"/>
          <p:cNvPicPr preferRelativeResize="0"/>
          <p:nvPr/>
        </p:nvPicPr>
        <p:blipFill>
          <a:blip r:embed="rId4">
            <a:alphaModFix/>
          </a:blip>
          <a:stretch>
            <a:fillRect/>
          </a:stretch>
        </p:blipFill>
        <p:spPr>
          <a:xfrm>
            <a:off x="6032106" y="2691600"/>
            <a:ext cx="3950925" cy="2795600"/>
          </a:xfrm>
          <a:prstGeom prst="rect">
            <a:avLst/>
          </a:prstGeom>
          <a:noFill/>
          <a:ln>
            <a:noFill/>
          </a:ln>
        </p:spPr>
      </p:pic>
      <p:sp>
        <p:nvSpPr>
          <p:cNvPr id="476" name="Google Shape;476;g127c7b1c539_2_67"/>
          <p:cNvSpPr txBox="1"/>
          <p:nvPr/>
        </p:nvSpPr>
        <p:spPr>
          <a:xfrm>
            <a:off x="530350" y="3462775"/>
            <a:ext cx="4543200" cy="25437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1. Description access not working yet</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2. Only console output </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3. Will be formatted into a *.JSON file</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4. Further information </a:t>
            </a:r>
            <a:r>
              <a:rPr lang="en-US" sz="2000">
                <a:solidFill>
                  <a:srgbClr val="FFFFFF"/>
                </a:solidFill>
                <a:latin typeface="Avenir"/>
                <a:ea typeface="Avenir"/>
                <a:cs typeface="Avenir"/>
                <a:sym typeface="Avenir"/>
              </a:rPr>
              <a:t>accessible</a:t>
            </a:r>
            <a:r>
              <a:rPr lang="en-US" sz="2000">
                <a:solidFill>
                  <a:srgbClr val="FFFFFF"/>
                </a:solidFill>
                <a:latin typeface="Avenir"/>
                <a:ea typeface="Avenir"/>
                <a:cs typeface="Avenir"/>
                <a:sym typeface="Avenir"/>
              </a:rPr>
              <a:t> too</a:t>
            </a:r>
            <a:endParaRPr sz="2000">
              <a:solidFill>
                <a:srgbClr val="FFFFFF"/>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471"/>
                                        </p:tgtEl>
                                        <p:attrNameLst>
                                          <p:attrName>style.visibility</p:attrName>
                                        </p:attrNameLst>
                                      </p:cBhvr>
                                      <p:to>
                                        <p:strVal val="visible"/>
                                      </p:to>
                                    </p:set>
                                    <p:animEffect filter="fade" transition="in">
                                      <p:cBhvr>
                                        <p:cTn dur="4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0" name="Shape 480"/>
        <p:cNvGrpSpPr/>
        <p:nvPr/>
      </p:nvGrpSpPr>
      <p:grpSpPr>
        <a:xfrm>
          <a:off x="0" y="0"/>
          <a:ext cx="0" cy="0"/>
          <a:chOff x="0" y="0"/>
          <a:chExt cx="0" cy="0"/>
        </a:xfrm>
      </p:grpSpPr>
      <p:sp>
        <p:nvSpPr>
          <p:cNvPr id="481" name="Google Shape;481;g127c7b1c539_6_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482" name="Google Shape;482;g127c7b1c539_6_0"/>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483" name="Google Shape;483;g127c7b1c539_6_0"/>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84" name="Google Shape;484;g127c7b1c539_6_0"/>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485" name="Google Shape;485;g127c7b1c539_6_0"/>
          <p:cNvGrpSpPr/>
          <p:nvPr/>
        </p:nvGrpSpPr>
        <p:grpSpPr>
          <a:xfrm>
            <a:off x="530210" y="3267681"/>
            <a:ext cx="972234" cy="45719"/>
            <a:chOff x="4886325" y="3371754"/>
            <a:chExt cx="2418492" cy="113728"/>
          </a:xfrm>
        </p:grpSpPr>
        <p:sp>
          <p:nvSpPr>
            <p:cNvPr id="486" name="Google Shape;486;g127c7b1c539_6_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487" name="Google Shape;487;g127c7b1c539_6_0"/>
            <p:cNvGrpSpPr/>
            <p:nvPr/>
          </p:nvGrpSpPr>
          <p:grpSpPr>
            <a:xfrm>
              <a:off x="4886709" y="3371754"/>
              <a:ext cx="2418108" cy="113728"/>
              <a:chOff x="4886709" y="3371754"/>
              <a:chExt cx="2418108" cy="113728"/>
            </a:xfrm>
          </p:grpSpPr>
          <p:sp>
            <p:nvSpPr>
              <p:cNvPr id="488" name="Google Shape;488;g127c7b1c539_6_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89" name="Google Shape;489;g127c7b1c539_6_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90" name="Google Shape;490;g127c7b1c539_6_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91" name="Google Shape;491;g127c7b1c539_6_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492" name="Google Shape;492;g127c7b1c539_6_0"/>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493" name="Google Shape;493;g127c7b1c539_6_0"/>
          <p:cNvGrpSpPr/>
          <p:nvPr/>
        </p:nvGrpSpPr>
        <p:grpSpPr>
          <a:xfrm>
            <a:off x="10775529" y="5203874"/>
            <a:ext cx="885645" cy="802067"/>
            <a:chOff x="10948005" y="3272152"/>
            <a:chExt cx="868194" cy="786263"/>
          </a:xfrm>
        </p:grpSpPr>
        <p:sp>
          <p:nvSpPr>
            <p:cNvPr id="494" name="Google Shape;494;g127c7b1c539_6_0"/>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95" name="Google Shape;495;g127c7b1c539_6_0"/>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96" name="Google Shape;496;g127c7b1c539_6_0"/>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97" name="Google Shape;497;g127c7b1c539_6_0"/>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98" name="Google Shape;498;g127c7b1c539_6_0"/>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99" name="Google Shape;499;g127c7b1c539_6_0"/>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00" name="Google Shape;500;g127c7b1c539_6_0"/>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501" name="Google Shape;501;g127c7b1c539_6_0"/>
          <p:cNvSpPr txBox="1"/>
          <p:nvPr/>
        </p:nvSpPr>
        <p:spPr>
          <a:xfrm>
            <a:off x="530350" y="3462775"/>
            <a:ext cx="11380500" cy="25437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1. get the address and name of the note from the frontend</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2. create a SolidDataset, a document that contains the address of the note(thing.description)</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3. use method savesoliddataset() to save the </a:t>
            </a:r>
            <a:r>
              <a:rPr lang="en-US" sz="2000">
                <a:solidFill>
                  <a:srgbClr val="FFFFFF"/>
                </a:solidFill>
                <a:latin typeface="Avenir"/>
                <a:ea typeface="Avenir"/>
                <a:cs typeface="Avenir"/>
                <a:sym typeface="Avenir"/>
              </a:rPr>
              <a:t>address</a:t>
            </a:r>
            <a:r>
              <a:rPr lang="en-US" sz="2000">
                <a:solidFill>
                  <a:srgbClr val="FFFFFF"/>
                </a:solidFill>
                <a:latin typeface="Avenir"/>
                <a:ea typeface="Avenir"/>
                <a:cs typeface="Avenir"/>
                <a:sym typeface="Avenir"/>
              </a:rPr>
              <a:t> of the note to the APPpod (currently at -&gt; https://pod.inrupt.com/leslie/publicSolidPodFile/)</a:t>
            </a:r>
            <a:endParaRPr sz="2000">
              <a:solidFill>
                <a:srgbClr val="FFFFFF"/>
              </a:solidFill>
              <a:latin typeface="Avenir"/>
              <a:ea typeface="Avenir"/>
              <a:cs typeface="Avenir"/>
              <a:sym typeface="Avenir"/>
            </a:endParaRPr>
          </a:p>
        </p:txBody>
      </p:sp>
      <p:sp>
        <p:nvSpPr>
          <p:cNvPr id="502" name="Google Shape;502;g127c7b1c539_6_0"/>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503" name="Google Shape;503;g127c7b1c539_6_0"/>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504" name="Google Shape;504;g127c7b1c539_6_0"/>
          <p:cNvSpPr txBox="1"/>
          <p:nvPr/>
        </p:nvSpPr>
        <p:spPr>
          <a:xfrm>
            <a:off x="530352" y="1051200"/>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Method </a:t>
            </a:r>
            <a:r>
              <a:rPr i="1" lang="en-US" sz="3000">
                <a:solidFill>
                  <a:srgbClr val="FFFFFF"/>
                </a:solidFill>
                <a:latin typeface="Geo"/>
                <a:ea typeface="Geo"/>
                <a:cs typeface="Geo"/>
                <a:sym typeface="Geo"/>
              </a:rPr>
              <a:t>/storetopublicpod</a:t>
            </a:r>
            <a:endParaRPr b="0" i="1" sz="3000" u="none" cap="none" strike="noStrike">
              <a:solidFill>
                <a:srgbClr val="FFFFFF"/>
              </a:solidFill>
              <a:latin typeface="Geo"/>
              <a:ea typeface="Geo"/>
              <a:cs typeface="Geo"/>
              <a:sym typeface="Geo"/>
            </a:endParaRPr>
          </a:p>
        </p:txBody>
      </p:sp>
      <p:sp>
        <p:nvSpPr>
          <p:cNvPr id="505" name="Google Shape;505;g127c7b1c539_6_0"/>
          <p:cNvSpPr txBox="1"/>
          <p:nvPr/>
        </p:nvSpPr>
        <p:spPr>
          <a:xfrm>
            <a:off x="415625" y="2691596"/>
            <a:ext cx="5565600" cy="576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How to share the notes</a:t>
            </a:r>
            <a:r>
              <a:rPr b="0" i="1" lang="en-US" sz="3000" u="none" cap="none" strike="noStrike">
                <a:solidFill>
                  <a:srgbClr val="FFFFFF"/>
                </a:solidFill>
                <a:latin typeface="Geo"/>
                <a:ea typeface="Geo"/>
                <a:cs typeface="Geo"/>
                <a:sym typeface="Geo"/>
              </a:rPr>
              <a:t>	</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04"/>
                                        </p:tgtEl>
                                        <p:attrNameLst>
                                          <p:attrName>style.visibility</p:attrName>
                                        </p:attrNameLst>
                                      </p:cBhvr>
                                      <p:to>
                                        <p:strVal val="visible"/>
                                      </p:to>
                                    </p:set>
                                    <p:animEffect filter="fade" transition="in">
                                      <p:cBhvr>
                                        <p:cTn dur="400"/>
                                        <p:tgtEl>
                                          <p:spTgt spid="504"/>
                                        </p:tgtEl>
                                      </p:cBhvr>
                                    </p:animEffect>
                                  </p:childTnLst>
                                </p:cTn>
                              </p:par>
                              <p:par>
                                <p:cTn fill="hold" nodeType="withEffect" presetClass="entr" presetID="10" presetSubtype="0">
                                  <p:stCondLst>
                                    <p:cond delay="1000"/>
                                  </p:stCondLst>
                                  <p:childTnLst>
                                    <p:set>
                                      <p:cBhvr>
                                        <p:cTn dur="1" fill="hold">
                                          <p:stCondLst>
                                            <p:cond delay="0"/>
                                          </p:stCondLst>
                                        </p:cTn>
                                        <p:tgtEl>
                                          <p:spTgt spid="505"/>
                                        </p:tgtEl>
                                        <p:attrNameLst>
                                          <p:attrName>style.visibility</p:attrName>
                                        </p:attrNameLst>
                                      </p:cBhvr>
                                      <p:to>
                                        <p:strVal val="visible"/>
                                      </p:to>
                                    </p:set>
                                    <p:animEffect filter="fade" transition="in">
                                      <p:cBhvr>
                                        <p:cTn dur="400"/>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9" name="Shape 509"/>
        <p:cNvGrpSpPr/>
        <p:nvPr/>
      </p:nvGrpSpPr>
      <p:grpSpPr>
        <a:xfrm>
          <a:off x="0" y="0"/>
          <a:ext cx="0" cy="0"/>
          <a:chOff x="0" y="0"/>
          <a:chExt cx="0" cy="0"/>
        </a:xfrm>
      </p:grpSpPr>
      <p:sp>
        <p:nvSpPr>
          <p:cNvPr id="510" name="Google Shape;510;g127c7b1c539_0_18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511" name="Google Shape;511;g127c7b1c539_0_180"/>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512" name="Google Shape;512;g127c7b1c539_0_180"/>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513" name="Google Shape;513;g127c7b1c539_0_180"/>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514" name="Google Shape;514;g127c7b1c539_0_180"/>
          <p:cNvGrpSpPr/>
          <p:nvPr/>
        </p:nvGrpSpPr>
        <p:grpSpPr>
          <a:xfrm>
            <a:off x="530210" y="3267681"/>
            <a:ext cx="972234" cy="45719"/>
            <a:chOff x="4886325" y="3371754"/>
            <a:chExt cx="2418492" cy="113728"/>
          </a:xfrm>
        </p:grpSpPr>
        <p:sp>
          <p:nvSpPr>
            <p:cNvPr id="515" name="Google Shape;515;g127c7b1c539_0_18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516" name="Google Shape;516;g127c7b1c539_0_180"/>
            <p:cNvGrpSpPr/>
            <p:nvPr/>
          </p:nvGrpSpPr>
          <p:grpSpPr>
            <a:xfrm>
              <a:off x="4886709" y="3371754"/>
              <a:ext cx="2418108" cy="113728"/>
              <a:chOff x="4886709" y="3371754"/>
              <a:chExt cx="2418108" cy="113728"/>
            </a:xfrm>
          </p:grpSpPr>
          <p:sp>
            <p:nvSpPr>
              <p:cNvPr id="517" name="Google Shape;517;g127c7b1c539_0_18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18" name="Google Shape;518;g127c7b1c539_0_18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19" name="Google Shape;519;g127c7b1c539_0_18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20" name="Google Shape;520;g127c7b1c539_0_18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521" name="Google Shape;521;g127c7b1c539_0_180"/>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522" name="Google Shape;522;g127c7b1c539_0_180"/>
          <p:cNvGrpSpPr/>
          <p:nvPr/>
        </p:nvGrpSpPr>
        <p:grpSpPr>
          <a:xfrm>
            <a:off x="10775529" y="5203874"/>
            <a:ext cx="885645" cy="802067"/>
            <a:chOff x="10948005" y="3272152"/>
            <a:chExt cx="868194" cy="786263"/>
          </a:xfrm>
        </p:grpSpPr>
        <p:sp>
          <p:nvSpPr>
            <p:cNvPr id="523" name="Google Shape;523;g127c7b1c539_0_180"/>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24" name="Google Shape;524;g127c7b1c539_0_180"/>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25" name="Google Shape;525;g127c7b1c539_0_180"/>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26" name="Google Shape;526;g127c7b1c539_0_180"/>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27" name="Google Shape;527;g127c7b1c539_0_180"/>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28" name="Google Shape;528;g127c7b1c539_0_180"/>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29" name="Google Shape;529;g127c7b1c539_0_180"/>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530" name="Google Shape;530;g127c7b1c539_0_180"/>
          <p:cNvSpPr txBox="1"/>
          <p:nvPr/>
        </p:nvSpPr>
        <p:spPr>
          <a:xfrm>
            <a:off x="530350" y="3462775"/>
            <a:ext cx="11380500" cy="25437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10000"/>
              </a:lnSpc>
              <a:spcBef>
                <a:spcPts val="0"/>
              </a:spcBef>
              <a:spcAft>
                <a:spcPts val="0"/>
              </a:spcAft>
              <a:buClr>
                <a:srgbClr val="FFFFFF"/>
              </a:buClr>
              <a:buSzPts val="2000"/>
              <a:buFont typeface="Avenir"/>
              <a:buAutoNum type="arabicPeriod"/>
            </a:pPr>
            <a:r>
              <a:rPr lang="en-US" sz="2000">
                <a:solidFill>
                  <a:srgbClr val="FFFFFF"/>
                </a:solidFill>
                <a:latin typeface="Avenir"/>
                <a:ea typeface="Avenir"/>
                <a:cs typeface="Avenir"/>
                <a:sym typeface="Avenir"/>
              </a:rPr>
              <a:t>After the Thing object for note link created in the public pod, the Note content itself is still private to the user who created it</a:t>
            </a:r>
            <a:endParaRPr sz="2000">
              <a:solidFill>
                <a:srgbClr val="FFFFFF"/>
              </a:solidFill>
              <a:latin typeface="Avenir"/>
              <a:ea typeface="Avenir"/>
              <a:cs typeface="Avenir"/>
              <a:sym typeface="Avenir"/>
            </a:endParaRPr>
          </a:p>
          <a:p>
            <a:pPr indent="-355600" lvl="0" marL="457200" marR="0" rtl="0" algn="l">
              <a:lnSpc>
                <a:spcPct val="110000"/>
              </a:lnSpc>
              <a:spcBef>
                <a:spcPts val="0"/>
              </a:spcBef>
              <a:spcAft>
                <a:spcPts val="0"/>
              </a:spcAft>
              <a:buClr>
                <a:srgbClr val="FFFFFF"/>
              </a:buClr>
              <a:buSzPts val="2000"/>
              <a:buFont typeface="Avenir"/>
              <a:buAutoNum type="arabicPeriod"/>
            </a:pPr>
            <a:r>
              <a:rPr lang="en-US" sz="2000">
                <a:solidFill>
                  <a:srgbClr val="FFFFFF"/>
                </a:solidFill>
                <a:latin typeface="Avenir"/>
                <a:ea typeface="Avenir"/>
                <a:cs typeface="Avenir"/>
                <a:sym typeface="Avenir"/>
              </a:rPr>
              <a:t>Need to make the access to the note public using setPublicResourceAccess(...)</a:t>
            </a:r>
            <a:endParaRPr sz="2000">
              <a:solidFill>
                <a:srgbClr val="FFFFFF"/>
              </a:solidFill>
              <a:latin typeface="Avenir"/>
              <a:ea typeface="Avenir"/>
              <a:cs typeface="Avenir"/>
              <a:sym typeface="Avenir"/>
            </a:endParaRPr>
          </a:p>
          <a:p>
            <a:pPr indent="-355600" lvl="0" marL="457200" marR="0" rtl="0" algn="l">
              <a:lnSpc>
                <a:spcPct val="110000"/>
              </a:lnSpc>
              <a:spcBef>
                <a:spcPts val="0"/>
              </a:spcBef>
              <a:spcAft>
                <a:spcPts val="0"/>
              </a:spcAft>
              <a:buClr>
                <a:srgbClr val="FFFFFF"/>
              </a:buClr>
              <a:buSzPts val="2000"/>
              <a:buFont typeface="Avenir"/>
              <a:buAutoNum type="arabicPeriod"/>
            </a:pPr>
            <a:r>
              <a:rPr lang="en-US" sz="2000">
                <a:solidFill>
                  <a:srgbClr val="FFFFFF"/>
                </a:solidFill>
                <a:latin typeface="Avenir"/>
                <a:ea typeface="Avenir"/>
                <a:cs typeface="Avenir"/>
                <a:sym typeface="Avenir"/>
              </a:rPr>
              <a:t>Problem: Function is still experimental and gives an error when accessed </a:t>
            </a:r>
            <a:endParaRPr sz="2000">
              <a:solidFill>
                <a:srgbClr val="FFFFFF"/>
              </a:solidFill>
              <a:latin typeface="Avenir"/>
              <a:ea typeface="Avenir"/>
              <a:cs typeface="Avenir"/>
              <a:sym typeface="Avenir"/>
            </a:endParaRPr>
          </a:p>
          <a:p>
            <a:pPr indent="0" lvl="0" marL="457200" marR="0" rtl="0" algn="l">
              <a:lnSpc>
                <a:spcPct val="110000"/>
              </a:lnSpc>
              <a:spcBef>
                <a:spcPts val="0"/>
              </a:spcBef>
              <a:spcAft>
                <a:spcPts val="0"/>
              </a:spcAft>
              <a:buNone/>
            </a:pPr>
            <a:r>
              <a:rPr lang="en-US" sz="2000">
                <a:solidFill>
                  <a:srgbClr val="FFFFFF"/>
                </a:solidFill>
                <a:latin typeface="Avenir"/>
                <a:ea typeface="Avenir"/>
                <a:cs typeface="Avenir"/>
                <a:sym typeface="Avenir"/>
              </a:rPr>
              <a:t>“{input: 'undefined',code: 'ERR_INVALID_URL'}”</a:t>
            </a:r>
            <a:endParaRPr sz="2000">
              <a:solidFill>
                <a:srgbClr val="FFFFFF"/>
              </a:solidFill>
              <a:latin typeface="Avenir"/>
              <a:ea typeface="Avenir"/>
              <a:cs typeface="Avenir"/>
              <a:sym typeface="Avenir"/>
            </a:endParaRPr>
          </a:p>
        </p:txBody>
      </p:sp>
      <p:sp>
        <p:nvSpPr>
          <p:cNvPr id="531" name="Google Shape;531;g127c7b1c539_0_180"/>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532" name="Google Shape;532;g127c7b1c539_0_180"/>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533" name="Google Shape;533;g127c7b1c539_0_180"/>
          <p:cNvSpPr txBox="1"/>
          <p:nvPr/>
        </p:nvSpPr>
        <p:spPr>
          <a:xfrm>
            <a:off x="530352" y="1051200"/>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Public sharing (Current Issue]</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33"/>
                                        </p:tgtEl>
                                        <p:attrNameLst>
                                          <p:attrName>style.visibility</p:attrName>
                                        </p:attrNameLst>
                                      </p:cBhvr>
                                      <p:to>
                                        <p:strVal val="visible"/>
                                      </p:to>
                                    </p:set>
                                    <p:animEffect filter="fade" transition="in">
                                      <p:cBhvr>
                                        <p:cTn dur="4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7" name="Shape 537"/>
        <p:cNvGrpSpPr/>
        <p:nvPr/>
      </p:nvGrpSpPr>
      <p:grpSpPr>
        <a:xfrm>
          <a:off x="0" y="0"/>
          <a:ext cx="0" cy="0"/>
          <a:chOff x="0" y="0"/>
          <a:chExt cx="0" cy="0"/>
        </a:xfrm>
      </p:grpSpPr>
      <p:sp>
        <p:nvSpPr>
          <p:cNvPr id="538" name="Google Shape;538;p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539" name="Google Shape;539;p6"/>
          <p:cNvPicPr preferRelativeResize="0"/>
          <p:nvPr/>
        </p:nvPicPr>
        <p:blipFill rotWithShape="1">
          <a:blip r:embed="rId3">
            <a:alphaModFix/>
          </a:blip>
          <a:srcRect b="4306" l="0" r="-1" t="10442"/>
          <a:stretch/>
        </p:blipFill>
        <p:spPr>
          <a:xfrm>
            <a:off x="0" y="0"/>
            <a:ext cx="12188932" cy="6857990"/>
          </a:xfrm>
          <a:prstGeom prst="rect">
            <a:avLst/>
          </a:prstGeom>
          <a:noFill/>
          <a:ln>
            <a:noFill/>
          </a:ln>
        </p:spPr>
      </p:pic>
      <p:sp>
        <p:nvSpPr>
          <p:cNvPr id="540" name="Google Shape;540;p6"/>
          <p:cNvSpPr/>
          <p:nvPr/>
        </p:nvSpPr>
        <p:spPr>
          <a:xfrm rot="-5400000">
            <a:off x="570186" y="-570186"/>
            <a:ext cx="6858000" cy="7998371"/>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541" name="Google Shape;541;p6"/>
          <p:cNvSpPr/>
          <p:nvPr/>
        </p:nvSpPr>
        <p:spPr>
          <a:xfrm rot="5400000">
            <a:off x="785350" y="-785349"/>
            <a:ext cx="744976"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542" name="Google Shape;542;p6"/>
          <p:cNvGrpSpPr/>
          <p:nvPr/>
        </p:nvGrpSpPr>
        <p:grpSpPr>
          <a:xfrm>
            <a:off x="496388" y="1922095"/>
            <a:ext cx="972241" cy="45718"/>
            <a:chOff x="4886325" y="3371754"/>
            <a:chExt cx="2418492" cy="113728"/>
          </a:xfrm>
        </p:grpSpPr>
        <p:sp>
          <p:nvSpPr>
            <p:cNvPr id="543" name="Google Shape;543;p6"/>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544" name="Google Shape;544;p6"/>
            <p:cNvGrpSpPr/>
            <p:nvPr/>
          </p:nvGrpSpPr>
          <p:grpSpPr>
            <a:xfrm>
              <a:off x="4886709" y="3371754"/>
              <a:ext cx="2418108" cy="113728"/>
              <a:chOff x="4886709" y="3371754"/>
              <a:chExt cx="2418108" cy="113728"/>
            </a:xfrm>
          </p:grpSpPr>
          <p:sp>
            <p:nvSpPr>
              <p:cNvPr id="545" name="Google Shape;545;p6"/>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46" name="Google Shape;546;p6"/>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47" name="Google Shape;547;p6"/>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48" name="Google Shape;548;p6"/>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549" name="Google Shape;549;p6"/>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550" name="Google Shape;550;p6"/>
          <p:cNvGrpSpPr/>
          <p:nvPr/>
        </p:nvGrpSpPr>
        <p:grpSpPr>
          <a:xfrm>
            <a:off x="10776050" y="5204025"/>
            <a:ext cx="886141" cy="802496"/>
            <a:chOff x="10948005" y="3272152"/>
            <a:chExt cx="868640" cy="786648"/>
          </a:xfrm>
        </p:grpSpPr>
        <p:sp>
          <p:nvSpPr>
            <p:cNvPr id="551" name="Google Shape;551;p6"/>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52" name="Google Shape;552;p6"/>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53" name="Google Shape;553;p6"/>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54" name="Google Shape;554;p6"/>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55" name="Google Shape;555;p6"/>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56" name="Google Shape;556;p6"/>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57" name="Google Shape;557;p6"/>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558" name="Google Shape;558;p6"/>
          <p:cNvSpPr txBox="1"/>
          <p:nvPr/>
        </p:nvSpPr>
        <p:spPr>
          <a:xfrm>
            <a:off x="415624" y="2155042"/>
            <a:ext cx="10329746" cy="4408848"/>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What the system can do:</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000"/>
              <a:buFont typeface="Arial"/>
              <a:buNone/>
            </a:pPr>
            <a:r>
              <a:t/>
            </a:r>
            <a:endParaRPr b="0" i="0" sz="2000" u="none" cap="none" strike="noStrike">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	1. Allows a user to create/read </a:t>
            </a:r>
            <a:r>
              <a:rPr lang="en-US" sz="2000">
                <a:solidFill>
                  <a:srgbClr val="FFFFFF"/>
                </a:solidFill>
                <a:latin typeface="Avenir"/>
                <a:ea typeface="Avenir"/>
                <a:cs typeface="Avenir"/>
                <a:sym typeface="Avenir"/>
              </a:rPr>
              <a:t>n</a:t>
            </a:r>
            <a:r>
              <a:rPr b="0" i="0" lang="en-US" sz="2000" u="none" cap="none" strike="noStrike">
                <a:solidFill>
                  <a:srgbClr val="FFFFFF"/>
                </a:solidFill>
                <a:latin typeface="Avenir"/>
                <a:ea typeface="Avenir"/>
                <a:cs typeface="Avenir"/>
                <a:sym typeface="Avenir"/>
              </a:rPr>
              <a:t>otes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	2. Allow a user to share his notes with another user (read/edit privileges)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	3. Public sharing of notes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	4*. Associate notes with tags, eg (private and public) and also with specific tags 	(Mathematics, physics, screenplay) </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	5*. Functionality for users to give edit suggestions to public “read-only” notes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	6*. Link ideas -&gt; create a knowledge graph (a sentence/phrase in note X can be linked-to 	note Y)</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000"/>
              <a:buFont typeface="Arial"/>
              <a:buNone/>
            </a:pPr>
            <a:r>
              <a:t/>
            </a:r>
            <a:endParaRPr b="0" i="0" sz="2000" u="none" cap="none" strike="noStrike">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rgbClr val="FFFFFF"/>
                </a:solidFill>
                <a:latin typeface="Avenir"/>
                <a:ea typeface="Avenir"/>
                <a:cs typeface="Avenir"/>
                <a:sym typeface="Avenir"/>
              </a:rPr>
              <a:t> * </a:t>
            </a:r>
            <a:r>
              <a:rPr lang="en-US" sz="2000">
                <a:solidFill>
                  <a:srgbClr val="FFFFFF"/>
                </a:solidFill>
                <a:latin typeface="Avenir"/>
                <a:ea typeface="Avenir"/>
                <a:cs typeface="Avenir"/>
                <a:sym typeface="Avenir"/>
              </a:rPr>
              <a:t>I</a:t>
            </a:r>
            <a:r>
              <a:rPr b="0" i="0" lang="en-US" sz="2000" u="none" cap="none" strike="noStrike">
                <a:solidFill>
                  <a:srgbClr val="FFFFFF"/>
                </a:solidFill>
                <a:latin typeface="Avenir"/>
                <a:ea typeface="Avenir"/>
                <a:cs typeface="Avenir"/>
                <a:sym typeface="Avenir"/>
              </a:rPr>
              <a:t>ncluded in a more complex data exchange scenario</a:t>
            </a:r>
            <a:endParaRPr b="0" i="0" sz="1400" u="none" cap="none" strike="noStrike">
              <a:solidFill>
                <a:srgbClr val="000000"/>
              </a:solidFill>
              <a:latin typeface="Arial"/>
              <a:ea typeface="Arial"/>
              <a:cs typeface="Arial"/>
              <a:sym typeface="Arial"/>
            </a:endParaRPr>
          </a:p>
        </p:txBody>
      </p:sp>
      <p:sp>
        <p:nvSpPr>
          <p:cNvPr id="559" name="Google Shape;559;p6"/>
          <p:cNvSpPr txBox="1"/>
          <p:nvPr/>
        </p:nvSpPr>
        <p:spPr>
          <a:xfrm>
            <a:off x="530352" y="711120"/>
            <a:ext cx="3883231"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560" name="Google Shape;560;p6"/>
          <p:cNvCxnSpPr/>
          <p:nvPr/>
        </p:nvCxnSpPr>
        <p:spPr>
          <a:xfrm>
            <a:off x="607375" y="917297"/>
            <a:ext cx="10920033" cy="0"/>
          </a:xfrm>
          <a:prstGeom prst="straightConnector1">
            <a:avLst/>
          </a:prstGeom>
          <a:noFill/>
          <a:ln cap="flat" cmpd="sng" w="9525">
            <a:solidFill>
              <a:schemeClr val="lt1"/>
            </a:solidFill>
            <a:prstDash val="solid"/>
            <a:miter lim="800000"/>
            <a:headEnd len="sm" w="sm" type="none"/>
            <a:tailEnd len="sm" w="sm" type="none"/>
          </a:ln>
        </p:spPr>
      </p:cxnSp>
      <p:sp>
        <p:nvSpPr>
          <p:cNvPr id="561" name="Google Shape;561;p6"/>
          <p:cNvSpPr txBox="1"/>
          <p:nvPr/>
        </p:nvSpPr>
        <p:spPr>
          <a:xfrm>
            <a:off x="415623" y="1304586"/>
            <a:ext cx="10611701" cy="123501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2. Complex d</a:t>
            </a:r>
            <a:r>
              <a:rPr b="0" i="1" lang="en-US" sz="3000" u="none" cap="none" strike="noStrike">
                <a:solidFill>
                  <a:srgbClr val="FFFFFF"/>
                </a:solidFill>
                <a:latin typeface="Geo"/>
                <a:ea typeface="Geo"/>
                <a:cs typeface="Geo"/>
                <a:sym typeface="Geo"/>
              </a:rPr>
              <a:t>ata exchange scenario</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61"/>
                                        </p:tgtEl>
                                        <p:attrNameLst>
                                          <p:attrName>style.visibility</p:attrName>
                                        </p:attrNameLst>
                                      </p:cBhvr>
                                      <p:to>
                                        <p:strVal val="visible"/>
                                      </p:to>
                                    </p:set>
                                    <p:animEffect filter="fade" transition="in">
                                      <p:cBhvr>
                                        <p:cTn dur="4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65" name="Shape 565"/>
        <p:cNvGrpSpPr/>
        <p:nvPr/>
      </p:nvGrpSpPr>
      <p:grpSpPr>
        <a:xfrm>
          <a:off x="0" y="0"/>
          <a:ext cx="0" cy="0"/>
          <a:chOff x="0" y="0"/>
          <a:chExt cx="0" cy="0"/>
        </a:xfrm>
      </p:grpSpPr>
      <p:sp>
        <p:nvSpPr>
          <p:cNvPr id="566" name="Google Shape;566;g127c7b1c539_1_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567" name="Google Shape;567;g127c7b1c539_1_0"/>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568" name="Google Shape;568;g127c7b1c539_1_0"/>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569" name="Google Shape;569;g127c7b1c539_1_0"/>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570" name="Google Shape;570;g127c7b1c539_1_0"/>
          <p:cNvGrpSpPr/>
          <p:nvPr/>
        </p:nvGrpSpPr>
        <p:grpSpPr>
          <a:xfrm>
            <a:off x="496373" y="1922114"/>
            <a:ext cx="972234" cy="45719"/>
            <a:chOff x="4886325" y="3371754"/>
            <a:chExt cx="2418492" cy="113728"/>
          </a:xfrm>
        </p:grpSpPr>
        <p:sp>
          <p:nvSpPr>
            <p:cNvPr id="571" name="Google Shape;571;g127c7b1c539_1_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572" name="Google Shape;572;g127c7b1c539_1_0"/>
            <p:cNvGrpSpPr/>
            <p:nvPr/>
          </p:nvGrpSpPr>
          <p:grpSpPr>
            <a:xfrm>
              <a:off x="4886709" y="3371754"/>
              <a:ext cx="2418108" cy="113728"/>
              <a:chOff x="4886709" y="3371754"/>
              <a:chExt cx="2418108" cy="113728"/>
            </a:xfrm>
          </p:grpSpPr>
          <p:sp>
            <p:nvSpPr>
              <p:cNvPr id="573" name="Google Shape;573;g127c7b1c539_1_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74" name="Google Shape;574;g127c7b1c539_1_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75" name="Google Shape;575;g127c7b1c539_1_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76" name="Google Shape;576;g127c7b1c539_1_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577" name="Google Shape;577;g127c7b1c539_1_0"/>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578" name="Google Shape;578;g127c7b1c539_1_0"/>
          <p:cNvGrpSpPr/>
          <p:nvPr/>
        </p:nvGrpSpPr>
        <p:grpSpPr>
          <a:xfrm>
            <a:off x="10775529" y="5203874"/>
            <a:ext cx="885645" cy="802067"/>
            <a:chOff x="10948005" y="3272152"/>
            <a:chExt cx="868194" cy="786263"/>
          </a:xfrm>
        </p:grpSpPr>
        <p:sp>
          <p:nvSpPr>
            <p:cNvPr id="579" name="Google Shape;579;g127c7b1c539_1_0"/>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80" name="Google Shape;580;g127c7b1c539_1_0"/>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81" name="Google Shape;581;g127c7b1c539_1_0"/>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82" name="Google Shape;582;g127c7b1c539_1_0"/>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83" name="Google Shape;583;g127c7b1c539_1_0"/>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84" name="Google Shape;584;g127c7b1c539_1_0"/>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85" name="Google Shape;585;g127c7b1c539_1_0"/>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586" name="Google Shape;586;g127c7b1c539_1_0"/>
          <p:cNvSpPr txBox="1"/>
          <p:nvPr/>
        </p:nvSpPr>
        <p:spPr>
          <a:xfrm>
            <a:off x="415624" y="2155042"/>
            <a:ext cx="10329600" cy="4408800"/>
          </a:xfrm>
          <a:prstGeom prst="rect">
            <a:avLst/>
          </a:prstGeom>
          <a:noFill/>
          <a:ln>
            <a:noFill/>
          </a:ln>
        </p:spPr>
        <p:txBody>
          <a:bodyPr anchorCtr="0" anchor="t" bIns="45700" lIns="91425" spcFirstLastPara="1" rIns="91425" wrap="square" tIns="45700">
            <a:noAutofit/>
          </a:bodyPr>
          <a:lstStyle/>
          <a:p>
            <a:pPr indent="-355600" lvl="0" marL="914400" marR="0" rtl="0" algn="l">
              <a:lnSpc>
                <a:spcPct val="110000"/>
              </a:lnSpc>
              <a:spcBef>
                <a:spcPts val="0"/>
              </a:spcBef>
              <a:spcAft>
                <a:spcPts val="0"/>
              </a:spcAft>
              <a:buClr>
                <a:schemeClr val="lt1"/>
              </a:buClr>
              <a:buSzPts val="2000"/>
              <a:buFont typeface="Arial"/>
              <a:buAutoNum type="arabicPeriod"/>
            </a:pPr>
            <a:r>
              <a:rPr lang="en-US" sz="2000">
                <a:solidFill>
                  <a:schemeClr val="lt1"/>
                </a:solidFill>
              </a:rPr>
              <a:t>Adding a contact</a:t>
            </a:r>
            <a:endParaRPr sz="2000">
              <a:solidFill>
                <a:schemeClr val="lt1"/>
              </a:solidFill>
            </a:endParaRPr>
          </a:p>
          <a:p>
            <a:pPr indent="-355600" lvl="0" marL="914400" marR="0" rtl="0" algn="l">
              <a:lnSpc>
                <a:spcPct val="110000"/>
              </a:lnSpc>
              <a:spcBef>
                <a:spcPts val="0"/>
              </a:spcBef>
              <a:spcAft>
                <a:spcPts val="0"/>
              </a:spcAft>
              <a:buClr>
                <a:schemeClr val="lt1"/>
              </a:buClr>
              <a:buSzPts val="2000"/>
              <a:buAutoNum type="arabicPeriod"/>
            </a:pPr>
            <a:r>
              <a:rPr lang="en-US" sz="2000">
                <a:solidFill>
                  <a:schemeClr val="lt1"/>
                </a:solidFill>
              </a:rPr>
              <a:t>Adding viewer to a note</a:t>
            </a:r>
            <a:endParaRPr sz="2000">
              <a:solidFill>
                <a:schemeClr val="lt1"/>
              </a:solidFill>
            </a:endParaRPr>
          </a:p>
        </p:txBody>
      </p:sp>
      <p:sp>
        <p:nvSpPr>
          <p:cNvPr id="587" name="Google Shape;587;g127c7b1c539_1_0"/>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FFFFFF"/>
                </a:solidFill>
                <a:latin typeface="Avenir"/>
                <a:ea typeface="Avenir"/>
                <a:cs typeface="Avenir"/>
                <a:sym typeface="Avenir"/>
              </a:rPr>
              <a:t>Technical difficulties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588" name="Google Shape;588;g127c7b1c539_1_0"/>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589" name="Google Shape;589;g127c7b1c539_1_0"/>
          <p:cNvSpPr txBox="1"/>
          <p:nvPr/>
        </p:nvSpPr>
        <p:spPr>
          <a:xfrm>
            <a:off x="415625" y="1304580"/>
            <a:ext cx="8323200" cy="617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3. Technical </a:t>
            </a:r>
            <a:r>
              <a:rPr i="1" lang="en-US" sz="3000">
                <a:solidFill>
                  <a:srgbClr val="FFFFFF"/>
                </a:solidFill>
                <a:latin typeface="Geo"/>
                <a:ea typeface="Geo"/>
                <a:cs typeface="Geo"/>
                <a:sym typeface="Geo"/>
              </a:rPr>
              <a:t>difficulties</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89"/>
                                        </p:tgtEl>
                                        <p:attrNameLst>
                                          <p:attrName>style.visibility</p:attrName>
                                        </p:attrNameLst>
                                      </p:cBhvr>
                                      <p:to>
                                        <p:strVal val="visible"/>
                                      </p:to>
                                    </p:set>
                                    <p:animEffect filter="fade" transition="in">
                                      <p:cBhvr>
                                        <p:cTn dur="400"/>
                                        <p:tgtEl>
                                          <p:spTgt spid="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3" name="Shape 593"/>
        <p:cNvGrpSpPr/>
        <p:nvPr/>
      </p:nvGrpSpPr>
      <p:grpSpPr>
        <a:xfrm>
          <a:off x="0" y="0"/>
          <a:ext cx="0" cy="0"/>
          <a:chOff x="0" y="0"/>
          <a:chExt cx="0" cy="0"/>
        </a:xfrm>
      </p:grpSpPr>
      <p:sp>
        <p:nvSpPr>
          <p:cNvPr id="594" name="Google Shape;594;g127c7b1c539_7_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595" name="Google Shape;595;g127c7b1c539_7_5"/>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596" name="Google Shape;596;g127c7b1c539_7_5"/>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597" name="Google Shape;597;g127c7b1c539_7_5"/>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598" name="Google Shape;598;g127c7b1c539_7_5"/>
          <p:cNvGrpSpPr/>
          <p:nvPr/>
        </p:nvGrpSpPr>
        <p:grpSpPr>
          <a:xfrm>
            <a:off x="496373" y="1922114"/>
            <a:ext cx="972234" cy="45719"/>
            <a:chOff x="4886325" y="3371754"/>
            <a:chExt cx="2418492" cy="113728"/>
          </a:xfrm>
        </p:grpSpPr>
        <p:sp>
          <p:nvSpPr>
            <p:cNvPr id="599" name="Google Shape;599;g127c7b1c539_7_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600" name="Google Shape;600;g127c7b1c539_7_5"/>
            <p:cNvGrpSpPr/>
            <p:nvPr/>
          </p:nvGrpSpPr>
          <p:grpSpPr>
            <a:xfrm>
              <a:off x="4886709" y="3371754"/>
              <a:ext cx="2418108" cy="113728"/>
              <a:chOff x="4886709" y="3371754"/>
              <a:chExt cx="2418108" cy="113728"/>
            </a:xfrm>
          </p:grpSpPr>
          <p:sp>
            <p:nvSpPr>
              <p:cNvPr id="601" name="Google Shape;601;g127c7b1c539_7_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02" name="Google Shape;602;g127c7b1c539_7_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03" name="Google Shape;603;g127c7b1c539_7_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04" name="Google Shape;604;g127c7b1c539_7_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605" name="Google Shape;605;g127c7b1c539_7_5"/>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606" name="Google Shape;606;g127c7b1c539_7_5"/>
          <p:cNvGrpSpPr/>
          <p:nvPr/>
        </p:nvGrpSpPr>
        <p:grpSpPr>
          <a:xfrm>
            <a:off x="10775529" y="5203874"/>
            <a:ext cx="885645" cy="802067"/>
            <a:chOff x="10948005" y="3272152"/>
            <a:chExt cx="868194" cy="786263"/>
          </a:xfrm>
        </p:grpSpPr>
        <p:sp>
          <p:nvSpPr>
            <p:cNvPr id="607" name="Google Shape;607;g127c7b1c539_7_5"/>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8" name="Google Shape;608;g127c7b1c539_7_5"/>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9" name="Google Shape;609;g127c7b1c539_7_5"/>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10" name="Google Shape;610;g127c7b1c539_7_5"/>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11" name="Google Shape;611;g127c7b1c539_7_5"/>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12" name="Google Shape;612;g127c7b1c539_7_5"/>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13" name="Google Shape;613;g127c7b1c539_7_5"/>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614" name="Google Shape;614;g127c7b1c539_7_5"/>
          <p:cNvSpPr txBox="1"/>
          <p:nvPr/>
        </p:nvSpPr>
        <p:spPr>
          <a:xfrm>
            <a:off x="415624" y="2155050"/>
            <a:ext cx="5161500" cy="4408800"/>
          </a:xfrm>
          <a:prstGeom prst="rect">
            <a:avLst/>
          </a:prstGeom>
          <a:noFill/>
          <a:ln>
            <a:noFill/>
          </a:ln>
        </p:spPr>
        <p:txBody>
          <a:bodyPr anchorCtr="0" anchor="t" bIns="45700" lIns="91425" spcFirstLastPara="1" rIns="91425" wrap="square" tIns="45700">
            <a:noAutofit/>
          </a:bodyPr>
          <a:lstStyle/>
          <a:p>
            <a:pPr indent="-355600" lvl="0" marL="914400" marR="0" rtl="0" algn="l">
              <a:lnSpc>
                <a:spcPct val="110000"/>
              </a:lnSpc>
              <a:spcBef>
                <a:spcPts val="0"/>
              </a:spcBef>
              <a:spcAft>
                <a:spcPts val="0"/>
              </a:spcAft>
              <a:buClr>
                <a:schemeClr val="lt1"/>
              </a:buClr>
              <a:buSzPts val="2000"/>
              <a:buFont typeface="Arial"/>
              <a:buAutoNum type="arabicPeriod"/>
            </a:pPr>
            <a:r>
              <a:rPr lang="en-US" sz="2000">
                <a:solidFill>
                  <a:schemeClr val="lt1"/>
                </a:solidFill>
              </a:rPr>
              <a:t>Adding a Contact</a:t>
            </a:r>
            <a:endParaRPr sz="2000">
              <a:solidFill>
                <a:schemeClr val="lt1"/>
              </a:solidFill>
            </a:endParaRPr>
          </a:p>
          <a:p>
            <a:pPr indent="-355600" lvl="1" marL="1371600" marR="0" rtl="0" algn="l">
              <a:lnSpc>
                <a:spcPct val="110000"/>
              </a:lnSpc>
              <a:spcBef>
                <a:spcPts val="0"/>
              </a:spcBef>
              <a:spcAft>
                <a:spcPts val="0"/>
              </a:spcAft>
              <a:buClr>
                <a:schemeClr val="lt1"/>
              </a:buClr>
              <a:buSzPts val="2000"/>
              <a:buAutoNum type="alphaLcPeriod"/>
            </a:pPr>
            <a:r>
              <a:rPr lang="en-US" sz="2000">
                <a:solidFill>
                  <a:schemeClr val="lt1"/>
                </a:solidFill>
              </a:rPr>
              <a:t>We could not find an API to directly add a contact</a:t>
            </a:r>
            <a:endParaRPr sz="2000">
              <a:solidFill>
                <a:schemeClr val="lt1"/>
              </a:solidFill>
            </a:endParaRPr>
          </a:p>
          <a:p>
            <a:pPr indent="-355600" lvl="1" marL="1371600" marR="0" rtl="0" algn="l">
              <a:lnSpc>
                <a:spcPct val="110000"/>
              </a:lnSpc>
              <a:spcBef>
                <a:spcPts val="0"/>
              </a:spcBef>
              <a:spcAft>
                <a:spcPts val="0"/>
              </a:spcAft>
              <a:buClr>
                <a:schemeClr val="lt1"/>
              </a:buClr>
              <a:buSzPts val="2000"/>
              <a:buAutoNum type="alphaLcPeriod"/>
            </a:pPr>
            <a:r>
              <a:rPr lang="en-US" sz="2000">
                <a:solidFill>
                  <a:schemeClr val="lt1"/>
                </a:solidFill>
              </a:rPr>
              <a:t>We tried to modify people.ttl file, but 401 error was produced each time, although we have access to other files inside the pod, even after modifying people.ttl file to be accessible by anyone error persists</a:t>
            </a:r>
            <a:endParaRPr sz="2000">
              <a:solidFill>
                <a:schemeClr val="lt1"/>
              </a:solidFill>
            </a:endParaRPr>
          </a:p>
          <a:p>
            <a:pPr indent="0" lvl="0" marL="914400" marR="0" rtl="0" algn="l">
              <a:lnSpc>
                <a:spcPct val="110000"/>
              </a:lnSpc>
              <a:spcBef>
                <a:spcPts val="0"/>
              </a:spcBef>
              <a:spcAft>
                <a:spcPts val="0"/>
              </a:spcAft>
              <a:buNone/>
            </a:pPr>
            <a:r>
              <a:t/>
            </a:r>
            <a:endParaRPr sz="2000">
              <a:solidFill>
                <a:schemeClr val="lt1"/>
              </a:solidFill>
            </a:endParaRPr>
          </a:p>
        </p:txBody>
      </p:sp>
      <p:sp>
        <p:nvSpPr>
          <p:cNvPr id="615" name="Google Shape;615;g127c7b1c539_7_5"/>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FFFFFF"/>
                </a:solidFill>
                <a:latin typeface="Avenir"/>
                <a:ea typeface="Avenir"/>
                <a:cs typeface="Avenir"/>
                <a:sym typeface="Avenir"/>
              </a:rPr>
              <a:t>Technical difficulties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616" name="Google Shape;616;g127c7b1c539_7_5"/>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617" name="Google Shape;617;g127c7b1c539_7_5"/>
          <p:cNvSpPr txBox="1"/>
          <p:nvPr/>
        </p:nvSpPr>
        <p:spPr>
          <a:xfrm>
            <a:off x="415625" y="1304580"/>
            <a:ext cx="8323200" cy="617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Technical difficulties</a:t>
            </a:r>
            <a:endParaRPr b="0" i="1" sz="3000" u="none" cap="none" strike="noStrike">
              <a:solidFill>
                <a:srgbClr val="FFFFFF"/>
              </a:solidFill>
              <a:latin typeface="Geo"/>
              <a:ea typeface="Geo"/>
              <a:cs typeface="Geo"/>
              <a:sym typeface="Geo"/>
            </a:endParaRPr>
          </a:p>
        </p:txBody>
      </p:sp>
      <p:pic>
        <p:nvPicPr>
          <p:cNvPr id="618" name="Google Shape;618;g127c7b1c539_7_5"/>
          <p:cNvPicPr preferRelativeResize="0"/>
          <p:nvPr/>
        </p:nvPicPr>
        <p:blipFill>
          <a:blip r:embed="rId4">
            <a:alphaModFix/>
          </a:blip>
          <a:stretch>
            <a:fillRect/>
          </a:stretch>
        </p:blipFill>
        <p:spPr>
          <a:xfrm>
            <a:off x="5907950" y="2155049"/>
            <a:ext cx="6134949" cy="256300"/>
          </a:xfrm>
          <a:prstGeom prst="rect">
            <a:avLst/>
          </a:prstGeom>
          <a:noFill/>
          <a:ln>
            <a:noFill/>
          </a:ln>
        </p:spPr>
      </p:pic>
      <p:pic>
        <p:nvPicPr>
          <p:cNvPr id="619" name="Google Shape;619;g127c7b1c539_7_5"/>
          <p:cNvPicPr preferRelativeResize="0"/>
          <p:nvPr/>
        </p:nvPicPr>
        <p:blipFill>
          <a:blip r:embed="rId5">
            <a:alphaModFix/>
          </a:blip>
          <a:stretch>
            <a:fillRect/>
          </a:stretch>
        </p:blipFill>
        <p:spPr>
          <a:xfrm>
            <a:off x="5941625" y="2482000"/>
            <a:ext cx="4957511" cy="4213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17"/>
                                        </p:tgtEl>
                                        <p:attrNameLst>
                                          <p:attrName>style.visibility</p:attrName>
                                        </p:attrNameLst>
                                      </p:cBhvr>
                                      <p:to>
                                        <p:strVal val="visible"/>
                                      </p:to>
                                    </p:set>
                                    <p:animEffect filter="fade" transition="in">
                                      <p:cBhvr>
                                        <p:cTn dur="4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23" name="Shape 623"/>
        <p:cNvGrpSpPr/>
        <p:nvPr/>
      </p:nvGrpSpPr>
      <p:grpSpPr>
        <a:xfrm>
          <a:off x="0" y="0"/>
          <a:ext cx="0" cy="0"/>
          <a:chOff x="0" y="0"/>
          <a:chExt cx="0" cy="0"/>
        </a:xfrm>
      </p:grpSpPr>
      <p:sp>
        <p:nvSpPr>
          <p:cNvPr id="624" name="Google Shape;624;g127c7b1c539_7_3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625" name="Google Shape;625;g127c7b1c539_7_37"/>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626" name="Google Shape;626;g127c7b1c539_7_37"/>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627" name="Google Shape;627;g127c7b1c539_7_37"/>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628" name="Google Shape;628;g127c7b1c539_7_37"/>
          <p:cNvGrpSpPr/>
          <p:nvPr/>
        </p:nvGrpSpPr>
        <p:grpSpPr>
          <a:xfrm>
            <a:off x="496373" y="1922114"/>
            <a:ext cx="972234" cy="45719"/>
            <a:chOff x="4886325" y="3371754"/>
            <a:chExt cx="2418492" cy="113728"/>
          </a:xfrm>
        </p:grpSpPr>
        <p:sp>
          <p:nvSpPr>
            <p:cNvPr id="629" name="Google Shape;629;g127c7b1c539_7_3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630" name="Google Shape;630;g127c7b1c539_7_37"/>
            <p:cNvGrpSpPr/>
            <p:nvPr/>
          </p:nvGrpSpPr>
          <p:grpSpPr>
            <a:xfrm>
              <a:off x="4886709" y="3371754"/>
              <a:ext cx="2418108" cy="113728"/>
              <a:chOff x="4886709" y="3371754"/>
              <a:chExt cx="2418108" cy="113728"/>
            </a:xfrm>
          </p:grpSpPr>
          <p:sp>
            <p:nvSpPr>
              <p:cNvPr id="631" name="Google Shape;631;g127c7b1c539_7_3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32" name="Google Shape;632;g127c7b1c539_7_3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33" name="Google Shape;633;g127c7b1c539_7_3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34" name="Google Shape;634;g127c7b1c539_7_3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635" name="Google Shape;635;g127c7b1c539_7_37"/>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636" name="Google Shape;636;g127c7b1c539_7_37"/>
          <p:cNvGrpSpPr/>
          <p:nvPr/>
        </p:nvGrpSpPr>
        <p:grpSpPr>
          <a:xfrm>
            <a:off x="10775529" y="5203874"/>
            <a:ext cx="885645" cy="802067"/>
            <a:chOff x="10948005" y="3272152"/>
            <a:chExt cx="868194" cy="786263"/>
          </a:xfrm>
        </p:grpSpPr>
        <p:sp>
          <p:nvSpPr>
            <p:cNvPr id="637" name="Google Shape;637;g127c7b1c539_7_37"/>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38" name="Google Shape;638;g127c7b1c539_7_37"/>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39" name="Google Shape;639;g127c7b1c539_7_37"/>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40" name="Google Shape;640;g127c7b1c539_7_37"/>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41" name="Google Shape;641;g127c7b1c539_7_37"/>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42" name="Google Shape;642;g127c7b1c539_7_37"/>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43" name="Google Shape;643;g127c7b1c539_7_37"/>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644" name="Google Shape;644;g127c7b1c539_7_37"/>
          <p:cNvSpPr txBox="1"/>
          <p:nvPr/>
        </p:nvSpPr>
        <p:spPr>
          <a:xfrm>
            <a:off x="415624" y="2155050"/>
            <a:ext cx="5161500" cy="4408800"/>
          </a:xfrm>
          <a:prstGeom prst="rect">
            <a:avLst/>
          </a:prstGeom>
          <a:noFill/>
          <a:ln>
            <a:noFill/>
          </a:ln>
        </p:spPr>
        <p:txBody>
          <a:bodyPr anchorCtr="0" anchor="t" bIns="45700" lIns="91425" spcFirstLastPara="1" rIns="91425" wrap="square" tIns="45700">
            <a:noAutofit/>
          </a:bodyPr>
          <a:lstStyle/>
          <a:p>
            <a:pPr indent="-355600" lvl="0" marL="914400" marR="0" rtl="0" algn="l">
              <a:lnSpc>
                <a:spcPct val="110000"/>
              </a:lnSpc>
              <a:spcBef>
                <a:spcPts val="0"/>
              </a:spcBef>
              <a:spcAft>
                <a:spcPts val="0"/>
              </a:spcAft>
              <a:buClr>
                <a:schemeClr val="lt1"/>
              </a:buClr>
              <a:buSzPts val="2000"/>
              <a:buFont typeface="Arial"/>
              <a:buAutoNum type="arabicPeriod"/>
            </a:pPr>
            <a:r>
              <a:rPr lang="en-US" sz="2000">
                <a:solidFill>
                  <a:schemeClr val="lt1"/>
                </a:solidFill>
              </a:rPr>
              <a:t>Adding Viewer to Note</a:t>
            </a:r>
            <a:endParaRPr sz="2000">
              <a:solidFill>
                <a:schemeClr val="lt1"/>
              </a:solidFill>
            </a:endParaRPr>
          </a:p>
          <a:p>
            <a:pPr indent="-355600" lvl="1" marL="1371600" marR="0" rtl="0" algn="l">
              <a:lnSpc>
                <a:spcPct val="110000"/>
              </a:lnSpc>
              <a:spcBef>
                <a:spcPts val="0"/>
              </a:spcBef>
              <a:spcAft>
                <a:spcPts val="0"/>
              </a:spcAft>
              <a:buClr>
                <a:schemeClr val="lt1"/>
              </a:buClr>
              <a:buSzPts val="2000"/>
              <a:buAutoNum type="alphaLcPeriod"/>
            </a:pPr>
            <a:r>
              <a:rPr lang="en-US" sz="2000">
                <a:solidFill>
                  <a:schemeClr val="lt1"/>
                </a:solidFill>
              </a:rPr>
              <a:t>Library has some problems with sub directories inclusion (export), Need further investigation</a:t>
            </a:r>
            <a:endParaRPr sz="2000">
              <a:solidFill>
                <a:schemeClr val="lt1"/>
              </a:solidFill>
            </a:endParaRPr>
          </a:p>
          <a:p>
            <a:pPr indent="0" lvl="0" marL="914400" marR="0" rtl="0" algn="l">
              <a:lnSpc>
                <a:spcPct val="110000"/>
              </a:lnSpc>
              <a:spcBef>
                <a:spcPts val="0"/>
              </a:spcBef>
              <a:spcAft>
                <a:spcPts val="0"/>
              </a:spcAft>
              <a:buNone/>
            </a:pPr>
            <a:r>
              <a:t/>
            </a:r>
            <a:endParaRPr sz="2000">
              <a:solidFill>
                <a:schemeClr val="lt1"/>
              </a:solidFill>
            </a:endParaRPr>
          </a:p>
        </p:txBody>
      </p:sp>
      <p:sp>
        <p:nvSpPr>
          <p:cNvPr id="645" name="Google Shape;645;g127c7b1c539_7_37"/>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FFFFFF"/>
                </a:solidFill>
                <a:latin typeface="Avenir"/>
                <a:ea typeface="Avenir"/>
                <a:cs typeface="Avenir"/>
                <a:sym typeface="Avenir"/>
              </a:rPr>
              <a:t>Technical difficulties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646" name="Google Shape;646;g127c7b1c539_7_37"/>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647" name="Google Shape;647;g127c7b1c539_7_37"/>
          <p:cNvSpPr txBox="1"/>
          <p:nvPr/>
        </p:nvSpPr>
        <p:spPr>
          <a:xfrm>
            <a:off x="415625" y="1304580"/>
            <a:ext cx="8323200" cy="617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Technical difficulties</a:t>
            </a:r>
            <a:endParaRPr b="0" i="1" sz="3000" u="none" cap="none" strike="noStrike">
              <a:solidFill>
                <a:srgbClr val="FFFFFF"/>
              </a:solidFill>
              <a:latin typeface="Geo"/>
              <a:ea typeface="Geo"/>
              <a:cs typeface="Geo"/>
              <a:sym typeface="Geo"/>
            </a:endParaRPr>
          </a:p>
        </p:txBody>
      </p:sp>
      <p:pic>
        <p:nvPicPr>
          <p:cNvPr id="648" name="Google Shape;648;g127c7b1c539_7_37"/>
          <p:cNvPicPr preferRelativeResize="0"/>
          <p:nvPr/>
        </p:nvPicPr>
        <p:blipFill>
          <a:blip r:embed="rId4">
            <a:alphaModFix/>
          </a:blip>
          <a:stretch>
            <a:fillRect/>
          </a:stretch>
        </p:blipFill>
        <p:spPr>
          <a:xfrm>
            <a:off x="4166675" y="1887577"/>
            <a:ext cx="7895625" cy="558050"/>
          </a:xfrm>
          <a:prstGeom prst="rect">
            <a:avLst/>
          </a:prstGeom>
          <a:noFill/>
          <a:ln>
            <a:noFill/>
          </a:ln>
        </p:spPr>
      </p:pic>
      <p:pic>
        <p:nvPicPr>
          <p:cNvPr id="649" name="Google Shape;649;g127c7b1c539_7_37"/>
          <p:cNvPicPr preferRelativeResize="0"/>
          <p:nvPr/>
        </p:nvPicPr>
        <p:blipFill>
          <a:blip r:embed="rId5">
            <a:alphaModFix/>
          </a:blip>
          <a:stretch>
            <a:fillRect/>
          </a:stretch>
        </p:blipFill>
        <p:spPr>
          <a:xfrm>
            <a:off x="4742225" y="3163550"/>
            <a:ext cx="7320075" cy="332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47"/>
                                        </p:tgtEl>
                                        <p:attrNameLst>
                                          <p:attrName>style.visibility</p:attrName>
                                        </p:attrNameLst>
                                      </p:cBhvr>
                                      <p:to>
                                        <p:strVal val="visible"/>
                                      </p:to>
                                    </p:set>
                                    <p:animEffect filter="fade" transition="in">
                                      <p:cBhvr>
                                        <p:cTn dur="4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3" name="Shape 653"/>
        <p:cNvGrpSpPr/>
        <p:nvPr/>
      </p:nvGrpSpPr>
      <p:grpSpPr>
        <a:xfrm>
          <a:off x="0" y="0"/>
          <a:ext cx="0" cy="0"/>
          <a:chOff x="0" y="0"/>
          <a:chExt cx="0" cy="0"/>
        </a:xfrm>
      </p:grpSpPr>
      <p:sp>
        <p:nvSpPr>
          <p:cNvPr id="654" name="Google Shape;654;g127c7b1c539_0_21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655" name="Google Shape;655;g127c7b1c539_0_210"/>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656" name="Google Shape;656;g127c7b1c539_0_210"/>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657" name="Google Shape;657;g127c7b1c539_0_210"/>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658" name="Google Shape;658;g127c7b1c539_0_210"/>
          <p:cNvGrpSpPr/>
          <p:nvPr/>
        </p:nvGrpSpPr>
        <p:grpSpPr>
          <a:xfrm>
            <a:off x="496373" y="1922114"/>
            <a:ext cx="972234" cy="45719"/>
            <a:chOff x="4886325" y="3371754"/>
            <a:chExt cx="2418492" cy="113728"/>
          </a:xfrm>
        </p:grpSpPr>
        <p:sp>
          <p:nvSpPr>
            <p:cNvPr id="659" name="Google Shape;659;g127c7b1c539_0_21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660" name="Google Shape;660;g127c7b1c539_0_210"/>
            <p:cNvGrpSpPr/>
            <p:nvPr/>
          </p:nvGrpSpPr>
          <p:grpSpPr>
            <a:xfrm>
              <a:off x="4886709" y="3371754"/>
              <a:ext cx="2418108" cy="113728"/>
              <a:chOff x="4886709" y="3371754"/>
              <a:chExt cx="2418108" cy="113728"/>
            </a:xfrm>
          </p:grpSpPr>
          <p:sp>
            <p:nvSpPr>
              <p:cNvPr id="661" name="Google Shape;661;g127c7b1c539_0_21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62" name="Google Shape;662;g127c7b1c539_0_21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63" name="Google Shape;663;g127c7b1c539_0_21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64" name="Google Shape;664;g127c7b1c539_0_21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665" name="Google Shape;665;g127c7b1c539_0_210"/>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666" name="Google Shape;666;g127c7b1c539_0_210"/>
          <p:cNvGrpSpPr/>
          <p:nvPr/>
        </p:nvGrpSpPr>
        <p:grpSpPr>
          <a:xfrm>
            <a:off x="10775529" y="5203874"/>
            <a:ext cx="885645" cy="802067"/>
            <a:chOff x="10948005" y="3272152"/>
            <a:chExt cx="868194" cy="786263"/>
          </a:xfrm>
        </p:grpSpPr>
        <p:sp>
          <p:nvSpPr>
            <p:cNvPr id="667" name="Google Shape;667;g127c7b1c539_0_210"/>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68" name="Google Shape;668;g127c7b1c539_0_210"/>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69" name="Google Shape;669;g127c7b1c539_0_210"/>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70" name="Google Shape;670;g127c7b1c539_0_210"/>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71" name="Google Shape;671;g127c7b1c539_0_210"/>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72" name="Google Shape;672;g127c7b1c539_0_210"/>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73" name="Google Shape;673;g127c7b1c539_0_210"/>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674" name="Google Shape;674;g127c7b1c539_0_210"/>
          <p:cNvSpPr txBox="1"/>
          <p:nvPr/>
        </p:nvSpPr>
        <p:spPr>
          <a:xfrm>
            <a:off x="415624" y="2155042"/>
            <a:ext cx="10329600" cy="44088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US" sz="2000">
                <a:solidFill>
                  <a:schemeClr val="lt1"/>
                </a:solidFill>
                <a:latin typeface="Avenir"/>
                <a:ea typeface="Avenir"/>
                <a:cs typeface="Avenir"/>
                <a:sym typeface="Avenir"/>
              </a:rPr>
              <a:t>Next week</a:t>
            </a:r>
            <a:endParaRPr sz="2000">
              <a:solidFill>
                <a:schemeClr val="lt1"/>
              </a:solidFill>
              <a:latin typeface="Avenir"/>
              <a:ea typeface="Avenir"/>
              <a:cs typeface="Avenir"/>
              <a:sym typeface="Avenir"/>
            </a:endParaRPr>
          </a:p>
          <a:p>
            <a:pPr indent="-355600" lvl="0" marL="457200" marR="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Interface for reading notes</a:t>
            </a:r>
            <a:endParaRPr sz="2000">
              <a:solidFill>
                <a:schemeClr val="lt1"/>
              </a:solidFill>
              <a:latin typeface="Avenir"/>
              <a:ea typeface="Avenir"/>
              <a:cs typeface="Avenir"/>
              <a:sym typeface="Avenir"/>
            </a:endParaRPr>
          </a:p>
          <a:p>
            <a:pPr indent="-355600" lvl="0" marL="457200" marR="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Fix issue with </a:t>
            </a:r>
            <a:r>
              <a:rPr lang="en-US" sz="2000">
                <a:solidFill>
                  <a:schemeClr val="lt1"/>
                </a:solidFill>
                <a:latin typeface="Avenir"/>
                <a:ea typeface="Avenir"/>
                <a:cs typeface="Avenir"/>
                <a:sym typeface="Avenir"/>
              </a:rPr>
              <a:t>setPublicResourceAccess</a:t>
            </a:r>
            <a:endParaRPr sz="2000">
              <a:solidFill>
                <a:schemeClr val="lt1"/>
              </a:solidFill>
              <a:latin typeface="Avenir"/>
              <a:ea typeface="Avenir"/>
              <a:cs typeface="Avenir"/>
              <a:sym typeface="Avenir"/>
            </a:endParaRPr>
          </a:p>
          <a:p>
            <a:pPr indent="-355600" lvl="0" marL="457200" marR="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Fix modifying agent access issue</a:t>
            </a:r>
            <a:endParaRPr sz="2000">
              <a:solidFill>
                <a:schemeClr val="lt1"/>
              </a:solidFill>
              <a:latin typeface="Avenir"/>
              <a:ea typeface="Avenir"/>
              <a:cs typeface="Avenir"/>
              <a:sym typeface="Avenir"/>
            </a:endParaRPr>
          </a:p>
          <a:p>
            <a:pPr indent="-355600" lvl="0" marL="457200" marR="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Investigating alternative way to add contacts.</a:t>
            </a:r>
            <a:endParaRPr sz="2000">
              <a:solidFill>
                <a:schemeClr val="lt1"/>
              </a:solidFill>
              <a:latin typeface="Avenir"/>
              <a:ea typeface="Avenir"/>
              <a:cs typeface="Avenir"/>
              <a:sym typeface="Avenir"/>
            </a:endParaRPr>
          </a:p>
          <a:p>
            <a:pPr indent="0" lvl="0" marL="0" marR="0" rtl="0" algn="l">
              <a:lnSpc>
                <a:spcPct val="110000"/>
              </a:lnSpc>
              <a:spcBef>
                <a:spcPts val="0"/>
              </a:spcBef>
              <a:spcAft>
                <a:spcPts val="0"/>
              </a:spcAft>
              <a:buNone/>
            </a:pPr>
            <a:r>
              <a:rPr lang="en-US" sz="2000">
                <a:solidFill>
                  <a:schemeClr val="lt1"/>
                </a:solidFill>
                <a:latin typeface="Avenir"/>
                <a:ea typeface="Avenir"/>
                <a:cs typeface="Avenir"/>
                <a:sym typeface="Avenir"/>
              </a:rPr>
              <a:t>week 2</a:t>
            </a:r>
            <a:endParaRPr sz="2000">
              <a:solidFill>
                <a:schemeClr val="lt1"/>
              </a:solidFill>
              <a:latin typeface="Avenir"/>
              <a:ea typeface="Avenir"/>
              <a:cs typeface="Avenir"/>
              <a:sym typeface="Avenir"/>
            </a:endParaRPr>
          </a:p>
          <a:p>
            <a:pPr indent="-355600" lvl="0" marL="45720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Make shared notes visible in Friends user interface</a:t>
            </a:r>
            <a:endParaRPr sz="2000">
              <a:solidFill>
                <a:schemeClr val="lt1"/>
              </a:solidFill>
              <a:latin typeface="Avenir"/>
              <a:ea typeface="Avenir"/>
              <a:cs typeface="Avenir"/>
              <a:sym typeface="Avenir"/>
            </a:endParaRPr>
          </a:p>
          <a:p>
            <a:pPr indent="-355600" lvl="0" marL="45720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Allow adding tags for each note</a:t>
            </a:r>
            <a:endParaRPr sz="2000">
              <a:solidFill>
                <a:schemeClr val="lt1"/>
              </a:solidFill>
              <a:latin typeface="Avenir"/>
              <a:ea typeface="Avenir"/>
              <a:cs typeface="Avenir"/>
              <a:sym typeface="Avenir"/>
            </a:endParaRPr>
          </a:p>
          <a:p>
            <a:pPr indent="-355600" lvl="0" marL="45720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Create UI changes to view notes clubbed by tags</a:t>
            </a:r>
            <a:endParaRPr sz="2000">
              <a:solidFill>
                <a:schemeClr val="lt1"/>
              </a:solidFill>
              <a:latin typeface="Avenir"/>
              <a:ea typeface="Avenir"/>
              <a:cs typeface="Avenir"/>
              <a:sym typeface="Avenir"/>
            </a:endParaRPr>
          </a:p>
          <a:p>
            <a:pPr indent="0" lvl="0" marL="0" marR="0" rtl="0" algn="l">
              <a:lnSpc>
                <a:spcPct val="110000"/>
              </a:lnSpc>
              <a:spcBef>
                <a:spcPts val="0"/>
              </a:spcBef>
              <a:spcAft>
                <a:spcPts val="0"/>
              </a:spcAft>
              <a:buNone/>
            </a:pPr>
            <a:r>
              <a:rPr lang="en-US" sz="2000">
                <a:solidFill>
                  <a:schemeClr val="lt1"/>
                </a:solidFill>
                <a:latin typeface="Avenir"/>
                <a:ea typeface="Avenir"/>
                <a:cs typeface="Avenir"/>
                <a:sym typeface="Avenir"/>
              </a:rPr>
              <a:t>week 3</a:t>
            </a:r>
            <a:endParaRPr sz="2000">
              <a:solidFill>
                <a:schemeClr val="lt1"/>
              </a:solidFill>
              <a:latin typeface="Avenir"/>
              <a:ea typeface="Avenir"/>
              <a:cs typeface="Avenir"/>
              <a:sym typeface="Avenir"/>
            </a:endParaRPr>
          </a:p>
          <a:p>
            <a:pPr indent="-355600" lvl="0" marL="457200" marR="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Allow edit suggestions/comments to read only notes </a:t>
            </a:r>
            <a:endParaRPr sz="2000">
              <a:solidFill>
                <a:schemeClr val="lt1"/>
              </a:solidFill>
              <a:latin typeface="Avenir"/>
              <a:ea typeface="Avenir"/>
              <a:cs typeface="Avenir"/>
              <a:sym typeface="Avenir"/>
            </a:endParaRPr>
          </a:p>
          <a:p>
            <a:pPr indent="-355600" lvl="0" marL="457200" marR="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Relevant UI changes</a:t>
            </a:r>
            <a:endParaRPr sz="2000">
              <a:solidFill>
                <a:schemeClr val="lt1"/>
              </a:solidFill>
              <a:latin typeface="Avenir"/>
              <a:ea typeface="Avenir"/>
              <a:cs typeface="Avenir"/>
              <a:sym typeface="Avenir"/>
            </a:endParaRPr>
          </a:p>
          <a:p>
            <a:pPr indent="0" lvl="0" marL="457200" marR="0" rtl="0" algn="l">
              <a:lnSpc>
                <a:spcPct val="110000"/>
              </a:lnSpc>
              <a:spcBef>
                <a:spcPts val="0"/>
              </a:spcBef>
              <a:spcAft>
                <a:spcPts val="0"/>
              </a:spcAft>
              <a:buNone/>
            </a:pPr>
            <a:r>
              <a:t/>
            </a:r>
            <a:endParaRPr sz="2000">
              <a:solidFill>
                <a:schemeClr val="lt1"/>
              </a:solidFill>
              <a:latin typeface="Avenir"/>
              <a:ea typeface="Avenir"/>
              <a:cs typeface="Avenir"/>
              <a:sym typeface="Avenir"/>
            </a:endParaRPr>
          </a:p>
          <a:p>
            <a:pPr indent="0" lvl="0" marL="0" marR="0" rtl="0" algn="l">
              <a:lnSpc>
                <a:spcPct val="110000"/>
              </a:lnSpc>
              <a:spcBef>
                <a:spcPts val="0"/>
              </a:spcBef>
              <a:spcAft>
                <a:spcPts val="0"/>
              </a:spcAft>
              <a:buNone/>
            </a:pPr>
            <a:r>
              <a:t/>
            </a:r>
            <a:endParaRPr sz="2000">
              <a:solidFill>
                <a:schemeClr val="lt1"/>
              </a:solidFill>
              <a:latin typeface="Avenir"/>
              <a:ea typeface="Avenir"/>
              <a:cs typeface="Avenir"/>
              <a:sym typeface="Avenir"/>
            </a:endParaRPr>
          </a:p>
          <a:p>
            <a:pPr indent="0" lvl="0" marL="0" marR="0" rtl="0" algn="l">
              <a:lnSpc>
                <a:spcPct val="110000"/>
              </a:lnSpc>
              <a:spcBef>
                <a:spcPts val="0"/>
              </a:spcBef>
              <a:spcAft>
                <a:spcPts val="0"/>
              </a:spcAft>
              <a:buNone/>
            </a:pPr>
            <a:r>
              <a:t/>
            </a:r>
            <a:endParaRPr sz="2000">
              <a:solidFill>
                <a:schemeClr val="lt1"/>
              </a:solidFill>
              <a:latin typeface="Avenir"/>
              <a:ea typeface="Avenir"/>
              <a:cs typeface="Avenir"/>
              <a:sym typeface="Avenir"/>
            </a:endParaRPr>
          </a:p>
        </p:txBody>
      </p:sp>
      <p:sp>
        <p:nvSpPr>
          <p:cNvPr id="675" name="Google Shape;675;g127c7b1c539_0_210"/>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FFFFFF"/>
                </a:solidFill>
                <a:latin typeface="Avenir"/>
                <a:ea typeface="Avenir"/>
                <a:cs typeface="Avenir"/>
                <a:sym typeface="Avenir"/>
              </a:rPr>
              <a:t>Technical difficulties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676" name="Google Shape;676;g127c7b1c539_0_210"/>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677" name="Google Shape;677;g127c7b1c539_0_210"/>
          <p:cNvSpPr txBox="1"/>
          <p:nvPr/>
        </p:nvSpPr>
        <p:spPr>
          <a:xfrm>
            <a:off x="415625" y="1304580"/>
            <a:ext cx="8323200" cy="617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i="1" lang="en-US" sz="3000">
                <a:solidFill>
                  <a:srgbClr val="FFFFFF"/>
                </a:solidFill>
                <a:latin typeface="Geo"/>
                <a:ea typeface="Geo"/>
                <a:cs typeface="Geo"/>
                <a:sym typeface="Geo"/>
              </a:rPr>
              <a:t>4. Work Plan</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77"/>
                                        </p:tgtEl>
                                        <p:attrNameLst>
                                          <p:attrName>style.visibility</p:attrName>
                                        </p:attrNameLst>
                                      </p:cBhvr>
                                      <p:to>
                                        <p:strVal val="visible"/>
                                      </p:to>
                                    </p:set>
                                    <p:animEffect filter="fade" transition="in">
                                      <p:cBhvr>
                                        <p:cTn dur="400"/>
                                        <p:tgtEl>
                                          <p:spTgt spid="6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sp>
        <p:nvSpPr>
          <p:cNvPr id="183" name="Google Shape;183;p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184" name="Google Shape;184;p2"/>
          <p:cNvPicPr preferRelativeResize="0"/>
          <p:nvPr/>
        </p:nvPicPr>
        <p:blipFill rotWithShape="1">
          <a:blip r:embed="rId3">
            <a:alphaModFix/>
          </a:blip>
          <a:srcRect b="4306" l="0" r="-1" t="10442"/>
          <a:stretch/>
        </p:blipFill>
        <p:spPr>
          <a:xfrm>
            <a:off x="0" y="10"/>
            <a:ext cx="12188932" cy="6857990"/>
          </a:xfrm>
          <a:prstGeom prst="rect">
            <a:avLst/>
          </a:prstGeom>
          <a:noFill/>
          <a:ln>
            <a:noFill/>
          </a:ln>
        </p:spPr>
      </p:pic>
      <p:sp>
        <p:nvSpPr>
          <p:cNvPr id="185" name="Google Shape;185;p2"/>
          <p:cNvSpPr/>
          <p:nvPr/>
        </p:nvSpPr>
        <p:spPr>
          <a:xfrm rot="-5400000">
            <a:off x="572914" y="-570186"/>
            <a:ext cx="6858000" cy="7998371"/>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86" name="Google Shape;186;p2"/>
          <p:cNvSpPr txBox="1"/>
          <p:nvPr>
            <p:ph type="ctrTitle"/>
          </p:nvPr>
        </p:nvSpPr>
        <p:spPr>
          <a:xfrm>
            <a:off x="530352" y="1049510"/>
            <a:ext cx="5565648" cy="95395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ts val="990"/>
              <a:buFont typeface="Arial"/>
              <a:buNone/>
            </a:pPr>
            <a:r>
              <a:rPr lang="en-US" sz="4400">
                <a:solidFill>
                  <a:srgbClr val="FFFFFF"/>
                </a:solidFill>
              </a:rPr>
              <a:t>Milestone 1</a:t>
            </a:r>
            <a:endParaRPr sz="4400">
              <a:solidFill>
                <a:srgbClr val="FFFFFF"/>
              </a:solidFill>
            </a:endParaRPr>
          </a:p>
          <a:p>
            <a:pPr indent="0" lvl="0" marL="0" rtl="0" algn="l">
              <a:lnSpc>
                <a:spcPct val="100000"/>
              </a:lnSpc>
              <a:spcBef>
                <a:spcPts val="0"/>
              </a:spcBef>
              <a:spcAft>
                <a:spcPts val="0"/>
              </a:spcAft>
              <a:buClr>
                <a:schemeClr val="dk1"/>
              </a:buClr>
              <a:buSzPts val="990"/>
              <a:buFont typeface="Arial"/>
              <a:buNone/>
            </a:pPr>
            <a:r>
              <a:t/>
            </a:r>
            <a:endParaRPr sz="4400">
              <a:solidFill>
                <a:srgbClr val="FFFFFF"/>
              </a:solidFill>
            </a:endParaRPr>
          </a:p>
          <a:p>
            <a:pPr indent="0" lvl="0" marL="0" rtl="0" algn="l">
              <a:lnSpc>
                <a:spcPct val="100000"/>
              </a:lnSpc>
              <a:spcBef>
                <a:spcPts val="0"/>
              </a:spcBef>
              <a:spcAft>
                <a:spcPts val="0"/>
              </a:spcAft>
              <a:buClr>
                <a:srgbClr val="FFFFFF"/>
              </a:buClr>
              <a:buSzPct val="100000"/>
              <a:buFont typeface="Geo"/>
              <a:buNone/>
            </a:pPr>
            <a:r>
              <a:t/>
            </a:r>
            <a:endParaRPr sz="4400">
              <a:solidFill>
                <a:srgbClr val="FFFFFF"/>
              </a:solidFill>
            </a:endParaRPr>
          </a:p>
        </p:txBody>
      </p:sp>
      <p:sp>
        <p:nvSpPr>
          <p:cNvPr id="187" name="Google Shape;187;p2"/>
          <p:cNvSpPr txBox="1"/>
          <p:nvPr>
            <p:ph idx="1" type="subTitle"/>
          </p:nvPr>
        </p:nvSpPr>
        <p:spPr>
          <a:xfrm>
            <a:off x="530351" y="3624759"/>
            <a:ext cx="9994977" cy="2433719"/>
          </a:xfrm>
          <a:prstGeom prst="rect">
            <a:avLst/>
          </a:prstGeom>
          <a:noFill/>
          <a:ln>
            <a:noFill/>
          </a:ln>
        </p:spPr>
        <p:txBody>
          <a:bodyPr anchorCtr="0" anchor="t" bIns="45700" lIns="91425" spcFirstLastPara="1" rIns="91425" wrap="square" tIns="45700">
            <a:normAutofit/>
          </a:bodyPr>
          <a:lstStyle/>
          <a:p>
            <a:pPr indent="0" lvl="0" marL="457200" rtl="0" algn="l">
              <a:lnSpc>
                <a:spcPct val="110000"/>
              </a:lnSpc>
              <a:spcBef>
                <a:spcPts val="1000"/>
              </a:spcBef>
              <a:spcAft>
                <a:spcPts val="0"/>
              </a:spcAft>
              <a:buNone/>
            </a:pPr>
            <a:r>
              <a:rPr lang="en-US">
                <a:solidFill>
                  <a:srgbClr val="FFFFFF"/>
                </a:solidFill>
              </a:rPr>
              <a:t>◼ Features of the implemented Proof-of-Concept and current issues</a:t>
            </a:r>
            <a:endParaRPr>
              <a:solidFill>
                <a:srgbClr val="FFFFFF"/>
              </a:solidFill>
            </a:endParaRPr>
          </a:p>
          <a:p>
            <a:pPr indent="0" lvl="0" marL="457200" rtl="0" algn="l">
              <a:lnSpc>
                <a:spcPct val="110000"/>
              </a:lnSpc>
              <a:spcBef>
                <a:spcPts val="1000"/>
              </a:spcBef>
              <a:spcAft>
                <a:spcPts val="0"/>
              </a:spcAft>
              <a:buNone/>
            </a:pPr>
            <a:r>
              <a:rPr lang="en-US">
                <a:solidFill>
                  <a:srgbClr val="FFFFFF"/>
                </a:solidFill>
              </a:rPr>
              <a:t>◼ Concept for a complex data exchange scenario</a:t>
            </a:r>
            <a:endParaRPr>
              <a:solidFill>
                <a:srgbClr val="FFFFFF"/>
              </a:solidFill>
            </a:endParaRPr>
          </a:p>
          <a:p>
            <a:pPr indent="0" lvl="0" marL="457200" rtl="0" algn="l">
              <a:spcBef>
                <a:spcPts val="1000"/>
              </a:spcBef>
              <a:spcAft>
                <a:spcPts val="0"/>
              </a:spcAft>
              <a:buClr>
                <a:schemeClr val="dk1"/>
              </a:buClr>
              <a:buSzPts val="1100"/>
              <a:buFont typeface="Arial"/>
              <a:buNone/>
            </a:pPr>
            <a:r>
              <a:rPr lang="en-US">
                <a:solidFill>
                  <a:schemeClr val="lt1"/>
                </a:solidFill>
              </a:rPr>
              <a:t>◼ Technical difficulties</a:t>
            </a:r>
            <a:endParaRPr>
              <a:solidFill>
                <a:srgbClr val="FFFFFF"/>
              </a:solidFill>
            </a:endParaRPr>
          </a:p>
          <a:p>
            <a:pPr indent="0" lvl="0" marL="457200" rtl="0" algn="l">
              <a:lnSpc>
                <a:spcPct val="110000"/>
              </a:lnSpc>
              <a:spcBef>
                <a:spcPts val="1000"/>
              </a:spcBef>
              <a:spcAft>
                <a:spcPts val="0"/>
              </a:spcAft>
              <a:buNone/>
            </a:pPr>
            <a:r>
              <a:rPr lang="en-US">
                <a:solidFill>
                  <a:srgbClr val="FFFFFF"/>
                </a:solidFill>
              </a:rPr>
              <a:t>◼ Work plan</a:t>
            </a:r>
            <a:endParaRPr>
              <a:solidFill>
                <a:srgbClr val="FFFFFF"/>
              </a:solidFill>
            </a:endParaRPr>
          </a:p>
          <a:p>
            <a:pPr indent="-330200" lvl="0" marL="457200" rtl="0" algn="l">
              <a:lnSpc>
                <a:spcPct val="110000"/>
              </a:lnSpc>
              <a:spcBef>
                <a:spcPts val="1000"/>
              </a:spcBef>
              <a:spcAft>
                <a:spcPts val="0"/>
              </a:spcAft>
              <a:buClr>
                <a:srgbClr val="FFFFFF"/>
              </a:buClr>
              <a:buSzPts val="2000"/>
              <a:buNone/>
            </a:pPr>
            <a:r>
              <a:t/>
            </a:r>
            <a:endParaRPr sz="2000">
              <a:solidFill>
                <a:srgbClr val="FFFFFF"/>
              </a:solidFill>
            </a:endParaRPr>
          </a:p>
        </p:txBody>
      </p:sp>
      <p:sp>
        <p:nvSpPr>
          <p:cNvPr id="188" name="Google Shape;188;p2"/>
          <p:cNvSpPr/>
          <p:nvPr/>
        </p:nvSpPr>
        <p:spPr>
          <a:xfrm rot="5400000">
            <a:off x="785350" y="-785349"/>
            <a:ext cx="744976"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89" name="Google Shape;189;p2"/>
          <p:cNvGrpSpPr/>
          <p:nvPr/>
        </p:nvGrpSpPr>
        <p:grpSpPr>
          <a:xfrm>
            <a:off x="530225" y="3267662"/>
            <a:ext cx="972241" cy="45718"/>
            <a:chOff x="4886325" y="3371754"/>
            <a:chExt cx="2418492" cy="113728"/>
          </a:xfrm>
        </p:grpSpPr>
        <p:sp>
          <p:nvSpPr>
            <p:cNvPr id="190" name="Google Shape;190;p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191" name="Google Shape;191;p2"/>
            <p:cNvGrpSpPr/>
            <p:nvPr/>
          </p:nvGrpSpPr>
          <p:grpSpPr>
            <a:xfrm>
              <a:off x="4886709" y="3371754"/>
              <a:ext cx="2418108" cy="113728"/>
              <a:chOff x="4886709" y="3371754"/>
              <a:chExt cx="2418108" cy="113728"/>
            </a:xfrm>
          </p:grpSpPr>
          <p:sp>
            <p:nvSpPr>
              <p:cNvPr id="192" name="Google Shape;192;p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93" name="Google Shape;193;p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94" name="Google Shape;194;p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95" name="Google Shape;195;p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196" name="Google Shape;196;p2"/>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97" name="Google Shape;197;p2"/>
          <p:cNvGrpSpPr/>
          <p:nvPr/>
        </p:nvGrpSpPr>
        <p:grpSpPr>
          <a:xfrm>
            <a:off x="10776050" y="5204025"/>
            <a:ext cx="886141" cy="802496"/>
            <a:chOff x="10948005" y="3272152"/>
            <a:chExt cx="868640" cy="786648"/>
          </a:xfrm>
        </p:grpSpPr>
        <p:sp>
          <p:nvSpPr>
            <p:cNvPr id="198" name="Google Shape;198;p2"/>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99" name="Google Shape;199;p2"/>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00" name="Google Shape;200;p2"/>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01" name="Google Shape;201;p2"/>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02" name="Google Shape;202;p2"/>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03" name="Google Shape;203;p2"/>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04" name="Google Shape;204;p2"/>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86"/>
                                        </p:tgtEl>
                                        <p:attrNameLst>
                                          <p:attrName>style.visibility</p:attrName>
                                        </p:attrNameLst>
                                      </p:cBhvr>
                                      <p:to>
                                        <p:strVal val="visible"/>
                                      </p:to>
                                    </p:set>
                                    <p:animEffect filter="fade" transition="in">
                                      <p:cBhvr>
                                        <p:cTn dur="4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8" name="Shape 208"/>
        <p:cNvGrpSpPr/>
        <p:nvPr/>
      </p:nvGrpSpPr>
      <p:grpSpPr>
        <a:xfrm>
          <a:off x="0" y="0"/>
          <a:ext cx="0" cy="0"/>
          <a:chOff x="0" y="0"/>
          <a:chExt cx="0" cy="0"/>
        </a:xfrm>
      </p:grpSpPr>
      <p:sp>
        <p:nvSpPr>
          <p:cNvPr id="209" name="Google Shape;209;g127c7b1c539_0_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210" name="Google Shape;210;g127c7b1c539_0_4"/>
          <p:cNvPicPr preferRelativeResize="0"/>
          <p:nvPr/>
        </p:nvPicPr>
        <p:blipFill rotWithShape="1">
          <a:blip r:embed="rId3">
            <a:alphaModFix/>
          </a:blip>
          <a:srcRect b="4305" l="0" r="0" t="10443"/>
          <a:stretch/>
        </p:blipFill>
        <p:spPr>
          <a:xfrm>
            <a:off x="20" y="10"/>
            <a:ext cx="12188933" cy="6857990"/>
          </a:xfrm>
          <a:prstGeom prst="rect">
            <a:avLst/>
          </a:prstGeom>
          <a:noFill/>
          <a:ln>
            <a:noFill/>
          </a:ln>
        </p:spPr>
      </p:pic>
      <p:sp>
        <p:nvSpPr>
          <p:cNvPr id="211" name="Google Shape;211;g127c7b1c539_0_4"/>
          <p:cNvSpPr/>
          <p:nvPr/>
        </p:nvSpPr>
        <p:spPr>
          <a:xfrm rot="-5400000">
            <a:off x="572879"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12" name="Google Shape;212;g127c7b1c539_0_4"/>
          <p:cNvSpPr txBox="1"/>
          <p:nvPr>
            <p:ph type="ctrTitle"/>
          </p:nvPr>
        </p:nvSpPr>
        <p:spPr>
          <a:xfrm>
            <a:off x="530352" y="1051200"/>
            <a:ext cx="8599500" cy="217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None/>
            </a:pPr>
            <a:r>
              <a:rPr lang="en-US" sz="4400">
                <a:solidFill>
                  <a:srgbClr val="FFFFFF"/>
                </a:solidFill>
              </a:rPr>
              <a:t>1. Features of the implemented Proof-of-Concept and current issues</a:t>
            </a:r>
            <a:endParaRPr sz="44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sz="4400">
              <a:solidFill>
                <a:srgbClr val="FFFFFF"/>
              </a:solidFill>
            </a:endParaRPr>
          </a:p>
          <a:p>
            <a:pPr indent="0" lvl="0" marL="0" rtl="0" algn="l">
              <a:lnSpc>
                <a:spcPct val="100000"/>
              </a:lnSpc>
              <a:spcBef>
                <a:spcPts val="0"/>
              </a:spcBef>
              <a:spcAft>
                <a:spcPts val="0"/>
              </a:spcAft>
              <a:buClr>
                <a:srgbClr val="FFFFFF"/>
              </a:buClr>
              <a:buSzPts val="4400"/>
              <a:buNone/>
            </a:pPr>
            <a:r>
              <a:t/>
            </a:r>
            <a:endParaRPr sz="44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sz="4400">
              <a:solidFill>
                <a:srgbClr val="FFFFFF"/>
              </a:solidFill>
            </a:endParaRPr>
          </a:p>
          <a:p>
            <a:pPr indent="0" lvl="0" marL="0" rtl="0" algn="l">
              <a:lnSpc>
                <a:spcPct val="100000"/>
              </a:lnSpc>
              <a:spcBef>
                <a:spcPts val="0"/>
              </a:spcBef>
              <a:spcAft>
                <a:spcPts val="0"/>
              </a:spcAft>
              <a:buClr>
                <a:srgbClr val="FFFFFF"/>
              </a:buClr>
              <a:buSzPts val="4400"/>
              <a:buNone/>
            </a:pPr>
            <a:r>
              <a:t/>
            </a:r>
            <a:endParaRPr sz="4400">
              <a:solidFill>
                <a:srgbClr val="FFFFFF"/>
              </a:solidFill>
            </a:endParaRPr>
          </a:p>
        </p:txBody>
      </p:sp>
      <p:sp>
        <p:nvSpPr>
          <p:cNvPr id="213" name="Google Shape;213;g127c7b1c539_0_4"/>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14" name="Google Shape;214;g127c7b1c539_0_4"/>
          <p:cNvGrpSpPr/>
          <p:nvPr/>
        </p:nvGrpSpPr>
        <p:grpSpPr>
          <a:xfrm>
            <a:off x="530210" y="3267681"/>
            <a:ext cx="972234" cy="45719"/>
            <a:chOff x="4886325" y="3371754"/>
            <a:chExt cx="2418492" cy="113728"/>
          </a:xfrm>
        </p:grpSpPr>
        <p:sp>
          <p:nvSpPr>
            <p:cNvPr id="215" name="Google Shape;215;g127c7b1c539_0_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216" name="Google Shape;216;g127c7b1c539_0_4"/>
            <p:cNvGrpSpPr/>
            <p:nvPr/>
          </p:nvGrpSpPr>
          <p:grpSpPr>
            <a:xfrm>
              <a:off x="4886709" y="3371754"/>
              <a:ext cx="2418108" cy="113728"/>
              <a:chOff x="4886709" y="3371754"/>
              <a:chExt cx="2418108" cy="113728"/>
            </a:xfrm>
          </p:grpSpPr>
          <p:sp>
            <p:nvSpPr>
              <p:cNvPr id="217" name="Google Shape;217;g127c7b1c539_0_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18" name="Google Shape;218;g127c7b1c539_0_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19" name="Google Shape;219;g127c7b1c539_0_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20" name="Google Shape;220;g127c7b1c539_0_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221" name="Google Shape;221;g127c7b1c539_0_4"/>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22" name="Google Shape;222;g127c7b1c539_0_4"/>
          <p:cNvGrpSpPr/>
          <p:nvPr/>
        </p:nvGrpSpPr>
        <p:grpSpPr>
          <a:xfrm>
            <a:off x="10775529" y="5203874"/>
            <a:ext cx="885645" cy="802067"/>
            <a:chOff x="10948005" y="3272152"/>
            <a:chExt cx="868194" cy="786263"/>
          </a:xfrm>
        </p:grpSpPr>
        <p:sp>
          <p:nvSpPr>
            <p:cNvPr id="223" name="Google Shape;223;g127c7b1c539_0_4"/>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24" name="Google Shape;224;g127c7b1c539_0_4"/>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25" name="Google Shape;225;g127c7b1c539_0_4"/>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26" name="Google Shape;226;g127c7b1c539_0_4"/>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27" name="Google Shape;227;g127c7b1c539_0_4"/>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28" name="Google Shape;228;g127c7b1c539_0_4"/>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29" name="Google Shape;229;g127c7b1c539_0_4"/>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12"/>
                                        </p:tgtEl>
                                        <p:attrNameLst>
                                          <p:attrName>style.visibility</p:attrName>
                                        </p:attrNameLst>
                                      </p:cBhvr>
                                      <p:to>
                                        <p:strVal val="visible"/>
                                      </p:to>
                                    </p:set>
                                    <p:animEffect filter="fade" transition="in">
                                      <p:cBhvr>
                                        <p:cTn dur="4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3" name="Shape 233"/>
        <p:cNvGrpSpPr/>
        <p:nvPr/>
      </p:nvGrpSpPr>
      <p:grpSpPr>
        <a:xfrm>
          <a:off x="0" y="0"/>
          <a:ext cx="0" cy="0"/>
          <a:chOff x="0" y="0"/>
          <a:chExt cx="0" cy="0"/>
        </a:xfrm>
      </p:grpSpPr>
      <p:sp>
        <p:nvSpPr>
          <p:cNvPr id="234" name="Google Shape;234;g127c7b1c539_0_11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235" name="Google Shape;235;g127c7b1c539_0_119"/>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236" name="Google Shape;236;g127c7b1c539_0_119"/>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37" name="Google Shape;237;g127c7b1c539_0_119"/>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38" name="Google Shape;238;g127c7b1c539_0_119"/>
          <p:cNvGrpSpPr/>
          <p:nvPr/>
        </p:nvGrpSpPr>
        <p:grpSpPr>
          <a:xfrm>
            <a:off x="530210" y="3267681"/>
            <a:ext cx="972234" cy="45719"/>
            <a:chOff x="4886325" y="3371754"/>
            <a:chExt cx="2418492" cy="113728"/>
          </a:xfrm>
        </p:grpSpPr>
        <p:sp>
          <p:nvSpPr>
            <p:cNvPr id="239" name="Google Shape;239;g127c7b1c539_0_119"/>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240" name="Google Shape;240;g127c7b1c539_0_119"/>
            <p:cNvGrpSpPr/>
            <p:nvPr/>
          </p:nvGrpSpPr>
          <p:grpSpPr>
            <a:xfrm>
              <a:off x="4886709" y="3371754"/>
              <a:ext cx="2418108" cy="113728"/>
              <a:chOff x="4886709" y="3371754"/>
              <a:chExt cx="2418108" cy="113728"/>
            </a:xfrm>
          </p:grpSpPr>
          <p:sp>
            <p:nvSpPr>
              <p:cNvPr id="241" name="Google Shape;241;g127c7b1c539_0_119"/>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42" name="Google Shape;242;g127c7b1c539_0_119"/>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43" name="Google Shape;243;g127c7b1c539_0_119"/>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44" name="Google Shape;244;g127c7b1c539_0_119"/>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245" name="Google Shape;245;g127c7b1c539_0_119"/>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46" name="Google Shape;246;g127c7b1c539_0_119"/>
          <p:cNvGrpSpPr/>
          <p:nvPr/>
        </p:nvGrpSpPr>
        <p:grpSpPr>
          <a:xfrm>
            <a:off x="10775529" y="5203874"/>
            <a:ext cx="885645" cy="802067"/>
            <a:chOff x="10948005" y="3272152"/>
            <a:chExt cx="868194" cy="786263"/>
          </a:xfrm>
        </p:grpSpPr>
        <p:sp>
          <p:nvSpPr>
            <p:cNvPr id="247" name="Google Shape;247;g127c7b1c539_0_119"/>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48" name="Google Shape;248;g127c7b1c539_0_119"/>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49" name="Google Shape;249;g127c7b1c539_0_119"/>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50" name="Google Shape;250;g127c7b1c539_0_119"/>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51" name="Google Shape;251;g127c7b1c539_0_119"/>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52" name="Google Shape;252;g127c7b1c539_0_119"/>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53" name="Google Shape;253;g127c7b1c539_0_119"/>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cxnSp>
        <p:nvCxnSpPr>
          <p:cNvPr id="254" name="Google Shape;254;g127c7b1c539_0_119"/>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255" name="Google Shape;255;g127c7b1c539_0_119"/>
          <p:cNvSpPr txBox="1"/>
          <p:nvPr/>
        </p:nvSpPr>
        <p:spPr>
          <a:xfrm>
            <a:off x="530349" y="1051200"/>
            <a:ext cx="52185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Login (localhost:5000/)</a:t>
            </a:r>
            <a:endParaRPr b="0" i="1" sz="3000" u="none" cap="none" strike="noStrike">
              <a:solidFill>
                <a:srgbClr val="FFFFFF"/>
              </a:solidFill>
              <a:latin typeface="Geo"/>
              <a:ea typeface="Geo"/>
              <a:cs typeface="Geo"/>
              <a:sym typeface="Geo"/>
            </a:endParaRPr>
          </a:p>
        </p:txBody>
      </p:sp>
      <p:pic>
        <p:nvPicPr>
          <p:cNvPr id="256" name="Google Shape;256;g127c7b1c539_0_119"/>
          <p:cNvPicPr preferRelativeResize="0"/>
          <p:nvPr/>
        </p:nvPicPr>
        <p:blipFill>
          <a:blip r:embed="rId4">
            <a:alphaModFix/>
          </a:blip>
          <a:stretch>
            <a:fillRect/>
          </a:stretch>
        </p:blipFill>
        <p:spPr>
          <a:xfrm>
            <a:off x="1260900" y="1812726"/>
            <a:ext cx="9670200" cy="47796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55"/>
                                        </p:tgtEl>
                                        <p:attrNameLst>
                                          <p:attrName>style.visibility</p:attrName>
                                        </p:attrNameLst>
                                      </p:cBhvr>
                                      <p:to>
                                        <p:strVal val="visible"/>
                                      </p:to>
                                    </p:set>
                                    <p:animEffect filter="fade" transition="in">
                                      <p:cBhvr>
                                        <p:cTn dur="4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0" name="Shape 260"/>
        <p:cNvGrpSpPr/>
        <p:nvPr/>
      </p:nvGrpSpPr>
      <p:grpSpPr>
        <a:xfrm>
          <a:off x="0" y="0"/>
          <a:ext cx="0" cy="0"/>
          <a:chOff x="0" y="0"/>
          <a:chExt cx="0" cy="0"/>
        </a:xfrm>
      </p:grpSpPr>
      <p:sp>
        <p:nvSpPr>
          <p:cNvPr id="261" name="Google Shape;261;p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262" name="Google Shape;262;p4"/>
          <p:cNvPicPr preferRelativeResize="0"/>
          <p:nvPr/>
        </p:nvPicPr>
        <p:blipFill rotWithShape="1">
          <a:blip r:embed="rId3">
            <a:alphaModFix/>
          </a:blip>
          <a:srcRect b="4306" l="0" r="-1" t="10442"/>
          <a:stretch/>
        </p:blipFill>
        <p:spPr>
          <a:xfrm>
            <a:off x="0" y="0"/>
            <a:ext cx="12188932" cy="6857990"/>
          </a:xfrm>
          <a:prstGeom prst="rect">
            <a:avLst/>
          </a:prstGeom>
          <a:noFill/>
          <a:ln>
            <a:noFill/>
          </a:ln>
        </p:spPr>
      </p:pic>
      <p:sp>
        <p:nvSpPr>
          <p:cNvPr id="263" name="Google Shape;263;p4"/>
          <p:cNvSpPr/>
          <p:nvPr/>
        </p:nvSpPr>
        <p:spPr>
          <a:xfrm rot="-5400000">
            <a:off x="570186" y="-570186"/>
            <a:ext cx="6858000" cy="7998371"/>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64" name="Google Shape;264;p4"/>
          <p:cNvSpPr/>
          <p:nvPr/>
        </p:nvSpPr>
        <p:spPr>
          <a:xfrm rot="5400000">
            <a:off x="785350" y="-785349"/>
            <a:ext cx="744976"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65" name="Google Shape;265;p4"/>
          <p:cNvGrpSpPr/>
          <p:nvPr/>
        </p:nvGrpSpPr>
        <p:grpSpPr>
          <a:xfrm>
            <a:off x="530225" y="3267662"/>
            <a:ext cx="972241" cy="45718"/>
            <a:chOff x="4886325" y="3371754"/>
            <a:chExt cx="2418492" cy="113728"/>
          </a:xfrm>
        </p:grpSpPr>
        <p:sp>
          <p:nvSpPr>
            <p:cNvPr id="266" name="Google Shape;266;p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267" name="Google Shape;267;p4"/>
            <p:cNvGrpSpPr/>
            <p:nvPr/>
          </p:nvGrpSpPr>
          <p:grpSpPr>
            <a:xfrm>
              <a:off x="4886709" y="3371754"/>
              <a:ext cx="2418108" cy="113728"/>
              <a:chOff x="4886709" y="3371754"/>
              <a:chExt cx="2418108" cy="113728"/>
            </a:xfrm>
          </p:grpSpPr>
          <p:sp>
            <p:nvSpPr>
              <p:cNvPr id="268" name="Google Shape;268;p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69" name="Google Shape;269;p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70" name="Google Shape;270;p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71" name="Google Shape;271;p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272" name="Google Shape;272;p4"/>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73" name="Google Shape;273;p4"/>
          <p:cNvGrpSpPr/>
          <p:nvPr/>
        </p:nvGrpSpPr>
        <p:grpSpPr>
          <a:xfrm>
            <a:off x="10776050" y="5204025"/>
            <a:ext cx="886141" cy="802496"/>
            <a:chOff x="10948005" y="3272152"/>
            <a:chExt cx="868640" cy="786648"/>
          </a:xfrm>
        </p:grpSpPr>
        <p:sp>
          <p:nvSpPr>
            <p:cNvPr id="274" name="Google Shape;274;p4"/>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75" name="Google Shape;275;p4"/>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76" name="Google Shape;276;p4"/>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277" name="Google Shape;277;p4"/>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78" name="Google Shape;278;p4"/>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79" name="Google Shape;279;p4"/>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80" name="Google Shape;280;p4"/>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cxnSp>
        <p:nvCxnSpPr>
          <p:cNvPr id="281" name="Google Shape;281;p4"/>
          <p:cNvCxnSpPr/>
          <p:nvPr/>
        </p:nvCxnSpPr>
        <p:spPr>
          <a:xfrm>
            <a:off x="607375" y="917297"/>
            <a:ext cx="10920033" cy="0"/>
          </a:xfrm>
          <a:prstGeom prst="straightConnector1">
            <a:avLst/>
          </a:prstGeom>
          <a:noFill/>
          <a:ln cap="flat" cmpd="sng" w="9525">
            <a:solidFill>
              <a:schemeClr val="lt1"/>
            </a:solidFill>
            <a:prstDash val="solid"/>
            <a:miter lim="800000"/>
            <a:headEnd len="sm" w="sm" type="none"/>
            <a:tailEnd len="sm" w="sm" type="none"/>
          </a:ln>
        </p:spPr>
      </p:cxnSp>
      <p:sp>
        <p:nvSpPr>
          <p:cNvPr id="282" name="Google Shape;282;p4"/>
          <p:cNvSpPr txBox="1"/>
          <p:nvPr/>
        </p:nvSpPr>
        <p:spPr>
          <a:xfrm>
            <a:off x="530349" y="1051200"/>
            <a:ext cx="52185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Basic User Interface</a:t>
            </a:r>
            <a:endParaRPr b="0" i="1" sz="3000" u="none" cap="none" strike="noStrike">
              <a:solidFill>
                <a:srgbClr val="FFFFFF"/>
              </a:solidFill>
              <a:latin typeface="Geo"/>
              <a:ea typeface="Geo"/>
              <a:cs typeface="Geo"/>
              <a:sym typeface="Geo"/>
            </a:endParaRPr>
          </a:p>
        </p:txBody>
      </p:sp>
      <p:pic>
        <p:nvPicPr>
          <p:cNvPr id="283" name="Google Shape;283;p4"/>
          <p:cNvPicPr preferRelativeResize="0"/>
          <p:nvPr/>
        </p:nvPicPr>
        <p:blipFill>
          <a:blip r:embed="rId4">
            <a:alphaModFix/>
          </a:blip>
          <a:stretch>
            <a:fillRect/>
          </a:stretch>
        </p:blipFill>
        <p:spPr>
          <a:xfrm>
            <a:off x="1333963" y="1726550"/>
            <a:ext cx="9466848" cy="4649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82"/>
                                        </p:tgtEl>
                                        <p:attrNameLst>
                                          <p:attrName>style.visibility</p:attrName>
                                        </p:attrNameLst>
                                      </p:cBhvr>
                                      <p:to>
                                        <p:strVal val="visible"/>
                                      </p:to>
                                    </p:set>
                                    <p:animEffect filter="fade" transition="in">
                                      <p:cBhvr>
                                        <p:cTn dur="4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7" name="Shape 287"/>
        <p:cNvGrpSpPr/>
        <p:nvPr/>
      </p:nvGrpSpPr>
      <p:grpSpPr>
        <a:xfrm>
          <a:off x="0" y="0"/>
          <a:ext cx="0" cy="0"/>
          <a:chOff x="0" y="0"/>
          <a:chExt cx="0" cy="0"/>
        </a:xfrm>
      </p:grpSpPr>
      <p:sp>
        <p:nvSpPr>
          <p:cNvPr id="288" name="Google Shape;288;g127c7b1c539_0_5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289" name="Google Shape;289;g127c7b1c539_0_58"/>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290" name="Google Shape;290;g127c7b1c539_0_58"/>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91" name="Google Shape;291;g127c7b1c539_0_58"/>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92" name="Google Shape;292;g127c7b1c539_0_58"/>
          <p:cNvGrpSpPr/>
          <p:nvPr/>
        </p:nvGrpSpPr>
        <p:grpSpPr>
          <a:xfrm>
            <a:off x="530210" y="3267681"/>
            <a:ext cx="972234" cy="45719"/>
            <a:chOff x="4886325" y="3371754"/>
            <a:chExt cx="2418492" cy="113728"/>
          </a:xfrm>
        </p:grpSpPr>
        <p:sp>
          <p:nvSpPr>
            <p:cNvPr id="293" name="Google Shape;293;g127c7b1c539_0_5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294" name="Google Shape;294;g127c7b1c539_0_58"/>
            <p:cNvGrpSpPr/>
            <p:nvPr/>
          </p:nvGrpSpPr>
          <p:grpSpPr>
            <a:xfrm>
              <a:off x="4886709" y="3371754"/>
              <a:ext cx="2418108" cy="113728"/>
              <a:chOff x="4886709" y="3371754"/>
              <a:chExt cx="2418108" cy="113728"/>
            </a:xfrm>
          </p:grpSpPr>
          <p:sp>
            <p:nvSpPr>
              <p:cNvPr id="295" name="Google Shape;295;g127c7b1c539_0_5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96" name="Google Shape;296;g127c7b1c539_0_5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97" name="Google Shape;297;g127c7b1c539_0_5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298" name="Google Shape;298;g127c7b1c539_0_5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299" name="Google Shape;299;g127c7b1c539_0_58"/>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00" name="Google Shape;300;g127c7b1c539_0_58"/>
          <p:cNvGrpSpPr/>
          <p:nvPr/>
        </p:nvGrpSpPr>
        <p:grpSpPr>
          <a:xfrm>
            <a:off x="10775529" y="5203874"/>
            <a:ext cx="885645" cy="802067"/>
            <a:chOff x="10948005" y="3272152"/>
            <a:chExt cx="868194" cy="786263"/>
          </a:xfrm>
        </p:grpSpPr>
        <p:sp>
          <p:nvSpPr>
            <p:cNvPr id="301" name="Google Shape;301;g127c7b1c539_0_58"/>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02" name="Google Shape;302;g127c7b1c539_0_58"/>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03" name="Google Shape;303;g127c7b1c539_0_58"/>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04" name="Google Shape;304;g127c7b1c539_0_58"/>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05" name="Google Shape;305;g127c7b1c539_0_58"/>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06" name="Google Shape;306;g127c7b1c539_0_58"/>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07" name="Google Shape;307;g127c7b1c539_0_58"/>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cxnSp>
        <p:nvCxnSpPr>
          <p:cNvPr id="308" name="Google Shape;308;g127c7b1c539_0_58"/>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309" name="Google Shape;309;g127c7b1c539_0_58"/>
          <p:cNvSpPr txBox="1"/>
          <p:nvPr/>
        </p:nvSpPr>
        <p:spPr>
          <a:xfrm>
            <a:off x="530349" y="1051200"/>
            <a:ext cx="52185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Creating a Note</a:t>
            </a:r>
            <a:endParaRPr b="0" i="1" sz="3000" u="none" cap="none" strike="noStrike">
              <a:solidFill>
                <a:srgbClr val="FFFFFF"/>
              </a:solidFill>
              <a:latin typeface="Geo"/>
              <a:ea typeface="Geo"/>
              <a:cs typeface="Geo"/>
              <a:sym typeface="Geo"/>
            </a:endParaRPr>
          </a:p>
        </p:txBody>
      </p:sp>
      <p:pic>
        <p:nvPicPr>
          <p:cNvPr id="310" name="Google Shape;310;g127c7b1c539_0_58"/>
          <p:cNvPicPr preferRelativeResize="0"/>
          <p:nvPr/>
        </p:nvPicPr>
        <p:blipFill>
          <a:blip r:embed="rId4">
            <a:alphaModFix/>
          </a:blip>
          <a:stretch>
            <a:fillRect/>
          </a:stretch>
        </p:blipFill>
        <p:spPr>
          <a:xfrm>
            <a:off x="1232413" y="1716750"/>
            <a:ext cx="9669926" cy="4590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09"/>
                                        </p:tgtEl>
                                        <p:attrNameLst>
                                          <p:attrName>style.visibility</p:attrName>
                                        </p:attrNameLst>
                                      </p:cBhvr>
                                      <p:to>
                                        <p:strVal val="visible"/>
                                      </p:to>
                                    </p:set>
                                    <p:animEffect filter="fade" transition="in">
                                      <p:cBhvr>
                                        <p:cTn dur="4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4" name="Shape 314"/>
        <p:cNvGrpSpPr/>
        <p:nvPr/>
      </p:nvGrpSpPr>
      <p:grpSpPr>
        <a:xfrm>
          <a:off x="0" y="0"/>
          <a:ext cx="0" cy="0"/>
          <a:chOff x="0" y="0"/>
          <a:chExt cx="0" cy="0"/>
        </a:xfrm>
      </p:grpSpPr>
      <p:sp>
        <p:nvSpPr>
          <p:cNvPr id="315" name="Google Shape;315;g127c7b1c539_0_2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316" name="Google Shape;316;g127c7b1c539_0_29"/>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317" name="Google Shape;317;g127c7b1c539_0_29"/>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18" name="Google Shape;318;g127c7b1c539_0_29"/>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19" name="Google Shape;319;g127c7b1c539_0_29"/>
          <p:cNvGrpSpPr/>
          <p:nvPr/>
        </p:nvGrpSpPr>
        <p:grpSpPr>
          <a:xfrm>
            <a:off x="530210" y="3267681"/>
            <a:ext cx="972234" cy="45719"/>
            <a:chOff x="4886325" y="3371754"/>
            <a:chExt cx="2418492" cy="113728"/>
          </a:xfrm>
        </p:grpSpPr>
        <p:sp>
          <p:nvSpPr>
            <p:cNvPr id="320" name="Google Shape;320;g127c7b1c539_0_29"/>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321" name="Google Shape;321;g127c7b1c539_0_29"/>
            <p:cNvGrpSpPr/>
            <p:nvPr/>
          </p:nvGrpSpPr>
          <p:grpSpPr>
            <a:xfrm>
              <a:off x="4886709" y="3371754"/>
              <a:ext cx="2418108" cy="113728"/>
              <a:chOff x="4886709" y="3371754"/>
              <a:chExt cx="2418108" cy="113728"/>
            </a:xfrm>
          </p:grpSpPr>
          <p:sp>
            <p:nvSpPr>
              <p:cNvPr id="322" name="Google Shape;322;g127c7b1c539_0_29"/>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23" name="Google Shape;323;g127c7b1c539_0_29"/>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24" name="Google Shape;324;g127c7b1c539_0_29"/>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25" name="Google Shape;325;g127c7b1c539_0_29"/>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326" name="Google Shape;326;g127c7b1c539_0_29"/>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27" name="Google Shape;327;g127c7b1c539_0_29"/>
          <p:cNvGrpSpPr/>
          <p:nvPr/>
        </p:nvGrpSpPr>
        <p:grpSpPr>
          <a:xfrm>
            <a:off x="10775529" y="5203874"/>
            <a:ext cx="885645" cy="802067"/>
            <a:chOff x="10948005" y="3272152"/>
            <a:chExt cx="868194" cy="786263"/>
          </a:xfrm>
        </p:grpSpPr>
        <p:sp>
          <p:nvSpPr>
            <p:cNvPr id="328" name="Google Shape;328;g127c7b1c539_0_29"/>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29" name="Google Shape;329;g127c7b1c539_0_29"/>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0" name="Google Shape;330;g127c7b1c539_0_29"/>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1" name="Google Shape;331;g127c7b1c539_0_29"/>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32" name="Google Shape;332;g127c7b1c539_0_29"/>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33" name="Google Shape;333;g127c7b1c539_0_29"/>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34" name="Google Shape;334;g127c7b1c539_0_29"/>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335" name="Google Shape;335;g127c7b1c539_0_29"/>
          <p:cNvSpPr txBox="1"/>
          <p:nvPr/>
        </p:nvSpPr>
        <p:spPr>
          <a:xfrm>
            <a:off x="530352" y="3462766"/>
            <a:ext cx="10329600" cy="2543700"/>
          </a:xfrm>
          <a:prstGeom prst="rect">
            <a:avLst/>
          </a:prstGeom>
          <a:noFill/>
          <a:ln>
            <a:noFill/>
          </a:ln>
        </p:spPr>
        <p:txBody>
          <a:bodyPr anchorCtr="0" anchor="t" bIns="45700" lIns="91425" spcFirstLastPara="1" rIns="91425" wrap="square" tIns="45700">
            <a:noAutofit/>
          </a:bodyPr>
          <a:lstStyle/>
          <a:p>
            <a:pPr indent="-355600" lvl="0" marL="457200" rtl="0" algn="l">
              <a:lnSpc>
                <a:spcPct val="110000"/>
              </a:lnSpc>
              <a:spcBef>
                <a:spcPts val="0"/>
              </a:spcBef>
              <a:spcAft>
                <a:spcPts val="0"/>
              </a:spcAft>
              <a:buClr>
                <a:srgbClr val="FFFFFF"/>
              </a:buClr>
              <a:buSzPts val="2000"/>
              <a:buFont typeface="Avenir"/>
              <a:buChar char="•"/>
            </a:pPr>
            <a:r>
              <a:rPr lang="en-US" sz="2000">
                <a:solidFill>
                  <a:schemeClr val="lt1"/>
                </a:solidFill>
                <a:latin typeface="Avenir"/>
                <a:ea typeface="Avenir"/>
                <a:cs typeface="Avenir"/>
                <a:sym typeface="Avenir"/>
              </a:rPr>
              <a:t>localhost:5000/ -&gt; Handles login to inrupt pod and redirect to the user interface</a:t>
            </a:r>
            <a:endParaRPr sz="2000">
              <a:solidFill>
                <a:schemeClr val="lt1"/>
              </a:solidFill>
              <a:latin typeface="Avenir"/>
              <a:ea typeface="Avenir"/>
              <a:cs typeface="Avenir"/>
              <a:sym typeface="Avenir"/>
            </a:endParaRPr>
          </a:p>
          <a:p>
            <a:pPr indent="-355600" lvl="0" marL="45720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localhost:3000/ -&gt; User interface to create Notes</a:t>
            </a:r>
            <a:endParaRPr sz="2000">
              <a:solidFill>
                <a:schemeClr val="lt1"/>
              </a:solidFill>
              <a:latin typeface="Avenir"/>
              <a:ea typeface="Avenir"/>
              <a:cs typeface="Avenir"/>
              <a:sym typeface="Avenir"/>
            </a:endParaRPr>
          </a:p>
          <a:p>
            <a:pPr indent="-355600" lvl="0" marL="45720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localhost:5000/reactNote -&gt; Receives Note data from the react server, creates a thing object and writes it to the inrupt pod</a:t>
            </a:r>
            <a:endParaRPr sz="2000">
              <a:solidFill>
                <a:schemeClr val="lt1"/>
              </a:solidFill>
              <a:latin typeface="Avenir"/>
              <a:ea typeface="Avenir"/>
              <a:cs typeface="Avenir"/>
              <a:sym typeface="Avenir"/>
            </a:endParaRPr>
          </a:p>
          <a:p>
            <a:pPr indent="-355600" lvl="0" marL="45720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localhost:5000/readAllNotes -&gt; Reads all notes from the notes dump folder</a:t>
            </a:r>
            <a:endParaRPr sz="2000">
              <a:solidFill>
                <a:schemeClr val="lt1"/>
              </a:solidFill>
              <a:latin typeface="Avenir"/>
              <a:ea typeface="Avenir"/>
              <a:cs typeface="Avenir"/>
              <a:sym typeface="Avenir"/>
            </a:endParaRPr>
          </a:p>
          <a:p>
            <a:pPr indent="-355600" lvl="0" marL="457200" rtl="0" algn="l">
              <a:lnSpc>
                <a:spcPct val="110000"/>
              </a:lnSpc>
              <a:spcBef>
                <a:spcPts val="0"/>
              </a:spcBef>
              <a:spcAft>
                <a:spcPts val="0"/>
              </a:spcAft>
              <a:buClr>
                <a:schemeClr val="lt1"/>
              </a:buClr>
              <a:buSzPts val="2000"/>
              <a:buFont typeface="Avenir"/>
              <a:buChar char="•"/>
            </a:pPr>
            <a:r>
              <a:rPr lang="en-US" sz="2000">
                <a:solidFill>
                  <a:schemeClr val="lt1"/>
                </a:solidFill>
                <a:latin typeface="Avenir"/>
                <a:ea typeface="Avenir"/>
                <a:cs typeface="Avenir"/>
                <a:sym typeface="Avenir"/>
              </a:rPr>
              <a:t>localhost:5000/storetoPublicPod -&gt; Stores a node in the user pod (private) and creates a link to it in the Public pod</a:t>
            </a:r>
            <a:endParaRPr sz="2000">
              <a:solidFill>
                <a:schemeClr val="lt1"/>
              </a:solidFill>
              <a:latin typeface="Avenir"/>
              <a:ea typeface="Avenir"/>
              <a:cs typeface="Avenir"/>
              <a:sym typeface="Avenir"/>
            </a:endParaRPr>
          </a:p>
          <a:p>
            <a:pPr indent="-215900" lvl="0" marL="342900" marR="0" rtl="0" algn="l">
              <a:lnSpc>
                <a:spcPct val="110000"/>
              </a:lnSpc>
              <a:spcBef>
                <a:spcPts val="0"/>
              </a:spcBef>
              <a:spcAft>
                <a:spcPts val="0"/>
              </a:spcAft>
              <a:buClr>
                <a:srgbClr val="FFFFFF"/>
              </a:buClr>
              <a:buSzPts val="2000"/>
              <a:buFont typeface="Arial"/>
              <a:buNone/>
            </a:pPr>
            <a:r>
              <a:t/>
            </a:r>
            <a:endParaRPr b="0" i="0" sz="2000" u="none" cap="none" strike="noStrike">
              <a:solidFill>
                <a:srgbClr val="FFFFFF"/>
              </a:solidFill>
              <a:latin typeface="Avenir"/>
              <a:ea typeface="Avenir"/>
              <a:cs typeface="Avenir"/>
              <a:sym typeface="Avenir"/>
            </a:endParaRPr>
          </a:p>
        </p:txBody>
      </p:sp>
      <p:sp>
        <p:nvSpPr>
          <p:cNvPr id="336" name="Google Shape;336;g127c7b1c539_0_29"/>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337" name="Google Shape;337;g127c7b1c539_0_29"/>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338" name="Google Shape;338;g127c7b1c539_0_29"/>
          <p:cNvSpPr txBox="1"/>
          <p:nvPr/>
        </p:nvSpPr>
        <p:spPr>
          <a:xfrm>
            <a:off x="530352" y="1051200"/>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Interactions with POD</a:t>
            </a:r>
            <a:endParaRPr b="0" i="1" sz="3000" u="none" cap="none" strike="noStrike">
              <a:solidFill>
                <a:srgbClr val="FFFFFF"/>
              </a:solidFill>
              <a:latin typeface="Geo"/>
              <a:ea typeface="Geo"/>
              <a:cs typeface="Geo"/>
              <a:sym typeface="Geo"/>
            </a:endParaRPr>
          </a:p>
        </p:txBody>
      </p:sp>
      <p:sp>
        <p:nvSpPr>
          <p:cNvPr id="339" name="Google Shape;339;g127c7b1c539_0_29"/>
          <p:cNvSpPr txBox="1"/>
          <p:nvPr/>
        </p:nvSpPr>
        <p:spPr>
          <a:xfrm>
            <a:off x="415624" y="2691593"/>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GET/POST endpoints</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38"/>
                                        </p:tgtEl>
                                        <p:attrNameLst>
                                          <p:attrName>style.visibility</p:attrName>
                                        </p:attrNameLst>
                                      </p:cBhvr>
                                      <p:to>
                                        <p:strVal val="visible"/>
                                      </p:to>
                                    </p:set>
                                    <p:animEffect filter="fade" transition="in">
                                      <p:cBhvr>
                                        <p:cTn dur="400"/>
                                        <p:tgtEl>
                                          <p:spTgt spid="338"/>
                                        </p:tgtEl>
                                      </p:cBhvr>
                                    </p:animEffect>
                                  </p:childTnLst>
                                </p:cTn>
                              </p:par>
                              <p:par>
                                <p:cTn fill="hold" nodeType="withEffect" presetClass="entr" presetID="10" presetSubtype="0">
                                  <p:stCondLst>
                                    <p:cond delay="1000"/>
                                  </p:stCondLst>
                                  <p:childTnLst>
                                    <p:set>
                                      <p:cBhvr>
                                        <p:cTn dur="1" fill="hold">
                                          <p:stCondLst>
                                            <p:cond delay="0"/>
                                          </p:stCondLst>
                                        </p:cTn>
                                        <p:tgtEl>
                                          <p:spTgt spid="339"/>
                                        </p:tgtEl>
                                        <p:attrNameLst>
                                          <p:attrName>style.visibility</p:attrName>
                                        </p:attrNameLst>
                                      </p:cBhvr>
                                      <p:to>
                                        <p:strVal val="visible"/>
                                      </p:to>
                                    </p:set>
                                    <p:animEffect filter="fade" transition="in">
                                      <p:cBhvr>
                                        <p:cTn dur="4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3" name="Shape 343"/>
        <p:cNvGrpSpPr/>
        <p:nvPr/>
      </p:nvGrpSpPr>
      <p:grpSpPr>
        <a:xfrm>
          <a:off x="0" y="0"/>
          <a:ext cx="0" cy="0"/>
          <a:chOff x="0" y="0"/>
          <a:chExt cx="0" cy="0"/>
        </a:xfrm>
      </p:grpSpPr>
      <p:sp>
        <p:nvSpPr>
          <p:cNvPr id="344" name="Google Shape;344;g127c7b1c539_2_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345" name="Google Shape;345;g127c7b1c539_2_3"/>
          <p:cNvPicPr preferRelativeResize="0"/>
          <p:nvPr/>
        </p:nvPicPr>
        <p:blipFill rotWithShape="1">
          <a:blip r:embed="rId3">
            <a:alphaModFix/>
          </a:blip>
          <a:srcRect b="4305" l="0" r="0" t="10443"/>
          <a:stretch/>
        </p:blipFill>
        <p:spPr>
          <a:xfrm>
            <a:off x="0" y="0"/>
            <a:ext cx="12188933" cy="6857990"/>
          </a:xfrm>
          <a:prstGeom prst="rect">
            <a:avLst/>
          </a:prstGeom>
          <a:noFill/>
          <a:ln>
            <a:noFill/>
          </a:ln>
        </p:spPr>
      </p:pic>
      <p:sp>
        <p:nvSpPr>
          <p:cNvPr id="346" name="Google Shape;346;g127c7b1c539_2_3"/>
          <p:cNvSpPr/>
          <p:nvPr/>
        </p:nvSpPr>
        <p:spPr>
          <a:xfrm rot="-5400000">
            <a:off x="570150" y="-570151"/>
            <a:ext cx="6858000" cy="79983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47" name="Google Shape;347;g127c7b1c539_2_3"/>
          <p:cNvSpPr/>
          <p:nvPr/>
        </p:nvSpPr>
        <p:spPr>
          <a:xfrm rot="5400000">
            <a:off x="784762" y="-784761"/>
            <a:ext cx="74615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48" name="Google Shape;348;g127c7b1c539_2_3"/>
          <p:cNvGrpSpPr/>
          <p:nvPr/>
        </p:nvGrpSpPr>
        <p:grpSpPr>
          <a:xfrm>
            <a:off x="530210" y="3267681"/>
            <a:ext cx="972234" cy="45719"/>
            <a:chOff x="4886325" y="3371754"/>
            <a:chExt cx="2418492" cy="113728"/>
          </a:xfrm>
        </p:grpSpPr>
        <p:sp>
          <p:nvSpPr>
            <p:cNvPr id="349" name="Google Shape;349;g127c7b1c539_2_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350" name="Google Shape;350;g127c7b1c539_2_3"/>
            <p:cNvGrpSpPr/>
            <p:nvPr/>
          </p:nvGrpSpPr>
          <p:grpSpPr>
            <a:xfrm>
              <a:off x="4886709" y="3371754"/>
              <a:ext cx="2418108" cy="113728"/>
              <a:chOff x="4886709" y="3371754"/>
              <a:chExt cx="2418108" cy="113728"/>
            </a:xfrm>
          </p:grpSpPr>
          <p:sp>
            <p:nvSpPr>
              <p:cNvPr id="351" name="Google Shape;351;g127c7b1c539_2_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52" name="Google Shape;352;g127c7b1c539_2_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53" name="Google Shape;353;g127c7b1c539_2_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54" name="Google Shape;354;g127c7b1c539_2_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355" name="Google Shape;355;g127c7b1c539_2_3"/>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56" name="Google Shape;356;g127c7b1c539_2_3"/>
          <p:cNvGrpSpPr/>
          <p:nvPr/>
        </p:nvGrpSpPr>
        <p:grpSpPr>
          <a:xfrm>
            <a:off x="10775529" y="5203874"/>
            <a:ext cx="885645" cy="802067"/>
            <a:chOff x="10948005" y="3272152"/>
            <a:chExt cx="868194" cy="786263"/>
          </a:xfrm>
        </p:grpSpPr>
        <p:sp>
          <p:nvSpPr>
            <p:cNvPr id="357" name="Google Shape;357;g127c7b1c539_2_3"/>
            <p:cNvSpPr/>
            <p:nvPr/>
          </p:nvSpPr>
          <p:spPr>
            <a:xfrm>
              <a:off x="11194317" y="3944888"/>
              <a:ext cx="128015" cy="113527"/>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58" name="Google Shape;358;g127c7b1c539_2_3"/>
            <p:cNvSpPr/>
            <p:nvPr/>
          </p:nvSpPr>
          <p:spPr>
            <a:xfrm>
              <a:off x="10953045" y="3808430"/>
              <a:ext cx="144423" cy="192761"/>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59" name="Google Shape;359;g127c7b1c539_2_3"/>
            <p:cNvSpPr/>
            <p:nvPr/>
          </p:nvSpPr>
          <p:spPr>
            <a:xfrm>
              <a:off x="11684524" y="3907536"/>
              <a:ext cx="131675" cy="92692"/>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60" name="Google Shape;360;g127c7b1c539_2_3"/>
            <p:cNvSpPr/>
            <p:nvPr/>
          </p:nvSpPr>
          <p:spPr>
            <a:xfrm>
              <a:off x="11142141" y="3272152"/>
              <a:ext cx="183781" cy="161599"/>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61" name="Google Shape;361;g127c7b1c539_2_3"/>
            <p:cNvSpPr/>
            <p:nvPr/>
          </p:nvSpPr>
          <p:spPr>
            <a:xfrm>
              <a:off x="11602136" y="3379098"/>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62" name="Google Shape;362;g127c7b1c539_2_3"/>
            <p:cNvSpPr/>
            <p:nvPr/>
          </p:nvSpPr>
          <p:spPr>
            <a:xfrm>
              <a:off x="10948005" y="3504095"/>
              <a:ext cx="78611" cy="71841"/>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63" name="Google Shape;363;g127c7b1c539_2_3"/>
            <p:cNvSpPr/>
            <p:nvPr/>
          </p:nvSpPr>
          <p:spPr>
            <a:xfrm>
              <a:off x="11343727" y="3666564"/>
              <a:ext cx="173589" cy="13854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364" name="Google Shape;364;g127c7b1c539_2_3"/>
          <p:cNvSpPr txBox="1"/>
          <p:nvPr/>
        </p:nvSpPr>
        <p:spPr>
          <a:xfrm>
            <a:off x="530350" y="3462775"/>
            <a:ext cx="11380500" cy="25437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10000"/>
              </a:lnSpc>
              <a:spcBef>
                <a:spcPts val="0"/>
              </a:spcBef>
              <a:spcAft>
                <a:spcPts val="0"/>
              </a:spcAft>
              <a:buClr>
                <a:srgbClr val="FFFFFF"/>
              </a:buClr>
              <a:buSzPts val="2000"/>
              <a:buFont typeface="Avenir"/>
              <a:buAutoNum type="arabicPeriod"/>
            </a:pPr>
            <a:r>
              <a:rPr lang="en-US" sz="2000">
                <a:solidFill>
                  <a:srgbClr val="FFFFFF"/>
                </a:solidFill>
                <a:latin typeface="Avenir"/>
                <a:ea typeface="Avenir"/>
                <a:cs typeface="Avenir"/>
                <a:sym typeface="Avenir"/>
              </a:rPr>
              <a:t>Verify user is logged in using “session.info.isLoggedIn”</a:t>
            </a:r>
            <a:endParaRPr sz="2000">
              <a:solidFill>
                <a:srgbClr val="FFFFFF"/>
              </a:solidFill>
              <a:latin typeface="Avenir"/>
              <a:ea typeface="Avenir"/>
              <a:cs typeface="Avenir"/>
              <a:sym typeface="Avenir"/>
            </a:endParaRPr>
          </a:p>
          <a:p>
            <a:pPr indent="-355600" lvl="0" marL="457200" marR="0" rtl="0" algn="l">
              <a:lnSpc>
                <a:spcPct val="110000"/>
              </a:lnSpc>
              <a:spcBef>
                <a:spcPts val="0"/>
              </a:spcBef>
              <a:spcAft>
                <a:spcPts val="0"/>
              </a:spcAft>
              <a:buClr>
                <a:srgbClr val="FFFFFF"/>
              </a:buClr>
              <a:buSzPts val="2000"/>
              <a:buFont typeface="Avenir"/>
              <a:buAutoNum type="arabicPeriod"/>
            </a:pPr>
            <a:r>
              <a:rPr lang="en-US" sz="2000">
                <a:solidFill>
                  <a:srgbClr val="FFFFFF"/>
                </a:solidFill>
                <a:latin typeface="Avenir"/>
                <a:ea typeface="Avenir"/>
                <a:cs typeface="Avenir"/>
                <a:sym typeface="Avenir"/>
              </a:rPr>
              <a:t>Built Thing object using buildThing(...)</a:t>
            </a:r>
            <a:endParaRPr sz="2000">
              <a:solidFill>
                <a:srgbClr val="FFFFFF"/>
              </a:solidFill>
              <a:latin typeface="Avenir"/>
              <a:ea typeface="Avenir"/>
              <a:cs typeface="Avenir"/>
              <a:sym typeface="Avenir"/>
            </a:endParaRPr>
          </a:p>
          <a:p>
            <a:pPr indent="-355600" lvl="0" marL="457200" marR="0" rtl="0" algn="l">
              <a:lnSpc>
                <a:spcPct val="110000"/>
              </a:lnSpc>
              <a:spcBef>
                <a:spcPts val="0"/>
              </a:spcBef>
              <a:spcAft>
                <a:spcPts val="0"/>
              </a:spcAft>
              <a:buClr>
                <a:srgbClr val="FFFFFF"/>
              </a:buClr>
              <a:buSzPts val="2000"/>
              <a:buFont typeface="Avenir"/>
              <a:buAutoNum type="arabicPeriod"/>
            </a:pPr>
            <a:r>
              <a:rPr lang="en-US" sz="2000">
                <a:solidFill>
                  <a:srgbClr val="FFFFFF"/>
                </a:solidFill>
                <a:latin typeface="Avenir"/>
                <a:ea typeface="Avenir"/>
                <a:cs typeface="Avenir"/>
                <a:sym typeface="Avenir"/>
              </a:rPr>
              <a:t>Vocabulary used for text notes: “</a:t>
            </a:r>
            <a:r>
              <a:rPr lang="en-US" sz="2000" u="sng">
                <a:solidFill>
                  <a:schemeClr val="hlink"/>
                </a:solidFill>
                <a:latin typeface="Avenir"/>
                <a:ea typeface="Avenir"/>
                <a:cs typeface="Avenir"/>
                <a:sym typeface="Avenir"/>
                <a:hlinkClick r:id="rId4"/>
              </a:rPr>
              <a:t>https://schema.org/TextDigitalDocument</a:t>
            </a:r>
            <a:r>
              <a:rPr lang="en-US" sz="2000">
                <a:solidFill>
                  <a:srgbClr val="FFFFFF"/>
                </a:solidFill>
                <a:latin typeface="Avenir"/>
                <a:ea typeface="Avenir"/>
                <a:cs typeface="Avenir"/>
                <a:sym typeface="Avenir"/>
              </a:rPr>
              <a:t>”</a:t>
            </a:r>
            <a:endParaRPr sz="2000">
              <a:solidFill>
                <a:srgbClr val="FFFFFF"/>
              </a:solidFill>
              <a:latin typeface="Avenir"/>
              <a:ea typeface="Avenir"/>
              <a:cs typeface="Avenir"/>
              <a:sym typeface="Avenir"/>
            </a:endParaRPr>
          </a:p>
          <a:p>
            <a:pPr indent="-355600" lvl="0" marL="457200" marR="0" rtl="0" algn="l">
              <a:lnSpc>
                <a:spcPct val="110000"/>
              </a:lnSpc>
              <a:spcBef>
                <a:spcPts val="0"/>
              </a:spcBef>
              <a:spcAft>
                <a:spcPts val="0"/>
              </a:spcAft>
              <a:buClr>
                <a:srgbClr val="FFFFFF"/>
              </a:buClr>
              <a:buSzPts val="2000"/>
              <a:buFont typeface="Avenir"/>
              <a:buAutoNum type="arabicPeriod"/>
            </a:pPr>
            <a:r>
              <a:rPr lang="en-US" sz="2000">
                <a:solidFill>
                  <a:srgbClr val="FFFFFF"/>
                </a:solidFill>
                <a:latin typeface="Avenir"/>
                <a:ea typeface="Avenir"/>
                <a:cs typeface="Avenir"/>
                <a:sym typeface="Avenir"/>
              </a:rPr>
              <a:t>Save Thing to pod (currently at “https://pod.inrupt.com/pulkit6559/Notesdump/”) using saveSolidDatasetAt(...)</a:t>
            </a:r>
            <a:endParaRPr sz="2000">
              <a:solidFill>
                <a:srgbClr val="FFFFFF"/>
              </a:solidFill>
              <a:latin typeface="Avenir"/>
              <a:ea typeface="Avenir"/>
              <a:cs typeface="Avenir"/>
              <a:sym typeface="Avenir"/>
            </a:endParaRPr>
          </a:p>
        </p:txBody>
      </p:sp>
      <p:sp>
        <p:nvSpPr>
          <p:cNvPr id="365" name="Google Shape;365;g127c7b1c539_2_3"/>
          <p:cNvSpPr txBox="1"/>
          <p:nvPr/>
        </p:nvSpPr>
        <p:spPr>
          <a:xfrm>
            <a:off x="530352" y="711120"/>
            <a:ext cx="3883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366" name="Google Shape;366;g127c7b1c539_2_3"/>
          <p:cNvCxnSpPr/>
          <p:nvPr/>
        </p:nvCxnSpPr>
        <p:spPr>
          <a:xfrm>
            <a:off x="607375" y="917297"/>
            <a:ext cx="10920000" cy="0"/>
          </a:xfrm>
          <a:prstGeom prst="straightConnector1">
            <a:avLst/>
          </a:prstGeom>
          <a:noFill/>
          <a:ln cap="flat" cmpd="sng" w="9525">
            <a:solidFill>
              <a:schemeClr val="lt1"/>
            </a:solidFill>
            <a:prstDash val="solid"/>
            <a:miter lim="800000"/>
            <a:headEnd len="sm" w="sm" type="none"/>
            <a:tailEnd len="sm" w="sm" type="none"/>
          </a:ln>
        </p:spPr>
      </p:cxnSp>
      <p:sp>
        <p:nvSpPr>
          <p:cNvPr id="367" name="Google Shape;367;g127c7b1c539_2_3"/>
          <p:cNvSpPr txBox="1"/>
          <p:nvPr/>
        </p:nvSpPr>
        <p:spPr>
          <a:xfrm>
            <a:off x="530352" y="1051200"/>
            <a:ext cx="5565600" cy="123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Creating a note</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67"/>
                                        </p:tgtEl>
                                        <p:attrNameLst>
                                          <p:attrName>style.visibility</p:attrName>
                                        </p:attrNameLst>
                                      </p:cBhvr>
                                      <p:to>
                                        <p:strVal val="visible"/>
                                      </p:to>
                                    </p:set>
                                    <p:animEffect filter="fade" transition="in">
                                      <p:cBhvr>
                                        <p:cTn dur="4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1" name="Shape 371"/>
        <p:cNvGrpSpPr/>
        <p:nvPr/>
      </p:nvGrpSpPr>
      <p:grpSpPr>
        <a:xfrm>
          <a:off x="0" y="0"/>
          <a:ext cx="0" cy="0"/>
          <a:chOff x="0" y="0"/>
          <a:chExt cx="0" cy="0"/>
        </a:xfrm>
      </p:grpSpPr>
      <p:sp>
        <p:nvSpPr>
          <p:cNvPr id="372" name="Google Shape;372;p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3D rendering of black cubes suspended in the air" id="373" name="Google Shape;373;p5"/>
          <p:cNvPicPr preferRelativeResize="0"/>
          <p:nvPr/>
        </p:nvPicPr>
        <p:blipFill rotWithShape="1">
          <a:blip r:embed="rId3">
            <a:alphaModFix/>
          </a:blip>
          <a:srcRect b="4306" l="0" r="-1" t="10442"/>
          <a:stretch/>
        </p:blipFill>
        <p:spPr>
          <a:xfrm>
            <a:off x="0" y="0"/>
            <a:ext cx="12188932" cy="6857990"/>
          </a:xfrm>
          <a:prstGeom prst="rect">
            <a:avLst/>
          </a:prstGeom>
          <a:noFill/>
          <a:ln>
            <a:noFill/>
          </a:ln>
        </p:spPr>
      </p:pic>
      <p:sp>
        <p:nvSpPr>
          <p:cNvPr id="374" name="Google Shape;374;p5"/>
          <p:cNvSpPr/>
          <p:nvPr/>
        </p:nvSpPr>
        <p:spPr>
          <a:xfrm rot="-5400000">
            <a:off x="570186" y="-570186"/>
            <a:ext cx="6858000" cy="7998371"/>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75" name="Google Shape;375;p5"/>
          <p:cNvSpPr/>
          <p:nvPr/>
        </p:nvSpPr>
        <p:spPr>
          <a:xfrm rot="5400000">
            <a:off x="785350" y="-785349"/>
            <a:ext cx="744976"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B2DA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76" name="Google Shape;376;p5"/>
          <p:cNvGrpSpPr/>
          <p:nvPr/>
        </p:nvGrpSpPr>
        <p:grpSpPr>
          <a:xfrm>
            <a:off x="530225" y="3267662"/>
            <a:ext cx="972241" cy="45718"/>
            <a:chOff x="4886325" y="3371754"/>
            <a:chExt cx="2418492" cy="113728"/>
          </a:xfrm>
        </p:grpSpPr>
        <p:sp>
          <p:nvSpPr>
            <p:cNvPr id="377" name="Google Shape;377;p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nvGrpSpPr>
            <p:cNvPr id="378" name="Google Shape;378;p5"/>
            <p:cNvGrpSpPr/>
            <p:nvPr/>
          </p:nvGrpSpPr>
          <p:grpSpPr>
            <a:xfrm>
              <a:off x="4886709" y="3371754"/>
              <a:ext cx="2418108" cy="113728"/>
              <a:chOff x="4886709" y="3371754"/>
              <a:chExt cx="2418108" cy="113728"/>
            </a:xfrm>
          </p:grpSpPr>
          <p:sp>
            <p:nvSpPr>
              <p:cNvPr id="379" name="Google Shape;379;p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80" name="Google Shape;380;p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81" name="Google Shape;381;p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82" name="Google Shape;382;p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grpSp>
      </p:grpSp>
      <p:sp>
        <p:nvSpPr>
          <p:cNvPr id="383" name="Google Shape;383;p5"/>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D6BA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84" name="Google Shape;384;p5"/>
          <p:cNvGrpSpPr/>
          <p:nvPr/>
        </p:nvGrpSpPr>
        <p:grpSpPr>
          <a:xfrm>
            <a:off x="10776050" y="5204025"/>
            <a:ext cx="886141" cy="802496"/>
            <a:chOff x="10948005" y="3272152"/>
            <a:chExt cx="868640" cy="786648"/>
          </a:xfrm>
        </p:grpSpPr>
        <p:sp>
          <p:nvSpPr>
            <p:cNvPr id="385" name="Google Shape;385;p5"/>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86" name="Google Shape;386;p5"/>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87" name="Google Shape;387;p5"/>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88" name="Google Shape;388;p5"/>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89" name="Google Shape;389;p5"/>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90" name="Google Shape;390;p5"/>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391" name="Google Shape;391;p5"/>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392" name="Google Shape;392;p5"/>
          <p:cNvSpPr txBox="1"/>
          <p:nvPr/>
        </p:nvSpPr>
        <p:spPr>
          <a:xfrm>
            <a:off x="530350" y="3462775"/>
            <a:ext cx="11380500" cy="25437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1. Appropriate permissions to read notes (restricted data cannot be read)</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2. URL in which Notes are stored (here: "https://pod.inrupt.com/pulkit6559/Notesdump/")</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3. URL in Notestorage, that directs user to input information of the note</a:t>
            </a:r>
            <a:endParaRPr sz="2000">
              <a:solidFill>
                <a:srgbClr val="FFFFFF"/>
              </a:solidFill>
              <a:latin typeface="Avenir"/>
              <a:ea typeface="Avenir"/>
              <a:cs typeface="Avenir"/>
              <a:sym typeface="Avenir"/>
            </a:endParaRPr>
          </a:p>
          <a:p>
            <a:pPr indent="0" lvl="0" marL="0" marR="0" rtl="0" algn="l">
              <a:lnSpc>
                <a:spcPct val="110000"/>
              </a:lnSpc>
              <a:spcBef>
                <a:spcPts val="0"/>
              </a:spcBef>
              <a:spcAft>
                <a:spcPts val="0"/>
              </a:spcAft>
              <a:buClr>
                <a:srgbClr val="000000"/>
              </a:buClr>
              <a:buSzPts val="2000"/>
              <a:buFont typeface="Arial"/>
              <a:buNone/>
            </a:pPr>
            <a:r>
              <a:rPr lang="en-US" sz="2000">
                <a:solidFill>
                  <a:srgbClr val="FFFFFF"/>
                </a:solidFill>
                <a:latin typeface="Avenir"/>
                <a:ea typeface="Avenir"/>
                <a:cs typeface="Avenir"/>
                <a:sym typeface="Avenir"/>
              </a:rPr>
              <a:t>4. Libraries from Solid-Client:  getSolidDataset, getThing + method that is going to be used</a:t>
            </a:r>
            <a:endParaRPr sz="2000">
              <a:solidFill>
                <a:srgbClr val="FFFFFF"/>
              </a:solidFill>
              <a:latin typeface="Avenir"/>
              <a:ea typeface="Avenir"/>
              <a:cs typeface="Avenir"/>
              <a:sym typeface="Avenir"/>
            </a:endParaRPr>
          </a:p>
        </p:txBody>
      </p:sp>
      <p:sp>
        <p:nvSpPr>
          <p:cNvPr id="393" name="Google Shape;393;p5"/>
          <p:cNvSpPr txBox="1"/>
          <p:nvPr/>
        </p:nvSpPr>
        <p:spPr>
          <a:xfrm>
            <a:off x="530352" y="711120"/>
            <a:ext cx="3883231"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venir"/>
                <a:ea typeface="Avenir"/>
                <a:cs typeface="Avenir"/>
                <a:sym typeface="Avenir"/>
              </a:rPr>
              <a:t>1. Initial Set-up of Solid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venir"/>
              <a:ea typeface="Avenir"/>
              <a:cs typeface="Avenir"/>
              <a:sym typeface="Avenir"/>
            </a:endParaRPr>
          </a:p>
        </p:txBody>
      </p:sp>
      <p:cxnSp>
        <p:nvCxnSpPr>
          <p:cNvPr id="394" name="Google Shape;394;p5"/>
          <p:cNvCxnSpPr/>
          <p:nvPr/>
        </p:nvCxnSpPr>
        <p:spPr>
          <a:xfrm>
            <a:off x="607375" y="917297"/>
            <a:ext cx="10920033" cy="0"/>
          </a:xfrm>
          <a:prstGeom prst="straightConnector1">
            <a:avLst/>
          </a:prstGeom>
          <a:noFill/>
          <a:ln cap="flat" cmpd="sng" w="9525">
            <a:solidFill>
              <a:schemeClr val="lt1"/>
            </a:solidFill>
            <a:prstDash val="solid"/>
            <a:miter lim="800000"/>
            <a:headEnd len="sm" w="sm" type="none"/>
            <a:tailEnd len="sm" w="sm" type="none"/>
          </a:ln>
        </p:spPr>
      </p:cxnSp>
      <p:sp>
        <p:nvSpPr>
          <p:cNvPr id="395" name="Google Shape;395;p5"/>
          <p:cNvSpPr txBox="1"/>
          <p:nvPr/>
        </p:nvSpPr>
        <p:spPr>
          <a:xfrm>
            <a:off x="530352" y="1051200"/>
            <a:ext cx="5565648" cy="123501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3000"/>
              <a:buFont typeface="Geo"/>
              <a:buNone/>
            </a:pPr>
            <a:r>
              <a:rPr i="1" lang="en-US" sz="3000">
                <a:solidFill>
                  <a:srgbClr val="FFFFFF"/>
                </a:solidFill>
                <a:latin typeface="Geo"/>
                <a:ea typeface="Geo"/>
                <a:cs typeface="Geo"/>
                <a:sym typeface="Geo"/>
              </a:rPr>
              <a:t>Method /readNote</a:t>
            </a:r>
            <a:endParaRPr b="0" i="1" sz="3000" u="none" cap="none" strike="noStrike">
              <a:solidFill>
                <a:srgbClr val="FFFFFF"/>
              </a:solidFill>
              <a:latin typeface="Geo"/>
              <a:ea typeface="Geo"/>
              <a:cs typeface="Geo"/>
              <a:sym typeface="Geo"/>
            </a:endParaRPr>
          </a:p>
        </p:txBody>
      </p:sp>
      <p:sp>
        <p:nvSpPr>
          <p:cNvPr id="396" name="Google Shape;396;p5"/>
          <p:cNvSpPr txBox="1"/>
          <p:nvPr/>
        </p:nvSpPr>
        <p:spPr>
          <a:xfrm>
            <a:off x="415624" y="2691593"/>
            <a:ext cx="5565648" cy="123501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000"/>
              <a:buFont typeface="Arial"/>
              <a:buNone/>
            </a:pPr>
            <a:r>
              <a:rPr b="0" i="1" lang="en-US" sz="3000" u="none" cap="none" strike="noStrike">
                <a:solidFill>
                  <a:srgbClr val="FFFFFF"/>
                </a:solidFill>
                <a:latin typeface="Geo"/>
                <a:ea typeface="Geo"/>
                <a:cs typeface="Geo"/>
                <a:sym typeface="Geo"/>
              </a:rPr>
              <a:t>Requirements overview 	</a:t>
            </a:r>
            <a:endParaRPr b="0" i="1" sz="3000" u="none" cap="none" strike="noStrike">
              <a:solidFill>
                <a:srgbClr val="FFFFFF"/>
              </a:solidFill>
              <a:latin typeface="Geo"/>
              <a:ea typeface="Geo"/>
              <a:cs typeface="Geo"/>
              <a:sym typeface="Ge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95"/>
                                        </p:tgtEl>
                                        <p:attrNameLst>
                                          <p:attrName>style.visibility</p:attrName>
                                        </p:attrNameLst>
                                      </p:cBhvr>
                                      <p:to>
                                        <p:strVal val="visible"/>
                                      </p:to>
                                    </p:set>
                                    <p:animEffect filter="fade" transition="in">
                                      <p:cBhvr>
                                        <p:cTn dur="400"/>
                                        <p:tgtEl>
                                          <p:spTgt spid="395"/>
                                        </p:tgtEl>
                                      </p:cBhvr>
                                    </p:animEffect>
                                  </p:childTnLst>
                                </p:cTn>
                              </p:par>
                              <p:par>
                                <p:cTn fill="hold" nodeType="withEffect" presetClass="entr" presetID="10" presetSubtype="0">
                                  <p:stCondLst>
                                    <p:cond delay="1000"/>
                                  </p:stCondLst>
                                  <p:childTnLst>
                                    <p:set>
                                      <p:cBhvr>
                                        <p:cTn dur="1" fill="hold">
                                          <p:stCondLst>
                                            <p:cond delay="0"/>
                                          </p:stCondLst>
                                        </p:cTn>
                                        <p:tgtEl>
                                          <p:spTgt spid="396"/>
                                        </p:tgtEl>
                                        <p:attrNameLst>
                                          <p:attrName>style.visibility</p:attrName>
                                        </p:attrNameLst>
                                      </p:cBhvr>
                                      <p:to>
                                        <p:strVal val="visible"/>
                                      </p:to>
                                    </p:set>
                                    <p:animEffect filter="fade" transition="in">
                                      <p:cBhvr>
                                        <p:cTn dur="4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ca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2022-04-12T16:40:00Z</dcterms:created>
  <dc:creator>Timothy Borrell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684A09AF846F4D428250BE17E2EB9D63</vt:lpwstr>
  </property>
  <property fmtid="{D5CDD505-2E9C-101B-9397-08002B2CF9AE}" pid="3" name="KSOProductBuildVer">
    <vt:lpwstr>2052-11.1.0.11636</vt:lpwstr>
  </property>
</Properties>
</file>