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53"/>
  </p:notesMasterIdLst>
  <p:handoutMasterIdLst>
    <p:handoutMasterId r:id="rId54"/>
  </p:handoutMasterIdLst>
  <p:sldIdLst>
    <p:sldId id="256" r:id="rId2"/>
    <p:sldId id="628" r:id="rId3"/>
    <p:sldId id="678" r:id="rId4"/>
    <p:sldId id="629" r:id="rId5"/>
    <p:sldId id="630" r:id="rId6"/>
    <p:sldId id="631" r:id="rId7"/>
    <p:sldId id="632" r:id="rId8"/>
    <p:sldId id="633" r:id="rId9"/>
    <p:sldId id="634" r:id="rId10"/>
    <p:sldId id="635" r:id="rId11"/>
    <p:sldId id="676" r:id="rId12"/>
    <p:sldId id="668" r:id="rId13"/>
    <p:sldId id="670" r:id="rId14"/>
    <p:sldId id="671" r:id="rId15"/>
    <p:sldId id="669" r:id="rId16"/>
    <p:sldId id="636" r:id="rId17"/>
    <p:sldId id="637" r:id="rId18"/>
    <p:sldId id="638" r:id="rId19"/>
    <p:sldId id="639" r:id="rId20"/>
    <p:sldId id="640" r:id="rId21"/>
    <p:sldId id="675" r:id="rId22"/>
    <p:sldId id="667" r:id="rId23"/>
    <p:sldId id="672" r:id="rId24"/>
    <p:sldId id="673" r:id="rId25"/>
    <p:sldId id="666" r:id="rId26"/>
    <p:sldId id="641" r:id="rId27"/>
    <p:sldId id="644" r:id="rId28"/>
    <p:sldId id="656" r:id="rId29"/>
    <p:sldId id="674" r:id="rId30"/>
    <p:sldId id="661" r:id="rId31"/>
    <p:sldId id="662" r:id="rId32"/>
    <p:sldId id="664" r:id="rId33"/>
    <p:sldId id="677" r:id="rId34"/>
    <p:sldId id="679" r:id="rId35"/>
    <p:sldId id="680" r:id="rId36"/>
    <p:sldId id="681" r:id="rId37"/>
    <p:sldId id="682" r:id="rId38"/>
    <p:sldId id="683" r:id="rId39"/>
    <p:sldId id="684" r:id="rId40"/>
    <p:sldId id="685" r:id="rId41"/>
    <p:sldId id="686" r:id="rId42"/>
    <p:sldId id="687" r:id="rId43"/>
    <p:sldId id="688" r:id="rId44"/>
    <p:sldId id="689" r:id="rId45"/>
    <p:sldId id="690" r:id="rId46"/>
    <p:sldId id="691" r:id="rId47"/>
    <p:sldId id="692" r:id="rId48"/>
    <p:sldId id="693" r:id="rId49"/>
    <p:sldId id="694" r:id="rId50"/>
    <p:sldId id="695" r:id="rId51"/>
    <p:sldId id="655"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CCFF"/>
    <a:srgbClr val="432D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77" autoAdjust="0"/>
    <p:restoredTop sz="94671" autoAdjust="0"/>
  </p:normalViewPr>
  <p:slideViewPr>
    <p:cSldViewPr>
      <p:cViewPr varScale="1">
        <p:scale>
          <a:sx n="107" d="100"/>
          <a:sy n="107" d="100"/>
        </p:scale>
        <p:origin x="422" y="82"/>
      </p:cViewPr>
      <p:guideLst>
        <p:guide orient="horz" pos="1620"/>
        <p:guide pos="288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Pralay Mitra</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a:t>Autumn 2016; CSE@IITKGP</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Programming and Data Structure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84CE15-A739-4B2B-BDB1-EA975C65395D}" type="slidenum">
              <a:rPr lang="en-US" smtClean="0"/>
              <a:pPr/>
              <a:t>‹#›</a:t>
            </a:fld>
            <a:endParaRPr lang="en-US"/>
          </a:p>
        </p:txBody>
      </p:sp>
    </p:spTree>
    <p:extLst>
      <p:ext uri="{BB962C8B-B14F-4D97-AF65-F5344CB8AC3E}">
        <p14:creationId xmlns:p14="http://schemas.microsoft.com/office/powerpoint/2010/main" val="4178604813"/>
      </p:ext>
    </p:extLst>
  </p:cSld>
  <p:clrMap bg1="dk1" tx1="lt1" bg2="dk2" tx2="lt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D27F-02F7-4C35-B130-3C4BD7DE8325}" type="datetimeFigureOut">
              <a:rPr lang="en-US" smtClean="0"/>
              <a:pPr/>
              <a:t>9/15/2023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6F7BDA-C18D-4598-BC27-898F115A82CF}" type="slidenum">
              <a:rPr lang="en-US" smtClean="0"/>
              <a:pPr/>
              <a:t>‹#›</a:t>
            </a:fld>
            <a:endParaRPr lang="en-US"/>
          </a:p>
        </p:txBody>
      </p:sp>
    </p:spTree>
    <p:extLst>
      <p:ext uri="{BB962C8B-B14F-4D97-AF65-F5344CB8AC3E}">
        <p14:creationId xmlns:p14="http://schemas.microsoft.com/office/powerpoint/2010/main" val="409455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6F7BDA-C18D-4598-BC27-898F115A82CF}" type="slidenum">
              <a:rPr lang="en-US" smtClean="0"/>
              <a:pPr/>
              <a:t>1</a:t>
            </a:fld>
            <a:endParaRPr lang="en-US"/>
          </a:p>
        </p:txBody>
      </p:sp>
    </p:spTree>
    <p:extLst>
      <p:ext uri="{BB962C8B-B14F-4D97-AF65-F5344CB8AC3E}">
        <p14:creationId xmlns:p14="http://schemas.microsoft.com/office/powerpoint/2010/main" val="50351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38464E-BC90-42CA-9BD7-F880F5235D20}"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2484556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38464E-BC90-42CA-9BD7-F880F5235D20}"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39964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38464E-BC90-42CA-9BD7-F880F5235D20}"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422117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38464E-BC90-42CA-9BD7-F880F5235D20}"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5149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8464E-BC90-42CA-9BD7-F880F5235D20}"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397946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38464E-BC90-42CA-9BD7-F880F5235D20}"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15885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38464E-BC90-42CA-9BD7-F880F5235D20}" type="datetimeFigureOut">
              <a:rPr lang="en-US" smtClean="0"/>
              <a:pPr/>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91538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849486"/>
            <a:ext cx="2133600" cy="273844"/>
          </a:xfrm>
        </p:spPr>
        <p:txBody>
          <a:bodyPr/>
          <a:lstStyle>
            <a:lvl1pPr>
              <a:defRPr>
                <a:solidFill>
                  <a:srgbClr val="FFC000"/>
                </a:solidFill>
              </a:defRPr>
            </a:lvl1pPr>
          </a:lstStyle>
          <a:p>
            <a:r>
              <a:rPr lang="en-US"/>
              <a:t>Pralay Mitra</a:t>
            </a:r>
            <a:endParaRPr lang="en-US" dirty="0"/>
          </a:p>
        </p:txBody>
      </p:sp>
      <p:sp>
        <p:nvSpPr>
          <p:cNvPr id="4" name="Footer Placeholder 3"/>
          <p:cNvSpPr>
            <a:spLocks noGrp="1"/>
          </p:cNvSpPr>
          <p:nvPr>
            <p:ph type="ftr" sz="quarter" idx="11"/>
          </p:nvPr>
        </p:nvSpPr>
        <p:spPr>
          <a:xfrm>
            <a:off x="2819400" y="4849486"/>
            <a:ext cx="3505200" cy="273844"/>
          </a:xfrm>
        </p:spPr>
        <p:txBody>
          <a:bodyPr/>
          <a:lstStyle>
            <a:lvl1pPr>
              <a:defRPr>
                <a:solidFill>
                  <a:srgbClr val="FFFF00"/>
                </a:solidFill>
              </a:defRPr>
            </a:lvl1pPr>
          </a:lstStyle>
          <a:p>
            <a:r>
              <a:rPr lang="en-US"/>
              <a:t>Programming and Data Structure – Autumn 2016</a:t>
            </a:r>
            <a:endParaRPr lang="en-US" dirty="0"/>
          </a:p>
        </p:txBody>
      </p:sp>
      <p:sp>
        <p:nvSpPr>
          <p:cNvPr id="5" name="Slide Number Placeholder 4"/>
          <p:cNvSpPr>
            <a:spLocks noGrp="1"/>
          </p:cNvSpPr>
          <p:nvPr>
            <p:ph type="sldNum" sz="quarter" idx="12"/>
          </p:nvPr>
        </p:nvSpPr>
        <p:spPr>
          <a:xfrm>
            <a:off x="6553200" y="4849486"/>
            <a:ext cx="2133600" cy="273844"/>
          </a:xfrm>
        </p:spPr>
        <p:txBody>
          <a:bodyPr/>
          <a:lstStyle/>
          <a:p>
            <a:fld id="{CEE52CA3-FBDC-4208-A4B9-2312B7B1D4EF}" type="slidenum">
              <a:rPr lang="en-US" smtClean="0"/>
              <a:pPr/>
              <a:t>‹#›</a:t>
            </a:fld>
            <a:endParaRPr lang="en-US" dirty="0"/>
          </a:p>
        </p:txBody>
      </p:sp>
    </p:spTree>
    <p:extLst>
      <p:ext uri="{BB962C8B-B14F-4D97-AF65-F5344CB8AC3E}">
        <p14:creationId xmlns:p14="http://schemas.microsoft.com/office/powerpoint/2010/main" val="305233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8464E-BC90-42CA-9BD7-F880F5235D20}" type="datetimeFigureOut">
              <a:rPr lang="en-US" smtClean="0"/>
              <a:pPr/>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25357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8464E-BC90-42CA-9BD7-F880F5235D20}"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73159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8464E-BC90-42CA-9BD7-F880F5235D20}"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6186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Pralay Mitra </a:t>
            </a:r>
            <a:endParaRPr lang="en-US" dirty="0"/>
          </a:p>
        </p:txBody>
      </p:sp>
      <p:sp>
        <p:nvSpPr>
          <p:cNvPr id="5" name="Footer Placeholder 4"/>
          <p:cNvSpPr>
            <a:spLocks noGrp="1"/>
          </p:cNvSpPr>
          <p:nvPr>
            <p:ph type="ftr" sz="quarter" idx="3"/>
          </p:nvPr>
        </p:nvSpPr>
        <p:spPr>
          <a:xfrm>
            <a:off x="2895600" y="4767263"/>
            <a:ext cx="3276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Programming and Data Structure – Autumn 2016</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EE52CA3-FBDC-4208-A4B9-2312B7B1D4EF}" type="slidenum">
              <a:rPr lang="en-US" smtClean="0"/>
              <a:pPr/>
              <a:t>‹#›</a:t>
            </a:fld>
            <a:endParaRPr lang="en-US"/>
          </a:p>
        </p:txBody>
      </p:sp>
    </p:spTree>
    <p:extLst>
      <p:ext uri="{BB962C8B-B14F-4D97-AF65-F5344CB8AC3E}">
        <p14:creationId xmlns:p14="http://schemas.microsoft.com/office/powerpoint/2010/main" val="388823516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14400"/>
            <a:ext cx="8915400" cy="1614488"/>
          </a:xfrm>
        </p:spPr>
        <p:txBody>
          <a:bodyPr>
            <a:normAutofit fontScale="90000"/>
          </a:bodyPr>
          <a:lstStyle/>
          <a:p>
            <a:r>
              <a:rPr lang="en-US" altLang="en-US" sz="4000" b="1" dirty="0">
                <a:solidFill>
                  <a:srgbClr val="000099"/>
                </a:solidFill>
              </a:rPr>
              <a:t>Number System </a:t>
            </a:r>
            <a:br>
              <a:rPr lang="en-US" altLang="en-US" sz="4000" b="1" dirty="0">
                <a:solidFill>
                  <a:srgbClr val="000099"/>
                </a:solidFill>
              </a:rPr>
            </a:br>
            <a:r>
              <a:rPr lang="en-US" altLang="en-US" sz="4000" b="1" dirty="0">
                <a:solidFill>
                  <a:srgbClr val="000099"/>
                </a:solidFill>
              </a:rPr>
              <a:t>and </a:t>
            </a:r>
            <a:br>
              <a:rPr lang="en-US" altLang="en-US" sz="4000" b="1" dirty="0">
                <a:solidFill>
                  <a:srgbClr val="000099"/>
                </a:solidFill>
              </a:rPr>
            </a:br>
            <a:r>
              <a:rPr lang="en-US" altLang="en-US" sz="4000" b="1" dirty="0">
                <a:solidFill>
                  <a:srgbClr val="000099"/>
                </a:solidFill>
              </a:rPr>
              <a:t>Code Conversion</a:t>
            </a:r>
          </a:p>
        </p:txBody>
      </p:sp>
      <p:sp>
        <p:nvSpPr>
          <p:cNvPr id="6" name="Rectangle 5"/>
          <p:cNvSpPr/>
          <p:nvPr/>
        </p:nvSpPr>
        <p:spPr>
          <a:xfrm>
            <a:off x="5500694" y="3714758"/>
            <a:ext cx="4572000" cy="1200329"/>
          </a:xfrm>
          <a:prstGeom prst="rect">
            <a:avLst/>
          </a:prstGeom>
        </p:spPr>
        <p:txBody>
          <a:bodyPr>
            <a:spAutoFit/>
          </a:bodyPr>
          <a:lstStyle/>
          <a:p>
            <a:r>
              <a:rPr lang="en-IN" b="1" dirty="0">
                <a:latin typeface="Bell MT" pitchFamily="18" charset="0"/>
              </a:rPr>
              <a:t>Dr. Manju Khurana</a:t>
            </a:r>
          </a:p>
          <a:p>
            <a:r>
              <a:rPr lang="en-IN" b="1" dirty="0">
                <a:latin typeface="Bell MT" pitchFamily="18" charset="0"/>
              </a:rPr>
              <a:t>Assistant Professor, CSED</a:t>
            </a:r>
          </a:p>
          <a:p>
            <a:r>
              <a:rPr lang="en-IN" b="1" dirty="0">
                <a:latin typeface="Bell MT" pitchFamily="18" charset="0"/>
              </a:rPr>
              <a:t>TIET, Patiala</a:t>
            </a:r>
          </a:p>
          <a:p>
            <a:r>
              <a:rPr lang="en-IN" b="1" dirty="0">
                <a:latin typeface="Bell MT" pitchFamily="18" charset="0"/>
              </a:rPr>
              <a:t>manju.khurana@thapar.edu</a:t>
            </a:r>
            <a:endParaRPr lang="en-US" b="1" dirty="0">
              <a:latin typeface="Bell MT" pitchFamily="18" charset="0"/>
            </a:endParaRPr>
          </a:p>
        </p:txBody>
      </p:sp>
    </p:spTree>
    <p:extLst>
      <p:ext uri="{BB962C8B-B14F-4D97-AF65-F5344CB8AC3E}">
        <p14:creationId xmlns:p14="http://schemas.microsoft.com/office/powerpoint/2010/main" val="382247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Examples</a:t>
            </a:r>
          </a:p>
        </p:txBody>
      </p:sp>
      <p:sp>
        <p:nvSpPr>
          <p:cNvPr id="12291" name="Rectangle 3"/>
          <p:cNvSpPr>
            <a:spLocks noGrp="1" noChangeArrowheads="1"/>
          </p:cNvSpPr>
          <p:nvPr>
            <p:ph idx="1"/>
          </p:nvPr>
        </p:nvSpPr>
        <p:spPr>
          <a:xfrm>
            <a:off x="304800" y="1028700"/>
            <a:ext cx="8458200" cy="3543300"/>
          </a:xfrm>
        </p:spPr>
        <p:txBody>
          <a:bodyPr>
            <a:normAutofit fontScale="92500" lnSpcReduction="20000"/>
          </a:bodyPr>
          <a:lstStyle/>
          <a:p>
            <a:pPr marL="533400" indent="-533400" algn="just" eaLnBrk="1" hangingPunct="1">
              <a:buFontTx/>
              <a:buAutoNum type="arabicPeriod"/>
            </a:pPr>
            <a:r>
              <a:rPr lang="en-US" altLang="en-US" sz="2400" dirty="0"/>
              <a:t>101011  </a:t>
            </a:r>
            <a:r>
              <a:rPr lang="en-US" altLang="en-US" sz="2400" dirty="0">
                <a:sym typeface="Wingdings" pitchFamily="2" charset="2"/>
              </a:rPr>
              <a:t>  1x2</a:t>
            </a:r>
            <a:r>
              <a:rPr lang="en-US" altLang="en-US" sz="2400" baseline="30000" dirty="0">
                <a:sym typeface="Wingdings" pitchFamily="2" charset="2"/>
              </a:rPr>
              <a:t>5</a:t>
            </a:r>
            <a:r>
              <a:rPr lang="en-US" altLang="en-US" sz="2400" dirty="0">
                <a:sym typeface="Wingdings" pitchFamily="2" charset="2"/>
              </a:rPr>
              <a:t> + 0x2</a:t>
            </a:r>
            <a:r>
              <a:rPr lang="en-US" altLang="en-US" sz="2400" baseline="30000" dirty="0">
                <a:sym typeface="Wingdings" pitchFamily="2" charset="2"/>
              </a:rPr>
              <a:t>4</a:t>
            </a:r>
            <a:r>
              <a:rPr lang="en-US" altLang="en-US" sz="2400" dirty="0">
                <a:sym typeface="Wingdings" pitchFamily="2" charset="2"/>
              </a:rPr>
              <a:t> + 1x2</a:t>
            </a:r>
            <a:r>
              <a:rPr lang="en-US" altLang="en-US" sz="2400" baseline="30000" dirty="0">
                <a:sym typeface="Wingdings" pitchFamily="2" charset="2"/>
              </a:rPr>
              <a:t>3</a:t>
            </a:r>
            <a:r>
              <a:rPr lang="en-US" altLang="en-US" sz="2400" dirty="0">
                <a:sym typeface="Wingdings" pitchFamily="2" charset="2"/>
              </a:rPr>
              <a:t> + 0x2</a:t>
            </a:r>
            <a:r>
              <a:rPr lang="en-US" altLang="en-US" sz="2400" baseline="30000" dirty="0">
                <a:sym typeface="Wingdings" pitchFamily="2" charset="2"/>
              </a:rPr>
              <a:t>2</a:t>
            </a:r>
            <a:r>
              <a:rPr lang="en-US" altLang="en-US" sz="2400" dirty="0">
                <a:sym typeface="Wingdings" pitchFamily="2" charset="2"/>
              </a:rPr>
              <a:t> + 1x2</a:t>
            </a:r>
            <a:r>
              <a:rPr lang="en-US" altLang="en-US" sz="2400" baseline="30000" dirty="0">
                <a:sym typeface="Wingdings" pitchFamily="2" charset="2"/>
              </a:rPr>
              <a:t>1</a:t>
            </a:r>
            <a:r>
              <a:rPr lang="en-US" altLang="en-US" sz="2400" dirty="0">
                <a:sym typeface="Wingdings" pitchFamily="2" charset="2"/>
              </a:rPr>
              <a:t> + 1x2</a:t>
            </a:r>
            <a:r>
              <a:rPr lang="en-US" altLang="en-US" sz="2400" baseline="30000" dirty="0">
                <a:sym typeface="Wingdings" pitchFamily="2" charset="2"/>
              </a:rPr>
              <a:t>0</a:t>
            </a:r>
          </a:p>
          <a:p>
            <a:pPr marL="533400" indent="-533400" algn="just" eaLnBrk="1" hangingPunct="1">
              <a:buFontTx/>
              <a:buNone/>
            </a:pPr>
            <a:r>
              <a:rPr lang="en-US" altLang="en-US" sz="2400" dirty="0"/>
              <a:t>				= 43</a:t>
            </a:r>
          </a:p>
          <a:p>
            <a:pPr marL="533400" indent="-533400" algn="just" eaLnBrk="1" hangingPunct="1">
              <a:buFontTx/>
              <a:buNone/>
            </a:pPr>
            <a:r>
              <a:rPr lang="en-US" altLang="en-US" sz="2400" dirty="0">
                <a:solidFill>
                  <a:srgbClr val="FFC000"/>
                </a:solidFill>
              </a:rPr>
              <a:t>		</a:t>
            </a:r>
            <a:r>
              <a:rPr lang="en-US" altLang="en-US" sz="2400" dirty="0">
                <a:solidFill>
                  <a:srgbClr val="FF0000"/>
                </a:solidFill>
              </a:rPr>
              <a:t>(101011)</a:t>
            </a:r>
            <a:r>
              <a:rPr lang="en-US" altLang="en-US" sz="2400" baseline="-25000" dirty="0">
                <a:solidFill>
                  <a:srgbClr val="FF0000"/>
                </a:solidFill>
              </a:rPr>
              <a:t>2</a:t>
            </a:r>
            <a:r>
              <a:rPr lang="en-US" altLang="en-US" sz="2400" dirty="0">
                <a:solidFill>
                  <a:srgbClr val="FF0000"/>
                </a:solidFill>
              </a:rPr>
              <a:t> = (43)</a:t>
            </a:r>
            <a:r>
              <a:rPr lang="en-US" altLang="en-US" sz="2400" baseline="-25000" dirty="0">
                <a:solidFill>
                  <a:srgbClr val="FF0000"/>
                </a:solidFill>
              </a:rPr>
              <a:t>10</a:t>
            </a:r>
          </a:p>
          <a:p>
            <a:pPr marL="533400" indent="-533400" algn="just" eaLnBrk="1" hangingPunct="1">
              <a:buFontTx/>
              <a:buNone/>
            </a:pPr>
            <a:endParaRPr lang="en-US" altLang="en-US" sz="2400" baseline="-25000" dirty="0">
              <a:solidFill>
                <a:srgbClr val="993300"/>
              </a:solidFill>
            </a:endParaRPr>
          </a:p>
          <a:p>
            <a:pPr marL="533400" indent="-533400" algn="just" eaLnBrk="1" hangingPunct="1">
              <a:buFontTx/>
              <a:buAutoNum type="arabicPeriod" startAt="2"/>
            </a:pPr>
            <a:r>
              <a:rPr lang="en-US" altLang="en-US" sz="2400" dirty="0"/>
              <a:t>.0101      </a:t>
            </a:r>
            <a:r>
              <a:rPr lang="en-US" altLang="en-US" sz="2400" dirty="0">
                <a:sym typeface="Wingdings" pitchFamily="2" charset="2"/>
              </a:rPr>
              <a:t>  0x2</a:t>
            </a:r>
            <a:r>
              <a:rPr lang="en-US" altLang="en-US" sz="2400" baseline="30000" dirty="0">
                <a:sym typeface="Wingdings" pitchFamily="2" charset="2"/>
              </a:rPr>
              <a:t>-1</a:t>
            </a:r>
            <a:r>
              <a:rPr lang="en-US" altLang="en-US" sz="2400" dirty="0">
                <a:sym typeface="Wingdings" pitchFamily="2" charset="2"/>
              </a:rPr>
              <a:t> + 1x2</a:t>
            </a:r>
            <a:r>
              <a:rPr lang="en-US" altLang="en-US" sz="2400" baseline="30000" dirty="0">
                <a:sym typeface="Wingdings" pitchFamily="2" charset="2"/>
              </a:rPr>
              <a:t>-2</a:t>
            </a:r>
            <a:r>
              <a:rPr lang="en-US" altLang="en-US" sz="2400" dirty="0">
                <a:sym typeface="Wingdings" pitchFamily="2" charset="2"/>
              </a:rPr>
              <a:t> + 0x2</a:t>
            </a:r>
            <a:r>
              <a:rPr lang="en-US" altLang="en-US" sz="2400" baseline="30000" dirty="0">
                <a:sym typeface="Wingdings" pitchFamily="2" charset="2"/>
              </a:rPr>
              <a:t>-3</a:t>
            </a:r>
            <a:r>
              <a:rPr lang="en-US" altLang="en-US" sz="2400" dirty="0">
                <a:sym typeface="Wingdings" pitchFamily="2" charset="2"/>
              </a:rPr>
              <a:t> + 1x2</a:t>
            </a:r>
            <a:r>
              <a:rPr lang="en-US" altLang="en-US" sz="2400" baseline="30000" dirty="0">
                <a:sym typeface="Wingdings" pitchFamily="2" charset="2"/>
              </a:rPr>
              <a:t>-4</a:t>
            </a:r>
          </a:p>
          <a:p>
            <a:pPr marL="533400" indent="-533400" algn="just" eaLnBrk="1" hangingPunct="1">
              <a:buFontTx/>
              <a:buNone/>
            </a:pPr>
            <a:r>
              <a:rPr lang="en-US" altLang="en-US" sz="2400" baseline="30000" dirty="0"/>
              <a:t>				</a:t>
            </a:r>
            <a:r>
              <a:rPr lang="en-US" altLang="en-US" sz="2400" dirty="0"/>
              <a:t>= .3125</a:t>
            </a:r>
          </a:p>
          <a:p>
            <a:pPr marL="533400" indent="-533400" algn="just" eaLnBrk="1" hangingPunct="1">
              <a:buFontTx/>
              <a:buNone/>
            </a:pPr>
            <a:r>
              <a:rPr lang="en-US" altLang="en-US" sz="2400" dirty="0">
                <a:solidFill>
                  <a:srgbClr val="FFC000"/>
                </a:solidFill>
              </a:rPr>
              <a:t>		</a:t>
            </a:r>
            <a:r>
              <a:rPr lang="en-US" altLang="en-US" sz="2400" dirty="0">
                <a:solidFill>
                  <a:srgbClr val="FF0000"/>
                </a:solidFill>
              </a:rPr>
              <a:t>(.0101)</a:t>
            </a:r>
            <a:r>
              <a:rPr lang="en-US" altLang="en-US" sz="2400" baseline="-25000" dirty="0">
                <a:solidFill>
                  <a:srgbClr val="FF0000"/>
                </a:solidFill>
              </a:rPr>
              <a:t>2</a:t>
            </a:r>
            <a:r>
              <a:rPr lang="en-US" altLang="en-US" sz="2400" dirty="0">
                <a:solidFill>
                  <a:srgbClr val="FF0000"/>
                </a:solidFill>
              </a:rPr>
              <a:t> = (.3125)</a:t>
            </a:r>
            <a:r>
              <a:rPr lang="en-US" altLang="en-US" sz="2400" baseline="-25000" dirty="0">
                <a:solidFill>
                  <a:srgbClr val="FF0000"/>
                </a:solidFill>
              </a:rPr>
              <a:t>10</a:t>
            </a:r>
          </a:p>
          <a:p>
            <a:pPr marL="533400" indent="-533400" algn="just" eaLnBrk="1" hangingPunct="1">
              <a:buFontTx/>
              <a:buNone/>
            </a:pPr>
            <a:endParaRPr lang="en-US" altLang="en-US" sz="2400" baseline="-25000" dirty="0">
              <a:solidFill>
                <a:srgbClr val="993300"/>
              </a:solidFill>
            </a:endParaRPr>
          </a:p>
          <a:p>
            <a:pPr marL="533400" indent="-533400" algn="just" eaLnBrk="1" hangingPunct="1">
              <a:buFontTx/>
              <a:buAutoNum type="arabicPeriod" startAt="3"/>
            </a:pPr>
            <a:r>
              <a:rPr lang="en-US" altLang="en-US" sz="2400" dirty="0"/>
              <a:t>101.11    </a:t>
            </a:r>
            <a:r>
              <a:rPr lang="en-US" altLang="en-US" sz="2400" dirty="0">
                <a:sym typeface="Wingdings" pitchFamily="2" charset="2"/>
              </a:rPr>
              <a:t>  1x2</a:t>
            </a:r>
            <a:r>
              <a:rPr lang="en-US" altLang="en-US" sz="2400" baseline="30000" dirty="0">
                <a:sym typeface="Wingdings" pitchFamily="2" charset="2"/>
              </a:rPr>
              <a:t>2</a:t>
            </a:r>
            <a:r>
              <a:rPr lang="en-US" altLang="en-US" sz="2400" dirty="0">
                <a:sym typeface="Wingdings" pitchFamily="2" charset="2"/>
              </a:rPr>
              <a:t> + 0x2</a:t>
            </a:r>
            <a:r>
              <a:rPr lang="en-US" altLang="en-US" sz="2400" baseline="30000" dirty="0">
                <a:sym typeface="Wingdings" pitchFamily="2" charset="2"/>
              </a:rPr>
              <a:t>1</a:t>
            </a:r>
            <a:r>
              <a:rPr lang="en-US" altLang="en-US" sz="2400" dirty="0">
                <a:sym typeface="Wingdings" pitchFamily="2" charset="2"/>
              </a:rPr>
              <a:t> + 1x2</a:t>
            </a:r>
            <a:r>
              <a:rPr lang="en-US" altLang="en-US" sz="2400" baseline="30000" dirty="0">
                <a:sym typeface="Wingdings" pitchFamily="2" charset="2"/>
              </a:rPr>
              <a:t>0</a:t>
            </a:r>
            <a:r>
              <a:rPr lang="en-US" altLang="en-US" sz="2400" dirty="0">
                <a:sym typeface="Wingdings" pitchFamily="2" charset="2"/>
              </a:rPr>
              <a:t> + 1x2</a:t>
            </a:r>
            <a:r>
              <a:rPr lang="en-US" altLang="en-US" sz="2400" baseline="30000" dirty="0">
                <a:sym typeface="Wingdings" pitchFamily="2" charset="2"/>
              </a:rPr>
              <a:t>-1</a:t>
            </a:r>
            <a:r>
              <a:rPr lang="en-US" altLang="en-US" sz="2400" dirty="0">
                <a:sym typeface="Wingdings" pitchFamily="2" charset="2"/>
              </a:rPr>
              <a:t> + 1x2</a:t>
            </a:r>
            <a:r>
              <a:rPr lang="en-US" altLang="en-US" sz="2400" baseline="30000" dirty="0">
                <a:sym typeface="Wingdings" pitchFamily="2" charset="2"/>
              </a:rPr>
              <a:t>-2</a:t>
            </a:r>
          </a:p>
          <a:p>
            <a:pPr marL="533400" indent="-533400" algn="just" eaLnBrk="1" hangingPunct="1">
              <a:buFontTx/>
              <a:buNone/>
            </a:pPr>
            <a:r>
              <a:rPr lang="en-US" altLang="en-US" sz="2400" baseline="30000" dirty="0"/>
              <a:t>				</a:t>
            </a:r>
            <a:r>
              <a:rPr lang="en-US" altLang="en-US" sz="2400" dirty="0"/>
              <a:t>5.75</a:t>
            </a:r>
          </a:p>
          <a:p>
            <a:pPr marL="533400" indent="-533400" algn="just" eaLnBrk="1" hangingPunct="1">
              <a:buFontTx/>
              <a:buNone/>
            </a:pPr>
            <a:r>
              <a:rPr lang="en-US" altLang="en-US" sz="2400" dirty="0">
                <a:solidFill>
                  <a:srgbClr val="FFC000"/>
                </a:solidFill>
              </a:rPr>
              <a:t>	</a:t>
            </a:r>
            <a:r>
              <a:rPr lang="en-US" altLang="en-US" sz="2400" dirty="0">
                <a:solidFill>
                  <a:srgbClr val="FF0000"/>
                </a:solidFill>
              </a:rPr>
              <a:t>	(101.11)</a:t>
            </a:r>
            <a:r>
              <a:rPr lang="en-US" altLang="en-US" sz="2400" baseline="-25000" dirty="0">
                <a:solidFill>
                  <a:srgbClr val="FF0000"/>
                </a:solidFill>
              </a:rPr>
              <a:t>2</a:t>
            </a:r>
            <a:r>
              <a:rPr lang="en-US" altLang="en-US" sz="2400" dirty="0">
                <a:solidFill>
                  <a:srgbClr val="FF0000"/>
                </a:solidFill>
              </a:rPr>
              <a:t> = (5.75)</a:t>
            </a:r>
            <a:r>
              <a:rPr lang="en-US" altLang="en-US" sz="2400" baseline="-25000" dirty="0">
                <a:solidFill>
                  <a:srgbClr val="FF0000"/>
                </a:solidFill>
              </a:rPr>
              <a:t>10</a:t>
            </a:r>
          </a:p>
        </p:txBody>
      </p:sp>
    </p:spTree>
    <p:extLst>
      <p:ext uri="{BB962C8B-B14F-4D97-AF65-F5344CB8AC3E}">
        <p14:creationId xmlns:p14="http://schemas.microsoft.com/office/powerpoint/2010/main" val="139663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0034" y="428610"/>
            <a:ext cx="8229600" cy="857250"/>
          </a:xfrm>
        </p:spPr>
        <p:txBody>
          <a:bodyPr>
            <a:normAutofit fontScale="90000"/>
          </a:bodyPr>
          <a:lstStyle/>
          <a:p>
            <a:r>
              <a:rPr lang="en-US" altLang="en-US" b="1" dirty="0">
                <a:solidFill>
                  <a:srgbClr val="000099"/>
                </a:solidFill>
              </a:rPr>
              <a:t>Binary-to-Octal Conversion</a:t>
            </a:r>
            <a:br>
              <a:rPr lang="en-US" sz="4000" dirty="0">
                <a:solidFill>
                  <a:srgbClr val="000099"/>
                </a:solidFill>
              </a:rPr>
            </a:br>
            <a:endParaRPr lang="en-US" dirty="0">
              <a:solidFill>
                <a:srgbClr val="000099"/>
              </a:solidFill>
            </a:endParaRPr>
          </a:p>
        </p:txBody>
      </p:sp>
      <p:sp>
        <p:nvSpPr>
          <p:cNvPr id="29699" name="Rectangle 3"/>
          <p:cNvSpPr>
            <a:spLocks noGrp="1" noChangeArrowheads="1"/>
          </p:cNvSpPr>
          <p:nvPr>
            <p:ph type="body" idx="1"/>
          </p:nvPr>
        </p:nvSpPr>
        <p:spPr/>
        <p:txBody>
          <a:bodyPr/>
          <a:lstStyle/>
          <a:p>
            <a:pPr algn="just"/>
            <a:r>
              <a:rPr lang="en-US" sz="2000" dirty="0"/>
              <a:t>Conversion of a binary number to an octal number is the reverse of the octal-to-binary conversion.</a:t>
            </a:r>
          </a:p>
          <a:p>
            <a:pPr algn="just"/>
            <a:r>
              <a:rPr lang="en-US" sz="2000" dirty="0"/>
              <a:t>Let’s convert the following binary numbers to octal:</a:t>
            </a:r>
          </a:p>
          <a:p>
            <a:pPr algn="just"/>
            <a:r>
              <a:rPr lang="en-US" sz="2000" dirty="0"/>
              <a:t>      1 1 0 1 0 1              1 0 1 1 1 1 0 0 1 </a:t>
            </a:r>
          </a:p>
          <a:p>
            <a:pPr algn="just"/>
            <a:r>
              <a:rPr lang="en-US" sz="2000" dirty="0"/>
              <a:t>          6      5   = 65         5       7       1    = 571</a:t>
            </a:r>
            <a:endParaRPr lang="en-US" sz="2400" b="1" dirty="0"/>
          </a:p>
        </p:txBody>
      </p:sp>
      <p:sp>
        <p:nvSpPr>
          <p:cNvPr id="29700" name="Line 4"/>
          <p:cNvSpPr>
            <a:spLocks noChangeShapeType="1"/>
          </p:cNvSpPr>
          <p:nvPr/>
        </p:nvSpPr>
        <p:spPr bwMode="auto">
          <a:xfrm>
            <a:off x="1214414" y="2541227"/>
            <a:ext cx="533400" cy="0"/>
          </a:xfrm>
          <a:prstGeom prst="line">
            <a:avLst/>
          </a:prstGeom>
          <a:noFill/>
          <a:ln w="9525">
            <a:solidFill>
              <a:schemeClr val="tx1"/>
            </a:solidFill>
            <a:round/>
            <a:headEnd/>
            <a:tailEnd/>
          </a:ln>
          <a:effectLst/>
        </p:spPr>
        <p:txBody>
          <a:bodyPr/>
          <a:lstStyle/>
          <a:p>
            <a:endParaRPr lang="en-US"/>
          </a:p>
        </p:txBody>
      </p:sp>
      <p:sp>
        <p:nvSpPr>
          <p:cNvPr id="29701" name="Line 5"/>
          <p:cNvSpPr>
            <a:spLocks noChangeShapeType="1"/>
          </p:cNvSpPr>
          <p:nvPr/>
        </p:nvSpPr>
        <p:spPr bwMode="auto">
          <a:xfrm>
            <a:off x="1785918" y="2541227"/>
            <a:ext cx="533400" cy="0"/>
          </a:xfrm>
          <a:prstGeom prst="line">
            <a:avLst/>
          </a:prstGeom>
          <a:noFill/>
          <a:ln w="9525">
            <a:solidFill>
              <a:schemeClr val="tx1"/>
            </a:solidFill>
            <a:round/>
            <a:headEnd/>
            <a:tailEnd/>
          </a:ln>
          <a:effectLst/>
        </p:spPr>
        <p:txBody>
          <a:bodyPr/>
          <a:lstStyle/>
          <a:p>
            <a:endParaRPr lang="en-US"/>
          </a:p>
        </p:txBody>
      </p:sp>
      <p:sp>
        <p:nvSpPr>
          <p:cNvPr id="29702" name="Line 6"/>
          <p:cNvSpPr>
            <a:spLocks noChangeShapeType="1"/>
          </p:cNvSpPr>
          <p:nvPr/>
        </p:nvSpPr>
        <p:spPr bwMode="auto">
          <a:xfrm flipH="1">
            <a:off x="4286248" y="2541227"/>
            <a:ext cx="609600" cy="0"/>
          </a:xfrm>
          <a:prstGeom prst="line">
            <a:avLst/>
          </a:prstGeom>
          <a:noFill/>
          <a:ln w="9525">
            <a:solidFill>
              <a:schemeClr val="tx1"/>
            </a:solidFill>
            <a:round/>
            <a:headEnd/>
            <a:tailEnd/>
          </a:ln>
          <a:effectLst/>
        </p:spPr>
        <p:txBody>
          <a:bodyPr/>
          <a:lstStyle/>
          <a:p>
            <a:endParaRPr lang="en-US"/>
          </a:p>
        </p:txBody>
      </p:sp>
      <p:sp>
        <p:nvSpPr>
          <p:cNvPr id="29703" name="Line 7"/>
          <p:cNvSpPr>
            <a:spLocks noChangeShapeType="1"/>
          </p:cNvSpPr>
          <p:nvPr/>
        </p:nvSpPr>
        <p:spPr bwMode="auto">
          <a:xfrm flipH="1">
            <a:off x="3643306" y="2541227"/>
            <a:ext cx="609600" cy="0"/>
          </a:xfrm>
          <a:prstGeom prst="line">
            <a:avLst/>
          </a:prstGeom>
          <a:noFill/>
          <a:ln w="9525">
            <a:solidFill>
              <a:schemeClr val="tx1"/>
            </a:solidFill>
            <a:round/>
            <a:headEnd/>
            <a:tailEnd/>
          </a:ln>
          <a:effectLst/>
        </p:spPr>
        <p:txBody>
          <a:bodyPr/>
          <a:lstStyle/>
          <a:p>
            <a:endParaRPr lang="en-US"/>
          </a:p>
        </p:txBody>
      </p:sp>
      <p:sp>
        <p:nvSpPr>
          <p:cNvPr id="29704" name="Line 8"/>
          <p:cNvSpPr>
            <a:spLocks noChangeShapeType="1"/>
          </p:cNvSpPr>
          <p:nvPr/>
        </p:nvSpPr>
        <p:spPr bwMode="auto">
          <a:xfrm flipH="1">
            <a:off x="3000364" y="2541227"/>
            <a:ext cx="609600" cy="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Binary-to-Octal Conversion</a:t>
            </a:r>
          </a:p>
        </p:txBody>
      </p:sp>
      <p:sp>
        <p:nvSpPr>
          <p:cNvPr id="11267" name="Rectangle 3"/>
          <p:cNvSpPr>
            <a:spLocks noGrp="1" noChangeArrowheads="1"/>
          </p:cNvSpPr>
          <p:nvPr>
            <p:ph idx="1"/>
          </p:nvPr>
        </p:nvSpPr>
        <p:spPr/>
        <p:txBody>
          <a:bodyPr>
            <a:normAutofit/>
          </a:bodyPr>
          <a:lstStyle/>
          <a:p>
            <a:pPr algn="just"/>
            <a:r>
              <a:rPr lang="en-US" sz="2000" dirty="0"/>
              <a:t>Group bits into sets of threes, starting from the RHS.</a:t>
            </a:r>
          </a:p>
          <a:p>
            <a:pPr algn="just"/>
            <a:r>
              <a:rPr lang="en-US" sz="2000" dirty="0"/>
              <a:t>Convert each set to octal digits.</a:t>
            </a:r>
            <a:endParaRPr lang="en-US" altLang="en-US" sz="2000" baseline="30000" dirty="0"/>
          </a:p>
        </p:txBody>
      </p:sp>
      <p:pic>
        <p:nvPicPr>
          <p:cNvPr id="2050" name="Picture 2"/>
          <p:cNvPicPr>
            <a:picLocks noChangeAspect="1" noChangeArrowheads="1"/>
          </p:cNvPicPr>
          <p:nvPr/>
        </p:nvPicPr>
        <p:blipFill>
          <a:blip r:embed="rId2"/>
          <a:srcRect/>
          <a:stretch>
            <a:fillRect/>
          </a:stretch>
        </p:blipFill>
        <p:spPr bwMode="auto">
          <a:xfrm>
            <a:off x="142844" y="2000246"/>
            <a:ext cx="8753475" cy="3009900"/>
          </a:xfrm>
          <a:prstGeom prst="rect">
            <a:avLst/>
          </a:prstGeom>
          <a:noFill/>
          <a:ln w="9525">
            <a:noFill/>
            <a:miter lim="800000"/>
            <a:headEnd/>
            <a:tailEnd/>
          </a:ln>
          <a:effectLst/>
        </p:spPr>
      </p:pic>
    </p:spTree>
    <p:extLst>
      <p:ext uri="{BB962C8B-B14F-4D97-AF65-F5344CB8AC3E}">
        <p14:creationId xmlns:p14="http://schemas.microsoft.com/office/powerpoint/2010/main" val="352623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Binary-to-Hexadecimal</a:t>
            </a:r>
            <a:r>
              <a:rPr lang="en-US" altLang="en-US" sz="4000" b="1" dirty="0">
                <a:solidFill>
                  <a:srgbClr val="FFFF00"/>
                </a:solidFill>
              </a:rPr>
              <a:t> </a:t>
            </a:r>
            <a:r>
              <a:rPr lang="en-US" altLang="en-US" sz="4000" b="1" dirty="0">
                <a:solidFill>
                  <a:srgbClr val="000099"/>
                </a:solidFill>
              </a:rPr>
              <a:t>Conversion</a:t>
            </a:r>
          </a:p>
        </p:txBody>
      </p:sp>
      <p:sp>
        <p:nvSpPr>
          <p:cNvPr id="109571" name="Rectangle 3"/>
          <p:cNvSpPr>
            <a:spLocks noGrp="1" noChangeArrowheads="1"/>
          </p:cNvSpPr>
          <p:nvPr>
            <p:ph idx="1"/>
          </p:nvPr>
        </p:nvSpPr>
        <p:spPr/>
        <p:txBody>
          <a:bodyPr rtlCol="0">
            <a:normAutofit fontScale="77500" lnSpcReduction="20000"/>
          </a:bodyPr>
          <a:lstStyle/>
          <a:p>
            <a:pPr algn="just" eaLnBrk="1" fontAlgn="auto" hangingPunct="1">
              <a:spcAft>
                <a:spcPts val="0"/>
              </a:spcAft>
              <a:defRPr/>
            </a:pPr>
            <a:r>
              <a:rPr lang="en-US" dirty="0">
                <a:solidFill>
                  <a:srgbClr val="000099"/>
                </a:solidFill>
              </a:rPr>
              <a:t>For the integer part,</a:t>
            </a:r>
          </a:p>
          <a:p>
            <a:pPr lvl="1" algn="just" eaLnBrk="1" fontAlgn="auto" hangingPunct="1">
              <a:spcAft>
                <a:spcPts val="0"/>
              </a:spcAft>
              <a:defRPr/>
            </a:pPr>
            <a:r>
              <a:rPr lang="en-US" dirty="0"/>
              <a:t>Scan the binary number from </a:t>
            </a:r>
            <a:r>
              <a:rPr lang="en-US" i="1" dirty="0">
                <a:solidFill>
                  <a:srgbClr val="FF0000"/>
                </a:solidFill>
              </a:rPr>
              <a:t>right to left</a:t>
            </a:r>
            <a:r>
              <a:rPr lang="en-US" dirty="0">
                <a:solidFill>
                  <a:srgbClr val="FF0000"/>
                </a:solidFill>
              </a:rPr>
              <a:t>.</a:t>
            </a:r>
          </a:p>
          <a:p>
            <a:pPr lvl="1" algn="just" eaLnBrk="1" fontAlgn="auto" hangingPunct="1">
              <a:spcAft>
                <a:spcPts val="0"/>
              </a:spcAft>
              <a:defRPr/>
            </a:pPr>
            <a:r>
              <a:rPr lang="en-US" dirty="0"/>
              <a:t>Translate each group of four bits into the corresponding hexadecimal digit.</a:t>
            </a:r>
          </a:p>
          <a:p>
            <a:pPr lvl="2" algn="just" eaLnBrk="1" fontAlgn="auto" hangingPunct="1">
              <a:spcAft>
                <a:spcPts val="0"/>
              </a:spcAft>
              <a:defRPr/>
            </a:pPr>
            <a:r>
              <a:rPr lang="en-US" dirty="0"/>
              <a:t>Add </a:t>
            </a:r>
            <a:r>
              <a:rPr lang="en-US" i="1" dirty="0">
                <a:solidFill>
                  <a:srgbClr val="FF0000"/>
                </a:solidFill>
              </a:rPr>
              <a:t>leading</a:t>
            </a:r>
            <a:r>
              <a:rPr lang="en-US" dirty="0">
                <a:solidFill>
                  <a:srgbClr val="92D050"/>
                </a:solidFill>
              </a:rPr>
              <a:t> </a:t>
            </a:r>
            <a:r>
              <a:rPr lang="en-US" dirty="0"/>
              <a:t>zeros if necessary.</a:t>
            </a:r>
          </a:p>
          <a:p>
            <a:pPr algn="just" eaLnBrk="1" fontAlgn="auto" hangingPunct="1">
              <a:spcAft>
                <a:spcPts val="0"/>
              </a:spcAft>
              <a:defRPr/>
            </a:pPr>
            <a:r>
              <a:rPr lang="en-US" dirty="0">
                <a:solidFill>
                  <a:srgbClr val="000099"/>
                </a:solidFill>
              </a:rPr>
              <a:t>For the fractional part,</a:t>
            </a:r>
          </a:p>
          <a:p>
            <a:pPr lvl="1" algn="just" eaLnBrk="1" fontAlgn="auto" hangingPunct="1">
              <a:spcAft>
                <a:spcPts val="0"/>
              </a:spcAft>
              <a:defRPr/>
            </a:pPr>
            <a:r>
              <a:rPr lang="en-US" dirty="0"/>
              <a:t>Scan the binary number from </a:t>
            </a:r>
            <a:r>
              <a:rPr lang="en-US" i="1" dirty="0">
                <a:solidFill>
                  <a:srgbClr val="FF0000"/>
                </a:solidFill>
              </a:rPr>
              <a:t>left to right</a:t>
            </a:r>
            <a:r>
              <a:rPr lang="en-US" dirty="0">
                <a:solidFill>
                  <a:srgbClr val="FF0000"/>
                </a:solidFill>
              </a:rPr>
              <a:t>.</a:t>
            </a:r>
          </a:p>
          <a:p>
            <a:pPr lvl="1" algn="just" eaLnBrk="1" fontAlgn="auto" hangingPunct="1">
              <a:spcAft>
                <a:spcPts val="0"/>
              </a:spcAft>
              <a:defRPr/>
            </a:pPr>
            <a:r>
              <a:rPr lang="en-US" dirty="0"/>
              <a:t>Translate each group of four bits into the corresponding hexadecimal digit.</a:t>
            </a:r>
          </a:p>
          <a:p>
            <a:pPr lvl="2" algn="just" eaLnBrk="1" fontAlgn="auto" hangingPunct="1">
              <a:spcAft>
                <a:spcPts val="0"/>
              </a:spcAft>
              <a:defRPr/>
            </a:pPr>
            <a:r>
              <a:rPr lang="en-US" dirty="0"/>
              <a:t>Add </a:t>
            </a:r>
            <a:r>
              <a:rPr lang="en-US" i="1" dirty="0">
                <a:solidFill>
                  <a:srgbClr val="FF0000"/>
                </a:solidFill>
              </a:rPr>
              <a:t>trailing</a:t>
            </a:r>
            <a:r>
              <a:rPr lang="en-US" dirty="0">
                <a:solidFill>
                  <a:srgbClr val="92D050"/>
                </a:solidFill>
              </a:rPr>
              <a:t> </a:t>
            </a:r>
            <a:r>
              <a:rPr lang="en-US" dirty="0"/>
              <a:t>zeros if necessary.</a:t>
            </a:r>
          </a:p>
          <a:p>
            <a:pPr eaLnBrk="1" fontAlgn="auto" hangingPunct="1">
              <a:spcAft>
                <a:spcPts val="0"/>
              </a:spcAft>
              <a:buFontTx/>
              <a:buNone/>
              <a:defRPr/>
            </a:pPr>
            <a:endParaRPr lang="en-US" dirty="0"/>
          </a:p>
        </p:txBody>
      </p:sp>
    </p:spTree>
    <p:extLst>
      <p:ext uri="{BB962C8B-B14F-4D97-AF65-F5344CB8AC3E}">
        <p14:creationId xmlns:p14="http://schemas.microsoft.com/office/powerpoint/2010/main" val="142322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a:t>
            </a:r>
          </a:p>
        </p:txBody>
      </p:sp>
      <p:sp>
        <p:nvSpPr>
          <p:cNvPr id="20483" name="Rectangle 3"/>
          <p:cNvSpPr>
            <a:spLocks noGrp="1" noChangeArrowheads="1"/>
          </p:cNvSpPr>
          <p:nvPr>
            <p:ph idx="1"/>
          </p:nvPr>
        </p:nvSpPr>
        <p:spPr/>
        <p:txBody>
          <a:bodyPr/>
          <a:lstStyle/>
          <a:p>
            <a:pPr marL="533400" indent="-533400" eaLnBrk="1" hangingPunct="1">
              <a:spcBef>
                <a:spcPct val="65000"/>
              </a:spcBef>
              <a:buFontTx/>
              <a:buAutoNum type="arabicPeriod"/>
            </a:pPr>
            <a:r>
              <a:rPr lang="en-US" altLang="en-US"/>
              <a:t>(</a:t>
            </a:r>
            <a:r>
              <a:rPr lang="en-US" altLang="en-US" u="sng"/>
              <a:t>1011</a:t>
            </a:r>
            <a:r>
              <a:rPr lang="en-US" altLang="en-US"/>
              <a:t> </a:t>
            </a:r>
            <a:r>
              <a:rPr lang="en-US" altLang="en-US" u="sng"/>
              <a:t>0100</a:t>
            </a:r>
            <a:r>
              <a:rPr lang="en-US" altLang="en-US"/>
              <a:t> </a:t>
            </a:r>
            <a:r>
              <a:rPr lang="en-US" altLang="en-US" u="sng"/>
              <a:t>0011</a:t>
            </a:r>
            <a:r>
              <a:rPr lang="en-US" altLang="en-US"/>
              <a:t>)</a:t>
            </a:r>
            <a:r>
              <a:rPr lang="en-US" altLang="en-US" baseline="-25000"/>
              <a:t>2</a:t>
            </a:r>
            <a:r>
              <a:rPr lang="en-US" altLang="en-US"/>
              <a:t>   =   (B43)</a:t>
            </a:r>
            <a:r>
              <a:rPr lang="en-US" altLang="en-US" baseline="-25000"/>
              <a:t>16</a:t>
            </a:r>
          </a:p>
          <a:p>
            <a:pPr marL="533400" indent="-533400" eaLnBrk="1" hangingPunct="1">
              <a:spcBef>
                <a:spcPct val="65000"/>
              </a:spcBef>
              <a:buFontTx/>
              <a:buAutoNum type="arabicPeriod"/>
            </a:pPr>
            <a:r>
              <a:rPr lang="en-US" altLang="en-US"/>
              <a:t>(</a:t>
            </a:r>
            <a:r>
              <a:rPr lang="en-US" altLang="en-US" u="sng"/>
              <a:t>10</a:t>
            </a:r>
            <a:r>
              <a:rPr lang="en-US" altLang="en-US"/>
              <a:t> </a:t>
            </a:r>
            <a:r>
              <a:rPr lang="en-US" altLang="en-US" u="sng"/>
              <a:t>1010</a:t>
            </a:r>
            <a:r>
              <a:rPr lang="en-US" altLang="en-US"/>
              <a:t> </a:t>
            </a:r>
            <a:r>
              <a:rPr lang="en-US" altLang="en-US" u="sng"/>
              <a:t>0001</a:t>
            </a:r>
            <a:r>
              <a:rPr lang="en-US" altLang="en-US"/>
              <a:t>)</a:t>
            </a:r>
            <a:r>
              <a:rPr lang="en-US" altLang="en-US" baseline="-25000"/>
              <a:t>2</a:t>
            </a:r>
            <a:r>
              <a:rPr lang="en-US" altLang="en-US"/>
              <a:t>       =   (2A1)</a:t>
            </a:r>
            <a:r>
              <a:rPr lang="en-US" altLang="en-US" baseline="-25000"/>
              <a:t>16</a:t>
            </a:r>
          </a:p>
          <a:p>
            <a:pPr marL="533400" indent="-533400" eaLnBrk="1" hangingPunct="1">
              <a:spcBef>
                <a:spcPct val="65000"/>
              </a:spcBef>
              <a:buFontTx/>
              <a:buAutoNum type="arabicPeriod"/>
            </a:pPr>
            <a:r>
              <a:rPr lang="en-US" altLang="en-US"/>
              <a:t>(.</a:t>
            </a:r>
            <a:r>
              <a:rPr lang="en-US" altLang="en-US" u="sng"/>
              <a:t>1000</a:t>
            </a:r>
            <a:r>
              <a:rPr lang="en-US" altLang="en-US"/>
              <a:t> </a:t>
            </a:r>
            <a:r>
              <a:rPr lang="en-US" altLang="en-US" u="sng"/>
              <a:t>010</a:t>
            </a:r>
            <a:r>
              <a:rPr lang="en-US" altLang="en-US"/>
              <a:t>)</a:t>
            </a:r>
            <a:r>
              <a:rPr lang="en-US" altLang="en-US" baseline="-25000"/>
              <a:t>2</a:t>
            </a:r>
            <a:r>
              <a:rPr lang="en-US" altLang="en-US"/>
              <a:t>             =   (.84)</a:t>
            </a:r>
            <a:r>
              <a:rPr lang="en-US" altLang="en-US" baseline="-25000"/>
              <a:t>16</a:t>
            </a:r>
          </a:p>
          <a:p>
            <a:pPr marL="533400" indent="-533400" eaLnBrk="1" hangingPunct="1">
              <a:spcBef>
                <a:spcPct val="65000"/>
              </a:spcBef>
              <a:buFontTx/>
              <a:buAutoNum type="arabicPeriod"/>
            </a:pPr>
            <a:r>
              <a:rPr lang="en-US" altLang="en-US"/>
              <a:t>(</a:t>
            </a:r>
            <a:r>
              <a:rPr lang="en-US" altLang="en-US" u="sng"/>
              <a:t>101</a:t>
            </a:r>
            <a:r>
              <a:rPr lang="en-US" altLang="en-US"/>
              <a:t> . </a:t>
            </a:r>
            <a:r>
              <a:rPr lang="en-US" altLang="en-US" u="sng"/>
              <a:t>0101</a:t>
            </a:r>
            <a:r>
              <a:rPr lang="en-US" altLang="en-US"/>
              <a:t> </a:t>
            </a:r>
            <a:r>
              <a:rPr lang="en-US" altLang="en-US" u="sng"/>
              <a:t>111</a:t>
            </a:r>
            <a:r>
              <a:rPr lang="en-US" altLang="en-US"/>
              <a:t>)</a:t>
            </a:r>
            <a:r>
              <a:rPr lang="en-US" altLang="en-US" baseline="-25000"/>
              <a:t>2</a:t>
            </a:r>
            <a:r>
              <a:rPr lang="en-US" altLang="en-US"/>
              <a:t>     =   (5.5E)</a:t>
            </a:r>
            <a:r>
              <a:rPr lang="en-US" altLang="en-US" baseline="-25000"/>
              <a:t>16</a:t>
            </a:r>
          </a:p>
        </p:txBody>
      </p:sp>
    </p:spTree>
    <p:extLst>
      <p:ext uri="{BB962C8B-B14F-4D97-AF65-F5344CB8AC3E}">
        <p14:creationId xmlns:p14="http://schemas.microsoft.com/office/powerpoint/2010/main" val="49392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Binary-to-Hexadecimal Conversion</a:t>
            </a:r>
          </a:p>
        </p:txBody>
      </p:sp>
      <p:sp>
        <p:nvSpPr>
          <p:cNvPr id="11267" name="Rectangle 3"/>
          <p:cNvSpPr>
            <a:spLocks noGrp="1" noChangeArrowheads="1"/>
          </p:cNvSpPr>
          <p:nvPr>
            <p:ph idx="1"/>
          </p:nvPr>
        </p:nvSpPr>
        <p:spPr/>
        <p:txBody>
          <a:bodyPr>
            <a:normAutofit/>
          </a:bodyPr>
          <a:lstStyle/>
          <a:p>
            <a:r>
              <a:rPr lang="en-US" sz="2000" dirty="0"/>
              <a:t>Group bits into sets of fours, starting from the RHS.</a:t>
            </a:r>
          </a:p>
          <a:p>
            <a:r>
              <a:rPr lang="en-US" sz="2000" dirty="0"/>
              <a:t>Convert each set to hexadecimal digits.</a:t>
            </a:r>
            <a:endParaRPr lang="en-US" altLang="en-US" sz="2000" baseline="30000" dirty="0"/>
          </a:p>
        </p:txBody>
      </p:sp>
      <p:pic>
        <p:nvPicPr>
          <p:cNvPr id="3074" name="Picture 2"/>
          <p:cNvPicPr>
            <a:picLocks noChangeAspect="1" noChangeArrowheads="1"/>
          </p:cNvPicPr>
          <p:nvPr/>
        </p:nvPicPr>
        <p:blipFill>
          <a:blip r:embed="rId2"/>
          <a:srcRect t="8876"/>
          <a:stretch>
            <a:fillRect/>
          </a:stretch>
        </p:blipFill>
        <p:spPr bwMode="auto">
          <a:xfrm>
            <a:off x="309563" y="2143122"/>
            <a:ext cx="8524875" cy="2933698"/>
          </a:xfrm>
          <a:prstGeom prst="rect">
            <a:avLst/>
          </a:prstGeom>
          <a:noFill/>
          <a:ln w="9525">
            <a:noFill/>
            <a:miter lim="800000"/>
            <a:headEnd/>
            <a:tailEnd/>
          </a:ln>
          <a:effectLst/>
        </p:spPr>
      </p:pic>
    </p:spTree>
    <p:extLst>
      <p:ext uri="{BB962C8B-B14F-4D97-AF65-F5344CB8AC3E}">
        <p14:creationId xmlns:p14="http://schemas.microsoft.com/office/powerpoint/2010/main" val="352623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228600"/>
            <a:ext cx="7772400" cy="342900"/>
          </a:xfrm>
        </p:spPr>
        <p:txBody>
          <a:bodyPr rtlCol="0">
            <a:normAutofit fontScale="90000"/>
          </a:bodyPr>
          <a:lstStyle/>
          <a:p>
            <a:pPr eaLnBrk="1" fontAlgn="auto" hangingPunct="1">
              <a:spcAft>
                <a:spcPts val="0"/>
              </a:spcAft>
              <a:defRPr/>
            </a:pPr>
            <a:r>
              <a:rPr lang="en-US" b="1" dirty="0">
                <a:solidFill>
                  <a:srgbClr val="000099"/>
                </a:solidFill>
              </a:rPr>
              <a:t>Decimal-to-Binary Conversion</a:t>
            </a:r>
          </a:p>
        </p:txBody>
      </p:sp>
      <p:sp>
        <p:nvSpPr>
          <p:cNvPr id="103427" name="Rectangle 3"/>
          <p:cNvSpPr>
            <a:spLocks noGrp="1" noChangeArrowheads="1"/>
          </p:cNvSpPr>
          <p:nvPr>
            <p:ph idx="1"/>
          </p:nvPr>
        </p:nvSpPr>
        <p:spPr>
          <a:xfrm>
            <a:off x="685800" y="742950"/>
            <a:ext cx="7772400" cy="3829050"/>
          </a:xfrm>
        </p:spPr>
        <p:txBody>
          <a:bodyPr rtlCol="0">
            <a:normAutofit fontScale="85000" lnSpcReduction="20000"/>
          </a:bodyPr>
          <a:lstStyle/>
          <a:p>
            <a:pPr algn="just" eaLnBrk="1" fontAlgn="auto" hangingPunct="1">
              <a:lnSpc>
                <a:spcPct val="90000"/>
              </a:lnSpc>
              <a:spcAft>
                <a:spcPts val="0"/>
              </a:spcAft>
              <a:defRPr/>
            </a:pPr>
            <a:r>
              <a:rPr lang="en-US" dirty="0">
                <a:solidFill>
                  <a:srgbClr val="FF0000"/>
                </a:solidFill>
              </a:rPr>
              <a:t>Consider the integer and fractional parts separately.</a:t>
            </a:r>
          </a:p>
          <a:p>
            <a:pPr algn="just" eaLnBrk="1" fontAlgn="auto" hangingPunct="1">
              <a:lnSpc>
                <a:spcPct val="90000"/>
              </a:lnSpc>
              <a:spcAft>
                <a:spcPts val="0"/>
              </a:spcAft>
              <a:defRPr/>
            </a:pPr>
            <a:r>
              <a:rPr lang="en-US" dirty="0">
                <a:solidFill>
                  <a:srgbClr val="FF0000"/>
                </a:solidFill>
              </a:rPr>
              <a:t>For the integer part,</a:t>
            </a:r>
          </a:p>
          <a:p>
            <a:pPr lvl="1" algn="just" eaLnBrk="1" fontAlgn="auto" hangingPunct="1">
              <a:lnSpc>
                <a:spcPct val="90000"/>
              </a:lnSpc>
              <a:spcAft>
                <a:spcPts val="0"/>
              </a:spcAft>
              <a:defRPr/>
            </a:pPr>
            <a:r>
              <a:rPr lang="en-US" dirty="0"/>
              <a:t>Repeatedly divide the given number by 2, and go on accumulating the remainders, until the number becomes zero.</a:t>
            </a:r>
          </a:p>
          <a:p>
            <a:pPr lvl="1" algn="just" eaLnBrk="1" fontAlgn="auto" hangingPunct="1">
              <a:lnSpc>
                <a:spcPct val="90000"/>
              </a:lnSpc>
              <a:spcAft>
                <a:spcPts val="0"/>
              </a:spcAft>
              <a:defRPr/>
            </a:pPr>
            <a:r>
              <a:rPr lang="en-US" dirty="0"/>
              <a:t>Arrange the remainders </a:t>
            </a:r>
            <a:r>
              <a:rPr lang="en-US" i="1" dirty="0">
                <a:solidFill>
                  <a:srgbClr val="FF0000"/>
                </a:solidFill>
              </a:rPr>
              <a:t>in reverse order</a:t>
            </a:r>
            <a:r>
              <a:rPr lang="en-US" dirty="0"/>
              <a:t>.</a:t>
            </a:r>
          </a:p>
          <a:p>
            <a:pPr algn="just" eaLnBrk="1" fontAlgn="auto" hangingPunct="1">
              <a:lnSpc>
                <a:spcPct val="90000"/>
              </a:lnSpc>
              <a:spcAft>
                <a:spcPts val="0"/>
              </a:spcAft>
              <a:defRPr/>
            </a:pPr>
            <a:r>
              <a:rPr lang="en-US" dirty="0">
                <a:solidFill>
                  <a:srgbClr val="FF0000"/>
                </a:solidFill>
              </a:rPr>
              <a:t>For the fractional part,</a:t>
            </a:r>
          </a:p>
          <a:p>
            <a:pPr lvl="1" algn="just" eaLnBrk="1" fontAlgn="auto" hangingPunct="1">
              <a:lnSpc>
                <a:spcPct val="90000"/>
              </a:lnSpc>
              <a:spcAft>
                <a:spcPts val="0"/>
              </a:spcAft>
              <a:defRPr/>
            </a:pPr>
            <a:r>
              <a:rPr lang="en-US" dirty="0"/>
              <a:t>Repeatedly multiply the given fraction by 2.</a:t>
            </a:r>
          </a:p>
          <a:p>
            <a:pPr lvl="2" algn="just" eaLnBrk="1" fontAlgn="auto" hangingPunct="1">
              <a:lnSpc>
                <a:spcPct val="90000"/>
              </a:lnSpc>
              <a:spcAft>
                <a:spcPts val="0"/>
              </a:spcAft>
              <a:defRPr/>
            </a:pPr>
            <a:r>
              <a:rPr lang="en-US" dirty="0"/>
              <a:t>Accumulate the integer part (0 or 1).</a:t>
            </a:r>
          </a:p>
          <a:p>
            <a:pPr lvl="2" algn="just" eaLnBrk="1" fontAlgn="auto" hangingPunct="1">
              <a:lnSpc>
                <a:spcPct val="90000"/>
              </a:lnSpc>
              <a:spcAft>
                <a:spcPts val="0"/>
              </a:spcAft>
              <a:defRPr/>
            </a:pPr>
            <a:r>
              <a:rPr lang="en-US" dirty="0"/>
              <a:t>If the integer part is 1, chop it off.</a:t>
            </a:r>
          </a:p>
          <a:p>
            <a:pPr lvl="1" algn="just" eaLnBrk="1" fontAlgn="auto" hangingPunct="1">
              <a:lnSpc>
                <a:spcPct val="90000"/>
              </a:lnSpc>
              <a:spcAft>
                <a:spcPts val="0"/>
              </a:spcAft>
              <a:defRPr/>
            </a:pPr>
            <a:r>
              <a:rPr lang="en-US" dirty="0"/>
              <a:t>Arrange the integer parts </a:t>
            </a:r>
            <a:r>
              <a:rPr lang="en-US" i="1" dirty="0">
                <a:solidFill>
                  <a:srgbClr val="FF0000"/>
                </a:solidFill>
              </a:rPr>
              <a:t>in the order</a:t>
            </a:r>
            <a:r>
              <a:rPr lang="en-US" dirty="0">
                <a:solidFill>
                  <a:srgbClr val="FF0000"/>
                </a:solidFill>
              </a:rPr>
              <a:t> </a:t>
            </a:r>
            <a:r>
              <a:rPr lang="en-US" dirty="0"/>
              <a:t>they are obtained.</a:t>
            </a:r>
          </a:p>
        </p:txBody>
      </p:sp>
    </p:spTree>
    <p:extLst>
      <p:ext uri="{BB962C8B-B14F-4D97-AF65-F5344CB8AC3E}">
        <p14:creationId xmlns:p14="http://schemas.microsoft.com/office/powerpoint/2010/main" val="287362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 1  ::  239</a:t>
            </a:r>
          </a:p>
        </p:txBody>
      </p:sp>
      <p:sp>
        <p:nvSpPr>
          <p:cNvPr id="104451" name="Text Box 3"/>
          <p:cNvSpPr txBox="1">
            <a:spLocks noChangeArrowheads="1"/>
          </p:cNvSpPr>
          <p:nvPr/>
        </p:nvSpPr>
        <p:spPr bwMode="auto">
          <a:xfrm>
            <a:off x="2057400" y="1200151"/>
            <a:ext cx="29718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15000"/>
              </a:spcBef>
              <a:buFontTx/>
              <a:buAutoNum type="arabicPlain" startAt="2"/>
            </a:pPr>
            <a:r>
              <a:rPr lang="en-US" altLang="en-US" sz="2000" b="1" i="0" dirty="0"/>
              <a:t>239</a:t>
            </a:r>
          </a:p>
          <a:p>
            <a:pPr eaLnBrk="1" hangingPunct="1">
              <a:spcBef>
                <a:spcPct val="15000"/>
              </a:spcBef>
            </a:pPr>
            <a:r>
              <a:rPr lang="en-US" altLang="en-US" sz="2000" b="1" i="0" dirty="0"/>
              <a:t>2     119   --- 1</a:t>
            </a:r>
          </a:p>
          <a:p>
            <a:pPr eaLnBrk="1" hangingPunct="1">
              <a:spcBef>
                <a:spcPct val="15000"/>
              </a:spcBef>
              <a:buFontTx/>
              <a:buAutoNum type="arabicPlain" startAt="2"/>
            </a:pPr>
            <a:r>
              <a:rPr lang="en-US" altLang="en-US" sz="2000" b="1" i="0" dirty="0"/>
              <a:t> 59    --- 1</a:t>
            </a:r>
          </a:p>
          <a:p>
            <a:pPr eaLnBrk="1" hangingPunct="1">
              <a:spcBef>
                <a:spcPct val="15000"/>
              </a:spcBef>
            </a:pPr>
            <a:r>
              <a:rPr lang="en-US" altLang="en-US" sz="2000" b="1" i="0" dirty="0"/>
              <a:t>2      29    --- 1</a:t>
            </a:r>
          </a:p>
          <a:p>
            <a:pPr eaLnBrk="1" hangingPunct="1">
              <a:spcBef>
                <a:spcPct val="15000"/>
              </a:spcBef>
              <a:buFontTx/>
              <a:buAutoNum type="arabicPlain" startAt="2"/>
            </a:pPr>
            <a:r>
              <a:rPr lang="en-US" altLang="en-US" sz="2000" b="1" i="0" dirty="0"/>
              <a:t> 14    --- 1</a:t>
            </a:r>
          </a:p>
          <a:p>
            <a:pPr eaLnBrk="1" hangingPunct="1">
              <a:spcBef>
                <a:spcPct val="15000"/>
              </a:spcBef>
            </a:pPr>
            <a:r>
              <a:rPr lang="en-US" altLang="en-US" sz="2000" b="1" i="0" dirty="0"/>
              <a:t>2       7     --- 0</a:t>
            </a:r>
          </a:p>
          <a:p>
            <a:pPr eaLnBrk="1" hangingPunct="1">
              <a:spcBef>
                <a:spcPct val="15000"/>
              </a:spcBef>
              <a:buFontTx/>
              <a:buAutoNum type="arabicPlain" startAt="2"/>
            </a:pPr>
            <a:r>
              <a:rPr lang="en-US" altLang="en-US" sz="2000" b="1" i="0" dirty="0"/>
              <a:t>  3     --- 1</a:t>
            </a:r>
          </a:p>
          <a:p>
            <a:pPr eaLnBrk="1" hangingPunct="1">
              <a:spcBef>
                <a:spcPct val="15000"/>
              </a:spcBef>
            </a:pPr>
            <a:r>
              <a:rPr lang="en-US" altLang="en-US" sz="2000" b="1" i="0" dirty="0"/>
              <a:t>2       1     --- 1</a:t>
            </a:r>
          </a:p>
          <a:p>
            <a:pPr eaLnBrk="1" hangingPunct="1">
              <a:spcBef>
                <a:spcPct val="15000"/>
              </a:spcBef>
            </a:pPr>
            <a:r>
              <a:rPr lang="en-US" altLang="en-US" sz="2000" b="1" i="0" dirty="0"/>
              <a:t>2       0     --- 1</a:t>
            </a:r>
          </a:p>
        </p:txBody>
      </p:sp>
      <p:sp>
        <p:nvSpPr>
          <p:cNvPr id="14371" name="Line 7"/>
          <p:cNvSpPr>
            <a:spLocks noChangeShapeType="1"/>
          </p:cNvSpPr>
          <p:nvPr/>
        </p:nvSpPr>
        <p:spPr bwMode="auto">
          <a:xfrm>
            <a:off x="2571736" y="442913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15"/>
          <p:cNvSpPr>
            <a:spLocks noChangeShapeType="1"/>
          </p:cNvSpPr>
          <p:nvPr/>
        </p:nvSpPr>
        <p:spPr bwMode="auto">
          <a:xfrm>
            <a:off x="2500298" y="157161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9" name="Line 19"/>
          <p:cNvSpPr>
            <a:spLocks noChangeShapeType="1"/>
          </p:cNvSpPr>
          <p:nvPr/>
        </p:nvSpPr>
        <p:spPr bwMode="auto">
          <a:xfrm>
            <a:off x="2533640" y="300037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7" name="Line 22"/>
          <p:cNvSpPr>
            <a:spLocks noChangeShapeType="1"/>
          </p:cNvSpPr>
          <p:nvPr/>
        </p:nvSpPr>
        <p:spPr bwMode="auto">
          <a:xfrm>
            <a:off x="2500298" y="264318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5" name="Line 25"/>
          <p:cNvSpPr>
            <a:spLocks noChangeShapeType="1"/>
          </p:cNvSpPr>
          <p:nvPr/>
        </p:nvSpPr>
        <p:spPr bwMode="auto">
          <a:xfrm>
            <a:off x="2500298" y="228599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3" name="Line 28"/>
          <p:cNvSpPr>
            <a:spLocks noChangeShapeType="1"/>
          </p:cNvSpPr>
          <p:nvPr/>
        </p:nvSpPr>
        <p:spPr bwMode="auto">
          <a:xfrm>
            <a:off x="2500298" y="1928808"/>
            <a:ext cx="609602"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1" name="Line 31"/>
          <p:cNvSpPr>
            <a:spLocks noChangeShapeType="1"/>
          </p:cNvSpPr>
          <p:nvPr/>
        </p:nvSpPr>
        <p:spPr bwMode="auto">
          <a:xfrm>
            <a:off x="2571736" y="407194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9" name="Line 34"/>
          <p:cNvSpPr>
            <a:spLocks noChangeShapeType="1"/>
          </p:cNvSpPr>
          <p:nvPr/>
        </p:nvSpPr>
        <p:spPr bwMode="auto">
          <a:xfrm>
            <a:off x="2533640" y="371475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Line 37"/>
          <p:cNvSpPr>
            <a:spLocks noChangeShapeType="1"/>
          </p:cNvSpPr>
          <p:nvPr/>
        </p:nvSpPr>
        <p:spPr bwMode="auto">
          <a:xfrm>
            <a:off x="2533640" y="335756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38"/>
          <p:cNvSpPr>
            <a:spLocks noChangeShapeType="1"/>
          </p:cNvSpPr>
          <p:nvPr/>
        </p:nvSpPr>
        <p:spPr bwMode="auto">
          <a:xfrm>
            <a:off x="2500297" y="1285866"/>
            <a:ext cx="71439" cy="314327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87" name="AutoShape 39"/>
          <p:cNvSpPr>
            <a:spLocks noChangeArrowheads="1"/>
          </p:cNvSpPr>
          <p:nvPr/>
        </p:nvSpPr>
        <p:spPr bwMode="auto">
          <a:xfrm>
            <a:off x="4419600" y="1543050"/>
            <a:ext cx="295276" cy="1943100"/>
          </a:xfrm>
          <a:prstGeom prst="upArrow">
            <a:avLst>
              <a:gd name="adj1" fmla="val 50000"/>
              <a:gd name="adj2" fmla="val 283333"/>
            </a:avLst>
          </a:prstGeom>
          <a:solidFill>
            <a:srgbClr val="00B0F0"/>
          </a:solidFill>
          <a:ln w="38100">
            <a:solidFill>
              <a:schemeClr val="accent2">
                <a:lumMod val="50000"/>
              </a:schemeClr>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dirty="0">
              <a:solidFill>
                <a:srgbClr val="000099"/>
              </a:solidFill>
            </a:endParaRPr>
          </a:p>
        </p:txBody>
      </p:sp>
      <p:sp>
        <p:nvSpPr>
          <p:cNvPr id="104488" name="Text Box 40"/>
          <p:cNvSpPr txBox="1">
            <a:spLocks noChangeArrowheads="1"/>
          </p:cNvSpPr>
          <p:nvPr/>
        </p:nvSpPr>
        <p:spPr bwMode="auto">
          <a:xfrm>
            <a:off x="5334000" y="2343150"/>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solidFill>
                  <a:srgbClr val="000099"/>
                </a:solidFill>
              </a:rPr>
              <a:t>(239)</a:t>
            </a:r>
            <a:r>
              <a:rPr lang="en-US" altLang="en-US" b="1" i="0" baseline="-25000" dirty="0">
                <a:solidFill>
                  <a:srgbClr val="000099"/>
                </a:solidFill>
              </a:rPr>
              <a:t>10</a:t>
            </a:r>
            <a:r>
              <a:rPr lang="en-US" altLang="en-US" b="1" i="0" dirty="0">
                <a:solidFill>
                  <a:srgbClr val="000099"/>
                </a:solidFill>
              </a:rPr>
              <a:t> = (11101111)</a:t>
            </a:r>
            <a:r>
              <a:rPr lang="en-US" altLang="en-US" b="1" i="0" baseline="-25000" dirty="0">
                <a:solidFill>
                  <a:srgbClr val="000099"/>
                </a:solidFill>
              </a:rPr>
              <a:t>2</a:t>
            </a:r>
          </a:p>
        </p:txBody>
      </p:sp>
    </p:spTree>
    <p:extLst>
      <p:ext uri="{BB962C8B-B14F-4D97-AF65-F5344CB8AC3E}">
        <p14:creationId xmlns:p14="http://schemas.microsoft.com/office/powerpoint/2010/main" val="727045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 2  ::  64</a:t>
            </a:r>
          </a:p>
        </p:txBody>
      </p:sp>
      <p:sp>
        <p:nvSpPr>
          <p:cNvPr id="105475" name="Text Box 3"/>
          <p:cNvSpPr txBox="1">
            <a:spLocks noChangeArrowheads="1"/>
          </p:cNvSpPr>
          <p:nvPr/>
        </p:nvSpPr>
        <p:spPr bwMode="auto">
          <a:xfrm>
            <a:off x="2057400" y="1200150"/>
            <a:ext cx="2971800" cy="287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15000"/>
              </a:spcBef>
              <a:buFontTx/>
              <a:buAutoNum type="arabicPlain" startAt="2"/>
            </a:pPr>
            <a:r>
              <a:rPr lang="en-US" altLang="en-US" sz="2000" b="1" i="0" dirty="0">
                <a:latin typeface="Times New Roman" pitchFamily="18" charset="0"/>
              </a:rPr>
              <a:t> </a:t>
            </a:r>
            <a:r>
              <a:rPr lang="en-US" altLang="en-US" sz="2000" b="1" i="0" dirty="0"/>
              <a:t>64</a:t>
            </a:r>
          </a:p>
          <a:p>
            <a:pPr eaLnBrk="1" hangingPunct="1">
              <a:spcBef>
                <a:spcPct val="15000"/>
              </a:spcBef>
            </a:pPr>
            <a:r>
              <a:rPr lang="en-US" altLang="en-US" sz="2000" b="1" i="0" dirty="0"/>
              <a:t>2      32    --- 0</a:t>
            </a:r>
          </a:p>
          <a:p>
            <a:pPr eaLnBrk="1" hangingPunct="1">
              <a:spcBef>
                <a:spcPct val="15000"/>
              </a:spcBef>
              <a:buFontTx/>
              <a:buAutoNum type="arabicPlain" startAt="2"/>
            </a:pPr>
            <a:r>
              <a:rPr lang="en-US" altLang="en-US" sz="2000" b="1" i="0" dirty="0"/>
              <a:t> 16    --- 0</a:t>
            </a:r>
          </a:p>
          <a:p>
            <a:pPr eaLnBrk="1" hangingPunct="1">
              <a:spcBef>
                <a:spcPct val="15000"/>
              </a:spcBef>
            </a:pPr>
            <a:r>
              <a:rPr lang="en-US" altLang="en-US" sz="2000" b="1" i="0" dirty="0"/>
              <a:t>2        8    --- 0</a:t>
            </a:r>
          </a:p>
          <a:p>
            <a:pPr eaLnBrk="1" hangingPunct="1">
              <a:spcBef>
                <a:spcPct val="15000"/>
              </a:spcBef>
              <a:buFontTx/>
              <a:buAutoNum type="arabicPlain" startAt="2"/>
            </a:pPr>
            <a:r>
              <a:rPr lang="en-US" altLang="en-US" sz="2000" b="1" i="0" dirty="0"/>
              <a:t>   4    --- 0</a:t>
            </a:r>
          </a:p>
          <a:p>
            <a:pPr eaLnBrk="1" hangingPunct="1">
              <a:spcBef>
                <a:spcPct val="15000"/>
              </a:spcBef>
            </a:pPr>
            <a:r>
              <a:rPr lang="en-US" altLang="en-US" sz="2000" b="1" i="0" dirty="0"/>
              <a:t>2        2    --- 0</a:t>
            </a:r>
          </a:p>
          <a:p>
            <a:pPr eaLnBrk="1" hangingPunct="1">
              <a:spcBef>
                <a:spcPct val="15000"/>
              </a:spcBef>
              <a:buFontTx/>
              <a:buAutoNum type="arabicPlain" startAt="2"/>
            </a:pPr>
            <a:r>
              <a:rPr lang="en-US" altLang="en-US" sz="2000" b="1" i="0" dirty="0"/>
              <a:t>   1    --- 0</a:t>
            </a:r>
          </a:p>
          <a:p>
            <a:pPr eaLnBrk="1" hangingPunct="1">
              <a:spcBef>
                <a:spcPct val="15000"/>
              </a:spcBef>
            </a:pPr>
            <a:r>
              <a:rPr lang="en-US" altLang="en-US" sz="2000" b="1" i="0" dirty="0"/>
              <a:t>2        0    --- 1</a:t>
            </a:r>
          </a:p>
        </p:txBody>
      </p:sp>
      <p:sp>
        <p:nvSpPr>
          <p:cNvPr id="15367" name="Line 7"/>
          <p:cNvSpPr>
            <a:spLocks noChangeShapeType="1"/>
          </p:cNvSpPr>
          <p:nvPr/>
        </p:nvSpPr>
        <p:spPr bwMode="auto">
          <a:xfrm>
            <a:off x="2514600" y="1285866"/>
            <a:ext cx="57136" cy="2814648"/>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8" name="Line 8"/>
          <p:cNvSpPr>
            <a:spLocks noChangeShapeType="1"/>
          </p:cNvSpPr>
          <p:nvPr/>
        </p:nvSpPr>
        <p:spPr bwMode="auto">
          <a:xfrm>
            <a:off x="2514600" y="157161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11"/>
          <p:cNvSpPr>
            <a:spLocks noChangeShapeType="1"/>
          </p:cNvSpPr>
          <p:nvPr/>
        </p:nvSpPr>
        <p:spPr bwMode="auto">
          <a:xfrm>
            <a:off x="2533640" y="2928940"/>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Line 14"/>
          <p:cNvSpPr>
            <a:spLocks noChangeShapeType="1"/>
          </p:cNvSpPr>
          <p:nvPr/>
        </p:nvSpPr>
        <p:spPr bwMode="auto">
          <a:xfrm>
            <a:off x="2514600" y="2643197"/>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Line 17"/>
          <p:cNvSpPr>
            <a:spLocks noChangeShapeType="1"/>
          </p:cNvSpPr>
          <p:nvPr/>
        </p:nvSpPr>
        <p:spPr bwMode="auto">
          <a:xfrm>
            <a:off x="2514600" y="228599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Line 20"/>
          <p:cNvSpPr>
            <a:spLocks noChangeShapeType="1"/>
          </p:cNvSpPr>
          <p:nvPr/>
        </p:nvSpPr>
        <p:spPr bwMode="auto">
          <a:xfrm>
            <a:off x="2514600" y="192880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23"/>
          <p:cNvSpPr>
            <a:spLocks noChangeShapeType="1"/>
          </p:cNvSpPr>
          <p:nvPr/>
        </p:nvSpPr>
        <p:spPr bwMode="auto">
          <a:xfrm>
            <a:off x="2533640" y="407194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26"/>
          <p:cNvSpPr>
            <a:spLocks noChangeShapeType="1"/>
          </p:cNvSpPr>
          <p:nvPr/>
        </p:nvSpPr>
        <p:spPr bwMode="auto">
          <a:xfrm>
            <a:off x="2571736" y="3643320"/>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29"/>
          <p:cNvSpPr>
            <a:spLocks noChangeShapeType="1"/>
          </p:cNvSpPr>
          <p:nvPr/>
        </p:nvSpPr>
        <p:spPr bwMode="auto">
          <a:xfrm>
            <a:off x="2533640" y="3286130"/>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3" name="AutoShape 31"/>
          <p:cNvSpPr>
            <a:spLocks noChangeArrowheads="1"/>
          </p:cNvSpPr>
          <p:nvPr/>
        </p:nvSpPr>
        <p:spPr bwMode="auto">
          <a:xfrm>
            <a:off x="4114800" y="1485900"/>
            <a:ext cx="228600" cy="1828800"/>
          </a:xfrm>
          <a:prstGeom prst="upArrow">
            <a:avLst>
              <a:gd name="adj1" fmla="val 50000"/>
              <a:gd name="adj2" fmla="val 266667"/>
            </a:avLst>
          </a:prstGeom>
          <a:solidFill>
            <a:srgbClr val="00B0F0"/>
          </a:solidFill>
          <a:ln w="38100">
            <a:solidFill>
              <a:schemeClr val="accent2">
                <a:lumMod val="50000"/>
              </a:schemeClr>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a:p>
        </p:txBody>
      </p:sp>
      <p:sp>
        <p:nvSpPr>
          <p:cNvPr id="105504" name="Text Box 32"/>
          <p:cNvSpPr txBox="1">
            <a:spLocks noChangeArrowheads="1"/>
          </p:cNvSpPr>
          <p:nvPr/>
        </p:nvSpPr>
        <p:spPr bwMode="auto">
          <a:xfrm>
            <a:off x="5334000" y="2343150"/>
            <a:ext cx="304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solidFill>
                  <a:srgbClr val="000099"/>
                </a:solidFill>
              </a:rPr>
              <a:t>(64)</a:t>
            </a:r>
            <a:r>
              <a:rPr lang="en-US" altLang="en-US" b="1" i="0" baseline="-25000" dirty="0">
                <a:solidFill>
                  <a:srgbClr val="000099"/>
                </a:solidFill>
              </a:rPr>
              <a:t>10</a:t>
            </a:r>
            <a:r>
              <a:rPr lang="en-US" altLang="en-US" b="1" i="0" dirty="0">
                <a:solidFill>
                  <a:srgbClr val="000099"/>
                </a:solidFill>
              </a:rPr>
              <a:t> = (1000000)</a:t>
            </a:r>
            <a:r>
              <a:rPr lang="en-US" altLang="en-US" b="1" i="0" baseline="-25000" dirty="0">
                <a:solidFill>
                  <a:srgbClr val="000099"/>
                </a:solidFill>
              </a:rPr>
              <a:t>2</a:t>
            </a:r>
          </a:p>
        </p:txBody>
      </p:sp>
    </p:spTree>
    <p:extLst>
      <p:ext uri="{BB962C8B-B14F-4D97-AF65-F5344CB8AC3E}">
        <p14:creationId xmlns:p14="http://schemas.microsoft.com/office/powerpoint/2010/main" val="1517461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 3  ::  .634</a:t>
            </a:r>
          </a:p>
        </p:txBody>
      </p:sp>
      <p:sp>
        <p:nvSpPr>
          <p:cNvPr id="106499" name="Text Box 3"/>
          <p:cNvSpPr txBox="1">
            <a:spLocks noChangeArrowheads="1"/>
          </p:cNvSpPr>
          <p:nvPr/>
        </p:nvSpPr>
        <p:spPr bwMode="auto">
          <a:xfrm>
            <a:off x="1524000" y="1314450"/>
            <a:ext cx="42672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20000"/>
              </a:spcBef>
            </a:pPr>
            <a:r>
              <a:rPr lang="en-US" altLang="en-US" sz="2000" b="1" i="0" dirty="0"/>
              <a:t>.634  x  2   =   </a:t>
            </a:r>
            <a:r>
              <a:rPr lang="en-US" altLang="en-US" sz="2000" b="1" i="0" dirty="0">
                <a:solidFill>
                  <a:srgbClr val="FF0000"/>
                </a:solidFill>
              </a:rPr>
              <a:t>1</a:t>
            </a:r>
            <a:r>
              <a:rPr lang="en-US" altLang="en-US" sz="2000" b="1" i="0" dirty="0"/>
              <a:t>.268</a:t>
            </a:r>
          </a:p>
          <a:p>
            <a:pPr eaLnBrk="1" hangingPunct="1">
              <a:spcBef>
                <a:spcPct val="20000"/>
              </a:spcBef>
            </a:pPr>
            <a:r>
              <a:rPr lang="en-US" altLang="en-US" sz="2000" b="1" i="0" dirty="0"/>
              <a:t>.268  x  2   =   </a:t>
            </a:r>
            <a:r>
              <a:rPr lang="en-US" altLang="en-US" sz="2000" b="1" i="0" dirty="0">
                <a:solidFill>
                  <a:srgbClr val="FF0000"/>
                </a:solidFill>
              </a:rPr>
              <a:t>0</a:t>
            </a:r>
            <a:r>
              <a:rPr lang="en-US" altLang="en-US" sz="2000" b="1" i="0" dirty="0"/>
              <a:t>.536</a:t>
            </a:r>
          </a:p>
          <a:p>
            <a:pPr eaLnBrk="1" hangingPunct="1">
              <a:spcBef>
                <a:spcPct val="20000"/>
              </a:spcBef>
            </a:pPr>
            <a:r>
              <a:rPr lang="en-US" altLang="en-US" sz="2000" b="1" i="0" dirty="0"/>
              <a:t>.536  x  2   =   </a:t>
            </a:r>
            <a:r>
              <a:rPr lang="en-US" altLang="en-US" sz="2000" b="1" i="0" dirty="0">
                <a:solidFill>
                  <a:srgbClr val="FF0000"/>
                </a:solidFill>
              </a:rPr>
              <a:t>1</a:t>
            </a:r>
            <a:r>
              <a:rPr lang="en-US" altLang="en-US" sz="2000" b="1" i="0" dirty="0"/>
              <a:t>.072</a:t>
            </a:r>
          </a:p>
          <a:p>
            <a:pPr eaLnBrk="1" hangingPunct="1">
              <a:spcBef>
                <a:spcPct val="20000"/>
              </a:spcBef>
            </a:pPr>
            <a:r>
              <a:rPr lang="en-US" altLang="en-US" sz="2000" b="1" i="0" dirty="0"/>
              <a:t>.072  x  2   =   </a:t>
            </a:r>
            <a:r>
              <a:rPr lang="en-US" altLang="en-US" sz="2000" b="1" i="0" dirty="0">
                <a:solidFill>
                  <a:srgbClr val="FF0000"/>
                </a:solidFill>
              </a:rPr>
              <a:t>0</a:t>
            </a:r>
            <a:r>
              <a:rPr lang="en-US" altLang="en-US" sz="2000" b="1" i="0" dirty="0"/>
              <a:t>.144</a:t>
            </a:r>
          </a:p>
          <a:p>
            <a:pPr eaLnBrk="1" hangingPunct="1">
              <a:spcBef>
                <a:spcPct val="20000"/>
              </a:spcBef>
            </a:pPr>
            <a:r>
              <a:rPr lang="en-US" altLang="en-US" sz="2000" b="1" i="0" dirty="0"/>
              <a:t>.144  x  2   =   </a:t>
            </a:r>
            <a:r>
              <a:rPr lang="en-US" altLang="en-US" sz="2000" b="1" i="0" dirty="0">
                <a:solidFill>
                  <a:srgbClr val="FF0000"/>
                </a:solidFill>
              </a:rPr>
              <a:t>0</a:t>
            </a:r>
            <a:r>
              <a:rPr lang="en-US" altLang="en-US" sz="2000" b="1" i="0" dirty="0"/>
              <a:t>.288</a:t>
            </a:r>
          </a:p>
          <a:p>
            <a:pPr eaLnBrk="1" hangingPunct="1">
              <a:spcBef>
                <a:spcPct val="20000"/>
              </a:spcBef>
            </a:pPr>
            <a:r>
              <a:rPr lang="en-US" altLang="en-US" sz="2000" b="1" i="0" dirty="0"/>
              <a:t>:</a:t>
            </a:r>
          </a:p>
          <a:p>
            <a:pPr eaLnBrk="1" hangingPunct="1">
              <a:spcBef>
                <a:spcPct val="20000"/>
              </a:spcBef>
            </a:pPr>
            <a:r>
              <a:rPr lang="en-US" altLang="en-US" sz="2000" b="1" i="0" dirty="0">
                <a:latin typeface="Times New Roman" pitchFamily="18" charset="0"/>
              </a:rPr>
              <a:t>:</a:t>
            </a:r>
          </a:p>
        </p:txBody>
      </p:sp>
      <p:sp>
        <p:nvSpPr>
          <p:cNvPr id="106500" name="AutoShape 4"/>
          <p:cNvSpPr>
            <a:spLocks noChangeArrowheads="1"/>
          </p:cNvSpPr>
          <p:nvPr/>
        </p:nvSpPr>
        <p:spPr bwMode="auto">
          <a:xfrm>
            <a:off x="4191000" y="1371600"/>
            <a:ext cx="304800" cy="1257300"/>
          </a:xfrm>
          <a:prstGeom prst="downArrow">
            <a:avLst>
              <a:gd name="adj1" fmla="val 50000"/>
              <a:gd name="adj2" fmla="val 137500"/>
            </a:avLst>
          </a:prstGeom>
          <a:solidFill>
            <a:srgbClr val="00B0F0"/>
          </a:solidFill>
          <a:ln w="38100">
            <a:solidFill>
              <a:schemeClr val="accent2">
                <a:lumMod val="50000"/>
              </a:schemeClr>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a:p>
        </p:txBody>
      </p:sp>
      <p:sp>
        <p:nvSpPr>
          <p:cNvPr id="16392" name="Text Box 5"/>
          <p:cNvSpPr txBox="1">
            <a:spLocks noChangeArrowheads="1"/>
          </p:cNvSpPr>
          <p:nvPr/>
        </p:nvSpPr>
        <p:spPr bwMode="auto">
          <a:xfrm>
            <a:off x="4495800" y="3143250"/>
            <a:ext cx="3581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endParaRPr lang="en-US" altLang="en-US" b="1" i="0">
              <a:latin typeface="Times New Roman" pitchFamily="18" charset="0"/>
            </a:endParaRPr>
          </a:p>
        </p:txBody>
      </p:sp>
      <p:sp>
        <p:nvSpPr>
          <p:cNvPr id="106502" name="Text Box 6"/>
          <p:cNvSpPr txBox="1">
            <a:spLocks noChangeArrowheads="1"/>
          </p:cNvSpPr>
          <p:nvPr/>
        </p:nvSpPr>
        <p:spPr bwMode="auto">
          <a:xfrm>
            <a:off x="5257800" y="2000250"/>
            <a:ext cx="3886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solidFill>
                  <a:srgbClr val="000099"/>
                </a:solidFill>
              </a:rPr>
              <a:t>(.634)</a:t>
            </a:r>
            <a:r>
              <a:rPr lang="en-US" altLang="en-US" b="1" i="0" baseline="-25000" dirty="0">
                <a:solidFill>
                  <a:srgbClr val="000099"/>
                </a:solidFill>
              </a:rPr>
              <a:t>10</a:t>
            </a:r>
            <a:r>
              <a:rPr lang="en-US" altLang="en-US" b="1" i="0" dirty="0">
                <a:solidFill>
                  <a:srgbClr val="000099"/>
                </a:solidFill>
              </a:rPr>
              <a:t> = (.10100……)</a:t>
            </a:r>
            <a:r>
              <a:rPr lang="en-US" altLang="en-US" b="1" i="0" baseline="-25000" dirty="0">
                <a:solidFill>
                  <a:srgbClr val="000099"/>
                </a:solidFill>
              </a:rPr>
              <a:t>2</a:t>
            </a:r>
          </a:p>
        </p:txBody>
      </p:sp>
    </p:spTree>
    <p:extLst>
      <p:ext uri="{BB962C8B-B14F-4D97-AF65-F5344CB8AC3E}">
        <p14:creationId xmlns:p14="http://schemas.microsoft.com/office/powerpoint/2010/main" val="346828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Number System :: The Basics</a:t>
            </a:r>
          </a:p>
        </p:txBody>
      </p:sp>
      <p:pic>
        <p:nvPicPr>
          <p:cNvPr id="1026" name="Picture 2"/>
          <p:cNvPicPr>
            <a:picLocks noChangeAspect="1" noChangeArrowheads="1"/>
          </p:cNvPicPr>
          <p:nvPr/>
        </p:nvPicPr>
        <p:blipFill>
          <a:blip r:embed="rId2"/>
          <a:srcRect l="16471" t="38118" r="15446"/>
          <a:stretch>
            <a:fillRect/>
          </a:stretch>
        </p:blipFill>
        <p:spPr bwMode="auto">
          <a:xfrm>
            <a:off x="684877" y="1071552"/>
            <a:ext cx="7816213" cy="3786214"/>
          </a:xfrm>
          <a:prstGeom prst="rect">
            <a:avLst/>
          </a:prstGeom>
          <a:noFill/>
          <a:ln w="9525">
            <a:noFill/>
            <a:miter lim="800000"/>
            <a:headEnd/>
            <a:tailEnd/>
          </a:ln>
          <a:effectLst/>
        </p:spPr>
      </p:pic>
    </p:spTree>
    <p:extLst>
      <p:ext uri="{BB962C8B-B14F-4D97-AF65-F5344CB8AC3E}">
        <p14:creationId xmlns:p14="http://schemas.microsoft.com/office/powerpoint/2010/main" val="124121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 4  ::  37.0625</a:t>
            </a:r>
          </a:p>
        </p:txBody>
      </p:sp>
      <p:sp>
        <p:nvSpPr>
          <p:cNvPr id="107523" name="Text Box 3"/>
          <p:cNvSpPr txBox="1">
            <a:spLocks noChangeArrowheads="1"/>
          </p:cNvSpPr>
          <p:nvPr/>
        </p:nvSpPr>
        <p:spPr bwMode="auto">
          <a:xfrm>
            <a:off x="1295400" y="1657350"/>
            <a:ext cx="58674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t>(37)</a:t>
            </a:r>
            <a:r>
              <a:rPr lang="en-US" altLang="en-US" b="1" i="0" baseline="-25000" dirty="0"/>
              <a:t>10 </a:t>
            </a:r>
            <a:r>
              <a:rPr lang="en-US" altLang="en-US" b="1" i="0" dirty="0"/>
              <a:t> =  (100101)</a:t>
            </a:r>
            <a:r>
              <a:rPr lang="en-US" altLang="en-US" b="1" i="0" baseline="-25000" dirty="0"/>
              <a:t>2</a:t>
            </a:r>
          </a:p>
          <a:p>
            <a:pPr eaLnBrk="1" hangingPunct="1">
              <a:spcBef>
                <a:spcPct val="50000"/>
              </a:spcBef>
            </a:pPr>
            <a:r>
              <a:rPr lang="en-US" altLang="en-US" b="1" i="0" dirty="0"/>
              <a:t>(.0625)</a:t>
            </a:r>
            <a:r>
              <a:rPr lang="en-US" altLang="en-US" b="1" i="0" baseline="-25000" dirty="0"/>
              <a:t>10</a:t>
            </a:r>
            <a:r>
              <a:rPr lang="en-US" altLang="en-US" b="1" i="0" dirty="0"/>
              <a:t>  =  (.0001)</a:t>
            </a:r>
            <a:r>
              <a:rPr lang="en-US" altLang="en-US" b="1" i="0" baseline="-25000" dirty="0"/>
              <a:t>2</a:t>
            </a:r>
          </a:p>
          <a:p>
            <a:pPr eaLnBrk="1" hangingPunct="1">
              <a:spcBef>
                <a:spcPct val="50000"/>
              </a:spcBef>
            </a:pPr>
            <a:endParaRPr lang="en-US" altLang="en-US" b="1" i="0" dirty="0"/>
          </a:p>
          <a:p>
            <a:pPr eaLnBrk="1" hangingPunct="1">
              <a:spcBef>
                <a:spcPct val="50000"/>
              </a:spcBef>
            </a:pPr>
            <a:r>
              <a:rPr lang="en-US" altLang="en-US" b="1" i="0" dirty="0">
                <a:solidFill>
                  <a:srgbClr val="000099"/>
                </a:solidFill>
              </a:rPr>
              <a:t>(37.0625)</a:t>
            </a:r>
            <a:r>
              <a:rPr lang="en-US" altLang="en-US" b="1" i="0" baseline="-25000" dirty="0">
                <a:solidFill>
                  <a:srgbClr val="000099"/>
                </a:solidFill>
              </a:rPr>
              <a:t>10</a:t>
            </a:r>
            <a:r>
              <a:rPr lang="en-US" altLang="en-US" b="1" i="0" dirty="0">
                <a:solidFill>
                  <a:srgbClr val="000099"/>
                </a:solidFill>
              </a:rPr>
              <a:t>  =  (100101 . 0001)</a:t>
            </a:r>
            <a:r>
              <a:rPr lang="en-US" altLang="en-US" b="1" i="0" baseline="-25000" dirty="0">
                <a:solidFill>
                  <a:srgbClr val="000099"/>
                </a:solidFill>
              </a:rPr>
              <a:t>2</a:t>
            </a:r>
          </a:p>
        </p:txBody>
      </p:sp>
    </p:spTree>
    <p:extLst>
      <p:ext uri="{BB962C8B-B14F-4D97-AF65-F5344CB8AC3E}">
        <p14:creationId xmlns:p14="http://schemas.microsoft.com/office/powerpoint/2010/main" val="1004695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8596" y="482189"/>
            <a:ext cx="8229600" cy="857250"/>
          </a:xfrm>
        </p:spPr>
        <p:txBody>
          <a:bodyPr>
            <a:noAutofit/>
          </a:bodyPr>
          <a:lstStyle/>
          <a:p>
            <a:r>
              <a:rPr lang="en-US" altLang="en-US" sz="4000" b="1" dirty="0">
                <a:solidFill>
                  <a:srgbClr val="000099"/>
                </a:solidFill>
              </a:rPr>
              <a:t>Decimal-to-Octal Conversion</a:t>
            </a:r>
            <a:br>
              <a:rPr lang="en-US" altLang="en-US" sz="4000" b="1" dirty="0">
                <a:solidFill>
                  <a:srgbClr val="000099"/>
                </a:solidFill>
              </a:rPr>
            </a:br>
            <a:endParaRPr lang="en-US" altLang="en-US" sz="4000" b="1" dirty="0">
              <a:solidFill>
                <a:srgbClr val="000099"/>
              </a:solidFill>
            </a:endParaRPr>
          </a:p>
        </p:txBody>
      </p:sp>
      <p:sp>
        <p:nvSpPr>
          <p:cNvPr id="27651" name="Rectangle 3"/>
          <p:cNvSpPr>
            <a:spLocks noGrp="1" noChangeArrowheads="1"/>
          </p:cNvSpPr>
          <p:nvPr>
            <p:ph type="body" idx="1"/>
          </p:nvPr>
        </p:nvSpPr>
        <p:spPr/>
        <p:txBody>
          <a:bodyPr>
            <a:normAutofit fontScale="85000" lnSpcReduction="20000"/>
          </a:bodyPr>
          <a:lstStyle/>
          <a:p>
            <a:pPr algn="just"/>
            <a:r>
              <a:rPr lang="en-US" sz="2000" dirty="0"/>
              <a:t>A method of converting a decimal number to an octal number is the repeated division-by-8 method, which is similar to the method used in the conversion of decimal numbers to binary or to hexadecimal.</a:t>
            </a:r>
          </a:p>
          <a:p>
            <a:pPr algn="just"/>
            <a:r>
              <a:rPr lang="en-US" sz="2000" dirty="0"/>
              <a:t>Let’s convert the decimal number 359 to octal. Each successive division by 8 yields a remainder that becomes a digit in the equivalent octal number. The first remainder generated is the least significant digit (LSD).</a:t>
            </a:r>
          </a:p>
          <a:p>
            <a:pPr algn="just"/>
            <a:r>
              <a:rPr lang="en-US" sz="2000" dirty="0"/>
              <a:t>        359 = 44.875                0.875 x 8 = 7  (LSD)</a:t>
            </a:r>
          </a:p>
          <a:p>
            <a:pPr algn="just"/>
            <a:r>
              <a:rPr lang="en-US" sz="2000" dirty="0"/>
              <a:t>         8 </a:t>
            </a:r>
          </a:p>
          <a:p>
            <a:pPr algn="just"/>
            <a:r>
              <a:rPr lang="en-US" sz="2000" dirty="0"/>
              <a:t>        44   = 5.5                      0.5 x 8 =     4</a:t>
            </a:r>
          </a:p>
          <a:p>
            <a:pPr algn="just"/>
            <a:r>
              <a:rPr lang="en-US" sz="2000" dirty="0"/>
              <a:t>         8</a:t>
            </a:r>
          </a:p>
          <a:p>
            <a:pPr>
              <a:lnSpc>
                <a:spcPct val="90000"/>
              </a:lnSpc>
            </a:pPr>
            <a:r>
              <a:rPr lang="en-US" sz="2000" dirty="0"/>
              <a:t>         5 = 0.625                            0.625 x 8 =   5  (MSD)</a:t>
            </a:r>
          </a:p>
          <a:p>
            <a:pPr>
              <a:lnSpc>
                <a:spcPct val="90000"/>
              </a:lnSpc>
            </a:pPr>
            <a:r>
              <a:rPr lang="en-US" sz="2000" dirty="0"/>
              <a:t>         8</a:t>
            </a:r>
          </a:p>
          <a:p>
            <a:pPr>
              <a:lnSpc>
                <a:spcPct val="90000"/>
              </a:lnSpc>
            </a:pPr>
            <a:r>
              <a:rPr lang="en-US" sz="2000" dirty="0"/>
              <a:t>The number is 547.</a:t>
            </a:r>
          </a:p>
        </p:txBody>
      </p:sp>
      <p:sp>
        <p:nvSpPr>
          <p:cNvPr id="27652" name="Line 4"/>
          <p:cNvSpPr>
            <a:spLocks noChangeShapeType="1"/>
          </p:cNvSpPr>
          <p:nvPr/>
        </p:nvSpPr>
        <p:spPr bwMode="auto">
          <a:xfrm>
            <a:off x="1214414" y="2786064"/>
            <a:ext cx="457200" cy="0"/>
          </a:xfrm>
          <a:prstGeom prst="line">
            <a:avLst/>
          </a:prstGeom>
          <a:noFill/>
          <a:ln w="9525">
            <a:solidFill>
              <a:schemeClr val="tx1"/>
            </a:solidFill>
            <a:round/>
            <a:headEnd/>
            <a:tailEnd/>
          </a:ln>
          <a:effectLst/>
        </p:spPr>
        <p:txBody>
          <a:bodyPr/>
          <a:lstStyle/>
          <a:p>
            <a:endParaRPr lang="en-US"/>
          </a:p>
        </p:txBody>
      </p:sp>
      <p:sp>
        <p:nvSpPr>
          <p:cNvPr id="27653" name="Line 5"/>
          <p:cNvSpPr>
            <a:spLocks noChangeShapeType="1"/>
          </p:cNvSpPr>
          <p:nvPr/>
        </p:nvSpPr>
        <p:spPr bwMode="auto">
          <a:xfrm>
            <a:off x="2533640" y="2714626"/>
            <a:ext cx="609600" cy="0"/>
          </a:xfrm>
          <a:prstGeom prst="line">
            <a:avLst/>
          </a:prstGeom>
          <a:noFill/>
          <a:ln w="9525">
            <a:solidFill>
              <a:schemeClr val="tx1"/>
            </a:solidFill>
            <a:round/>
            <a:headEnd/>
            <a:tailEnd type="triangle" w="med" len="med"/>
          </a:ln>
          <a:effectLst/>
        </p:spPr>
        <p:txBody>
          <a:bodyPr/>
          <a:lstStyle/>
          <a:p>
            <a:endParaRPr lang="en-US"/>
          </a:p>
        </p:txBody>
      </p:sp>
      <p:sp>
        <p:nvSpPr>
          <p:cNvPr id="27654" name="Line 6"/>
          <p:cNvSpPr>
            <a:spLocks noChangeShapeType="1"/>
          </p:cNvSpPr>
          <p:nvPr/>
        </p:nvSpPr>
        <p:spPr bwMode="auto">
          <a:xfrm>
            <a:off x="1109642" y="3286130"/>
            <a:ext cx="533400" cy="0"/>
          </a:xfrm>
          <a:prstGeom prst="line">
            <a:avLst/>
          </a:prstGeom>
          <a:noFill/>
          <a:ln w="9525">
            <a:solidFill>
              <a:schemeClr val="tx1"/>
            </a:solidFill>
            <a:round/>
            <a:headEnd/>
            <a:tailEnd/>
          </a:ln>
          <a:effectLst/>
        </p:spPr>
        <p:txBody>
          <a:bodyPr/>
          <a:lstStyle/>
          <a:p>
            <a:endParaRPr lang="en-US"/>
          </a:p>
        </p:txBody>
      </p:sp>
      <p:sp>
        <p:nvSpPr>
          <p:cNvPr id="27655" name="Line 7"/>
          <p:cNvSpPr>
            <a:spLocks noChangeShapeType="1"/>
          </p:cNvSpPr>
          <p:nvPr/>
        </p:nvSpPr>
        <p:spPr bwMode="auto">
          <a:xfrm>
            <a:off x="2157402" y="3214692"/>
            <a:ext cx="914400" cy="0"/>
          </a:xfrm>
          <a:prstGeom prst="line">
            <a:avLst/>
          </a:prstGeom>
          <a:noFill/>
          <a:ln w="9525">
            <a:solidFill>
              <a:schemeClr val="tx1"/>
            </a:solidFill>
            <a:round/>
            <a:headEnd/>
            <a:tailEnd type="triangle" w="med" len="med"/>
          </a:ln>
          <a:effectLst/>
        </p:spPr>
        <p:txBody>
          <a:bodyPr/>
          <a:lstStyle/>
          <a:p>
            <a:endParaRPr lang="en-US"/>
          </a:p>
        </p:txBody>
      </p:sp>
      <p:sp>
        <p:nvSpPr>
          <p:cNvPr id="8" name="Line 4"/>
          <p:cNvSpPr>
            <a:spLocks noChangeShapeType="1"/>
          </p:cNvSpPr>
          <p:nvPr/>
        </p:nvSpPr>
        <p:spPr bwMode="auto">
          <a:xfrm>
            <a:off x="1142976" y="3786196"/>
            <a:ext cx="457200" cy="0"/>
          </a:xfrm>
          <a:prstGeom prst="line">
            <a:avLst/>
          </a:prstGeom>
          <a:noFill/>
          <a:ln w="9525">
            <a:solidFill>
              <a:schemeClr val="tx1"/>
            </a:solidFill>
            <a:round/>
            <a:headEnd/>
            <a:tailEnd/>
          </a:ln>
          <a:effectLst/>
        </p:spPr>
        <p:txBody>
          <a:bodyPr/>
          <a:lstStyle/>
          <a:p>
            <a:endParaRPr lang="en-US"/>
          </a:p>
        </p:txBody>
      </p:sp>
      <p:sp>
        <p:nvSpPr>
          <p:cNvPr id="9" name="Line 5"/>
          <p:cNvSpPr>
            <a:spLocks noChangeShapeType="1"/>
          </p:cNvSpPr>
          <p:nvPr/>
        </p:nvSpPr>
        <p:spPr bwMode="auto">
          <a:xfrm>
            <a:off x="2209792" y="3714758"/>
            <a:ext cx="12192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228600"/>
            <a:ext cx="7772400" cy="342900"/>
          </a:xfrm>
        </p:spPr>
        <p:txBody>
          <a:bodyPr rtlCol="0">
            <a:normAutofit fontScale="90000"/>
          </a:bodyPr>
          <a:lstStyle/>
          <a:p>
            <a:pPr eaLnBrk="1" fontAlgn="auto" hangingPunct="1">
              <a:spcAft>
                <a:spcPts val="0"/>
              </a:spcAft>
              <a:defRPr/>
            </a:pPr>
            <a:r>
              <a:rPr lang="en-US" b="1" dirty="0">
                <a:solidFill>
                  <a:srgbClr val="000099"/>
                </a:solidFill>
              </a:rPr>
              <a:t>Decimal-to-Octal Conversion</a:t>
            </a:r>
          </a:p>
        </p:txBody>
      </p:sp>
      <p:sp>
        <p:nvSpPr>
          <p:cNvPr id="103427" name="Rectangle 3"/>
          <p:cNvSpPr>
            <a:spLocks noGrp="1" noChangeArrowheads="1"/>
          </p:cNvSpPr>
          <p:nvPr>
            <p:ph idx="1"/>
          </p:nvPr>
        </p:nvSpPr>
        <p:spPr>
          <a:xfrm>
            <a:off x="685800" y="742950"/>
            <a:ext cx="7772400" cy="3829050"/>
          </a:xfrm>
        </p:spPr>
        <p:txBody>
          <a:bodyPr rtlCol="0">
            <a:normAutofit/>
          </a:bodyPr>
          <a:lstStyle/>
          <a:p>
            <a:pPr algn="just"/>
            <a:r>
              <a:rPr lang="en-US" sz="2000" dirty="0"/>
              <a:t>Divide the number and every subsequent quotient by eight and keep track of the remainder.</a:t>
            </a:r>
          </a:p>
        </p:txBody>
      </p:sp>
      <p:pic>
        <p:nvPicPr>
          <p:cNvPr id="1026" name="Picture 2"/>
          <p:cNvPicPr>
            <a:picLocks noChangeAspect="1" noChangeArrowheads="1"/>
          </p:cNvPicPr>
          <p:nvPr/>
        </p:nvPicPr>
        <p:blipFill>
          <a:blip r:embed="rId2"/>
          <a:srcRect/>
          <a:stretch>
            <a:fillRect/>
          </a:stretch>
        </p:blipFill>
        <p:spPr bwMode="auto">
          <a:xfrm>
            <a:off x="3786182" y="1142990"/>
            <a:ext cx="4953000" cy="3924300"/>
          </a:xfrm>
          <a:prstGeom prst="rect">
            <a:avLst/>
          </a:prstGeom>
          <a:noFill/>
          <a:ln w="9525">
            <a:noFill/>
            <a:miter lim="800000"/>
            <a:headEnd/>
            <a:tailEnd/>
          </a:ln>
          <a:effectLst/>
        </p:spPr>
      </p:pic>
    </p:spTree>
    <p:extLst>
      <p:ext uri="{BB962C8B-B14F-4D97-AF65-F5344CB8AC3E}">
        <p14:creationId xmlns:p14="http://schemas.microsoft.com/office/powerpoint/2010/main" val="287362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altLang="en-US" sz="4000" b="1" dirty="0">
                <a:solidFill>
                  <a:srgbClr val="000099"/>
                </a:solidFill>
              </a:rPr>
              <a:t>Decimal-to-Hexadecimal Conversion</a:t>
            </a:r>
          </a:p>
        </p:txBody>
      </p:sp>
      <p:sp>
        <p:nvSpPr>
          <p:cNvPr id="21507" name="Rectangle 3"/>
          <p:cNvSpPr>
            <a:spLocks noGrp="1" noChangeArrowheads="1"/>
          </p:cNvSpPr>
          <p:nvPr>
            <p:ph idx="1"/>
          </p:nvPr>
        </p:nvSpPr>
        <p:spPr/>
        <p:txBody>
          <a:bodyPr>
            <a:normAutofit fontScale="92500" lnSpcReduction="20000"/>
          </a:bodyPr>
          <a:lstStyle/>
          <a:p>
            <a:pPr algn="just"/>
            <a:r>
              <a:rPr lang="en-US" dirty="0"/>
              <a:t>Repeated division of a decimal number by 16 will produce the equivalent hexadecimal number, formed by the remainders of the divisions. The first remainder produced is the least significant digit (LSD). Each successive division by 16 yields a remainder that becomes a digit in the equivalent hexadecimal number. When a quotient has a fractional part, the fractional part is multiplied by the divisor to get the remainder.</a:t>
            </a:r>
          </a:p>
        </p:txBody>
      </p:sp>
    </p:spTree>
    <p:extLst>
      <p:ext uri="{BB962C8B-B14F-4D97-AF65-F5344CB8AC3E}">
        <p14:creationId xmlns:p14="http://schemas.microsoft.com/office/powerpoint/2010/main" val="3055066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 </a:t>
            </a:r>
          </a:p>
        </p:txBody>
      </p:sp>
      <p:sp>
        <p:nvSpPr>
          <p:cNvPr id="24579" name="Rectangle 3"/>
          <p:cNvSpPr>
            <a:spLocks noGrp="1" noChangeArrowheads="1"/>
          </p:cNvSpPr>
          <p:nvPr>
            <p:ph type="body" idx="1"/>
          </p:nvPr>
        </p:nvSpPr>
        <p:spPr/>
        <p:txBody>
          <a:bodyPr/>
          <a:lstStyle/>
          <a:p>
            <a:pPr algn="just"/>
            <a:r>
              <a:rPr lang="en-US" sz="2000" dirty="0"/>
              <a:t>Convert the decimal number 650 to hexadecimal by repeated division by 16.</a:t>
            </a:r>
          </a:p>
          <a:p>
            <a:r>
              <a:rPr lang="en-US" sz="2000" dirty="0"/>
              <a:t>650 = 40.625            0.625 x 16 = 10 = A  (LSD)</a:t>
            </a:r>
          </a:p>
          <a:p>
            <a:r>
              <a:rPr lang="en-US" sz="2000" dirty="0"/>
              <a:t>16</a:t>
            </a:r>
            <a:endParaRPr lang="en-US" sz="2400" b="1" dirty="0"/>
          </a:p>
          <a:p>
            <a:r>
              <a:rPr lang="en-US" sz="2000" dirty="0"/>
              <a:t>40 = 2.5                  0.5 x 16 = 8 =      8</a:t>
            </a:r>
          </a:p>
          <a:p>
            <a:r>
              <a:rPr lang="en-US" sz="2000" dirty="0"/>
              <a:t>16</a:t>
            </a:r>
          </a:p>
          <a:p>
            <a:r>
              <a:rPr lang="en-US" sz="2000" dirty="0"/>
              <a:t>2   = 0.125              0.125 x 16 = 2 =   2  (MSD)</a:t>
            </a:r>
          </a:p>
          <a:p>
            <a:r>
              <a:rPr lang="en-US" sz="2000" dirty="0"/>
              <a:t>16</a:t>
            </a:r>
          </a:p>
          <a:p>
            <a:r>
              <a:rPr lang="en-US" sz="2000" dirty="0"/>
              <a:t>The hexadecimal number is 28A</a:t>
            </a:r>
          </a:p>
        </p:txBody>
      </p:sp>
      <p:sp>
        <p:nvSpPr>
          <p:cNvPr id="24580" name="Line 4"/>
          <p:cNvSpPr>
            <a:spLocks noChangeShapeType="1"/>
          </p:cNvSpPr>
          <p:nvPr/>
        </p:nvSpPr>
        <p:spPr bwMode="auto">
          <a:xfrm>
            <a:off x="838200" y="2214560"/>
            <a:ext cx="457200" cy="0"/>
          </a:xfrm>
          <a:prstGeom prst="line">
            <a:avLst/>
          </a:prstGeom>
          <a:noFill/>
          <a:ln w="9525">
            <a:solidFill>
              <a:schemeClr val="tx1"/>
            </a:solidFill>
            <a:round/>
            <a:headEnd/>
            <a:tailEnd/>
          </a:ln>
          <a:effectLst/>
        </p:spPr>
        <p:txBody>
          <a:bodyPr/>
          <a:lstStyle/>
          <a:p>
            <a:endParaRPr lang="en-US"/>
          </a:p>
        </p:txBody>
      </p:sp>
      <p:sp>
        <p:nvSpPr>
          <p:cNvPr id="24581" name="Line 5"/>
          <p:cNvSpPr>
            <a:spLocks noChangeShapeType="1"/>
          </p:cNvSpPr>
          <p:nvPr/>
        </p:nvSpPr>
        <p:spPr bwMode="auto">
          <a:xfrm>
            <a:off x="2285984" y="2071684"/>
            <a:ext cx="457200" cy="0"/>
          </a:xfrm>
          <a:prstGeom prst="line">
            <a:avLst/>
          </a:prstGeom>
          <a:noFill/>
          <a:ln w="9525">
            <a:solidFill>
              <a:schemeClr val="tx1"/>
            </a:solidFill>
            <a:round/>
            <a:headEnd/>
            <a:tailEnd type="triangle" w="med" len="med"/>
          </a:ln>
          <a:effectLst/>
        </p:spPr>
        <p:txBody>
          <a:bodyPr/>
          <a:lstStyle/>
          <a:p>
            <a:endParaRPr lang="en-US"/>
          </a:p>
        </p:txBody>
      </p:sp>
      <p:sp>
        <p:nvSpPr>
          <p:cNvPr id="24582" name="Line 6"/>
          <p:cNvSpPr>
            <a:spLocks noChangeShapeType="1"/>
          </p:cNvSpPr>
          <p:nvPr/>
        </p:nvSpPr>
        <p:spPr bwMode="auto">
          <a:xfrm>
            <a:off x="838200" y="3000378"/>
            <a:ext cx="457200" cy="0"/>
          </a:xfrm>
          <a:prstGeom prst="line">
            <a:avLst/>
          </a:prstGeom>
          <a:noFill/>
          <a:ln w="9525">
            <a:solidFill>
              <a:schemeClr val="tx1"/>
            </a:solidFill>
            <a:round/>
            <a:headEnd/>
            <a:tailEnd/>
          </a:ln>
          <a:effectLst/>
        </p:spPr>
        <p:txBody>
          <a:bodyPr/>
          <a:lstStyle/>
          <a:p>
            <a:endParaRPr lang="en-US"/>
          </a:p>
        </p:txBody>
      </p:sp>
      <p:sp>
        <p:nvSpPr>
          <p:cNvPr id="24583" name="Line 7"/>
          <p:cNvSpPr>
            <a:spLocks noChangeShapeType="1"/>
          </p:cNvSpPr>
          <p:nvPr/>
        </p:nvSpPr>
        <p:spPr bwMode="auto">
          <a:xfrm>
            <a:off x="1785918" y="2857502"/>
            <a:ext cx="838200" cy="0"/>
          </a:xfrm>
          <a:prstGeom prst="line">
            <a:avLst/>
          </a:prstGeom>
          <a:noFill/>
          <a:ln w="9525">
            <a:solidFill>
              <a:schemeClr val="tx1"/>
            </a:solidFill>
            <a:round/>
            <a:headEnd/>
            <a:tailEnd type="triangle" w="med" len="med"/>
          </a:ln>
          <a:effectLst/>
        </p:spPr>
        <p:txBody>
          <a:bodyPr/>
          <a:lstStyle/>
          <a:p>
            <a:endParaRPr lang="en-US"/>
          </a:p>
        </p:txBody>
      </p:sp>
      <p:sp>
        <p:nvSpPr>
          <p:cNvPr id="24584" name="Line 8"/>
          <p:cNvSpPr>
            <a:spLocks noChangeShapeType="1"/>
          </p:cNvSpPr>
          <p:nvPr/>
        </p:nvSpPr>
        <p:spPr bwMode="auto">
          <a:xfrm>
            <a:off x="762000" y="3714758"/>
            <a:ext cx="457200" cy="0"/>
          </a:xfrm>
          <a:prstGeom prst="line">
            <a:avLst/>
          </a:prstGeom>
          <a:noFill/>
          <a:ln w="9525">
            <a:solidFill>
              <a:schemeClr val="tx1"/>
            </a:solidFill>
            <a:round/>
            <a:headEnd/>
            <a:tailEnd/>
          </a:ln>
          <a:effectLst/>
        </p:spPr>
        <p:txBody>
          <a:bodyPr/>
          <a:lstStyle/>
          <a:p>
            <a:endParaRPr lang="en-US"/>
          </a:p>
        </p:txBody>
      </p:sp>
      <p:sp>
        <p:nvSpPr>
          <p:cNvPr id="24585" name="Line 9"/>
          <p:cNvSpPr>
            <a:spLocks noChangeShapeType="1"/>
          </p:cNvSpPr>
          <p:nvPr/>
        </p:nvSpPr>
        <p:spPr bwMode="auto">
          <a:xfrm>
            <a:off x="2071670" y="3500444"/>
            <a:ext cx="609600" cy="0"/>
          </a:xfrm>
          <a:prstGeom prst="line">
            <a:avLst/>
          </a:prstGeom>
          <a:noFill/>
          <a:ln w="9525">
            <a:solidFill>
              <a:schemeClr val="tx1"/>
            </a:solidFill>
            <a:round/>
            <a:headEnd/>
            <a:tailEnd type="triangle" w="med" len="med"/>
          </a:ln>
          <a:effectLst/>
        </p:spPr>
        <p:txBody>
          <a:bodyPr/>
          <a:lstStyle/>
          <a:p>
            <a:endParaRPr lang="en-US"/>
          </a:p>
        </p:txBody>
      </p:sp>
      <p:sp>
        <p:nvSpPr>
          <p:cNvPr id="11" name="Rectangle 2"/>
          <p:cNvSpPr txBox="1">
            <a:spLocks noChangeArrowheads="1"/>
          </p:cNvSpPr>
          <p:nvPr/>
        </p:nvSpPr>
        <p:spPr>
          <a:xfrm>
            <a:off x="609600" y="320279"/>
            <a:ext cx="822960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0" normalizeH="0" baseline="0" noProof="0" dirty="0">
                <a:ln>
                  <a:noFill/>
                </a:ln>
                <a:solidFill>
                  <a:srgbClr val="000099"/>
                </a:solidFill>
                <a:effectLst/>
                <a:uLnTx/>
                <a:uFillTx/>
                <a:latin typeface="+mj-lt"/>
                <a:ea typeface="+mj-ea"/>
                <a:cs typeface="+mj-cs"/>
              </a:rPr>
              <a:t>Decimal-to-Hexadecimal Conversion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00034" y="228600"/>
            <a:ext cx="8143932" cy="342900"/>
          </a:xfrm>
        </p:spPr>
        <p:txBody>
          <a:bodyPr rtlCol="0">
            <a:normAutofit fontScale="90000"/>
          </a:bodyPr>
          <a:lstStyle/>
          <a:p>
            <a:pPr eaLnBrk="1" fontAlgn="auto" hangingPunct="1">
              <a:spcAft>
                <a:spcPts val="0"/>
              </a:spcAft>
              <a:defRPr/>
            </a:pPr>
            <a:r>
              <a:rPr lang="en-US" b="1" dirty="0">
                <a:solidFill>
                  <a:srgbClr val="000099"/>
                </a:solidFill>
              </a:rPr>
              <a:t>Decimal-to-Hexadecimal Conversion</a:t>
            </a:r>
          </a:p>
        </p:txBody>
      </p:sp>
      <p:sp>
        <p:nvSpPr>
          <p:cNvPr id="103427" name="Rectangle 3"/>
          <p:cNvSpPr>
            <a:spLocks noGrp="1" noChangeArrowheads="1"/>
          </p:cNvSpPr>
          <p:nvPr>
            <p:ph idx="1"/>
          </p:nvPr>
        </p:nvSpPr>
        <p:spPr>
          <a:xfrm>
            <a:off x="685800" y="742950"/>
            <a:ext cx="7772400" cy="3829050"/>
          </a:xfrm>
        </p:spPr>
        <p:txBody>
          <a:bodyPr rtlCol="0">
            <a:normAutofit/>
          </a:bodyPr>
          <a:lstStyle/>
          <a:p>
            <a:pPr algn="just"/>
            <a:r>
              <a:rPr lang="en-US" sz="2000" dirty="0"/>
              <a:t>Divide the number and every subsequent quotient by sixteen and keep track of the remainder.</a:t>
            </a:r>
          </a:p>
        </p:txBody>
      </p:sp>
      <p:pic>
        <p:nvPicPr>
          <p:cNvPr id="1027" name="Picture 3"/>
          <p:cNvPicPr>
            <a:picLocks noChangeAspect="1" noChangeArrowheads="1"/>
          </p:cNvPicPr>
          <p:nvPr/>
        </p:nvPicPr>
        <p:blipFill>
          <a:blip r:embed="rId2"/>
          <a:srcRect l="5786" t="6961"/>
          <a:stretch>
            <a:fillRect/>
          </a:stretch>
        </p:blipFill>
        <p:spPr bwMode="auto">
          <a:xfrm>
            <a:off x="4819667" y="1428742"/>
            <a:ext cx="4110051" cy="3500462"/>
          </a:xfrm>
          <a:prstGeom prst="rect">
            <a:avLst/>
          </a:prstGeom>
          <a:noFill/>
          <a:ln w="9525">
            <a:noFill/>
            <a:miter lim="800000"/>
            <a:headEnd/>
            <a:tailEnd/>
          </a:ln>
          <a:effectLst/>
        </p:spPr>
      </p:pic>
    </p:spTree>
    <p:extLst>
      <p:ext uri="{BB962C8B-B14F-4D97-AF65-F5344CB8AC3E}">
        <p14:creationId xmlns:p14="http://schemas.microsoft.com/office/powerpoint/2010/main" val="2873626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Hexadecimal Number System</a:t>
            </a:r>
          </a:p>
        </p:txBody>
      </p:sp>
      <p:sp>
        <p:nvSpPr>
          <p:cNvPr id="108547" name="Rectangle 3"/>
          <p:cNvSpPr>
            <a:spLocks noGrp="1" noChangeArrowheads="1"/>
          </p:cNvSpPr>
          <p:nvPr>
            <p:ph idx="1"/>
          </p:nvPr>
        </p:nvSpPr>
        <p:spPr>
          <a:xfrm>
            <a:off x="609600" y="1028700"/>
            <a:ext cx="8001000" cy="3543300"/>
          </a:xfrm>
        </p:spPr>
        <p:txBody>
          <a:bodyPr rtlCol="0">
            <a:normAutofit fontScale="85000" lnSpcReduction="20000"/>
          </a:bodyPr>
          <a:lstStyle/>
          <a:p>
            <a:pPr algn="just" eaLnBrk="1" fontAlgn="auto" hangingPunct="1">
              <a:lnSpc>
                <a:spcPct val="90000"/>
              </a:lnSpc>
              <a:spcAft>
                <a:spcPts val="0"/>
              </a:spcAft>
              <a:defRPr/>
            </a:pPr>
            <a:r>
              <a:rPr lang="en-US" sz="2800" dirty="0">
                <a:solidFill>
                  <a:srgbClr val="000099"/>
                </a:solidFill>
              </a:rPr>
              <a:t>A compact way of representing binary numbers.</a:t>
            </a:r>
          </a:p>
          <a:p>
            <a:pPr eaLnBrk="1" fontAlgn="auto" hangingPunct="1">
              <a:lnSpc>
                <a:spcPct val="90000"/>
              </a:lnSpc>
              <a:spcAft>
                <a:spcPts val="0"/>
              </a:spcAft>
              <a:defRPr/>
            </a:pPr>
            <a:endParaRPr lang="en-US" sz="2800" dirty="0">
              <a:solidFill>
                <a:srgbClr val="000099"/>
              </a:solidFill>
            </a:endParaRPr>
          </a:p>
          <a:p>
            <a:pPr algn="just" eaLnBrk="1" fontAlgn="auto" hangingPunct="1">
              <a:lnSpc>
                <a:spcPct val="90000"/>
              </a:lnSpc>
              <a:spcAft>
                <a:spcPts val="0"/>
              </a:spcAft>
              <a:defRPr/>
            </a:pPr>
            <a:r>
              <a:rPr lang="en-US" sz="2800" dirty="0">
                <a:solidFill>
                  <a:srgbClr val="000099"/>
                </a:solidFill>
              </a:rPr>
              <a:t>16 different symbols (radix = 16).</a:t>
            </a:r>
          </a:p>
          <a:p>
            <a:pPr eaLnBrk="1" fontAlgn="auto" hangingPunct="1">
              <a:lnSpc>
                <a:spcPct val="90000"/>
              </a:lnSpc>
              <a:spcAft>
                <a:spcPts val="0"/>
              </a:spcAft>
              <a:defRPr/>
            </a:pPr>
            <a:endParaRPr lang="en-US" sz="2800" dirty="0">
              <a:solidFill>
                <a:srgbClr val="FFC000"/>
              </a:solidFill>
            </a:endParaRPr>
          </a:p>
          <a:p>
            <a:pPr lvl="1" algn="ctr" eaLnBrk="1" fontAlgn="auto" hangingPunct="1">
              <a:lnSpc>
                <a:spcPct val="90000"/>
              </a:lnSpc>
              <a:spcAft>
                <a:spcPts val="0"/>
              </a:spcAft>
              <a:buFontTx/>
              <a:buNone/>
              <a:defRPr/>
            </a:pPr>
            <a:r>
              <a:rPr lang="en-US" sz="2400" dirty="0"/>
              <a:t>    0  </a:t>
            </a:r>
            <a:r>
              <a:rPr lang="en-US" sz="2400" dirty="0">
                <a:sym typeface="Wingdings" pitchFamily="2" charset="2"/>
              </a:rPr>
              <a:t>  0000 	8    1000</a:t>
            </a:r>
          </a:p>
          <a:p>
            <a:pPr lvl="1" algn="ctr" eaLnBrk="1" fontAlgn="auto" hangingPunct="1">
              <a:lnSpc>
                <a:spcPct val="90000"/>
              </a:lnSpc>
              <a:spcAft>
                <a:spcPts val="0"/>
              </a:spcAft>
              <a:buFontTx/>
              <a:buNone/>
              <a:defRPr/>
            </a:pPr>
            <a:r>
              <a:rPr lang="en-US" sz="2400" dirty="0">
                <a:sym typeface="Wingdings" pitchFamily="2" charset="2"/>
              </a:rPr>
              <a:t>    1    0001		9    1001</a:t>
            </a:r>
          </a:p>
          <a:p>
            <a:pPr lvl="1" algn="ctr" eaLnBrk="1" fontAlgn="auto" hangingPunct="1">
              <a:lnSpc>
                <a:spcPct val="90000"/>
              </a:lnSpc>
              <a:spcAft>
                <a:spcPts val="0"/>
              </a:spcAft>
              <a:buFontTx/>
              <a:buNone/>
              <a:defRPr/>
            </a:pPr>
            <a:r>
              <a:rPr lang="en-US" sz="2400" dirty="0">
                <a:sym typeface="Wingdings" pitchFamily="2" charset="2"/>
              </a:rPr>
              <a:t>    2    0010		A    1010</a:t>
            </a:r>
          </a:p>
          <a:p>
            <a:pPr lvl="1" algn="ctr" eaLnBrk="1" fontAlgn="auto" hangingPunct="1">
              <a:lnSpc>
                <a:spcPct val="90000"/>
              </a:lnSpc>
              <a:spcAft>
                <a:spcPts val="0"/>
              </a:spcAft>
              <a:buFontTx/>
              <a:buNone/>
              <a:defRPr/>
            </a:pPr>
            <a:r>
              <a:rPr lang="en-US" sz="2400" dirty="0">
                <a:sym typeface="Wingdings" pitchFamily="2" charset="2"/>
              </a:rPr>
              <a:t>    3    0011		B    1011</a:t>
            </a:r>
          </a:p>
          <a:p>
            <a:pPr lvl="1" algn="ctr" eaLnBrk="1" fontAlgn="auto" hangingPunct="1">
              <a:lnSpc>
                <a:spcPct val="90000"/>
              </a:lnSpc>
              <a:spcAft>
                <a:spcPts val="0"/>
              </a:spcAft>
              <a:buFontTx/>
              <a:buNone/>
              <a:defRPr/>
            </a:pPr>
            <a:r>
              <a:rPr lang="en-US" sz="2400" dirty="0">
                <a:sym typeface="Wingdings" pitchFamily="2" charset="2"/>
              </a:rPr>
              <a:t>    4    0100		C    1100</a:t>
            </a:r>
          </a:p>
          <a:p>
            <a:pPr lvl="1" algn="ctr" eaLnBrk="1" fontAlgn="auto" hangingPunct="1">
              <a:lnSpc>
                <a:spcPct val="90000"/>
              </a:lnSpc>
              <a:spcAft>
                <a:spcPts val="0"/>
              </a:spcAft>
              <a:buFontTx/>
              <a:buNone/>
              <a:defRPr/>
            </a:pPr>
            <a:r>
              <a:rPr lang="en-US" sz="2400" dirty="0">
                <a:sym typeface="Wingdings" pitchFamily="2" charset="2"/>
              </a:rPr>
              <a:t>    5    0101		D    1101</a:t>
            </a:r>
          </a:p>
          <a:p>
            <a:pPr lvl="1" algn="ctr" eaLnBrk="1" fontAlgn="auto" hangingPunct="1">
              <a:lnSpc>
                <a:spcPct val="90000"/>
              </a:lnSpc>
              <a:spcAft>
                <a:spcPts val="0"/>
              </a:spcAft>
              <a:buFontTx/>
              <a:buNone/>
              <a:defRPr/>
            </a:pPr>
            <a:r>
              <a:rPr lang="en-US" sz="2400" dirty="0">
                <a:sym typeface="Wingdings" pitchFamily="2" charset="2"/>
              </a:rPr>
              <a:t>    6    0110		E    1110</a:t>
            </a:r>
          </a:p>
          <a:p>
            <a:pPr lvl="1" algn="ctr" eaLnBrk="1" fontAlgn="auto" hangingPunct="1">
              <a:lnSpc>
                <a:spcPct val="90000"/>
              </a:lnSpc>
              <a:spcAft>
                <a:spcPts val="0"/>
              </a:spcAft>
              <a:buFontTx/>
              <a:buNone/>
              <a:defRPr/>
            </a:pPr>
            <a:r>
              <a:rPr lang="en-US" sz="2400" dirty="0">
                <a:sym typeface="Wingdings" pitchFamily="2" charset="2"/>
              </a:rPr>
              <a:t>    7    0111</a:t>
            </a:r>
            <a:r>
              <a:rPr lang="en-US" sz="2400">
                <a:sym typeface="Wingdings" pitchFamily="2" charset="2"/>
              </a:rPr>
              <a:t>		F  </a:t>
            </a:r>
            <a:r>
              <a:rPr lang="en-US" sz="2400" dirty="0">
                <a:sym typeface="Wingdings" pitchFamily="2" charset="2"/>
              </a:rPr>
              <a:t>  1111</a:t>
            </a:r>
            <a:endParaRPr lang="en-US" sz="2400" dirty="0"/>
          </a:p>
        </p:txBody>
      </p:sp>
    </p:spTree>
    <p:extLst>
      <p:ext uri="{BB962C8B-B14F-4D97-AF65-F5344CB8AC3E}">
        <p14:creationId xmlns:p14="http://schemas.microsoft.com/office/powerpoint/2010/main" val="1840851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Hexadecimal-to-Binary</a:t>
            </a:r>
            <a:r>
              <a:rPr lang="en-US" altLang="en-US" sz="4000" b="1" dirty="0">
                <a:solidFill>
                  <a:srgbClr val="FFFF00"/>
                </a:solidFill>
              </a:rPr>
              <a:t> </a:t>
            </a:r>
            <a:r>
              <a:rPr lang="en-US" altLang="en-US" sz="4000" b="1" dirty="0">
                <a:solidFill>
                  <a:srgbClr val="000099"/>
                </a:solidFill>
              </a:rPr>
              <a:t>Conversion</a:t>
            </a:r>
          </a:p>
        </p:txBody>
      </p:sp>
      <p:sp>
        <p:nvSpPr>
          <p:cNvPr id="21507" name="Rectangle 3"/>
          <p:cNvSpPr>
            <a:spLocks noGrp="1" noChangeArrowheads="1"/>
          </p:cNvSpPr>
          <p:nvPr>
            <p:ph idx="1"/>
          </p:nvPr>
        </p:nvSpPr>
        <p:spPr/>
        <p:txBody>
          <a:bodyPr/>
          <a:lstStyle/>
          <a:p>
            <a:pPr marL="533400" indent="-533400" algn="just" eaLnBrk="1" hangingPunct="1"/>
            <a:r>
              <a:rPr lang="en-US" altLang="en-US" dirty="0">
                <a:solidFill>
                  <a:srgbClr val="000099"/>
                </a:solidFill>
              </a:rPr>
              <a:t>Translate every hexadecimal digit into its 4-bit binary equivalent.</a:t>
            </a:r>
          </a:p>
          <a:p>
            <a:pPr marL="533400" indent="-533400" algn="just" eaLnBrk="1" hangingPunct="1"/>
            <a:r>
              <a:rPr lang="en-US" altLang="en-US" dirty="0">
                <a:solidFill>
                  <a:srgbClr val="000099"/>
                </a:solidFill>
              </a:rPr>
              <a:t>Examples:</a:t>
            </a:r>
          </a:p>
          <a:p>
            <a:pPr marL="914400" lvl="1" indent="-457200" algn="just" eaLnBrk="1" hangingPunct="1">
              <a:buFontTx/>
              <a:buNone/>
            </a:pPr>
            <a:r>
              <a:rPr lang="en-US" altLang="en-US" dirty="0"/>
              <a:t>    (3A5)</a:t>
            </a:r>
            <a:r>
              <a:rPr lang="en-US" altLang="en-US" baseline="-25000" dirty="0"/>
              <a:t>16</a:t>
            </a:r>
            <a:r>
              <a:rPr lang="en-US" altLang="en-US" dirty="0"/>
              <a:t>      =   (</a:t>
            </a:r>
            <a:r>
              <a:rPr lang="en-US" altLang="en-US" u="sng" dirty="0"/>
              <a:t>0011</a:t>
            </a:r>
            <a:r>
              <a:rPr lang="en-US" altLang="en-US" dirty="0"/>
              <a:t> </a:t>
            </a:r>
            <a:r>
              <a:rPr lang="en-US" altLang="en-US" u="sng" dirty="0"/>
              <a:t>1010</a:t>
            </a:r>
            <a:r>
              <a:rPr lang="en-US" altLang="en-US" dirty="0"/>
              <a:t> </a:t>
            </a:r>
            <a:r>
              <a:rPr lang="en-US" altLang="en-US" u="sng" dirty="0"/>
              <a:t>0101</a:t>
            </a:r>
            <a:r>
              <a:rPr lang="en-US" altLang="en-US" dirty="0"/>
              <a:t>)</a:t>
            </a:r>
            <a:r>
              <a:rPr lang="en-US" altLang="en-US" baseline="-25000" dirty="0"/>
              <a:t>2</a:t>
            </a:r>
          </a:p>
          <a:p>
            <a:pPr marL="914400" lvl="1" indent="-457200" algn="just" eaLnBrk="1" hangingPunct="1">
              <a:buFontTx/>
              <a:buNone/>
            </a:pPr>
            <a:r>
              <a:rPr lang="en-US" altLang="en-US" dirty="0"/>
              <a:t>    (12.3D)</a:t>
            </a:r>
            <a:r>
              <a:rPr lang="en-US" altLang="en-US" baseline="-25000" dirty="0"/>
              <a:t>16</a:t>
            </a:r>
            <a:r>
              <a:rPr lang="en-US" altLang="en-US" dirty="0"/>
              <a:t>   =   (</a:t>
            </a:r>
            <a:r>
              <a:rPr lang="en-US" altLang="en-US" u="sng" dirty="0"/>
              <a:t>0001</a:t>
            </a:r>
            <a:r>
              <a:rPr lang="en-US" altLang="en-US" dirty="0"/>
              <a:t> </a:t>
            </a:r>
            <a:r>
              <a:rPr lang="en-US" altLang="en-US" u="sng" dirty="0"/>
              <a:t>0010</a:t>
            </a:r>
            <a:r>
              <a:rPr lang="en-US" altLang="en-US" dirty="0"/>
              <a:t> . </a:t>
            </a:r>
            <a:r>
              <a:rPr lang="en-US" altLang="en-US" u="sng" dirty="0"/>
              <a:t>0011</a:t>
            </a:r>
            <a:r>
              <a:rPr lang="en-US" altLang="en-US" dirty="0"/>
              <a:t> </a:t>
            </a:r>
            <a:r>
              <a:rPr lang="en-US" altLang="en-US" u="sng" dirty="0"/>
              <a:t>1101</a:t>
            </a:r>
            <a:r>
              <a:rPr lang="en-US" altLang="en-US" dirty="0"/>
              <a:t>)</a:t>
            </a:r>
            <a:r>
              <a:rPr lang="en-US" altLang="en-US" baseline="-25000" dirty="0"/>
              <a:t>2</a:t>
            </a:r>
          </a:p>
          <a:p>
            <a:pPr marL="914400" lvl="1" indent="-457200" algn="just" eaLnBrk="1" hangingPunct="1">
              <a:buFontTx/>
              <a:buNone/>
            </a:pPr>
            <a:r>
              <a:rPr lang="en-US" altLang="en-US" dirty="0"/>
              <a:t>    (1.8)</a:t>
            </a:r>
            <a:r>
              <a:rPr lang="en-US" altLang="en-US" baseline="-25000" dirty="0"/>
              <a:t>16</a:t>
            </a:r>
            <a:r>
              <a:rPr lang="en-US" altLang="en-US" dirty="0"/>
              <a:t>        =   (</a:t>
            </a:r>
            <a:r>
              <a:rPr lang="en-US" altLang="en-US" u="sng" dirty="0"/>
              <a:t>0001</a:t>
            </a:r>
            <a:r>
              <a:rPr lang="en-US" altLang="en-US" dirty="0"/>
              <a:t> . </a:t>
            </a:r>
            <a:r>
              <a:rPr lang="en-US" altLang="en-US" u="sng" dirty="0"/>
              <a:t>1000</a:t>
            </a:r>
            <a:r>
              <a:rPr lang="en-US" altLang="en-US" dirty="0"/>
              <a:t>)</a:t>
            </a:r>
            <a:r>
              <a:rPr lang="en-US" altLang="en-US" baseline="-25000" dirty="0"/>
              <a:t>2</a:t>
            </a:r>
          </a:p>
        </p:txBody>
      </p:sp>
    </p:spTree>
    <p:extLst>
      <p:ext uri="{BB962C8B-B14F-4D97-AF65-F5344CB8AC3E}">
        <p14:creationId xmlns:p14="http://schemas.microsoft.com/office/powerpoint/2010/main" val="305506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Hexadecimal-to-Decimal Conversion</a:t>
            </a:r>
          </a:p>
        </p:txBody>
      </p:sp>
      <p:sp>
        <p:nvSpPr>
          <p:cNvPr id="21507" name="Rectangle 3"/>
          <p:cNvSpPr>
            <a:spLocks noGrp="1" noChangeArrowheads="1"/>
          </p:cNvSpPr>
          <p:nvPr>
            <p:ph idx="1"/>
          </p:nvPr>
        </p:nvSpPr>
        <p:spPr/>
        <p:txBody>
          <a:bodyPr>
            <a:normAutofit lnSpcReduction="10000"/>
          </a:bodyPr>
          <a:lstStyle/>
          <a:p>
            <a:pPr algn="just"/>
            <a:r>
              <a:rPr lang="en-US" dirty="0"/>
              <a:t>One way to find the decimal equivalent of a hexadecimal number is to first convert the hexadecimal number to binary and then convert from binary to decimal.</a:t>
            </a:r>
          </a:p>
          <a:p>
            <a:pPr marL="533400" indent="-533400" algn="just" eaLnBrk="1" hangingPunct="1"/>
            <a:r>
              <a:rPr lang="en-US" altLang="en-US" dirty="0">
                <a:solidFill>
                  <a:srgbClr val="000099"/>
                </a:solidFill>
              </a:rPr>
              <a:t>Example:</a:t>
            </a:r>
          </a:p>
          <a:p>
            <a:pPr marL="533400" indent="-533400" algn="just" eaLnBrk="1" hangingPunct="1"/>
            <a:r>
              <a:rPr lang="en-US" altLang="en-US" dirty="0"/>
              <a:t>(1C)</a:t>
            </a:r>
            <a:r>
              <a:rPr lang="en-US" altLang="en-US" baseline="-25000" dirty="0"/>
              <a:t>16</a:t>
            </a:r>
            <a:r>
              <a:rPr lang="en-US" altLang="en-US" dirty="0"/>
              <a:t>  =   (</a:t>
            </a:r>
            <a:r>
              <a:rPr lang="en-US" altLang="en-US" u="sng" dirty="0"/>
              <a:t>0001</a:t>
            </a:r>
            <a:r>
              <a:rPr lang="en-US" altLang="en-US" dirty="0"/>
              <a:t> </a:t>
            </a:r>
            <a:r>
              <a:rPr lang="en-US" altLang="en-US" u="sng" dirty="0"/>
              <a:t>1100</a:t>
            </a:r>
            <a:r>
              <a:rPr lang="en-US" altLang="en-US" dirty="0"/>
              <a:t>)</a:t>
            </a:r>
            <a:r>
              <a:rPr lang="en-US" altLang="en-US" baseline="-25000" dirty="0"/>
              <a:t>2 </a:t>
            </a:r>
            <a:r>
              <a:rPr lang="en-US" altLang="en-US" dirty="0"/>
              <a:t>= </a:t>
            </a:r>
            <a:r>
              <a:rPr lang="en-US" dirty="0">
                <a:latin typeface="Arial" pitchFamily="34" charset="0"/>
                <a:cs typeface="Arial" pitchFamily="34" charset="0"/>
              </a:rPr>
              <a:t>2</a:t>
            </a:r>
            <a:r>
              <a:rPr lang="en-US" baseline="30000" dirty="0">
                <a:latin typeface="Arial" pitchFamily="34" charset="0"/>
                <a:cs typeface="Arial" pitchFamily="34" charset="0"/>
              </a:rPr>
              <a:t>4</a:t>
            </a:r>
            <a:r>
              <a:rPr lang="en-US" dirty="0">
                <a:latin typeface="Arial" pitchFamily="34" charset="0"/>
                <a:cs typeface="Arial" pitchFamily="34" charset="0"/>
              </a:rPr>
              <a:t> + 2³ + 2² </a:t>
            </a:r>
            <a:r>
              <a:rPr lang="en-US" dirty="0"/>
              <a:t>= 16 + 8 + 4 = 28</a:t>
            </a:r>
            <a:endParaRPr lang="en-US" altLang="en-US" baseline="-25000" dirty="0"/>
          </a:p>
        </p:txBody>
      </p:sp>
    </p:spTree>
    <p:extLst>
      <p:ext uri="{BB962C8B-B14F-4D97-AF65-F5344CB8AC3E}">
        <p14:creationId xmlns:p14="http://schemas.microsoft.com/office/powerpoint/2010/main" val="3055066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Hexadecimal-to-Octal Conversion</a:t>
            </a:r>
          </a:p>
        </p:txBody>
      </p:sp>
      <p:sp>
        <p:nvSpPr>
          <p:cNvPr id="21507" name="Rectangle 3"/>
          <p:cNvSpPr>
            <a:spLocks noGrp="1" noChangeArrowheads="1"/>
          </p:cNvSpPr>
          <p:nvPr>
            <p:ph idx="1"/>
          </p:nvPr>
        </p:nvSpPr>
        <p:spPr>
          <a:xfrm>
            <a:off x="457200" y="1071552"/>
            <a:ext cx="8229600" cy="3523071"/>
          </a:xfrm>
        </p:spPr>
        <p:txBody>
          <a:bodyPr>
            <a:normAutofit/>
          </a:bodyPr>
          <a:lstStyle/>
          <a:p>
            <a:pPr algn="just"/>
            <a:r>
              <a:rPr lang="en-US" sz="2000" dirty="0"/>
              <a:t>Use binary as an intermediary. </a:t>
            </a:r>
          </a:p>
        </p:txBody>
      </p:sp>
      <p:pic>
        <p:nvPicPr>
          <p:cNvPr id="4098" name="Picture 2"/>
          <p:cNvPicPr>
            <a:picLocks noChangeAspect="1" noChangeArrowheads="1"/>
          </p:cNvPicPr>
          <p:nvPr/>
        </p:nvPicPr>
        <p:blipFill>
          <a:blip r:embed="rId2"/>
          <a:srcRect/>
          <a:stretch>
            <a:fillRect/>
          </a:stretch>
        </p:blipFill>
        <p:spPr bwMode="auto">
          <a:xfrm>
            <a:off x="0" y="1490681"/>
            <a:ext cx="9153525" cy="3724275"/>
          </a:xfrm>
          <a:prstGeom prst="rect">
            <a:avLst/>
          </a:prstGeom>
          <a:noFill/>
          <a:ln w="9525">
            <a:noFill/>
            <a:miter lim="800000"/>
            <a:headEnd/>
            <a:tailEnd/>
          </a:ln>
          <a:effectLst/>
        </p:spPr>
      </p:pic>
    </p:spTree>
    <p:extLst>
      <p:ext uri="{BB962C8B-B14F-4D97-AF65-F5344CB8AC3E}">
        <p14:creationId xmlns:p14="http://schemas.microsoft.com/office/powerpoint/2010/main" val="305506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Number System :: The Basics</a:t>
            </a:r>
          </a:p>
        </p:txBody>
      </p:sp>
      <p:sp>
        <p:nvSpPr>
          <p:cNvPr id="131075" name="Rectangle 3"/>
          <p:cNvSpPr>
            <a:spLocks noGrp="1" noChangeArrowheads="1"/>
          </p:cNvSpPr>
          <p:nvPr>
            <p:ph idx="1"/>
          </p:nvPr>
        </p:nvSpPr>
        <p:spPr>
          <a:xfrm>
            <a:off x="457200" y="1200150"/>
            <a:ext cx="8229600" cy="3600450"/>
          </a:xfrm>
        </p:spPr>
        <p:txBody>
          <a:bodyPr rtlCol="0">
            <a:normAutofit fontScale="85000" lnSpcReduction="10000"/>
          </a:bodyPr>
          <a:lstStyle/>
          <a:p>
            <a:pPr marL="533400" indent="-533400" algn="just" eaLnBrk="1" fontAlgn="auto" hangingPunct="1">
              <a:spcAft>
                <a:spcPts val="0"/>
              </a:spcAft>
              <a:defRPr/>
            </a:pPr>
            <a:r>
              <a:rPr lang="en-US" dirty="0"/>
              <a:t>We are accustomed to using the so-called </a:t>
            </a:r>
            <a:r>
              <a:rPr lang="en-US" i="1" dirty="0">
                <a:solidFill>
                  <a:srgbClr val="FF0000"/>
                </a:solidFill>
              </a:rPr>
              <a:t>decimal number system</a:t>
            </a:r>
            <a:r>
              <a:rPr lang="en-US" dirty="0"/>
              <a:t>.</a:t>
            </a:r>
          </a:p>
          <a:p>
            <a:pPr marL="914400" lvl="1" indent="-457200" algn="just" eaLnBrk="1" fontAlgn="auto" hangingPunct="1">
              <a:spcAft>
                <a:spcPts val="0"/>
              </a:spcAft>
              <a:defRPr/>
            </a:pPr>
            <a:r>
              <a:rPr lang="en-US" dirty="0"/>
              <a:t>Ten digits ::  0,1,2,3,4,5,6,7,8,9</a:t>
            </a:r>
          </a:p>
          <a:p>
            <a:pPr marL="914400" lvl="1" indent="-457200" algn="just" eaLnBrk="1" fontAlgn="auto" hangingPunct="1">
              <a:spcAft>
                <a:spcPts val="0"/>
              </a:spcAft>
              <a:defRPr/>
            </a:pPr>
            <a:r>
              <a:rPr lang="en-US" dirty="0"/>
              <a:t>Every digit position has a weight which is a power of 10.</a:t>
            </a:r>
          </a:p>
          <a:p>
            <a:pPr marL="914400" lvl="1" indent="-457200" algn="just" eaLnBrk="1" fontAlgn="auto" hangingPunct="1">
              <a:spcAft>
                <a:spcPts val="0"/>
              </a:spcAft>
              <a:defRPr/>
            </a:pPr>
            <a:r>
              <a:rPr lang="en-US" dirty="0"/>
              <a:t>Base or radix is 10.</a:t>
            </a:r>
          </a:p>
          <a:p>
            <a:pPr marL="533400" indent="-533400" eaLnBrk="1" fontAlgn="auto" hangingPunct="1">
              <a:spcAft>
                <a:spcPts val="0"/>
              </a:spcAft>
              <a:defRPr/>
            </a:pPr>
            <a:r>
              <a:rPr lang="en-US" dirty="0"/>
              <a:t>Example:</a:t>
            </a:r>
          </a:p>
          <a:p>
            <a:pPr marL="914400" lvl="1" indent="-457200" algn="just" eaLnBrk="1" fontAlgn="auto" hangingPunct="1">
              <a:spcAft>
                <a:spcPts val="0"/>
              </a:spcAft>
              <a:buFontTx/>
              <a:buAutoNum type="arabicPlain" startAt="234"/>
              <a:defRPr/>
            </a:pPr>
            <a:r>
              <a:rPr lang="en-US" dirty="0"/>
              <a:t> =  2 x 10</a:t>
            </a:r>
            <a:r>
              <a:rPr lang="en-US" baseline="30000" dirty="0"/>
              <a:t>2</a:t>
            </a:r>
            <a:r>
              <a:rPr lang="en-US" dirty="0"/>
              <a:t>  +  3 x 10</a:t>
            </a:r>
            <a:r>
              <a:rPr lang="en-US" baseline="30000" dirty="0"/>
              <a:t>1</a:t>
            </a:r>
            <a:r>
              <a:rPr lang="en-US" dirty="0"/>
              <a:t>  +  4 x 10</a:t>
            </a:r>
            <a:r>
              <a:rPr lang="en-US" baseline="30000" dirty="0"/>
              <a:t>0</a:t>
            </a:r>
          </a:p>
          <a:p>
            <a:pPr marL="914400" lvl="1" indent="-457200" algn="just" eaLnBrk="1" fontAlgn="auto" hangingPunct="1">
              <a:spcAft>
                <a:spcPts val="0"/>
              </a:spcAft>
              <a:buFontTx/>
              <a:buNone/>
              <a:defRPr/>
            </a:pPr>
            <a:r>
              <a:rPr lang="en-US" dirty="0"/>
              <a:t>250.67 =  2 x 10</a:t>
            </a:r>
            <a:r>
              <a:rPr lang="en-US" baseline="30000" dirty="0"/>
              <a:t>2</a:t>
            </a:r>
            <a:r>
              <a:rPr lang="en-US" dirty="0"/>
              <a:t>  +  5 x 10</a:t>
            </a:r>
            <a:r>
              <a:rPr lang="en-US" baseline="30000" dirty="0"/>
              <a:t>1</a:t>
            </a:r>
            <a:r>
              <a:rPr lang="en-US" dirty="0"/>
              <a:t>  +  0 x 10</a:t>
            </a:r>
            <a:r>
              <a:rPr lang="en-US" baseline="30000" dirty="0"/>
              <a:t>0</a:t>
            </a:r>
            <a:r>
              <a:rPr lang="en-US" dirty="0"/>
              <a:t>  +  6 x 10</a:t>
            </a:r>
            <a:r>
              <a:rPr lang="en-US" baseline="30000" dirty="0"/>
              <a:t>-1 </a:t>
            </a:r>
            <a:r>
              <a:rPr lang="en-US" dirty="0"/>
              <a:t> +  7 x 10</a:t>
            </a:r>
            <a:r>
              <a:rPr lang="en-US" baseline="30000" dirty="0"/>
              <a:t>-2</a:t>
            </a:r>
          </a:p>
        </p:txBody>
      </p:sp>
    </p:spTree>
    <p:extLst>
      <p:ext uri="{BB962C8B-B14F-4D97-AF65-F5344CB8AC3E}">
        <p14:creationId xmlns:p14="http://schemas.microsoft.com/office/powerpoint/2010/main" val="1241210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en-US" sz="4000" b="1" dirty="0">
                <a:solidFill>
                  <a:srgbClr val="000099"/>
                </a:solidFill>
              </a:rPr>
              <a:t>Octal Numbers</a:t>
            </a:r>
          </a:p>
        </p:txBody>
      </p:sp>
      <p:sp>
        <p:nvSpPr>
          <p:cNvPr id="25603" name="Rectangle 3"/>
          <p:cNvSpPr>
            <a:spLocks noGrp="1" noChangeArrowheads="1"/>
          </p:cNvSpPr>
          <p:nvPr>
            <p:ph type="body" idx="1"/>
          </p:nvPr>
        </p:nvSpPr>
        <p:spPr/>
        <p:txBody>
          <a:bodyPr>
            <a:normAutofit fontScale="92500" lnSpcReduction="10000"/>
          </a:bodyPr>
          <a:lstStyle/>
          <a:p>
            <a:pPr algn="just"/>
            <a:r>
              <a:rPr lang="en-US" sz="2000" dirty="0"/>
              <a:t>Like the hexadecimal system, the octal system provides a convenient way to express binary numbers and codes.</a:t>
            </a:r>
          </a:p>
          <a:p>
            <a:pPr algn="just"/>
            <a:r>
              <a:rPr lang="en-US" sz="2000" dirty="0"/>
              <a:t>However, it is used less frequently than hexadecimal in conjunction with computers and microprocessors to express binary quantities for input and output purposes.</a:t>
            </a:r>
          </a:p>
          <a:p>
            <a:pPr algn="just"/>
            <a:r>
              <a:rPr lang="en-US" sz="2000" dirty="0"/>
              <a:t>The octal system is composed of eight digits, which are:</a:t>
            </a:r>
          </a:p>
          <a:p>
            <a:pPr algn="just"/>
            <a:r>
              <a:rPr lang="en-US" sz="2000" dirty="0"/>
              <a:t>             0, 1, 2, 3, 4, 5, 6, 7</a:t>
            </a:r>
          </a:p>
          <a:p>
            <a:pPr algn="just"/>
            <a:r>
              <a:rPr lang="en-US" sz="2000" dirty="0"/>
              <a:t>To count above 7, begin another column and start over:</a:t>
            </a:r>
          </a:p>
          <a:p>
            <a:pPr algn="just"/>
            <a:r>
              <a:rPr lang="en-US" sz="2000" dirty="0"/>
              <a:t>             10, 11, 12, 13, 14, 15, 16, 17, 20, 21 and so on.</a:t>
            </a:r>
          </a:p>
          <a:p>
            <a:pPr algn="just"/>
            <a:r>
              <a:rPr lang="en-US" sz="2000" dirty="0"/>
              <a:t>Counting in octal is similar to counting in decimal, except that the digits 8 and 9 are not used.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535773"/>
            <a:ext cx="8229600" cy="535779"/>
          </a:xfrm>
        </p:spPr>
        <p:txBody>
          <a:bodyPr>
            <a:normAutofit fontScale="90000"/>
          </a:bodyPr>
          <a:lstStyle/>
          <a:p>
            <a:r>
              <a:rPr lang="en-US" altLang="en-US" b="1" dirty="0">
                <a:solidFill>
                  <a:srgbClr val="000099"/>
                </a:solidFill>
              </a:rPr>
              <a:t>Octal-to-Decimal</a:t>
            </a:r>
            <a:r>
              <a:rPr lang="en-US" b="1" dirty="0">
                <a:solidFill>
                  <a:srgbClr val="000099"/>
                </a:solidFill>
              </a:rPr>
              <a:t> </a:t>
            </a:r>
            <a:r>
              <a:rPr lang="en-US" altLang="en-US" b="1" dirty="0">
                <a:solidFill>
                  <a:srgbClr val="000099"/>
                </a:solidFill>
              </a:rPr>
              <a:t>Conversion</a:t>
            </a:r>
            <a:br>
              <a:rPr lang="en-US" altLang="en-US" b="1" dirty="0">
                <a:solidFill>
                  <a:srgbClr val="000099"/>
                </a:solidFill>
              </a:rPr>
            </a:br>
            <a:endParaRPr lang="en-US" altLang="en-US" b="1" dirty="0">
              <a:solidFill>
                <a:srgbClr val="000099"/>
              </a:solidFill>
            </a:endParaRPr>
          </a:p>
        </p:txBody>
      </p:sp>
      <p:sp>
        <p:nvSpPr>
          <p:cNvPr id="26627" name="Rectangle 3"/>
          <p:cNvSpPr>
            <a:spLocks noGrp="1" noChangeArrowheads="1"/>
          </p:cNvSpPr>
          <p:nvPr>
            <p:ph type="body" idx="1"/>
          </p:nvPr>
        </p:nvSpPr>
        <p:spPr/>
        <p:txBody>
          <a:bodyPr/>
          <a:lstStyle/>
          <a:p>
            <a:pPr algn="just"/>
            <a:r>
              <a:rPr lang="en-US" sz="2000" dirty="0"/>
              <a:t>Since the octal number system has a base of eight, each successive digit position is an increasing power of eight, beginning in the right-most column with 8</a:t>
            </a:r>
            <a:r>
              <a:rPr lang="en-US" sz="2000" baseline="30000" dirty="0"/>
              <a:t>0</a:t>
            </a:r>
            <a:r>
              <a:rPr lang="en-US" sz="2000" dirty="0"/>
              <a:t>. The evaluation </a:t>
            </a:r>
          </a:p>
          <a:p>
            <a:pPr algn="just"/>
            <a:r>
              <a:rPr lang="en-US" sz="2000" dirty="0"/>
              <a:t>Of an octal number in terms of its decimal equivalent is accomplished by multiplying each digit by its weight and summing the products.</a:t>
            </a:r>
          </a:p>
          <a:p>
            <a:pPr algn="just"/>
            <a:r>
              <a:rPr lang="en-US" sz="2000" dirty="0"/>
              <a:t>Let’s convert octal number 2374 in decimal number.</a:t>
            </a:r>
          </a:p>
          <a:p>
            <a:pPr algn="just"/>
            <a:r>
              <a:rPr lang="en-US" sz="2000" dirty="0"/>
              <a:t>            Weight    8</a:t>
            </a:r>
            <a:r>
              <a:rPr lang="en-US" sz="2000" dirty="0">
                <a:latin typeface="Arial Black" pitchFamily="34" charset="0"/>
              </a:rPr>
              <a:t>³  </a:t>
            </a:r>
            <a:r>
              <a:rPr lang="en-US" sz="2000" dirty="0"/>
              <a:t>8</a:t>
            </a:r>
            <a:r>
              <a:rPr lang="en-US" sz="2000" dirty="0">
                <a:latin typeface="Arial Black" pitchFamily="34" charset="0"/>
              </a:rPr>
              <a:t>²  </a:t>
            </a:r>
            <a:r>
              <a:rPr lang="en-US" sz="2000" dirty="0"/>
              <a:t>8</a:t>
            </a:r>
            <a:r>
              <a:rPr lang="en-US" sz="2000" baseline="30000" dirty="0"/>
              <a:t>1</a:t>
            </a:r>
            <a:r>
              <a:rPr lang="en-US" sz="2000" dirty="0"/>
              <a:t> 8</a:t>
            </a:r>
            <a:r>
              <a:rPr lang="en-US" sz="2000" baseline="30000" dirty="0"/>
              <a:t>0</a:t>
            </a:r>
          </a:p>
          <a:p>
            <a:pPr algn="just"/>
            <a:r>
              <a:rPr lang="en-US" sz="2000" dirty="0"/>
              <a:t>    Octal number  2   3    7   4</a:t>
            </a:r>
            <a:endParaRPr lang="en-US" sz="2000" dirty="0">
              <a:latin typeface="Arial Black" pitchFamily="34" charset="0"/>
            </a:endParaRPr>
          </a:p>
          <a:p>
            <a:pPr algn="just"/>
            <a:r>
              <a:rPr lang="en-US" sz="2000" dirty="0"/>
              <a:t>2374 = (2 x 8</a:t>
            </a:r>
            <a:r>
              <a:rPr lang="en-US" sz="2000" dirty="0">
                <a:latin typeface="Arial Black" pitchFamily="34" charset="0"/>
              </a:rPr>
              <a:t>³</a:t>
            </a:r>
            <a:r>
              <a:rPr lang="en-US" sz="2000" dirty="0"/>
              <a:t>) + (3 x 8</a:t>
            </a:r>
            <a:r>
              <a:rPr lang="en-US" sz="2000" dirty="0">
                <a:latin typeface="Arial Black" pitchFamily="34" charset="0"/>
              </a:rPr>
              <a:t>²)</a:t>
            </a:r>
            <a:r>
              <a:rPr lang="en-US" sz="2000" dirty="0"/>
              <a:t> + (7 x 8</a:t>
            </a:r>
            <a:r>
              <a:rPr lang="en-US" sz="2000" baseline="30000" dirty="0"/>
              <a:t>1</a:t>
            </a:r>
            <a:r>
              <a:rPr lang="en-US" sz="2000" dirty="0"/>
              <a:t>) + (4 x 8</a:t>
            </a:r>
            <a:r>
              <a:rPr lang="en-US" sz="2000" baseline="30000" dirty="0"/>
              <a:t>0</a:t>
            </a:r>
            <a:r>
              <a:rPr lang="en-US" sz="2000" dirty="0"/>
              <a:t>)=1276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28616"/>
            <a:ext cx="8229600" cy="857250"/>
          </a:xfrm>
        </p:spPr>
        <p:txBody>
          <a:bodyPr>
            <a:noAutofit/>
          </a:bodyPr>
          <a:lstStyle/>
          <a:p>
            <a:r>
              <a:rPr lang="en-US" altLang="en-US" sz="4000" b="1" dirty="0">
                <a:solidFill>
                  <a:srgbClr val="000099"/>
                </a:solidFill>
              </a:rPr>
              <a:t>Octal-to-Binary Conversion</a:t>
            </a:r>
            <a:br>
              <a:rPr lang="en-US" altLang="en-US" sz="4000" b="1" dirty="0">
                <a:solidFill>
                  <a:srgbClr val="000099"/>
                </a:solidFill>
              </a:rPr>
            </a:br>
            <a:endParaRPr lang="en-US" altLang="en-US" sz="4000" b="1" dirty="0">
              <a:solidFill>
                <a:srgbClr val="000099"/>
              </a:solidFill>
            </a:endParaRPr>
          </a:p>
        </p:txBody>
      </p:sp>
      <p:sp>
        <p:nvSpPr>
          <p:cNvPr id="28675" name="Rectangle 3"/>
          <p:cNvSpPr>
            <a:spLocks noGrp="1" noChangeArrowheads="1"/>
          </p:cNvSpPr>
          <p:nvPr>
            <p:ph type="body" idx="1"/>
          </p:nvPr>
        </p:nvSpPr>
        <p:spPr/>
        <p:txBody>
          <a:bodyPr/>
          <a:lstStyle/>
          <a:p>
            <a:pPr algn="just">
              <a:lnSpc>
                <a:spcPct val="90000"/>
              </a:lnSpc>
            </a:pPr>
            <a:r>
              <a:rPr lang="en-US" sz="2000" dirty="0"/>
              <a:t>Because each octal digit can be represented by a 3-bit binary number, it is very easy to convert from octal to binary..</a:t>
            </a:r>
          </a:p>
          <a:p>
            <a:pPr algn="just">
              <a:lnSpc>
                <a:spcPct val="90000"/>
              </a:lnSpc>
            </a:pPr>
            <a:r>
              <a:rPr lang="en-US" sz="2000" dirty="0"/>
              <a:t>Octal/Binary Conversion</a:t>
            </a:r>
          </a:p>
          <a:p>
            <a:pPr algn="just">
              <a:lnSpc>
                <a:spcPct val="90000"/>
              </a:lnSpc>
            </a:pPr>
            <a:r>
              <a:rPr lang="en-US" sz="2000" dirty="0"/>
              <a:t>Octal Digit      0     1      2      3      4      5      6      7</a:t>
            </a:r>
          </a:p>
          <a:p>
            <a:pPr algn="just">
              <a:lnSpc>
                <a:spcPct val="90000"/>
              </a:lnSpc>
            </a:pPr>
            <a:r>
              <a:rPr lang="en-US" sz="2000" dirty="0"/>
              <a:t>Binary          000  001  010   011   100  101  110   111</a:t>
            </a:r>
          </a:p>
          <a:p>
            <a:pPr algn="just">
              <a:lnSpc>
                <a:spcPct val="90000"/>
              </a:lnSpc>
              <a:buFont typeface="Wingdings" pitchFamily="2" charset="2"/>
              <a:buNone/>
            </a:pPr>
            <a:r>
              <a:rPr lang="en-US" sz="2000" dirty="0"/>
              <a:t>Let’s convert the octal numbers 25 and 140.</a:t>
            </a:r>
          </a:p>
          <a:p>
            <a:pPr algn="just">
              <a:lnSpc>
                <a:spcPct val="90000"/>
              </a:lnSpc>
              <a:buFont typeface="Wingdings" pitchFamily="2" charset="2"/>
              <a:buNone/>
            </a:pPr>
            <a:r>
              <a:rPr lang="en-US" sz="2000" dirty="0"/>
              <a:t>           2      5                       1      4       0</a:t>
            </a:r>
          </a:p>
          <a:p>
            <a:pPr algn="just">
              <a:lnSpc>
                <a:spcPct val="90000"/>
              </a:lnSpc>
              <a:buFont typeface="Wingdings" pitchFamily="2" charset="2"/>
              <a:buNone/>
            </a:pPr>
            <a:r>
              <a:rPr lang="en-US" sz="2000" dirty="0"/>
              <a:t>         010   101                   001   100   000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28616"/>
            <a:ext cx="8229600" cy="857250"/>
          </a:xfrm>
        </p:spPr>
        <p:txBody>
          <a:bodyPr>
            <a:noAutofit/>
          </a:bodyPr>
          <a:lstStyle/>
          <a:p>
            <a:r>
              <a:rPr lang="en-US" altLang="en-US" sz="4000" b="1" dirty="0">
                <a:solidFill>
                  <a:srgbClr val="000099"/>
                </a:solidFill>
              </a:rPr>
              <a:t>Octal-to-Hexadecimal Conversion</a:t>
            </a:r>
            <a:br>
              <a:rPr lang="en-US" altLang="en-US" sz="4000" b="1" dirty="0">
                <a:solidFill>
                  <a:srgbClr val="000099"/>
                </a:solidFill>
              </a:rPr>
            </a:br>
            <a:endParaRPr lang="en-US" altLang="en-US" sz="4000" b="1" dirty="0">
              <a:solidFill>
                <a:srgbClr val="000099"/>
              </a:solidFill>
            </a:endParaRPr>
          </a:p>
        </p:txBody>
      </p:sp>
      <p:sp>
        <p:nvSpPr>
          <p:cNvPr id="28675" name="Rectangle 3"/>
          <p:cNvSpPr>
            <a:spLocks noGrp="1" noChangeArrowheads="1"/>
          </p:cNvSpPr>
          <p:nvPr>
            <p:ph type="body" idx="1"/>
          </p:nvPr>
        </p:nvSpPr>
        <p:spPr>
          <a:xfrm>
            <a:off x="457200" y="928676"/>
            <a:ext cx="8229600" cy="3665947"/>
          </a:xfrm>
        </p:spPr>
        <p:txBody>
          <a:bodyPr/>
          <a:lstStyle/>
          <a:p>
            <a:pPr algn="just">
              <a:lnSpc>
                <a:spcPct val="90000"/>
              </a:lnSpc>
            </a:pPr>
            <a:r>
              <a:rPr lang="en-US" sz="2000" dirty="0"/>
              <a:t>Use binary as an intermediary.</a:t>
            </a:r>
          </a:p>
        </p:txBody>
      </p:sp>
      <p:pic>
        <p:nvPicPr>
          <p:cNvPr id="5122" name="Picture 2"/>
          <p:cNvPicPr>
            <a:picLocks noChangeAspect="1" noChangeArrowheads="1"/>
          </p:cNvPicPr>
          <p:nvPr/>
        </p:nvPicPr>
        <p:blipFill>
          <a:blip r:embed="rId2"/>
          <a:srcRect/>
          <a:stretch>
            <a:fillRect/>
          </a:stretch>
        </p:blipFill>
        <p:spPr bwMode="auto">
          <a:xfrm>
            <a:off x="428625" y="1347805"/>
            <a:ext cx="8286750" cy="37242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Unsigned Binary Numbers</a:t>
            </a:r>
          </a:p>
        </p:txBody>
      </p:sp>
      <p:sp>
        <p:nvSpPr>
          <p:cNvPr id="112643" name="Rectangle 3"/>
          <p:cNvSpPr>
            <a:spLocks noGrp="1" noChangeArrowheads="1"/>
          </p:cNvSpPr>
          <p:nvPr>
            <p:ph idx="1"/>
          </p:nvPr>
        </p:nvSpPr>
        <p:spPr/>
        <p:txBody>
          <a:bodyPr rtlCol="0">
            <a:normAutofit fontScale="77500" lnSpcReduction="20000"/>
          </a:bodyPr>
          <a:lstStyle/>
          <a:p>
            <a:pPr marL="533400" indent="-533400" algn="just" fontAlgn="auto">
              <a:spcAft>
                <a:spcPts val="0"/>
              </a:spcAft>
              <a:defRPr/>
            </a:pPr>
            <a:r>
              <a:rPr lang="en-US" altLang="en-US" sz="3100" dirty="0">
                <a:solidFill>
                  <a:srgbClr val="000099"/>
                </a:solidFill>
              </a:rPr>
              <a:t>An n-bit binary number</a:t>
            </a:r>
          </a:p>
          <a:p>
            <a:pPr lvl="1" eaLnBrk="1" fontAlgn="auto" hangingPunct="1">
              <a:spcAft>
                <a:spcPts val="0"/>
              </a:spcAft>
              <a:buFontTx/>
              <a:buNone/>
              <a:defRPr/>
            </a:pPr>
            <a:r>
              <a:rPr lang="en-US" dirty="0"/>
              <a:t>   B  =  b</a:t>
            </a:r>
            <a:r>
              <a:rPr lang="en-US" baseline="-25000" dirty="0"/>
              <a:t>n-1</a:t>
            </a:r>
            <a:r>
              <a:rPr lang="en-US" dirty="0"/>
              <a:t>b</a:t>
            </a:r>
            <a:r>
              <a:rPr lang="en-US" baseline="-25000" dirty="0"/>
              <a:t>n-2</a:t>
            </a:r>
            <a:r>
              <a:rPr lang="en-US" dirty="0"/>
              <a:t> …. b</a:t>
            </a:r>
            <a:r>
              <a:rPr lang="en-US" baseline="-25000" dirty="0"/>
              <a:t>2</a:t>
            </a:r>
            <a:r>
              <a:rPr lang="en-US" dirty="0"/>
              <a:t>b</a:t>
            </a:r>
            <a:r>
              <a:rPr lang="en-US" baseline="-25000" dirty="0"/>
              <a:t>1</a:t>
            </a:r>
            <a:r>
              <a:rPr lang="en-US" dirty="0"/>
              <a:t>b</a:t>
            </a:r>
            <a:r>
              <a:rPr lang="en-US" baseline="-25000" dirty="0"/>
              <a:t>0</a:t>
            </a:r>
          </a:p>
          <a:p>
            <a:pPr lvl="2" eaLnBrk="1" fontAlgn="auto" hangingPunct="1">
              <a:spcAft>
                <a:spcPts val="0"/>
              </a:spcAft>
              <a:defRPr/>
            </a:pPr>
            <a:r>
              <a:rPr lang="en-US" dirty="0"/>
              <a:t>2</a:t>
            </a:r>
            <a:r>
              <a:rPr lang="en-US" baseline="30000" dirty="0"/>
              <a:t>n</a:t>
            </a:r>
            <a:r>
              <a:rPr lang="en-US" dirty="0"/>
              <a:t> distinct combinations are possible, 0 to 2</a:t>
            </a:r>
            <a:r>
              <a:rPr lang="en-US" baseline="30000" dirty="0"/>
              <a:t>n</a:t>
            </a:r>
            <a:r>
              <a:rPr lang="en-US" dirty="0"/>
              <a:t>-1.</a:t>
            </a:r>
          </a:p>
          <a:p>
            <a:pPr marL="533400" indent="-533400" algn="just">
              <a:defRPr/>
            </a:pPr>
            <a:r>
              <a:rPr lang="en-US" altLang="en-US" sz="3100" dirty="0">
                <a:solidFill>
                  <a:srgbClr val="000099"/>
                </a:solidFill>
              </a:rPr>
              <a:t>For example, for n = 3, there are 8 distinct combinations.</a:t>
            </a:r>
          </a:p>
          <a:p>
            <a:pPr lvl="1" eaLnBrk="1" fontAlgn="auto" hangingPunct="1">
              <a:spcAft>
                <a:spcPts val="0"/>
              </a:spcAft>
              <a:defRPr/>
            </a:pPr>
            <a:r>
              <a:rPr lang="en-US" dirty="0"/>
              <a:t>000, 001, 010, 011, 100, 101, 110, 111</a:t>
            </a:r>
          </a:p>
          <a:p>
            <a:pPr marL="533400" indent="-533400" algn="just" fontAlgn="auto">
              <a:spcAft>
                <a:spcPts val="0"/>
              </a:spcAft>
              <a:defRPr/>
            </a:pPr>
            <a:r>
              <a:rPr lang="en-US" altLang="en-US" sz="3100" dirty="0">
                <a:solidFill>
                  <a:srgbClr val="000099"/>
                </a:solidFill>
              </a:rPr>
              <a:t>Range of numbers that can be represented</a:t>
            </a:r>
          </a:p>
          <a:p>
            <a:pPr lvl="1" eaLnBrk="1" fontAlgn="auto" hangingPunct="1">
              <a:spcAft>
                <a:spcPts val="0"/>
              </a:spcAft>
              <a:buFontTx/>
              <a:buNone/>
              <a:defRPr/>
            </a:pPr>
            <a:r>
              <a:rPr lang="en-US" dirty="0"/>
              <a:t>    n=8	</a:t>
            </a:r>
            <a:r>
              <a:rPr lang="en-US" dirty="0">
                <a:sym typeface="Wingdings" pitchFamily="2" charset="2"/>
              </a:rPr>
              <a:t>  	0  to  2</a:t>
            </a:r>
            <a:r>
              <a:rPr lang="en-US" baseline="30000" dirty="0">
                <a:sym typeface="Wingdings" pitchFamily="2" charset="2"/>
              </a:rPr>
              <a:t>8</a:t>
            </a:r>
            <a:r>
              <a:rPr lang="en-US" dirty="0">
                <a:sym typeface="Wingdings" pitchFamily="2" charset="2"/>
              </a:rPr>
              <a:t>-1  (255)</a:t>
            </a:r>
          </a:p>
          <a:p>
            <a:pPr lvl="1" eaLnBrk="1" fontAlgn="auto" hangingPunct="1">
              <a:spcAft>
                <a:spcPts val="0"/>
              </a:spcAft>
              <a:buFontTx/>
              <a:buNone/>
              <a:defRPr/>
            </a:pPr>
            <a:r>
              <a:rPr lang="en-US" dirty="0">
                <a:sym typeface="Wingdings" pitchFamily="2" charset="2"/>
              </a:rPr>
              <a:t>    n=16		0  to  2</a:t>
            </a:r>
            <a:r>
              <a:rPr lang="en-US" baseline="30000" dirty="0">
                <a:sym typeface="Wingdings" pitchFamily="2" charset="2"/>
              </a:rPr>
              <a:t>16</a:t>
            </a:r>
            <a:r>
              <a:rPr lang="en-US" dirty="0">
                <a:sym typeface="Wingdings" pitchFamily="2" charset="2"/>
              </a:rPr>
              <a:t>-1 (65535)</a:t>
            </a:r>
          </a:p>
          <a:p>
            <a:pPr lvl="1" eaLnBrk="1" fontAlgn="auto" hangingPunct="1">
              <a:spcAft>
                <a:spcPts val="0"/>
              </a:spcAft>
              <a:buFontTx/>
              <a:buNone/>
              <a:defRPr/>
            </a:pPr>
            <a:r>
              <a:rPr lang="en-US" dirty="0">
                <a:sym typeface="Wingdings" pitchFamily="2" charset="2"/>
              </a:rPr>
              <a:t>    n=32		0  to  2</a:t>
            </a:r>
            <a:r>
              <a:rPr lang="en-US" baseline="30000" dirty="0">
                <a:sym typeface="Wingdings" pitchFamily="2" charset="2"/>
              </a:rPr>
              <a:t>32</a:t>
            </a:r>
            <a:r>
              <a:rPr lang="en-US" dirty="0">
                <a:sym typeface="Wingdings" pitchFamily="2" charset="2"/>
              </a:rPr>
              <a:t>-1 (4294967295)</a:t>
            </a:r>
            <a:endParaRPr lang="en-US" dirty="0"/>
          </a:p>
        </p:txBody>
      </p:sp>
    </p:spTree>
    <p:extLst>
      <p:ext uri="{BB962C8B-B14F-4D97-AF65-F5344CB8AC3E}">
        <p14:creationId xmlns:p14="http://schemas.microsoft.com/office/powerpoint/2010/main" val="3772358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Signed Integer Representation</a:t>
            </a:r>
          </a:p>
        </p:txBody>
      </p:sp>
      <p:sp>
        <p:nvSpPr>
          <p:cNvPr id="113667" name="Rectangle 3"/>
          <p:cNvSpPr>
            <a:spLocks noGrp="1" noChangeArrowheads="1"/>
          </p:cNvSpPr>
          <p:nvPr>
            <p:ph idx="1"/>
          </p:nvPr>
        </p:nvSpPr>
        <p:spPr/>
        <p:txBody>
          <a:bodyPr>
            <a:normAutofit lnSpcReduction="10000"/>
          </a:bodyPr>
          <a:lstStyle/>
          <a:p>
            <a:pPr eaLnBrk="1" hangingPunct="1"/>
            <a:r>
              <a:rPr lang="en-US" altLang="en-US" sz="2400" dirty="0">
                <a:solidFill>
                  <a:srgbClr val="000099"/>
                </a:solidFill>
              </a:rPr>
              <a:t>Many of the numerical data items that are used in a program are signed (positive or negative).</a:t>
            </a:r>
          </a:p>
          <a:p>
            <a:pPr lvl="1" eaLnBrk="1" hangingPunct="1"/>
            <a:r>
              <a:rPr lang="en-US" altLang="en-US" sz="2400" dirty="0"/>
              <a:t>Question:: How to represent sign?</a:t>
            </a:r>
          </a:p>
          <a:p>
            <a:pPr lvl="1" eaLnBrk="1" hangingPunct="1"/>
            <a:endParaRPr lang="en-US" altLang="en-US" sz="2400" dirty="0"/>
          </a:p>
          <a:p>
            <a:r>
              <a:rPr lang="en-US" altLang="en-US" sz="2400" dirty="0">
                <a:solidFill>
                  <a:srgbClr val="000099"/>
                </a:solidFill>
              </a:rPr>
              <a:t>Three possible approaches:</a:t>
            </a:r>
          </a:p>
          <a:p>
            <a:pPr lvl="1" eaLnBrk="1" hangingPunct="1"/>
            <a:r>
              <a:rPr lang="en-US" altLang="en-US" sz="2400" dirty="0"/>
              <a:t>Sign-magnitude representation</a:t>
            </a:r>
          </a:p>
          <a:p>
            <a:pPr lvl="1" eaLnBrk="1" hangingPunct="1"/>
            <a:r>
              <a:rPr lang="en-US" altLang="en-US" sz="2400" dirty="0"/>
              <a:t>One’s complement representation</a:t>
            </a:r>
          </a:p>
          <a:p>
            <a:pPr lvl="1" eaLnBrk="1" hangingPunct="1"/>
            <a:r>
              <a:rPr lang="en-US" altLang="en-US" sz="2400" dirty="0"/>
              <a:t>Two’s complement representation</a:t>
            </a:r>
          </a:p>
        </p:txBody>
      </p:sp>
    </p:spTree>
    <p:extLst>
      <p:ext uri="{BB962C8B-B14F-4D97-AF65-F5344CB8AC3E}">
        <p14:creationId xmlns:p14="http://schemas.microsoft.com/office/powerpoint/2010/main" val="1191962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ltLang="en-US" sz="4000" b="1" dirty="0">
                <a:solidFill>
                  <a:srgbClr val="000099"/>
                </a:solidFill>
              </a:rPr>
              <a:t>Sign-magnitude Representation</a:t>
            </a:r>
          </a:p>
        </p:txBody>
      </p:sp>
      <p:sp>
        <p:nvSpPr>
          <p:cNvPr id="24579" name="Rectangle 3"/>
          <p:cNvSpPr>
            <a:spLocks noGrp="1" noChangeArrowheads="1"/>
          </p:cNvSpPr>
          <p:nvPr>
            <p:ph idx="1"/>
          </p:nvPr>
        </p:nvSpPr>
        <p:spPr/>
        <p:txBody>
          <a:bodyPr/>
          <a:lstStyle/>
          <a:p>
            <a:pPr eaLnBrk="1" hangingPunct="1"/>
            <a:r>
              <a:rPr lang="en-US" altLang="en-US" sz="2400" dirty="0">
                <a:solidFill>
                  <a:srgbClr val="000099"/>
                </a:solidFill>
              </a:rPr>
              <a:t>For an n-bit number representation</a:t>
            </a:r>
          </a:p>
          <a:p>
            <a:pPr lvl="1" eaLnBrk="1" hangingPunct="1"/>
            <a:r>
              <a:rPr lang="en-US" altLang="en-US" dirty="0"/>
              <a:t>The most significant bit (MSB) indicates sign</a:t>
            </a:r>
          </a:p>
          <a:p>
            <a:pPr lvl="2" eaLnBrk="1" hangingPunct="1">
              <a:buFontTx/>
              <a:buNone/>
            </a:pPr>
            <a:r>
              <a:rPr lang="en-US" altLang="en-US" dirty="0">
                <a:solidFill>
                  <a:srgbClr val="92D050"/>
                </a:solidFill>
              </a:rPr>
              <a:t>   0  </a:t>
            </a:r>
            <a:r>
              <a:rPr lang="en-US" altLang="en-US" dirty="0">
                <a:solidFill>
                  <a:srgbClr val="92D050"/>
                </a:solidFill>
                <a:sym typeface="Wingdings" pitchFamily="2" charset="2"/>
              </a:rPr>
              <a:t>  positive</a:t>
            </a:r>
          </a:p>
          <a:p>
            <a:pPr lvl="2" eaLnBrk="1" hangingPunct="1">
              <a:buFontTx/>
              <a:buNone/>
            </a:pPr>
            <a:r>
              <a:rPr lang="en-US" altLang="en-US" dirty="0">
                <a:solidFill>
                  <a:srgbClr val="92D050"/>
                </a:solidFill>
                <a:sym typeface="Wingdings" pitchFamily="2" charset="2"/>
              </a:rPr>
              <a:t>   1    negative</a:t>
            </a:r>
          </a:p>
          <a:p>
            <a:pPr lvl="1" eaLnBrk="1" hangingPunct="1"/>
            <a:r>
              <a:rPr lang="en-US" altLang="en-US" dirty="0"/>
              <a:t>The remaining n-1 bits represent magnitude.</a:t>
            </a:r>
          </a:p>
        </p:txBody>
      </p:sp>
      <p:sp>
        <p:nvSpPr>
          <p:cNvPr id="24583" name="Rectangle 4"/>
          <p:cNvSpPr>
            <a:spLocks noChangeArrowheads="1"/>
          </p:cNvSpPr>
          <p:nvPr/>
        </p:nvSpPr>
        <p:spPr bwMode="auto">
          <a:xfrm>
            <a:off x="1828800" y="3681729"/>
            <a:ext cx="5181600" cy="51435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a:solidFill>
                <a:schemeClr val="bg1"/>
              </a:solidFill>
            </a:endParaRPr>
          </a:p>
        </p:txBody>
      </p:sp>
      <p:sp>
        <p:nvSpPr>
          <p:cNvPr id="24584" name="Line 5"/>
          <p:cNvSpPr>
            <a:spLocks noChangeShapeType="1"/>
          </p:cNvSpPr>
          <p:nvPr/>
        </p:nvSpPr>
        <p:spPr bwMode="auto">
          <a:xfrm>
            <a:off x="2590800" y="3700474"/>
            <a:ext cx="0" cy="51435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6"/>
          <p:cNvSpPr>
            <a:spLocks noChangeShapeType="1"/>
          </p:cNvSpPr>
          <p:nvPr/>
        </p:nvSpPr>
        <p:spPr bwMode="auto">
          <a:xfrm>
            <a:off x="3352800" y="3700474"/>
            <a:ext cx="0" cy="51435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7"/>
          <p:cNvSpPr>
            <a:spLocks noChangeShapeType="1"/>
          </p:cNvSpPr>
          <p:nvPr/>
        </p:nvSpPr>
        <p:spPr bwMode="auto">
          <a:xfrm>
            <a:off x="5562600" y="3700474"/>
            <a:ext cx="0" cy="51435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8"/>
          <p:cNvSpPr>
            <a:spLocks noChangeShapeType="1"/>
          </p:cNvSpPr>
          <p:nvPr/>
        </p:nvSpPr>
        <p:spPr bwMode="auto">
          <a:xfrm>
            <a:off x="6248400" y="3700474"/>
            <a:ext cx="0" cy="51435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Text Box 9"/>
          <p:cNvSpPr txBox="1">
            <a:spLocks noChangeArrowheads="1"/>
          </p:cNvSpPr>
          <p:nvPr/>
        </p:nvSpPr>
        <p:spPr bwMode="auto">
          <a:xfrm>
            <a:off x="6400800" y="3757621"/>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a:solidFill>
                  <a:schemeClr val="bg1"/>
                </a:solidFill>
              </a:rPr>
              <a:t>b</a:t>
            </a:r>
            <a:r>
              <a:rPr lang="en-US" altLang="en-US" sz="2000" b="1" i="0" baseline="-25000">
                <a:solidFill>
                  <a:schemeClr val="bg1"/>
                </a:solidFill>
              </a:rPr>
              <a:t>0</a:t>
            </a:r>
          </a:p>
        </p:txBody>
      </p:sp>
      <p:sp>
        <p:nvSpPr>
          <p:cNvPr id="24589" name="Text Box 10"/>
          <p:cNvSpPr txBox="1">
            <a:spLocks noChangeArrowheads="1"/>
          </p:cNvSpPr>
          <p:nvPr/>
        </p:nvSpPr>
        <p:spPr bwMode="auto">
          <a:xfrm>
            <a:off x="5715000" y="3757621"/>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a:solidFill>
                  <a:schemeClr val="bg1"/>
                </a:solidFill>
              </a:rPr>
              <a:t>b</a:t>
            </a:r>
            <a:r>
              <a:rPr lang="en-US" altLang="en-US" sz="2000" b="1" i="0" baseline="-25000">
                <a:solidFill>
                  <a:schemeClr val="bg1"/>
                </a:solidFill>
              </a:rPr>
              <a:t>1</a:t>
            </a:r>
          </a:p>
        </p:txBody>
      </p:sp>
      <p:sp>
        <p:nvSpPr>
          <p:cNvPr id="24590" name="Text Box 11"/>
          <p:cNvSpPr txBox="1">
            <a:spLocks noChangeArrowheads="1"/>
          </p:cNvSpPr>
          <p:nvPr/>
        </p:nvSpPr>
        <p:spPr bwMode="auto">
          <a:xfrm>
            <a:off x="2667000" y="3757621"/>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a:solidFill>
                  <a:schemeClr val="bg1"/>
                </a:solidFill>
              </a:rPr>
              <a:t>b</a:t>
            </a:r>
            <a:r>
              <a:rPr lang="en-US" altLang="en-US" sz="2000" b="1" i="0" baseline="-25000">
                <a:solidFill>
                  <a:schemeClr val="bg1"/>
                </a:solidFill>
              </a:rPr>
              <a:t>n-2</a:t>
            </a:r>
          </a:p>
        </p:txBody>
      </p:sp>
      <p:sp>
        <p:nvSpPr>
          <p:cNvPr id="24591" name="Text Box 12"/>
          <p:cNvSpPr txBox="1">
            <a:spLocks noChangeArrowheads="1"/>
          </p:cNvSpPr>
          <p:nvPr/>
        </p:nvSpPr>
        <p:spPr bwMode="auto">
          <a:xfrm>
            <a:off x="1905000" y="3757621"/>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dirty="0">
                <a:solidFill>
                  <a:schemeClr val="bg1"/>
                </a:solidFill>
              </a:rPr>
              <a:t>b</a:t>
            </a:r>
            <a:r>
              <a:rPr lang="en-US" altLang="en-US" sz="2000" b="1" i="0" baseline="-25000" dirty="0">
                <a:solidFill>
                  <a:schemeClr val="bg1"/>
                </a:solidFill>
              </a:rPr>
              <a:t>n-1</a:t>
            </a:r>
          </a:p>
        </p:txBody>
      </p:sp>
      <p:sp>
        <p:nvSpPr>
          <p:cNvPr id="114701" name="Line 13"/>
          <p:cNvSpPr>
            <a:spLocks noChangeShapeType="1"/>
          </p:cNvSpPr>
          <p:nvPr/>
        </p:nvSpPr>
        <p:spPr bwMode="auto">
          <a:xfrm>
            <a:off x="2590800" y="4367529"/>
            <a:ext cx="4419600" cy="0"/>
          </a:xfrm>
          <a:prstGeom prst="line">
            <a:avLst/>
          </a:prstGeom>
          <a:noFill/>
          <a:ln w="63500">
            <a:solidFill>
              <a:srgbClr val="CC99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02" name="Text Box 14"/>
          <p:cNvSpPr txBox="1">
            <a:spLocks noChangeArrowheads="1"/>
          </p:cNvSpPr>
          <p:nvPr/>
        </p:nvSpPr>
        <p:spPr bwMode="auto">
          <a:xfrm>
            <a:off x="4114800" y="4367529"/>
            <a:ext cx="2743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a:t>Magnitude</a:t>
            </a:r>
          </a:p>
        </p:txBody>
      </p:sp>
      <p:sp>
        <p:nvSpPr>
          <p:cNvPr id="114703" name="Text Box 15"/>
          <p:cNvSpPr txBox="1">
            <a:spLocks noChangeArrowheads="1"/>
          </p:cNvSpPr>
          <p:nvPr/>
        </p:nvSpPr>
        <p:spPr bwMode="auto">
          <a:xfrm>
            <a:off x="1828800" y="4253229"/>
            <a:ext cx="99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a:t>Sign</a:t>
            </a:r>
          </a:p>
        </p:txBody>
      </p:sp>
    </p:spTree>
    <p:extLst>
      <p:ext uri="{BB962C8B-B14F-4D97-AF65-F5344CB8AC3E}">
        <p14:creationId xmlns:p14="http://schemas.microsoft.com/office/powerpoint/2010/main" val="3432912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en-US" sz="4000" b="1" dirty="0">
                <a:solidFill>
                  <a:srgbClr val="000099"/>
                </a:solidFill>
              </a:rPr>
              <a:t>Representation and ZERO</a:t>
            </a:r>
          </a:p>
        </p:txBody>
      </p:sp>
      <p:sp>
        <p:nvSpPr>
          <p:cNvPr id="115715" name="Rectangle 3"/>
          <p:cNvSpPr>
            <a:spLocks noGrp="1" noChangeArrowheads="1"/>
          </p:cNvSpPr>
          <p:nvPr>
            <p:ph idx="1"/>
          </p:nvPr>
        </p:nvSpPr>
        <p:spPr/>
        <p:txBody>
          <a:bodyPr/>
          <a:lstStyle/>
          <a:p>
            <a:pPr eaLnBrk="1" hangingPunct="1"/>
            <a:r>
              <a:rPr lang="en-US" altLang="en-US" sz="2400" dirty="0">
                <a:solidFill>
                  <a:srgbClr val="000099"/>
                </a:solidFill>
              </a:rPr>
              <a:t>Range of numbers that can be represented:</a:t>
            </a:r>
          </a:p>
          <a:p>
            <a:pPr lvl="1" eaLnBrk="1" hangingPunct="1">
              <a:buFontTx/>
              <a:buNone/>
            </a:pPr>
            <a:r>
              <a:rPr lang="en-US" altLang="en-US" dirty="0">
                <a:solidFill>
                  <a:srgbClr val="FF0000"/>
                </a:solidFill>
              </a:rPr>
              <a:t>     </a:t>
            </a:r>
            <a:r>
              <a:rPr lang="en-US" altLang="en-US" sz="2400" dirty="0">
                <a:solidFill>
                  <a:srgbClr val="FF0000"/>
                </a:solidFill>
              </a:rPr>
              <a:t>Maximum  ::  + (2</a:t>
            </a:r>
            <a:r>
              <a:rPr lang="en-US" altLang="en-US" sz="2400" baseline="30000" dirty="0">
                <a:solidFill>
                  <a:srgbClr val="FF0000"/>
                </a:solidFill>
              </a:rPr>
              <a:t>n-1</a:t>
            </a:r>
            <a:r>
              <a:rPr lang="en-US" altLang="en-US" sz="2400" dirty="0">
                <a:solidFill>
                  <a:srgbClr val="FF0000"/>
                </a:solidFill>
              </a:rPr>
              <a:t> – 1)</a:t>
            </a:r>
          </a:p>
          <a:p>
            <a:pPr lvl="1" eaLnBrk="1" hangingPunct="1">
              <a:buFontTx/>
              <a:buNone/>
            </a:pPr>
            <a:r>
              <a:rPr lang="en-US" altLang="en-US" sz="2400" dirty="0">
                <a:solidFill>
                  <a:srgbClr val="FF0000"/>
                </a:solidFill>
              </a:rPr>
              <a:t>     Minimum   ::  </a:t>
            </a:r>
            <a:r>
              <a:rPr lang="en-US" altLang="en-US" sz="2400" dirty="0">
                <a:solidFill>
                  <a:srgbClr val="FF0000"/>
                </a:solidFill>
                <a:sym typeface="Symbol" pitchFamily="18" charset="2"/>
              </a:rPr>
              <a:t></a:t>
            </a:r>
            <a:r>
              <a:rPr lang="en-US" altLang="en-US" sz="2400" dirty="0">
                <a:solidFill>
                  <a:srgbClr val="FF0000"/>
                </a:solidFill>
              </a:rPr>
              <a:t> (2</a:t>
            </a:r>
            <a:r>
              <a:rPr lang="en-US" altLang="en-US" sz="2400" baseline="30000" dirty="0">
                <a:solidFill>
                  <a:srgbClr val="FF0000"/>
                </a:solidFill>
              </a:rPr>
              <a:t>n-1</a:t>
            </a:r>
            <a:r>
              <a:rPr lang="en-US" altLang="en-US" sz="2400" dirty="0">
                <a:solidFill>
                  <a:srgbClr val="FF0000"/>
                </a:solidFill>
              </a:rPr>
              <a:t> – 1)</a:t>
            </a:r>
          </a:p>
          <a:p>
            <a:pPr eaLnBrk="1" hangingPunct="1"/>
            <a:r>
              <a:rPr lang="en-US" altLang="en-US" sz="2400" dirty="0">
                <a:solidFill>
                  <a:srgbClr val="000099"/>
                </a:solidFill>
              </a:rPr>
              <a:t>A problem:</a:t>
            </a:r>
          </a:p>
          <a:p>
            <a:pPr lvl="1" eaLnBrk="1" hangingPunct="1">
              <a:buFontTx/>
              <a:buNone/>
            </a:pPr>
            <a:r>
              <a:rPr lang="en-US" altLang="en-US" dirty="0"/>
              <a:t>     Two different representations of zero.</a:t>
            </a:r>
          </a:p>
          <a:p>
            <a:pPr lvl="2" eaLnBrk="1" hangingPunct="1">
              <a:buFontTx/>
              <a:buNone/>
            </a:pPr>
            <a:r>
              <a:rPr lang="en-US" altLang="en-US" dirty="0">
                <a:solidFill>
                  <a:srgbClr val="FF0000"/>
                </a:solidFill>
              </a:rPr>
              <a:t>    +0   </a:t>
            </a:r>
            <a:r>
              <a:rPr lang="en-US" altLang="en-US" dirty="0">
                <a:solidFill>
                  <a:srgbClr val="FF0000"/>
                </a:solidFill>
                <a:sym typeface="Wingdings" pitchFamily="2" charset="2"/>
              </a:rPr>
              <a:t>   0 000….0</a:t>
            </a:r>
          </a:p>
          <a:p>
            <a:pPr lvl="2" eaLnBrk="1" hangingPunct="1">
              <a:buFontTx/>
              <a:buNone/>
            </a:pPr>
            <a:r>
              <a:rPr lang="en-US" altLang="en-US" dirty="0">
                <a:solidFill>
                  <a:srgbClr val="FF0000"/>
                </a:solidFill>
                <a:sym typeface="Wingdings" pitchFamily="2" charset="2"/>
              </a:rPr>
              <a:t>    -0       1 000….0</a:t>
            </a:r>
            <a:endParaRPr lang="en-US" altLang="en-US" dirty="0">
              <a:solidFill>
                <a:srgbClr val="FF0000"/>
              </a:solidFill>
            </a:endParaRPr>
          </a:p>
        </p:txBody>
      </p:sp>
    </p:spTree>
    <p:extLst>
      <p:ext uri="{BB962C8B-B14F-4D97-AF65-F5344CB8AC3E}">
        <p14:creationId xmlns:p14="http://schemas.microsoft.com/office/powerpoint/2010/main" val="3547753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One’s Complement Representation</a:t>
            </a:r>
          </a:p>
        </p:txBody>
      </p:sp>
      <p:sp>
        <p:nvSpPr>
          <p:cNvPr id="116739" name="Rectangle 3"/>
          <p:cNvSpPr>
            <a:spLocks noGrp="1" noChangeArrowheads="1"/>
          </p:cNvSpPr>
          <p:nvPr>
            <p:ph idx="1"/>
          </p:nvPr>
        </p:nvSpPr>
        <p:spPr>
          <a:xfrm>
            <a:off x="457200" y="1028700"/>
            <a:ext cx="8229600" cy="4000500"/>
          </a:xfrm>
        </p:spPr>
        <p:txBody>
          <a:bodyPr rtlCol="0">
            <a:normAutofit fontScale="92500" lnSpcReduction="10000"/>
          </a:bodyPr>
          <a:lstStyle/>
          <a:p>
            <a:pPr eaLnBrk="1" fontAlgn="auto" hangingPunct="1">
              <a:lnSpc>
                <a:spcPct val="90000"/>
              </a:lnSpc>
              <a:spcAft>
                <a:spcPts val="0"/>
              </a:spcAft>
              <a:defRPr/>
            </a:pPr>
            <a:r>
              <a:rPr lang="en-US" altLang="en-US" sz="2600" dirty="0">
                <a:solidFill>
                  <a:srgbClr val="000099"/>
                </a:solidFill>
              </a:rPr>
              <a:t>Basic idea:</a:t>
            </a:r>
          </a:p>
          <a:p>
            <a:pPr lvl="1" algn="just" eaLnBrk="1" fontAlgn="auto" hangingPunct="1">
              <a:lnSpc>
                <a:spcPct val="90000"/>
              </a:lnSpc>
              <a:spcAft>
                <a:spcPts val="0"/>
              </a:spcAft>
              <a:defRPr/>
            </a:pPr>
            <a:r>
              <a:rPr lang="en-US" sz="2600" dirty="0">
                <a:solidFill>
                  <a:srgbClr val="FF0000"/>
                </a:solidFill>
              </a:rPr>
              <a:t>Positive numbers are represented exactly as in sign-magnitude form.</a:t>
            </a:r>
          </a:p>
          <a:p>
            <a:pPr lvl="1" algn="just" eaLnBrk="1" fontAlgn="auto" hangingPunct="1">
              <a:lnSpc>
                <a:spcPct val="90000"/>
              </a:lnSpc>
              <a:spcAft>
                <a:spcPts val="0"/>
              </a:spcAft>
              <a:defRPr/>
            </a:pPr>
            <a:r>
              <a:rPr lang="en-US" sz="2600" dirty="0">
                <a:solidFill>
                  <a:srgbClr val="FF0000"/>
                </a:solidFill>
              </a:rPr>
              <a:t>Negative numbers are represented in 1’s complement form.</a:t>
            </a:r>
          </a:p>
          <a:p>
            <a:pPr lvl="1" eaLnBrk="1" fontAlgn="auto" hangingPunct="1">
              <a:lnSpc>
                <a:spcPct val="90000"/>
              </a:lnSpc>
              <a:spcAft>
                <a:spcPts val="0"/>
              </a:spcAft>
              <a:defRPr/>
            </a:pPr>
            <a:endParaRPr lang="en-US" sz="2600" dirty="0">
              <a:solidFill>
                <a:srgbClr val="92D050"/>
              </a:solidFill>
            </a:endParaRPr>
          </a:p>
          <a:p>
            <a:pPr>
              <a:lnSpc>
                <a:spcPct val="90000"/>
              </a:lnSpc>
              <a:defRPr/>
            </a:pPr>
            <a:r>
              <a:rPr lang="en-US" altLang="en-US" sz="2600" dirty="0">
                <a:solidFill>
                  <a:srgbClr val="000099"/>
                </a:solidFill>
              </a:rPr>
              <a:t>How to compute the 1’s complement of a number?</a:t>
            </a:r>
          </a:p>
          <a:p>
            <a:pPr lvl="1" algn="just" eaLnBrk="1" fontAlgn="auto" hangingPunct="1">
              <a:lnSpc>
                <a:spcPct val="90000"/>
              </a:lnSpc>
              <a:spcAft>
                <a:spcPts val="0"/>
              </a:spcAft>
              <a:defRPr/>
            </a:pPr>
            <a:r>
              <a:rPr lang="en-US" sz="2400" dirty="0">
                <a:solidFill>
                  <a:srgbClr val="FF0000"/>
                </a:solidFill>
              </a:rPr>
              <a:t>Complement every bit of the number (1</a:t>
            </a:r>
            <a:r>
              <a:rPr lang="en-US" sz="2400" dirty="0">
                <a:solidFill>
                  <a:srgbClr val="FF0000"/>
                </a:solidFill>
                <a:sym typeface="Wingdings" pitchFamily="2" charset="2"/>
              </a:rPr>
              <a:t>0 and 01).</a:t>
            </a:r>
          </a:p>
          <a:p>
            <a:pPr lvl="1" algn="just" eaLnBrk="1" fontAlgn="auto" hangingPunct="1">
              <a:lnSpc>
                <a:spcPct val="90000"/>
              </a:lnSpc>
              <a:spcAft>
                <a:spcPts val="0"/>
              </a:spcAft>
              <a:defRPr/>
            </a:pPr>
            <a:r>
              <a:rPr lang="en-US" sz="2400" dirty="0">
                <a:solidFill>
                  <a:srgbClr val="FF0000"/>
                </a:solidFill>
                <a:sym typeface="Wingdings" pitchFamily="2" charset="2"/>
              </a:rPr>
              <a:t>MSB will indicate the sign of the number.</a:t>
            </a:r>
          </a:p>
          <a:p>
            <a:pPr lvl="2" eaLnBrk="1" fontAlgn="auto" hangingPunct="1">
              <a:lnSpc>
                <a:spcPct val="90000"/>
              </a:lnSpc>
              <a:spcAft>
                <a:spcPts val="0"/>
              </a:spcAft>
              <a:buFontTx/>
              <a:buNone/>
              <a:defRPr/>
            </a:pPr>
            <a:r>
              <a:rPr lang="en-US" dirty="0"/>
              <a:t>   0  </a:t>
            </a:r>
            <a:r>
              <a:rPr lang="en-US" dirty="0">
                <a:sym typeface="Wingdings" pitchFamily="2" charset="2"/>
              </a:rPr>
              <a:t>  positive</a:t>
            </a:r>
          </a:p>
          <a:p>
            <a:pPr lvl="2" eaLnBrk="1" fontAlgn="auto" hangingPunct="1">
              <a:lnSpc>
                <a:spcPct val="90000"/>
              </a:lnSpc>
              <a:spcAft>
                <a:spcPts val="0"/>
              </a:spcAft>
              <a:buFontTx/>
              <a:buNone/>
              <a:defRPr/>
            </a:pPr>
            <a:r>
              <a:rPr lang="en-US" dirty="0">
                <a:sym typeface="Wingdings" pitchFamily="2" charset="2"/>
              </a:rPr>
              <a:t>   1    negative</a:t>
            </a:r>
            <a:endParaRPr lang="en-US" dirty="0"/>
          </a:p>
        </p:txBody>
      </p:sp>
    </p:spTree>
    <p:extLst>
      <p:ext uri="{BB962C8B-B14F-4D97-AF65-F5344CB8AC3E}">
        <p14:creationId xmlns:p14="http://schemas.microsoft.com/office/powerpoint/2010/main" val="2951276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457200"/>
          </a:xfrm>
        </p:spPr>
        <p:txBody>
          <a:bodyPr>
            <a:noAutofit/>
          </a:bodyPr>
          <a:lstStyle/>
          <a:p>
            <a:pPr eaLnBrk="1" hangingPunct="1"/>
            <a:r>
              <a:rPr lang="en-US" altLang="en-US" sz="4000" b="1" dirty="0">
                <a:solidFill>
                  <a:srgbClr val="000099"/>
                </a:solidFill>
              </a:rPr>
              <a:t>Example  ::  n=4</a:t>
            </a:r>
          </a:p>
        </p:txBody>
      </p:sp>
      <p:sp>
        <p:nvSpPr>
          <p:cNvPr id="117763" name="Rectangle 3"/>
          <p:cNvSpPr>
            <a:spLocks noGrp="1" noChangeArrowheads="1"/>
          </p:cNvSpPr>
          <p:nvPr>
            <p:ph sz="half" idx="1"/>
          </p:nvPr>
        </p:nvSpPr>
        <p:spPr>
          <a:xfrm>
            <a:off x="1905000" y="800100"/>
            <a:ext cx="2381248" cy="2843220"/>
          </a:xfrm>
        </p:spPr>
        <p:txBody>
          <a:bodyPr>
            <a:normAutofit fontScale="92500" lnSpcReduction="20000"/>
          </a:bodyPr>
          <a:lstStyle/>
          <a:p>
            <a:pPr eaLnBrk="1" hangingPunct="1">
              <a:buFontTx/>
              <a:buNone/>
            </a:pPr>
            <a:r>
              <a:rPr lang="en-US" altLang="en-US" sz="2400" dirty="0"/>
              <a:t>0000  </a:t>
            </a:r>
            <a:r>
              <a:rPr lang="en-US" altLang="en-US" sz="2400" dirty="0">
                <a:sym typeface="Wingdings" pitchFamily="2" charset="2"/>
              </a:rPr>
              <a:t>  +0</a:t>
            </a:r>
          </a:p>
          <a:p>
            <a:pPr eaLnBrk="1" hangingPunct="1">
              <a:buFontTx/>
              <a:buNone/>
            </a:pPr>
            <a:r>
              <a:rPr lang="en-US" altLang="en-US" sz="2400" dirty="0">
                <a:sym typeface="Wingdings" pitchFamily="2" charset="2"/>
              </a:rPr>
              <a:t>0001    +1</a:t>
            </a:r>
          </a:p>
          <a:p>
            <a:pPr eaLnBrk="1" hangingPunct="1">
              <a:buFontTx/>
              <a:buNone/>
            </a:pPr>
            <a:r>
              <a:rPr lang="en-US" altLang="en-US" sz="2400" dirty="0">
                <a:sym typeface="Wingdings" pitchFamily="2" charset="2"/>
              </a:rPr>
              <a:t>0010    +2</a:t>
            </a:r>
          </a:p>
          <a:p>
            <a:pPr eaLnBrk="1" hangingPunct="1">
              <a:buFontTx/>
              <a:buNone/>
            </a:pPr>
            <a:r>
              <a:rPr lang="en-US" altLang="en-US" sz="2400" dirty="0">
                <a:sym typeface="Wingdings" pitchFamily="2" charset="2"/>
              </a:rPr>
              <a:t>0011    +3</a:t>
            </a:r>
          </a:p>
          <a:p>
            <a:pPr eaLnBrk="1" hangingPunct="1">
              <a:buFontTx/>
              <a:buNone/>
            </a:pPr>
            <a:r>
              <a:rPr lang="en-US" altLang="en-US" sz="2400" dirty="0">
                <a:sym typeface="Wingdings" pitchFamily="2" charset="2"/>
              </a:rPr>
              <a:t>0100    +4</a:t>
            </a:r>
          </a:p>
          <a:p>
            <a:pPr eaLnBrk="1" hangingPunct="1">
              <a:buFontTx/>
              <a:buNone/>
            </a:pPr>
            <a:r>
              <a:rPr lang="en-US" altLang="en-US" sz="2400" dirty="0">
                <a:sym typeface="Wingdings" pitchFamily="2" charset="2"/>
              </a:rPr>
              <a:t>0101    +5</a:t>
            </a:r>
          </a:p>
          <a:p>
            <a:pPr eaLnBrk="1" hangingPunct="1">
              <a:buFontTx/>
              <a:buNone/>
            </a:pPr>
            <a:r>
              <a:rPr lang="en-US" altLang="en-US" sz="2400" dirty="0">
                <a:sym typeface="Wingdings" pitchFamily="2" charset="2"/>
              </a:rPr>
              <a:t>0110    +6</a:t>
            </a:r>
          </a:p>
          <a:p>
            <a:pPr eaLnBrk="1" hangingPunct="1">
              <a:buFontTx/>
              <a:buNone/>
            </a:pPr>
            <a:r>
              <a:rPr lang="en-US" altLang="en-US" sz="2400" dirty="0">
                <a:sym typeface="Wingdings" pitchFamily="2" charset="2"/>
              </a:rPr>
              <a:t>0111    +7</a:t>
            </a:r>
            <a:endParaRPr lang="en-US" altLang="en-US" sz="2400" dirty="0"/>
          </a:p>
        </p:txBody>
      </p:sp>
      <p:sp>
        <p:nvSpPr>
          <p:cNvPr id="117764" name="Rectangle 4"/>
          <p:cNvSpPr>
            <a:spLocks noGrp="1" noChangeArrowheads="1"/>
          </p:cNvSpPr>
          <p:nvPr>
            <p:ph sz="half" idx="2"/>
          </p:nvPr>
        </p:nvSpPr>
        <p:spPr>
          <a:xfrm>
            <a:off x="5105400" y="800100"/>
            <a:ext cx="3352800" cy="3543300"/>
          </a:xfrm>
        </p:spPr>
        <p:txBody>
          <a:bodyPr>
            <a:normAutofit fontScale="92500" lnSpcReduction="20000"/>
          </a:bodyPr>
          <a:lstStyle/>
          <a:p>
            <a:pPr eaLnBrk="1" hangingPunct="1">
              <a:buFontTx/>
              <a:buNone/>
            </a:pPr>
            <a:r>
              <a:rPr lang="en-US" altLang="en-US" sz="2400" dirty="0"/>
              <a:t>1000  </a:t>
            </a:r>
            <a:r>
              <a:rPr lang="en-US" altLang="en-US" sz="2400" dirty="0">
                <a:sym typeface="Wingdings" pitchFamily="2" charset="2"/>
              </a:rPr>
              <a:t>  -7</a:t>
            </a:r>
          </a:p>
          <a:p>
            <a:pPr eaLnBrk="1" hangingPunct="1">
              <a:buFontTx/>
              <a:buNone/>
            </a:pPr>
            <a:r>
              <a:rPr lang="en-US" altLang="en-US" sz="2400" dirty="0">
                <a:sym typeface="Wingdings" pitchFamily="2" charset="2"/>
              </a:rPr>
              <a:t>1001    -6</a:t>
            </a:r>
          </a:p>
          <a:p>
            <a:pPr eaLnBrk="1" hangingPunct="1">
              <a:buFontTx/>
              <a:buNone/>
            </a:pPr>
            <a:r>
              <a:rPr lang="en-US" altLang="en-US" sz="2400" dirty="0">
                <a:sym typeface="Wingdings" pitchFamily="2" charset="2"/>
              </a:rPr>
              <a:t>1010    -5</a:t>
            </a:r>
          </a:p>
          <a:p>
            <a:pPr eaLnBrk="1" hangingPunct="1">
              <a:buFontTx/>
              <a:buNone/>
            </a:pPr>
            <a:r>
              <a:rPr lang="en-US" altLang="en-US" sz="2400" dirty="0">
                <a:sym typeface="Wingdings" pitchFamily="2" charset="2"/>
              </a:rPr>
              <a:t>1011    -4</a:t>
            </a:r>
          </a:p>
          <a:p>
            <a:pPr eaLnBrk="1" hangingPunct="1">
              <a:buFontTx/>
              <a:buNone/>
            </a:pPr>
            <a:r>
              <a:rPr lang="en-US" altLang="en-US" sz="2400" dirty="0">
                <a:sym typeface="Wingdings" pitchFamily="2" charset="2"/>
              </a:rPr>
              <a:t>1100    -3</a:t>
            </a:r>
          </a:p>
          <a:p>
            <a:pPr eaLnBrk="1" hangingPunct="1">
              <a:buFontTx/>
              <a:buNone/>
            </a:pPr>
            <a:r>
              <a:rPr lang="en-US" altLang="en-US" sz="2400" dirty="0">
                <a:sym typeface="Wingdings" pitchFamily="2" charset="2"/>
              </a:rPr>
              <a:t>1101    -2</a:t>
            </a:r>
          </a:p>
          <a:p>
            <a:pPr eaLnBrk="1" hangingPunct="1">
              <a:buFontTx/>
              <a:buNone/>
            </a:pPr>
            <a:r>
              <a:rPr lang="en-US" altLang="en-US" sz="2400" dirty="0">
                <a:sym typeface="Wingdings" pitchFamily="2" charset="2"/>
              </a:rPr>
              <a:t>1110    -1</a:t>
            </a:r>
          </a:p>
          <a:p>
            <a:pPr eaLnBrk="1" hangingPunct="1">
              <a:buFontTx/>
              <a:buNone/>
            </a:pPr>
            <a:r>
              <a:rPr lang="en-US" altLang="en-US" sz="2400" dirty="0">
                <a:sym typeface="Wingdings" pitchFamily="2" charset="2"/>
              </a:rPr>
              <a:t>1111    -0</a:t>
            </a:r>
            <a:endParaRPr lang="en-US" altLang="en-US" sz="2400" dirty="0"/>
          </a:p>
          <a:p>
            <a:pPr eaLnBrk="1" hangingPunct="1"/>
            <a:endParaRPr lang="en-US" altLang="en-US" sz="2400" dirty="0"/>
          </a:p>
        </p:txBody>
      </p:sp>
      <p:sp>
        <p:nvSpPr>
          <p:cNvPr id="117765" name="Text Box 5"/>
          <p:cNvSpPr txBox="1">
            <a:spLocks noChangeArrowheads="1"/>
          </p:cNvSpPr>
          <p:nvPr/>
        </p:nvSpPr>
        <p:spPr bwMode="auto">
          <a:xfrm>
            <a:off x="914400" y="3748641"/>
            <a:ext cx="6705600" cy="1323439"/>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dirty="0">
                <a:solidFill>
                  <a:schemeClr val="bg1"/>
                </a:solidFill>
              </a:rPr>
              <a:t>To find the representation of -4, first note that</a:t>
            </a:r>
          </a:p>
          <a:p>
            <a:pPr eaLnBrk="1" hangingPunct="1">
              <a:spcBef>
                <a:spcPct val="50000"/>
              </a:spcBef>
            </a:pPr>
            <a:r>
              <a:rPr lang="en-US" altLang="en-US" sz="2000" b="1" i="0" dirty="0">
                <a:solidFill>
                  <a:schemeClr val="bg1"/>
                </a:solidFill>
              </a:rPr>
              <a:t>        +4  =  0100</a:t>
            </a:r>
          </a:p>
          <a:p>
            <a:pPr eaLnBrk="1" hangingPunct="1">
              <a:spcBef>
                <a:spcPct val="50000"/>
              </a:spcBef>
            </a:pPr>
            <a:r>
              <a:rPr lang="en-US" altLang="en-US" sz="2000" b="1" i="0" dirty="0">
                <a:solidFill>
                  <a:schemeClr val="bg1"/>
                </a:solidFill>
              </a:rPr>
              <a:t>        -4   =  1’s complement of 0100  =  1011</a:t>
            </a:r>
          </a:p>
        </p:txBody>
      </p:sp>
    </p:spTree>
    <p:extLst>
      <p:ext uri="{BB962C8B-B14F-4D97-AF65-F5344CB8AC3E}">
        <p14:creationId xmlns:p14="http://schemas.microsoft.com/office/powerpoint/2010/main" val="117496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 Number System</a:t>
            </a:r>
          </a:p>
        </p:txBody>
      </p:sp>
      <p:sp>
        <p:nvSpPr>
          <p:cNvPr id="6147" name="Rectangle 3"/>
          <p:cNvSpPr>
            <a:spLocks noGrp="1" noChangeArrowheads="1"/>
          </p:cNvSpPr>
          <p:nvPr>
            <p:ph idx="1"/>
          </p:nvPr>
        </p:nvSpPr>
        <p:spPr>
          <a:xfrm>
            <a:off x="457200" y="1200150"/>
            <a:ext cx="8229600" cy="3543300"/>
          </a:xfrm>
        </p:spPr>
        <p:txBody>
          <a:bodyPr>
            <a:normAutofit fontScale="92500" lnSpcReduction="10000"/>
          </a:bodyPr>
          <a:lstStyle/>
          <a:p>
            <a:pPr marL="533400" indent="-533400" algn="just" eaLnBrk="1" hangingPunct="1"/>
            <a:r>
              <a:rPr lang="en-US" altLang="en-US" dirty="0"/>
              <a:t>Two digits:</a:t>
            </a:r>
          </a:p>
          <a:p>
            <a:pPr marL="914400" lvl="1" indent="-457200" algn="just" eaLnBrk="1" hangingPunct="1"/>
            <a:r>
              <a:rPr lang="en-US" altLang="en-US" dirty="0"/>
              <a:t>0 and 1.</a:t>
            </a:r>
          </a:p>
          <a:p>
            <a:pPr marL="914400" lvl="1" indent="-457200" algn="just" eaLnBrk="1" hangingPunct="1"/>
            <a:r>
              <a:rPr lang="en-US" altLang="en-US" dirty="0"/>
              <a:t>Every digit position has a weight which is a power of 2.</a:t>
            </a:r>
          </a:p>
          <a:p>
            <a:pPr marL="914400" lvl="1" indent="-457200" algn="just" eaLnBrk="1" hangingPunct="1"/>
            <a:r>
              <a:rPr lang="en-US" altLang="en-US" i="1" dirty="0"/>
              <a:t>Base</a:t>
            </a:r>
            <a:r>
              <a:rPr lang="en-US" altLang="en-US" dirty="0"/>
              <a:t> or </a:t>
            </a:r>
            <a:r>
              <a:rPr lang="en-US" altLang="en-US" i="1" dirty="0"/>
              <a:t>radix</a:t>
            </a:r>
            <a:r>
              <a:rPr lang="en-US" altLang="en-US" dirty="0"/>
              <a:t> is 2.</a:t>
            </a:r>
          </a:p>
          <a:p>
            <a:pPr marL="533400" indent="-533400" algn="just" eaLnBrk="1" hangingPunct="1"/>
            <a:r>
              <a:rPr lang="en-US" altLang="en-US" dirty="0"/>
              <a:t>Example:</a:t>
            </a:r>
          </a:p>
          <a:p>
            <a:pPr marL="914400" lvl="1" indent="-457200" algn="just" eaLnBrk="1" hangingPunct="1">
              <a:buFontTx/>
              <a:buNone/>
            </a:pPr>
            <a:r>
              <a:rPr lang="en-US" altLang="en-US" dirty="0"/>
              <a:t>110 =  1 x 2</a:t>
            </a:r>
            <a:r>
              <a:rPr lang="en-US" altLang="en-US" baseline="30000" dirty="0"/>
              <a:t>2</a:t>
            </a:r>
            <a:r>
              <a:rPr lang="en-US" altLang="en-US" dirty="0"/>
              <a:t>  +  1 x 2</a:t>
            </a:r>
            <a:r>
              <a:rPr lang="en-US" altLang="en-US" baseline="30000" dirty="0"/>
              <a:t>1</a:t>
            </a:r>
            <a:r>
              <a:rPr lang="en-US" altLang="en-US" dirty="0"/>
              <a:t>  +  0 x 2</a:t>
            </a:r>
            <a:r>
              <a:rPr lang="en-US" altLang="en-US" baseline="30000" dirty="0"/>
              <a:t>0</a:t>
            </a:r>
          </a:p>
          <a:p>
            <a:pPr marL="914400" lvl="1" indent="-457200" algn="just" eaLnBrk="1" hangingPunct="1">
              <a:buFontTx/>
              <a:buNone/>
            </a:pPr>
            <a:r>
              <a:rPr lang="en-US" altLang="en-US" dirty="0"/>
              <a:t>101.01 =  1 x 2</a:t>
            </a:r>
            <a:r>
              <a:rPr lang="en-US" altLang="en-US" baseline="30000" dirty="0"/>
              <a:t>2</a:t>
            </a:r>
            <a:r>
              <a:rPr lang="en-US" altLang="en-US" dirty="0"/>
              <a:t>  +  0 x 2</a:t>
            </a:r>
            <a:r>
              <a:rPr lang="en-US" altLang="en-US" baseline="30000" dirty="0"/>
              <a:t>1</a:t>
            </a:r>
            <a:r>
              <a:rPr lang="en-US" altLang="en-US" dirty="0"/>
              <a:t>  +  1 x 2</a:t>
            </a:r>
            <a:r>
              <a:rPr lang="en-US" altLang="en-US" baseline="30000" dirty="0"/>
              <a:t>0</a:t>
            </a:r>
            <a:r>
              <a:rPr lang="en-US" altLang="en-US" dirty="0"/>
              <a:t>  +  0 x 2</a:t>
            </a:r>
            <a:r>
              <a:rPr lang="en-US" altLang="en-US" baseline="30000" dirty="0"/>
              <a:t>-1</a:t>
            </a:r>
            <a:r>
              <a:rPr lang="en-US" altLang="en-US" dirty="0"/>
              <a:t>  +  1 x 2</a:t>
            </a:r>
            <a:r>
              <a:rPr lang="en-US" altLang="en-US" baseline="30000" dirty="0"/>
              <a:t>-2</a:t>
            </a:r>
          </a:p>
          <a:p>
            <a:pPr marL="914400" lvl="1" indent="-457200" eaLnBrk="1" hangingPunct="1">
              <a:buFontTx/>
              <a:buNone/>
            </a:pPr>
            <a:endParaRPr lang="en-US" altLang="en-US" dirty="0"/>
          </a:p>
        </p:txBody>
      </p:sp>
    </p:spTree>
    <p:extLst>
      <p:ext uri="{BB962C8B-B14F-4D97-AF65-F5344CB8AC3E}">
        <p14:creationId xmlns:p14="http://schemas.microsoft.com/office/powerpoint/2010/main" val="3975356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sz="4000" b="1" dirty="0">
                <a:solidFill>
                  <a:srgbClr val="000099"/>
                </a:solidFill>
              </a:rPr>
              <a:t>One’s Complement Representation</a:t>
            </a:r>
          </a:p>
        </p:txBody>
      </p:sp>
      <p:sp>
        <p:nvSpPr>
          <p:cNvPr id="118787" name="Rectangle 3"/>
          <p:cNvSpPr>
            <a:spLocks noGrp="1" noChangeArrowheads="1"/>
          </p:cNvSpPr>
          <p:nvPr>
            <p:ph idx="1"/>
          </p:nvPr>
        </p:nvSpPr>
        <p:spPr/>
        <p:txBody>
          <a:bodyPr>
            <a:normAutofit fontScale="92500" lnSpcReduction="10000"/>
          </a:bodyPr>
          <a:lstStyle/>
          <a:p>
            <a:pPr>
              <a:defRPr/>
            </a:pPr>
            <a:r>
              <a:rPr lang="en-US" altLang="en-US" sz="2600" dirty="0">
                <a:solidFill>
                  <a:srgbClr val="000099"/>
                </a:solidFill>
              </a:rPr>
              <a:t>Range of numbers that can be represented:</a:t>
            </a:r>
          </a:p>
          <a:p>
            <a:pPr lvl="1" eaLnBrk="1" hangingPunct="1">
              <a:buFontTx/>
              <a:buNone/>
            </a:pPr>
            <a:r>
              <a:rPr lang="en-US" altLang="en-US" sz="2000" dirty="0"/>
              <a:t>     </a:t>
            </a:r>
            <a:r>
              <a:rPr lang="en-US" altLang="en-US" sz="2000" dirty="0">
                <a:solidFill>
                  <a:srgbClr val="FF0000"/>
                </a:solidFill>
              </a:rPr>
              <a:t>Maximum  ::  + (2</a:t>
            </a:r>
            <a:r>
              <a:rPr lang="en-US" altLang="en-US" sz="2000" baseline="30000" dirty="0">
                <a:solidFill>
                  <a:srgbClr val="FF0000"/>
                </a:solidFill>
              </a:rPr>
              <a:t>n-1</a:t>
            </a:r>
            <a:r>
              <a:rPr lang="en-US" altLang="en-US" sz="2000" dirty="0">
                <a:solidFill>
                  <a:srgbClr val="FF0000"/>
                </a:solidFill>
              </a:rPr>
              <a:t> – 1)</a:t>
            </a:r>
          </a:p>
          <a:p>
            <a:pPr lvl="1" eaLnBrk="1" hangingPunct="1">
              <a:buFontTx/>
              <a:buNone/>
            </a:pPr>
            <a:r>
              <a:rPr lang="en-US" altLang="en-US" sz="2000" dirty="0">
                <a:solidFill>
                  <a:srgbClr val="FF0000"/>
                </a:solidFill>
              </a:rPr>
              <a:t>     Minimum   ::  </a:t>
            </a:r>
            <a:r>
              <a:rPr lang="en-US" altLang="en-US" sz="2000" dirty="0">
                <a:solidFill>
                  <a:srgbClr val="FF0000"/>
                </a:solidFill>
                <a:sym typeface="Symbol" pitchFamily="18" charset="2"/>
              </a:rPr>
              <a:t></a:t>
            </a:r>
            <a:r>
              <a:rPr lang="en-US" altLang="en-US" sz="2000" dirty="0">
                <a:solidFill>
                  <a:srgbClr val="FF0000"/>
                </a:solidFill>
              </a:rPr>
              <a:t> (2</a:t>
            </a:r>
            <a:r>
              <a:rPr lang="en-US" altLang="en-US" sz="2000" baseline="30000" dirty="0">
                <a:solidFill>
                  <a:srgbClr val="FF0000"/>
                </a:solidFill>
              </a:rPr>
              <a:t>n-1</a:t>
            </a:r>
            <a:r>
              <a:rPr lang="en-US" altLang="en-US" sz="2000" dirty="0">
                <a:solidFill>
                  <a:srgbClr val="FF0000"/>
                </a:solidFill>
              </a:rPr>
              <a:t> – 1)</a:t>
            </a:r>
          </a:p>
          <a:p>
            <a:pPr>
              <a:defRPr/>
            </a:pPr>
            <a:r>
              <a:rPr lang="en-US" altLang="en-US" sz="2600" dirty="0">
                <a:solidFill>
                  <a:srgbClr val="000099"/>
                </a:solidFill>
              </a:rPr>
              <a:t>A problem:</a:t>
            </a:r>
          </a:p>
          <a:p>
            <a:pPr lvl="1" eaLnBrk="1" hangingPunct="1">
              <a:buFontTx/>
              <a:buNone/>
            </a:pPr>
            <a:r>
              <a:rPr lang="en-US" altLang="en-US" sz="2000" dirty="0"/>
              <a:t>     Two different representations of zero.</a:t>
            </a:r>
          </a:p>
          <a:p>
            <a:pPr lvl="2" eaLnBrk="1" hangingPunct="1">
              <a:buFontTx/>
              <a:buNone/>
            </a:pPr>
            <a:r>
              <a:rPr lang="en-US" altLang="en-US" sz="1800" dirty="0">
                <a:solidFill>
                  <a:srgbClr val="FF0000"/>
                </a:solidFill>
              </a:rPr>
              <a:t>    +0   </a:t>
            </a:r>
            <a:r>
              <a:rPr lang="en-US" altLang="en-US" sz="1800" dirty="0">
                <a:solidFill>
                  <a:srgbClr val="FF0000"/>
                </a:solidFill>
                <a:sym typeface="Wingdings" pitchFamily="2" charset="2"/>
              </a:rPr>
              <a:t>   0 000….0</a:t>
            </a:r>
          </a:p>
          <a:p>
            <a:pPr lvl="2" eaLnBrk="1" hangingPunct="1">
              <a:buFontTx/>
              <a:buNone/>
            </a:pPr>
            <a:r>
              <a:rPr lang="en-US" altLang="en-US" sz="1800" dirty="0">
                <a:solidFill>
                  <a:srgbClr val="FF0000"/>
                </a:solidFill>
                <a:sym typeface="Wingdings" pitchFamily="2" charset="2"/>
              </a:rPr>
              <a:t>    -0       1 111….1</a:t>
            </a:r>
          </a:p>
          <a:p>
            <a:pPr eaLnBrk="1" hangingPunct="1"/>
            <a:r>
              <a:rPr lang="en-US" altLang="en-US" sz="2600" dirty="0">
                <a:solidFill>
                  <a:srgbClr val="000099"/>
                </a:solidFill>
              </a:rPr>
              <a:t>Advantage of 1’s complement representation</a:t>
            </a:r>
          </a:p>
          <a:p>
            <a:pPr lvl="1" eaLnBrk="1" hangingPunct="1"/>
            <a:r>
              <a:rPr lang="en-US" altLang="en-US" sz="2000" dirty="0">
                <a:solidFill>
                  <a:srgbClr val="FF0000"/>
                </a:solidFill>
              </a:rPr>
              <a:t>Subtraction can be done using addition.</a:t>
            </a:r>
          </a:p>
          <a:p>
            <a:pPr lvl="1" eaLnBrk="1" hangingPunct="1"/>
            <a:r>
              <a:rPr lang="en-US" altLang="en-US" sz="2000" dirty="0">
                <a:solidFill>
                  <a:srgbClr val="FF0000"/>
                </a:solidFill>
              </a:rPr>
              <a:t>Leads to substantial saving in circuitry.</a:t>
            </a:r>
          </a:p>
        </p:txBody>
      </p:sp>
    </p:spTree>
    <p:extLst>
      <p:ext uri="{BB962C8B-B14F-4D97-AF65-F5344CB8AC3E}">
        <p14:creationId xmlns:p14="http://schemas.microsoft.com/office/powerpoint/2010/main" val="527165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altLang="en-US" sz="4000" b="1" dirty="0">
                <a:solidFill>
                  <a:srgbClr val="000099"/>
                </a:solidFill>
              </a:rPr>
              <a:t>Two’s Complement Representation</a:t>
            </a:r>
          </a:p>
        </p:txBody>
      </p:sp>
      <p:sp>
        <p:nvSpPr>
          <p:cNvPr id="119811" name="Rectangle 3"/>
          <p:cNvSpPr>
            <a:spLocks noGrp="1" noChangeArrowheads="1"/>
          </p:cNvSpPr>
          <p:nvPr>
            <p:ph idx="1"/>
          </p:nvPr>
        </p:nvSpPr>
        <p:spPr>
          <a:xfrm>
            <a:off x="457200" y="1028700"/>
            <a:ext cx="8229600" cy="3886200"/>
          </a:xfrm>
        </p:spPr>
        <p:txBody>
          <a:bodyPr rtlCol="0">
            <a:normAutofit fontScale="92500" lnSpcReduction="20000"/>
          </a:bodyPr>
          <a:lstStyle/>
          <a:p>
            <a:pPr eaLnBrk="1" fontAlgn="auto" hangingPunct="1">
              <a:lnSpc>
                <a:spcPct val="90000"/>
              </a:lnSpc>
              <a:spcAft>
                <a:spcPts val="0"/>
              </a:spcAft>
              <a:defRPr/>
            </a:pPr>
            <a:r>
              <a:rPr lang="en-US" altLang="en-US" sz="2600" dirty="0">
                <a:solidFill>
                  <a:srgbClr val="000099"/>
                </a:solidFill>
              </a:rPr>
              <a:t>Basic idea:</a:t>
            </a:r>
          </a:p>
          <a:p>
            <a:pPr lvl="1" algn="just" eaLnBrk="1" fontAlgn="auto" hangingPunct="1">
              <a:lnSpc>
                <a:spcPct val="90000"/>
              </a:lnSpc>
              <a:spcAft>
                <a:spcPts val="0"/>
              </a:spcAft>
              <a:defRPr/>
            </a:pPr>
            <a:r>
              <a:rPr lang="en-US" sz="2600" dirty="0">
                <a:solidFill>
                  <a:srgbClr val="FF0000"/>
                </a:solidFill>
              </a:rPr>
              <a:t>Positive numbers are represented exactly as in sign-magnitude form.</a:t>
            </a:r>
          </a:p>
          <a:p>
            <a:pPr lvl="1" algn="just" eaLnBrk="1" fontAlgn="auto" hangingPunct="1">
              <a:lnSpc>
                <a:spcPct val="90000"/>
              </a:lnSpc>
              <a:spcAft>
                <a:spcPts val="0"/>
              </a:spcAft>
              <a:defRPr/>
            </a:pPr>
            <a:r>
              <a:rPr lang="en-US" sz="2600" dirty="0">
                <a:solidFill>
                  <a:srgbClr val="FF0000"/>
                </a:solidFill>
              </a:rPr>
              <a:t>Negative numbers are represented in 2’s complement form.</a:t>
            </a:r>
          </a:p>
          <a:p>
            <a:pPr lvl="1" eaLnBrk="1" fontAlgn="auto" hangingPunct="1">
              <a:lnSpc>
                <a:spcPct val="90000"/>
              </a:lnSpc>
              <a:spcAft>
                <a:spcPts val="0"/>
              </a:spcAft>
              <a:defRPr/>
            </a:pPr>
            <a:endParaRPr lang="en-US" sz="2600" dirty="0">
              <a:solidFill>
                <a:srgbClr val="92D050"/>
              </a:solidFill>
            </a:endParaRPr>
          </a:p>
          <a:p>
            <a:pPr>
              <a:lnSpc>
                <a:spcPct val="90000"/>
              </a:lnSpc>
              <a:defRPr/>
            </a:pPr>
            <a:r>
              <a:rPr lang="en-US" altLang="en-US" sz="2600" dirty="0">
                <a:solidFill>
                  <a:srgbClr val="000099"/>
                </a:solidFill>
              </a:rPr>
              <a:t>How to compute the 2’s complement of a number?</a:t>
            </a:r>
          </a:p>
          <a:p>
            <a:pPr lvl="1" algn="just" eaLnBrk="1" fontAlgn="auto" hangingPunct="1">
              <a:lnSpc>
                <a:spcPct val="90000"/>
              </a:lnSpc>
              <a:spcAft>
                <a:spcPts val="0"/>
              </a:spcAft>
              <a:defRPr/>
            </a:pPr>
            <a:r>
              <a:rPr lang="en-US" sz="2400" dirty="0">
                <a:solidFill>
                  <a:srgbClr val="FF0000"/>
                </a:solidFill>
              </a:rPr>
              <a:t>Complement every bit of the number (1</a:t>
            </a:r>
            <a:r>
              <a:rPr lang="en-US" sz="2400" dirty="0">
                <a:solidFill>
                  <a:srgbClr val="FF0000"/>
                </a:solidFill>
                <a:sym typeface="Wingdings" pitchFamily="2" charset="2"/>
              </a:rPr>
              <a:t>0 and 01), and then </a:t>
            </a:r>
            <a:r>
              <a:rPr lang="en-US" sz="2400" b="1" i="1" dirty="0">
                <a:solidFill>
                  <a:srgbClr val="FF0000"/>
                </a:solidFill>
                <a:sym typeface="Wingdings" pitchFamily="2" charset="2"/>
              </a:rPr>
              <a:t>add one</a:t>
            </a:r>
            <a:r>
              <a:rPr lang="en-US" sz="2400" b="1" dirty="0">
                <a:solidFill>
                  <a:srgbClr val="FF0000"/>
                </a:solidFill>
                <a:sym typeface="Wingdings" pitchFamily="2" charset="2"/>
              </a:rPr>
              <a:t> </a:t>
            </a:r>
            <a:r>
              <a:rPr lang="en-US" sz="2400" dirty="0">
                <a:solidFill>
                  <a:srgbClr val="FF0000"/>
                </a:solidFill>
                <a:sym typeface="Wingdings" pitchFamily="2" charset="2"/>
              </a:rPr>
              <a:t>to the resulting number.</a:t>
            </a:r>
          </a:p>
          <a:p>
            <a:pPr lvl="1" eaLnBrk="1" fontAlgn="auto" hangingPunct="1">
              <a:lnSpc>
                <a:spcPct val="90000"/>
              </a:lnSpc>
              <a:spcAft>
                <a:spcPts val="0"/>
              </a:spcAft>
              <a:defRPr/>
            </a:pPr>
            <a:r>
              <a:rPr lang="en-US" sz="2400" dirty="0">
                <a:solidFill>
                  <a:srgbClr val="FF0000"/>
                </a:solidFill>
                <a:sym typeface="Wingdings" pitchFamily="2" charset="2"/>
              </a:rPr>
              <a:t>MSB will indicate the sign of the number.</a:t>
            </a:r>
          </a:p>
          <a:p>
            <a:pPr lvl="2" eaLnBrk="1" fontAlgn="auto" hangingPunct="1">
              <a:lnSpc>
                <a:spcPct val="90000"/>
              </a:lnSpc>
              <a:spcAft>
                <a:spcPts val="0"/>
              </a:spcAft>
              <a:buFontTx/>
              <a:buNone/>
              <a:defRPr/>
            </a:pPr>
            <a:r>
              <a:rPr lang="en-US" dirty="0"/>
              <a:t>   0  </a:t>
            </a:r>
            <a:r>
              <a:rPr lang="en-US" dirty="0">
                <a:sym typeface="Wingdings" pitchFamily="2" charset="2"/>
              </a:rPr>
              <a:t>  positive</a:t>
            </a:r>
          </a:p>
          <a:p>
            <a:pPr lvl="2" eaLnBrk="1" fontAlgn="auto" hangingPunct="1">
              <a:lnSpc>
                <a:spcPct val="90000"/>
              </a:lnSpc>
              <a:spcAft>
                <a:spcPts val="0"/>
              </a:spcAft>
              <a:buFontTx/>
              <a:buNone/>
              <a:defRPr/>
            </a:pPr>
            <a:r>
              <a:rPr lang="en-US" dirty="0">
                <a:sym typeface="Wingdings" pitchFamily="2" charset="2"/>
              </a:rPr>
              <a:t>   1    negative</a:t>
            </a:r>
            <a:endParaRPr lang="en-US" dirty="0"/>
          </a:p>
        </p:txBody>
      </p:sp>
    </p:spTree>
    <p:extLst>
      <p:ext uri="{BB962C8B-B14F-4D97-AF65-F5344CB8AC3E}">
        <p14:creationId xmlns:p14="http://schemas.microsoft.com/office/powerpoint/2010/main" val="3956968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228600"/>
            <a:ext cx="7772400" cy="457200"/>
          </a:xfrm>
        </p:spPr>
        <p:txBody>
          <a:bodyPr>
            <a:noAutofit/>
          </a:bodyPr>
          <a:lstStyle/>
          <a:p>
            <a:r>
              <a:rPr lang="en-US" altLang="en-US" sz="4000" b="1" dirty="0">
                <a:solidFill>
                  <a:srgbClr val="000099"/>
                </a:solidFill>
              </a:rPr>
              <a:t>Example  ::  n=4</a:t>
            </a:r>
          </a:p>
        </p:txBody>
      </p:sp>
      <p:sp>
        <p:nvSpPr>
          <p:cNvPr id="120835" name="Rectangle 3"/>
          <p:cNvSpPr>
            <a:spLocks noGrp="1" noChangeArrowheads="1"/>
          </p:cNvSpPr>
          <p:nvPr>
            <p:ph sz="half" idx="1"/>
          </p:nvPr>
        </p:nvSpPr>
        <p:spPr>
          <a:xfrm>
            <a:off x="1905000" y="800100"/>
            <a:ext cx="2309810" cy="2843220"/>
          </a:xfrm>
        </p:spPr>
        <p:txBody>
          <a:bodyPr>
            <a:normAutofit fontScale="92500" lnSpcReduction="20000"/>
          </a:bodyPr>
          <a:lstStyle/>
          <a:p>
            <a:pPr eaLnBrk="1" hangingPunct="1">
              <a:buFontTx/>
              <a:buNone/>
            </a:pPr>
            <a:r>
              <a:rPr lang="en-US" altLang="en-US" sz="2400" dirty="0"/>
              <a:t>0000  </a:t>
            </a:r>
            <a:r>
              <a:rPr lang="en-US" altLang="en-US" sz="2400" dirty="0">
                <a:sym typeface="Wingdings" pitchFamily="2" charset="2"/>
              </a:rPr>
              <a:t>  +0</a:t>
            </a:r>
          </a:p>
          <a:p>
            <a:pPr eaLnBrk="1" hangingPunct="1">
              <a:buFontTx/>
              <a:buNone/>
            </a:pPr>
            <a:r>
              <a:rPr lang="en-US" altLang="en-US" sz="2400" dirty="0">
                <a:sym typeface="Wingdings" pitchFamily="2" charset="2"/>
              </a:rPr>
              <a:t>0001    +1</a:t>
            </a:r>
          </a:p>
          <a:p>
            <a:pPr eaLnBrk="1" hangingPunct="1">
              <a:buFontTx/>
              <a:buNone/>
            </a:pPr>
            <a:r>
              <a:rPr lang="en-US" altLang="en-US" sz="2400" dirty="0">
                <a:sym typeface="Wingdings" pitchFamily="2" charset="2"/>
              </a:rPr>
              <a:t>0010    +2</a:t>
            </a:r>
          </a:p>
          <a:p>
            <a:pPr eaLnBrk="1" hangingPunct="1">
              <a:buFontTx/>
              <a:buNone/>
            </a:pPr>
            <a:r>
              <a:rPr lang="en-US" altLang="en-US" sz="2400" dirty="0">
                <a:sym typeface="Wingdings" pitchFamily="2" charset="2"/>
              </a:rPr>
              <a:t>0011    +3</a:t>
            </a:r>
          </a:p>
          <a:p>
            <a:pPr eaLnBrk="1" hangingPunct="1">
              <a:buFontTx/>
              <a:buNone/>
            </a:pPr>
            <a:r>
              <a:rPr lang="en-US" altLang="en-US" sz="2400" dirty="0">
                <a:sym typeface="Wingdings" pitchFamily="2" charset="2"/>
              </a:rPr>
              <a:t>0100    +4</a:t>
            </a:r>
          </a:p>
          <a:p>
            <a:pPr eaLnBrk="1" hangingPunct="1">
              <a:buFontTx/>
              <a:buNone/>
            </a:pPr>
            <a:r>
              <a:rPr lang="en-US" altLang="en-US" sz="2400" dirty="0">
                <a:sym typeface="Wingdings" pitchFamily="2" charset="2"/>
              </a:rPr>
              <a:t>0101    +5</a:t>
            </a:r>
          </a:p>
          <a:p>
            <a:pPr eaLnBrk="1" hangingPunct="1">
              <a:buFontTx/>
              <a:buNone/>
            </a:pPr>
            <a:r>
              <a:rPr lang="en-US" altLang="en-US" sz="2400" dirty="0">
                <a:sym typeface="Wingdings" pitchFamily="2" charset="2"/>
              </a:rPr>
              <a:t>0110    +6</a:t>
            </a:r>
          </a:p>
          <a:p>
            <a:pPr eaLnBrk="1" hangingPunct="1">
              <a:buFontTx/>
              <a:buNone/>
            </a:pPr>
            <a:r>
              <a:rPr lang="en-US" altLang="en-US" sz="2400" dirty="0">
                <a:sym typeface="Wingdings" pitchFamily="2" charset="2"/>
              </a:rPr>
              <a:t>0111    +7</a:t>
            </a:r>
            <a:endParaRPr lang="en-US" altLang="en-US" sz="2400" dirty="0"/>
          </a:p>
        </p:txBody>
      </p:sp>
      <p:sp>
        <p:nvSpPr>
          <p:cNvPr id="120836" name="Rectangle 4"/>
          <p:cNvSpPr>
            <a:spLocks noGrp="1" noChangeArrowheads="1"/>
          </p:cNvSpPr>
          <p:nvPr>
            <p:ph sz="half" idx="2"/>
          </p:nvPr>
        </p:nvSpPr>
        <p:spPr>
          <a:xfrm>
            <a:off x="5105400" y="800100"/>
            <a:ext cx="3352800" cy="3543300"/>
          </a:xfrm>
        </p:spPr>
        <p:txBody>
          <a:bodyPr>
            <a:normAutofit fontScale="92500" lnSpcReduction="20000"/>
          </a:bodyPr>
          <a:lstStyle/>
          <a:p>
            <a:pPr eaLnBrk="1" hangingPunct="1">
              <a:buFontTx/>
              <a:buNone/>
            </a:pPr>
            <a:r>
              <a:rPr lang="en-US" altLang="en-US" sz="2400" dirty="0"/>
              <a:t>1000  </a:t>
            </a:r>
            <a:r>
              <a:rPr lang="en-US" altLang="en-US" sz="2400" dirty="0">
                <a:sym typeface="Wingdings" pitchFamily="2" charset="2"/>
              </a:rPr>
              <a:t>  -8</a:t>
            </a:r>
          </a:p>
          <a:p>
            <a:pPr eaLnBrk="1" hangingPunct="1">
              <a:buFontTx/>
              <a:buNone/>
            </a:pPr>
            <a:r>
              <a:rPr lang="en-US" altLang="en-US" sz="2400" dirty="0">
                <a:sym typeface="Wingdings" pitchFamily="2" charset="2"/>
              </a:rPr>
              <a:t>1001    -7</a:t>
            </a:r>
          </a:p>
          <a:p>
            <a:pPr eaLnBrk="1" hangingPunct="1">
              <a:buFontTx/>
              <a:buNone/>
            </a:pPr>
            <a:r>
              <a:rPr lang="en-US" altLang="en-US" sz="2400" dirty="0">
                <a:sym typeface="Wingdings" pitchFamily="2" charset="2"/>
              </a:rPr>
              <a:t>1010    -6</a:t>
            </a:r>
          </a:p>
          <a:p>
            <a:pPr eaLnBrk="1" hangingPunct="1">
              <a:buFontTx/>
              <a:buNone/>
            </a:pPr>
            <a:r>
              <a:rPr lang="en-US" altLang="en-US" sz="2400" dirty="0">
                <a:sym typeface="Wingdings" pitchFamily="2" charset="2"/>
              </a:rPr>
              <a:t>1011    -5</a:t>
            </a:r>
          </a:p>
          <a:p>
            <a:pPr eaLnBrk="1" hangingPunct="1">
              <a:buFontTx/>
              <a:buNone/>
            </a:pPr>
            <a:r>
              <a:rPr lang="en-US" altLang="en-US" sz="2400" dirty="0">
                <a:sym typeface="Wingdings" pitchFamily="2" charset="2"/>
              </a:rPr>
              <a:t>1100    -4</a:t>
            </a:r>
          </a:p>
          <a:p>
            <a:pPr eaLnBrk="1" hangingPunct="1">
              <a:buFontTx/>
              <a:buNone/>
            </a:pPr>
            <a:r>
              <a:rPr lang="en-US" altLang="en-US" sz="2400" dirty="0">
                <a:sym typeface="Wingdings" pitchFamily="2" charset="2"/>
              </a:rPr>
              <a:t>1101    -3</a:t>
            </a:r>
          </a:p>
          <a:p>
            <a:pPr eaLnBrk="1" hangingPunct="1">
              <a:buFontTx/>
              <a:buNone/>
            </a:pPr>
            <a:r>
              <a:rPr lang="en-US" altLang="en-US" sz="2400" dirty="0">
                <a:sym typeface="Wingdings" pitchFamily="2" charset="2"/>
              </a:rPr>
              <a:t>1110    -2</a:t>
            </a:r>
          </a:p>
          <a:p>
            <a:pPr eaLnBrk="1" hangingPunct="1">
              <a:buFontTx/>
              <a:buNone/>
            </a:pPr>
            <a:r>
              <a:rPr lang="en-US" altLang="en-US" sz="2400" dirty="0">
                <a:sym typeface="Wingdings" pitchFamily="2" charset="2"/>
              </a:rPr>
              <a:t>1111    -1</a:t>
            </a:r>
            <a:endParaRPr lang="en-US" altLang="en-US" sz="2400" dirty="0"/>
          </a:p>
          <a:p>
            <a:pPr eaLnBrk="1" hangingPunct="1"/>
            <a:endParaRPr lang="en-US" altLang="en-US" sz="2400" dirty="0"/>
          </a:p>
        </p:txBody>
      </p:sp>
      <p:sp>
        <p:nvSpPr>
          <p:cNvPr id="120837" name="Text Box 5"/>
          <p:cNvSpPr txBox="1">
            <a:spLocks noChangeArrowheads="1"/>
          </p:cNvSpPr>
          <p:nvPr/>
        </p:nvSpPr>
        <p:spPr bwMode="auto">
          <a:xfrm>
            <a:off x="1214414" y="3643320"/>
            <a:ext cx="6781800" cy="1323439"/>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dirty="0">
                <a:solidFill>
                  <a:schemeClr val="bg1"/>
                </a:solidFill>
              </a:rPr>
              <a:t>To find the representation of, say, -4, first note that</a:t>
            </a:r>
          </a:p>
          <a:p>
            <a:pPr eaLnBrk="1" hangingPunct="1">
              <a:spcBef>
                <a:spcPct val="50000"/>
              </a:spcBef>
            </a:pPr>
            <a:r>
              <a:rPr lang="en-US" altLang="en-US" sz="2000" b="1" i="0" dirty="0">
                <a:solidFill>
                  <a:schemeClr val="bg1"/>
                </a:solidFill>
              </a:rPr>
              <a:t>        +4  =  0100</a:t>
            </a:r>
          </a:p>
          <a:p>
            <a:pPr eaLnBrk="1" hangingPunct="1">
              <a:spcBef>
                <a:spcPct val="50000"/>
              </a:spcBef>
            </a:pPr>
            <a:r>
              <a:rPr lang="en-US" altLang="en-US" sz="2000" b="1" i="0" dirty="0">
                <a:solidFill>
                  <a:schemeClr val="bg1"/>
                </a:solidFill>
              </a:rPr>
              <a:t>        -4   =  2’s complement of 0100  =  1011+1  =  1100</a:t>
            </a:r>
          </a:p>
        </p:txBody>
      </p:sp>
    </p:spTree>
    <p:extLst>
      <p:ext uri="{BB962C8B-B14F-4D97-AF65-F5344CB8AC3E}">
        <p14:creationId xmlns:p14="http://schemas.microsoft.com/office/powerpoint/2010/main" val="1289189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10"/>
            <a:ext cx="8229600" cy="857250"/>
          </a:xfrm>
        </p:spPr>
        <p:txBody>
          <a:bodyPr>
            <a:normAutofit fontScale="90000"/>
          </a:bodyPr>
          <a:lstStyle/>
          <a:p>
            <a:r>
              <a:rPr lang="en-US" altLang="en-US" sz="4000" b="1" dirty="0">
                <a:solidFill>
                  <a:srgbClr val="000099"/>
                </a:solidFill>
              </a:rPr>
              <a:t>IEEE Standard 754 Floating Point Numbers</a:t>
            </a:r>
            <a:br>
              <a:rPr lang="en-US" b="1" dirty="0"/>
            </a:br>
            <a:endParaRPr lang="en-US" dirty="0"/>
          </a:p>
        </p:txBody>
      </p:sp>
      <p:sp>
        <p:nvSpPr>
          <p:cNvPr id="5" name="Rectangle 4"/>
          <p:cNvSpPr/>
          <p:nvPr/>
        </p:nvSpPr>
        <p:spPr>
          <a:xfrm>
            <a:off x="571472" y="1111929"/>
            <a:ext cx="7929618" cy="2554545"/>
          </a:xfrm>
          <a:prstGeom prst="rect">
            <a:avLst/>
          </a:prstGeom>
        </p:spPr>
        <p:txBody>
          <a:bodyPr wrap="square">
            <a:spAutoFit/>
          </a:bodyPr>
          <a:lstStyle/>
          <a:p>
            <a:pPr algn="just"/>
            <a:r>
              <a:rPr lang="en-US" sz="2000" dirty="0"/>
              <a:t>The IEEE Standard for Floating-Point Arithmetic (IEEE 754) is a technical standard for floating-point computation which was established in 1985 by the </a:t>
            </a:r>
            <a:r>
              <a:rPr lang="en-US" sz="2000" b="1" dirty="0"/>
              <a:t>Institute of Electrical and Electronics Engineers (IEEE)</a:t>
            </a:r>
            <a:r>
              <a:rPr lang="en-US" sz="2000" dirty="0"/>
              <a:t>. </a:t>
            </a:r>
          </a:p>
          <a:p>
            <a:pPr algn="just"/>
            <a:endParaRPr lang="en-IN" sz="2000" dirty="0"/>
          </a:p>
          <a:p>
            <a:pPr algn="just"/>
            <a:r>
              <a:rPr lang="en-IN" sz="2000" dirty="0"/>
              <a:t>IEEE 754 numbers are divided into two representation based on the three components (Sign, Exponent and Mantissa):</a:t>
            </a:r>
          </a:p>
          <a:p>
            <a:pPr algn="just">
              <a:buFont typeface="Courier New" pitchFamily="49" charset="0"/>
              <a:buChar char="o"/>
            </a:pPr>
            <a:r>
              <a:rPr lang="en-IN" sz="2000" dirty="0"/>
              <a:t> Single precision (32-bit)</a:t>
            </a:r>
          </a:p>
          <a:p>
            <a:pPr algn="just">
              <a:buFont typeface="Courier New" pitchFamily="49" charset="0"/>
              <a:buChar char="o"/>
            </a:pPr>
            <a:r>
              <a:rPr lang="en-IN" sz="2000" dirty="0"/>
              <a:t>  Double precision (64-bit)</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034" y="285734"/>
            <a:ext cx="8286808" cy="4401205"/>
          </a:xfrm>
          <a:prstGeom prst="rect">
            <a:avLst/>
          </a:prstGeom>
        </p:spPr>
        <p:txBody>
          <a:bodyPr wrap="square">
            <a:spAutoFit/>
          </a:bodyPr>
          <a:lstStyle/>
          <a:p>
            <a:pPr fontAlgn="base"/>
            <a:r>
              <a:rPr lang="en-US" sz="2000" dirty="0"/>
              <a:t>IEEE 754 has 3 basic components:</a:t>
            </a:r>
          </a:p>
          <a:p>
            <a:pPr fontAlgn="base"/>
            <a:endParaRPr lang="en-US" sz="2000" dirty="0"/>
          </a:p>
          <a:p>
            <a:pPr marL="457200" indent="-457200" fontAlgn="base">
              <a:buFont typeface="+mj-lt"/>
              <a:buAutoNum type="arabicPeriod"/>
            </a:pPr>
            <a:r>
              <a:rPr lang="en-US" sz="2000" b="1" dirty="0"/>
              <a:t>The Sign of Mantissa –</a:t>
            </a:r>
            <a:br>
              <a:rPr lang="en-US" sz="2000" dirty="0"/>
            </a:br>
            <a:r>
              <a:rPr lang="en-US" sz="2000" dirty="0"/>
              <a:t>This is as simple as the name. 0 represents a positive number while 1 represents a negative number.</a:t>
            </a:r>
          </a:p>
          <a:p>
            <a:pPr marL="457200" indent="-457200" fontAlgn="base">
              <a:buFont typeface="+mj-lt"/>
              <a:buAutoNum type="arabicPeriod"/>
            </a:pPr>
            <a:r>
              <a:rPr lang="en-US" sz="2000" b="1" dirty="0"/>
              <a:t>The Biased exponent –</a:t>
            </a:r>
            <a:br>
              <a:rPr lang="en-US" sz="2000" dirty="0"/>
            </a:br>
            <a:r>
              <a:rPr lang="en-US" sz="2000" dirty="0"/>
              <a:t>The exponent field needs to represent both positive and negative exponents. A bias is added to the actual exponent in order to get the stored exponent.</a:t>
            </a:r>
          </a:p>
          <a:p>
            <a:pPr marL="457200" indent="-457200" fontAlgn="base">
              <a:buFont typeface="+mj-lt"/>
              <a:buAutoNum type="arabicPeriod"/>
            </a:pPr>
            <a:r>
              <a:rPr lang="en-US" sz="2000" b="1" dirty="0"/>
              <a:t>The </a:t>
            </a:r>
            <a:r>
              <a:rPr lang="en-US" sz="2000" b="1" dirty="0" err="1"/>
              <a:t>Normalised</a:t>
            </a:r>
            <a:r>
              <a:rPr lang="en-US" sz="2000" b="1" dirty="0"/>
              <a:t> Mantissa –</a:t>
            </a:r>
            <a:br>
              <a:rPr lang="en-US" sz="2000" dirty="0"/>
            </a:br>
            <a:r>
              <a:rPr lang="en-US" sz="2000" dirty="0"/>
              <a:t>The mantissa is part of a number in scientific notation or a floating-point number, consisting of its significant digits. Here we have only 2 digits, i.e. 0 and 1. So a </a:t>
            </a:r>
            <a:r>
              <a:rPr lang="en-US" sz="2000" dirty="0" err="1"/>
              <a:t>normalised</a:t>
            </a:r>
            <a:r>
              <a:rPr lang="en-US" sz="2000" dirty="0"/>
              <a:t> mantissa is one with only one 1 to the left of the decimal.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dirty="0">
                <a:solidFill>
                  <a:srgbClr val="000099"/>
                </a:solidFill>
              </a:rPr>
              <a:t>IEEE 754  Single precision (32-bit)</a:t>
            </a:r>
            <a:endParaRPr lang="en-US" altLang="en-US" sz="3600" b="1" dirty="0">
              <a:solidFill>
                <a:srgbClr val="000099"/>
              </a:solidFill>
            </a:endParaRPr>
          </a:p>
        </p:txBody>
      </p:sp>
      <p:sp>
        <p:nvSpPr>
          <p:cNvPr id="4" name="Content Placeholder 3"/>
          <p:cNvSpPr>
            <a:spLocks noGrp="1"/>
          </p:cNvSpPr>
          <p:nvPr>
            <p:ph idx="1"/>
          </p:nvPr>
        </p:nvSpPr>
        <p:spPr>
          <a:xfrm>
            <a:off x="428596" y="1000114"/>
            <a:ext cx="8229600" cy="3394472"/>
          </a:xfrm>
        </p:spPr>
        <p:txBody>
          <a:bodyPr>
            <a:normAutofit/>
          </a:bodyPr>
          <a:lstStyle/>
          <a:p>
            <a:pPr algn="just"/>
            <a:r>
              <a:rPr lang="en-IN" sz="2400" dirty="0"/>
              <a:t>The IEEE-754 single precision floating point standard uses 1-bit for sign an 8-bit exponent (with a bias of 127) and a 23-bit </a:t>
            </a:r>
            <a:r>
              <a:rPr lang="en-IN" sz="2400" dirty="0" err="1"/>
              <a:t>significand</a:t>
            </a:r>
            <a:r>
              <a:rPr lang="en-IN" sz="2400" dirty="0"/>
              <a:t>. </a:t>
            </a:r>
            <a:endParaRPr lang="en-US" sz="2400" dirty="0"/>
          </a:p>
        </p:txBody>
      </p:sp>
      <p:pic>
        <p:nvPicPr>
          <p:cNvPr id="1026" name="Picture 2" descr="https://media.geeksforgeeks.org/wp-content/uploads/Single-Precision-IEEE-754-Floating-Point-Standard.jpg"/>
          <p:cNvPicPr>
            <a:picLocks noChangeAspect="1" noChangeArrowheads="1"/>
          </p:cNvPicPr>
          <p:nvPr/>
        </p:nvPicPr>
        <p:blipFill>
          <a:blip r:embed="rId2"/>
          <a:srcRect/>
          <a:stretch>
            <a:fillRect/>
          </a:stretch>
        </p:blipFill>
        <p:spPr bwMode="auto">
          <a:xfrm>
            <a:off x="1071538" y="2143122"/>
            <a:ext cx="7143750" cy="2895601"/>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dirty="0">
                <a:solidFill>
                  <a:srgbClr val="000099"/>
                </a:solidFill>
              </a:rPr>
              <a:t>IEEE 754  double precision (64-bit)</a:t>
            </a:r>
            <a:endParaRPr lang="en-US" altLang="en-US" sz="3600" b="1" dirty="0">
              <a:solidFill>
                <a:srgbClr val="000099"/>
              </a:solidFill>
            </a:endParaRPr>
          </a:p>
        </p:txBody>
      </p:sp>
      <p:sp>
        <p:nvSpPr>
          <p:cNvPr id="4" name="Content Placeholder 3"/>
          <p:cNvSpPr>
            <a:spLocks noGrp="1"/>
          </p:cNvSpPr>
          <p:nvPr>
            <p:ph idx="1"/>
          </p:nvPr>
        </p:nvSpPr>
        <p:spPr>
          <a:xfrm>
            <a:off x="428596" y="1000114"/>
            <a:ext cx="8229600" cy="3394472"/>
          </a:xfrm>
        </p:spPr>
        <p:txBody>
          <a:bodyPr>
            <a:normAutofit/>
          </a:bodyPr>
          <a:lstStyle/>
          <a:p>
            <a:pPr algn="just"/>
            <a:r>
              <a:rPr lang="en-IN" sz="2400" dirty="0"/>
              <a:t>The IEEE-754 double precision standard uses 1-bit for sign  and 11-bit exponent (with a bias of 1023) and a 52-bit </a:t>
            </a:r>
            <a:r>
              <a:rPr lang="en-IN" sz="2400" dirty="0" err="1"/>
              <a:t>significand</a:t>
            </a:r>
            <a:r>
              <a:rPr lang="en-IN" sz="2400" dirty="0"/>
              <a:t>. </a:t>
            </a:r>
            <a:endParaRPr lang="en-US" sz="2400" dirty="0"/>
          </a:p>
        </p:txBody>
      </p:sp>
      <p:pic>
        <p:nvPicPr>
          <p:cNvPr id="63490" name="Picture 2" descr="https://media.geeksforgeeks.org/wp-content/uploads/Double-Precision-IEEE-754-Floating-Point-Standard-1024x266.jpg"/>
          <p:cNvPicPr>
            <a:picLocks noChangeAspect="1" noChangeArrowheads="1"/>
          </p:cNvPicPr>
          <p:nvPr/>
        </p:nvPicPr>
        <p:blipFill>
          <a:blip r:embed="rId2"/>
          <a:srcRect/>
          <a:stretch>
            <a:fillRect/>
          </a:stretch>
        </p:blipFill>
        <p:spPr bwMode="auto">
          <a:xfrm>
            <a:off x="500034" y="2285998"/>
            <a:ext cx="8143900" cy="2533651"/>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4514" name="Picture 2"/>
          <p:cNvPicPr>
            <a:picLocks noChangeAspect="1" noChangeArrowheads="1"/>
          </p:cNvPicPr>
          <p:nvPr/>
        </p:nvPicPr>
        <p:blipFill>
          <a:blip r:embed="rId2"/>
          <a:srcRect l="24707" t="30975" r="29721" b="30907"/>
          <a:stretch>
            <a:fillRect/>
          </a:stretch>
        </p:blipFill>
        <p:spPr bwMode="auto">
          <a:xfrm>
            <a:off x="1714480" y="1428742"/>
            <a:ext cx="5929354" cy="2643206"/>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5538" name="Picture 2"/>
          <p:cNvPicPr>
            <a:picLocks noChangeAspect="1" noChangeArrowheads="1"/>
          </p:cNvPicPr>
          <p:nvPr/>
        </p:nvPicPr>
        <p:blipFill>
          <a:blip r:embed="rId2"/>
          <a:srcRect l="22511" t="15453" r="28074" b="15522"/>
          <a:stretch>
            <a:fillRect/>
          </a:stretch>
        </p:blipFill>
        <p:spPr bwMode="auto">
          <a:xfrm>
            <a:off x="0" y="0"/>
            <a:ext cx="9144000" cy="51435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6562" name="Picture 2"/>
          <p:cNvPicPr>
            <a:picLocks noChangeAspect="1" noChangeArrowheads="1"/>
          </p:cNvPicPr>
          <p:nvPr/>
        </p:nvPicPr>
        <p:blipFill>
          <a:blip r:embed="rId2"/>
          <a:srcRect l="21413" t="29876" r="29722" b="35096"/>
          <a:stretch>
            <a:fillRect/>
          </a:stretch>
        </p:blipFill>
        <p:spPr bwMode="auto">
          <a:xfrm>
            <a:off x="-1" y="0"/>
            <a:ext cx="9162881" cy="350044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Counting with Binary Numbers</a:t>
            </a:r>
          </a:p>
        </p:txBody>
      </p:sp>
      <p:sp>
        <p:nvSpPr>
          <p:cNvPr id="147459" name="Rectangle 3"/>
          <p:cNvSpPr>
            <a:spLocks noGrp="1" noChangeArrowheads="1"/>
          </p:cNvSpPr>
          <p:nvPr>
            <p:ph idx="1"/>
          </p:nvPr>
        </p:nvSpPr>
        <p:spPr/>
        <p:txBody>
          <a:bodyPr rtlCol="0">
            <a:normAutofit fontScale="70000" lnSpcReduction="20000"/>
          </a:bodyPr>
          <a:lstStyle/>
          <a:p>
            <a:pPr eaLnBrk="1" fontAlgn="auto" hangingPunct="1">
              <a:lnSpc>
                <a:spcPct val="90000"/>
              </a:lnSpc>
              <a:spcAft>
                <a:spcPts val="0"/>
              </a:spcAft>
              <a:buFontTx/>
              <a:buNone/>
              <a:defRPr/>
            </a:pPr>
            <a:r>
              <a:rPr lang="en-US" dirty="0"/>
              <a:t>                       0</a:t>
            </a:r>
          </a:p>
          <a:p>
            <a:pPr eaLnBrk="1" fontAlgn="auto" hangingPunct="1">
              <a:lnSpc>
                <a:spcPct val="90000"/>
              </a:lnSpc>
              <a:spcAft>
                <a:spcPts val="0"/>
              </a:spcAft>
              <a:buFontTx/>
              <a:buNone/>
              <a:defRPr/>
            </a:pPr>
            <a:r>
              <a:rPr lang="en-US" dirty="0"/>
              <a:t>                       1</a:t>
            </a:r>
          </a:p>
          <a:p>
            <a:pPr eaLnBrk="1" fontAlgn="auto" hangingPunct="1">
              <a:lnSpc>
                <a:spcPct val="90000"/>
              </a:lnSpc>
              <a:spcAft>
                <a:spcPts val="0"/>
              </a:spcAft>
              <a:buFontTx/>
              <a:buNone/>
              <a:defRPr/>
            </a:pPr>
            <a:r>
              <a:rPr lang="en-US" dirty="0"/>
              <a:t>                     10</a:t>
            </a:r>
          </a:p>
          <a:p>
            <a:pPr eaLnBrk="1" fontAlgn="auto" hangingPunct="1">
              <a:lnSpc>
                <a:spcPct val="90000"/>
              </a:lnSpc>
              <a:spcAft>
                <a:spcPts val="0"/>
              </a:spcAft>
              <a:buFontTx/>
              <a:buNone/>
              <a:defRPr/>
            </a:pPr>
            <a:r>
              <a:rPr lang="en-US" dirty="0"/>
              <a:t>                     11</a:t>
            </a:r>
          </a:p>
          <a:p>
            <a:pPr eaLnBrk="1" fontAlgn="auto" hangingPunct="1">
              <a:lnSpc>
                <a:spcPct val="90000"/>
              </a:lnSpc>
              <a:spcAft>
                <a:spcPts val="0"/>
              </a:spcAft>
              <a:buFontTx/>
              <a:buNone/>
              <a:defRPr/>
            </a:pPr>
            <a:r>
              <a:rPr lang="en-US" dirty="0"/>
              <a:t>                   100</a:t>
            </a:r>
          </a:p>
          <a:p>
            <a:pPr eaLnBrk="1" fontAlgn="auto" hangingPunct="1">
              <a:lnSpc>
                <a:spcPct val="90000"/>
              </a:lnSpc>
              <a:spcAft>
                <a:spcPts val="0"/>
              </a:spcAft>
              <a:buFontTx/>
              <a:buNone/>
              <a:defRPr/>
            </a:pPr>
            <a:r>
              <a:rPr lang="en-US" dirty="0"/>
              <a:t>                   101</a:t>
            </a:r>
          </a:p>
          <a:p>
            <a:pPr eaLnBrk="1" fontAlgn="auto" hangingPunct="1">
              <a:lnSpc>
                <a:spcPct val="90000"/>
              </a:lnSpc>
              <a:spcAft>
                <a:spcPts val="0"/>
              </a:spcAft>
              <a:buFontTx/>
              <a:buNone/>
              <a:defRPr/>
            </a:pPr>
            <a:r>
              <a:rPr lang="en-US" dirty="0"/>
              <a:t>                   110</a:t>
            </a:r>
          </a:p>
          <a:p>
            <a:pPr eaLnBrk="1" fontAlgn="auto" hangingPunct="1">
              <a:lnSpc>
                <a:spcPct val="90000"/>
              </a:lnSpc>
              <a:spcAft>
                <a:spcPts val="0"/>
              </a:spcAft>
              <a:buFontTx/>
              <a:buNone/>
              <a:defRPr/>
            </a:pPr>
            <a:r>
              <a:rPr lang="en-US" dirty="0"/>
              <a:t>                   111</a:t>
            </a:r>
          </a:p>
          <a:p>
            <a:pPr eaLnBrk="1" fontAlgn="auto" hangingPunct="1">
              <a:lnSpc>
                <a:spcPct val="90000"/>
              </a:lnSpc>
              <a:spcAft>
                <a:spcPts val="0"/>
              </a:spcAft>
              <a:buFontTx/>
              <a:buNone/>
              <a:defRPr/>
            </a:pPr>
            <a:r>
              <a:rPr lang="en-US" dirty="0"/>
              <a:t>                 1000</a:t>
            </a:r>
          </a:p>
          <a:p>
            <a:pPr eaLnBrk="1" fontAlgn="auto" hangingPunct="1">
              <a:lnSpc>
                <a:spcPct val="90000"/>
              </a:lnSpc>
              <a:spcAft>
                <a:spcPts val="0"/>
              </a:spcAft>
              <a:buFontTx/>
              <a:buNone/>
              <a:defRPr/>
            </a:pPr>
            <a:r>
              <a:rPr lang="en-US" dirty="0"/>
              <a:t>                     .  </a:t>
            </a:r>
          </a:p>
        </p:txBody>
      </p:sp>
    </p:spTree>
    <p:extLst>
      <p:ext uri="{BB962C8B-B14F-4D97-AF65-F5344CB8AC3E}">
        <p14:creationId xmlns:p14="http://schemas.microsoft.com/office/powerpoint/2010/main" val="2694292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6471" t="18555" r="24231" b="8203"/>
          <a:stretch>
            <a:fillRect/>
          </a:stretch>
        </p:blipFill>
        <p:spPr bwMode="auto">
          <a:xfrm>
            <a:off x="-32" y="0"/>
            <a:ext cx="6286544" cy="442913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34626" t="73695" r="36823" b="12912"/>
          <a:stretch>
            <a:fillRect/>
          </a:stretch>
        </p:blipFill>
        <p:spPr bwMode="auto">
          <a:xfrm>
            <a:off x="5429224" y="2786064"/>
            <a:ext cx="3714776" cy="928676"/>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9" name="Line 9"/>
          <p:cNvSpPr>
            <a:spLocks noChangeShapeType="1"/>
          </p:cNvSpPr>
          <p:nvPr/>
        </p:nvSpPr>
        <p:spPr bwMode="auto">
          <a:xfrm flipH="1">
            <a:off x="3124200" y="3119437"/>
            <a:ext cx="2754313" cy="122396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6" name="Line 6"/>
          <p:cNvSpPr>
            <a:spLocks noChangeShapeType="1"/>
          </p:cNvSpPr>
          <p:nvPr/>
        </p:nvSpPr>
        <p:spPr bwMode="auto">
          <a:xfrm flipH="1">
            <a:off x="3305176" y="1822847"/>
            <a:ext cx="2265363" cy="74890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b="1" dirty="0">
                <a:solidFill>
                  <a:srgbClr val="000099"/>
                </a:solidFill>
              </a:rPr>
              <a:t>Multiplication and Division with base</a:t>
            </a:r>
          </a:p>
        </p:txBody>
      </p:sp>
      <p:sp>
        <p:nvSpPr>
          <p:cNvPr id="148483" name="Rectangle 3"/>
          <p:cNvSpPr>
            <a:spLocks noGrp="1" noChangeArrowheads="1"/>
          </p:cNvSpPr>
          <p:nvPr>
            <p:ph idx="1"/>
          </p:nvPr>
        </p:nvSpPr>
        <p:spPr/>
        <p:txBody>
          <a:bodyPr>
            <a:normAutofit fontScale="92500" lnSpcReduction="20000"/>
          </a:bodyPr>
          <a:lstStyle/>
          <a:p>
            <a:pPr algn="just" eaLnBrk="1" hangingPunct="1">
              <a:buFont typeface="Wingdings" pitchFamily="2" charset="2"/>
              <a:buChar char="§"/>
            </a:pPr>
            <a:r>
              <a:rPr lang="en-US" altLang="en-US" sz="2200" dirty="0"/>
              <a:t>Multiplication with 10  (decimal system)</a:t>
            </a:r>
          </a:p>
          <a:p>
            <a:pPr eaLnBrk="1" hangingPunct="1">
              <a:buFont typeface="Wingdings" pitchFamily="2" charset="2"/>
              <a:buNone/>
            </a:pPr>
            <a:r>
              <a:rPr lang="en-US" altLang="en-US" sz="2200" dirty="0"/>
              <a:t>        435  x 10 =  4350</a:t>
            </a:r>
          </a:p>
          <a:p>
            <a:pPr eaLnBrk="1" hangingPunct="1">
              <a:buFont typeface="Wingdings" pitchFamily="2" charset="2"/>
              <a:buChar char="§"/>
            </a:pPr>
            <a:endParaRPr lang="en-US" altLang="en-US" sz="2200" dirty="0"/>
          </a:p>
          <a:p>
            <a:pPr algn="just" eaLnBrk="1" hangingPunct="1">
              <a:buFont typeface="Wingdings" pitchFamily="2" charset="2"/>
              <a:buChar char="§"/>
            </a:pPr>
            <a:r>
              <a:rPr lang="en-US" altLang="en-US" sz="2200" dirty="0"/>
              <a:t>Multiplication with  10 (=2 ) (binary system)</a:t>
            </a:r>
          </a:p>
          <a:p>
            <a:pPr eaLnBrk="1" hangingPunct="1">
              <a:buFont typeface="Wingdings" pitchFamily="2" charset="2"/>
              <a:buNone/>
            </a:pPr>
            <a:r>
              <a:rPr lang="en-US" altLang="en-US" sz="2200" dirty="0"/>
              <a:t>       1101 x 10 = 11010</a:t>
            </a:r>
          </a:p>
          <a:p>
            <a:pPr eaLnBrk="1" hangingPunct="1">
              <a:buFont typeface="Wingdings" pitchFamily="2" charset="2"/>
              <a:buChar char="§"/>
            </a:pPr>
            <a:endParaRPr lang="en-US" altLang="en-US" sz="2200" dirty="0"/>
          </a:p>
          <a:p>
            <a:pPr eaLnBrk="1" hangingPunct="1">
              <a:buFont typeface="Wingdings" pitchFamily="2" charset="2"/>
              <a:buChar char="§"/>
            </a:pPr>
            <a:r>
              <a:rPr lang="en-US" altLang="en-US" sz="2200" dirty="0"/>
              <a:t>Division by 10 (decimal system)</a:t>
            </a:r>
          </a:p>
          <a:p>
            <a:pPr eaLnBrk="1" hangingPunct="1">
              <a:buFont typeface="Wingdings" pitchFamily="2" charset="2"/>
              <a:buNone/>
            </a:pPr>
            <a:r>
              <a:rPr lang="en-US" altLang="en-US" sz="2200" dirty="0"/>
              <a:t>       435 / 10 = 43.5</a:t>
            </a:r>
          </a:p>
          <a:p>
            <a:pPr eaLnBrk="1" hangingPunct="1">
              <a:buFont typeface="Wingdings" pitchFamily="2" charset="2"/>
              <a:buChar char="§"/>
            </a:pPr>
            <a:endParaRPr lang="en-US" altLang="en-US" sz="2200" dirty="0"/>
          </a:p>
          <a:p>
            <a:pPr eaLnBrk="1" hangingPunct="1">
              <a:buFont typeface="Wingdings" pitchFamily="2" charset="2"/>
              <a:buChar char="§"/>
            </a:pPr>
            <a:r>
              <a:rPr lang="en-US" altLang="en-US" sz="2200" dirty="0"/>
              <a:t>Division by 10 (=2) (binary system)</a:t>
            </a:r>
          </a:p>
          <a:p>
            <a:pPr eaLnBrk="1" hangingPunct="1">
              <a:buFont typeface="Wingdings" pitchFamily="2" charset="2"/>
              <a:buNone/>
            </a:pPr>
            <a:r>
              <a:rPr lang="en-US" altLang="en-US" sz="2200" dirty="0"/>
              <a:t>      1101 / 10 = 110.1</a:t>
            </a:r>
          </a:p>
        </p:txBody>
      </p:sp>
      <p:sp>
        <p:nvSpPr>
          <p:cNvPr id="148484" name="Rectangle 4"/>
          <p:cNvSpPr>
            <a:spLocks noChangeArrowheads="1"/>
          </p:cNvSpPr>
          <p:nvPr/>
        </p:nvSpPr>
        <p:spPr bwMode="auto">
          <a:xfrm>
            <a:off x="5562601" y="1357304"/>
            <a:ext cx="2649537" cy="696525"/>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Left Shift and add</a:t>
            </a:r>
          </a:p>
          <a:p>
            <a:pPr algn="ctr" eaLnBrk="1" hangingPunct="1"/>
            <a:r>
              <a:rPr lang="en-US" altLang="en-US" dirty="0">
                <a:solidFill>
                  <a:schemeClr val="accent2">
                    <a:lumMod val="75000"/>
                  </a:schemeClr>
                </a:solidFill>
              </a:rPr>
              <a:t>zero at right end</a:t>
            </a:r>
          </a:p>
        </p:txBody>
      </p:sp>
      <p:sp>
        <p:nvSpPr>
          <p:cNvPr id="148485" name="Line 5"/>
          <p:cNvSpPr>
            <a:spLocks noChangeShapeType="1"/>
          </p:cNvSpPr>
          <p:nvPr/>
        </p:nvSpPr>
        <p:spPr bwMode="auto">
          <a:xfrm flipH="1" flipV="1">
            <a:off x="3124200" y="1678781"/>
            <a:ext cx="2408238" cy="115491"/>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7" name="Rectangle 7"/>
          <p:cNvSpPr>
            <a:spLocks noChangeArrowheads="1"/>
          </p:cNvSpPr>
          <p:nvPr/>
        </p:nvSpPr>
        <p:spPr bwMode="auto">
          <a:xfrm>
            <a:off x="5956300" y="2571750"/>
            <a:ext cx="3187700" cy="1571636"/>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Right shift and  drop</a:t>
            </a:r>
          </a:p>
          <a:p>
            <a:pPr algn="ctr" eaLnBrk="1" hangingPunct="1"/>
            <a:r>
              <a:rPr lang="en-US" altLang="en-US" dirty="0">
                <a:solidFill>
                  <a:schemeClr val="accent2">
                    <a:lumMod val="75000"/>
                  </a:schemeClr>
                </a:solidFill>
              </a:rPr>
              <a:t> right most digit  or</a:t>
            </a:r>
          </a:p>
          <a:p>
            <a:pPr algn="ctr" eaLnBrk="1" hangingPunct="1"/>
            <a:r>
              <a:rPr lang="en-US" altLang="en-US" dirty="0">
                <a:solidFill>
                  <a:schemeClr val="accent2">
                    <a:lumMod val="75000"/>
                  </a:schemeClr>
                </a:solidFill>
              </a:rPr>
              <a:t> shift after decimal</a:t>
            </a:r>
          </a:p>
          <a:p>
            <a:pPr algn="ctr" eaLnBrk="1" hangingPunct="1"/>
            <a:r>
              <a:rPr lang="en-US" altLang="en-US" dirty="0">
                <a:solidFill>
                  <a:schemeClr val="accent2">
                    <a:lumMod val="75000"/>
                  </a:schemeClr>
                </a:solidFill>
              </a:rPr>
              <a:t>point</a:t>
            </a:r>
          </a:p>
        </p:txBody>
      </p:sp>
      <p:sp>
        <p:nvSpPr>
          <p:cNvPr id="148488" name="Line 8"/>
          <p:cNvSpPr>
            <a:spLocks noChangeShapeType="1"/>
          </p:cNvSpPr>
          <p:nvPr/>
        </p:nvSpPr>
        <p:spPr bwMode="auto">
          <a:xfrm flipH="1">
            <a:off x="2895601" y="3119438"/>
            <a:ext cx="2982913" cy="316706"/>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600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Adding two bits</a:t>
            </a:r>
          </a:p>
        </p:txBody>
      </p:sp>
      <p:sp>
        <p:nvSpPr>
          <p:cNvPr id="146436" name="Text Box 4"/>
          <p:cNvSpPr txBox="1">
            <a:spLocks noChangeArrowheads="1"/>
          </p:cNvSpPr>
          <p:nvPr/>
        </p:nvSpPr>
        <p:spPr bwMode="auto">
          <a:xfrm>
            <a:off x="2806700" y="2030016"/>
            <a:ext cx="1351652"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tabLst>
                <a:tab pos="234950" algn="l"/>
                <a:tab pos="692150" algn="l"/>
              </a:tabLst>
              <a:defRPr sz="2400" i="1">
                <a:solidFill>
                  <a:schemeClr val="tx1"/>
                </a:solidFill>
                <a:latin typeface="Arial" pitchFamily="34" charset="0"/>
              </a:defRPr>
            </a:lvl1pPr>
            <a:lvl2pPr marL="742950" indent="-285750" eaLnBrk="0" hangingPunct="0">
              <a:tabLst>
                <a:tab pos="234950" algn="l"/>
                <a:tab pos="692150" algn="l"/>
              </a:tabLst>
              <a:defRPr sz="2400" i="1">
                <a:solidFill>
                  <a:schemeClr val="tx1"/>
                </a:solidFill>
                <a:latin typeface="Arial" pitchFamily="34" charset="0"/>
              </a:defRPr>
            </a:lvl2pPr>
            <a:lvl3pPr marL="1143000" indent="-228600" eaLnBrk="0" hangingPunct="0">
              <a:tabLst>
                <a:tab pos="234950" algn="l"/>
                <a:tab pos="692150" algn="l"/>
              </a:tabLst>
              <a:defRPr sz="2400" i="1">
                <a:solidFill>
                  <a:schemeClr val="tx1"/>
                </a:solidFill>
                <a:latin typeface="Arial" pitchFamily="34" charset="0"/>
              </a:defRPr>
            </a:lvl3pPr>
            <a:lvl4pPr marL="1600200" indent="-228600" eaLnBrk="0" hangingPunct="0">
              <a:tabLst>
                <a:tab pos="234950" algn="l"/>
                <a:tab pos="692150" algn="l"/>
              </a:tabLst>
              <a:defRPr sz="2400" i="1">
                <a:solidFill>
                  <a:schemeClr val="tx1"/>
                </a:solidFill>
                <a:latin typeface="Arial" pitchFamily="34" charset="0"/>
              </a:defRPr>
            </a:lvl4pPr>
            <a:lvl5pPr marL="2057400" indent="-228600" eaLnBrk="0" hangingPunct="0">
              <a:tabLst>
                <a:tab pos="234950" algn="l"/>
                <a:tab pos="692150" algn="l"/>
              </a:tabLst>
              <a:defRPr sz="2400" i="1">
                <a:solidFill>
                  <a:schemeClr val="tx1"/>
                </a:solidFill>
                <a:latin typeface="Arial" pitchFamily="34" charset="0"/>
              </a:defRPr>
            </a:lvl5pPr>
            <a:lvl6pPr marL="25146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6pPr>
            <a:lvl7pPr marL="29718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7pPr>
            <a:lvl8pPr marL="34290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8pPr>
            <a:lvl9pPr marL="38862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9pPr>
          </a:lstStyle>
          <a:p>
            <a:r>
              <a:rPr lang="en-US" altLang="en-US" sz="1800" i="0" dirty="0">
                <a:latin typeface="Comic Sans MS" pitchFamily="66" charset="0"/>
              </a:rPr>
              <a:t>0	+ 0	=   0</a:t>
            </a:r>
          </a:p>
          <a:p>
            <a:pPr>
              <a:lnSpc>
                <a:spcPct val="120000"/>
              </a:lnSpc>
            </a:pPr>
            <a:r>
              <a:rPr lang="en-US" altLang="en-US" sz="1800" i="0" dirty="0">
                <a:latin typeface="Comic Sans MS" pitchFamily="66" charset="0"/>
              </a:rPr>
              <a:t>0	+ 1	=   1</a:t>
            </a:r>
          </a:p>
          <a:p>
            <a:pPr>
              <a:lnSpc>
                <a:spcPct val="120000"/>
              </a:lnSpc>
            </a:pPr>
            <a:r>
              <a:rPr lang="en-US" altLang="en-US" sz="1800" i="0" dirty="0">
                <a:latin typeface="Comic Sans MS" pitchFamily="66" charset="0"/>
              </a:rPr>
              <a:t>1	+ 0	=   1</a:t>
            </a:r>
          </a:p>
          <a:p>
            <a:pPr>
              <a:lnSpc>
                <a:spcPct val="120000"/>
              </a:lnSpc>
            </a:pPr>
            <a:r>
              <a:rPr lang="en-US" altLang="en-US" sz="1800" i="0" dirty="0">
                <a:latin typeface="Comic Sans MS" pitchFamily="66" charset="0"/>
              </a:rPr>
              <a:t>1	+ 1	= </a:t>
            </a:r>
            <a:r>
              <a:rPr lang="en-US" altLang="en-US" sz="1800" b="1" i="0" dirty="0">
                <a:solidFill>
                  <a:srgbClr val="92D050"/>
                </a:solidFill>
                <a:latin typeface="Comic Sans MS" pitchFamily="66" charset="0"/>
              </a:rPr>
              <a:t>1</a:t>
            </a:r>
            <a:r>
              <a:rPr lang="en-US" altLang="en-US" sz="1800" i="0" dirty="0">
                <a:latin typeface="Comic Sans MS" pitchFamily="66" charset="0"/>
              </a:rPr>
              <a:t>0</a:t>
            </a:r>
          </a:p>
        </p:txBody>
      </p:sp>
      <p:sp>
        <p:nvSpPr>
          <p:cNvPr id="146440" name="Rectangle 8"/>
          <p:cNvSpPr>
            <a:spLocks noChangeArrowheads="1"/>
          </p:cNvSpPr>
          <p:nvPr/>
        </p:nvSpPr>
        <p:spPr bwMode="auto">
          <a:xfrm>
            <a:off x="3995738" y="3911216"/>
            <a:ext cx="1306512" cy="517922"/>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carry</a:t>
            </a:r>
          </a:p>
        </p:txBody>
      </p:sp>
      <p:sp>
        <p:nvSpPr>
          <p:cNvPr id="146441" name="Line 9"/>
          <p:cNvSpPr>
            <a:spLocks noChangeShapeType="1"/>
          </p:cNvSpPr>
          <p:nvPr/>
        </p:nvSpPr>
        <p:spPr bwMode="auto">
          <a:xfrm flipH="1" flipV="1">
            <a:off x="3841750" y="3314706"/>
            <a:ext cx="730250" cy="604838"/>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10"/>
          <p:cNvGrpSpPr>
            <a:grpSpLocks/>
          </p:cNvGrpSpPr>
          <p:nvPr/>
        </p:nvGrpSpPr>
        <p:grpSpPr bwMode="auto">
          <a:xfrm>
            <a:off x="5916615" y="2125266"/>
            <a:ext cx="2630488" cy="1200150"/>
            <a:chOff x="1776" y="1104"/>
            <a:chExt cx="1657" cy="1008"/>
          </a:xfrm>
        </p:grpSpPr>
        <p:sp>
          <p:nvSpPr>
            <p:cNvPr id="9229" name="Text Box 11"/>
            <p:cNvSpPr txBox="1">
              <a:spLocks noChangeArrowheads="1"/>
            </p:cNvSpPr>
            <p:nvPr/>
          </p:nvSpPr>
          <p:spPr bwMode="auto">
            <a:xfrm>
              <a:off x="1776" y="1104"/>
              <a:ext cx="1657"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1pPr>
              <a:lvl2pPr marL="742950" indent="-28575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2pPr>
              <a:lvl3pPr marL="11430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3pPr>
              <a:lvl4pPr marL="16002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4pPr>
              <a:lvl5pPr marL="20574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5pPr>
              <a:lvl6pPr marL="25146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6pPr>
              <a:lvl7pPr marL="29718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7pPr>
              <a:lvl8pPr marL="34290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8pPr>
              <a:lvl9pPr marL="38862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9pPr>
            </a:lstStyle>
            <a:p>
              <a:r>
                <a:rPr lang="en-US" altLang="en-US" sz="1800" i="0" dirty="0">
                  <a:latin typeface="Comic Sans MS" pitchFamily="66" charset="0"/>
                </a:rPr>
                <a:t>	</a:t>
              </a:r>
              <a:r>
                <a:rPr lang="en-US" altLang="en-US" sz="1800" b="1" i="0" dirty="0">
                  <a:solidFill>
                    <a:srgbClr val="92D050"/>
                  </a:solidFill>
                  <a:latin typeface="Comic Sans MS" pitchFamily="66" charset="0"/>
                </a:rPr>
                <a:t>1	1	1	0	</a:t>
              </a:r>
            </a:p>
            <a:p>
              <a:r>
                <a:rPr lang="en-US" altLang="en-US" sz="1800" i="0" dirty="0">
                  <a:latin typeface="Comic Sans MS" pitchFamily="66" charset="0"/>
                </a:rPr>
                <a:t>		1	0	1	1</a:t>
              </a:r>
            </a:p>
            <a:p>
              <a:r>
                <a:rPr lang="en-US" altLang="en-US" sz="1800" i="0" dirty="0">
                  <a:latin typeface="Comic Sans MS" pitchFamily="66" charset="0"/>
                </a:rPr>
                <a:t>+		1	1	1	0</a:t>
              </a:r>
            </a:p>
            <a:p>
              <a:r>
                <a:rPr lang="en-US" altLang="en-US" sz="1800" i="0" dirty="0">
                  <a:latin typeface="Comic Sans MS" pitchFamily="66" charset="0"/>
                </a:rPr>
                <a:t>	1	1	0	0	1</a:t>
              </a:r>
            </a:p>
          </p:txBody>
        </p:sp>
        <p:sp>
          <p:nvSpPr>
            <p:cNvPr id="9230" name="Line 12"/>
            <p:cNvSpPr>
              <a:spLocks noChangeShapeType="1"/>
            </p:cNvSpPr>
            <p:nvPr/>
          </p:nvSpPr>
          <p:spPr bwMode="auto">
            <a:xfrm flipV="1">
              <a:off x="1831" y="1632"/>
              <a:ext cx="1577" cy="1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46445" name="Rectangle 13"/>
          <p:cNvSpPr>
            <a:spLocks noChangeArrowheads="1"/>
          </p:cNvSpPr>
          <p:nvPr/>
        </p:nvSpPr>
        <p:spPr bwMode="auto">
          <a:xfrm>
            <a:off x="6415088" y="1304926"/>
            <a:ext cx="1460500" cy="402431"/>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Carries</a:t>
            </a:r>
          </a:p>
        </p:txBody>
      </p:sp>
      <p:sp>
        <p:nvSpPr>
          <p:cNvPr id="146446" name="Line 14"/>
          <p:cNvSpPr>
            <a:spLocks noChangeShapeType="1"/>
          </p:cNvSpPr>
          <p:nvPr/>
        </p:nvSpPr>
        <p:spPr bwMode="auto">
          <a:xfrm flipH="1">
            <a:off x="6530976" y="1765698"/>
            <a:ext cx="576263" cy="345281"/>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47" name="Line 15"/>
          <p:cNvSpPr>
            <a:spLocks noChangeShapeType="1"/>
          </p:cNvSpPr>
          <p:nvPr/>
        </p:nvSpPr>
        <p:spPr bwMode="auto">
          <a:xfrm>
            <a:off x="7107238" y="1765698"/>
            <a:ext cx="728662" cy="373856"/>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4362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 addition: Another example</a:t>
            </a:r>
          </a:p>
        </p:txBody>
      </p:sp>
      <p:sp>
        <p:nvSpPr>
          <p:cNvPr id="145412" name="Text Box 4"/>
          <p:cNvSpPr txBox="1">
            <a:spLocks noChangeArrowheads="1"/>
          </p:cNvSpPr>
          <p:nvPr/>
        </p:nvSpPr>
        <p:spPr bwMode="auto">
          <a:xfrm>
            <a:off x="2362201" y="2457450"/>
            <a:ext cx="39196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1pPr>
            <a:lvl2pPr marL="742950" indent="-28575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2pPr>
            <a:lvl3pPr marL="11430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3pPr>
            <a:lvl4pPr marL="16002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4pPr>
            <a:lvl5pPr marL="20574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5pPr>
            <a:lvl6pPr marL="25146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6pPr>
            <a:lvl7pPr marL="29718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7pPr>
            <a:lvl8pPr marL="34290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8pPr>
            <a:lvl9pPr marL="38862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9pPr>
          </a:lstStyle>
          <a:p>
            <a:r>
              <a:rPr lang="en-US" altLang="en-US" sz="1800" i="0" dirty="0">
                <a:latin typeface="Comic Sans MS" pitchFamily="66" charset="0"/>
              </a:rPr>
              <a:t>	</a:t>
            </a:r>
            <a:r>
              <a:rPr lang="en-US" altLang="en-US" sz="1800" b="1" i="0" dirty="0">
                <a:solidFill>
                  <a:srgbClr val="FF0000"/>
                </a:solidFill>
                <a:latin typeface="Comic Sans MS" pitchFamily="66" charset="0"/>
              </a:rPr>
              <a:t>1	1	0	0		(Carries)</a:t>
            </a:r>
          </a:p>
          <a:p>
            <a:r>
              <a:rPr lang="en-US" altLang="en-US" sz="1800" i="0" dirty="0">
                <a:latin typeface="Comic Sans MS" pitchFamily="66" charset="0"/>
              </a:rPr>
              <a:t>		1	1	0	1	</a:t>
            </a:r>
          </a:p>
          <a:p>
            <a:r>
              <a:rPr lang="en-US" altLang="en-US" sz="1800" i="0" dirty="0">
                <a:latin typeface="Comic Sans MS" pitchFamily="66" charset="0"/>
              </a:rPr>
              <a:t>+		1	1	0	0	</a:t>
            </a:r>
          </a:p>
          <a:p>
            <a:r>
              <a:rPr lang="en-US" altLang="en-US" sz="1800" i="0" dirty="0">
                <a:latin typeface="Comic Sans MS" pitchFamily="66" charset="0"/>
              </a:rPr>
              <a:t>	1	1	0	0	1	(Sum)</a:t>
            </a:r>
          </a:p>
        </p:txBody>
      </p:sp>
      <p:sp>
        <p:nvSpPr>
          <p:cNvPr id="10248" name="Line 5"/>
          <p:cNvSpPr>
            <a:spLocks noChangeShapeType="1"/>
          </p:cNvSpPr>
          <p:nvPr/>
        </p:nvSpPr>
        <p:spPr bwMode="auto">
          <a:xfrm flipV="1">
            <a:off x="2500298" y="3286130"/>
            <a:ext cx="38100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5414" name="Text Box 6"/>
          <p:cNvSpPr txBox="1">
            <a:spLocks noChangeArrowheads="1"/>
          </p:cNvSpPr>
          <p:nvPr/>
        </p:nvSpPr>
        <p:spPr bwMode="auto">
          <a:xfrm>
            <a:off x="3810001" y="1285866"/>
            <a:ext cx="19207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r>
              <a:rPr lang="en-US" altLang="en-US" sz="1800" i="0" dirty="0">
                <a:latin typeface="Comic Sans MS" pitchFamily="66" charset="0"/>
              </a:rPr>
              <a:t>The initial carry</a:t>
            </a:r>
          </a:p>
          <a:p>
            <a:r>
              <a:rPr lang="en-US" altLang="en-US" sz="1800" i="0" dirty="0">
                <a:latin typeface="Comic Sans MS" pitchFamily="66" charset="0"/>
              </a:rPr>
              <a:t>in is implicitly 0</a:t>
            </a:r>
          </a:p>
        </p:txBody>
      </p:sp>
      <p:sp>
        <p:nvSpPr>
          <p:cNvPr id="145415" name="Line 7"/>
          <p:cNvSpPr>
            <a:spLocks noChangeShapeType="1"/>
          </p:cNvSpPr>
          <p:nvPr/>
        </p:nvSpPr>
        <p:spPr bwMode="auto">
          <a:xfrm>
            <a:off x="4800600" y="2057400"/>
            <a:ext cx="0" cy="457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5416" name="Text Box 8"/>
          <p:cNvSpPr txBox="1">
            <a:spLocks noChangeArrowheads="1"/>
          </p:cNvSpPr>
          <p:nvPr/>
        </p:nvSpPr>
        <p:spPr bwMode="auto">
          <a:xfrm>
            <a:off x="1981201" y="4099217"/>
            <a:ext cx="19062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r>
              <a:rPr lang="en-US" altLang="en-US" sz="1800" i="0" dirty="0">
                <a:latin typeface="Comic Sans MS" pitchFamily="66" charset="0"/>
              </a:rPr>
              <a:t>most significant</a:t>
            </a:r>
          </a:p>
          <a:p>
            <a:r>
              <a:rPr lang="en-US" altLang="en-US" sz="1800" i="0" dirty="0">
                <a:latin typeface="Comic Sans MS" pitchFamily="66" charset="0"/>
              </a:rPr>
              <a:t>bit (MSB)</a:t>
            </a:r>
          </a:p>
        </p:txBody>
      </p:sp>
      <p:sp>
        <p:nvSpPr>
          <p:cNvPr id="145417" name="Text Box 9"/>
          <p:cNvSpPr txBox="1">
            <a:spLocks noChangeArrowheads="1"/>
          </p:cNvSpPr>
          <p:nvPr/>
        </p:nvSpPr>
        <p:spPr bwMode="auto">
          <a:xfrm>
            <a:off x="4267201" y="4099217"/>
            <a:ext cx="19127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r>
              <a:rPr lang="en-US" altLang="en-US" sz="1800" i="0">
                <a:latin typeface="Comic Sans MS" pitchFamily="66" charset="0"/>
              </a:rPr>
              <a:t>least significant</a:t>
            </a:r>
          </a:p>
          <a:p>
            <a:r>
              <a:rPr lang="en-US" altLang="en-US" sz="1800" i="0">
                <a:latin typeface="Comic Sans MS" pitchFamily="66" charset="0"/>
              </a:rPr>
              <a:t>bit (LSB)</a:t>
            </a:r>
          </a:p>
        </p:txBody>
      </p:sp>
      <p:sp>
        <p:nvSpPr>
          <p:cNvPr id="145418" name="Line 10"/>
          <p:cNvSpPr>
            <a:spLocks noChangeShapeType="1"/>
          </p:cNvSpPr>
          <p:nvPr/>
        </p:nvSpPr>
        <p:spPr bwMode="auto">
          <a:xfrm flipV="1">
            <a:off x="2971800" y="3699167"/>
            <a:ext cx="0" cy="457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5419" name="Line 11"/>
          <p:cNvSpPr>
            <a:spLocks noChangeShapeType="1"/>
          </p:cNvSpPr>
          <p:nvPr/>
        </p:nvSpPr>
        <p:spPr bwMode="auto">
          <a:xfrm flipV="1">
            <a:off x="4800600" y="3699167"/>
            <a:ext cx="0" cy="457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58271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Binary-to-Decimal Conversion</a:t>
            </a:r>
          </a:p>
        </p:txBody>
      </p:sp>
      <p:sp>
        <p:nvSpPr>
          <p:cNvPr id="11267" name="Rectangle 3"/>
          <p:cNvSpPr>
            <a:spLocks noGrp="1" noChangeArrowheads="1"/>
          </p:cNvSpPr>
          <p:nvPr>
            <p:ph idx="1"/>
          </p:nvPr>
        </p:nvSpPr>
        <p:spPr/>
        <p:txBody>
          <a:bodyPr>
            <a:normAutofit fontScale="92500" lnSpcReduction="10000"/>
          </a:bodyPr>
          <a:lstStyle/>
          <a:p>
            <a:pPr algn="just" eaLnBrk="1" hangingPunct="1"/>
            <a:r>
              <a:rPr lang="en-US" altLang="en-US" dirty="0">
                <a:solidFill>
                  <a:srgbClr val="FF0000"/>
                </a:solidFill>
              </a:rPr>
              <a:t>Each digit position of a binary number has a weight.</a:t>
            </a:r>
          </a:p>
          <a:p>
            <a:pPr lvl="1" algn="just" eaLnBrk="1" hangingPunct="1"/>
            <a:r>
              <a:rPr lang="en-US" altLang="en-US" dirty="0"/>
              <a:t>Some power of 2.</a:t>
            </a:r>
          </a:p>
          <a:p>
            <a:pPr algn="just" eaLnBrk="1" hangingPunct="1"/>
            <a:r>
              <a:rPr lang="en-US" altLang="en-US" dirty="0">
                <a:solidFill>
                  <a:srgbClr val="FF0000"/>
                </a:solidFill>
              </a:rPr>
              <a:t>A binary number:</a:t>
            </a:r>
          </a:p>
          <a:p>
            <a:pPr lvl="1" algn="just" eaLnBrk="1" hangingPunct="1">
              <a:buFontTx/>
              <a:buNone/>
            </a:pPr>
            <a:r>
              <a:rPr lang="en-US" altLang="en-US" dirty="0"/>
              <a:t>       B = b</a:t>
            </a:r>
            <a:r>
              <a:rPr lang="en-US" altLang="en-US" baseline="-25000" dirty="0"/>
              <a:t>n-1</a:t>
            </a:r>
            <a:r>
              <a:rPr lang="en-US" altLang="en-US" dirty="0"/>
              <a:t> b</a:t>
            </a:r>
            <a:r>
              <a:rPr lang="en-US" altLang="en-US" baseline="-25000" dirty="0"/>
              <a:t>n-2</a:t>
            </a:r>
            <a:r>
              <a:rPr lang="en-US" altLang="en-US" dirty="0"/>
              <a:t> …..b</a:t>
            </a:r>
            <a:r>
              <a:rPr lang="en-US" altLang="en-US" baseline="-25000" dirty="0"/>
              <a:t>1</a:t>
            </a:r>
            <a:r>
              <a:rPr lang="en-US" altLang="en-US" dirty="0"/>
              <a:t> b</a:t>
            </a:r>
            <a:r>
              <a:rPr lang="en-US" altLang="en-US" baseline="-25000" dirty="0"/>
              <a:t>0</a:t>
            </a:r>
            <a:r>
              <a:rPr lang="en-US" altLang="en-US" dirty="0"/>
              <a:t> . b</a:t>
            </a:r>
            <a:r>
              <a:rPr lang="en-US" altLang="en-US" baseline="-25000" dirty="0"/>
              <a:t>-1</a:t>
            </a:r>
            <a:r>
              <a:rPr lang="en-US" altLang="en-US" dirty="0"/>
              <a:t> b</a:t>
            </a:r>
            <a:r>
              <a:rPr lang="en-US" altLang="en-US" baseline="-25000" dirty="0"/>
              <a:t>-2</a:t>
            </a:r>
            <a:r>
              <a:rPr lang="en-US" altLang="en-US" dirty="0"/>
              <a:t> ….. b</a:t>
            </a:r>
            <a:r>
              <a:rPr lang="en-US" altLang="en-US" baseline="-25000" dirty="0"/>
              <a:t>-m</a:t>
            </a:r>
          </a:p>
          <a:p>
            <a:pPr algn="just" eaLnBrk="1" hangingPunct="1">
              <a:buFontTx/>
              <a:buNone/>
            </a:pPr>
            <a:r>
              <a:rPr lang="en-US" altLang="en-US" dirty="0"/>
              <a:t>    </a:t>
            </a:r>
            <a:r>
              <a:rPr lang="en-US" altLang="en-US" dirty="0">
                <a:solidFill>
                  <a:srgbClr val="FF0000"/>
                </a:solidFill>
              </a:rPr>
              <a:t>Corresponding value in decimal:</a:t>
            </a:r>
          </a:p>
          <a:p>
            <a:pPr lvl="1" algn="just" eaLnBrk="1" hangingPunct="1">
              <a:buFontTx/>
              <a:buNone/>
            </a:pPr>
            <a:r>
              <a:rPr lang="en-US" altLang="en-US" dirty="0"/>
              <a:t>       D = </a:t>
            </a:r>
            <a:r>
              <a:rPr lang="en-US" altLang="en-US" sz="3200" dirty="0">
                <a:sym typeface="Symbol" pitchFamily="18" charset="2"/>
              </a:rPr>
              <a:t></a:t>
            </a:r>
            <a:r>
              <a:rPr lang="en-US" altLang="en-US" dirty="0"/>
              <a:t>    b</a:t>
            </a:r>
            <a:r>
              <a:rPr lang="en-US" altLang="en-US" baseline="-25000" dirty="0"/>
              <a:t>i</a:t>
            </a:r>
            <a:r>
              <a:rPr lang="en-US" altLang="en-US" dirty="0"/>
              <a:t> 2</a:t>
            </a:r>
            <a:r>
              <a:rPr lang="en-US" altLang="en-US" baseline="30000" dirty="0"/>
              <a:t>i</a:t>
            </a:r>
          </a:p>
        </p:txBody>
      </p:sp>
      <p:sp>
        <p:nvSpPr>
          <p:cNvPr id="11271" name="Text Box 4"/>
          <p:cNvSpPr txBox="1">
            <a:spLocks noChangeArrowheads="1"/>
          </p:cNvSpPr>
          <p:nvPr/>
        </p:nvSpPr>
        <p:spPr bwMode="auto">
          <a:xfrm>
            <a:off x="1785918" y="4286262"/>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1600" b="1" i="0" dirty="0" err="1">
                <a:latin typeface="Times New Roman" pitchFamily="18" charset="0"/>
              </a:rPr>
              <a:t>i</a:t>
            </a:r>
            <a:r>
              <a:rPr lang="en-US" altLang="en-US" sz="1600" b="1" i="0" dirty="0">
                <a:latin typeface="Times New Roman" pitchFamily="18" charset="0"/>
              </a:rPr>
              <a:t> = -m</a:t>
            </a:r>
          </a:p>
        </p:txBody>
      </p:sp>
      <p:sp>
        <p:nvSpPr>
          <p:cNvPr id="11272" name="Text Box 5"/>
          <p:cNvSpPr txBox="1">
            <a:spLocks noChangeArrowheads="1"/>
          </p:cNvSpPr>
          <p:nvPr/>
        </p:nvSpPr>
        <p:spPr bwMode="auto">
          <a:xfrm>
            <a:off x="1952612" y="3786196"/>
            <a:ext cx="76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1400" b="1" i="0" dirty="0">
                <a:latin typeface="Times New Roman" pitchFamily="18" charset="0"/>
              </a:rPr>
              <a:t>n-1</a:t>
            </a:r>
          </a:p>
        </p:txBody>
      </p:sp>
    </p:spTree>
    <p:extLst>
      <p:ext uri="{BB962C8B-B14F-4D97-AF65-F5344CB8AC3E}">
        <p14:creationId xmlns:p14="http://schemas.microsoft.com/office/powerpoint/2010/main" val="3526232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1440</TotalTime>
  <Words>2685</Words>
  <Application>Microsoft Office PowerPoint</Application>
  <PresentationFormat>On-screen Show (16:9)</PresentationFormat>
  <Paragraphs>365</Paragraphs>
  <Slides>51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Arial Black</vt:lpstr>
      <vt:lpstr>Bell MT</vt:lpstr>
      <vt:lpstr>Calibri</vt:lpstr>
      <vt:lpstr>Comic Sans MS</vt:lpstr>
      <vt:lpstr>Courier New</vt:lpstr>
      <vt:lpstr>Times New Roman</vt:lpstr>
      <vt:lpstr>Wingdings</vt:lpstr>
      <vt:lpstr>Office Theme</vt:lpstr>
      <vt:lpstr>Number System  and  Code Conversion</vt:lpstr>
      <vt:lpstr>Number System :: The Basics</vt:lpstr>
      <vt:lpstr>Number System :: The Basics</vt:lpstr>
      <vt:lpstr>Binary Number System</vt:lpstr>
      <vt:lpstr>Counting with Binary Numbers</vt:lpstr>
      <vt:lpstr>Multiplication and Division with base</vt:lpstr>
      <vt:lpstr>Adding two bits</vt:lpstr>
      <vt:lpstr>Binary addition: Another example</vt:lpstr>
      <vt:lpstr>Binary-to-Decimal Conversion</vt:lpstr>
      <vt:lpstr>Examples</vt:lpstr>
      <vt:lpstr>Binary-to-Octal Conversion </vt:lpstr>
      <vt:lpstr>Binary-to-Octal Conversion</vt:lpstr>
      <vt:lpstr>Binary-to-Hexadecimal Conversion</vt:lpstr>
      <vt:lpstr>Example</vt:lpstr>
      <vt:lpstr>Binary-to-Hexadecimal Conversion</vt:lpstr>
      <vt:lpstr>Decimal-to-Binary Conversion</vt:lpstr>
      <vt:lpstr>Example 1  ::  239</vt:lpstr>
      <vt:lpstr>Example 2  ::  64</vt:lpstr>
      <vt:lpstr>Example 3  ::  .634</vt:lpstr>
      <vt:lpstr>Example 4  ::  37.0625</vt:lpstr>
      <vt:lpstr>Decimal-to-Octal Conversion </vt:lpstr>
      <vt:lpstr>Decimal-to-Octal Conversion</vt:lpstr>
      <vt:lpstr>Decimal-to-Hexadecimal Conversion</vt:lpstr>
      <vt:lpstr> </vt:lpstr>
      <vt:lpstr>Decimal-to-Hexadecimal Conversion</vt:lpstr>
      <vt:lpstr>Hexadecimal Number System</vt:lpstr>
      <vt:lpstr>Hexadecimal-to-Binary Conversion</vt:lpstr>
      <vt:lpstr>Hexadecimal-to-Decimal Conversion</vt:lpstr>
      <vt:lpstr>Hexadecimal-to-Octal Conversion</vt:lpstr>
      <vt:lpstr>Octal Numbers</vt:lpstr>
      <vt:lpstr>Octal-to-Decimal Conversion </vt:lpstr>
      <vt:lpstr>Octal-to-Binary Conversion </vt:lpstr>
      <vt:lpstr>Octal-to-Hexadecimal Conversion </vt:lpstr>
      <vt:lpstr>Unsigned Binary Numbers</vt:lpstr>
      <vt:lpstr>Signed Integer Representation</vt:lpstr>
      <vt:lpstr>Sign-magnitude Representation</vt:lpstr>
      <vt:lpstr>Representation and ZERO</vt:lpstr>
      <vt:lpstr>One’s Complement Representation</vt:lpstr>
      <vt:lpstr>Example  ::  n=4</vt:lpstr>
      <vt:lpstr>One’s Complement Representation</vt:lpstr>
      <vt:lpstr>Two’s Complement Representation</vt:lpstr>
      <vt:lpstr>Example  ::  n=4</vt:lpstr>
      <vt:lpstr>IEEE Standard 754 Floating Point Numbers </vt:lpstr>
      <vt:lpstr>PowerPoint Presentation</vt:lpstr>
      <vt:lpstr>IEEE 754  Single precision (32-bit)</vt:lpstr>
      <vt:lpstr>IEEE 754  double precision (64-bit)</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pralay</dc:creator>
  <cp:lastModifiedBy>Pulkit</cp:lastModifiedBy>
  <cp:revision>166</cp:revision>
  <dcterms:created xsi:type="dcterms:W3CDTF">2016-07-23T06:00:03Z</dcterms:created>
  <dcterms:modified xsi:type="dcterms:W3CDTF">2023-09-15T13:21:10Z</dcterms:modified>
</cp:coreProperties>
</file>