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82" r:id="rId7"/>
    <p:sldId id="260" r:id="rId8"/>
    <p:sldId id="261" r:id="rId9"/>
    <p:sldId id="263" r:id="rId10"/>
    <p:sldId id="262" r:id="rId11"/>
    <p:sldId id="264" r:id="rId12"/>
    <p:sldId id="269" r:id="rId13"/>
    <p:sldId id="267" r:id="rId14"/>
    <p:sldId id="268" r:id="rId15"/>
    <p:sldId id="283" r:id="rId16"/>
    <p:sldId id="266" r:id="rId17"/>
    <p:sldId id="270" r:id="rId18"/>
    <p:sldId id="271" r:id="rId19"/>
    <p:sldId id="274" r:id="rId20"/>
    <p:sldId id="272" r:id="rId21"/>
    <p:sldId id="275" r:id="rId22"/>
    <p:sldId id="276" r:id="rId23"/>
    <p:sldId id="277" r:id="rId24"/>
    <p:sldId id="278" r:id="rId25"/>
    <p:sldId id="279" r:id="rId26"/>
    <p:sldId id="280" r:id="rId27"/>
    <p:sldId id="285" r:id="rId28"/>
    <p:sldId id="284" r:id="rId29"/>
    <p:sldId id="281" r:id="rId30"/>
    <p:sldId id="287"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10" r:id="rId45"/>
    <p:sldId id="311" r:id="rId46"/>
    <p:sldId id="312" r:id="rId47"/>
    <p:sldId id="313" r:id="rId48"/>
    <p:sldId id="314" r:id="rId49"/>
    <p:sldId id="315" r:id="rId50"/>
    <p:sldId id="316" r:id="rId51"/>
    <p:sldId id="317" r:id="rId52"/>
    <p:sldId id="319" r:id="rId53"/>
    <p:sldId id="320" r:id="rId54"/>
    <p:sldId id="318"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10/27/2023</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10/27/2023</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10/27/2023</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10/27/2023</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10/27/2023</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10/27/2023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10/27/2023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tx1"/>
                </a:solidFill>
              </a:rPr>
              <a:t>Central Processing Unit</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468233"/>
          </a:xfrm>
        </p:spPr>
        <p:txBody>
          <a:bodyPr>
            <a:normAutofit/>
          </a:bodyPr>
          <a:lstStyle/>
          <a:p>
            <a:r>
              <a:rPr lang="en-US" b="1" dirty="0"/>
              <a:t>Unit - iv</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708711" y="481903"/>
            <a:ext cx="11029616" cy="566806"/>
          </a:xfrm>
        </p:spPr>
        <p:txBody>
          <a:bodyPr/>
          <a:lstStyle/>
          <a:p>
            <a:pPr algn="ctr"/>
            <a:r>
              <a:rPr lang="en-US" dirty="0">
                <a:solidFill>
                  <a:schemeClr val="tx1"/>
                </a:solidFill>
              </a:rPr>
              <a:t>Control Word Format</a:t>
            </a:r>
            <a:endParaRPr lang="en-IN"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5" name="Picture 4">
            <a:extLst>
              <a:ext uri="{FF2B5EF4-FFF2-40B4-BE49-F238E27FC236}">
                <a16:creationId xmlns:a16="http://schemas.microsoft.com/office/drawing/2014/main" xmlns="" id="{CF77B050-B859-D33E-B5DE-3445C054D4A9}"/>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4211448" y="1125324"/>
            <a:ext cx="3619814" cy="710277"/>
          </a:xfrm>
          <a:prstGeom prst="rect">
            <a:avLst/>
          </a:prstGeom>
        </p:spPr>
      </p:pic>
      <p:sp>
        <p:nvSpPr>
          <p:cNvPr id="7" name="TextBox 6">
            <a:extLst>
              <a:ext uri="{FF2B5EF4-FFF2-40B4-BE49-F238E27FC236}">
                <a16:creationId xmlns:a16="http://schemas.microsoft.com/office/drawing/2014/main" xmlns="" id="{AEECC576-8121-3737-196A-34D7D6592005}"/>
              </a:ext>
            </a:extLst>
          </p:cNvPr>
          <p:cNvSpPr txBox="1"/>
          <p:nvPr/>
        </p:nvSpPr>
        <p:spPr>
          <a:xfrm>
            <a:off x="373220" y="2563978"/>
            <a:ext cx="3405674" cy="369332"/>
          </a:xfrm>
          <a:prstGeom prst="rect">
            <a:avLst/>
          </a:prstGeom>
          <a:noFill/>
        </p:spPr>
        <p:txBody>
          <a:bodyPr wrap="square" rtlCol="0">
            <a:spAutoFit/>
          </a:bodyPr>
          <a:lstStyle/>
          <a:p>
            <a:r>
              <a:rPr lang="en-IN" b="1" dirty="0"/>
              <a:t>Register Selection Field Encoding</a:t>
            </a:r>
          </a:p>
        </p:txBody>
      </p:sp>
      <p:graphicFrame>
        <p:nvGraphicFramePr>
          <p:cNvPr id="9" name="Table 9">
            <a:extLst>
              <a:ext uri="{FF2B5EF4-FFF2-40B4-BE49-F238E27FC236}">
                <a16:creationId xmlns:a16="http://schemas.microsoft.com/office/drawing/2014/main" xmlns="" id="{EF089017-D126-90F6-69BE-2B72BF4F3E18}"/>
              </a:ext>
            </a:extLst>
          </p:cNvPr>
          <p:cNvGraphicFramePr>
            <a:graphicFrameLocks noGrp="1"/>
          </p:cNvGraphicFramePr>
          <p:nvPr>
            <p:extLst>
              <p:ext uri="{D42A27DB-BD31-4B8C-83A1-F6EECF244321}">
                <p14:modId xmlns:p14="http://schemas.microsoft.com/office/powerpoint/2010/main" xmlns="" val="3619437769"/>
              </p:ext>
            </p:extLst>
          </p:nvPr>
        </p:nvGraphicFramePr>
        <p:xfrm>
          <a:off x="475861" y="2937658"/>
          <a:ext cx="3228392" cy="3886200"/>
        </p:xfrm>
        <a:graphic>
          <a:graphicData uri="http://schemas.openxmlformats.org/drawingml/2006/table">
            <a:tbl>
              <a:tblPr firstRow="1" bandRow="1">
                <a:tableStyleId>{5C22544A-7EE6-4342-B048-85BDC9FD1C3A}</a:tableStyleId>
              </a:tblPr>
              <a:tblGrid>
                <a:gridCol w="807098">
                  <a:extLst>
                    <a:ext uri="{9D8B030D-6E8A-4147-A177-3AD203B41FA5}">
                      <a16:colId xmlns:a16="http://schemas.microsoft.com/office/drawing/2014/main" xmlns="" val="875454590"/>
                    </a:ext>
                  </a:extLst>
                </a:gridCol>
                <a:gridCol w="807098">
                  <a:extLst>
                    <a:ext uri="{9D8B030D-6E8A-4147-A177-3AD203B41FA5}">
                      <a16:colId xmlns:a16="http://schemas.microsoft.com/office/drawing/2014/main" xmlns="" val="2072481092"/>
                    </a:ext>
                  </a:extLst>
                </a:gridCol>
                <a:gridCol w="807098">
                  <a:extLst>
                    <a:ext uri="{9D8B030D-6E8A-4147-A177-3AD203B41FA5}">
                      <a16:colId xmlns:a16="http://schemas.microsoft.com/office/drawing/2014/main" xmlns="" val="2803699974"/>
                    </a:ext>
                  </a:extLst>
                </a:gridCol>
                <a:gridCol w="807098">
                  <a:extLst>
                    <a:ext uri="{9D8B030D-6E8A-4147-A177-3AD203B41FA5}">
                      <a16:colId xmlns:a16="http://schemas.microsoft.com/office/drawing/2014/main" xmlns="" val="2188419241"/>
                    </a:ext>
                  </a:extLst>
                </a:gridCol>
              </a:tblGrid>
              <a:tr h="658763">
                <a:tc>
                  <a:txBody>
                    <a:bodyPr/>
                    <a:lstStyle/>
                    <a:p>
                      <a:pPr algn="ctr" fontAlgn="t"/>
                      <a:r>
                        <a:rPr lang="en-IN" b="1" dirty="0">
                          <a:solidFill>
                            <a:srgbClr val="000000"/>
                          </a:solidFill>
                          <a:effectLst/>
                        </a:rPr>
                        <a:t>Binary Code</a:t>
                      </a:r>
                      <a:endParaRPr lang="en-IN" dirty="0">
                        <a:effectLst/>
                      </a:endParaRPr>
                    </a:p>
                  </a:txBody>
                  <a:tcPr marL="63500" marR="63500" marT="63500" marB="63500" anchor="ctr"/>
                </a:tc>
                <a:tc>
                  <a:txBody>
                    <a:bodyPr/>
                    <a:lstStyle/>
                    <a:p>
                      <a:pPr algn="ctr" fontAlgn="t"/>
                      <a:r>
                        <a:rPr lang="en-IN" b="1" dirty="0">
                          <a:solidFill>
                            <a:srgbClr val="000000"/>
                          </a:solidFill>
                          <a:effectLst/>
                        </a:rPr>
                        <a:t>SELA</a:t>
                      </a:r>
                      <a:endParaRPr lang="en-IN" dirty="0">
                        <a:effectLst/>
                      </a:endParaRPr>
                    </a:p>
                  </a:txBody>
                  <a:tcPr marL="63500" marR="63500" marT="63500" marB="63500" anchor="ctr"/>
                </a:tc>
                <a:tc>
                  <a:txBody>
                    <a:bodyPr/>
                    <a:lstStyle/>
                    <a:p>
                      <a:pPr algn="ctr" fontAlgn="t"/>
                      <a:r>
                        <a:rPr lang="en-IN" b="1" dirty="0">
                          <a:solidFill>
                            <a:srgbClr val="000000"/>
                          </a:solidFill>
                          <a:effectLst/>
                        </a:rPr>
                        <a:t>SELB </a:t>
                      </a:r>
                      <a:endParaRPr lang="en-IN" dirty="0">
                        <a:effectLst/>
                      </a:endParaRPr>
                    </a:p>
                  </a:txBody>
                  <a:tcPr marL="63500" marR="63500" marT="63500" marB="63500" anchor="ctr"/>
                </a:tc>
                <a:tc>
                  <a:txBody>
                    <a:bodyPr/>
                    <a:lstStyle/>
                    <a:p>
                      <a:pPr algn="ctr" fontAlgn="t"/>
                      <a:r>
                        <a:rPr lang="en-IN" b="1" dirty="0">
                          <a:solidFill>
                            <a:srgbClr val="000000"/>
                          </a:solidFill>
                          <a:effectLst/>
                        </a:rPr>
                        <a:t>SELD</a:t>
                      </a:r>
                      <a:endParaRPr lang="en-IN" dirty="0">
                        <a:effectLst/>
                      </a:endParaRPr>
                    </a:p>
                  </a:txBody>
                  <a:tcPr marL="63500" marR="63500" marT="63500" marB="63500" anchor="ctr"/>
                </a:tc>
                <a:extLst>
                  <a:ext uri="{0D108BD9-81ED-4DB2-BD59-A6C34878D82A}">
                    <a16:rowId xmlns:a16="http://schemas.microsoft.com/office/drawing/2014/main" xmlns="" val="780583835"/>
                  </a:ext>
                </a:extLst>
              </a:tr>
              <a:tr h="391295">
                <a:tc>
                  <a:txBody>
                    <a:bodyPr/>
                    <a:lstStyle/>
                    <a:p>
                      <a:pPr algn="ctr" fontAlgn="t"/>
                      <a:r>
                        <a:rPr lang="en-IN">
                          <a:solidFill>
                            <a:srgbClr val="000000"/>
                          </a:solidFill>
                          <a:effectLst/>
                        </a:rPr>
                        <a:t>000</a:t>
                      </a:r>
                      <a:endParaRPr lang="en-IN">
                        <a:effectLst/>
                      </a:endParaRPr>
                    </a:p>
                  </a:txBody>
                  <a:tcPr marL="63500" marR="63500" marT="63500" marB="63500" anchor="ctr"/>
                </a:tc>
                <a:tc>
                  <a:txBody>
                    <a:bodyPr/>
                    <a:lstStyle/>
                    <a:p>
                      <a:pPr algn="ctr" fontAlgn="t"/>
                      <a:r>
                        <a:rPr lang="en-IN" dirty="0">
                          <a:solidFill>
                            <a:srgbClr val="000000"/>
                          </a:solidFill>
                          <a:effectLst/>
                        </a:rPr>
                        <a:t>Input</a:t>
                      </a:r>
                      <a:endParaRPr lang="en-IN" dirty="0">
                        <a:effectLst/>
                      </a:endParaRPr>
                    </a:p>
                  </a:txBody>
                  <a:tcPr marL="63500" marR="63500" marT="63500" marB="63500" anchor="ctr"/>
                </a:tc>
                <a:tc>
                  <a:txBody>
                    <a:bodyPr/>
                    <a:lstStyle/>
                    <a:p>
                      <a:pPr algn="ctr" fontAlgn="t"/>
                      <a:r>
                        <a:rPr lang="en-IN">
                          <a:solidFill>
                            <a:srgbClr val="000000"/>
                          </a:solidFill>
                          <a:effectLst/>
                        </a:rPr>
                        <a:t>Input</a:t>
                      </a:r>
                      <a:endParaRPr lang="en-IN">
                        <a:effectLst/>
                      </a:endParaRPr>
                    </a:p>
                  </a:txBody>
                  <a:tcPr marL="63500" marR="63500" marT="63500" marB="63500" anchor="ctr"/>
                </a:tc>
                <a:tc>
                  <a:txBody>
                    <a:bodyPr/>
                    <a:lstStyle/>
                    <a:p>
                      <a:pPr algn="ctr" fontAlgn="t"/>
                      <a:r>
                        <a:rPr lang="en-IN">
                          <a:solidFill>
                            <a:srgbClr val="000000"/>
                          </a:solidFill>
                          <a:effectLst/>
                        </a:rPr>
                        <a:t>None</a:t>
                      </a:r>
                      <a:endParaRPr lang="en-IN">
                        <a:effectLst/>
                      </a:endParaRPr>
                    </a:p>
                  </a:txBody>
                  <a:tcPr marL="63500" marR="63500" marT="63500" marB="63500" anchor="ctr"/>
                </a:tc>
                <a:extLst>
                  <a:ext uri="{0D108BD9-81ED-4DB2-BD59-A6C34878D82A}">
                    <a16:rowId xmlns:a16="http://schemas.microsoft.com/office/drawing/2014/main" xmlns="" val="3457893731"/>
                  </a:ext>
                </a:extLst>
              </a:tr>
              <a:tr h="391295">
                <a:tc>
                  <a:txBody>
                    <a:bodyPr/>
                    <a:lstStyle/>
                    <a:p>
                      <a:pPr algn="ctr" fontAlgn="t"/>
                      <a:r>
                        <a:rPr lang="en-IN">
                          <a:solidFill>
                            <a:srgbClr val="000000"/>
                          </a:solidFill>
                          <a:effectLst/>
                        </a:rPr>
                        <a:t>001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tc>
                  <a:txBody>
                    <a:bodyPr/>
                    <a:lstStyle/>
                    <a:p>
                      <a:pPr algn="ctr" fontAlgn="t"/>
                      <a:r>
                        <a:rPr lang="en-IN">
                          <a:solidFill>
                            <a:srgbClr val="000000"/>
                          </a:solidFill>
                          <a:effectLst/>
                        </a:rPr>
                        <a:t>R1</a:t>
                      </a:r>
                      <a:endParaRPr lang="en-IN">
                        <a:effectLst/>
                      </a:endParaRPr>
                    </a:p>
                  </a:txBody>
                  <a:tcPr marL="63500" marR="63500" marT="63500" marB="63500" anchor="ctr"/>
                </a:tc>
                <a:extLst>
                  <a:ext uri="{0D108BD9-81ED-4DB2-BD59-A6C34878D82A}">
                    <a16:rowId xmlns:a16="http://schemas.microsoft.com/office/drawing/2014/main" xmlns="" val="2949567817"/>
                  </a:ext>
                </a:extLst>
              </a:tr>
              <a:tr h="391295">
                <a:tc>
                  <a:txBody>
                    <a:bodyPr/>
                    <a:lstStyle/>
                    <a:p>
                      <a:pPr algn="ctr" fontAlgn="t"/>
                      <a:r>
                        <a:rPr lang="en-IN">
                          <a:solidFill>
                            <a:srgbClr val="000000"/>
                          </a:solidFill>
                          <a:effectLst/>
                        </a:rPr>
                        <a:t>010</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tc>
                  <a:txBody>
                    <a:bodyPr/>
                    <a:lstStyle/>
                    <a:p>
                      <a:pPr algn="ctr" fontAlgn="t"/>
                      <a:r>
                        <a:rPr lang="en-IN">
                          <a:solidFill>
                            <a:srgbClr val="000000"/>
                          </a:solidFill>
                          <a:effectLst/>
                        </a:rPr>
                        <a:t>R2</a:t>
                      </a:r>
                      <a:endParaRPr lang="en-IN">
                        <a:effectLst/>
                      </a:endParaRPr>
                    </a:p>
                  </a:txBody>
                  <a:tcPr marL="63500" marR="63500" marT="63500" marB="63500" anchor="ctr"/>
                </a:tc>
                <a:extLst>
                  <a:ext uri="{0D108BD9-81ED-4DB2-BD59-A6C34878D82A}">
                    <a16:rowId xmlns:a16="http://schemas.microsoft.com/office/drawing/2014/main" xmlns="" val="416590878"/>
                  </a:ext>
                </a:extLst>
              </a:tr>
              <a:tr h="391295">
                <a:tc>
                  <a:txBody>
                    <a:bodyPr/>
                    <a:lstStyle/>
                    <a:p>
                      <a:pPr algn="ctr" fontAlgn="t"/>
                      <a:r>
                        <a:rPr lang="en-IN">
                          <a:solidFill>
                            <a:srgbClr val="000000"/>
                          </a:solidFill>
                          <a:effectLst/>
                        </a:rPr>
                        <a:t>011</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tc>
                  <a:txBody>
                    <a:bodyPr/>
                    <a:lstStyle/>
                    <a:p>
                      <a:pPr algn="ctr" fontAlgn="t"/>
                      <a:r>
                        <a:rPr lang="en-IN">
                          <a:solidFill>
                            <a:srgbClr val="000000"/>
                          </a:solidFill>
                          <a:effectLst/>
                        </a:rPr>
                        <a:t>R3</a:t>
                      </a:r>
                      <a:endParaRPr lang="en-IN">
                        <a:effectLst/>
                      </a:endParaRPr>
                    </a:p>
                  </a:txBody>
                  <a:tcPr marL="63500" marR="63500" marT="63500" marB="63500" anchor="ctr"/>
                </a:tc>
                <a:extLst>
                  <a:ext uri="{0D108BD9-81ED-4DB2-BD59-A6C34878D82A}">
                    <a16:rowId xmlns:a16="http://schemas.microsoft.com/office/drawing/2014/main" xmlns="" val="208193369"/>
                  </a:ext>
                </a:extLst>
              </a:tr>
              <a:tr h="391295">
                <a:tc>
                  <a:txBody>
                    <a:bodyPr/>
                    <a:lstStyle/>
                    <a:p>
                      <a:pPr algn="ctr" fontAlgn="t"/>
                      <a:r>
                        <a:rPr lang="en-IN">
                          <a:solidFill>
                            <a:srgbClr val="000000"/>
                          </a:solidFill>
                          <a:effectLst/>
                        </a:rPr>
                        <a:t>100</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tc>
                  <a:txBody>
                    <a:bodyPr/>
                    <a:lstStyle/>
                    <a:p>
                      <a:pPr algn="ctr" fontAlgn="t"/>
                      <a:r>
                        <a:rPr lang="en-IN">
                          <a:solidFill>
                            <a:srgbClr val="000000"/>
                          </a:solidFill>
                          <a:effectLst/>
                        </a:rPr>
                        <a:t>R4</a:t>
                      </a:r>
                      <a:endParaRPr lang="en-IN">
                        <a:effectLst/>
                      </a:endParaRPr>
                    </a:p>
                  </a:txBody>
                  <a:tcPr marL="63500" marR="63500" marT="63500" marB="63500" anchor="ctr"/>
                </a:tc>
                <a:extLst>
                  <a:ext uri="{0D108BD9-81ED-4DB2-BD59-A6C34878D82A}">
                    <a16:rowId xmlns:a16="http://schemas.microsoft.com/office/drawing/2014/main" xmlns="" val="2575195245"/>
                  </a:ext>
                </a:extLst>
              </a:tr>
              <a:tr h="391295">
                <a:tc>
                  <a:txBody>
                    <a:bodyPr/>
                    <a:lstStyle/>
                    <a:p>
                      <a:pPr algn="ctr" fontAlgn="t"/>
                      <a:r>
                        <a:rPr lang="en-IN">
                          <a:solidFill>
                            <a:srgbClr val="000000"/>
                          </a:solidFill>
                          <a:effectLst/>
                        </a:rPr>
                        <a:t>101</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tc>
                  <a:txBody>
                    <a:bodyPr/>
                    <a:lstStyle/>
                    <a:p>
                      <a:pPr algn="ctr" fontAlgn="t"/>
                      <a:r>
                        <a:rPr lang="en-IN">
                          <a:solidFill>
                            <a:srgbClr val="000000"/>
                          </a:solidFill>
                          <a:effectLst/>
                        </a:rPr>
                        <a:t>R5</a:t>
                      </a:r>
                      <a:endParaRPr lang="en-IN">
                        <a:effectLst/>
                      </a:endParaRPr>
                    </a:p>
                  </a:txBody>
                  <a:tcPr marL="63500" marR="63500" marT="63500" marB="63500" anchor="ctr"/>
                </a:tc>
                <a:extLst>
                  <a:ext uri="{0D108BD9-81ED-4DB2-BD59-A6C34878D82A}">
                    <a16:rowId xmlns:a16="http://schemas.microsoft.com/office/drawing/2014/main" xmlns="" val="4151361649"/>
                  </a:ext>
                </a:extLst>
              </a:tr>
              <a:tr h="391295">
                <a:tc>
                  <a:txBody>
                    <a:bodyPr/>
                    <a:lstStyle/>
                    <a:p>
                      <a:pPr algn="ctr" fontAlgn="t"/>
                      <a:r>
                        <a:rPr lang="en-IN" dirty="0">
                          <a:solidFill>
                            <a:srgbClr val="000000"/>
                          </a:solidFill>
                          <a:effectLst/>
                        </a:rPr>
                        <a:t>110</a:t>
                      </a:r>
                      <a:endParaRPr lang="en-IN" dirty="0">
                        <a:effectLst/>
                      </a:endParaRPr>
                    </a:p>
                  </a:txBody>
                  <a:tcPr marL="63500" marR="63500" marT="63500" marB="63500" anchor="ctr"/>
                </a:tc>
                <a:tc>
                  <a:txBody>
                    <a:bodyPr/>
                    <a:lstStyle/>
                    <a:p>
                      <a:pPr algn="ctr" fontAlgn="t"/>
                      <a:r>
                        <a:rPr lang="en-IN">
                          <a:solidFill>
                            <a:srgbClr val="000000"/>
                          </a:solidFill>
                          <a:effectLst/>
                        </a:rPr>
                        <a:t>R6</a:t>
                      </a:r>
                      <a:endParaRPr lang="en-IN">
                        <a:effectLst/>
                      </a:endParaRPr>
                    </a:p>
                  </a:txBody>
                  <a:tcPr marL="63500" marR="63500" marT="63500" marB="63500" anchor="ctr"/>
                </a:tc>
                <a:tc>
                  <a:txBody>
                    <a:bodyPr/>
                    <a:lstStyle/>
                    <a:p>
                      <a:pPr algn="ctr" fontAlgn="t"/>
                      <a:r>
                        <a:rPr lang="en-IN">
                          <a:solidFill>
                            <a:srgbClr val="000000"/>
                          </a:solidFill>
                          <a:effectLst/>
                        </a:rPr>
                        <a:t>R6</a:t>
                      </a:r>
                      <a:endParaRPr lang="en-IN">
                        <a:effectLst/>
                      </a:endParaRPr>
                    </a:p>
                  </a:txBody>
                  <a:tcPr marL="63500" marR="63500" marT="63500" marB="63500" anchor="ctr"/>
                </a:tc>
                <a:tc>
                  <a:txBody>
                    <a:bodyPr/>
                    <a:lstStyle/>
                    <a:p>
                      <a:pPr algn="ctr" fontAlgn="t"/>
                      <a:r>
                        <a:rPr lang="en-IN" dirty="0">
                          <a:solidFill>
                            <a:srgbClr val="000000"/>
                          </a:solidFill>
                          <a:effectLst/>
                        </a:rPr>
                        <a:t>R6</a:t>
                      </a:r>
                      <a:endParaRPr lang="en-IN" dirty="0">
                        <a:effectLst/>
                      </a:endParaRPr>
                    </a:p>
                  </a:txBody>
                  <a:tcPr marL="63500" marR="63500" marT="63500" marB="63500" anchor="ctr"/>
                </a:tc>
                <a:extLst>
                  <a:ext uri="{0D108BD9-81ED-4DB2-BD59-A6C34878D82A}">
                    <a16:rowId xmlns:a16="http://schemas.microsoft.com/office/drawing/2014/main" xmlns="" val="2893195373"/>
                  </a:ext>
                </a:extLst>
              </a:tr>
              <a:tr h="391295">
                <a:tc>
                  <a:txBody>
                    <a:bodyPr/>
                    <a:lstStyle/>
                    <a:p>
                      <a:pPr algn="ctr" fontAlgn="t"/>
                      <a:r>
                        <a:rPr lang="en-IN" dirty="0">
                          <a:effectLst/>
                        </a:rPr>
                        <a:t>111</a:t>
                      </a:r>
                    </a:p>
                  </a:txBody>
                  <a:tcPr marL="63500" marR="63500" marT="63500" marB="63500" anchor="ctr"/>
                </a:tc>
                <a:tc>
                  <a:txBody>
                    <a:bodyPr/>
                    <a:lstStyle/>
                    <a:p>
                      <a:pPr algn="ctr" fontAlgn="t"/>
                      <a:r>
                        <a:rPr lang="en-IN" dirty="0">
                          <a:effectLst/>
                        </a:rPr>
                        <a:t>R7</a:t>
                      </a:r>
                    </a:p>
                  </a:txBody>
                  <a:tcPr marL="63500" marR="63500" marT="63500" marB="63500" anchor="ctr"/>
                </a:tc>
                <a:tc>
                  <a:txBody>
                    <a:bodyPr/>
                    <a:lstStyle/>
                    <a:p>
                      <a:pPr algn="ctr" fontAlgn="t"/>
                      <a:r>
                        <a:rPr lang="en-IN" dirty="0">
                          <a:effectLst/>
                        </a:rPr>
                        <a:t>R7</a:t>
                      </a:r>
                    </a:p>
                  </a:txBody>
                  <a:tcPr marL="63500" marR="63500" marT="63500" marB="63500" anchor="ctr"/>
                </a:tc>
                <a:tc>
                  <a:txBody>
                    <a:bodyPr/>
                    <a:lstStyle/>
                    <a:p>
                      <a:pPr algn="ctr" fontAlgn="t"/>
                      <a:r>
                        <a:rPr lang="en-IN" dirty="0">
                          <a:effectLst/>
                        </a:rPr>
                        <a:t>R7</a:t>
                      </a:r>
                    </a:p>
                  </a:txBody>
                  <a:tcPr marL="63500" marR="63500" marT="63500" marB="63500" anchor="ctr"/>
                </a:tc>
                <a:extLst>
                  <a:ext uri="{0D108BD9-81ED-4DB2-BD59-A6C34878D82A}">
                    <a16:rowId xmlns:a16="http://schemas.microsoft.com/office/drawing/2014/main" xmlns="" val="277012490"/>
                  </a:ext>
                </a:extLst>
              </a:tr>
            </a:tbl>
          </a:graphicData>
        </a:graphic>
      </p:graphicFrame>
      <p:cxnSp>
        <p:nvCxnSpPr>
          <p:cNvPr id="12" name="Connector: Elbow 11">
            <a:extLst>
              <a:ext uri="{FF2B5EF4-FFF2-40B4-BE49-F238E27FC236}">
                <a16:creationId xmlns:a16="http://schemas.microsoft.com/office/drawing/2014/main" xmlns="" id="{60814FF2-140A-A7E1-12FD-9D58EC32A711}"/>
              </a:ext>
            </a:extLst>
          </p:cNvPr>
          <p:cNvCxnSpPr>
            <a:cxnSpLocks/>
            <a:endCxn id="7" idx="0"/>
          </p:cNvCxnSpPr>
          <p:nvPr/>
        </p:nvCxnSpPr>
        <p:spPr>
          <a:xfrm rot="10800000" flipV="1">
            <a:off x="2076058" y="2363784"/>
            <a:ext cx="4147461" cy="2001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F970B1C-EC88-2610-5FDE-8E1ABCCF0548}"/>
              </a:ext>
            </a:extLst>
          </p:cNvPr>
          <p:cNvCxnSpPr>
            <a:cxnSpLocks/>
          </p:cNvCxnSpPr>
          <p:nvPr/>
        </p:nvCxnSpPr>
        <p:spPr>
          <a:xfrm>
            <a:off x="4618653"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2F3AE3C-97A2-BE0F-FF39-715E013965A2}"/>
              </a:ext>
            </a:extLst>
          </p:cNvPr>
          <p:cNvCxnSpPr>
            <a:cxnSpLocks/>
          </p:cNvCxnSpPr>
          <p:nvPr/>
        </p:nvCxnSpPr>
        <p:spPr>
          <a:xfrm>
            <a:off x="5470849"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EAF3326-419A-73B3-010B-BB47D1FBAB72}"/>
              </a:ext>
            </a:extLst>
          </p:cNvPr>
          <p:cNvCxnSpPr>
            <a:cxnSpLocks/>
          </p:cNvCxnSpPr>
          <p:nvPr/>
        </p:nvCxnSpPr>
        <p:spPr>
          <a:xfrm>
            <a:off x="6223519" y="1716833"/>
            <a:ext cx="0" cy="6469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F1FFB13E-AFE0-DD80-21CE-4212B95954F7}"/>
              </a:ext>
            </a:extLst>
          </p:cNvPr>
          <p:cNvSpPr txBox="1"/>
          <p:nvPr/>
        </p:nvSpPr>
        <p:spPr>
          <a:xfrm>
            <a:off x="8532847" y="1432048"/>
            <a:ext cx="3405674" cy="369332"/>
          </a:xfrm>
          <a:prstGeom prst="rect">
            <a:avLst/>
          </a:prstGeom>
          <a:noFill/>
        </p:spPr>
        <p:txBody>
          <a:bodyPr wrap="square" rtlCol="0">
            <a:spAutoFit/>
          </a:bodyPr>
          <a:lstStyle/>
          <a:p>
            <a:pPr algn="ctr"/>
            <a:r>
              <a:rPr lang="en-IN" b="1" dirty="0"/>
              <a:t>ALU operations encoding</a:t>
            </a:r>
          </a:p>
        </p:txBody>
      </p:sp>
      <p:graphicFrame>
        <p:nvGraphicFramePr>
          <p:cNvPr id="22" name="Table 22">
            <a:extLst>
              <a:ext uri="{FF2B5EF4-FFF2-40B4-BE49-F238E27FC236}">
                <a16:creationId xmlns:a16="http://schemas.microsoft.com/office/drawing/2014/main" xmlns="" id="{CDEA93E5-784D-49D5-9616-4AA142554611}"/>
              </a:ext>
            </a:extLst>
          </p:cNvPr>
          <p:cNvGraphicFramePr>
            <a:graphicFrameLocks noGrp="1"/>
          </p:cNvGraphicFramePr>
          <p:nvPr>
            <p:extLst>
              <p:ext uri="{D42A27DB-BD31-4B8C-83A1-F6EECF244321}">
                <p14:modId xmlns:p14="http://schemas.microsoft.com/office/powerpoint/2010/main" xmlns="" val="239358898"/>
              </p:ext>
            </p:extLst>
          </p:nvPr>
        </p:nvGraphicFramePr>
        <p:xfrm>
          <a:off x="7371415" y="1837536"/>
          <a:ext cx="4817475" cy="4815840"/>
        </p:xfrm>
        <a:graphic>
          <a:graphicData uri="http://schemas.openxmlformats.org/drawingml/2006/table">
            <a:tbl>
              <a:tblPr firstRow="1" bandRow="1">
                <a:tableStyleId>{5C22544A-7EE6-4342-B048-85BDC9FD1C3A}</a:tableStyleId>
              </a:tblPr>
              <a:tblGrid>
                <a:gridCol w="1605825">
                  <a:extLst>
                    <a:ext uri="{9D8B030D-6E8A-4147-A177-3AD203B41FA5}">
                      <a16:colId xmlns:a16="http://schemas.microsoft.com/office/drawing/2014/main" xmlns="" val="573057005"/>
                    </a:ext>
                  </a:extLst>
                </a:gridCol>
                <a:gridCol w="1605825">
                  <a:extLst>
                    <a:ext uri="{9D8B030D-6E8A-4147-A177-3AD203B41FA5}">
                      <a16:colId xmlns:a16="http://schemas.microsoft.com/office/drawing/2014/main" xmlns="" val="2170423688"/>
                    </a:ext>
                  </a:extLst>
                </a:gridCol>
                <a:gridCol w="1605825">
                  <a:extLst>
                    <a:ext uri="{9D8B030D-6E8A-4147-A177-3AD203B41FA5}">
                      <a16:colId xmlns:a16="http://schemas.microsoft.com/office/drawing/2014/main" xmlns="" val="1160769234"/>
                    </a:ext>
                  </a:extLst>
                </a:gridCol>
              </a:tblGrid>
              <a:tr h="311400">
                <a:tc>
                  <a:txBody>
                    <a:bodyPr/>
                    <a:lstStyle/>
                    <a:p>
                      <a:pPr algn="ctr" fontAlgn="t"/>
                      <a:r>
                        <a:rPr lang="en-IN" b="1">
                          <a:solidFill>
                            <a:srgbClr val="000000"/>
                          </a:solidFill>
                          <a:effectLst/>
                        </a:rPr>
                        <a:t>OPR Select</a:t>
                      </a:r>
                      <a:endParaRPr lang="en-IN">
                        <a:effectLst/>
                      </a:endParaRPr>
                    </a:p>
                  </a:txBody>
                  <a:tcPr marL="63500" marR="63500" marT="63500" marB="63500" anchor="ctr"/>
                </a:tc>
                <a:tc>
                  <a:txBody>
                    <a:bodyPr/>
                    <a:lstStyle/>
                    <a:p>
                      <a:pPr algn="ctr" fontAlgn="t"/>
                      <a:r>
                        <a:rPr lang="en-IN" b="1">
                          <a:solidFill>
                            <a:srgbClr val="000000"/>
                          </a:solidFill>
                          <a:effectLst/>
                        </a:rPr>
                        <a:t>Operation</a:t>
                      </a:r>
                      <a:endParaRPr lang="en-IN">
                        <a:effectLst/>
                      </a:endParaRPr>
                    </a:p>
                  </a:txBody>
                  <a:tcPr marL="63500" marR="63500" marT="63500" marB="63500" anchor="ctr"/>
                </a:tc>
                <a:tc>
                  <a:txBody>
                    <a:bodyPr/>
                    <a:lstStyle/>
                    <a:p>
                      <a:pPr algn="ctr" fontAlgn="t"/>
                      <a:r>
                        <a:rPr lang="en-IN" b="1" dirty="0">
                          <a:solidFill>
                            <a:srgbClr val="000000"/>
                          </a:solidFill>
                          <a:effectLst/>
                        </a:rPr>
                        <a:t>Symbol</a:t>
                      </a:r>
                      <a:endParaRPr lang="en-IN" dirty="0">
                        <a:effectLst/>
                      </a:endParaRPr>
                    </a:p>
                  </a:txBody>
                  <a:tcPr marL="63500" marR="63500" marT="63500" marB="63500" anchor="ctr"/>
                </a:tc>
                <a:extLst>
                  <a:ext uri="{0D108BD9-81ED-4DB2-BD59-A6C34878D82A}">
                    <a16:rowId xmlns:a16="http://schemas.microsoft.com/office/drawing/2014/main" xmlns="" val="2425600451"/>
                  </a:ext>
                </a:extLst>
              </a:tr>
              <a:tr h="311400">
                <a:tc>
                  <a:txBody>
                    <a:bodyPr/>
                    <a:lstStyle/>
                    <a:p>
                      <a:pPr algn="ctr" fontAlgn="t"/>
                      <a:r>
                        <a:rPr lang="en-IN">
                          <a:solidFill>
                            <a:srgbClr val="000000"/>
                          </a:solidFill>
                          <a:effectLst/>
                        </a:rPr>
                        <a:t>00000 </a:t>
                      </a:r>
                      <a:endParaRPr lang="en-IN">
                        <a:effectLst/>
                      </a:endParaRPr>
                    </a:p>
                  </a:txBody>
                  <a:tcPr marL="63500" marR="63500" marT="63500" marB="63500" anchor="ctr"/>
                </a:tc>
                <a:tc>
                  <a:txBody>
                    <a:bodyPr/>
                    <a:lstStyle/>
                    <a:p>
                      <a:pPr algn="ctr" fontAlgn="t"/>
                      <a:r>
                        <a:rPr lang="en-IN">
                          <a:solidFill>
                            <a:srgbClr val="000000"/>
                          </a:solidFill>
                          <a:effectLst/>
                        </a:rPr>
                        <a:t>Transfer A</a:t>
                      </a:r>
                      <a:endParaRPr lang="en-IN">
                        <a:effectLst/>
                      </a:endParaRPr>
                    </a:p>
                  </a:txBody>
                  <a:tcPr marL="63500" marR="63500" marT="63500" marB="63500" anchor="ctr"/>
                </a:tc>
                <a:tc>
                  <a:txBody>
                    <a:bodyPr/>
                    <a:lstStyle/>
                    <a:p>
                      <a:pPr algn="ctr" fontAlgn="t"/>
                      <a:r>
                        <a:rPr lang="en-IN">
                          <a:solidFill>
                            <a:srgbClr val="000000"/>
                          </a:solidFill>
                          <a:effectLst/>
                        </a:rPr>
                        <a:t>TSFA</a:t>
                      </a:r>
                      <a:endParaRPr lang="en-IN">
                        <a:effectLst/>
                      </a:endParaRPr>
                    </a:p>
                  </a:txBody>
                  <a:tcPr marL="63500" marR="63500" marT="63500" marB="63500" anchor="ctr"/>
                </a:tc>
                <a:extLst>
                  <a:ext uri="{0D108BD9-81ED-4DB2-BD59-A6C34878D82A}">
                    <a16:rowId xmlns:a16="http://schemas.microsoft.com/office/drawing/2014/main" xmlns="" val="2377589653"/>
                  </a:ext>
                </a:extLst>
              </a:tr>
              <a:tr h="311400">
                <a:tc>
                  <a:txBody>
                    <a:bodyPr/>
                    <a:lstStyle/>
                    <a:p>
                      <a:pPr algn="ctr" fontAlgn="t"/>
                      <a:r>
                        <a:rPr lang="en-IN">
                          <a:solidFill>
                            <a:srgbClr val="000000"/>
                          </a:solidFill>
                          <a:effectLst/>
                        </a:rPr>
                        <a:t>00001</a:t>
                      </a:r>
                      <a:endParaRPr lang="en-IN">
                        <a:effectLst/>
                      </a:endParaRPr>
                    </a:p>
                  </a:txBody>
                  <a:tcPr marL="63500" marR="63500" marT="63500" marB="63500" anchor="ctr"/>
                </a:tc>
                <a:tc>
                  <a:txBody>
                    <a:bodyPr/>
                    <a:lstStyle/>
                    <a:p>
                      <a:pPr algn="ctr" fontAlgn="t"/>
                      <a:r>
                        <a:rPr lang="en-IN">
                          <a:solidFill>
                            <a:srgbClr val="000000"/>
                          </a:solidFill>
                          <a:effectLst/>
                        </a:rPr>
                        <a:t>Increment A</a:t>
                      </a:r>
                      <a:endParaRPr lang="en-IN">
                        <a:effectLst/>
                      </a:endParaRPr>
                    </a:p>
                  </a:txBody>
                  <a:tcPr marL="63500" marR="63500" marT="63500" marB="63500" anchor="ctr"/>
                </a:tc>
                <a:tc>
                  <a:txBody>
                    <a:bodyPr/>
                    <a:lstStyle/>
                    <a:p>
                      <a:pPr algn="ctr" fontAlgn="t"/>
                      <a:r>
                        <a:rPr lang="en-IN">
                          <a:solidFill>
                            <a:srgbClr val="000000"/>
                          </a:solidFill>
                          <a:effectLst/>
                        </a:rPr>
                        <a:t>INCA</a:t>
                      </a:r>
                      <a:endParaRPr lang="en-IN">
                        <a:effectLst/>
                      </a:endParaRPr>
                    </a:p>
                  </a:txBody>
                  <a:tcPr marL="63500" marR="63500" marT="63500" marB="63500" anchor="ctr"/>
                </a:tc>
                <a:extLst>
                  <a:ext uri="{0D108BD9-81ED-4DB2-BD59-A6C34878D82A}">
                    <a16:rowId xmlns:a16="http://schemas.microsoft.com/office/drawing/2014/main" xmlns="" val="3205274932"/>
                  </a:ext>
                </a:extLst>
              </a:tr>
              <a:tr h="311400">
                <a:tc>
                  <a:txBody>
                    <a:bodyPr/>
                    <a:lstStyle/>
                    <a:p>
                      <a:pPr algn="ctr" fontAlgn="t"/>
                      <a:r>
                        <a:rPr lang="en-IN">
                          <a:solidFill>
                            <a:srgbClr val="000000"/>
                          </a:solidFill>
                          <a:effectLst/>
                        </a:rPr>
                        <a:t>00010</a:t>
                      </a:r>
                      <a:endParaRPr lang="en-IN">
                        <a:effectLst/>
                      </a:endParaRPr>
                    </a:p>
                  </a:txBody>
                  <a:tcPr marL="63500" marR="63500" marT="63500" marB="63500" anchor="ctr"/>
                </a:tc>
                <a:tc>
                  <a:txBody>
                    <a:bodyPr/>
                    <a:lstStyle/>
                    <a:p>
                      <a:pPr algn="ctr" fontAlgn="t"/>
                      <a:r>
                        <a:rPr lang="en-IN">
                          <a:solidFill>
                            <a:srgbClr val="000000"/>
                          </a:solidFill>
                          <a:effectLst/>
                        </a:rPr>
                        <a:t>Add A + B</a:t>
                      </a:r>
                      <a:endParaRPr lang="en-IN">
                        <a:effectLst/>
                      </a:endParaRPr>
                    </a:p>
                  </a:txBody>
                  <a:tcPr marL="63500" marR="63500" marT="63500" marB="63500" anchor="ctr"/>
                </a:tc>
                <a:tc>
                  <a:txBody>
                    <a:bodyPr/>
                    <a:lstStyle/>
                    <a:p>
                      <a:pPr algn="ctr" fontAlgn="t"/>
                      <a:r>
                        <a:rPr lang="en-IN">
                          <a:solidFill>
                            <a:srgbClr val="000000"/>
                          </a:solidFill>
                          <a:effectLst/>
                        </a:rPr>
                        <a:t>ADD</a:t>
                      </a:r>
                      <a:endParaRPr lang="en-IN">
                        <a:effectLst/>
                      </a:endParaRPr>
                    </a:p>
                  </a:txBody>
                  <a:tcPr marL="63500" marR="63500" marT="63500" marB="63500" anchor="ctr"/>
                </a:tc>
                <a:extLst>
                  <a:ext uri="{0D108BD9-81ED-4DB2-BD59-A6C34878D82A}">
                    <a16:rowId xmlns:a16="http://schemas.microsoft.com/office/drawing/2014/main" xmlns="" val="1689413651"/>
                  </a:ext>
                </a:extLst>
              </a:tr>
              <a:tr h="311400">
                <a:tc>
                  <a:txBody>
                    <a:bodyPr/>
                    <a:lstStyle/>
                    <a:p>
                      <a:pPr algn="ctr" fontAlgn="t"/>
                      <a:r>
                        <a:rPr lang="en-IN">
                          <a:solidFill>
                            <a:srgbClr val="000000"/>
                          </a:solidFill>
                          <a:effectLst/>
                        </a:rPr>
                        <a:t>00101</a:t>
                      </a:r>
                      <a:endParaRPr lang="en-IN">
                        <a:effectLst/>
                      </a:endParaRPr>
                    </a:p>
                  </a:txBody>
                  <a:tcPr marL="63500" marR="63500" marT="63500" marB="63500" anchor="ctr"/>
                </a:tc>
                <a:tc>
                  <a:txBody>
                    <a:bodyPr/>
                    <a:lstStyle/>
                    <a:p>
                      <a:pPr algn="ctr" fontAlgn="t"/>
                      <a:r>
                        <a:rPr lang="en-IN">
                          <a:solidFill>
                            <a:srgbClr val="000000"/>
                          </a:solidFill>
                          <a:effectLst/>
                        </a:rPr>
                        <a:t>Subtract A - B</a:t>
                      </a:r>
                      <a:endParaRPr lang="en-IN">
                        <a:effectLst/>
                      </a:endParaRPr>
                    </a:p>
                  </a:txBody>
                  <a:tcPr marL="63500" marR="63500" marT="63500" marB="63500" anchor="ctr"/>
                </a:tc>
                <a:tc>
                  <a:txBody>
                    <a:bodyPr/>
                    <a:lstStyle/>
                    <a:p>
                      <a:pPr algn="ctr" fontAlgn="t"/>
                      <a:r>
                        <a:rPr lang="en-IN">
                          <a:solidFill>
                            <a:srgbClr val="000000"/>
                          </a:solidFill>
                          <a:effectLst/>
                        </a:rPr>
                        <a:t>SUB</a:t>
                      </a:r>
                      <a:endParaRPr lang="en-IN">
                        <a:effectLst/>
                      </a:endParaRPr>
                    </a:p>
                  </a:txBody>
                  <a:tcPr marL="63500" marR="63500" marT="63500" marB="63500" anchor="ctr"/>
                </a:tc>
                <a:extLst>
                  <a:ext uri="{0D108BD9-81ED-4DB2-BD59-A6C34878D82A}">
                    <a16:rowId xmlns:a16="http://schemas.microsoft.com/office/drawing/2014/main" xmlns="" val="4198711603"/>
                  </a:ext>
                </a:extLst>
              </a:tr>
              <a:tr h="311400">
                <a:tc>
                  <a:txBody>
                    <a:bodyPr/>
                    <a:lstStyle/>
                    <a:p>
                      <a:pPr algn="ctr" fontAlgn="t"/>
                      <a:r>
                        <a:rPr lang="en-IN">
                          <a:solidFill>
                            <a:srgbClr val="000000"/>
                          </a:solidFill>
                          <a:effectLst/>
                        </a:rPr>
                        <a:t>00110</a:t>
                      </a:r>
                      <a:endParaRPr lang="en-IN">
                        <a:effectLst/>
                      </a:endParaRPr>
                    </a:p>
                  </a:txBody>
                  <a:tcPr marL="63500" marR="63500" marT="63500" marB="63500" anchor="ctr"/>
                </a:tc>
                <a:tc>
                  <a:txBody>
                    <a:bodyPr/>
                    <a:lstStyle/>
                    <a:p>
                      <a:pPr algn="ctr" fontAlgn="t"/>
                      <a:r>
                        <a:rPr lang="en-IN">
                          <a:solidFill>
                            <a:srgbClr val="000000"/>
                          </a:solidFill>
                          <a:effectLst/>
                        </a:rPr>
                        <a:t>Decrement A</a:t>
                      </a:r>
                      <a:endParaRPr lang="en-IN">
                        <a:effectLst/>
                      </a:endParaRPr>
                    </a:p>
                  </a:txBody>
                  <a:tcPr marL="63500" marR="63500" marT="63500" marB="63500" anchor="ctr"/>
                </a:tc>
                <a:tc>
                  <a:txBody>
                    <a:bodyPr/>
                    <a:lstStyle/>
                    <a:p>
                      <a:pPr algn="ctr" fontAlgn="t"/>
                      <a:r>
                        <a:rPr lang="en-IN">
                          <a:solidFill>
                            <a:srgbClr val="000000"/>
                          </a:solidFill>
                          <a:effectLst/>
                        </a:rPr>
                        <a:t>DECA</a:t>
                      </a:r>
                      <a:endParaRPr lang="en-IN">
                        <a:effectLst/>
                      </a:endParaRPr>
                    </a:p>
                  </a:txBody>
                  <a:tcPr marL="63500" marR="63500" marT="63500" marB="63500" anchor="ctr"/>
                </a:tc>
                <a:extLst>
                  <a:ext uri="{0D108BD9-81ED-4DB2-BD59-A6C34878D82A}">
                    <a16:rowId xmlns:a16="http://schemas.microsoft.com/office/drawing/2014/main" xmlns="" val="2854305067"/>
                  </a:ext>
                </a:extLst>
              </a:tr>
              <a:tr h="311400">
                <a:tc>
                  <a:txBody>
                    <a:bodyPr/>
                    <a:lstStyle/>
                    <a:p>
                      <a:pPr algn="ctr" fontAlgn="t"/>
                      <a:r>
                        <a:rPr lang="en-IN">
                          <a:solidFill>
                            <a:srgbClr val="000000"/>
                          </a:solidFill>
                          <a:effectLst/>
                        </a:rPr>
                        <a:t>01000</a:t>
                      </a:r>
                      <a:endParaRPr lang="en-IN">
                        <a:effectLst/>
                      </a:endParaRPr>
                    </a:p>
                  </a:txBody>
                  <a:tcPr marL="63500" marR="63500" marT="63500" marB="63500" anchor="ctr"/>
                </a:tc>
                <a:tc>
                  <a:txBody>
                    <a:bodyPr/>
                    <a:lstStyle/>
                    <a:p>
                      <a:pPr algn="ctr" fontAlgn="t"/>
                      <a:r>
                        <a:rPr lang="en-IN">
                          <a:solidFill>
                            <a:srgbClr val="000000"/>
                          </a:solidFill>
                          <a:effectLst/>
                        </a:rPr>
                        <a:t>ADD A and B</a:t>
                      </a:r>
                      <a:endParaRPr lang="en-IN">
                        <a:effectLst/>
                      </a:endParaRPr>
                    </a:p>
                  </a:txBody>
                  <a:tcPr marL="63500" marR="63500" marT="63500" marB="63500" anchor="ctr"/>
                </a:tc>
                <a:tc>
                  <a:txBody>
                    <a:bodyPr/>
                    <a:lstStyle/>
                    <a:p>
                      <a:pPr algn="ctr" fontAlgn="t"/>
                      <a:r>
                        <a:rPr lang="en-IN">
                          <a:solidFill>
                            <a:srgbClr val="000000"/>
                          </a:solidFill>
                          <a:effectLst/>
                        </a:rPr>
                        <a:t>AND</a:t>
                      </a:r>
                      <a:endParaRPr lang="en-IN">
                        <a:effectLst/>
                      </a:endParaRPr>
                    </a:p>
                  </a:txBody>
                  <a:tcPr marL="63500" marR="63500" marT="63500" marB="63500" anchor="ctr"/>
                </a:tc>
                <a:extLst>
                  <a:ext uri="{0D108BD9-81ED-4DB2-BD59-A6C34878D82A}">
                    <a16:rowId xmlns:a16="http://schemas.microsoft.com/office/drawing/2014/main" xmlns="" val="1356317970"/>
                  </a:ext>
                </a:extLst>
              </a:tr>
              <a:tr h="311400">
                <a:tc>
                  <a:txBody>
                    <a:bodyPr/>
                    <a:lstStyle/>
                    <a:p>
                      <a:pPr algn="ctr" fontAlgn="t"/>
                      <a:r>
                        <a:rPr lang="en-IN">
                          <a:solidFill>
                            <a:srgbClr val="000000"/>
                          </a:solidFill>
                          <a:effectLst/>
                        </a:rPr>
                        <a:t>01010</a:t>
                      </a:r>
                      <a:endParaRPr lang="en-IN">
                        <a:effectLst/>
                      </a:endParaRPr>
                    </a:p>
                  </a:txBody>
                  <a:tcPr marL="63500" marR="63500" marT="63500" marB="63500" anchor="ctr"/>
                </a:tc>
                <a:tc>
                  <a:txBody>
                    <a:bodyPr/>
                    <a:lstStyle/>
                    <a:p>
                      <a:pPr algn="ctr" fontAlgn="t"/>
                      <a:r>
                        <a:rPr lang="en-IN">
                          <a:solidFill>
                            <a:srgbClr val="000000"/>
                          </a:solidFill>
                          <a:effectLst/>
                        </a:rPr>
                        <a:t>OR A and B</a:t>
                      </a:r>
                      <a:endParaRPr lang="en-IN">
                        <a:effectLst/>
                      </a:endParaRPr>
                    </a:p>
                  </a:txBody>
                  <a:tcPr marL="63500" marR="63500" marT="63500" marB="63500" anchor="ctr"/>
                </a:tc>
                <a:tc>
                  <a:txBody>
                    <a:bodyPr/>
                    <a:lstStyle/>
                    <a:p>
                      <a:pPr algn="ctr" fontAlgn="t"/>
                      <a:r>
                        <a:rPr lang="en-IN">
                          <a:solidFill>
                            <a:srgbClr val="000000"/>
                          </a:solidFill>
                          <a:effectLst/>
                        </a:rPr>
                        <a:t>OR</a:t>
                      </a:r>
                      <a:endParaRPr lang="en-IN">
                        <a:effectLst/>
                      </a:endParaRPr>
                    </a:p>
                  </a:txBody>
                  <a:tcPr marL="63500" marR="63500" marT="63500" marB="63500" anchor="ctr"/>
                </a:tc>
                <a:extLst>
                  <a:ext uri="{0D108BD9-81ED-4DB2-BD59-A6C34878D82A}">
                    <a16:rowId xmlns:a16="http://schemas.microsoft.com/office/drawing/2014/main" xmlns="" val="2995739382"/>
                  </a:ext>
                </a:extLst>
              </a:tr>
              <a:tr h="311400">
                <a:tc>
                  <a:txBody>
                    <a:bodyPr/>
                    <a:lstStyle/>
                    <a:p>
                      <a:pPr algn="ctr" fontAlgn="t"/>
                      <a:r>
                        <a:rPr lang="en-IN">
                          <a:solidFill>
                            <a:srgbClr val="000000"/>
                          </a:solidFill>
                          <a:effectLst/>
                        </a:rPr>
                        <a:t>01100</a:t>
                      </a:r>
                      <a:endParaRPr lang="en-IN">
                        <a:effectLst/>
                      </a:endParaRPr>
                    </a:p>
                  </a:txBody>
                  <a:tcPr marL="63500" marR="63500" marT="63500" marB="63500" anchor="ctr"/>
                </a:tc>
                <a:tc>
                  <a:txBody>
                    <a:bodyPr/>
                    <a:lstStyle/>
                    <a:p>
                      <a:pPr algn="ctr" fontAlgn="t"/>
                      <a:r>
                        <a:rPr lang="en-IN" dirty="0">
                          <a:solidFill>
                            <a:srgbClr val="000000"/>
                          </a:solidFill>
                          <a:effectLst/>
                        </a:rPr>
                        <a:t>XOR A and B</a:t>
                      </a:r>
                      <a:endParaRPr lang="en-IN" dirty="0">
                        <a:effectLst/>
                      </a:endParaRPr>
                    </a:p>
                  </a:txBody>
                  <a:tcPr marL="63500" marR="63500" marT="63500" marB="63500" anchor="ctr"/>
                </a:tc>
                <a:tc>
                  <a:txBody>
                    <a:bodyPr/>
                    <a:lstStyle/>
                    <a:p>
                      <a:pPr algn="ctr" fontAlgn="t"/>
                      <a:r>
                        <a:rPr lang="en-IN">
                          <a:solidFill>
                            <a:srgbClr val="000000"/>
                          </a:solidFill>
                          <a:effectLst/>
                        </a:rPr>
                        <a:t>XOR</a:t>
                      </a:r>
                      <a:endParaRPr lang="en-IN">
                        <a:effectLst/>
                      </a:endParaRPr>
                    </a:p>
                  </a:txBody>
                  <a:tcPr marL="63500" marR="63500" marT="63500" marB="63500" anchor="ctr"/>
                </a:tc>
                <a:extLst>
                  <a:ext uri="{0D108BD9-81ED-4DB2-BD59-A6C34878D82A}">
                    <a16:rowId xmlns:a16="http://schemas.microsoft.com/office/drawing/2014/main" xmlns="" val="3775821972"/>
                  </a:ext>
                </a:extLst>
              </a:tr>
              <a:tr h="311400">
                <a:tc>
                  <a:txBody>
                    <a:bodyPr/>
                    <a:lstStyle/>
                    <a:p>
                      <a:pPr algn="ctr" fontAlgn="t"/>
                      <a:r>
                        <a:rPr lang="en-IN">
                          <a:solidFill>
                            <a:srgbClr val="000000"/>
                          </a:solidFill>
                          <a:effectLst/>
                        </a:rPr>
                        <a:t>01110</a:t>
                      </a:r>
                      <a:endParaRPr lang="en-IN">
                        <a:effectLst/>
                      </a:endParaRPr>
                    </a:p>
                  </a:txBody>
                  <a:tcPr marL="63500" marR="63500" marT="63500" marB="63500" anchor="ctr"/>
                </a:tc>
                <a:tc>
                  <a:txBody>
                    <a:bodyPr/>
                    <a:lstStyle/>
                    <a:p>
                      <a:pPr algn="ctr" fontAlgn="t"/>
                      <a:r>
                        <a:rPr lang="en-IN">
                          <a:solidFill>
                            <a:srgbClr val="000000"/>
                          </a:solidFill>
                          <a:effectLst/>
                        </a:rPr>
                        <a:t>Complement A</a:t>
                      </a:r>
                      <a:endParaRPr lang="en-IN">
                        <a:effectLst/>
                      </a:endParaRPr>
                    </a:p>
                  </a:txBody>
                  <a:tcPr marL="63500" marR="63500" marT="63500" marB="63500" anchor="ctr"/>
                </a:tc>
                <a:tc>
                  <a:txBody>
                    <a:bodyPr/>
                    <a:lstStyle/>
                    <a:p>
                      <a:pPr algn="ctr" fontAlgn="t"/>
                      <a:r>
                        <a:rPr lang="en-IN">
                          <a:solidFill>
                            <a:srgbClr val="000000"/>
                          </a:solidFill>
                          <a:effectLst/>
                        </a:rPr>
                        <a:t>COMA</a:t>
                      </a:r>
                      <a:endParaRPr lang="en-IN">
                        <a:effectLst/>
                      </a:endParaRPr>
                    </a:p>
                  </a:txBody>
                  <a:tcPr marL="63500" marR="63500" marT="63500" marB="63500" anchor="ctr"/>
                </a:tc>
                <a:extLst>
                  <a:ext uri="{0D108BD9-81ED-4DB2-BD59-A6C34878D82A}">
                    <a16:rowId xmlns:a16="http://schemas.microsoft.com/office/drawing/2014/main" xmlns="" val="1401233560"/>
                  </a:ext>
                </a:extLst>
              </a:tr>
              <a:tr h="311400">
                <a:tc>
                  <a:txBody>
                    <a:bodyPr/>
                    <a:lstStyle/>
                    <a:p>
                      <a:pPr algn="ctr" fontAlgn="t"/>
                      <a:r>
                        <a:rPr lang="en-IN">
                          <a:solidFill>
                            <a:srgbClr val="000000"/>
                          </a:solidFill>
                          <a:effectLst/>
                        </a:rPr>
                        <a:t>10000</a:t>
                      </a:r>
                      <a:endParaRPr lang="en-IN">
                        <a:effectLst/>
                      </a:endParaRPr>
                    </a:p>
                  </a:txBody>
                  <a:tcPr marL="63500" marR="63500" marT="63500" marB="63500" anchor="ctr"/>
                </a:tc>
                <a:tc>
                  <a:txBody>
                    <a:bodyPr/>
                    <a:lstStyle/>
                    <a:p>
                      <a:pPr algn="ctr" fontAlgn="t"/>
                      <a:r>
                        <a:rPr lang="en-IN">
                          <a:solidFill>
                            <a:srgbClr val="000000"/>
                          </a:solidFill>
                          <a:effectLst/>
                        </a:rPr>
                        <a:t>Shift right A</a:t>
                      </a:r>
                      <a:endParaRPr lang="en-IN">
                        <a:effectLst/>
                      </a:endParaRPr>
                    </a:p>
                  </a:txBody>
                  <a:tcPr marL="63500" marR="63500" marT="63500" marB="63500" anchor="ctr"/>
                </a:tc>
                <a:tc>
                  <a:txBody>
                    <a:bodyPr/>
                    <a:lstStyle/>
                    <a:p>
                      <a:pPr algn="ctr" fontAlgn="t"/>
                      <a:r>
                        <a:rPr lang="en-IN">
                          <a:solidFill>
                            <a:srgbClr val="000000"/>
                          </a:solidFill>
                          <a:effectLst/>
                        </a:rPr>
                        <a:t>SHRA</a:t>
                      </a:r>
                      <a:endParaRPr lang="en-IN">
                        <a:effectLst/>
                      </a:endParaRPr>
                    </a:p>
                  </a:txBody>
                  <a:tcPr marL="63500" marR="63500" marT="63500" marB="63500" anchor="ctr"/>
                </a:tc>
                <a:extLst>
                  <a:ext uri="{0D108BD9-81ED-4DB2-BD59-A6C34878D82A}">
                    <a16:rowId xmlns:a16="http://schemas.microsoft.com/office/drawing/2014/main" xmlns="" val="3746029677"/>
                  </a:ext>
                </a:extLst>
              </a:tr>
              <a:tr h="311400">
                <a:tc>
                  <a:txBody>
                    <a:bodyPr/>
                    <a:lstStyle/>
                    <a:p>
                      <a:pPr algn="ctr" fontAlgn="t"/>
                      <a:r>
                        <a:rPr lang="en-IN">
                          <a:solidFill>
                            <a:srgbClr val="000000"/>
                          </a:solidFill>
                          <a:effectLst/>
                        </a:rPr>
                        <a:t>11000</a:t>
                      </a:r>
                      <a:endParaRPr lang="en-IN">
                        <a:effectLst/>
                      </a:endParaRPr>
                    </a:p>
                  </a:txBody>
                  <a:tcPr marL="63500" marR="63500" marT="63500" marB="63500" anchor="ctr"/>
                </a:tc>
                <a:tc>
                  <a:txBody>
                    <a:bodyPr/>
                    <a:lstStyle/>
                    <a:p>
                      <a:pPr algn="ctr" fontAlgn="t"/>
                      <a:r>
                        <a:rPr lang="en-IN">
                          <a:solidFill>
                            <a:srgbClr val="000000"/>
                          </a:solidFill>
                          <a:effectLst/>
                        </a:rPr>
                        <a:t>Shift left A</a:t>
                      </a:r>
                      <a:endParaRPr lang="en-IN">
                        <a:effectLst/>
                      </a:endParaRPr>
                    </a:p>
                  </a:txBody>
                  <a:tcPr marL="63500" marR="63500" marT="63500" marB="63500" anchor="ctr"/>
                </a:tc>
                <a:tc>
                  <a:txBody>
                    <a:bodyPr/>
                    <a:lstStyle/>
                    <a:p>
                      <a:pPr algn="ctr" fontAlgn="t"/>
                      <a:r>
                        <a:rPr lang="en-IN" dirty="0">
                          <a:solidFill>
                            <a:srgbClr val="000000"/>
                          </a:solidFill>
                          <a:effectLst/>
                        </a:rPr>
                        <a:t>SHLA</a:t>
                      </a:r>
                      <a:endParaRPr lang="en-IN" dirty="0">
                        <a:effectLst/>
                      </a:endParaRPr>
                    </a:p>
                  </a:txBody>
                  <a:tcPr marL="63500" marR="63500" marT="63500" marB="63500" anchor="ctr"/>
                </a:tc>
                <a:extLst>
                  <a:ext uri="{0D108BD9-81ED-4DB2-BD59-A6C34878D82A}">
                    <a16:rowId xmlns:a16="http://schemas.microsoft.com/office/drawing/2014/main" xmlns="" val="2064373310"/>
                  </a:ext>
                </a:extLst>
              </a:tr>
            </a:tbl>
          </a:graphicData>
        </a:graphic>
      </p:graphicFrame>
      <p:cxnSp>
        <p:nvCxnSpPr>
          <p:cNvPr id="27" name="Straight Arrow Connector 26">
            <a:extLst>
              <a:ext uri="{FF2B5EF4-FFF2-40B4-BE49-F238E27FC236}">
                <a16:creationId xmlns:a16="http://schemas.microsoft.com/office/drawing/2014/main" xmlns="" id="{C16BDD67-58E0-DBC5-4B84-A0C63186D34A}"/>
              </a:ext>
            </a:extLst>
          </p:cNvPr>
          <p:cNvCxnSpPr>
            <a:cxnSpLocks/>
          </p:cNvCxnSpPr>
          <p:nvPr/>
        </p:nvCxnSpPr>
        <p:spPr>
          <a:xfrm>
            <a:off x="7803269" y="1598052"/>
            <a:ext cx="12101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6776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708711" y="481903"/>
            <a:ext cx="11029616" cy="566806"/>
          </a:xfrm>
        </p:spPr>
        <p:txBody>
          <a:bodyPr/>
          <a:lstStyle/>
          <a:p>
            <a:pPr algn="ctr"/>
            <a:r>
              <a:rPr lang="en-US" dirty="0">
                <a:solidFill>
                  <a:schemeClr val="tx1"/>
                </a:solidFill>
              </a:rPr>
              <a:t>Micro-Operations at ALU</a:t>
            </a:r>
            <a:endParaRPr lang="en-IN"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5" name="Picture 4">
            <a:extLst>
              <a:ext uri="{FF2B5EF4-FFF2-40B4-BE49-F238E27FC236}">
                <a16:creationId xmlns:a16="http://schemas.microsoft.com/office/drawing/2014/main" xmlns="" id="{CF77B050-B859-D33E-B5DE-3445C054D4A9}"/>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369697" y="2243027"/>
            <a:ext cx="3619814" cy="710277"/>
          </a:xfrm>
          <a:prstGeom prst="rect">
            <a:avLst/>
          </a:prstGeom>
        </p:spPr>
      </p:pic>
      <p:sp>
        <p:nvSpPr>
          <p:cNvPr id="6" name="TextBox 5">
            <a:extLst>
              <a:ext uri="{FF2B5EF4-FFF2-40B4-BE49-F238E27FC236}">
                <a16:creationId xmlns:a16="http://schemas.microsoft.com/office/drawing/2014/main" xmlns="" id="{22C12456-E51A-F4E3-E15D-5FB30AA055B2}"/>
              </a:ext>
            </a:extLst>
          </p:cNvPr>
          <p:cNvSpPr txBox="1"/>
          <p:nvPr/>
        </p:nvSpPr>
        <p:spPr>
          <a:xfrm>
            <a:off x="886410" y="2887987"/>
            <a:ext cx="2164702" cy="369332"/>
          </a:xfrm>
          <a:prstGeom prst="rect">
            <a:avLst/>
          </a:prstGeom>
          <a:noFill/>
        </p:spPr>
        <p:txBody>
          <a:bodyPr wrap="square" rtlCol="0">
            <a:spAutoFit/>
          </a:bodyPr>
          <a:lstStyle/>
          <a:p>
            <a:r>
              <a:rPr lang="en-IN" dirty="0"/>
              <a:t>Control Word Format</a:t>
            </a:r>
          </a:p>
        </p:txBody>
      </p:sp>
      <p:graphicFrame>
        <p:nvGraphicFramePr>
          <p:cNvPr id="8" name="Table 9">
            <a:extLst>
              <a:ext uri="{FF2B5EF4-FFF2-40B4-BE49-F238E27FC236}">
                <a16:creationId xmlns:a16="http://schemas.microsoft.com/office/drawing/2014/main" xmlns="" id="{A0E2E77C-B64A-BD06-B2E1-5765E6BC41C6}"/>
              </a:ext>
            </a:extLst>
          </p:cNvPr>
          <p:cNvGraphicFramePr>
            <a:graphicFrameLocks noGrp="1"/>
          </p:cNvGraphicFramePr>
          <p:nvPr>
            <p:extLst>
              <p:ext uri="{D42A27DB-BD31-4B8C-83A1-F6EECF244321}">
                <p14:modId xmlns:p14="http://schemas.microsoft.com/office/powerpoint/2010/main" xmlns="" val="2717921870"/>
              </p:ext>
            </p:extLst>
          </p:nvPr>
        </p:nvGraphicFramePr>
        <p:xfrm>
          <a:off x="4795935" y="1584889"/>
          <a:ext cx="6854887" cy="4881304"/>
        </p:xfrm>
        <a:graphic>
          <a:graphicData uri="http://schemas.openxmlformats.org/drawingml/2006/table">
            <a:tbl>
              <a:tblPr firstRow="1" bandRow="1">
                <a:tableStyleId>{5C22544A-7EE6-4342-B048-85BDC9FD1C3A}</a:tableStyleId>
              </a:tblPr>
              <a:tblGrid>
                <a:gridCol w="1481879">
                  <a:extLst>
                    <a:ext uri="{9D8B030D-6E8A-4147-A177-3AD203B41FA5}">
                      <a16:colId xmlns:a16="http://schemas.microsoft.com/office/drawing/2014/main" xmlns="" val="3503234759"/>
                    </a:ext>
                  </a:extLst>
                </a:gridCol>
                <a:gridCol w="627055">
                  <a:extLst>
                    <a:ext uri="{9D8B030D-6E8A-4147-A177-3AD203B41FA5}">
                      <a16:colId xmlns:a16="http://schemas.microsoft.com/office/drawing/2014/main" xmlns="" val="704469363"/>
                    </a:ext>
                  </a:extLst>
                </a:gridCol>
                <a:gridCol w="585815">
                  <a:extLst>
                    <a:ext uri="{9D8B030D-6E8A-4147-A177-3AD203B41FA5}">
                      <a16:colId xmlns:a16="http://schemas.microsoft.com/office/drawing/2014/main" xmlns="" val="276995278"/>
                    </a:ext>
                  </a:extLst>
                </a:gridCol>
                <a:gridCol w="675940">
                  <a:extLst>
                    <a:ext uri="{9D8B030D-6E8A-4147-A177-3AD203B41FA5}">
                      <a16:colId xmlns:a16="http://schemas.microsoft.com/office/drawing/2014/main" xmlns="" val="4251351319"/>
                    </a:ext>
                  </a:extLst>
                </a:gridCol>
                <a:gridCol w="883739">
                  <a:extLst>
                    <a:ext uri="{9D8B030D-6E8A-4147-A177-3AD203B41FA5}">
                      <a16:colId xmlns:a16="http://schemas.microsoft.com/office/drawing/2014/main" xmlns="" val="1982027465"/>
                    </a:ext>
                  </a:extLst>
                </a:gridCol>
                <a:gridCol w="2600459">
                  <a:extLst>
                    <a:ext uri="{9D8B030D-6E8A-4147-A177-3AD203B41FA5}">
                      <a16:colId xmlns:a16="http://schemas.microsoft.com/office/drawing/2014/main" xmlns="" val="1615375213"/>
                    </a:ext>
                  </a:extLst>
                </a:gridCol>
              </a:tblGrid>
              <a:tr h="375392">
                <a:tc>
                  <a:txBody>
                    <a:bodyPr/>
                    <a:lstStyle/>
                    <a:p>
                      <a:pPr algn="ctr" fontAlgn="t"/>
                      <a:r>
                        <a:rPr lang="en-IN" sz="1600" b="1">
                          <a:solidFill>
                            <a:srgbClr val="000000"/>
                          </a:solidFill>
                          <a:effectLst/>
                        </a:rPr>
                        <a:t>Micro-operation</a:t>
                      </a:r>
                      <a:endParaRPr lang="en-IN" sz="1600">
                        <a:effectLst/>
                      </a:endParaRPr>
                    </a:p>
                  </a:txBody>
                  <a:tcPr marL="63500" marR="63500" marT="63500" marB="63500"/>
                </a:tc>
                <a:tc>
                  <a:txBody>
                    <a:bodyPr/>
                    <a:lstStyle/>
                    <a:p>
                      <a:pPr algn="ctr" fontAlgn="t"/>
                      <a:r>
                        <a:rPr lang="en-IN" sz="1600" b="1">
                          <a:solidFill>
                            <a:srgbClr val="000000"/>
                          </a:solidFill>
                          <a:effectLst/>
                        </a:rPr>
                        <a:t>SELA</a:t>
                      </a:r>
                      <a:endParaRPr lang="en-IN" sz="1600">
                        <a:effectLst/>
                      </a:endParaRPr>
                    </a:p>
                  </a:txBody>
                  <a:tcPr marL="63500" marR="63500" marT="63500" marB="63500"/>
                </a:tc>
                <a:tc>
                  <a:txBody>
                    <a:bodyPr/>
                    <a:lstStyle/>
                    <a:p>
                      <a:pPr algn="ctr" fontAlgn="t"/>
                      <a:r>
                        <a:rPr lang="en-IN" sz="1600" b="1">
                          <a:solidFill>
                            <a:srgbClr val="000000"/>
                          </a:solidFill>
                          <a:effectLst/>
                        </a:rPr>
                        <a:t>SELB</a:t>
                      </a:r>
                      <a:endParaRPr lang="en-IN" sz="1600">
                        <a:effectLst/>
                      </a:endParaRPr>
                    </a:p>
                  </a:txBody>
                  <a:tcPr marL="63500" marR="63500" marT="63500" marB="63500"/>
                </a:tc>
                <a:tc>
                  <a:txBody>
                    <a:bodyPr/>
                    <a:lstStyle/>
                    <a:p>
                      <a:pPr algn="ctr" fontAlgn="t"/>
                      <a:r>
                        <a:rPr lang="en-IN" sz="1600" b="1">
                          <a:solidFill>
                            <a:srgbClr val="000000"/>
                          </a:solidFill>
                          <a:effectLst/>
                        </a:rPr>
                        <a:t>SELD</a:t>
                      </a:r>
                      <a:endParaRPr lang="en-IN" sz="1600">
                        <a:effectLst/>
                      </a:endParaRPr>
                    </a:p>
                  </a:txBody>
                  <a:tcPr marL="63500" marR="63500" marT="63500" marB="63500"/>
                </a:tc>
                <a:tc>
                  <a:txBody>
                    <a:bodyPr/>
                    <a:lstStyle/>
                    <a:p>
                      <a:pPr algn="ctr" fontAlgn="t"/>
                      <a:r>
                        <a:rPr lang="en-IN" sz="1600" b="1">
                          <a:solidFill>
                            <a:srgbClr val="000000"/>
                          </a:solidFill>
                          <a:effectLst/>
                        </a:rPr>
                        <a:t>OPR</a:t>
                      </a:r>
                      <a:endParaRPr lang="en-IN" sz="1600">
                        <a:effectLst/>
                      </a:endParaRPr>
                    </a:p>
                  </a:txBody>
                  <a:tcPr marL="63500" marR="63500" marT="63500" marB="63500"/>
                </a:tc>
                <a:tc>
                  <a:txBody>
                    <a:bodyPr/>
                    <a:lstStyle/>
                    <a:p>
                      <a:pPr algn="ctr" fontAlgn="t"/>
                      <a:r>
                        <a:rPr lang="en-IN" sz="1600" b="1" dirty="0">
                          <a:solidFill>
                            <a:srgbClr val="000000"/>
                          </a:solidFill>
                          <a:effectLst/>
                        </a:rPr>
                        <a:t>Control Word</a:t>
                      </a:r>
                      <a:endParaRPr lang="en-IN" sz="1600" dirty="0">
                        <a:effectLst/>
                      </a:endParaRPr>
                    </a:p>
                  </a:txBody>
                  <a:tcPr marL="63500" marR="63500" marT="63500" marB="63500"/>
                </a:tc>
                <a:extLst>
                  <a:ext uri="{0D108BD9-81ED-4DB2-BD59-A6C34878D82A}">
                    <a16:rowId xmlns:a16="http://schemas.microsoft.com/office/drawing/2014/main" xmlns="" val="3178227553"/>
                  </a:ext>
                </a:extLst>
              </a:tr>
              <a:tr h="563239">
                <a:tc>
                  <a:txBody>
                    <a:bodyPr/>
                    <a:lstStyle/>
                    <a:p>
                      <a:pPr algn="ctr" fontAlgn="t"/>
                      <a:r>
                        <a:rPr lang="en-IN" sz="1600">
                          <a:solidFill>
                            <a:srgbClr val="000000"/>
                          </a:solidFill>
                          <a:effectLst/>
                        </a:rPr>
                        <a:t>R1 ← R2 – R3</a:t>
                      </a:r>
                      <a:endParaRPr lang="en-IN" sz="1600">
                        <a:effectLst/>
                      </a:endParaRPr>
                    </a:p>
                  </a:txBody>
                  <a:tcPr marL="63500" marR="63500" marT="63500" marB="63500"/>
                </a:tc>
                <a:tc>
                  <a:txBody>
                    <a:bodyPr/>
                    <a:lstStyle/>
                    <a:p>
                      <a:pPr algn="ctr" fontAlgn="t"/>
                      <a:r>
                        <a:rPr lang="en-IN" sz="1600">
                          <a:solidFill>
                            <a:srgbClr val="000000"/>
                          </a:solidFill>
                          <a:effectLst/>
                        </a:rPr>
                        <a:t>R2</a:t>
                      </a:r>
                      <a:endParaRPr lang="en-IN" sz="1600">
                        <a:effectLst/>
                      </a:endParaRPr>
                    </a:p>
                  </a:txBody>
                  <a:tcPr marL="63500" marR="63500" marT="63500" marB="63500"/>
                </a:tc>
                <a:tc>
                  <a:txBody>
                    <a:bodyPr/>
                    <a:lstStyle/>
                    <a:p>
                      <a:pPr algn="ctr" fontAlgn="t"/>
                      <a:r>
                        <a:rPr lang="en-IN" sz="1600">
                          <a:solidFill>
                            <a:srgbClr val="000000"/>
                          </a:solidFill>
                          <a:effectLst/>
                        </a:rPr>
                        <a:t>R3</a:t>
                      </a:r>
                      <a:endParaRPr lang="en-IN" sz="1600">
                        <a:effectLst/>
                      </a:endParaRPr>
                    </a:p>
                  </a:txBody>
                  <a:tcPr marL="63500" marR="63500" marT="63500" marB="63500"/>
                </a:tc>
                <a:tc>
                  <a:txBody>
                    <a:bodyPr/>
                    <a:lstStyle/>
                    <a:p>
                      <a:pPr algn="ctr" fontAlgn="t"/>
                      <a:r>
                        <a:rPr lang="en-IN" sz="1600">
                          <a:solidFill>
                            <a:srgbClr val="000000"/>
                          </a:solidFill>
                          <a:effectLst/>
                        </a:rPr>
                        <a:t>R1</a:t>
                      </a:r>
                      <a:endParaRPr lang="en-IN" sz="1600">
                        <a:effectLst/>
                      </a:endParaRPr>
                    </a:p>
                  </a:txBody>
                  <a:tcPr marL="63500" marR="63500" marT="63500" marB="63500"/>
                </a:tc>
                <a:tc>
                  <a:txBody>
                    <a:bodyPr/>
                    <a:lstStyle/>
                    <a:p>
                      <a:pPr algn="ctr" fontAlgn="t"/>
                      <a:r>
                        <a:rPr lang="en-IN" sz="1600">
                          <a:solidFill>
                            <a:srgbClr val="000000"/>
                          </a:solidFill>
                          <a:effectLst/>
                        </a:rPr>
                        <a:t>SUB</a:t>
                      </a:r>
                      <a:endParaRPr lang="en-IN" sz="1600">
                        <a:effectLst/>
                      </a:endParaRPr>
                    </a:p>
                  </a:txBody>
                  <a:tcPr marL="63500" marR="63500" marT="63500" marB="63500"/>
                </a:tc>
                <a:tc>
                  <a:txBody>
                    <a:bodyPr/>
                    <a:lstStyle/>
                    <a:p>
                      <a:pPr algn="ctr" fontAlgn="t"/>
                      <a:r>
                        <a:rPr lang="en-IN" sz="1600">
                          <a:solidFill>
                            <a:srgbClr val="000000"/>
                          </a:solidFill>
                          <a:effectLst/>
                        </a:rPr>
                        <a:t>010 011 001 00101</a:t>
                      </a:r>
                      <a:endParaRPr lang="en-IN" sz="1600">
                        <a:effectLst/>
                      </a:endParaRPr>
                    </a:p>
                  </a:txBody>
                  <a:tcPr marL="63500" marR="63500" marT="63500" marB="63500"/>
                </a:tc>
                <a:extLst>
                  <a:ext uri="{0D108BD9-81ED-4DB2-BD59-A6C34878D82A}">
                    <a16:rowId xmlns:a16="http://schemas.microsoft.com/office/drawing/2014/main" xmlns="" val="2388601133"/>
                  </a:ext>
                </a:extLst>
              </a:tr>
              <a:tr h="563239">
                <a:tc>
                  <a:txBody>
                    <a:bodyPr/>
                    <a:lstStyle/>
                    <a:p>
                      <a:pPr algn="ctr" fontAlgn="t"/>
                      <a:r>
                        <a:rPr lang="en-IN" sz="1600">
                          <a:solidFill>
                            <a:srgbClr val="000000"/>
                          </a:solidFill>
                          <a:effectLst/>
                        </a:rPr>
                        <a:t>R4 ← R4 ∨ R5</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OR</a:t>
                      </a:r>
                      <a:endParaRPr lang="en-IN" sz="1600">
                        <a:effectLst/>
                      </a:endParaRPr>
                    </a:p>
                  </a:txBody>
                  <a:tcPr marL="63500" marR="63500" marT="63500" marB="63500"/>
                </a:tc>
                <a:tc>
                  <a:txBody>
                    <a:bodyPr/>
                    <a:lstStyle/>
                    <a:p>
                      <a:pPr algn="ctr" fontAlgn="t"/>
                      <a:r>
                        <a:rPr lang="en-IN" sz="1600">
                          <a:solidFill>
                            <a:srgbClr val="000000"/>
                          </a:solidFill>
                          <a:effectLst/>
                        </a:rPr>
                        <a:t>100 101 100 01010</a:t>
                      </a:r>
                      <a:endParaRPr lang="en-IN" sz="1600">
                        <a:effectLst/>
                      </a:endParaRPr>
                    </a:p>
                  </a:txBody>
                  <a:tcPr marL="63500" marR="63500" marT="63500" marB="63500"/>
                </a:tc>
                <a:extLst>
                  <a:ext uri="{0D108BD9-81ED-4DB2-BD59-A6C34878D82A}">
                    <a16:rowId xmlns:a16="http://schemas.microsoft.com/office/drawing/2014/main" xmlns="" val="689111380"/>
                  </a:ext>
                </a:extLst>
              </a:tr>
              <a:tr h="563239">
                <a:tc>
                  <a:txBody>
                    <a:bodyPr/>
                    <a:lstStyle/>
                    <a:p>
                      <a:pPr algn="ctr" fontAlgn="t"/>
                      <a:r>
                        <a:rPr lang="en-IN" sz="1600" dirty="0">
                          <a:solidFill>
                            <a:srgbClr val="000000"/>
                          </a:solidFill>
                          <a:effectLst/>
                        </a:rPr>
                        <a:t>R6 ← R6 + 1</a:t>
                      </a:r>
                      <a:endParaRPr lang="en-IN" sz="1600" dirty="0">
                        <a:effectLst/>
                      </a:endParaRPr>
                    </a:p>
                  </a:txBody>
                  <a:tcPr marL="63500" marR="63500" marT="63500" marB="63500"/>
                </a:tc>
                <a:tc>
                  <a:txBody>
                    <a:bodyPr/>
                    <a:lstStyle/>
                    <a:p>
                      <a:pPr algn="ctr" fontAlgn="t"/>
                      <a:r>
                        <a:rPr lang="en-IN" sz="1600" dirty="0">
                          <a:solidFill>
                            <a:srgbClr val="000000"/>
                          </a:solidFill>
                          <a:effectLst/>
                        </a:rPr>
                        <a:t>R6</a:t>
                      </a:r>
                      <a:endParaRPr lang="en-IN" sz="1600" dirty="0">
                        <a:effectLst/>
                      </a:endParaRPr>
                    </a:p>
                  </a:txBody>
                  <a:tcPr marL="63500" marR="63500" marT="63500" marB="63500"/>
                </a:tc>
                <a:tc>
                  <a:txBody>
                    <a:bodyPr/>
                    <a:lstStyle/>
                    <a:p>
                      <a:pPr algn="ctr" fontAlgn="t"/>
                      <a:r>
                        <a:rPr lang="en-IN" sz="1600" dirty="0">
                          <a:solidFill>
                            <a:srgbClr val="000000"/>
                          </a:solidFill>
                          <a:effectLst/>
                        </a:rPr>
                        <a:t>-</a:t>
                      </a:r>
                      <a:endParaRPr lang="en-IN" sz="1600" dirty="0">
                        <a:effectLst/>
                      </a:endParaRPr>
                    </a:p>
                  </a:txBody>
                  <a:tcPr marL="63500" marR="63500" marT="63500" marB="63500"/>
                </a:tc>
                <a:tc>
                  <a:txBody>
                    <a:bodyPr/>
                    <a:lstStyle/>
                    <a:p>
                      <a:pPr algn="ctr" fontAlgn="t"/>
                      <a:r>
                        <a:rPr lang="en-IN" sz="1600" dirty="0">
                          <a:solidFill>
                            <a:srgbClr val="000000"/>
                          </a:solidFill>
                          <a:effectLst/>
                        </a:rPr>
                        <a:t>R6</a:t>
                      </a:r>
                      <a:endParaRPr lang="en-IN" sz="1600" dirty="0">
                        <a:effectLst/>
                      </a:endParaRPr>
                    </a:p>
                  </a:txBody>
                  <a:tcPr marL="63500" marR="63500" marT="63500" marB="63500"/>
                </a:tc>
                <a:tc>
                  <a:txBody>
                    <a:bodyPr/>
                    <a:lstStyle/>
                    <a:p>
                      <a:pPr algn="ctr" fontAlgn="t"/>
                      <a:r>
                        <a:rPr lang="en-IN" sz="1600">
                          <a:solidFill>
                            <a:srgbClr val="000000"/>
                          </a:solidFill>
                          <a:effectLst/>
                        </a:rPr>
                        <a:t>INCA</a:t>
                      </a:r>
                      <a:endParaRPr lang="en-IN" sz="1600">
                        <a:effectLst/>
                      </a:endParaRPr>
                    </a:p>
                  </a:txBody>
                  <a:tcPr marL="63500" marR="63500" marT="63500" marB="63500"/>
                </a:tc>
                <a:tc>
                  <a:txBody>
                    <a:bodyPr/>
                    <a:lstStyle/>
                    <a:p>
                      <a:pPr algn="ctr" fontAlgn="t"/>
                      <a:r>
                        <a:rPr lang="en-IN" sz="1600">
                          <a:solidFill>
                            <a:srgbClr val="000000"/>
                          </a:solidFill>
                          <a:effectLst/>
                        </a:rPr>
                        <a:t>110 000 110 00001</a:t>
                      </a:r>
                      <a:endParaRPr lang="en-IN" sz="1600">
                        <a:effectLst/>
                      </a:endParaRPr>
                    </a:p>
                  </a:txBody>
                  <a:tcPr marL="63500" marR="63500" marT="63500" marB="63500"/>
                </a:tc>
                <a:extLst>
                  <a:ext uri="{0D108BD9-81ED-4DB2-BD59-A6C34878D82A}">
                    <a16:rowId xmlns:a16="http://schemas.microsoft.com/office/drawing/2014/main" xmlns="" val="1606877626"/>
                  </a:ext>
                </a:extLst>
              </a:tr>
              <a:tr h="563239">
                <a:tc>
                  <a:txBody>
                    <a:bodyPr/>
                    <a:lstStyle/>
                    <a:p>
                      <a:pPr algn="ctr" fontAlgn="t"/>
                      <a:r>
                        <a:rPr lang="en-IN" sz="1600">
                          <a:solidFill>
                            <a:srgbClr val="000000"/>
                          </a:solidFill>
                          <a:effectLst/>
                        </a:rPr>
                        <a:t>R7 ← R1</a:t>
                      </a:r>
                      <a:endParaRPr lang="en-IN" sz="1600">
                        <a:effectLst/>
                      </a:endParaRPr>
                    </a:p>
                  </a:txBody>
                  <a:tcPr marL="63500" marR="63500" marT="63500" marB="63500"/>
                </a:tc>
                <a:tc>
                  <a:txBody>
                    <a:bodyPr/>
                    <a:lstStyle/>
                    <a:p>
                      <a:pPr algn="ctr" fontAlgn="t"/>
                      <a:r>
                        <a:rPr lang="en-IN" sz="1600">
                          <a:solidFill>
                            <a:srgbClr val="000000"/>
                          </a:solidFill>
                          <a:effectLst/>
                        </a:rPr>
                        <a:t>R1</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R7</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001 000 111 00000</a:t>
                      </a:r>
                      <a:endParaRPr lang="en-IN" sz="1600">
                        <a:effectLst/>
                      </a:endParaRPr>
                    </a:p>
                  </a:txBody>
                  <a:tcPr marL="63500" marR="63500" marT="63500" marB="63500"/>
                </a:tc>
                <a:extLst>
                  <a:ext uri="{0D108BD9-81ED-4DB2-BD59-A6C34878D82A}">
                    <a16:rowId xmlns:a16="http://schemas.microsoft.com/office/drawing/2014/main" xmlns="" val="1652471006"/>
                  </a:ext>
                </a:extLst>
              </a:tr>
              <a:tr h="563239">
                <a:tc>
                  <a:txBody>
                    <a:bodyPr/>
                    <a:lstStyle/>
                    <a:p>
                      <a:pPr algn="ctr" fontAlgn="t"/>
                      <a:r>
                        <a:rPr lang="en-IN" sz="1600">
                          <a:solidFill>
                            <a:srgbClr val="000000"/>
                          </a:solidFill>
                          <a:effectLst/>
                        </a:rPr>
                        <a:t>Output ← R2</a:t>
                      </a:r>
                      <a:endParaRPr lang="en-IN" sz="1600">
                        <a:effectLst/>
                      </a:endParaRPr>
                    </a:p>
                  </a:txBody>
                  <a:tcPr marL="63500" marR="63500" marT="63500" marB="63500"/>
                </a:tc>
                <a:tc>
                  <a:txBody>
                    <a:bodyPr/>
                    <a:lstStyle/>
                    <a:p>
                      <a:pPr algn="ctr" fontAlgn="t"/>
                      <a:r>
                        <a:rPr lang="en-IN" sz="1600">
                          <a:solidFill>
                            <a:srgbClr val="000000"/>
                          </a:solidFill>
                          <a:effectLst/>
                        </a:rPr>
                        <a:t>R2</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None</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010 000 000 00000</a:t>
                      </a:r>
                      <a:endParaRPr lang="en-IN" sz="1600">
                        <a:effectLst/>
                      </a:endParaRPr>
                    </a:p>
                  </a:txBody>
                  <a:tcPr marL="63500" marR="63500" marT="63500" marB="63500"/>
                </a:tc>
                <a:extLst>
                  <a:ext uri="{0D108BD9-81ED-4DB2-BD59-A6C34878D82A}">
                    <a16:rowId xmlns:a16="http://schemas.microsoft.com/office/drawing/2014/main" xmlns="" val="2040915195"/>
                  </a:ext>
                </a:extLst>
              </a:tr>
              <a:tr h="563239">
                <a:tc>
                  <a:txBody>
                    <a:bodyPr/>
                    <a:lstStyle/>
                    <a:p>
                      <a:pPr algn="ctr" fontAlgn="t"/>
                      <a:r>
                        <a:rPr lang="en-IN" sz="1600">
                          <a:solidFill>
                            <a:srgbClr val="000000"/>
                          </a:solidFill>
                          <a:effectLst/>
                        </a:rPr>
                        <a:t>Output ← Input</a:t>
                      </a:r>
                      <a:endParaRPr lang="en-IN" sz="1600">
                        <a:effectLst/>
                      </a:endParaRPr>
                    </a:p>
                  </a:txBody>
                  <a:tcPr marL="63500" marR="63500" marT="63500" marB="63500"/>
                </a:tc>
                <a:tc>
                  <a:txBody>
                    <a:bodyPr/>
                    <a:lstStyle/>
                    <a:p>
                      <a:pPr algn="ctr" fontAlgn="t"/>
                      <a:r>
                        <a:rPr lang="en-IN" sz="1600">
                          <a:solidFill>
                            <a:srgbClr val="000000"/>
                          </a:solidFill>
                          <a:effectLst/>
                        </a:rPr>
                        <a:t>Input</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None</a:t>
                      </a:r>
                      <a:endParaRPr lang="en-IN" sz="1600">
                        <a:effectLst/>
                      </a:endParaRPr>
                    </a:p>
                  </a:txBody>
                  <a:tcPr marL="63500" marR="63500" marT="63500" marB="63500"/>
                </a:tc>
                <a:tc>
                  <a:txBody>
                    <a:bodyPr/>
                    <a:lstStyle/>
                    <a:p>
                      <a:pPr algn="ctr" fontAlgn="t"/>
                      <a:r>
                        <a:rPr lang="en-IN" sz="1600">
                          <a:solidFill>
                            <a:srgbClr val="000000"/>
                          </a:solidFill>
                          <a:effectLst/>
                        </a:rPr>
                        <a:t>TSFA</a:t>
                      </a:r>
                      <a:endParaRPr lang="en-IN" sz="1600">
                        <a:effectLst/>
                      </a:endParaRPr>
                    </a:p>
                  </a:txBody>
                  <a:tcPr marL="63500" marR="63500" marT="63500" marB="63500"/>
                </a:tc>
                <a:tc>
                  <a:txBody>
                    <a:bodyPr/>
                    <a:lstStyle/>
                    <a:p>
                      <a:pPr algn="ctr" fontAlgn="t"/>
                      <a:r>
                        <a:rPr lang="en-IN" sz="1600">
                          <a:solidFill>
                            <a:srgbClr val="000000"/>
                          </a:solidFill>
                          <a:effectLst/>
                        </a:rPr>
                        <a:t>000 000 000 00000</a:t>
                      </a:r>
                      <a:endParaRPr lang="en-IN" sz="1600">
                        <a:effectLst/>
                      </a:endParaRPr>
                    </a:p>
                  </a:txBody>
                  <a:tcPr marL="63500" marR="63500" marT="63500" marB="63500"/>
                </a:tc>
                <a:extLst>
                  <a:ext uri="{0D108BD9-81ED-4DB2-BD59-A6C34878D82A}">
                    <a16:rowId xmlns:a16="http://schemas.microsoft.com/office/drawing/2014/main" xmlns="" val="498275837"/>
                  </a:ext>
                </a:extLst>
              </a:tr>
              <a:tr h="563239">
                <a:tc>
                  <a:txBody>
                    <a:bodyPr/>
                    <a:lstStyle/>
                    <a:p>
                      <a:pPr algn="ctr" fontAlgn="t"/>
                      <a:r>
                        <a:rPr lang="en-IN" sz="1600">
                          <a:solidFill>
                            <a:srgbClr val="000000"/>
                          </a:solidFill>
                          <a:effectLst/>
                        </a:rPr>
                        <a:t>R4 ← shl R4</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a:t>
                      </a:r>
                      <a:endParaRPr lang="en-IN" sz="1600">
                        <a:effectLst/>
                      </a:endParaRPr>
                    </a:p>
                  </a:txBody>
                  <a:tcPr marL="63500" marR="63500" marT="63500" marB="63500"/>
                </a:tc>
                <a:tc>
                  <a:txBody>
                    <a:bodyPr/>
                    <a:lstStyle/>
                    <a:p>
                      <a:pPr algn="ctr" fontAlgn="t"/>
                      <a:r>
                        <a:rPr lang="en-IN" sz="1600">
                          <a:solidFill>
                            <a:srgbClr val="000000"/>
                          </a:solidFill>
                          <a:effectLst/>
                        </a:rPr>
                        <a:t>R4</a:t>
                      </a:r>
                      <a:endParaRPr lang="en-IN" sz="1600">
                        <a:effectLst/>
                      </a:endParaRPr>
                    </a:p>
                  </a:txBody>
                  <a:tcPr marL="63500" marR="63500" marT="63500" marB="63500"/>
                </a:tc>
                <a:tc>
                  <a:txBody>
                    <a:bodyPr/>
                    <a:lstStyle/>
                    <a:p>
                      <a:pPr algn="ctr" fontAlgn="t"/>
                      <a:r>
                        <a:rPr lang="en-IN" sz="1600">
                          <a:solidFill>
                            <a:srgbClr val="000000"/>
                          </a:solidFill>
                          <a:effectLst/>
                        </a:rPr>
                        <a:t>SHLA</a:t>
                      </a:r>
                      <a:endParaRPr lang="en-IN" sz="1600">
                        <a:effectLst/>
                      </a:endParaRPr>
                    </a:p>
                  </a:txBody>
                  <a:tcPr marL="63500" marR="63500" marT="63500" marB="63500"/>
                </a:tc>
                <a:tc>
                  <a:txBody>
                    <a:bodyPr/>
                    <a:lstStyle/>
                    <a:p>
                      <a:pPr algn="ctr" fontAlgn="t"/>
                      <a:r>
                        <a:rPr lang="en-IN" sz="1600" dirty="0">
                          <a:solidFill>
                            <a:srgbClr val="000000"/>
                          </a:solidFill>
                          <a:effectLst/>
                        </a:rPr>
                        <a:t>100 000 100 11000</a:t>
                      </a:r>
                      <a:endParaRPr lang="en-IN" sz="1600" dirty="0">
                        <a:effectLst/>
                      </a:endParaRPr>
                    </a:p>
                  </a:txBody>
                  <a:tcPr marL="63500" marR="63500" marT="63500" marB="63500"/>
                </a:tc>
                <a:extLst>
                  <a:ext uri="{0D108BD9-81ED-4DB2-BD59-A6C34878D82A}">
                    <a16:rowId xmlns:a16="http://schemas.microsoft.com/office/drawing/2014/main" xmlns="" val="2426663796"/>
                  </a:ext>
                </a:extLst>
              </a:tr>
              <a:tr h="563239">
                <a:tc>
                  <a:txBody>
                    <a:bodyPr/>
                    <a:lstStyle/>
                    <a:p>
                      <a:pPr algn="ctr" fontAlgn="t"/>
                      <a:r>
                        <a:rPr lang="en-IN" sz="1600">
                          <a:solidFill>
                            <a:srgbClr val="000000"/>
                          </a:solidFill>
                          <a:effectLst/>
                        </a:rPr>
                        <a:t>R5 ← 0</a:t>
                      </a:r>
                      <a:endParaRPr lang="en-IN" sz="160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dirty="0">
                          <a:solidFill>
                            <a:srgbClr val="000000"/>
                          </a:solidFill>
                          <a:effectLst/>
                        </a:rPr>
                        <a:t>R5</a:t>
                      </a:r>
                      <a:endParaRPr lang="en-IN" sz="1600" dirty="0">
                        <a:effectLst/>
                      </a:endParaRPr>
                    </a:p>
                  </a:txBody>
                  <a:tcPr marL="63500" marR="63500" marT="63500" marB="63500"/>
                </a:tc>
                <a:tc>
                  <a:txBody>
                    <a:bodyPr/>
                    <a:lstStyle/>
                    <a:p>
                      <a:pPr algn="ctr" fontAlgn="t"/>
                      <a:r>
                        <a:rPr lang="en-IN" sz="1600">
                          <a:solidFill>
                            <a:srgbClr val="000000"/>
                          </a:solidFill>
                          <a:effectLst/>
                        </a:rPr>
                        <a:t>R5</a:t>
                      </a:r>
                      <a:endParaRPr lang="en-IN" sz="1600">
                        <a:effectLst/>
                      </a:endParaRPr>
                    </a:p>
                  </a:txBody>
                  <a:tcPr marL="63500" marR="63500" marT="63500" marB="63500"/>
                </a:tc>
                <a:tc>
                  <a:txBody>
                    <a:bodyPr/>
                    <a:lstStyle/>
                    <a:p>
                      <a:pPr algn="ctr" fontAlgn="t"/>
                      <a:r>
                        <a:rPr lang="en-IN" sz="1600">
                          <a:solidFill>
                            <a:srgbClr val="000000"/>
                          </a:solidFill>
                          <a:effectLst/>
                        </a:rPr>
                        <a:t>XOR</a:t>
                      </a:r>
                      <a:endParaRPr lang="en-IN" sz="1600">
                        <a:effectLst/>
                      </a:endParaRPr>
                    </a:p>
                  </a:txBody>
                  <a:tcPr marL="63500" marR="63500" marT="63500" marB="63500"/>
                </a:tc>
                <a:tc>
                  <a:txBody>
                    <a:bodyPr/>
                    <a:lstStyle/>
                    <a:p>
                      <a:pPr algn="ctr" fontAlgn="t"/>
                      <a:r>
                        <a:rPr lang="en-IN" sz="1600" dirty="0">
                          <a:solidFill>
                            <a:srgbClr val="000000"/>
                          </a:solidFill>
                          <a:effectLst/>
                        </a:rPr>
                        <a:t>101 101 101 01100</a:t>
                      </a:r>
                      <a:endParaRPr lang="en-IN" sz="1600" dirty="0">
                        <a:effectLst/>
                      </a:endParaRPr>
                    </a:p>
                  </a:txBody>
                  <a:tcPr marL="63500" marR="63500" marT="63500" marB="63500"/>
                </a:tc>
                <a:extLst>
                  <a:ext uri="{0D108BD9-81ED-4DB2-BD59-A6C34878D82A}">
                    <a16:rowId xmlns:a16="http://schemas.microsoft.com/office/drawing/2014/main" xmlns="" val="3939489048"/>
                  </a:ext>
                </a:extLst>
              </a:tr>
            </a:tbl>
          </a:graphicData>
        </a:graphic>
      </p:graphicFrame>
    </p:spTree>
    <p:extLst>
      <p:ext uri="{BB962C8B-B14F-4D97-AF65-F5344CB8AC3E}">
        <p14:creationId xmlns:p14="http://schemas.microsoft.com/office/powerpoint/2010/main" xmlns="" val="75920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DF524-7CE0-C6FA-4336-544B29DA59A2}"/>
              </a:ext>
            </a:extLst>
          </p:cNvPr>
          <p:cNvSpPr>
            <a:spLocks noGrp="1"/>
          </p:cNvSpPr>
          <p:nvPr>
            <p:ph type="title"/>
          </p:nvPr>
        </p:nvSpPr>
        <p:spPr>
          <a:xfrm>
            <a:off x="581192" y="2934834"/>
            <a:ext cx="11029616" cy="988332"/>
          </a:xfrm>
        </p:spPr>
        <p:txBody>
          <a:bodyPr/>
          <a:lstStyle/>
          <a:p>
            <a:pPr algn="ctr"/>
            <a:r>
              <a:rPr lang="en-US" sz="2800" dirty="0">
                <a:solidFill>
                  <a:schemeClr val="tx1"/>
                </a:solidFill>
              </a:rPr>
              <a:t>2. Stack organization</a:t>
            </a:r>
            <a:endParaRPr lang="en-IN" dirty="0">
              <a:solidFill>
                <a:schemeClr val="tx1"/>
              </a:solidFill>
            </a:endParaRPr>
          </a:p>
        </p:txBody>
      </p:sp>
    </p:spTree>
    <p:extLst>
      <p:ext uri="{BB962C8B-B14F-4D97-AF65-F5344CB8AC3E}">
        <p14:creationId xmlns:p14="http://schemas.microsoft.com/office/powerpoint/2010/main" xmlns="" val="241783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Stack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298697" y="1340112"/>
            <a:ext cx="7016503" cy="5275291"/>
          </a:xfrm>
        </p:spPr>
        <p:txBody>
          <a:bodyPr>
            <a:normAutofit fontScale="92500" lnSpcReduction="10000"/>
          </a:bodyPr>
          <a:lstStyle/>
          <a:p>
            <a:pPr algn="just">
              <a:lnSpc>
                <a:spcPct val="100000"/>
              </a:lnSpc>
              <a:spcAft>
                <a:spcPts val="1000"/>
              </a:spcAft>
            </a:pPr>
            <a:r>
              <a:rPr lang="en-US" sz="2300" dirty="0">
                <a:solidFill>
                  <a:schemeClr val="tx1"/>
                </a:solidFill>
              </a:rPr>
              <a:t>A </a:t>
            </a:r>
            <a:r>
              <a:rPr lang="en-US" sz="2300" b="1" dirty="0">
                <a:solidFill>
                  <a:schemeClr val="tx1"/>
                </a:solidFill>
              </a:rPr>
              <a:t>stack is an ordered linear list </a:t>
            </a:r>
            <a:r>
              <a:rPr lang="en-US" sz="2300" dirty="0">
                <a:solidFill>
                  <a:schemeClr val="tx1"/>
                </a:solidFill>
              </a:rPr>
              <a:t>in which all insertions and deletions are made at one end, called the top. </a:t>
            </a:r>
          </a:p>
          <a:p>
            <a:pPr algn="just">
              <a:lnSpc>
                <a:spcPct val="100000"/>
              </a:lnSpc>
              <a:spcAft>
                <a:spcPts val="1000"/>
              </a:spcAft>
            </a:pPr>
            <a:r>
              <a:rPr lang="en-US" sz="2300" dirty="0">
                <a:solidFill>
                  <a:schemeClr val="tx1"/>
                </a:solidFill>
              </a:rPr>
              <a:t>It uses the Last In First Out (LIFO)  access method which is the most popular access method in most of the CPUs.</a:t>
            </a:r>
          </a:p>
          <a:p>
            <a:pPr algn="just">
              <a:lnSpc>
                <a:spcPct val="100000"/>
              </a:lnSpc>
              <a:spcAft>
                <a:spcPts val="1000"/>
              </a:spcAft>
            </a:pPr>
            <a:r>
              <a:rPr lang="en-US" sz="2300" dirty="0">
                <a:solidFill>
                  <a:schemeClr val="tx1"/>
                </a:solidFill>
              </a:rPr>
              <a:t>A </a:t>
            </a:r>
            <a:r>
              <a:rPr lang="en-US" sz="2300" b="1" dirty="0">
                <a:solidFill>
                  <a:srgbClr val="FF0000"/>
                </a:solidFill>
              </a:rPr>
              <a:t>register is used to store the address </a:t>
            </a:r>
            <a:r>
              <a:rPr lang="en-US" sz="2300" dirty="0">
                <a:solidFill>
                  <a:schemeClr val="tx1"/>
                </a:solidFill>
              </a:rPr>
              <a:t>of the topmost element of the stack which is known as a </a:t>
            </a:r>
            <a:r>
              <a:rPr lang="en-US" sz="2300" b="1" dirty="0">
                <a:solidFill>
                  <a:schemeClr val="tx1"/>
                </a:solidFill>
              </a:rPr>
              <a:t>Stack Pointer(SP) </a:t>
            </a:r>
            <a:r>
              <a:rPr lang="en-US" sz="2300" dirty="0">
                <a:solidFill>
                  <a:schemeClr val="tx1"/>
                </a:solidFill>
              </a:rPr>
              <a:t>because its value always points at the top of the stack.</a:t>
            </a:r>
          </a:p>
          <a:p>
            <a:pPr algn="just">
              <a:lnSpc>
                <a:spcPct val="100000"/>
              </a:lnSpc>
              <a:spcAft>
                <a:spcPts val="1000"/>
              </a:spcAft>
            </a:pPr>
            <a:r>
              <a:rPr lang="en-US" sz="2300" dirty="0">
                <a:solidFill>
                  <a:schemeClr val="tx1"/>
                </a:solidFill>
              </a:rPr>
              <a:t>The main two operations that are performed on the operands of the stack are:  </a:t>
            </a:r>
          </a:p>
          <a:p>
            <a:pPr lvl="1" algn="just">
              <a:spcAft>
                <a:spcPts val="1000"/>
              </a:spcAft>
            </a:pPr>
            <a:r>
              <a:rPr lang="en-US" sz="2000" b="1" dirty="0">
                <a:solidFill>
                  <a:schemeClr val="tx1"/>
                </a:solidFill>
              </a:rPr>
              <a:t>Push Operation:</a:t>
            </a:r>
            <a:r>
              <a:rPr lang="en-US" sz="2000" dirty="0">
                <a:solidFill>
                  <a:schemeClr val="tx1"/>
                </a:solidFill>
              </a:rPr>
              <a:t> The operation of </a:t>
            </a:r>
            <a:r>
              <a:rPr lang="en-US" sz="2000" b="1" dirty="0">
                <a:solidFill>
                  <a:schemeClr val="tx1"/>
                </a:solidFill>
              </a:rPr>
              <a:t>inserting</a:t>
            </a:r>
            <a:r>
              <a:rPr lang="en-US" sz="2000" dirty="0">
                <a:solidFill>
                  <a:schemeClr val="tx1"/>
                </a:solidFill>
              </a:rPr>
              <a:t> an item onto a stack is called push operation.</a:t>
            </a:r>
          </a:p>
          <a:p>
            <a:pPr lvl="1" algn="just">
              <a:spcAft>
                <a:spcPts val="1000"/>
              </a:spcAft>
            </a:pPr>
            <a:r>
              <a:rPr lang="en-US" sz="2000" b="1" dirty="0">
                <a:solidFill>
                  <a:schemeClr val="tx1"/>
                </a:solidFill>
              </a:rPr>
              <a:t>Pop Operation: </a:t>
            </a:r>
            <a:r>
              <a:rPr lang="en-US" sz="2000" dirty="0">
                <a:solidFill>
                  <a:schemeClr val="tx1"/>
                </a:solidFill>
              </a:rPr>
              <a:t>The operation of </a:t>
            </a:r>
            <a:r>
              <a:rPr lang="en-US" sz="2000" b="1" dirty="0">
                <a:solidFill>
                  <a:schemeClr val="tx1"/>
                </a:solidFill>
              </a:rPr>
              <a:t>deleting</a:t>
            </a:r>
            <a:r>
              <a:rPr lang="en-US" sz="2000" dirty="0">
                <a:solidFill>
                  <a:schemeClr val="tx1"/>
                </a:solidFill>
              </a:rPr>
              <a:t> an item onto a stack is called pop operation.</a:t>
            </a:r>
          </a:p>
        </p:txBody>
      </p:sp>
      <p:pic>
        <p:nvPicPr>
          <p:cNvPr id="6" name="Picture 5">
            <a:extLst>
              <a:ext uri="{FF2B5EF4-FFF2-40B4-BE49-F238E27FC236}">
                <a16:creationId xmlns:a16="http://schemas.microsoft.com/office/drawing/2014/main" xmlns="" id="{24268E8C-A258-1F38-89B2-2117A2B48C6C}"/>
              </a:ext>
            </a:extLst>
          </p:cNvPr>
          <p:cNvPicPr>
            <a:picLocks noChangeAspect="1"/>
          </p:cNvPicPr>
          <p:nvPr/>
        </p:nvPicPr>
        <p:blipFill>
          <a:blip r:embed="rId2"/>
          <a:stretch>
            <a:fillRect/>
          </a:stretch>
        </p:blipFill>
        <p:spPr>
          <a:xfrm>
            <a:off x="7315200" y="2346062"/>
            <a:ext cx="4876800" cy="3171825"/>
          </a:xfrm>
          <a:prstGeom prst="rect">
            <a:avLst/>
          </a:prstGeom>
        </p:spPr>
      </p:pic>
    </p:spTree>
    <p:extLst>
      <p:ext uri="{BB962C8B-B14F-4D97-AF65-F5344CB8AC3E}">
        <p14:creationId xmlns:p14="http://schemas.microsoft.com/office/powerpoint/2010/main" xmlns="" val="258044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Stack in Computer architecture</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298697" y="1340113"/>
            <a:ext cx="11112642" cy="2718704"/>
          </a:xfrm>
        </p:spPr>
        <p:txBody>
          <a:bodyPr>
            <a:normAutofit/>
          </a:bodyPr>
          <a:lstStyle/>
          <a:p>
            <a:pPr algn="just">
              <a:lnSpc>
                <a:spcPct val="100000"/>
              </a:lnSpc>
              <a:spcAft>
                <a:spcPts val="1000"/>
              </a:spcAft>
            </a:pPr>
            <a:r>
              <a:rPr lang="en-US" sz="2300" dirty="0">
                <a:solidFill>
                  <a:schemeClr val="tx1"/>
                </a:solidFill>
              </a:rPr>
              <a:t>There are two types of stack organization that are used in computer  architecture:</a:t>
            </a:r>
          </a:p>
          <a:p>
            <a:pPr lvl="1" algn="just">
              <a:spcAft>
                <a:spcPts val="1000"/>
              </a:spcAft>
            </a:pPr>
            <a:r>
              <a:rPr lang="en-US" sz="2000" b="1" dirty="0">
                <a:solidFill>
                  <a:schemeClr val="tx1"/>
                </a:solidFill>
              </a:rPr>
              <a:t>Register stack: </a:t>
            </a:r>
            <a:r>
              <a:rPr lang="en-US" sz="2000" dirty="0">
                <a:solidFill>
                  <a:schemeClr val="tx1"/>
                </a:solidFill>
              </a:rPr>
              <a:t>It is built using a register.</a:t>
            </a:r>
          </a:p>
          <a:p>
            <a:pPr lvl="1" algn="just">
              <a:spcAft>
                <a:spcPts val="1000"/>
              </a:spcAft>
            </a:pPr>
            <a:r>
              <a:rPr lang="en-US" sz="2000" b="1" dirty="0">
                <a:solidFill>
                  <a:schemeClr val="tx1"/>
                </a:solidFill>
              </a:rPr>
              <a:t>Memory stack: </a:t>
            </a:r>
            <a:r>
              <a:rPr lang="en-US" sz="2000" dirty="0">
                <a:solidFill>
                  <a:schemeClr val="tx1"/>
                </a:solidFill>
              </a:rPr>
              <a:t>It is the logical part of memory allocated as the stack. The logically partitioned part of RAM is used to implement the stack.</a:t>
            </a:r>
          </a:p>
        </p:txBody>
      </p:sp>
    </p:spTree>
    <p:extLst>
      <p:ext uri="{BB962C8B-B14F-4D97-AF65-F5344CB8AC3E}">
        <p14:creationId xmlns:p14="http://schemas.microsoft.com/office/powerpoint/2010/main" xmlns="" val="159572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Register Stack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8011768" cy="5365102"/>
          </a:xfrm>
        </p:spPr>
        <p:txBody>
          <a:bodyPr>
            <a:normAutofit/>
          </a:bodyPr>
          <a:lstStyle/>
          <a:p>
            <a:pPr algn="just">
              <a:lnSpc>
                <a:spcPct val="100000"/>
              </a:lnSpc>
              <a:spcAft>
                <a:spcPts val="1000"/>
              </a:spcAft>
            </a:pPr>
            <a:r>
              <a:rPr lang="en-US" sz="2000" dirty="0">
                <a:solidFill>
                  <a:schemeClr val="tx1"/>
                </a:solidFill>
              </a:rPr>
              <a:t>A stack can be organized as a collection of a finite number of memory words or </a:t>
            </a:r>
            <a:r>
              <a:rPr lang="en-US" sz="2000" b="1" dirty="0">
                <a:solidFill>
                  <a:schemeClr val="tx1"/>
                </a:solidFill>
              </a:rPr>
              <a:t>registers</a:t>
            </a:r>
            <a:r>
              <a:rPr lang="en-US" sz="2000" dirty="0">
                <a:solidFill>
                  <a:schemeClr val="tx1"/>
                </a:solidFill>
              </a:rPr>
              <a:t>.</a:t>
            </a:r>
          </a:p>
          <a:p>
            <a:pPr algn="just">
              <a:lnSpc>
                <a:spcPct val="100000"/>
              </a:lnSpc>
              <a:spcAft>
                <a:spcPts val="1000"/>
              </a:spcAft>
            </a:pPr>
            <a:r>
              <a:rPr lang="en-US" sz="2000" dirty="0">
                <a:solidFill>
                  <a:schemeClr val="tx1"/>
                </a:solidFill>
              </a:rPr>
              <a:t>In the figure, there are 64 registers used to make a register stack. The numbers 0,1,2,3,….. 63 denote the address of different registers (Binary address representation is 000000 … 111111).</a:t>
            </a:r>
          </a:p>
          <a:p>
            <a:pPr algn="just">
              <a:lnSpc>
                <a:spcPct val="100000"/>
              </a:lnSpc>
              <a:spcAft>
                <a:spcPts val="1000"/>
              </a:spcAft>
            </a:pPr>
            <a:r>
              <a:rPr lang="en-US" sz="2000" dirty="0">
                <a:solidFill>
                  <a:schemeClr val="tx1"/>
                </a:solidFill>
              </a:rPr>
              <a:t>SP is a pointer that points to the top of the stack i.e. it currently points to the item at the top (in this figure SP contains a 6-bit address). </a:t>
            </a:r>
          </a:p>
          <a:p>
            <a:pPr algn="just">
              <a:lnSpc>
                <a:spcPct val="100000"/>
              </a:lnSpc>
              <a:spcAft>
                <a:spcPts val="1000"/>
              </a:spcAft>
            </a:pPr>
            <a:r>
              <a:rPr lang="en-US" sz="2000" dirty="0">
                <a:solidFill>
                  <a:schemeClr val="tx1"/>
                </a:solidFill>
              </a:rPr>
              <a:t>In a 64-word stack, the stack pointer contains 6 bits because 2</a:t>
            </a:r>
            <a:r>
              <a:rPr lang="en-US" sz="2000" baseline="30000" dirty="0">
                <a:solidFill>
                  <a:schemeClr val="tx1"/>
                </a:solidFill>
              </a:rPr>
              <a:t>6</a:t>
            </a:r>
            <a:r>
              <a:rPr lang="en-US" sz="2000" dirty="0">
                <a:solidFill>
                  <a:schemeClr val="tx1"/>
                </a:solidFill>
              </a:rPr>
              <a:t>=64.</a:t>
            </a:r>
          </a:p>
          <a:p>
            <a:pPr algn="just">
              <a:lnSpc>
                <a:spcPct val="100000"/>
              </a:lnSpc>
              <a:spcAft>
                <a:spcPts val="1000"/>
              </a:spcAft>
            </a:pPr>
            <a:r>
              <a:rPr lang="en-US" sz="2000" dirty="0">
                <a:solidFill>
                  <a:schemeClr val="tx1"/>
                </a:solidFill>
              </a:rPr>
              <a:t>Since SP has only 6 bits, </a:t>
            </a:r>
            <a:r>
              <a:rPr lang="en-US" sz="2000" dirty="0">
                <a:solidFill>
                  <a:srgbClr val="FF0000"/>
                </a:solidFill>
              </a:rPr>
              <a:t>it cannot exceed a number greater than 63(111111 in binary)</a:t>
            </a:r>
            <a:r>
              <a:rPr lang="en-US" sz="2000" dirty="0">
                <a:solidFill>
                  <a:schemeClr val="tx1"/>
                </a:solidFill>
              </a:rPr>
              <a:t>. When 63 is incremented by 1 the result is 0 since 111111+1=1000000,  but SP can accommodate only the six least significant bits </a:t>
            </a:r>
            <a:r>
              <a:rPr lang="en-US" sz="2000" dirty="0">
                <a:solidFill>
                  <a:schemeClr val="tx1"/>
                </a:solidFill>
                <a:latin typeface="Franklin Gothic Book" panose="020B0503020102020204" pitchFamily="34" charset="0"/>
              </a:rPr>
              <a:t>→</a:t>
            </a:r>
            <a:r>
              <a:rPr lang="en-US" sz="2000" dirty="0">
                <a:solidFill>
                  <a:schemeClr val="tx1"/>
                </a:solidFill>
              </a:rPr>
              <a:t> SP points to the 000000 address register which implies the stack is full.</a:t>
            </a:r>
          </a:p>
        </p:txBody>
      </p:sp>
      <p:pic>
        <p:nvPicPr>
          <p:cNvPr id="4" name="Picture 3">
            <a:extLst>
              <a:ext uri="{FF2B5EF4-FFF2-40B4-BE49-F238E27FC236}">
                <a16:creationId xmlns:a16="http://schemas.microsoft.com/office/drawing/2014/main" xmlns="" id="{D9763751-0447-D5A0-9FF3-020DA72911C4}"/>
              </a:ext>
            </a:extLst>
          </p:cNvPr>
          <p:cNvPicPr>
            <a:picLocks noChangeAspect="1"/>
          </p:cNvPicPr>
          <p:nvPr/>
        </p:nvPicPr>
        <p:blipFill rotWithShape="1">
          <a:blip r:embed="rId2"/>
          <a:srcRect l="6463" t="7381" r="5578"/>
          <a:stretch/>
        </p:blipFill>
        <p:spPr>
          <a:xfrm>
            <a:off x="8170506" y="2697227"/>
            <a:ext cx="4021494" cy="2646589"/>
          </a:xfrm>
          <a:prstGeom prst="rect">
            <a:avLst/>
          </a:prstGeom>
        </p:spPr>
      </p:pic>
    </p:spTree>
    <p:extLst>
      <p:ext uri="{BB962C8B-B14F-4D97-AF65-F5344CB8AC3E}">
        <p14:creationId xmlns:p14="http://schemas.microsoft.com/office/powerpoint/2010/main" xmlns="" val="251425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Register Stack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8011768" cy="5365102"/>
          </a:xfrm>
        </p:spPr>
        <p:txBody>
          <a:bodyPr>
            <a:normAutofit/>
          </a:bodyPr>
          <a:lstStyle/>
          <a:p>
            <a:pPr algn="just">
              <a:lnSpc>
                <a:spcPct val="100000"/>
              </a:lnSpc>
              <a:spcAft>
                <a:spcPts val="1000"/>
              </a:spcAft>
            </a:pPr>
            <a:r>
              <a:rPr lang="en-US" sz="2100" dirty="0">
                <a:solidFill>
                  <a:schemeClr val="tx1"/>
                </a:solidFill>
              </a:rPr>
              <a:t>The two more registers called </a:t>
            </a:r>
            <a:r>
              <a:rPr lang="en-US" sz="2100" b="1" dirty="0">
                <a:solidFill>
                  <a:srgbClr val="FF0000"/>
                </a:solidFill>
              </a:rPr>
              <a:t>FULL</a:t>
            </a:r>
            <a:r>
              <a:rPr lang="en-US" sz="2100" dirty="0">
                <a:solidFill>
                  <a:schemeClr val="tx1"/>
                </a:solidFill>
              </a:rPr>
              <a:t> and </a:t>
            </a:r>
            <a:r>
              <a:rPr lang="en-US" sz="2100" b="1" dirty="0">
                <a:solidFill>
                  <a:srgbClr val="FF0000"/>
                </a:solidFill>
              </a:rPr>
              <a:t>EMPTY</a:t>
            </a:r>
            <a:r>
              <a:rPr lang="en-US" sz="2100" dirty="0">
                <a:solidFill>
                  <a:schemeClr val="tx1"/>
                </a:solidFill>
              </a:rPr>
              <a:t> are used. These are made up of </a:t>
            </a:r>
            <a:r>
              <a:rPr lang="en-US" sz="2100" dirty="0">
                <a:solidFill>
                  <a:srgbClr val="FF0000"/>
                </a:solidFill>
              </a:rPr>
              <a:t>flip-flops </a:t>
            </a:r>
            <a:r>
              <a:rPr lang="en-US" sz="2100" dirty="0">
                <a:solidFill>
                  <a:schemeClr val="tx1"/>
                </a:solidFill>
              </a:rPr>
              <a:t>also known as </a:t>
            </a:r>
            <a:r>
              <a:rPr lang="en-US" sz="2100" dirty="0">
                <a:solidFill>
                  <a:srgbClr val="FF0000"/>
                </a:solidFill>
              </a:rPr>
              <a:t>flags</a:t>
            </a:r>
            <a:r>
              <a:rPr lang="en-US" sz="2100" dirty="0">
                <a:solidFill>
                  <a:schemeClr val="tx1"/>
                </a:solidFill>
              </a:rPr>
              <a:t>. It indicates whether the stack is full or not.</a:t>
            </a:r>
          </a:p>
          <a:p>
            <a:pPr lvl="1" algn="just">
              <a:spcAft>
                <a:spcPts val="1000"/>
              </a:spcAft>
            </a:pPr>
            <a:r>
              <a:rPr lang="en-US" sz="1800" dirty="0">
                <a:solidFill>
                  <a:schemeClr val="tx1"/>
                </a:solidFill>
              </a:rPr>
              <a:t>If FULL = 1, then EMPTY = 0 </a:t>
            </a:r>
            <a:r>
              <a:rPr lang="en-US" sz="1800" dirty="0">
                <a:solidFill>
                  <a:schemeClr val="tx1"/>
                </a:solidFill>
                <a:latin typeface="Franklin Gothic Book" panose="020B0503020102020204" pitchFamily="34" charset="0"/>
              </a:rPr>
              <a:t>→</a:t>
            </a:r>
            <a:r>
              <a:rPr lang="en-US" sz="1800" dirty="0">
                <a:solidFill>
                  <a:schemeClr val="tx1"/>
                </a:solidFill>
              </a:rPr>
              <a:t> stack is full.</a:t>
            </a:r>
          </a:p>
          <a:p>
            <a:pPr lvl="1" algn="just">
              <a:spcAft>
                <a:spcPts val="1000"/>
              </a:spcAft>
            </a:pPr>
            <a:r>
              <a:rPr lang="en-US" sz="1800" dirty="0">
                <a:solidFill>
                  <a:schemeClr val="tx1"/>
                </a:solidFill>
              </a:rPr>
              <a:t>If FULL= 0, then EMPTY =1 </a:t>
            </a:r>
            <a:r>
              <a:rPr lang="en-US" sz="1800" dirty="0">
                <a:solidFill>
                  <a:schemeClr val="tx1"/>
                </a:solidFill>
                <a:latin typeface="Franklin Gothic Book" panose="020B0503020102020204" pitchFamily="34" charset="0"/>
              </a:rPr>
              <a:t>→ </a:t>
            </a:r>
            <a:r>
              <a:rPr lang="en-US" sz="1800" dirty="0">
                <a:solidFill>
                  <a:schemeClr val="tx1"/>
                </a:solidFill>
              </a:rPr>
              <a:t>stack is empty.</a:t>
            </a:r>
          </a:p>
          <a:p>
            <a:pPr algn="just">
              <a:lnSpc>
                <a:spcPct val="100000"/>
              </a:lnSpc>
              <a:spcAft>
                <a:spcPts val="1000"/>
              </a:spcAft>
            </a:pPr>
            <a:r>
              <a:rPr lang="en-US" sz="2100" b="1" dirty="0">
                <a:solidFill>
                  <a:schemeClr val="tx1"/>
                </a:solidFill>
              </a:rPr>
              <a:t>DR is the data register</a:t>
            </a:r>
            <a:r>
              <a:rPr lang="en-US" sz="2100" dirty="0">
                <a:solidFill>
                  <a:schemeClr val="tx1"/>
                </a:solidFill>
              </a:rPr>
              <a:t> through which data is transferred to and from the stack.</a:t>
            </a:r>
          </a:p>
          <a:p>
            <a:pPr algn="just">
              <a:lnSpc>
                <a:spcPct val="100000"/>
              </a:lnSpc>
              <a:spcAft>
                <a:spcPts val="1000"/>
              </a:spcAft>
            </a:pPr>
            <a:r>
              <a:rPr lang="en-US" sz="2100" b="1" dirty="0">
                <a:solidFill>
                  <a:schemeClr val="tx1"/>
                </a:solidFill>
              </a:rPr>
              <a:t>Zero address </a:t>
            </a:r>
            <a:r>
              <a:rPr lang="en-US" sz="2100" dirty="0">
                <a:solidFill>
                  <a:schemeClr val="tx1"/>
                </a:solidFill>
              </a:rPr>
              <a:t>instructions are used in registers stack organization i.e. the address that does not contain the address of the operands.</a:t>
            </a:r>
          </a:p>
        </p:txBody>
      </p:sp>
      <p:pic>
        <p:nvPicPr>
          <p:cNvPr id="4" name="Picture 3">
            <a:extLst>
              <a:ext uri="{FF2B5EF4-FFF2-40B4-BE49-F238E27FC236}">
                <a16:creationId xmlns:a16="http://schemas.microsoft.com/office/drawing/2014/main" xmlns="" id="{D9763751-0447-D5A0-9FF3-020DA72911C4}"/>
              </a:ext>
            </a:extLst>
          </p:cNvPr>
          <p:cNvPicPr>
            <a:picLocks noChangeAspect="1"/>
          </p:cNvPicPr>
          <p:nvPr/>
        </p:nvPicPr>
        <p:blipFill rotWithShape="1">
          <a:blip r:embed="rId2"/>
          <a:srcRect l="6463" t="7381" r="5578"/>
          <a:stretch/>
        </p:blipFill>
        <p:spPr>
          <a:xfrm>
            <a:off x="8170506" y="2697227"/>
            <a:ext cx="4021494" cy="2646589"/>
          </a:xfrm>
          <a:prstGeom prst="rect">
            <a:avLst/>
          </a:prstGeom>
        </p:spPr>
      </p:pic>
    </p:spTree>
    <p:extLst>
      <p:ext uri="{BB962C8B-B14F-4D97-AF65-F5344CB8AC3E}">
        <p14:creationId xmlns:p14="http://schemas.microsoft.com/office/powerpoint/2010/main" xmlns="" val="116373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3126D-6AB7-C63A-2179-47160930EB1F}"/>
              </a:ext>
            </a:extLst>
          </p:cNvPr>
          <p:cNvSpPr>
            <a:spLocks noGrp="1"/>
          </p:cNvSpPr>
          <p:nvPr>
            <p:ph type="title"/>
          </p:nvPr>
        </p:nvSpPr>
        <p:spPr>
          <a:xfrm>
            <a:off x="581193" y="729658"/>
            <a:ext cx="11029616" cy="553373"/>
          </a:xfrm>
        </p:spPr>
        <p:txBody>
          <a:bodyPr/>
          <a:lstStyle/>
          <a:p>
            <a:pPr algn="ctr"/>
            <a:r>
              <a:rPr lang="en-IN" dirty="0">
                <a:solidFill>
                  <a:schemeClr val="tx1"/>
                </a:solidFill>
              </a:rPr>
              <a:t>Register Stack Organization</a:t>
            </a:r>
          </a:p>
        </p:txBody>
      </p:sp>
      <p:sp>
        <p:nvSpPr>
          <p:cNvPr id="3" name="Text Placeholder 2">
            <a:extLst>
              <a:ext uri="{FF2B5EF4-FFF2-40B4-BE49-F238E27FC236}">
                <a16:creationId xmlns:a16="http://schemas.microsoft.com/office/drawing/2014/main" xmlns="" id="{1C3532EC-4B7C-1D54-FA30-0CAF2DE78637}"/>
              </a:ext>
            </a:extLst>
          </p:cNvPr>
          <p:cNvSpPr>
            <a:spLocks noGrp="1"/>
          </p:cNvSpPr>
          <p:nvPr>
            <p:ph type="body" idx="1"/>
          </p:nvPr>
        </p:nvSpPr>
        <p:spPr>
          <a:xfrm>
            <a:off x="581193" y="1793451"/>
            <a:ext cx="5194769" cy="557784"/>
          </a:xfrm>
        </p:spPr>
        <p:txBody>
          <a:bodyPr/>
          <a:lstStyle/>
          <a:p>
            <a:pPr algn="ctr"/>
            <a:r>
              <a:rPr lang="en-IN" b="1" dirty="0">
                <a:solidFill>
                  <a:schemeClr val="tx1"/>
                </a:solidFill>
              </a:rPr>
              <a:t>PUSH Operation</a:t>
            </a:r>
          </a:p>
        </p:txBody>
      </p:sp>
      <p:sp>
        <p:nvSpPr>
          <p:cNvPr id="4" name="Content Placeholder 3">
            <a:extLst>
              <a:ext uri="{FF2B5EF4-FFF2-40B4-BE49-F238E27FC236}">
                <a16:creationId xmlns:a16="http://schemas.microsoft.com/office/drawing/2014/main" xmlns="" id="{485AD768-1FF0-05F6-B0A7-5CE57BEED44D}"/>
              </a:ext>
            </a:extLst>
          </p:cNvPr>
          <p:cNvSpPr>
            <a:spLocks noGrp="1"/>
          </p:cNvSpPr>
          <p:nvPr>
            <p:ph sz="half" idx="2"/>
          </p:nvPr>
        </p:nvSpPr>
        <p:spPr>
          <a:xfrm>
            <a:off x="581194" y="2538009"/>
            <a:ext cx="5194766" cy="1632775"/>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buNone/>
            </a:pPr>
            <a:r>
              <a:rPr lang="en-US" b="1" dirty="0">
                <a:solidFill>
                  <a:srgbClr val="FF0000"/>
                </a:solidFill>
                <a:latin typeface="Avenir Next LT Pro Light" panose="020B0304020202020204" pitchFamily="34" charset="0"/>
              </a:rPr>
              <a:t>For the PUSH operation initially,</a:t>
            </a:r>
          </a:p>
          <a:p>
            <a:pPr marL="0" indent="0" algn="just">
              <a:buNone/>
            </a:pPr>
            <a:r>
              <a:rPr lang="en-US" b="1" dirty="0">
                <a:solidFill>
                  <a:srgbClr val="FF0000"/>
                </a:solidFill>
                <a:latin typeface="Avenir Next LT Pro Light" panose="020B0304020202020204" pitchFamily="34" charset="0"/>
              </a:rPr>
              <a:t>SP ← 0</a:t>
            </a:r>
          </a:p>
          <a:p>
            <a:pPr marL="0" indent="0" algn="just">
              <a:buNone/>
            </a:pPr>
            <a:r>
              <a:rPr lang="en-US" b="1" dirty="0">
                <a:solidFill>
                  <a:srgbClr val="FF0000"/>
                </a:solidFill>
                <a:latin typeface="Avenir Next LT Pro Light" panose="020B0304020202020204" pitchFamily="34" charset="0"/>
              </a:rPr>
              <a:t>Full ← 0</a:t>
            </a:r>
          </a:p>
          <a:p>
            <a:pPr marL="0" indent="0" algn="just">
              <a:buNone/>
            </a:pPr>
            <a:r>
              <a:rPr lang="en-US" b="1" dirty="0">
                <a:solidFill>
                  <a:srgbClr val="FF0000"/>
                </a:solidFill>
                <a:latin typeface="Avenir Next LT Pro Light" panose="020B0304020202020204" pitchFamily="34" charset="0"/>
              </a:rPr>
              <a:t>EMTY ← 1</a:t>
            </a:r>
          </a:p>
          <a:p>
            <a:pPr algn="just"/>
            <a:endParaRPr lang="en-IN" dirty="0"/>
          </a:p>
        </p:txBody>
      </p:sp>
      <p:sp>
        <p:nvSpPr>
          <p:cNvPr id="5" name="Text Placeholder 4">
            <a:extLst>
              <a:ext uri="{FF2B5EF4-FFF2-40B4-BE49-F238E27FC236}">
                <a16:creationId xmlns:a16="http://schemas.microsoft.com/office/drawing/2014/main" xmlns="" id="{7A1372F7-B8B2-7ADB-FDD6-31CB64C85734}"/>
              </a:ext>
            </a:extLst>
          </p:cNvPr>
          <p:cNvSpPr>
            <a:spLocks noGrp="1"/>
          </p:cNvSpPr>
          <p:nvPr>
            <p:ph type="body" sz="quarter" idx="3"/>
          </p:nvPr>
        </p:nvSpPr>
        <p:spPr>
          <a:xfrm>
            <a:off x="6488919" y="1793451"/>
            <a:ext cx="5194770" cy="553373"/>
          </a:xfrm>
        </p:spPr>
        <p:txBody>
          <a:bodyPr/>
          <a:lstStyle/>
          <a:p>
            <a:pPr algn="ctr"/>
            <a:r>
              <a:rPr lang="en-IN" b="1" dirty="0">
                <a:solidFill>
                  <a:schemeClr val="tx1"/>
                </a:solidFill>
              </a:rPr>
              <a:t>POP Operation</a:t>
            </a:r>
          </a:p>
        </p:txBody>
      </p:sp>
      <p:sp>
        <p:nvSpPr>
          <p:cNvPr id="6" name="Content Placeholder 5">
            <a:extLst>
              <a:ext uri="{FF2B5EF4-FFF2-40B4-BE49-F238E27FC236}">
                <a16:creationId xmlns:a16="http://schemas.microsoft.com/office/drawing/2014/main" xmlns="" id="{03C7CC27-2D5A-9EC8-E72D-0B080F8C306A}"/>
              </a:ext>
            </a:extLst>
          </p:cNvPr>
          <p:cNvSpPr>
            <a:spLocks noGrp="1"/>
          </p:cNvSpPr>
          <p:nvPr>
            <p:ph sz="quarter" idx="4"/>
          </p:nvPr>
        </p:nvSpPr>
        <p:spPr>
          <a:xfrm>
            <a:off x="6416037" y="3209731"/>
            <a:ext cx="5431974" cy="2172165"/>
          </a:xfrm>
        </p:spPr>
        <p:style>
          <a:lnRef idx="2">
            <a:schemeClr val="accent2"/>
          </a:lnRef>
          <a:fillRef idx="1">
            <a:schemeClr val="lt1"/>
          </a:fillRef>
          <a:effectRef idx="0">
            <a:schemeClr val="accent2"/>
          </a:effectRef>
          <a:fontRef idx="minor">
            <a:schemeClr val="dk1"/>
          </a:fontRef>
        </p:style>
        <p:txBody>
          <a:bodyPr/>
          <a:lstStyle/>
          <a:p>
            <a:pPr marL="0" indent="0" algn="just">
              <a:buNone/>
            </a:pPr>
            <a:r>
              <a:rPr lang="en-US" b="1" dirty="0">
                <a:solidFill>
                  <a:srgbClr val="FF0000"/>
                </a:solidFill>
                <a:latin typeface="Avenir Next LT Pro Light" panose="020B0304020202020204" pitchFamily="34" charset="0"/>
              </a:rPr>
              <a:t>DR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M[SP]                    </a:t>
            </a:r>
            <a:r>
              <a:rPr lang="en-US" sz="1500" b="1" dirty="0" smtClean="0">
                <a:solidFill>
                  <a:schemeClr val="tx1"/>
                </a:solidFill>
                <a:latin typeface="Avenir Next LT Pro Light" panose="020B0304020202020204" pitchFamily="34" charset="0"/>
              </a:rPr>
              <a:t>Read </a:t>
            </a:r>
            <a:r>
              <a:rPr lang="en-US" sz="1500" b="1" dirty="0">
                <a:solidFill>
                  <a:schemeClr val="tx1"/>
                </a:solidFill>
                <a:latin typeface="Avenir Next LT Pro Light" panose="020B0304020202020204" pitchFamily="34" charset="0"/>
              </a:rPr>
              <a:t>from the top of the stack </a:t>
            </a:r>
          </a:p>
          <a:p>
            <a:pPr marL="0" indent="0" algn="just">
              <a:buNone/>
            </a:pPr>
            <a:r>
              <a:rPr lang="en-US" b="1" dirty="0">
                <a:solidFill>
                  <a:srgbClr val="FF0000"/>
                </a:solidFill>
                <a:latin typeface="Avenir Next LT Pro Light" panose="020B0304020202020204" pitchFamily="34" charset="0"/>
              </a:rPr>
              <a:t>SP</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SP-1                           </a:t>
            </a:r>
            <a:r>
              <a:rPr lang="en-US" sz="1500" b="1" dirty="0" smtClean="0">
                <a:solidFill>
                  <a:schemeClr val="tx1"/>
                </a:solidFill>
                <a:latin typeface="Avenir Next LT Pro Light" panose="020B0304020202020204" pitchFamily="34" charset="0"/>
              </a:rPr>
              <a:t>Decrement </a:t>
            </a:r>
            <a:r>
              <a:rPr lang="en-US" sz="1500" b="1" dirty="0">
                <a:solidFill>
                  <a:schemeClr val="tx1"/>
                </a:solidFill>
                <a:latin typeface="Avenir Next LT Pro Light" panose="020B0304020202020204" pitchFamily="34" charset="0"/>
              </a:rPr>
              <a:t>the stack pointer</a:t>
            </a:r>
            <a:endParaRPr lang="en-US" b="1" dirty="0">
              <a:solidFill>
                <a:srgbClr val="FF0000"/>
              </a:solidFill>
              <a:latin typeface="Avenir Next LT Pro Light" panose="020B0304020202020204" pitchFamily="34" charset="0"/>
            </a:endParaRPr>
          </a:p>
          <a:p>
            <a:pPr marL="0" indent="0" algn="just">
              <a:buNone/>
            </a:pPr>
            <a:r>
              <a:rPr lang="en-US" b="1" dirty="0">
                <a:solidFill>
                  <a:srgbClr val="FF0000"/>
                </a:solidFill>
                <a:latin typeface="Avenir Next LT Pro Light" panose="020B0304020202020204" pitchFamily="34" charset="0"/>
              </a:rPr>
              <a:t>If (</a:t>
            </a:r>
            <a:r>
              <a:rPr lang="en-US" b="1" dirty="0" smtClean="0">
                <a:solidFill>
                  <a:srgbClr val="FF0000"/>
                </a:solidFill>
                <a:latin typeface="Avenir Next LT Pro Light" panose="020B0304020202020204" pitchFamily="34" charset="0"/>
              </a:rPr>
              <a:t>SP = 0</a:t>
            </a:r>
            <a:r>
              <a:rPr lang="en-US" b="1" dirty="0">
                <a:solidFill>
                  <a:srgbClr val="FF0000"/>
                </a:solidFill>
                <a:latin typeface="Avenir Next LT Pro Light" panose="020B0304020202020204" pitchFamily="34" charset="0"/>
              </a:rPr>
              <a:t>) then (EMTY</a:t>
            </a:r>
            <a:r>
              <a:rPr lang="en-US" b="1" dirty="0">
                <a:solidFill>
                  <a:srgbClr val="FF0000"/>
                </a:solidFill>
                <a:latin typeface="Franklin Gothic Book" panose="020B0503020102020204" pitchFamily="34" charset="0"/>
              </a:rPr>
              <a:t>←</a:t>
            </a:r>
            <a:r>
              <a:rPr lang="en-US" b="1" dirty="0">
                <a:solidFill>
                  <a:srgbClr val="FF0000"/>
                </a:solidFill>
                <a:latin typeface="Avenir Next LT Pro Light" panose="020B0304020202020204" pitchFamily="34" charset="0"/>
              </a:rPr>
              <a:t>1)  </a:t>
            </a:r>
            <a:r>
              <a:rPr lang="en-US" sz="1500" b="1" dirty="0">
                <a:solidFill>
                  <a:schemeClr val="tx1"/>
                </a:solidFill>
                <a:latin typeface="Avenir Next LT Pro Light" panose="020B0304020202020204" pitchFamily="34" charset="0"/>
              </a:rPr>
              <a:t>Check if the stack is empty</a:t>
            </a:r>
          </a:p>
          <a:p>
            <a:pPr marL="0" indent="0" algn="just">
              <a:buNone/>
            </a:pPr>
            <a:r>
              <a:rPr lang="en-US" b="1" dirty="0">
                <a:solidFill>
                  <a:srgbClr val="FF0000"/>
                </a:solidFill>
                <a:latin typeface="Avenir Next LT Pro Light" panose="020B0304020202020204" pitchFamily="34" charset="0"/>
              </a:rPr>
              <a:t>FULL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0                              </a:t>
            </a:r>
            <a:r>
              <a:rPr lang="en-US" b="1" dirty="0">
                <a:solidFill>
                  <a:schemeClr val="tx1"/>
                </a:solidFill>
                <a:latin typeface="Avenir Next LT Pro Light" panose="020B0304020202020204" pitchFamily="34" charset="0"/>
              </a:rPr>
              <a:t>Stack is not full</a:t>
            </a:r>
          </a:p>
        </p:txBody>
      </p:sp>
      <p:sp>
        <p:nvSpPr>
          <p:cNvPr id="7" name="Content Placeholder 3">
            <a:extLst>
              <a:ext uri="{FF2B5EF4-FFF2-40B4-BE49-F238E27FC236}">
                <a16:creationId xmlns:a16="http://schemas.microsoft.com/office/drawing/2014/main" xmlns="" id="{73DA02CE-91D9-34D2-5EBE-53C541B7A2CF}"/>
              </a:ext>
            </a:extLst>
          </p:cNvPr>
          <p:cNvSpPr txBox="1">
            <a:spLocks/>
          </p:cNvSpPr>
          <p:nvPr/>
        </p:nvSpPr>
        <p:spPr>
          <a:xfrm>
            <a:off x="581193" y="4357558"/>
            <a:ext cx="5194766" cy="193143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SP ← SP+1                                </a:t>
            </a:r>
            <a:r>
              <a:rPr lang="en-US" sz="1500" b="1" dirty="0" smtClean="0">
                <a:solidFill>
                  <a:schemeClr val="tx1"/>
                </a:solidFill>
                <a:latin typeface="Avenir Next LT Pro Light" panose="020B0304020202020204" pitchFamily="34" charset="0"/>
              </a:rPr>
              <a:t>Increment  </a:t>
            </a:r>
            <a:r>
              <a:rPr lang="en-US" sz="1500" b="1" dirty="0">
                <a:solidFill>
                  <a:schemeClr val="tx1"/>
                </a:solidFill>
                <a:latin typeface="Avenir Next LT Pro Light" panose="020B0304020202020204" pitchFamily="34" charset="0"/>
              </a:rPr>
              <a:t>stack  pointer </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M[SP] ← DR                              </a:t>
            </a:r>
            <a:r>
              <a:rPr lang="en-US" sz="1500" b="1" dirty="0" smtClean="0">
                <a:solidFill>
                  <a:schemeClr val="tx1"/>
                </a:solidFill>
                <a:latin typeface="Avenir Next LT Pro Light" panose="020B0304020202020204" pitchFamily="34" charset="0"/>
              </a:rPr>
              <a:t>Write </a:t>
            </a:r>
            <a:r>
              <a:rPr lang="en-US" sz="1500" b="1" dirty="0">
                <a:solidFill>
                  <a:schemeClr val="tx1"/>
                </a:solidFill>
                <a:latin typeface="Avenir Next LT Pro Light" panose="020B0304020202020204" pitchFamily="34" charset="0"/>
              </a:rPr>
              <a:t>on top of the stack </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If (SP = 63) then (FULL ← 1)    </a:t>
            </a:r>
            <a:r>
              <a:rPr lang="en-US" sz="1500" b="1" dirty="0">
                <a:solidFill>
                  <a:schemeClr val="tx1"/>
                </a:solidFill>
                <a:latin typeface="Avenir Next LT Pro Light" panose="020B0304020202020204" pitchFamily="34" charset="0"/>
              </a:rPr>
              <a:t>Check if the stack is full</a:t>
            </a:r>
          </a:p>
          <a:p>
            <a:pPr marL="0" indent="0" algn="just">
              <a:buFont typeface="Wingdings 2" panose="05020102010507070707" pitchFamily="18" charset="2"/>
              <a:buNone/>
            </a:pPr>
            <a:r>
              <a:rPr lang="en-US" b="1" dirty="0">
                <a:solidFill>
                  <a:srgbClr val="FF0000"/>
                </a:solidFill>
                <a:latin typeface="Avenir Next LT Pro Light" panose="020B0304020202020204" pitchFamily="34" charset="0"/>
              </a:rPr>
              <a:t>EMTY← 0                                    </a:t>
            </a:r>
            <a:r>
              <a:rPr lang="en-US" sz="1500" b="1" dirty="0">
                <a:solidFill>
                  <a:schemeClr val="tx1"/>
                </a:solidFill>
                <a:latin typeface="Avenir Next LT Pro Light" panose="020B0304020202020204" pitchFamily="34" charset="0"/>
              </a:rPr>
              <a:t>Stack is not empty</a:t>
            </a:r>
            <a:endParaRPr lang="en-US" b="1" dirty="0">
              <a:solidFill>
                <a:srgbClr val="FF0000"/>
              </a:solidFill>
              <a:latin typeface="Avenir Next LT Pro Light" panose="020B0304020202020204" pitchFamily="34" charset="0"/>
            </a:endParaRPr>
          </a:p>
          <a:p>
            <a:pPr algn="just"/>
            <a:endParaRPr lang="en-IN" dirty="0"/>
          </a:p>
        </p:txBody>
      </p:sp>
    </p:spTree>
    <p:extLst>
      <p:ext uri="{BB962C8B-B14F-4D97-AF65-F5344CB8AC3E}">
        <p14:creationId xmlns:p14="http://schemas.microsoft.com/office/powerpoint/2010/main" xmlns="" val="78954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Memory Stack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7947037" cy="5243804"/>
          </a:xfrm>
        </p:spPr>
        <p:txBody>
          <a:bodyPr>
            <a:normAutofit/>
          </a:bodyPr>
          <a:lstStyle/>
          <a:p>
            <a:pPr algn="just">
              <a:lnSpc>
                <a:spcPct val="100000"/>
              </a:lnSpc>
              <a:spcAft>
                <a:spcPts val="1000"/>
              </a:spcAft>
            </a:pPr>
            <a:r>
              <a:rPr lang="en-US" sz="2000" dirty="0">
                <a:solidFill>
                  <a:schemeClr val="tx1"/>
                </a:solidFill>
              </a:rPr>
              <a:t>A stack may be implemented in a computer's random access memory (RAM). </a:t>
            </a:r>
          </a:p>
          <a:p>
            <a:pPr algn="just">
              <a:lnSpc>
                <a:spcPct val="100000"/>
              </a:lnSpc>
              <a:spcAft>
                <a:spcPts val="1000"/>
              </a:spcAft>
            </a:pPr>
            <a:r>
              <a:rPr lang="en-US" sz="2000" dirty="0">
                <a:solidFill>
                  <a:schemeClr val="tx1"/>
                </a:solidFill>
              </a:rPr>
              <a:t>A stack is implemented in the CPU by allocating a portion of memory to a stack operation and utilizing a processor register as a </a:t>
            </a:r>
            <a:r>
              <a:rPr lang="en-US" sz="2000" b="1" dirty="0">
                <a:solidFill>
                  <a:schemeClr val="tx1"/>
                </a:solidFill>
              </a:rPr>
              <a:t>stack pointer</a:t>
            </a:r>
            <a:r>
              <a:rPr lang="en-US" sz="2000" dirty="0">
                <a:solidFill>
                  <a:schemeClr val="tx1"/>
                </a:solidFill>
              </a:rPr>
              <a:t>. The stack pointer is a CPU register that specifies the stack's initial memory address.</a:t>
            </a:r>
          </a:p>
          <a:p>
            <a:pPr algn="just">
              <a:lnSpc>
                <a:spcPct val="100000"/>
              </a:lnSpc>
              <a:spcAft>
                <a:spcPts val="1000"/>
              </a:spcAft>
            </a:pPr>
            <a:r>
              <a:rPr lang="en-US" sz="2000" dirty="0">
                <a:solidFill>
                  <a:schemeClr val="tx1"/>
                </a:solidFill>
              </a:rPr>
              <a:t>The RAM is divided into three logical parts:</a:t>
            </a:r>
          </a:p>
          <a:p>
            <a:pPr lvl="1" algn="just">
              <a:spcAft>
                <a:spcPts val="1000"/>
              </a:spcAft>
            </a:pPr>
            <a:r>
              <a:rPr lang="en-US" sz="1700" b="1" dirty="0">
                <a:solidFill>
                  <a:schemeClr val="tx1"/>
                </a:solidFill>
              </a:rPr>
              <a:t>Program: </a:t>
            </a:r>
            <a:r>
              <a:rPr lang="en-US" sz="1700" dirty="0">
                <a:solidFill>
                  <a:schemeClr val="tx1"/>
                </a:solidFill>
              </a:rPr>
              <a:t>The logical part of RAM where programs are stored.</a:t>
            </a:r>
          </a:p>
          <a:p>
            <a:pPr lvl="1" algn="just">
              <a:spcAft>
                <a:spcPts val="1000"/>
              </a:spcAft>
            </a:pPr>
            <a:r>
              <a:rPr lang="en-US" sz="1700" b="1" dirty="0">
                <a:solidFill>
                  <a:schemeClr val="tx1"/>
                </a:solidFill>
              </a:rPr>
              <a:t>Data: </a:t>
            </a:r>
            <a:r>
              <a:rPr lang="en-US" sz="1700" dirty="0">
                <a:solidFill>
                  <a:schemeClr val="tx1"/>
                </a:solidFill>
              </a:rPr>
              <a:t>It is the logical part of the RAM where data(operands) are stored.</a:t>
            </a:r>
          </a:p>
          <a:p>
            <a:pPr lvl="1" algn="just">
              <a:spcAft>
                <a:spcPts val="1000"/>
              </a:spcAft>
            </a:pPr>
            <a:r>
              <a:rPr lang="en-US" sz="1700" b="1" dirty="0">
                <a:solidFill>
                  <a:schemeClr val="tx1"/>
                </a:solidFill>
              </a:rPr>
              <a:t>Stack: </a:t>
            </a:r>
            <a:r>
              <a:rPr lang="en-US" sz="1700" dirty="0">
                <a:solidFill>
                  <a:schemeClr val="tx1"/>
                </a:solidFill>
              </a:rPr>
              <a:t>It is the part of RAM used to implement stack.</a:t>
            </a:r>
          </a:p>
        </p:txBody>
      </p:sp>
      <p:pic>
        <p:nvPicPr>
          <p:cNvPr id="7" name="Picture 6">
            <a:extLst>
              <a:ext uri="{FF2B5EF4-FFF2-40B4-BE49-F238E27FC236}">
                <a16:creationId xmlns:a16="http://schemas.microsoft.com/office/drawing/2014/main" xmlns="" id="{76718820-BDE4-A378-0126-AC0101684638}"/>
              </a:ext>
            </a:extLst>
          </p:cNvPr>
          <p:cNvPicPr>
            <a:picLocks noChangeAspect="1"/>
          </p:cNvPicPr>
          <p:nvPr/>
        </p:nvPicPr>
        <p:blipFill>
          <a:blip r:embed="rId2"/>
          <a:stretch>
            <a:fillRect/>
          </a:stretch>
        </p:blipFill>
        <p:spPr>
          <a:xfrm>
            <a:off x="8210939" y="1670180"/>
            <a:ext cx="3822323" cy="3778898"/>
          </a:xfrm>
          <a:prstGeom prst="rect">
            <a:avLst/>
          </a:prstGeom>
        </p:spPr>
      </p:pic>
    </p:spTree>
    <p:extLst>
      <p:ext uri="{BB962C8B-B14F-4D97-AF65-F5344CB8AC3E}">
        <p14:creationId xmlns:p14="http://schemas.microsoft.com/office/powerpoint/2010/main" xmlns="" val="1335212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3126D-6AB7-C63A-2179-47160930EB1F}"/>
              </a:ext>
            </a:extLst>
          </p:cNvPr>
          <p:cNvSpPr>
            <a:spLocks noGrp="1"/>
          </p:cNvSpPr>
          <p:nvPr>
            <p:ph type="title"/>
          </p:nvPr>
        </p:nvSpPr>
        <p:spPr>
          <a:xfrm>
            <a:off x="581193" y="729658"/>
            <a:ext cx="11029616" cy="553373"/>
          </a:xfrm>
        </p:spPr>
        <p:txBody>
          <a:bodyPr/>
          <a:lstStyle/>
          <a:p>
            <a:pPr algn="ctr"/>
            <a:r>
              <a:rPr lang="en-IN" dirty="0">
                <a:solidFill>
                  <a:schemeClr val="tx1"/>
                </a:solidFill>
              </a:rPr>
              <a:t>memory Stack Organization</a:t>
            </a:r>
          </a:p>
        </p:txBody>
      </p:sp>
      <p:sp>
        <p:nvSpPr>
          <p:cNvPr id="3" name="Text Placeholder 2">
            <a:extLst>
              <a:ext uri="{FF2B5EF4-FFF2-40B4-BE49-F238E27FC236}">
                <a16:creationId xmlns:a16="http://schemas.microsoft.com/office/drawing/2014/main" xmlns="" id="{1C3532EC-4B7C-1D54-FA30-0CAF2DE78637}"/>
              </a:ext>
            </a:extLst>
          </p:cNvPr>
          <p:cNvSpPr>
            <a:spLocks noGrp="1"/>
          </p:cNvSpPr>
          <p:nvPr>
            <p:ph type="body" idx="1"/>
          </p:nvPr>
        </p:nvSpPr>
        <p:spPr>
          <a:xfrm>
            <a:off x="721150" y="1947973"/>
            <a:ext cx="5194769" cy="557784"/>
          </a:xfrm>
        </p:spPr>
        <p:txBody>
          <a:bodyPr/>
          <a:lstStyle/>
          <a:p>
            <a:pPr algn="ctr"/>
            <a:r>
              <a:rPr lang="en-IN" b="1" dirty="0">
                <a:solidFill>
                  <a:schemeClr val="tx1"/>
                </a:solidFill>
              </a:rPr>
              <a:t>PUSH Operation</a:t>
            </a:r>
          </a:p>
        </p:txBody>
      </p:sp>
      <p:sp>
        <p:nvSpPr>
          <p:cNvPr id="4" name="Content Placeholder 3">
            <a:extLst>
              <a:ext uri="{FF2B5EF4-FFF2-40B4-BE49-F238E27FC236}">
                <a16:creationId xmlns:a16="http://schemas.microsoft.com/office/drawing/2014/main" xmlns="" id="{485AD768-1FF0-05F6-B0A7-5CE57BEED44D}"/>
              </a:ext>
            </a:extLst>
          </p:cNvPr>
          <p:cNvSpPr>
            <a:spLocks noGrp="1"/>
          </p:cNvSpPr>
          <p:nvPr>
            <p:ph sz="half" idx="2"/>
          </p:nvPr>
        </p:nvSpPr>
        <p:spPr>
          <a:xfrm>
            <a:off x="581194" y="2668557"/>
            <a:ext cx="5194766" cy="905068"/>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marL="0" indent="0" algn="just">
              <a:buNone/>
            </a:pPr>
            <a:r>
              <a:rPr lang="en-US" b="1" dirty="0">
                <a:solidFill>
                  <a:srgbClr val="FF0000"/>
                </a:solidFill>
                <a:latin typeface="Avenir Next LT Pro Light" panose="020B0304020202020204" pitchFamily="34" charset="0"/>
              </a:rPr>
              <a:t>SP ← SP -1                                </a:t>
            </a:r>
            <a:r>
              <a:rPr lang="en-US" sz="1500" b="1" dirty="0">
                <a:solidFill>
                  <a:schemeClr val="tx1"/>
                </a:solidFill>
                <a:latin typeface="Avenir Next LT Pro Light" panose="020B0304020202020204" pitchFamily="34" charset="0"/>
              </a:rPr>
              <a:t>Decrement  stack  pointer </a:t>
            </a:r>
          </a:p>
          <a:p>
            <a:pPr marL="0" indent="0" algn="just">
              <a:buNone/>
            </a:pPr>
            <a:r>
              <a:rPr lang="en-US" b="1" dirty="0">
                <a:solidFill>
                  <a:srgbClr val="FF0000"/>
                </a:solidFill>
                <a:latin typeface="Avenir Next LT Pro Light" panose="020B0304020202020204" pitchFamily="34" charset="0"/>
              </a:rPr>
              <a:t>M[SP] ← DR                               </a:t>
            </a:r>
            <a:r>
              <a:rPr lang="en-US" sz="1500" b="1" dirty="0">
                <a:solidFill>
                  <a:schemeClr val="tx1"/>
                </a:solidFill>
                <a:latin typeface="Avenir Next LT Pro Light" panose="020B0304020202020204" pitchFamily="34" charset="0"/>
              </a:rPr>
              <a:t>Write on top of the stack </a:t>
            </a:r>
          </a:p>
        </p:txBody>
      </p:sp>
      <p:sp>
        <p:nvSpPr>
          <p:cNvPr id="5" name="Text Placeholder 4">
            <a:extLst>
              <a:ext uri="{FF2B5EF4-FFF2-40B4-BE49-F238E27FC236}">
                <a16:creationId xmlns:a16="http://schemas.microsoft.com/office/drawing/2014/main" xmlns="" id="{7A1372F7-B8B2-7ADB-FDD6-31CB64C85734}"/>
              </a:ext>
            </a:extLst>
          </p:cNvPr>
          <p:cNvSpPr>
            <a:spLocks noGrp="1"/>
          </p:cNvSpPr>
          <p:nvPr>
            <p:ph type="body" sz="quarter" idx="3"/>
          </p:nvPr>
        </p:nvSpPr>
        <p:spPr>
          <a:xfrm>
            <a:off x="6416038" y="1936518"/>
            <a:ext cx="5194770" cy="553373"/>
          </a:xfrm>
        </p:spPr>
        <p:txBody>
          <a:bodyPr/>
          <a:lstStyle/>
          <a:p>
            <a:pPr algn="ctr"/>
            <a:r>
              <a:rPr lang="en-IN" b="1" dirty="0">
                <a:solidFill>
                  <a:schemeClr val="tx1"/>
                </a:solidFill>
              </a:rPr>
              <a:t>POP Operation</a:t>
            </a:r>
          </a:p>
        </p:txBody>
      </p:sp>
      <p:sp>
        <p:nvSpPr>
          <p:cNvPr id="6" name="Content Placeholder 5">
            <a:extLst>
              <a:ext uri="{FF2B5EF4-FFF2-40B4-BE49-F238E27FC236}">
                <a16:creationId xmlns:a16="http://schemas.microsoft.com/office/drawing/2014/main" xmlns="" id="{03C7CC27-2D5A-9EC8-E72D-0B080F8C306A}"/>
              </a:ext>
            </a:extLst>
          </p:cNvPr>
          <p:cNvSpPr>
            <a:spLocks noGrp="1"/>
          </p:cNvSpPr>
          <p:nvPr>
            <p:ph sz="quarter" idx="4"/>
          </p:nvPr>
        </p:nvSpPr>
        <p:spPr>
          <a:xfrm>
            <a:off x="6416038" y="2573420"/>
            <a:ext cx="5340534" cy="1000205"/>
          </a:xfrm>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lgn="just">
              <a:buNone/>
            </a:pPr>
            <a:r>
              <a:rPr lang="en-US" b="1" dirty="0">
                <a:solidFill>
                  <a:srgbClr val="FF0000"/>
                </a:solidFill>
                <a:latin typeface="Avenir Next LT Pro Light" panose="020B0304020202020204" pitchFamily="34" charset="0"/>
              </a:rPr>
              <a:t>DR </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M[SP]                        </a:t>
            </a:r>
            <a:r>
              <a:rPr lang="en-US" sz="1500" b="1" dirty="0">
                <a:solidFill>
                  <a:schemeClr val="tx1"/>
                </a:solidFill>
                <a:latin typeface="Avenir Next LT Pro Light" panose="020B0304020202020204" pitchFamily="34" charset="0"/>
              </a:rPr>
              <a:t>Read from the top of the stack </a:t>
            </a:r>
          </a:p>
          <a:p>
            <a:pPr marL="0" indent="0" algn="just">
              <a:buNone/>
            </a:pPr>
            <a:r>
              <a:rPr lang="en-US" b="1" dirty="0">
                <a:solidFill>
                  <a:srgbClr val="FF0000"/>
                </a:solidFill>
                <a:latin typeface="Avenir Next LT Pro Light" panose="020B0304020202020204" pitchFamily="34" charset="0"/>
              </a:rPr>
              <a:t>SP</a:t>
            </a:r>
            <a:r>
              <a:rPr lang="en-US" b="1" dirty="0">
                <a:solidFill>
                  <a:srgbClr val="FF0000"/>
                </a:solidFill>
                <a:latin typeface="Franklin Gothic Book" panose="020B0503020102020204" pitchFamily="34" charset="0"/>
              </a:rPr>
              <a:t>← </a:t>
            </a:r>
            <a:r>
              <a:rPr lang="en-US" b="1" dirty="0">
                <a:solidFill>
                  <a:srgbClr val="FF0000"/>
                </a:solidFill>
                <a:latin typeface="Avenir Next LT Pro Light" panose="020B0304020202020204" pitchFamily="34" charset="0"/>
              </a:rPr>
              <a:t>SP + 1                          </a:t>
            </a:r>
            <a:r>
              <a:rPr lang="en-US" sz="1500" b="1" dirty="0">
                <a:solidFill>
                  <a:schemeClr val="tx1"/>
                </a:solidFill>
                <a:latin typeface="Avenir Next LT Pro Light" panose="020B0304020202020204" pitchFamily="34" charset="0"/>
              </a:rPr>
              <a:t>Increment the stack pointer</a:t>
            </a:r>
            <a:endParaRPr lang="en-US" b="1" dirty="0">
              <a:solidFill>
                <a:srgbClr val="FF0000"/>
              </a:solidFill>
              <a:latin typeface="Avenir Next LT Pro Light" panose="020B0304020202020204" pitchFamily="34" charset="0"/>
            </a:endParaRPr>
          </a:p>
        </p:txBody>
      </p:sp>
      <p:sp>
        <p:nvSpPr>
          <p:cNvPr id="7" name="Content Placeholder 3">
            <a:extLst>
              <a:ext uri="{FF2B5EF4-FFF2-40B4-BE49-F238E27FC236}">
                <a16:creationId xmlns:a16="http://schemas.microsoft.com/office/drawing/2014/main" xmlns="" id="{0E7F9BE0-0F7A-79F0-0495-A5C81BDFFFB3}"/>
              </a:ext>
            </a:extLst>
          </p:cNvPr>
          <p:cNvSpPr txBox="1">
            <a:spLocks/>
          </p:cNvSpPr>
          <p:nvPr/>
        </p:nvSpPr>
        <p:spPr>
          <a:xfrm>
            <a:off x="581192" y="4136572"/>
            <a:ext cx="11175379" cy="199176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algn="just">
              <a:buFont typeface="Wingdings" panose="05000000000000000000" pitchFamily="2" charset="2"/>
              <a:buChar char="§"/>
            </a:pPr>
            <a:r>
              <a:rPr lang="en-US" sz="2300" dirty="0">
                <a:solidFill>
                  <a:schemeClr val="tx1"/>
                </a:solidFill>
              </a:rPr>
              <a:t>The</a:t>
            </a:r>
            <a:r>
              <a:rPr lang="en-US" sz="2300" b="1" dirty="0">
                <a:solidFill>
                  <a:schemeClr val="tx1"/>
                </a:solidFill>
              </a:rPr>
              <a:t> upper limit register </a:t>
            </a:r>
            <a:r>
              <a:rPr lang="en-US" sz="2300" dirty="0">
                <a:solidFill>
                  <a:schemeClr val="tx1"/>
                </a:solidFill>
              </a:rPr>
              <a:t>and </a:t>
            </a:r>
            <a:r>
              <a:rPr lang="en-US" sz="2300" b="1" dirty="0">
                <a:solidFill>
                  <a:schemeClr val="tx1"/>
                </a:solidFill>
              </a:rPr>
              <a:t>lower limit register </a:t>
            </a:r>
            <a:r>
              <a:rPr lang="en-US" sz="2300" dirty="0">
                <a:solidFill>
                  <a:schemeClr val="tx1"/>
                </a:solidFill>
              </a:rPr>
              <a:t>are used to check the stack’s overflow (Full) and underflow (Empty).</a:t>
            </a:r>
          </a:p>
          <a:p>
            <a:pPr algn="just">
              <a:buFont typeface="Wingdings" panose="05000000000000000000" pitchFamily="2" charset="2"/>
              <a:buChar char="§"/>
            </a:pPr>
            <a:r>
              <a:rPr lang="en-US" sz="2300" dirty="0">
                <a:solidFill>
                  <a:schemeClr val="tx1"/>
                </a:solidFill>
              </a:rPr>
              <a:t>Most computers do not provide hardware to check stack overflow (full stack) or underflow (empty stack). It must be done in the software</a:t>
            </a:r>
          </a:p>
        </p:txBody>
      </p:sp>
    </p:spTree>
    <p:extLst>
      <p:ext uri="{BB962C8B-B14F-4D97-AF65-F5344CB8AC3E}">
        <p14:creationId xmlns:p14="http://schemas.microsoft.com/office/powerpoint/2010/main" xmlns="" val="334377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2024743" y="1548882"/>
            <a:ext cx="6596744" cy="4417138"/>
          </a:xfrm>
        </p:spPr>
        <p:txBody>
          <a:bodyPr>
            <a:normAutofit/>
          </a:bodyPr>
          <a:lstStyle/>
          <a:p>
            <a:pPr marL="457200" indent="-457200">
              <a:buFont typeface="+mj-lt"/>
              <a:buAutoNum type="arabicPeriod"/>
            </a:pPr>
            <a:r>
              <a:rPr lang="en-US" sz="2300" dirty="0">
                <a:solidFill>
                  <a:schemeClr val="tx1"/>
                </a:solidFill>
              </a:rPr>
              <a:t>General register organization</a:t>
            </a:r>
          </a:p>
          <a:p>
            <a:pPr marL="457200" indent="-457200">
              <a:buFont typeface="+mj-lt"/>
              <a:buAutoNum type="arabicPeriod"/>
            </a:pPr>
            <a:r>
              <a:rPr lang="en-US" sz="2300" dirty="0">
                <a:solidFill>
                  <a:schemeClr val="tx1"/>
                </a:solidFill>
              </a:rPr>
              <a:t>Stack organization</a:t>
            </a:r>
          </a:p>
          <a:p>
            <a:pPr marL="457200" indent="-457200">
              <a:buFont typeface="+mj-lt"/>
              <a:buAutoNum type="arabicPeriod"/>
            </a:pPr>
            <a:r>
              <a:rPr lang="en-US" sz="2300" dirty="0">
                <a:solidFill>
                  <a:schemeClr val="tx1"/>
                </a:solidFill>
              </a:rPr>
              <a:t>Instruction format </a:t>
            </a:r>
          </a:p>
          <a:p>
            <a:pPr marL="457200" indent="-457200">
              <a:buFont typeface="+mj-lt"/>
              <a:buAutoNum type="arabicPeriod"/>
            </a:pPr>
            <a:r>
              <a:rPr lang="en-US" sz="2300" dirty="0">
                <a:solidFill>
                  <a:schemeClr val="tx1"/>
                </a:solidFill>
              </a:rPr>
              <a:t>Addressing modes</a:t>
            </a:r>
          </a:p>
          <a:p>
            <a:pPr marL="457200" indent="-457200">
              <a:buFont typeface="+mj-lt"/>
              <a:buAutoNum type="arabicPeriod"/>
            </a:pPr>
            <a:r>
              <a:rPr lang="en-US" sz="2300" dirty="0">
                <a:solidFill>
                  <a:schemeClr val="tx1"/>
                </a:solidFill>
              </a:rPr>
              <a:t>Data transfer and manipulation instructions</a:t>
            </a:r>
          </a:p>
          <a:p>
            <a:pPr marL="457200" indent="-457200">
              <a:buFont typeface="+mj-lt"/>
              <a:buAutoNum type="arabicPeriod"/>
            </a:pPr>
            <a:r>
              <a:rPr lang="en-US" sz="2300" dirty="0">
                <a:solidFill>
                  <a:schemeClr val="tx1"/>
                </a:solidFill>
              </a:rPr>
              <a:t>Program control</a:t>
            </a:r>
          </a:p>
          <a:p>
            <a:pPr marL="457200" indent="-457200">
              <a:buFont typeface="+mj-lt"/>
              <a:buAutoNum type="arabicPeriod"/>
            </a:pPr>
            <a:r>
              <a:rPr lang="en-US" sz="2300" dirty="0">
                <a:solidFill>
                  <a:schemeClr val="tx1"/>
                </a:solidFill>
              </a:rPr>
              <a:t>RISC, </a:t>
            </a:r>
            <a:r>
              <a:rPr lang="en-US" sz="2300">
                <a:solidFill>
                  <a:schemeClr val="tx1"/>
                </a:solidFill>
              </a:rPr>
              <a:t>and CISC</a:t>
            </a:r>
            <a:endParaRPr lang="en-US" sz="2300" dirty="0">
              <a:solidFill>
                <a:schemeClr val="tx1"/>
              </a:solidFill>
            </a:endParaRPr>
          </a:p>
        </p:txBody>
      </p:sp>
    </p:spTree>
    <p:extLst>
      <p:ext uri="{BB962C8B-B14F-4D97-AF65-F5344CB8AC3E}">
        <p14:creationId xmlns:p14="http://schemas.microsoft.com/office/powerpoint/2010/main" xmlns="" val="380657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Reverse Polish Notation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11452071" cy="2916579"/>
          </a:xfrm>
          <a:ln>
            <a:round/>
          </a:ln>
        </p:spPr>
        <p:style>
          <a:lnRef idx="2">
            <a:schemeClr val="accent2"/>
          </a:lnRef>
          <a:fillRef idx="1">
            <a:schemeClr val="lt1"/>
          </a:fillRef>
          <a:effectRef idx="0">
            <a:schemeClr val="accent2"/>
          </a:effectRef>
          <a:fontRef idx="minor">
            <a:schemeClr val="dk1"/>
          </a:fontRef>
        </p:style>
        <p:txBody>
          <a:bodyPr>
            <a:normAutofit/>
          </a:bodyPr>
          <a:lstStyle/>
          <a:p>
            <a:pPr marL="0" indent="0" algn="ctr">
              <a:lnSpc>
                <a:spcPct val="100000"/>
              </a:lnSpc>
              <a:spcAft>
                <a:spcPts val="1000"/>
              </a:spcAft>
              <a:buNone/>
            </a:pPr>
            <a:r>
              <a:rPr lang="en-US" sz="2000" b="1" dirty="0">
                <a:solidFill>
                  <a:schemeClr val="tx1"/>
                </a:solidFill>
              </a:rPr>
              <a:t>Introduction</a:t>
            </a:r>
          </a:p>
          <a:p>
            <a:pPr algn="just">
              <a:lnSpc>
                <a:spcPct val="100000"/>
              </a:lnSpc>
              <a:spcAft>
                <a:spcPts val="1000"/>
              </a:spcAft>
            </a:pPr>
            <a:r>
              <a:rPr lang="en-US" sz="2000" dirty="0">
                <a:solidFill>
                  <a:schemeClr val="tx1"/>
                </a:solidFill>
              </a:rPr>
              <a:t>The stack organization is very effective in evaluating the arithmetic expression.</a:t>
            </a:r>
          </a:p>
          <a:p>
            <a:pPr algn="just">
              <a:lnSpc>
                <a:spcPct val="100000"/>
              </a:lnSpc>
              <a:spcAft>
                <a:spcPts val="1000"/>
              </a:spcAft>
            </a:pPr>
            <a:r>
              <a:rPr lang="en-US" sz="2000" dirty="0">
                <a:solidFill>
                  <a:schemeClr val="tx1"/>
                </a:solidFill>
              </a:rPr>
              <a:t>Computers found difficulties in evaluating common arithmetic mathematical expressions because they are represented in </a:t>
            </a:r>
            <a:r>
              <a:rPr lang="en-US" sz="2000" b="1" dirty="0">
                <a:solidFill>
                  <a:schemeClr val="tx1"/>
                </a:solidFill>
              </a:rPr>
              <a:t>“Infix notation” </a:t>
            </a:r>
            <a:r>
              <a:rPr lang="en-US" sz="2000" dirty="0">
                <a:solidFill>
                  <a:schemeClr val="tx1"/>
                </a:solidFill>
              </a:rPr>
              <a:t>(</a:t>
            </a:r>
            <a:r>
              <a:rPr lang="en-US" sz="2000" dirty="0" err="1">
                <a:solidFill>
                  <a:schemeClr val="tx1"/>
                </a:solidFill>
              </a:rPr>
              <a:t>Eg.</a:t>
            </a:r>
            <a:r>
              <a:rPr lang="en-US" sz="2000" dirty="0">
                <a:solidFill>
                  <a:schemeClr val="tx1"/>
                </a:solidFill>
              </a:rPr>
              <a:t> A+B*C+D).</a:t>
            </a:r>
          </a:p>
          <a:p>
            <a:pPr algn="just">
              <a:lnSpc>
                <a:spcPct val="100000"/>
              </a:lnSpc>
              <a:spcAft>
                <a:spcPts val="1000"/>
              </a:spcAft>
            </a:pPr>
            <a:r>
              <a:rPr lang="en-US" sz="2000" dirty="0">
                <a:solidFill>
                  <a:schemeClr val="tx1"/>
                </a:solidFill>
              </a:rPr>
              <a:t>The </a:t>
            </a:r>
            <a:r>
              <a:rPr lang="en-US" sz="2000" b="1" dirty="0">
                <a:solidFill>
                  <a:schemeClr val="tx1"/>
                </a:solidFill>
              </a:rPr>
              <a:t>Polish mathematician Lukasiewicz </a:t>
            </a:r>
            <a:r>
              <a:rPr lang="en-US" sz="2000" dirty="0">
                <a:solidFill>
                  <a:schemeClr val="tx1"/>
                </a:solidFill>
              </a:rPr>
              <a:t>demonstrated that arithmetic expressions can be represented in </a:t>
            </a:r>
            <a:r>
              <a:rPr lang="en-US" sz="2000" b="1" dirty="0">
                <a:solidFill>
                  <a:schemeClr val="tx1"/>
                </a:solidFill>
              </a:rPr>
              <a:t>prefix notation.</a:t>
            </a:r>
            <a:endParaRPr lang="en-US" sz="2000" dirty="0">
              <a:solidFill>
                <a:schemeClr val="tx1"/>
              </a:solidFill>
            </a:endParaRPr>
          </a:p>
        </p:txBody>
      </p:sp>
      <p:sp>
        <p:nvSpPr>
          <p:cNvPr id="3" name="Content Placeholder 2">
            <a:extLst>
              <a:ext uri="{FF2B5EF4-FFF2-40B4-BE49-F238E27FC236}">
                <a16:creationId xmlns:a16="http://schemas.microsoft.com/office/drawing/2014/main" xmlns="" id="{BEA1DA39-AA1C-892C-CD2C-183616574A56}"/>
              </a:ext>
            </a:extLst>
          </p:cNvPr>
          <p:cNvSpPr txBox="1">
            <a:spLocks/>
          </p:cNvSpPr>
          <p:nvPr/>
        </p:nvSpPr>
        <p:spPr>
          <a:xfrm>
            <a:off x="158738" y="4505498"/>
            <a:ext cx="11452071" cy="203107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Types of Notations</a:t>
            </a:r>
          </a:p>
          <a:p>
            <a:pPr algn="just">
              <a:lnSpc>
                <a:spcPct val="100000"/>
              </a:lnSpc>
              <a:spcAft>
                <a:spcPts val="1000"/>
              </a:spcAft>
            </a:pPr>
            <a:r>
              <a:rPr lang="en-US" sz="2000" dirty="0">
                <a:solidFill>
                  <a:schemeClr val="tx1"/>
                </a:solidFill>
              </a:rPr>
              <a:t>Infix notation (</a:t>
            </a:r>
            <a:r>
              <a:rPr lang="en-US" sz="2000" dirty="0" err="1">
                <a:solidFill>
                  <a:schemeClr val="tx1"/>
                </a:solidFill>
              </a:rPr>
              <a:t>Eg.</a:t>
            </a:r>
            <a:r>
              <a:rPr lang="en-US" sz="2000" dirty="0">
                <a:solidFill>
                  <a:schemeClr val="tx1"/>
                </a:solidFill>
              </a:rPr>
              <a:t> A+B)</a:t>
            </a:r>
          </a:p>
          <a:p>
            <a:pPr algn="just">
              <a:lnSpc>
                <a:spcPct val="100000"/>
              </a:lnSpc>
              <a:spcAft>
                <a:spcPts val="1000"/>
              </a:spcAft>
            </a:pPr>
            <a:r>
              <a:rPr lang="en-US" sz="2000" dirty="0">
                <a:solidFill>
                  <a:schemeClr val="tx1"/>
                </a:solidFill>
              </a:rPr>
              <a:t>Prefix notation or Polish notation (</a:t>
            </a:r>
            <a:r>
              <a:rPr lang="en-US" sz="2000" dirty="0" err="1">
                <a:solidFill>
                  <a:schemeClr val="tx1"/>
                </a:solidFill>
              </a:rPr>
              <a:t>Eg.</a:t>
            </a:r>
            <a:r>
              <a:rPr lang="en-US" sz="2000" dirty="0">
                <a:solidFill>
                  <a:schemeClr val="tx1"/>
                </a:solidFill>
              </a:rPr>
              <a:t> +AB)</a:t>
            </a:r>
          </a:p>
          <a:p>
            <a:pPr algn="just">
              <a:lnSpc>
                <a:spcPct val="100000"/>
              </a:lnSpc>
              <a:spcAft>
                <a:spcPts val="1000"/>
              </a:spcAft>
            </a:pPr>
            <a:r>
              <a:rPr lang="en-US" sz="2000" dirty="0">
                <a:solidFill>
                  <a:schemeClr val="tx1"/>
                </a:solidFill>
              </a:rPr>
              <a:t>Postfix notations or Reverse Polish Notation (</a:t>
            </a:r>
            <a:r>
              <a:rPr lang="en-US" sz="2000" dirty="0" err="1">
                <a:solidFill>
                  <a:schemeClr val="tx1"/>
                </a:solidFill>
              </a:rPr>
              <a:t>Eg.</a:t>
            </a:r>
            <a:r>
              <a:rPr lang="en-US" sz="2000" dirty="0">
                <a:solidFill>
                  <a:schemeClr val="tx1"/>
                </a:solidFill>
              </a:rPr>
              <a:t> AB+)</a:t>
            </a:r>
          </a:p>
        </p:txBody>
      </p:sp>
      <p:sp>
        <p:nvSpPr>
          <p:cNvPr id="6" name="Right Brace 5">
            <a:extLst>
              <a:ext uri="{FF2B5EF4-FFF2-40B4-BE49-F238E27FC236}">
                <a16:creationId xmlns:a16="http://schemas.microsoft.com/office/drawing/2014/main" xmlns="" id="{6FA39D84-D763-5D82-5ADF-92FAD1463552}"/>
              </a:ext>
            </a:extLst>
          </p:cNvPr>
          <p:cNvSpPr/>
          <p:nvPr/>
        </p:nvSpPr>
        <p:spPr>
          <a:xfrm>
            <a:off x="5156718" y="5244256"/>
            <a:ext cx="401216" cy="59715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xmlns="" id="{1303F7D9-9C00-4505-6B17-6BDD0CAB69E6}"/>
              </a:ext>
            </a:extLst>
          </p:cNvPr>
          <p:cNvSpPr txBox="1"/>
          <p:nvPr/>
        </p:nvSpPr>
        <p:spPr>
          <a:xfrm>
            <a:off x="5548811" y="5237291"/>
            <a:ext cx="1959428" cy="584775"/>
          </a:xfrm>
          <a:prstGeom prst="rect">
            <a:avLst/>
          </a:prstGeom>
          <a:noFill/>
        </p:spPr>
        <p:txBody>
          <a:bodyPr wrap="square" rtlCol="0">
            <a:spAutoFit/>
          </a:bodyPr>
          <a:lstStyle/>
          <a:p>
            <a:pPr algn="just"/>
            <a:r>
              <a:rPr lang="en-IN" sz="1600" dirty="0">
                <a:solidFill>
                  <a:srgbClr val="7030A0"/>
                </a:solidFill>
              </a:rPr>
              <a:t>Used by general register organization</a:t>
            </a:r>
          </a:p>
        </p:txBody>
      </p:sp>
      <p:sp>
        <p:nvSpPr>
          <p:cNvPr id="9" name="Right Brace 8">
            <a:extLst>
              <a:ext uri="{FF2B5EF4-FFF2-40B4-BE49-F238E27FC236}">
                <a16:creationId xmlns:a16="http://schemas.microsoft.com/office/drawing/2014/main" xmlns="" id="{211E5956-1F4B-21F8-E738-3D25D78D95BD}"/>
              </a:ext>
            </a:extLst>
          </p:cNvPr>
          <p:cNvSpPr/>
          <p:nvPr/>
        </p:nvSpPr>
        <p:spPr>
          <a:xfrm>
            <a:off x="6321490" y="6054327"/>
            <a:ext cx="207035" cy="431876"/>
          </a:xfrm>
          <a:prstGeom prst="rightBrace">
            <a:avLst>
              <a:gd name="adj1" fmla="val 2500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xmlns="" id="{9703ECDB-6B84-83CE-7E78-876055FF5DC1}"/>
              </a:ext>
            </a:extLst>
          </p:cNvPr>
          <p:cNvSpPr txBox="1"/>
          <p:nvPr/>
        </p:nvSpPr>
        <p:spPr>
          <a:xfrm>
            <a:off x="6652727" y="6016667"/>
            <a:ext cx="1959428" cy="584775"/>
          </a:xfrm>
          <a:prstGeom prst="rect">
            <a:avLst/>
          </a:prstGeom>
          <a:noFill/>
        </p:spPr>
        <p:txBody>
          <a:bodyPr wrap="square" rtlCol="0">
            <a:spAutoFit/>
          </a:bodyPr>
          <a:lstStyle/>
          <a:p>
            <a:pPr algn="just"/>
            <a:r>
              <a:rPr lang="en-IN" sz="1600" dirty="0">
                <a:solidFill>
                  <a:srgbClr val="7030A0"/>
                </a:solidFill>
              </a:rPr>
              <a:t>Used by </a:t>
            </a:r>
            <a:r>
              <a:rPr lang="en-IN" sz="1600" b="1" dirty="0">
                <a:solidFill>
                  <a:srgbClr val="7030A0"/>
                </a:solidFill>
              </a:rPr>
              <a:t>stack </a:t>
            </a:r>
            <a:r>
              <a:rPr lang="en-IN" sz="1600" dirty="0">
                <a:solidFill>
                  <a:srgbClr val="7030A0"/>
                </a:solidFill>
              </a:rPr>
              <a:t>organization</a:t>
            </a:r>
          </a:p>
        </p:txBody>
      </p:sp>
    </p:spTree>
    <p:extLst>
      <p:ext uri="{BB962C8B-B14F-4D97-AF65-F5344CB8AC3E}">
        <p14:creationId xmlns:p14="http://schemas.microsoft.com/office/powerpoint/2010/main" xmlns="" val="88273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Reverse Polish Notation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11452071" cy="2916579"/>
          </a:xfrm>
          <a:ln>
            <a:round/>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gn="just">
              <a:lnSpc>
                <a:spcPct val="100000"/>
              </a:lnSpc>
              <a:spcAft>
                <a:spcPts val="1000"/>
              </a:spcAft>
            </a:pPr>
            <a:r>
              <a:rPr lang="en-US" sz="2000" dirty="0">
                <a:solidFill>
                  <a:schemeClr val="tx1"/>
                </a:solidFill>
              </a:rPr>
              <a:t>Reverse Polish notation (RPN) is a method for conveying mathematical expressions without the use of </a:t>
            </a:r>
            <a:r>
              <a:rPr lang="en-US" sz="2000" b="1" dirty="0">
                <a:solidFill>
                  <a:schemeClr val="tx1"/>
                </a:solidFill>
              </a:rPr>
              <a:t>separators</a:t>
            </a:r>
            <a:r>
              <a:rPr lang="en-US" sz="2000" dirty="0">
                <a:solidFill>
                  <a:schemeClr val="tx1"/>
                </a:solidFill>
              </a:rPr>
              <a:t> such as brackets and parentheses.</a:t>
            </a:r>
          </a:p>
          <a:p>
            <a:pPr algn="just">
              <a:lnSpc>
                <a:spcPct val="100000"/>
              </a:lnSpc>
              <a:spcAft>
                <a:spcPts val="1000"/>
              </a:spcAft>
            </a:pPr>
            <a:r>
              <a:rPr lang="en-US" sz="2000" dirty="0">
                <a:solidFill>
                  <a:schemeClr val="tx1"/>
                </a:solidFill>
              </a:rPr>
              <a:t>In this notation, the operators follow their operands, hence removing the need for the brackets to define evaluation priority.</a:t>
            </a:r>
          </a:p>
          <a:p>
            <a:pPr algn="just">
              <a:lnSpc>
                <a:spcPct val="100000"/>
              </a:lnSpc>
              <a:spcAft>
                <a:spcPts val="1000"/>
              </a:spcAft>
            </a:pPr>
            <a:r>
              <a:rPr lang="en-US" sz="2000" dirty="0">
                <a:solidFill>
                  <a:schemeClr val="tx1"/>
                </a:solidFill>
              </a:rPr>
              <a:t>The operation is read from left to right but execution is done every time an operator is reached.</a:t>
            </a:r>
          </a:p>
          <a:p>
            <a:pPr algn="just">
              <a:lnSpc>
                <a:spcPct val="100000"/>
              </a:lnSpc>
              <a:spcAft>
                <a:spcPts val="1000"/>
              </a:spcAft>
            </a:pPr>
            <a:r>
              <a:rPr lang="en-US" sz="2000" dirty="0">
                <a:solidFill>
                  <a:schemeClr val="tx1"/>
                </a:solidFill>
              </a:rPr>
              <a:t>This notation is suited for </a:t>
            </a:r>
            <a:r>
              <a:rPr lang="en-US" sz="2000" b="1" dirty="0">
                <a:solidFill>
                  <a:schemeClr val="tx1"/>
                </a:solidFill>
              </a:rPr>
              <a:t>computers and calculators </a:t>
            </a:r>
            <a:r>
              <a:rPr lang="en-US" sz="2000" dirty="0">
                <a:solidFill>
                  <a:schemeClr val="tx1"/>
                </a:solidFill>
              </a:rPr>
              <a:t>since there are fewer characters to track and fewer operations to execute.</a:t>
            </a:r>
          </a:p>
          <a:p>
            <a:pPr algn="just">
              <a:lnSpc>
                <a:spcPct val="100000"/>
              </a:lnSpc>
              <a:spcAft>
                <a:spcPts val="1000"/>
              </a:spcAft>
            </a:pPr>
            <a:r>
              <a:rPr lang="en-US" sz="2000" dirty="0">
                <a:solidFill>
                  <a:schemeClr val="tx1"/>
                </a:solidFill>
              </a:rPr>
              <a:t>Reverse Polish notation is also known as postfix notation </a:t>
            </a:r>
          </a:p>
        </p:txBody>
      </p:sp>
      <p:sp>
        <p:nvSpPr>
          <p:cNvPr id="3" name="Content Placeholder 2">
            <a:extLst>
              <a:ext uri="{FF2B5EF4-FFF2-40B4-BE49-F238E27FC236}">
                <a16:creationId xmlns:a16="http://schemas.microsoft.com/office/drawing/2014/main" xmlns="" id="{BEA1DA39-AA1C-892C-CD2C-183616574A56}"/>
              </a:ext>
            </a:extLst>
          </p:cNvPr>
          <p:cNvSpPr txBox="1">
            <a:spLocks/>
          </p:cNvSpPr>
          <p:nvPr/>
        </p:nvSpPr>
        <p:spPr>
          <a:xfrm>
            <a:off x="158738" y="4505498"/>
            <a:ext cx="11452071" cy="203107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Example:</a:t>
            </a:r>
          </a:p>
          <a:p>
            <a:pPr algn="just">
              <a:lnSpc>
                <a:spcPct val="100000"/>
              </a:lnSpc>
              <a:spcAft>
                <a:spcPts val="1000"/>
              </a:spcAft>
            </a:pPr>
            <a:r>
              <a:rPr lang="en-US" sz="2000" dirty="0">
                <a:solidFill>
                  <a:schemeClr val="tx1"/>
                </a:solidFill>
              </a:rPr>
              <a:t>(A+B)*(C*(D+E)+F)</a:t>
            </a:r>
          </a:p>
          <a:p>
            <a:pPr algn="just">
              <a:lnSpc>
                <a:spcPct val="100000"/>
              </a:lnSpc>
              <a:spcAft>
                <a:spcPts val="1000"/>
              </a:spcAft>
            </a:pPr>
            <a:r>
              <a:rPr lang="en-US" sz="2000" dirty="0">
                <a:solidFill>
                  <a:schemeClr val="tx1"/>
                </a:solidFill>
              </a:rPr>
              <a:t>RPN is  AB+ DE+C*F+*</a:t>
            </a:r>
          </a:p>
        </p:txBody>
      </p:sp>
    </p:spTree>
    <p:extLst>
      <p:ext uri="{BB962C8B-B14F-4D97-AF65-F5344CB8AC3E}">
        <p14:creationId xmlns:p14="http://schemas.microsoft.com/office/powerpoint/2010/main" xmlns="" val="276623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Evaluation of Arithmetic Expression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11452071" cy="1403663"/>
          </a:xfrm>
          <a:ln>
            <a:round/>
          </a:ln>
        </p:spPr>
        <p:style>
          <a:lnRef idx="2">
            <a:schemeClr val="accent2"/>
          </a:lnRef>
          <a:fillRef idx="1">
            <a:schemeClr val="lt1"/>
          </a:fillRef>
          <a:effectRef idx="0">
            <a:schemeClr val="accent2"/>
          </a:effectRef>
          <a:fontRef idx="minor">
            <a:schemeClr val="dk1"/>
          </a:fontRef>
        </p:style>
        <p:txBody>
          <a:bodyPr>
            <a:normAutofit/>
          </a:bodyPr>
          <a:lstStyle/>
          <a:p>
            <a:pPr algn="just">
              <a:lnSpc>
                <a:spcPct val="100000"/>
              </a:lnSpc>
              <a:spcAft>
                <a:spcPts val="1000"/>
              </a:spcAft>
            </a:pPr>
            <a:r>
              <a:rPr lang="en-US" sz="2000" b="1" dirty="0">
                <a:solidFill>
                  <a:schemeClr val="tx2"/>
                </a:solidFill>
              </a:rPr>
              <a:t>Let us consider an arithmetic expression: </a:t>
            </a:r>
            <a:r>
              <a:rPr lang="en-US" sz="2000" b="1" dirty="0">
                <a:solidFill>
                  <a:srgbClr val="FF0000"/>
                </a:solidFill>
              </a:rPr>
              <a:t>(3*4) + (5*6)</a:t>
            </a:r>
            <a:r>
              <a:rPr lang="en-US" sz="2000" b="1" dirty="0">
                <a:solidFill>
                  <a:schemeClr val="tx1"/>
                </a:solidFill>
              </a:rPr>
              <a:t>.</a:t>
            </a:r>
          </a:p>
          <a:p>
            <a:pPr algn="just">
              <a:lnSpc>
                <a:spcPct val="100000"/>
              </a:lnSpc>
              <a:spcAft>
                <a:spcPts val="1000"/>
              </a:spcAft>
            </a:pPr>
            <a:r>
              <a:rPr lang="en-US" sz="2000" b="1" dirty="0">
                <a:solidFill>
                  <a:schemeClr val="tx1"/>
                </a:solidFill>
              </a:rPr>
              <a:t>In Reverse Polish Notation: 34*56*+</a:t>
            </a:r>
            <a:endParaRPr lang="en-US" sz="2000" b="1" dirty="0">
              <a:solidFill>
                <a:srgbClr val="FF0000"/>
              </a:solidFill>
            </a:endParaRPr>
          </a:p>
        </p:txBody>
      </p:sp>
      <p:sp>
        <p:nvSpPr>
          <p:cNvPr id="3" name="Content Placeholder 2">
            <a:extLst>
              <a:ext uri="{FF2B5EF4-FFF2-40B4-BE49-F238E27FC236}">
                <a16:creationId xmlns:a16="http://schemas.microsoft.com/office/drawing/2014/main" xmlns="" id="{BEA1DA39-AA1C-892C-CD2C-183616574A56}"/>
              </a:ext>
            </a:extLst>
          </p:cNvPr>
          <p:cNvSpPr txBox="1">
            <a:spLocks/>
          </p:cNvSpPr>
          <p:nvPr/>
        </p:nvSpPr>
        <p:spPr>
          <a:xfrm>
            <a:off x="158738" y="3092336"/>
            <a:ext cx="11452071" cy="34442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Rules</a:t>
            </a:r>
          </a:p>
          <a:p>
            <a:pPr algn="just">
              <a:lnSpc>
                <a:spcPct val="100000"/>
              </a:lnSpc>
              <a:spcAft>
                <a:spcPts val="1000"/>
              </a:spcAft>
            </a:pPr>
            <a:r>
              <a:rPr lang="en-US" sz="2000" dirty="0">
                <a:solidFill>
                  <a:schemeClr val="tx1"/>
                </a:solidFill>
              </a:rPr>
              <a:t>In RPN, the numbers and operators are listed one after another, and an operator always acts on the </a:t>
            </a:r>
            <a:r>
              <a:rPr lang="en-US" sz="2000" b="1" dirty="0">
                <a:solidFill>
                  <a:schemeClr val="tx1"/>
                </a:solidFill>
              </a:rPr>
              <a:t>most recent number </a:t>
            </a:r>
            <a:r>
              <a:rPr lang="en-US" sz="2000" dirty="0">
                <a:solidFill>
                  <a:schemeClr val="tx1"/>
                </a:solidFill>
              </a:rPr>
              <a:t>in the list.</a:t>
            </a:r>
          </a:p>
          <a:p>
            <a:pPr algn="just">
              <a:lnSpc>
                <a:spcPct val="100000"/>
              </a:lnSpc>
              <a:spcAft>
                <a:spcPts val="1000"/>
              </a:spcAft>
            </a:pPr>
            <a:r>
              <a:rPr lang="en-US" sz="2000" dirty="0">
                <a:solidFill>
                  <a:schemeClr val="tx1"/>
                </a:solidFill>
              </a:rPr>
              <a:t>The numbers can be thought of as forming a stack, and the most recent number goes on the top of the stack.</a:t>
            </a:r>
          </a:p>
          <a:p>
            <a:pPr algn="just">
              <a:lnSpc>
                <a:spcPct val="100000"/>
              </a:lnSpc>
              <a:spcAft>
                <a:spcPts val="1000"/>
              </a:spcAft>
            </a:pPr>
            <a:r>
              <a:rPr lang="en-US" sz="2000" dirty="0">
                <a:solidFill>
                  <a:schemeClr val="tx1"/>
                </a:solidFill>
              </a:rPr>
              <a:t>An operator takes the appropriate number of arguments from the top of the stack and replaces them with the result of the operation.</a:t>
            </a:r>
          </a:p>
        </p:txBody>
      </p:sp>
    </p:spTree>
    <p:extLst>
      <p:ext uri="{BB962C8B-B14F-4D97-AF65-F5344CB8AC3E}">
        <p14:creationId xmlns:p14="http://schemas.microsoft.com/office/powerpoint/2010/main" xmlns="" val="388843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Evaluation of Arithmetic Expression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58738" y="1306286"/>
            <a:ext cx="11452071" cy="1403663"/>
          </a:xfrm>
          <a:ln>
            <a:round/>
          </a:ln>
        </p:spPr>
        <p:style>
          <a:lnRef idx="2">
            <a:schemeClr val="accent2"/>
          </a:lnRef>
          <a:fillRef idx="1">
            <a:schemeClr val="lt1"/>
          </a:fillRef>
          <a:effectRef idx="0">
            <a:schemeClr val="accent2"/>
          </a:effectRef>
          <a:fontRef idx="minor">
            <a:schemeClr val="dk1"/>
          </a:fontRef>
        </p:style>
        <p:txBody>
          <a:bodyPr>
            <a:normAutofit/>
          </a:bodyPr>
          <a:lstStyle/>
          <a:p>
            <a:pPr algn="just">
              <a:lnSpc>
                <a:spcPct val="100000"/>
              </a:lnSpc>
              <a:spcAft>
                <a:spcPts val="1000"/>
              </a:spcAft>
            </a:pPr>
            <a:r>
              <a:rPr lang="en-US" sz="2000" b="1" dirty="0">
                <a:solidFill>
                  <a:schemeClr val="tx2"/>
                </a:solidFill>
              </a:rPr>
              <a:t>Let us consider an arithmetic expression: </a:t>
            </a:r>
            <a:r>
              <a:rPr lang="en-US" sz="2000" b="1" dirty="0">
                <a:solidFill>
                  <a:srgbClr val="FF0000"/>
                </a:solidFill>
              </a:rPr>
              <a:t>(3*4) + (5*6)</a:t>
            </a:r>
            <a:r>
              <a:rPr lang="en-US" sz="2000" b="1" dirty="0">
                <a:solidFill>
                  <a:schemeClr val="tx1"/>
                </a:solidFill>
              </a:rPr>
              <a:t>.</a:t>
            </a:r>
          </a:p>
          <a:p>
            <a:pPr algn="just">
              <a:lnSpc>
                <a:spcPct val="100000"/>
              </a:lnSpc>
              <a:spcAft>
                <a:spcPts val="1000"/>
              </a:spcAft>
            </a:pPr>
            <a:r>
              <a:rPr lang="en-US" sz="2000" b="1" dirty="0">
                <a:solidFill>
                  <a:schemeClr val="tx1"/>
                </a:solidFill>
              </a:rPr>
              <a:t>In Reverse Polish Notation: 34*56*+</a:t>
            </a:r>
            <a:endParaRPr lang="en-US" sz="2000" b="1" dirty="0">
              <a:solidFill>
                <a:srgbClr val="FF0000"/>
              </a:solidFill>
            </a:endParaRPr>
          </a:p>
        </p:txBody>
      </p:sp>
      <p:sp>
        <p:nvSpPr>
          <p:cNvPr id="3" name="Content Placeholder 2">
            <a:extLst>
              <a:ext uri="{FF2B5EF4-FFF2-40B4-BE49-F238E27FC236}">
                <a16:creationId xmlns:a16="http://schemas.microsoft.com/office/drawing/2014/main" xmlns="" id="{BEA1DA39-AA1C-892C-CD2C-183616574A56}"/>
              </a:ext>
            </a:extLst>
          </p:cNvPr>
          <p:cNvSpPr txBox="1">
            <a:spLocks/>
          </p:cNvSpPr>
          <p:nvPr/>
        </p:nvSpPr>
        <p:spPr>
          <a:xfrm>
            <a:off x="158738" y="3092336"/>
            <a:ext cx="11452071" cy="53201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Aft>
                <a:spcPts val="1000"/>
              </a:spcAft>
              <a:buFont typeface="Wingdings 2" panose="05020102010507070707" pitchFamily="18" charset="2"/>
              <a:buNone/>
            </a:pPr>
            <a:r>
              <a:rPr lang="en-US" sz="2000" b="1" dirty="0">
                <a:solidFill>
                  <a:schemeClr val="tx1"/>
                </a:solidFill>
              </a:rPr>
              <a:t>Stack representation</a:t>
            </a:r>
          </a:p>
        </p:txBody>
      </p:sp>
      <p:graphicFrame>
        <p:nvGraphicFramePr>
          <p:cNvPr id="4" name="Table 5">
            <a:extLst>
              <a:ext uri="{FF2B5EF4-FFF2-40B4-BE49-F238E27FC236}">
                <a16:creationId xmlns:a16="http://schemas.microsoft.com/office/drawing/2014/main" xmlns="" id="{452331EF-EE78-93E0-0C30-B14300B47A3A}"/>
              </a:ext>
            </a:extLst>
          </p:cNvPr>
          <p:cNvGraphicFramePr>
            <a:graphicFrameLocks noGrp="1"/>
          </p:cNvGraphicFramePr>
          <p:nvPr>
            <p:extLst>
              <p:ext uri="{D42A27DB-BD31-4B8C-83A1-F6EECF244321}">
                <p14:modId xmlns:p14="http://schemas.microsoft.com/office/powerpoint/2010/main" xmlns="" val="499762744"/>
              </p:ext>
            </p:extLst>
          </p:nvPr>
        </p:nvGraphicFramePr>
        <p:xfrm>
          <a:off x="1324843" y="420673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endParaRPr lang="en-IN" dirty="0"/>
                    </a:p>
                  </a:txBody>
                  <a:tcPr/>
                </a:tc>
                <a:extLst>
                  <a:ext uri="{0D108BD9-81ED-4DB2-BD59-A6C34878D82A}">
                    <a16:rowId xmlns:a16="http://schemas.microsoft.com/office/drawing/2014/main" xmlns="" val="2754835727"/>
                  </a:ext>
                </a:extLst>
              </a:tr>
              <a:tr h="607537">
                <a:tc>
                  <a:txBody>
                    <a:bodyPr/>
                    <a:lstStyle/>
                    <a:p>
                      <a:endParaRPr lang="en-IN"/>
                    </a:p>
                  </a:txBody>
                  <a:tcPr/>
                </a:tc>
                <a:extLst>
                  <a:ext uri="{0D108BD9-81ED-4DB2-BD59-A6C34878D82A}">
                    <a16:rowId xmlns:a16="http://schemas.microsoft.com/office/drawing/2014/main" xmlns="" val="3026421090"/>
                  </a:ext>
                </a:extLst>
              </a:tr>
              <a:tr h="607537">
                <a:tc>
                  <a:txBody>
                    <a:bodyPr/>
                    <a:lstStyle/>
                    <a:p>
                      <a:endParaRPr lang="en-IN"/>
                    </a:p>
                  </a:txBody>
                  <a:tcPr/>
                </a:tc>
                <a:extLst>
                  <a:ext uri="{0D108BD9-81ED-4DB2-BD59-A6C34878D82A}">
                    <a16:rowId xmlns:a16="http://schemas.microsoft.com/office/drawing/2014/main" xmlns="" val="2417225480"/>
                  </a:ext>
                </a:extLst>
              </a:tr>
              <a:tr h="607537">
                <a:tc>
                  <a:txBody>
                    <a:bodyPr/>
                    <a:lstStyle/>
                    <a:p>
                      <a:pPr algn="ctr"/>
                      <a:r>
                        <a:rPr lang="en-IN" sz="2000" b="1" dirty="0">
                          <a:solidFill>
                            <a:srgbClr val="FF0000"/>
                          </a:solidFill>
                        </a:rPr>
                        <a:t>3</a:t>
                      </a:r>
                    </a:p>
                  </a:txBody>
                  <a:tcPr anchor="ctr"/>
                </a:tc>
                <a:extLst>
                  <a:ext uri="{0D108BD9-81ED-4DB2-BD59-A6C34878D82A}">
                    <a16:rowId xmlns:a16="http://schemas.microsoft.com/office/drawing/2014/main" xmlns="" val="1716319666"/>
                  </a:ext>
                </a:extLst>
              </a:tr>
            </a:tbl>
          </a:graphicData>
        </a:graphic>
      </p:graphicFrame>
      <p:graphicFrame>
        <p:nvGraphicFramePr>
          <p:cNvPr id="6" name="Table 5">
            <a:extLst>
              <a:ext uri="{FF2B5EF4-FFF2-40B4-BE49-F238E27FC236}">
                <a16:creationId xmlns:a16="http://schemas.microsoft.com/office/drawing/2014/main" xmlns="" id="{31276D9D-4D17-0496-EB7B-645656785A1F}"/>
              </a:ext>
            </a:extLst>
          </p:cNvPr>
          <p:cNvGraphicFramePr>
            <a:graphicFrameLocks noGrp="1"/>
          </p:cNvGraphicFramePr>
          <p:nvPr>
            <p:extLst>
              <p:ext uri="{D42A27DB-BD31-4B8C-83A1-F6EECF244321}">
                <p14:modId xmlns:p14="http://schemas.microsoft.com/office/powerpoint/2010/main" xmlns="" val="2746391257"/>
              </p:ext>
            </p:extLst>
          </p:nvPr>
        </p:nvGraphicFramePr>
        <p:xfrm>
          <a:off x="2565759" y="420673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endParaRPr lang="en-IN" dirty="0"/>
                    </a:p>
                  </a:txBody>
                  <a:tcPr/>
                </a:tc>
                <a:extLst>
                  <a:ext uri="{0D108BD9-81ED-4DB2-BD59-A6C34878D82A}">
                    <a16:rowId xmlns:a16="http://schemas.microsoft.com/office/drawing/2014/main" xmlns="" val="2754835727"/>
                  </a:ext>
                </a:extLst>
              </a:tr>
              <a:tr h="607537">
                <a:tc>
                  <a:txBody>
                    <a:bodyPr/>
                    <a:lstStyle/>
                    <a:p>
                      <a:endParaRPr lang="en-IN"/>
                    </a:p>
                  </a:txBody>
                  <a:tcPr/>
                </a:tc>
                <a:extLst>
                  <a:ext uri="{0D108BD9-81ED-4DB2-BD59-A6C34878D82A}">
                    <a16:rowId xmlns:a16="http://schemas.microsoft.com/office/drawing/2014/main" xmlns="" val="3026421090"/>
                  </a:ext>
                </a:extLst>
              </a:tr>
              <a:tr h="607537">
                <a:tc>
                  <a:txBody>
                    <a:bodyPr/>
                    <a:lstStyle/>
                    <a:p>
                      <a:pPr algn="ctr"/>
                      <a:r>
                        <a:rPr lang="en-IN" sz="2000" b="1" dirty="0">
                          <a:solidFill>
                            <a:srgbClr val="FF0000"/>
                          </a:solidFill>
                        </a:rPr>
                        <a:t>4</a:t>
                      </a:r>
                    </a:p>
                  </a:txBody>
                  <a:tcPr anchor="ctr"/>
                </a:tc>
                <a:extLst>
                  <a:ext uri="{0D108BD9-81ED-4DB2-BD59-A6C34878D82A}">
                    <a16:rowId xmlns:a16="http://schemas.microsoft.com/office/drawing/2014/main" xmlns="" val="2417225480"/>
                  </a:ext>
                </a:extLst>
              </a:tr>
              <a:tr h="607537">
                <a:tc>
                  <a:txBody>
                    <a:bodyPr/>
                    <a:lstStyle/>
                    <a:p>
                      <a:pPr algn="ctr"/>
                      <a:r>
                        <a:rPr lang="en-IN" sz="2000" b="1" dirty="0">
                          <a:solidFill>
                            <a:srgbClr val="FF0000"/>
                          </a:solidFill>
                        </a:rPr>
                        <a:t>3</a:t>
                      </a:r>
                    </a:p>
                  </a:txBody>
                  <a:tcPr anchor="ctr"/>
                </a:tc>
                <a:extLst>
                  <a:ext uri="{0D108BD9-81ED-4DB2-BD59-A6C34878D82A}">
                    <a16:rowId xmlns:a16="http://schemas.microsoft.com/office/drawing/2014/main" xmlns="" val="1716319666"/>
                  </a:ext>
                </a:extLst>
              </a:tr>
            </a:tbl>
          </a:graphicData>
        </a:graphic>
      </p:graphicFrame>
      <p:graphicFrame>
        <p:nvGraphicFramePr>
          <p:cNvPr id="7" name="Table 5">
            <a:extLst>
              <a:ext uri="{FF2B5EF4-FFF2-40B4-BE49-F238E27FC236}">
                <a16:creationId xmlns:a16="http://schemas.microsoft.com/office/drawing/2014/main" xmlns="" id="{DB76946B-EA35-D542-BFC2-5E21DDF9AC21}"/>
              </a:ext>
            </a:extLst>
          </p:cNvPr>
          <p:cNvGraphicFramePr>
            <a:graphicFrameLocks noGrp="1"/>
          </p:cNvGraphicFramePr>
          <p:nvPr>
            <p:extLst>
              <p:ext uri="{D42A27DB-BD31-4B8C-83A1-F6EECF244321}">
                <p14:modId xmlns:p14="http://schemas.microsoft.com/office/powerpoint/2010/main" xmlns="" val="2170930134"/>
              </p:ext>
            </p:extLst>
          </p:nvPr>
        </p:nvGraphicFramePr>
        <p:xfrm>
          <a:off x="3833994" y="4191522"/>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pPr algn="ctr"/>
                      <a:endParaRPr lang="en-IN" sz="2000" dirty="0">
                        <a:solidFill>
                          <a:srgbClr val="FF0000"/>
                        </a:solidFill>
                      </a:endParaRPr>
                    </a:p>
                  </a:txBody>
                  <a:tcPr anchor="ctr"/>
                </a:tc>
                <a:extLst>
                  <a:ext uri="{0D108BD9-81ED-4DB2-BD59-A6C34878D82A}">
                    <a16:rowId xmlns:a16="http://schemas.microsoft.com/office/drawing/2014/main" xmlns="" val="2754835727"/>
                  </a:ext>
                </a:extLst>
              </a:tr>
              <a:tr h="607537">
                <a:tc>
                  <a:txBody>
                    <a:bodyPr/>
                    <a:lstStyle/>
                    <a:p>
                      <a:pPr algn="ctr"/>
                      <a:endParaRPr lang="en-IN" sz="2000">
                        <a:solidFill>
                          <a:srgbClr val="FF0000"/>
                        </a:solidFill>
                      </a:endParaRPr>
                    </a:p>
                  </a:txBody>
                  <a:tcPr anchor="ctr"/>
                </a:tc>
                <a:extLst>
                  <a:ext uri="{0D108BD9-81ED-4DB2-BD59-A6C34878D82A}">
                    <a16:rowId xmlns:a16="http://schemas.microsoft.com/office/drawing/2014/main" xmlns="" val="3026421090"/>
                  </a:ext>
                </a:extLst>
              </a:tr>
              <a:tr h="607537">
                <a:tc>
                  <a:txBody>
                    <a:bodyPr/>
                    <a:lstStyle/>
                    <a:p>
                      <a:pPr algn="ctr"/>
                      <a:endParaRPr lang="en-IN" sz="2000">
                        <a:solidFill>
                          <a:srgbClr val="FF0000"/>
                        </a:solidFill>
                      </a:endParaRPr>
                    </a:p>
                  </a:txBody>
                  <a:tcPr anchor="ctr"/>
                </a:tc>
                <a:extLst>
                  <a:ext uri="{0D108BD9-81ED-4DB2-BD59-A6C34878D82A}">
                    <a16:rowId xmlns:a16="http://schemas.microsoft.com/office/drawing/2014/main" xmlns="" val="2417225480"/>
                  </a:ext>
                </a:extLst>
              </a:tr>
              <a:tr h="607537">
                <a:tc>
                  <a:txBody>
                    <a:bodyPr/>
                    <a:lstStyle/>
                    <a:p>
                      <a:pPr algn="ctr"/>
                      <a:r>
                        <a:rPr lang="en-IN" sz="2000" dirty="0">
                          <a:solidFill>
                            <a:srgbClr val="FF0000"/>
                          </a:solidFill>
                        </a:rPr>
                        <a:t>12</a:t>
                      </a:r>
                    </a:p>
                  </a:txBody>
                  <a:tcPr anchor="ctr"/>
                </a:tc>
                <a:extLst>
                  <a:ext uri="{0D108BD9-81ED-4DB2-BD59-A6C34878D82A}">
                    <a16:rowId xmlns:a16="http://schemas.microsoft.com/office/drawing/2014/main" xmlns="" val="1716319666"/>
                  </a:ext>
                </a:extLst>
              </a:tr>
            </a:tbl>
          </a:graphicData>
        </a:graphic>
      </p:graphicFrame>
      <p:graphicFrame>
        <p:nvGraphicFramePr>
          <p:cNvPr id="8" name="Table 5">
            <a:extLst>
              <a:ext uri="{FF2B5EF4-FFF2-40B4-BE49-F238E27FC236}">
                <a16:creationId xmlns:a16="http://schemas.microsoft.com/office/drawing/2014/main" xmlns="" id="{0176AB1E-D049-D570-E1D6-E65C206926D8}"/>
              </a:ext>
            </a:extLst>
          </p:cNvPr>
          <p:cNvGraphicFramePr>
            <a:graphicFrameLocks noGrp="1"/>
          </p:cNvGraphicFramePr>
          <p:nvPr>
            <p:extLst>
              <p:ext uri="{D42A27DB-BD31-4B8C-83A1-F6EECF244321}">
                <p14:modId xmlns:p14="http://schemas.microsoft.com/office/powerpoint/2010/main" xmlns="" val="583972202"/>
              </p:ext>
            </p:extLst>
          </p:nvPr>
        </p:nvGraphicFramePr>
        <p:xfrm>
          <a:off x="5145385" y="418672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pPr algn="ctr"/>
                      <a:endParaRPr lang="en-IN" sz="2000" b="1" dirty="0">
                        <a:solidFill>
                          <a:srgbClr val="FF0000"/>
                        </a:solidFill>
                      </a:endParaRPr>
                    </a:p>
                  </a:txBody>
                  <a:tcPr anchor="ctr"/>
                </a:tc>
                <a:extLst>
                  <a:ext uri="{0D108BD9-81ED-4DB2-BD59-A6C34878D82A}">
                    <a16:rowId xmlns:a16="http://schemas.microsoft.com/office/drawing/2014/main" xmlns="" val="2754835727"/>
                  </a:ext>
                </a:extLst>
              </a:tr>
              <a:tr h="607537">
                <a:tc>
                  <a:txBody>
                    <a:bodyPr/>
                    <a:lstStyle/>
                    <a:p>
                      <a:pPr algn="ctr"/>
                      <a:endParaRPr lang="en-IN" sz="2000" b="1" dirty="0">
                        <a:solidFill>
                          <a:srgbClr val="FF0000"/>
                        </a:solidFill>
                      </a:endParaRPr>
                    </a:p>
                  </a:txBody>
                  <a:tcPr anchor="ctr"/>
                </a:tc>
                <a:extLst>
                  <a:ext uri="{0D108BD9-81ED-4DB2-BD59-A6C34878D82A}">
                    <a16:rowId xmlns:a16="http://schemas.microsoft.com/office/drawing/2014/main" xmlns="" val="3026421090"/>
                  </a:ext>
                </a:extLst>
              </a:tr>
              <a:tr h="607537">
                <a:tc>
                  <a:txBody>
                    <a:bodyPr/>
                    <a:lstStyle/>
                    <a:p>
                      <a:pPr algn="ctr"/>
                      <a:r>
                        <a:rPr lang="en-IN" sz="2000" b="1" dirty="0">
                          <a:solidFill>
                            <a:srgbClr val="FF0000"/>
                          </a:solidFill>
                        </a:rPr>
                        <a:t>5</a:t>
                      </a:r>
                    </a:p>
                  </a:txBody>
                  <a:tcPr anchor="ctr"/>
                </a:tc>
                <a:extLst>
                  <a:ext uri="{0D108BD9-81ED-4DB2-BD59-A6C34878D82A}">
                    <a16:rowId xmlns:a16="http://schemas.microsoft.com/office/drawing/2014/main" xmlns="" val="2417225480"/>
                  </a:ext>
                </a:extLst>
              </a:tr>
              <a:tr h="607537">
                <a:tc>
                  <a:txBody>
                    <a:bodyPr/>
                    <a:lstStyle/>
                    <a:p>
                      <a:pPr algn="ctr"/>
                      <a:r>
                        <a:rPr lang="en-IN" sz="2000" b="1" dirty="0">
                          <a:solidFill>
                            <a:srgbClr val="FF0000"/>
                          </a:solidFill>
                        </a:rPr>
                        <a:t>12</a:t>
                      </a:r>
                    </a:p>
                  </a:txBody>
                  <a:tcPr anchor="ctr"/>
                </a:tc>
                <a:extLst>
                  <a:ext uri="{0D108BD9-81ED-4DB2-BD59-A6C34878D82A}">
                    <a16:rowId xmlns:a16="http://schemas.microsoft.com/office/drawing/2014/main" xmlns="" val="1716319666"/>
                  </a:ext>
                </a:extLst>
              </a:tr>
            </a:tbl>
          </a:graphicData>
        </a:graphic>
      </p:graphicFrame>
      <p:graphicFrame>
        <p:nvGraphicFramePr>
          <p:cNvPr id="9" name="Table 5">
            <a:extLst>
              <a:ext uri="{FF2B5EF4-FFF2-40B4-BE49-F238E27FC236}">
                <a16:creationId xmlns:a16="http://schemas.microsoft.com/office/drawing/2014/main" xmlns="" id="{72EB1CDE-0D6A-D397-AB66-41B3D5D23323}"/>
              </a:ext>
            </a:extLst>
          </p:cNvPr>
          <p:cNvGraphicFramePr>
            <a:graphicFrameLocks noGrp="1"/>
          </p:cNvGraphicFramePr>
          <p:nvPr>
            <p:extLst>
              <p:ext uri="{D42A27DB-BD31-4B8C-83A1-F6EECF244321}">
                <p14:modId xmlns:p14="http://schemas.microsoft.com/office/powerpoint/2010/main" xmlns="" val="378614730"/>
              </p:ext>
            </p:extLst>
          </p:nvPr>
        </p:nvGraphicFramePr>
        <p:xfrm>
          <a:off x="6442585" y="4185800"/>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endParaRPr lang="en-IN" dirty="0"/>
                    </a:p>
                  </a:txBody>
                  <a:tcPr/>
                </a:tc>
                <a:extLst>
                  <a:ext uri="{0D108BD9-81ED-4DB2-BD59-A6C34878D82A}">
                    <a16:rowId xmlns:a16="http://schemas.microsoft.com/office/drawing/2014/main" xmlns="" val="2754835727"/>
                  </a:ext>
                </a:extLst>
              </a:tr>
              <a:tr h="607537">
                <a:tc>
                  <a:txBody>
                    <a:bodyPr/>
                    <a:lstStyle/>
                    <a:p>
                      <a:pPr algn="ctr"/>
                      <a:r>
                        <a:rPr lang="en-IN" sz="2000" dirty="0">
                          <a:solidFill>
                            <a:srgbClr val="FF0000"/>
                          </a:solidFill>
                        </a:rPr>
                        <a:t>6</a:t>
                      </a:r>
                    </a:p>
                  </a:txBody>
                  <a:tcPr anchor="ctr"/>
                </a:tc>
                <a:extLst>
                  <a:ext uri="{0D108BD9-81ED-4DB2-BD59-A6C34878D82A}">
                    <a16:rowId xmlns:a16="http://schemas.microsoft.com/office/drawing/2014/main" xmlns="" val="3026421090"/>
                  </a:ext>
                </a:extLst>
              </a:tr>
              <a:tr h="607537">
                <a:tc>
                  <a:txBody>
                    <a:bodyPr/>
                    <a:lstStyle/>
                    <a:p>
                      <a:pPr algn="ctr"/>
                      <a:r>
                        <a:rPr lang="en-IN" sz="2000" b="1" dirty="0">
                          <a:solidFill>
                            <a:srgbClr val="FF0000"/>
                          </a:solidFill>
                        </a:rPr>
                        <a:t>5</a:t>
                      </a:r>
                    </a:p>
                  </a:txBody>
                  <a:tcPr anchor="ctr"/>
                </a:tc>
                <a:extLst>
                  <a:ext uri="{0D108BD9-81ED-4DB2-BD59-A6C34878D82A}">
                    <a16:rowId xmlns:a16="http://schemas.microsoft.com/office/drawing/2014/main" xmlns="" val="2417225480"/>
                  </a:ext>
                </a:extLst>
              </a:tr>
              <a:tr h="607537">
                <a:tc>
                  <a:txBody>
                    <a:bodyPr/>
                    <a:lstStyle/>
                    <a:p>
                      <a:pPr algn="ctr"/>
                      <a:r>
                        <a:rPr lang="en-IN" sz="2000" b="1" dirty="0">
                          <a:solidFill>
                            <a:srgbClr val="FF0000"/>
                          </a:solidFill>
                        </a:rPr>
                        <a:t>12</a:t>
                      </a:r>
                    </a:p>
                  </a:txBody>
                  <a:tcPr anchor="ctr"/>
                </a:tc>
                <a:extLst>
                  <a:ext uri="{0D108BD9-81ED-4DB2-BD59-A6C34878D82A}">
                    <a16:rowId xmlns:a16="http://schemas.microsoft.com/office/drawing/2014/main" xmlns="" val="1716319666"/>
                  </a:ext>
                </a:extLst>
              </a:tr>
            </a:tbl>
          </a:graphicData>
        </a:graphic>
      </p:graphicFrame>
      <p:graphicFrame>
        <p:nvGraphicFramePr>
          <p:cNvPr id="10" name="Table 5">
            <a:extLst>
              <a:ext uri="{FF2B5EF4-FFF2-40B4-BE49-F238E27FC236}">
                <a16:creationId xmlns:a16="http://schemas.microsoft.com/office/drawing/2014/main" xmlns="" id="{7C3A6A2C-A59E-F7E4-67C8-2FC20C23C3D5}"/>
              </a:ext>
            </a:extLst>
          </p:cNvPr>
          <p:cNvGraphicFramePr>
            <a:graphicFrameLocks noGrp="1"/>
          </p:cNvGraphicFramePr>
          <p:nvPr>
            <p:extLst>
              <p:ext uri="{D42A27DB-BD31-4B8C-83A1-F6EECF244321}">
                <p14:modId xmlns:p14="http://schemas.microsoft.com/office/powerpoint/2010/main" xmlns="" val="1504519716"/>
              </p:ext>
            </p:extLst>
          </p:nvPr>
        </p:nvGraphicFramePr>
        <p:xfrm>
          <a:off x="7850446" y="4189253"/>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pPr algn="ctr"/>
                      <a:endParaRPr lang="en-IN" sz="2000" b="0" dirty="0"/>
                    </a:p>
                  </a:txBody>
                  <a:tcPr anchor="ctr"/>
                </a:tc>
                <a:extLst>
                  <a:ext uri="{0D108BD9-81ED-4DB2-BD59-A6C34878D82A}">
                    <a16:rowId xmlns:a16="http://schemas.microsoft.com/office/drawing/2014/main" xmlns="" val="2754835727"/>
                  </a:ext>
                </a:extLst>
              </a:tr>
              <a:tr h="607537">
                <a:tc>
                  <a:txBody>
                    <a:bodyPr/>
                    <a:lstStyle/>
                    <a:p>
                      <a:pPr algn="ctr"/>
                      <a:endParaRPr lang="en-IN" sz="2000" b="0"/>
                    </a:p>
                  </a:txBody>
                  <a:tcPr anchor="ctr"/>
                </a:tc>
                <a:extLst>
                  <a:ext uri="{0D108BD9-81ED-4DB2-BD59-A6C34878D82A}">
                    <a16:rowId xmlns:a16="http://schemas.microsoft.com/office/drawing/2014/main" xmlns="" val="3026421090"/>
                  </a:ext>
                </a:extLst>
              </a:tr>
              <a:tr h="607537">
                <a:tc>
                  <a:txBody>
                    <a:bodyPr/>
                    <a:lstStyle/>
                    <a:p>
                      <a:pPr algn="ctr"/>
                      <a:r>
                        <a:rPr lang="en-IN" sz="2000" b="1" dirty="0">
                          <a:solidFill>
                            <a:srgbClr val="FF0000"/>
                          </a:solidFill>
                        </a:rPr>
                        <a:t>30</a:t>
                      </a:r>
                    </a:p>
                  </a:txBody>
                  <a:tcPr anchor="ctr"/>
                </a:tc>
                <a:extLst>
                  <a:ext uri="{0D108BD9-81ED-4DB2-BD59-A6C34878D82A}">
                    <a16:rowId xmlns:a16="http://schemas.microsoft.com/office/drawing/2014/main" xmlns="" val="2417225480"/>
                  </a:ext>
                </a:extLst>
              </a:tr>
              <a:tr h="6075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0" dirty="0">
                          <a:solidFill>
                            <a:srgbClr val="FF0000"/>
                          </a:solidFill>
                        </a:rPr>
                        <a:t>12</a:t>
                      </a:r>
                    </a:p>
                  </a:txBody>
                  <a:tcPr anchor="ctr"/>
                </a:tc>
                <a:extLst>
                  <a:ext uri="{0D108BD9-81ED-4DB2-BD59-A6C34878D82A}">
                    <a16:rowId xmlns:a16="http://schemas.microsoft.com/office/drawing/2014/main" xmlns="" val="1716319666"/>
                  </a:ext>
                </a:extLst>
              </a:tr>
            </a:tbl>
          </a:graphicData>
        </a:graphic>
      </p:graphicFrame>
      <p:graphicFrame>
        <p:nvGraphicFramePr>
          <p:cNvPr id="11" name="Table 5">
            <a:extLst>
              <a:ext uri="{FF2B5EF4-FFF2-40B4-BE49-F238E27FC236}">
                <a16:creationId xmlns:a16="http://schemas.microsoft.com/office/drawing/2014/main" xmlns="" id="{07613343-3B08-99AD-B4D2-657BD2B44566}"/>
              </a:ext>
            </a:extLst>
          </p:cNvPr>
          <p:cNvGraphicFramePr>
            <a:graphicFrameLocks noGrp="1"/>
          </p:cNvGraphicFramePr>
          <p:nvPr>
            <p:extLst>
              <p:ext uri="{D42A27DB-BD31-4B8C-83A1-F6EECF244321}">
                <p14:modId xmlns:p14="http://schemas.microsoft.com/office/powerpoint/2010/main" xmlns="" val="1461357646"/>
              </p:ext>
            </p:extLst>
          </p:nvPr>
        </p:nvGraphicFramePr>
        <p:xfrm>
          <a:off x="9258307" y="4180541"/>
          <a:ext cx="910705" cy="2430148"/>
        </p:xfrm>
        <a:graphic>
          <a:graphicData uri="http://schemas.openxmlformats.org/drawingml/2006/table">
            <a:tbl>
              <a:tblPr firstRow="1" bandRow="1">
                <a:tableStyleId>{0505E3EF-67EA-436B-97B2-0124C06EBD24}</a:tableStyleId>
              </a:tblPr>
              <a:tblGrid>
                <a:gridCol w="910705">
                  <a:extLst>
                    <a:ext uri="{9D8B030D-6E8A-4147-A177-3AD203B41FA5}">
                      <a16:colId xmlns:a16="http://schemas.microsoft.com/office/drawing/2014/main" xmlns="" val="11662485"/>
                    </a:ext>
                  </a:extLst>
                </a:gridCol>
              </a:tblGrid>
              <a:tr h="607537">
                <a:tc>
                  <a:txBody>
                    <a:bodyPr/>
                    <a:lstStyle/>
                    <a:p>
                      <a:endParaRPr lang="en-IN" dirty="0"/>
                    </a:p>
                  </a:txBody>
                  <a:tcPr/>
                </a:tc>
                <a:extLst>
                  <a:ext uri="{0D108BD9-81ED-4DB2-BD59-A6C34878D82A}">
                    <a16:rowId xmlns:a16="http://schemas.microsoft.com/office/drawing/2014/main" xmlns="" val="2754835727"/>
                  </a:ext>
                </a:extLst>
              </a:tr>
              <a:tr h="607537">
                <a:tc>
                  <a:txBody>
                    <a:bodyPr/>
                    <a:lstStyle/>
                    <a:p>
                      <a:endParaRPr lang="en-IN"/>
                    </a:p>
                  </a:txBody>
                  <a:tcPr/>
                </a:tc>
                <a:extLst>
                  <a:ext uri="{0D108BD9-81ED-4DB2-BD59-A6C34878D82A}">
                    <a16:rowId xmlns:a16="http://schemas.microsoft.com/office/drawing/2014/main" xmlns="" val="3026421090"/>
                  </a:ext>
                </a:extLst>
              </a:tr>
              <a:tr h="607537">
                <a:tc>
                  <a:txBody>
                    <a:bodyPr/>
                    <a:lstStyle/>
                    <a:p>
                      <a:endParaRPr lang="en-IN"/>
                    </a:p>
                  </a:txBody>
                  <a:tcPr/>
                </a:tc>
                <a:extLst>
                  <a:ext uri="{0D108BD9-81ED-4DB2-BD59-A6C34878D82A}">
                    <a16:rowId xmlns:a16="http://schemas.microsoft.com/office/drawing/2014/main" xmlns="" val="2417225480"/>
                  </a:ext>
                </a:extLst>
              </a:tr>
              <a:tr h="607537">
                <a:tc>
                  <a:txBody>
                    <a:bodyPr/>
                    <a:lstStyle/>
                    <a:p>
                      <a:pPr algn="ctr"/>
                      <a:r>
                        <a:rPr lang="en-IN" sz="2000" b="1" dirty="0">
                          <a:solidFill>
                            <a:srgbClr val="FF0000"/>
                          </a:solidFill>
                        </a:rPr>
                        <a:t>42</a:t>
                      </a:r>
                    </a:p>
                  </a:txBody>
                  <a:tcPr anchor="ctr"/>
                </a:tc>
                <a:extLst>
                  <a:ext uri="{0D108BD9-81ED-4DB2-BD59-A6C34878D82A}">
                    <a16:rowId xmlns:a16="http://schemas.microsoft.com/office/drawing/2014/main" xmlns="" val="1716319666"/>
                  </a:ext>
                </a:extLst>
              </a:tr>
            </a:tbl>
          </a:graphicData>
        </a:graphic>
      </p:graphicFrame>
      <p:graphicFrame>
        <p:nvGraphicFramePr>
          <p:cNvPr id="13" name="Table 13">
            <a:extLst>
              <a:ext uri="{FF2B5EF4-FFF2-40B4-BE49-F238E27FC236}">
                <a16:creationId xmlns:a16="http://schemas.microsoft.com/office/drawing/2014/main" xmlns="" id="{E3283219-D968-9252-C86D-9959FCC918A0}"/>
              </a:ext>
            </a:extLst>
          </p:cNvPr>
          <p:cNvGraphicFramePr>
            <a:graphicFrameLocks noGrp="1"/>
          </p:cNvGraphicFramePr>
          <p:nvPr>
            <p:extLst>
              <p:ext uri="{D42A27DB-BD31-4B8C-83A1-F6EECF244321}">
                <p14:modId xmlns:p14="http://schemas.microsoft.com/office/powerpoint/2010/main" xmlns="" val="2292577708"/>
              </p:ext>
            </p:extLst>
          </p:nvPr>
        </p:nvGraphicFramePr>
        <p:xfrm>
          <a:off x="1404234" y="3596814"/>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3</a:t>
                      </a:r>
                    </a:p>
                  </a:txBody>
                  <a:tcPr anchor="ctr"/>
                </a:tc>
                <a:extLst>
                  <a:ext uri="{0D108BD9-81ED-4DB2-BD59-A6C34878D82A}">
                    <a16:rowId xmlns:a16="http://schemas.microsoft.com/office/drawing/2014/main" xmlns="" val="2176646792"/>
                  </a:ext>
                </a:extLst>
              </a:tr>
            </a:tbl>
          </a:graphicData>
        </a:graphic>
      </p:graphicFrame>
      <p:graphicFrame>
        <p:nvGraphicFramePr>
          <p:cNvPr id="14" name="Table 13">
            <a:extLst>
              <a:ext uri="{FF2B5EF4-FFF2-40B4-BE49-F238E27FC236}">
                <a16:creationId xmlns:a16="http://schemas.microsoft.com/office/drawing/2014/main" xmlns="" id="{76780F08-BE5D-1CA1-F121-11C8F21116FA}"/>
              </a:ext>
            </a:extLst>
          </p:cNvPr>
          <p:cNvGraphicFramePr>
            <a:graphicFrameLocks noGrp="1"/>
          </p:cNvGraphicFramePr>
          <p:nvPr>
            <p:extLst>
              <p:ext uri="{D42A27DB-BD31-4B8C-83A1-F6EECF244321}">
                <p14:modId xmlns:p14="http://schemas.microsoft.com/office/powerpoint/2010/main" xmlns="" val="4099200490"/>
              </p:ext>
            </p:extLst>
          </p:nvPr>
        </p:nvGraphicFramePr>
        <p:xfrm>
          <a:off x="2651515" y="357348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4</a:t>
                      </a:r>
                    </a:p>
                  </a:txBody>
                  <a:tcPr anchor="ctr"/>
                </a:tc>
                <a:extLst>
                  <a:ext uri="{0D108BD9-81ED-4DB2-BD59-A6C34878D82A}">
                    <a16:rowId xmlns:a16="http://schemas.microsoft.com/office/drawing/2014/main" xmlns="" val="2176646792"/>
                  </a:ext>
                </a:extLst>
              </a:tr>
            </a:tbl>
          </a:graphicData>
        </a:graphic>
      </p:graphicFrame>
      <p:graphicFrame>
        <p:nvGraphicFramePr>
          <p:cNvPr id="15" name="Table 14">
            <a:extLst>
              <a:ext uri="{FF2B5EF4-FFF2-40B4-BE49-F238E27FC236}">
                <a16:creationId xmlns:a16="http://schemas.microsoft.com/office/drawing/2014/main" xmlns="" id="{BA176C53-3AD1-552F-C960-3021779B5169}"/>
              </a:ext>
            </a:extLst>
          </p:cNvPr>
          <p:cNvGraphicFramePr>
            <a:graphicFrameLocks noGrp="1"/>
          </p:cNvGraphicFramePr>
          <p:nvPr>
            <p:extLst>
              <p:ext uri="{D42A27DB-BD31-4B8C-83A1-F6EECF244321}">
                <p14:modId xmlns:p14="http://schemas.microsoft.com/office/powerpoint/2010/main" xmlns="" val="1261949290"/>
              </p:ext>
            </p:extLst>
          </p:nvPr>
        </p:nvGraphicFramePr>
        <p:xfrm>
          <a:off x="3919750" y="357172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xmlns="" val="2176646792"/>
                  </a:ext>
                </a:extLst>
              </a:tr>
            </a:tbl>
          </a:graphicData>
        </a:graphic>
      </p:graphicFrame>
      <p:graphicFrame>
        <p:nvGraphicFramePr>
          <p:cNvPr id="16" name="Table 15">
            <a:extLst>
              <a:ext uri="{FF2B5EF4-FFF2-40B4-BE49-F238E27FC236}">
                <a16:creationId xmlns:a16="http://schemas.microsoft.com/office/drawing/2014/main" xmlns="" id="{F92CED76-1BF2-755F-D3A5-A7F0B1848829}"/>
              </a:ext>
            </a:extLst>
          </p:cNvPr>
          <p:cNvGraphicFramePr>
            <a:graphicFrameLocks noGrp="1"/>
          </p:cNvGraphicFramePr>
          <p:nvPr>
            <p:extLst>
              <p:ext uri="{D42A27DB-BD31-4B8C-83A1-F6EECF244321}">
                <p14:modId xmlns:p14="http://schemas.microsoft.com/office/powerpoint/2010/main" xmlns="" val="341254121"/>
              </p:ext>
            </p:extLst>
          </p:nvPr>
        </p:nvGraphicFramePr>
        <p:xfrm>
          <a:off x="5231141" y="3596814"/>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5</a:t>
                      </a:r>
                    </a:p>
                  </a:txBody>
                  <a:tcPr anchor="ctr"/>
                </a:tc>
                <a:extLst>
                  <a:ext uri="{0D108BD9-81ED-4DB2-BD59-A6C34878D82A}">
                    <a16:rowId xmlns:a16="http://schemas.microsoft.com/office/drawing/2014/main" xmlns="" val="2176646792"/>
                  </a:ext>
                </a:extLst>
              </a:tr>
            </a:tbl>
          </a:graphicData>
        </a:graphic>
      </p:graphicFrame>
      <p:graphicFrame>
        <p:nvGraphicFramePr>
          <p:cNvPr id="17" name="Table 16">
            <a:extLst>
              <a:ext uri="{FF2B5EF4-FFF2-40B4-BE49-F238E27FC236}">
                <a16:creationId xmlns:a16="http://schemas.microsoft.com/office/drawing/2014/main" xmlns="" id="{C95740B6-796F-731C-0E23-4A00B721A8F5}"/>
              </a:ext>
            </a:extLst>
          </p:cNvPr>
          <p:cNvGraphicFramePr>
            <a:graphicFrameLocks noGrp="1"/>
          </p:cNvGraphicFramePr>
          <p:nvPr>
            <p:extLst>
              <p:ext uri="{D42A27DB-BD31-4B8C-83A1-F6EECF244321}">
                <p14:modId xmlns:p14="http://schemas.microsoft.com/office/powerpoint/2010/main" xmlns="" val="494796861"/>
              </p:ext>
            </p:extLst>
          </p:nvPr>
        </p:nvGraphicFramePr>
        <p:xfrm>
          <a:off x="6528341" y="357172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6</a:t>
                      </a:r>
                    </a:p>
                  </a:txBody>
                  <a:tcPr anchor="ctr"/>
                </a:tc>
                <a:extLst>
                  <a:ext uri="{0D108BD9-81ED-4DB2-BD59-A6C34878D82A}">
                    <a16:rowId xmlns:a16="http://schemas.microsoft.com/office/drawing/2014/main" xmlns="" val="2176646792"/>
                  </a:ext>
                </a:extLst>
              </a:tr>
            </a:tbl>
          </a:graphicData>
        </a:graphic>
      </p:graphicFrame>
      <p:graphicFrame>
        <p:nvGraphicFramePr>
          <p:cNvPr id="18" name="Table 17">
            <a:extLst>
              <a:ext uri="{FF2B5EF4-FFF2-40B4-BE49-F238E27FC236}">
                <a16:creationId xmlns:a16="http://schemas.microsoft.com/office/drawing/2014/main" xmlns="" id="{EA2D1A88-A857-9382-749C-FBB9FA545D6E}"/>
              </a:ext>
            </a:extLst>
          </p:cNvPr>
          <p:cNvGraphicFramePr>
            <a:graphicFrameLocks noGrp="1"/>
          </p:cNvGraphicFramePr>
          <p:nvPr>
            <p:extLst>
              <p:ext uri="{D42A27DB-BD31-4B8C-83A1-F6EECF244321}">
                <p14:modId xmlns:p14="http://schemas.microsoft.com/office/powerpoint/2010/main" xmlns="" val="1385982056"/>
              </p:ext>
            </p:extLst>
          </p:nvPr>
        </p:nvGraphicFramePr>
        <p:xfrm>
          <a:off x="7936202" y="3590925"/>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xmlns="" val="2176646792"/>
                  </a:ext>
                </a:extLst>
              </a:tr>
            </a:tbl>
          </a:graphicData>
        </a:graphic>
      </p:graphicFrame>
      <p:graphicFrame>
        <p:nvGraphicFramePr>
          <p:cNvPr id="19" name="Table 18">
            <a:extLst>
              <a:ext uri="{FF2B5EF4-FFF2-40B4-BE49-F238E27FC236}">
                <a16:creationId xmlns:a16="http://schemas.microsoft.com/office/drawing/2014/main" xmlns="" id="{38421632-FC6C-85C2-B348-EB9C4A5A5F28}"/>
              </a:ext>
            </a:extLst>
          </p:cNvPr>
          <p:cNvGraphicFramePr>
            <a:graphicFrameLocks noGrp="1"/>
          </p:cNvGraphicFramePr>
          <p:nvPr>
            <p:extLst>
              <p:ext uri="{D42A27DB-BD31-4B8C-83A1-F6EECF244321}">
                <p14:modId xmlns:p14="http://schemas.microsoft.com/office/powerpoint/2010/main" xmlns="" val="2216399538"/>
              </p:ext>
            </p:extLst>
          </p:nvPr>
        </p:nvGraphicFramePr>
        <p:xfrm>
          <a:off x="9344063" y="3544699"/>
          <a:ext cx="739192" cy="370840"/>
        </p:xfrm>
        <a:graphic>
          <a:graphicData uri="http://schemas.openxmlformats.org/drawingml/2006/table">
            <a:tbl>
              <a:tblPr firstRow="1" bandRow="1">
                <a:tableStyleId>{8799B23B-EC83-4686-B30A-512413B5E67A}</a:tableStyleId>
              </a:tblPr>
              <a:tblGrid>
                <a:gridCol w="739192">
                  <a:extLst>
                    <a:ext uri="{9D8B030D-6E8A-4147-A177-3AD203B41FA5}">
                      <a16:colId xmlns:a16="http://schemas.microsoft.com/office/drawing/2014/main" xmlns="" val="46381114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t>
                      </a:r>
                    </a:p>
                  </a:txBody>
                  <a:tcPr anchor="ctr"/>
                </a:tc>
                <a:extLst>
                  <a:ext uri="{0D108BD9-81ED-4DB2-BD59-A6C34878D82A}">
                    <a16:rowId xmlns:a16="http://schemas.microsoft.com/office/drawing/2014/main" xmlns="" val="2176646792"/>
                  </a:ext>
                </a:extLst>
              </a:tr>
            </a:tbl>
          </a:graphicData>
        </a:graphic>
      </p:graphicFrame>
    </p:spTree>
    <p:extLst>
      <p:ext uri="{BB962C8B-B14F-4D97-AF65-F5344CB8AC3E}">
        <p14:creationId xmlns:p14="http://schemas.microsoft.com/office/powerpoint/2010/main" xmlns="" val="279000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Processor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203649"/>
            <a:ext cx="11177956" cy="5556380"/>
          </a:xfrm>
        </p:spPr>
        <p:txBody>
          <a:bodyPr>
            <a:normAutofit/>
          </a:bodyPr>
          <a:lstStyle/>
          <a:p>
            <a:pPr algn="just">
              <a:lnSpc>
                <a:spcPct val="100000"/>
              </a:lnSpc>
              <a:spcAft>
                <a:spcPts val="1000"/>
              </a:spcAft>
            </a:pPr>
            <a:r>
              <a:rPr lang="en-US" sz="2000" dirty="0">
                <a:solidFill>
                  <a:schemeClr val="tx1"/>
                </a:solidFill>
              </a:rPr>
              <a:t>In general, most processors are organized in one of three ways:</a:t>
            </a:r>
          </a:p>
          <a:p>
            <a:pPr lvl="1" algn="just">
              <a:spcAft>
                <a:spcPts val="1000"/>
              </a:spcAft>
            </a:pPr>
            <a:r>
              <a:rPr lang="en-US" sz="1800" b="1" dirty="0">
                <a:solidFill>
                  <a:schemeClr val="tx1"/>
                </a:solidFill>
              </a:rPr>
              <a:t>Single register (Accumulator) organization</a:t>
            </a:r>
          </a:p>
          <a:p>
            <a:pPr lvl="2" algn="just">
              <a:spcAft>
                <a:spcPts val="1000"/>
              </a:spcAft>
            </a:pPr>
            <a:r>
              <a:rPr lang="en-US" sz="1700" dirty="0">
                <a:solidFill>
                  <a:schemeClr val="tx1"/>
                </a:solidFill>
              </a:rPr>
              <a:t>Basic Computer is a good example </a:t>
            </a:r>
          </a:p>
          <a:p>
            <a:pPr lvl="2" algn="just">
              <a:spcAft>
                <a:spcPts val="1000"/>
              </a:spcAft>
            </a:pPr>
            <a:r>
              <a:rPr lang="en-US" sz="1700" dirty="0">
                <a:solidFill>
                  <a:schemeClr val="tx1"/>
                </a:solidFill>
              </a:rPr>
              <a:t>Accumulator is the only general-purpose register</a:t>
            </a:r>
          </a:p>
          <a:p>
            <a:pPr lvl="1" algn="just">
              <a:spcAft>
                <a:spcPts val="1000"/>
              </a:spcAft>
            </a:pPr>
            <a:r>
              <a:rPr lang="en-US" sz="1800" b="1" dirty="0">
                <a:solidFill>
                  <a:schemeClr val="tx1"/>
                </a:solidFill>
              </a:rPr>
              <a:t>General register organization</a:t>
            </a:r>
          </a:p>
          <a:p>
            <a:pPr lvl="2" algn="just">
              <a:spcAft>
                <a:spcPts val="1000"/>
              </a:spcAft>
            </a:pPr>
            <a:r>
              <a:rPr lang="en-US" sz="1700" dirty="0">
                <a:solidFill>
                  <a:schemeClr val="tx1"/>
                </a:solidFill>
              </a:rPr>
              <a:t>Used by most modern computer processors </a:t>
            </a:r>
          </a:p>
          <a:p>
            <a:pPr lvl="2" algn="just">
              <a:spcAft>
                <a:spcPts val="1000"/>
              </a:spcAft>
            </a:pPr>
            <a:r>
              <a:rPr lang="en-US" sz="1700" dirty="0">
                <a:solidFill>
                  <a:schemeClr val="tx1"/>
                </a:solidFill>
              </a:rPr>
              <a:t>Any of the registers can be used as the source or destination for computer operations</a:t>
            </a:r>
          </a:p>
          <a:p>
            <a:pPr lvl="1" algn="just">
              <a:spcAft>
                <a:spcPts val="1000"/>
              </a:spcAft>
            </a:pPr>
            <a:r>
              <a:rPr lang="en-US" sz="1800" b="1" dirty="0">
                <a:solidFill>
                  <a:schemeClr val="tx1"/>
                </a:solidFill>
              </a:rPr>
              <a:t>Stack organization</a:t>
            </a:r>
          </a:p>
          <a:p>
            <a:pPr lvl="2" algn="just">
              <a:spcAft>
                <a:spcPts val="1000"/>
              </a:spcAft>
            </a:pPr>
            <a:r>
              <a:rPr lang="en-US" sz="1700" dirty="0">
                <a:solidFill>
                  <a:schemeClr val="tx1"/>
                </a:solidFill>
              </a:rPr>
              <a:t>All operations are done using the hardware stack</a:t>
            </a:r>
          </a:p>
          <a:p>
            <a:pPr lvl="2" algn="just">
              <a:spcAft>
                <a:spcPts val="1000"/>
              </a:spcAft>
            </a:pPr>
            <a:r>
              <a:rPr lang="en-US" sz="1700" dirty="0">
                <a:solidFill>
                  <a:schemeClr val="tx1"/>
                </a:solidFill>
              </a:rPr>
              <a:t>For example, an OR instruction will pop the two top elements from the stack, do a logical OR on them, and push the result on the stack</a:t>
            </a:r>
          </a:p>
        </p:txBody>
      </p:sp>
    </p:spTree>
    <p:extLst>
      <p:ext uri="{BB962C8B-B14F-4D97-AF65-F5344CB8AC3E}">
        <p14:creationId xmlns:p14="http://schemas.microsoft.com/office/powerpoint/2010/main" xmlns="" val="110957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ECD10-832B-1076-F5B5-3B97478D8B16}"/>
              </a:ext>
            </a:extLst>
          </p:cNvPr>
          <p:cNvSpPr>
            <a:spLocks noGrp="1"/>
          </p:cNvSpPr>
          <p:nvPr>
            <p:ph type="title"/>
          </p:nvPr>
        </p:nvSpPr>
        <p:spPr>
          <a:xfrm>
            <a:off x="581192" y="2726409"/>
            <a:ext cx="11029616" cy="988332"/>
          </a:xfrm>
        </p:spPr>
        <p:txBody>
          <a:bodyPr/>
          <a:lstStyle/>
          <a:p>
            <a:pPr algn="ctr"/>
            <a:r>
              <a:rPr lang="en-IN" dirty="0">
                <a:solidFill>
                  <a:schemeClr val="tx1"/>
                </a:solidFill>
              </a:rPr>
              <a:t>3. </a:t>
            </a:r>
            <a:r>
              <a:rPr lang="en-US" sz="2800" dirty="0">
                <a:solidFill>
                  <a:schemeClr val="tx1"/>
                </a:solidFill>
              </a:rPr>
              <a:t>Instruction format </a:t>
            </a:r>
            <a:endParaRPr lang="en-IN" dirty="0">
              <a:solidFill>
                <a:schemeClr val="tx1"/>
              </a:solidFill>
            </a:endParaRPr>
          </a:p>
        </p:txBody>
      </p:sp>
    </p:spTree>
    <p:extLst>
      <p:ext uri="{BB962C8B-B14F-4D97-AF65-F5344CB8AC3E}">
        <p14:creationId xmlns:p14="http://schemas.microsoft.com/office/powerpoint/2010/main" xmlns="" val="166194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Format</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362270"/>
            <a:ext cx="11177956" cy="5243804"/>
          </a:xfrm>
        </p:spPr>
        <p:txBody>
          <a:bodyPr>
            <a:normAutofit lnSpcReduction="10000"/>
          </a:bodyPr>
          <a:lstStyle/>
          <a:p>
            <a:pPr algn="just">
              <a:lnSpc>
                <a:spcPct val="100000"/>
              </a:lnSpc>
              <a:spcAft>
                <a:spcPts val="1000"/>
              </a:spcAft>
            </a:pPr>
            <a:r>
              <a:rPr lang="en-US" sz="2000" dirty="0">
                <a:solidFill>
                  <a:schemeClr val="tx1"/>
                </a:solidFill>
              </a:rPr>
              <a:t>In computer architecture, the </a:t>
            </a:r>
            <a:r>
              <a:rPr lang="en-US" sz="2000" dirty="0">
                <a:solidFill>
                  <a:srgbClr val="FF0000"/>
                </a:solidFill>
              </a:rPr>
              <a:t>instruction format </a:t>
            </a:r>
            <a:r>
              <a:rPr lang="en-US" sz="2000" dirty="0">
                <a:solidFill>
                  <a:schemeClr val="tx1"/>
                </a:solidFill>
              </a:rPr>
              <a:t>is defined as a standard machine instruction format that can be directly decoded and executed by the central processing unit ( CPU ). </a:t>
            </a:r>
          </a:p>
          <a:p>
            <a:pPr algn="just">
              <a:lnSpc>
                <a:spcPct val="100000"/>
              </a:lnSpc>
              <a:spcAft>
                <a:spcPts val="1000"/>
              </a:spcAft>
            </a:pPr>
            <a:r>
              <a:rPr lang="en-US" sz="2000" dirty="0">
                <a:solidFill>
                  <a:schemeClr val="tx1"/>
                </a:solidFill>
              </a:rPr>
              <a:t>The instruction format is simply a sequence of bits ( binary 0 or 1 ) contained in a machine instruction that defines the layout of the instruction. </a:t>
            </a:r>
          </a:p>
          <a:p>
            <a:pPr algn="just">
              <a:lnSpc>
                <a:spcPct val="100000"/>
              </a:lnSpc>
              <a:spcAft>
                <a:spcPts val="1000"/>
              </a:spcAft>
            </a:pPr>
            <a:r>
              <a:rPr lang="en-US" sz="2000" dirty="0">
                <a:solidFill>
                  <a:schemeClr val="tx1"/>
                </a:solidFill>
              </a:rPr>
              <a:t>The machine instruction contains the number of bits (patterns of 0 and 1 ). These bits are grouped together and called fields. </a:t>
            </a:r>
          </a:p>
          <a:p>
            <a:pPr algn="just">
              <a:lnSpc>
                <a:spcPct val="100000"/>
              </a:lnSpc>
              <a:spcAft>
                <a:spcPts val="1000"/>
              </a:spcAft>
            </a:pPr>
            <a:r>
              <a:rPr lang="en-US" sz="2000" dirty="0">
                <a:solidFill>
                  <a:schemeClr val="tx1"/>
                </a:solidFill>
              </a:rPr>
              <a:t>Each field of the machine instruction provides specific information to the CPU regarding the operation to be performed and the location of the data. </a:t>
            </a:r>
          </a:p>
          <a:p>
            <a:pPr algn="just">
              <a:lnSpc>
                <a:spcPct val="100000"/>
              </a:lnSpc>
              <a:spcAft>
                <a:spcPts val="1000"/>
              </a:spcAft>
            </a:pPr>
            <a:r>
              <a:rPr lang="en-US" sz="2000" b="1" dirty="0">
                <a:solidFill>
                  <a:srgbClr val="FF0000"/>
                </a:solidFill>
              </a:rPr>
              <a:t> An instruction is of various lengths depending upon the number of addresses it contains. </a:t>
            </a:r>
            <a:r>
              <a:rPr lang="en-US" sz="2000" dirty="0">
                <a:solidFill>
                  <a:schemeClr val="tx1"/>
                </a:solidFill>
              </a:rPr>
              <a:t>Generally, CPU organizations are of three types on the basis of the number of address fields:</a:t>
            </a:r>
          </a:p>
          <a:p>
            <a:pPr marL="666900" lvl="1" indent="-342900" algn="just">
              <a:spcAft>
                <a:spcPts val="1000"/>
              </a:spcAft>
              <a:buFont typeface="+mj-lt"/>
              <a:buAutoNum type="arabicPeriod"/>
            </a:pPr>
            <a:r>
              <a:rPr lang="en-US" sz="1700" dirty="0">
                <a:solidFill>
                  <a:schemeClr val="tx1"/>
                </a:solidFill>
              </a:rPr>
              <a:t>Single Accumulator organization</a:t>
            </a:r>
          </a:p>
          <a:p>
            <a:pPr marL="666900" lvl="1" indent="-342900" algn="just">
              <a:spcAft>
                <a:spcPts val="1000"/>
              </a:spcAft>
              <a:buFont typeface="+mj-lt"/>
              <a:buAutoNum type="arabicPeriod"/>
            </a:pPr>
            <a:r>
              <a:rPr lang="en-US" sz="1700" dirty="0">
                <a:solidFill>
                  <a:schemeClr val="tx1"/>
                </a:solidFill>
              </a:rPr>
              <a:t>General register organization`	 </a:t>
            </a:r>
          </a:p>
          <a:p>
            <a:pPr marL="666900" lvl="1" indent="-342900" algn="just">
              <a:spcAft>
                <a:spcPts val="1000"/>
              </a:spcAft>
              <a:buFont typeface="+mj-lt"/>
              <a:buAutoNum type="arabicPeriod"/>
            </a:pPr>
            <a:r>
              <a:rPr lang="en-US" sz="1700" dirty="0">
                <a:solidFill>
                  <a:schemeClr val="tx1"/>
                </a:solidFill>
              </a:rPr>
              <a:t>Stack organization</a:t>
            </a:r>
          </a:p>
          <a:p>
            <a:pPr algn="just">
              <a:lnSpc>
                <a:spcPct val="100000"/>
              </a:lnSpc>
              <a:spcAft>
                <a:spcPts val="1000"/>
              </a:spcAft>
            </a:pPr>
            <a:endParaRPr lang="en-US" sz="2000" dirty="0">
              <a:solidFill>
                <a:schemeClr val="tx1"/>
              </a:solidFill>
            </a:endParaRPr>
          </a:p>
        </p:txBody>
      </p:sp>
    </p:spTree>
    <p:extLst>
      <p:ext uri="{BB962C8B-B14F-4D97-AF65-F5344CB8AC3E}">
        <p14:creationId xmlns:p14="http://schemas.microsoft.com/office/powerpoint/2010/main" xmlns="" val="3603611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627022"/>
            <a:ext cx="11029616" cy="427338"/>
          </a:xfrm>
        </p:spPr>
        <p:txBody>
          <a:bodyPr>
            <a:normAutofit fontScale="90000"/>
          </a:bodyPr>
          <a:lstStyle/>
          <a:p>
            <a:pPr algn="ctr"/>
            <a:r>
              <a:rPr lang="en-IN" dirty="0">
                <a:solidFill>
                  <a:schemeClr val="tx1"/>
                </a:solidFill>
              </a:rPr>
              <a:t> CPU Organization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147665"/>
            <a:ext cx="11177956" cy="5355771"/>
          </a:xfrm>
        </p:spPr>
        <p:txBody>
          <a:bodyPr>
            <a:normAutofit fontScale="77500" lnSpcReduction="20000"/>
          </a:bodyPr>
          <a:lstStyle/>
          <a:p>
            <a:pPr marL="269875" indent="-269875" algn="just">
              <a:lnSpc>
                <a:spcPct val="100000"/>
              </a:lnSpc>
              <a:spcAft>
                <a:spcPts val="1000"/>
              </a:spcAft>
              <a:buFont typeface="+mj-lt"/>
              <a:buAutoNum type="arabicPeriod"/>
            </a:pPr>
            <a:r>
              <a:rPr lang="en-US" sz="2000" b="1" dirty="0">
                <a:solidFill>
                  <a:schemeClr val="tx1"/>
                </a:solidFill>
              </a:rPr>
              <a:t>Single Accumulator Organization</a:t>
            </a:r>
          </a:p>
          <a:p>
            <a:pPr lvl="1" algn="just">
              <a:spcAft>
                <a:spcPts val="1000"/>
              </a:spcAft>
            </a:pPr>
            <a:r>
              <a:rPr lang="en-US" sz="1900" dirty="0">
                <a:solidFill>
                  <a:schemeClr val="tx1"/>
                </a:solidFill>
              </a:rPr>
              <a:t>All the operations on a system are performed with an implied accumulator register. The instruction format in this type of computer uses </a:t>
            </a:r>
            <a:r>
              <a:rPr lang="en-US" sz="1900" b="1" dirty="0">
                <a:solidFill>
                  <a:schemeClr val="tx1"/>
                </a:solidFill>
              </a:rPr>
              <a:t>one address field</a:t>
            </a:r>
            <a:r>
              <a:rPr lang="en-US" sz="1900" dirty="0">
                <a:solidFill>
                  <a:schemeClr val="tx1"/>
                </a:solidFill>
              </a:rPr>
              <a:t>. </a:t>
            </a:r>
          </a:p>
          <a:p>
            <a:pPr lvl="1" algn="just">
              <a:spcAft>
                <a:spcPts val="1000"/>
              </a:spcAft>
            </a:pPr>
            <a:r>
              <a:rPr lang="en-US" sz="1900" dirty="0">
                <a:solidFill>
                  <a:schemeClr val="tx1"/>
                </a:solidFill>
              </a:rPr>
              <a:t>For example, the instruction for arithmetic addition is defined by an assembly language instruction ‘ADD.’  Where X is the operand’s address, the ADD instruction results in the operation. </a:t>
            </a:r>
          </a:p>
          <a:p>
            <a:pPr marL="1296000" lvl="4" indent="0" algn="just">
              <a:spcAft>
                <a:spcPts val="1000"/>
              </a:spcAft>
              <a:buNone/>
            </a:pPr>
            <a:r>
              <a:rPr lang="en-US" sz="1900" dirty="0">
                <a:solidFill>
                  <a:schemeClr val="tx1"/>
                </a:solidFill>
              </a:rPr>
              <a:t>AC ← AC + M[X].</a:t>
            </a:r>
          </a:p>
          <a:p>
            <a:pPr lvl="1" algn="just">
              <a:spcAft>
                <a:spcPts val="1600"/>
              </a:spcAft>
            </a:pPr>
            <a:r>
              <a:rPr lang="en-US" sz="1900" dirty="0">
                <a:solidFill>
                  <a:schemeClr val="tx1"/>
                </a:solidFill>
              </a:rPr>
              <a:t>AC is the accumulator register, and M[X] symbolizes the memory word located at address X. </a:t>
            </a:r>
            <a:endParaRPr lang="en-US" sz="1900" b="1" dirty="0">
              <a:solidFill>
                <a:schemeClr val="tx1"/>
              </a:solidFill>
            </a:endParaRPr>
          </a:p>
          <a:p>
            <a:pPr marL="269875" indent="-269875" algn="just">
              <a:lnSpc>
                <a:spcPct val="100000"/>
              </a:lnSpc>
              <a:spcAft>
                <a:spcPts val="1000"/>
              </a:spcAft>
              <a:buFont typeface="+mj-lt"/>
              <a:buAutoNum type="arabicPeriod"/>
            </a:pPr>
            <a:r>
              <a:rPr lang="en-US" sz="2000" b="1" dirty="0">
                <a:solidFill>
                  <a:schemeClr val="tx1"/>
                </a:solidFill>
              </a:rPr>
              <a:t>General Register Organization</a:t>
            </a:r>
          </a:p>
          <a:p>
            <a:pPr lvl="1" algn="just">
              <a:spcAft>
                <a:spcPts val="1000"/>
              </a:spcAft>
            </a:pPr>
            <a:r>
              <a:rPr lang="en-US" sz="1900" dirty="0">
                <a:solidFill>
                  <a:schemeClr val="tx1"/>
                </a:solidFill>
              </a:rPr>
              <a:t>The general register type computers employ </a:t>
            </a:r>
            <a:r>
              <a:rPr lang="en-US" sz="1900" b="1" dirty="0">
                <a:solidFill>
                  <a:schemeClr val="tx1"/>
                </a:solidFill>
              </a:rPr>
              <a:t>two or three address fields </a:t>
            </a:r>
            <a:r>
              <a:rPr lang="en-US" sz="1900" dirty="0">
                <a:solidFill>
                  <a:schemeClr val="tx1"/>
                </a:solidFill>
              </a:rPr>
              <a:t>in their instruction format. Each address field specifies a processor register or a memory. </a:t>
            </a:r>
          </a:p>
          <a:p>
            <a:pPr lvl="1" algn="just">
              <a:spcAft>
                <a:spcPts val="1000"/>
              </a:spcAft>
            </a:pPr>
            <a:r>
              <a:rPr lang="en-US" sz="1900" dirty="0">
                <a:solidFill>
                  <a:schemeClr val="tx1"/>
                </a:solidFill>
              </a:rPr>
              <a:t>An instruction symbolized by ADD R1, X specifies the operation R1 ← R1 + M [X]. </a:t>
            </a:r>
          </a:p>
          <a:p>
            <a:pPr lvl="1" algn="just">
              <a:spcAft>
                <a:spcPts val="1000"/>
              </a:spcAft>
            </a:pPr>
            <a:r>
              <a:rPr lang="en-US" sz="1900" dirty="0">
                <a:solidFill>
                  <a:schemeClr val="tx1"/>
                </a:solidFill>
              </a:rPr>
              <a:t>This instruction has two address fields: register R1 and memory address X.  </a:t>
            </a:r>
          </a:p>
          <a:p>
            <a:pPr marL="269875" indent="-269875" algn="just">
              <a:lnSpc>
                <a:spcPct val="100000"/>
              </a:lnSpc>
              <a:spcAft>
                <a:spcPts val="1000"/>
              </a:spcAft>
              <a:buFont typeface="+mj-lt"/>
              <a:buAutoNum type="arabicPeriod"/>
            </a:pPr>
            <a:r>
              <a:rPr lang="en-US" sz="2000" b="1" dirty="0">
                <a:solidFill>
                  <a:schemeClr val="tx1"/>
                </a:solidFill>
              </a:rPr>
              <a:t>Stack Organization</a:t>
            </a:r>
          </a:p>
          <a:p>
            <a:pPr lvl="1" algn="just">
              <a:spcAft>
                <a:spcPts val="1000"/>
              </a:spcAft>
            </a:pPr>
            <a:r>
              <a:rPr lang="en-US" sz="1900" dirty="0">
                <a:solidFill>
                  <a:schemeClr val="tx1"/>
                </a:solidFill>
              </a:rPr>
              <a:t>A computer with a stack organization has PUSH and POP instructions that require an address field.  Hence, the instruction PUSH X pushes the word at address X to the top of the stack. The stack pointer updates automatically. </a:t>
            </a:r>
          </a:p>
          <a:p>
            <a:pPr lvl="1" algn="just">
              <a:spcAft>
                <a:spcPts val="1000"/>
              </a:spcAft>
            </a:pPr>
            <a:r>
              <a:rPr lang="en-US" sz="1900" dirty="0">
                <a:solidFill>
                  <a:schemeClr val="tx1"/>
                </a:solidFill>
              </a:rPr>
              <a:t>In stack-organized computers, the operation type instructions </a:t>
            </a:r>
            <a:r>
              <a:rPr lang="en-US" sz="1900" b="1" dirty="0">
                <a:solidFill>
                  <a:schemeClr val="tx1"/>
                </a:solidFill>
              </a:rPr>
              <a:t>don’t require an address field </a:t>
            </a:r>
            <a:r>
              <a:rPr lang="en-US" sz="1900" dirty="0">
                <a:solidFill>
                  <a:schemeClr val="tx1"/>
                </a:solidFill>
              </a:rPr>
              <a:t>as the operation is performed on the two items on the top of the stack.</a:t>
            </a:r>
          </a:p>
        </p:txBody>
      </p:sp>
    </p:spTree>
    <p:extLst>
      <p:ext uri="{BB962C8B-B14F-4D97-AF65-F5344CB8AC3E}">
        <p14:creationId xmlns:p14="http://schemas.microsoft.com/office/powerpoint/2010/main" xmlns="" val="533032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473991"/>
          </a:xfrm>
        </p:spPr>
        <p:txBody>
          <a:bodyPr>
            <a:normAutofit fontScale="90000"/>
          </a:bodyPr>
          <a:lstStyle/>
          <a:p>
            <a:pPr algn="ctr"/>
            <a:r>
              <a:rPr lang="en-IN" dirty="0">
                <a:solidFill>
                  <a:schemeClr val="tx1"/>
                </a:solidFill>
              </a:rPr>
              <a:t>Instruction Format Representation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362270"/>
            <a:ext cx="11177956" cy="1455575"/>
          </a:xfrm>
        </p:spPr>
        <p:txBody>
          <a:bodyPr>
            <a:normAutofit/>
          </a:bodyPr>
          <a:lstStyle/>
          <a:p>
            <a:pPr algn="just">
              <a:lnSpc>
                <a:spcPct val="100000"/>
              </a:lnSpc>
              <a:spcAft>
                <a:spcPts val="1000"/>
              </a:spcAft>
            </a:pPr>
            <a:r>
              <a:rPr lang="en-US" sz="2000" dirty="0">
                <a:solidFill>
                  <a:schemeClr val="tx1"/>
                </a:solidFill>
              </a:rPr>
              <a:t>Instruction format is a sequence of bits contained int the machine instruction that defines the layout of an instruction.</a:t>
            </a:r>
          </a:p>
        </p:txBody>
      </p:sp>
      <p:pic>
        <p:nvPicPr>
          <p:cNvPr id="6" name="Picture 5">
            <a:extLst>
              <a:ext uri="{FF2B5EF4-FFF2-40B4-BE49-F238E27FC236}">
                <a16:creationId xmlns:a16="http://schemas.microsoft.com/office/drawing/2014/main" xmlns="" id="{33A45631-7897-749C-CE2D-6CA1E6CE0AB0}"/>
              </a:ext>
            </a:extLst>
          </p:cNvPr>
          <p:cNvPicPr>
            <a:picLocks noChangeAspect="1"/>
          </p:cNvPicPr>
          <p:nvPr/>
        </p:nvPicPr>
        <p:blipFill>
          <a:blip r:embed="rId2"/>
          <a:stretch>
            <a:fillRect/>
          </a:stretch>
        </p:blipFill>
        <p:spPr>
          <a:xfrm>
            <a:off x="6217" y="2565060"/>
            <a:ext cx="12192000" cy="3892584"/>
          </a:xfrm>
          <a:prstGeom prst="rect">
            <a:avLst/>
          </a:prstGeom>
        </p:spPr>
      </p:pic>
    </p:spTree>
    <p:extLst>
      <p:ext uri="{BB962C8B-B14F-4D97-AF65-F5344CB8AC3E}">
        <p14:creationId xmlns:p14="http://schemas.microsoft.com/office/powerpoint/2010/main" xmlns="" val="284689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869618"/>
            <a:ext cx="11029616" cy="427338"/>
          </a:xfrm>
        </p:spPr>
        <p:txBody>
          <a:bodyPr>
            <a:normAutofit fontScale="90000"/>
          </a:bodyPr>
          <a:lstStyle/>
          <a:p>
            <a:pPr algn="ctr"/>
            <a:r>
              <a:rPr lang="en-IN" dirty="0">
                <a:solidFill>
                  <a:schemeClr val="tx1"/>
                </a:solidFill>
              </a:rPr>
              <a:t>Instruction Format Type</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446245"/>
            <a:ext cx="11177956" cy="5057191"/>
          </a:xfrm>
        </p:spPr>
        <p:txBody>
          <a:bodyPr>
            <a:normAutofit/>
          </a:bodyPr>
          <a:lstStyle/>
          <a:p>
            <a:pPr algn="just">
              <a:lnSpc>
                <a:spcPct val="100000"/>
              </a:lnSpc>
              <a:spcAft>
                <a:spcPts val="1000"/>
              </a:spcAft>
            </a:pPr>
            <a:r>
              <a:rPr lang="en-US" sz="2000" dirty="0">
                <a:solidFill>
                  <a:schemeClr val="tx1"/>
                </a:solidFill>
              </a:rPr>
              <a:t>The set of instructions that </a:t>
            </a:r>
            <a:r>
              <a:rPr lang="en-US" sz="2000" b="1" dirty="0">
                <a:solidFill>
                  <a:schemeClr val="tx1"/>
                </a:solidFill>
              </a:rPr>
              <a:t>manages the operation codes is called the format of instruction</a:t>
            </a:r>
            <a:r>
              <a:rPr lang="en-US" sz="2000" dirty="0">
                <a:solidFill>
                  <a:schemeClr val="tx1"/>
                </a:solidFill>
              </a:rPr>
              <a:t>. The design of bits in instruction is supported by the format of instruction. </a:t>
            </a:r>
          </a:p>
          <a:p>
            <a:pPr algn="just">
              <a:lnSpc>
                <a:spcPct val="100000"/>
              </a:lnSpc>
              <a:spcAft>
                <a:spcPts val="1000"/>
              </a:spcAft>
            </a:pPr>
            <a:r>
              <a:rPr lang="en-US" sz="2000" dirty="0">
                <a:solidFill>
                  <a:schemeClr val="tx1"/>
                </a:solidFill>
              </a:rPr>
              <a:t>The length of instruction is generally preserved in multiples of character, which is 8 bits. Depending upon the number of addresses, the format of instruction is of variable length.</a:t>
            </a:r>
          </a:p>
          <a:p>
            <a:pPr algn="just">
              <a:lnSpc>
                <a:spcPct val="100000"/>
              </a:lnSpc>
              <a:spcAft>
                <a:spcPts val="1000"/>
              </a:spcAft>
            </a:pPr>
            <a:r>
              <a:rPr lang="en-US" sz="2000" dirty="0">
                <a:solidFill>
                  <a:schemeClr val="tx1"/>
                </a:solidFill>
              </a:rPr>
              <a:t> </a:t>
            </a:r>
            <a:r>
              <a:rPr lang="en-US" sz="2000" dirty="0">
                <a:solidFill>
                  <a:srgbClr val="FF0000"/>
                </a:solidFill>
              </a:rPr>
              <a:t>Types of instruction format include:</a:t>
            </a:r>
            <a:endParaRPr lang="en-US" sz="1700" b="1" dirty="0">
              <a:solidFill>
                <a:srgbClr val="FF0000"/>
              </a:solidFill>
            </a:endParaRPr>
          </a:p>
          <a:p>
            <a:pPr marL="593875" lvl="1" indent="-269875" algn="just">
              <a:spcAft>
                <a:spcPts val="1000"/>
              </a:spcAft>
              <a:buFont typeface="+mj-lt"/>
              <a:buAutoNum type="arabicPeriod"/>
            </a:pPr>
            <a:r>
              <a:rPr lang="en-US" sz="1700" b="1" dirty="0">
                <a:solidFill>
                  <a:schemeClr val="tx1"/>
                </a:solidFill>
              </a:rPr>
              <a:t> </a:t>
            </a:r>
            <a:r>
              <a:rPr lang="en-US" sz="1700" b="1" dirty="0" smtClean="0">
                <a:solidFill>
                  <a:schemeClr val="tx1"/>
                </a:solidFill>
              </a:rPr>
              <a:t>Zero (</a:t>
            </a:r>
            <a:r>
              <a:rPr lang="en-US" sz="1700" b="1" dirty="0">
                <a:solidFill>
                  <a:schemeClr val="tx1"/>
                </a:solidFill>
              </a:rPr>
              <a:t>0) Address Instruction format</a:t>
            </a:r>
          </a:p>
          <a:p>
            <a:pPr marL="593875" lvl="1" indent="-269875" algn="just">
              <a:spcAft>
                <a:spcPts val="1000"/>
              </a:spcAft>
              <a:buFont typeface="+mj-lt"/>
              <a:buAutoNum type="arabicPeriod"/>
            </a:pPr>
            <a:r>
              <a:rPr lang="en-US" sz="1700" b="1" dirty="0" smtClean="0">
                <a:solidFill>
                  <a:schemeClr val="tx1"/>
                </a:solidFill>
              </a:rPr>
              <a:t>One (</a:t>
            </a:r>
            <a:r>
              <a:rPr lang="en-US" sz="1700" b="1" dirty="0">
                <a:solidFill>
                  <a:schemeClr val="tx1"/>
                </a:solidFill>
              </a:rPr>
              <a:t>1) Address Instruction format</a:t>
            </a:r>
          </a:p>
          <a:p>
            <a:pPr marL="593875" lvl="1" indent="-269875" algn="just">
              <a:spcAft>
                <a:spcPts val="1000"/>
              </a:spcAft>
              <a:buFont typeface="+mj-lt"/>
              <a:buAutoNum type="arabicPeriod"/>
            </a:pPr>
            <a:r>
              <a:rPr lang="en-US" sz="1700" b="1" dirty="0" smtClean="0">
                <a:solidFill>
                  <a:schemeClr val="tx1"/>
                </a:solidFill>
              </a:rPr>
              <a:t>Two (2</a:t>
            </a:r>
            <a:r>
              <a:rPr lang="en-US" sz="1700" b="1" dirty="0">
                <a:solidFill>
                  <a:schemeClr val="tx1"/>
                </a:solidFill>
              </a:rPr>
              <a:t>) Address Instruction format</a:t>
            </a:r>
          </a:p>
          <a:p>
            <a:pPr marL="593875" lvl="1" indent="-269875" algn="just">
              <a:spcAft>
                <a:spcPts val="1000"/>
              </a:spcAft>
              <a:buFont typeface="+mj-lt"/>
              <a:buAutoNum type="arabicPeriod"/>
            </a:pPr>
            <a:r>
              <a:rPr lang="en-US" sz="1700" b="1" dirty="0" smtClean="0">
                <a:solidFill>
                  <a:schemeClr val="tx1"/>
                </a:solidFill>
              </a:rPr>
              <a:t>Three (</a:t>
            </a:r>
            <a:r>
              <a:rPr lang="en-US" sz="1700" b="1" dirty="0">
                <a:solidFill>
                  <a:schemeClr val="tx1"/>
                </a:solidFill>
              </a:rPr>
              <a:t>3) Address Instruction format</a:t>
            </a:r>
            <a:endParaRPr lang="en-US" sz="1600" dirty="0">
              <a:solidFill>
                <a:schemeClr val="tx1"/>
              </a:solidFill>
            </a:endParaRPr>
          </a:p>
        </p:txBody>
      </p:sp>
    </p:spTree>
    <p:extLst>
      <p:ext uri="{BB962C8B-B14F-4D97-AF65-F5344CB8AC3E}">
        <p14:creationId xmlns:p14="http://schemas.microsoft.com/office/powerpoint/2010/main" xmlns="" val="113875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1. General register organization</a:t>
            </a:r>
            <a:endParaRPr lang="en-IN" dirty="0">
              <a:solidFill>
                <a:schemeClr val="tx1"/>
              </a:solidFill>
            </a:endParaRPr>
          </a:p>
        </p:txBody>
      </p:sp>
    </p:spTree>
    <p:extLst>
      <p:ext uri="{BB962C8B-B14F-4D97-AF65-F5344CB8AC3E}">
        <p14:creationId xmlns:p14="http://schemas.microsoft.com/office/powerpoint/2010/main" xmlns="" val="160144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1" y="1018907"/>
            <a:ext cx="11029616" cy="427338"/>
          </a:xfrm>
        </p:spPr>
        <p:txBody>
          <a:bodyPr>
            <a:normAutofit fontScale="90000"/>
          </a:bodyPr>
          <a:lstStyle/>
          <a:p>
            <a:pPr marL="593875" lvl="1" indent="-269875" algn="ctr">
              <a:spcAft>
                <a:spcPts val="1000"/>
              </a:spcAft>
              <a:buFont typeface="+mj-lt"/>
              <a:buAutoNum type="arabicPeriod"/>
            </a:pPr>
            <a:r>
              <a:rPr lang="en-US" sz="2800" b="1" dirty="0">
                <a:solidFill>
                  <a:schemeClr val="tx1"/>
                </a:solidFill>
              </a:rPr>
              <a:t> </a:t>
            </a:r>
            <a:r>
              <a:rPr lang="en-US" sz="2800" b="1" dirty="0" smtClean="0">
                <a:solidFill>
                  <a:schemeClr val="tx1"/>
                </a:solidFill>
              </a:rPr>
              <a:t>ZERO (0</a:t>
            </a:r>
            <a:r>
              <a:rPr lang="en-US" sz="2800" b="1" dirty="0">
                <a:solidFill>
                  <a:schemeClr val="tx1"/>
                </a:solidFill>
              </a:rPr>
              <a:t>) ADDRESS INSTRUCTION FORMAT</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80223" y="1618861"/>
            <a:ext cx="7200538" cy="2160037"/>
          </a:xfrm>
        </p:spPr>
        <p:txBody>
          <a:bodyPr>
            <a:normAutofit fontScale="92500" lnSpcReduction="10000"/>
          </a:bodyPr>
          <a:lstStyle/>
          <a:p>
            <a:pPr algn="just">
              <a:lnSpc>
                <a:spcPct val="100000"/>
              </a:lnSpc>
              <a:spcAft>
                <a:spcPts val="1000"/>
              </a:spcAft>
            </a:pPr>
            <a:r>
              <a:rPr lang="en-US" sz="2000" dirty="0">
                <a:solidFill>
                  <a:schemeClr val="tx1"/>
                </a:solidFill>
              </a:rPr>
              <a:t>This instruction does not have an operand field, and the location of operands is implicitly represented. </a:t>
            </a:r>
          </a:p>
          <a:p>
            <a:pPr algn="just">
              <a:lnSpc>
                <a:spcPct val="100000"/>
              </a:lnSpc>
              <a:spcAft>
                <a:spcPts val="1000"/>
              </a:spcAft>
            </a:pPr>
            <a:r>
              <a:rPr lang="en-US" sz="2000" dirty="0">
                <a:solidFill>
                  <a:schemeClr val="tx1"/>
                </a:solidFill>
              </a:rPr>
              <a:t>The stack-organized computer system supports these instructions. </a:t>
            </a:r>
          </a:p>
          <a:p>
            <a:pPr algn="just">
              <a:lnSpc>
                <a:spcPct val="100000"/>
              </a:lnSpc>
              <a:spcAft>
                <a:spcPts val="1000"/>
              </a:spcAft>
            </a:pPr>
            <a:r>
              <a:rPr lang="en-US" sz="2000" dirty="0">
                <a:solidFill>
                  <a:schemeClr val="tx1"/>
                </a:solidFill>
              </a:rPr>
              <a:t>To evaluate the arithmetic expression, it is required to convert it into reverse Polish notation.</a:t>
            </a:r>
            <a:endParaRPr lang="en-US" sz="1600" dirty="0">
              <a:solidFill>
                <a:schemeClr val="tx1"/>
              </a:solidFill>
            </a:endParaRPr>
          </a:p>
        </p:txBody>
      </p:sp>
      <p:graphicFrame>
        <p:nvGraphicFramePr>
          <p:cNvPr id="7" name="Table 7">
            <a:extLst>
              <a:ext uri="{FF2B5EF4-FFF2-40B4-BE49-F238E27FC236}">
                <a16:creationId xmlns:a16="http://schemas.microsoft.com/office/drawing/2014/main" xmlns="" id="{59F69768-8B41-827D-C67A-5C60B4EF9F4B}"/>
              </a:ext>
            </a:extLst>
          </p:cNvPr>
          <p:cNvGraphicFramePr>
            <a:graphicFrameLocks noGrp="1"/>
          </p:cNvGraphicFramePr>
          <p:nvPr>
            <p:extLst>
              <p:ext uri="{D42A27DB-BD31-4B8C-83A1-F6EECF244321}">
                <p14:modId xmlns:p14="http://schemas.microsoft.com/office/powerpoint/2010/main" xmlns="" val="2284126139"/>
              </p:ext>
            </p:extLst>
          </p:nvPr>
        </p:nvGraphicFramePr>
        <p:xfrm>
          <a:off x="7996334" y="2266876"/>
          <a:ext cx="4040156" cy="427338"/>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xmlns="" val="3888130819"/>
                    </a:ext>
                  </a:extLst>
                </a:gridCol>
                <a:gridCol w="2020078">
                  <a:extLst>
                    <a:ext uri="{9D8B030D-6E8A-4147-A177-3AD203B41FA5}">
                      <a16:colId xmlns:a16="http://schemas.microsoft.com/office/drawing/2014/main" xmlns="" val="1536937373"/>
                    </a:ext>
                  </a:extLst>
                </a:gridCol>
              </a:tblGrid>
              <a:tr h="427338">
                <a:tc>
                  <a:txBody>
                    <a:bodyPr/>
                    <a:lstStyle/>
                    <a:p>
                      <a:pPr algn="ctr"/>
                      <a:r>
                        <a:rPr lang="en-IN" dirty="0"/>
                        <a:t>MODE</a:t>
                      </a:r>
                    </a:p>
                  </a:txBody>
                  <a:tcPr anchor="ctr"/>
                </a:tc>
                <a:tc>
                  <a:txBody>
                    <a:bodyPr/>
                    <a:lstStyle/>
                    <a:p>
                      <a:pPr algn="ctr"/>
                      <a:r>
                        <a:rPr lang="en-IN" dirty="0"/>
                        <a:t>OPCODE</a:t>
                      </a:r>
                    </a:p>
                  </a:txBody>
                  <a:tcPr anchor="ctr"/>
                </a:tc>
                <a:extLst>
                  <a:ext uri="{0D108BD9-81ED-4DB2-BD59-A6C34878D82A}">
                    <a16:rowId xmlns:a16="http://schemas.microsoft.com/office/drawing/2014/main" xmlns="" val="3315521069"/>
                  </a:ext>
                </a:extLst>
              </a:tr>
            </a:tbl>
          </a:graphicData>
        </a:graphic>
      </p:graphicFrame>
      <p:sp>
        <p:nvSpPr>
          <p:cNvPr id="12" name="TextBox 11">
            <a:extLst>
              <a:ext uri="{FF2B5EF4-FFF2-40B4-BE49-F238E27FC236}">
                <a16:creationId xmlns:a16="http://schemas.microsoft.com/office/drawing/2014/main" xmlns="" id="{BA055B9D-C023-7EC1-8686-4C8CB289174A}"/>
              </a:ext>
            </a:extLst>
          </p:cNvPr>
          <p:cNvSpPr txBox="1"/>
          <p:nvPr/>
        </p:nvSpPr>
        <p:spPr>
          <a:xfrm>
            <a:off x="581191" y="4116198"/>
            <a:ext cx="5715777" cy="923330"/>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Consider the below operations, which show how X = (A + B) ∗ (C + D) expression will be written for a stack-organized computer. </a:t>
            </a:r>
            <a:endParaRPr lang="en-IN" dirty="0"/>
          </a:p>
        </p:txBody>
      </p:sp>
      <p:sp>
        <p:nvSpPr>
          <p:cNvPr id="13" name="Rectangle 5">
            <a:extLst>
              <a:ext uri="{FF2B5EF4-FFF2-40B4-BE49-F238E27FC236}">
                <a16:creationId xmlns:a16="http://schemas.microsoft.com/office/drawing/2014/main" xmlns="" id="{30250240-5B21-8938-ECA0-EFD3B7AEAF66}"/>
              </a:ext>
            </a:extLst>
          </p:cNvPr>
          <p:cNvSpPr>
            <a:spLocks noChangeArrowheads="1"/>
          </p:cNvSpPr>
          <p:nvPr/>
        </p:nvSpPr>
        <p:spPr bwMode="auto">
          <a:xfrm>
            <a:off x="7537269" y="3122021"/>
            <a:ext cx="4499222" cy="332398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0" rIns="0" bIns="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1" i="0" u="none" strike="noStrike" cap="none" normalizeH="0" baseline="0" dirty="0">
                <a:ln>
                  <a:noFill/>
                </a:ln>
                <a:solidFill>
                  <a:srgbClr val="343434"/>
                </a:solidFill>
                <a:effectLst/>
                <a:latin typeface="var(--app-font)"/>
              </a:rPr>
              <a:t>TOS: Top of the Stack </a:t>
            </a:r>
            <a:endParaRPr kumimoji="0" lang="en-US" altLang="en-US" sz="1600" b="1" i="0" u="none" strike="noStrike" cap="none" normalizeH="0" baseline="0" dirty="0" smtClean="0">
              <a:ln>
                <a:noFill/>
              </a:ln>
              <a:solidFill>
                <a:srgbClr val="343434"/>
              </a:solidFill>
              <a:effectLst/>
              <a:latin typeface="var(--app-font)"/>
            </a:endParaRP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rgbClr val="343434"/>
                </a:solidFill>
                <a:effectLst/>
                <a:latin typeface="var(--app-font)"/>
              </a:rPr>
              <a:t>PUSH   A            TOS ← A </a:t>
            </a:r>
          </a:p>
          <a:p>
            <a:pPr lvl="1"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rgbClr val="343434"/>
                </a:solidFill>
                <a:effectLst/>
                <a:latin typeface="var(--app-font)"/>
              </a:rPr>
              <a:t>PUSH   </a:t>
            </a:r>
            <a:r>
              <a:rPr kumimoji="0" lang="en-US" altLang="en-US" sz="1600" b="0" i="0" u="none" strike="noStrike" cap="none" normalizeH="0" baseline="0" dirty="0">
                <a:ln>
                  <a:noFill/>
                </a:ln>
                <a:solidFill>
                  <a:srgbClr val="343434"/>
                </a:solidFill>
                <a:effectLst/>
                <a:latin typeface="var(--app-font)"/>
              </a:rPr>
              <a:t>B             TOS ← B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ADD                    TOS ← (A + B)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C             TOS ← C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PUSH   D             TOS ← D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ADD                     TOS ← (C + D) </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MUL                     TOS ← (C + D) ∗ (A + B)</a:t>
            </a:r>
          </a:p>
          <a:p>
            <a:pPr lvl="1" eaLnBrk="0" fontAlgn="base" hangingPunct="0">
              <a:lnSpc>
                <a:spcPct val="150000"/>
              </a:lnSpc>
              <a:spcBef>
                <a:spcPct val="0"/>
              </a:spcBef>
              <a:spcAft>
                <a:spcPct val="0"/>
              </a:spcAft>
            </a:pPr>
            <a:r>
              <a:rPr kumimoji="0" lang="en-US" altLang="en-US" sz="1600" b="0" i="0" u="none" strike="noStrike" cap="none" normalizeH="0" baseline="0" dirty="0">
                <a:ln>
                  <a:noFill/>
                </a:ln>
                <a:solidFill>
                  <a:srgbClr val="343434"/>
                </a:solidFill>
                <a:effectLst/>
                <a:latin typeface="var(--app-font)"/>
              </a:rPr>
              <a:t>POP     X               M [X] ← TOS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47230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2"/>
            </a:pPr>
            <a:r>
              <a:rPr lang="en-US" sz="2800" b="1" dirty="0">
                <a:solidFill>
                  <a:schemeClr val="tx1"/>
                </a:solidFill>
              </a:rPr>
              <a:t>ONE (1) ADDRESS INSTRUCTION FORMAT</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80223" y="1618861"/>
            <a:ext cx="7200538" cy="2160037"/>
          </a:xfrm>
        </p:spPr>
        <p:txBody>
          <a:bodyPr>
            <a:normAutofit fontScale="92500" lnSpcReduction="20000"/>
          </a:bodyPr>
          <a:lstStyle/>
          <a:p>
            <a:pPr algn="just">
              <a:lnSpc>
                <a:spcPct val="100000"/>
              </a:lnSpc>
              <a:spcAft>
                <a:spcPts val="1000"/>
              </a:spcAft>
            </a:pPr>
            <a:r>
              <a:rPr lang="en-US" sz="2000" dirty="0">
                <a:solidFill>
                  <a:schemeClr val="tx1"/>
                </a:solidFill>
              </a:rPr>
              <a:t>The instruction format in which the instruction </a:t>
            </a:r>
            <a:r>
              <a:rPr lang="en-US" sz="2000" b="1" dirty="0">
                <a:solidFill>
                  <a:schemeClr val="tx1"/>
                </a:solidFill>
              </a:rPr>
              <a:t>uses only one address field is called the one address instruction format</a:t>
            </a:r>
            <a:r>
              <a:rPr lang="en-US" sz="2000" dirty="0">
                <a:solidFill>
                  <a:schemeClr val="tx1"/>
                </a:solidFill>
              </a:rPr>
              <a:t>.</a:t>
            </a:r>
          </a:p>
          <a:p>
            <a:pPr algn="just">
              <a:lnSpc>
                <a:spcPct val="100000"/>
              </a:lnSpc>
              <a:spcAft>
                <a:spcPts val="1000"/>
              </a:spcAft>
            </a:pPr>
            <a:r>
              <a:rPr lang="en-US" sz="2000" dirty="0">
                <a:solidFill>
                  <a:schemeClr val="tx1"/>
                </a:solidFill>
              </a:rPr>
              <a:t>In this type of instruction format, one operand is in the accumulator and the other is in the memory location</a:t>
            </a:r>
          </a:p>
          <a:p>
            <a:pPr algn="just">
              <a:lnSpc>
                <a:spcPct val="100000"/>
              </a:lnSpc>
              <a:spcAft>
                <a:spcPts val="1000"/>
              </a:spcAft>
            </a:pPr>
            <a:r>
              <a:rPr lang="en-US" sz="2000" dirty="0">
                <a:solidFill>
                  <a:schemeClr val="tx1"/>
                </a:solidFill>
              </a:rPr>
              <a:t>It has only one operand</a:t>
            </a:r>
          </a:p>
          <a:p>
            <a:pPr algn="just">
              <a:lnSpc>
                <a:spcPct val="100000"/>
              </a:lnSpc>
              <a:spcAft>
                <a:spcPts val="1000"/>
              </a:spcAft>
            </a:pPr>
            <a:r>
              <a:rPr lang="en-US" sz="2000" dirty="0">
                <a:solidFill>
                  <a:schemeClr val="tx1"/>
                </a:solidFill>
              </a:rPr>
              <a:t>It has two special instructions LOAD and STORE</a:t>
            </a:r>
            <a:endParaRPr lang="en-US" sz="1600" dirty="0">
              <a:solidFill>
                <a:schemeClr val="tx1"/>
              </a:solidFill>
            </a:endParaRPr>
          </a:p>
        </p:txBody>
      </p:sp>
      <p:graphicFrame>
        <p:nvGraphicFramePr>
          <p:cNvPr id="7" name="Table 7">
            <a:extLst>
              <a:ext uri="{FF2B5EF4-FFF2-40B4-BE49-F238E27FC236}">
                <a16:creationId xmlns:a16="http://schemas.microsoft.com/office/drawing/2014/main" xmlns="" id="{59F69768-8B41-827D-C67A-5C60B4EF9F4B}"/>
              </a:ext>
            </a:extLst>
          </p:cNvPr>
          <p:cNvGraphicFramePr>
            <a:graphicFrameLocks noGrp="1"/>
          </p:cNvGraphicFramePr>
          <p:nvPr>
            <p:extLst>
              <p:ext uri="{D42A27DB-BD31-4B8C-83A1-F6EECF244321}">
                <p14:modId xmlns:p14="http://schemas.microsoft.com/office/powerpoint/2010/main" xmlns="" val="2895063993"/>
              </p:ext>
            </p:extLst>
          </p:nvPr>
        </p:nvGraphicFramePr>
        <p:xfrm>
          <a:off x="7996334" y="2266876"/>
          <a:ext cx="4040157" cy="427338"/>
        </p:xfrm>
        <a:graphic>
          <a:graphicData uri="http://schemas.openxmlformats.org/drawingml/2006/table">
            <a:tbl>
              <a:tblPr firstRow="1" bandRow="1">
                <a:tableStyleId>{BC89EF96-8CEA-46FF-86C4-4CE0E7609802}</a:tableStyleId>
              </a:tblPr>
              <a:tblGrid>
                <a:gridCol w="1346719">
                  <a:extLst>
                    <a:ext uri="{9D8B030D-6E8A-4147-A177-3AD203B41FA5}">
                      <a16:colId xmlns:a16="http://schemas.microsoft.com/office/drawing/2014/main" xmlns="" val="3888130819"/>
                    </a:ext>
                  </a:extLst>
                </a:gridCol>
                <a:gridCol w="1346719">
                  <a:extLst>
                    <a:ext uri="{9D8B030D-6E8A-4147-A177-3AD203B41FA5}">
                      <a16:colId xmlns:a16="http://schemas.microsoft.com/office/drawing/2014/main" xmlns="" val="1536937373"/>
                    </a:ext>
                  </a:extLst>
                </a:gridCol>
                <a:gridCol w="1346719">
                  <a:extLst>
                    <a:ext uri="{9D8B030D-6E8A-4147-A177-3AD203B41FA5}">
                      <a16:colId xmlns:a16="http://schemas.microsoft.com/office/drawing/2014/main" xmlns="" val="1448926428"/>
                    </a:ext>
                  </a:extLst>
                </a:gridCol>
              </a:tblGrid>
              <a:tr h="427338">
                <a:tc>
                  <a:txBody>
                    <a:bodyPr/>
                    <a:lstStyle/>
                    <a:p>
                      <a:pPr algn="ctr"/>
                      <a:r>
                        <a:rPr lang="en-IN" dirty="0"/>
                        <a:t>MODE</a:t>
                      </a:r>
                    </a:p>
                  </a:txBody>
                  <a:tcPr anchor="ctr"/>
                </a:tc>
                <a:tc>
                  <a:txBody>
                    <a:bodyPr/>
                    <a:lstStyle/>
                    <a:p>
                      <a:pPr algn="ctr"/>
                      <a:r>
                        <a:rPr lang="en-IN" dirty="0"/>
                        <a:t>OPCODE</a:t>
                      </a:r>
                    </a:p>
                  </a:txBody>
                  <a:tcPr anchor="ctr"/>
                </a:tc>
                <a:tc>
                  <a:txBody>
                    <a:bodyPr/>
                    <a:lstStyle/>
                    <a:p>
                      <a:pPr algn="ctr"/>
                      <a:r>
                        <a:rPr lang="en-IN" dirty="0"/>
                        <a:t>OPERAND</a:t>
                      </a:r>
                    </a:p>
                  </a:txBody>
                  <a:tcPr anchor="ctr"/>
                </a:tc>
                <a:extLst>
                  <a:ext uri="{0D108BD9-81ED-4DB2-BD59-A6C34878D82A}">
                    <a16:rowId xmlns:a16="http://schemas.microsoft.com/office/drawing/2014/main" xmlns="" val="3315521069"/>
                  </a:ext>
                </a:extLst>
              </a:tr>
            </a:tbl>
          </a:graphicData>
        </a:graphic>
      </p:graphicFrame>
      <p:sp>
        <p:nvSpPr>
          <p:cNvPr id="12" name="TextBox 11">
            <a:extLst>
              <a:ext uri="{FF2B5EF4-FFF2-40B4-BE49-F238E27FC236}">
                <a16:creationId xmlns:a16="http://schemas.microsoft.com/office/drawing/2014/main" xmlns="" id="{BA055B9D-C023-7EC1-8686-4C8CB289174A}"/>
              </a:ext>
            </a:extLst>
          </p:cNvPr>
          <p:cNvSpPr txBox="1"/>
          <p:nvPr/>
        </p:nvSpPr>
        <p:spPr>
          <a:xfrm>
            <a:off x="429644" y="4123538"/>
            <a:ext cx="6717384" cy="2585323"/>
          </a:xfrm>
          <a:prstGeom prst="rect">
            <a:avLst/>
          </a:prstGeom>
          <a:noFill/>
        </p:spPr>
        <p:txBody>
          <a:bodyPr wrap="square">
            <a:spAutoFit/>
          </a:bodyPr>
          <a:lstStyle/>
          <a:p>
            <a:pPr marL="285750" indent="-285750" algn="just">
              <a:buFont typeface="Wingdings" panose="05000000000000000000" pitchFamily="2" charset="2"/>
              <a:buChar char="§"/>
            </a:pPr>
            <a:r>
              <a:rPr lang="en-US" b="1" dirty="0"/>
              <a:t>Example: </a:t>
            </a:r>
            <a:r>
              <a:rPr lang="en-US" dirty="0"/>
              <a:t>The program to evaluate X = (A + B) ∗ (C + D) is as follows:</a:t>
            </a:r>
          </a:p>
          <a:p>
            <a:pPr algn="just"/>
            <a:endParaRPr lang="en-US" dirty="0"/>
          </a:p>
          <a:p>
            <a:pPr marL="285750" indent="-285750" algn="just">
              <a:buFont typeface="Arial" panose="020B0604020202020204" pitchFamily="34" charset="0"/>
              <a:buChar char="•"/>
            </a:pPr>
            <a:r>
              <a:rPr lang="en-US" b="1" dirty="0"/>
              <a:t>LOAD: </a:t>
            </a:r>
            <a:r>
              <a:rPr lang="en-US" dirty="0"/>
              <a:t>This is used to transfer the data to the accumulator.</a:t>
            </a:r>
          </a:p>
          <a:p>
            <a:pPr marL="285750" indent="-285750" algn="just">
              <a:buFont typeface="Arial" panose="020B0604020202020204" pitchFamily="34" charset="0"/>
              <a:buChar char="•"/>
            </a:pPr>
            <a:r>
              <a:rPr lang="en-US" b="1" dirty="0"/>
              <a:t>STORE</a:t>
            </a:r>
            <a:r>
              <a:rPr lang="en-US" dirty="0"/>
              <a:t>: This is used to move the data from the accumulator to the memory.</a:t>
            </a:r>
          </a:p>
          <a:p>
            <a:pPr marL="742950" lvl="1" indent="-285750" algn="just">
              <a:buFont typeface="Arial" panose="020B0604020202020204" pitchFamily="34" charset="0"/>
              <a:buChar char="•"/>
            </a:pPr>
            <a:r>
              <a:rPr lang="en-US" dirty="0"/>
              <a:t>M[ ] is any memory location.  </a:t>
            </a:r>
          </a:p>
          <a:p>
            <a:pPr marL="742950" lvl="1" indent="-285750" algn="just">
              <a:buFont typeface="Arial" panose="020B0604020202020204" pitchFamily="34" charset="0"/>
              <a:buChar char="•"/>
            </a:pPr>
            <a:r>
              <a:rPr lang="en-US" dirty="0"/>
              <a:t>M[T] addresses a temporary memory location for storing the intermediate result. </a:t>
            </a:r>
            <a:endParaRPr lang="en-IN" dirty="0"/>
          </a:p>
        </p:txBody>
      </p:sp>
      <p:graphicFrame>
        <p:nvGraphicFramePr>
          <p:cNvPr id="3" name="Table 3">
            <a:extLst>
              <a:ext uri="{FF2B5EF4-FFF2-40B4-BE49-F238E27FC236}">
                <a16:creationId xmlns:a16="http://schemas.microsoft.com/office/drawing/2014/main" xmlns="" id="{C2719E2B-881A-D497-6001-8F0BFFF9AE70}"/>
              </a:ext>
            </a:extLst>
          </p:cNvPr>
          <p:cNvGraphicFramePr>
            <a:graphicFrameLocks noGrp="1"/>
          </p:cNvGraphicFramePr>
          <p:nvPr>
            <p:extLst>
              <p:ext uri="{D42A27DB-BD31-4B8C-83A1-F6EECF244321}">
                <p14:modId xmlns:p14="http://schemas.microsoft.com/office/powerpoint/2010/main" xmlns="" val="3096938567"/>
              </p:ext>
            </p:extLst>
          </p:nvPr>
        </p:nvGraphicFramePr>
        <p:xfrm>
          <a:off x="7456611" y="4032033"/>
          <a:ext cx="3824099" cy="2676828"/>
        </p:xfrm>
        <a:graphic>
          <a:graphicData uri="http://schemas.openxmlformats.org/drawingml/2006/table">
            <a:tbl>
              <a:tblPr firstRow="1" bandRow="1">
                <a:tableStyleId>{5940675A-B579-460E-94D1-54222C63F5DA}</a:tableStyleId>
              </a:tblPr>
              <a:tblGrid>
                <a:gridCol w="995010">
                  <a:extLst>
                    <a:ext uri="{9D8B030D-6E8A-4147-A177-3AD203B41FA5}">
                      <a16:colId xmlns:a16="http://schemas.microsoft.com/office/drawing/2014/main" xmlns="" val="1030104686"/>
                    </a:ext>
                  </a:extLst>
                </a:gridCol>
                <a:gridCol w="669957">
                  <a:extLst>
                    <a:ext uri="{9D8B030D-6E8A-4147-A177-3AD203B41FA5}">
                      <a16:colId xmlns:a16="http://schemas.microsoft.com/office/drawing/2014/main" xmlns="" val="2960791815"/>
                    </a:ext>
                  </a:extLst>
                </a:gridCol>
                <a:gridCol w="2159132">
                  <a:extLst>
                    <a:ext uri="{9D8B030D-6E8A-4147-A177-3AD203B41FA5}">
                      <a16:colId xmlns:a16="http://schemas.microsoft.com/office/drawing/2014/main" xmlns="" val="83028477"/>
                    </a:ext>
                  </a:extLst>
                </a:gridCol>
              </a:tblGrid>
              <a:tr h="382404">
                <a:tc>
                  <a:txBody>
                    <a:bodyPr/>
                    <a:lstStyle/>
                    <a:p>
                      <a:r>
                        <a:rPr lang="en-IN" dirty="0"/>
                        <a:t>LOAD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A</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AC ← M [A]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90482158"/>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98010596"/>
                  </a:ext>
                </a:extLst>
              </a:tr>
              <a:tr h="382404">
                <a:tc>
                  <a:txBody>
                    <a:bodyPr/>
                    <a:lstStyle/>
                    <a:p>
                      <a:r>
                        <a:rPr lang="en-IN" dirty="0"/>
                        <a:t>STORE</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M [T] ← AC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72442349"/>
                  </a:ext>
                </a:extLst>
              </a:tr>
              <a:tr h="382404">
                <a:tc>
                  <a:txBody>
                    <a:bodyPr/>
                    <a:lstStyle/>
                    <a:p>
                      <a:r>
                        <a:rPr lang="en-IN" dirty="0"/>
                        <a:t>LOAD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M [C] </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1545503"/>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48144187"/>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AC ← AC ∗ M [T]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4410759"/>
                  </a:ext>
                </a:extLst>
              </a:tr>
              <a:tr h="382404">
                <a:tc>
                  <a:txBody>
                    <a:bodyPr/>
                    <a:lstStyle/>
                    <a:p>
                      <a:r>
                        <a:rPr lang="en-IN" dirty="0"/>
                        <a:t>STORE</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AC</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55082132"/>
                  </a:ext>
                </a:extLst>
              </a:tr>
            </a:tbl>
          </a:graphicData>
        </a:graphic>
      </p:graphicFrame>
    </p:spTree>
    <p:extLst>
      <p:ext uri="{BB962C8B-B14F-4D97-AF65-F5344CB8AC3E}">
        <p14:creationId xmlns:p14="http://schemas.microsoft.com/office/powerpoint/2010/main" xmlns="" val="3441336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3"/>
            </a:pPr>
            <a:r>
              <a:rPr lang="en-US" sz="2800" b="1" dirty="0">
                <a:solidFill>
                  <a:schemeClr val="tx1"/>
                </a:solidFill>
              </a:rPr>
              <a:t>TWO (2) ADDRESS INSTRUCTION FORMAT</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80223" y="1618861"/>
            <a:ext cx="7200538" cy="2160037"/>
          </a:xfrm>
        </p:spPr>
        <p:txBody>
          <a:bodyPr>
            <a:normAutofit fontScale="70000" lnSpcReduction="20000"/>
          </a:bodyPr>
          <a:lstStyle/>
          <a:p>
            <a:pPr algn="just">
              <a:lnSpc>
                <a:spcPct val="100000"/>
              </a:lnSpc>
              <a:spcAft>
                <a:spcPts val="1000"/>
              </a:spcAft>
            </a:pPr>
            <a:r>
              <a:rPr lang="en-US" sz="2000" dirty="0">
                <a:solidFill>
                  <a:schemeClr val="tx1"/>
                </a:solidFill>
              </a:rPr>
              <a:t>The instruction format in which the instruction uses only two address fields is called the two-address instruction format</a:t>
            </a:r>
          </a:p>
          <a:p>
            <a:pPr algn="just">
              <a:lnSpc>
                <a:spcPct val="100000"/>
              </a:lnSpc>
              <a:spcAft>
                <a:spcPts val="1000"/>
              </a:spcAft>
            </a:pPr>
            <a:r>
              <a:rPr lang="en-US" sz="2000" b="1" dirty="0">
                <a:solidFill>
                  <a:schemeClr val="tx1"/>
                </a:solidFill>
              </a:rPr>
              <a:t>This type of instruction format is the most commonly used instruction format</a:t>
            </a:r>
          </a:p>
          <a:p>
            <a:pPr algn="just">
              <a:lnSpc>
                <a:spcPct val="100000"/>
              </a:lnSpc>
              <a:spcAft>
                <a:spcPts val="1000"/>
              </a:spcAft>
            </a:pPr>
            <a:r>
              <a:rPr lang="en-US" sz="2000" dirty="0">
                <a:solidFill>
                  <a:schemeClr val="tx1"/>
                </a:solidFill>
              </a:rPr>
              <a:t>As in one address instruction format, the result is stored in the accumulator only, but in the two addresses instruction format the result can be stored in different locations</a:t>
            </a:r>
          </a:p>
          <a:p>
            <a:pPr algn="just">
              <a:lnSpc>
                <a:spcPct val="100000"/>
              </a:lnSpc>
              <a:spcAft>
                <a:spcPts val="1000"/>
              </a:spcAft>
            </a:pPr>
            <a:r>
              <a:rPr lang="en-US" sz="2000" dirty="0">
                <a:solidFill>
                  <a:schemeClr val="tx1"/>
                </a:solidFill>
              </a:rPr>
              <a:t>This type of instruction format has two operands</a:t>
            </a:r>
          </a:p>
          <a:p>
            <a:pPr algn="just">
              <a:lnSpc>
                <a:spcPct val="100000"/>
              </a:lnSpc>
              <a:spcAft>
                <a:spcPts val="1000"/>
              </a:spcAft>
            </a:pPr>
            <a:r>
              <a:rPr lang="en-US" sz="2000" dirty="0">
                <a:solidFill>
                  <a:schemeClr val="tx1"/>
                </a:solidFill>
              </a:rPr>
              <a:t>It requires shorter assembly language instructions</a:t>
            </a:r>
            <a:endParaRPr lang="en-US" sz="1600" dirty="0">
              <a:solidFill>
                <a:schemeClr val="tx1"/>
              </a:solidFill>
            </a:endParaRPr>
          </a:p>
        </p:txBody>
      </p:sp>
      <p:graphicFrame>
        <p:nvGraphicFramePr>
          <p:cNvPr id="7" name="Table 7">
            <a:extLst>
              <a:ext uri="{FF2B5EF4-FFF2-40B4-BE49-F238E27FC236}">
                <a16:creationId xmlns:a16="http://schemas.microsoft.com/office/drawing/2014/main" xmlns="" id="{59F69768-8B41-827D-C67A-5C60B4EF9F4B}"/>
              </a:ext>
            </a:extLst>
          </p:cNvPr>
          <p:cNvGraphicFramePr>
            <a:graphicFrameLocks noGrp="1"/>
          </p:cNvGraphicFramePr>
          <p:nvPr>
            <p:extLst>
              <p:ext uri="{D42A27DB-BD31-4B8C-83A1-F6EECF244321}">
                <p14:modId xmlns:p14="http://schemas.microsoft.com/office/powerpoint/2010/main" xmlns="" val="4023593327"/>
              </p:ext>
            </p:extLst>
          </p:nvPr>
        </p:nvGraphicFramePr>
        <p:xfrm>
          <a:off x="7456611" y="2014950"/>
          <a:ext cx="4611240" cy="427338"/>
        </p:xfrm>
        <a:graphic>
          <a:graphicData uri="http://schemas.openxmlformats.org/drawingml/2006/table">
            <a:tbl>
              <a:tblPr firstRow="1" bandRow="1">
                <a:tableStyleId>{BC89EF96-8CEA-46FF-86C4-4CE0E7609802}</a:tableStyleId>
              </a:tblPr>
              <a:tblGrid>
                <a:gridCol w="1152810">
                  <a:extLst>
                    <a:ext uri="{9D8B030D-6E8A-4147-A177-3AD203B41FA5}">
                      <a16:colId xmlns:a16="http://schemas.microsoft.com/office/drawing/2014/main" xmlns="" val="3888130819"/>
                    </a:ext>
                  </a:extLst>
                </a:gridCol>
                <a:gridCol w="1152810">
                  <a:extLst>
                    <a:ext uri="{9D8B030D-6E8A-4147-A177-3AD203B41FA5}">
                      <a16:colId xmlns:a16="http://schemas.microsoft.com/office/drawing/2014/main" xmlns="" val="1536937373"/>
                    </a:ext>
                  </a:extLst>
                </a:gridCol>
                <a:gridCol w="1152810">
                  <a:extLst>
                    <a:ext uri="{9D8B030D-6E8A-4147-A177-3AD203B41FA5}">
                      <a16:colId xmlns:a16="http://schemas.microsoft.com/office/drawing/2014/main" xmlns="" val="1448926428"/>
                    </a:ext>
                  </a:extLst>
                </a:gridCol>
                <a:gridCol w="1152810">
                  <a:extLst>
                    <a:ext uri="{9D8B030D-6E8A-4147-A177-3AD203B41FA5}">
                      <a16:colId xmlns:a16="http://schemas.microsoft.com/office/drawing/2014/main" xmlns="" val="4227592852"/>
                    </a:ext>
                  </a:extLst>
                </a:gridCol>
              </a:tblGrid>
              <a:tr h="427338">
                <a:tc>
                  <a:txBody>
                    <a:bodyPr/>
                    <a:lstStyle/>
                    <a:p>
                      <a:pPr algn="ctr"/>
                      <a:r>
                        <a:rPr lang="en-IN" sz="1500" dirty="0"/>
                        <a:t>MODE</a:t>
                      </a:r>
                    </a:p>
                  </a:txBody>
                  <a:tcPr anchor="ctr"/>
                </a:tc>
                <a:tc>
                  <a:txBody>
                    <a:bodyPr/>
                    <a:lstStyle/>
                    <a:p>
                      <a:pPr algn="ctr"/>
                      <a:r>
                        <a:rPr lang="en-IN" sz="1500" dirty="0"/>
                        <a:t>OPCODE</a:t>
                      </a:r>
                    </a:p>
                  </a:txBody>
                  <a:tcPr anchor="ctr"/>
                </a:tc>
                <a:tc>
                  <a:txBody>
                    <a:bodyPr/>
                    <a:lstStyle/>
                    <a:p>
                      <a:pPr algn="ctr"/>
                      <a:r>
                        <a:rPr lang="en-IN" sz="1500" dirty="0"/>
                        <a:t>OPERAND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2</a:t>
                      </a:r>
                    </a:p>
                  </a:txBody>
                  <a:tcPr anchor="ctr"/>
                </a:tc>
                <a:extLst>
                  <a:ext uri="{0D108BD9-81ED-4DB2-BD59-A6C34878D82A}">
                    <a16:rowId xmlns:a16="http://schemas.microsoft.com/office/drawing/2014/main" xmlns="" val="3315521069"/>
                  </a:ext>
                </a:extLst>
              </a:tr>
            </a:tbl>
          </a:graphicData>
        </a:graphic>
      </p:graphicFrame>
      <p:sp>
        <p:nvSpPr>
          <p:cNvPr id="12" name="TextBox 11">
            <a:extLst>
              <a:ext uri="{FF2B5EF4-FFF2-40B4-BE49-F238E27FC236}">
                <a16:creationId xmlns:a16="http://schemas.microsoft.com/office/drawing/2014/main" xmlns="" id="{BA055B9D-C023-7EC1-8686-4C8CB289174A}"/>
              </a:ext>
            </a:extLst>
          </p:cNvPr>
          <p:cNvSpPr txBox="1"/>
          <p:nvPr/>
        </p:nvSpPr>
        <p:spPr>
          <a:xfrm>
            <a:off x="581191" y="4116198"/>
            <a:ext cx="5715777"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The program to evaluate X = (A + B) ∗ (C + D) is as follows:</a:t>
            </a:r>
          </a:p>
          <a:p>
            <a:pPr marL="285750"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t>The </a:t>
            </a:r>
            <a:r>
              <a:rPr lang="en-US" b="1" dirty="0"/>
              <a:t>MOV</a:t>
            </a:r>
            <a:r>
              <a:rPr lang="en-US" dirty="0"/>
              <a:t> instruction transfers the operands to the memory from the processor registers. R1, R2 registers.</a:t>
            </a:r>
            <a:endParaRPr lang="en-IN" dirty="0"/>
          </a:p>
        </p:txBody>
      </p:sp>
      <p:graphicFrame>
        <p:nvGraphicFramePr>
          <p:cNvPr id="3" name="Table 3">
            <a:extLst>
              <a:ext uri="{FF2B5EF4-FFF2-40B4-BE49-F238E27FC236}">
                <a16:creationId xmlns:a16="http://schemas.microsoft.com/office/drawing/2014/main" xmlns="" id="{C2719E2B-881A-D497-6001-8F0BFFF9AE70}"/>
              </a:ext>
            </a:extLst>
          </p:cNvPr>
          <p:cNvGraphicFramePr>
            <a:graphicFrameLocks noGrp="1"/>
          </p:cNvGraphicFramePr>
          <p:nvPr>
            <p:extLst>
              <p:ext uri="{D42A27DB-BD31-4B8C-83A1-F6EECF244321}">
                <p14:modId xmlns:p14="http://schemas.microsoft.com/office/powerpoint/2010/main" xmlns="" val="3725475938"/>
              </p:ext>
            </p:extLst>
          </p:nvPr>
        </p:nvGraphicFramePr>
        <p:xfrm>
          <a:off x="7456611" y="4032033"/>
          <a:ext cx="4480465" cy="2294424"/>
        </p:xfrm>
        <a:graphic>
          <a:graphicData uri="http://schemas.openxmlformats.org/drawingml/2006/table">
            <a:tbl>
              <a:tblPr firstRow="1" bandRow="1">
                <a:tableStyleId>{5940675A-B579-460E-94D1-54222C63F5DA}</a:tableStyleId>
              </a:tblPr>
              <a:tblGrid>
                <a:gridCol w="1165793">
                  <a:extLst>
                    <a:ext uri="{9D8B030D-6E8A-4147-A177-3AD203B41FA5}">
                      <a16:colId xmlns:a16="http://schemas.microsoft.com/office/drawing/2014/main" xmlns="" val="1030104686"/>
                    </a:ext>
                  </a:extLst>
                </a:gridCol>
                <a:gridCol w="1200799">
                  <a:extLst>
                    <a:ext uri="{9D8B030D-6E8A-4147-A177-3AD203B41FA5}">
                      <a16:colId xmlns:a16="http://schemas.microsoft.com/office/drawing/2014/main" xmlns="" val="2960791815"/>
                    </a:ext>
                  </a:extLst>
                </a:gridCol>
                <a:gridCol w="2113873">
                  <a:extLst>
                    <a:ext uri="{9D8B030D-6E8A-4147-A177-3AD203B41FA5}">
                      <a16:colId xmlns:a16="http://schemas.microsoft.com/office/drawing/2014/main" xmlns="" val="83028477"/>
                    </a:ext>
                  </a:extLst>
                </a:gridCol>
              </a:tblGrid>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R1, A</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R1 ← M [A]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90482158"/>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R1, B</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R1 ← R1 + M [B]</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98010596"/>
                  </a:ext>
                </a:extLst>
              </a:tr>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M [C]</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72442349"/>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R2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1545503"/>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R1, 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R1 ← R1 ∗ R2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4410759"/>
                  </a:ext>
                </a:extLst>
              </a:tr>
              <a:tr h="382404">
                <a:tc>
                  <a:txBody>
                    <a:bodyPr/>
                    <a:lstStyle/>
                    <a:p>
                      <a:r>
                        <a:rPr lang="en-IN" dirty="0"/>
                        <a:t>MOV</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 R1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R1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55082132"/>
                  </a:ext>
                </a:extLst>
              </a:tr>
            </a:tbl>
          </a:graphicData>
        </a:graphic>
      </p:graphicFrame>
    </p:spTree>
    <p:extLst>
      <p:ext uri="{BB962C8B-B14F-4D97-AF65-F5344CB8AC3E}">
        <p14:creationId xmlns:p14="http://schemas.microsoft.com/office/powerpoint/2010/main" xmlns="" val="318606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1" y="1018907"/>
            <a:ext cx="11029616" cy="427338"/>
          </a:xfrm>
        </p:spPr>
        <p:txBody>
          <a:bodyPr>
            <a:normAutofit fontScale="90000"/>
          </a:bodyPr>
          <a:lstStyle/>
          <a:p>
            <a:pPr marL="838350" lvl="1" indent="-514350" algn="ctr">
              <a:spcAft>
                <a:spcPts val="1000"/>
              </a:spcAft>
              <a:buFont typeface="+mj-lt"/>
              <a:buAutoNum type="arabicPeriod" startAt="4"/>
            </a:pPr>
            <a:r>
              <a:rPr lang="en-US" sz="2800" b="1" dirty="0">
                <a:solidFill>
                  <a:schemeClr val="tx1"/>
                </a:solidFill>
              </a:rPr>
              <a:t>THREE (3) ADDRESS INSTRUCTION FORMAT</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80223" y="1618862"/>
            <a:ext cx="11395010" cy="1862280"/>
          </a:xfrm>
        </p:spPr>
        <p:txBody>
          <a:bodyPr>
            <a:normAutofit/>
          </a:bodyPr>
          <a:lstStyle/>
          <a:p>
            <a:pPr algn="just">
              <a:lnSpc>
                <a:spcPct val="100000"/>
              </a:lnSpc>
              <a:spcAft>
                <a:spcPts val="1000"/>
              </a:spcAft>
            </a:pPr>
            <a:r>
              <a:rPr lang="en-US" sz="1800" dirty="0">
                <a:solidFill>
                  <a:schemeClr val="tx1"/>
                </a:solidFill>
              </a:rPr>
              <a:t>The instruction format in which the instruction uses the three address fields is called the three-address instruction format.</a:t>
            </a:r>
          </a:p>
          <a:p>
            <a:pPr algn="just">
              <a:lnSpc>
                <a:spcPct val="100000"/>
              </a:lnSpc>
              <a:spcAft>
                <a:spcPts val="1000"/>
              </a:spcAft>
            </a:pPr>
            <a:r>
              <a:rPr lang="en-US" sz="1800" dirty="0">
                <a:solidFill>
                  <a:schemeClr val="tx1"/>
                </a:solidFill>
              </a:rPr>
              <a:t>The format of a three-address instruction requires three operand fields. </a:t>
            </a:r>
            <a:r>
              <a:rPr lang="en-US" sz="1800" b="1" dirty="0">
                <a:solidFill>
                  <a:schemeClr val="tx1"/>
                </a:solidFill>
              </a:rPr>
              <a:t>These three fields can be either memory addresses or registers</a:t>
            </a:r>
            <a:r>
              <a:rPr lang="en-US" sz="1800" b="1" baseline="-25000" dirty="0">
                <a:solidFill>
                  <a:schemeClr val="tx1"/>
                </a:solidFill>
              </a:rPr>
              <a:t>.</a:t>
            </a:r>
          </a:p>
          <a:p>
            <a:pPr algn="just">
              <a:lnSpc>
                <a:spcPct val="100000"/>
              </a:lnSpc>
              <a:spcAft>
                <a:spcPts val="1000"/>
              </a:spcAft>
            </a:pPr>
            <a:r>
              <a:rPr lang="en-US" sz="1800" dirty="0">
                <a:solidFill>
                  <a:schemeClr val="tx1"/>
                </a:solidFill>
              </a:rPr>
              <a:t>It requires shorter assembly language instructions</a:t>
            </a:r>
          </a:p>
        </p:txBody>
      </p:sp>
      <p:graphicFrame>
        <p:nvGraphicFramePr>
          <p:cNvPr id="7" name="Table 7">
            <a:extLst>
              <a:ext uri="{FF2B5EF4-FFF2-40B4-BE49-F238E27FC236}">
                <a16:creationId xmlns:a16="http://schemas.microsoft.com/office/drawing/2014/main" xmlns="" id="{59F69768-8B41-827D-C67A-5C60B4EF9F4B}"/>
              </a:ext>
            </a:extLst>
          </p:cNvPr>
          <p:cNvGraphicFramePr>
            <a:graphicFrameLocks noGrp="1"/>
          </p:cNvGraphicFramePr>
          <p:nvPr>
            <p:extLst>
              <p:ext uri="{D42A27DB-BD31-4B8C-83A1-F6EECF244321}">
                <p14:modId xmlns:p14="http://schemas.microsoft.com/office/powerpoint/2010/main" xmlns="" val="3185710739"/>
              </p:ext>
            </p:extLst>
          </p:nvPr>
        </p:nvGraphicFramePr>
        <p:xfrm>
          <a:off x="3304489" y="3621993"/>
          <a:ext cx="5942145" cy="427338"/>
        </p:xfrm>
        <a:graphic>
          <a:graphicData uri="http://schemas.openxmlformats.org/drawingml/2006/table">
            <a:tbl>
              <a:tblPr firstRow="1" bandRow="1">
                <a:tableStyleId>{BC89EF96-8CEA-46FF-86C4-4CE0E7609802}</a:tableStyleId>
              </a:tblPr>
              <a:tblGrid>
                <a:gridCol w="1188429">
                  <a:extLst>
                    <a:ext uri="{9D8B030D-6E8A-4147-A177-3AD203B41FA5}">
                      <a16:colId xmlns:a16="http://schemas.microsoft.com/office/drawing/2014/main" xmlns="" val="3888130819"/>
                    </a:ext>
                  </a:extLst>
                </a:gridCol>
                <a:gridCol w="1188429">
                  <a:extLst>
                    <a:ext uri="{9D8B030D-6E8A-4147-A177-3AD203B41FA5}">
                      <a16:colId xmlns:a16="http://schemas.microsoft.com/office/drawing/2014/main" xmlns="" val="1536937373"/>
                    </a:ext>
                  </a:extLst>
                </a:gridCol>
                <a:gridCol w="1188429">
                  <a:extLst>
                    <a:ext uri="{9D8B030D-6E8A-4147-A177-3AD203B41FA5}">
                      <a16:colId xmlns:a16="http://schemas.microsoft.com/office/drawing/2014/main" xmlns="" val="1448926428"/>
                    </a:ext>
                  </a:extLst>
                </a:gridCol>
                <a:gridCol w="1188429">
                  <a:extLst>
                    <a:ext uri="{9D8B030D-6E8A-4147-A177-3AD203B41FA5}">
                      <a16:colId xmlns:a16="http://schemas.microsoft.com/office/drawing/2014/main" xmlns="" val="4227592852"/>
                    </a:ext>
                  </a:extLst>
                </a:gridCol>
                <a:gridCol w="1188429">
                  <a:extLst>
                    <a:ext uri="{9D8B030D-6E8A-4147-A177-3AD203B41FA5}">
                      <a16:colId xmlns:a16="http://schemas.microsoft.com/office/drawing/2014/main" xmlns="" val="2671368061"/>
                    </a:ext>
                  </a:extLst>
                </a:gridCol>
              </a:tblGrid>
              <a:tr h="427338">
                <a:tc>
                  <a:txBody>
                    <a:bodyPr/>
                    <a:lstStyle/>
                    <a:p>
                      <a:pPr algn="ctr"/>
                      <a:r>
                        <a:rPr lang="en-IN" sz="1500" dirty="0"/>
                        <a:t>MODE</a:t>
                      </a:r>
                    </a:p>
                  </a:txBody>
                  <a:tcPr anchor="ctr"/>
                </a:tc>
                <a:tc>
                  <a:txBody>
                    <a:bodyPr/>
                    <a:lstStyle/>
                    <a:p>
                      <a:pPr algn="ctr"/>
                      <a:r>
                        <a:rPr lang="en-IN" sz="1500" dirty="0"/>
                        <a:t>OPCODE</a:t>
                      </a:r>
                    </a:p>
                  </a:txBody>
                  <a:tcPr anchor="ctr"/>
                </a:tc>
                <a:tc>
                  <a:txBody>
                    <a:bodyPr/>
                    <a:lstStyle/>
                    <a:p>
                      <a:pPr algn="ctr"/>
                      <a:r>
                        <a:rPr lang="en-IN" sz="1500" dirty="0"/>
                        <a:t>OPERAND 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500" dirty="0"/>
                        <a:t>OPERAND 3</a:t>
                      </a:r>
                    </a:p>
                  </a:txBody>
                  <a:tcPr anchor="ctr"/>
                </a:tc>
                <a:extLst>
                  <a:ext uri="{0D108BD9-81ED-4DB2-BD59-A6C34878D82A}">
                    <a16:rowId xmlns:a16="http://schemas.microsoft.com/office/drawing/2014/main" xmlns="" val="3315521069"/>
                  </a:ext>
                </a:extLst>
              </a:tr>
            </a:tbl>
          </a:graphicData>
        </a:graphic>
      </p:graphicFrame>
      <p:sp>
        <p:nvSpPr>
          <p:cNvPr id="12" name="TextBox 11">
            <a:extLst>
              <a:ext uri="{FF2B5EF4-FFF2-40B4-BE49-F238E27FC236}">
                <a16:creationId xmlns:a16="http://schemas.microsoft.com/office/drawing/2014/main" xmlns="" id="{BA055B9D-C023-7EC1-8686-4C8CB289174A}"/>
              </a:ext>
            </a:extLst>
          </p:cNvPr>
          <p:cNvSpPr txBox="1"/>
          <p:nvPr/>
        </p:nvSpPr>
        <p:spPr>
          <a:xfrm>
            <a:off x="221602" y="4327448"/>
            <a:ext cx="6291165" cy="2031325"/>
          </a:xfrm>
          <a:prstGeom prst="rect">
            <a:avLst/>
          </a:prstGeom>
          <a:noFill/>
        </p:spPr>
        <p:txBody>
          <a:bodyPr wrap="square">
            <a:spAutoFit/>
          </a:bodyPr>
          <a:lstStyle/>
          <a:p>
            <a:pPr marL="285750" indent="-285750" algn="just">
              <a:buFont typeface="Arial" panose="020B0604020202020204" pitchFamily="34" charset="0"/>
              <a:buChar char="•"/>
            </a:pPr>
            <a:r>
              <a:rPr lang="en-US" b="1" dirty="0"/>
              <a:t>Example: </a:t>
            </a:r>
            <a:r>
              <a:rPr lang="en-US" dirty="0"/>
              <a:t>The program to evaluate X = (A + B) ∗ (C + D) is as follows:</a:t>
            </a:r>
          </a:p>
          <a:p>
            <a:pPr marL="742950" lvl="1" indent="-285750" algn="just">
              <a:buFont typeface="Arial" panose="020B0604020202020204" pitchFamily="34" charset="0"/>
              <a:buChar char="•"/>
            </a:pPr>
            <a:r>
              <a:rPr lang="en-US" dirty="0"/>
              <a:t>Two processor registers, R1 and R2. </a:t>
            </a:r>
          </a:p>
          <a:p>
            <a:pPr marL="742950" lvl="1" indent="-285750" algn="just">
              <a:buFont typeface="Arial" panose="020B0604020202020204" pitchFamily="34" charset="0"/>
              <a:buChar char="•"/>
            </a:pPr>
            <a:r>
              <a:rPr lang="en-US" dirty="0"/>
              <a:t>The symbol M [A] denotes the operand at memory address symbolized by A. The operand1 and operand2 contain the data or address that the CPU will operate. Operand 3 contains the result’s address.</a:t>
            </a:r>
            <a:endParaRPr lang="en-IN" dirty="0"/>
          </a:p>
        </p:txBody>
      </p:sp>
      <p:graphicFrame>
        <p:nvGraphicFramePr>
          <p:cNvPr id="3" name="Table 3">
            <a:extLst>
              <a:ext uri="{FF2B5EF4-FFF2-40B4-BE49-F238E27FC236}">
                <a16:creationId xmlns:a16="http://schemas.microsoft.com/office/drawing/2014/main" xmlns="" id="{C2719E2B-881A-D497-6001-8F0BFFF9AE70}"/>
              </a:ext>
            </a:extLst>
          </p:cNvPr>
          <p:cNvGraphicFramePr>
            <a:graphicFrameLocks noGrp="1"/>
          </p:cNvGraphicFramePr>
          <p:nvPr>
            <p:extLst>
              <p:ext uri="{D42A27DB-BD31-4B8C-83A1-F6EECF244321}">
                <p14:modId xmlns:p14="http://schemas.microsoft.com/office/powerpoint/2010/main" xmlns="" val="3139473439"/>
              </p:ext>
            </p:extLst>
          </p:nvPr>
        </p:nvGraphicFramePr>
        <p:xfrm>
          <a:off x="7294768" y="4769504"/>
          <a:ext cx="4480465" cy="1147212"/>
        </p:xfrm>
        <a:graphic>
          <a:graphicData uri="http://schemas.openxmlformats.org/drawingml/2006/table">
            <a:tbl>
              <a:tblPr firstRow="1" bandRow="1">
                <a:tableStyleId>{5940675A-B579-460E-94D1-54222C63F5DA}</a:tableStyleId>
              </a:tblPr>
              <a:tblGrid>
                <a:gridCol w="1165793">
                  <a:extLst>
                    <a:ext uri="{9D8B030D-6E8A-4147-A177-3AD203B41FA5}">
                      <a16:colId xmlns:a16="http://schemas.microsoft.com/office/drawing/2014/main" xmlns="" val="1030104686"/>
                    </a:ext>
                  </a:extLst>
                </a:gridCol>
                <a:gridCol w="1200799">
                  <a:extLst>
                    <a:ext uri="{9D8B030D-6E8A-4147-A177-3AD203B41FA5}">
                      <a16:colId xmlns:a16="http://schemas.microsoft.com/office/drawing/2014/main" xmlns="" val="2960791815"/>
                    </a:ext>
                  </a:extLst>
                </a:gridCol>
                <a:gridCol w="2113873">
                  <a:extLst>
                    <a:ext uri="{9D8B030D-6E8A-4147-A177-3AD203B41FA5}">
                      <a16:colId xmlns:a16="http://schemas.microsoft.com/office/drawing/2014/main" xmlns="" val="83028477"/>
                    </a:ext>
                  </a:extLst>
                </a:gridCol>
              </a:tblGrid>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IN" dirty="0"/>
                        <a:t>R1, A, B</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R1 ← M[A] + M [B]</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98010596"/>
                  </a:ext>
                </a:extLst>
              </a:tr>
              <a:tr h="382404">
                <a:tc>
                  <a:txBody>
                    <a:bodyPr/>
                    <a:lstStyle/>
                    <a:p>
                      <a:r>
                        <a:rPr lang="en-IN" dirty="0"/>
                        <a:t>ADD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dirty="0"/>
                        <a:t>R2, C, 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R2 ← M[C] + M [D]</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1545503"/>
                  </a:ext>
                </a:extLst>
              </a:tr>
              <a:tr h="382404">
                <a:tc>
                  <a:txBody>
                    <a:bodyPr/>
                    <a:lstStyle/>
                    <a:p>
                      <a:r>
                        <a:rPr lang="en-IN" dirty="0"/>
                        <a:t>MUL</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dirty="0"/>
                        <a:t>X, R1, R2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M [X] ← R1 ∗ R2</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4410759"/>
                  </a:ext>
                </a:extLst>
              </a:tr>
            </a:tbl>
          </a:graphicData>
        </a:graphic>
      </p:graphicFrame>
    </p:spTree>
    <p:extLst>
      <p:ext uri="{BB962C8B-B14F-4D97-AF65-F5344CB8AC3E}">
        <p14:creationId xmlns:p14="http://schemas.microsoft.com/office/powerpoint/2010/main" xmlns="" val="4146403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4</a:t>
            </a:r>
            <a:r>
              <a:rPr lang="en-US" sz="2800" dirty="0">
                <a:solidFill>
                  <a:schemeClr val="tx1"/>
                </a:solidFill>
              </a:rPr>
              <a:t>. Addressing Modes</a:t>
            </a:r>
            <a:endParaRPr lang="en-IN" dirty="0">
              <a:solidFill>
                <a:schemeClr val="tx1"/>
              </a:solidFill>
            </a:endParaRPr>
          </a:p>
        </p:txBody>
      </p:sp>
    </p:spTree>
    <p:extLst>
      <p:ext uri="{BB962C8B-B14F-4D97-AF65-F5344CB8AC3E}">
        <p14:creationId xmlns:p14="http://schemas.microsoft.com/office/powerpoint/2010/main" xmlns="" val="66305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Addressing modes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11177956" cy="5085183"/>
          </a:xfrm>
        </p:spPr>
        <p:txBody>
          <a:bodyPr>
            <a:normAutofit/>
          </a:bodyPr>
          <a:lstStyle/>
          <a:p>
            <a:pPr algn="just">
              <a:lnSpc>
                <a:spcPct val="150000"/>
              </a:lnSpc>
              <a:spcAft>
                <a:spcPts val="1000"/>
              </a:spcAft>
            </a:pPr>
            <a:r>
              <a:rPr lang="en-US" sz="2000" dirty="0">
                <a:solidFill>
                  <a:schemeClr val="tx1"/>
                </a:solidFill>
              </a:rPr>
              <a:t>The operation field of an instruction specifies the operation to be performed. This operation will be executed on some data which is stored in computer registers or the main memory. </a:t>
            </a:r>
          </a:p>
          <a:p>
            <a:pPr algn="just">
              <a:lnSpc>
                <a:spcPct val="150000"/>
              </a:lnSpc>
              <a:spcAft>
                <a:spcPts val="1000"/>
              </a:spcAft>
            </a:pPr>
            <a:r>
              <a:rPr lang="en-US" sz="2000" b="1" dirty="0">
                <a:solidFill>
                  <a:schemeClr val="tx1"/>
                </a:solidFill>
              </a:rPr>
              <a:t>Addressing modes define the rules and mechanisms by which the processor calculates the effective memory address or operand location for data operations.</a:t>
            </a:r>
          </a:p>
          <a:p>
            <a:pPr algn="just">
              <a:lnSpc>
                <a:spcPct val="150000"/>
              </a:lnSpc>
              <a:spcAft>
                <a:spcPts val="1000"/>
              </a:spcAft>
            </a:pPr>
            <a:r>
              <a:rPr lang="en-US" sz="2000" dirty="0">
                <a:solidFill>
                  <a:schemeClr val="tx1"/>
                </a:solidFill>
              </a:rPr>
              <a:t>The way any operand is selected during the program execution is dependent on the addressing mode of the instruction. The purpose of using addressing modes is as follows:</a:t>
            </a:r>
          </a:p>
          <a:p>
            <a:pPr marL="781200" lvl="1" indent="-457200" algn="just">
              <a:lnSpc>
                <a:spcPct val="150000"/>
              </a:lnSpc>
              <a:spcAft>
                <a:spcPts val="1000"/>
              </a:spcAft>
              <a:buFont typeface="+mj-lt"/>
              <a:buAutoNum type="arabicPeriod"/>
            </a:pPr>
            <a:r>
              <a:rPr lang="en-US" sz="1800" dirty="0">
                <a:solidFill>
                  <a:schemeClr val="tx1"/>
                </a:solidFill>
              </a:rPr>
              <a:t>To give the programming versatility to the user.</a:t>
            </a:r>
          </a:p>
          <a:p>
            <a:pPr marL="781200" lvl="1" indent="-457200" algn="just">
              <a:lnSpc>
                <a:spcPct val="150000"/>
              </a:lnSpc>
              <a:spcAft>
                <a:spcPts val="1000"/>
              </a:spcAft>
              <a:buFont typeface="+mj-lt"/>
              <a:buAutoNum type="arabicPeriod"/>
            </a:pPr>
            <a:r>
              <a:rPr lang="en-US" sz="1800" dirty="0">
                <a:solidFill>
                  <a:schemeClr val="tx1"/>
                </a:solidFill>
              </a:rPr>
              <a:t>To reduce the number of bits in addressing the field of instruction.</a:t>
            </a:r>
          </a:p>
          <a:p>
            <a:pPr algn="just">
              <a:lnSpc>
                <a:spcPct val="150000"/>
              </a:lnSpc>
              <a:spcAft>
                <a:spcPts val="1000"/>
              </a:spcAft>
            </a:pPr>
            <a:endParaRPr lang="en-US" sz="2000" dirty="0">
              <a:solidFill>
                <a:schemeClr val="tx1"/>
              </a:solidFill>
            </a:endParaRPr>
          </a:p>
        </p:txBody>
      </p:sp>
    </p:spTree>
    <p:extLst>
      <p:ext uri="{BB962C8B-B14F-4D97-AF65-F5344CB8AC3E}">
        <p14:creationId xmlns:p14="http://schemas.microsoft.com/office/powerpoint/2010/main" xmlns="" val="2584966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xmlns="" id="{FB2D31FE-B0E6-7671-4DEC-07D66510A3C1}"/>
              </a:ext>
            </a:extLst>
          </p:cNvPr>
          <p:cNvGraphicFramePr>
            <a:graphicFrameLocks noGrp="1"/>
          </p:cNvGraphicFramePr>
          <p:nvPr>
            <p:extLst>
              <p:ext uri="{D42A27DB-BD31-4B8C-83A1-F6EECF244321}">
                <p14:modId xmlns:p14="http://schemas.microsoft.com/office/powerpoint/2010/main" xmlns="" val="645832018"/>
              </p:ext>
            </p:extLst>
          </p:nvPr>
        </p:nvGraphicFramePr>
        <p:xfrm>
          <a:off x="581193" y="3214394"/>
          <a:ext cx="2801257" cy="473991"/>
        </p:xfrm>
        <a:graphic>
          <a:graphicData uri="http://schemas.openxmlformats.org/drawingml/2006/table">
            <a:tbl>
              <a:tblPr firstRow="1" bandRow="1">
                <a:tableStyleId>{BC89EF96-8CEA-46FF-86C4-4CE0E7609802}</a:tableStyleId>
              </a:tblPr>
              <a:tblGrid>
                <a:gridCol w="2801257">
                  <a:extLst>
                    <a:ext uri="{9D8B030D-6E8A-4147-A177-3AD203B41FA5}">
                      <a16:colId xmlns:a16="http://schemas.microsoft.com/office/drawing/2014/main" xmlns="" val="2332733749"/>
                    </a:ext>
                  </a:extLst>
                </a:gridCol>
              </a:tblGrid>
              <a:tr h="473991">
                <a:tc>
                  <a:txBody>
                    <a:bodyPr/>
                    <a:lstStyle/>
                    <a:p>
                      <a:pPr algn="ctr"/>
                      <a:r>
                        <a:rPr lang="en-IN" dirty="0"/>
                        <a:t>Types of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E8CB8E05-E47E-E257-CE4F-D78B14BEA7F1}"/>
              </a:ext>
            </a:extLst>
          </p:cNvPr>
          <p:cNvGraphicFramePr>
            <a:graphicFrameLocks noGrp="1"/>
          </p:cNvGraphicFramePr>
          <p:nvPr>
            <p:extLst>
              <p:ext uri="{D42A27DB-BD31-4B8C-83A1-F6EECF244321}">
                <p14:modId xmlns:p14="http://schemas.microsoft.com/office/powerpoint/2010/main" xmlns="" val="3478792568"/>
              </p:ext>
            </p:extLst>
          </p:nvPr>
        </p:nvGraphicFramePr>
        <p:xfrm>
          <a:off x="6008292" y="3029889"/>
          <a:ext cx="3835477" cy="365761"/>
        </p:xfrm>
        <a:graphic>
          <a:graphicData uri="http://schemas.openxmlformats.org/drawingml/2006/table">
            <a:tbl>
              <a:tblPr firstRow="1" bandRow="1">
                <a:tableStyleId>{BC89EF96-8CEA-46FF-86C4-4CE0E7609802}</a:tableStyleId>
              </a:tblPr>
              <a:tblGrid>
                <a:gridCol w="3835477">
                  <a:extLst>
                    <a:ext uri="{9D8B030D-6E8A-4147-A177-3AD203B41FA5}">
                      <a16:colId xmlns:a16="http://schemas.microsoft.com/office/drawing/2014/main" xmlns="" val="2332733749"/>
                    </a:ext>
                  </a:extLst>
                </a:gridCol>
              </a:tblGrid>
              <a:tr h="365761">
                <a:tc>
                  <a:txBody>
                    <a:bodyPr/>
                    <a:lstStyle/>
                    <a:p>
                      <a:pPr algn="l"/>
                      <a:r>
                        <a:rPr lang="en-IN"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3EC824FA-69AA-E7D9-F13D-AF71F4913BF8}"/>
              </a:ext>
            </a:extLst>
          </p:cNvPr>
          <p:cNvGraphicFramePr>
            <a:graphicFrameLocks noGrp="1"/>
          </p:cNvGraphicFramePr>
          <p:nvPr>
            <p:extLst>
              <p:ext uri="{D42A27DB-BD31-4B8C-83A1-F6EECF244321}">
                <p14:modId xmlns:p14="http://schemas.microsoft.com/office/powerpoint/2010/main" xmlns="" val="1558977980"/>
              </p:ext>
            </p:extLst>
          </p:nvPr>
        </p:nvGraphicFramePr>
        <p:xfrm>
          <a:off x="6008294" y="2606749"/>
          <a:ext cx="3835479" cy="365760"/>
        </p:xfrm>
        <a:graphic>
          <a:graphicData uri="http://schemas.openxmlformats.org/drawingml/2006/table">
            <a:tbl>
              <a:tblPr firstRow="1" bandRow="1">
                <a:tableStyleId>{BC89EF96-8CEA-46FF-86C4-4CE0E7609802}</a:tableStyleId>
              </a:tblPr>
              <a:tblGrid>
                <a:gridCol w="3835479">
                  <a:extLst>
                    <a:ext uri="{9D8B030D-6E8A-4147-A177-3AD203B41FA5}">
                      <a16:colId xmlns:a16="http://schemas.microsoft.com/office/drawing/2014/main" xmlns="" val="2332733749"/>
                    </a:ext>
                  </a:extLst>
                </a:gridCol>
              </a:tblGrid>
              <a:tr h="294611">
                <a:tc>
                  <a:txBody>
                    <a:bodyPr/>
                    <a:lstStyle/>
                    <a:p>
                      <a:pPr algn="l"/>
                      <a:r>
                        <a:rPr lang="en-IN"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200115F3-5B9E-E1D7-4AE9-F3A884987053}"/>
              </a:ext>
            </a:extLst>
          </p:cNvPr>
          <p:cNvGraphicFramePr>
            <a:graphicFrameLocks noGrp="1"/>
          </p:cNvGraphicFramePr>
          <p:nvPr>
            <p:extLst>
              <p:ext uri="{D42A27DB-BD31-4B8C-83A1-F6EECF244321}">
                <p14:modId xmlns:p14="http://schemas.microsoft.com/office/powerpoint/2010/main" xmlns="" val="456772680"/>
              </p:ext>
            </p:extLst>
          </p:nvPr>
        </p:nvGraphicFramePr>
        <p:xfrm>
          <a:off x="6008294" y="2183609"/>
          <a:ext cx="3835485" cy="365760"/>
        </p:xfrm>
        <a:graphic>
          <a:graphicData uri="http://schemas.openxmlformats.org/drawingml/2006/table">
            <a:tbl>
              <a:tblPr firstRow="1" bandRow="1">
                <a:tableStyleId>{BC89EF96-8CEA-46FF-86C4-4CE0E7609802}</a:tableStyleId>
              </a:tblPr>
              <a:tblGrid>
                <a:gridCol w="3835485">
                  <a:extLst>
                    <a:ext uri="{9D8B030D-6E8A-4147-A177-3AD203B41FA5}">
                      <a16:colId xmlns:a16="http://schemas.microsoft.com/office/drawing/2014/main" xmlns="" val="2332733749"/>
                    </a:ext>
                  </a:extLst>
                </a:gridCol>
              </a:tblGrid>
              <a:tr h="269634">
                <a:tc>
                  <a:txBody>
                    <a:bodyPr/>
                    <a:lstStyle/>
                    <a:p>
                      <a:pPr algn="l"/>
                      <a:r>
                        <a:rPr lang="en-IN"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C169041B-EA75-8682-EE62-4525FE9266CD}"/>
              </a:ext>
            </a:extLst>
          </p:cNvPr>
          <p:cNvGraphicFramePr>
            <a:graphicFrameLocks noGrp="1"/>
          </p:cNvGraphicFramePr>
          <p:nvPr>
            <p:extLst>
              <p:ext uri="{D42A27DB-BD31-4B8C-83A1-F6EECF244321}">
                <p14:modId xmlns:p14="http://schemas.microsoft.com/office/powerpoint/2010/main" xmlns="" val="980155917"/>
              </p:ext>
            </p:extLst>
          </p:nvPr>
        </p:nvGraphicFramePr>
        <p:xfrm>
          <a:off x="6008294" y="1760918"/>
          <a:ext cx="3835489" cy="365760"/>
        </p:xfrm>
        <a:graphic>
          <a:graphicData uri="http://schemas.openxmlformats.org/drawingml/2006/table">
            <a:tbl>
              <a:tblPr firstRow="1" bandRow="1">
                <a:tableStyleId>{BC89EF96-8CEA-46FF-86C4-4CE0E7609802}</a:tableStyleId>
              </a:tblPr>
              <a:tblGrid>
                <a:gridCol w="3835489">
                  <a:extLst>
                    <a:ext uri="{9D8B030D-6E8A-4147-A177-3AD203B41FA5}">
                      <a16:colId xmlns:a16="http://schemas.microsoft.com/office/drawing/2014/main" xmlns="" val="2332733749"/>
                    </a:ext>
                  </a:extLst>
                </a:gridCol>
              </a:tblGrid>
              <a:tr h="365760">
                <a:tc>
                  <a:txBody>
                    <a:bodyPr/>
                    <a:lstStyle/>
                    <a:p>
                      <a:pPr algn="l"/>
                      <a:r>
                        <a:rPr lang="en-IN"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0BC56A4E-6E36-6289-0D61-4F928EF4E8F9}"/>
              </a:ext>
            </a:extLst>
          </p:cNvPr>
          <p:cNvGraphicFramePr>
            <a:graphicFrameLocks noGrp="1"/>
          </p:cNvGraphicFramePr>
          <p:nvPr>
            <p:extLst>
              <p:ext uri="{D42A27DB-BD31-4B8C-83A1-F6EECF244321}">
                <p14:modId xmlns:p14="http://schemas.microsoft.com/office/powerpoint/2010/main" xmlns="" val="2731343651"/>
              </p:ext>
            </p:extLst>
          </p:nvPr>
        </p:nvGraphicFramePr>
        <p:xfrm>
          <a:off x="6008294" y="1356202"/>
          <a:ext cx="3835495" cy="365761"/>
        </p:xfrm>
        <a:graphic>
          <a:graphicData uri="http://schemas.openxmlformats.org/drawingml/2006/table">
            <a:tbl>
              <a:tblPr firstRow="1" bandRow="1">
                <a:tableStyleId>{BC89EF96-8CEA-46FF-86C4-4CE0E7609802}</a:tableStyleId>
              </a:tblPr>
              <a:tblGrid>
                <a:gridCol w="3835495">
                  <a:extLst>
                    <a:ext uri="{9D8B030D-6E8A-4147-A177-3AD203B41FA5}">
                      <a16:colId xmlns:a16="http://schemas.microsoft.com/office/drawing/2014/main" xmlns="" val="2332733749"/>
                    </a:ext>
                  </a:extLst>
                </a:gridCol>
              </a:tblGrid>
              <a:tr h="365761">
                <a:tc>
                  <a:txBody>
                    <a:bodyPr/>
                    <a:lstStyle/>
                    <a:p>
                      <a:pPr algn="l"/>
                      <a:r>
                        <a:rPr lang="en-IN"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63AEBAB7-B11A-4972-E479-0EB10ACE7C66}"/>
              </a:ext>
            </a:extLst>
          </p:cNvPr>
          <p:cNvGraphicFramePr>
            <a:graphicFrameLocks noGrp="1"/>
          </p:cNvGraphicFramePr>
          <p:nvPr>
            <p:extLst>
              <p:ext uri="{D42A27DB-BD31-4B8C-83A1-F6EECF244321}">
                <p14:modId xmlns:p14="http://schemas.microsoft.com/office/powerpoint/2010/main" xmlns="" val="600792619"/>
              </p:ext>
            </p:extLst>
          </p:nvPr>
        </p:nvGraphicFramePr>
        <p:xfrm>
          <a:off x="6008295" y="951487"/>
          <a:ext cx="3835499" cy="365760"/>
        </p:xfrm>
        <a:graphic>
          <a:graphicData uri="http://schemas.openxmlformats.org/drawingml/2006/table">
            <a:tbl>
              <a:tblPr firstRow="1" bandRow="1">
                <a:tableStyleId>{BC89EF96-8CEA-46FF-86C4-4CE0E7609802}</a:tableStyleId>
              </a:tblPr>
              <a:tblGrid>
                <a:gridCol w="3835499">
                  <a:extLst>
                    <a:ext uri="{9D8B030D-6E8A-4147-A177-3AD203B41FA5}">
                      <a16:colId xmlns:a16="http://schemas.microsoft.com/office/drawing/2014/main" xmlns="" val="2332733749"/>
                    </a:ext>
                  </a:extLst>
                </a:gridCol>
              </a:tblGrid>
              <a:tr h="317463">
                <a:tc>
                  <a:txBody>
                    <a:bodyPr/>
                    <a:lstStyle/>
                    <a:p>
                      <a:pPr algn="l"/>
                      <a:r>
                        <a:rPr lang="en-IN"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4" name="Table 7">
            <a:extLst>
              <a:ext uri="{FF2B5EF4-FFF2-40B4-BE49-F238E27FC236}">
                <a16:creationId xmlns:a16="http://schemas.microsoft.com/office/drawing/2014/main" xmlns="" id="{A880C171-5EE2-4F8E-FA61-B21B55021465}"/>
              </a:ext>
            </a:extLst>
          </p:cNvPr>
          <p:cNvGraphicFramePr>
            <a:graphicFrameLocks noGrp="1"/>
          </p:cNvGraphicFramePr>
          <p:nvPr>
            <p:extLst>
              <p:ext uri="{D42A27DB-BD31-4B8C-83A1-F6EECF244321}">
                <p14:modId xmlns:p14="http://schemas.microsoft.com/office/powerpoint/2010/main" xmlns="" val="36072478"/>
              </p:ext>
            </p:extLst>
          </p:nvPr>
        </p:nvGraphicFramePr>
        <p:xfrm>
          <a:off x="6008290" y="5108292"/>
          <a:ext cx="3835465" cy="365761"/>
        </p:xfrm>
        <a:graphic>
          <a:graphicData uri="http://schemas.openxmlformats.org/drawingml/2006/table">
            <a:tbl>
              <a:tblPr firstRow="1" bandRow="1">
                <a:tableStyleId>{BC89EF96-8CEA-46FF-86C4-4CE0E7609802}</a:tableStyleId>
              </a:tblPr>
              <a:tblGrid>
                <a:gridCol w="3835465">
                  <a:extLst>
                    <a:ext uri="{9D8B030D-6E8A-4147-A177-3AD203B41FA5}">
                      <a16:colId xmlns:a16="http://schemas.microsoft.com/office/drawing/2014/main" xmlns="" val="2332733749"/>
                    </a:ext>
                  </a:extLst>
                </a:gridCol>
              </a:tblGrid>
              <a:tr h="365761">
                <a:tc>
                  <a:txBody>
                    <a:bodyPr/>
                    <a:lstStyle/>
                    <a:p>
                      <a:pPr algn="just"/>
                      <a:r>
                        <a:rPr lang="en-IN"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5" name="Table 7">
            <a:extLst>
              <a:ext uri="{FF2B5EF4-FFF2-40B4-BE49-F238E27FC236}">
                <a16:creationId xmlns:a16="http://schemas.microsoft.com/office/drawing/2014/main" xmlns="" id="{48F9482B-274B-F0A9-98F0-C4499477088A}"/>
              </a:ext>
            </a:extLst>
          </p:cNvPr>
          <p:cNvGraphicFramePr>
            <a:graphicFrameLocks noGrp="1"/>
          </p:cNvGraphicFramePr>
          <p:nvPr>
            <p:extLst>
              <p:ext uri="{D42A27DB-BD31-4B8C-83A1-F6EECF244321}">
                <p14:modId xmlns:p14="http://schemas.microsoft.com/office/powerpoint/2010/main" xmlns="" val="1972461121"/>
              </p:ext>
            </p:extLst>
          </p:nvPr>
        </p:nvGraphicFramePr>
        <p:xfrm>
          <a:off x="6008292" y="4685152"/>
          <a:ext cx="3835466" cy="365760"/>
        </p:xfrm>
        <a:graphic>
          <a:graphicData uri="http://schemas.openxmlformats.org/drawingml/2006/table">
            <a:tbl>
              <a:tblPr firstRow="1" bandRow="1">
                <a:tableStyleId>{BC89EF96-8CEA-46FF-86C4-4CE0E7609802}</a:tableStyleId>
              </a:tblPr>
              <a:tblGrid>
                <a:gridCol w="3835466">
                  <a:extLst>
                    <a:ext uri="{9D8B030D-6E8A-4147-A177-3AD203B41FA5}">
                      <a16:colId xmlns:a16="http://schemas.microsoft.com/office/drawing/2014/main" xmlns="" val="2332733749"/>
                    </a:ext>
                  </a:extLst>
                </a:gridCol>
              </a:tblGrid>
              <a:tr h="294611">
                <a:tc>
                  <a:txBody>
                    <a:bodyPr/>
                    <a:lstStyle/>
                    <a:p>
                      <a:pPr algn="just"/>
                      <a:r>
                        <a:rPr lang="en-IN"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6" name="Table 7">
            <a:extLst>
              <a:ext uri="{FF2B5EF4-FFF2-40B4-BE49-F238E27FC236}">
                <a16:creationId xmlns:a16="http://schemas.microsoft.com/office/drawing/2014/main" xmlns="" id="{B6E47B92-DE9A-3062-15B3-F74A6A77FCA3}"/>
              </a:ext>
            </a:extLst>
          </p:cNvPr>
          <p:cNvGraphicFramePr>
            <a:graphicFrameLocks noGrp="1"/>
          </p:cNvGraphicFramePr>
          <p:nvPr>
            <p:extLst>
              <p:ext uri="{D42A27DB-BD31-4B8C-83A1-F6EECF244321}">
                <p14:modId xmlns:p14="http://schemas.microsoft.com/office/powerpoint/2010/main" xmlns="" val="659383727"/>
              </p:ext>
            </p:extLst>
          </p:nvPr>
        </p:nvGraphicFramePr>
        <p:xfrm>
          <a:off x="6008292" y="4262012"/>
          <a:ext cx="3835470" cy="365760"/>
        </p:xfrm>
        <a:graphic>
          <a:graphicData uri="http://schemas.openxmlformats.org/drawingml/2006/table">
            <a:tbl>
              <a:tblPr firstRow="1" bandRow="1">
                <a:tableStyleId>{BC89EF96-8CEA-46FF-86C4-4CE0E7609802}</a:tableStyleId>
              </a:tblPr>
              <a:tblGrid>
                <a:gridCol w="3835470">
                  <a:extLst>
                    <a:ext uri="{9D8B030D-6E8A-4147-A177-3AD203B41FA5}">
                      <a16:colId xmlns:a16="http://schemas.microsoft.com/office/drawing/2014/main" xmlns="" val="2332733749"/>
                    </a:ext>
                  </a:extLst>
                </a:gridCol>
              </a:tblGrid>
              <a:tr h="269634">
                <a:tc>
                  <a:txBody>
                    <a:bodyPr/>
                    <a:lstStyle/>
                    <a:p>
                      <a:pPr algn="just"/>
                      <a:r>
                        <a:rPr lang="en-IN"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7" name="Table 7">
            <a:extLst>
              <a:ext uri="{FF2B5EF4-FFF2-40B4-BE49-F238E27FC236}">
                <a16:creationId xmlns:a16="http://schemas.microsoft.com/office/drawing/2014/main" xmlns="" id="{0B8CD8C7-3469-CB9C-549E-B117E938FEC8}"/>
              </a:ext>
            </a:extLst>
          </p:cNvPr>
          <p:cNvGraphicFramePr>
            <a:graphicFrameLocks noGrp="1"/>
          </p:cNvGraphicFramePr>
          <p:nvPr>
            <p:extLst>
              <p:ext uri="{D42A27DB-BD31-4B8C-83A1-F6EECF244321}">
                <p14:modId xmlns:p14="http://schemas.microsoft.com/office/powerpoint/2010/main" xmlns="" val="2239299579"/>
              </p:ext>
            </p:extLst>
          </p:nvPr>
        </p:nvGraphicFramePr>
        <p:xfrm>
          <a:off x="6008292" y="3839321"/>
          <a:ext cx="3835473" cy="365760"/>
        </p:xfrm>
        <a:graphic>
          <a:graphicData uri="http://schemas.openxmlformats.org/drawingml/2006/table">
            <a:tbl>
              <a:tblPr firstRow="1" bandRow="1">
                <a:tableStyleId>{BC89EF96-8CEA-46FF-86C4-4CE0E7609802}</a:tableStyleId>
              </a:tblPr>
              <a:tblGrid>
                <a:gridCol w="3835473">
                  <a:extLst>
                    <a:ext uri="{9D8B030D-6E8A-4147-A177-3AD203B41FA5}">
                      <a16:colId xmlns:a16="http://schemas.microsoft.com/office/drawing/2014/main" xmlns="" val="2332733749"/>
                    </a:ext>
                  </a:extLst>
                </a:gridCol>
              </a:tblGrid>
              <a:tr h="365760">
                <a:tc>
                  <a:txBody>
                    <a:bodyPr/>
                    <a:lstStyle/>
                    <a:p>
                      <a:pPr algn="just"/>
                      <a:r>
                        <a:rPr lang="en-IN"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8" name="Table 7">
            <a:extLst>
              <a:ext uri="{FF2B5EF4-FFF2-40B4-BE49-F238E27FC236}">
                <a16:creationId xmlns:a16="http://schemas.microsoft.com/office/drawing/2014/main" xmlns="" id="{D6A68085-BDEE-A979-FC45-30D7E8C02169}"/>
              </a:ext>
            </a:extLst>
          </p:cNvPr>
          <p:cNvGraphicFramePr>
            <a:graphicFrameLocks noGrp="1"/>
          </p:cNvGraphicFramePr>
          <p:nvPr>
            <p:extLst>
              <p:ext uri="{D42A27DB-BD31-4B8C-83A1-F6EECF244321}">
                <p14:modId xmlns:p14="http://schemas.microsoft.com/office/powerpoint/2010/main" xmlns="" val="1646481804"/>
              </p:ext>
            </p:extLst>
          </p:nvPr>
        </p:nvGraphicFramePr>
        <p:xfrm>
          <a:off x="6008292" y="3434605"/>
          <a:ext cx="3835475" cy="365761"/>
        </p:xfrm>
        <a:graphic>
          <a:graphicData uri="http://schemas.openxmlformats.org/drawingml/2006/table">
            <a:tbl>
              <a:tblPr firstRow="1" bandRow="1">
                <a:tableStyleId>{BC89EF96-8CEA-46FF-86C4-4CE0E7609802}</a:tableStyleId>
              </a:tblPr>
              <a:tblGrid>
                <a:gridCol w="3835475">
                  <a:extLst>
                    <a:ext uri="{9D8B030D-6E8A-4147-A177-3AD203B41FA5}">
                      <a16:colId xmlns:a16="http://schemas.microsoft.com/office/drawing/2014/main" xmlns="" val="2332733749"/>
                    </a:ext>
                  </a:extLst>
                </a:gridCol>
              </a:tblGrid>
              <a:tr h="365761">
                <a:tc>
                  <a:txBody>
                    <a:bodyPr/>
                    <a:lstStyle/>
                    <a:p>
                      <a:pPr algn="l"/>
                      <a:r>
                        <a:rPr lang="en-IN"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29" name="Table 7">
            <a:extLst>
              <a:ext uri="{FF2B5EF4-FFF2-40B4-BE49-F238E27FC236}">
                <a16:creationId xmlns:a16="http://schemas.microsoft.com/office/drawing/2014/main" xmlns="" id="{7BCA82CD-2A51-9C58-E1AD-4E04D22E1DC9}"/>
              </a:ext>
            </a:extLst>
          </p:cNvPr>
          <p:cNvGraphicFramePr>
            <a:graphicFrameLocks noGrp="1"/>
          </p:cNvGraphicFramePr>
          <p:nvPr>
            <p:extLst>
              <p:ext uri="{D42A27DB-BD31-4B8C-83A1-F6EECF244321}">
                <p14:modId xmlns:p14="http://schemas.microsoft.com/office/powerpoint/2010/main" xmlns="" val="2403682992"/>
              </p:ext>
            </p:extLst>
          </p:nvPr>
        </p:nvGraphicFramePr>
        <p:xfrm>
          <a:off x="6008290" y="5546349"/>
          <a:ext cx="3835464" cy="365761"/>
        </p:xfrm>
        <a:graphic>
          <a:graphicData uri="http://schemas.openxmlformats.org/drawingml/2006/table">
            <a:tbl>
              <a:tblPr firstRow="1" bandRow="1">
                <a:tableStyleId>{BC89EF96-8CEA-46FF-86C4-4CE0E7609802}</a:tableStyleId>
              </a:tblPr>
              <a:tblGrid>
                <a:gridCol w="3835464">
                  <a:extLst>
                    <a:ext uri="{9D8B030D-6E8A-4147-A177-3AD203B41FA5}">
                      <a16:colId xmlns:a16="http://schemas.microsoft.com/office/drawing/2014/main" xmlns="" val="2332733749"/>
                    </a:ext>
                  </a:extLst>
                </a:gridCol>
              </a:tblGrid>
              <a:tr h="365761">
                <a:tc>
                  <a:txBody>
                    <a:bodyPr/>
                    <a:lstStyle/>
                    <a:p>
                      <a:pPr algn="just"/>
                      <a:r>
                        <a:rPr lang="en-IN"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0" name="Table 7">
            <a:extLst>
              <a:ext uri="{FF2B5EF4-FFF2-40B4-BE49-F238E27FC236}">
                <a16:creationId xmlns:a16="http://schemas.microsoft.com/office/drawing/2014/main" xmlns="" id="{5BF92EF9-5586-3B3A-5C67-767BA3C219F2}"/>
              </a:ext>
            </a:extLst>
          </p:cNvPr>
          <p:cNvGraphicFramePr>
            <a:graphicFrameLocks noGrp="1"/>
          </p:cNvGraphicFramePr>
          <p:nvPr>
            <p:extLst>
              <p:ext uri="{D42A27DB-BD31-4B8C-83A1-F6EECF244321}">
                <p14:modId xmlns:p14="http://schemas.microsoft.com/office/powerpoint/2010/main" xmlns="" val="1077491997"/>
              </p:ext>
            </p:extLst>
          </p:nvPr>
        </p:nvGraphicFramePr>
        <p:xfrm>
          <a:off x="6008290" y="5989348"/>
          <a:ext cx="3835460" cy="365761"/>
        </p:xfrm>
        <a:graphic>
          <a:graphicData uri="http://schemas.openxmlformats.org/drawingml/2006/table">
            <a:tbl>
              <a:tblPr firstRow="1" bandRow="1">
                <a:tableStyleId>{BC89EF96-8CEA-46FF-86C4-4CE0E7609802}</a:tableStyleId>
              </a:tblPr>
              <a:tblGrid>
                <a:gridCol w="3835460">
                  <a:extLst>
                    <a:ext uri="{9D8B030D-6E8A-4147-A177-3AD203B41FA5}">
                      <a16:colId xmlns:a16="http://schemas.microsoft.com/office/drawing/2014/main" xmlns="" val="2332733749"/>
                    </a:ext>
                  </a:extLst>
                </a:gridCol>
              </a:tblGrid>
              <a:tr h="365761">
                <a:tc>
                  <a:txBody>
                    <a:bodyPr/>
                    <a:lstStyle/>
                    <a:p>
                      <a:pPr algn="just"/>
                      <a:r>
                        <a:rPr lang="en-IN" dirty="0"/>
                        <a:t>13 Stack Addressing Modes</a:t>
                      </a:r>
                    </a:p>
                  </a:txBody>
                  <a:tcPr anchor="ctr"/>
                </a:tc>
                <a:extLst>
                  <a:ext uri="{0D108BD9-81ED-4DB2-BD59-A6C34878D82A}">
                    <a16:rowId xmlns:a16="http://schemas.microsoft.com/office/drawing/2014/main" xmlns="" val="3663160337"/>
                  </a:ext>
                </a:extLst>
              </a:tr>
            </a:tbl>
          </a:graphicData>
        </a:graphic>
      </p:graphicFrame>
      <p:cxnSp>
        <p:nvCxnSpPr>
          <p:cNvPr id="32" name="Straight Connector 31">
            <a:extLst>
              <a:ext uri="{FF2B5EF4-FFF2-40B4-BE49-F238E27FC236}">
                <a16:creationId xmlns:a16="http://schemas.microsoft.com/office/drawing/2014/main" xmlns="" id="{73E65D59-8EB9-FBA2-1C2A-E1175BB1298B}"/>
              </a:ext>
            </a:extLst>
          </p:cNvPr>
          <p:cNvCxnSpPr>
            <a:cxnSpLocks/>
          </p:cNvCxnSpPr>
          <p:nvPr/>
        </p:nvCxnSpPr>
        <p:spPr>
          <a:xfrm>
            <a:off x="3382450" y="3451389"/>
            <a:ext cx="10962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674E0B2E-AC64-C7E2-2B82-FFF069DF198B}"/>
              </a:ext>
            </a:extLst>
          </p:cNvPr>
          <p:cNvCxnSpPr>
            <a:cxnSpLocks/>
          </p:cNvCxnSpPr>
          <p:nvPr/>
        </p:nvCxnSpPr>
        <p:spPr>
          <a:xfrm>
            <a:off x="4478694" y="1134367"/>
            <a:ext cx="0" cy="5037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6BD29E2F-C79F-9096-0B64-80D6B80EC38D}"/>
              </a:ext>
            </a:extLst>
          </p:cNvPr>
          <p:cNvCxnSpPr>
            <a:cxnSpLocks/>
            <a:endCxn id="14" idx="1"/>
          </p:cNvCxnSpPr>
          <p:nvPr/>
        </p:nvCxnSpPr>
        <p:spPr>
          <a:xfrm>
            <a:off x="4478694" y="1134367"/>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9E27EF96-1B91-AE1F-88E1-F519F0619C2D}"/>
              </a:ext>
            </a:extLst>
          </p:cNvPr>
          <p:cNvCxnSpPr/>
          <p:nvPr/>
        </p:nvCxnSpPr>
        <p:spPr>
          <a:xfrm>
            <a:off x="4475890" y="236648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1347FED7-54D3-CF21-1C0B-04048632BEBF}"/>
              </a:ext>
            </a:extLst>
          </p:cNvPr>
          <p:cNvCxnSpPr/>
          <p:nvPr/>
        </p:nvCxnSpPr>
        <p:spPr>
          <a:xfrm>
            <a:off x="4475890" y="278962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D1226645-A041-ABDF-B541-86682CF30876}"/>
              </a:ext>
            </a:extLst>
          </p:cNvPr>
          <p:cNvCxnSpPr/>
          <p:nvPr/>
        </p:nvCxnSpPr>
        <p:spPr>
          <a:xfrm>
            <a:off x="4475891" y="321276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CC29549-AEB6-7C75-DD5F-5F29ADF6649E}"/>
              </a:ext>
            </a:extLst>
          </p:cNvPr>
          <p:cNvCxnSpPr/>
          <p:nvPr/>
        </p:nvCxnSpPr>
        <p:spPr>
          <a:xfrm>
            <a:off x="4475891" y="3617485"/>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EB641488-BCA4-71E5-ACD3-9B798C6794E4}"/>
              </a:ext>
            </a:extLst>
          </p:cNvPr>
          <p:cNvCxnSpPr/>
          <p:nvPr/>
        </p:nvCxnSpPr>
        <p:spPr>
          <a:xfrm>
            <a:off x="4475891" y="4022201"/>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03403C0D-3997-9820-ED9E-F7FC34051B24}"/>
              </a:ext>
            </a:extLst>
          </p:cNvPr>
          <p:cNvCxnSpPr/>
          <p:nvPr/>
        </p:nvCxnSpPr>
        <p:spPr>
          <a:xfrm>
            <a:off x="4475892" y="4431594"/>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AABE8AB0-F8A9-4818-FD20-BE10DC0FA349}"/>
              </a:ext>
            </a:extLst>
          </p:cNvPr>
          <p:cNvCxnSpPr/>
          <p:nvPr/>
        </p:nvCxnSpPr>
        <p:spPr>
          <a:xfrm>
            <a:off x="4475893" y="486803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C680E3F1-D5AD-6463-0999-FEE61F96D2DB}"/>
              </a:ext>
            </a:extLst>
          </p:cNvPr>
          <p:cNvCxnSpPr/>
          <p:nvPr/>
        </p:nvCxnSpPr>
        <p:spPr>
          <a:xfrm>
            <a:off x="4475893" y="529117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88B0993-9DEF-CFA1-673D-707F16845C48}"/>
              </a:ext>
            </a:extLst>
          </p:cNvPr>
          <p:cNvCxnSpPr/>
          <p:nvPr/>
        </p:nvCxnSpPr>
        <p:spPr>
          <a:xfrm>
            <a:off x="4475893" y="5729229"/>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A6B995BE-B1DC-34D6-F948-969743E4F37A}"/>
              </a:ext>
            </a:extLst>
          </p:cNvPr>
          <p:cNvCxnSpPr/>
          <p:nvPr/>
        </p:nvCxnSpPr>
        <p:spPr>
          <a:xfrm>
            <a:off x="4475893" y="6171371"/>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C02692CC-804F-123F-1C57-0D1B877EA929}"/>
              </a:ext>
            </a:extLst>
          </p:cNvPr>
          <p:cNvCxnSpPr/>
          <p:nvPr/>
        </p:nvCxnSpPr>
        <p:spPr>
          <a:xfrm>
            <a:off x="4475890" y="1539082"/>
            <a:ext cx="1529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449BD7AE-7EF4-ACC4-4972-0A41A4EB1266}"/>
              </a:ext>
            </a:extLst>
          </p:cNvPr>
          <p:cNvCxnSpPr/>
          <p:nvPr/>
        </p:nvCxnSpPr>
        <p:spPr>
          <a:xfrm>
            <a:off x="4475890" y="1943798"/>
            <a:ext cx="15296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0369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extLst>
              <p:ext uri="{D42A27DB-BD31-4B8C-83A1-F6EECF244321}">
                <p14:modId xmlns:p14="http://schemas.microsoft.com/office/powerpoint/2010/main" xmlns="" val="3456019600"/>
              </p:ext>
            </p:extLst>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extLst>
              <p:ext uri="{D42A27DB-BD31-4B8C-83A1-F6EECF244321}">
                <p14:modId xmlns:p14="http://schemas.microsoft.com/office/powerpoint/2010/main" xmlns="" val="1185990419"/>
              </p:ext>
            </p:extLst>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extLst>
              <p:ext uri="{D42A27DB-BD31-4B8C-83A1-F6EECF244321}">
                <p14:modId xmlns:p14="http://schemas.microsoft.com/office/powerpoint/2010/main" xmlns="" val="3838187771"/>
              </p:ext>
            </p:extLst>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extLst>
              <p:ext uri="{D42A27DB-BD31-4B8C-83A1-F6EECF244321}">
                <p14:modId xmlns:p14="http://schemas.microsoft.com/office/powerpoint/2010/main" xmlns="" val="1200542954"/>
              </p:ext>
            </p:extLst>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extLst>
              <p:ext uri="{D42A27DB-BD31-4B8C-83A1-F6EECF244321}">
                <p14:modId xmlns:p14="http://schemas.microsoft.com/office/powerpoint/2010/main" xmlns="" val="1502998747"/>
              </p:ext>
            </p:extLst>
          </p:nvPr>
        </p:nvGraphicFramePr>
        <p:xfrm>
          <a:off x="92687" y="1374864"/>
          <a:ext cx="3061060" cy="317464"/>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xmlns="" val="2332733749"/>
                    </a:ext>
                  </a:extLst>
                </a:gridCol>
              </a:tblGrid>
              <a:tr h="317464">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extLst>
              <p:ext uri="{D42A27DB-BD31-4B8C-83A1-F6EECF244321}">
                <p14:modId xmlns:p14="http://schemas.microsoft.com/office/powerpoint/2010/main" xmlns="" val="1796941064"/>
              </p:ext>
            </p:extLst>
          </p:nvPr>
        </p:nvGraphicFramePr>
        <p:xfrm>
          <a:off x="92687" y="970148"/>
          <a:ext cx="3061060" cy="317463"/>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extLst>
              <p:ext uri="{D42A27DB-BD31-4B8C-83A1-F6EECF244321}">
                <p14:modId xmlns:p14="http://schemas.microsoft.com/office/powerpoint/2010/main" xmlns="" val="710441221"/>
              </p:ext>
            </p:extLst>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extLst>
              <p:ext uri="{D42A27DB-BD31-4B8C-83A1-F6EECF244321}">
                <p14:modId xmlns:p14="http://schemas.microsoft.com/office/powerpoint/2010/main" xmlns="" val="290146304"/>
              </p:ext>
            </p:extLst>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extLst>
              <p:ext uri="{D42A27DB-BD31-4B8C-83A1-F6EECF244321}">
                <p14:modId xmlns:p14="http://schemas.microsoft.com/office/powerpoint/2010/main" xmlns="" val="2873850743"/>
              </p:ext>
            </p:extLst>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extLst>
              <p:ext uri="{D42A27DB-BD31-4B8C-83A1-F6EECF244321}">
                <p14:modId xmlns:p14="http://schemas.microsoft.com/office/powerpoint/2010/main" xmlns="" val="1017768242"/>
              </p:ext>
            </p:extLst>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extLst>
              <p:ext uri="{D42A27DB-BD31-4B8C-83A1-F6EECF244321}">
                <p14:modId xmlns:p14="http://schemas.microsoft.com/office/powerpoint/2010/main" xmlns="" val="4265816669"/>
              </p:ext>
            </p:extLst>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extLst>
              <p:ext uri="{D42A27DB-BD31-4B8C-83A1-F6EECF244321}">
                <p14:modId xmlns:p14="http://schemas.microsoft.com/office/powerpoint/2010/main" xmlns="" val="3690553089"/>
              </p:ext>
            </p:extLst>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extLst>
              <p:ext uri="{D42A27DB-BD31-4B8C-83A1-F6EECF244321}">
                <p14:modId xmlns:p14="http://schemas.microsoft.com/office/powerpoint/2010/main" xmlns="" val="1409676649"/>
              </p:ext>
            </p:extLst>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93AAE739-2226-D6DC-5638-4611BA607DC2}"/>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 Implied/Implicit Addressing Modes:</a:t>
            </a:r>
          </a:p>
          <a:p>
            <a:pPr marL="285750" indent="-285750" algn="just">
              <a:buClr>
                <a:schemeClr val="accent2"/>
              </a:buClr>
              <a:buFont typeface="Wingdings" panose="05000000000000000000" pitchFamily="2" charset="2"/>
              <a:buChar char="§"/>
            </a:pPr>
            <a:r>
              <a:rPr lang="en-US" dirty="0">
                <a:solidFill>
                  <a:schemeClr val="accent2">
                    <a:lumMod val="50000"/>
                  </a:schemeClr>
                </a:solidFill>
              </a:rPr>
              <a:t>Address of the operands is specified implicitly in the definition of the instruction.</a:t>
            </a:r>
          </a:p>
          <a:p>
            <a:pPr marL="285750" indent="-285750" algn="just">
              <a:buClr>
                <a:schemeClr val="accent2"/>
              </a:buClr>
              <a:buFont typeface="Wingdings" panose="05000000000000000000" pitchFamily="2" charset="2"/>
              <a:buChar char="§"/>
            </a:pPr>
            <a:r>
              <a:rPr lang="en-US" dirty="0"/>
              <a:t>All registers, reference the instructions that use an accumulator, and Zero-address instructions in a stack-organized computer are implied addressing mode instructions.</a:t>
            </a:r>
          </a:p>
          <a:p>
            <a:pPr marL="285750" indent="-285750" algn="just">
              <a:buClr>
                <a:schemeClr val="accent2"/>
              </a:buClr>
              <a:buFont typeface="Wingdings" panose="05000000000000000000" pitchFamily="2" charset="2"/>
              <a:buChar char="§"/>
            </a:pPr>
            <a:r>
              <a:rPr lang="en-US" dirty="0"/>
              <a:t>EA = AC, or EA = Stack[SP]</a:t>
            </a:r>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CMA, CLA, PUSH, POP, etc.</a:t>
            </a:r>
          </a:p>
          <a:p>
            <a:pPr marL="285750" indent="-285750" algn="just">
              <a:buClr>
                <a:schemeClr val="accent2"/>
              </a:buClr>
              <a:buFont typeface="Wingdings" panose="05000000000000000000" pitchFamily="2" charset="2"/>
              <a:buChar char="§"/>
            </a:pPr>
            <a:endParaRPr lang="en-US" dirty="0"/>
          </a:p>
        </p:txBody>
      </p:sp>
      <p:sp>
        <p:nvSpPr>
          <p:cNvPr id="16" name="Rectangle 15">
            <a:extLst>
              <a:ext uri="{FF2B5EF4-FFF2-40B4-BE49-F238E27FC236}">
                <a16:creationId xmlns:a16="http://schemas.microsoft.com/office/drawing/2014/main" xmlns="" id="{FD445BD7-97FB-5F3D-9B0A-B2FFEEF2931B}"/>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2. Immediate Addressing Modes</a:t>
            </a:r>
          </a:p>
          <a:p>
            <a:pPr marL="285750" indent="-285750" algn="just">
              <a:buClr>
                <a:schemeClr val="accent2"/>
              </a:buClr>
              <a:buFont typeface="Wingdings" panose="05000000000000000000" pitchFamily="2" charset="2"/>
              <a:buChar char="§"/>
            </a:pPr>
            <a:r>
              <a:rPr lang="en-US" dirty="0"/>
              <a:t>The operand is defined in the instruction itself which is used to perform a specified operation.</a:t>
            </a:r>
            <a:endParaRPr lang="en-US" b="1" dirty="0"/>
          </a:p>
          <a:p>
            <a:pPr marL="285750" indent="-285750" algn="just">
              <a:buClr>
                <a:schemeClr val="accent2"/>
              </a:buClr>
              <a:buFont typeface="Wingdings" panose="05000000000000000000" pitchFamily="2" charset="2"/>
              <a:buChar char="§"/>
            </a:pPr>
            <a:r>
              <a:rPr lang="en-US" dirty="0"/>
              <a:t>Instruction has an operand field instead of an address field. </a:t>
            </a:r>
          </a:p>
          <a:p>
            <a:pPr marL="285750" indent="-285750" algn="just">
              <a:buClr>
                <a:schemeClr val="accent2"/>
              </a:buClr>
              <a:buFont typeface="Wingdings" panose="05000000000000000000" pitchFamily="2" charset="2"/>
              <a:buChar char="§"/>
            </a:pPr>
            <a:r>
              <a:rPr lang="en-US" dirty="0"/>
              <a:t>Help initialize registers to a constant value.</a:t>
            </a:r>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ADD 8 will increment the value stored in the accumulator by 8.</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8" name="Connector: Elbow 17">
            <a:extLst>
              <a:ext uri="{FF2B5EF4-FFF2-40B4-BE49-F238E27FC236}">
                <a16:creationId xmlns:a16="http://schemas.microsoft.com/office/drawing/2014/main" xmlns="" id="{2B367D00-6F71-0757-4F47-343B18A2E914}"/>
              </a:ext>
            </a:extLst>
          </p:cNvPr>
          <p:cNvCxnSpPr>
            <a:cxnSpLocks/>
            <a:stCxn id="7" idx="3"/>
            <a:endCxn id="15" idx="1"/>
          </p:cNvCxnSpPr>
          <p:nvPr/>
        </p:nvCxnSpPr>
        <p:spPr>
          <a:xfrm>
            <a:off x="3153747" y="1128879"/>
            <a:ext cx="671804" cy="12129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52810754-9217-44E2-D9FC-A769EF32632A}"/>
              </a:ext>
            </a:extLst>
          </p:cNvPr>
          <p:cNvCxnSpPr>
            <a:cxnSpLocks/>
            <a:stCxn id="6" idx="3"/>
            <a:endCxn id="16" idx="1"/>
          </p:cNvCxnSpPr>
          <p:nvPr/>
        </p:nvCxnSpPr>
        <p:spPr>
          <a:xfrm>
            <a:off x="3153747" y="1533596"/>
            <a:ext cx="671804" cy="3589029"/>
          </a:xfrm>
          <a:prstGeom prst="bentConnector3">
            <a:avLst>
              <a:gd name="adj1" fmla="val 29167"/>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7">
            <a:extLst>
              <a:ext uri="{FF2B5EF4-FFF2-40B4-BE49-F238E27FC236}">
                <a16:creationId xmlns:a16="http://schemas.microsoft.com/office/drawing/2014/main" xmlns="" id="{09E74B4B-E4D3-C546-50E8-A82405C78AEB}"/>
              </a:ext>
            </a:extLst>
          </p:cNvPr>
          <p:cNvGraphicFramePr>
            <a:graphicFrameLocks noGrp="1"/>
          </p:cNvGraphicFramePr>
          <p:nvPr>
            <p:extLst>
              <p:ext uri="{D42A27DB-BD31-4B8C-83A1-F6EECF244321}">
                <p14:modId xmlns:p14="http://schemas.microsoft.com/office/powerpoint/2010/main" xmlns="" val="3461244007"/>
              </p:ext>
            </p:extLst>
          </p:nvPr>
        </p:nvGraphicFramePr>
        <p:xfrm>
          <a:off x="5962260" y="5847989"/>
          <a:ext cx="4040156" cy="685800"/>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xmlns="" val="3888130819"/>
                    </a:ext>
                  </a:extLst>
                </a:gridCol>
                <a:gridCol w="2020078">
                  <a:extLst>
                    <a:ext uri="{9D8B030D-6E8A-4147-A177-3AD203B41FA5}">
                      <a16:colId xmlns:a16="http://schemas.microsoft.com/office/drawing/2014/main" xmlns="" val="1536937373"/>
                    </a:ext>
                  </a:extLst>
                </a:gridCol>
              </a:tblGrid>
              <a:tr h="0">
                <a:tc gridSpan="2">
                  <a:txBody>
                    <a:bodyPr/>
                    <a:lstStyle/>
                    <a:p>
                      <a:pPr algn="ctr"/>
                      <a:r>
                        <a:rPr lang="en-IN" sz="1600" dirty="0"/>
                        <a:t>Instruction </a:t>
                      </a:r>
                    </a:p>
                  </a:txBody>
                  <a:tcPr anchor="ctr"/>
                </a:tc>
                <a:tc hMerge="1">
                  <a:txBody>
                    <a:bodyPr/>
                    <a:lstStyle/>
                    <a:p>
                      <a:pPr algn="ctr"/>
                      <a:endParaRPr lang="en-IN" dirty="0"/>
                    </a:p>
                  </a:txBody>
                  <a:tcPr anchor="ctr"/>
                </a:tc>
                <a:extLst>
                  <a:ext uri="{0D108BD9-81ED-4DB2-BD59-A6C34878D82A}">
                    <a16:rowId xmlns:a16="http://schemas.microsoft.com/office/drawing/2014/main" xmlns="" val="1437619824"/>
                  </a:ext>
                </a:extLst>
              </a:tr>
              <a:tr h="261875">
                <a:tc>
                  <a:txBody>
                    <a:bodyPr/>
                    <a:lstStyle/>
                    <a:p>
                      <a:pPr algn="ctr"/>
                      <a:r>
                        <a:rPr lang="en-IN" sz="1700" b="1" dirty="0"/>
                        <a:t>OPCODE</a:t>
                      </a:r>
                    </a:p>
                  </a:txBody>
                  <a:tcPr anchor="ctr"/>
                </a:tc>
                <a:tc>
                  <a:txBody>
                    <a:bodyPr/>
                    <a:lstStyle/>
                    <a:p>
                      <a:pPr algn="ctr"/>
                      <a:r>
                        <a:rPr lang="en-IN" sz="1700" b="1" dirty="0"/>
                        <a:t>OPERAND</a:t>
                      </a:r>
                    </a:p>
                  </a:txBody>
                  <a:tcPr anchor="ctr"/>
                </a:tc>
                <a:extLst>
                  <a:ext uri="{0D108BD9-81ED-4DB2-BD59-A6C34878D82A}">
                    <a16:rowId xmlns:a16="http://schemas.microsoft.com/office/drawing/2014/main" xmlns="" val="3315521069"/>
                  </a:ext>
                </a:extLst>
              </a:tr>
            </a:tbl>
          </a:graphicData>
        </a:graphic>
      </p:graphicFrame>
      <p:graphicFrame>
        <p:nvGraphicFramePr>
          <p:cNvPr id="32" name="Table 7">
            <a:extLst>
              <a:ext uri="{FF2B5EF4-FFF2-40B4-BE49-F238E27FC236}">
                <a16:creationId xmlns:a16="http://schemas.microsoft.com/office/drawing/2014/main" xmlns="" id="{05CAAF85-0D85-8475-D394-2C79B027C517}"/>
              </a:ext>
            </a:extLst>
          </p:cNvPr>
          <p:cNvGraphicFramePr>
            <a:graphicFrameLocks noGrp="1"/>
          </p:cNvGraphicFramePr>
          <p:nvPr>
            <p:extLst>
              <p:ext uri="{D42A27DB-BD31-4B8C-83A1-F6EECF244321}">
                <p14:modId xmlns:p14="http://schemas.microsoft.com/office/powerpoint/2010/main" xmlns="" val="1086057256"/>
              </p:ext>
            </p:extLst>
          </p:nvPr>
        </p:nvGraphicFramePr>
        <p:xfrm>
          <a:off x="8366451" y="2814517"/>
          <a:ext cx="2020078" cy="685800"/>
        </p:xfrm>
        <a:graphic>
          <a:graphicData uri="http://schemas.openxmlformats.org/drawingml/2006/table">
            <a:tbl>
              <a:tblPr firstRow="1" bandRow="1">
                <a:tableStyleId>{BC89EF96-8CEA-46FF-86C4-4CE0E7609802}</a:tableStyleId>
              </a:tblPr>
              <a:tblGrid>
                <a:gridCol w="2020078">
                  <a:extLst>
                    <a:ext uri="{9D8B030D-6E8A-4147-A177-3AD203B41FA5}">
                      <a16:colId xmlns:a16="http://schemas.microsoft.com/office/drawing/2014/main" xmlns="" val="3888130819"/>
                    </a:ext>
                  </a:extLst>
                </a:gridCol>
              </a:tblGrid>
              <a:tr h="0">
                <a:tc>
                  <a:txBody>
                    <a:bodyPr/>
                    <a:lstStyle/>
                    <a:p>
                      <a:pPr algn="ctr"/>
                      <a:r>
                        <a:rPr lang="en-IN" sz="1600" dirty="0"/>
                        <a:t>Instruction </a:t>
                      </a:r>
                    </a:p>
                  </a:txBody>
                  <a:tcPr anchor="ctr"/>
                </a:tc>
                <a:extLst>
                  <a:ext uri="{0D108BD9-81ED-4DB2-BD59-A6C34878D82A}">
                    <a16:rowId xmlns:a16="http://schemas.microsoft.com/office/drawing/2014/main" xmlns="" val="1437619824"/>
                  </a:ext>
                </a:extLst>
              </a:tr>
              <a:tr h="261875">
                <a:tc>
                  <a:txBody>
                    <a:bodyPr/>
                    <a:lstStyle/>
                    <a:p>
                      <a:pPr algn="ctr"/>
                      <a:r>
                        <a:rPr lang="en-IN" sz="1700" b="1" dirty="0"/>
                        <a:t>OPCODE</a:t>
                      </a:r>
                    </a:p>
                  </a:txBody>
                  <a:tcPr anchor="ctr"/>
                </a:tc>
                <a:extLst>
                  <a:ext uri="{0D108BD9-81ED-4DB2-BD59-A6C34878D82A}">
                    <a16:rowId xmlns:a16="http://schemas.microsoft.com/office/drawing/2014/main" xmlns="" val="3315521069"/>
                  </a:ext>
                </a:extLst>
              </a:tr>
            </a:tbl>
          </a:graphicData>
        </a:graphic>
      </p:graphicFrame>
    </p:spTree>
    <p:extLst>
      <p:ext uri="{BB962C8B-B14F-4D97-AF65-F5344CB8AC3E}">
        <p14:creationId xmlns:p14="http://schemas.microsoft.com/office/powerpoint/2010/main" xmlns="" val="348323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extLst>
              <p:ext uri="{D42A27DB-BD31-4B8C-83A1-F6EECF244321}">
                <p14:modId xmlns:p14="http://schemas.microsoft.com/office/powerpoint/2010/main" xmlns="" val="4243508069"/>
              </p:ext>
            </p:extLst>
          </p:nvPr>
        </p:nvGraphicFramePr>
        <p:xfrm>
          <a:off x="92686" y="2202270"/>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extLst>
              <p:ext uri="{D42A27DB-BD31-4B8C-83A1-F6EECF244321}">
                <p14:modId xmlns:p14="http://schemas.microsoft.com/office/powerpoint/2010/main" xmlns="" val="3716741797"/>
              </p:ext>
            </p:extLst>
          </p:nvPr>
        </p:nvGraphicFramePr>
        <p:xfrm>
          <a:off x="92687" y="1779579"/>
          <a:ext cx="3061060" cy="365760"/>
        </p:xfrm>
        <a:graphic>
          <a:graphicData uri="http://schemas.openxmlformats.org/drawingml/2006/table">
            <a:tbl>
              <a:tblPr firstRow="1" bandRow="1">
                <a:tableStyleId>{B301B821-A1FF-4177-AEE7-76D212191A09}</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extLst>
              <p:ext uri="{D42A27DB-BD31-4B8C-83A1-F6EECF244321}">
                <p14:modId xmlns:p14="http://schemas.microsoft.com/office/powerpoint/2010/main" xmlns="" val="3655768126"/>
              </p:ext>
            </p:extLst>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extLst>
              <p:ext uri="{D42A27DB-BD31-4B8C-83A1-F6EECF244321}">
                <p14:modId xmlns:p14="http://schemas.microsoft.com/office/powerpoint/2010/main" xmlns="" val="2155188456"/>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7FD32D87-1D1E-ECCB-4769-9CF7E2786907}"/>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3. Register Direct Addressing Modes:</a:t>
            </a:r>
          </a:p>
          <a:p>
            <a:pPr marL="285750" indent="-285750" algn="just">
              <a:buClr>
                <a:schemeClr val="accent2"/>
              </a:buClr>
              <a:buFont typeface="Wingdings" panose="05000000000000000000" pitchFamily="2" charset="2"/>
              <a:buChar char="§"/>
            </a:pPr>
            <a:r>
              <a:rPr lang="en-US" sz="1700" dirty="0"/>
              <a:t>Address specified in the instruction is the register address.</a:t>
            </a:r>
          </a:p>
          <a:p>
            <a:pPr marL="285750" indent="-285750" algn="just">
              <a:buClr>
                <a:schemeClr val="accent2"/>
              </a:buClr>
              <a:buFont typeface="Wingdings" panose="05000000000000000000" pitchFamily="2" charset="2"/>
              <a:buChar char="§"/>
            </a:pPr>
            <a:r>
              <a:rPr lang="en-US" sz="1700" dirty="0"/>
              <a:t>Designated operand need to be in a register.</a:t>
            </a:r>
          </a:p>
          <a:p>
            <a:pPr marL="285750" indent="-285750" algn="just">
              <a:buClr>
                <a:schemeClr val="accent2"/>
              </a:buClr>
              <a:buFont typeface="Wingdings" panose="05000000000000000000" pitchFamily="2" charset="2"/>
              <a:buChar char="§"/>
            </a:pPr>
            <a:r>
              <a:rPr lang="en-US" sz="1700" dirty="0"/>
              <a:t>Shorter address than the memory address. Faster to acquire an operand than the memory addressing.</a:t>
            </a:r>
          </a:p>
          <a:p>
            <a:pPr marL="285750" indent="-285750" algn="just">
              <a:buClr>
                <a:schemeClr val="accent2"/>
              </a:buClr>
              <a:buFont typeface="Wingdings" panose="05000000000000000000" pitchFamily="2" charset="2"/>
              <a:buChar char="§"/>
            </a:pPr>
            <a:r>
              <a:rPr lang="en-US" sz="1700" dirty="0"/>
              <a:t>Saving address field in the instruction.</a:t>
            </a:r>
          </a:p>
          <a:p>
            <a:pPr marL="285750" indent="-285750" algn="just">
              <a:buClr>
                <a:schemeClr val="accent2"/>
              </a:buClr>
              <a:buFont typeface="Wingdings" panose="05000000000000000000" pitchFamily="2" charset="2"/>
              <a:buChar char="§"/>
            </a:pPr>
            <a:r>
              <a:rPr lang="en-US" sz="1700" dirty="0"/>
              <a:t>EA = IR(R) (</a:t>
            </a:r>
            <a:r>
              <a:rPr lang="en-US" sz="1700" b="1" dirty="0"/>
              <a:t>IR(R): </a:t>
            </a:r>
            <a:r>
              <a:rPr lang="en-US" sz="1700" dirty="0"/>
              <a:t>Register field of IR)</a:t>
            </a:r>
          </a:p>
          <a:p>
            <a:pPr marL="285750" indent="-285750" algn="just">
              <a:buClr>
                <a:schemeClr val="accent2"/>
              </a:buClr>
              <a:buFont typeface="Wingdings" panose="05000000000000000000" pitchFamily="2" charset="2"/>
              <a:buChar char="§"/>
            </a:pPr>
            <a:endParaRPr lang="en-US" sz="1700" b="1"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35H</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xmlns="" id="{B928C392-72E6-D9C5-8CAB-14A2DE141C7E}"/>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4. Register Indirect Addressing Modes</a:t>
            </a:r>
          </a:p>
          <a:p>
            <a:pPr marL="285750" indent="-285750" algn="just">
              <a:buClr>
                <a:schemeClr val="accent2"/>
              </a:buClr>
              <a:buFont typeface="Wingdings" panose="05000000000000000000" pitchFamily="2" charset="2"/>
              <a:buChar char="§"/>
            </a:pPr>
            <a:r>
              <a:rPr lang="en-US" sz="1700" dirty="0"/>
              <a:t>The instruction defines a register in the CPU that stores the effective address of the operand in memory. </a:t>
            </a:r>
          </a:p>
          <a:p>
            <a:pPr marL="285750" indent="-285750" algn="just">
              <a:buClr>
                <a:schemeClr val="accent2"/>
              </a:buClr>
              <a:buFont typeface="Wingdings" panose="05000000000000000000" pitchFamily="2" charset="2"/>
              <a:buChar char="§"/>
            </a:pPr>
            <a:r>
              <a:rPr lang="en-US" sz="1700" dirty="0"/>
              <a:t>Only one reference to the memory is required to fetch the operand. The specified register contains the address of the operand instead of the operand.</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MOV R1, [R2]</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7" name="Connector: Elbow 16">
            <a:extLst>
              <a:ext uri="{FF2B5EF4-FFF2-40B4-BE49-F238E27FC236}">
                <a16:creationId xmlns:a16="http://schemas.microsoft.com/office/drawing/2014/main" xmlns="" id="{94579835-CDBE-1C7E-B813-345467267413}"/>
              </a:ext>
            </a:extLst>
          </p:cNvPr>
          <p:cNvCxnSpPr>
            <a:cxnSpLocks/>
            <a:stCxn id="5" idx="3"/>
            <a:endCxn id="15" idx="1"/>
          </p:cNvCxnSpPr>
          <p:nvPr/>
        </p:nvCxnSpPr>
        <p:spPr>
          <a:xfrm>
            <a:off x="3153747" y="1962459"/>
            <a:ext cx="671804" cy="379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7F1FFE09-8BE9-170E-DC01-704D530E5EE3}"/>
              </a:ext>
            </a:extLst>
          </p:cNvPr>
          <p:cNvCxnSpPr>
            <a:cxnSpLocks/>
            <a:stCxn id="4" idx="3"/>
            <a:endCxn id="16" idx="1"/>
          </p:cNvCxnSpPr>
          <p:nvPr/>
        </p:nvCxnSpPr>
        <p:spPr>
          <a:xfrm>
            <a:off x="3153747" y="2354670"/>
            <a:ext cx="671804" cy="2767955"/>
          </a:xfrm>
          <a:prstGeom prst="bentConnector3">
            <a:avLst>
              <a:gd name="adj1" fmla="val 27778"/>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utoShape 2" descr="Register Direct Addressing Mode">
            <a:extLst>
              <a:ext uri="{FF2B5EF4-FFF2-40B4-BE49-F238E27FC236}">
                <a16:creationId xmlns:a16="http://schemas.microsoft.com/office/drawing/2014/main" xmlns="" id="{A00C8127-CD85-F924-D361-44812C25A7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a:extLst>
              <a:ext uri="{FF2B5EF4-FFF2-40B4-BE49-F238E27FC236}">
                <a16:creationId xmlns:a16="http://schemas.microsoft.com/office/drawing/2014/main" xmlns="" id="{446CB695-F0DE-22B7-D8CC-B08412399910}"/>
              </a:ext>
            </a:extLst>
          </p:cNvPr>
          <p:cNvPicPr>
            <a:picLocks noChangeAspect="1"/>
          </p:cNvPicPr>
          <p:nvPr/>
        </p:nvPicPr>
        <p:blipFill>
          <a:blip r:embed="rId2"/>
          <a:stretch>
            <a:fillRect/>
          </a:stretch>
        </p:blipFill>
        <p:spPr>
          <a:xfrm>
            <a:off x="8207144" y="2186819"/>
            <a:ext cx="3223539" cy="1394581"/>
          </a:xfrm>
          <a:prstGeom prst="rect">
            <a:avLst/>
          </a:prstGeom>
        </p:spPr>
      </p:pic>
      <p:pic>
        <p:nvPicPr>
          <p:cNvPr id="28" name="Picture 27">
            <a:extLst>
              <a:ext uri="{FF2B5EF4-FFF2-40B4-BE49-F238E27FC236}">
                <a16:creationId xmlns:a16="http://schemas.microsoft.com/office/drawing/2014/main" xmlns="" id="{A435169C-5CC6-1B20-52D3-5C2DD2488462}"/>
              </a:ext>
            </a:extLst>
          </p:cNvPr>
          <p:cNvPicPr>
            <a:picLocks noChangeAspect="1"/>
          </p:cNvPicPr>
          <p:nvPr/>
        </p:nvPicPr>
        <p:blipFill>
          <a:blip r:embed="rId3"/>
          <a:stretch>
            <a:fillRect/>
          </a:stretch>
        </p:blipFill>
        <p:spPr>
          <a:xfrm>
            <a:off x="7948041" y="5290635"/>
            <a:ext cx="3482642" cy="1280271"/>
          </a:xfrm>
          <a:prstGeom prst="rect">
            <a:avLst/>
          </a:prstGeom>
        </p:spPr>
      </p:pic>
    </p:spTree>
    <p:extLst>
      <p:ext uri="{BB962C8B-B14F-4D97-AF65-F5344CB8AC3E}">
        <p14:creationId xmlns:p14="http://schemas.microsoft.com/office/powerpoint/2010/main" xmlns="" val="2888136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extLst>
              <p:ext uri="{D42A27DB-BD31-4B8C-83A1-F6EECF244321}">
                <p14:modId xmlns:p14="http://schemas.microsoft.com/office/powerpoint/2010/main" xmlns="" val="3514430515"/>
              </p:ext>
            </p:extLst>
          </p:nvPr>
        </p:nvGraphicFramePr>
        <p:xfrm>
          <a:off x="92684" y="3048550"/>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extLst>
              <p:ext uri="{D42A27DB-BD31-4B8C-83A1-F6EECF244321}">
                <p14:modId xmlns:p14="http://schemas.microsoft.com/office/powerpoint/2010/main" xmlns="" val="4027355752"/>
              </p:ext>
            </p:extLst>
          </p:nvPr>
        </p:nvGraphicFramePr>
        <p:xfrm>
          <a:off x="92686" y="2625410"/>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extLst>
              <p:ext uri="{D42A27DB-BD31-4B8C-83A1-F6EECF244321}">
                <p14:modId xmlns:p14="http://schemas.microsoft.com/office/powerpoint/2010/main" xmlns="" val="2452861920"/>
              </p:ext>
            </p:extLst>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extLst>
              <p:ext uri="{D42A27DB-BD31-4B8C-83A1-F6EECF244321}">
                <p14:modId xmlns:p14="http://schemas.microsoft.com/office/powerpoint/2010/main" xmlns="" val="818492434"/>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456BD34E-2795-C482-7E09-F0834D30B398}"/>
              </a:ext>
            </a:extLst>
          </p:cNvPr>
          <p:cNvSpPr/>
          <p:nvPr/>
        </p:nvSpPr>
        <p:spPr>
          <a:xfrm>
            <a:off x="3825551" y="811763"/>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endParaRPr lang="en-US" b="1" dirty="0"/>
          </a:p>
          <a:p>
            <a:pPr algn="just">
              <a:spcAft>
                <a:spcPts val="1000"/>
              </a:spcAft>
              <a:buClr>
                <a:schemeClr val="accent2"/>
              </a:buClr>
            </a:pPr>
            <a:r>
              <a:rPr lang="en-US" b="1" dirty="0"/>
              <a:t>5. Auto-Increment Addressing Modes:</a:t>
            </a:r>
          </a:p>
          <a:p>
            <a:pPr marL="285750" indent="-285750" algn="just">
              <a:buClr>
                <a:schemeClr val="accent2"/>
              </a:buClr>
              <a:buFont typeface="Wingdings" panose="05000000000000000000" pitchFamily="2" charset="2"/>
              <a:buChar char="§"/>
            </a:pPr>
            <a:r>
              <a:rPr lang="en-US" sz="1700" dirty="0"/>
              <a:t>When the address in the register is used to access memory, the value in the register is incremented by 1 automatically.</a:t>
            </a:r>
          </a:p>
          <a:p>
            <a:pPr marL="285750" indent="-285750" algn="just">
              <a:buClr>
                <a:schemeClr val="accent2"/>
              </a:buClr>
              <a:buFont typeface="Wingdings" panose="05000000000000000000" pitchFamily="2" charset="2"/>
              <a:buChar char="§"/>
            </a:pPr>
            <a:r>
              <a:rPr lang="en-US" sz="1700" dirty="0"/>
              <a:t>It follows a post-increment approach.</a:t>
            </a:r>
          </a:p>
          <a:p>
            <a:pPr marL="285750" indent="-285750" algn="just">
              <a:buClr>
                <a:schemeClr val="accent2"/>
              </a:buClr>
              <a:buFont typeface="Wingdings" panose="05000000000000000000" pitchFamily="2" charset="2"/>
              <a:buChar char="§"/>
            </a:pPr>
            <a:r>
              <a:rPr lang="en-US" sz="1700" b="1" dirty="0"/>
              <a:t>EA = content of the register</a:t>
            </a:r>
          </a:p>
          <a:p>
            <a:pPr marL="285750" indent="-285750" algn="just">
              <a:buClr>
                <a:schemeClr val="accent2"/>
              </a:buClr>
              <a:buFont typeface="Wingdings" panose="05000000000000000000" pitchFamily="2" charset="2"/>
              <a:buChar char="§"/>
            </a:pPr>
            <a:endParaRPr lang="en-US" sz="1700" b="1"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INC R1</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xmlns="" id="{8D72278E-506B-D1A6-173D-47A51C1ABEE0}"/>
              </a:ext>
            </a:extLst>
          </p:cNvPr>
          <p:cNvSpPr/>
          <p:nvPr/>
        </p:nvSpPr>
        <p:spPr>
          <a:xfrm>
            <a:off x="3825551" y="3592522"/>
            <a:ext cx="7884368"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endParaRPr lang="en-IN" b="1" dirty="0"/>
          </a:p>
          <a:p>
            <a:pPr algn="just">
              <a:spcAft>
                <a:spcPts val="1000"/>
              </a:spcAft>
            </a:pPr>
            <a:r>
              <a:rPr lang="en-IN" b="1" dirty="0"/>
              <a:t>6. Auto-Decrement Addressing Modes</a:t>
            </a:r>
          </a:p>
          <a:p>
            <a:pPr marL="285750" indent="-285750" algn="just">
              <a:buClr>
                <a:schemeClr val="accent2"/>
              </a:buClr>
              <a:buFont typeface="Wingdings" panose="05000000000000000000" pitchFamily="2" charset="2"/>
              <a:buChar char="§"/>
            </a:pPr>
            <a:r>
              <a:rPr lang="en-US" sz="1700" dirty="0"/>
              <a:t>When the address in the register is used to access memory, the value in the register is decremented by 1 automatically</a:t>
            </a:r>
          </a:p>
          <a:p>
            <a:pPr marL="285750" indent="-285750" algn="just">
              <a:buClr>
                <a:schemeClr val="accent2"/>
              </a:buClr>
              <a:buFont typeface="Wingdings" panose="05000000000000000000" pitchFamily="2" charset="2"/>
              <a:buChar char="§"/>
            </a:pPr>
            <a:r>
              <a:rPr lang="en-US" sz="1700" dirty="0"/>
              <a:t>It follows a pre-decrement approach.</a:t>
            </a:r>
          </a:p>
          <a:p>
            <a:pPr marL="285750" indent="-285750" algn="just">
              <a:buClr>
                <a:schemeClr val="accent2"/>
              </a:buClr>
              <a:buFont typeface="Wingdings" panose="05000000000000000000" pitchFamily="2" charset="2"/>
              <a:buChar char="§"/>
            </a:pPr>
            <a:r>
              <a:rPr lang="en-US" sz="1800" b="1" dirty="0"/>
              <a:t>EA = content of the register</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DEC R1</a:t>
            </a:r>
          </a:p>
          <a:p>
            <a:pPr marL="285750" indent="-285750" algn="just">
              <a:buClr>
                <a:schemeClr val="accent2"/>
              </a:buClr>
              <a:buFont typeface="Wingdings" panose="05000000000000000000" pitchFamily="2" charset="2"/>
              <a:buChar char="§"/>
            </a:pPr>
            <a:endParaRPr lang="en-US" dirty="0"/>
          </a:p>
          <a:p>
            <a:pPr algn="just">
              <a:buClr>
                <a:schemeClr val="accent2"/>
              </a:buClr>
            </a:pPr>
            <a:endParaRPr lang="en-US" dirty="0"/>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IN" dirty="0"/>
          </a:p>
        </p:txBody>
      </p:sp>
      <p:cxnSp>
        <p:nvCxnSpPr>
          <p:cNvPr id="17" name="Connector: Elbow 16">
            <a:extLst>
              <a:ext uri="{FF2B5EF4-FFF2-40B4-BE49-F238E27FC236}">
                <a16:creationId xmlns:a16="http://schemas.microsoft.com/office/drawing/2014/main" xmlns="" id="{EB189383-02D9-E7AD-768D-471CF97333E1}"/>
              </a:ext>
            </a:extLst>
          </p:cNvPr>
          <p:cNvCxnSpPr>
            <a:cxnSpLocks/>
            <a:stCxn id="3" idx="3"/>
            <a:endCxn id="15" idx="1"/>
          </p:cNvCxnSpPr>
          <p:nvPr/>
        </p:nvCxnSpPr>
        <p:spPr>
          <a:xfrm flipV="1">
            <a:off x="3153747" y="2341866"/>
            <a:ext cx="671804" cy="435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E3B88C88-7679-621B-C1EB-3D9932352C90}"/>
              </a:ext>
            </a:extLst>
          </p:cNvPr>
          <p:cNvCxnSpPr>
            <a:cxnSpLocks/>
            <a:stCxn id="2" idx="3"/>
            <a:endCxn id="16" idx="1"/>
          </p:cNvCxnSpPr>
          <p:nvPr/>
        </p:nvCxnSpPr>
        <p:spPr>
          <a:xfrm>
            <a:off x="3153745" y="3231430"/>
            <a:ext cx="671806" cy="1891195"/>
          </a:xfrm>
          <a:prstGeom prst="bentConnector3">
            <a:avLst>
              <a:gd name="adj1" fmla="val 30556"/>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xmlns="" id="{3F52FDCB-FA25-C2C7-F7EB-47DF1C42D6A1}"/>
              </a:ext>
            </a:extLst>
          </p:cNvPr>
          <p:cNvPicPr>
            <a:picLocks noChangeAspect="1"/>
          </p:cNvPicPr>
          <p:nvPr/>
        </p:nvPicPr>
        <p:blipFill>
          <a:blip r:embed="rId2"/>
          <a:stretch>
            <a:fillRect/>
          </a:stretch>
        </p:blipFill>
        <p:spPr>
          <a:xfrm>
            <a:off x="8057668" y="1546220"/>
            <a:ext cx="3604743" cy="2027235"/>
          </a:xfrm>
          <a:prstGeom prst="rect">
            <a:avLst/>
          </a:prstGeom>
        </p:spPr>
      </p:pic>
      <p:pic>
        <p:nvPicPr>
          <p:cNvPr id="29" name="Picture 28">
            <a:extLst>
              <a:ext uri="{FF2B5EF4-FFF2-40B4-BE49-F238E27FC236}">
                <a16:creationId xmlns:a16="http://schemas.microsoft.com/office/drawing/2014/main" xmlns="" id="{DE21A02B-317B-96B2-5274-2231038D0D68}"/>
              </a:ext>
            </a:extLst>
          </p:cNvPr>
          <p:cNvPicPr>
            <a:picLocks noChangeAspect="1"/>
          </p:cNvPicPr>
          <p:nvPr/>
        </p:nvPicPr>
        <p:blipFill>
          <a:blip r:embed="rId3"/>
          <a:stretch>
            <a:fillRect/>
          </a:stretch>
        </p:blipFill>
        <p:spPr>
          <a:xfrm>
            <a:off x="8057668" y="4537285"/>
            <a:ext cx="3604743" cy="2075668"/>
          </a:xfrm>
          <a:prstGeom prst="rect">
            <a:avLst/>
          </a:prstGeom>
        </p:spPr>
      </p:pic>
    </p:spTree>
    <p:extLst>
      <p:ext uri="{BB962C8B-B14F-4D97-AF65-F5344CB8AC3E}">
        <p14:creationId xmlns:p14="http://schemas.microsoft.com/office/powerpoint/2010/main" xmlns="" val="10745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2"/>
            <a:ext cx="5830077" cy="4417138"/>
          </a:xfrm>
        </p:spPr>
        <p:txBody>
          <a:bodyPr>
            <a:normAutofit/>
          </a:bodyPr>
          <a:lstStyle/>
          <a:p>
            <a:pPr algn="just">
              <a:lnSpc>
                <a:spcPct val="100000"/>
              </a:lnSpc>
              <a:spcAft>
                <a:spcPts val="1000"/>
              </a:spcAft>
            </a:pPr>
            <a:r>
              <a:rPr lang="en-US" sz="2300" dirty="0">
                <a:solidFill>
                  <a:schemeClr val="tx1"/>
                </a:solidFill>
              </a:rPr>
              <a:t>The central processing unit is where all the calculations and logic operations take place.</a:t>
            </a:r>
          </a:p>
          <a:p>
            <a:pPr algn="just">
              <a:lnSpc>
                <a:spcPct val="100000"/>
              </a:lnSpc>
              <a:spcAft>
                <a:spcPts val="1000"/>
              </a:spcAft>
            </a:pPr>
            <a:r>
              <a:rPr lang="en-US" sz="2300" dirty="0">
                <a:solidFill>
                  <a:schemeClr val="tx1"/>
                </a:solidFill>
              </a:rPr>
              <a:t>CPU performs data-processing operations.</a:t>
            </a:r>
          </a:p>
          <a:p>
            <a:pPr algn="just">
              <a:lnSpc>
                <a:spcPct val="100000"/>
              </a:lnSpc>
            </a:pPr>
            <a:r>
              <a:rPr lang="en-US" sz="2300" dirty="0">
                <a:solidFill>
                  <a:schemeClr val="tx1"/>
                </a:solidFill>
              </a:rPr>
              <a:t>Main parts of the CPU are:</a:t>
            </a:r>
          </a:p>
          <a:p>
            <a:pPr lvl="1" algn="just"/>
            <a:r>
              <a:rPr lang="en-US" sz="2000" dirty="0">
                <a:solidFill>
                  <a:schemeClr val="tx1"/>
                </a:solidFill>
              </a:rPr>
              <a:t>Arithmetic Logic Unit (ALU)</a:t>
            </a:r>
          </a:p>
          <a:p>
            <a:pPr lvl="1" algn="just"/>
            <a:r>
              <a:rPr lang="en-US" sz="2000" dirty="0">
                <a:solidFill>
                  <a:schemeClr val="tx1"/>
                </a:solidFill>
              </a:rPr>
              <a:t>Control Unit (CU)</a:t>
            </a:r>
          </a:p>
          <a:p>
            <a:pPr lvl="1" algn="just"/>
            <a:r>
              <a:rPr lang="en-US" sz="2000" dirty="0">
                <a:solidFill>
                  <a:schemeClr val="tx1"/>
                </a:solidFill>
              </a:rPr>
              <a:t>Registers</a:t>
            </a:r>
          </a:p>
          <a:p>
            <a:pPr lvl="1" algn="just"/>
            <a:endParaRPr lang="en-US" sz="2000"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5" name="Rectangle 4">
            <a:extLst>
              <a:ext uri="{FF2B5EF4-FFF2-40B4-BE49-F238E27FC236}">
                <a16:creationId xmlns:a16="http://schemas.microsoft.com/office/drawing/2014/main" xmlns="" id="{95F5C7F4-6A64-DAB2-E76A-0E2AF0DC54DC}"/>
              </a:ext>
            </a:extLst>
          </p:cNvPr>
          <p:cNvSpPr/>
          <p:nvPr/>
        </p:nvSpPr>
        <p:spPr>
          <a:xfrm>
            <a:off x="6335487" y="3181739"/>
            <a:ext cx="1931435" cy="1101012"/>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Control Unit</a:t>
            </a:r>
          </a:p>
        </p:txBody>
      </p:sp>
      <p:sp>
        <p:nvSpPr>
          <p:cNvPr id="6" name="Rectangle 5">
            <a:extLst>
              <a:ext uri="{FF2B5EF4-FFF2-40B4-BE49-F238E27FC236}">
                <a16:creationId xmlns:a16="http://schemas.microsoft.com/office/drawing/2014/main" xmlns="" id="{1B9E814E-EF1E-4F66-5D35-FC0B060FD15B}"/>
              </a:ext>
            </a:extLst>
          </p:cNvPr>
          <p:cNvSpPr/>
          <p:nvPr/>
        </p:nvSpPr>
        <p:spPr>
          <a:xfrm>
            <a:off x="9088019" y="1943878"/>
            <a:ext cx="2522788" cy="11010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Register Set</a:t>
            </a:r>
          </a:p>
        </p:txBody>
      </p:sp>
      <p:cxnSp>
        <p:nvCxnSpPr>
          <p:cNvPr id="10" name="Connector: Elbow 9">
            <a:extLst>
              <a:ext uri="{FF2B5EF4-FFF2-40B4-BE49-F238E27FC236}">
                <a16:creationId xmlns:a16="http://schemas.microsoft.com/office/drawing/2014/main" xmlns="" id="{65DA64A2-6C32-4A37-10DA-018AD16DD0AA}"/>
              </a:ext>
            </a:extLst>
          </p:cNvPr>
          <p:cNvCxnSpPr>
            <a:cxnSpLocks/>
            <a:stCxn id="5" idx="0"/>
            <a:endCxn id="6" idx="1"/>
          </p:cNvCxnSpPr>
          <p:nvPr/>
        </p:nvCxnSpPr>
        <p:spPr>
          <a:xfrm rot="5400000" flipH="1" flipV="1">
            <a:off x="7850935" y="1944655"/>
            <a:ext cx="687355" cy="17868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rithmetic logic unit - Wikipedia">
            <a:extLst>
              <a:ext uri="{FF2B5EF4-FFF2-40B4-BE49-F238E27FC236}">
                <a16:creationId xmlns:a16="http://schemas.microsoft.com/office/drawing/2014/main" xmlns="" id="{BBC3FAB6-B767-488A-1F28-23B90276BF2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76042" y="4086809"/>
            <a:ext cx="2836507" cy="15768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 name="Connector: Elbow 13">
            <a:extLst>
              <a:ext uri="{FF2B5EF4-FFF2-40B4-BE49-F238E27FC236}">
                <a16:creationId xmlns:a16="http://schemas.microsoft.com/office/drawing/2014/main" xmlns="" id="{5B553705-370F-DCA9-3A62-6564C671FE18}"/>
              </a:ext>
            </a:extLst>
          </p:cNvPr>
          <p:cNvCxnSpPr>
            <a:stCxn id="5" idx="2"/>
            <a:endCxn id="1026" idx="1"/>
          </p:cNvCxnSpPr>
          <p:nvPr/>
        </p:nvCxnSpPr>
        <p:spPr>
          <a:xfrm rot="16200000" flipH="1">
            <a:off x="7842376" y="3741579"/>
            <a:ext cx="592495" cy="16748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DC34E03-692E-4909-F6A0-53ECF90067A8}"/>
              </a:ext>
            </a:extLst>
          </p:cNvPr>
          <p:cNvCxnSpPr/>
          <p:nvPr/>
        </p:nvCxnSpPr>
        <p:spPr>
          <a:xfrm>
            <a:off x="9881114"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72F9DC5A-2A10-DD2D-6DEC-7BF3D371C02E}"/>
              </a:ext>
            </a:extLst>
          </p:cNvPr>
          <p:cNvCxnSpPr/>
          <p:nvPr/>
        </p:nvCxnSpPr>
        <p:spPr>
          <a:xfrm>
            <a:off x="10854608"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C5A3528F-BBED-B6AD-45B0-EA6E1AC0BE4A}"/>
              </a:ext>
            </a:extLst>
          </p:cNvPr>
          <p:cNvSpPr txBox="1"/>
          <p:nvPr/>
        </p:nvSpPr>
        <p:spPr>
          <a:xfrm>
            <a:off x="10123714" y="4683966"/>
            <a:ext cx="597159" cy="369332"/>
          </a:xfrm>
          <a:prstGeom prst="rect">
            <a:avLst/>
          </a:prstGeom>
          <a:noFill/>
        </p:spPr>
        <p:txBody>
          <a:bodyPr wrap="square" rtlCol="0">
            <a:spAutoFit/>
          </a:bodyPr>
          <a:lstStyle/>
          <a:p>
            <a:r>
              <a:rPr lang="en-IN" dirty="0"/>
              <a:t>ALU</a:t>
            </a:r>
          </a:p>
        </p:txBody>
      </p:sp>
    </p:spTree>
    <p:extLst>
      <p:ext uri="{BB962C8B-B14F-4D97-AF65-F5344CB8AC3E}">
        <p14:creationId xmlns:p14="http://schemas.microsoft.com/office/powerpoint/2010/main" xmlns="" val="1044994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D0DEE61D-559C-101C-DD4B-DE1EB98F9EE2}"/>
              </a:ext>
            </a:extLst>
          </p:cNvPr>
          <p:cNvSpPr/>
          <p:nvPr/>
        </p:nvSpPr>
        <p:spPr>
          <a:xfrm>
            <a:off x="9038253" y="578499"/>
            <a:ext cx="3061060" cy="3014023"/>
          </a:xfrm>
          <a:prstGeom prst="rect">
            <a:avLst/>
          </a:prstGeom>
          <a:solidFill>
            <a:schemeClr val="lt1">
              <a:alpha val="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IN" sz="1700" dirty="0"/>
          </a:p>
        </p:txBody>
      </p:sp>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extLst>
              <p:ext uri="{D42A27DB-BD31-4B8C-83A1-F6EECF244321}">
                <p14:modId xmlns:p14="http://schemas.microsoft.com/office/powerpoint/2010/main" xmlns="" val="1086335172"/>
              </p:ext>
            </p:extLst>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extLst>
              <p:ext uri="{D42A27DB-BD31-4B8C-83A1-F6EECF244321}">
                <p14:modId xmlns:p14="http://schemas.microsoft.com/office/powerpoint/2010/main" xmlns="" val="4283603266"/>
              </p:ext>
            </p:extLst>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extLst>
              <p:ext uri="{D42A27DB-BD31-4B8C-83A1-F6EECF244321}">
                <p14:modId xmlns:p14="http://schemas.microsoft.com/office/powerpoint/2010/main" xmlns="" val="3686342159"/>
              </p:ext>
            </p:extLst>
          </p:nvPr>
        </p:nvGraphicFramePr>
        <p:xfrm>
          <a:off x="92684" y="3857982"/>
          <a:ext cx="3061061" cy="36576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extLst>
              <p:ext uri="{D42A27DB-BD31-4B8C-83A1-F6EECF244321}">
                <p14:modId xmlns:p14="http://schemas.microsoft.com/office/powerpoint/2010/main" xmlns="" val="2629277758"/>
              </p:ext>
            </p:extLst>
          </p:nvPr>
        </p:nvGraphicFramePr>
        <p:xfrm>
          <a:off x="92684" y="3453266"/>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02B00556-96B6-5177-91AA-98C109312DAF}"/>
              </a:ext>
            </a:extLst>
          </p:cNvPr>
          <p:cNvSpPr/>
          <p:nvPr/>
        </p:nvSpPr>
        <p:spPr>
          <a:xfrm>
            <a:off x="3433666" y="578499"/>
            <a:ext cx="5604590"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7. Direct Addressing Modes:</a:t>
            </a:r>
          </a:p>
          <a:p>
            <a:pPr marL="285750" indent="-285750" algn="just">
              <a:buClr>
                <a:schemeClr val="accent2"/>
              </a:buClr>
              <a:buFont typeface="Wingdings" panose="05000000000000000000" pitchFamily="2" charset="2"/>
              <a:buChar char="§"/>
            </a:pPr>
            <a:r>
              <a:rPr lang="en-US" sz="1700" dirty="0"/>
              <a:t>The effective address of the operand resides in the address field of the instruction.</a:t>
            </a:r>
          </a:p>
          <a:p>
            <a:pPr marL="285750" indent="-285750" algn="just">
              <a:buClr>
                <a:schemeClr val="accent2"/>
              </a:buClr>
              <a:buFont typeface="Wingdings" panose="05000000000000000000" pitchFamily="2" charset="2"/>
              <a:buChar char="§"/>
            </a:pPr>
            <a:r>
              <a:rPr lang="en-US" sz="1700" dirty="0"/>
              <a:t>The operand resides in the memory, and the address field of the instruction gives its address. </a:t>
            </a:r>
          </a:p>
          <a:p>
            <a:pPr marL="285750" indent="-285750" algn="just">
              <a:buClr>
                <a:schemeClr val="accent2"/>
              </a:buClr>
              <a:buFont typeface="Wingdings" panose="05000000000000000000" pitchFamily="2" charset="2"/>
              <a:buChar char="§"/>
            </a:pPr>
            <a:r>
              <a:rPr lang="en-US" sz="1700" dirty="0"/>
              <a:t>One references to the memory is required to fetch the operand.</a:t>
            </a:r>
          </a:p>
          <a:p>
            <a:pPr marL="285750" indent="-285750" algn="just">
              <a:buClr>
                <a:schemeClr val="accent2"/>
              </a:buClr>
              <a:buFont typeface="Wingdings" panose="05000000000000000000" pitchFamily="2" charset="2"/>
              <a:buChar char="§"/>
            </a:pPr>
            <a:r>
              <a:rPr lang="en-US" sz="1700" dirty="0"/>
              <a:t>Also known as absolute addressing mode.</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ADD, [1000H]</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xmlns="" id="{6CAFC5F6-0161-F4BE-F44C-C2C77789B4CB}"/>
              </a:ext>
            </a:extLst>
          </p:cNvPr>
          <p:cNvSpPr/>
          <p:nvPr/>
        </p:nvSpPr>
        <p:spPr>
          <a:xfrm>
            <a:off x="3433663" y="3592522"/>
            <a:ext cx="5604590"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8. Indirect Addressing Modes</a:t>
            </a:r>
          </a:p>
          <a:p>
            <a:pPr marL="285750" indent="-285750" algn="just">
              <a:buClr>
                <a:schemeClr val="accent2"/>
              </a:buClr>
              <a:buFont typeface="Wingdings" panose="05000000000000000000" pitchFamily="2" charset="2"/>
              <a:buChar char="§"/>
            </a:pPr>
            <a:r>
              <a:rPr lang="en-US" sz="1700" dirty="0"/>
              <a:t>The address field of the instruction gives the address of the memory location that contains the effective address of the operand. </a:t>
            </a:r>
          </a:p>
          <a:p>
            <a:pPr marL="285750" indent="-285750" algn="just">
              <a:buClr>
                <a:schemeClr val="accent2"/>
              </a:buClr>
              <a:buFont typeface="Wingdings" panose="05000000000000000000" pitchFamily="2" charset="2"/>
              <a:buChar char="§"/>
            </a:pPr>
            <a:r>
              <a:rPr lang="en-US" sz="1700" dirty="0"/>
              <a:t>Two references to the memory are required to fetch the operand</a:t>
            </a:r>
          </a:p>
          <a:p>
            <a:pPr marL="285750" indent="-285750" algn="just">
              <a:buClr>
                <a:schemeClr val="accent2"/>
              </a:buClr>
              <a:buFont typeface="Wingdings" panose="05000000000000000000" pitchFamily="2" charset="2"/>
              <a:buChar char="§"/>
            </a:pPr>
            <a:r>
              <a:rPr lang="en-US" sz="1700" dirty="0"/>
              <a:t>This addressing mode slows down the execution as it requires multiple memory lookups to find the operand.</a:t>
            </a:r>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dirty="0">
                <a:solidFill>
                  <a:srgbClr val="FF0000"/>
                </a:solidFill>
              </a:rPr>
              <a:t>ADD M</a:t>
            </a:r>
            <a:endParaRPr lang="en-US" dirty="0"/>
          </a:p>
        </p:txBody>
      </p:sp>
      <p:cxnSp>
        <p:nvCxnSpPr>
          <p:cNvPr id="17" name="Connector: Elbow 16">
            <a:extLst>
              <a:ext uri="{FF2B5EF4-FFF2-40B4-BE49-F238E27FC236}">
                <a16:creationId xmlns:a16="http://schemas.microsoft.com/office/drawing/2014/main" xmlns="" id="{B39D7B06-BAD5-F3ED-4D97-CAF43013D0FB}"/>
              </a:ext>
            </a:extLst>
          </p:cNvPr>
          <p:cNvCxnSpPr>
            <a:cxnSpLocks/>
            <a:stCxn id="12" idx="3"/>
            <a:endCxn id="15" idx="1"/>
          </p:cNvCxnSpPr>
          <p:nvPr/>
        </p:nvCxnSpPr>
        <p:spPr>
          <a:xfrm flipV="1">
            <a:off x="3153745" y="2225234"/>
            <a:ext cx="279921" cy="1410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F4AF0B4D-4B82-2002-956B-51BD51E1FDFE}"/>
              </a:ext>
            </a:extLst>
          </p:cNvPr>
          <p:cNvCxnSpPr>
            <a:cxnSpLocks/>
            <a:stCxn id="11" idx="3"/>
            <a:endCxn id="16" idx="1"/>
          </p:cNvCxnSpPr>
          <p:nvPr/>
        </p:nvCxnSpPr>
        <p:spPr>
          <a:xfrm>
            <a:off x="3153745" y="4040862"/>
            <a:ext cx="279918" cy="10817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xmlns="" id="{AC1BD947-07C2-0E33-A4AA-428047EDF0F1}"/>
              </a:ext>
            </a:extLst>
          </p:cNvPr>
          <p:cNvPicPr>
            <a:picLocks noChangeAspect="1"/>
          </p:cNvPicPr>
          <p:nvPr/>
        </p:nvPicPr>
        <p:blipFill>
          <a:blip r:embed="rId2"/>
          <a:stretch>
            <a:fillRect/>
          </a:stretch>
        </p:blipFill>
        <p:spPr>
          <a:xfrm>
            <a:off x="9100767" y="862394"/>
            <a:ext cx="3001347" cy="2446232"/>
          </a:xfrm>
          <a:prstGeom prst="rect">
            <a:avLst/>
          </a:prstGeom>
        </p:spPr>
      </p:pic>
      <p:sp>
        <p:nvSpPr>
          <p:cNvPr id="31" name="Rectangle 30">
            <a:extLst>
              <a:ext uri="{FF2B5EF4-FFF2-40B4-BE49-F238E27FC236}">
                <a16:creationId xmlns:a16="http://schemas.microsoft.com/office/drawing/2014/main" xmlns="" id="{B1CFB75A-B4B0-088B-6C4B-BDC578045C3F}"/>
              </a:ext>
            </a:extLst>
          </p:cNvPr>
          <p:cNvSpPr/>
          <p:nvPr/>
        </p:nvSpPr>
        <p:spPr>
          <a:xfrm>
            <a:off x="9038252" y="3615613"/>
            <a:ext cx="3061060" cy="3037114"/>
          </a:xfrm>
          <a:prstGeom prst="rect">
            <a:avLst/>
          </a:prstGeom>
          <a:solidFill>
            <a:schemeClr val="lt1">
              <a:alpha val="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IN" sz="1700" dirty="0"/>
          </a:p>
        </p:txBody>
      </p:sp>
      <p:pic>
        <p:nvPicPr>
          <p:cNvPr id="34" name="Picture 33">
            <a:extLst>
              <a:ext uri="{FF2B5EF4-FFF2-40B4-BE49-F238E27FC236}">
                <a16:creationId xmlns:a16="http://schemas.microsoft.com/office/drawing/2014/main" xmlns="" id="{B8735254-0780-A492-EC04-9584420B5DFB}"/>
              </a:ext>
            </a:extLst>
          </p:cNvPr>
          <p:cNvPicPr>
            <a:picLocks noChangeAspect="1"/>
          </p:cNvPicPr>
          <p:nvPr/>
        </p:nvPicPr>
        <p:blipFill>
          <a:blip r:embed="rId3"/>
          <a:stretch>
            <a:fillRect/>
          </a:stretch>
        </p:blipFill>
        <p:spPr>
          <a:xfrm>
            <a:off x="9100766" y="4251852"/>
            <a:ext cx="2967361" cy="1850367"/>
          </a:xfrm>
          <a:prstGeom prst="rect">
            <a:avLst/>
          </a:prstGeom>
        </p:spPr>
      </p:pic>
    </p:spTree>
    <p:extLst>
      <p:ext uri="{BB962C8B-B14F-4D97-AF65-F5344CB8AC3E}">
        <p14:creationId xmlns:p14="http://schemas.microsoft.com/office/powerpoint/2010/main" xmlns="" val="197745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extLst>
              <p:ext uri="{D42A27DB-BD31-4B8C-83A1-F6EECF244321}">
                <p14:modId xmlns:p14="http://schemas.microsoft.com/office/powerpoint/2010/main" xmlns="" val="325600513"/>
              </p:ext>
            </p:extLst>
          </p:nvPr>
        </p:nvGraphicFramePr>
        <p:xfrm>
          <a:off x="92684" y="4703813"/>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extLst>
              <p:ext uri="{D42A27DB-BD31-4B8C-83A1-F6EECF244321}">
                <p14:modId xmlns:p14="http://schemas.microsoft.com/office/powerpoint/2010/main" xmlns="" val="4141530156"/>
              </p:ext>
            </p:extLst>
          </p:nvPr>
        </p:nvGraphicFramePr>
        <p:xfrm>
          <a:off x="92684" y="4280673"/>
          <a:ext cx="3061061" cy="304800"/>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extLst>
              <p:ext uri="{D42A27DB-BD31-4B8C-83A1-F6EECF244321}">
                <p14:modId xmlns:p14="http://schemas.microsoft.com/office/powerpoint/2010/main" xmlns="" val="3321213806"/>
              </p:ext>
            </p:extLst>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extLst>
              <p:ext uri="{D42A27DB-BD31-4B8C-83A1-F6EECF244321}">
                <p14:modId xmlns:p14="http://schemas.microsoft.com/office/powerpoint/2010/main" xmlns="" val="3285209521"/>
              </p:ext>
            </p:extLst>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02B00556-96B6-5177-91AA-98C109312DAF}"/>
              </a:ext>
            </a:extLst>
          </p:cNvPr>
          <p:cNvSpPr/>
          <p:nvPr/>
        </p:nvSpPr>
        <p:spPr>
          <a:xfrm>
            <a:off x="3433665" y="578499"/>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9. Displacement Addressing Modes:</a:t>
            </a:r>
          </a:p>
          <a:p>
            <a:pPr marL="285750" indent="-285750" algn="just">
              <a:buClr>
                <a:schemeClr val="accent2"/>
              </a:buClr>
              <a:buFont typeface="Wingdings" panose="05000000000000000000" pitchFamily="2" charset="2"/>
              <a:buChar char="§"/>
            </a:pPr>
            <a:r>
              <a:rPr lang="en-US" sz="1700" dirty="0"/>
              <a:t>The displacement is added to the instruction’s address part to obtain the effective address of the operand.</a:t>
            </a:r>
          </a:p>
          <a:p>
            <a:pPr marL="285750" indent="-285750" algn="just">
              <a:buClr>
                <a:schemeClr val="accent2"/>
              </a:buClr>
              <a:buFont typeface="Wingdings" panose="05000000000000000000" pitchFamily="2" charset="2"/>
              <a:buChar char="§"/>
            </a:pPr>
            <a:r>
              <a:rPr lang="en-US" sz="1700" b="1" dirty="0"/>
              <a:t>EA = A + (R) </a:t>
            </a:r>
            <a:r>
              <a:rPr lang="en-US" sz="1700" dirty="0"/>
              <a:t>Here, the address field holds two values, A: Base value R: displacement value.</a:t>
            </a:r>
          </a:p>
          <a:p>
            <a:pPr algn="just">
              <a:buClr>
                <a:schemeClr val="accent2"/>
              </a:buCl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[1000H+09H]</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xmlns="" id="{6CAFC5F6-0161-F4BE-F44C-C2C77789B4CB}"/>
              </a:ext>
            </a:extLst>
          </p:cNvPr>
          <p:cNvSpPr/>
          <p:nvPr/>
        </p:nvSpPr>
        <p:spPr>
          <a:xfrm>
            <a:off x="3433662" y="3592522"/>
            <a:ext cx="8528179"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10. Relative Addressing Modes</a:t>
            </a:r>
          </a:p>
          <a:p>
            <a:pPr marL="285750" indent="-285750" algn="just">
              <a:buClr>
                <a:schemeClr val="accent2"/>
              </a:buClr>
              <a:buFont typeface="Wingdings" panose="05000000000000000000" pitchFamily="2" charset="2"/>
              <a:buChar char="§"/>
            </a:pPr>
            <a:r>
              <a:rPr lang="en-US" sz="1700" dirty="0"/>
              <a:t>This mode is another version of the displacement address mode. The program counter’s content is added to the instruction’s address part to obtain the effective address.</a:t>
            </a:r>
          </a:p>
          <a:p>
            <a:pPr marL="285750" indent="-285750" algn="just">
              <a:buClr>
                <a:schemeClr val="accent2"/>
              </a:buClr>
              <a:buFont typeface="Wingdings" panose="05000000000000000000" pitchFamily="2" charset="2"/>
              <a:buChar char="§"/>
            </a:pPr>
            <a:r>
              <a:rPr lang="en-US" sz="1700" b="1" dirty="0"/>
              <a:t>EA = A + (PC) </a:t>
            </a:r>
            <a:r>
              <a:rPr lang="en-US" sz="1700" dirty="0"/>
              <a:t>Here, EA: Effective address, PC: program counter.</a:t>
            </a:r>
          </a:p>
          <a:p>
            <a:pPr algn="just">
              <a:buClr>
                <a:schemeClr val="accent2"/>
              </a:buClr>
            </a:pPr>
            <a:endParaRPr lang="en-US" sz="1700" b="1" dirty="0"/>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sz="1800" dirty="0">
                <a:solidFill>
                  <a:srgbClr val="FF0000"/>
                </a:solidFill>
              </a:rPr>
              <a:t>MOV R1, [PC + Address Field]</a:t>
            </a:r>
          </a:p>
          <a:p>
            <a:pPr algn="just">
              <a:buClr>
                <a:schemeClr val="accent2"/>
              </a:buClr>
            </a:pPr>
            <a:endParaRPr lang="en-US" dirty="0">
              <a:solidFill>
                <a:srgbClr val="FF0000"/>
              </a:solidFill>
            </a:endParaRPr>
          </a:p>
          <a:p>
            <a:pPr marL="285750" indent="-285750" algn="just">
              <a:buClr>
                <a:schemeClr val="accent2"/>
              </a:buClr>
              <a:buFont typeface="Wingdings" panose="05000000000000000000" pitchFamily="2" charset="2"/>
              <a:buChar char="§"/>
            </a:pPr>
            <a:r>
              <a:rPr lang="en-US" sz="1600" dirty="0"/>
              <a:t>The instruction’s address is usually a signed number.</a:t>
            </a:r>
          </a:p>
          <a:p>
            <a:pPr marL="285750" indent="-285750" algn="just">
              <a:buClr>
                <a:schemeClr val="accent2"/>
              </a:buClr>
              <a:buFont typeface="Wingdings" panose="05000000000000000000" pitchFamily="2" charset="2"/>
              <a:buChar char="§"/>
            </a:pPr>
            <a:endParaRPr lang="en-US" dirty="0"/>
          </a:p>
        </p:txBody>
      </p:sp>
      <p:cxnSp>
        <p:nvCxnSpPr>
          <p:cNvPr id="17" name="Connector: Elbow 16">
            <a:extLst>
              <a:ext uri="{FF2B5EF4-FFF2-40B4-BE49-F238E27FC236}">
                <a16:creationId xmlns:a16="http://schemas.microsoft.com/office/drawing/2014/main" xmlns="" id="{B39D7B06-BAD5-F3ED-4D97-CAF43013D0FB}"/>
              </a:ext>
            </a:extLst>
          </p:cNvPr>
          <p:cNvCxnSpPr>
            <a:cxnSpLocks/>
            <a:stCxn id="10" idx="3"/>
            <a:endCxn id="15" idx="1"/>
          </p:cNvCxnSpPr>
          <p:nvPr/>
        </p:nvCxnSpPr>
        <p:spPr>
          <a:xfrm flipV="1">
            <a:off x="3153745" y="2225234"/>
            <a:ext cx="279920" cy="2207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F4AF0B4D-4B82-2002-956B-51BD51E1FDFE}"/>
              </a:ext>
            </a:extLst>
          </p:cNvPr>
          <p:cNvCxnSpPr>
            <a:cxnSpLocks/>
            <a:stCxn id="9" idx="3"/>
            <a:endCxn id="16" idx="1"/>
          </p:cNvCxnSpPr>
          <p:nvPr/>
        </p:nvCxnSpPr>
        <p:spPr>
          <a:xfrm>
            <a:off x="3153745" y="4856213"/>
            <a:ext cx="279917" cy="266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xmlns="" id="{B62264FF-1FAB-2CF3-FFD7-5EFF35483D51}"/>
              </a:ext>
            </a:extLst>
          </p:cNvPr>
          <p:cNvPicPr>
            <a:picLocks noChangeAspect="1"/>
          </p:cNvPicPr>
          <p:nvPr/>
        </p:nvPicPr>
        <p:blipFill>
          <a:blip r:embed="rId2"/>
          <a:stretch>
            <a:fillRect/>
          </a:stretch>
        </p:blipFill>
        <p:spPr>
          <a:xfrm>
            <a:off x="7072604" y="1779578"/>
            <a:ext cx="4683967" cy="1673687"/>
          </a:xfrm>
          <a:prstGeom prst="rect">
            <a:avLst/>
          </a:prstGeom>
        </p:spPr>
      </p:pic>
      <p:pic>
        <p:nvPicPr>
          <p:cNvPr id="32" name="Picture 31">
            <a:extLst>
              <a:ext uri="{FF2B5EF4-FFF2-40B4-BE49-F238E27FC236}">
                <a16:creationId xmlns:a16="http://schemas.microsoft.com/office/drawing/2014/main" xmlns="" id="{D1BB592D-11F4-F2A4-3577-B080CAE2909B}"/>
              </a:ext>
            </a:extLst>
          </p:cNvPr>
          <p:cNvPicPr>
            <a:picLocks noChangeAspect="1"/>
          </p:cNvPicPr>
          <p:nvPr/>
        </p:nvPicPr>
        <p:blipFill>
          <a:blip r:embed="rId3"/>
          <a:stretch>
            <a:fillRect/>
          </a:stretch>
        </p:blipFill>
        <p:spPr>
          <a:xfrm>
            <a:off x="8462865" y="4935893"/>
            <a:ext cx="3498977" cy="1685343"/>
          </a:xfrm>
          <a:prstGeom prst="rect">
            <a:avLst/>
          </a:prstGeom>
        </p:spPr>
      </p:pic>
    </p:spTree>
    <p:extLst>
      <p:ext uri="{BB962C8B-B14F-4D97-AF65-F5344CB8AC3E}">
        <p14:creationId xmlns:p14="http://schemas.microsoft.com/office/powerpoint/2010/main" xmlns="" val="1993179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extLst>
              <p:ext uri="{D42A27DB-BD31-4B8C-83A1-F6EECF244321}">
                <p14:modId xmlns:p14="http://schemas.microsoft.com/office/powerpoint/2010/main" xmlns="" val="963431519"/>
              </p:ext>
            </p:extLst>
          </p:nvPr>
        </p:nvGraphicFramePr>
        <p:xfrm>
          <a:off x="92682" y="5126953"/>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extLst>
              <p:ext uri="{D42A27DB-BD31-4B8C-83A1-F6EECF244321}">
                <p14:modId xmlns:p14="http://schemas.microsoft.com/office/powerpoint/2010/main" xmlns="" val="794269234"/>
              </p:ext>
            </p:extLst>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extLst>
              <p:ext uri="{D42A27DB-BD31-4B8C-83A1-F6EECF244321}">
                <p14:modId xmlns:p14="http://schemas.microsoft.com/office/powerpoint/2010/main" xmlns="" val="2071569951"/>
              </p:ext>
            </p:extLst>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extLst>
              <p:ext uri="{D42A27DB-BD31-4B8C-83A1-F6EECF244321}">
                <p14:modId xmlns:p14="http://schemas.microsoft.com/office/powerpoint/2010/main" xmlns="" val="3449800045"/>
              </p:ext>
            </p:extLst>
          </p:nvPr>
        </p:nvGraphicFramePr>
        <p:xfrm>
          <a:off x="92682" y="5565010"/>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nvGraphicFramePr>
        <p:xfrm>
          <a:off x="92682" y="6008009"/>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02B00556-96B6-5177-91AA-98C109312DAF}"/>
              </a:ext>
            </a:extLst>
          </p:cNvPr>
          <p:cNvSpPr/>
          <p:nvPr/>
        </p:nvSpPr>
        <p:spPr>
          <a:xfrm>
            <a:off x="3433665" y="578499"/>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11. Indexed Addressing Modes:</a:t>
            </a:r>
          </a:p>
          <a:p>
            <a:pPr marL="285750" indent="-285750" algn="just">
              <a:buClr>
                <a:schemeClr val="accent2"/>
              </a:buClr>
              <a:buFont typeface="Wingdings" panose="05000000000000000000" pitchFamily="2" charset="2"/>
              <a:buChar char="§"/>
            </a:pPr>
            <a:r>
              <a:rPr lang="en-US" sz="1700" dirty="0"/>
              <a:t>The index register’s content is added to the instruction’s address to obtain the effective address. </a:t>
            </a:r>
          </a:p>
          <a:p>
            <a:pPr marL="285750" indent="-285750" algn="just">
              <a:buClr>
                <a:schemeClr val="accent2"/>
              </a:buClr>
              <a:buFont typeface="Wingdings" panose="05000000000000000000" pitchFamily="2" charset="2"/>
              <a:buChar char="§"/>
            </a:pPr>
            <a:r>
              <a:rPr lang="en-US" sz="1700" dirty="0"/>
              <a:t>EA = content of index register + Instruction address part</a:t>
            </a: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r>
              <a:rPr lang="en-US" sz="1700" b="1" dirty="0">
                <a:solidFill>
                  <a:srgbClr val="FF0000"/>
                </a:solidFill>
              </a:rPr>
              <a:t>Example: </a:t>
            </a:r>
            <a:r>
              <a:rPr lang="en-US" sz="1700" dirty="0">
                <a:solidFill>
                  <a:srgbClr val="FF0000"/>
                </a:solidFill>
              </a:rPr>
              <a:t>MOV R1, [SI + 1000H].</a:t>
            </a: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p>
          <a:p>
            <a:pPr marL="285750" indent="-285750" algn="just">
              <a:buClr>
                <a:schemeClr val="accent2"/>
              </a:buClr>
              <a:buFont typeface="Wingdings" panose="05000000000000000000" pitchFamily="2" charset="2"/>
              <a:buChar char="§"/>
            </a:pPr>
            <a:endParaRPr lang="en-IN" sz="1700" dirty="0"/>
          </a:p>
        </p:txBody>
      </p:sp>
      <p:sp>
        <p:nvSpPr>
          <p:cNvPr id="16" name="Rectangle 15">
            <a:extLst>
              <a:ext uri="{FF2B5EF4-FFF2-40B4-BE49-F238E27FC236}">
                <a16:creationId xmlns:a16="http://schemas.microsoft.com/office/drawing/2014/main" xmlns="" id="{6CAFC5F6-0161-F4BE-F44C-C2C77789B4CB}"/>
              </a:ext>
            </a:extLst>
          </p:cNvPr>
          <p:cNvSpPr/>
          <p:nvPr/>
        </p:nvSpPr>
        <p:spPr>
          <a:xfrm>
            <a:off x="3433662" y="3592522"/>
            <a:ext cx="8528179" cy="306020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pPr>
            <a:r>
              <a:rPr lang="en-IN" b="1" dirty="0"/>
              <a:t>12. Base Register Addressing Modes</a:t>
            </a:r>
          </a:p>
          <a:p>
            <a:pPr marL="285750" indent="-285750" algn="just">
              <a:buClr>
                <a:schemeClr val="accent2"/>
              </a:buClr>
              <a:buFont typeface="Wingdings" panose="05000000000000000000" pitchFamily="2" charset="2"/>
              <a:buChar char="§"/>
            </a:pPr>
            <a:r>
              <a:rPr lang="en-US" sz="1700" dirty="0"/>
              <a:t>This mode is another version of the displacement address mode. To obtain the effective address, the base register’s content is added to the instruction’s address.</a:t>
            </a:r>
          </a:p>
          <a:p>
            <a:pPr marL="285750" indent="-285750" algn="just">
              <a:buClr>
                <a:schemeClr val="accent2"/>
              </a:buClr>
              <a:buFont typeface="Wingdings" panose="05000000000000000000" pitchFamily="2" charset="2"/>
              <a:buChar char="§"/>
            </a:pPr>
            <a:r>
              <a:rPr lang="en-US" sz="1700" b="1" dirty="0"/>
              <a:t>EA = A + (R)</a:t>
            </a:r>
            <a:r>
              <a:rPr lang="en-US" sz="1700" dirty="0"/>
              <a:t> </a:t>
            </a:r>
          </a:p>
          <a:p>
            <a:pPr marL="742950" lvl="1" indent="-285750" algn="just">
              <a:buClr>
                <a:schemeClr val="accent2"/>
              </a:buClr>
              <a:buFont typeface="Wingdings" panose="05000000000000000000" pitchFamily="2" charset="2"/>
              <a:buChar char="§"/>
            </a:pPr>
            <a:r>
              <a:rPr lang="en-US" sz="1700" dirty="0"/>
              <a:t>A: Instruction address, </a:t>
            </a:r>
          </a:p>
          <a:p>
            <a:pPr marL="742950" lvl="1" indent="-285750" algn="just">
              <a:buClr>
                <a:schemeClr val="accent2"/>
              </a:buClr>
              <a:buFont typeface="Wingdings" panose="05000000000000000000" pitchFamily="2" charset="2"/>
              <a:buChar char="§"/>
            </a:pPr>
            <a:r>
              <a:rPr lang="en-US" sz="1700" dirty="0"/>
              <a:t>R: Pointer to the base address. </a:t>
            </a:r>
            <a:endParaRPr lang="en-US" sz="1700" b="1" dirty="0"/>
          </a:p>
          <a:p>
            <a:pPr marL="285750" indent="-285750" algn="just">
              <a:buClr>
                <a:schemeClr val="accent2"/>
              </a:buClr>
              <a:buFont typeface="Wingdings" panose="05000000000000000000" pitchFamily="2" charset="2"/>
              <a:buChar char="§"/>
            </a:pPr>
            <a:endParaRPr lang="en-US" b="1" dirty="0"/>
          </a:p>
          <a:p>
            <a:pPr marL="285750" indent="-285750" algn="just">
              <a:buClr>
                <a:schemeClr val="accent2"/>
              </a:buClr>
              <a:buFont typeface="Wingdings" panose="05000000000000000000" pitchFamily="2" charset="2"/>
              <a:buChar char="§"/>
            </a:pPr>
            <a:r>
              <a:rPr lang="en-US" b="1" dirty="0">
                <a:solidFill>
                  <a:srgbClr val="FF0000"/>
                </a:solidFill>
              </a:rPr>
              <a:t>Example: </a:t>
            </a:r>
            <a:r>
              <a:rPr lang="en-US" sz="1800" dirty="0">
                <a:solidFill>
                  <a:srgbClr val="FF0000"/>
                </a:solidFill>
              </a:rPr>
              <a:t>MOV R1, [</a:t>
            </a:r>
            <a:r>
              <a:rPr lang="en-US" dirty="0">
                <a:solidFill>
                  <a:srgbClr val="FF0000"/>
                </a:solidFill>
              </a:rPr>
              <a:t>1000H</a:t>
            </a:r>
            <a:r>
              <a:rPr lang="en-US" sz="1800" dirty="0">
                <a:solidFill>
                  <a:srgbClr val="FF0000"/>
                </a:solidFill>
              </a:rPr>
              <a:t>+BX]</a:t>
            </a:r>
          </a:p>
          <a:p>
            <a:pPr algn="just">
              <a:buClr>
                <a:schemeClr val="accent2"/>
              </a:buClr>
            </a:pPr>
            <a:endParaRPr lang="en-US" dirty="0"/>
          </a:p>
          <a:p>
            <a:pPr marL="285750" indent="-285750" algn="just">
              <a:buClr>
                <a:schemeClr val="accent2"/>
              </a:buClr>
              <a:buFont typeface="Wingdings" panose="05000000000000000000" pitchFamily="2" charset="2"/>
              <a:buChar char="§"/>
            </a:pPr>
            <a:endParaRPr lang="en-US" dirty="0"/>
          </a:p>
          <a:p>
            <a:pPr marL="285750" indent="-285750" algn="just">
              <a:buClr>
                <a:schemeClr val="accent2"/>
              </a:buClr>
              <a:buFont typeface="Wingdings" panose="05000000000000000000" pitchFamily="2" charset="2"/>
              <a:buChar char="§"/>
            </a:pPr>
            <a:endParaRPr lang="en-US" dirty="0"/>
          </a:p>
        </p:txBody>
      </p:sp>
      <p:cxnSp>
        <p:nvCxnSpPr>
          <p:cNvPr id="17" name="Connector: Elbow 16">
            <a:extLst>
              <a:ext uri="{FF2B5EF4-FFF2-40B4-BE49-F238E27FC236}">
                <a16:creationId xmlns:a16="http://schemas.microsoft.com/office/drawing/2014/main" xmlns="" id="{B39D7B06-BAD5-F3ED-4D97-CAF43013D0FB}"/>
              </a:ext>
            </a:extLst>
          </p:cNvPr>
          <p:cNvCxnSpPr>
            <a:cxnSpLocks/>
            <a:stCxn id="8" idx="3"/>
            <a:endCxn id="15" idx="1"/>
          </p:cNvCxnSpPr>
          <p:nvPr/>
        </p:nvCxnSpPr>
        <p:spPr>
          <a:xfrm flipV="1">
            <a:off x="3153743" y="2225234"/>
            <a:ext cx="279922" cy="3084599"/>
          </a:xfrm>
          <a:prstGeom prst="bentConnector3">
            <a:avLst>
              <a:gd name="adj1" fmla="val 33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F4AF0B4D-4B82-2002-956B-51BD51E1FDFE}"/>
              </a:ext>
            </a:extLst>
          </p:cNvPr>
          <p:cNvCxnSpPr>
            <a:cxnSpLocks/>
            <a:stCxn id="13" idx="3"/>
            <a:endCxn id="16" idx="1"/>
          </p:cNvCxnSpPr>
          <p:nvPr/>
        </p:nvCxnSpPr>
        <p:spPr>
          <a:xfrm flipV="1">
            <a:off x="3153743" y="5122625"/>
            <a:ext cx="279919" cy="625265"/>
          </a:xfrm>
          <a:prstGeom prst="bentConnector3">
            <a:avLst>
              <a:gd name="adj1" fmla="val 66667"/>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xmlns="" id="{5F676995-679A-94DB-EA7D-307F6FA924C6}"/>
              </a:ext>
            </a:extLst>
          </p:cNvPr>
          <p:cNvPicPr>
            <a:picLocks noChangeAspect="1"/>
          </p:cNvPicPr>
          <p:nvPr/>
        </p:nvPicPr>
        <p:blipFill>
          <a:blip r:embed="rId2"/>
          <a:stretch>
            <a:fillRect/>
          </a:stretch>
        </p:blipFill>
        <p:spPr>
          <a:xfrm>
            <a:off x="8238947" y="1779579"/>
            <a:ext cx="3470972" cy="1737511"/>
          </a:xfrm>
          <a:prstGeom prst="rect">
            <a:avLst/>
          </a:prstGeom>
        </p:spPr>
      </p:pic>
      <p:pic>
        <p:nvPicPr>
          <p:cNvPr id="26" name="Picture 25">
            <a:extLst>
              <a:ext uri="{FF2B5EF4-FFF2-40B4-BE49-F238E27FC236}">
                <a16:creationId xmlns:a16="http://schemas.microsoft.com/office/drawing/2014/main" xmlns="" id="{F8057FE5-5554-7F4B-DD65-1C7F008F7B5E}"/>
              </a:ext>
            </a:extLst>
          </p:cNvPr>
          <p:cNvPicPr>
            <a:picLocks noChangeAspect="1"/>
          </p:cNvPicPr>
          <p:nvPr/>
        </p:nvPicPr>
        <p:blipFill>
          <a:blip r:embed="rId3"/>
          <a:stretch>
            <a:fillRect/>
          </a:stretch>
        </p:blipFill>
        <p:spPr>
          <a:xfrm>
            <a:off x="8054523" y="4734118"/>
            <a:ext cx="3839820" cy="1796995"/>
          </a:xfrm>
          <a:prstGeom prst="rect">
            <a:avLst/>
          </a:prstGeom>
        </p:spPr>
      </p:pic>
    </p:spTree>
    <p:extLst>
      <p:ext uri="{BB962C8B-B14F-4D97-AF65-F5344CB8AC3E}">
        <p14:creationId xmlns:p14="http://schemas.microsoft.com/office/powerpoint/2010/main" xmlns="" val="42918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xmlns="" id="{965FD222-77D9-D186-77C2-8F055DA2883B}"/>
              </a:ext>
            </a:extLst>
          </p:cNvPr>
          <p:cNvGraphicFramePr>
            <a:graphicFrameLocks noGrp="1"/>
          </p:cNvGraphicFramePr>
          <p:nvPr/>
        </p:nvGraphicFramePr>
        <p:xfrm>
          <a:off x="92684" y="304855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6 Auto-Decrement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3" name="Table 7">
            <a:extLst>
              <a:ext uri="{FF2B5EF4-FFF2-40B4-BE49-F238E27FC236}">
                <a16:creationId xmlns:a16="http://schemas.microsoft.com/office/drawing/2014/main" xmlns="" id="{89829E59-8270-B393-3306-231CF15E33A2}"/>
              </a:ext>
            </a:extLst>
          </p:cNvPr>
          <p:cNvGraphicFramePr>
            <a:graphicFrameLocks noGrp="1"/>
          </p:cNvGraphicFramePr>
          <p:nvPr/>
        </p:nvGraphicFramePr>
        <p:xfrm>
          <a:off x="92686" y="262541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l"/>
                      <a:r>
                        <a:rPr lang="en-IN" sz="1400" dirty="0"/>
                        <a:t>5 Auto-Increment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4" name="Table 7">
            <a:extLst>
              <a:ext uri="{FF2B5EF4-FFF2-40B4-BE49-F238E27FC236}">
                <a16:creationId xmlns:a16="http://schemas.microsoft.com/office/drawing/2014/main" xmlns="" id="{0055CE7C-5148-1335-E99A-1DC99D55114C}"/>
              </a:ext>
            </a:extLst>
          </p:cNvPr>
          <p:cNvGraphicFramePr>
            <a:graphicFrameLocks noGrp="1"/>
          </p:cNvGraphicFramePr>
          <p:nvPr/>
        </p:nvGraphicFramePr>
        <p:xfrm>
          <a:off x="92686" y="2202270"/>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l"/>
                      <a:r>
                        <a:rPr lang="en-IN" sz="1400" dirty="0"/>
                        <a:t>4 Register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5" name="Table 7">
            <a:extLst>
              <a:ext uri="{FF2B5EF4-FFF2-40B4-BE49-F238E27FC236}">
                <a16:creationId xmlns:a16="http://schemas.microsoft.com/office/drawing/2014/main" xmlns="" id="{40800CE0-CEFB-2585-BE25-796C9CB2712B}"/>
              </a:ext>
            </a:extLst>
          </p:cNvPr>
          <p:cNvGraphicFramePr>
            <a:graphicFrameLocks noGrp="1"/>
          </p:cNvGraphicFramePr>
          <p:nvPr/>
        </p:nvGraphicFramePr>
        <p:xfrm>
          <a:off x="92687" y="1779579"/>
          <a:ext cx="3061060" cy="365760"/>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0">
                <a:tc>
                  <a:txBody>
                    <a:bodyPr/>
                    <a:lstStyle/>
                    <a:p>
                      <a:pPr algn="l"/>
                      <a:r>
                        <a:rPr lang="en-IN" sz="1400" dirty="0"/>
                        <a:t>3  Register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6" name="Table 7">
            <a:extLst>
              <a:ext uri="{FF2B5EF4-FFF2-40B4-BE49-F238E27FC236}">
                <a16:creationId xmlns:a16="http://schemas.microsoft.com/office/drawing/2014/main" xmlns="" id="{FC49A074-4859-DD95-FFF3-7CFD56AFB8FF}"/>
              </a:ext>
            </a:extLst>
          </p:cNvPr>
          <p:cNvGraphicFramePr>
            <a:graphicFrameLocks noGrp="1"/>
          </p:cNvGraphicFramePr>
          <p:nvPr/>
        </p:nvGraphicFramePr>
        <p:xfrm>
          <a:off x="92687" y="1374863"/>
          <a:ext cx="3061060" cy="365761"/>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65761">
                <a:tc>
                  <a:txBody>
                    <a:bodyPr/>
                    <a:lstStyle/>
                    <a:p>
                      <a:pPr algn="l"/>
                      <a:r>
                        <a:rPr lang="en-IN" sz="1400" dirty="0"/>
                        <a:t>2  Immediate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7" name="Table 7">
            <a:extLst>
              <a:ext uri="{FF2B5EF4-FFF2-40B4-BE49-F238E27FC236}">
                <a16:creationId xmlns:a16="http://schemas.microsoft.com/office/drawing/2014/main" xmlns="" id="{83C30577-1657-429B-082B-B13BDD08647C}"/>
              </a:ext>
            </a:extLst>
          </p:cNvPr>
          <p:cNvGraphicFramePr>
            <a:graphicFrameLocks noGrp="1"/>
          </p:cNvGraphicFramePr>
          <p:nvPr/>
        </p:nvGraphicFramePr>
        <p:xfrm>
          <a:off x="92687" y="970148"/>
          <a:ext cx="3061060" cy="317463"/>
        </p:xfrm>
        <a:graphic>
          <a:graphicData uri="http://schemas.openxmlformats.org/drawingml/2006/table">
            <a:tbl>
              <a:tblPr firstRow="1" bandRow="1">
                <a:tableStyleId>{BC89EF96-8CEA-46FF-86C4-4CE0E7609802}</a:tableStyleId>
              </a:tblPr>
              <a:tblGrid>
                <a:gridCol w="3061060">
                  <a:extLst>
                    <a:ext uri="{9D8B030D-6E8A-4147-A177-3AD203B41FA5}">
                      <a16:colId xmlns:a16="http://schemas.microsoft.com/office/drawing/2014/main" xmlns="" val="2332733749"/>
                    </a:ext>
                  </a:extLst>
                </a:gridCol>
              </a:tblGrid>
              <a:tr h="317463">
                <a:tc>
                  <a:txBody>
                    <a:bodyPr/>
                    <a:lstStyle/>
                    <a:p>
                      <a:pPr algn="l"/>
                      <a:r>
                        <a:rPr lang="en-IN" sz="1400" dirty="0"/>
                        <a:t>1  Implied/Implicit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8" name="Table 7">
            <a:extLst>
              <a:ext uri="{FF2B5EF4-FFF2-40B4-BE49-F238E27FC236}">
                <a16:creationId xmlns:a16="http://schemas.microsoft.com/office/drawing/2014/main" xmlns="" id="{47DCB610-2340-8445-F092-0FC51F08A116}"/>
              </a:ext>
            </a:extLst>
          </p:cNvPr>
          <p:cNvGraphicFramePr>
            <a:graphicFrameLocks noGrp="1"/>
          </p:cNvGraphicFramePr>
          <p:nvPr>
            <p:extLst>
              <p:ext uri="{D42A27DB-BD31-4B8C-83A1-F6EECF244321}">
                <p14:modId xmlns:p14="http://schemas.microsoft.com/office/powerpoint/2010/main" xmlns="" val="1876523287"/>
              </p:ext>
            </p:extLst>
          </p:nvPr>
        </p:nvGraphicFramePr>
        <p:xfrm>
          <a:off x="92682" y="5126953"/>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11 Indexed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9" name="Table 7">
            <a:extLst>
              <a:ext uri="{FF2B5EF4-FFF2-40B4-BE49-F238E27FC236}">
                <a16:creationId xmlns:a16="http://schemas.microsoft.com/office/drawing/2014/main" xmlns="" id="{C8407E5D-3A0B-C369-6436-888E811930B6}"/>
              </a:ext>
            </a:extLst>
          </p:cNvPr>
          <p:cNvGraphicFramePr>
            <a:graphicFrameLocks noGrp="1"/>
          </p:cNvGraphicFramePr>
          <p:nvPr/>
        </p:nvGraphicFramePr>
        <p:xfrm>
          <a:off x="92684" y="470381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94611">
                <a:tc>
                  <a:txBody>
                    <a:bodyPr/>
                    <a:lstStyle/>
                    <a:p>
                      <a:pPr algn="just"/>
                      <a:r>
                        <a:rPr lang="en-IN" sz="1400" dirty="0"/>
                        <a:t>10 Relative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0" name="Table 7">
            <a:extLst>
              <a:ext uri="{FF2B5EF4-FFF2-40B4-BE49-F238E27FC236}">
                <a16:creationId xmlns:a16="http://schemas.microsoft.com/office/drawing/2014/main" xmlns="" id="{4D04A0F7-573E-AFA2-43FB-1E826D0F5683}"/>
              </a:ext>
            </a:extLst>
          </p:cNvPr>
          <p:cNvGraphicFramePr>
            <a:graphicFrameLocks noGrp="1"/>
          </p:cNvGraphicFramePr>
          <p:nvPr/>
        </p:nvGraphicFramePr>
        <p:xfrm>
          <a:off x="92684" y="4280673"/>
          <a:ext cx="3061061" cy="30480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269634">
                <a:tc>
                  <a:txBody>
                    <a:bodyPr/>
                    <a:lstStyle/>
                    <a:p>
                      <a:pPr algn="just"/>
                      <a:r>
                        <a:rPr lang="en-IN" sz="1400" dirty="0"/>
                        <a:t>9 Displacement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1" name="Table 7">
            <a:extLst>
              <a:ext uri="{FF2B5EF4-FFF2-40B4-BE49-F238E27FC236}">
                <a16:creationId xmlns:a16="http://schemas.microsoft.com/office/drawing/2014/main" xmlns="" id="{BAF394C5-CCA7-A9A2-715E-D50C1F21B474}"/>
              </a:ext>
            </a:extLst>
          </p:cNvPr>
          <p:cNvGraphicFramePr>
            <a:graphicFrameLocks noGrp="1"/>
          </p:cNvGraphicFramePr>
          <p:nvPr/>
        </p:nvGraphicFramePr>
        <p:xfrm>
          <a:off x="92684" y="3857982"/>
          <a:ext cx="3061061" cy="365760"/>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0">
                <a:tc>
                  <a:txBody>
                    <a:bodyPr/>
                    <a:lstStyle/>
                    <a:p>
                      <a:pPr algn="just"/>
                      <a:r>
                        <a:rPr lang="en-IN" sz="1400" dirty="0"/>
                        <a:t>8 Indirect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2" name="Table 7">
            <a:extLst>
              <a:ext uri="{FF2B5EF4-FFF2-40B4-BE49-F238E27FC236}">
                <a16:creationId xmlns:a16="http://schemas.microsoft.com/office/drawing/2014/main" xmlns="" id="{508F4984-908F-3FD9-97B2-4729ECCFE506}"/>
              </a:ext>
            </a:extLst>
          </p:cNvPr>
          <p:cNvGraphicFramePr>
            <a:graphicFrameLocks noGrp="1"/>
          </p:cNvGraphicFramePr>
          <p:nvPr/>
        </p:nvGraphicFramePr>
        <p:xfrm>
          <a:off x="92684" y="3453266"/>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l"/>
                      <a:r>
                        <a:rPr lang="en-IN" sz="1400" dirty="0"/>
                        <a:t>7 Direct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3" name="Table 7">
            <a:extLst>
              <a:ext uri="{FF2B5EF4-FFF2-40B4-BE49-F238E27FC236}">
                <a16:creationId xmlns:a16="http://schemas.microsoft.com/office/drawing/2014/main" xmlns="" id="{A8A2AFBB-78A1-F579-A730-82F291C4296A}"/>
              </a:ext>
            </a:extLst>
          </p:cNvPr>
          <p:cNvGraphicFramePr>
            <a:graphicFrameLocks noGrp="1"/>
          </p:cNvGraphicFramePr>
          <p:nvPr>
            <p:extLst>
              <p:ext uri="{D42A27DB-BD31-4B8C-83A1-F6EECF244321}">
                <p14:modId xmlns:p14="http://schemas.microsoft.com/office/powerpoint/2010/main" xmlns="" val="214417240"/>
              </p:ext>
            </p:extLst>
          </p:nvPr>
        </p:nvGraphicFramePr>
        <p:xfrm>
          <a:off x="92682" y="5565010"/>
          <a:ext cx="3061061" cy="365761"/>
        </p:xfrm>
        <a:graphic>
          <a:graphicData uri="http://schemas.openxmlformats.org/drawingml/2006/table">
            <a:tbl>
              <a:tblPr firstRow="1" bandRow="1">
                <a:tableStyleId>{BC89EF96-8CEA-46FF-86C4-4CE0E7609802}</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12 Base Register Addressing Modes</a:t>
                      </a:r>
                    </a:p>
                  </a:txBody>
                  <a:tcPr anchor="ctr"/>
                </a:tc>
                <a:extLst>
                  <a:ext uri="{0D108BD9-81ED-4DB2-BD59-A6C34878D82A}">
                    <a16:rowId xmlns:a16="http://schemas.microsoft.com/office/drawing/2014/main" xmlns="" val="3663160337"/>
                  </a:ext>
                </a:extLst>
              </a:tr>
            </a:tbl>
          </a:graphicData>
        </a:graphic>
      </p:graphicFrame>
      <p:graphicFrame>
        <p:nvGraphicFramePr>
          <p:cNvPr id="14" name="Table 7">
            <a:extLst>
              <a:ext uri="{FF2B5EF4-FFF2-40B4-BE49-F238E27FC236}">
                <a16:creationId xmlns:a16="http://schemas.microsoft.com/office/drawing/2014/main" xmlns="" id="{1C3AABCD-4788-5200-5D0E-05BD5FE9CFFC}"/>
              </a:ext>
            </a:extLst>
          </p:cNvPr>
          <p:cNvGraphicFramePr>
            <a:graphicFrameLocks noGrp="1"/>
          </p:cNvGraphicFramePr>
          <p:nvPr>
            <p:extLst>
              <p:ext uri="{D42A27DB-BD31-4B8C-83A1-F6EECF244321}">
                <p14:modId xmlns:p14="http://schemas.microsoft.com/office/powerpoint/2010/main" xmlns="" val="665538389"/>
              </p:ext>
            </p:extLst>
          </p:nvPr>
        </p:nvGraphicFramePr>
        <p:xfrm>
          <a:off x="92682" y="6008009"/>
          <a:ext cx="3061061" cy="365761"/>
        </p:xfrm>
        <a:graphic>
          <a:graphicData uri="http://schemas.openxmlformats.org/drawingml/2006/table">
            <a:tbl>
              <a:tblPr firstRow="1" bandRow="1">
                <a:tableStyleId>{B301B821-A1FF-4177-AEE7-76D212191A09}</a:tableStyleId>
              </a:tblPr>
              <a:tblGrid>
                <a:gridCol w="3061061">
                  <a:extLst>
                    <a:ext uri="{9D8B030D-6E8A-4147-A177-3AD203B41FA5}">
                      <a16:colId xmlns:a16="http://schemas.microsoft.com/office/drawing/2014/main" xmlns="" val="2332733749"/>
                    </a:ext>
                  </a:extLst>
                </a:gridCol>
              </a:tblGrid>
              <a:tr h="365761">
                <a:tc>
                  <a:txBody>
                    <a:bodyPr/>
                    <a:lstStyle/>
                    <a:p>
                      <a:pPr algn="just"/>
                      <a:r>
                        <a:rPr lang="en-IN" sz="1400" dirty="0"/>
                        <a:t>13 Stack Addressing Modes</a:t>
                      </a:r>
                    </a:p>
                  </a:txBody>
                  <a:tcPr anchor="ctr"/>
                </a:tc>
                <a:extLst>
                  <a:ext uri="{0D108BD9-81ED-4DB2-BD59-A6C34878D82A}">
                    <a16:rowId xmlns:a16="http://schemas.microsoft.com/office/drawing/2014/main" xmlns="" val="3663160337"/>
                  </a:ext>
                </a:extLst>
              </a:tr>
            </a:tbl>
          </a:graphicData>
        </a:graphic>
      </p:graphicFrame>
      <p:sp>
        <p:nvSpPr>
          <p:cNvPr id="15" name="Rectangle 14">
            <a:extLst>
              <a:ext uri="{FF2B5EF4-FFF2-40B4-BE49-F238E27FC236}">
                <a16:creationId xmlns:a16="http://schemas.microsoft.com/office/drawing/2014/main" xmlns="" id="{02B00556-96B6-5177-91AA-98C109312DAF}"/>
              </a:ext>
            </a:extLst>
          </p:cNvPr>
          <p:cNvSpPr/>
          <p:nvPr/>
        </p:nvSpPr>
        <p:spPr>
          <a:xfrm>
            <a:off x="3433665" y="860335"/>
            <a:ext cx="8528179" cy="329347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just">
              <a:spcAft>
                <a:spcPts val="1000"/>
              </a:spcAft>
              <a:buClr>
                <a:schemeClr val="accent2"/>
              </a:buClr>
            </a:pPr>
            <a:r>
              <a:rPr lang="en-US" b="1" dirty="0"/>
              <a:t>13. Stack Addressing Modes:</a:t>
            </a:r>
          </a:p>
          <a:p>
            <a:pPr marL="285750" indent="-285750" algn="just">
              <a:lnSpc>
                <a:spcPct val="150000"/>
              </a:lnSpc>
              <a:buClr>
                <a:schemeClr val="accent2"/>
              </a:buClr>
              <a:buFont typeface="Wingdings" panose="05000000000000000000" pitchFamily="2" charset="2"/>
              <a:buChar char="§"/>
            </a:pPr>
            <a:r>
              <a:rPr lang="en-US" sz="1700" dirty="0"/>
              <a:t>In this mode, the operand is at the top of the stack.</a:t>
            </a:r>
          </a:p>
          <a:p>
            <a:pPr marL="285750" indent="-285750" algn="just">
              <a:lnSpc>
                <a:spcPct val="150000"/>
              </a:lnSpc>
              <a:buClr>
                <a:schemeClr val="accent2"/>
              </a:buClr>
              <a:buFont typeface="Wingdings" panose="05000000000000000000" pitchFamily="2" charset="2"/>
              <a:buChar char="§"/>
            </a:pPr>
            <a:r>
              <a:rPr lang="en-US" sz="1700" dirty="0"/>
              <a:t>For example: ADD, this instruction will POP the top two items from the stack, add them, and will then PUSH the result to the top of the stack.</a:t>
            </a:r>
          </a:p>
          <a:p>
            <a:pPr marL="285750" indent="-285750" algn="just">
              <a:lnSpc>
                <a:spcPct val="150000"/>
              </a:lnSpc>
              <a:buClr>
                <a:schemeClr val="accent2"/>
              </a:buClr>
              <a:buFont typeface="Wingdings" panose="05000000000000000000" pitchFamily="2" charset="2"/>
              <a:buChar char="§"/>
            </a:pPr>
            <a:r>
              <a:rPr lang="en-US" sz="1700" dirty="0"/>
              <a:t>It helps in reducing the number of bits in the instruction's addressing field.</a:t>
            </a:r>
          </a:p>
          <a:p>
            <a:pPr marL="285750" indent="-285750" algn="just">
              <a:lnSpc>
                <a:spcPct val="150000"/>
              </a:lnSpc>
              <a:buClr>
                <a:schemeClr val="accent2"/>
              </a:buClr>
              <a:buFont typeface="Wingdings" panose="05000000000000000000" pitchFamily="2" charset="2"/>
              <a:buChar char="§"/>
            </a:pPr>
            <a:r>
              <a:rPr lang="en-US" sz="1700" dirty="0"/>
              <a:t>It facilitates pointers, indexing of data, and counters for loop controls.</a:t>
            </a:r>
          </a:p>
          <a:p>
            <a:pPr algn="just">
              <a:buClr>
                <a:schemeClr val="accent2"/>
              </a:buClr>
            </a:pPr>
            <a:endParaRPr lang="en-US" sz="1700" dirty="0">
              <a:solidFill>
                <a:srgbClr val="FF0000"/>
              </a:solidFill>
            </a:endParaRPr>
          </a:p>
          <a:p>
            <a:pPr marL="285750" indent="-285750" algn="just">
              <a:buClr>
                <a:schemeClr val="accent2"/>
              </a:buClr>
              <a:buFont typeface="Wingdings" panose="05000000000000000000" pitchFamily="2" charset="2"/>
              <a:buChar char="§"/>
            </a:pPr>
            <a:endParaRPr lang="en-US" sz="1700" dirty="0">
              <a:solidFill>
                <a:srgbClr val="FF0000"/>
              </a:solidFill>
            </a:endParaRPr>
          </a:p>
          <a:p>
            <a:pPr algn="just">
              <a:buClr>
                <a:schemeClr val="accent2"/>
              </a:buClr>
            </a:pPr>
            <a:endParaRPr lang="en-US" sz="1700" dirty="0"/>
          </a:p>
        </p:txBody>
      </p:sp>
      <p:cxnSp>
        <p:nvCxnSpPr>
          <p:cNvPr id="17" name="Connector: Elbow 16">
            <a:extLst>
              <a:ext uri="{FF2B5EF4-FFF2-40B4-BE49-F238E27FC236}">
                <a16:creationId xmlns:a16="http://schemas.microsoft.com/office/drawing/2014/main" xmlns="" id="{B39D7B06-BAD5-F3ED-4D97-CAF43013D0FB}"/>
              </a:ext>
            </a:extLst>
          </p:cNvPr>
          <p:cNvCxnSpPr>
            <a:cxnSpLocks/>
            <a:stCxn id="14" idx="3"/>
            <a:endCxn id="15" idx="1"/>
          </p:cNvCxnSpPr>
          <p:nvPr/>
        </p:nvCxnSpPr>
        <p:spPr>
          <a:xfrm flipV="1">
            <a:off x="3153743" y="2507070"/>
            <a:ext cx="279922" cy="3683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21726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Applications of Addressing modes</a:t>
            </a:r>
          </a:p>
        </p:txBody>
      </p:sp>
      <p:graphicFrame>
        <p:nvGraphicFramePr>
          <p:cNvPr id="6" name="Table 6">
            <a:extLst>
              <a:ext uri="{FF2B5EF4-FFF2-40B4-BE49-F238E27FC236}">
                <a16:creationId xmlns:a16="http://schemas.microsoft.com/office/drawing/2014/main" xmlns="" id="{9820520C-EAA6-556B-C35A-2FACE5F8A3A1}"/>
              </a:ext>
            </a:extLst>
          </p:cNvPr>
          <p:cNvGraphicFramePr>
            <a:graphicFrameLocks noGrp="1"/>
          </p:cNvGraphicFramePr>
          <p:nvPr>
            <p:extLst>
              <p:ext uri="{D42A27DB-BD31-4B8C-83A1-F6EECF244321}">
                <p14:modId xmlns:p14="http://schemas.microsoft.com/office/powerpoint/2010/main" xmlns="" val="1369234889"/>
              </p:ext>
            </p:extLst>
          </p:nvPr>
        </p:nvGraphicFramePr>
        <p:xfrm>
          <a:off x="2032000" y="1652727"/>
          <a:ext cx="9155404" cy="4160520"/>
        </p:xfrm>
        <a:graphic>
          <a:graphicData uri="http://schemas.openxmlformats.org/drawingml/2006/table">
            <a:tbl>
              <a:tblPr firstRow="1" bandRow="1">
                <a:tableStyleId>{5C22544A-7EE6-4342-B048-85BDC9FD1C3A}</a:tableStyleId>
              </a:tblPr>
              <a:tblGrid>
                <a:gridCol w="3557037">
                  <a:extLst>
                    <a:ext uri="{9D8B030D-6E8A-4147-A177-3AD203B41FA5}">
                      <a16:colId xmlns:a16="http://schemas.microsoft.com/office/drawing/2014/main" xmlns="" val="1354076391"/>
                    </a:ext>
                  </a:extLst>
                </a:gridCol>
                <a:gridCol w="5598367">
                  <a:extLst>
                    <a:ext uri="{9D8B030D-6E8A-4147-A177-3AD203B41FA5}">
                      <a16:colId xmlns:a16="http://schemas.microsoft.com/office/drawing/2014/main" xmlns="" val="2691413910"/>
                    </a:ext>
                  </a:extLst>
                </a:gridCol>
              </a:tblGrid>
              <a:tr h="370840">
                <a:tc>
                  <a:txBody>
                    <a:bodyPr/>
                    <a:lstStyle/>
                    <a:p>
                      <a:pPr algn="ctr"/>
                      <a:r>
                        <a:rPr lang="en-IN">
                          <a:solidFill>
                            <a:srgbClr val="000000"/>
                          </a:solidFill>
                          <a:effectLst/>
                        </a:rPr>
                        <a:t>Addressing Mode</a:t>
                      </a:r>
                      <a:endParaRPr lang="en-IN">
                        <a:effectLst/>
                      </a:endParaRPr>
                    </a:p>
                  </a:txBody>
                  <a:tcPr anchor="ctr"/>
                </a:tc>
                <a:tc>
                  <a:txBody>
                    <a:bodyPr/>
                    <a:lstStyle/>
                    <a:p>
                      <a:pPr algn="ctr"/>
                      <a:r>
                        <a:rPr lang="en-IN">
                          <a:solidFill>
                            <a:srgbClr val="000000"/>
                          </a:solidFill>
                          <a:effectLst/>
                        </a:rPr>
                        <a:t>Applications</a:t>
                      </a:r>
                      <a:endParaRPr lang="en-IN">
                        <a:effectLst/>
                      </a:endParaRPr>
                    </a:p>
                  </a:txBody>
                  <a:tcPr anchor="ctr"/>
                </a:tc>
                <a:extLst>
                  <a:ext uri="{0D108BD9-81ED-4DB2-BD59-A6C34878D82A}">
                    <a16:rowId xmlns:a16="http://schemas.microsoft.com/office/drawing/2014/main" xmlns="" val="3799248813"/>
                  </a:ext>
                </a:extLst>
              </a:tr>
              <a:tr h="370840">
                <a:tc>
                  <a:txBody>
                    <a:bodyPr/>
                    <a:lstStyle/>
                    <a:p>
                      <a:r>
                        <a:rPr lang="en-IN">
                          <a:solidFill>
                            <a:srgbClr val="000000"/>
                          </a:solidFill>
                          <a:effectLst/>
                        </a:rPr>
                        <a:t>Immediate Addressing Mode</a:t>
                      </a:r>
                      <a:endParaRPr lang="en-IN">
                        <a:effectLst/>
                      </a:endParaRPr>
                    </a:p>
                  </a:txBody>
                  <a:tcPr marL="60960" marR="60960" marT="30480" marB="30480" anchor="ctr"/>
                </a:tc>
                <a:tc>
                  <a:txBody>
                    <a:bodyPr/>
                    <a:lstStyle/>
                    <a:p>
                      <a:pPr algn="just"/>
                      <a:r>
                        <a:rPr lang="en-US">
                          <a:solidFill>
                            <a:srgbClr val="000000"/>
                          </a:solidFill>
                          <a:effectLst/>
                        </a:rPr>
                        <a:t>Initialize the register to a constant value.</a:t>
                      </a:r>
                      <a:endParaRPr lang="en-US">
                        <a:effectLst/>
                      </a:endParaRPr>
                    </a:p>
                  </a:txBody>
                  <a:tcPr marL="60960" marR="60960" marT="30480" marB="30480" anchor="ctr"/>
                </a:tc>
                <a:extLst>
                  <a:ext uri="{0D108BD9-81ED-4DB2-BD59-A6C34878D82A}">
                    <a16:rowId xmlns:a16="http://schemas.microsoft.com/office/drawing/2014/main" xmlns="" val="2899334624"/>
                  </a:ext>
                </a:extLst>
              </a:tr>
              <a:tr h="370840">
                <a:tc>
                  <a:txBody>
                    <a:bodyPr/>
                    <a:lstStyle/>
                    <a:p>
                      <a:r>
                        <a:rPr lang="en-US" dirty="0">
                          <a:solidFill>
                            <a:srgbClr val="000000"/>
                          </a:solidFill>
                          <a:effectLst/>
                        </a:rPr>
                        <a:t>Direct Addressing Modes</a:t>
                      </a:r>
                    </a:p>
                    <a:p>
                      <a:r>
                        <a:rPr lang="en-US" dirty="0">
                          <a:solidFill>
                            <a:srgbClr val="000000"/>
                          </a:solidFill>
                          <a:effectLst/>
                        </a:rPr>
                        <a:t>Register Direct Addressing Mode</a:t>
                      </a:r>
                      <a:endParaRPr lang="en-US" dirty="0">
                        <a:effectLst/>
                      </a:endParaRPr>
                    </a:p>
                  </a:txBody>
                  <a:tcPr marL="60960" marR="60960" marT="30480" marB="30480" anchor="ctr"/>
                </a:tc>
                <a:tc>
                  <a:txBody>
                    <a:bodyPr/>
                    <a:lstStyle/>
                    <a:p>
                      <a:pPr algn="just"/>
                      <a:r>
                        <a:rPr lang="en-US">
                          <a:solidFill>
                            <a:srgbClr val="000000"/>
                          </a:solidFill>
                          <a:effectLst/>
                        </a:rPr>
                        <a:t>Helps access static data and implement variables.</a:t>
                      </a:r>
                      <a:endParaRPr lang="en-US">
                        <a:effectLst/>
                      </a:endParaRPr>
                    </a:p>
                  </a:txBody>
                  <a:tcPr marL="60960" marR="60960" marT="30480" marB="30480" anchor="ctr"/>
                </a:tc>
                <a:extLst>
                  <a:ext uri="{0D108BD9-81ED-4DB2-BD59-A6C34878D82A}">
                    <a16:rowId xmlns:a16="http://schemas.microsoft.com/office/drawing/2014/main" xmlns="" val="3653729714"/>
                  </a:ext>
                </a:extLst>
              </a:tr>
              <a:tr h="370840">
                <a:tc>
                  <a:txBody>
                    <a:bodyPr/>
                    <a:lstStyle/>
                    <a:p>
                      <a:r>
                        <a:rPr lang="en-US" dirty="0">
                          <a:solidFill>
                            <a:srgbClr val="000000"/>
                          </a:solidFill>
                          <a:effectLst/>
                        </a:rPr>
                        <a:t>Indirect Addressing Modes</a:t>
                      </a:r>
                    </a:p>
                    <a:p>
                      <a:r>
                        <a:rPr lang="en-US" dirty="0">
                          <a:solidFill>
                            <a:srgbClr val="000000"/>
                          </a:solidFill>
                          <a:effectLst/>
                        </a:rPr>
                        <a:t>Register Indirect Addressing Mode</a:t>
                      </a:r>
                      <a:endParaRPr lang="en-US" dirty="0">
                        <a:effectLst/>
                      </a:endParaRPr>
                    </a:p>
                  </a:txBody>
                  <a:tcPr marL="60960" marR="60960" marT="30480" marB="30480" anchor="ctr"/>
                </a:tc>
                <a:tc>
                  <a:txBody>
                    <a:bodyPr/>
                    <a:lstStyle/>
                    <a:p>
                      <a:pPr algn="just"/>
                      <a:r>
                        <a:rPr lang="en-US">
                          <a:solidFill>
                            <a:srgbClr val="000000"/>
                          </a:solidFill>
                          <a:effectLst/>
                        </a:rPr>
                        <a:t>Helps implement pointers and pass arrays as parameters.</a:t>
                      </a:r>
                      <a:endParaRPr lang="en-US">
                        <a:effectLst/>
                      </a:endParaRPr>
                    </a:p>
                  </a:txBody>
                  <a:tcPr marL="60960" marR="60960" marT="30480" marB="30480" anchor="ctr"/>
                </a:tc>
                <a:extLst>
                  <a:ext uri="{0D108BD9-81ED-4DB2-BD59-A6C34878D82A}">
                    <a16:rowId xmlns:a16="http://schemas.microsoft.com/office/drawing/2014/main" xmlns="" val="824606659"/>
                  </a:ext>
                </a:extLst>
              </a:tr>
              <a:tr h="370840">
                <a:tc>
                  <a:txBody>
                    <a:bodyPr/>
                    <a:lstStyle/>
                    <a:p>
                      <a:r>
                        <a:rPr lang="en-IN">
                          <a:solidFill>
                            <a:srgbClr val="000000"/>
                          </a:solidFill>
                          <a:effectLst/>
                        </a:rPr>
                        <a:t>Relative Addressing Mode</a:t>
                      </a:r>
                      <a:endParaRPr lang="en-IN">
                        <a:effectLst/>
                      </a:endParaRPr>
                    </a:p>
                  </a:txBody>
                  <a:tcPr marL="60960" marR="60960" marT="30480" marB="30480" anchor="ctr"/>
                </a:tc>
                <a:tc>
                  <a:txBody>
                    <a:bodyPr/>
                    <a:lstStyle/>
                    <a:p>
                      <a:pPr algn="just"/>
                      <a:r>
                        <a:rPr lang="en-US">
                          <a:solidFill>
                            <a:srgbClr val="000000"/>
                          </a:solidFill>
                          <a:effectLst/>
                        </a:rPr>
                        <a:t>Helps in program relocation at runtime. And in changing the sequence of instructions during execution.</a:t>
                      </a:r>
                      <a:endParaRPr lang="en-US">
                        <a:effectLst/>
                      </a:endParaRPr>
                    </a:p>
                  </a:txBody>
                  <a:tcPr marL="60960" marR="60960" marT="30480" marB="30480" anchor="ctr"/>
                </a:tc>
                <a:extLst>
                  <a:ext uri="{0D108BD9-81ED-4DB2-BD59-A6C34878D82A}">
                    <a16:rowId xmlns:a16="http://schemas.microsoft.com/office/drawing/2014/main" xmlns="" val="1328659845"/>
                  </a:ext>
                </a:extLst>
              </a:tr>
              <a:tr h="370840">
                <a:tc>
                  <a:txBody>
                    <a:bodyPr/>
                    <a:lstStyle/>
                    <a:p>
                      <a:r>
                        <a:rPr lang="en-IN">
                          <a:solidFill>
                            <a:srgbClr val="000000"/>
                          </a:solidFill>
                          <a:effectLst/>
                        </a:rPr>
                        <a:t>Index Addressing Mode</a:t>
                      </a:r>
                      <a:endParaRPr lang="en-IN">
                        <a:effectLst/>
                      </a:endParaRPr>
                    </a:p>
                  </a:txBody>
                  <a:tcPr marL="60960" marR="60960" marT="30480" marB="30480" anchor="ctr"/>
                </a:tc>
                <a:tc>
                  <a:txBody>
                    <a:bodyPr/>
                    <a:lstStyle/>
                    <a:p>
                      <a:pPr algn="just"/>
                      <a:r>
                        <a:rPr lang="en-US">
                          <a:solidFill>
                            <a:srgbClr val="000000"/>
                          </a:solidFill>
                          <a:effectLst/>
                        </a:rPr>
                        <a:t>Helps in the array and record implementation. </a:t>
                      </a:r>
                      <a:endParaRPr lang="en-US">
                        <a:effectLst/>
                      </a:endParaRPr>
                    </a:p>
                  </a:txBody>
                  <a:tcPr marL="60960" marR="60960" marT="30480" marB="30480" anchor="ctr"/>
                </a:tc>
                <a:extLst>
                  <a:ext uri="{0D108BD9-81ED-4DB2-BD59-A6C34878D82A}">
                    <a16:rowId xmlns:a16="http://schemas.microsoft.com/office/drawing/2014/main" xmlns="" val="2391693332"/>
                  </a:ext>
                </a:extLst>
              </a:tr>
              <a:tr h="370840">
                <a:tc>
                  <a:txBody>
                    <a:bodyPr/>
                    <a:lstStyle/>
                    <a:p>
                      <a:r>
                        <a:rPr lang="en-IN">
                          <a:solidFill>
                            <a:srgbClr val="000000"/>
                          </a:solidFill>
                          <a:effectLst/>
                        </a:rPr>
                        <a:t>Base Register Addressing Mode</a:t>
                      </a:r>
                      <a:endParaRPr lang="en-IN">
                        <a:effectLst/>
                      </a:endParaRPr>
                    </a:p>
                  </a:txBody>
                  <a:tcPr marL="60960" marR="60960" marT="30480" marB="30480" anchor="ctr"/>
                </a:tc>
                <a:tc>
                  <a:txBody>
                    <a:bodyPr/>
                    <a:lstStyle/>
                    <a:p>
                      <a:pPr algn="just"/>
                      <a:r>
                        <a:rPr lang="en-US">
                          <a:solidFill>
                            <a:srgbClr val="000000"/>
                          </a:solidFill>
                          <a:effectLst/>
                        </a:rPr>
                        <a:t>Helps in writing relocatable code and handling recursive procedures. </a:t>
                      </a:r>
                      <a:endParaRPr lang="en-US">
                        <a:effectLst/>
                      </a:endParaRPr>
                    </a:p>
                  </a:txBody>
                  <a:tcPr marL="60960" marR="60960" marT="30480" marB="30480" anchor="ctr"/>
                </a:tc>
                <a:extLst>
                  <a:ext uri="{0D108BD9-81ED-4DB2-BD59-A6C34878D82A}">
                    <a16:rowId xmlns:a16="http://schemas.microsoft.com/office/drawing/2014/main" xmlns="" val="1277832157"/>
                  </a:ext>
                </a:extLst>
              </a:tr>
              <a:tr h="370840">
                <a:tc>
                  <a:txBody>
                    <a:bodyPr/>
                    <a:lstStyle/>
                    <a:p>
                      <a:r>
                        <a:rPr lang="en-US" dirty="0">
                          <a:solidFill>
                            <a:srgbClr val="000000"/>
                          </a:solidFill>
                          <a:effectLst/>
                        </a:rPr>
                        <a:t>Auto-Increment Addressing Mode</a:t>
                      </a:r>
                    </a:p>
                    <a:p>
                      <a:r>
                        <a:rPr lang="en-US" dirty="0">
                          <a:solidFill>
                            <a:srgbClr val="000000"/>
                          </a:solidFill>
                          <a:effectLst/>
                        </a:rPr>
                        <a:t>Auto-Decrement Addressing Mode</a:t>
                      </a:r>
                      <a:endParaRPr lang="en-US" dirty="0">
                        <a:effectLst/>
                      </a:endParaRPr>
                    </a:p>
                  </a:txBody>
                  <a:tcPr marL="60960" marR="60960" marT="30480" marB="30480" anchor="ctr"/>
                </a:tc>
                <a:tc>
                  <a:txBody>
                    <a:bodyPr/>
                    <a:lstStyle/>
                    <a:p>
                      <a:pPr algn="just"/>
                      <a:r>
                        <a:rPr lang="en-US" dirty="0">
                          <a:solidFill>
                            <a:srgbClr val="000000"/>
                          </a:solidFill>
                          <a:effectLst/>
                        </a:rPr>
                        <a:t>Helps implements loops and stacks.</a:t>
                      </a:r>
                      <a:endParaRPr lang="en-US" dirty="0">
                        <a:effectLst/>
                      </a:endParaRPr>
                    </a:p>
                  </a:txBody>
                  <a:tcPr marL="60960" marR="60960" marT="30480" marB="30480" anchor="ctr"/>
                </a:tc>
                <a:extLst>
                  <a:ext uri="{0D108BD9-81ED-4DB2-BD59-A6C34878D82A}">
                    <a16:rowId xmlns:a16="http://schemas.microsoft.com/office/drawing/2014/main" xmlns="" val="919080397"/>
                  </a:ext>
                </a:extLst>
              </a:tr>
            </a:tbl>
          </a:graphicData>
        </a:graphic>
      </p:graphicFrame>
    </p:spTree>
    <p:extLst>
      <p:ext uri="{BB962C8B-B14F-4D97-AF65-F5344CB8AC3E}">
        <p14:creationId xmlns:p14="http://schemas.microsoft.com/office/powerpoint/2010/main" xmlns="" val="772127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Advantages of Addressing modes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1177956" cy="4579460"/>
          </a:xfrm>
        </p:spPr>
        <p:txBody>
          <a:bodyPr>
            <a:normAutofit/>
          </a:bodyPr>
          <a:lstStyle/>
          <a:p>
            <a:pPr algn="just">
              <a:lnSpc>
                <a:spcPct val="150000"/>
              </a:lnSpc>
              <a:spcAft>
                <a:spcPts val="1000"/>
              </a:spcAft>
            </a:pPr>
            <a:r>
              <a:rPr lang="en-US" sz="2000" dirty="0">
                <a:solidFill>
                  <a:schemeClr val="tx1"/>
                </a:solidFill>
              </a:rPr>
              <a:t>They improve performance by efficiently utilizing the CPU cache and reducing the memory read latency.</a:t>
            </a:r>
          </a:p>
          <a:p>
            <a:pPr algn="just">
              <a:lnSpc>
                <a:spcPct val="150000"/>
              </a:lnSpc>
              <a:spcAft>
                <a:spcPts val="1000"/>
              </a:spcAft>
            </a:pPr>
            <a:r>
              <a:rPr lang="en-US" sz="2000" dirty="0">
                <a:solidFill>
                  <a:schemeClr val="tx1"/>
                </a:solidFill>
              </a:rPr>
              <a:t>Addressing Modes are used for implementing complex data structures in memory as they provide mechanisms such as indexing.</a:t>
            </a:r>
          </a:p>
          <a:p>
            <a:pPr algn="just">
              <a:lnSpc>
                <a:spcPct val="150000"/>
              </a:lnSpc>
              <a:spcAft>
                <a:spcPts val="1000"/>
              </a:spcAft>
            </a:pPr>
            <a:r>
              <a:rPr lang="en-US" sz="2000" dirty="0">
                <a:solidFill>
                  <a:schemeClr val="tx1"/>
                </a:solidFill>
              </a:rPr>
              <a:t>Program sizes can be reduced drastically as the code can be compacted which allows faster execution of instructions.</a:t>
            </a:r>
          </a:p>
          <a:p>
            <a:pPr algn="just">
              <a:lnSpc>
                <a:spcPct val="150000"/>
              </a:lnSpc>
              <a:spcAft>
                <a:spcPts val="1000"/>
              </a:spcAft>
            </a:pPr>
            <a:r>
              <a:rPr lang="en-US" sz="2000" dirty="0">
                <a:solidFill>
                  <a:schemeClr val="tx1"/>
                </a:solidFill>
              </a:rPr>
              <a:t>Addressing modes give you the flexibility to use different ways of specifying the address of operands in your instructions.</a:t>
            </a:r>
          </a:p>
        </p:txBody>
      </p:sp>
    </p:spTree>
    <p:extLst>
      <p:ext uri="{BB962C8B-B14F-4D97-AF65-F5344CB8AC3E}">
        <p14:creationId xmlns:p14="http://schemas.microsoft.com/office/powerpoint/2010/main" xmlns="" val="3926554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Example: Addressing modes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2"/>
            <a:ext cx="6472750" cy="4851917"/>
          </a:xfrm>
        </p:spPr>
        <p:txBody>
          <a:bodyPr>
            <a:normAutofit fontScale="77500" lnSpcReduction="20000"/>
          </a:bodyPr>
          <a:lstStyle/>
          <a:p>
            <a:pPr algn="just">
              <a:lnSpc>
                <a:spcPct val="150000"/>
              </a:lnSpc>
              <a:spcAft>
                <a:spcPts val="1000"/>
              </a:spcAft>
            </a:pPr>
            <a:r>
              <a:rPr lang="en-US" sz="2000" dirty="0">
                <a:solidFill>
                  <a:schemeClr val="tx1"/>
                </a:solidFill>
              </a:rPr>
              <a:t>To show the differences between the various modes, we will show the effect of the addressing modes on the instruction defined in Fig.</a:t>
            </a:r>
          </a:p>
          <a:p>
            <a:pPr algn="just">
              <a:lnSpc>
                <a:spcPct val="150000"/>
              </a:lnSpc>
              <a:spcAft>
                <a:spcPts val="1000"/>
              </a:spcAft>
            </a:pPr>
            <a:r>
              <a:rPr lang="en-US" sz="2000" dirty="0">
                <a:solidFill>
                  <a:schemeClr val="tx1"/>
                </a:solidFill>
              </a:rPr>
              <a:t>The two-word instruction at addresses 200 and 201 is a "load to AC" instruction with an address field equal to 500.</a:t>
            </a:r>
          </a:p>
          <a:p>
            <a:pPr algn="just">
              <a:lnSpc>
                <a:spcPct val="150000"/>
              </a:lnSpc>
              <a:spcAft>
                <a:spcPts val="1000"/>
              </a:spcAft>
            </a:pPr>
            <a:r>
              <a:rPr lang="en-US" sz="2000" dirty="0">
                <a:solidFill>
                  <a:schemeClr val="tx1"/>
                </a:solidFill>
              </a:rPr>
              <a:t>The first word of the instruction specifies the operation code and mode, and the second word specifies the address part.</a:t>
            </a:r>
          </a:p>
          <a:p>
            <a:pPr algn="just">
              <a:lnSpc>
                <a:spcPct val="150000"/>
              </a:lnSpc>
              <a:spcAft>
                <a:spcPts val="1000"/>
              </a:spcAft>
            </a:pPr>
            <a:r>
              <a:rPr lang="en-US" sz="2000" dirty="0">
                <a:solidFill>
                  <a:schemeClr val="tx1"/>
                </a:solidFill>
              </a:rPr>
              <a:t>PC has the value 200 for fetching this instruction. The content of processor register R1 is 400, and the content of an index register XR is 100.</a:t>
            </a:r>
          </a:p>
          <a:p>
            <a:pPr algn="just">
              <a:lnSpc>
                <a:spcPct val="150000"/>
              </a:lnSpc>
              <a:spcAft>
                <a:spcPts val="1000"/>
              </a:spcAft>
            </a:pPr>
            <a:r>
              <a:rPr lang="en-US" sz="2000" dirty="0">
                <a:solidFill>
                  <a:schemeClr val="tx1"/>
                </a:solidFill>
              </a:rPr>
              <a:t>AC receives the operand after the instruction is executed. The figure lists a few pertinent addresses and shows the memory content at each of these addresses.</a:t>
            </a:r>
          </a:p>
        </p:txBody>
      </p:sp>
      <p:pic>
        <p:nvPicPr>
          <p:cNvPr id="4" name="Picture 3">
            <a:extLst>
              <a:ext uri="{FF2B5EF4-FFF2-40B4-BE49-F238E27FC236}">
                <a16:creationId xmlns:a16="http://schemas.microsoft.com/office/drawing/2014/main" xmlns="" id="{778AFA85-8691-C226-E46F-87760488A34A}"/>
              </a:ext>
            </a:extLst>
          </p:cNvPr>
          <p:cNvPicPr>
            <a:picLocks noChangeAspect="1"/>
          </p:cNvPicPr>
          <p:nvPr/>
        </p:nvPicPr>
        <p:blipFill>
          <a:blip r:embed="rId2"/>
          <a:stretch>
            <a:fillRect/>
          </a:stretch>
        </p:blipFill>
        <p:spPr>
          <a:xfrm>
            <a:off x="7119257" y="1548883"/>
            <a:ext cx="4889241" cy="4693298"/>
          </a:xfrm>
          <a:prstGeom prst="rect">
            <a:avLst/>
          </a:prstGeom>
        </p:spPr>
      </p:pic>
    </p:spTree>
    <p:extLst>
      <p:ext uri="{BB962C8B-B14F-4D97-AF65-F5344CB8AC3E}">
        <p14:creationId xmlns:p14="http://schemas.microsoft.com/office/powerpoint/2010/main" xmlns="" val="1249826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46E79-2783-E336-343C-CB7719BE2B03}"/>
              </a:ext>
            </a:extLst>
          </p:cNvPr>
          <p:cNvSpPr txBox="1">
            <a:spLocks/>
          </p:cNvSpPr>
          <p:nvPr/>
        </p:nvSpPr>
        <p:spPr>
          <a:xfrm>
            <a:off x="581193" y="729658"/>
            <a:ext cx="11029616" cy="529975"/>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chemeClr val="tx1"/>
                </a:solidFill>
              </a:rPr>
              <a:t>Example: Addressing modes</a:t>
            </a:r>
            <a:endParaRPr lang="en-IN" dirty="0">
              <a:solidFill>
                <a:schemeClr val="tx1"/>
              </a:solidFill>
            </a:endParaRPr>
          </a:p>
        </p:txBody>
      </p:sp>
      <p:pic>
        <p:nvPicPr>
          <p:cNvPr id="5" name="Picture 4">
            <a:extLst>
              <a:ext uri="{FF2B5EF4-FFF2-40B4-BE49-F238E27FC236}">
                <a16:creationId xmlns:a16="http://schemas.microsoft.com/office/drawing/2014/main" xmlns="" id="{D1F97579-BA04-01D3-DD11-8F198261F644}"/>
              </a:ext>
            </a:extLst>
          </p:cNvPr>
          <p:cNvPicPr>
            <a:picLocks noChangeAspect="1"/>
          </p:cNvPicPr>
          <p:nvPr/>
        </p:nvPicPr>
        <p:blipFill>
          <a:blip r:embed="rId2"/>
          <a:stretch>
            <a:fillRect/>
          </a:stretch>
        </p:blipFill>
        <p:spPr>
          <a:xfrm>
            <a:off x="7653795" y="1495788"/>
            <a:ext cx="4538205" cy="4242538"/>
          </a:xfrm>
          <a:prstGeom prst="rect">
            <a:avLst/>
          </a:prstGeom>
        </p:spPr>
      </p:pic>
      <p:graphicFrame>
        <p:nvGraphicFramePr>
          <p:cNvPr id="6" name="Table 5">
            <a:extLst>
              <a:ext uri="{FF2B5EF4-FFF2-40B4-BE49-F238E27FC236}">
                <a16:creationId xmlns:a16="http://schemas.microsoft.com/office/drawing/2014/main" xmlns="" id="{612B0517-9D09-309D-C6DE-3638F24D63C4}"/>
              </a:ext>
            </a:extLst>
          </p:cNvPr>
          <p:cNvGraphicFramePr>
            <a:graphicFrameLocks noGrp="1"/>
          </p:cNvGraphicFramePr>
          <p:nvPr>
            <p:extLst>
              <p:ext uri="{D42A27DB-BD31-4B8C-83A1-F6EECF244321}">
                <p14:modId xmlns:p14="http://schemas.microsoft.com/office/powerpoint/2010/main" xmlns="" val="1497968739"/>
              </p:ext>
            </p:extLst>
          </p:nvPr>
        </p:nvGraphicFramePr>
        <p:xfrm>
          <a:off x="581193" y="1495788"/>
          <a:ext cx="6464457" cy="4886960"/>
        </p:xfrm>
        <a:graphic>
          <a:graphicData uri="http://schemas.openxmlformats.org/drawingml/2006/table">
            <a:tbl>
              <a:tblPr firstRow="1" bandRow="1">
                <a:tableStyleId>{5940675A-B579-460E-94D1-54222C63F5DA}</a:tableStyleId>
              </a:tblPr>
              <a:tblGrid>
                <a:gridCol w="2964440">
                  <a:extLst>
                    <a:ext uri="{9D8B030D-6E8A-4147-A177-3AD203B41FA5}">
                      <a16:colId xmlns:a16="http://schemas.microsoft.com/office/drawing/2014/main" xmlns="" val="3349384157"/>
                    </a:ext>
                  </a:extLst>
                </a:gridCol>
                <a:gridCol w="1884783">
                  <a:extLst>
                    <a:ext uri="{9D8B030D-6E8A-4147-A177-3AD203B41FA5}">
                      <a16:colId xmlns:a16="http://schemas.microsoft.com/office/drawing/2014/main" xmlns="" val="2936451723"/>
                    </a:ext>
                  </a:extLst>
                </a:gridCol>
                <a:gridCol w="1615234">
                  <a:extLst>
                    <a:ext uri="{9D8B030D-6E8A-4147-A177-3AD203B41FA5}">
                      <a16:colId xmlns:a16="http://schemas.microsoft.com/office/drawing/2014/main" xmlns="" val="390493648"/>
                    </a:ext>
                  </a:extLst>
                </a:gridCol>
              </a:tblGrid>
              <a:tr h="370840">
                <a:tc>
                  <a:txBody>
                    <a:bodyPr/>
                    <a:lstStyle/>
                    <a:p>
                      <a:pPr algn="ctr"/>
                      <a:r>
                        <a:rPr lang="en-IN" b="1" dirty="0"/>
                        <a:t>Addressing Mode</a:t>
                      </a:r>
                    </a:p>
                  </a:txBody>
                  <a:tcPr anchor="ctr"/>
                </a:tc>
                <a:tc>
                  <a:txBody>
                    <a:bodyPr/>
                    <a:lstStyle/>
                    <a:p>
                      <a:pPr algn="ctr"/>
                      <a:r>
                        <a:rPr lang="en-IN" b="1" dirty="0"/>
                        <a:t>Effective Address</a:t>
                      </a:r>
                    </a:p>
                  </a:txBody>
                  <a:tcPr anchor="ctr"/>
                </a:tc>
                <a:tc>
                  <a:txBody>
                    <a:bodyPr/>
                    <a:lstStyle/>
                    <a:p>
                      <a:pPr algn="ctr"/>
                      <a:r>
                        <a:rPr lang="en-IN" b="1" dirty="0"/>
                        <a:t>Content of AC</a:t>
                      </a:r>
                    </a:p>
                  </a:txBody>
                  <a:tcPr anchor="ctr"/>
                </a:tc>
                <a:extLst>
                  <a:ext uri="{0D108BD9-81ED-4DB2-BD59-A6C34878D82A}">
                    <a16:rowId xmlns:a16="http://schemas.microsoft.com/office/drawing/2014/main" xmlns="" val="1804226500"/>
                  </a:ext>
                </a:extLst>
              </a:tr>
              <a:tr h="370840">
                <a:tc>
                  <a:txBody>
                    <a:bodyPr/>
                    <a:lstStyle/>
                    <a:p>
                      <a:pPr algn="l"/>
                      <a:r>
                        <a:rPr lang="en-IN" dirty="0"/>
                        <a:t>Immediate AM</a:t>
                      </a:r>
                    </a:p>
                  </a:txBody>
                  <a:tcPr anchor="ctr"/>
                </a:tc>
                <a:tc>
                  <a:txBody>
                    <a:bodyPr/>
                    <a:lstStyle/>
                    <a:p>
                      <a:pPr algn="ctr"/>
                      <a:r>
                        <a:rPr lang="en-IN" dirty="0"/>
                        <a:t>201</a:t>
                      </a:r>
                    </a:p>
                  </a:txBody>
                  <a:tcPr anchor="ctr"/>
                </a:tc>
                <a:tc>
                  <a:txBody>
                    <a:bodyPr/>
                    <a:lstStyle/>
                    <a:p>
                      <a:pPr algn="ctr"/>
                      <a:r>
                        <a:rPr lang="en-IN" dirty="0"/>
                        <a:t>500</a:t>
                      </a:r>
                    </a:p>
                  </a:txBody>
                  <a:tcPr anchor="ctr"/>
                </a:tc>
                <a:extLst>
                  <a:ext uri="{0D108BD9-81ED-4DB2-BD59-A6C34878D82A}">
                    <a16:rowId xmlns:a16="http://schemas.microsoft.com/office/drawing/2014/main" xmlns="" val="3189538252"/>
                  </a:ext>
                </a:extLst>
              </a:tr>
              <a:tr h="370840">
                <a:tc>
                  <a:txBody>
                    <a:bodyPr/>
                    <a:lstStyle/>
                    <a:p>
                      <a:pPr algn="l"/>
                      <a:r>
                        <a:rPr lang="en-IN" dirty="0"/>
                        <a:t>Register AM</a:t>
                      </a:r>
                    </a:p>
                  </a:txBody>
                  <a:tcPr anchor="ctr"/>
                </a:tc>
                <a:tc>
                  <a:txBody>
                    <a:bodyPr/>
                    <a:lstStyle/>
                    <a:p>
                      <a:pPr algn="ctr"/>
                      <a:r>
                        <a:rPr lang="en-IN" dirty="0"/>
                        <a:t>--</a:t>
                      </a:r>
                    </a:p>
                  </a:txBody>
                  <a:tcPr anchor="ctr"/>
                </a:tc>
                <a:tc>
                  <a:txBody>
                    <a:bodyPr/>
                    <a:lstStyle/>
                    <a:p>
                      <a:pPr algn="ctr"/>
                      <a:r>
                        <a:rPr lang="en-IN" dirty="0"/>
                        <a:t>400</a:t>
                      </a:r>
                    </a:p>
                  </a:txBody>
                  <a:tcPr anchor="ctr"/>
                </a:tc>
                <a:extLst>
                  <a:ext uri="{0D108BD9-81ED-4DB2-BD59-A6C34878D82A}">
                    <a16:rowId xmlns:a16="http://schemas.microsoft.com/office/drawing/2014/main" xmlns="" val="1181613503"/>
                  </a:ext>
                </a:extLst>
              </a:tr>
              <a:tr h="370840">
                <a:tc>
                  <a:txBody>
                    <a:bodyPr/>
                    <a:lstStyle/>
                    <a:p>
                      <a:pPr algn="l"/>
                      <a:r>
                        <a:rPr lang="en-IN" dirty="0"/>
                        <a:t>Register Indirect AM</a:t>
                      </a:r>
                    </a:p>
                  </a:txBody>
                  <a:tcPr anchor="ctr"/>
                </a:tc>
                <a:tc>
                  <a:txBody>
                    <a:bodyPr/>
                    <a:lstStyle/>
                    <a:p>
                      <a:pPr algn="ctr"/>
                      <a:r>
                        <a:rPr lang="en-IN" dirty="0"/>
                        <a:t>400</a:t>
                      </a:r>
                    </a:p>
                  </a:txBody>
                  <a:tcPr anchor="ctr"/>
                </a:tc>
                <a:tc>
                  <a:txBody>
                    <a:bodyPr/>
                    <a:lstStyle/>
                    <a:p>
                      <a:pPr algn="ctr"/>
                      <a:r>
                        <a:rPr lang="en-IN" dirty="0"/>
                        <a:t>700</a:t>
                      </a:r>
                    </a:p>
                  </a:txBody>
                  <a:tcPr anchor="ctr"/>
                </a:tc>
                <a:extLst>
                  <a:ext uri="{0D108BD9-81ED-4DB2-BD59-A6C34878D82A}">
                    <a16:rowId xmlns:a16="http://schemas.microsoft.com/office/drawing/2014/main" xmlns="" val="3690013835"/>
                  </a:ext>
                </a:extLst>
              </a:tr>
              <a:tr h="370840">
                <a:tc>
                  <a:txBody>
                    <a:bodyPr/>
                    <a:lstStyle/>
                    <a:p>
                      <a:pPr algn="l"/>
                      <a:r>
                        <a:rPr lang="en-IN" dirty="0"/>
                        <a:t>Auto-Increment AM</a:t>
                      </a:r>
                    </a:p>
                  </a:txBody>
                  <a:tcPr anchor="ctr"/>
                </a:tc>
                <a:tc>
                  <a:txBody>
                    <a:bodyPr/>
                    <a:lstStyle/>
                    <a:p>
                      <a:pPr algn="ctr"/>
                      <a:r>
                        <a:rPr lang="en-IN" dirty="0"/>
                        <a:t>400</a:t>
                      </a:r>
                    </a:p>
                  </a:txBody>
                  <a:tcPr anchor="ctr"/>
                </a:tc>
                <a:tc>
                  <a:txBody>
                    <a:bodyPr/>
                    <a:lstStyle/>
                    <a:p>
                      <a:pPr algn="ctr"/>
                      <a:r>
                        <a:rPr lang="en-IN" dirty="0"/>
                        <a:t>700</a:t>
                      </a:r>
                    </a:p>
                  </a:txBody>
                  <a:tcPr anchor="ctr"/>
                </a:tc>
                <a:extLst>
                  <a:ext uri="{0D108BD9-81ED-4DB2-BD59-A6C34878D82A}">
                    <a16:rowId xmlns:a16="http://schemas.microsoft.com/office/drawing/2014/main" xmlns="" val="4235495375"/>
                  </a:ext>
                </a:extLst>
              </a:tr>
              <a:tr h="370840">
                <a:tc>
                  <a:txBody>
                    <a:bodyPr/>
                    <a:lstStyle/>
                    <a:p>
                      <a:pPr algn="l"/>
                      <a:r>
                        <a:rPr lang="en-IN" dirty="0"/>
                        <a:t>Auto-Decrement AM</a:t>
                      </a:r>
                    </a:p>
                  </a:txBody>
                  <a:tcPr anchor="ctr"/>
                </a:tc>
                <a:tc>
                  <a:txBody>
                    <a:bodyPr/>
                    <a:lstStyle/>
                    <a:p>
                      <a:pPr algn="ctr"/>
                      <a:r>
                        <a:rPr lang="en-IN" dirty="0"/>
                        <a:t>399</a:t>
                      </a:r>
                    </a:p>
                  </a:txBody>
                  <a:tcPr anchor="ctr"/>
                </a:tc>
                <a:tc>
                  <a:txBody>
                    <a:bodyPr/>
                    <a:lstStyle/>
                    <a:p>
                      <a:pPr algn="ctr"/>
                      <a:r>
                        <a:rPr lang="en-IN" dirty="0"/>
                        <a:t>450</a:t>
                      </a:r>
                    </a:p>
                  </a:txBody>
                  <a:tcPr anchor="ctr"/>
                </a:tc>
                <a:extLst>
                  <a:ext uri="{0D108BD9-81ED-4DB2-BD59-A6C34878D82A}">
                    <a16:rowId xmlns:a16="http://schemas.microsoft.com/office/drawing/2014/main" xmlns="" val="883362759"/>
                  </a:ext>
                </a:extLst>
              </a:tr>
              <a:tr h="370840">
                <a:tc>
                  <a:txBody>
                    <a:bodyPr/>
                    <a:lstStyle/>
                    <a:p>
                      <a:pPr algn="l"/>
                      <a:r>
                        <a:rPr lang="en-IN" dirty="0"/>
                        <a:t>Direct AM</a:t>
                      </a:r>
                    </a:p>
                  </a:txBody>
                  <a:tcPr anchor="ctr"/>
                </a:tc>
                <a:tc>
                  <a:txBody>
                    <a:bodyPr/>
                    <a:lstStyle/>
                    <a:p>
                      <a:pPr algn="ctr"/>
                      <a:r>
                        <a:rPr lang="en-IN" dirty="0"/>
                        <a:t>500</a:t>
                      </a:r>
                    </a:p>
                  </a:txBody>
                  <a:tcPr anchor="ctr"/>
                </a:tc>
                <a:tc>
                  <a:txBody>
                    <a:bodyPr/>
                    <a:lstStyle/>
                    <a:p>
                      <a:pPr algn="ctr"/>
                      <a:r>
                        <a:rPr lang="en-IN" dirty="0"/>
                        <a:t>800</a:t>
                      </a:r>
                    </a:p>
                  </a:txBody>
                  <a:tcPr anchor="ctr"/>
                </a:tc>
                <a:extLst>
                  <a:ext uri="{0D108BD9-81ED-4DB2-BD59-A6C34878D82A}">
                    <a16:rowId xmlns:a16="http://schemas.microsoft.com/office/drawing/2014/main" xmlns="" val="4177817394"/>
                  </a:ext>
                </a:extLst>
              </a:tr>
              <a:tr h="370840">
                <a:tc>
                  <a:txBody>
                    <a:bodyPr/>
                    <a:lstStyle/>
                    <a:p>
                      <a:pPr algn="l"/>
                      <a:r>
                        <a:rPr lang="en-IN" dirty="0"/>
                        <a:t>Indirect AM</a:t>
                      </a:r>
                    </a:p>
                  </a:txBody>
                  <a:tcPr anchor="ctr"/>
                </a:tc>
                <a:tc>
                  <a:txBody>
                    <a:bodyPr/>
                    <a:lstStyle/>
                    <a:p>
                      <a:pPr algn="ctr"/>
                      <a:r>
                        <a:rPr lang="en-IN" dirty="0"/>
                        <a:t>800</a:t>
                      </a:r>
                    </a:p>
                  </a:txBody>
                  <a:tcPr anchor="ctr"/>
                </a:tc>
                <a:tc>
                  <a:txBody>
                    <a:bodyPr/>
                    <a:lstStyle/>
                    <a:p>
                      <a:pPr algn="ctr"/>
                      <a:r>
                        <a:rPr lang="en-IN" dirty="0"/>
                        <a:t>300</a:t>
                      </a:r>
                    </a:p>
                  </a:txBody>
                  <a:tcPr anchor="ctr"/>
                </a:tc>
                <a:extLst>
                  <a:ext uri="{0D108BD9-81ED-4DB2-BD59-A6C34878D82A}">
                    <a16:rowId xmlns:a16="http://schemas.microsoft.com/office/drawing/2014/main" xmlns="" val="4185723950"/>
                  </a:ext>
                </a:extLst>
              </a:tr>
              <a:tr h="370840">
                <a:tc>
                  <a:txBody>
                    <a:bodyPr/>
                    <a:lstStyle/>
                    <a:p>
                      <a:pPr algn="l"/>
                      <a:r>
                        <a:rPr lang="en-IN" dirty="0"/>
                        <a:t>Relative AM (EA=PC + Address Field)</a:t>
                      </a:r>
                    </a:p>
                  </a:txBody>
                  <a:tcPr anchor="ctr"/>
                </a:tc>
                <a:tc>
                  <a:txBody>
                    <a:bodyPr/>
                    <a:lstStyle/>
                    <a:p>
                      <a:pPr algn="ctr"/>
                      <a:r>
                        <a:rPr lang="en-IN" dirty="0"/>
                        <a:t>702</a:t>
                      </a:r>
                    </a:p>
                  </a:txBody>
                  <a:tcPr anchor="ctr"/>
                </a:tc>
                <a:tc>
                  <a:txBody>
                    <a:bodyPr/>
                    <a:lstStyle/>
                    <a:p>
                      <a:pPr algn="ctr"/>
                      <a:r>
                        <a:rPr lang="en-IN" dirty="0"/>
                        <a:t>325</a:t>
                      </a:r>
                    </a:p>
                  </a:txBody>
                  <a:tcPr anchor="ctr"/>
                </a:tc>
                <a:extLst>
                  <a:ext uri="{0D108BD9-81ED-4DB2-BD59-A6C34878D82A}">
                    <a16:rowId xmlns:a16="http://schemas.microsoft.com/office/drawing/2014/main" xmlns="" val="1353921977"/>
                  </a:ext>
                </a:extLst>
              </a:tr>
              <a:tr h="370840">
                <a:tc>
                  <a:txBody>
                    <a:bodyPr/>
                    <a:lstStyle/>
                    <a:p>
                      <a:pPr algn="l"/>
                      <a:r>
                        <a:rPr lang="en-IN" dirty="0"/>
                        <a:t>Base Register AM (EA=XR + Address Field/)</a:t>
                      </a:r>
                    </a:p>
                  </a:txBody>
                  <a:tcPr anchor="ctr"/>
                </a:tc>
                <a:tc>
                  <a:txBody>
                    <a:bodyPr/>
                    <a:lstStyle/>
                    <a:p>
                      <a:pPr algn="ctr"/>
                      <a:r>
                        <a:rPr lang="en-IN" dirty="0"/>
                        <a:t>600</a:t>
                      </a:r>
                    </a:p>
                  </a:txBody>
                  <a:tcPr anchor="ctr"/>
                </a:tc>
                <a:tc>
                  <a:txBody>
                    <a:bodyPr/>
                    <a:lstStyle/>
                    <a:p>
                      <a:pPr algn="ctr"/>
                      <a:r>
                        <a:rPr lang="en-IN" dirty="0"/>
                        <a:t>900</a:t>
                      </a:r>
                    </a:p>
                  </a:txBody>
                  <a:tcPr anchor="ctr"/>
                </a:tc>
                <a:extLst>
                  <a:ext uri="{0D108BD9-81ED-4DB2-BD59-A6C34878D82A}">
                    <a16:rowId xmlns:a16="http://schemas.microsoft.com/office/drawing/2014/main" xmlns="" val="920617947"/>
                  </a:ext>
                </a:extLst>
              </a:tr>
              <a:tr h="370840">
                <a:tc>
                  <a:txBody>
                    <a:bodyPr/>
                    <a:lstStyle/>
                    <a:p>
                      <a:pPr algn="l"/>
                      <a:r>
                        <a:rPr lang="en-IN" dirty="0"/>
                        <a:t>Indexed Register AM (EA=XR + Address Field/)</a:t>
                      </a:r>
                    </a:p>
                  </a:txBody>
                  <a:tcPr anchor="ctr"/>
                </a:tc>
                <a:tc>
                  <a:txBody>
                    <a:bodyPr/>
                    <a:lstStyle/>
                    <a:p>
                      <a:pPr algn="ctr"/>
                      <a:r>
                        <a:rPr lang="en-IN" dirty="0"/>
                        <a:t>600</a:t>
                      </a:r>
                    </a:p>
                  </a:txBody>
                  <a:tcPr anchor="ctr"/>
                </a:tc>
                <a:tc>
                  <a:txBody>
                    <a:bodyPr/>
                    <a:lstStyle/>
                    <a:p>
                      <a:pPr algn="ctr"/>
                      <a:r>
                        <a:rPr lang="en-IN" dirty="0"/>
                        <a:t>900</a:t>
                      </a:r>
                    </a:p>
                  </a:txBody>
                  <a:tcPr anchor="ctr"/>
                </a:tc>
                <a:extLst>
                  <a:ext uri="{0D108BD9-81ED-4DB2-BD59-A6C34878D82A}">
                    <a16:rowId xmlns:a16="http://schemas.microsoft.com/office/drawing/2014/main" xmlns="" val="3735391780"/>
                  </a:ext>
                </a:extLst>
              </a:tr>
            </a:tbl>
          </a:graphicData>
        </a:graphic>
      </p:graphicFrame>
    </p:spTree>
    <p:extLst>
      <p:ext uri="{BB962C8B-B14F-4D97-AF65-F5344CB8AC3E}">
        <p14:creationId xmlns:p14="http://schemas.microsoft.com/office/powerpoint/2010/main" xmlns="" val="2613177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sz="2800" dirty="0">
                <a:solidFill>
                  <a:schemeClr val="tx1"/>
                </a:solidFill>
              </a:rPr>
              <a:t>5. Data transfer and manipulation</a:t>
            </a:r>
            <a:endParaRPr lang="en-IN" dirty="0">
              <a:solidFill>
                <a:schemeClr val="tx1"/>
              </a:solidFill>
            </a:endParaRPr>
          </a:p>
        </p:txBody>
      </p:sp>
    </p:spTree>
    <p:extLst>
      <p:ext uri="{BB962C8B-B14F-4D97-AF65-F5344CB8AC3E}">
        <p14:creationId xmlns:p14="http://schemas.microsoft.com/office/powerpoint/2010/main" xmlns="" val="738215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Introduction</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6771329" cy="4579460"/>
          </a:xfrm>
        </p:spPr>
        <p:txBody>
          <a:bodyPr>
            <a:normAutofit/>
          </a:bodyPr>
          <a:lstStyle/>
          <a:p>
            <a:pPr algn="just">
              <a:lnSpc>
                <a:spcPct val="150000"/>
              </a:lnSpc>
              <a:spcAft>
                <a:spcPts val="1000"/>
              </a:spcAft>
            </a:pPr>
            <a:r>
              <a:rPr lang="en-US" sz="2000" b="1" dirty="0">
                <a:solidFill>
                  <a:schemeClr val="tx1"/>
                </a:solidFill>
              </a:rPr>
              <a:t>Opcode: </a:t>
            </a:r>
            <a:r>
              <a:rPr lang="en-US" sz="2000" dirty="0">
                <a:solidFill>
                  <a:schemeClr val="tx1"/>
                </a:solidFill>
              </a:rPr>
              <a:t>Operation codes are known as opcodes. The first component of an instruction, known as an opcode, instructs the computer on what task to carry out.</a:t>
            </a:r>
          </a:p>
          <a:p>
            <a:pPr algn="just">
              <a:lnSpc>
                <a:spcPct val="150000"/>
              </a:lnSpc>
              <a:spcAft>
                <a:spcPts val="1000"/>
              </a:spcAft>
            </a:pPr>
            <a:r>
              <a:rPr lang="en-US" sz="2000" b="1" dirty="0">
                <a:solidFill>
                  <a:schemeClr val="tx1"/>
                </a:solidFill>
              </a:rPr>
              <a:t>Operand:</a:t>
            </a:r>
            <a:r>
              <a:rPr lang="en-US" sz="2000" dirty="0">
                <a:solidFill>
                  <a:schemeClr val="tx1"/>
                </a:solidFill>
              </a:rPr>
              <a:t> The second component of an instruction, known as an operand, instructs the computer where to locate or store the data or instructions.</a:t>
            </a:r>
          </a:p>
        </p:txBody>
      </p:sp>
      <p:pic>
        <p:nvPicPr>
          <p:cNvPr id="6" name="Picture 5">
            <a:extLst>
              <a:ext uri="{FF2B5EF4-FFF2-40B4-BE49-F238E27FC236}">
                <a16:creationId xmlns:a16="http://schemas.microsoft.com/office/drawing/2014/main" xmlns="" id="{E476FBB0-E991-8405-152F-D854D54271DE}"/>
              </a:ext>
            </a:extLst>
          </p:cNvPr>
          <p:cNvPicPr>
            <a:picLocks noChangeAspect="1"/>
          </p:cNvPicPr>
          <p:nvPr/>
        </p:nvPicPr>
        <p:blipFill>
          <a:blip r:embed="rId2">
            <a:extLst>
              <a:ext uri="{BEBA8EAE-BF5A-486C-A8C5-ECC9F3942E4B}">
                <a14:imgProps xmlns:a14="http://schemas.microsoft.com/office/drawing/2010/main" xmlns="">
                  <a14:imgLayer r:embed="rId3">
                    <a14:imgEffect>
                      <a14:colorTemperature colorTemp="7200"/>
                    </a14:imgEffect>
                  </a14:imgLayer>
                </a14:imgProps>
              </a:ext>
            </a:extLst>
          </a:blip>
          <a:stretch>
            <a:fillRect/>
          </a:stretch>
        </p:blipFill>
        <p:spPr>
          <a:xfrm>
            <a:off x="7352522" y="2177026"/>
            <a:ext cx="4671465" cy="3132091"/>
          </a:xfrm>
          <a:prstGeom prst="rect">
            <a:avLst/>
          </a:prstGeom>
        </p:spPr>
      </p:pic>
    </p:spTree>
    <p:extLst>
      <p:ext uri="{BB962C8B-B14F-4D97-AF65-F5344CB8AC3E}">
        <p14:creationId xmlns:p14="http://schemas.microsoft.com/office/powerpoint/2010/main" xmlns="" val="122068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Introduction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379451" y="1548882"/>
            <a:ext cx="5830077" cy="4417138"/>
          </a:xfrm>
        </p:spPr>
        <p:txBody>
          <a:bodyPr>
            <a:normAutofit/>
          </a:bodyPr>
          <a:lstStyle/>
          <a:p>
            <a:pPr algn="just">
              <a:lnSpc>
                <a:spcPct val="100000"/>
              </a:lnSpc>
              <a:spcAft>
                <a:spcPts val="1000"/>
              </a:spcAft>
            </a:pPr>
            <a:r>
              <a:rPr lang="en-US" sz="2300" dirty="0">
                <a:solidFill>
                  <a:schemeClr val="tx1"/>
                </a:solidFill>
              </a:rPr>
              <a:t>The </a:t>
            </a:r>
            <a:r>
              <a:rPr lang="en-US" sz="2300" b="1" dirty="0">
                <a:solidFill>
                  <a:schemeClr val="tx1"/>
                </a:solidFill>
              </a:rPr>
              <a:t>registers set </a:t>
            </a:r>
            <a:r>
              <a:rPr lang="en-US" sz="2300" dirty="0">
                <a:solidFill>
                  <a:schemeClr val="tx1"/>
                </a:solidFill>
              </a:rPr>
              <a:t>stores intermediate data used during the execution of the instructions.</a:t>
            </a:r>
          </a:p>
          <a:p>
            <a:pPr algn="just">
              <a:lnSpc>
                <a:spcPct val="100000"/>
              </a:lnSpc>
              <a:spcAft>
                <a:spcPts val="1000"/>
              </a:spcAft>
            </a:pPr>
            <a:r>
              <a:rPr lang="en-US" sz="2300" dirty="0">
                <a:solidFill>
                  <a:schemeClr val="tx1"/>
                </a:solidFill>
              </a:rPr>
              <a:t>The </a:t>
            </a:r>
            <a:r>
              <a:rPr lang="en-US" sz="2300" b="1" dirty="0">
                <a:solidFill>
                  <a:schemeClr val="tx1"/>
                </a:solidFill>
              </a:rPr>
              <a:t>ALU</a:t>
            </a:r>
            <a:r>
              <a:rPr lang="en-US" sz="2300" dirty="0">
                <a:solidFill>
                  <a:schemeClr val="tx1"/>
                </a:solidFill>
              </a:rPr>
              <a:t> performs the required micro-operations for executing the instructions.</a:t>
            </a:r>
          </a:p>
          <a:p>
            <a:pPr algn="just">
              <a:lnSpc>
                <a:spcPct val="100000"/>
              </a:lnSpc>
              <a:spcAft>
                <a:spcPts val="1000"/>
              </a:spcAft>
            </a:pPr>
            <a:r>
              <a:rPr lang="en-US" sz="2300" dirty="0">
                <a:solidFill>
                  <a:schemeClr val="tx1"/>
                </a:solidFill>
              </a:rPr>
              <a:t>The </a:t>
            </a:r>
            <a:r>
              <a:rPr lang="en-US" sz="2300" b="1" dirty="0">
                <a:solidFill>
                  <a:schemeClr val="tx1"/>
                </a:solidFill>
              </a:rPr>
              <a:t>Control unit </a:t>
            </a:r>
            <a:r>
              <a:rPr lang="en-US" sz="2300" dirty="0">
                <a:solidFill>
                  <a:schemeClr val="tx1"/>
                </a:solidFill>
              </a:rPr>
              <a:t>supervises the transfer of information among the registers and instructs the ALU as to which operation to perform.</a:t>
            </a:r>
            <a:endParaRPr lang="en-US" sz="2000"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5" name="Rectangle 4">
            <a:extLst>
              <a:ext uri="{FF2B5EF4-FFF2-40B4-BE49-F238E27FC236}">
                <a16:creationId xmlns:a16="http://schemas.microsoft.com/office/drawing/2014/main" xmlns="" id="{95F5C7F4-6A64-DAB2-E76A-0E2AF0DC54DC}"/>
              </a:ext>
            </a:extLst>
          </p:cNvPr>
          <p:cNvSpPr/>
          <p:nvPr/>
        </p:nvSpPr>
        <p:spPr>
          <a:xfrm>
            <a:off x="6335487" y="3181739"/>
            <a:ext cx="1931435" cy="1101012"/>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Control Unit</a:t>
            </a:r>
          </a:p>
        </p:txBody>
      </p:sp>
      <p:sp>
        <p:nvSpPr>
          <p:cNvPr id="6" name="Rectangle 5">
            <a:extLst>
              <a:ext uri="{FF2B5EF4-FFF2-40B4-BE49-F238E27FC236}">
                <a16:creationId xmlns:a16="http://schemas.microsoft.com/office/drawing/2014/main" xmlns="" id="{1B9E814E-EF1E-4F66-5D35-FC0B060FD15B}"/>
              </a:ext>
            </a:extLst>
          </p:cNvPr>
          <p:cNvSpPr/>
          <p:nvPr/>
        </p:nvSpPr>
        <p:spPr>
          <a:xfrm>
            <a:off x="9088019" y="1943878"/>
            <a:ext cx="2522788" cy="11010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Register Set</a:t>
            </a:r>
          </a:p>
        </p:txBody>
      </p:sp>
      <p:cxnSp>
        <p:nvCxnSpPr>
          <p:cNvPr id="10" name="Connector: Elbow 9">
            <a:extLst>
              <a:ext uri="{FF2B5EF4-FFF2-40B4-BE49-F238E27FC236}">
                <a16:creationId xmlns:a16="http://schemas.microsoft.com/office/drawing/2014/main" xmlns="" id="{65DA64A2-6C32-4A37-10DA-018AD16DD0AA}"/>
              </a:ext>
            </a:extLst>
          </p:cNvPr>
          <p:cNvCxnSpPr>
            <a:cxnSpLocks/>
            <a:stCxn id="5" idx="0"/>
            <a:endCxn id="6" idx="1"/>
          </p:cNvCxnSpPr>
          <p:nvPr/>
        </p:nvCxnSpPr>
        <p:spPr>
          <a:xfrm rot="5400000" flipH="1" flipV="1">
            <a:off x="7850935" y="1944655"/>
            <a:ext cx="687355" cy="17868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rithmetic logic unit - Wikipedia">
            <a:extLst>
              <a:ext uri="{FF2B5EF4-FFF2-40B4-BE49-F238E27FC236}">
                <a16:creationId xmlns:a16="http://schemas.microsoft.com/office/drawing/2014/main" xmlns="" id="{BBC3FAB6-B767-488A-1F28-23B90276BF2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76042" y="4086809"/>
            <a:ext cx="2836507" cy="157687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4" name="Connector: Elbow 13">
            <a:extLst>
              <a:ext uri="{FF2B5EF4-FFF2-40B4-BE49-F238E27FC236}">
                <a16:creationId xmlns:a16="http://schemas.microsoft.com/office/drawing/2014/main" xmlns="" id="{5B553705-370F-DCA9-3A62-6564C671FE18}"/>
              </a:ext>
            </a:extLst>
          </p:cNvPr>
          <p:cNvCxnSpPr>
            <a:stCxn id="5" idx="2"/>
            <a:endCxn id="1026" idx="1"/>
          </p:cNvCxnSpPr>
          <p:nvPr/>
        </p:nvCxnSpPr>
        <p:spPr>
          <a:xfrm rot="16200000" flipH="1">
            <a:off x="7842376" y="3741579"/>
            <a:ext cx="592495" cy="16748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DC34E03-692E-4909-F6A0-53ECF90067A8}"/>
              </a:ext>
            </a:extLst>
          </p:cNvPr>
          <p:cNvCxnSpPr/>
          <p:nvPr/>
        </p:nvCxnSpPr>
        <p:spPr>
          <a:xfrm>
            <a:off x="9881114"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72F9DC5A-2A10-DD2D-6DEC-7BF3D371C02E}"/>
              </a:ext>
            </a:extLst>
          </p:cNvPr>
          <p:cNvCxnSpPr/>
          <p:nvPr/>
        </p:nvCxnSpPr>
        <p:spPr>
          <a:xfrm>
            <a:off x="10854608" y="3044890"/>
            <a:ext cx="0" cy="100459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C5A3528F-BBED-B6AD-45B0-EA6E1AC0BE4A}"/>
              </a:ext>
            </a:extLst>
          </p:cNvPr>
          <p:cNvSpPr txBox="1"/>
          <p:nvPr/>
        </p:nvSpPr>
        <p:spPr>
          <a:xfrm>
            <a:off x="10123714" y="4683966"/>
            <a:ext cx="597159" cy="369332"/>
          </a:xfrm>
          <a:prstGeom prst="rect">
            <a:avLst/>
          </a:prstGeom>
          <a:noFill/>
        </p:spPr>
        <p:txBody>
          <a:bodyPr wrap="square" rtlCol="0">
            <a:spAutoFit/>
          </a:bodyPr>
          <a:lstStyle/>
          <a:p>
            <a:r>
              <a:rPr lang="en-IN" dirty="0"/>
              <a:t>ALU</a:t>
            </a:r>
          </a:p>
        </p:txBody>
      </p:sp>
    </p:spTree>
    <p:extLst>
      <p:ext uri="{BB962C8B-B14F-4D97-AF65-F5344CB8AC3E}">
        <p14:creationId xmlns:p14="http://schemas.microsoft.com/office/powerpoint/2010/main" xmlns="" val="2083304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Types of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9411893" cy="4579460"/>
          </a:xfrm>
        </p:spPr>
        <p:txBody>
          <a:bodyPr>
            <a:normAutofit/>
          </a:bodyPr>
          <a:lstStyle/>
          <a:p>
            <a:pPr algn="just">
              <a:lnSpc>
                <a:spcPct val="150000"/>
              </a:lnSpc>
              <a:spcAft>
                <a:spcPts val="1000"/>
              </a:spcAft>
            </a:pPr>
            <a:r>
              <a:rPr lang="en-US" sz="2000" dirty="0">
                <a:solidFill>
                  <a:schemeClr val="tx1"/>
                </a:solidFill>
              </a:rPr>
              <a:t>There are certain basic operations included in every computer's instructions set. The computer instructions are classified into three categories: </a:t>
            </a:r>
            <a:endParaRPr lang="en-US" sz="2000" b="1" dirty="0">
              <a:solidFill>
                <a:schemeClr val="tx1"/>
              </a:solidFill>
            </a:endParaRPr>
          </a:p>
          <a:p>
            <a:pPr lvl="1" algn="just">
              <a:lnSpc>
                <a:spcPct val="150000"/>
              </a:lnSpc>
              <a:spcAft>
                <a:spcPts val="1000"/>
              </a:spcAft>
            </a:pPr>
            <a:r>
              <a:rPr lang="en-US" sz="1700" b="1" dirty="0">
                <a:solidFill>
                  <a:schemeClr val="tx1"/>
                </a:solidFill>
              </a:rPr>
              <a:t>Data Transfer Instructions</a:t>
            </a:r>
          </a:p>
          <a:p>
            <a:pPr lvl="1" algn="just">
              <a:lnSpc>
                <a:spcPct val="150000"/>
              </a:lnSpc>
              <a:spcAft>
                <a:spcPts val="1000"/>
              </a:spcAft>
            </a:pPr>
            <a:r>
              <a:rPr lang="en-US" sz="1700" b="1" dirty="0">
                <a:solidFill>
                  <a:schemeClr val="tx1"/>
                </a:solidFill>
              </a:rPr>
              <a:t>Data Manipulation Instructions</a:t>
            </a:r>
          </a:p>
          <a:p>
            <a:pPr lvl="1" algn="just">
              <a:lnSpc>
                <a:spcPct val="150000"/>
              </a:lnSpc>
              <a:spcAft>
                <a:spcPts val="1000"/>
              </a:spcAft>
            </a:pPr>
            <a:r>
              <a:rPr lang="en-US" sz="1700" b="1" dirty="0">
                <a:solidFill>
                  <a:schemeClr val="tx1"/>
                </a:solidFill>
              </a:rPr>
              <a:t>Program Control Instructions</a:t>
            </a:r>
            <a:endParaRPr lang="en-US" sz="1700" dirty="0">
              <a:solidFill>
                <a:schemeClr val="tx1"/>
              </a:solidFill>
            </a:endParaRPr>
          </a:p>
        </p:txBody>
      </p:sp>
    </p:spTree>
    <p:extLst>
      <p:ext uri="{BB962C8B-B14F-4D97-AF65-F5344CB8AC3E}">
        <p14:creationId xmlns:p14="http://schemas.microsoft.com/office/powerpoint/2010/main" xmlns="" val="2503621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Transfer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6752668" cy="4579460"/>
          </a:xfrm>
        </p:spPr>
        <p:txBody>
          <a:bodyPr>
            <a:normAutofit/>
          </a:bodyPr>
          <a:lstStyle/>
          <a:p>
            <a:pPr algn="just">
              <a:lnSpc>
                <a:spcPct val="150000"/>
              </a:lnSpc>
              <a:spcAft>
                <a:spcPts val="1000"/>
              </a:spcAft>
            </a:pPr>
            <a:r>
              <a:rPr lang="en-US" sz="2000" dirty="0">
                <a:solidFill>
                  <a:schemeClr val="tx1"/>
                </a:solidFill>
              </a:rPr>
              <a:t>Data transfer instructions move data from one location to another, without changing the binary information content. They are also called </a:t>
            </a:r>
            <a:r>
              <a:rPr lang="en-US" sz="2000" b="1" dirty="0">
                <a:solidFill>
                  <a:srgbClr val="FF0000"/>
                </a:solidFill>
              </a:rPr>
              <a:t>copy instructions</a:t>
            </a:r>
            <a:r>
              <a:rPr lang="en-US" sz="2000" dirty="0">
                <a:solidFill>
                  <a:schemeClr val="tx1"/>
                </a:solidFill>
              </a:rPr>
              <a:t>.</a:t>
            </a:r>
          </a:p>
          <a:p>
            <a:pPr algn="just">
              <a:lnSpc>
                <a:spcPct val="150000"/>
              </a:lnSpc>
              <a:spcAft>
                <a:spcPts val="1000"/>
              </a:spcAft>
            </a:pPr>
            <a:r>
              <a:rPr lang="en-US" sz="2000" dirty="0">
                <a:solidFill>
                  <a:schemeClr val="tx1"/>
                </a:solidFill>
              </a:rPr>
              <a:t>Typically the transfers are between </a:t>
            </a:r>
            <a:r>
              <a:rPr lang="en-US" sz="2000" b="1" dirty="0">
                <a:solidFill>
                  <a:srgbClr val="FF0000"/>
                </a:solidFill>
              </a:rPr>
              <a:t>memory and processor registers</a:t>
            </a:r>
            <a:r>
              <a:rPr lang="en-US" sz="2000" dirty="0">
                <a:solidFill>
                  <a:schemeClr val="tx1"/>
                </a:solidFill>
              </a:rPr>
              <a:t>, between </a:t>
            </a:r>
            <a:r>
              <a:rPr lang="en-US" sz="2000" b="1" dirty="0">
                <a:solidFill>
                  <a:srgbClr val="FF0000"/>
                </a:solidFill>
              </a:rPr>
              <a:t>processor registers and input and output registers</a:t>
            </a:r>
            <a:r>
              <a:rPr lang="en-US" sz="2000" dirty="0">
                <a:solidFill>
                  <a:schemeClr val="tx1"/>
                </a:solidFill>
              </a:rPr>
              <a:t>, and among the </a:t>
            </a:r>
            <a:r>
              <a:rPr lang="en-US" sz="2000" b="1" dirty="0">
                <a:solidFill>
                  <a:srgbClr val="FF0000"/>
                </a:solidFill>
              </a:rPr>
              <a:t>processor registers themselves</a:t>
            </a:r>
            <a:r>
              <a:rPr lang="en-US" sz="2000" dirty="0">
                <a:solidFill>
                  <a:schemeClr val="tx1"/>
                </a:solidFill>
              </a:rPr>
              <a:t>. </a:t>
            </a:r>
          </a:p>
        </p:txBody>
      </p:sp>
      <p:pic>
        <p:nvPicPr>
          <p:cNvPr id="7" name="Picture 6">
            <a:extLst>
              <a:ext uri="{FF2B5EF4-FFF2-40B4-BE49-F238E27FC236}">
                <a16:creationId xmlns:a16="http://schemas.microsoft.com/office/drawing/2014/main" xmlns="" id="{5BC5C82F-DDA6-0253-F072-9EBF7015FC76}"/>
              </a:ext>
            </a:extLst>
          </p:cNvPr>
          <p:cNvPicPr>
            <a:picLocks noChangeAspect="1"/>
          </p:cNvPicPr>
          <p:nvPr/>
        </p:nvPicPr>
        <p:blipFill>
          <a:blip r:embed="rId2"/>
          <a:stretch>
            <a:fillRect/>
          </a:stretch>
        </p:blipFill>
        <p:spPr>
          <a:xfrm>
            <a:off x="7776616" y="2141350"/>
            <a:ext cx="3970625" cy="3186430"/>
          </a:xfrm>
          <a:prstGeom prst="rect">
            <a:avLst/>
          </a:prstGeom>
        </p:spPr>
      </p:pic>
    </p:spTree>
    <p:extLst>
      <p:ext uri="{BB962C8B-B14F-4D97-AF65-F5344CB8AC3E}">
        <p14:creationId xmlns:p14="http://schemas.microsoft.com/office/powerpoint/2010/main" xmlns="" val="2600522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Transfer Instructions </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2" y="1548883"/>
            <a:ext cx="10634203" cy="592467"/>
          </a:xfrm>
        </p:spPr>
        <p:txBody>
          <a:bodyPr>
            <a:normAutofit/>
          </a:bodyPr>
          <a:lstStyle/>
          <a:p>
            <a:pPr algn="just">
              <a:lnSpc>
                <a:spcPct val="150000"/>
              </a:lnSpc>
              <a:spcAft>
                <a:spcPts val="1000"/>
              </a:spcAft>
            </a:pPr>
            <a:r>
              <a:rPr lang="en-US" sz="2000" b="1" dirty="0">
                <a:solidFill>
                  <a:srgbClr val="FF0000"/>
                </a:solidFill>
              </a:rPr>
              <a:t>With different Addressing Modes: </a:t>
            </a:r>
            <a:r>
              <a:rPr lang="en-US" sz="2000" dirty="0">
                <a:solidFill>
                  <a:srgbClr val="FF0000"/>
                </a:solidFill>
              </a:rPr>
              <a:t>Eight addressing modes for Load instruction</a:t>
            </a:r>
            <a:endParaRPr lang="en-US" sz="2000" b="1" dirty="0">
              <a:solidFill>
                <a:srgbClr val="FF0000"/>
              </a:solidFill>
            </a:endParaRPr>
          </a:p>
        </p:txBody>
      </p:sp>
      <p:pic>
        <p:nvPicPr>
          <p:cNvPr id="4" name="Picture 3">
            <a:extLst>
              <a:ext uri="{FF2B5EF4-FFF2-40B4-BE49-F238E27FC236}">
                <a16:creationId xmlns:a16="http://schemas.microsoft.com/office/drawing/2014/main" xmlns="" id="{AE4F7F46-9D39-106B-E885-DACA4E670624}"/>
              </a:ext>
            </a:extLst>
          </p:cNvPr>
          <p:cNvPicPr>
            <a:picLocks noChangeAspect="1"/>
          </p:cNvPicPr>
          <p:nvPr/>
        </p:nvPicPr>
        <p:blipFill>
          <a:blip r:embed="rId2"/>
          <a:stretch>
            <a:fillRect/>
          </a:stretch>
        </p:blipFill>
        <p:spPr>
          <a:xfrm>
            <a:off x="2621903" y="2257275"/>
            <a:ext cx="7427166" cy="3611679"/>
          </a:xfrm>
          <a:prstGeom prst="rect">
            <a:avLst/>
          </a:prstGeom>
        </p:spPr>
      </p:pic>
    </p:spTree>
    <p:extLst>
      <p:ext uri="{BB962C8B-B14F-4D97-AF65-F5344CB8AC3E}">
        <p14:creationId xmlns:p14="http://schemas.microsoft.com/office/powerpoint/2010/main" xmlns="" val="328418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Data Manipulation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2" y="1548883"/>
            <a:ext cx="10727509" cy="4579460"/>
          </a:xfrm>
        </p:spPr>
        <p:txBody>
          <a:bodyPr>
            <a:normAutofit/>
          </a:bodyPr>
          <a:lstStyle/>
          <a:p>
            <a:pPr algn="just">
              <a:lnSpc>
                <a:spcPct val="150000"/>
              </a:lnSpc>
              <a:spcAft>
                <a:spcPts val="1000"/>
              </a:spcAft>
            </a:pPr>
            <a:r>
              <a:rPr lang="en-US" sz="2000" dirty="0">
                <a:solidFill>
                  <a:schemeClr val="tx1"/>
                </a:solidFill>
              </a:rPr>
              <a:t>Data manipulation instructions are those instructions that manipulate or change the content of the data/registers/memory. </a:t>
            </a:r>
          </a:p>
          <a:p>
            <a:pPr algn="just">
              <a:lnSpc>
                <a:spcPct val="150000"/>
              </a:lnSpc>
              <a:spcAft>
                <a:spcPts val="1000"/>
              </a:spcAft>
            </a:pPr>
            <a:r>
              <a:rPr lang="en-US" sz="2000" dirty="0">
                <a:solidFill>
                  <a:schemeClr val="tx1"/>
                </a:solidFill>
              </a:rPr>
              <a:t>It performs operations on data and provides the computational capabilities of the Computer.</a:t>
            </a:r>
          </a:p>
          <a:p>
            <a:pPr algn="just">
              <a:lnSpc>
                <a:spcPct val="150000"/>
              </a:lnSpc>
              <a:spcAft>
                <a:spcPts val="1000"/>
              </a:spcAft>
            </a:pPr>
            <a:r>
              <a:rPr lang="en-US" sz="2000" dirty="0">
                <a:solidFill>
                  <a:schemeClr val="tx1"/>
                </a:solidFill>
              </a:rPr>
              <a:t>Data manipulation instructions can be categorized into three parts:</a:t>
            </a:r>
          </a:p>
          <a:p>
            <a:pPr marL="666900" lvl="1" indent="-342900" algn="just">
              <a:lnSpc>
                <a:spcPct val="150000"/>
              </a:lnSpc>
              <a:spcAft>
                <a:spcPts val="1000"/>
              </a:spcAft>
              <a:buFont typeface="+mj-lt"/>
              <a:buAutoNum type="arabicPeriod"/>
            </a:pPr>
            <a:r>
              <a:rPr lang="en-US" sz="1700" dirty="0">
                <a:solidFill>
                  <a:schemeClr val="tx1"/>
                </a:solidFill>
              </a:rPr>
              <a:t>Arithmetic instruction </a:t>
            </a:r>
          </a:p>
          <a:p>
            <a:pPr marL="666900" lvl="1" indent="-342900" algn="just">
              <a:lnSpc>
                <a:spcPct val="150000"/>
              </a:lnSpc>
              <a:spcAft>
                <a:spcPts val="1000"/>
              </a:spcAft>
              <a:buFont typeface="+mj-lt"/>
              <a:buAutoNum type="arabicPeriod"/>
            </a:pPr>
            <a:r>
              <a:rPr lang="en-US" sz="1700" dirty="0">
                <a:solidFill>
                  <a:schemeClr val="tx1"/>
                </a:solidFill>
              </a:rPr>
              <a:t>Logical and bit manipulation instructions </a:t>
            </a:r>
          </a:p>
          <a:p>
            <a:pPr marL="666900" lvl="1" indent="-342900" algn="just">
              <a:lnSpc>
                <a:spcPct val="150000"/>
              </a:lnSpc>
              <a:spcAft>
                <a:spcPts val="1000"/>
              </a:spcAft>
              <a:buFont typeface="+mj-lt"/>
              <a:buAutoNum type="arabicPeriod"/>
            </a:pPr>
            <a:r>
              <a:rPr lang="en-US" sz="1700" dirty="0">
                <a:solidFill>
                  <a:schemeClr val="tx1"/>
                </a:solidFill>
              </a:rPr>
              <a:t>Shift instructions </a:t>
            </a:r>
          </a:p>
        </p:txBody>
      </p:sp>
    </p:spTree>
    <p:extLst>
      <p:ext uri="{BB962C8B-B14F-4D97-AF65-F5344CB8AC3E}">
        <p14:creationId xmlns:p14="http://schemas.microsoft.com/office/powerpoint/2010/main" xmlns="" val="288574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Arithmetic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4289388" cy="4579460"/>
          </a:xfrm>
        </p:spPr>
        <p:txBody>
          <a:bodyPr>
            <a:normAutofit/>
          </a:bodyPr>
          <a:lstStyle/>
          <a:p>
            <a:pPr algn="just">
              <a:lnSpc>
                <a:spcPct val="150000"/>
              </a:lnSpc>
              <a:spcAft>
                <a:spcPts val="1000"/>
              </a:spcAft>
            </a:pPr>
            <a:r>
              <a:rPr lang="en-US" sz="2000" dirty="0">
                <a:solidFill>
                  <a:schemeClr val="tx1"/>
                </a:solidFill>
              </a:rPr>
              <a:t>Arithmetic instructions include increment, decrement, add, subtract, multiply, divide, add with Carry, subtract with Borrow, and negate that is (2’s) two's complement. If there’s a negative number, it is considered as negate (so two's complement). </a:t>
            </a:r>
            <a:endParaRPr lang="en-US" sz="1700" dirty="0">
              <a:solidFill>
                <a:schemeClr val="tx1"/>
              </a:solidFill>
            </a:endParaRPr>
          </a:p>
        </p:txBody>
      </p:sp>
      <p:graphicFrame>
        <p:nvGraphicFramePr>
          <p:cNvPr id="3" name="Table 3">
            <a:extLst>
              <a:ext uri="{FF2B5EF4-FFF2-40B4-BE49-F238E27FC236}">
                <a16:creationId xmlns:a16="http://schemas.microsoft.com/office/drawing/2014/main" xmlns="" id="{5A584EDC-1DEC-17CA-E5A3-E8FA91871F4E}"/>
              </a:ext>
            </a:extLst>
          </p:cNvPr>
          <p:cNvGraphicFramePr>
            <a:graphicFrameLocks noGrp="1"/>
          </p:cNvGraphicFramePr>
          <p:nvPr>
            <p:extLst>
              <p:ext uri="{D42A27DB-BD31-4B8C-83A1-F6EECF244321}">
                <p14:modId xmlns:p14="http://schemas.microsoft.com/office/powerpoint/2010/main" xmlns="" val="2557276823"/>
              </p:ext>
            </p:extLst>
          </p:nvPr>
        </p:nvGraphicFramePr>
        <p:xfrm>
          <a:off x="6326155" y="1830662"/>
          <a:ext cx="4599992" cy="4297680"/>
        </p:xfrm>
        <a:graphic>
          <a:graphicData uri="http://schemas.openxmlformats.org/drawingml/2006/table">
            <a:tbl>
              <a:tblPr firstRow="1" bandRow="1">
                <a:tableStyleId>{5C22544A-7EE6-4342-B048-85BDC9FD1C3A}</a:tableStyleId>
              </a:tblPr>
              <a:tblGrid>
                <a:gridCol w="2299996">
                  <a:extLst>
                    <a:ext uri="{9D8B030D-6E8A-4147-A177-3AD203B41FA5}">
                      <a16:colId xmlns:a16="http://schemas.microsoft.com/office/drawing/2014/main" xmlns="" val="4199685228"/>
                    </a:ext>
                  </a:extLst>
                </a:gridCol>
                <a:gridCol w="2299996">
                  <a:extLst>
                    <a:ext uri="{9D8B030D-6E8A-4147-A177-3AD203B41FA5}">
                      <a16:colId xmlns:a16="http://schemas.microsoft.com/office/drawing/2014/main" xmlns="" val="3941089149"/>
                    </a:ext>
                  </a:extLst>
                </a:gridCol>
              </a:tblGrid>
              <a:tr h="370840">
                <a:tc>
                  <a:txBody>
                    <a:bodyPr/>
                    <a:lstStyle/>
                    <a:p>
                      <a:pPr algn="ctr"/>
                      <a:r>
                        <a:rPr lang="en-IN" b="1" dirty="0">
                          <a:solidFill>
                            <a:srgbClr val="000000"/>
                          </a:solidFill>
                          <a:effectLst/>
                        </a:rPr>
                        <a:t>Name</a:t>
                      </a:r>
                      <a:endParaRPr lang="en-IN" b="0" dirty="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xmlns="" val="764630502"/>
                  </a:ext>
                </a:extLst>
              </a:tr>
              <a:tr h="370840">
                <a:tc>
                  <a:txBody>
                    <a:bodyPr/>
                    <a:lstStyle/>
                    <a:p>
                      <a:pPr algn="ctr"/>
                      <a:r>
                        <a:rPr lang="en-IN" b="0">
                          <a:solidFill>
                            <a:srgbClr val="000000"/>
                          </a:solidFill>
                          <a:effectLst/>
                        </a:rPr>
                        <a:t>Increment</a:t>
                      </a:r>
                      <a:endParaRPr lang="en-IN" b="0">
                        <a:effectLst/>
                      </a:endParaRPr>
                    </a:p>
                  </a:txBody>
                  <a:tcPr marL="101600" marR="101600" marT="101600" marB="101600" anchor="ctr"/>
                </a:tc>
                <a:tc>
                  <a:txBody>
                    <a:bodyPr/>
                    <a:lstStyle/>
                    <a:p>
                      <a:pPr algn="ctr"/>
                      <a:r>
                        <a:rPr lang="en-IN" b="0">
                          <a:solidFill>
                            <a:srgbClr val="000000"/>
                          </a:solidFill>
                          <a:effectLst/>
                        </a:rPr>
                        <a:t>INC</a:t>
                      </a:r>
                      <a:endParaRPr lang="en-IN" b="0">
                        <a:effectLst/>
                      </a:endParaRPr>
                    </a:p>
                  </a:txBody>
                  <a:tcPr marL="101600" marR="101600" marT="101600" marB="101600" anchor="ctr"/>
                </a:tc>
                <a:extLst>
                  <a:ext uri="{0D108BD9-81ED-4DB2-BD59-A6C34878D82A}">
                    <a16:rowId xmlns:a16="http://schemas.microsoft.com/office/drawing/2014/main" xmlns="" val="960395658"/>
                  </a:ext>
                </a:extLst>
              </a:tr>
              <a:tr h="370840">
                <a:tc>
                  <a:txBody>
                    <a:bodyPr/>
                    <a:lstStyle/>
                    <a:p>
                      <a:pPr algn="ctr"/>
                      <a:r>
                        <a:rPr lang="en-IN" b="0">
                          <a:solidFill>
                            <a:srgbClr val="000000"/>
                          </a:solidFill>
                          <a:effectLst/>
                        </a:rPr>
                        <a:t>Decrement</a:t>
                      </a:r>
                      <a:endParaRPr lang="en-IN" b="0">
                        <a:effectLst/>
                      </a:endParaRPr>
                    </a:p>
                  </a:txBody>
                  <a:tcPr marL="101600" marR="101600" marT="101600" marB="101600" anchor="ctr"/>
                </a:tc>
                <a:tc>
                  <a:txBody>
                    <a:bodyPr/>
                    <a:lstStyle/>
                    <a:p>
                      <a:pPr algn="ctr"/>
                      <a:r>
                        <a:rPr lang="en-IN" b="0">
                          <a:solidFill>
                            <a:srgbClr val="000000"/>
                          </a:solidFill>
                          <a:effectLst/>
                        </a:rPr>
                        <a:t>DEC</a:t>
                      </a:r>
                      <a:endParaRPr lang="en-IN" b="0">
                        <a:effectLst/>
                      </a:endParaRPr>
                    </a:p>
                  </a:txBody>
                  <a:tcPr marL="101600" marR="101600" marT="101600" marB="101600" anchor="ctr"/>
                </a:tc>
                <a:extLst>
                  <a:ext uri="{0D108BD9-81ED-4DB2-BD59-A6C34878D82A}">
                    <a16:rowId xmlns:a16="http://schemas.microsoft.com/office/drawing/2014/main" xmlns="" val="1071921125"/>
                  </a:ext>
                </a:extLst>
              </a:tr>
              <a:tr h="370840">
                <a:tc>
                  <a:txBody>
                    <a:bodyPr/>
                    <a:lstStyle/>
                    <a:p>
                      <a:pPr algn="ctr"/>
                      <a:r>
                        <a:rPr lang="en-IN" b="0">
                          <a:solidFill>
                            <a:srgbClr val="000000"/>
                          </a:solidFill>
                          <a:effectLst/>
                        </a:rPr>
                        <a:t>Add</a:t>
                      </a:r>
                      <a:endParaRPr lang="en-IN" b="0">
                        <a:effectLst/>
                      </a:endParaRPr>
                    </a:p>
                  </a:txBody>
                  <a:tcPr marL="101600" marR="101600" marT="101600" marB="101600" anchor="ctr"/>
                </a:tc>
                <a:tc>
                  <a:txBody>
                    <a:bodyPr/>
                    <a:lstStyle/>
                    <a:p>
                      <a:pPr algn="ctr"/>
                      <a:r>
                        <a:rPr lang="en-IN" b="0">
                          <a:solidFill>
                            <a:srgbClr val="000000"/>
                          </a:solidFill>
                          <a:effectLst/>
                        </a:rPr>
                        <a:t>ADD</a:t>
                      </a:r>
                      <a:endParaRPr lang="en-IN" b="0">
                        <a:effectLst/>
                      </a:endParaRPr>
                    </a:p>
                  </a:txBody>
                  <a:tcPr marL="101600" marR="101600" marT="101600" marB="101600" anchor="ctr"/>
                </a:tc>
                <a:extLst>
                  <a:ext uri="{0D108BD9-81ED-4DB2-BD59-A6C34878D82A}">
                    <a16:rowId xmlns:a16="http://schemas.microsoft.com/office/drawing/2014/main" xmlns="" val="1090908860"/>
                  </a:ext>
                </a:extLst>
              </a:tr>
              <a:tr h="370840">
                <a:tc>
                  <a:txBody>
                    <a:bodyPr/>
                    <a:lstStyle/>
                    <a:p>
                      <a:pPr algn="ctr"/>
                      <a:r>
                        <a:rPr lang="en-IN" b="0">
                          <a:solidFill>
                            <a:srgbClr val="000000"/>
                          </a:solidFill>
                          <a:effectLst/>
                        </a:rPr>
                        <a:t>Subtract</a:t>
                      </a:r>
                      <a:endParaRPr lang="en-IN" b="0">
                        <a:effectLst/>
                      </a:endParaRPr>
                    </a:p>
                  </a:txBody>
                  <a:tcPr marL="101600" marR="101600" marT="101600" marB="101600" anchor="ctr"/>
                </a:tc>
                <a:tc>
                  <a:txBody>
                    <a:bodyPr/>
                    <a:lstStyle/>
                    <a:p>
                      <a:pPr algn="ctr"/>
                      <a:r>
                        <a:rPr lang="en-IN" b="0">
                          <a:solidFill>
                            <a:srgbClr val="000000"/>
                          </a:solidFill>
                          <a:effectLst/>
                        </a:rPr>
                        <a:t>SUB</a:t>
                      </a:r>
                      <a:endParaRPr lang="en-IN" b="0">
                        <a:effectLst/>
                      </a:endParaRPr>
                    </a:p>
                  </a:txBody>
                  <a:tcPr marL="101600" marR="101600" marT="101600" marB="101600" anchor="ctr"/>
                </a:tc>
                <a:extLst>
                  <a:ext uri="{0D108BD9-81ED-4DB2-BD59-A6C34878D82A}">
                    <a16:rowId xmlns:a16="http://schemas.microsoft.com/office/drawing/2014/main" xmlns="" val="3171991568"/>
                  </a:ext>
                </a:extLst>
              </a:tr>
              <a:tr h="370840">
                <a:tc>
                  <a:txBody>
                    <a:bodyPr/>
                    <a:lstStyle/>
                    <a:p>
                      <a:pPr algn="ctr"/>
                      <a:r>
                        <a:rPr lang="en-IN" b="0">
                          <a:solidFill>
                            <a:srgbClr val="000000"/>
                          </a:solidFill>
                          <a:effectLst/>
                        </a:rPr>
                        <a:t>Multiply</a:t>
                      </a:r>
                      <a:endParaRPr lang="en-IN" b="0">
                        <a:effectLst/>
                      </a:endParaRPr>
                    </a:p>
                  </a:txBody>
                  <a:tcPr marL="101600" marR="101600" marT="101600" marB="101600" anchor="ctr"/>
                </a:tc>
                <a:tc>
                  <a:txBody>
                    <a:bodyPr/>
                    <a:lstStyle/>
                    <a:p>
                      <a:pPr algn="ctr"/>
                      <a:r>
                        <a:rPr lang="en-IN" b="0">
                          <a:solidFill>
                            <a:srgbClr val="000000"/>
                          </a:solidFill>
                          <a:effectLst/>
                        </a:rPr>
                        <a:t>MUL</a:t>
                      </a:r>
                      <a:endParaRPr lang="en-IN" b="0">
                        <a:effectLst/>
                      </a:endParaRPr>
                    </a:p>
                  </a:txBody>
                  <a:tcPr marL="101600" marR="101600" marT="101600" marB="101600" anchor="ctr"/>
                </a:tc>
                <a:extLst>
                  <a:ext uri="{0D108BD9-81ED-4DB2-BD59-A6C34878D82A}">
                    <a16:rowId xmlns:a16="http://schemas.microsoft.com/office/drawing/2014/main" xmlns="" val="1707222129"/>
                  </a:ext>
                </a:extLst>
              </a:tr>
              <a:tr h="370840">
                <a:tc>
                  <a:txBody>
                    <a:bodyPr/>
                    <a:lstStyle/>
                    <a:p>
                      <a:pPr algn="ctr"/>
                      <a:r>
                        <a:rPr lang="en-IN" b="0">
                          <a:solidFill>
                            <a:srgbClr val="000000"/>
                          </a:solidFill>
                          <a:effectLst/>
                        </a:rPr>
                        <a:t>Divide</a:t>
                      </a:r>
                      <a:endParaRPr lang="en-IN" b="0">
                        <a:effectLst/>
                      </a:endParaRPr>
                    </a:p>
                  </a:txBody>
                  <a:tcPr marL="101600" marR="101600" marT="101600" marB="101600" anchor="ctr"/>
                </a:tc>
                <a:tc>
                  <a:txBody>
                    <a:bodyPr/>
                    <a:lstStyle/>
                    <a:p>
                      <a:pPr algn="ctr"/>
                      <a:r>
                        <a:rPr lang="en-IN" b="0">
                          <a:solidFill>
                            <a:srgbClr val="000000"/>
                          </a:solidFill>
                          <a:effectLst/>
                        </a:rPr>
                        <a:t>DIV</a:t>
                      </a:r>
                      <a:endParaRPr lang="en-IN" b="0">
                        <a:effectLst/>
                      </a:endParaRPr>
                    </a:p>
                  </a:txBody>
                  <a:tcPr marL="101600" marR="101600" marT="101600" marB="101600" anchor="ctr"/>
                </a:tc>
                <a:extLst>
                  <a:ext uri="{0D108BD9-81ED-4DB2-BD59-A6C34878D82A}">
                    <a16:rowId xmlns:a16="http://schemas.microsoft.com/office/drawing/2014/main" xmlns="" val="2492396877"/>
                  </a:ext>
                </a:extLst>
              </a:tr>
              <a:tr h="370840">
                <a:tc>
                  <a:txBody>
                    <a:bodyPr/>
                    <a:lstStyle/>
                    <a:p>
                      <a:pPr algn="ctr"/>
                      <a:r>
                        <a:rPr lang="en-IN" b="0">
                          <a:solidFill>
                            <a:srgbClr val="000000"/>
                          </a:solidFill>
                          <a:effectLst/>
                        </a:rPr>
                        <a:t>Add with carry</a:t>
                      </a:r>
                      <a:endParaRPr lang="en-IN" b="0">
                        <a:effectLst/>
                      </a:endParaRPr>
                    </a:p>
                  </a:txBody>
                  <a:tcPr marL="101600" marR="101600" marT="101600" marB="101600" anchor="ctr"/>
                </a:tc>
                <a:tc>
                  <a:txBody>
                    <a:bodyPr/>
                    <a:lstStyle/>
                    <a:p>
                      <a:pPr algn="ctr"/>
                      <a:r>
                        <a:rPr lang="en-IN" b="0">
                          <a:solidFill>
                            <a:srgbClr val="000000"/>
                          </a:solidFill>
                          <a:effectLst/>
                        </a:rPr>
                        <a:t>ADDC</a:t>
                      </a:r>
                      <a:endParaRPr lang="en-IN" b="0">
                        <a:effectLst/>
                      </a:endParaRPr>
                    </a:p>
                  </a:txBody>
                  <a:tcPr marL="101600" marR="101600" marT="101600" marB="101600" anchor="ctr"/>
                </a:tc>
                <a:extLst>
                  <a:ext uri="{0D108BD9-81ED-4DB2-BD59-A6C34878D82A}">
                    <a16:rowId xmlns:a16="http://schemas.microsoft.com/office/drawing/2014/main" xmlns="" val="2783136120"/>
                  </a:ext>
                </a:extLst>
              </a:tr>
              <a:tr h="370840">
                <a:tc>
                  <a:txBody>
                    <a:bodyPr/>
                    <a:lstStyle/>
                    <a:p>
                      <a:pPr algn="ctr"/>
                      <a:r>
                        <a:rPr lang="en-IN" b="0">
                          <a:solidFill>
                            <a:srgbClr val="000000"/>
                          </a:solidFill>
                          <a:effectLst/>
                        </a:rPr>
                        <a:t>Subtract with borrow</a:t>
                      </a:r>
                      <a:endParaRPr lang="en-IN" b="0">
                        <a:effectLst/>
                      </a:endParaRPr>
                    </a:p>
                  </a:txBody>
                  <a:tcPr marL="101600" marR="101600" marT="101600" marB="101600" anchor="ctr"/>
                </a:tc>
                <a:tc>
                  <a:txBody>
                    <a:bodyPr/>
                    <a:lstStyle/>
                    <a:p>
                      <a:pPr algn="ctr"/>
                      <a:r>
                        <a:rPr lang="en-IN" b="0" dirty="0">
                          <a:solidFill>
                            <a:srgbClr val="000000"/>
                          </a:solidFill>
                          <a:effectLst/>
                        </a:rPr>
                        <a:t>SUBB</a:t>
                      </a:r>
                      <a:endParaRPr lang="en-IN" b="0" dirty="0">
                        <a:effectLst/>
                      </a:endParaRPr>
                    </a:p>
                  </a:txBody>
                  <a:tcPr marL="101600" marR="101600" marT="101600" marB="101600" anchor="ctr"/>
                </a:tc>
                <a:extLst>
                  <a:ext uri="{0D108BD9-81ED-4DB2-BD59-A6C34878D82A}">
                    <a16:rowId xmlns:a16="http://schemas.microsoft.com/office/drawing/2014/main" xmlns="" val="2651105334"/>
                  </a:ext>
                </a:extLst>
              </a:tr>
            </a:tbl>
          </a:graphicData>
        </a:graphic>
      </p:graphicFrame>
    </p:spTree>
    <p:extLst>
      <p:ext uri="{BB962C8B-B14F-4D97-AF65-F5344CB8AC3E}">
        <p14:creationId xmlns:p14="http://schemas.microsoft.com/office/powerpoint/2010/main" xmlns="" val="3807046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Logical and bit manipulation instructions </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4858554" cy="4579460"/>
          </a:xfrm>
        </p:spPr>
        <p:txBody>
          <a:bodyPr>
            <a:normAutofit/>
          </a:bodyPr>
          <a:lstStyle/>
          <a:p>
            <a:pPr algn="just">
              <a:lnSpc>
                <a:spcPct val="150000"/>
              </a:lnSpc>
              <a:spcAft>
                <a:spcPts val="1000"/>
              </a:spcAft>
            </a:pPr>
            <a:r>
              <a:rPr lang="en-US" sz="2000" dirty="0">
                <a:solidFill>
                  <a:schemeClr val="tx1"/>
                </a:solidFill>
              </a:rPr>
              <a:t>These logical instructions consider each operand bit individually and treat it as a Boolean variable. </a:t>
            </a:r>
          </a:p>
          <a:p>
            <a:pPr algn="just">
              <a:lnSpc>
                <a:spcPct val="150000"/>
              </a:lnSpc>
              <a:spcAft>
                <a:spcPts val="1000"/>
              </a:spcAft>
            </a:pPr>
            <a:r>
              <a:rPr lang="en-US" sz="2000" dirty="0">
                <a:solidFill>
                  <a:schemeClr val="tx1"/>
                </a:solidFill>
              </a:rPr>
              <a:t>Basically, logical instructions help perform binary operations on strings of bits stored in registers. </a:t>
            </a:r>
            <a:endParaRPr lang="en-US" sz="1700" dirty="0">
              <a:solidFill>
                <a:schemeClr val="tx1"/>
              </a:solidFill>
            </a:endParaRPr>
          </a:p>
        </p:txBody>
      </p:sp>
      <p:graphicFrame>
        <p:nvGraphicFramePr>
          <p:cNvPr id="3" name="Table 3">
            <a:extLst>
              <a:ext uri="{FF2B5EF4-FFF2-40B4-BE49-F238E27FC236}">
                <a16:creationId xmlns:a16="http://schemas.microsoft.com/office/drawing/2014/main" xmlns="" id="{5A584EDC-1DEC-17CA-E5A3-E8FA91871F4E}"/>
              </a:ext>
            </a:extLst>
          </p:cNvPr>
          <p:cNvGraphicFramePr>
            <a:graphicFrameLocks noGrp="1"/>
          </p:cNvGraphicFramePr>
          <p:nvPr>
            <p:extLst>
              <p:ext uri="{D42A27DB-BD31-4B8C-83A1-F6EECF244321}">
                <p14:modId xmlns:p14="http://schemas.microsoft.com/office/powerpoint/2010/main" xmlns="" val="919014674"/>
              </p:ext>
            </p:extLst>
          </p:nvPr>
        </p:nvGraphicFramePr>
        <p:xfrm>
          <a:off x="6643397" y="1410130"/>
          <a:ext cx="4599992" cy="5252720"/>
        </p:xfrm>
        <a:graphic>
          <a:graphicData uri="http://schemas.openxmlformats.org/drawingml/2006/table">
            <a:tbl>
              <a:tblPr firstRow="1" bandRow="1">
                <a:tableStyleId>{5C22544A-7EE6-4342-B048-85BDC9FD1C3A}</a:tableStyleId>
              </a:tblPr>
              <a:tblGrid>
                <a:gridCol w="2299996">
                  <a:extLst>
                    <a:ext uri="{9D8B030D-6E8A-4147-A177-3AD203B41FA5}">
                      <a16:colId xmlns:a16="http://schemas.microsoft.com/office/drawing/2014/main" xmlns="" val="4199685228"/>
                    </a:ext>
                  </a:extLst>
                </a:gridCol>
                <a:gridCol w="2299996">
                  <a:extLst>
                    <a:ext uri="{9D8B030D-6E8A-4147-A177-3AD203B41FA5}">
                      <a16:colId xmlns:a16="http://schemas.microsoft.com/office/drawing/2014/main" xmlns="" val="3941089149"/>
                    </a:ext>
                  </a:extLst>
                </a:gridCol>
              </a:tblGrid>
              <a:tr h="370840">
                <a:tc>
                  <a:txBody>
                    <a:bodyPr/>
                    <a:lstStyle/>
                    <a:p>
                      <a:pPr algn="ctr"/>
                      <a:r>
                        <a:rPr lang="en-IN" b="1">
                          <a:solidFill>
                            <a:srgbClr val="000000"/>
                          </a:solidFill>
                          <a:effectLst/>
                        </a:rPr>
                        <a:t>Name</a:t>
                      </a:r>
                      <a:endParaRPr lang="en-IN" b="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xmlns="" val="764630502"/>
                  </a:ext>
                </a:extLst>
              </a:tr>
              <a:tr h="370840">
                <a:tc>
                  <a:txBody>
                    <a:bodyPr/>
                    <a:lstStyle/>
                    <a:p>
                      <a:pPr algn="ctr"/>
                      <a:r>
                        <a:rPr lang="en-IN" b="0">
                          <a:solidFill>
                            <a:srgbClr val="000000"/>
                          </a:solidFill>
                          <a:effectLst/>
                        </a:rPr>
                        <a:t>Clear</a:t>
                      </a:r>
                      <a:endParaRPr lang="en-IN" b="0">
                        <a:effectLst/>
                      </a:endParaRPr>
                    </a:p>
                  </a:txBody>
                  <a:tcPr marL="101600" marR="101600" marT="101600" marB="101600" anchor="ctr"/>
                </a:tc>
                <a:tc>
                  <a:txBody>
                    <a:bodyPr/>
                    <a:lstStyle/>
                    <a:p>
                      <a:pPr algn="ctr"/>
                      <a:r>
                        <a:rPr lang="en-IN" b="0">
                          <a:solidFill>
                            <a:srgbClr val="000000"/>
                          </a:solidFill>
                          <a:effectLst/>
                        </a:rPr>
                        <a:t>CLR</a:t>
                      </a:r>
                      <a:endParaRPr lang="en-IN" b="0">
                        <a:effectLst/>
                      </a:endParaRPr>
                    </a:p>
                  </a:txBody>
                  <a:tcPr marL="101600" marR="101600" marT="101600" marB="101600" anchor="ctr"/>
                </a:tc>
                <a:extLst>
                  <a:ext uri="{0D108BD9-81ED-4DB2-BD59-A6C34878D82A}">
                    <a16:rowId xmlns:a16="http://schemas.microsoft.com/office/drawing/2014/main" xmlns="" val="960395658"/>
                  </a:ext>
                </a:extLst>
              </a:tr>
              <a:tr h="370840">
                <a:tc>
                  <a:txBody>
                    <a:bodyPr/>
                    <a:lstStyle/>
                    <a:p>
                      <a:pPr algn="ctr"/>
                      <a:r>
                        <a:rPr lang="en-IN" b="0">
                          <a:solidFill>
                            <a:srgbClr val="000000"/>
                          </a:solidFill>
                          <a:effectLst/>
                        </a:rPr>
                        <a:t>Complement</a:t>
                      </a:r>
                      <a:endParaRPr lang="en-IN" b="0">
                        <a:effectLst/>
                      </a:endParaRPr>
                    </a:p>
                  </a:txBody>
                  <a:tcPr marL="101600" marR="101600" marT="101600" marB="101600" anchor="ctr"/>
                </a:tc>
                <a:tc>
                  <a:txBody>
                    <a:bodyPr/>
                    <a:lstStyle/>
                    <a:p>
                      <a:pPr algn="ctr"/>
                      <a:r>
                        <a:rPr lang="en-IN" b="0">
                          <a:solidFill>
                            <a:srgbClr val="000000"/>
                          </a:solidFill>
                          <a:effectLst/>
                        </a:rPr>
                        <a:t>COM</a:t>
                      </a:r>
                      <a:endParaRPr lang="en-IN" b="0">
                        <a:effectLst/>
                      </a:endParaRPr>
                    </a:p>
                  </a:txBody>
                  <a:tcPr marL="101600" marR="101600" marT="101600" marB="101600" anchor="ctr"/>
                </a:tc>
                <a:extLst>
                  <a:ext uri="{0D108BD9-81ED-4DB2-BD59-A6C34878D82A}">
                    <a16:rowId xmlns:a16="http://schemas.microsoft.com/office/drawing/2014/main" xmlns="" val="1071921125"/>
                  </a:ext>
                </a:extLst>
              </a:tr>
              <a:tr h="370840">
                <a:tc>
                  <a:txBody>
                    <a:bodyPr/>
                    <a:lstStyle/>
                    <a:p>
                      <a:pPr algn="ctr"/>
                      <a:r>
                        <a:rPr lang="en-IN" b="0">
                          <a:solidFill>
                            <a:srgbClr val="000000"/>
                          </a:solidFill>
                          <a:effectLst/>
                        </a:rPr>
                        <a:t>AND</a:t>
                      </a:r>
                      <a:endParaRPr lang="en-IN" b="0">
                        <a:effectLst/>
                      </a:endParaRPr>
                    </a:p>
                  </a:txBody>
                  <a:tcPr marL="101600" marR="101600" marT="101600" marB="101600" anchor="ctr"/>
                </a:tc>
                <a:tc>
                  <a:txBody>
                    <a:bodyPr/>
                    <a:lstStyle/>
                    <a:p>
                      <a:pPr algn="ctr"/>
                      <a:r>
                        <a:rPr lang="en-IN" b="0">
                          <a:solidFill>
                            <a:srgbClr val="000000"/>
                          </a:solidFill>
                          <a:effectLst/>
                        </a:rPr>
                        <a:t>AND</a:t>
                      </a:r>
                      <a:endParaRPr lang="en-IN" b="0">
                        <a:effectLst/>
                      </a:endParaRPr>
                    </a:p>
                  </a:txBody>
                  <a:tcPr marL="101600" marR="101600" marT="101600" marB="101600" anchor="ctr"/>
                </a:tc>
                <a:extLst>
                  <a:ext uri="{0D108BD9-81ED-4DB2-BD59-A6C34878D82A}">
                    <a16:rowId xmlns:a16="http://schemas.microsoft.com/office/drawing/2014/main" xmlns="" val="1090908860"/>
                  </a:ext>
                </a:extLst>
              </a:tr>
              <a:tr h="370840">
                <a:tc>
                  <a:txBody>
                    <a:bodyPr/>
                    <a:lstStyle/>
                    <a:p>
                      <a:pPr algn="ctr"/>
                      <a:r>
                        <a:rPr lang="en-IN" b="0">
                          <a:solidFill>
                            <a:srgbClr val="000000"/>
                          </a:solidFill>
                          <a:effectLst/>
                        </a:rPr>
                        <a:t>OR</a:t>
                      </a:r>
                      <a:endParaRPr lang="en-IN" b="0">
                        <a:effectLst/>
                      </a:endParaRPr>
                    </a:p>
                  </a:txBody>
                  <a:tcPr marL="101600" marR="101600" marT="101600" marB="101600" anchor="ctr"/>
                </a:tc>
                <a:tc>
                  <a:txBody>
                    <a:bodyPr/>
                    <a:lstStyle/>
                    <a:p>
                      <a:pPr algn="ctr"/>
                      <a:r>
                        <a:rPr lang="en-IN" b="0">
                          <a:solidFill>
                            <a:srgbClr val="000000"/>
                          </a:solidFill>
                          <a:effectLst/>
                        </a:rPr>
                        <a:t>OR</a:t>
                      </a:r>
                      <a:endParaRPr lang="en-IN" b="0">
                        <a:effectLst/>
                      </a:endParaRPr>
                    </a:p>
                  </a:txBody>
                  <a:tcPr marL="101600" marR="101600" marT="101600" marB="101600" anchor="ctr"/>
                </a:tc>
                <a:extLst>
                  <a:ext uri="{0D108BD9-81ED-4DB2-BD59-A6C34878D82A}">
                    <a16:rowId xmlns:a16="http://schemas.microsoft.com/office/drawing/2014/main" xmlns="" val="3171991568"/>
                  </a:ext>
                </a:extLst>
              </a:tr>
              <a:tr h="370840">
                <a:tc>
                  <a:txBody>
                    <a:bodyPr/>
                    <a:lstStyle/>
                    <a:p>
                      <a:pPr algn="ctr"/>
                      <a:r>
                        <a:rPr lang="en-IN" b="0">
                          <a:solidFill>
                            <a:srgbClr val="000000"/>
                          </a:solidFill>
                          <a:effectLst/>
                        </a:rPr>
                        <a:t>Exclusive-OR</a:t>
                      </a:r>
                      <a:endParaRPr lang="en-IN" b="0">
                        <a:effectLst/>
                      </a:endParaRPr>
                    </a:p>
                  </a:txBody>
                  <a:tcPr marL="101600" marR="101600" marT="101600" marB="101600" anchor="ctr"/>
                </a:tc>
                <a:tc>
                  <a:txBody>
                    <a:bodyPr/>
                    <a:lstStyle/>
                    <a:p>
                      <a:pPr algn="ctr"/>
                      <a:r>
                        <a:rPr lang="en-IN" b="0">
                          <a:solidFill>
                            <a:srgbClr val="000000"/>
                          </a:solidFill>
                          <a:effectLst/>
                        </a:rPr>
                        <a:t>XOR</a:t>
                      </a:r>
                      <a:endParaRPr lang="en-IN" b="0">
                        <a:effectLst/>
                      </a:endParaRPr>
                    </a:p>
                  </a:txBody>
                  <a:tcPr marL="101600" marR="101600" marT="101600" marB="101600" anchor="ctr"/>
                </a:tc>
                <a:extLst>
                  <a:ext uri="{0D108BD9-81ED-4DB2-BD59-A6C34878D82A}">
                    <a16:rowId xmlns:a16="http://schemas.microsoft.com/office/drawing/2014/main" xmlns="" val="1707222129"/>
                  </a:ext>
                </a:extLst>
              </a:tr>
              <a:tr h="370840">
                <a:tc>
                  <a:txBody>
                    <a:bodyPr/>
                    <a:lstStyle/>
                    <a:p>
                      <a:pPr algn="ctr"/>
                      <a:r>
                        <a:rPr lang="en-IN" b="0">
                          <a:solidFill>
                            <a:srgbClr val="000000"/>
                          </a:solidFill>
                          <a:effectLst/>
                        </a:rPr>
                        <a:t>Clear carry</a:t>
                      </a:r>
                      <a:endParaRPr lang="en-IN" b="0">
                        <a:effectLst/>
                      </a:endParaRPr>
                    </a:p>
                  </a:txBody>
                  <a:tcPr marL="101600" marR="101600" marT="101600" marB="101600" anchor="ctr"/>
                </a:tc>
                <a:tc>
                  <a:txBody>
                    <a:bodyPr/>
                    <a:lstStyle/>
                    <a:p>
                      <a:pPr algn="ctr"/>
                      <a:r>
                        <a:rPr lang="en-IN" b="0">
                          <a:solidFill>
                            <a:srgbClr val="000000"/>
                          </a:solidFill>
                          <a:effectLst/>
                        </a:rPr>
                        <a:t>CLRC</a:t>
                      </a:r>
                      <a:endParaRPr lang="en-IN" b="0">
                        <a:effectLst/>
                      </a:endParaRPr>
                    </a:p>
                  </a:txBody>
                  <a:tcPr marL="101600" marR="101600" marT="101600" marB="101600" anchor="ctr"/>
                </a:tc>
                <a:extLst>
                  <a:ext uri="{0D108BD9-81ED-4DB2-BD59-A6C34878D82A}">
                    <a16:rowId xmlns:a16="http://schemas.microsoft.com/office/drawing/2014/main" xmlns="" val="2492396877"/>
                  </a:ext>
                </a:extLst>
              </a:tr>
              <a:tr h="370840">
                <a:tc>
                  <a:txBody>
                    <a:bodyPr/>
                    <a:lstStyle/>
                    <a:p>
                      <a:pPr algn="ctr"/>
                      <a:r>
                        <a:rPr lang="en-IN" b="0">
                          <a:solidFill>
                            <a:srgbClr val="000000"/>
                          </a:solidFill>
                          <a:effectLst/>
                        </a:rPr>
                        <a:t>Set Carry</a:t>
                      </a:r>
                      <a:endParaRPr lang="en-IN" b="0">
                        <a:effectLst/>
                      </a:endParaRPr>
                    </a:p>
                  </a:txBody>
                  <a:tcPr marL="101600" marR="101600" marT="101600" marB="101600" anchor="ctr"/>
                </a:tc>
                <a:tc>
                  <a:txBody>
                    <a:bodyPr/>
                    <a:lstStyle/>
                    <a:p>
                      <a:pPr algn="ctr"/>
                      <a:r>
                        <a:rPr lang="en-IN" b="0">
                          <a:solidFill>
                            <a:srgbClr val="000000"/>
                          </a:solidFill>
                          <a:effectLst/>
                        </a:rPr>
                        <a:t>SETC</a:t>
                      </a:r>
                      <a:endParaRPr lang="en-IN" b="0">
                        <a:effectLst/>
                      </a:endParaRPr>
                    </a:p>
                  </a:txBody>
                  <a:tcPr marL="101600" marR="101600" marT="101600" marB="101600" anchor="ctr"/>
                </a:tc>
                <a:extLst>
                  <a:ext uri="{0D108BD9-81ED-4DB2-BD59-A6C34878D82A}">
                    <a16:rowId xmlns:a16="http://schemas.microsoft.com/office/drawing/2014/main" xmlns="" val="2783136120"/>
                  </a:ext>
                </a:extLst>
              </a:tr>
              <a:tr h="370840">
                <a:tc>
                  <a:txBody>
                    <a:bodyPr/>
                    <a:lstStyle/>
                    <a:p>
                      <a:pPr algn="ctr"/>
                      <a:r>
                        <a:rPr lang="en-IN" b="0">
                          <a:solidFill>
                            <a:srgbClr val="000000"/>
                          </a:solidFill>
                          <a:effectLst/>
                        </a:rPr>
                        <a:t>Complement Carry</a:t>
                      </a:r>
                      <a:endParaRPr lang="en-IN" b="0">
                        <a:effectLst/>
                      </a:endParaRPr>
                    </a:p>
                  </a:txBody>
                  <a:tcPr marL="101600" marR="101600" marT="101600" marB="101600" anchor="ctr"/>
                </a:tc>
                <a:tc>
                  <a:txBody>
                    <a:bodyPr/>
                    <a:lstStyle/>
                    <a:p>
                      <a:pPr algn="ctr"/>
                      <a:r>
                        <a:rPr lang="en-IN" b="0">
                          <a:solidFill>
                            <a:srgbClr val="000000"/>
                          </a:solidFill>
                          <a:effectLst/>
                        </a:rPr>
                        <a:t>COMC</a:t>
                      </a:r>
                      <a:endParaRPr lang="en-IN" b="0">
                        <a:effectLst/>
                      </a:endParaRPr>
                    </a:p>
                  </a:txBody>
                  <a:tcPr marL="101600" marR="101600" marT="101600" marB="101600" anchor="ctr"/>
                </a:tc>
                <a:extLst>
                  <a:ext uri="{0D108BD9-81ED-4DB2-BD59-A6C34878D82A}">
                    <a16:rowId xmlns:a16="http://schemas.microsoft.com/office/drawing/2014/main" xmlns="" val="2651105334"/>
                  </a:ext>
                </a:extLst>
              </a:tr>
              <a:tr h="370840">
                <a:tc>
                  <a:txBody>
                    <a:bodyPr/>
                    <a:lstStyle/>
                    <a:p>
                      <a:pPr algn="ctr"/>
                      <a:r>
                        <a:rPr lang="en-IN" b="0">
                          <a:solidFill>
                            <a:srgbClr val="000000"/>
                          </a:solidFill>
                          <a:effectLst/>
                        </a:rPr>
                        <a:t>Enable Interrupt</a:t>
                      </a:r>
                      <a:endParaRPr lang="en-IN" b="0">
                        <a:effectLst/>
                      </a:endParaRPr>
                    </a:p>
                  </a:txBody>
                  <a:tcPr marL="101600" marR="101600" marT="101600" marB="101600" anchor="ctr"/>
                </a:tc>
                <a:tc>
                  <a:txBody>
                    <a:bodyPr/>
                    <a:lstStyle/>
                    <a:p>
                      <a:pPr algn="ctr"/>
                      <a:r>
                        <a:rPr lang="en-IN" b="0">
                          <a:solidFill>
                            <a:srgbClr val="000000"/>
                          </a:solidFill>
                          <a:effectLst/>
                        </a:rPr>
                        <a:t>EI</a:t>
                      </a:r>
                      <a:endParaRPr lang="en-IN" b="0">
                        <a:effectLst/>
                      </a:endParaRPr>
                    </a:p>
                  </a:txBody>
                  <a:tcPr marL="101600" marR="101600" marT="101600" marB="101600" anchor="ctr"/>
                </a:tc>
                <a:extLst>
                  <a:ext uri="{0D108BD9-81ED-4DB2-BD59-A6C34878D82A}">
                    <a16:rowId xmlns:a16="http://schemas.microsoft.com/office/drawing/2014/main" xmlns="" val="538940617"/>
                  </a:ext>
                </a:extLst>
              </a:tr>
              <a:tr h="370840">
                <a:tc>
                  <a:txBody>
                    <a:bodyPr/>
                    <a:lstStyle/>
                    <a:p>
                      <a:pPr algn="ctr"/>
                      <a:r>
                        <a:rPr lang="en-IN" b="0">
                          <a:solidFill>
                            <a:srgbClr val="000000"/>
                          </a:solidFill>
                          <a:effectLst/>
                        </a:rPr>
                        <a:t>Disable Interrupt</a:t>
                      </a:r>
                      <a:endParaRPr lang="en-IN" b="0">
                        <a:effectLst/>
                      </a:endParaRPr>
                    </a:p>
                  </a:txBody>
                  <a:tcPr marL="101600" marR="101600" marT="101600" marB="101600" anchor="ctr"/>
                </a:tc>
                <a:tc>
                  <a:txBody>
                    <a:bodyPr/>
                    <a:lstStyle/>
                    <a:p>
                      <a:pPr algn="ctr"/>
                      <a:r>
                        <a:rPr lang="en-IN" b="0" dirty="0">
                          <a:solidFill>
                            <a:srgbClr val="000000"/>
                          </a:solidFill>
                          <a:effectLst/>
                        </a:rPr>
                        <a:t>DI</a:t>
                      </a:r>
                      <a:endParaRPr lang="en-IN" b="0" dirty="0">
                        <a:effectLst/>
                      </a:endParaRPr>
                    </a:p>
                  </a:txBody>
                  <a:tcPr marL="101600" marR="101600" marT="101600" marB="101600" anchor="ctr"/>
                </a:tc>
                <a:extLst>
                  <a:ext uri="{0D108BD9-81ED-4DB2-BD59-A6C34878D82A}">
                    <a16:rowId xmlns:a16="http://schemas.microsoft.com/office/drawing/2014/main" xmlns="" val="671515566"/>
                  </a:ext>
                </a:extLst>
              </a:tr>
            </a:tbl>
          </a:graphicData>
        </a:graphic>
      </p:graphicFrame>
    </p:spTree>
    <p:extLst>
      <p:ext uri="{BB962C8B-B14F-4D97-AF65-F5344CB8AC3E}">
        <p14:creationId xmlns:p14="http://schemas.microsoft.com/office/powerpoint/2010/main" xmlns="" val="213800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sz="2800" dirty="0">
                <a:solidFill>
                  <a:schemeClr val="tx1"/>
                </a:solidFill>
              </a:rPr>
              <a:t>Shift instructions </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326571" y="1418254"/>
            <a:ext cx="6615404" cy="5057190"/>
          </a:xfrm>
        </p:spPr>
        <p:txBody>
          <a:bodyPr>
            <a:normAutofit/>
          </a:bodyPr>
          <a:lstStyle/>
          <a:p>
            <a:pPr algn="just">
              <a:lnSpc>
                <a:spcPct val="150000"/>
              </a:lnSpc>
              <a:spcAft>
                <a:spcPts val="1000"/>
              </a:spcAft>
            </a:pPr>
            <a:r>
              <a:rPr lang="en-US" sz="2000" dirty="0">
                <a:solidFill>
                  <a:schemeClr val="tx1"/>
                </a:solidFill>
              </a:rPr>
              <a:t>Shift instructions allow the bits of a memory byte or register to be shifted one-bit place to the right or the left. </a:t>
            </a:r>
          </a:p>
          <a:p>
            <a:pPr algn="just">
              <a:lnSpc>
                <a:spcPct val="150000"/>
              </a:lnSpc>
              <a:spcAft>
                <a:spcPts val="1000"/>
              </a:spcAft>
            </a:pPr>
            <a:r>
              <a:rPr lang="en-US" sz="2000" dirty="0">
                <a:solidFill>
                  <a:schemeClr val="tx1"/>
                </a:solidFill>
              </a:rPr>
              <a:t>There are basically two types of shift instructions — </a:t>
            </a:r>
            <a:r>
              <a:rPr lang="en-US" sz="2000" b="1" dirty="0">
                <a:solidFill>
                  <a:schemeClr val="tx1"/>
                </a:solidFill>
              </a:rPr>
              <a:t>arithmetic and logical</a:t>
            </a:r>
            <a:r>
              <a:rPr lang="en-US" sz="2000" dirty="0">
                <a:solidFill>
                  <a:schemeClr val="tx1"/>
                </a:solidFill>
              </a:rPr>
              <a:t>. </a:t>
            </a:r>
          </a:p>
          <a:p>
            <a:pPr lvl="1" algn="just">
              <a:lnSpc>
                <a:spcPct val="150000"/>
              </a:lnSpc>
              <a:spcAft>
                <a:spcPts val="1000"/>
              </a:spcAft>
            </a:pPr>
            <a:r>
              <a:rPr lang="en-US" sz="1800" b="1" dirty="0">
                <a:solidFill>
                  <a:schemeClr val="tx1"/>
                </a:solidFill>
              </a:rPr>
              <a:t>Arithmetic shifts </a:t>
            </a:r>
            <a:r>
              <a:rPr lang="en-US" sz="1800" dirty="0">
                <a:solidFill>
                  <a:schemeClr val="tx1"/>
                </a:solidFill>
              </a:rPr>
              <a:t>consider the contents of the memory byte or register to be a signed number. So, when the shift is made, the number is arithmetically divided by two (right shift) or multiplied by two (left shift). </a:t>
            </a:r>
          </a:p>
          <a:p>
            <a:pPr lvl="1" algn="just">
              <a:lnSpc>
                <a:spcPct val="150000"/>
              </a:lnSpc>
              <a:spcAft>
                <a:spcPts val="1000"/>
              </a:spcAft>
            </a:pPr>
            <a:r>
              <a:rPr lang="en-US" sz="1800" b="1" dirty="0">
                <a:solidFill>
                  <a:schemeClr val="tx1"/>
                </a:solidFill>
              </a:rPr>
              <a:t>Logical shifts </a:t>
            </a:r>
            <a:r>
              <a:rPr lang="en-US" sz="1800" dirty="0">
                <a:solidFill>
                  <a:schemeClr val="tx1"/>
                </a:solidFill>
              </a:rPr>
              <a:t>consider the contents of the register or memory byte to be just a bit pattern when the shift is made.</a:t>
            </a:r>
          </a:p>
        </p:txBody>
      </p:sp>
      <p:graphicFrame>
        <p:nvGraphicFramePr>
          <p:cNvPr id="4" name="Table 3">
            <a:extLst>
              <a:ext uri="{FF2B5EF4-FFF2-40B4-BE49-F238E27FC236}">
                <a16:creationId xmlns:a16="http://schemas.microsoft.com/office/drawing/2014/main" xmlns="" id="{0C2A5A2B-3418-354B-3630-959554B54F15}"/>
              </a:ext>
            </a:extLst>
          </p:cNvPr>
          <p:cNvGraphicFramePr>
            <a:graphicFrameLocks noGrp="1"/>
          </p:cNvGraphicFramePr>
          <p:nvPr>
            <p:extLst>
              <p:ext uri="{D42A27DB-BD31-4B8C-83A1-F6EECF244321}">
                <p14:modId xmlns:p14="http://schemas.microsoft.com/office/powerpoint/2010/main" xmlns="" val="3913647240"/>
              </p:ext>
            </p:extLst>
          </p:nvPr>
        </p:nvGraphicFramePr>
        <p:xfrm>
          <a:off x="7193902" y="1928638"/>
          <a:ext cx="4851920" cy="4297680"/>
        </p:xfrm>
        <a:graphic>
          <a:graphicData uri="http://schemas.openxmlformats.org/drawingml/2006/table">
            <a:tbl>
              <a:tblPr firstRow="1" bandRow="1">
                <a:tableStyleId>{5C22544A-7EE6-4342-B048-85BDC9FD1C3A}</a:tableStyleId>
              </a:tblPr>
              <a:tblGrid>
                <a:gridCol w="2789853">
                  <a:extLst>
                    <a:ext uri="{9D8B030D-6E8A-4147-A177-3AD203B41FA5}">
                      <a16:colId xmlns:a16="http://schemas.microsoft.com/office/drawing/2014/main" xmlns="" val="4199685228"/>
                    </a:ext>
                  </a:extLst>
                </a:gridCol>
                <a:gridCol w="2062067">
                  <a:extLst>
                    <a:ext uri="{9D8B030D-6E8A-4147-A177-3AD203B41FA5}">
                      <a16:colId xmlns:a16="http://schemas.microsoft.com/office/drawing/2014/main" xmlns="" val="3941089149"/>
                    </a:ext>
                  </a:extLst>
                </a:gridCol>
              </a:tblGrid>
              <a:tr h="370840">
                <a:tc>
                  <a:txBody>
                    <a:bodyPr/>
                    <a:lstStyle/>
                    <a:p>
                      <a:pPr algn="ctr"/>
                      <a:r>
                        <a:rPr lang="en-IN" b="1">
                          <a:solidFill>
                            <a:srgbClr val="000000"/>
                          </a:solidFill>
                          <a:effectLst/>
                        </a:rPr>
                        <a:t>Name</a:t>
                      </a:r>
                      <a:endParaRPr lang="en-IN" b="0">
                        <a:effectLst/>
                      </a:endParaRPr>
                    </a:p>
                  </a:txBody>
                  <a:tcPr marL="101600" marR="101600" marT="101600" marB="101600" anchor="ctr"/>
                </a:tc>
                <a:tc>
                  <a:txBody>
                    <a:bodyPr/>
                    <a:lstStyle/>
                    <a:p>
                      <a:pPr algn="ctr"/>
                      <a:r>
                        <a:rPr lang="en-IN" b="1">
                          <a:solidFill>
                            <a:srgbClr val="000000"/>
                          </a:solidFill>
                          <a:effectLst/>
                        </a:rPr>
                        <a:t>Mnemonic</a:t>
                      </a:r>
                      <a:endParaRPr lang="en-IN" b="0">
                        <a:effectLst/>
                      </a:endParaRPr>
                    </a:p>
                  </a:txBody>
                  <a:tcPr marL="101600" marR="101600" marT="101600" marB="101600" anchor="ctr"/>
                </a:tc>
                <a:extLst>
                  <a:ext uri="{0D108BD9-81ED-4DB2-BD59-A6C34878D82A}">
                    <a16:rowId xmlns:a16="http://schemas.microsoft.com/office/drawing/2014/main" xmlns="" val="764630502"/>
                  </a:ext>
                </a:extLst>
              </a:tr>
              <a:tr h="370840">
                <a:tc>
                  <a:txBody>
                    <a:bodyPr/>
                    <a:lstStyle/>
                    <a:p>
                      <a:pPr algn="just"/>
                      <a:r>
                        <a:rPr lang="en-IN" b="0">
                          <a:solidFill>
                            <a:srgbClr val="000000"/>
                          </a:solidFill>
                          <a:effectLst/>
                        </a:rPr>
                        <a:t>Logical Shift Right</a:t>
                      </a:r>
                      <a:endParaRPr lang="en-IN" b="0">
                        <a:effectLst/>
                      </a:endParaRPr>
                    </a:p>
                  </a:txBody>
                  <a:tcPr marL="101600" marR="101600" marT="101600" marB="101600" anchor="ctr"/>
                </a:tc>
                <a:tc>
                  <a:txBody>
                    <a:bodyPr/>
                    <a:lstStyle/>
                    <a:p>
                      <a:pPr algn="ctr"/>
                      <a:r>
                        <a:rPr lang="en-IN" b="0">
                          <a:solidFill>
                            <a:srgbClr val="000000"/>
                          </a:solidFill>
                          <a:effectLst/>
                        </a:rPr>
                        <a:t>SHR</a:t>
                      </a:r>
                      <a:endParaRPr lang="en-IN" b="0">
                        <a:effectLst/>
                      </a:endParaRPr>
                    </a:p>
                  </a:txBody>
                  <a:tcPr marL="101600" marR="101600" marT="101600" marB="101600" anchor="ctr"/>
                </a:tc>
                <a:extLst>
                  <a:ext uri="{0D108BD9-81ED-4DB2-BD59-A6C34878D82A}">
                    <a16:rowId xmlns:a16="http://schemas.microsoft.com/office/drawing/2014/main" xmlns="" val="960395658"/>
                  </a:ext>
                </a:extLst>
              </a:tr>
              <a:tr h="370840">
                <a:tc>
                  <a:txBody>
                    <a:bodyPr/>
                    <a:lstStyle/>
                    <a:p>
                      <a:pPr algn="just"/>
                      <a:r>
                        <a:rPr lang="en-IN" b="0">
                          <a:solidFill>
                            <a:srgbClr val="000000"/>
                          </a:solidFill>
                          <a:effectLst/>
                        </a:rPr>
                        <a:t>Logical Shift Left</a:t>
                      </a:r>
                      <a:endParaRPr lang="en-IN" b="0">
                        <a:effectLst/>
                      </a:endParaRPr>
                    </a:p>
                  </a:txBody>
                  <a:tcPr marL="101600" marR="101600" marT="101600" marB="101600" anchor="ctr"/>
                </a:tc>
                <a:tc>
                  <a:txBody>
                    <a:bodyPr/>
                    <a:lstStyle/>
                    <a:p>
                      <a:pPr algn="ctr"/>
                      <a:r>
                        <a:rPr lang="en-IN" b="0">
                          <a:solidFill>
                            <a:srgbClr val="000000"/>
                          </a:solidFill>
                          <a:effectLst/>
                        </a:rPr>
                        <a:t>SHL</a:t>
                      </a:r>
                      <a:endParaRPr lang="en-IN" b="0">
                        <a:effectLst/>
                      </a:endParaRPr>
                    </a:p>
                  </a:txBody>
                  <a:tcPr marL="101600" marR="101600" marT="101600" marB="101600" anchor="ctr"/>
                </a:tc>
                <a:extLst>
                  <a:ext uri="{0D108BD9-81ED-4DB2-BD59-A6C34878D82A}">
                    <a16:rowId xmlns:a16="http://schemas.microsoft.com/office/drawing/2014/main" xmlns="" val="1071921125"/>
                  </a:ext>
                </a:extLst>
              </a:tr>
              <a:tr h="370840">
                <a:tc>
                  <a:txBody>
                    <a:bodyPr/>
                    <a:lstStyle/>
                    <a:p>
                      <a:pPr algn="just"/>
                      <a:r>
                        <a:rPr lang="en-IN" b="0">
                          <a:solidFill>
                            <a:srgbClr val="000000"/>
                          </a:solidFill>
                          <a:effectLst/>
                        </a:rPr>
                        <a:t>Arithmetic Shift Right</a:t>
                      </a:r>
                      <a:endParaRPr lang="en-IN" b="0">
                        <a:effectLst/>
                      </a:endParaRPr>
                    </a:p>
                  </a:txBody>
                  <a:tcPr marL="101600" marR="101600" marT="101600" marB="101600" anchor="ctr"/>
                </a:tc>
                <a:tc>
                  <a:txBody>
                    <a:bodyPr/>
                    <a:lstStyle/>
                    <a:p>
                      <a:pPr algn="ctr"/>
                      <a:r>
                        <a:rPr lang="en-IN" b="0">
                          <a:solidFill>
                            <a:srgbClr val="000000"/>
                          </a:solidFill>
                          <a:effectLst/>
                        </a:rPr>
                        <a:t>SHRA</a:t>
                      </a:r>
                      <a:endParaRPr lang="en-IN" b="0">
                        <a:effectLst/>
                      </a:endParaRPr>
                    </a:p>
                  </a:txBody>
                  <a:tcPr marL="101600" marR="101600" marT="101600" marB="101600" anchor="ctr"/>
                </a:tc>
                <a:extLst>
                  <a:ext uri="{0D108BD9-81ED-4DB2-BD59-A6C34878D82A}">
                    <a16:rowId xmlns:a16="http://schemas.microsoft.com/office/drawing/2014/main" xmlns="" val="1090908860"/>
                  </a:ext>
                </a:extLst>
              </a:tr>
              <a:tr h="370840">
                <a:tc>
                  <a:txBody>
                    <a:bodyPr/>
                    <a:lstStyle/>
                    <a:p>
                      <a:pPr algn="just"/>
                      <a:r>
                        <a:rPr lang="en-IN" b="0">
                          <a:solidFill>
                            <a:srgbClr val="000000"/>
                          </a:solidFill>
                          <a:effectLst/>
                        </a:rPr>
                        <a:t>Arithmetic Shift Left</a:t>
                      </a:r>
                      <a:endParaRPr lang="en-IN" b="0">
                        <a:effectLst/>
                      </a:endParaRPr>
                    </a:p>
                  </a:txBody>
                  <a:tcPr marL="101600" marR="101600" marT="101600" marB="101600" anchor="ctr"/>
                </a:tc>
                <a:tc>
                  <a:txBody>
                    <a:bodyPr/>
                    <a:lstStyle/>
                    <a:p>
                      <a:pPr algn="ctr"/>
                      <a:r>
                        <a:rPr lang="en-IN" b="0">
                          <a:solidFill>
                            <a:srgbClr val="000000"/>
                          </a:solidFill>
                          <a:effectLst/>
                        </a:rPr>
                        <a:t>SHLA</a:t>
                      </a:r>
                      <a:endParaRPr lang="en-IN" b="0">
                        <a:effectLst/>
                      </a:endParaRPr>
                    </a:p>
                  </a:txBody>
                  <a:tcPr marL="101600" marR="101600" marT="101600" marB="101600" anchor="ctr"/>
                </a:tc>
                <a:extLst>
                  <a:ext uri="{0D108BD9-81ED-4DB2-BD59-A6C34878D82A}">
                    <a16:rowId xmlns:a16="http://schemas.microsoft.com/office/drawing/2014/main" xmlns="" val="3171991568"/>
                  </a:ext>
                </a:extLst>
              </a:tr>
              <a:tr h="370840">
                <a:tc>
                  <a:txBody>
                    <a:bodyPr/>
                    <a:lstStyle/>
                    <a:p>
                      <a:pPr algn="just"/>
                      <a:r>
                        <a:rPr lang="en-IN" b="0">
                          <a:solidFill>
                            <a:srgbClr val="000000"/>
                          </a:solidFill>
                          <a:effectLst/>
                        </a:rPr>
                        <a:t>Rotate Right</a:t>
                      </a:r>
                      <a:endParaRPr lang="en-IN" b="0">
                        <a:effectLst/>
                      </a:endParaRPr>
                    </a:p>
                  </a:txBody>
                  <a:tcPr marL="101600" marR="101600" marT="101600" marB="101600" anchor="ctr"/>
                </a:tc>
                <a:tc>
                  <a:txBody>
                    <a:bodyPr/>
                    <a:lstStyle/>
                    <a:p>
                      <a:pPr algn="ctr"/>
                      <a:r>
                        <a:rPr lang="en-IN" b="0">
                          <a:solidFill>
                            <a:srgbClr val="000000"/>
                          </a:solidFill>
                          <a:effectLst/>
                        </a:rPr>
                        <a:t>ROR</a:t>
                      </a:r>
                      <a:endParaRPr lang="en-IN" b="0">
                        <a:effectLst/>
                      </a:endParaRPr>
                    </a:p>
                  </a:txBody>
                  <a:tcPr marL="101600" marR="101600" marT="101600" marB="101600" anchor="ctr"/>
                </a:tc>
                <a:extLst>
                  <a:ext uri="{0D108BD9-81ED-4DB2-BD59-A6C34878D82A}">
                    <a16:rowId xmlns:a16="http://schemas.microsoft.com/office/drawing/2014/main" xmlns="" val="1707222129"/>
                  </a:ext>
                </a:extLst>
              </a:tr>
              <a:tr h="370840">
                <a:tc>
                  <a:txBody>
                    <a:bodyPr/>
                    <a:lstStyle/>
                    <a:p>
                      <a:pPr algn="just"/>
                      <a:r>
                        <a:rPr lang="en-IN" b="0">
                          <a:solidFill>
                            <a:srgbClr val="000000"/>
                          </a:solidFill>
                          <a:effectLst/>
                        </a:rPr>
                        <a:t>Rotate Left</a:t>
                      </a:r>
                      <a:endParaRPr lang="en-IN" b="0">
                        <a:effectLst/>
                      </a:endParaRPr>
                    </a:p>
                  </a:txBody>
                  <a:tcPr marL="101600" marR="101600" marT="101600" marB="101600" anchor="ctr"/>
                </a:tc>
                <a:tc>
                  <a:txBody>
                    <a:bodyPr/>
                    <a:lstStyle/>
                    <a:p>
                      <a:pPr algn="ctr"/>
                      <a:r>
                        <a:rPr lang="en-IN" b="0">
                          <a:solidFill>
                            <a:srgbClr val="000000"/>
                          </a:solidFill>
                          <a:effectLst/>
                        </a:rPr>
                        <a:t>ROL</a:t>
                      </a:r>
                      <a:endParaRPr lang="en-IN" b="0">
                        <a:effectLst/>
                      </a:endParaRPr>
                    </a:p>
                  </a:txBody>
                  <a:tcPr marL="101600" marR="101600" marT="101600" marB="101600" anchor="ctr"/>
                </a:tc>
                <a:extLst>
                  <a:ext uri="{0D108BD9-81ED-4DB2-BD59-A6C34878D82A}">
                    <a16:rowId xmlns:a16="http://schemas.microsoft.com/office/drawing/2014/main" xmlns="" val="2492396877"/>
                  </a:ext>
                </a:extLst>
              </a:tr>
              <a:tr h="370840">
                <a:tc>
                  <a:txBody>
                    <a:bodyPr/>
                    <a:lstStyle/>
                    <a:p>
                      <a:pPr algn="just"/>
                      <a:r>
                        <a:rPr lang="en-IN" b="0" dirty="0">
                          <a:solidFill>
                            <a:srgbClr val="000000"/>
                          </a:solidFill>
                          <a:effectLst/>
                        </a:rPr>
                        <a:t>Rotate Right through carry</a:t>
                      </a:r>
                      <a:endParaRPr lang="en-IN" b="0" dirty="0">
                        <a:effectLst/>
                      </a:endParaRPr>
                    </a:p>
                  </a:txBody>
                  <a:tcPr marL="101600" marR="101600" marT="101600" marB="101600" anchor="ctr"/>
                </a:tc>
                <a:tc>
                  <a:txBody>
                    <a:bodyPr/>
                    <a:lstStyle/>
                    <a:p>
                      <a:pPr algn="ctr"/>
                      <a:r>
                        <a:rPr lang="en-IN" b="0">
                          <a:solidFill>
                            <a:srgbClr val="000000"/>
                          </a:solidFill>
                          <a:effectLst/>
                        </a:rPr>
                        <a:t>RORC</a:t>
                      </a:r>
                      <a:endParaRPr lang="en-IN" b="0">
                        <a:effectLst/>
                      </a:endParaRPr>
                    </a:p>
                  </a:txBody>
                  <a:tcPr marL="101600" marR="101600" marT="101600" marB="101600" anchor="ctr"/>
                </a:tc>
                <a:extLst>
                  <a:ext uri="{0D108BD9-81ED-4DB2-BD59-A6C34878D82A}">
                    <a16:rowId xmlns:a16="http://schemas.microsoft.com/office/drawing/2014/main" xmlns="" val="2783136120"/>
                  </a:ext>
                </a:extLst>
              </a:tr>
              <a:tr h="370840">
                <a:tc>
                  <a:txBody>
                    <a:bodyPr/>
                    <a:lstStyle/>
                    <a:p>
                      <a:pPr algn="just"/>
                      <a:r>
                        <a:rPr lang="en-IN" b="0" dirty="0">
                          <a:solidFill>
                            <a:srgbClr val="000000"/>
                          </a:solidFill>
                          <a:effectLst/>
                        </a:rPr>
                        <a:t>Rotate Left through carry</a:t>
                      </a:r>
                      <a:endParaRPr lang="en-IN" b="0" dirty="0">
                        <a:effectLst/>
                      </a:endParaRPr>
                    </a:p>
                  </a:txBody>
                  <a:tcPr marL="101600" marR="101600" marT="101600" marB="101600" anchor="ctr"/>
                </a:tc>
                <a:tc>
                  <a:txBody>
                    <a:bodyPr/>
                    <a:lstStyle/>
                    <a:p>
                      <a:pPr algn="ctr"/>
                      <a:r>
                        <a:rPr lang="en-IN" b="0" dirty="0">
                          <a:solidFill>
                            <a:srgbClr val="000000"/>
                          </a:solidFill>
                          <a:effectLst/>
                        </a:rPr>
                        <a:t>ROLC</a:t>
                      </a:r>
                      <a:endParaRPr lang="en-IN" b="0" dirty="0">
                        <a:effectLst/>
                      </a:endParaRPr>
                    </a:p>
                  </a:txBody>
                  <a:tcPr marL="101600" marR="101600" marT="101600" marB="101600" anchor="ctr"/>
                </a:tc>
                <a:extLst>
                  <a:ext uri="{0D108BD9-81ED-4DB2-BD59-A6C34878D82A}">
                    <a16:rowId xmlns:a16="http://schemas.microsoft.com/office/drawing/2014/main" xmlns="" val="2651105334"/>
                  </a:ext>
                </a:extLst>
              </a:tr>
            </a:tbl>
          </a:graphicData>
        </a:graphic>
      </p:graphicFrame>
    </p:spTree>
    <p:extLst>
      <p:ext uri="{BB962C8B-B14F-4D97-AF65-F5344CB8AC3E}">
        <p14:creationId xmlns:p14="http://schemas.microsoft.com/office/powerpoint/2010/main" xmlns="" val="4052144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6</a:t>
            </a:r>
            <a:r>
              <a:rPr lang="en-US" sz="2800" dirty="0">
                <a:solidFill>
                  <a:schemeClr val="tx1"/>
                </a:solidFill>
              </a:rPr>
              <a:t>. Program Control</a:t>
            </a:r>
            <a:endParaRPr lang="en-IN" dirty="0">
              <a:solidFill>
                <a:schemeClr val="tx1"/>
              </a:solidFill>
            </a:endParaRPr>
          </a:p>
        </p:txBody>
      </p:sp>
    </p:spTree>
    <p:extLst>
      <p:ext uri="{BB962C8B-B14F-4D97-AF65-F5344CB8AC3E}">
        <p14:creationId xmlns:p14="http://schemas.microsoft.com/office/powerpoint/2010/main" xmlns="" val="4024065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Program control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2" y="1548883"/>
            <a:ext cx="10727509" cy="4982546"/>
          </a:xfrm>
        </p:spPr>
        <p:txBody>
          <a:bodyPr>
            <a:normAutofit fontScale="77500" lnSpcReduction="20000"/>
          </a:bodyPr>
          <a:lstStyle/>
          <a:p>
            <a:pPr algn="just">
              <a:lnSpc>
                <a:spcPct val="150000"/>
              </a:lnSpc>
              <a:spcAft>
                <a:spcPts val="1000"/>
              </a:spcAft>
            </a:pPr>
            <a:r>
              <a:rPr lang="en-US" sz="2000" dirty="0">
                <a:solidFill>
                  <a:schemeClr val="tx1"/>
                </a:solidFill>
              </a:rPr>
              <a:t>Program control instructions modify or change the flow of a program. </a:t>
            </a:r>
          </a:p>
          <a:p>
            <a:pPr algn="just">
              <a:lnSpc>
                <a:spcPct val="150000"/>
              </a:lnSpc>
              <a:spcAft>
                <a:spcPts val="1000"/>
              </a:spcAft>
            </a:pPr>
            <a:r>
              <a:rPr lang="en-US" sz="2000" dirty="0">
                <a:solidFill>
                  <a:schemeClr val="tx1"/>
                </a:solidFill>
              </a:rPr>
              <a:t>It is the instruction that alters the sequence of the program's execution, which means it changes the value of the program counter, due to which the execution of the program changes. </a:t>
            </a:r>
          </a:p>
          <a:p>
            <a:pPr algn="just">
              <a:lnSpc>
                <a:spcPct val="150000"/>
              </a:lnSpc>
              <a:spcAft>
                <a:spcPts val="1000"/>
              </a:spcAft>
            </a:pPr>
            <a:r>
              <a:rPr lang="en-US" sz="2000" b="1" dirty="0">
                <a:solidFill>
                  <a:schemeClr val="tx1"/>
                </a:solidFill>
              </a:rPr>
              <a:t>Features:</a:t>
            </a:r>
            <a:endParaRPr lang="en-US" sz="2000" dirty="0">
              <a:solidFill>
                <a:schemeClr val="tx1"/>
              </a:solidFill>
            </a:endParaRPr>
          </a:p>
          <a:p>
            <a:pPr lvl="1" algn="just">
              <a:lnSpc>
                <a:spcPct val="150000"/>
              </a:lnSpc>
              <a:spcAft>
                <a:spcPts val="1000"/>
              </a:spcAft>
            </a:pPr>
            <a:r>
              <a:rPr lang="en-US" sz="1800" dirty="0">
                <a:solidFill>
                  <a:schemeClr val="tx1"/>
                </a:solidFill>
              </a:rPr>
              <a:t>These instructions cause a change in the sequence of the execution of the instruction.</a:t>
            </a:r>
          </a:p>
          <a:p>
            <a:pPr lvl="1" algn="just">
              <a:lnSpc>
                <a:spcPct val="150000"/>
              </a:lnSpc>
              <a:spcAft>
                <a:spcPts val="1000"/>
              </a:spcAft>
            </a:pPr>
            <a:r>
              <a:rPr lang="en-US" sz="1800" dirty="0">
                <a:solidFill>
                  <a:schemeClr val="tx1"/>
                </a:solidFill>
              </a:rPr>
              <a:t>This change can be through a condition or sometimes unconditional.</a:t>
            </a:r>
          </a:p>
          <a:p>
            <a:pPr lvl="1" algn="just">
              <a:lnSpc>
                <a:spcPct val="150000"/>
              </a:lnSpc>
              <a:spcAft>
                <a:spcPts val="1000"/>
              </a:spcAft>
            </a:pPr>
            <a:r>
              <a:rPr lang="en-US" sz="1800" dirty="0">
                <a:solidFill>
                  <a:schemeClr val="tx1"/>
                </a:solidFill>
              </a:rPr>
              <a:t>Flags represent the conditions.</a:t>
            </a:r>
          </a:p>
          <a:p>
            <a:pPr lvl="1" algn="just">
              <a:lnSpc>
                <a:spcPct val="150000"/>
              </a:lnSpc>
              <a:spcAft>
                <a:spcPts val="1000"/>
              </a:spcAft>
            </a:pPr>
            <a:r>
              <a:rPr lang="en-US" sz="1800" dirty="0">
                <a:solidFill>
                  <a:schemeClr val="tx1"/>
                </a:solidFill>
              </a:rPr>
              <a:t>Flag-Control Instructions.</a:t>
            </a:r>
          </a:p>
          <a:p>
            <a:pPr lvl="1" algn="just">
              <a:lnSpc>
                <a:spcPct val="150000"/>
              </a:lnSpc>
              <a:spcAft>
                <a:spcPts val="1000"/>
              </a:spcAft>
            </a:pPr>
            <a:r>
              <a:rPr lang="en-US" sz="1800" dirty="0">
                <a:solidFill>
                  <a:schemeClr val="tx1"/>
                </a:solidFill>
              </a:rPr>
              <a:t>Control Flow and the Jump Instructions include jumps, calls, returns, interrupts, and machine control instructions.</a:t>
            </a:r>
          </a:p>
          <a:p>
            <a:pPr lvl="1" algn="just">
              <a:lnSpc>
                <a:spcPct val="150000"/>
              </a:lnSpc>
              <a:spcAft>
                <a:spcPts val="1000"/>
              </a:spcAft>
            </a:pPr>
            <a:r>
              <a:rPr lang="en-US" sz="1800" dirty="0">
                <a:solidFill>
                  <a:schemeClr val="tx1"/>
                </a:solidFill>
              </a:rPr>
              <a:t>Subroutine and Subroutine-Handling Instructions.</a:t>
            </a:r>
          </a:p>
          <a:p>
            <a:pPr lvl="1" algn="just">
              <a:lnSpc>
                <a:spcPct val="150000"/>
              </a:lnSpc>
              <a:spcAft>
                <a:spcPts val="1000"/>
              </a:spcAft>
            </a:pPr>
            <a:r>
              <a:rPr lang="en-US" sz="1800" dirty="0">
                <a:solidFill>
                  <a:schemeClr val="tx1"/>
                </a:solidFill>
              </a:rPr>
              <a:t>Loop and Loop-Handling Instructions.</a:t>
            </a:r>
          </a:p>
        </p:txBody>
      </p:sp>
    </p:spTree>
    <p:extLst>
      <p:ext uri="{BB962C8B-B14F-4D97-AF65-F5344CB8AC3E}">
        <p14:creationId xmlns:p14="http://schemas.microsoft.com/office/powerpoint/2010/main" xmlns="" val="283461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Program control Instructions</a:t>
            </a:r>
          </a:p>
        </p:txBody>
      </p:sp>
      <p:pic>
        <p:nvPicPr>
          <p:cNvPr id="10242" name="Picture 2" descr="Program Control Instructions - Coding Ninjas">
            <a:extLst>
              <a:ext uri="{FF2B5EF4-FFF2-40B4-BE49-F238E27FC236}">
                <a16:creationId xmlns:a16="http://schemas.microsoft.com/office/drawing/2014/main" xmlns="" id="{0A8A196E-ACCC-D181-6838-8141622CFD39}"/>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0797"/>
          <a:stretch/>
        </p:blipFill>
        <p:spPr bwMode="auto">
          <a:xfrm>
            <a:off x="0" y="1673290"/>
            <a:ext cx="12192000" cy="4214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686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General Register Organization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850644" y="1548882"/>
            <a:ext cx="10490712" cy="4417138"/>
          </a:xfrm>
        </p:spPr>
        <p:txBody>
          <a:bodyPr>
            <a:normAutofit/>
          </a:bodyPr>
          <a:lstStyle/>
          <a:p>
            <a:pPr algn="just">
              <a:lnSpc>
                <a:spcPct val="100000"/>
              </a:lnSpc>
              <a:spcAft>
                <a:spcPts val="1000"/>
              </a:spcAft>
            </a:pPr>
            <a:r>
              <a:rPr lang="en-US" sz="2300" dirty="0">
                <a:solidFill>
                  <a:schemeClr val="tx1"/>
                </a:solidFill>
              </a:rPr>
              <a:t>Registers are more convenient and efficient to </a:t>
            </a:r>
            <a:r>
              <a:rPr lang="en-US" sz="2300" b="1" dirty="0">
                <a:solidFill>
                  <a:schemeClr val="tx1"/>
                </a:solidFill>
              </a:rPr>
              <a:t>store pointers, return addresses, counters, temporary results</a:t>
            </a:r>
            <a:r>
              <a:rPr lang="en-US" sz="2300" dirty="0">
                <a:solidFill>
                  <a:schemeClr val="tx1"/>
                </a:solidFill>
              </a:rPr>
              <a:t>, etc.</a:t>
            </a:r>
          </a:p>
          <a:p>
            <a:pPr algn="just">
              <a:lnSpc>
                <a:spcPct val="100000"/>
              </a:lnSpc>
              <a:spcAft>
                <a:spcPts val="1000"/>
              </a:spcAft>
            </a:pPr>
            <a:r>
              <a:rPr lang="en-US" sz="2300" dirty="0">
                <a:solidFill>
                  <a:schemeClr val="tx1"/>
                </a:solidFill>
              </a:rPr>
              <a:t>In Basic Computer, there is only one general-purpose register, the Accumulator (A), but in modern CPUs, there are many general-purpose registers.</a:t>
            </a:r>
          </a:p>
          <a:p>
            <a:pPr algn="just">
              <a:lnSpc>
                <a:spcPct val="100000"/>
              </a:lnSpc>
              <a:spcAft>
                <a:spcPts val="1000"/>
              </a:spcAft>
            </a:pPr>
            <a:r>
              <a:rPr lang="en-US" sz="2300" dirty="0">
                <a:solidFill>
                  <a:schemeClr val="tx1"/>
                </a:solidFill>
              </a:rPr>
              <a:t>It is advantageous to have many registers:</a:t>
            </a:r>
          </a:p>
          <a:p>
            <a:pPr lvl="1" algn="just">
              <a:spcAft>
                <a:spcPts val="1000"/>
              </a:spcAft>
            </a:pPr>
            <a:r>
              <a:rPr lang="en-US" sz="2000" dirty="0">
                <a:solidFill>
                  <a:schemeClr val="tx1"/>
                </a:solidFill>
              </a:rPr>
              <a:t>Transfer between registers within the processor is relatively fast.</a:t>
            </a:r>
          </a:p>
          <a:p>
            <a:pPr lvl="1" algn="just">
              <a:spcAft>
                <a:spcPts val="1000"/>
              </a:spcAft>
            </a:pPr>
            <a:r>
              <a:rPr lang="en-US" sz="2000" dirty="0">
                <a:solidFill>
                  <a:schemeClr val="tx1"/>
                </a:solidFill>
              </a:rPr>
              <a:t>Going “off the processor” to access memory is much slower.</a:t>
            </a: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xmlns="" val="346529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2" y="543046"/>
            <a:ext cx="11029616" cy="529975"/>
          </a:xfrm>
        </p:spPr>
        <p:txBody>
          <a:bodyPr>
            <a:normAutofit/>
          </a:bodyPr>
          <a:lstStyle/>
          <a:p>
            <a:pPr algn="ctr"/>
            <a:r>
              <a:rPr lang="en-IN" dirty="0">
                <a:solidFill>
                  <a:schemeClr val="tx1"/>
                </a:solidFill>
              </a:rPr>
              <a:t>Program control Instructions</a:t>
            </a:r>
          </a:p>
        </p:txBody>
      </p:sp>
      <p:graphicFrame>
        <p:nvGraphicFramePr>
          <p:cNvPr id="3" name="Table 3">
            <a:extLst>
              <a:ext uri="{FF2B5EF4-FFF2-40B4-BE49-F238E27FC236}">
                <a16:creationId xmlns:a16="http://schemas.microsoft.com/office/drawing/2014/main" xmlns="" id="{52C36B5F-FB68-2B45-6076-7E3173680F1F}"/>
              </a:ext>
            </a:extLst>
          </p:cNvPr>
          <p:cNvGraphicFramePr>
            <a:graphicFrameLocks noGrp="1"/>
          </p:cNvGraphicFramePr>
          <p:nvPr>
            <p:extLst>
              <p:ext uri="{D42A27DB-BD31-4B8C-83A1-F6EECF244321}">
                <p14:modId xmlns:p14="http://schemas.microsoft.com/office/powerpoint/2010/main" xmlns="" val="228987703"/>
              </p:ext>
            </p:extLst>
          </p:nvPr>
        </p:nvGraphicFramePr>
        <p:xfrm>
          <a:off x="289250" y="1054359"/>
          <a:ext cx="11636106" cy="5278120"/>
        </p:xfrm>
        <a:graphic>
          <a:graphicData uri="http://schemas.openxmlformats.org/drawingml/2006/table">
            <a:tbl>
              <a:tblPr firstRow="1" bandRow="1">
                <a:tableStyleId>{5C22544A-7EE6-4342-B048-85BDC9FD1C3A}</a:tableStyleId>
              </a:tblPr>
              <a:tblGrid>
                <a:gridCol w="1875452">
                  <a:extLst>
                    <a:ext uri="{9D8B030D-6E8A-4147-A177-3AD203B41FA5}">
                      <a16:colId xmlns:a16="http://schemas.microsoft.com/office/drawing/2014/main" xmlns="" val="1247866277"/>
                    </a:ext>
                  </a:extLst>
                </a:gridCol>
                <a:gridCol w="9760654">
                  <a:extLst>
                    <a:ext uri="{9D8B030D-6E8A-4147-A177-3AD203B41FA5}">
                      <a16:colId xmlns:a16="http://schemas.microsoft.com/office/drawing/2014/main" xmlns="" val="4125956064"/>
                    </a:ext>
                  </a:extLst>
                </a:gridCol>
              </a:tblGrid>
              <a:tr h="370840">
                <a:tc>
                  <a:txBody>
                    <a:bodyPr/>
                    <a:lstStyle/>
                    <a:p>
                      <a:pPr algn="ctr" fontAlgn="t"/>
                      <a:r>
                        <a:rPr lang="en-IN" b="1" dirty="0">
                          <a:solidFill>
                            <a:srgbClr val="000000"/>
                          </a:solidFill>
                          <a:effectLst/>
                        </a:rPr>
                        <a:t>Program Control Instructions</a:t>
                      </a:r>
                      <a:endParaRPr lang="en-IN" b="1" dirty="0">
                        <a:effectLst/>
                      </a:endParaRPr>
                    </a:p>
                  </a:txBody>
                  <a:tcPr marL="63500" marR="63500" marT="63500" marB="63500"/>
                </a:tc>
                <a:tc>
                  <a:txBody>
                    <a:bodyPr/>
                    <a:lstStyle/>
                    <a:p>
                      <a:pPr algn="ctr" fontAlgn="t"/>
                      <a:r>
                        <a:rPr lang="en-IN" b="1" dirty="0">
                          <a:solidFill>
                            <a:srgbClr val="000000"/>
                          </a:solidFill>
                          <a:effectLst/>
                        </a:rPr>
                        <a:t>Description</a:t>
                      </a:r>
                      <a:endParaRPr lang="en-IN" b="1" dirty="0">
                        <a:effectLst/>
                      </a:endParaRPr>
                    </a:p>
                  </a:txBody>
                  <a:tcPr marL="63500" marR="63500" marT="63500" marB="63500"/>
                </a:tc>
                <a:extLst>
                  <a:ext uri="{0D108BD9-81ED-4DB2-BD59-A6C34878D82A}">
                    <a16:rowId xmlns:a16="http://schemas.microsoft.com/office/drawing/2014/main" xmlns="" val="1217818096"/>
                  </a:ext>
                </a:extLst>
              </a:tr>
              <a:tr h="370840">
                <a:tc>
                  <a:txBody>
                    <a:bodyPr/>
                    <a:lstStyle/>
                    <a:p>
                      <a:pPr algn="ctr" fontAlgn="t"/>
                      <a:r>
                        <a:rPr lang="en-IN" b="1" dirty="0">
                          <a:solidFill>
                            <a:srgbClr val="000000"/>
                          </a:solidFill>
                          <a:effectLst/>
                        </a:rPr>
                        <a:t>Branch (BR) </a:t>
                      </a:r>
                      <a:endParaRPr lang="en-IN" b="0" dirty="0">
                        <a:effectLst/>
                      </a:endParaRPr>
                    </a:p>
                  </a:txBody>
                  <a:tcPr marL="63500" marR="63500" marT="63500" marB="63500"/>
                </a:tc>
                <a:tc>
                  <a:txBody>
                    <a:bodyPr/>
                    <a:lstStyle/>
                    <a:p>
                      <a:pPr fontAlgn="t"/>
                      <a:r>
                        <a:rPr lang="en-US">
                          <a:solidFill>
                            <a:srgbClr val="0E101A"/>
                          </a:solidFill>
                          <a:effectLst/>
                        </a:rPr>
                        <a:t>Branch which means it is an unconditional jump. It is unconditional branching wherever we specify the address we need to branch.</a:t>
                      </a:r>
                      <a:endParaRPr lang="en-US">
                        <a:effectLst/>
                      </a:endParaRPr>
                    </a:p>
                  </a:txBody>
                  <a:tcPr marL="63500" marR="63500" marT="63500" marB="63500"/>
                </a:tc>
                <a:extLst>
                  <a:ext uri="{0D108BD9-81ED-4DB2-BD59-A6C34878D82A}">
                    <a16:rowId xmlns:a16="http://schemas.microsoft.com/office/drawing/2014/main" xmlns="" val="3366839555"/>
                  </a:ext>
                </a:extLst>
              </a:tr>
              <a:tr h="370840">
                <a:tc>
                  <a:txBody>
                    <a:bodyPr/>
                    <a:lstStyle/>
                    <a:p>
                      <a:pPr algn="ctr" fontAlgn="t"/>
                      <a:r>
                        <a:rPr lang="en-IN" b="1">
                          <a:solidFill>
                            <a:srgbClr val="000000"/>
                          </a:solidFill>
                          <a:effectLst/>
                        </a:rPr>
                        <a:t>Skip (SKP) </a:t>
                      </a:r>
                      <a:endParaRPr lang="en-IN" b="0">
                        <a:effectLst/>
                      </a:endParaRPr>
                    </a:p>
                  </a:txBody>
                  <a:tcPr marL="63500" marR="63500" marT="63500" marB="63500"/>
                </a:tc>
                <a:tc>
                  <a:txBody>
                    <a:bodyPr/>
                    <a:lstStyle/>
                    <a:p>
                      <a:pPr fontAlgn="t"/>
                      <a:r>
                        <a:rPr lang="en-US" b="0" dirty="0">
                          <a:solidFill>
                            <a:srgbClr val="0E101A"/>
                          </a:solidFill>
                          <a:effectLst/>
                        </a:rPr>
                        <a:t>Skip instructions is used to skip one(next) instruction. It can be conditional or unconditional. It does not need an address field. In the case of conditional skip instruction, the combination of conditional skip and an unconditional branch can be used as a replacement for the conditional branch.</a:t>
                      </a:r>
                      <a:r>
                        <a:rPr lang="en-US" b="0" dirty="0">
                          <a:effectLst/>
                        </a:rPr>
                        <a:t> </a:t>
                      </a:r>
                    </a:p>
                  </a:txBody>
                  <a:tcPr marL="63500" marR="63500" marT="63500" marB="63500"/>
                </a:tc>
                <a:extLst>
                  <a:ext uri="{0D108BD9-81ED-4DB2-BD59-A6C34878D82A}">
                    <a16:rowId xmlns:a16="http://schemas.microsoft.com/office/drawing/2014/main" xmlns="" val="2119010753"/>
                  </a:ext>
                </a:extLst>
              </a:tr>
              <a:tr h="370840">
                <a:tc>
                  <a:txBody>
                    <a:bodyPr/>
                    <a:lstStyle/>
                    <a:p>
                      <a:pPr algn="ctr" fontAlgn="t"/>
                      <a:r>
                        <a:rPr lang="en-IN" b="1">
                          <a:solidFill>
                            <a:srgbClr val="000000"/>
                          </a:solidFill>
                          <a:effectLst/>
                        </a:rPr>
                        <a:t>Jump (JMP)</a:t>
                      </a:r>
                      <a:endParaRPr lang="en-IN" b="0">
                        <a:effectLst/>
                      </a:endParaRPr>
                    </a:p>
                  </a:txBody>
                  <a:tcPr marL="63500" marR="63500" marT="63500" marB="63500"/>
                </a:tc>
                <a:tc>
                  <a:txBody>
                    <a:bodyPr/>
                    <a:lstStyle/>
                    <a:p>
                      <a:pPr fontAlgn="t"/>
                      <a:r>
                        <a:rPr lang="en-US" b="0" dirty="0">
                          <a:solidFill>
                            <a:srgbClr val="0E101A"/>
                          </a:solidFill>
                          <a:effectLst/>
                        </a:rPr>
                        <a:t>The jump instruction transfers the program sequence to the memory address given in the operand based on the specified flag.</a:t>
                      </a:r>
                      <a:endParaRPr lang="en-US" b="0" dirty="0">
                        <a:effectLst/>
                      </a:endParaRPr>
                    </a:p>
                    <a:p>
                      <a:pPr fontAlgn="t"/>
                      <a:r>
                        <a:rPr lang="en-US" b="0" dirty="0">
                          <a:effectLst/>
                        </a:rPr>
                        <a:t> </a:t>
                      </a:r>
                    </a:p>
                  </a:txBody>
                  <a:tcPr marL="63500" marR="63500" marT="63500" marB="63500"/>
                </a:tc>
                <a:extLst>
                  <a:ext uri="{0D108BD9-81ED-4DB2-BD59-A6C34878D82A}">
                    <a16:rowId xmlns:a16="http://schemas.microsoft.com/office/drawing/2014/main" xmlns="" val="1410748914"/>
                  </a:ext>
                </a:extLst>
              </a:tr>
              <a:tr h="370840">
                <a:tc>
                  <a:txBody>
                    <a:bodyPr/>
                    <a:lstStyle/>
                    <a:p>
                      <a:pPr algn="ctr" fontAlgn="t"/>
                      <a:r>
                        <a:rPr lang="en-IN" b="1">
                          <a:solidFill>
                            <a:srgbClr val="000000"/>
                          </a:solidFill>
                          <a:effectLst/>
                        </a:rPr>
                        <a:t>Compare (CMP)</a:t>
                      </a:r>
                      <a:endParaRPr lang="en-IN" b="0">
                        <a:effectLst/>
                      </a:endParaRPr>
                    </a:p>
                  </a:txBody>
                  <a:tcPr marL="63500" marR="63500" marT="63500" marB="63500"/>
                </a:tc>
                <a:tc>
                  <a:txBody>
                    <a:bodyPr/>
                    <a:lstStyle/>
                    <a:p>
                      <a:pPr fontAlgn="t"/>
                      <a:r>
                        <a:rPr lang="en-US" dirty="0">
                          <a:solidFill>
                            <a:srgbClr val="0E101A"/>
                          </a:solidFill>
                          <a:effectLst/>
                        </a:rPr>
                        <a:t>The Compare instruction performs a comparison via a subtraction, with difference not retained. CMP compares register sized values, with one exception.</a:t>
                      </a:r>
                      <a:endParaRPr lang="en-US" dirty="0">
                        <a:effectLst/>
                      </a:endParaRPr>
                    </a:p>
                  </a:txBody>
                  <a:tcPr marL="63500" marR="63500" marT="63500" marB="63500"/>
                </a:tc>
                <a:extLst>
                  <a:ext uri="{0D108BD9-81ED-4DB2-BD59-A6C34878D82A}">
                    <a16:rowId xmlns:a16="http://schemas.microsoft.com/office/drawing/2014/main" xmlns="" val="242738461"/>
                  </a:ext>
                </a:extLst>
              </a:tr>
              <a:tr h="0">
                <a:tc>
                  <a:txBody>
                    <a:bodyPr/>
                    <a:lstStyle/>
                    <a:p>
                      <a:pPr algn="ctr" fontAlgn="t"/>
                      <a:r>
                        <a:rPr lang="en-IN" b="1">
                          <a:solidFill>
                            <a:srgbClr val="0E101A"/>
                          </a:solidFill>
                          <a:effectLst/>
                        </a:rPr>
                        <a:t>CALL and RETURN</a:t>
                      </a:r>
                      <a:endParaRPr lang="en-IN" b="0">
                        <a:effectLst/>
                      </a:endParaRPr>
                    </a:p>
                  </a:txBody>
                  <a:tcPr marL="63500" marR="63500" marT="63500" marB="63500"/>
                </a:tc>
                <a:tc>
                  <a:txBody>
                    <a:bodyPr/>
                    <a:lstStyle/>
                    <a:p>
                      <a:pPr fontAlgn="t"/>
                      <a:r>
                        <a:rPr lang="en-US" b="0" dirty="0">
                          <a:solidFill>
                            <a:srgbClr val="0E101A"/>
                          </a:solidFill>
                          <a:effectLst/>
                        </a:rPr>
                        <a:t>The CALL and RETURN instructions interrupt the flow of a program by passing control to an internal or external subroutine. An external subroutine is another program. The RETURN instruction returns control from a subroutine back to the calling program and optionally returns a value.</a:t>
                      </a:r>
                      <a:r>
                        <a:rPr lang="en-US" b="0" dirty="0">
                          <a:effectLst/>
                        </a:rPr>
                        <a:t> </a:t>
                      </a:r>
                    </a:p>
                  </a:txBody>
                  <a:tcPr marL="63500" marR="63500" marT="63500" marB="63500"/>
                </a:tc>
                <a:extLst>
                  <a:ext uri="{0D108BD9-81ED-4DB2-BD59-A6C34878D82A}">
                    <a16:rowId xmlns:a16="http://schemas.microsoft.com/office/drawing/2014/main" xmlns="" val="604793311"/>
                  </a:ext>
                </a:extLst>
              </a:tr>
              <a:tr h="370840">
                <a:tc>
                  <a:txBody>
                    <a:bodyPr/>
                    <a:lstStyle/>
                    <a:p>
                      <a:pPr algn="ctr" fontAlgn="t"/>
                      <a:r>
                        <a:rPr lang="en-IN" b="1">
                          <a:solidFill>
                            <a:srgbClr val="000000"/>
                          </a:solidFill>
                          <a:effectLst/>
                        </a:rPr>
                        <a:t>  TEST</a:t>
                      </a:r>
                      <a:endParaRPr lang="en-IN" b="0">
                        <a:effectLst/>
                      </a:endParaRPr>
                    </a:p>
                  </a:txBody>
                  <a:tcPr marL="63500" marR="63500" marT="63500" marB="63500"/>
                </a:tc>
                <a:tc>
                  <a:txBody>
                    <a:bodyPr/>
                    <a:lstStyle/>
                    <a:p>
                      <a:pPr fontAlgn="t"/>
                      <a:r>
                        <a:rPr lang="en-US" b="0" dirty="0">
                          <a:solidFill>
                            <a:srgbClr val="0E101A"/>
                          </a:solidFill>
                          <a:effectLst/>
                        </a:rPr>
                        <a:t>TEST instructions perform the AND of two operands without retaining the result, and so on.</a:t>
                      </a:r>
                      <a:endParaRPr lang="en-US" b="0" dirty="0">
                        <a:effectLst/>
                      </a:endParaRPr>
                    </a:p>
                  </a:txBody>
                  <a:tcPr marL="63500" marR="63500" marT="63500" marB="63500"/>
                </a:tc>
                <a:extLst>
                  <a:ext uri="{0D108BD9-81ED-4DB2-BD59-A6C34878D82A}">
                    <a16:rowId xmlns:a16="http://schemas.microsoft.com/office/drawing/2014/main" xmlns="" val="2234260343"/>
                  </a:ext>
                </a:extLst>
              </a:tr>
            </a:tbl>
          </a:graphicData>
        </a:graphic>
      </p:graphicFrame>
    </p:spTree>
    <p:extLst>
      <p:ext uri="{BB962C8B-B14F-4D97-AF65-F5344CB8AC3E}">
        <p14:creationId xmlns:p14="http://schemas.microsoft.com/office/powerpoint/2010/main" xmlns="" val="28281085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Status Bit Conditions/ Flag, Processor Status Word</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2" y="1548883"/>
            <a:ext cx="10727509" cy="998374"/>
          </a:xfrm>
        </p:spPr>
        <p:txBody>
          <a:bodyPr>
            <a:normAutofit/>
          </a:bodyPr>
          <a:lstStyle/>
          <a:p>
            <a:pPr algn="just">
              <a:lnSpc>
                <a:spcPct val="150000"/>
              </a:lnSpc>
              <a:spcAft>
                <a:spcPts val="1000"/>
              </a:spcAft>
            </a:pPr>
            <a:r>
              <a:rPr lang="en-US" sz="2000" dirty="0">
                <a:solidFill>
                  <a:schemeClr val="tx1"/>
                </a:solidFill>
              </a:rPr>
              <a:t>To check different conditions for branching instructions like CMP (compare) or TEST can be used. Certain status bit conditions are set as a result of these operations.</a:t>
            </a:r>
            <a:endParaRPr lang="en-US" sz="1800" dirty="0">
              <a:solidFill>
                <a:schemeClr val="tx1"/>
              </a:solidFill>
            </a:endParaRPr>
          </a:p>
        </p:txBody>
      </p:sp>
      <p:graphicFrame>
        <p:nvGraphicFramePr>
          <p:cNvPr id="6" name="Table 6">
            <a:extLst>
              <a:ext uri="{FF2B5EF4-FFF2-40B4-BE49-F238E27FC236}">
                <a16:creationId xmlns:a16="http://schemas.microsoft.com/office/drawing/2014/main" xmlns="" id="{EDFA4CD4-CF62-1AEE-F241-B596F63D8BE7}"/>
              </a:ext>
            </a:extLst>
          </p:cNvPr>
          <p:cNvGraphicFramePr>
            <a:graphicFrameLocks noGrp="1"/>
          </p:cNvGraphicFramePr>
          <p:nvPr>
            <p:extLst>
              <p:ext uri="{D42A27DB-BD31-4B8C-83A1-F6EECF244321}">
                <p14:modId xmlns:p14="http://schemas.microsoft.com/office/powerpoint/2010/main" xmlns="" val="1249597191"/>
              </p:ext>
            </p:extLst>
          </p:nvPr>
        </p:nvGraphicFramePr>
        <p:xfrm>
          <a:off x="2032000" y="2651087"/>
          <a:ext cx="8128000" cy="37084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xmlns="" val="2493234318"/>
                    </a:ext>
                  </a:extLst>
                </a:gridCol>
                <a:gridCol w="2032000">
                  <a:extLst>
                    <a:ext uri="{9D8B030D-6E8A-4147-A177-3AD203B41FA5}">
                      <a16:colId xmlns:a16="http://schemas.microsoft.com/office/drawing/2014/main" xmlns="" val="755637910"/>
                    </a:ext>
                  </a:extLst>
                </a:gridCol>
                <a:gridCol w="2032000">
                  <a:extLst>
                    <a:ext uri="{9D8B030D-6E8A-4147-A177-3AD203B41FA5}">
                      <a16:colId xmlns:a16="http://schemas.microsoft.com/office/drawing/2014/main" xmlns="" val="1278359720"/>
                    </a:ext>
                  </a:extLst>
                </a:gridCol>
                <a:gridCol w="2032000">
                  <a:extLst>
                    <a:ext uri="{9D8B030D-6E8A-4147-A177-3AD203B41FA5}">
                      <a16:colId xmlns:a16="http://schemas.microsoft.com/office/drawing/2014/main" xmlns="" val="53929706"/>
                    </a:ext>
                  </a:extLst>
                </a:gridCol>
              </a:tblGrid>
              <a:tr h="370840">
                <a:tc>
                  <a:txBody>
                    <a:bodyPr/>
                    <a:lstStyle/>
                    <a:p>
                      <a:pPr algn="ctr"/>
                      <a:r>
                        <a:rPr lang="en-IN" dirty="0"/>
                        <a:t>V</a:t>
                      </a:r>
                    </a:p>
                  </a:txBody>
                  <a:tcPr anchor="ctr"/>
                </a:tc>
                <a:tc>
                  <a:txBody>
                    <a:bodyPr/>
                    <a:lstStyle/>
                    <a:p>
                      <a:pPr algn="ctr"/>
                      <a:r>
                        <a:rPr lang="en-IN" dirty="0"/>
                        <a:t>Z</a:t>
                      </a:r>
                    </a:p>
                  </a:txBody>
                  <a:tcPr anchor="ctr"/>
                </a:tc>
                <a:tc>
                  <a:txBody>
                    <a:bodyPr/>
                    <a:lstStyle/>
                    <a:p>
                      <a:pPr algn="ctr"/>
                      <a:r>
                        <a:rPr lang="en-IN" dirty="0"/>
                        <a:t>S</a:t>
                      </a:r>
                    </a:p>
                  </a:txBody>
                  <a:tcPr anchor="ctr"/>
                </a:tc>
                <a:tc>
                  <a:txBody>
                    <a:bodyPr/>
                    <a:lstStyle/>
                    <a:p>
                      <a:pPr algn="ctr"/>
                      <a:r>
                        <a:rPr lang="en-IN" dirty="0"/>
                        <a:t>C</a:t>
                      </a:r>
                    </a:p>
                  </a:txBody>
                  <a:tcPr anchor="ctr"/>
                </a:tc>
                <a:extLst>
                  <a:ext uri="{0D108BD9-81ED-4DB2-BD59-A6C34878D82A}">
                    <a16:rowId xmlns:a16="http://schemas.microsoft.com/office/drawing/2014/main" xmlns="" val="1008192994"/>
                  </a:ext>
                </a:extLst>
              </a:tr>
            </a:tbl>
          </a:graphicData>
        </a:graphic>
      </p:graphicFrame>
      <p:sp>
        <p:nvSpPr>
          <p:cNvPr id="7" name="Content Placeholder 2">
            <a:extLst>
              <a:ext uri="{FF2B5EF4-FFF2-40B4-BE49-F238E27FC236}">
                <a16:creationId xmlns:a16="http://schemas.microsoft.com/office/drawing/2014/main" xmlns="" id="{3581BD05-FAAA-2905-51DF-4218C8A27EBC}"/>
              </a:ext>
            </a:extLst>
          </p:cNvPr>
          <p:cNvSpPr txBox="1">
            <a:spLocks/>
          </p:cNvSpPr>
          <p:nvPr/>
        </p:nvSpPr>
        <p:spPr>
          <a:xfrm>
            <a:off x="658947" y="3256982"/>
            <a:ext cx="10727509" cy="2368782"/>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spcAft>
                <a:spcPts val="1000"/>
              </a:spcAft>
            </a:pPr>
            <a:r>
              <a:rPr lang="en-US" sz="2000" dirty="0">
                <a:solidFill>
                  <a:schemeClr val="tx1"/>
                </a:solidFill>
              </a:rPr>
              <a:t>Status bits mean that the value will be either 0 or 1 as it is a bit. We have four status bits:</a:t>
            </a:r>
          </a:p>
          <a:p>
            <a:pPr lvl="1" algn="just">
              <a:lnSpc>
                <a:spcPct val="150000"/>
              </a:lnSpc>
              <a:spcAft>
                <a:spcPts val="1000"/>
              </a:spcAft>
            </a:pPr>
            <a:r>
              <a:rPr lang="en-US" sz="1700" b="1" dirty="0">
                <a:solidFill>
                  <a:schemeClr val="tx1"/>
                </a:solidFill>
              </a:rPr>
              <a:t>"V" stands for Overflow: </a:t>
            </a:r>
            <a:r>
              <a:rPr lang="en-US" sz="1700" dirty="0">
                <a:solidFill>
                  <a:schemeClr val="tx1"/>
                </a:solidFill>
              </a:rPr>
              <a:t>based on certain bits, i.e., if extra bits are generated into our operation</a:t>
            </a:r>
            <a:r>
              <a:rPr lang="en-US" sz="1700" b="1" dirty="0">
                <a:solidFill>
                  <a:schemeClr val="tx1"/>
                </a:solidFill>
              </a:rPr>
              <a:t>.</a:t>
            </a:r>
          </a:p>
          <a:p>
            <a:pPr lvl="1" algn="just">
              <a:lnSpc>
                <a:spcPct val="150000"/>
              </a:lnSpc>
              <a:spcAft>
                <a:spcPts val="1000"/>
              </a:spcAft>
            </a:pPr>
            <a:r>
              <a:rPr lang="en-US" sz="1700" dirty="0">
                <a:solidFill>
                  <a:schemeClr val="tx1"/>
                </a:solidFill>
              </a:rPr>
              <a:t> </a:t>
            </a:r>
            <a:r>
              <a:rPr lang="en-US" sz="1700" b="1" dirty="0">
                <a:solidFill>
                  <a:schemeClr val="tx1"/>
                </a:solidFill>
              </a:rPr>
              <a:t>"Z" stands for Zero: </a:t>
            </a:r>
            <a:r>
              <a:rPr lang="en-US" sz="1700" dirty="0">
                <a:solidFill>
                  <a:schemeClr val="tx1"/>
                </a:solidFill>
              </a:rPr>
              <a:t>If the output of the ALU(Arithmetic Logic Unit) is 0, then the Z flag is set to 1, otherwise, it is set to 0.</a:t>
            </a:r>
            <a:r>
              <a:rPr lang="en-US" sz="1700" b="1" dirty="0">
                <a:solidFill>
                  <a:schemeClr val="tx1"/>
                </a:solidFill>
              </a:rPr>
              <a:t> </a:t>
            </a:r>
          </a:p>
          <a:p>
            <a:pPr lvl="1" algn="just">
              <a:lnSpc>
                <a:spcPct val="150000"/>
              </a:lnSpc>
              <a:spcAft>
                <a:spcPts val="1000"/>
              </a:spcAft>
            </a:pPr>
            <a:r>
              <a:rPr lang="en-US" sz="1700" b="1" dirty="0">
                <a:solidFill>
                  <a:schemeClr val="tx1"/>
                </a:solidFill>
              </a:rPr>
              <a:t>"S" stands for the Sign bit: </a:t>
            </a:r>
            <a:r>
              <a:rPr lang="en-US" sz="1700" dirty="0">
                <a:solidFill>
                  <a:schemeClr val="tx1"/>
                </a:solidFill>
              </a:rPr>
              <a:t>If the number is positive, the Sign(S) flag is 0, and if the number is negative, the Sign flag is 1.</a:t>
            </a:r>
          </a:p>
          <a:p>
            <a:pPr lvl="1" algn="just">
              <a:lnSpc>
                <a:spcPct val="150000"/>
              </a:lnSpc>
              <a:spcAft>
                <a:spcPts val="1000"/>
              </a:spcAft>
            </a:pPr>
            <a:r>
              <a:rPr lang="en-US" sz="1700" b="1" dirty="0">
                <a:solidFill>
                  <a:schemeClr val="tx1"/>
                </a:solidFill>
              </a:rPr>
              <a:t> "C" stands for Carry: </a:t>
            </a:r>
            <a:r>
              <a:rPr lang="en-US" sz="1700" dirty="0">
                <a:solidFill>
                  <a:schemeClr val="tx1"/>
                </a:solidFill>
              </a:rPr>
              <a:t>if the output of the ALU operation generates Carry, then C is set to 1, else C is set to 0.</a:t>
            </a:r>
            <a:endParaRPr lang="en-US" sz="1500" dirty="0">
              <a:solidFill>
                <a:schemeClr val="tx1"/>
              </a:solidFill>
            </a:endParaRPr>
          </a:p>
        </p:txBody>
      </p:sp>
    </p:spTree>
    <p:extLst>
      <p:ext uri="{BB962C8B-B14F-4D97-AF65-F5344CB8AC3E}">
        <p14:creationId xmlns:p14="http://schemas.microsoft.com/office/powerpoint/2010/main" xmlns="" val="1614069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Status Bit Conditions/ Flag, Processor Status Word</a:t>
            </a:r>
          </a:p>
        </p:txBody>
      </p:sp>
      <p:pic>
        <p:nvPicPr>
          <p:cNvPr id="9" name="Picture 8">
            <a:extLst>
              <a:ext uri="{FF2B5EF4-FFF2-40B4-BE49-F238E27FC236}">
                <a16:creationId xmlns:a16="http://schemas.microsoft.com/office/drawing/2014/main" xmlns="" id="{93CF46A1-A8D6-D736-8C35-0EF557E464F5}"/>
              </a:ext>
            </a:extLst>
          </p:cNvPr>
          <p:cNvPicPr>
            <a:picLocks noChangeAspect="1"/>
          </p:cNvPicPr>
          <p:nvPr/>
        </p:nvPicPr>
        <p:blipFill>
          <a:blip r:embed="rId2"/>
          <a:stretch>
            <a:fillRect/>
          </a:stretch>
        </p:blipFill>
        <p:spPr>
          <a:xfrm>
            <a:off x="2985796" y="1912488"/>
            <a:ext cx="5523721" cy="3555251"/>
          </a:xfrm>
          <a:prstGeom prst="rect">
            <a:avLst/>
          </a:prstGeom>
        </p:spPr>
      </p:pic>
    </p:spTree>
    <p:extLst>
      <p:ext uri="{BB962C8B-B14F-4D97-AF65-F5344CB8AC3E}">
        <p14:creationId xmlns:p14="http://schemas.microsoft.com/office/powerpoint/2010/main" xmlns="" val="663173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1. Conditional Branch Instructions</a:t>
            </a: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6220824" cy="4579460"/>
          </a:xfrm>
        </p:spPr>
        <p:txBody>
          <a:bodyPr>
            <a:normAutofit/>
          </a:bodyPr>
          <a:lstStyle/>
          <a:p>
            <a:pPr algn="just">
              <a:lnSpc>
                <a:spcPct val="150000"/>
              </a:lnSpc>
              <a:spcAft>
                <a:spcPts val="1000"/>
              </a:spcAft>
            </a:pPr>
            <a:r>
              <a:rPr lang="en-US" sz="1800" dirty="0">
                <a:solidFill>
                  <a:schemeClr val="tx1"/>
                </a:solidFill>
              </a:rPr>
              <a:t>A conditional branch instruction is basically used to examine the values that are stored in the condition code register to examine whether the specific condition exists and to branch if it does. </a:t>
            </a:r>
          </a:p>
          <a:p>
            <a:pPr algn="just">
              <a:lnSpc>
                <a:spcPct val="150000"/>
              </a:lnSpc>
              <a:spcAft>
                <a:spcPts val="1000"/>
              </a:spcAft>
            </a:pPr>
            <a:r>
              <a:rPr lang="en-US" sz="1800" dirty="0">
                <a:solidFill>
                  <a:schemeClr val="tx1"/>
                </a:solidFill>
              </a:rPr>
              <a:t>Each conditional branch instruction tests for a different combination of Status bits for a condition.</a:t>
            </a:r>
          </a:p>
        </p:txBody>
      </p:sp>
      <p:pic>
        <p:nvPicPr>
          <p:cNvPr id="6" name="Picture 5">
            <a:extLst>
              <a:ext uri="{FF2B5EF4-FFF2-40B4-BE49-F238E27FC236}">
                <a16:creationId xmlns:a16="http://schemas.microsoft.com/office/drawing/2014/main" xmlns="" id="{23C380B6-5348-13AA-C77B-DF11C061112A}"/>
              </a:ext>
            </a:extLst>
          </p:cNvPr>
          <p:cNvPicPr>
            <a:picLocks noChangeAspect="1"/>
          </p:cNvPicPr>
          <p:nvPr/>
        </p:nvPicPr>
        <p:blipFill>
          <a:blip r:embed="rId2"/>
          <a:stretch>
            <a:fillRect/>
          </a:stretch>
        </p:blipFill>
        <p:spPr>
          <a:xfrm>
            <a:off x="7262667" y="1548883"/>
            <a:ext cx="4701947" cy="5166808"/>
          </a:xfrm>
          <a:prstGeom prst="rect">
            <a:avLst/>
          </a:prstGeom>
        </p:spPr>
      </p:pic>
    </p:spTree>
    <p:extLst>
      <p:ext uri="{BB962C8B-B14F-4D97-AF65-F5344CB8AC3E}">
        <p14:creationId xmlns:p14="http://schemas.microsoft.com/office/powerpoint/2010/main" xmlns="" val="1367371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0648782" cy="4579460"/>
          </a:xfrm>
        </p:spPr>
        <p:txBody>
          <a:bodyPr>
            <a:normAutofit/>
          </a:bodyPr>
          <a:lstStyle/>
          <a:p>
            <a:pPr algn="just">
              <a:lnSpc>
                <a:spcPct val="150000"/>
              </a:lnSpc>
              <a:spcAft>
                <a:spcPts val="1000"/>
              </a:spcAft>
            </a:pPr>
            <a:r>
              <a:rPr lang="en-US" sz="1800" dirty="0">
                <a:solidFill>
                  <a:schemeClr val="tx1"/>
                </a:solidFill>
              </a:rPr>
              <a:t>Subroutine is a self-contained sequence of instructions that performs a given computational task.</a:t>
            </a:r>
          </a:p>
          <a:p>
            <a:pPr algn="just">
              <a:lnSpc>
                <a:spcPct val="150000"/>
              </a:lnSpc>
              <a:spcAft>
                <a:spcPts val="1000"/>
              </a:spcAft>
            </a:pPr>
            <a:r>
              <a:rPr lang="en-US" sz="1800" dirty="0">
                <a:solidFill>
                  <a:schemeClr val="tx1"/>
                </a:solidFill>
              </a:rPr>
              <a:t>It may be called many times at various points in the main program.</a:t>
            </a:r>
          </a:p>
          <a:p>
            <a:pPr algn="just">
              <a:lnSpc>
                <a:spcPct val="150000"/>
              </a:lnSpc>
              <a:spcAft>
                <a:spcPts val="1000"/>
              </a:spcAft>
            </a:pPr>
            <a:r>
              <a:rPr lang="en-US" sz="1800" dirty="0">
                <a:solidFill>
                  <a:schemeClr val="tx1"/>
                </a:solidFill>
              </a:rPr>
              <a:t>When called, branches to 1</a:t>
            </a:r>
            <a:r>
              <a:rPr lang="en-US" sz="1800" baseline="30000" dirty="0">
                <a:solidFill>
                  <a:schemeClr val="tx1"/>
                </a:solidFill>
              </a:rPr>
              <a:t>st</a:t>
            </a:r>
            <a:r>
              <a:rPr lang="en-US" sz="1800" dirty="0">
                <a:solidFill>
                  <a:schemeClr val="tx1"/>
                </a:solidFill>
              </a:rPr>
              <a:t> line of the subroutine and at the end, returned to the main program.</a:t>
            </a:r>
          </a:p>
          <a:p>
            <a:pPr algn="just">
              <a:lnSpc>
                <a:spcPct val="150000"/>
              </a:lnSpc>
              <a:spcAft>
                <a:spcPts val="1000"/>
              </a:spcAft>
            </a:pPr>
            <a:r>
              <a:rPr lang="en-US" sz="1800" dirty="0">
                <a:solidFill>
                  <a:schemeClr val="tx1"/>
                </a:solidFill>
              </a:rPr>
              <a:t>Different names for the instruction that transfers program control to a subroutine</a:t>
            </a:r>
          </a:p>
          <a:p>
            <a:pPr lvl="1" algn="just">
              <a:lnSpc>
                <a:spcPct val="150000"/>
              </a:lnSpc>
              <a:spcAft>
                <a:spcPts val="1000"/>
              </a:spcAft>
            </a:pPr>
            <a:r>
              <a:rPr lang="en-US" sz="1600" dirty="0">
                <a:solidFill>
                  <a:schemeClr val="tx1"/>
                </a:solidFill>
              </a:rPr>
              <a:t>Call subroutine</a:t>
            </a:r>
          </a:p>
          <a:p>
            <a:pPr lvl="1" algn="just">
              <a:lnSpc>
                <a:spcPct val="150000"/>
              </a:lnSpc>
              <a:spcAft>
                <a:spcPts val="1000"/>
              </a:spcAft>
            </a:pPr>
            <a:r>
              <a:rPr lang="en-US" sz="1600" dirty="0">
                <a:solidFill>
                  <a:schemeClr val="tx1"/>
                </a:solidFill>
              </a:rPr>
              <a:t>Jump to subroutine</a:t>
            </a:r>
          </a:p>
          <a:p>
            <a:pPr lvl="1" algn="just">
              <a:lnSpc>
                <a:spcPct val="150000"/>
              </a:lnSpc>
              <a:spcAft>
                <a:spcPts val="1000"/>
              </a:spcAft>
            </a:pPr>
            <a:r>
              <a:rPr lang="en-US" sz="1600" dirty="0">
                <a:solidFill>
                  <a:schemeClr val="tx1"/>
                </a:solidFill>
              </a:rPr>
              <a:t>Branch to a subroutine</a:t>
            </a:r>
          </a:p>
          <a:p>
            <a:pPr lvl="1" algn="just">
              <a:lnSpc>
                <a:spcPct val="150000"/>
              </a:lnSpc>
              <a:spcAft>
                <a:spcPts val="1000"/>
              </a:spcAft>
            </a:pPr>
            <a:r>
              <a:rPr lang="en-US" sz="1600" dirty="0">
                <a:solidFill>
                  <a:schemeClr val="tx1"/>
                </a:solidFill>
              </a:rPr>
              <a:t>Branch and save the return address</a:t>
            </a:r>
          </a:p>
        </p:txBody>
      </p:sp>
    </p:spTree>
    <p:extLst>
      <p:ext uri="{BB962C8B-B14F-4D97-AF65-F5344CB8AC3E}">
        <p14:creationId xmlns:p14="http://schemas.microsoft.com/office/powerpoint/2010/main" xmlns="" val="108229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0648782" cy="4709042"/>
          </a:xfrm>
        </p:spPr>
        <p:txBody>
          <a:bodyPr>
            <a:normAutofit/>
          </a:bodyPr>
          <a:lstStyle/>
          <a:p>
            <a:pPr algn="just">
              <a:lnSpc>
                <a:spcPct val="150000"/>
              </a:lnSpc>
              <a:spcAft>
                <a:spcPts val="1000"/>
              </a:spcAft>
            </a:pPr>
            <a:r>
              <a:rPr lang="en-US" sz="2000" b="1" dirty="0">
                <a:solidFill>
                  <a:schemeClr val="tx1"/>
                </a:solidFill>
              </a:rPr>
              <a:t>Two Most Important Operations are Implied:</a:t>
            </a:r>
          </a:p>
          <a:p>
            <a:pPr lvl="1" algn="just">
              <a:lnSpc>
                <a:spcPct val="150000"/>
              </a:lnSpc>
              <a:spcAft>
                <a:spcPts val="1000"/>
              </a:spcAft>
            </a:pPr>
            <a:r>
              <a:rPr lang="en-US" sz="1800" dirty="0">
                <a:solidFill>
                  <a:schemeClr val="tx1"/>
                </a:solidFill>
              </a:rPr>
              <a:t>Branch to the beginning of the Subroutine - Same as the Branch or Conditional Branch.</a:t>
            </a:r>
          </a:p>
          <a:p>
            <a:pPr lvl="1" algn="just">
              <a:lnSpc>
                <a:spcPct val="150000"/>
              </a:lnSpc>
              <a:spcAft>
                <a:spcPts val="1000"/>
              </a:spcAft>
            </a:pPr>
            <a:r>
              <a:rPr lang="en-US" sz="1800" dirty="0">
                <a:solidFill>
                  <a:schemeClr val="tx1"/>
                </a:solidFill>
              </a:rPr>
              <a:t>Save the Return Address to get the address of the location in the Calling Program upon exit from the Subroutine</a:t>
            </a:r>
          </a:p>
          <a:p>
            <a:pPr algn="just">
              <a:lnSpc>
                <a:spcPct val="150000"/>
              </a:lnSpc>
              <a:spcAft>
                <a:spcPts val="1000"/>
              </a:spcAft>
            </a:pPr>
            <a:r>
              <a:rPr lang="en-US" sz="2000" b="1" dirty="0">
                <a:solidFill>
                  <a:schemeClr val="tx1"/>
                </a:solidFill>
              </a:rPr>
              <a:t>Locations for storing Return Address</a:t>
            </a:r>
          </a:p>
          <a:p>
            <a:pPr lvl="1" algn="just">
              <a:lnSpc>
                <a:spcPct val="110000"/>
              </a:lnSpc>
              <a:spcAft>
                <a:spcPts val="1000"/>
              </a:spcAft>
            </a:pPr>
            <a:r>
              <a:rPr lang="en-US" sz="1800" dirty="0">
                <a:solidFill>
                  <a:schemeClr val="tx1"/>
                </a:solidFill>
              </a:rPr>
              <a:t>Fixed Location in the subroutine (Memory)</a:t>
            </a:r>
          </a:p>
          <a:p>
            <a:pPr lvl="1" algn="just">
              <a:lnSpc>
                <a:spcPct val="110000"/>
              </a:lnSpc>
              <a:spcAft>
                <a:spcPts val="1000"/>
              </a:spcAft>
            </a:pPr>
            <a:r>
              <a:rPr lang="en-US" sz="1800" dirty="0">
                <a:solidFill>
                  <a:schemeClr val="tx1"/>
                </a:solidFill>
              </a:rPr>
              <a:t>Fixed Location in memory</a:t>
            </a:r>
          </a:p>
          <a:p>
            <a:pPr lvl="1" algn="just">
              <a:lnSpc>
                <a:spcPct val="110000"/>
              </a:lnSpc>
              <a:spcAft>
                <a:spcPts val="1000"/>
              </a:spcAft>
            </a:pPr>
            <a:r>
              <a:rPr lang="en-US" sz="1800" dirty="0">
                <a:solidFill>
                  <a:schemeClr val="tx1"/>
                </a:solidFill>
              </a:rPr>
              <a:t>In a processor Register</a:t>
            </a:r>
          </a:p>
          <a:p>
            <a:pPr lvl="1" algn="just">
              <a:lnSpc>
                <a:spcPct val="110000"/>
              </a:lnSpc>
              <a:spcAft>
                <a:spcPts val="1000"/>
              </a:spcAft>
            </a:pPr>
            <a:r>
              <a:rPr lang="en-US" sz="1800" dirty="0">
                <a:solidFill>
                  <a:schemeClr val="tx1"/>
                </a:solidFill>
              </a:rPr>
              <a:t>In memory stack - most efficient way</a:t>
            </a:r>
          </a:p>
        </p:txBody>
      </p:sp>
    </p:spTree>
    <p:extLst>
      <p:ext uri="{BB962C8B-B14F-4D97-AF65-F5344CB8AC3E}">
        <p14:creationId xmlns:p14="http://schemas.microsoft.com/office/powerpoint/2010/main" xmlns="" val="3376101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2. </a:t>
            </a:r>
            <a:r>
              <a:rPr lang="en-US" dirty="0">
                <a:solidFill>
                  <a:schemeClr val="tx1"/>
                </a:solidFill>
              </a:rPr>
              <a:t>SUBROUTINE CALL AND RETURN</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581193" y="1548883"/>
            <a:ext cx="10648782" cy="879992"/>
          </a:xfrm>
        </p:spPr>
        <p:txBody>
          <a:bodyPr>
            <a:normAutofit/>
          </a:bodyPr>
          <a:lstStyle/>
          <a:p>
            <a:pPr algn="just">
              <a:lnSpc>
                <a:spcPct val="150000"/>
              </a:lnSpc>
              <a:spcAft>
                <a:spcPts val="1000"/>
              </a:spcAft>
            </a:pPr>
            <a:r>
              <a:rPr lang="en-US" sz="2000" b="1" dirty="0">
                <a:solidFill>
                  <a:schemeClr val="tx1"/>
                </a:solidFill>
              </a:rPr>
              <a:t>In Memory Stack</a:t>
            </a:r>
          </a:p>
        </p:txBody>
      </p:sp>
      <p:pic>
        <p:nvPicPr>
          <p:cNvPr id="4" name="Picture 3">
            <a:extLst>
              <a:ext uri="{FF2B5EF4-FFF2-40B4-BE49-F238E27FC236}">
                <a16:creationId xmlns:a16="http://schemas.microsoft.com/office/drawing/2014/main" xmlns="" id="{0C3FC802-117B-E171-1507-126CAA5F9969}"/>
              </a:ext>
            </a:extLst>
          </p:cNvPr>
          <p:cNvPicPr>
            <a:picLocks noChangeAspect="1"/>
          </p:cNvPicPr>
          <p:nvPr/>
        </p:nvPicPr>
        <p:blipFill>
          <a:blip r:embed="rId2"/>
          <a:stretch>
            <a:fillRect/>
          </a:stretch>
        </p:blipFill>
        <p:spPr>
          <a:xfrm>
            <a:off x="3594643" y="2251608"/>
            <a:ext cx="2126164" cy="2354784"/>
          </a:xfrm>
          <a:prstGeom prst="rect">
            <a:avLst/>
          </a:prstGeom>
        </p:spPr>
      </p:pic>
    </p:spTree>
    <p:extLst>
      <p:ext uri="{BB962C8B-B14F-4D97-AF65-F5344CB8AC3E}">
        <p14:creationId xmlns:p14="http://schemas.microsoft.com/office/powerpoint/2010/main" xmlns="" val="2933619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Program Interrupt</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95262" y="1655991"/>
            <a:ext cx="6091238" cy="4316184"/>
          </a:xfrm>
        </p:spPr>
        <p:txBody>
          <a:bodyPr>
            <a:normAutofit fontScale="92500"/>
          </a:bodyPr>
          <a:lstStyle/>
          <a:p>
            <a:pPr algn="just">
              <a:lnSpc>
                <a:spcPct val="150000"/>
              </a:lnSpc>
              <a:spcAft>
                <a:spcPts val="1000"/>
              </a:spcAft>
            </a:pPr>
            <a:r>
              <a:rPr lang="en-US" sz="2000" dirty="0">
                <a:solidFill>
                  <a:schemeClr val="tx1"/>
                </a:solidFill>
              </a:rPr>
              <a:t>An interrupt is a signal emitted by a device attached to a computer or from a program within the computer.</a:t>
            </a:r>
          </a:p>
          <a:p>
            <a:pPr algn="just">
              <a:lnSpc>
                <a:spcPct val="150000"/>
              </a:lnSpc>
              <a:spcAft>
                <a:spcPts val="1000"/>
              </a:spcAft>
            </a:pPr>
            <a:r>
              <a:rPr lang="en-US" sz="2000" dirty="0">
                <a:solidFill>
                  <a:schemeClr val="tx1"/>
                </a:solidFill>
              </a:rPr>
              <a:t>An interrupt temporarily stops or terminates a service or a current process.</a:t>
            </a:r>
          </a:p>
          <a:p>
            <a:pPr algn="just">
              <a:lnSpc>
                <a:spcPct val="150000"/>
              </a:lnSpc>
              <a:spcAft>
                <a:spcPts val="1000"/>
              </a:spcAft>
            </a:pPr>
            <a:r>
              <a:rPr lang="en-US" sz="2000" b="1" dirty="0">
                <a:solidFill>
                  <a:schemeClr val="tx1"/>
                </a:solidFill>
              </a:rPr>
              <a:t>Types of Interrupts:</a:t>
            </a:r>
          </a:p>
          <a:p>
            <a:pPr lvl="1" algn="just">
              <a:lnSpc>
                <a:spcPct val="150000"/>
              </a:lnSpc>
              <a:spcAft>
                <a:spcPts val="1000"/>
              </a:spcAft>
            </a:pPr>
            <a:r>
              <a:rPr lang="en-US" sz="1700" b="1" dirty="0">
                <a:solidFill>
                  <a:schemeClr val="tx1"/>
                </a:solidFill>
              </a:rPr>
              <a:t>External interrupts</a:t>
            </a:r>
          </a:p>
          <a:p>
            <a:pPr lvl="1" algn="just">
              <a:lnSpc>
                <a:spcPct val="150000"/>
              </a:lnSpc>
              <a:spcAft>
                <a:spcPts val="1000"/>
              </a:spcAft>
            </a:pPr>
            <a:r>
              <a:rPr lang="en-US" sz="1700" b="1" dirty="0">
                <a:solidFill>
                  <a:schemeClr val="tx1"/>
                </a:solidFill>
              </a:rPr>
              <a:t>Internal interrupts</a:t>
            </a:r>
          </a:p>
          <a:p>
            <a:pPr lvl="1" algn="just">
              <a:lnSpc>
                <a:spcPct val="150000"/>
              </a:lnSpc>
              <a:spcAft>
                <a:spcPts val="1000"/>
              </a:spcAft>
            </a:pPr>
            <a:r>
              <a:rPr lang="en-US" sz="1700" b="1" dirty="0">
                <a:solidFill>
                  <a:schemeClr val="tx1"/>
                </a:solidFill>
              </a:rPr>
              <a:t>Software interrupts</a:t>
            </a:r>
          </a:p>
        </p:txBody>
      </p:sp>
      <p:pic>
        <p:nvPicPr>
          <p:cNvPr id="12292" name="Picture 4" descr="Interrupts in Computer Architecture">
            <a:extLst>
              <a:ext uri="{FF2B5EF4-FFF2-40B4-BE49-F238E27FC236}">
                <a16:creationId xmlns:a16="http://schemas.microsoft.com/office/drawing/2014/main" xmlns="" id="{7AC26CA0-B9FF-81C4-AACD-71088DF2A4D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24071" y="1657350"/>
            <a:ext cx="5534025" cy="4314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5926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Program Interrupt</a:t>
            </a:r>
            <a:endParaRPr lang="en-IN" dirty="0">
              <a:solidFill>
                <a:schemeClr val="tx1"/>
              </a:solidFill>
            </a:endParaRPr>
          </a:p>
        </p:txBody>
      </p:sp>
      <p:pic>
        <p:nvPicPr>
          <p:cNvPr id="13314" name="Picture 2" descr="Interrupts Categorization">
            <a:extLst>
              <a:ext uri="{FF2B5EF4-FFF2-40B4-BE49-F238E27FC236}">
                <a16:creationId xmlns:a16="http://schemas.microsoft.com/office/drawing/2014/main" xmlns="" id="{A5E11F08-1815-5E2B-DEAA-3BFE3D9EECC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05012" y="1259633"/>
            <a:ext cx="8181975" cy="5505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907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IN" dirty="0">
                <a:solidFill>
                  <a:schemeClr val="tx1"/>
                </a:solidFill>
              </a:rPr>
              <a:t>3. </a:t>
            </a:r>
            <a:r>
              <a:rPr lang="en-US" dirty="0">
                <a:solidFill>
                  <a:schemeClr val="tx1"/>
                </a:solidFill>
              </a:rPr>
              <a:t>Interrupt Procedure</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195261" y="1557338"/>
            <a:ext cx="6605589" cy="5072062"/>
          </a:xfrm>
        </p:spPr>
        <p:txBody>
          <a:bodyPr>
            <a:normAutofit fontScale="70000" lnSpcReduction="20000"/>
          </a:bodyPr>
          <a:lstStyle/>
          <a:p>
            <a:pPr algn="just">
              <a:lnSpc>
                <a:spcPct val="150000"/>
              </a:lnSpc>
              <a:spcAft>
                <a:spcPts val="1000"/>
              </a:spcAft>
            </a:pPr>
            <a:r>
              <a:rPr lang="en-US" sz="2000" dirty="0">
                <a:solidFill>
                  <a:schemeClr val="tx1"/>
                </a:solidFill>
              </a:rPr>
              <a:t>Step 1 − First device issues interrupt to CPU.</a:t>
            </a:r>
          </a:p>
          <a:p>
            <a:pPr algn="just">
              <a:lnSpc>
                <a:spcPct val="150000"/>
              </a:lnSpc>
              <a:spcAft>
                <a:spcPts val="1000"/>
              </a:spcAft>
            </a:pPr>
            <a:r>
              <a:rPr lang="en-US" sz="2000" dirty="0">
                <a:solidFill>
                  <a:schemeClr val="tx1"/>
                </a:solidFill>
              </a:rPr>
              <a:t>Step 2 − Then, the CPU finishes the execution of the current instruction.</a:t>
            </a:r>
          </a:p>
          <a:p>
            <a:pPr algn="just">
              <a:lnSpc>
                <a:spcPct val="150000"/>
              </a:lnSpc>
              <a:spcAft>
                <a:spcPts val="1000"/>
              </a:spcAft>
            </a:pPr>
            <a:r>
              <a:rPr lang="en-US" sz="2000" dirty="0">
                <a:solidFill>
                  <a:schemeClr val="tx1"/>
                </a:solidFill>
              </a:rPr>
              <a:t>Step 3 − CPU tests for pending interrupt requests. If there is one, it sends an acknowledgment to the device which removes its interrupt signal.</a:t>
            </a:r>
          </a:p>
          <a:p>
            <a:pPr algn="just">
              <a:lnSpc>
                <a:spcPct val="150000"/>
              </a:lnSpc>
              <a:spcAft>
                <a:spcPts val="1000"/>
              </a:spcAft>
            </a:pPr>
            <a:r>
              <a:rPr lang="en-US" sz="2000" dirty="0">
                <a:solidFill>
                  <a:schemeClr val="tx1"/>
                </a:solidFill>
              </a:rPr>
              <a:t>Step 4 − CPU saves program status word onto the control stack.</a:t>
            </a:r>
          </a:p>
          <a:p>
            <a:pPr algn="just">
              <a:lnSpc>
                <a:spcPct val="150000"/>
              </a:lnSpc>
              <a:spcAft>
                <a:spcPts val="1000"/>
              </a:spcAft>
            </a:pPr>
            <a:r>
              <a:rPr lang="en-US" sz="2000" dirty="0">
                <a:solidFill>
                  <a:schemeClr val="tx1"/>
                </a:solidFill>
              </a:rPr>
              <a:t>Step 5 − CPU loads the location of the interrupt handler into the PC register.</a:t>
            </a:r>
          </a:p>
          <a:p>
            <a:pPr algn="just">
              <a:lnSpc>
                <a:spcPct val="150000"/>
              </a:lnSpc>
              <a:spcAft>
                <a:spcPts val="1000"/>
              </a:spcAft>
            </a:pPr>
            <a:r>
              <a:rPr lang="en-US" sz="2000" dirty="0">
                <a:solidFill>
                  <a:schemeClr val="tx1"/>
                </a:solidFill>
              </a:rPr>
              <a:t>Step 6 − Save the contents of all registers from the control stack into memory.</a:t>
            </a:r>
          </a:p>
          <a:p>
            <a:pPr algn="just">
              <a:lnSpc>
                <a:spcPct val="150000"/>
              </a:lnSpc>
              <a:spcAft>
                <a:spcPts val="1000"/>
              </a:spcAft>
            </a:pPr>
            <a:r>
              <a:rPr lang="en-US" sz="2000" dirty="0">
                <a:solidFill>
                  <a:schemeClr val="tx1"/>
                </a:solidFill>
              </a:rPr>
              <a:t>Step 7 − Find out the cause of interrupt, or interrupt type, or invokes the appropriate routine.</a:t>
            </a:r>
          </a:p>
          <a:p>
            <a:pPr algn="just">
              <a:lnSpc>
                <a:spcPct val="150000"/>
              </a:lnSpc>
              <a:spcAft>
                <a:spcPts val="1000"/>
              </a:spcAft>
            </a:pPr>
            <a:r>
              <a:rPr lang="en-US" sz="2000" dirty="0">
                <a:solidFill>
                  <a:schemeClr val="tx1"/>
                </a:solidFill>
              </a:rPr>
              <a:t>Step 8 − Restore saved registers from the stack.</a:t>
            </a:r>
          </a:p>
          <a:p>
            <a:pPr algn="just">
              <a:lnSpc>
                <a:spcPct val="150000"/>
              </a:lnSpc>
              <a:spcAft>
                <a:spcPts val="1000"/>
              </a:spcAft>
            </a:pPr>
            <a:r>
              <a:rPr lang="en-US" sz="2000" dirty="0">
                <a:solidFill>
                  <a:schemeClr val="tx1"/>
                </a:solidFill>
              </a:rPr>
              <a:t>Step 9 − Restore the PC to dispatch the original process</a:t>
            </a:r>
            <a:endParaRPr lang="en-US" sz="1700" b="1" dirty="0">
              <a:solidFill>
                <a:schemeClr val="tx1"/>
              </a:solidFill>
            </a:endParaRPr>
          </a:p>
        </p:txBody>
      </p:sp>
      <p:pic>
        <p:nvPicPr>
          <p:cNvPr id="14338" name="Picture 2" descr="Instruction Cycle with Interrupts">
            <a:extLst>
              <a:ext uri="{FF2B5EF4-FFF2-40B4-BE49-F238E27FC236}">
                <a16:creationId xmlns:a16="http://schemas.microsoft.com/office/drawing/2014/main" xmlns="" id="{F31F48C9-D057-FE6B-D001-B8764F31F2F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7000" y="2757488"/>
            <a:ext cx="57150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419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702156"/>
            <a:ext cx="11029616" cy="744089"/>
          </a:xfrm>
        </p:spPr>
        <p:txBody>
          <a:bodyPr/>
          <a:lstStyle/>
          <a:p>
            <a:pPr algn="ctr"/>
            <a:r>
              <a:rPr lang="en-IN" dirty="0">
                <a:solidFill>
                  <a:schemeClr val="tx1"/>
                </a:solidFill>
              </a:rPr>
              <a:t>General Register Organization</a:t>
            </a:r>
          </a:p>
        </p:txBody>
      </p:sp>
      <p:sp>
        <p:nvSpPr>
          <p:cNvPr id="3" name="Content Placeholder 2">
            <a:extLst>
              <a:ext uri="{FF2B5EF4-FFF2-40B4-BE49-F238E27FC236}">
                <a16:creationId xmlns:a16="http://schemas.microsoft.com/office/drawing/2014/main" xmlns="" id="{F0FDCF73-0D34-5A63-96AF-95F79870EC02}"/>
              </a:ext>
            </a:extLst>
          </p:cNvPr>
          <p:cNvSpPr>
            <a:spLocks noGrp="1"/>
          </p:cNvSpPr>
          <p:nvPr>
            <p:ph idx="1"/>
          </p:nvPr>
        </p:nvSpPr>
        <p:spPr>
          <a:xfrm>
            <a:off x="850644" y="1548882"/>
            <a:ext cx="10490712" cy="4417138"/>
          </a:xfrm>
        </p:spPr>
        <p:txBody>
          <a:bodyPr>
            <a:normAutofit/>
          </a:bodyPr>
          <a:lstStyle/>
          <a:p>
            <a:pPr algn="just">
              <a:lnSpc>
                <a:spcPct val="100000"/>
              </a:lnSpc>
              <a:spcAft>
                <a:spcPts val="1000"/>
              </a:spcAft>
            </a:pPr>
            <a:r>
              <a:rPr lang="en-US" sz="2300" dirty="0">
                <a:solidFill>
                  <a:schemeClr val="tx1"/>
                </a:solidFill>
              </a:rPr>
              <a:t>When a large number of registers are included in the CPU it is efficient to connect them through a common system bus.</a:t>
            </a:r>
          </a:p>
          <a:p>
            <a:pPr algn="just">
              <a:lnSpc>
                <a:spcPct val="100000"/>
              </a:lnSpc>
              <a:spcAft>
                <a:spcPts val="1000"/>
              </a:spcAft>
            </a:pPr>
            <a:r>
              <a:rPr lang="en-US" sz="2300" dirty="0">
                <a:solidFill>
                  <a:schemeClr val="tx1"/>
                </a:solidFill>
              </a:rPr>
              <a:t>Because registers communicate with each other not only for direct data transfers but also while performing various microoperations.</a:t>
            </a:r>
          </a:p>
          <a:p>
            <a:pPr algn="just">
              <a:lnSpc>
                <a:spcPct val="100000"/>
              </a:lnSpc>
              <a:spcAft>
                <a:spcPts val="1000"/>
              </a:spcAft>
            </a:pPr>
            <a:endParaRPr lang="en-US" sz="2300" dirty="0">
              <a:solidFill>
                <a:schemeClr val="tx1"/>
              </a:solidFill>
            </a:endParaRPr>
          </a:p>
          <a:p>
            <a:pPr marL="0" indent="0" algn="ctr">
              <a:lnSpc>
                <a:spcPct val="100000"/>
              </a:lnSpc>
              <a:spcAft>
                <a:spcPts val="1000"/>
              </a:spcAft>
              <a:buNone/>
            </a:pPr>
            <a:endParaRPr lang="en-US" sz="2300"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Tree>
    <p:extLst>
      <p:ext uri="{BB962C8B-B14F-4D97-AF65-F5344CB8AC3E}">
        <p14:creationId xmlns:p14="http://schemas.microsoft.com/office/powerpoint/2010/main" xmlns="" val="29766212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C121-FB98-43F5-CAEF-58C52EC50461}"/>
              </a:ext>
            </a:extLst>
          </p:cNvPr>
          <p:cNvSpPr>
            <a:spLocks noGrp="1"/>
          </p:cNvSpPr>
          <p:nvPr>
            <p:ph type="title"/>
          </p:nvPr>
        </p:nvSpPr>
        <p:spPr>
          <a:xfrm>
            <a:off x="581192" y="2857038"/>
            <a:ext cx="11029616" cy="988332"/>
          </a:xfrm>
        </p:spPr>
        <p:txBody>
          <a:bodyPr/>
          <a:lstStyle/>
          <a:p>
            <a:pPr algn="ctr"/>
            <a:r>
              <a:rPr lang="en-US" dirty="0">
                <a:solidFill>
                  <a:schemeClr val="tx1"/>
                </a:solidFill>
              </a:rPr>
              <a:t>7. RISC, and CISC</a:t>
            </a:r>
          </a:p>
        </p:txBody>
      </p:sp>
    </p:spTree>
    <p:extLst>
      <p:ext uri="{BB962C8B-B14F-4D97-AF65-F5344CB8AC3E}">
        <p14:creationId xmlns:p14="http://schemas.microsoft.com/office/powerpoint/2010/main" xmlns="" val="8707954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Reduced Instruction Set Computer Processor (RISC)</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423861" y="1566863"/>
            <a:ext cx="6605589" cy="5072062"/>
          </a:xfrm>
        </p:spPr>
        <p:txBody>
          <a:bodyPr>
            <a:normAutofit fontScale="85000" lnSpcReduction="10000"/>
          </a:bodyPr>
          <a:lstStyle/>
          <a:p>
            <a:pPr algn="just">
              <a:lnSpc>
                <a:spcPct val="150000"/>
              </a:lnSpc>
              <a:spcAft>
                <a:spcPts val="1000"/>
              </a:spcAft>
            </a:pPr>
            <a:r>
              <a:rPr lang="en-US" sz="2000" dirty="0">
                <a:solidFill>
                  <a:schemeClr val="tx1"/>
                </a:solidFill>
              </a:rPr>
              <a:t>RISC is a microprocessor architecture that uses a simple set of instructions that can be substantially modified. </a:t>
            </a:r>
          </a:p>
          <a:p>
            <a:pPr algn="just">
              <a:lnSpc>
                <a:spcPct val="150000"/>
              </a:lnSpc>
              <a:spcAft>
                <a:spcPts val="1000"/>
              </a:spcAft>
            </a:pPr>
            <a:r>
              <a:rPr lang="en-US" sz="2000" dirty="0">
                <a:solidFill>
                  <a:schemeClr val="tx1"/>
                </a:solidFill>
              </a:rPr>
              <a:t>It is designed to reduce the time it takes for instructions to execute by optimizing and reducing the number of instructions. It means that each instruction cycle has only one clock per cycle, and each cycle consists of three parameters: fetch, decode, and execute. </a:t>
            </a:r>
          </a:p>
          <a:p>
            <a:pPr algn="just">
              <a:lnSpc>
                <a:spcPct val="150000"/>
              </a:lnSpc>
              <a:spcAft>
                <a:spcPts val="1000"/>
              </a:spcAft>
            </a:pPr>
            <a:r>
              <a:rPr lang="en-US" sz="2000" dirty="0">
                <a:solidFill>
                  <a:schemeClr val="tx1"/>
                </a:solidFill>
              </a:rPr>
              <a:t>The RISC processor can also combine multiple complex instructions into a simple one. RISC chips require several transistors, making them less expensive to develop and reducing instruction execution time.</a:t>
            </a:r>
          </a:p>
          <a:p>
            <a:pPr algn="just">
              <a:lnSpc>
                <a:spcPct val="150000"/>
              </a:lnSpc>
              <a:spcAft>
                <a:spcPts val="1000"/>
              </a:spcAft>
            </a:pPr>
            <a:r>
              <a:rPr lang="en-US" sz="2000" dirty="0">
                <a:solidFill>
                  <a:schemeClr val="tx1"/>
                </a:solidFill>
              </a:rPr>
              <a:t>Examples of RISC processors are PowerPC, Microchip PIC, SUN's SPARC, RISC-V.</a:t>
            </a:r>
            <a:endParaRPr lang="en-US" sz="1700" b="1" dirty="0">
              <a:solidFill>
                <a:schemeClr val="tx1"/>
              </a:solidFill>
            </a:endParaRPr>
          </a:p>
        </p:txBody>
      </p:sp>
      <p:pic>
        <p:nvPicPr>
          <p:cNvPr id="4" name="Picture 3">
            <a:extLst>
              <a:ext uri="{FF2B5EF4-FFF2-40B4-BE49-F238E27FC236}">
                <a16:creationId xmlns:a16="http://schemas.microsoft.com/office/drawing/2014/main" xmlns="" id="{7D382863-B30C-4A5E-BAF3-EB8CBF7ACE3A}"/>
              </a:ext>
            </a:extLst>
          </p:cNvPr>
          <p:cNvPicPr>
            <a:picLocks noChangeAspect="1"/>
          </p:cNvPicPr>
          <p:nvPr/>
        </p:nvPicPr>
        <p:blipFill>
          <a:blip r:embed="rId2"/>
          <a:stretch>
            <a:fillRect/>
          </a:stretch>
        </p:blipFill>
        <p:spPr>
          <a:xfrm>
            <a:off x="7810361" y="2095501"/>
            <a:ext cx="3495814" cy="3133724"/>
          </a:xfrm>
          <a:prstGeom prst="rect">
            <a:avLst/>
          </a:prstGeom>
        </p:spPr>
      </p:pic>
      <p:sp>
        <p:nvSpPr>
          <p:cNvPr id="6" name="TextBox 5">
            <a:extLst>
              <a:ext uri="{FF2B5EF4-FFF2-40B4-BE49-F238E27FC236}">
                <a16:creationId xmlns:a16="http://schemas.microsoft.com/office/drawing/2014/main" xmlns="" id="{B6821B32-F838-EA9F-F7F5-B0458985595A}"/>
              </a:ext>
            </a:extLst>
          </p:cNvPr>
          <p:cNvSpPr txBox="1"/>
          <p:nvPr/>
        </p:nvSpPr>
        <p:spPr>
          <a:xfrm>
            <a:off x="8562975" y="5524500"/>
            <a:ext cx="2143125" cy="369332"/>
          </a:xfrm>
          <a:prstGeom prst="rect">
            <a:avLst/>
          </a:prstGeom>
          <a:noFill/>
        </p:spPr>
        <p:txBody>
          <a:bodyPr wrap="square" rtlCol="0">
            <a:spAutoFit/>
          </a:bodyPr>
          <a:lstStyle/>
          <a:p>
            <a:pPr algn="ctr"/>
            <a:r>
              <a:rPr lang="en-IN" b="1" i="0" dirty="0">
                <a:solidFill>
                  <a:srgbClr val="36393E"/>
                </a:solidFill>
                <a:effectLst/>
                <a:latin typeface="Muli"/>
              </a:rPr>
              <a:t>RISC Architecture</a:t>
            </a:r>
            <a:endParaRPr lang="en-IN" dirty="0"/>
          </a:p>
        </p:txBody>
      </p:sp>
    </p:spTree>
    <p:extLst>
      <p:ext uri="{BB962C8B-B14F-4D97-AF65-F5344CB8AC3E}">
        <p14:creationId xmlns:p14="http://schemas.microsoft.com/office/powerpoint/2010/main" xmlns="" val="324810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Features of RISC Processor </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423861" y="1566863"/>
            <a:ext cx="11029616" cy="5072062"/>
          </a:xfrm>
        </p:spPr>
        <p:txBody>
          <a:bodyPr>
            <a:normAutofit/>
          </a:bodyPr>
          <a:lstStyle/>
          <a:p>
            <a:pPr algn="just">
              <a:lnSpc>
                <a:spcPct val="150000"/>
              </a:lnSpc>
              <a:spcAft>
                <a:spcPts val="1000"/>
              </a:spcAft>
            </a:pPr>
            <a:r>
              <a:rPr lang="en-US" sz="2000" dirty="0">
                <a:solidFill>
                  <a:schemeClr val="tx1"/>
                </a:solidFill>
              </a:rPr>
              <a:t>RISC processors use one clock per cycle (CPI) to execute each instruction in a computer. Each CPI also comprises the methods for fetching, decoding, and executing computer instructions.</a:t>
            </a:r>
          </a:p>
          <a:p>
            <a:pPr algn="just">
              <a:lnSpc>
                <a:spcPct val="150000"/>
              </a:lnSpc>
              <a:spcAft>
                <a:spcPts val="1000"/>
              </a:spcAft>
            </a:pPr>
            <a:r>
              <a:rPr lang="en-US" sz="2000" dirty="0">
                <a:solidFill>
                  <a:schemeClr val="tx1"/>
                </a:solidFill>
              </a:rPr>
              <a:t>Multiple registers in RISC processors allow them to hold instructions, reply fast to the computer, and interact with computer memory as little as possible.</a:t>
            </a:r>
          </a:p>
          <a:p>
            <a:pPr algn="just">
              <a:lnSpc>
                <a:spcPct val="150000"/>
              </a:lnSpc>
              <a:spcAft>
                <a:spcPts val="1000"/>
              </a:spcAft>
            </a:pPr>
            <a:r>
              <a:rPr lang="en-US" sz="2000" dirty="0">
                <a:solidFill>
                  <a:schemeClr val="tx1"/>
                </a:solidFill>
              </a:rPr>
              <a:t>The RISC processors use the pipelining technique to execute multiple parts or stages of instructions to perform more efficiently.</a:t>
            </a:r>
          </a:p>
          <a:p>
            <a:pPr algn="just">
              <a:lnSpc>
                <a:spcPct val="150000"/>
              </a:lnSpc>
              <a:spcAft>
                <a:spcPts val="1000"/>
              </a:spcAft>
            </a:pPr>
            <a:r>
              <a:rPr lang="en-US" sz="2000" dirty="0">
                <a:solidFill>
                  <a:schemeClr val="tx1"/>
                </a:solidFill>
              </a:rPr>
              <a:t>RISC has a simple addressing mode and fixed instruction length for the pipeline execution.</a:t>
            </a:r>
          </a:p>
          <a:p>
            <a:pPr algn="just">
              <a:lnSpc>
                <a:spcPct val="150000"/>
              </a:lnSpc>
              <a:spcAft>
                <a:spcPts val="1000"/>
              </a:spcAft>
            </a:pPr>
            <a:r>
              <a:rPr lang="en-US" sz="2000" dirty="0">
                <a:solidFill>
                  <a:schemeClr val="tx1"/>
                </a:solidFill>
              </a:rPr>
              <a:t>It uses LOAD and STORE instructions to access the memory location.</a:t>
            </a:r>
            <a:endParaRPr lang="en-US" sz="1700" b="1" dirty="0">
              <a:solidFill>
                <a:schemeClr val="tx1"/>
              </a:solidFill>
            </a:endParaRPr>
          </a:p>
        </p:txBody>
      </p:sp>
    </p:spTree>
    <p:extLst>
      <p:ext uri="{BB962C8B-B14F-4D97-AF65-F5344CB8AC3E}">
        <p14:creationId xmlns:p14="http://schemas.microsoft.com/office/powerpoint/2010/main" xmlns="" val="3781572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Complex Instruction Set Computer (CISC)</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423860" y="1566863"/>
            <a:ext cx="7481889" cy="5072062"/>
          </a:xfrm>
        </p:spPr>
        <p:txBody>
          <a:bodyPr>
            <a:normAutofit fontScale="85000" lnSpcReduction="10000"/>
          </a:bodyPr>
          <a:lstStyle/>
          <a:p>
            <a:pPr algn="just">
              <a:lnSpc>
                <a:spcPct val="150000"/>
              </a:lnSpc>
              <a:spcAft>
                <a:spcPts val="1000"/>
              </a:spcAft>
            </a:pPr>
            <a:r>
              <a:rPr lang="en-US" sz="2000" dirty="0">
                <a:solidFill>
                  <a:schemeClr val="tx1"/>
                </a:solidFill>
              </a:rPr>
              <a:t>Intel developed the CISC processor. </a:t>
            </a:r>
          </a:p>
          <a:p>
            <a:pPr algn="just">
              <a:lnSpc>
                <a:spcPct val="150000"/>
              </a:lnSpc>
              <a:spcAft>
                <a:spcPts val="1000"/>
              </a:spcAft>
            </a:pPr>
            <a:r>
              <a:rPr lang="en-US" sz="2000" dirty="0">
                <a:solidFill>
                  <a:schemeClr val="tx1"/>
                </a:solidFill>
              </a:rPr>
              <a:t>It has an extensive collection of complex instructions that range from simple to very complex and specializes in the assembly language level, which takes a long time to execute the instructions. </a:t>
            </a:r>
          </a:p>
          <a:p>
            <a:pPr algn="just">
              <a:lnSpc>
                <a:spcPct val="150000"/>
              </a:lnSpc>
              <a:spcAft>
                <a:spcPts val="1000"/>
              </a:spcAft>
            </a:pPr>
            <a:r>
              <a:rPr lang="en-US" sz="2000" dirty="0">
                <a:solidFill>
                  <a:schemeClr val="tx1"/>
                </a:solidFill>
              </a:rPr>
              <a:t>CISC approaches reducing the number of instructions on each program and ignoring the number of cycles per instruction. </a:t>
            </a:r>
          </a:p>
          <a:p>
            <a:pPr algn="just">
              <a:lnSpc>
                <a:spcPct val="150000"/>
              </a:lnSpc>
              <a:spcAft>
                <a:spcPts val="1000"/>
              </a:spcAft>
            </a:pPr>
            <a:r>
              <a:rPr lang="en-US" sz="2000" dirty="0">
                <a:solidFill>
                  <a:schemeClr val="tx1"/>
                </a:solidFill>
              </a:rPr>
              <a:t>It emphasizes building complex instructions directly in the hardware because the hardware is always faster than the software. </a:t>
            </a:r>
          </a:p>
          <a:p>
            <a:pPr algn="just">
              <a:lnSpc>
                <a:spcPct val="150000"/>
              </a:lnSpc>
              <a:spcAft>
                <a:spcPts val="1000"/>
              </a:spcAft>
            </a:pPr>
            <a:r>
              <a:rPr lang="en-US" sz="2000" dirty="0">
                <a:solidFill>
                  <a:schemeClr val="tx1"/>
                </a:solidFill>
              </a:rPr>
              <a:t>CISC chips are relatively slower than RISC chips but use little instructions.</a:t>
            </a:r>
          </a:p>
          <a:p>
            <a:pPr algn="just">
              <a:lnSpc>
                <a:spcPct val="150000"/>
              </a:lnSpc>
              <a:spcAft>
                <a:spcPts val="1000"/>
              </a:spcAft>
            </a:pPr>
            <a:r>
              <a:rPr lang="en-US" sz="2000" b="1" dirty="0">
                <a:solidFill>
                  <a:schemeClr val="tx1"/>
                </a:solidFill>
              </a:rPr>
              <a:t>Examples</a:t>
            </a:r>
            <a:r>
              <a:rPr lang="en-US" sz="2000" dirty="0">
                <a:solidFill>
                  <a:schemeClr val="tx1"/>
                </a:solidFill>
              </a:rPr>
              <a:t> of CISC processors are AMD, Intel x86, and the System/360.</a:t>
            </a:r>
            <a:endParaRPr lang="en-US" sz="1700" b="1" dirty="0">
              <a:solidFill>
                <a:schemeClr val="tx1"/>
              </a:solidFill>
            </a:endParaRPr>
          </a:p>
        </p:txBody>
      </p:sp>
      <p:sp>
        <p:nvSpPr>
          <p:cNvPr id="6" name="TextBox 5">
            <a:extLst>
              <a:ext uri="{FF2B5EF4-FFF2-40B4-BE49-F238E27FC236}">
                <a16:creationId xmlns:a16="http://schemas.microsoft.com/office/drawing/2014/main" xmlns="" id="{B6821B32-F838-EA9F-F7F5-B0458985595A}"/>
              </a:ext>
            </a:extLst>
          </p:cNvPr>
          <p:cNvSpPr txBox="1"/>
          <p:nvPr/>
        </p:nvSpPr>
        <p:spPr>
          <a:xfrm>
            <a:off x="8562975" y="5524500"/>
            <a:ext cx="2143125" cy="369332"/>
          </a:xfrm>
          <a:prstGeom prst="rect">
            <a:avLst/>
          </a:prstGeom>
          <a:noFill/>
        </p:spPr>
        <p:txBody>
          <a:bodyPr wrap="square" rtlCol="0">
            <a:spAutoFit/>
          </a:bodyPr>
          <a:lstStyle/>
          <a:p>
            <a:pPr algn="ctr"/>
            <a:r>
              <a:rPr lang="en-IN" b="1" dirty="0">
                <a:solidFill>
                  <a:srgbClr val="36393E"/>
                </a:solidFill>
                <a:latin typeface="Muli"/>
              </a:rPr>
              <a:t>C</a:t>
            </a:r>
            <a:r>
              <a:rPr lang="en-IN" b="1" i="0" dirty="0">
                <a:solidFill>
                  <a:srgbClr val="36393E"/>
                </a:solidFill>
                <a:effectLst/>
                <a:latin typeface="Muli"/>
              </a:rPr>
              <a:t>ISC Architecture</a:t>
            </a:r>
            <a:endParaRPr lang="en-IN" dirty="0"/>
          </a:p>
        </p:txBody>
      </p:sp>
      <p:pic>
        <p:nvPicPr>
          <p:cNvPr id="7" name="Picture 6">
            <a:extLst>
              <a:ext uri="{FF2B5EF4-FFF2-40B4-BE49-F238E27FC236}">
                <a16:creationId xmlns:a16="http://schemas.microsoft.com/office/drawing/2014/main" xmlns="" id="{DBA7370A-4458-C087-7C35-5BC8BA38B639}"/>
              </a:ext>
            </a:extLst>
          </p:cNvPr>
          <p:cNvPicPr>
            <a:picLocks noChangeAspect="1"/>
          </p:cNvPicPr>
          <p:nvPr/>
        </p:nvPicPr>
        <p:blipFill>
          <a:blip r:embed="rId2"/>
          <a:stretch>
            <a:fillRect/>
          </a:stretch>
        </p:blipFill>
        <p:spPr>
          <a:xfrm>
            <a:off x="8147520" y="2310644"/>
            <a:ext cx="3802710" cy="2789162"/>
          </a:xfrm>
          <a:prstGeom prst="rect">
            <a:avLst/>
          </a:prstGeom>
        </p:spPr>
      </p:pic>
    </p:spTree>
    <p:extLst>
      <p:ext uri="{BB962C8B-B14F-4D97-AF65-F5344CB8AC3E}">
        <p14:creationId xmlns:p14="http://schemas.microsoft.com/office/powerpoint/2010/main" xmlns="" val="1416323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81193" y="729658"/>
            <a:ext cx="11029616" cy="529975"/>
          </a:xfrm>
        </p:spPr>
        <p:txBody>
          <a:bodyPr>
            <a:normAutofit/>
          </a:bodyPr>
          <a:lstStyle/>
          <a:p>
            <a:pPr algn="ctr"/>
            <a:r>
              <a:rPr lang="en-US" dirty="0">
                <a:solidFill>
                  <a:schemeClr val="tx1"/>
                </a:solidFill>
              </a:rPr>
              <a:t>Features of CISC Processor </a:t>
            </a:r>
            <a:endParaRPr lang="en-IN" dirty="0">
              <a:solidFill>
                <a:schemeClr val="tx1"/>
              </a:solidFill>
            </a:endParaRPr>
          </a:p>
        </p:txBody>
      </p:sp>
      <p:sp>
        <p:nvSpPr>
          <p:cNvPr id="5" name="Content Placeholder 2">
            <a:extLst>
              <a:ext uri="{FF2B5EF4-FFF2-40B4-BE49-F238E27FC236}">
                <a16:creationId xmlns:a16="http://schemas.microsoft.com/office/drawing/2014/main" xmlns="" id="{5843F3F9-23F6-9E9F-8E81-6ABCCC88A556}"/>
              </a:ext>
            </a:extLst>
          </p:cNvPr>
          <p:cNvSpPr>
            <a:spLocks noGrp="1"/>
          </p:cNvSpPr>
          <p:nvPr>
            <p:ph idx="1"/>
          </p:nvPr>
        </p:nvSpPr>
        <p:spPr>
          <a:xfrm>
            <a:off x="423861" y="1566863"/>
            <a:ext cx="11029616" cy="5072062"/>
          </a:xfrm>
        </p:spPr>
        <p:txBody>
          <a:bodyPr>
            <a:normAutofit/>
          </a:bodyPr>
          <a:lstStyle/>
          <a:p>
            <a:pPr algn="just">
              <a:lnSpc>
                <a:spcPct val="150000"/>
              </a:lnSpc>
              <a:spcAft>
                <a:spcPts val="1000"/>
              </a:spcAft>
            </a:pPr>
            <a:r>
              <a:rPr lang="en-US" sz="2000" dirty="0">
                <a:solidFill>
                  <a:schemeClr val="tx1"/>
                </a:solidFill>
              </a:rPr>
              <a:t>CISC may take longer than a single clock cycle to execute the code.</a:t>
            </a:r>
          </a:p>
          <a:p>
            <a:pPr algn="just">
              <a:lnSpc>
                <a:spcPct val="150000"/>
              </a:lnSpc>
              <a:spcAft>
                <a:spcPts val="1000"/>
              </a:spcAft>
            </a:pPr>
            <a:r>
              <a:rPr lang="en-US" sz="2000" dirty="0">
                <a:solidFill>
                  <a:schemeClr val="tx1"/>
                </a:solidFill>
              </a:rPr>
              <a:t>The length of the code is short, so it requires minimal RAM.</a:t>
            </a:r>
          </a:p>
          <a:p>
            <a:pPr algn="just">
              <a:lnSpc>
                <a:spcPct val="150000"/>
              </a:lnSpc>
              <a:spcAft>
                <a:spcPts val="1000"/>
              </a:spcAft>
            </a:pPr>
            <a:r>
              <a:rPr lang="en-US" sz="2000" dirty="0">
                <a:solidFill>
                  <a:schemeClr val="tx1"/>
                </a:solidFill>
              </a:rPr>
              <a:t>It provides more accessible programming in assembly language.</a:t>
            </a:r>
          </a:p>
          <a:p>
            <a:pPr algn="just">
              <a:lnSpc>
                <a:spcPct val="150000"/>
              </a:lnSpc>
              <a:spcAft>
                <a:spcPts val="1000"/>
              </a:spcAft>
            </a:pPr>
            <a:r>
              <a:rPr lang="en-US" sz="2000" dirty="0">
                <a:solidFill>
                  <a:schemeClr val="tx1"/>
                </a:solidFill>
              </a:rPr>
              <a:t>It focuses on creating instructions on hardware rather than software because they are faster to develop.</a:t>
            </a:r>
          </a:p>
          <a:p>
            <a:pPr algn="just">
              <a:lnSpc>
                <a:spcPct val="150000"/>
              </a:lnSpc>
              <a:spcAft>
                <a:spcPts val="1000"/>
              </a:spcAft>
            </a:pPr>
            <a:r>
              <a:rPr lang="en-US" sz="2000" dirty="0">
                <a:solidFill>
                  <a:schemeClr val="tx1"/>
                </a:solidFill>
              </a:rPr>
              <a:t>It comprises fewer registers and more addressing nodes, typically 5 to 20.</a:t>
            </a:r>
            <a:endParaRPr lang="en-US" sz="1700" b="1" dirty="0">
              <a:solidFill>
                <a:schemeClr val="tx1"/>
              </a:solidFill>
            </a:endParaRPr>
          </a:p>
        </p:txBody>
      </p:sp>
    </p:spTree>
    <p:extLst>
      <p:ext uri="{BB962C8B-B14F-4D97-AF65-F5344CB8AC3E}">
        <p14:creationId xmlns:p14="http://schemas.microsoft.com/office/powerpoint/2010/main" xmlns="" val="11987455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0FC58-45EF-5927-A959-001D36693FBF}"/>
              </a:ext>
            </a:extLst>
          </p:cNvPr>
          <p:cNvSpPr>
            <a:spLocks noGrp="1"/>
          </p:cNvSpPr>
          <p:nvPr>
            <p:ph type="title"/>
          </p:nvPr>
        </p:nvSpPr>
        <p:spPr>
          <a:xfrm>
            <a:off x="525210" y="1242842"/>
            <a:ext cx="4000138" cy="529975"/>
          </a:xfrm>
        </p:spPr>
        <p:txBody>
          <a:bodyPr>
            <a:normAutofit fontScale="90000"/>
          </a:bodyPr>
          <a:lstStyle/>
          <a:p>
            <a:pPr algn="ctr"/>
            <a:r>
              <a:rPr lang="en-US" dirty="0">
                <a:solidFill>
                  <a:schemeClr val="tx1"/>
                </a:solidFill>
              </a:rPr>
              <a:t>Difference Between RISC And CISC</a:t>
            </a:r>
            <a:endParaRPr lang="en-IN" dirty="0">
              <a:solidFill>
                <a:schemeClr val="tx1"/>
              </a:solidFill>
            </a:endParaRPr>
          </a:p>
        </p:txBody>
      </p:sp>
      <p:pic>
        <p:nvPicPr>
          <p:cNvPr id="4" name="Picture 3">
            <a:extLst>
              <a:ext uri="{FF2B5EF4-FFF2-40B4-BE49-F238E27FC236}">
                <a16:creationId xmlns:a16="http://schemas.microsoft.com/office/drawing/2014/main" xmlns="" id="{9D13B457-48B9-693A-F676-4ADDE528A75B}"/>
              </a:ext>
            </a:extLst>
          </p:cNvPr>
          <p:cNvPicPr>
            <a:picLocks noChangeAspect="1"/>
          </p:cNvPicPr>
          <p:nvPr/>
        </p:nvPicPr>
        <p:blipFill>
          <a:blip r:embed="rId2"/>
          <a:stretch>
            <a:fillRect/>
          </a:stretch>
        </p:blipFill>
        <p:spPr>
          <a:xfrm>
            <a:off x="4385389" y="0"/>
            <a:ext cx="7625662" cy="6858000"/>
          </a:xfrm>
          <a:prstGeom prst="rect">
            <a:avLst/>
          </a:prstGeom>
        </p:spPr>
      </p:pic>
    </p:spTree>
    <p:extLst>
      <p:ext uri="{BB962C8B-B14F-4D97-AF65-F5344CB8AC3E}">
        <p14:creationId xmlns:p14="http://schemas.microsoft.com/office/powerpoint/2010/main" xmlns="" val="262620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650837"/>
            <a:ext cx="11029616" cy="744089"/>
          </a:xfrm>
        </p:spPr>
        <p:txBody>
          <a:bodyPr/>
          <a:lstStyle/>
          <a:p>
            <a:pPr algn="ctr"/>
            <a:r>
              <a:rPr lang="en-US" dirty="0">
                <a:solidFill>
                  <a:schemeClr val="tx1"/>
                </a:solidFill>
              </a:rPr>
              <a:t>A Bus organization for seven CPU registers</a:t>
            </a:r>
            <a:endParaRPr lang="en-IN"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pic>
        <p:nvPicPr>
          <p:cNvPr id="8" name="Picture 7">
            <a:extLst>
              <a:ext uri="{FF2B5EF4-FFF2-40B4-BE49-F238E27FC236}">
                <a16:creationId xmlns:a16="http://schemas.microsoft.com/office/drawing/2014/main" xmlns="" id="{2469E990-5804-E138-A220-202F6FB6FE44}"/>
              </a:ext>
            </a:extLst>
          </p:cNvPr>
          <p:cNvPicPr>
            <a:picLocks noChangeAspect="1"/>
          </p:cNvPicPr>
          <p:nvPr/>
        </p:nvPicPr>
        <p:blipFill rotWithShape="1">
          <a:blip r:embed="rId2"/>
          <a:srcRect l="2944" r="5191"/>
          <a:stretch/>
        </p:blipFill>
        <p:spPr>
          <a:xfrm>
            <a:off x="5954484" y="1446245"/>
            <a:ext cx="5999583" cy="4656223"/>
          </a:xfrm>
          <a:prstGeom prst="rect">
            <a:avLst/>
          </a:prstGeom>
        </p:spPr>
      </p:pic>
      <p:sp>
        <p:nvSpPr>
          <p:cNvPr id="11" name="Content Placeholder 2">
            <a:extLst>
              <a:ext uri="{FF2B5EF4-FFF2-40B4-BE49-F238E27FC236}">
                <a16:creationId xmlns:a16="http://schemas.microsoft.com/office/drawing/2014/main" xmlns="" id="{A13AECC1-8C94-713E-6132-AE2DCA7E2228}"/>
              </a:ext>
            </a:extLst>
          </p:cNvPr>
          <p:cNvSpPr>
            <a:spLocks noGrp="1"/>
          </p:cNvSpPr>
          <p:nvPr>
            <p:ph idx="1"/>
          </p:nvPr>
        </p:nvSpPr>
        <p:spPr>
          <a:xfrm>
            <a:off x="115077" y="1685330"/>
            <a:ext cx="5430939" cy="1822980"/>
          </a:xfrm>
        </p:spPr>
        <p:txBody>
          <a:bodyPr>
            <a:normAutofit fontScale="92500"/>
          </a:bodyPr>
          <a:lstStyle/>
          <a:p>
            <a:pPr algn="just">
              <a:lnSpc>
                <a:spcPct val="100000"/>
              </a:lnSpc>
              <a:spcAft>
                <a:spcPts val="1000"/>
              </a:spcAft>
            </a:pPr>
            <a:r>
              <a:rPr lang="en-US" sz="2300" dirty="0">
                <a:solidFill>
                  <a:schemeClr val="tx1"/>
                </a:solidFill>
              </a:rPr>
              <a:t>The control unit directs the information flow through ALU by</a:t>
            </a:r>
          </a:p>
          <a:p>
            <a:pPr lvl="1" algn="just">
              <a:spcAft>
                <a:spcPts val="1000"/>
              </a:spcAft>
            </a:pPr>
            <a:r>
              <a:rPr lang="en-US" sz="2000" dirty="0">
                <a:solidFill>
                  <a:schemeClr val="tx1"/>
                </a:solidFill>
              </a:rPr>
              <a:t>Selecting various components in the system. </a:t>
            </a:r>
          </a:p>
          <a:p>
            <a:pPr lvl="1" algn="just">
              <a:spcAft>
                <a:spcPts val="1000"/>
              </a:spcAft>
            </a:pPr>
            <a:r>
              <a:rPr lang="en-US" sz="2000" dirty="0">
                <a:solidFill>
                  <a:schemeClr val="tx1"/>
                </a:solidFill>
              </a:rPr>
              <a:t>Selecting the Function of ALU.</a:t>
            </a:r>
          </a:p>
        </p:txBody>
      </p:sp>
      <p:sp>
        <p:nvSpPr>
          <p:cNvPr id="3" name="Content Placeholder 2">
            <a:extLst>
              <a:ext uri="{FF2B5EF4-FFF2-40B4-BE49-F238E27FC236}">
                <a16:creationId xmlns:a16="http://schemas.microsoft.com/office/drawing/2014/main" xmlns="" id="{B9EAF4EF-71B2-A534-4192-4F7B28E69479}"/>
              </a:ext>
            </a:extLst>
          </p:cNvPr>
          <p:cNvSpPr txBox="1">
            <a:spLocks/>
          </p:cNvSpPr>
          <p:nvPr/>
        </p:nvSpPr>
        <p:spPr>
          <a:xfrm>
            <a:off x="115077" y="3508310"/>
            <a:ext cx="5430939" cy="297646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spcAft>
                <a:spcPts val="1000"/>
              </a:spcAft>
            </a:pPr>
            <a:r>
              <a:rPr lang="en-US" sz="2300" b="1">
                <a:solidFill>
                  <a:schemeClr val="tx1"/>
                </a:solidFill>
              </a:rPr>
              <a:t>Example: </a:t>
            </a:r>
            <a:r>
              <a:rPr lang="en-US" sz="2300">
                <a:solidFill>
                  <a:schemeClr val="tx1"/>
                </a:solidFill>
              </a:rPr>
              <a:t>R1 </a:t>
            </a:r>
            <a:r>
              <a:rPr lang="en-US" sz="2300">
                <a:solidFill>
                  <a:schemeClr val="tx1"/>
                </a:solidFill>
                <a:latin typeface="Franklin Gothic Book" panose="020B0503020102020204" pitchFamily="34" charset="0"/>
              </a:rPr>
              <a:t>←</a:t>
            </a:r>
            <a:r>
              <a:rPr lang="en-US" sz="2300">
                <a:solidFill>
                  <a:schemeClr val="tx1"/>
                </a:solidFill>
              </a:rPr>
              <a:t> R2 + R3</a:t>
            </a:r>
          </a:p>
          <a:p>
            <a:pPr marL="781200" lvl="1" indent="-457200" algn="just">
              <a:spcAft>
                <a:spcPts val="1000"/>
              </a:spcAft>
              <a:buFont typeface="+mj-lt"/>
              <a:buAutoNum type="arabicPeriod"/>
            </a:pPr>
            <a:r>
              <a:rPr lang="en-US" sz="2000">
                <a:solidFill>
                  <a:schemeClr val="tx1"/>
                </a:solidFill>
              </a:rPr>
              <a:t>MUX A selector (SELA): BUS A </a:t>
            </a:r>
            <a:r>
              <a:rPr lang="en-US" sz="2000">
                <a:solidFill>
                  <a:schemeClr val="tx1"/>
                </a:solidFill>
                <a:latin typeface="Franklin Gothic Book" panose="020B0503020102020204" pitchFamily="34" charset="0"/>
              </a:rPr>
              <a:t>←</a:t>
            </a:r>
            <a:r>
              <a:rPr lang="en-US" sz="2000">
                <a:solidFill>
                  <a:schemeClr val="tx1"/>
                </a:solidFill>
              </a:rPr>
              <a:t> R2.</a:t>
            </a:r>
          </a:p>
          <a:p>
            <a:pPr marL="781200" lvl="1" indent="-457200" algn="just">
              <a:spcAft>
                <a:spcPts val="1000"/>
              </a:spcAft>
              <a:buFont typeface="+mj-lt"/>
              <a:buAutoNum type="arabicPeriod"/>
            </a:pPr>
            <a:r>
              <a:rPr lang="en-US" sz="2000">
                <a:solidFill>
                  <a:schemeClr val="tx1"/>
                </a:solidFill>
              </a:rPr>
              <a:t>MUX B selector (SELB): BUS B </a:t>
            </a:r>
            <a:r>
              <a:rPr lang="en-US" sz="2000">
                <a:solidFill>
                  <a:schemeClr val="tx1"/>
                </a:solidFill>
                <a:latin typeface="Franklin Gothic Book" panose="020B0503020102020204" pitchFamily="34" charset="0"/>
              </a:rPr>
              <a:t>←</a:t>
            </a:r>
            <a:r>
              <a:rPr lang="en-US" sz="2000">
                <a:solidFill>
                  <a:schemeClr val="tx1"/>
                </a:solidFill>
              </a:rPr>
              <a:t> R3.</a:t>
            </a:r>
          </a:p>
          <a:p>
            <a:pPr marL="781200" lvl="1" indent="-457200" algn="just">
              <a:spcAft>
                <a:spcPts val="1000"/>
              </a:spcAft>
              <a:buFont typeface="+mj-lt"/>
              <a:buAutoNum type="arabicPeriod"/>
            </a:pPr>
            <a:r>
              <a:rPr lang="en-US" sz="2000">
                <a:solidFill>
                  <a:schemeClr val="tx1"/>
                </a:solidFill>
              </a:rPr>
              <a:t>ALU operation selector (OPR): ALU to ADD.</a:t>
            </a:r>
          </a:p>
          <a:p>
            <a:pPr marL="781200" lvl="1" indent="-457200" algn="just">
              <a:spcAft>
                <a:spcPts val="1000"/>
              </a:spcAft>
              <a:buFont typeface="+mj-lt"/>
              <a:buAutoNum type="arabicPeriod"/>
            </a:pPr>
            <a:r>
              <a:rPr lang="en-US" sz="2000">
                <a:solidFill>
                  <a:schemeClr val="tx1"/>
                </a:solidFill>
              </a:rPr>
              <a:t>Decoder destination selector (SELD): R1</a:t>
            </a:r>
            <a:r>
              <a:rPr lang="en-US" sz="2000">
                <a:solidFill>
                  <a:schemeClr val="tx1"/>
                </a:solidFill>
                <a:latin typeface="Franklin Gothic Book" panose="020B0503020102020204" pitchFamily="34" charset="0"/>
              </a:rPr>
              <a:t>←</a:t>
            </a:r>
            <a:r>
              <a:rPr lang="en-US" sz="2000">
                <a:solidFill>
                  <a:schemeClr val="tx1"/>
                </a:solidFill>
              </a:rPr>
              <a:t>Out Bus</a:t>
            </a:r>
          </a:p>
          <a:p>
            <a:pPr algn="just">
              <a:spcAft>
                <a:spcPts val="1000"/>
              </a:spcAft>
            </a:pPr>
            <a:r>
              <a:rPr lang="en-US" sz="2000">
                <a:solidFill>
                  <a:schemeClr val="tx1"/>
                </a:solidFill>
              </a:rPr>
              <a:t>The entire information is passed through the </a:t>
            </a:r>
            <a:r>
              <a:rPr lang="en-US" sz="2000" b="1">
                <a:solidFill>
                  <a:schemeClr val="tx1"/>
                </a:solidFill>
              </a:rPr>
              <a:t>Control Word.</a:t>
            </a:r>
            <a:endParaRPr lang="en-US" sz="2000" b="1" dirty="0">
              <a:solidFill>
                <a:schemeClr val="tx1"/>
              </a:solidFill>
            </a:endParaRPr>
          </a:p>
        </p:txBody>
      </p:sp>
    </p:spTree>
    <p:extLst>
      <p:ext uri="{BB962C8B-B14F-4D97-AF65-F5344CB8AC3E}">
        <p14:creationId xmlns:p14="http://schemas.microsoft.com/office/powerpoint/2010/main" xmlns="" val="165737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3AFB-E6F1-B2BC-AF6F-AF9D98BDF85A}"/>
              </a:ext>
            </a:extLst>
          </p:cNvPr>
          <p:cNvSpPr>
            <a:spLocks noGrp="1"/>
          </p:cNvSpPr>
          <p:nvPr>
            <p:ph type="title"/>
          </p:nvPr>
        </p:nvSpPr>
        <p:spPr>
          <a:xfrm>
            <a:off x="581192" y="650837"/>
            <a:ext cx="11029616" cy="744089"/>
          </a:xfrm>
        </p:spPr>
        <p:txBody>
          <a:bodyPr/>
          <a:lstStyle/>
          <a:p>
            <a:pPr algn="ctr"/>
            <a:r>
              <a:rPr lang="en-US" dirty="0">
                <a:solidFill>
                  <a:schemeClr val="tx1"/>
                </a:solidFill>
              </a:rPr>
              <a:t>Control Word Format</a:t>
            </a:r>
            <a:endParaRPr lang="en-IN" dirty="0">
              <a:solidFill>
                <a:schemeClr val="tx1"/>
              </a:solidFill>
            </a:endParaRPr>
          </a:p>
        </p:txBody>
      </p:sp>
      <p:sp>
        <p:nvSpPr>
          <p:cNvPr id="4" name="Content Placeholder 2">
            <a:extLst>
              <a:ext uri="{FF2B5EF4-FFF2-40B4-BE49-F238E27FC236}">
                <a16:creationId xmlns:a16="http://schemas.microsoft.com/office/drawing/2014/main" xmlns="" id="{1B73D4D3-E839-CEA7-C163-A30CF0E2C733}"/>
              </a:ext>
            </a:extLst>
          </p:cNvPr>
          <p:cNvSpPr txBox="1">
            <a:spLocks/>
          </p:cNvSpPr>
          <p:nvPr/>
        </p:nvSpPr>
        <p:spPr>
          <a:xfrm>
            <a:off x="6335487" y="1548882"/>
            <a:ext cx="5741436" cy="441713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IN" sz="2300" dirty="0"/>
          </a:p>
        </p:txBody>
      </p:sp>
      <p:sp>
        <p:nvSpPr>
          <p:cNvPr id="11" name="Content Placeholder 2">
            <a:extLst>
              <a:ext uri="{FF2B5EF4-FFF2-40B4-BE49-F238E27FC236}">
                <a16:creationId xmlns:a16="http://schemas.microsoft.com/office/drawing/2014/main" xmlns="" id="{A13AECC1-8C94-713E-6132-AE2DCA7E2228}"/>
              </a:ext>
            </a:extLst>
          </p:cNvPr>
          <p:cNvSpPr>
            <a:spLocks noGrp="1"/>
          </p:cNvSpPr>
          <p:nvPr>
            <p:ph idx="1"/>
          </p:nvPr>
        </p:nvSpPr>
        <p:spPr>
          <a:xfrm>
            <a:off x="115077" y="1862612"/>
            <a:ext cx="5386757" cy="3782409"/>
          </a:xfrm>
        </p:spPr>
        <p:txBody>
          <a:bodyPr>
            <a:normAutofit/>
          </a:bodyPr>
          <a:lstStyle/>
          <a:p>
            <a:pPr algn="just">
              <a:lnSpc>
                <a:spcPct val="100000"/>
              </a:lnSpc>
              <a:spcAft>
                <a:spcPts val="1000"/>
              </a:spcAft>
            </a:pPr>
            <a:r>
              <a:rPr lang="en-US" sz="2300" dirty="0">
                <a:solidFill>
                  <a:schemeClr val="tx1"/>
                </a:solidFill>
              </a:rPr>
              <a:t>The control word is determined by the sum of the binary selection inputs. </a:t>
            </a:r>
          </a:p>
          <a:p>
            <a:pPr algn="just">
              <a:lnSpc>
                <a:spcPct val="100000"/>
              </a:lnSpc>
              <a:spcAft>
                <a:spcPts val="1000"/>
              </a:spcAft>
            </a:pPr>
            <a:r>
              <a:rPr lang="en-US" sz="2300" dirty="0">
                <a:solidFill>
                  <a:schemeClr val="tx1"/>
                </a:solidFill>
              </a:rPr>
              <a:t>It is divided into four sections. </a:t>
            </a:r>
          </a:p>
          <a:p>
            <a:pPr lvl="1" algn="just">
              <a:spcAft>
                <a:spcPts val="1000"/>
              </a:spcAft>
            </a:pPr>
            <a:r>
              <a:rPr lang="en-US" sz="2000" dirty="0">
                <a:solidFill>
                  <a:schemeClr val="tx1"/>
                </a:solidFill>
              </a:rPr>
              <a:t>SELA, SELB, and SELD each have three bits,</a:t>
            </a:r>
          </a:p>
          <a:p>
            <a:pPr lvl="1" algn="just">
              <a:spcAft>
                <a:spcPts val="1000"/>
              </a:spcAft>
            </a:pPr>
            <a:r>
              <a:rPr lang="en-US" sz="2000" dirty="0">
                <a:solidFill>
                  <a:schemeClr val="tx1"/>
                </a:solidFill>
              </a:rPr>
              <a:t>the OPR field has four bits.</a:t>
            </a:r>
          </a:p>
          <a:p>
            <a:pPr lvl="1" algn="just">
              <a:spcAft>
                <a:spcPts val="1000"/>
              </a:spcAft>
            </a:pPr>
            <a:r>
              <a:rPr lang="en-US" sz="2000" dirty="0">
                <a:solidFill>
                  <a:schemeClr val="tx1"/>
                </a:solidFill>
              </a:rPr>
              <a:t>For </a:t>
            </a:r>
            <a:r>
              <a:rPr lang="en-US" sz="2000" b="1" dirty="0">
                <a:solidFill>
                  <a:schemeClr val="tx1"/>
                </a:solidFill>
              </a:rPr>
              <a:t>a total </a:t>
            </a:r>
            <a:r>
              <a:rPr lang="en-US" sz="2000" b="1">
                <a:solidFill>
                  <a:schemeClr val="tx1"/>
                </a:solidFill>
              </a:rPr>
              <a:t>of 14 </a:t>
            </a:r>
            <a:r>
              <a:rPr lang="en-US" sz="2000" b="1" dirty="0">
                <a:solidFill>
                  <a:schemeClr val="tx1"/>
                </a:solidFill>
              </a:rPr>
              <a:t>bits </a:t>
            </a:r>
            <a:r>
              <a:rPr lang="en-US" sz="2000" dirty="0">
                <a:solidFill>
                  <a:schemeClr val="tx1"/>
                </a:solidFill>
              </a:rPr>
              <a:t>in the control word.</a:t>
            </a:r>
            <a:endParaRPr lang="en-US" sz="1700" dirty="0">
              <a:solidFill>
                <a:schemeClr val="tx1"/>
              </a:solidFill>
            </a:endParaRPr>
          </a:p>
        </p:txBody>
      </p:sp>
      <p:pic>
        <p:nvPicPr>
          <p:cNvPr id="5" name="Picture 4">
            <a:extLst>
              <a:ext uri="{FF2B5EF4-FFF2-40B4-BE49-F238E27FC236}">
                <a16:creationId xmlns:a16="http://schemas.microsoft.com/office/drawing/2014/main" xmlns="" id="{4018B88E-CE09-4B19-8972-57EBD2341190}"/>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7396298" y="2161021"/>
            <a:ext cx="3619814" cy="710277"/>
          </a:xfrm>
          <a:prstGeom prst="rect">
            <a:avLst/>
          </a:prstGeom>
        </p:spPr>
      </p:pic>
      <p:sp>
        <p:nvSpPr>
          <p:cNvPr id="6" name="Rectangle: Rounded Corners 5">
            <a:extLst>
              <a:ext uri="{FF2B5EF4-FFF2-40B4-BE49-F238E27FC236}">
                <a16:creationId xmlns:a16="http://schemas.microsoft.com/office/drawing/2014/main" xmlns="" id="{E80C8716-3EB4-FE4F-B1FD-89AB04B79B17}"/>
              </a:ext>
            </a:extLst>
          </p:cNvPr>
          <p:cNvSpPr/>
          <p:nvPr/>
        </p:nvSpPr>
        <p:spPr>
          <a:xfrm>
            <a:off x="5719314" y="3980480"/>
            <a:ext cx="1543635" cy="14406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Three bits of SELA choose a source register for the ALU’s A input.</a:t>
            </a:r>
            <a:endParaRPr lang="en-IN" sz="1400" b="1" dirty="0"/>
          </a:p>
        </p:txBody>
      </p:sp>
      <p:sp>
        <p:nvSpPr>
          <p:cNvPr id="9" name="Rectangle: Rounded Corners 8">
            <a:extLst>
              <a:ext uri="{FF2B5EF4-FFF2-40B4-BE49-F238E27FC236}">
                <a16:creationId xmlns:a16="http://schemas.microsoft.com/office/drawing/2014/main" xmlns="" id="{1ABF58B6-615F-2C1A-BE40-09C604F6E740}"/>
              </a:ext>
            </a:extLst>
          </p:cNvPr>
          <p:cNvSpPr/>
          <p:nvPr/>
        </p:nvSpPr>
        <p:spPr>
          <a:xfrm>
            <a:off x="7308746" y="3980480"/>
            <a:ext cx="1505569" cy="14406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Three bits of SELB choose a source register for the ALU’s B input.</a:t>
            </a:r>
            <a:endParaRPr lang="en-IN" sz="1400" b="1" dirty="0"/>
          </a:p>
        </p:txBody>
      </p:sp>
      <p:sp>
        <p:nvSpPr>
          <p:cNvPr id="10" name="Rectangle: Rounded Corners 9">
            <a:extLst>
              <a:ext uri="{FF2B5EF4-FFF2-40B4-BE49-F238E27FC236}">
                <a16:creationId xmlns:a16="http://schemas.microsoft.com/office/drawing/2014/main" xmlns="" id="{FF3A5030-88AE-9327-BBDC-2C3B302CE85B}"/>
              </a:ext>
            </a:extLst>
          </p:cNvPr>
          <p:cNvSpPr/>
          <p:nvPr/>
        </p:nvSpPr>
        <p:spPr>
          <a:xfrm>
            <a:off x="8898178" y="3986702"/>
            <a:ext cx="1505569" cy="11601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The three bits of SELD pick a target register.</a:t>
            </a:r>
            <a:endParaRPr lang="en-IN" sz="1400" b="1" dirty="0"/>
          </a:p>
        </p:txBody>
      </p:sp>
      <p:sp>
        <p:nvSpPr>
          <p:cNvPr id="12" name="Rectangle: Rounded Corners 11">
            <a:extLst>
              <a:ext uri="{FF2B5EF4-FFF2-40B4-BE49-F238E27FC236}">
                <a16:creationId xmlns:a16="http://schemas.microsoft.com/office/drawing/2014/main" xmlns="" id="{BA2212D3-2E60-DA3E-EA66-8A217A8236DD}"/>
              </a:ext>
            </a:extLst>
          </p:cNvPr>
          <p:cNvSpPr/>
          <p:nvPr/>
        </p:nvSpPr>
        <p:spPr>
          <a:xfrm>
            <a:off x="10487610" y="3986702"/>
            <a:ext cx="1505569" cy="1160105"/>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1" i="0" dirty="0">
                <a:solidFill>
                  <a:srgbClr val="36393E"/>
                </a:solidFill>
                <a:effectLst/>
                <a:latin typeface="Muli"/>
              </a:rPr>
              <a:t>The four bits of OPR determine the ALU operation</a:t>
            </a:r>
          </a:p>
        </p:txBody>
      </p:sp>
      <p:cxnSp>
        <p:nvCxnSpPr>
          <p:cNvPr id="14" name="Straight Arrow Connector 13">
            <a:extLst>
              <a:ext uri="{FF2B5EF4-FFF2-40B4-BE49-F238E27FC236}">
                <a16:creationId xmlns:a16="http://schemas.microsoft.com/office/drawing/2014/main" xmlns="" id="{9039BF7E-CE21-96F0-CD40-FEB017B0EA91}"/>
              </a:ext>
            </a:extLst>
          </p:cNvPr>
          <p:cNvCxnSpPr>
            <a:cxnSpLocks/>
            <a:endCxn id="6" idx="0"/>
          </p:cNvCxnSpPr>
          <p:nvPr/>
        </p:nvCxnSpPr>
        <p:spPr>
          <a:xfrm rot="10800000" flipV="1">
            <a:off x="6491133" y="2715206"/>
            <a:ext cx="1337255" cy="126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0A61BA97-90AF-8E19-E635-6B90595750C1}"/>
              </a:ext>
            </a:extLst>
          </p:cNvPr>
          <p:cNvCxnSpPr>
            <a:cxnSpLocks/>
            <a:endCxn id="9" idx="0"/>
          </p:cNvCxnSpPr>
          <p:nvPr/>
        </p:nvCxnSpPr>
        <p:spPr>
          <a:xfrm rot="5400000">
            <a:off x="7722868" y="3119185"/>
            <a:ext cx="1199958" cy="52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FC2E7A65-777E-EE81-9761-9DB8B757E4D0}"/>
              </a:ext>
            </a:extLst>
          </p:cNvPr>
          <p:cNvCxnSpPr>
            <a:cxnSpLocks/>
            <a:endCxn id="10" idx="0"/>
          </p:cNvCxnSpPr>
          <p:nvPr/>
        </p:nvCxnSpPr>
        <p:spPr>
          <a:xfrm>
            <a:off x="9417816" y="2715208"/>
            <a:ext cx="233147" cy="127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062B8272-C2C1-882B-4C49-D1FFA3BA8B7A}"/>
              </a:ext>
            </a:extLst>
          </p:cNvPr>
          <p:cNvCxnSpPr>
            <a:cxnSpLocks/>
            <a:endCxn id="12" idx="0"/>
          </p:cNvCxnSpPr>
          <p:nvPr/>
        </p:nvCxnSpPr>
        <p:spPr>
          <a:xfrm>
            <a:off x="10403747" y="2715208"/>
            <a:ext cx="836648" cy="1271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302334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{2411A837-5673-435A-A064-DF4DA52C5F02}tf33552983_win32</Template>
  <TotalTime>10589</TotalTime>
  <Words>6709</Words>
  <Application>Microsoft Office PowerPoint</Application>
  <PresentationFormat>Custom</PresentationFormat>
  <Paragraphs>920</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DividendVTI</vt:lpstr>
      <vt:lpstr>Central Processing Unit</vt:lpstr>
      <vt:lpstr>Content</vt:lpstr>
      <vt:lpstr>1. General register organization</vt:lpstr>
      <vt:lpstr>Introduction</vt:lpstr>
      <vt:lpstr>Introduction</vt:lpstr>
      <vt:lpstr>General Register Organization</vt:lpstr>
      <vt:lpstr>General Register Organization</vt:lpstr>
      <vt:lpstr>A Bus organization for seven CPU registers</vt:lpstr>
      <vt:lpstr>Control Word Format</vt:lpstr>
      <vt:lpstr>Control Word Format</vt:lpstr>
      <vt:lpstr>Micro-Operations at ALU</vt:lpstr>
      <vt:lpstr>2. Stack organization</vt:lpstr>
      <vt:lpstr>Stack organization</vt:lpstr>
      <vt:lpstr>Stack in Computer architecture</vt:lpstr>
      <vt:lpstr>Register Stack Organization</vt:lpstr>
      <vt:lpstr>Register Stack Organization</vt:lpstr>
      <vt:lpstr>Register Stack Organization</vt:lpstr>
      <vt:lpstr>Memory Stack Organization</vt:lpstr>
      <vt:lpstr>memory Stack Organization</vt:lpstr>
      <vt:lpstr>Reverse Polish Notation</vt:lpstr>
      <vt:lpstr>Reverse Polish Notation</vt:lpstr>
      <vt:lpstr>Evaluation of Arithmetic Expression</vt:lpstr>
      <vt:lpstr>Evaluation of Arithmetic Expression</vt:lpstr>
      <vt:lpstr>Processor Organization</vt:lpstr>
      <vt:lpstr>3. Instruction format </vt:lpstr>
      <vt:lpstr>Instruction Format</vt:lpstr>
      <vt:lpstr> CPU Organization</vt:lpstr>
      <vt:lpstr>Instruction Format Representation</vt:lpstr>
      <vt:lpstr>Instruction Format Type</vt:lpstr>
      <vt:lpstr> ZERO (0) ADDRESS INSTRUCTION FORMAT</vt:lpstr>
      <vt:lpstr>ONE (1) ADDRESS INSTRUCTION FORMAT</vt:lpstr>
      <vt:lpstr>TWO (2) ADDRESS INSTRUCTION FORMAT</vt:lpstr>
      <vt:lpstr>THREE (3) ADDRESS INSTRUCTION FORMAT</vt:lpstr>
      <vt:lpstr>4. Addressing Modes</vt:lpstr>
      <vt:lpstr>Addressing modes</vt:lpstr>
      <vt:lpstr>Slide 36</vt:lpstr>
      <vt:lpstr>Slide 37</vt:lpstr>
      <vt:lpstr>Slide 38</vt:lpstr>
      <vt:lpstr>Slide 39</vt:lpstr>
      <vt:lpstr>Slide 40</vt:lpstr>
      <vt:lpstr>Slide 41</vt:lpstr>
      <vt:lpstr>Slide 42</vt:lpstr>
      <vt:lpstr>Slide 43</vt:lpstr>
      <vt:lpstr>Applications of Addressing modes</vt:lpstr>
      <vt:lpstr>Advantages of Addressing modes</vt:lpstr>
      <vt:lpstr>Example: Addressing modes</vt:lpstr>
      <vt:lpstr>Slide 47</vt:lpstr>
      <vt:lpstr>5. Data transfer and manipulation</vt:lpstr>
      <vt:lpstr>Introduction</vt:lpstr>
      <vt:lpstr>Types of Instructions</vt:lpstr>
      <vt:lpstr>Data Transfer Instructions</vt:lpstr>
      <vt:lpstr>Data Transfer Instructions </vt:lpstr>
      <vt:lpstr>Data Manipulation Instructions</vt:lpstr>
      <vt:lpstr>1. Arithmetic Instructions</vt:lpstr>
      <vt:lpstr>2. Logical and bit manipulation instructions </vt:lpstr>
      <vt:lpstr>3. Shift instructions </vt:lpstr>
      <vt:lpstr>6. Program Control</vt:lpstr>
      <vt:lpstr>Program control Instructions</vt:lpstr>
      <vt:lpstr>Program control Instructions</vt:lpstr>
      <vt:lpstr>Program control Instructions</vt:lpstr>
      <vt:lpstr>Status Bit Conditions/ Flag, Processor Status Word</vt:lpstr>
      <vt:lpstr>Status Bit Conditions/ Flag, Processor Status Word</vt:lpstr>
      <vt:lpstr>1. Conditional Branch Instructions</vt:lpstr>
      <vt:lpstr>2. SUBROUTINE CALL AND RETURN</vt:lpstr>
      <vt:lpstr>2. SUBROUTINE CALL AND RETURN</vt:lpstr>
      <vt:lpstr>2. SUBROUTINE CALL AND RETURN</vt:lpstr>
      <vt:lpstr>3. Program Interrupt</vt:lpstr>
      <vt:lpstr>3. Program Interrupt</vt:lpstr>
      <vt:lpstr>3. Interrupt Procedure</vt:lpstr>
      <vt:lpstr>7. RISC, and CISC</vt:lpstr>
      <vt:lpstr>Reduced Instruction Set Computer Processor (RISC)</vt:lpstr>
      <vt:lpstr>Features of RISC Processor </vt:lpstr>
      <vt:lpstr>Complex Instruction Set Computer (CISC)</vt:lpstr>
      <vt:lpstr>Features of CISC Processor </vt:lpstr>
      <vt:lpstr>Difference Between RISC And CISC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Processing Unit</dc:title>
  <dc:creator>ANCHIT LAKHANPAL</dc:creator>
  <cp:lastModifiedBy>Dr. Manju Khurana</cp:lastModifiedBy>
  <cp:revision>90</cp:revision>
  <dcterms:created xsi:type="dcterms:W3CDTF">2023-08-09T05:21:20Z</dcterms:created>
  <dcterms:modified xsi:type="dcterms:W3CDTF">2023-10-27T08:41:13Z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