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82" r:id="rId7"/>
    <p:sldId id="260" r:id="rId8"/>
    <p:sldId id="350" r:id="rId9"/>
    <p:sldId id="373" r:id="rId10"/>
    <p:sldId id="376" r:id="rId11"/>
    <p:sldId id="346" r:id="rId12"/>
    <p:sldId id="345" r:id="rId13"/>
    <p:sldId id="263" r:id="rId14"/>
    <p:sldId id="377" r:id="rId15"/>
    <p:sldId id="378" r:id="rId16"/>
    <p:sldId id="352" r:id="rId17"/>
    <p:sldId id="283" r:id="rId18"/>
    <p:sldId id="266" r:id="rId19"/>
    <p:sldId id="351" r:id="rId20"/>
    <p:sldId id="284" r:id="rId21"/>
    <p:sldId id="281" r:id="rId22"/>
    <p:sldId id="353" r:id="rId23"/>
    <p:sldId id="355" r:id="rId24"/>
    <p:sldId id="287" r:id="rId25"/>
    <p:sldId id="354" r:id="rId26"/>
    <p:sldId id="294" r:id="rId27"/>
    <p:sldId id="295" r:id="rId28"/>
    <p:sldId id="356" r:id="rId29"/>
    <p:sldId id="357" r:id="rId30"/>
    <p:sldId id="365" r:id="rId31"/>
    <p:sldId id="366" r:id="rId32"/>
    <p:sldId id="367" r:id="rId33"/>
    <p:sldId id="358" r:id="rId34"/>
    <p:sldId id="359" r:id="rId35"/>
    <p:sldId id="360" r:id="rId36"/>
    <p:sldId id="361" r:id="rId37"/>
    <p:sldId id="362" r:id="rId38"/>
    <p:sldId id="363" r:id="rId39"/>
    <p:sldId id="364" r:id="rId40"/>
    <p:sldId id="317" r:id="rId41"/>
    <p:sldId id="319" r:id="rId42"/>
    <p:sldId id="368" r:id="rId43"/>
    <p:sldId id="369" r:id="rId44"/>
    <p:sldId id="372" r:id="rId45"/>
    <p:sldId id="371" r:id="rId46"/>
    <p:sldId id="37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BDECA9-CA0F-4EE0-971A-A23239F5474B}"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3B794626-49BA-4F44-8193-13FF858EAB6E}">
      <dgm:prSet phldrT="[Text]"/>
      <dgm:spPr/>
      <dgm:t>
        <a:bodyPr/>
        <a:lstStyle/>
        <a:p>
          <a:r>
            <a:rPr lang="en-IN" dirty="0">
              <a:solidFill>
                <a:schemeClr val="tx1"/>
              </a:solidFill>
            </a:rPr>
            <a:t>Mainly two types of pipelining</a:t>
          </a:r>
        </a:p>
      </dgm:t>
    </dgm:pt>
    <dgm:pt modelId="{7CBA7665-49C5-4208-B175-6C66FEAB330E}" type="parTrans" cxnId="{15D14FDB-8D53-4BB1-BCD3-73490DB7EA31}">
      <dgm:prSet/>
      <dgm:spPr/>
      <dgm:t>
        <a:bodyPr/>
        <a:lstStyle/>
        <a:p>
          <a:endParaRPr lang="en-IN">
            <a:solidFill>
              <a:schemeClr val="tx1"/>
            </a:solidFill>
          </a:endParaRPr>
        </a:p>
      </dgm:t>
    </dgm:pt>
    <dgm:pt modelId="{51F29427-2F0B-4527-A907-3683E031387C}" type="sibTrans" cxnId="{15D14FDB-8D53-4BB1-BCD3-73490DB7EA31}">
      <dgm:prSet/>
      <dgm:spPr/>
      <dgm:t>
        <a:bodyPr/>
        <a:lstStyle/>
        <a:p>
          <a:endParaRPr lang="en-IN">
            <a:solidFill>
              <a:schemeClr val="tx1"/>
            </a:solidFill>
          </a:endParaRPr>
        </a:p>
      </dgm:t>
    </dgm:pt>
    <dgm:pt modelId="{EB061B1B-C92C-47D4-B393-1B7F16796657}">
      <dgm:prSet phldrT="[Text]"/>
      <dgm:spPr/>
      <dgm:t>
        <a:bodyPr/>
        <a:lstStyle/>
        <a:p>
          <a:r>
            <a:rPr lang="en-IN" dirty="0">
              <a:solidFill>
                <a:schemeClr val="tx1"/>
              </a:solidFill>
            </a:rPr>
            <a:t>1. Instruction Pipelining</a:t>
          </a:r>
        </a:p>
      </dgm:t>
    </dgm:pt>
    <dgm:pt modelId="{3B250487-D859-42F0-8969-28F6C481E113}" type="parTrans" cxnId="{9FB427F6-C2D6-4950-9C02-54FCE1D7D2CA}">
      <dgm:prSet/>
      <dgm:spPr/>
      <dgm:t>
        <a:bodyPr/>
        <a:lstStyle/>
        <a:p>
          <a:endParaRPr lang="en-IN">
            <a:solidFill>
              <a:schemeClr val="tx1"/>
            </a:solidFill>
          </a:endParaRPr>
        </a:p>
      </dgm:t>
    </dgm:pt>
    <dgm:pt modelId="{F3F536D6-3112-4919-B8C8-65C2463D71A7}" type="sibTrans" cxnId="{9FB427F6-C2D6-4950-9C02-54FCE1D7D2CA}">
      <dgm:prSet/>
      <dgm:spPr/>
      <dgm:t>
        <a:bodyPr/>
        <a:lstStyle/>
        <a:p>
          <a:endParaRPr lang="en-IN">
            <a:solidFill>
              <a:schemeClr val="tx1"/>
            </a:solidFill>
          </a:endParaRPr>
        </a:p>
      </dgm:t>
    </dgm:pt>
    <dgm:pt modelId="{E8225FBB-3952-468B-8B9F-AD8280CA924E}">
      <dgm:prSet phldrT="[Text]"/>
      <dgm:spPr/>
      <dgm:t>
        <a:bodyPr/>
        <a:lstStyle/>
        <a:p>
          <a:r>
            <a:rPr lang="en-IN" dirty="0">
              <a:solidFill>
                <a:schemeClr val="tx1"/>
              </a:solidFill>
            </a:rPr>
            <a:t>2. Arithmetic Pipelining</a:t>
          </a:r>
        </a:p>
      </dgm:t>
    </dgm:pt>
    <dgm:pt modelId="{289A339A-B65D-4524-9612-196D9A239E20}" type="parTrans" cxnId="{354D2C2F-D55F-4584-8343-78AD96887BB3}">
      <dgm:prSet/>
      <dgm:spPr/>
      <dgm:t>
        <a:bodyPr/>
        <a:lstStyle/>
        <a:p>
          <a:endParaRPr lang="en-IN">
            <a:solidFill>
              <a:schemeClr val="tx1"/>
            </a:solidFill>
          </a:endParaRPr>
        </a:p>
      </dgm:t>
    </dgm:pt>
    <dgm:pt modelId="{F1F0C5D9-A645-4D4F-A0F5-E3E9AFD43E25}" type="sibTrans" cxnId="{354D2C2F-D55F-4584-8343-78AD96887BB3}">
      <dgm:prSet/>
      <dgm:spPr/>
      <dgm:t>
        <a:bodyPr/>
        <a:lstStyle/>
        <a:p>
          <a:endParaRPr lang="en-IN">
            <a:solidFill>
              <a:schemeClr val="tx1"/>
            </a:solidFill>
          </a:endParaRPr>
        </a:p>
      </dgm:t>
    </dgm:pt>
    <dgm:pt modelId="{AF360872-40D1-4F76-8AF0-EBF700E0CA51}" type="pres">
      <dgm:prSet presAssocID="{67BDECA9-CA0F-4EE0-971A-A23239F5474B}" presName="hierChild1" presStyleCnt="0">
        <dgm:presLayoutVars>
          <dgm:orgChart val="1"/>
          <dgm:chPref val="1"/>
          <dgm:dir/>
          <dgm:animOne val="branch"/>
          <dgm:animLvl val="lvl"/>
          <dgm:resizeHandles/>
        </dgm:presLayoutVars>
      </dgm:prSet>
      <dgm:spPr/>
      <dgm:t>
        <a:bodyPr/>
        <a:lstStyle/>
        <a:p>
          <a:endParaRPr lang="en-US"/>
        </a:p>
      </dgm:t>
    </dgm:pt>
    <dgm:pt modelId="{4DD6B30F-9160-474A-8CE3-EE2383AC3497}" type="pres">
      <dgm:prSet presAssocID="{3B794626-49BA-4F44-8193-13FF858EAB6E}" presName="hierRoot1" presStyleCnt="0">
        <dgm:presLayoutVars>
          <dgm:hierBranch val="init"/>
        </dgm:presLayoutVars>
      </dgm:prSet>
      <dgm:spPr/>
    </dgm:pt>
    <dgm:pt modelId="{5ACD6E17-D7B8-407F-A315-2B198B17A171}" type="pres">
      <dgm:prSet presAssocID="{3B794626-49BA-4F44-8193-13FF858EAB6E}" presName="rootComposite1" presStyleCnt="0"/>
      <dgm:spPr/>
    </dgm:pt>
    <dgm:pt modelId="{C3EFCA3E-C0D9-4202-A024-72F31C18A712}" type="pres">
      <dgm:prSet presAssocID="{3B794626-49BA-4F44-8193-13FF858EAB6E}" presName="rootText1" presStyleLbl="node0" presStyleIdx="0" presStyleCnt="1">
        <dgm:presLayoutVars>
          <dgm:chPref val="3"/>
        </dgm:presLayoutVars>
      </dgm:prSet>
      <dgm:spPr/>
      <dgm:t>
        <a:bodyPr/>
        <a:lstStyle/>
        <a:p>
          <a:endParaRPr lang="en-US"/>
        </a:p>
      </dgm:t>
    </dgm:pt>
    <dgm:pt modelId="{AF5B2C7C-F4A7-4D24-BD9A-F20ED94254EF}" type="pres">
      <dgm:prSet presAssocID="{3B794626-49BA-4F44-8193-13FF858EAB6E}" presName="rootConnector1" presStyleLbl="node1" presStyleIdx="0" presStyleCnt="0"/>
      <dgm:spPr/>
      <dgm:t>
        <a:bodyPr/>
        <a:lstStyle/>
        <a:p>
          <a:endParaRPr lang="en-US"/>
        </a:p>
      </dgm:t>
    </dgm:pt>
    <dgm:pt modelId="{C2935CCC-DBF1-4B2B-8CA5-049261713CC5}" type="pres">
      <dgm:prSet presAssocID="{3B794626-49BA-4F44-8193-13FF858EAB6E}" presName="hierChild2" presStyleCnt="0"/>
      <dgm:spPr/>
    </dgm:pt>
    <dgm:pt modelId="{3A5CB49D-08B4-4766-B7F0-D5E486E92302}" type="pres">
      <dgm:prSet presAssocID="{3B250487-D859-42F0-8969-28F6C481E113}" presName="Name37" presStyleLbl="parChTrans1D2" presStyleIdx="0" presStyleCnt="2"/>
      <dgm:spPr/>
      <dgm:t>
        <a:bodyPr/>
        <a:lstStyle/>
        <a:p>
          <a:endParaRPr lang="en-US"/>
        </a:p>
      </dgm:t>
    </dgm:pt>
    <dgm:pt modelId="{6C08D439-FC9A-496C-9422-43117E6D2009}" type="pres">
      <dgm:prSet presAssocID="{EB061B1B-C92C-47D4-B393-1B7F16796657}" presName="hierRoot2" presStyleCnt="0">
        <dgm:presLayoutVars>
          <dgm:hierBranch val="init"/>
        </dgm:presLayoutVars>
      </dgm:prSet>
      <dgm:spPr/>
    </dgm:pt>
    <dgm:pt modelId="{F1BABCD9-1522-4578-A9EE-7E1170E9B88A}" type="pres">
      <dgm:prSet presAssocID="{EB061B1B-C92C-47D4-B393-1B7F16796657}" presName="rootComposite" presStyleCnt="0"/>
      <dgm:spPr/>
    </dgm:pt>
    <dgm:pt modelId="{406E3865-54A8-44BC-AFE7-35B2E40736FA}" type="pres">
      <dgm:prSet presAssocID="{EB061B1B-C92C-47D4-B393-1B7F16796657}" presName="rootText" presStyleLbl="node2" presStyleIdx="0" presStyleCnt="2">
        <dgm:presLayoutVars>
          <dgm:chPref val="3"/>
        </dgm:presLayoutVars>
      </dgm:prSet>
      <dgm:spPr/>
      <dgm:t>
        <a:bodyPr/>
        <a:lstStyle/>
        <a:p>
          <a:endParaRPr lang="en-US"/>
        </a:p>
      </dgm:t>
    </dgm:pt>
    <dgm:pt modelId="{43C24E89-2D9B-4210-AEF5-F7F5426DFB3E}" type="pres">
      <dgm:prSet presAssocID="{EB061B1B-C92C-47D4-B393-1B7F16796657}" presName="rootConnector" presStyleLbl="node2" presStyleIdx="0" presStyleCnt="2"/>
      <dgm:spPr/>
      <dgm:t>
        <a:bodyPr/>
        <a:lstStyle/>
        <a:p>
          <a:endParaRPr lang="en-US"/>
        </a:p>
      </dgm:t>
    </dgm:pt>
    <dgm:pt modelId="{D38828C5-7C6D-4A2C-8409-A77DE9E5BA22}" type="pres">
      <dgm:prSet presAssocID="{EB061B1B-C92C-47D4-B393-1B7F16796657}" presName="hierChild4" presStyleCnt="0"/>
      <dgm:spPr/>
    </dgm:pt>
    <dgm:pt modelId="{6E8B5FA1-3CF0-4814-AC32-F789AFBDECB6}" type="pres">
      <dgm:prSet presAssocID="{EB061B1B-C92C-47D4-B393-1B7F16796657}" presName="hierChild5" presStyleCnt="0"/>
      <dgm:spPr/>
    </dgm:pt>
    <dgm:pt modelId="{73DAD622-87D4-428D-AC84-588F9D514080}" type="pres">
      <dgm:prSet presAssocID="{289A339A-B65D-4524-9612-196D9A239E20}" presName="Name37" presStyleLbl="parChTrans1D2" presStyleIdx="1" presStyleCnt="2"/>
      <dgm:spPr/>
      <dgm:t>
        <a:bodyPr/>
        <a:lstStyle/>
        <a:p>
          <a:endParaRPr lang="en-US"/>
        </a:p>
      </dgm:t>
    </dgm:pt>
    <dgm:pt modelId="{93E82359-6BA3-4245-98C9-8ADA5B86C6E1}" type="pres">
      <dgm:prSet presAssocID="{E8225FBB-3952-468B-8B9F-AD8280CA924E}" presName="hierRoot2" presStyleCnt="0">
        <dgm:presLayoutVars>
          <dgm:hierBranch val="init"/>
        </dgm:presLayoutVars>
      </dgm:prSet>
      <dgm:spPr/>
    </dgm:pt>
    <dgm:pt modelId="{2C139B76-C0D7-467D-81E6-4BA3834F0770}" type="pres">
      <dgm:prSet presAssocID="{E8225FBB-3952-468B-8B9F-AD8280CA924E}" presName="rootComposite" presStyleCnt="0"/>
      <dgm:spPr/>
    </dgm:pt>
    <dgm:pt modelId="{84CD55C3-D5E5-4A8E-9931-431EC0DECC91}" type="pres">
      <dgm:prSet presAssocID="{E8225FBB-3952-468B-8B9F-AD8280CA924E}" presName="rootText" presStyleLbl="node2" presStyleIdx="1" presStyleCnt="2">
        <dgm:presLayoutVars>
          <dgm:chPref val="3"/>
        </dgm:presLayoutVars>
      </dgm:prSet>
      <dgm:spPr/>
      <dgm:t>
        <a:bodyPr/>
        <a:lstStyle/>
        <a:p>
          <a:endParaRPr lang="en-US"/>
        </a:p>
      </dgm:t>
    </dgm:pt>
    <dgm:pt modelId="{ED4C85C5-16FF-409F-95D6-AF49B1EC29C8}" type="pres">
      <dgm:prSet presAssocID="{E8225FBB-3952-468B-8B9F-AD8280CA924E}" presName="rootConnector" presStyleLbl="node2" presStyleIdx="1" presStyleCnt="2"/>
      <dgm:spPr/>
      <dgm:t>
        <a:bodyPr/>
        <a:lstStyle/>
        <a:p>
          <a:endParaRPr lang="en-US"/>
        </a:p>
      </dgm:t>
    </dgm:pt>
    <dgm:pt modelId="{9F844344-1ADC-415B-B69F-C1EE56BB268C}" type="pres">
      <dgm:prSet presAssocID="{E8225FBB-3952-468B-8B9F-AD8280CA924E}" presName="hierChild4" presStyleCnt="0"/>
      <dgm:spPr/>
    </dgm:pt>
    <dgm:pt modelId="{763F2971-4F52-483F-9765-ACA46659C9D8}" type="pres">
      <dgm:prSet presAssocID="{E8225FBB-3952-468B-8B9F-AD8280CA924E}" presName="hierChild5" presStyleCnt="0"/>
      <dgm:spPr/>
    </dgm:pt>
    <dgm:pt modelId="{79325FC3-4DE2-4F01-9C24-AFD2F02D7F81}" type="pres">
      <dgm:prSet presAssocID="{3B794626-49BA-4F44-8193-13FF858EAB6E}" presName="hierChild3" presStyleCnt="0"/>
      <dgm:spPr/>
    </dgm:pt>
  </dgm:ptLst>
  <dgm:cxnLst>
    <dgm:cxn modelId="{8A42BD2C-EEBA-4CFA-ABC3-63DC7B89A735}" type="presOf" srcId="{3B794626-49BA-4F44-8193-13FF858EAB6E}" destId="{C3EFCA3E-C0D9-4202-A024-72F31C18A712}" srcOrd="0" destOrd="0" presId="urn:microsoft.com/office/officeart/2005/8/layout/orgChart1"/>
    <dgm:cxn modelId="{D07FDCC2-820D-49C5-961C-10D1B4F37183}" type="presOf" srcId="{67BDECA9-CA0F-4EE0-971A-A23239F5474B}" destId="{AF360872-40D1-4F76-8AF0-EBF700E0CA51}" srcOrd="0" destOrd="0" presId="urn:microsoft.com/office/officeart/2005/8/layout/orgChart1"/>
    <dgm:cxn modelId="{0090BC34-104F-4290-9BEA-86A71C785D1D}" type="presOf" srcId="{EB061B1B-C92C-47D4-B393-1B7F16796657}" destId="{43C24E89-2D9B-4210-AEF5-F7F5426DFB3E}" srcOrd="1" destOrd="0" presId="urn:microsoft.com/office/officeart/2005/8/layout/orgChart1"/>
    <dgm:cxn modelId="{1906B617-4FB2-4206-889D-DABA94B2CAD3}" type="presOf" srcId="{289A339A-B65D-4524-9612-196D9A239E20}" destId="{73DAD622-87D4-428D-AC84-588F9D514080}" srcOrd="0" destOrd="0" presId="urn:microsoft.com/office/officeart/2005/8/layout/orgChart1"/>
    <dgm:cxn modelId="{354D2C2F-D55F-4584-8343-78AD96887BB3}" srcId="{3B794626-49BA-4F44-8193-13FF858EAB6E}" destId="{E8225FBB-3952-468B-8B9F-AD8280CA924E}" srcOrd="1" destOrd="0" parTransId="{289A339A-B65D-4524-9612-196D9A239E20}" sibTransId="{F1F0C5D9-A645-4D4F-A0F5-E3E9AFD43E25}"/>
    <dgm:cxn modelId="{9FF066FA-0E2E-45FE-80F0-16C90159EFC9}" type="presOf" srcId="{3B250487-D859-42F0-8969-28F6C481E113}" destId="{3A5CB49D-08B4-4766-B7F0-D5E486E92302}" srcOrd="0" destOrd="0" presId="urn:microsoft.com/office/officeart/2005/8/layout/orgChart1"/>
    <dgm:cxn modelId="{4087A5A3-0F30-4A8A-ADA2-BAD56F7577A4}" type="presOf" srcId="{EB061B1B-C92C-47D4-B393-1B7F16796657}" destId="{406E3865-54A8-44BC-AFE7-35B2E40736FA}" srcOrd="0" destOrd="0" presId="urn:microsoft.com/office/officeart/2005/8/layout/orgChart1"/>
    <dgm:cxn modelId="{15D14FDB-8D53-4BB1-BCD3-73490DB7EA31}" srcId="{67BDECA9-CA0F-4EE0-971A-A23239F5474B}" destId="{3B794626-49BA-4F44-8193-13FF858EAB6E}" srcOrd="0" destOrd="0" parTransId="{7CBA7665-49C5-4208-B175-6C66FEAB330E}" sibTransId="{51F29427-2F0B-4527-A907-3683E031387C}"/>
    <dgm:cxn modelId="{A293DABF-0A52-42CC-A0BD-1A92DB6DB7C3}" type="presOf" srcId="{3B794626-49BA-4F44-8193-13FF858EAB6E}" destId="{AF5B2C7C-F4A7-4D24-BD9A-F20ED94254EF}" srcOrd="1" destOrd="0" presId="urn:microsoft.com/office/officeart/2005/8/layout/orgChart1"/>
    <dgm:cxn modelId="{9FB427F6-C2D6-4950-9C02-54FCE1D7D2CA}" srcId="{3B794626-49BA-4F44-8193-13FF858EAB6E}" destId="{EB061B1B-C92C-47D4-B393-1B7F16796657}" srcOrd="0" destOrd="0" parTransId="{3B250487-D859-42F0-8969-28F6C481E113}" sibTransId="{F3F536D6-3112-4919-B8C8-65C2463D71A7}"/>
    <dgm:cxn modelId="{433FB290-2AF7-46C3-A5A7-2C0602F132E6}" type="presOf" srcId="{E8225FBB-3952-468B-8B9F-AD8280CA924E}" destId="{84CD55C3-D5E5-4A8E-9931-431EC0DECC91}" srcOrd="0" destOrd="0" presId="urn:microsoft.com/office/officeart/2005/8/layout/orgChart1"/>
    <dgm:cxn modelId="{A79CAFE6-D10B-4D4D-9E71-7EF959EEC781}" type="presOf" srcId="{E8225FBB-3952-468B-8B9F-AD8280CA924E}" destId="{ED4C85C5-16FF-409F-95D6-AF49B1EC29C8}" srcOrd="1" destOrd="0" presId="urn:microsoft.com/office/officeart/2005/8/layout/orgChart1"/>
    <dgm:cxn modelId="{E85E7A8F-CE66-42A6-87D9-7D4AF5470361}" type="presParOf" srcId="{AF360872-40D1-4F76-8AF0-EBF700E0CA51}" destId="{4DD6B30F-9160-474A-8CE3-EE2383AC3497}" srcOrd="0" destOrd="0" presId="urn:microsoft.com/office/officeart/2005/8/layout/orgChart1"/>
    <dgm:cxn modelId="{A1F90534-5258-4A2A-8C53-75BAE4288E48}" type="presParOf" srcId="{4DD6B30F-9160-474A-8CE3-EE2383AC3497}" destId="{5ACD6E17-D7B8-407F-A315-2B198B17A171}" srcOrd="0" destOrd="0" presId="urn:microsoft.com/office/officeart/2005/8/layout/orgChart1"/>
    <dgm:cxn modelId="{00546C68-1847-414C-B598-7791E9C9C294}" type="presParOf" srcId="{5ACD6E17-D7B8-407F-A315-2B198B17A171}" destId="{C3EFCA3E-C0D9-4202-A024-72F31C18A712}" srcOrd="0" destOrd="0" presId="urn:microsoft.com/office/officeart/2005/8/layout/orgChart1"/>
    <dgm:cxn modelId="{1D9553E9-90DE-44A2-B92C-CD803725EC77}" type="presParOf" srcId="{5ACD6E17-D7B8-407F-A315-2B198B17A171}" destId="{AF5B2C7C-F4A7-4D24-BD9A-F20ED94254EF}" srcOrd="1" destOrd="0" presId="urn:microsoft.com/office/officeart/2005/8/layout/orgChart1"/>
    <dgm:cxn modelId="{A02AF51A-5F84-49FC-98FC-48DACEB1F47F}" type="presParOf" srcId="{4DD6B30F-9160-474A-8CE3-EE2383AC3497}" destId="{C2935CCC-DBF1-4B2B-8CA5-049261713CC5}" srcOrd="1" destOrd="0" presId="urn:microsoft.com/office/officeart/2005/8/layout/orgChart1"/>
    <dgm:cxn modelId="{75BCDC75-1A25-46EC-8E97-81045E2D7DB9}" type="presParOf" srcId="{C2935CCC-DBF1-4B2B-8CA5-049261713CC5}" destId="{3A5CB49D-08B4-4766-B7F0-D5E486E92302}" srcOrd="0" destOrd="0" presId="urn:microsoft.com/office/officeart/2005/8/layout/orgChart1"/>
    <dgm:cxn modelId="{9D8AFCC6-850D-48CC-95EA-1A8F232F46D5}" type="presParOf" srcId="{C2935CCC-DBF1-4B2B-8CA5-049261713CC5}" destId="{6C08D439-FC9A-496C-9422-43117E6D2009}" srcOrd="1" destOrd="0" presId="urn:microsoft.com/office/officeart/2005/8/layout/orgChart1"/>
    <dgm:cxn modelId="{3EEAA21E-584E-4D20-A520-3520D42B85C6}" type="presParOf" srcId="{6C08D439-FC9A-496C-9422-43117E6D2009}" destId="{F1BABCD9-1522-4578-A9EE-7E1170E9B88A}" srcOrd="0" destOrd="0" presId="urn:microsoft.com/office/officeart/2005/8/layout/orgChart1"/>
    <dgm:cxn modelId="{69B2437B-6117-487E-855B-BEFCB25CA4B0}" type="presParOf" srcId="{F1BABCD9-1522-4578-A9EE-7E1170E9B88A}" destId="{406E3865-54A8-44BC-AFE7-35B2E40736FA}" srcOrd="0" destOrd="0" presId="urn:microsoft.com/office/officeart/2005/8/layout/orgChart1"/>
    <dgm:cxn modelId="{AE71ADED-2D0C-46E5-8D9B-AF00F6A1FBF4}" type="presParOf" srcId="{F1BABCD9-1522-4578-A9EE-7E1170E9B88A}" destId="{43C24E89-2D9B-4210-AEF5-F7F5426DFB3E}" srcOrd="1" destOrd="0" presId="urn:microsoft.com/office/officeart/2005/8/layout/orgChart1"/>
    <dgm:cxn modelId="{CCA0A5F9-F9B3-4917-BBC1-0FFE188790FB}" type="presParOf" srcId="{6C08D439-FC9A-496C-9422-43117E6D2009}" destId="{D38828C5-7C6D-4A2C-8409-A77DE9E5BA22}" srcOrd="1" destOrd="0" presId="urn:microsoft.com/office/officeart/2005/8/layout/orgChart1"/>
    <dgm:cxn modelId="{C2846270-2869-4F42-B009-E859822A7049}" type="presParOf" srcId="{6C08D439-FC9A-496C-9422-43117E6D2009}" destId="{6E8B5FA1-3CF0-4814-AC32-F789AFBDECB6}" srcOrd="2" destOrd="0" presId="urn:microsoft.com/office/officeart/2005/8/layout/orgChart1"/>
    <dgm:cxn modelId="{471F45AF-745A-4B95-ACA3-CCE1C25F1522}" type="presParOf" srcId="{C2935CCC-DBF1-4B2B-8CA5-049261713CC5}" destId="{73DAD622-87D4-428D-AC84-588F9D514080}" srcOrd="2" destOrd="0" presId="urn:microsoft.com/office/officeart/2005/8/layout/orgChart1"/>
    <dgm:cxn modelId="{54DD3494-2732-449A-843C-067ED0FFCD83}" type="presParOf" srcId="{C2935CCC-DBF1-4B2B-8CA5-049261713CC5}" destId="{93E82359-6BA3-4245-98C9-8ADA5B86C6E1}" srcOrd="3" destOrd="0" presId="urn:microsoft.com/office/officeart/2005/8/layout/orgChart1"/>
    <dgm:cxn modelId="{6F4EDF98-3196-4C51-A0B5-E4A150289C29}" type="presParOf" srcId="{93E82359-6BA3-4245-98C9-8ADA5B86C6E1}" destId="{2C139B76-C0D7-467D-81E6-4BA3834F0770}" srcOrd="0" destOrd="0" presId="urn:microsoft.com/office/officeart/2005/8/layout/orgChart1"/>
    <dgm:cxn modelId="{B97550AC-B449-46B9-930A-FD9737026952}" type="presParOf" srcId="{2C139B76-C0D7-467D-81E6-4BA3834F0770}" destId="{84CD55C3-D5E5-4A8E-9931-431EC0DECC91}" srcOrd="0" destOrd="0" presId="urn:microsoft.com/office/officeart/2005/8/layout/orgChart1"/>
    <dgm:cxn modelId="{4C740D10-3E54-45CF-8918-5579846265E7}" type="presParOf" srcId="{2C139B76-C0D7-467D-81E6-4BA3834F0770}" destId="{ED4C85C5-16FF-409F-95D6-AF49B1EC29C8}" srcOrd="1" destOrd="0" presId="urn:microsoft.com/office/officeart/2005/8/layout/orgChart1"/>
    <dgm:cxn modelId="{A34DB66F-009A-43C4-854E-2F38026D0EA5}" type="presParOf" srcId="{93E82359-6BA3-4245-98C9-8ADA5B86C6E1}" destId="{9F844344-1ADC-415B-B69F-C1EE56BB268C}" srcOrd="1" destOrd="0" presId="urn:microsoft.com/office/officeart/2005/8/layout/orgChart1"/>
    <dgm:cxn modelId="{A7559A25-996A-4906-A14A-FB811B83E1DA}" type="presParOf" srcId="{93E82359-6BA3-4245-98C9-8ADA5B86C6E1}" destId="{763F2971-4F52-483F-9765-ACA46659C9D8}" srcOrd="2" destOrd="0" presId="urn:microsoft.com/office/officeart/2005/8/layout/orgChart1"/>
    <dgm:cxn modelId="{E981FC25-D1F1-4A41-A9E3-7678B09AA056}" type="presParOf" srcId="{4DD6B30F-9160-474A-8CE3-EE2383AC3497}" destId="{79325FC3-4DE2-4F01-9C24-AFD2F02D7F81}"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AD622-87D4-428D-AC84-588F9D514080}">
      <dsp:nvSpPr>
        <dsp:cNvPr id="0" name=""/>
        <dsp:cNvSpPr/>
      </dsp:nvSpPr>
      <dsp:spPr>
        <a:xfrm>
          <a:off x="4064000" y="2323347"/>
          <a:ext cx="2224013" cy="771971"/>
        </a:xfrm>
        <a:custGeom>
          <a:avLst/>
          <a:gdLst/>
          <a:ahLst/>
          <a:cxnLst/>
          <a:rect l="0" t="0" r="0" b="0"/>
          <a:pathLst>
            <a:path>
              <a:moveTo>
                <a:pt x="0" y="0"/>
              </a:moveTo>
              <a:lnTo>
                <a:pt x="0" y="385985"/>
              </a:lnTo>
              <a:lnTo>
                <a:pt x="2224013" y="385985"/>
              </a:lnTo>
              <a:lnTo>
                <a:pt x="2224013" y="771971"/>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5CB49D-08B4-4766-B7F0-D5E486E92302}">
      <dsp:nvSpPr>
        <dsp:cNvPr id="0" name=""/>
        <dsp:cNvSpPr/>
      </dsp:nvSpPr>
      <dsp:spPr>
        <a:xfrm>
          <a:off x="1839986" y="2323347"/>
          <a:ext cx="2224013" cy="771971"/>
        </a:xfrm>
        <a:custGeom>
          <a:avLst/>
          <a:gdLst/>
          <a:ahLst/>
          <a:cxnLst/>
          <a:rect l="0" t="0" r="0" b="0"/>
          <a:pathLst>
            <a:path>
              <a:moveTo>
                <a:pt x="2224013" y="0"/>
              </a:moveTo>
              <a:lnTo>
                <a:pt x="2224013" y="385985"/>
              </a:lnTo>
              <a:lnTo>
                <a:pt x="0" y="385985"/>
              </a:lnTo>
              <a:lnTo>
                <a:pt x="0" y="771971"/>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EFCA3E-C0D9-4202-A024-72F31C18A712}">
      <dsp:nvSpPr>
        <dsp:cNvPr id="0" name=""/>
        <dsp:cNvSpPr/>
      </dsp:nvSpPr>
      <dsp:spPr>
        <a:xfrm>
          <a:off x="2225972" y="485320"/>
          <a:ext cx="3676054" cy="183802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IN" sz="4500" kern="1200" dirty="0">
              <a:solidFill>
                <a:schemeClr val="tx1"/>
              </a:solidFill>
            </a:rPr>
            <a:t>Mainly two types of pipelining</a:t>
          </a:r>
        </a:p>
      </dsp:txBody>
      <dsp:txXfrm>
        <a:off x="2225972" y="485320"/>
        <a:ext cx="3676054" cy="1838027"/>
      </dsp:txXfrm>
    </dsp:sp>
    <dsp:sp modelId="{406E3865-54A8-44BC-AFE7-35B2E40736FA}">
      <dsp:nvSpPr>
        <dsp:cNvPr id="0" name=""/>
        <dsp:cNvSpPr/>
      </dsp:nvSpPr>
      <dsp:spPr>
        <a:xfrm>
          <a:off x="1959" y="3095319"/>
          <a:ext cx="3676054" cy="183802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IN" sz="4500" kern="1200" dirty="0">
              <a:solidFill>
                <a:schemeClr val="tx1"/>
              </a:solidFill>
            </a:rPr>
            <a:t>1. Instruction Pipelining</a:t>
          </a:r>
        </a:p>
      </dsp:txBody>
      <dsp:txXfrm>
        <a:off x="1959" y="3095319"/>
        <a:ext cx="3676054" cy="1838027"/>
      </dsp:txXfrm>
    </dsp:sp>
    <dsp:sp modelId="{84CD55C3-D5E5-4A8E-9931-431EC0DECC91}">
      <dsp:nvSpPr>
        <dsp:cNvPr id="0" name=""/>
        <dsp:cNvSpPr/>
      </dsp:nvSpPr>
      <dsp:spPr>
        <a:xfrm>
          <a:off x="4449985" y="3095319"/>
          <a:ext cx="3676054" cy="183802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IN" sz="4500" kern="1200" dirty="0">
              <a:solidFill>
                <a:schemeClr val="tx1"/>
              </a:solidFill>
            </a:rPr>
            <a:t>2. Arithmetic Pipelining</a:t>
          </a:r>
        </a:p>
      </dsp:txBody>
      <dsp:txXfrm>
        <a:off x="4449985" y="3095319"/>
        <a:ext cx="3676054" cy="18380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10/30/2023</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10/30/2023</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10/30/2023</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10/30/2023</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10/30/2023</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10/30/2023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10/30/2023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1020431"/>
            <a:ext cx="10993549" cy="1475013"/>
          </a:xfrm>
        </p:spPr>
        <p:txBody>
          <a:bodyPr>
            <a:normAutofit/>
          </a:bodyPr>
          <a:lstStyle/>
          <a:p>
            <a:r>
              <a:rPr lang="en-US" dirty="0">
                <a:solidFill>
                  <a:schemeClr val="tx1"/>
                </a:solidFill>
              </a:rPr>
              <a:t>Pipelining and hazards</a:t>
            </a:r>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4" y="2495445"/>
            <a:ext cx="10993546" cy="468233"/>
          </a:xfrm>
        </p:spPr>
        <p:txBody>
          <a:bodyPr>
            <a:normAutofit/>
          </a:bodyPr>
          <a:lstStyle/>
          <a:p>
            <a:r>
              <a:rPr lang="en-US" b="1" dirty="0"/>
              <a:t>Unit - iv</a:t>
            </a: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extLst>
              <a:ext uri="{28A0092B-C50C-407E-A947-70E740481C1C}">
                <a14:useLocalDpi xmlns:a14="http://schemas.microsoft.com/office/drawing/2010/main" xmlns=""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xmlns=""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419878" y="702156"/>
            <a:ext cx="11190930" cy="744089"/>
          </a:xfrm>
        </p:spPr>
        <p:txBody>
          <a:bodyPr>
            <a:normAutofit fontScale="90000"/>
          </a:bodyPr>
          <a:lstStyle/>
          <a:p>
            <a:pPr algn="ctr"/>
            <a:r>
              <a:rPr lang="en-US" dirty="0">
                <a:solidFill>
                  <a:schemeClr val="tx1"/>
                </a:solidFill>
              </a:rPr>
              <a:t>performance measures for the goodness</a:t>
            </a:r>
            <a:br>
              <a:rPr lang="en-US" dirty="0">
                <a:solidFill>
                  <a:schemeClr val="tx1"/>
                </a:solidFill>
              </a:rPr>
            </a:br>
            <a:r>
              <a:rPr lang="en-US" dirty="0">
                <a:solidFill>
                  <a:schemeClr val="tx1"/>
                </a:solidFill>
              </a:rPr>
              <a:t>of a pipeline</a:t>
            </a:r>
            <a:endParaRPr lang="en-IN" dirty="0">
              <a:solidFill>
                <a:schemeClr val="tx1"/>
              </a:solidFill>
            </a:endParaRP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850644" y="1548882"/>
            <a:ext cx="10490712" cy="2295330"/>
          </a:xfrm>
        </p:spPr>
        <p:txBody>
          <a:bodyPr>
            <a:normAutofit lnSpcReduction="10000"/>
          </a:bodyPr>
          <a:lstStyle/>
          <a:p>
            <a:pPr algn="just">
              <a:lnSpc>
                <a:spcPct val="100000"/>
              </a:lnSpc>
              <a:spcAft>
                <a:spcPts val="1000"/>
              </a:spcAft>
            </a:pPr>
            <a:r>
              <a:rPr lang="en-US" sz="2300" dirty="0">
                <a:solidFill>
                  <a:schemeClr val="tx1"/>
                </a:solidFill>
              </a:rPr>
              <a:t>In order to formulate the performance measures for the goodness of a pipeline in processing a series of instructions</a:t>
            </a:r>
          </a:p>
          <a:p>
            <a:pPr lvl="1" algn="just">
              <a:spcAft>
                <a:spcPts val="1000"/>
              </a:spcAft>
            </a:pPr>
            <a:r>
              <a:rPr lang="en-US" sz="1900" dirty="0">
                <a:solidFill>
                  <a:schemeClr val="tx1"/>
                </a:solidFill>
              </a:rPr>
              <a:t>A space-time chart (called the Gantt’s chart) is used. </a:t>
            </a:r>
          </a:p>
          <a:p>
            <a:pPr lvl="1" algn="just">
              <a:spcAft>
                <a:spcPts val="1000"/>
              </a:spcAft>
            </a:pPr>
            <a:r>
              <a:rPr lang="en-US" sz="1900" dirty="0">
                <a:solidFill>
                  <a:schemeClr val="tx1"/>
                </a:solidFill>
              </a:rPr>
              <a:t>In this chart, the vertical axis represents the segments (four in this case) and the horizontal axis represents time (the time (T) taken by each subunit to perform its task is the same, therefore, known as unit time)</a:t>
            </a:r>
          </a:p>
        </p:txBody>
      </p:sp>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pic>
        <p:nvPicPr>
          <p:cNvPr id="6" name="Picture 5">
            <a:extLst>
              <a:ext uri="{FF2B5EF4-FFF2-40B4-BE49-F238E27FC236}">
                <a16:creationId xmlns:a16="http://schemas.microsoft.com/office/drawing/2014/main" xmlns="" id="{C32C89A8-4AB3-CDAD-E3AA-AFE7D2ABF510}"/>
              </a:ext>
            </a:extLst>
          </p:cNvPr>
          <p:cNvPicPr>
            <a:picLocks noChangeAspect="1"/>
          </p:cNvPicPr>
          <p:nvPr/>
        </p:nvPicPr>
        <p:blipFill>
          <a:blip r:embed="rId2"/>
          <a:stretch>
            <a:fillRect/>
          </a:stretch>
        </p:blipFill>
        <p:spPr>
          <a:xfrm>
            <a:off x="2460417" y="3855460"/>
            <a:ext cx="9731583" cy="3002540"/>
          </a:xfrm>
          <a:prstGeom prst="rect">
            <a:avLst/>
          </a:prstGeom>
        </p:spPr>
      </p:pic>
      <p:sp>
        <p:nvSpPr>
          <p:cNvPr id="7" name="TextBox 6">
            <a:extLst>
              <a:ext uri="{FF2B5EF4-FFF2-40B4-BE49-F238E27FC236}">
                <a16:creationId xmlns:a16="http://schemas.microsoft.com/office/drawing/2014/main" xmlns="" id="{FF23854F-ABB4-64C5-AB27-38EF8FDC34F3}"/>
              </a:ext>
            </a:extLst>
          </p:cNvPr>
          <p:cNvSpPr txBox="1"/>
          <p:nvPr/>
        </p:nvSpPr>
        <p:spPr>
          <a:xfrm>
            <a:off x="164066" y="4156401"/>
            <a:ext cx="2286000" cy="120032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IN" dirty="0">
                <a:solidFill>
                  <a:srgbClr val="FF0000"/>
                </a:solidFill>
              </a:rPr>
              <a:t>13 time units are required to execute 10 instructions using 4-stage pipelining</a:t>
            </a:r>
          </a:p>
        </p:txBody>
      </p:sp>
    </p:spTree>
    <p:extLst>
      <p:ext uri="{BB962C8B-B14F-4D97-AF65-F5344CB8AC3E}">
        <p14:creationId xmlns:p14="http://schemas.microsoft.com/office/powerpoint/2010/main" xmlns="" val="34652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158619" y="702156"/>
            <a:ext cx="11918303" cy="744089"/>
          </a:xfrm>
        </p:spPr>
        <p:txBody>
          <a:bodyPr>
            <a:normAutofit fontScale="90000"/>
          </a:bodyPr>
          <a:lstStyle/>
          <a:p>
            <a:pPr algn="ctr"/>
            <a:r>
              <a:rPr lang="en-US" sz="2200" dirty="0">
                <a:solidFill>
                  <a:schemeClr val="tx1"/>
                </a:solidFill>
              </a:rPr>
              <a:t>performance measures for the goodness of a pipeline</a:t>
            </a:r>
            <a:r>
              <a:rPr lang="en-IN" dirty="0">
                <a:solidFill>
                  <a:schemeClr val="tx1"/>
                </a:solidFill>
              </a:rPr>
              <a:t/>
            </a:r>
            <a:br>
              <a:rPr lang="en-IN" dirty="0">
                <a:solidFill>
                  <a:schemeClr val="tx1"/>
                </a:solidFill>
              </a:rPr>
            </a:br>
            <a:r>
              <a:rPr lang="en-IN" dirty="0">
                <a:solidFill>
                  <a:srgbClr val="FF0000"/>
                </a:solidFill>
              </a:rPr>
              <a:t>Speed-up S(n)</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F0FDCF73-0D34-5A63-96AF-95F79870EC02}"/>
                  </a:ext>
                </a:extLst>
              </p:cNvPr>
              <p:cNvSpPr>
                <a:spLocks noGrp="1"/>
              </p:cNvSpPr>
              <p:nvPr>
                <p:ph idx="1"/>
              </p:nvPr>
            </p:nvSpPr>
            <p:spPr>
              <a:xfrm>
                <a:off x="850644" y="1884784"/>
                <a:ext cx="10490712" cy="4544008"/>
              </a:xfrm>
            </p:spPr>
            <p:txBody>
              <a:bodyPr>
                <a:normAutofit fontScale="92500" lnSpcReduction="20000"/>
              </a:bodyPr>
              <a:lstStyle/>
              <a:p>
                <a:pPr algn="just">
                  <a:lnSpc>
                    <a:spcPct val="100000"/>
                  </a:lnSpc>
                  <a:spcAft>
                    <a:spcPts val="1000"/>
                  </a:spcAft>
                  <a:buFont typeface="Wingdings" panose="05000000000000000000" pitchFamily="2" charset="2"/>
                  <a:buChar char="§"/>
                </a:pPr>
                <a:r>
                  <a:rPr lang="en-US" sz="2300" dirty="0">
                    <a:solidFill>
                      <a:schemeClr val="tx1"/>
                    </a:solidFill>
                  </a:rPr>
                  <a:t>Consider the execution of </a:t>
                </a:r>
                <a:r>
                  <a:rPr lang="en-US" sz="2300" i="1" dirty="0">
                    <a:solidFill>
                      <a:schemeClr val="tx1"/>
                    </a:solidFill>
                  </a:rPr>
                  <a:t>n</a:t>
                </a:r>
                <a:r>
                  <a:rPr lang="en-US" sz="2300" dirty="0">
                    <a:solidFill>
                      <a:schemeClr val="tx1"/>
                    </a:solidFill>
                  </a:rPr>
                  <a:t> instructions using the </a:t>
                </a:r>
                <a:r>
                  <a:rPr lang="en-US" sz="2300" i="1" dirty="0">
                    <a:solidFill>
                      <a:schemeClr val="tx1"/>
                    </a:solidFill>
                  </a:rPr>
                  <a:t>k</a:t>
                </a:r>
                <a:r>
                  <a:rPr lang="en-US" sz="2300" dirty="0">
                    <a:solidFill>
                      <a:schemeClr val="tx1"/>
                    </a:solidFill>
                  </a:rPr>
                  <a:t>-segments pipeline. </a:t>
                </a:r>
              </a:p>
              <a:p>
                <a:pPr algn="just">
                  <a:lnSpc>
                    <a:spcPct val="100000"/>
                  </a:lnSpc>
                  <a:spcAft>
                    <a:spcPts val="1000"/>
                  </a:spcAft>
                  <a:buFont typeface="Wingdings" panose="05000000000000000000" pitchFamily="2" charset="2"/>
                  <a:buChar char="§"/>
                </a:pPr>
                <a:r>
                  <a:rPr lang="en-US" sz="2300" b="1" dirty="0">
                    <a:solidFill>
                      <a:schemeClr val="tx1"/>
                    </a:solidFill>
                  </a:rPr>
                  <a:t>In pipelined execution</a:t>
                </a:r>
                <a:r>
                  <a:rPr lang="en-US" sz="2300" dirty="0">
                    <a:solidFill>
                      <a:schemeClr val="tx1"/>
                    </a:solidFill>
                  </a:rPr>
                  <a:t>, the first instruction will take T clock cycles to process, but the other instructions will take just 1 more clock cycle.</a:t>
                </a:r>
              </a:p>
              <a:p>
                <a:pPr algn="just">
                  <a:lnSpc>
                    <a:spcPct val="100000"/>
                  </a:lnSpc>
                  <a:spcAft>
                    <a:spcPts val="1000"/>
                  </a:spcAft>
                  <a:buFont typeface="Wingdings" panose="05000000000000000000" pitchFamily="2" charset="2"/>
                  <a:buChar char="§"/>
                </a:pPr>
                <a:r>
                  <a:rPr lang="en-US" sz="2300" b="1" dirty="0">
                    <a:solidFill>
                      <a:schemeClr val="tx1"/>
                    </a:solidFill>
                  </a:rPr>
                  <a:t>The speedup can be calculated as:</a:t>
                </a:r>
              </a:p>
              <a:p>
                <a:pPr marL="0" indent="0" algn="ctr">
                  <a:lnSpc>
                    <a:spcPct val="100000"/>
                  </a:lnSpc>
                  <a:spcAft>
                    <a:spcPts val="1000"/>
                  </a:spcAft>
                  <a:buNone/>
                </a:pPr>
                <a:r>
                  <a:rPr lang="en-US" sz="2300" dirty="0">
                    <a:solidFill>
                      <a:srgbClr val="FF0000"/>
                    </a:solidFill>
                  </a:rPr>
                  <a:t>Speedup (S) = Cycles of non-pipelined processor/ cycle of pipelined processor</a:t>
                </a:r>
              </a:p>
              <a:p>
                <a:pPr marL="0" indent="0" algn="ctr">
                  <a:lnSpc>
                    <a:spcPct val="100000"/>
                  </a:lnSpc>
                  <a:spcAft>
                    <a:spcPts val="1000"/>
                  </a:spcAft>
                  <a:buNone/>
                </a:pPr>
                <a14:m>
                  <m:oMathPara xmlns:m="http://schemas.openxmlformats.org/officeDocument/2006/math">
                    <m:oMathParaPr>
                      <m:jc m:val="centerGroup"/>
                    </m:oMathParaPr>
                    <m:oMath xmlns:m="http://schemas.openxmlformats.org/officeDocument/2006/math">
                      <m:r>
                        <a:rPr lang="en-IN" sz="2300" b="0" i="1" smtClean="0">
                          <a:solidFill>
                            <a:srgbClr val="FF0000"/>
                          </a:solidFill>
                          <a:latin typeface="Cambria Math" panose="02040503050406030204" pitchFamily="18" charset="0"/>
                        </a:rPr>
                        <m:t>𝑆</m:t>
                      </m:r>
                      <m:r>
                        <a:rPr lang="en-IN" sz="2300" b="0" i="1" smtClean="0">
                          <a:solidFill>
                            <a:srgbClr val="FF0000"/>
                          </a:solidFill>
                          <a:latin typeface="Cambria Math" panose="02040503050406030204" pitchFamily="18" charset="0"/>
                        </a:rPr>
                        <m:t>= </m:t>
                      </m:r>
                      <m:f>
                        <m:fPr>
                          <m:ctrlPr>
                            <a:rPr lang="en-IN" sz="2300" b="0" i="1" smtClean="0">
                              <a:solidFill>
                                <a:srgbClr val="FF0000"/>
                              </a:solidFill>
                              <a:latin typeface="Cambria Math" panose="02040503050406030204" pitchFamily="18" charset="0"/>
                            </a:rPr>
                          </m:ctrlPr>
                        </m:fPr>
                        <m:num>
                          <m:r>
                            <a:rPr lang="en-IN" sz="2300" b="0" i="1" smtClean="0">
                              <a:solidFill>
                                <a:srgbClr val="FF0000"/>
                              </a:solidFill>
                              <a:latin typeface="Cambria Math" panose="02040503050406030204" pitchFamily="18" charset="0"/>
                            </a:rPr>
                            <m:t>𝑛</m:t>
                          </m:r>
                          <m:r>
                            <a:rPr lang="en-IN" sz="2300" b="0" i="1" smtClean="0">
                              <a:solidFill>
                                <a:srgbClr val="FF0000"/>
                              </a:solidFill>
                              <a:latin typeface="Cambria Math" panose="02040503050406030204" pitchFamily="18" charset="0"/>
                            </a:rPr>
                            <m:t>∗</m:t>
                          </m:r>
                          <m:sSub>
                            <m:sSubPr>
                              <m:ctrlPr>
                                <a:rPr lang="en-IN" sz="2300" b="0" i="1" smtClean="0">
                                  <a:solidFill>
                                    <a:srgbClr val="FF0000"/>
                                  </a:solidFill>
                                  <a:latin typeface="Cambria Math" panose="02040503050406030204" pitchFamily="18" charset="0"/>
                                </a:rPr>
                              </m:ctrlPr>
                            </m:sSubPr>
                            <m:e>
                              <m:r>
                                <a:rPr lang="en-IN" sz="2300" b="0" i="1" smtClean="0">
                                  <a:solidFill>
                                    <a:srgbClr val="FF0000"/>
                                  </a:solidFill>
                                  <a:latin typeface="Cambria Math" panose="02040503050406030204" pitchFamily="18" charset="0"/>
                                </a:rPr>
                                <m:t>𝑡</m:t>
                              </m:r>
                            </m:e>
                            <m:sub>
                              <m:r>
                                <a:rPr lang="en-IN" sz="2300" b="0" i="1" smtClean="0">
                                  <a:solidFill>
                                    <a:srgbClr val="FF0000"/>
                                  </a:solidFill>
                                  <a:latin typeface="Cambria Math" panose="02040503050406030204" pitchFamily="18" charset="0"/>
                                </a:rPr>
                                <m:t>𝑛</m:t>
                              </m:r>
                            </m:sub>
                          </m:sSub>
                        </m:num>
                        <m:den>
                          <m:d>
                            <m:dPr>
                              <m:ctrlPr>
                                <a:rPr lang="en-IN" sz="2300" b="0" i="1" smtClean="0">
                                  <a:solidFill>
                                    <a:srgbClr val="FF0000"/>
                                  </a:solidFill>
                                  <a:latin typeface="Cambria Math" panose="02040503050406030204" pitchFamily="18" charset="0"/>
                                </a:rPr>
                              </m:ctrlPr>
                            </m:dPr>
                            <m:e>
                              <m:r>
                                <a:rPr lang="en-IN" sz="2300" b="0" i="1" smtClean="0">
                                  <a:solidFill>
                                    <a:srgbClr val="FF0000"/>
                                  </a:solidFill>
                                  <a:latin typeface="Cambria Math" panose="02040503050406030204" pitchFamily="18" charset="0"/>
                                </a:rPr>
                                <m:t>𝑘</m:t>
                              </m:r>
                              <m:r>
                                <a:rPr lang="en-IN" sz="2300" b="0" i="1" smtClean="0">
                                  <a:solidFill>
                                    <a:srgbClr val="FF0000"/>
                                  </a:solidFill>
                                  <a:latin typeface="Cambria Math" panose="02040503050406030204" pitchFamily="18" charset="0"/>
                                </a:rPr>
                                <m:t>+</m:t>
                              </m:r>
                              <m:r>
                                <a:rPr lang="en-IN" sz="2300" b="0" i="1" smtClean="0">
                                  <a:solidFill>
                                    <a:srgbClr val="FF0000"/>
                                  </a:solidFill>
                                  <a:latin typeface="Cambria Math" panose="02040503050406030204" pitchFamily="18" charset="0"/>
                                </a:rPr>
                                <m:t>𝑛</m:t>
                              </m:r>
                              <m:r>
                                <a:rPr lang="en-IN" sz="2300" b="0" i="1" smtClean="0">
                                  <a:solidFill>
                                    <a:srgbClr val="FF0000"/>
                                  </a:solidFill>
                                  <a:latin typeface="Cambria Math" panose="02040503050406030204" pitchFamily="18" charset="0"/>
                                </a:rPr>
                                <m:t>−1</m:t>
                              </m:r>
                            </m:e>
                          </m:d>
                          <m:sSub>
                            <m:sSubPr>
                              <m:ctrlPr>
                                <a:rPr lang="en-IN" sz="2300" b="0" i="1" smtClean="0">
                                  <a:solidFill>
                                    <a:srgbClr val="FF0000"/>
                                  </a:solidFill>
                                  <a:latin typeface="Cambria Math" panose="02040503050406030204" pitchFamily="18" charset="0"/>
                                </a:rPr>
                              </m:ctrlPr>
                            </m:sSubPr>
                            <m:e>
                              <m:r>
                                <a:rPr lang="en-IN" sz="2300" b="0" i="1" smtClean="0">
                                  <a:solidFill>
                                    <a:srgbClr val="FF0000"/>
                                  </a:solidFill>
                                  <a:latin typeface="Cambria Math" panose="02040503050406030204" pitchFamily="18" charset="0"/>
                                </a:rPr>
                                <m:t>∗</m:t>
                              </m:r>
                              <m:r>
                                <a:rPr lang="en-IN" sz="2300" b="0" i="1" smtClean="0">
                                  <a:solidFill>
                                    <a:srgbClr val="FF0000"/>
                                  </a:solidFill>
                                  <a:latin typeface="Cambria Math" panose="02040503050406030204" pitchFamily="18" charset="0"/>
                                </a:rPr>
                                <m:t>𝑡</m:t>
                              </m:r>
                            </m:e>
                            <m:sub>
                              <m:r>
                                <a:rPr lang="en-IN" sz="2300" b="0" i="1" smtClean="0">
                                  <a:solidFill>
                                    <a:srgbClr val="FF0000"/>
                                  </a:solidFill>
                                  <a:latin typeface="Cambria Math" panose="02040503050406030204" pitchFamily="18" charset="0"/>
                                </a:rPr>
                                <m:t>𝑝</m:t>
                              </m:r>
                            </m:sub>
                          </m:sSub>
                        </m:den>
                      </m:f>
                    </m:oMath>
                  </m:oMathPara>
                </a14:m>
                <a:endParaRPr lang="en-US" sz="2300" dirty="0">
                  <a:solidFill>
                    <a:srgbClr val="FF0000"/>
                  </a:solidFill>
                </a:endParaRPr>
              </a:p>
              <a:p>
                <a:pPr marL="0" indent="0" algn="just">
                  <a:lnSpc>
                    <a:spcPct val="100000"/>
                  </a:lnSpc>
                  <a:spcAft>
                    <a:spcPts val="1000"/>
                  </a:spcAft>
                  <a:buNone/>
                </a:pPr>
                <a:r>
                  <a:rPr lang="en-US" sz="2100" dirty="0">
                    <a:solidFill>
                      <a:schemeClr val="tx1"/>
                    </a:solidFill>
                  </a:rPr>
                  <a:t>n = number of tasks</a:t>
                </a:r>
              </a:p>
              <a:p>
                <a:pPr marL="0" indent="0" algn="just">
                  <a:lnSpc>
                    <a:spcPct val="100000"/>
                  </a:lnSpc>
                  <a:spcAft>
                    <a:spcPts val="1000"/>
                  </a:spcAft>
                  <a:buNone/>
                </a:pPr>
                <a:r>
                  <a:rPr lang="en-US" sz="2100" dirty="0">
                    <a:solidFill>
                      <a:schemeClr val="tx1"/>
                    </a:solidFill>
                  </a:rPr>
                  <a:t>k = k = number of segments pipeline</a:t>
                </a:r>
              </a:p>
              <a:p>
                <a:pPr marL="0" indent="0" algn="just">
                  <a:lnSpc>
                    <a:spcPct val="100000"/>
                  </a:lnSpc>
                  <a:spcAft>
                    <a:spcPts val="1000"/>
                  </a:spcAft>
                  <a:buNone/>
                </a:pPr>
                <a:r>
                  <a:rPr lang="en-US" sz="2100" dirty="0" err="1">
                    <a:solidFill>
                      <a:schemeClr val="tx1"/>
                    </a:solidFill>
                  </a:rPr>
                  <a:t>t</a:t>
                </a:r>
                <a:r>
                  <a:rPr lang="en-US" sz="2100" baseline="-25000" dirty="0" err="1">
                    <a:solidFill>
                      <a:schemeClr val="tx1"/>
                    </a:solidFill>
                  </a:rPr>
                  <a:t>n</a:t>
                </a:r>
                <a:r>
                  <a:rPr lang="en-US" sz="2100" baseline="-25000" dirty="0">
                    <a:solidFill>
                      <a:schemeClr val="tx1"/>
                    </a:solidFill>
                  </a:rPr>
                  <a:t/>
                </a:r>
                <a:r>
                  <a:rPr lang="en-US" sz="2100" dirty="0">
                    <a:solidFill>
                      <a:schemeClr val="tx1"/>
                    </a:solidFill>
                  </a:rPr>
                  <a:t>= clock cycle time (non-pipelined)</a:t>
                </a:r>
              </a:p>
              <a:p>
                <a:pPr marL="0" indent="0" algn="just">
                  <a:lnSpc>
                    <a:spcPct val="100000"/>
                  </a:lnSpc>
                  <a:spcAft>
                    <a:spcPts val="1000"/>
                  </a:spcAft>
                  <a:buNone/>
                </a:pPr>
                <a:r>
                  <a:rPr lang="en-US" sz="2100" dirty="0" err="1">
                    <a:solidFill>
                      <a:schemeClr val="tx1"/>
                    </a:solidFill>
                  </a:rPr>
                  <a:t>t</a:t>
                </a:r>
                <a:r>
                  <a:rPr lang="en-US" sz="2100" baseline="-25000" dirty="0" err="1">
                    <a:solidFill>
                      <a:schemeClr val="tx1"/>
                    </a:solidFill>
                  </a:rPr>
                  <a:t>p</a:t>
                </a:r>
                <a:r>
                  <a:rPr lang="en-US" sz="2100" baseline="-25000" dirty="0">
                    <a:solidFill>
                      <a:schemeClr val="tx1"/>
                    </a:solidFill>
                  </a:rPr>
                  <a:t/>
                </a:r>
                <a:r>
                  <a:rPr lang="en-US" sz="2100" dirty="0">
                    <a:solidFill>
                      <a:schemeClr val="tx1"/>
                    </a:solidFill>
                  </a:rPr>
                  <a:t>= clock cycle time (pipelined)</a:t>
                </a:r>
                <a:endParaRPr lang="en-US" sz="2100" baseline="-25000" dirty="0">
                  <a:solidFill>
                    <a:schemeClr val="tx1"/>
                  </a:solidFill>
                </a:endParaRPr>
              </a:p>
              <a:p>
                <a:pPr marL="0" indent="0" algn="ctr">
                  <a:lnSpc>
                    <a:spcPct val="100000"/>
                  </a:lnSpc>
                  <a:spcAft>
                    <a:spcPts val="1000"/>
                  </a:spcAft>
                  <a:buNone/>
                </a:pPr>
                <a:endParaRPr lang="en-US" sz="2300" dirty="0">
                  <a:solidFill>
                    <a:srgbClr val="FF0000"/>
                  </a:solidFill>
                </a:endParaRPr>
              </a:p>
            </p:txBody>
          </p:sp>
        </mc:Choice>
        <mc:Fallback>
          <p:sp>
            <p:nvSpPr>
              <p:cNvPr id="3" name="Content Placeholder 2">
                <a:extLst>
                  <a:ext uri="{FF2B5EF4-FFF2-40B4-BE49-F238E27FC236}">
                    <a16:creationId xmlns:a16="http://schemas.microsoft.com/office/drawing/2014/main" xmlns="" id="{F0FDCF73-0D34-5A63-96AF-95F79870EC02}"/>
                  </a:ext>
                </a:extLst>
              </p:cNvPr>
              <p:cNvSpPr>
                <a:spLocks noGrp="1" noRot="1" noChangeAspect="1" noMove="1" noResize="1" noEditPoints="1" noAdjustHandles="1" noChangeArrowheads="1" noChangeShapeType="1" noTextEdit="1"/>
              </p:cNvSpPr>
              <p:nvPr>
                <p:ph idx="1"/>
              </p:nvPr>
            </p:nvSpPr>
            <p:spPr>
              <a:xfrm>
                <a:off x="850644" y="1884784"/>
                <a:ext cx="10490712" cy="4544008"/>
              </a:xfrm>
              <a:blipFill>
                <a:blip r:embed="rId2"/>
                <a:stretch>
                  <a:fillRect l="-581" t="-5496" r="-756"/>
                </a:stretch>
              </a:blipFill>
            </p:spPr>
            <p:txBody>
              <a:bodyPr/>
              <a:lstStyle/>
              <a:p>
                <a:r>
                  <a:rPr lang="en-IN">
                    <a:noFill/>
                  </a:rPr>
                  <a:t> </a:t>
                </a:r>
              </a:p>
            </p:txBody>
          </p:sp>
        </mc:Fallback>
      </mc:AlternateContent>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Tree>
    <p:extLst>
      <p:ext uri="{BB962C8B-B14F-4D97-AF65-F5344CB8AC3E}">
        <p14:creationId xmlns:p14="http://schemas.microsoft.com/office/powerpoint/2010/main" xmlns="" val="189154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Speed-up S(n)</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F0FDCF73-0D34-5A63-96AF-95F79870EC02}"/>
                  </a:ext>
                </a:extLst>
              </p:cNvPr>
              <p:cNvSpPr>
                <a:spLocks noGrp="1"/>
              </p:cNvSpPr>
              <p:nvPr>
                <p:ph idx="1"/>
              </p:nvPr>
            </p:nvSpPr>
            <p:spPr>
              <a:xfrm>
                <a:off x="850644" y="1738706"/>
                <a:ext cx="10490712" cy="4690086"/>
              </a:xfrm>
            </p:spPr>
            <p:txBody>
              <a:bodyPr>
                <a:normAutofit/>
              </a:bodyPr>
              <a:lstStyle/>
              <a:p>
                <a:pPr algn="just">
                  <a:lnSpc>
                    <a:spcPct val="100000"/>
                  </a:lnSpc>
                  <a:spcAft>
                    <a:spcPts val="1000"/>
                  </a:spcAft>
                  <a:buFont typeface="Wingdings" panose="05000000000000000000" pitchFamily="2" charset="2"/>
                  <a:buChar char="§"/>
                </a:pPr>
                <a:r>
                  <a:rPr lang="en-US" sz="2300" dirty="0">
                    <a:solidFill>
                      <a:schemeClr val="tx1"/>
                    </a:solidFill>
                  </a:rPr>
                  <a:t>As the number of tasks increases,</a:t>
                </a:r>
              </a:p>
              <a:p>
                <a:pPr algn="just">
                  <a:lnSpc>
                    <a:spcPct val="100000"/>
                  </a:lnSpc>
                  <a:spcAft>
                    <a:spcPts val="1000"/>
                  </a:spcAft>
                  <a:buFont typeface="Wingdings" panose="05000000000000000000" pitchFamily="2" charset="2"/>
                  <a:buChar char="§"/>
                </a:pPr>
                <a:r>
                  <a:rPr lang="en-US" sz="2300" dirty="0">
                    <a:solidFill>
                      <a:schemeClr val="tx1"/>
                    </a:solidFill>
                  </a:rPr>
                  <a:t>Take the limit as n approaches to infinity, (n+k-1) approaches to n, resulting in theoretical speedup (max) of:</a:t>
                </a:r>
                <a:endParaRPr lang="en-US" sz="2300" b="1" dirty="0">
                  <a:solidFill>
                    <a:schemeClr val="tx1"/>
                  </a:solidFill>
                </a:endParaRPr>
              </a:p>
              <a:p>
                <a:pPr marL="0" indent="0" algn="ctr">
                  <a:lnSpc>
                    <a:spcPct val="100000"/>
                  </a:lnSpc>
                  <a:spcAft>
                    <a:spcPts val="1000"/>
                  </a:spcAft>
                  <a:buNone/>
                </a:pPr>
                <a:r>
                  <a:rPr lang="en-IN" sz="2300" b="0" dirty="0">
                    <a:solidFill>
                      <a:srgbClr val="FF0000"/>
                    </a:solidFill>
                  </a:rPr>
                  <a:t/>
                </a:r>
                <a14:m>
                  <m:oMath xmlns:m="http://schemas.openxmlformats.org/officeDocument/2006/math">
                    <m:func>
                      <m:funcPr>
                        <m:ctrlPr>
                          <a:rPr lang="en-IN" sz="2300" b="0" i="1" smtClean="0">
                            <a:solidFill>
                              <a:srgbClr val="FF0000"/>
                            </a:solidFill>
                            <a:latin typeface="Cambria Math" panose="02040503050406030204" pitchFamily="18" charset="0"/>
                          </a:rPr>
                        </m:ctrlPr>
                      </m:funcPr>
                      <m:fName>
                        <m:limLow>
                          <m:limLowPr>
                            <m:ctrlPr>
                              <a:rPr lang="en-IN" sz="2300" b="0" i="1" smtClean="0">
                                <a:solidFill>
                                  <a:srgbClr val="FF0000"/>
                                </a:solidFill>
                                <a:latin typeface="Cambria Math" panose="02040503050406030204" pitchFamily="18" charset="0"/>
                              </a:rPr>
                            </m:ctrlPr>
                          </m:limLowPr>
                          <m:e>
                            <m:r>
                              <m:rPr>
                                <m:sty m:val="p"/>
                              </m:rPr>
                              <a:rPr lang="en-IN" sz="2300" b="0" i="0" smtClean="0">
                                <a:solidFill>
                                  <a:srgbClr val="FF0000"/>
                                </a:solidFill>
                                <a:latin typeface="Cambria Math" panose="02040503050406030204" pitchFamily="18" charset="0"/>
                              </a:rPr>
                              <m:t>lim</m:t>
                            </m:r>
                          </m:e>
                          <m:lim/>
                        </m:limLow>
                      </m:fName>
                      <m:e>
                        <m:r>
                          <a:rPr lang="en-IN" sz="2300" b="0" i="1" smtClean="0">
                            <a:solidFill>
                              <a:srgbClr val="FF0000"/>
                            </a:solidFill>
                            <a:latin typeface="Cambria Math" panose="02040503050406030204" pitchFamily="18" charset="0"/>
                          </a:rPr>
                          <m:t>𝑛</m:t>
                        </m:r>
                        <m:r>
                          <a:rPr lang="en-IN" sz="2300" b="0" i="1" smtClean="0">
                            <a:solidFill>
                              <a:srgbClr val="FF0000"/>
                            </a:solidFill>
                            <a:latin typeface="Cambria Math" panose="02040503050406030204" pitchFamily="18" charset="0"/>
                            <a:ea typeface="Cambria Math" panose="02040503050406030204" pitchFamily="18" charset="0"/>
                          </a:rPr>
                          <m:t>→∞</m:t>
                        </m:r>
                      </m:e>
                    </m:func>
                    <m:r>
                      <a:rPr lang="en-IN" sz="2300" b="0" i="1" smtClean="0">
                        <a:solidFill>
                          <a:srgbClr val="FF0000"/>
                        </a:solidFill>
                        <a:latin typeface="Cambria Math" panose="02040503050406030204" pitchFamily="18" charset="0"/>
                      </a:rPr>
                      <m:t>   </m:t>
                    </m:r>
                    <m:r>
                      <a:rPr lang="en-IN" sz="2300" b="0" i="1" smtClean="0">
                        <a:solidFill>
                          <a:srgbClr val="FF0000"/>
                        </a:solidFill>
                        <a:latin typeface="Cambria Math" panose="02040503050406030204" pitchFamily="18" charset="0"/>
                      </a:rPr>
                      <m:t>𝑆𝑚𝑎𝑥</m:t>
                    </m:r>
                    <m:r>
                      <a:rPr lang="en-IN" sz="2300" b="0" i="1" smtClean="0">
                        <a:solidFill>
                          <a:srgbClr val="FF0000"/>
                        </a:solidFill>
                        <a:latin typeface="Cambria Math" panose="02040503050406030204" pitchFamily="18" charset="0"/>
                      </a:rPr>
                      <m:t>= </m:t>
                    </m:r>
                    <m:f>
                      <m:fPr>
                        <m:ctrlPr>
                          <a:rPr lang="en-IN" sz="2300" b="0" i="1" smtClean="0">
                            <a:solidFill>
                              <a:srgbClr val="FF0000"/>
                            </a:solidFill>
                            <a:latin typeface="Cambria Math" panose="02040503050406030204" pitchFamily="18" charset="0"/>
                          </a:rPr>
                        </m:ctrlPr>
                      </m:fPr>
                      <m:num>
                        <m:sSub>
                          <m:sSubPr>
                            <m:ctrlPr>
                              <a:rPr lang="en-IN" sz="2300" b="0" i="1" smtClean="0">
                                <a:solidFill>
                                  <a:srgbClr val="FF0000"/>
                                </a:solidFill>
                                <a:latin typeface="Cambria Math" panose="02040503050406030204" pitchFamily="18" charset="0"/>
                              </a:rPr>
                            </m:ctrlPr>
                          </m:sSubPr>
                          <m:e>
                            <m:r>
                              <a:rPr lang="en-IN" sz="2300" b="0" i="1" smtClean="0">
                                <a:solidFill>
                                  <a:srgbClr val="FF0000"/>
                                </a:solidFill>
                                <a:latin typeface="Cambria Math" panose="02040503050406030204" pitchFamily="18" charset="0"/>
                              </a:rPr>
                              <m:t>𝑡</m:t>
                            </m:r>
                          </m:e>
                          <m:sub>
                            <m:r>
                              <a:rPr lang="en-IN" sz="2300" b="0" i="1" smtClean="0">
                                <a:solidFill>
                                  <a:srgbClr val="FF0000"/>
                                </a:solidFill>
                                <a:latin typeface="Cambria Math" panose="02040503050406030204" pitchFamily="18" charset="0"/>
                              </a:rPr>
                              <m:t>𝑛</m:t>
                            </m:r>
                          </m:sub>
                        </m:sSub>
                      </m:num>
                      <m:den>
                        <m:sSub>
                          <m:sSubPr>
                            <m:ctrlPr>
                              <a:rPr lang="en-IN" sz="2300" b="0" i="1" smtClean="0">
                                <a:solidFill>
                                  <a:srgbClr val="FF0000"/>
                                </a:solidFill>
                                <a:latin typeface="Cambria Math" panose="02040503050406030204" pitchFamily="18" charset="0"/>
                              </a:rPr>
                            </m:ctrlPr>
                          </m:sSubPr>
                          <m:e>
                            <m:r>
                              <a:rPr lang="en-IN" sz="2300" b="0" i="1" smtClean="0">
                                <a:solidFill>
                                  <a:srgbClr val="FF0000"/>
                                </a:solidFill>
                                <a:latin typeface="Cambria Math" panose="02040503050406030204" pitchFamily="18" charset="0"/>
                              </a:rPr>
                              <m:t>𝑡</m:t>
                            </m:r>
                          </m:e>
                          <m:sub>
                            <m:r>
                              <a:rPr lang="en-IN" sz="2300" b="0" i="1" smtClean="0">
                                <a:solidFill>
                                  <a:srgbClr val="FF0000"/>
                                </a:solidFill>
                                <a:latin typeface="Cambria Math" panose="02040503050406030204" pitchFamily="18" charset="0"/>
                              </a:rPr>
                              <m:t>𝑝</m:t>
                            </m:r>
                          </m:sub>
                        </m:sSub>
                      </m:den>
                    </m:f>
                  </m:oMath>
                </a14:m>
                <a:endParaRPr lang="en-US" sz="2000" b="1" dirty="0">
                  <a:solidFill>
                    <a:srgbClr val="FF0000"/>
                  </a:solidFill>
                </a:endParaRPr>
              </a:p>
              <a:p>
                <a:pPr marL="0" indent="0" algn="just">
                  <a:lnSpc>
                    <a:spcPct val="100000"/>
                  </a:lnSpc>
                  <a:spcAft>
                    <a:spcPts val="1000"/>
                  </a:spcAft>
                  <a:buNone/>
                </a:pPr>
                <a:r>
                  <a:rPr lang="en-US" sz="2000" dirty="0">
                    <a:solidFill>
                      <a:schemeClr val="tx1"/>
                    </a:solidFill>
                  </a:rPr>
                  <a:t>If time it takes to process a task is the same in pipelined and non-pipelined circuits then,</a:t>
                </a:r>
              </a:p>
              <a:p>
                <a:pPr marL="0" indent="0" algn="just">
                  <a:lnSpc>
                    <a:spcPct val="100000"/>
                  </a:lnSpc>
                  <a:spcAft>
                    <a:spcPts val="1000"/>
                  </a:spcAft>
                  <a:buNone/>
                </a:pPr>
                <a14:m>
                  <m:oMathPara xmlns:m="http://schemas.openxmlformats.org/officeDocument/2006/math">
                    <m:oMathParaPr>
                      <m:jc m:val="centerGroup"/>
                    </m:oMathParaPr>
                    <m:oMath xmlns:m="http://schemas.openxmlformats.org/officeDocument/2006/math">
                      <m:r>
                        <a:rPr lang="en-IN" sz="2000" b="0" i="1" smtClean="0">
                          <a:solidFill>
                            <a:srgbClr val="FF0000"/>
                          </a:solidFill>
                          <a:latin typeface="Cambria Math" panose="02040503050406030204" pitchFamily="18" charset="0"/>
                        </a:rPr>
                        <m:t>𝑆𝑚𝑎𝑥</m:t>
                      </m:r>
                      <m:r>
                        <a:rPr lang="en-IN" sz="2000" b="0" i="1" smtClean="0">
                          <a:solidFill>
                            <a:srgbClr val="FF0000"/>
                          </a:solidFill>
                          <a:latin typeface="Cambria Math" panose="02040503050406030204" pitchFamily="18" charset="0"/>
                        </a:rPr>
                        <m:t>= </m:t>
                      </m:r>
                      <m:f>
                        <m:fPr>
                          <m:ctrlPr>
                            <a:rPr lang="en-IN" sz="2000" b="0" i="1" smtClean="0">
                              <a:solidFill>
                                <a:srgbClr val="FF0000"/>
                              </a:solidFill>
                              <a:latin typeface="Cambria Math" panose="02040503050406030204" pitchFamily="18" charset="0"/>
                            </a:rPr>
                          </m:ctrlPr>
                        </m:fPr>
                        <m:num>
                          <m:r>
                            <a:rPr lang="en-IN" sz="2000" b="0" i="1" smtClean="0">
                              <a:solidFill>
                                <a:srgbClr val="FF0000"/>
                              </a:solidFill>
                              <a:latin typeface="Cambria Math" panose="02040503050406030204" pitchFamily="18" charset="0"/>
                            </a:rPr>
                            <m:t>𝑘</m:t>
                          </m:r>
                          <m:r>
                            <a:rPr lang="en-IN" sz="2000" b="0" i="1" smtClean="0">
                              <a:solidFill>
                                <a:srgbClr val="FF0000"/>
                              </a:solidFill>
                              <a:latin typeface="Cambria Math" panose="02040503050406030204" pitchFamily="18" charset="0"/>
                            </a:rPr>
                            <m:t>∗</m:t>
                          </m:r>
                          <m:sSub>
                            <m:sSubPr>
                              <m:ctrlPr>
                                <a:rPr lang="en-IN" sz="2000" b="0" i="1" smtClean="0">
                                  <a:solidFill>
                                    <a:srgbClr val="FF0000"/>
                                  </a:solidFill>
                                  <a:latin typeface="Cambria Math" panose="02040503050406030204" pitchFamily="18" charset="0"/>
                                </a:rPr>
                              </m:ctrlPr>
                            </m:sSubPr>
                            <m:e>
                              <m:r>
                                <a:rPr lang="en-IN" sz="2000" b="0" i="1" smtClean="0">
                                  <a:solidFill>
                                    <a:srgbClr val="FF0000"/>
                                  </a:solidFill>
                                  <a:latin typeface="Cambria Math" panose="02040503050406030204" pitchFamily="18" charset="0"/>
                                </a:rPr>
                                <m:t>𝑡</m:t>
                              </m:r>
                            </m:e>
                            <m:sub>
                              <m:r>
                                <a:rPr lang="en-IN" sz="2000" b="0" i="1" smtClean="0">
                                  <a:solidFill>
                                    <a:srgbClr val="FF0000"/>
                                  </a:solidFill>
                                  <a:latin typeface="Cambria Math" panose="02040503050406030204" pitchFamily="18" charset="0"/>
                                </a:rPr>
                                <m:t>𝑝</m:t>
                              </m:r>
                            </m:sub>
                          </m:sSub>
                        </m:num>
                        <m:den>
                          <m:sSub>
                            <m:sSubPr>
                              <m:ctrlPr>
                                <a:rPr lang="en-IN" sz="2000" b="0" i="1" smtClean="0">
                                  <a:solidFill>
                                    <a:srgbClr val="FF0000"/>
                                  </a:solidFill>
                                  <a:latin typeface="Cambria Math" panose="02040503050406030204" pitchFamily="18" charset="0"/>
                                </a:rPr>
                              </m:ctrlPr>
                            </m:sSubPr>
                            <m:e>
                              <m:r>
                                <a:rPr lang="en-IN" sz="2000" b="0" i="1" smtClean="0">
                                  <a:solidFill>
                                    <a:srgbClr val="FF0000"/>
                                  </a:solidFill>
                                  <a:latin typeface="Cambria Math" panose="02040503050406030204" pitchFamily="18" charset="0"/>
                                </a:rPr>
                                <m:t>𝑡</m:t>
                              </m:r>
                            </m:e>
                            <m:sub>
                              <m:r>
                                <a:rPr lang="en-IN" sz="2000" b="0" i="1" smtClean="0">
                                  <a:solidFill>
                                    <a:srgbClr val="FF0000"/>
                                  </a:solidFill>
                                  <a:latin typeface="Cambria Math" panose="02040503050406030204" pitchFamily="18" charset="0"/>
                                </a:rPr>
                                <m:t>𝑝</m:t>
                              </m:r>
                            </m:sub>
                          </m:sSub>
                        </m:den>
                      </m:f>
                      <m:r>
                        <a:rPr lang="en-IN" sz="2000" b="0" i="1" smtClean="0">
                          <a:solidFill>
                            <a:srgbClr val="FF0000"/>
                          </a:solidFill>
                          <a:latin typeface="Cambria Math" panose="02040503050406030204" pitchFamily="18" charset="0"/>
                        </a:rPr>
                        <m:t>=</m:t>
                      </m:r>
                      <m:r>
                        <a:rPr lang="en-IN" sz="2000" b="0" i="1" smtClean="0">
                          <a:solidFill>
                            <a:srgbClr val="FF0000"/>
                          </a:solidFill>
                          <a:latin typeface="Cambria Math" panose="02040503050406030204" pitchFamily="18" charset="0"/>
                        </a:rPr>
                        <m:t>𝑘</m:t>
                      </m:r>
                    </m:oMath>
                  </m:oMathPara>
                </a14:m>
                <a:endParaRPr lang="en-US" sz="2000" dirty="0">
                  <a:solidFill>
                    <a:srgbClr val="FF0000"/>
                  </a:solidFill>
                </a:endParaRPr>
              </a:p>
              <a:p>
                <a:pPr marL="0" indent="0" algn="just">
                  <a:lnSpc>
                    <a:spcPct val="100000"/>
                  </a:lnSpc>
                  <a:spcAft>
                    <a:spcPts val="1000"/>
                  </a:spcAft>
                  <a:buNone/>
                </a:pPr>
                <a:endParaRPr lang="en-US" sz="2000" dirty="0">
                  <a:solidFill>
                    <a:schemeClr val="tx1"/>
                  </a:solidFill>
                </a:endParaRPr>
              </a:p>
            </p:txBody>
          </p:sp>
        </mc:Choice>
        <mc:Fallback>
          <p:sp>
            <p:nvSpPr>
              <p:cNvPr id="3" name="Content Placeholder 2">
                <a:extLst>
                  <a:ext uri="{FF2B5EF4-FFF2-40B4-BE49-F238E27FC236}">
                    <a16:creationId xmlns:a16="http://schemas.microsoft.com/office/drawing/2014/main" xmlns="" xmlns:a14="http://schemas.microsoft.com/office/drawing/2010/main" id="{F0FDCF73-0D34-5A63-96AF-95F79870EC02}"/>
                  </a:ext>
                </a:extLst>
              </p:cNvPr>
              <p:cNvSpPr>
                <a:spLocks noGrp="1" noRot="1" noChangeAspect="1" noMove="1" noResize="1" noEditPoints="1" noAdjustHandles="1" noChangeArrowheads="1" noChangeShapeType="1" noTextEdit="1"/>
              </p:cNvSpPr>
              <p:nvPr>
                <p:ph idx="1"/>
              </p:nvPr>
            </p:nvSpPr>
            <p:spPr>
              <a:xfrm>
                <a:off x="850644" y="1738706"/>
                <a:ext cx="10490712" cy="4690086"/>
              </a:xfrm>
              <a:blipFill>
                <a:blip r:embed="rId2"/>
                <a:stretch>
                  <a:fillRect l="-640" r="-872"/>
                </a:stretch>
              </a:blipFill>
            </p:spPr>
            <p:txBody>
              <a:bodyPr/>
              <a:lstStyle/>
              <a:p>
                <a:r>
                  <a:rPr lang="en-IN">
                    <a:noFill/>
                  </a:rPr>
                  <a:t> </a:t>
                </a:r>
              </a:p>
            </p:txBody>
          </p:sp>
        </mc:Fallback>
      </mc:AlternateContent>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Tree>
    <p:extLst>
      <p:ext uri="{BB962C8B-B14F-4D97-AF65-F5344CB8AC3E}">
        <p14:creationId xmlns:p14="http://schemas.microsoft.com/office/powerpoint/2010/main" xmlns="" val="98286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AB8305E4-BECD-0106-7EFB-2B2EDBD3210E}"/>
              </a:ext>
            </a:extLst>
          </p:cNvPr>
          <p:cNvGraphicFramePr/>
          <p:nvPr>
            <p:extLst>
              <p:ext uri="{D42A27DB-BD31-4B8C-83A1-F6EECF244321}">
                <p14:modId xmlns:p14="http://schemas.microsoft.com/office/powerpoint/2010/main" xmlns="" val="96633752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5145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DF524-7CE0-C6FA-4336-544B29DA59A2}"/>
              </a:ext>
            </a:extLst>
          </p:cNvPr>
          <p:cNvSpPr>
            <a:spLocks noGrp="1"/>
          </p:cNvSpPr>
          <p:nvPr>
            <p:ph type="title"/>
          </p:nvPr>
        </p:nvSpPr>
        <p:spPr>
          <a:xfrm>
            <a:off x="907763" y="2710900"/>
            <a:ext cx="11029616" cy="988332"/>
          </a:xfrm>
        </p:spPr>
        <p:txBody>
          <a:bodyPr/>
          <a:lstStyle/>
          <a:p>
            <a:pPr algn="ctr"/>
            <a:r>
              <a:rPr lang="en-US" sz="2800" dirty="0">
                <a:solidFill>
                  <a:schemeClr val="tx1"/>
                </a:solidFill>
              </a:rPr>
              <a:t>2. Instruction Pipelining</a:t>
            </a:r>
            <a:endParaRPr lang="en-IN" dirty="0">
              <a:solidFill>
                <a:schemeClr val="tx1"/>
              </a:solidFill>
            </a:endParaRPr>
          </a:p>
        </p:txBody>
      </p:sp>
    </p:spTree>
    <p:extLst>
      <p:ext uri="{BB962C8B-B14F-4D97-AF65-F5344CB8AC3E}">
        <p14:creationId xmlns:p14="http://schemas.microsoft.com/office/powerpoint/2010/main" xmlns="" val="2417839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Instruction Pipelining</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2" y="1377434"/>
            <a:ext cx="11240693" cy="5275291"/>
          </a:xfrm>
        </p:spPr>
        <p:txBody>
          <a:bodyPr>
            <a:normAutofit fontScale="92500" lnSpcReduction="10000"/>
          </a:bodyPr>
          <a:lstStyle/>
          <a:p>
            <a:pPr algn="just">
              <a:lnSpc>
                <a:spcPct val="100000"/>
              </a:lnSpc>
              <a:spcAft>
                <a:spcPts val="1000"/>
              </a:spcAft>
            </a:pPr>
            <a:r>
              <a:rPr lang="en-US" sz="2200" dirty="0">
                <a:solidFill>
                  <a:schemeClr val="tx1"/>
                </a:solidFill>
              </a:rPr>
              <a:t>Instruction pipelines are used to divide the task of executing a stream of instructions into subtasks to be executed in different pipeline segments to improve the throughput of the computer system. </a:t>
            </a:r>
          </a:p>
          <a:p>
            <a:pPr algn="just">
              <a:lnSpc>
                <a:spcPct val="100000"/>
              </a:lnSpc>
              <a:spcAft>
                <a:spcPts val="1000"/>
              </a:spcAft>
            </a:pPr>
            <a:r>
              <a:rPr lang="en-US" sz="2200" dirty="0">
                <a:solidFill>
                  <a:schemeClr val="tx1"/>
                </a:solidFill>
              </a:rPr>
              <a:t>For example, if we have a stream of instructions, then one segment of the pipeline can read the instructions while another segment can decode the previous instruction. In this way, more than one instruction will be handled simultaneously by the computer system which will improve its throughput. The instruction pipeline will be more efficient if the instructions are divided into equal-duration segments.</a:t>
            </a:r>
          </a:p>
          <a:p>
            <a:pPr algn="just">
              <a:lnSpc>
                <a:spcPct val="100000"/>
              </a:lnSpc>
              <a:spcAft>
                <a:spcPts val="1000"/>
              </a:spcAft>
            </a:pPr>
            <a:endParaRPr lang="en-US" sz="2200" dirty="0">
              <a:solidFill>
                <a:schemeClr val="tx1"/>
              </a:solidFill>
            </a:endParaRPr>
          </a:p>
          <a:p>
            <a:pPr algn="just">
              <a:lnSpc>
                <a:spcPct val="100000"/>
              </a:lnSpc>
              <a:spcAft>
                <a:spcPts val="1000"/>
              </a:spcAft>
            </a:pPr>
            <a:r>
              <a:rPr lang="en-US" sz="2200" dirty="0">
                <a:solidFill>
                  <a:schemeClr val="tx1"/>
                </a:solidFill>
              </a:rPr>
              <a:t>A typical example of an instruction pipeline used by computer systems consists of the following segments:</a:t>
            </a:r>
          </a:p>
          <a:p>
            <a:pPr lvl="1" algn="just">
              <a:spcAft>
                <a:spcPts val="1000"/>
              </a:spcAft>
            </a:pPr>
            <a:r>
              <a:rPr lang="en-US" sz="2000" dirty="0">
                <a:solidFill>
                  <a:schemeClr val="tx1"/>
                </a:solidFill>
              </a:rPr>
              <a:t>Segment 1: This segment will fetch the instruction from the memory</a:t>
            </a:r>
          </a:p>
          <a:p>
            <a:pPr lvl="1" algn="just">
              <a:spcAft>
                <a:spcPts val="1000"/>
              </a:spcAft>
            </a:pPr>
            <a:r>
              <a:rPr lang="en-US" sz="2000" dirty="0">
                <a:solidFill>
                  <a:schemeClr val="tx1"/>
                </a:solidFill>
              </a:rPr>
              <a:t>Segment 2: This segment will decode the instruction and find out the effective address</a:t>
            </a:r>
          </a:p>
          <a:p>
            <a:pPr lvl="1" algn="just">
              <a:spcAft>
                <a:spcPts val="1000"/>
              </a:spcAft>
            </a:pPr>
            <a:r>
              <a:rPr lang="en-US" sz="2000" dirty="0">
                <a:solidFill>
                  <a:schemeClr val="tx1"/>
                </a:solidFill>
              </a:rPr>
              <a:t>Segment 3: This segment will fetch the operands from the memory</a:t>
            </a:r>
          </a:p>
          <a:p>
            <a:pPr lvl="1" algn="just">
              <a:spcAft>
                <a:spcPts val="1000"/>
              </a:spcAft>
            </a:pPr>
            <a:r>
              <a:rPr lang="en-US" sz="2000" dirty="0">
                <a:solidFill>
                  <a:schemeClr val="tx1"/>
                </a:solidFill>
              </a:rPr>
              <a:t>Segment 4: This segment will execute the instruction</a:t>
            </a:r>
          </a:p>
        </p:txBody>
      </p:sp>
    </p:spTree>
    <p:extLst>
      <p:ext uri="{BB962C8B-B14F-4D97-AF65-F5344CB8AC3E}">
        <p14:creationId xmlns:p14="http://schemas.microsoft.com/office/powerpoint/2010/main" xmlns="" val="258044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Instruction Pipelining</a:t>
            </a:r>
          </a:p>
        </p:txBody>
      </p:sp>
      <p:pic>
        <p:nvPicPr>
          <p:cNvPr id="7" name="Picture 6">
            <a:extLst>
              <a:ext uri="{FF2B5EF4-FFF2-40B4-BE49-F238E27FC236}">
                <a16:creationId xmlns:a16="http://schemas.microsoft.com/office/drawing/2014/main" xmlns="" id="{D701B271-B46E-A5A6-5079-E0D60C72A5AC}"/>
              </a:ext>
            </a:extLst>
          </p:cNvPr>
          <p:cNvPicPr>
            <a:picLocks noChangeAspect="1"/>
          </p:cNvPicPr>
          <p:nvPr/>
        </p:nvPicPr>
        <p:blipFill>
          <a:blip r:embed="rId2"/>
          <a:stretch>
            <a:fillRect/>
          </a:stretch>
        </p:blipFill>
        <p:spPr>
          <a:xfrm>
            <a:off x="391689" y="1293614"/>
            <a:ext cx="6332769" cy="5334462"/>
          </a:xfrm>
          <a:prstGeom prst="rect">
            <a:avLst/>
          </a:prstGeom>
        </p:spPr>
      </p:pic>
      <p:pic>
        <p:nvPicPr>
          <p:cNvPr id="9" name="Picture 8">
            <a:extLst>
              <a:ext uri="{FF2B5EF4-FFF2-40B4-BE49-F238E27FC236}">
                <a16:creationId xmlns:a16="http://schemas.microsoft.com/office/drawing/2014/main" xmlns="" id="{69A3BA4B-C9FE-6247-B238-ACED07B26ECA}"/>
              </a:ext>
            </a:extLst>
          </p:cNvPr>
          <p:cNvPicPr>
            <a:picLocks noChangeAspect="1"/>
          </p:cNvPicPr>
          <p:nvPr/>
        </p:nvPicPr>
        <p:blipFill>
          <a:blip r:embed="rId3"/>
          <a:stretch>
            <a:fillRect/>
          </a:stretch>
        </p:blipFill>
        <p:spPr>
          <a:xfrm>
            <a:off x="6636539" y="4375809"/>
            <a:ext cx="5555461" cy="2118544"/>
          </a:xfrm>
          <a:prstGeom prst="rect">
            <a:avLst/>
          </a:prstGeom>
        </p:spPr>
      </p:pic>
    </p:spTree>
    <p:extLst>
      <p:ext uri="{BB962C8B-B14F-4D97-AF65-F5344CB8AC3E}">
        <p14:creationId xmlns:p14="http://schemas.microsoft.com/office/powerpoint/2010/main" xmlns="" val="393559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3ECD10-832B-1076-F5B5-3B97478D8B16}"/>
              </a:ext>
            </a:extLst>
          </p:cNvPr>
          <p:cNvSpPr>
            <a:spLocks noGrp="1"/>
          </p:cNvSpPr>
          <p:nvPr>
            <p:ph type="title"/>
          </p:nvPr>
        </p:nvSpPr>
        <p:spPr>
          <a:xfrm>
            <a:off x="581192" y="2726409"/>
            <a:ext cx="11029616" cy="988332"/>
          </a:xfrm>
        </p:spPr>
        <p:txBody>
          <a:bodyPr/>
          <a:lstStyle/>
          <a:p>
            <a:pPr algn="ctr"/>
            <a:r>
              <a:rPr lang="en-IN" dirty="0">
                <a:solidFill>
                  <a:schemeClr val="tx1"/>
                </a:solidFill>
              </a:rPr>
              <a:t>3. </a:t>
            </a:r>
            <a:r>
              <a:rPr lang="en-US" sz="2800" dirty="0">
                <a:solidFill>
                  <a:schemeClr val="tx1"/>
                </a:solidFill>
              </a:rPr>
              <a:t>Arithmetic Pipeline</a:t>
            </a:r>
            <a:endParaRPr lang="en-IN" dirty="0">
              <a:solidFill>
                <a:schemeClr val="tx1"/>
              </a:solidFill>
            </a:endParaRPr>
          </a:p>
        </p:txBody>
      </p:sp>
    </p:spTree>
    <p:extLst>
      <p:ext uri="{BB962C8B-B14F-4D97-AF65-F5344CB8AC3E}">
        <p14:creationId xmlns:p14="http://schemas.microsoft.com/office/powerpoint/2010/main" xmlns="" val="1661942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Arithmetic Pipelining</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362269"/>
            <a:ext cx="11177956" cy="4870579"/>
          </a:xfrm>
        </p:spPr>
        <p:txBody>
          <a:bodyPr>
            <a:normAutofit/>
          </a:bodyPr>
          <a:lstStyle/>
          <a:p>
            <a:pPr algn="just">
              <a:lnSpc>
                <a:spcPct val="100000"/>
              </a:lnSpc>
              <a:spcAft>
                <a:spcPts val="1000"/>
              </a:spcAft>
            </a:pPr>
            <a:r>
              <a:rPr lang="en-US" sz="2000" dirty="0">
                <a:solidFill>
                  <a:schemeClr val="tx1"/>
                </a:solidFill>
              </a:rPr>
              <a:t>Arithmetic pipelines are used to divide an arithmetic task into subtasks to be executed in different pipeline segments. </a:t>
            </a:r>
          </a:p>
          <a:p>
            <a:pPr algn="just">
              <a:lnSpc>
                <a:spcPct val="100000"/>
              </a:lnSpc>
              <a:spcAft>
                <a:spcPts val="1000"/>
              </a:spcAft>
            </a:pPr>
            <a:r>
              <a:rPr lang="en-US" sz="2000" dirty="0">
                <a:solidFill>
                  <a:schemeClr val="tx1"/>
                </a:solidFill>
              </a:rPr>
              <a:t>The main purpose is to speed up the arithmetic operations </a:t>
            </a:r>
          </a:p>
          <a:p>
            <a:pPr algn="just">
              <a:lnSpc>
                <a:spcPct val="100000"/>
              </a:lnSpc>
              <a:spcAft>
                <a:spcPts val="1000"/>
              </a:spcAft>
            </a:pPr>
            <a:r>
              <a:rPr lang="en-US" sz="2000" dirty="0">
                <a:solidFill>
                  <a:schemeClr val="tx1"/>
                </a:solidFill>
              </a:rPr>
              <a:t>Pipeline arithmetic units </a:t>
            </a:r>
            <a:r>
              <a:rPr lang="en-US" sz="2000" b="1" dirty="0">
                <a:solidFill>
                  <a:schemeClr val="tx1"/>
                </a:solidFill>
              </a:rPr>
              <a:t>are usually found in very high-speed computers</a:t>
            </a:r>
            <a:r>
              <a:rPr lang="en-US" sz="2000" dirty="0">
                <a:solidFill>
                  <a:schemeClr val="tx1"/>
                </a:solidFill>
              </a:rPr>
              <a:t>. They are used to implement floating-point operations, multiplication of fixed-point numbers, and similar computations encountered in scientific problems.</a:t>
            </a:r>
          </a:p>
          <a:p>
            <a:pPr lvl="1" algn="just">
              <a:spcAft>
                <a:spcPts val="1000"/>
              </a:spcAft>
            </a:pPr>
            <a:r>
              <a:rPr lang="en-US" sz="1700" dirty="0">
                <a:solidFill>
                  <a:schemeClr val="tx1"/>
                </a:solidFill>
              </a:rPr>
              <a:t>Floating-point operations are easily decomposed into suboperations.</a:t>
            </a:r>
          </a:p>
          <a:p>
            <a:pPr lvl="1" algn="just">
              <a:spcAft>
                <a:spcPts val="1000"/>
              </a:spcAft>
            </a:pPr>
            <a:r>
              <a:rPr lang="en-US" sz="1700" dirty="0">
                <a:solidFill>
                  <a:schemeClr val="tx1"/>
                </a:solidFill>
              </a:rPr>
              <a:t>A pipeline multiplier is essentially an array multiplier, with special adders designed to minimize the carry propagation time through the partial products.</a:t>
            </a:r>
          </a:p>
        </p:txBody>
      </p:sp>
    </p:spTree>
    <p:extLst>
      <p:ext uri="{BB962C8B-B14F-4D97-AF65-F5344CB8AC3E}">
        <p14:creationId xmlns:p14="http://schemas.microsoft.com/office/powerpoint/2010/main" xmlns="" val="3603611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Arithmetic Pipelining: Floating Point Adder</a:t>
            </a:r>
          </a:p>
        </p:txBody>
      </p:sp>
      <p:sp>
        <p:nvSpPr>
          <p:cNvPr id="3" name="Rectangle 3">
            <a:extLst>
              <a:ext uri="{FF2B5EF4-FFF2-40B4-BE49-F238E27FC236}">
                <a16:creationId xmlns:a16="http://schemas.microsoft.com/office/drawing/2014/main" xmlns="" id="{C2C1D24B-BB99-FC63-5349-49254F8FBFC1}"/>
              </a:ext>
            </a:extLst>
          </p:cNvPr>
          <p:cNvSpPr>
            <a:spLocks noChangeArrowheads="1"/>
          </p:cNvSpPr>
          <p:nvPr/>
        </p:nvSpPr>
        <p:spPr bwMode="auto">
          <a:xfrm>
            <a:off x="400765" y="1312376"/>
            <a:ext cx="6731581" cy="14829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3500" tIns="25400" rIns="63500" bIns="25400">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pPr algn="just">
              <a:lnSpc>
                <a:spcPct val="150000"/>
              </a:lnSpc>
            </a:pPr>
            <a:r>
              <a:rPr lang="en-US" altLang="ko-KR" sz="1600" b="0" dirty="0"/>
              <a:t>We know that two floating point numbers are represented in their normalized form using mantissa and exponents. Mantissa represents the precision of the number and the exponent represents the range. </a:t>
            </a:r>
          </a:p>
          <a:p>
            <a:pPr algn="just">
              <a:lnSpc>
                <a:spcPct val="150000"/>
              </a:lnSpc>
            </a:pPr>
            <a:r>
              <a:rPr lang="en-US" altLang="ko-KR" sz="1600" b="0" dirty="0"/>
              <a:t>Let us consider two floating point numbers </a:t>
            </a:r>
            <a:r>
              <a:rPr lang="en-US" altLang="ko-KR" sz="1600" b="0" i="1" dirty="0"/>
              <a:t>X </a:t>
            </a:r>
            <a:r>
              <a:rPr lang="en-US" altLang="ko-KR" sz="1600" b="0" dirty="0"/>
              <a:t>and </a:t>
            </a:r>
            <a:r>
              <a:rPr lang="en-US" altLang="ko-KR" sz="1600" b="0" i="1" dirty="0"/>
              <a:t>Y</a:t>
            </a:r>
            <a:r>
              <a:rPr lang="en-US" altLang="ko-KR" sz="1600" b="0" dirty="0"/>
              <a:t>.</a:t>
            </a:r>
          </a:p>
        </p:txBody>
      </p:sp>
      <p:sp>
        <p:nvSpPr>
          <p:cNvPr id="4" name="Rectangle 4">
            <a:extLst>
              <a:ext uri="{FF2B5EF4-FFF2-40B4-BE49-F238E27FC236}">
                <a16:creationId xmlns:a16="http://schemas.microsoft.com/office/drawing/2014/main" xmlns="" id="{01967C9E-EAB4-B7D2-8F92-63488EB06A41}"/>
              </a:ext>
            </a:extLst>
          </p:cNvPr>
          <p:cNvSpPr>
            <a:spLocks noChangeArrowheads="1"/>
          </p:cNvSpPr>
          <p:nvPr/>
        </p:nvSpPr>
        <p:spPr bwMode="auto">
          <a:xfrm>
            <a:off x="491148" y="4717700"/>
            <a:ext cx="2989624" cy="1661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3500" tIns="25400" rIns="63500" bIns="25400">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pPr marL="228600" indent="-228600">
              <a:lnSpc>
                <a:spcPct val="150000"/>
              </a:lnSpc>
              <a:buFont typeface="+mj-lt"/>
              <a:buAutoNum type="arabicPeriod"/>
            </a:pPr>
            <a:r>
              <a:rPr lang="en-US" altLang="ko-KR" sz="1800" b="0" dirty="0"/>
              <a:t>Compare the exponents</a:t>
            </a:r>
          </a:p>
          <a:p>
            <a:pPr marL="228600" indent="-228600">
              <a:lnSpc>
                <a:spcPct val="150000"/>
              </a:lnSpc>
              <a:buFont typeface="+mj-lt"/>
              <a:buAutoNum type="arabicPeriod"/>
            </a:pPr>
            <a:r>
              <a:rPr lang="en-US" altLang="ko-KR" sz="1800" b="0" dirty="0"/>
              <a:t>Align the mantissa</a:t>
            </a:r>
          </a:p>
          <a:p>
            <a:pPr marL="228600" indent="-228600">
              <a:lnSpc>
                <a:spcPct val="150000"/>
              </a:lnSpc>
              <a:buFont typeface="+mj-lt"/>
              <a:buAutoNum type="arabicPeriod"/>
            </a:pPr>
            <a:r>
              <a:rPr lang="en-US" altLang="ko-KR" sz="1800" b="0" dirty="0"/>
              <a:t>Add/sub the mantissa</a:t>
            </a:r>
          </a:p>
          <a:p>
            <a:pPr marL="228600" indent="-228600">
              <a:lnSpc>
                <a:spcPct val="150000"/>
              </a:lnSpc>
              <a:buFont typeface="+mj-lt"/>
              <a:buAutoNum type="arabicPeriod"/>
            </a:pPr>
            <a:r>
              <a:rPr lang="en-US" altLang="ko-KR" sz="1800" b="0" dirty="0"/>
              <a:t>Normalize the result</a:t>
            </a:r>
          </a:p>
        </p:txBody>
      </p:sp>
      <p:sp>
        <p:nvSpPr>
          <p:cNvPr id="6" name="Rectangle 5">
            <a:extLst>
              <a:ext uri="{FF2B5EF4-FFF2-40B4-BE49-F238E27FC236}">
                <a16:creationId xmlns:a16="http://schemas.microsoft.com/office/drawing/2014/main" xmlns="" id="{3AC5A830-8CC7-1565-9969-4B81D1CAD737}"/>
              </a:ext>
            </a:extLst>
          </p:cNvPr>
          <p:cNvSpPr>
            <a:spLocks noChangeArrowheads="1"/>
          </p:cNvSpPr>
          <p:nvPr/>
        </p:nvSpPr>
        <p:spPr bwMode="auto">
          <a:xfrm>
            <a:off x="2692853" y="3354227"/>
            <a:ext cx="1186863" cy="549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3500" tIns="25400" rIns="63500" bIns="25400">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800" dirty="0">
                <a:solidFill>
                  <a:srgbClr val="FF0000"/>
                </a:solidFill>
              </a:rPr>
              <a:t>X = A x 2</a:t>
            </a:r>
            <a:r>
              <a:rPr lang="en-US" altLang="ko-KR" sz="1800" baseline="30000" dirty="0">
                <a:solidFill>
                  <a:srgbClr val="FF0000"/>
                </a:solidFill>
              </a:rPr>
              <a:t>a</a:t>
            </a:r>
            <a:endParaRPr lang="en-US" altLang="ko-KR" sz="1800" dirty="0">
              <a:solidFill>
                <a:srgbClr val="FF0000"/>
              </a:solidFill>
            </a:endParaRPr>
          </a:p>
          <a:p>
            <a:r>
              <a:rPr lang="en-US" altLang="ko-KR" sz="1800" dirty="0">
                <a:solidFill>
                  <a:srgbClr val="FF0000"/>
                </a:solidFill>
              </a:rPr>
              <a:t>Y = B x 2</a:t>
            </a:r>
            <a:r>
              <a:rPr lang="en-US" altLang="ko-KR" sz="1800" baseline="30000" dirty="0">
                <a:solidFill>
                  <a:srgbClr val="FF0000"/>
                </a:solidFill>
              </a:rPr>
              <a:t>b</a:t>
            </a:r>
            <a:endParaRPr lang="en-US" altLang="ko-KR" sz="1800" dirty="0">
              <a:solidFill>
                <a:srgbClr val="FF0000"/>
              </a:solidFill>
            </a:endParaRPr>
          </a:p>
        </p:txBody>
      </p:sp>
      <p:grpSp>
        <p:nvGrpSpPr>
          <p:cNvPr id="9" name="Group 97">
            <a:extLst>
              <a:ext uri="{FF2B5EF4-FFF2-40B4-BE49-F238E27FC236}">
                <a16:creationId xmlns:a16="http://schemas.microsoft.com/office/drawing/2014/main" xmlns="" id="{72404767-6DCF-EFB1-B8FF-EEFCE2BC3323}"/>
              </a:ext>
            </a:extLst>
          </p:cNvPr>
          <p:cNvGrpSpPr>
            <a:grpSpLocks/>
          </p:cNvGrpSpPr>
          <p:nvPr/>
        </p:nvGrpSpPr>
        <p:grpSpPr bwMode="auto">
          <a:xfrm>
            <a:off x="7067259" y="1203649"/>
            <a:ext cx="4910137" cy="5546725"/>
            <a:chOff x="2425" y="546"/>
            <a:chExt cx="3093" cy="3494"/>
          </a:xfrm>
        </p:grpSpPr>
        <p:sp>
          <p:nvSpPr>
            <p:cNvPr id="10" name="Rectangle 9" descr="20%">
              <a:extLst>
                <a:ext uri="{FF2B5EF4-FFF2-40B4-BE49-F238E27FC236}">
                  <a16:creationId xmlns:a16="http://schemas.microsoft.com/office/drawing/2014/main" xmlns="" id="{BA3530A6-F800-7559-21F5-282578475930}"/>
                </a:ext>
              </a:extLst>
            </p:cNvPr>
            <p:cNvSpPr>
              <a:spLocks noChangeArrowheads="1"/>
            </p:cNvSpPr>
            <p:nvPr/>
          </p:nvSpPr>
          <p:spPr bwMode="auto">
            <a:xfrm>
              <a:off x="3076" y="3749"/>
              <a:ext cx="825"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11" name="Rectangle 10" descr="20%">
              <a:extLst>
                <a:ext uri="{FF2B5EF4-FFF2-40B4-BE49-F238E27FC236}">
                  <a16:creationId xmlns:a16="http://schemas.microsoft.com/office/drawing/2014/main" xmlns="" id="{78AAA3DD-21F8-AB2A-93C8-B53EC0905082}"/>
                </a:ext>
              </a:extLst>
            </p:cNvPr>
            <p:cNvSpPr>
              <a:spLocks noChangeArrowheads="1"/>
            </p:cNvSpPr>
            <p:nvPr/>
          </p:nvSpPr>
          <p:spPr bwMode="auto">
            <a:xfrm>
              <a:off x="3076" y="3046"/>
              <a:ext cx="825"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12" name="Rectangle 11" descr="20%">
              <a:extLst>
                <a:ext uri="{FF2B5EF4-FFF2-40B4-BE49-F238E27FC236}">
                  <a16:creationId xmlns:a16="http://schemas.microsoft.com/office/drawing/2014/main" xmlns="" id="{10C0572A-333E-5D2F-4885-B19F3507F4AA}"/>
                </a:ext>
              </a:extLst>
            </p:cNvPr>
            <p:cNvSpPr>
              <a:spLocks noChangeArrowheads="1"/>
            </p:cNvSpPr>
            <p:nvPr/>
          </p:nvSpPr>
          <p:spPr bwMode="auto">
            <a:xfrm>
              <a:off x="4681" y="3749"/>
              <a:ext cx="834"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13" name="Rectangle 12" descr="20%">
              <a:extLst>
                <a:ext uri="{FF2B5EF4-FFF2-40B4-BE49-F238E27FC236}">
                  <a16:creationId xmlns:a16="http://schemas.microsoft.com/office/drawing/2014/main" xmlns="" id="{401B4988-D216-E650-9425-DB4678DE2502}"/>
                </a:ext>
              </a:extLst>
            </p:cNvPr>
            <p:cNvSpPr>
              <a:spLocks noChangeArrowheads="1"/>
            </p:cNvSpPr>
            <p:nvPr/>
          </p:nvSpPr>
          <p:spPr bwMode="auto">
            <a:xfrm>
              <a:off x="4681" y="3046"/>
              <a:ext cx="834"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14" name="Rectangle 13" descr="20%">
              <a:extLst>
                <a:ext uri="{FF2B5EF4-FFF2-40B4-BE49-F238E27FC236}">
                  <a16:creationId xmlns:a16="http://schemas.microsoft.com/office/drawing/2014/main" xmlns="" id="{CCCAFBDD-CF09-61EC-B3F6-294144BA07BA}"/>
                </a:ext>
              </a:extLst>
            </p:cNvPr>
            <p:cNvSpPr>
              <a:spLocks noChangeArrowheads="1"/>
            </p:cNvSpPr>
            <p:nvPr/>
          </p:nvSpPr>
          <p:spPr bwMode="auto">
            <a:xfrm>
              <a:off x="4681" y="2338"/>
              <a:ext cx="834"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15" name="Rectangle 14" descr="20%">
              <a:extLst>
                <a:ext uri="{FF2B5EF4-FFF2-40B4-BE49-F238E27FC236}">
                  <a16:creationId xmlns:a16="http://schemas.microsoft.com/office/drawing/2014/main" xmlns="" id="{0C35E193-BEE3-7109-14F4-B3155D9BC7F9}"/>
                </a:ext>
              </a:extLst>
            </p:cNvPr>
            <p:cNvSpPr>
              <a:spLocks noChangeArrowheads="1"/>
            </p:cNvSpPr>
            <p:nvPr/>
          </p:nvSpPr>
          <p:spPr bwMode="auto">
            <a:xfrm>
              <a:off x="4681" y="959"/>
              <a:ext cx="834"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16" name="Rectangle 15" descr="20%">
              <a:extLst>
                <a:ext uri="{FF2B5EF4-FFF2-40B4-BE49-F238E27FC236}">
                  <a16:creationId xmlns:a16="http://schemas.microsoft.com/office/drawing/2014/main" xmlns="" id="{082EAAE1-9722-08E6-8EFD-E39A681B38CC}"/>
                </a:ext>
              </a:extLst>
            </p:cNvPr>
            <p:cNvSpPr>
              <a:spLocks noChangeArrowheads="1"/>
            </p:cNvSpPr>
            <p:nvPr/>
          </p:nvSpPr>
          <p:spPr bwMode="auto">
            <a:xfrm>
              <a:off x="3076" y="1740"/>
              <a:ext cx="825" cy="97"/>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17" name="Rectangle 16" descr="20%">
              <a:extLst>
                <a:ext uri="{FF2B5EF4-FFF2-40B4-BE49-F238E27FC236}">
                  <a16:creationId xmlns:a16="http://schemas.microsoft.com/office/drawing/2014/main" xmlns="" id="{B6C026FF-80E9-1164-AB81-A6488B6F96AD}"/>
                </a:ext>
              </a:extLst>
            </p:cNvPr>
            <p:cNvSpPr>
              <a:spLocks noChangeArrowheads="1"/>
            </p:cNvSpPr>
            <p:nvPr/>
          </p:nvSpPr>
          <p:spPr bwMode="auto">
            <a:xfrm>
              <a:off x="3076" y="959"/>
              <a:ext cx="825" cy="96"/>
            </a:xfrm>
            <a:prstGeom prst="rect">
              <a:avLst/>
            </a:prstGeom>
            <a:pattFill prst="pct20">
              <a:fgClr>
                <a:srgbClr val="000000"/>
              </a:fgClr>
              <a:bgClr>
                <a:srgbClr val="FFFFFF"/>
              </a:bgClr>
            </a:pattFill>
            <a:ln w="25399">
              <a:solidFill>
                <a:srgbClr val="000000"/>
              </a:solidFill>
              <a:miter lim="800000"/>
              <a:headEnd/>
              <a:tailEnd/>
            </a:ln>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18" name="Rectangle 17">
              <a:extLst>
                <a:ext uri="{FF2B5EF4-FFF2-40B4-BE49-F238E27FC236}">
                  <a16:creationId xmlns:a16="http://schemas.microsoft.com/office/drawing/2014/main" xmlns="" id="{26E97537-99B6-FBB2-32A5-88A4E29A6EA1}"/>
                </a:ext>
              </a:extLst>
            </p:cNvPr>
            <p:cNvSpPr>
              <a:spLocks noChangeArrowheads="1"/>
            </p:cNvSpPr>
            <p:nvPr/>
          </p:nvSpPr>
          <p:spPr bwMode="auto">
            <a:xfrm>
              <a:off x="3396" y="936"/>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R</a:t>
              </a:r>
            </a:p>
          </p:txBody>
        </p:sp>
        <p:sp>
          <p:nvSpPr>
            <p:cNvPr id="19" name="Rectangle 18">
              <a:extLst>
                <a:ext uri="{FF2B5EF4-FFF2-40B4-BE49-F238E27FC236}">
                  <a16:creationId xmlns:a16="http://schemas.microsoft.com/office/drawing/2014/main" xmlns="" id="{64CDE3C4-2627-3918-46F2-AC886D38521D}"/>
                </a:ext>
              </a:extLst>
            </p:cNvPr>
            <p:cNvSpPr>
              <a:spLocks noChangeArrowheads="1"/>
            </p:cNvSpPr>
            <p:nvPr/>
          </p:nvSpPr>
          <p:spPr bwMode="auto">
            <a:xfrm>
              <a:off x="3230" y="1254"/>
              <a:ext cx="498"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Compare</a:t>
              </a:r>
            </a:p>
            <a:p>
              <a:pPr latinLnBrk="1"/>
              <a:endParaRPr lang="en-US" altLang="ko-KR" sz="1100"/>
            </a:p>
          </p:txBody>
        </p:sp>
        <p:sp>
          <p:nvSpPr>
            <p:cNvPr id="20" name="Rectangle 19">
              <a:extLst>
                <a:ext uri="{FF2B5EF4-FFF2-40B4-BE49-F238E27FC236}">
                  <a16:creationId xmlns:a16="http://schemas.microsoft.com/office/drawing/2014/main" xmlns="" id="{6E34AF68-983E-5234-25DE-67E9553AD89F}"/>
                </a:ext>
              </a:extLst>
            </p:cNvPr>
            <p:cNvSpPr>
              <a:spLocks noChangeArrowheads="1"/>
            </p:cNvSpPr>
            <p:nvPr/>
          </p:nvSpPr>
          <p:spPr bwMode="auto">
            <a:xfrm>
              <a:off x="3201" y="1346"/>
              <a:ext cx="557"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exponents</a:t>
              </a:r>
            </a:p>
            <a:p>
              <a:pPr latinLnBrk="1"/>
              <a:endParaRPr lang="en-US" altLang="ko-KR" sz="1100"/>
            </a:p>
          </p:txBody>
        </p:sp>
        <p:sp>
          <p:nvSpPr>
            <p:cNvPr id="21" name="Rectangle 20">
              <a:extLst>
                <a:ext uri="{FF2B5EF4-FFF2-40B4-BE49-F238E27FC236}">
                  <a16:creationId xmlns:a16="http://schemas.microsoft.com/office/drawing/2014/main" xmlns="" id="{BA3F09E2-A094-BDA0-DE69-CE9A8D2C6EDD}"/>
                </a:ext>
              </a:extLst>
            </p:cNvPr>
            <p:cNvSpPr>
              <a:spLocks noChangeArrowheads="1"/>
            </p:cNvSpPr>
            <p:nvPr/>
          </p:nvSpPr>
          <p:spPr bwMode="auto">
            <a:xfrm>
              <a:off x="3112" y="1439"/>
              <a:ext cx="722"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by subtraction</a:t>
              </a:r>
            </a:p>
          </p:txBody>
        </p:sp>
        <p:sp>
          <p:nvSpPr>
            <p:cNvPr id="22" name="Rectangle 21">
              <a:extLst>
                <a:ext uri="{FF2B5EF4-FFF2-40B4-BE49-F238E27FC236}">
                  <a16:creationId xmlns:a16="http://schemas.microsoft.com/office/drawing/2014/main" xmlns="" id="{7A326CE8-23EA-D424-E047-6FF4B0349A53}"/>
                </a:ext>
              </a:extLst>
            </p:cNvPr>
            <p:cNvSpPr>
              <a:spLocks noChangeArrowheads="1"/>
            </p:cNvSpPr>
            <p:nvPr/>
          </p:nvSpPr>
          <p:spPr bwMode="auto">
            <a:xfrm>
              <a:off x="3076" y="1254"/>
              <a:ext cx="831" cy="310"/>
            </a:xfrm>
            <a:prstGeom prst="rect">
              <a:avLst/>
            </a:prstGeom>
            <a:noFill/>
            <a:ln w="25399">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23" name="Arc 22">
              <a:extLst>
                <a:ext uri="{FF2B5EF4-FFF2-40B4-BE49-F238E27FC236}">
                  <a16:creationId xmlns:a16="http://schemas.microsoft.com/office/drawing/2014/main" xmlns="" id="{6344480A-788E-1925-C2DA-791F2476F136}"/>
                </a:ext>
              </a:extLst>
            </p:cNvPr>
            <p:cNvSpPr>
              <a:spLocks/>
            </p:cNvSpPr>
            <p:nvPr/>
          </p:nvSpPr>
          <p:spPr bwMode="auto">
            <a:xfrm>
              <a:off x="3467" y="1183"/>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24" name="Line 23">
              <a:extLst>
                <a:ext uri="{FF2B5EF4-FFF2-40B4-BE49-F238E27FC236}">
                  <a16:creationId xmlns:a16="http://schemas.microsoft.com/office/drawing/2014/main" xmlns="" id="{84D691BC-292A-9DB3-0420-F78B9A96D64B}"/>
                </a:ext>
              </a:extLst>
            </p:cNvPr>
            <p:cNvSpPr>
              <a:spLocks noChangeShapeType="1"/>
            </p:cNvSpPr>
            <p:nvPr/>
          </p:nvSpPr>
          <p:spPr bwMode="auto">
            <a:xfrm>
              <a:off x="3497" y="1065"/>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25" name="Arc 24">
              <a:extLst>
                <a:ext uri="{FF2B5EF4-FFF2-40B4-BE49-F238E27FC236}">
                  <a16:creationId xmlns:a16="http://schemas.microsoft.com/office/drawing/2014/main" xmlns="" id="{10554B6F-D745-535B-8D2B-627838860158}"/>
                </a:ext>
              </a:extLst>
            </p:cNvPr>
            <p:cNvSpPr>
              <a:spLocks/>
            </p:cNvSpPr>
            <p:nvPr/>
          </p:nvSpPr>
          <p:spPr bwMode="auto">
            <a:xfrm>
              <a:off x="3295"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26" name="Line 25">
              <a:extLst>
                <a:ext uri="{FF2B5EF4-FFF2-40B4-BE49-F238E27FC236}">
                  <a16:creationId xmlns:a16="http://schemas.microsoft.com/office/drawing/2014/main" xmlns="" id="{1AD9ADD2-C758-5ACA-A52D-C6A99B515C77}"/>
                </a:ext>
              </a:extLst>
            </p:cNvPr>
            <p:cNvSpPr>
              <a:spLocks noChangeShapeType="1"/>
            </p:cNvSpPr>
            <p:nvPr/>
          </p:nvSpPr>
          <p:spPr bwMode="auto">
            <a:xfrm>
              <a:off x="3325" y="768"/>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27" name="Arc 26">
              <a:extLst>
                <a:ext uri="{FF2B5EF4-FFF2-40B4-BE49-F238E27FC236}">
                  <a16:creationId xmlns:a16="http://schemas.microsoft.com/office/drawing/2014/main" xmlns="" id="{BCDB3487-58EB-89DE-E0A2-1168D3928D0D}"/>
                </a:ext>
              </a:extLst>
            </p:cNvPr>
            <p:cNvSpPr>
              <a:spLocks/>
            </p:cNvSpPr>
            <p:nvPr/>
          </p:nvSpPr>
          <p:spPr bwMode="auto">
            <a:xfrm>
              <a:off x="3631"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28" name="Line 27">
              <a:extLst>
                <a:ext uri="{FF2B5EF4-FFF2-40B4-BE49-F238E27FC236}">
                  <a16:creationId xmlns:a16="http://schemas.microsoft.com/office/drawing/2014/main" xmlns="" id="{F418815A-1199-296C-465E-33E89B2CCA3D}"/>
                </a:ext>
              </a:extLst>
            </p:cNvPr>
            <p:cNvSpPr>
              <a:spLocks noChangeShapeType="1"/>
            </p:cNvSpPr>
            <p:nvPr/>
          </p:nvSpPr>
          <p:spPr bwMode="auto">
            <a:xfrm>
              <a:off x="3661" y="768"/>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29" name="Rectangle 28">
              <a:extLst>
                <a:ext uri="{FF2B5EF4-FFF2-40B4-BE49-F238E27FC236}">
                  <a16:creationId xmlns:a16="http://schemas.microsoft.com/office/drawing/2014/main" xmlns="" id="{BE86AAAF-A85E-B52B-A805-2B6BFE9041E5}"/>
                </a:ext>
              </a:extLst>
            </p:cNvPr>
            <p:cNvSpPr>
              <a:spLocks noChangeArrowheads="1"/>
            </p:cNvSpPr>
            <p:nvPr/>
          </p:nvSpPr>
          <p:spPr bwMode="auto">
            <a:xfrm>
              <a:off x="3230" y="658"/>
              <a:ext cx="165"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a</a:t>
              </a:r>
            </a:p>
          </p:txBody>
        </p:sp>
        <p:sp>
          <p:nvSpPr>
            <p:cNvPr id="30" name="Rectangle 29">
              <a:extLst>
                <a:ext uri="{FF2B5EF4-FFF2-40B4-BE49-F238E27FC236}">
                  <a16:creationId xmlns:a16="http://schemas.microsoft.com/office/drawing/2014/main" xmlns="" id="{29B0F942-CC28-BEE9-7DD4-5A7DA0B99494}"/>
                </a:ext>
              </a:extLst>
            </p:cNvPr>
            <p:cNvSpPr>
              <a:spLocks noChangeArrowheads="1"/>
            </p:cNvSpPr>
            <p:nvPr/>
          </p:nvSpPr>
          <p:spPr bwMode="auto">
            <a:xfrm>
              <a:off x="3604" y="658"/>
              <a:ext cx="17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b</a:t>
              </a:r>
            </a:p>
          </p:txBody>
        </p:sp>
        <p:sp>
          <p:nvSpPr>
            <p:cNvPr id="31" name="Arc 30">
              <a:extLst>
                <a:ext uri="{FF2B5EF4-FFF2-40B4-BE49-F238E27FC236}">
                  <a16:creationId xmlns:a16="http://schemas.microsoft.com/office/drawing/2014/main" xmlns="" id="{DA0890BD-0AF6-D837-312C-04CABCBFF0B6}"/>
                </a:ext>
              </a:extLst>
            </p:cNvPr>
            <p:cNvSpPr>
              <a:spLocks/>
            </p:cNvSpPr>
            <p:nvPr/>
          </p:nvSpPr>
          <p:spPr bwMode="auto">
            <a:xfrm>
              <a:off x="3470" y="1680"/>
              <a:ext cx="56" cy="61"/>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32" name="Line 31">
              <a:extLst>
                <a:ext uri="{FF2B5EF4-FFF2-40B4-BE49-F238E27FC236}">
                  <a16:creationId xmlns:a16="http://schemas.microsoft.com/office/drawing/2014/main" xmlns="" id="{D26C62F1-03B2-C846-1551-CD5D39A76C25}"/>
                </a:ext>
              </a:extLst>
            </p:cNvPr>
            <p:cNvSpPr>
              <a:spLocks noChangeShapeType="1"/>
            </p:cNvSpPr>
            <p:nvPr/>
          </p:nvSpPr>
          <p:spPr bwMode="auto">
            <a:xfrm>
              <a:off x="3494" y="1560"/>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33" name="Rectangle 32">
              <a:extLst>
                <a:ext uri="{FF2B5EF4-FFF2-40B4-BE49-F238E27FC236}">
                  <a16:creationId xmlns:a16="http://schemas.microsoft.com/office/drawing/2014/main" xmlns="" id="{9C0591E6-D7B2-2263-ACC0-0A13BECA7CEC}"/>
                </a:ext>
              </a:extLst>
            </p:cNvPr>
            <p:cNvSpPr>
              <a:spLocks noChangeArrowheads="1"/>
            </p:cNvSpPr>
            <p:nvPr/>
          </p:nvSpPr>
          <p:spPr bwMode="auto">
            <a:xfrm>
              <a:off x="3406" y="1717"/>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R</a:t>
              </a:r>
            </a:p>
          </p:txBody>
        </p:sp>
        <p:sp>
          <p:nvSpPr>
            <p:cNvPr id="34" name="Rectangle 33">
              <a:extLst>
                <a:ext uri="{FF2B5EF4-FFF2-40B4-BE49-F238E27FC236}">
                  <a16:creationId xmlns:a16="http://schemas.microsoft.com/office/drawing/2014/main" xmlns="" id="{102AA4F5-F649-04AD-7AA4-DC2EE728998F}"/>
                </a:ext>
              </a:extLst>
            </p:cNvPr>
            <p:cNvSpPr>
              <a:spLocks noChangeArrowheads="1"/>
            </p:cNvSpPr>
            <p:nvPr/>
          </p:nvSpPr>
          <p:spPr bwMode="auto">
            <a:xfrm>
              <a:off x="3052" y="2024"/>
              <a:ext cx="856"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Choose exponent</a:t>
              </a:r>
            </a:p>
          </p:txBody>
        </p:sp>
        <p:sp>
          <p:nvSpPr>
            <p:cNvPr id="35" name="Rectangle 34">
              <a:extLst>
                <a:ext uri="{FF2B5EF4-FFF2-40B4-BE49-F238E27FC236}">
                  <a16:creationId xmlns:a16="http://schemas.microsoft.com/office/drawing/2014/main" xmlns="" id="{F24BDF57-ADF2-5703-B594-35ED277FA9B0}"/>
                </a:ext>
              </a:extLst>
            </p:cNvPr>
            <p:cNvSpPr>
              <a:spLocks noChangeArrowheads="1"/>
            </p:cNvSpPr>
            <p:nvPr/>
          </p:nvSpPr>
          <p:spPr bwMode="auto">
            <a:xfrm>
              <a:off x="3076" y="2036"/>
              <a:ext cx="828" cy="114"/>
            </a:xfrm>
            <a:prstGeom prst="rect">
              <a:avLst/>
            </a:prstGeom>
            <a:noFill/>
            <a:ln w="25399">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36" name="Arc 35">
              <a:extLst>
                <a:ext uri="{FF2B5EF4-FFF2-40B4-BE49-F238E27FC236}">
                  <a16:creationId xmlns:a16="http://schemas.microsoft.com/office/drawing/2014/main" xmlns="" id="{E26469EE-6355-C493-C575-1F0E377304ED}"/>
                </a:ext>
              </a:extLst>
            </p:cNvPr>
            <p:cNvSpPr>
              <a:spLocks/>
            </p:cNvSpPr>
            <p:nvPr/>
          </p:nvSpPr>
          <p:spPr bwMode="auto">
            <a:xfrm>
              <a:off x="3470" y="1972"/>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37" name="Line 36">
              <a:extLst>
                <a:ext uri="{FF2B5EF4-FFF2-40B4-BE49-F238E27FC236}">
                  <a16:creationId xmlns:a16="http://schemas.microsoft.com/office/drawing/2014/main" xmlns="" id="{D963E4B2-A337-A09C-EB52-613741F767A3}"/>
                </a:ext>
              </a:extLst>
            </p:cNvPr>
            <p:cNvSpPr>
              <a:spLocks noChangeShapeType="1"/>
            </p:cNvSpPr>
            <p:nvPr/>
          </p:nvSpPr>
          <p:spPr bwMode="auto">
            <a:xfrm>
              <a:off x="3497" y="1844"/>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38" name="Rectangle 37">
              <a:extLst>
                <a:ext uri="{FF2B5EF4-FFF2-40B4-BE49-F238E27FC236}">
                  <a16:creationId xmlns:a16="http://schemas.microsoft.com/office/drawing/2014/main" xmlns="" id="{B5BAD5DD-D826-5030-3FAB-B331158B427A}"/>
                </a:ext>
              </a:extLst>
            </p:cNvPr>
            <p:cNvSpPr>
              <a:spLocks noChangeArrowheads="1"/>
            </p:cNvSpPr>
            <p:nvPr/>
          </p:nvSpPr>
          <p:spPr bwMode="auto">
            <a:xfrm>
              <a:off x="3187" y="546"/>
              <a:ext cx="567"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Exponents</a:t>
              </a:r>
            </a:p>
          </p:txBody>
        </p:sp>
        <p:sp>
          <p:nvSpPr>
            <p:cNvPr id="39" name="Rectangle 38">
              <a:extLst>
                <a:ext uri="{FF2B5EF4-FFF2-40B4-BE49-F238E27FC236}">
                  <a16:creationId xmlns:a16="http://schemas.microsoft.com/office/drawing/2014/main" xmlns="" id="{F9984B6C-B074-E41D-7631-9DBA6B0ACA93}"/>
                </a:ext>
              </a:extLst>
            </p:cNvPr>
            <p:cNvSpPr>
              <a:spLocks noChangeArrowheads="1"/>
            </p:cNvSpPr>
            <p:nvPr/>
          </p:nvSpPr>
          <p:spPr bwMode="auto">
            <a:xfrm>
              <a:off x="5007" y="936"/>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R</a:t>
              </a:r>
            </a:p>
          </p:txBody>
        </p:sp>
        <p:sp>
          <p:nvSpPr>
            <p:cNvPr id="40" name="Arc 39">
              <a:extLst>
                <a:ext uri="{FF2B5EF4-FFF2-40B4-BE49-F238E27FC236}">
                  <a16:creationId xmlns:a16="http://schemas.microsoft.com/office/drawing/2014/main" xmlns="" id="{B55C0570-8DB2-04F6-B9D3-23B7F352EFAF}"/>
                </a:ext>
              </a:extLst>
            </p:cNvPr>
            <p:cNvSpPr>
              <a:spLocks/>
            </p:cNvSpPr>
            <p:nvPr/>
          </p:nvSpPr>
          <p:spPr bwMode="auto">
            <a:xfrm>
              <a:off x="5075" y="1972"/>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41" name="Line 40">
              <a:extLst>
                <a:ext uri="{FF2B5EF4-FFF2-40B4-BE49-F238E27FC236}">
                  <a16:creationId xmlns:a16="http://schemas.microsoft.com/office/drawing/2014/main" xmlns="" id="{40A6F16F-4AC2-18A1-77C6-4163FD6AB087}"/>
                </a:ext>
              </a:extLst>
            </p:cNvPr>
            <p:cNvSpPr>
              <a:spLocks noChangeShapeType="1"/>
            </p:cNvSpPr>
            <p:nvPr/>
          </p:nvSpPr>
          <p:spPr bwMode="auto">
            <a:xfrm>
              <a:off x="5102" y="1065"/>
              <a:ext cx="0" cy="909"/>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42" name="Arc 41">
              <a:extLst>
                <a:ext uri="{FF2B5EF4-FFF2-40B4-BE49-F238E27FC236}">
                  <a16:creationId xmlns:a16="http://schemas.microsoft.com/office/drawing/2014/main" xmlns="" id="{3A066D9B-9645-A33C-6162-B4B1F1D8FD15}"/>
                </a:ext>
              </a:extLst>
            </p:cNvPr>
            <p:cNvSpPr>
              <a:spLocks/>
            </p:cNvSpPr>
            <p:nvPr/>
          </p:nvSpPr>
          <p:spPr bwMode="auto">
            <a:xfrm>
              <a:off x="4901"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43" name="Line 42">
              <a:extLst>
                <a:ext uri="{FF2B5EF4-FFF2-40B4-BE49-F238E27FC236}">
                  <a16:creationId xmlns:a16="http://schemas.microsoft.com/office/drawing/2014/main" xmlns="" id="{4A7365BC-C36C-4CC6-6292-0CE56A39CAFD}"/>
                </a:ext>
              </a:extLst>
            </p:cNvPr>
            <p:cNvSpPr>
              <a:spLocks noChangeShapeType="1"/>
            </p:cNvSpPr>
            <p:nvPr/>
          </p:nvSpPr>
          <p:spPr bwMode="auto">
            <a:xfrm>
              <a:off x="4930" y="768"/>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44" name="Arc 43">
              <a:extLst>
                <a:ext uri="{FF2B5EF4-FFF2-40B4-BE49-F238E27FC236}">
                  <a16:creationId xmlns:a16="http://schemas.microsoft.com/office/drawing/2014/main" xmlns="" id="{161663DD-4ECB-7276-2DA8-76C8915CE46D}"/>
                </a:ext>
              </a:extLst>
            </p:cNvPr>
            <p:cNvSpPr>
              <a:spLocks/>
            </p:cNvSpPr>
            <p:nvPr/>
          </p:nvSpPr>
          <p:spPr bwMode="auto">
            <a:xfrm>
              <a:off x="5244"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45" name="Line 44">
              <a:extLst>
                <a:ext uri="{FF2B5EF4-FFF2-40B4-BE49-F238E27FC236}">
                  <a16:creationId xmlns:a16="http://schemas.microsoft.com/office/drawing/2014/main" xmlns="" id="{00EB4DA5-E8BB-5BCD-421F-17BE44520D74}"/>
                </a:ext>
              </a:extLst>
            </p:cNvPr>
            <p:cNvSpPr>
              <a:spLocks noChangeShapeType="1"/>
            </p:cNvSpPr>
            <p:nvPr/>
          </p:nvSpPr>
          <p:spPr bwMode="auto">
            <a:xfrm>
              <a:off x="5274" y="768"/>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46" name="Rectangle 45">
              <a:extLst>
                <a:ext uri="{FF2B5EF4-FFF2-40B4-BE49-F238E27FC236}">
                  <a16:creationId xmlns:a16="http://schemas.microsoft.com/office/drawing/2014/main" xmlns="" id="{EDC82FC2-7BC9-B3D6-FE59-6B545C3CB479}"/>
                </a:ext>
              </a:extLst>
            </p:cNvPr>
            <p:cNvSpPr>
              <a:spLocks noChangeArrowheads="1"/>
            </p:cNvSpPr>
            <p:nvPr/>
          </p:nvSpPr>
          <p:spPr bwMode="auto">
            <a:xfrm>
              <a:off x="4837" y="658"/>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A</a:t>
              </a:r>
            </a:p>
          </p:txBody>
        </p:sp>
        <p:sp>
          <p:nvSpPr>
            <p:cNvPr id="47" name="Rectangle 46">
              <a:extLst>
                <a:ext uri="{FF2B5EF4-FFF2-40B4-BE49-F238E27FC236}">
                  <a16:creationId xmlns:a16="http://schemas.microsoft.com/office/drawing/2014/main" xmlns="" id="{E0149026-5D4C-E291-A07A-F03EE9D59EA3}"/>
                </a:ext>
              </a:extLst>
            </p:cNvPr>
            <p:cNvSpPr>
              <a:spLocks noChangeArrowheads="1"/>
            </p:cNvSpPr>
            <p:nvPr/>
          </p:nvSpPr>
          <p:spPr bwMode="auto">
            <a:xfrm>
              <a:off x="5204" y="663"/>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B</a:t>
              </a:r>
            </a:p>
          </p:txBody>
        </p:sp>
        <p:sp>
          <p:nvSpPr>
            <p:cNvPr id="48" name="Rectangle 47">
              <a:extLst>
                <a:ext uri="{FF2B5EF4-FFF2-40B4-BE49-F238E27FC236}">
                  <a16:creationId xmlns:a16="http://schemas.microsoft.com/office/drawing/2014/main" xmlns="" id="{A706C221-C375-5701-2EE9-5915E8AA6F53}"/>
                </a:ext>
              </a:extLst>
            </p:cNvPr>
            <p:cNvSpPr>
              <a:spLocks noChangeArrowheads="1"/>
            </p:cNvSpPr>
            <p:nvPr/>
          </p:nvSpPr>
          <p:spPr bwMode="auto">
            <a:xfrm>
              <a:off x="4704" y="2018"/>
              <a:ext cx="741"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Align mantissa</a:t>
              </a:r>
            </a:p>
          </p:txBody>
        </p:sp>
        <p:sp>
          <p:nvSpPr>
            <p:cNvPr id="49" name="Rectangle 48">
              <a:extLst>
                <a:ext uri="{FF2B5EF4-FFF2-40B4-BE49-F238E27FC236}">
                  <a16:creationId xmlns:a16="http://schemas.microsoft.com/office/drawing/2014/main" xmlns="" id="{4734CBD5-159C-2D47-3B87-A75CA6EAD5E1}"/>
                </a:ext>
              </a:extLst>
            </p:cNvPr>
            <p:cNvSpPr>
              <a:spLocks noChangeArrowheads="1"/>
            </p:cNvSpPr>
            <p:nvPr/>
          </p:nvSpPr>
          <p:spPr bwMode="auto">
            <a:xfrm>
              <a:off x="4681" y="2036"/>
              <a:ext cx="837" cy="114"/>
            </a:xfrm>
            <a:prstGeom prst="rect">
              <a:avLst/>
            </a:prstGeom>
            <a:noFill/>
            <a:ln w="25399">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50" name="Rectangle 49">
              <a:extLst>
                <a:ext uri="{FF2B5EF4-FFF2-40B4-BE49-F238E27FC236}">
                  <a16:creationId xmlns:a16="http://schemas.microsoft.com/office/drawing/2014/main" xmlns="" id="{11782871-B2D5-85A2-7653-E0B07B8199AE}"/>
                </a:ext>
              </a:extLst>
            </p:cNvPr>
            <p:cNvSpPr>
              <a:spLocks noChangeArrowheads="1"/>
            </p:cNvSpPr>
            <p:nvPr/>
          </p:nvSpPr>
          <p:spPr bwMode="auto">
            <a:xfrm>
              <a:off x="4799" y="546"/>
              <a:ext cx="541"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Mantissas</a:t>
              </a:r>
            </a:p>
          </p:txBody>
        </p:sp>
        <p:sp>
          <p:nvSpPr>
            <p:cNvPr id="51" name="Rectangle 50">
              <a:extLst>
                <a:ext uri="{FF2B5EF4-FFF2-40B4-BE49-F238E27FC236}">
                  <a16:creationId xmlns:a16="http://schemas.microsoft.com/office/drawing/2014/main" xmlns="" id="{2D147E03-BC40-A196-BB47-7170C9653719}"/>
                </a:ext>
              </a:extLst>
            </p:cNvPr>
            <p:cNvSpPr>
              <a:spLocks noChangeArrowheads="1"/>
            </p:cNvSpPr>
            <p:nvPr/>
          </p:nvSpPr>
          <p:spPr bwMode="auto">
            <a:xfrm>
              <a:off x="3903" y="1275"/>
              <a:ext cx="546"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Difference</a:t>
              </a:r>
            </a:p>
          </p:txBody>
        </p:sp>
        <p:sp>
          <p:nvSpPr>
            <p:cNvPr id="52" name="Freeform 51">
              <a:extLst>
                <a:ext uri="{FF2B5EF4-FFF2-40B4-BE49-F238E27FC236}">
                  <a16:creationId xmlns:a16="http://schemas.microsoft.com/office/drawing/2014/main" xmlns="" id="{84E57CCC-481A-F3DA-B7E3-32B95BF4B53E}"/>
                </a:ext>
              </a:extLst>
            </p:cNvPr>
            <p:cNvSpPr>
              <a:spLocks/>
            </p:cNvSpPr>
            <p:nvPr/>
          </p:nvSpPr>
          <p:spPr bwMode="auto">
            <a:xfrm>
              <a:off x="3911" y="1399"/>
              <a:ext cx="554" cy="708"/>
            </a:xfrm>
            <a:custGeom>
              <a:avLst/>
              <a:gdLst>
                <a:gd name="T0" fmla="*/ 0 w 534"/>
                <a:gd name="T1" fmla="*/ 0 h 778"/>
                <a:gd name="T2" fmla="*/ 553 w 534"/>
                <a:gd name="T3" fmla="*/ 0 h 778"/>
                <a:gd name="T4" fmla="*/ 553 w 534"/>
                <a:gd name="T5" fmla="*/ 707 h 778"/>
                <a:gd name="T6" fmla="*/ 0 60000 65536"/>
                <a:gd name="T7" fmla="*/ 0 60000 65536"/>
                <a:gd name="T8" fmla="*/ 0 60000 65536"/>
                <a:gd name="T9" fmla="*/ 0 w 534"/>
                <a:gd name="T10" fmla="*/ 0 h 778"/>
                <a:gd name="T11" fmla="*/ 534 w 534"/>
                <a:gd name="T12" fmla="*/ 778 h 778"/>
              </a:gdLst>
              <a:ahLst/>
              <a:cxnLst>
                <a:cxn ang="T6">
                  <a:pos x="T0" y="T1"/>
                </a:cxn>
                <a:cxn ang="T7">
                  <a:pos x="T2" y="T3"/>
                </a:cxn>
                <a:cxn ang="T8">
                  <a:pos x="T4" y="T5"/>
                </a:cxn>
              </a:cxnLst>
              <a:rect l="T9" t="T10" r="T11" b="T12"/>
              <a:pathLst>
                <a:path w="534" h="778">
                  <a:moveTo>
                    <a:pt x="0" y="0"/>
                  </a:moveTo>
                  <a:lnTo>
                    <a:pt x="533" y="0"/>
                  </a:lnTo>
                  <a:lnTo>
                    <a:pt x="533" y="777"/>
                  </a:lnTo>
                </a:path>
              </a:pathLst>
            </a:custGeom>
            <a:noFill/>
            <a:ln w="25399" cap="rnd" cmpd="sng">
              <a:solidFill>
                <a:srgbClr val="000000"/>
              </a:solidFill>
              <a:prstDash val="solid"/>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IN"/>
            </a:p>
          </p:txBody>
        </p:sp>
        <p:sp>
          <p:nvSpPr>
            <p:cNvPr id="53" name="Arc 52">
              <a:extLst>
                <a:ext uri="{FF2B5EF4-FFF2-40B4-BE49-F238E27FC236}">
                  <a16:creationId xmlns:a16="http://schemas.microsoft.com/office/drawing/2014/main" xmlns="" id="{A47EFC9E-DA5D-15AC-7023-B7C20131185C}"/>
                </a:ext>
              </a:extLst>
            </p:cNvPr>
            <p:cNvSpPr>
              <a:spLocks/>
            </p:cNvSpPr>
            <p:nvPr/>
          </p:nvSpPr>
          <p:spPr bwMode="auto">
            <a:xfrm>
              <a:off x="4607" y="2084"/>
              <a:ext cx="70" cy="48"/>
            </a:xfrm>
            <a:custGeom>
              <a:avLst/>
              <a:gdLst>
                <a:gd name="T0" fmla="*/ 0 w 21600"/>
                <a:gd name="T1" fmla="*/ 0 h 17282"/>
                <a:gd name="T2" fmla="*/ 0 w 21600"/>
                <a:gd name="T3" fmla="*/ 0 h 17282"/>
                <a:gd name="T4" fmla="*/ 0 w 21600"/>
                <a:gd name="T5" fmla="*/ 0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54" name="Line 53">
              <a:extLst>
                <a:ext uri="{FF2B5EF4-FFF2-40B4-BE49-F238E27FC236}">
                  <a16:creationId xmlns:a16="http://schemas.microsoft.com/office/drawing/2014/main" xmlns="" id="{2979B4FF-3E97-884E-BCBB-1E4D9020B6CD}"/>
                </a:ext>
              </a:extLst>
            </p:cNvPr>
            <p:cNvSpPr>
              <a:spLocks noChangeShapeType="1"/>
            </p:cNvSpPr>
            <p:nvPr/>
          </p:nvSpPr>
          <p:spPr bwMode="auto">
            <a:xfrm>
              <a:off x="4464" y="2110"/>
              <a:ext cx="14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55" name="Arc 54">
              <a:extLst>
                <a:ext uri="{FF2B5EF4-FFF2-40B4-BE49-F238E27FC236}">
                  <a16:creationId xmlns:a16="http://schemas.microsoft.com/office/drawing/2014/main" xmlns="" id="{9CF3FB14-3A7E-7808-5EA8-F04854642C0E}"/>
                </a:ext>
              </a:extLst>
            </p:cNvPr>
            <p:cNvSpPr>
              <a:spLocks/>
            </p:cNvSpPr>
            <p:nvPr/>
          </p:nvSpPr>
          <p:spPr bwMode="auto">
            <a:xfrm>
              <a:off x="5075" y="2271"/>
              <a:ext cx="56" cy="61"/>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56" name="Line 55">
              <a:extLst>
                <a:ext uri="{FF2B5EF4-FFF2-40B4-BE49-F238E27FC236}">
                  <a16:creationId xmlns:a16="http://schemas.microsoft.com/office/drawing/2014/main" xmlns="" id="{E8CC2222-DEB2-4632-F0ED-F8BF6A62778F}"/>
                </a:ext>
              </a:extLst>
            </p:cNvPr>
            <p:cNvSpPr>
              <a:spLocks noChangeShapeType="1"/>
            </p:cNvSpPr>
            <p:nvPr/>
          </p:nvSpPr>
          <p:spPr bwMode="auto">
            <a:xfrm flipH="1">
              <a:off x="5102" y="2151"/>
              <a:ext cx="0" cy="126"/>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57" name="Rectangle 56">
              <a:extLst>
                <a:ext uri="{FF2B5EF4-FFF2-40B4-BE49-F238E27FC236}">
                  <a16:creationId xmlns:a16="http://schemas.microsoft.com/office/drawing/2014/main" xmlns="" id="{FD11F1CA-8C3A-7654-6E21-BE4C3AC6B767}"/>
                </a:ext>
              </a:extLst>
            </p:cNvPr>
            <p:cNvSpPr>
              <a:spLocks noChangeArrowheads="1"/>
            </p:cNvSpPr>
            <p:nvPr/>
          </p:nvSpPr>
          <p:spPr bwMode="auto">
            <a:xfrm>
              <a:off x="5007" y="2319"/>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R</a:t>
              </a:r>
            </a:p>
          </p:txBody>
        </p:sp>
        <p:sp>
          <p:nvSpPr>
            <p:cNvPr id="58" name="Arc 57">
              <a:extLst>
                <a:ext uri="{FF2B5EF4-FFF2-40B4-BE49-F238E27FC236}">
                  <a16:creationId xmlns:a16="http://schemas.microsoft.com/office/drawing/2014/main" xmlns="" id="{3B81BFA6-5D54-4C94-E6C4-7CB2414CE743}"/>
                </a:ext>
              </a:extLst>
            </p:cNvPr>
            <p:cNvSpPr>
              <a:spLocks/>
            </p:cNvSpPr>
            <p:nvPr/>
          </p:nvSpPr>
          <p:spPr bwMode="auto">
            <a:xfrm>
              <a:off x="5072" y="2560"/>
              <a:ext cx="56" cy="63"/>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59" name="Line 58">
              <a:extLst>
                <a:ext uri="{FF2B5EF4-FFF2-40B4-BE49-F238E27FC236}">
                  <a16:creationId xmlns:a16="http://schemas.microsoft.com/office/drawing/2014/main" xmlns="" id="{DA3C3FC6-A336-9723-21DD-48C3FA969C89}"/>
                </a:ext>
              </a:extLst>
            </p:cNvPr>
            <p:cNvSpPr>
              <a:spLocks noChangeShapeType="1"/>
            </p:cNvSpPr>
            <p:nvPr/>
          </p:nvSpPr>
          <p:spPr bwMode="auto">
            <a:xfrm>
              <a:off x="5102" y="2442"/>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60" name="Rectangle 59">
              <a:extLst>
                <a:ext uri="{FF2B5EF4-FFF2-40B4-BE49-F238E27FC236}">
                  <a16:creationId xmlns:a16="http://schemas.microsoft.com/office/drawing/2014/main" xmlns="" id="{1180EE55-092A-555C-EAB3-1B5F8644D0CF}"/>
                </a:ext>
              </a:extLst>
            </p:cNvPr>
            <p:cNvSpPr>
              <a:spLocks noChangeArrowheads="1"/>
            </p:cNvSpPr>
            <p:nvPr/>
          </p:nvSpPr>
          <p:spPr bwMode="auto">
            <a:xfrm>
              <a:off x="4681" y="2633"/>
              <a:ext cx="834" cy="208"/>
            </a:xfrm>
            <a:prstGeom prst="rect">
              <a:avLst/>
            </a:prstGeom>
            <a:noFill/>
            <a:ln w="25399">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61" name="Rectangle 60">
              <a:extLst>
                <a:ext uri="{FF2B5EF4-FFF2-40B4-BE49-F238E27FC236}">
                  <a16:creationId xmlns:a16="http://schemas.microsoft.com/office/drawing/2014/main" xmlns="" id="{9E6178C4-2E6B-E17C-E3DB-40589AD89268}"/>
                </a:ext>
              </a:extLst>
            </p:cNvPr>
            <p:cNvSpPr>
              <a:spLocks noChangeArrowheads="1"/>
            </p:cNvSpPr>
            <p:nvPr/>
          </p:nvSpPr>
          <p:spPr bwMode="auto">
            <a:xfrm>
              <a:off x="4725" y="2633"/>
              <a:ext cx="771"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Add or subtract</a:t>
              </a:r>
            </a:p>
            <a:p>
              <a:pPr latinLnBrk="1"/>
              <a:endParaRPr lang="en-US" altLang="ko-KR" sz="1100"/>
            </a:p>
          </p:txBody>
        </p:sp>
        <p:sp>
          <p:nvSpPr>
            <p:cNvPr id="62" name="Rectangle 61">
              <a:extLst>
                <a:ext uri="{FF2B5EF4-FFF2-40B4-BE49-F238E27FC236}">
                  <a16:creationId xmlns:a16="http://schemas.microsoft.com/office/drawing/2014/main" xmlns="" id="{EA6F6428-F5CC-805E-4560-879CE7CD1D47}"/>
                </a:ext>
              </a:extLst>
            </p:cNvPr>
            <p:cNvSpPr>
              <a:spLocks noChangeArrowheads="1"/>
            </p:cNvSpPr>
            <p:nvPr/>
          </p:nvSpPr>
          <p:spPr bwMode="auto">
            <a:xfrm>
              <a:off x="4843" y="2725"/>
              <a:ext cx="546"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mantissas</a:t>
              </a:r>
            </a:p>
          </p:txBody>
        </p:sp>
        <p:sp>
          <p:nvSpPr>
            <p:cNvPr id="63" name="Arc 62">
              <a:extLst>
                <a:ext uri="{FF2B5EF4-FFF2-40B4-BE49-F238E27FC236}">
                  <a16:creationId xmlns:a16="http://schemas.microsoft.com/office/drawing/2014/main" xmlns="" id="{D4B97066-8A20-F870-A501-0490B24120C2}"/>
                </a:ext>
              </a:extLst>
            </p:cNvPr>
            <p:cNvSpPr>
              <a:spLocks/>
            </p:cNvSpPr>
            <p:nvPr/>
          </p:nvSpPr>
          <p:spPr bwMode="auto">
            <a:xfrm>
              <a:off x="5072" y="2975"/>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64" name="Line 63">
              <a:extLst>
                <a:ext uri="{FF2B5EF4-FFF2-40B4-BE49-F238E27FC236}">
                  <a16:creationId xmlns:a16="http://schemas.microsoft.com/office/drawing/2014/main" xmlns="" id="{B49E31D3-7B58-3F76-37E0-956CBEFFC6D2}"/>
                </a:ext>
              </a:extLst>
            </p:cNvPr>
            <p:cNvSpPr>
              <a:spLocks noChangeShapeType="1"/>
            </p:cNvSpPr>
            <p:nvPr/>
          </p:nvSpPr>
          <p:spPr bwMode="auto">
            <a:xfrm>
              <a:off x="5102" y="2849"/>
              <a:ext cx="0" cy="136"/>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65" name="Rectangle 64">
              <a:extLst>
                <a:ext uri="{FF2B5EF4-FFF2-40B4-BE49-F238E27FC236}">
                  <a16:creationId xmlns:a16="http://schemas.microsoft.com/office/drawing/2014/main" xmlns="" id="{1137CDF4-2DD1-139A-68EB-809C7CB0C4E8}"/>
                </a:ext>
              </a:extLst>
            </p:cNvPr>
            <p:cNvSpPr>
              <a:spLocks noChangeArrowheads="1"/>
            </p:cNvSpPr>
            <p:nvPr/>
          </p:nvSpPr>
          <p:spPr bwMode="auto">
            <a:xfrm>
              <a:off x="5007" y="3027"/>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R</a:t>
              </a:r>
            </a:p>
          </p:txBody>
        </p:sp>
        <p:sp>
          <p:nvSpPr>
            <p:cNvPr id="66" name="Arc 65">
              <a:extLst>
                <a:ext uri="{FF2B5EF4-FFF2-40B4-BE49-F238E27FC236}">
                  <a16:creationId xmlns:a16="http://schemas.microsoft.com/office/drawing/2014/main" xmlns="" id="{D967469C-E764-5708-7151-B1E6620970C1}"/>
                </a:ext>
              </a:extLst>
            </p:cNvPr>
            <p:cNvSpPr>
              <a:spLocks/>
            </p:cNvSpPr>
            <p:nvPr/>
          </p:nvSpPr>
          <p:spPr bwMode="auto">
            <a:xfrm>
              <a:off x="5072" y="3270"/>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67" name="Line 66">
              <a:extLst>
                <a:ext uri="{FF2B5EF4-FFF2-40B4-BE49-F238E27FC236}">
                  <a16:creationId xmlns:a16="http://schemas.microsoft.com/office/drawing/2014/main" xmlns="" id="{CCB08F4A-6710-10DF-5BDB-5E6E096818C2}"/>
                </a:ext>
              </a:extLst>
            </p:cNvPr>
            <p:cNvSpPr>
              <a:spLocks noChangeShapeType="1"/>
            </p:cNvSpPr>
            <p:nvPr/>
          </p:nvSpPr>
          <p:spPr bwMode="auto">
            <a:xfrm>
              <a:off x="5102" y="3150"/>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68" name="Rectangle 67">
              <a:extLst>
                <a:ext uri="{FF2B5EF4-FFF2-40B4-BE49-F238E27FC236}">
                  <a16:creationId xmlns:a16="http://schemas.microsoft.com/office/drawing/2014/main" xmlns="" id="{913CB4E8-9AD8-5B92-E297-8D86F200FE9F}"/>
                </a:ext>
              </a:extLst>
            </p:cNvPr>
            <p:cNvSpPr>
              <a:spLocks noChangeArrowheads="1"/>
            </p:cNvSpPr>
            <p:nvPr/>
          </p:nvSpPr>
          <p:spPr bwMode="auto">
            <a:xfrm>
              <a:off x="4681" y="3342"/>
              <a:ext cx="834" cy="208"/>
            </a:xfrm>
            <a:prstGeom prst="rect">
              <a:avLst/>
            </a:prstGeom>
            <a:noFill/>
            <a:ln w="25399">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69" name="Rectangle 68">
              <a:extLst>
                <a:ext uri="{FF2B5EF4-FFF2-40B4-BE49-F238E27FC236}">
                  <a16:creationId xmlns:a16="http://schemas.microsoft.com/office/drawing/2014/main" xmlns="" id="{5BBCC675-E02F-A708-CF26-4468B158B8ED}"/>
                </a:ext>
              </a:extLst>
            </p:cNvPr>
            <p:cNvSpPr>
              <a:spLocks noChangeArrowheads="1"/>
            </p:cNvSpPr>
            <p:nvPr/>
          </p:nvSpPr>
          <p:spPr bwMode="auto">
            <a:xfrm>
              <a:off x="4843" y="3342"/>
              <a:ext cx="53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Normalize</a:t>
              </a:r>
            </a:p>
            <a:p>
              <a:pPr latinLnBrk="1"/>
              <a:endParaRPr lang="en-US" altLang="ko-KR" sz="1100"/>
            </a:p>
          </p:txBody>
        </p:sp>
        <p:sp>
          <p:nvSpPr>
            <p:cNvPr id="70" name="Rectangle 69">
              <a:extLst>
                <a:ext uri="{FF2B5EF4-FFF2-40B4-BE49-F238E27FC236}">
                  <a16:creationId xmlns:a16="http://schemas.microsoft.com/office/drawing/2014/main" xmlns="" id="{5CCA7640-A686-F5CD-E5FC-3E969930CC33}"/>
                </a:ext>
              </a:extLst>
            </p:cNvPr>
            <p:cNvSpPr>
              <a:spLocks noChangeArrowheads="1"/>
            </p:cNvSpPr>
            <p:nvPr/>
          </p:nvSpPr>
          <p:spPr bwMode="auto">
            <a:xfrm>
              <a:off x="4947" y="3434"/>
              <a:ext cx="355"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result</a:t>
              </a:r>
            </a:p>
          </p:txBody>
        </p:sp>
        <p:sp>
          <p:nvSpPr>
            <p:cNvPr id="71" name="Arc 70">
              <a:extLst>
                <a:ext uri="{FF2B5EF4-FFF2-40B4-BE49-F238E27FC236}">
                  <a16:creationId xmlns:a16="http://schemas.microsoft.com/office/drawing/2014/main" xmlns="" id="{20D9F58C-3F03-3DE9-F874-49EB015E122A}"/>
                </a:ext>
              </a:extLst>
            </p:cNvPr>
            <p:cNvSpPr>
              <a:spLocks/>
            </p:cNvSpPr>
            <p:nvPr/>
          </p:nvSpPr>
          <p:spPr bwMode="auto">
            <a:xfrm>
              <a:off x="5072" y="367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72" name="Line 71">
              <a:extLst>
                <a:ext uri="{FF2B5EF4-FFF2-40B4-BE49-F238E27FC236}">
                  <a16:creationId xmlns:a16="http://schemas.microsoft.com/office/drawing/2014/main" xmlns="" id="{231DAB08-4082-4DB6-207E-1CE9EB304759}"/>
                </a:ext>
              </a:extLst>
            </p:cNvPr>
            <p:cNvSpPr>
              <a:spLocks noChangeShapeType="1"/>
            </p:cNvSpPr>
            <p:nvPr/>
          </p:nvSpPr>
          <p:spPr bwMode="auto">
            <a:xfrm>
              <a:off x="5102" y="3558"/>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73" name="Rectangle 72">
              <a:extLst>
                <a:ext uri="{FF2B5EF4-FFF2-40B4-BE49-F238E27FC236}">
                  <a16:creationId xmlns:a16="http://schemas.microsoft.com/office/drawing/2014/main" xmlns="" id="{AAE6F0FD-B9BD-2649-3C13-A30B46AD9DA4}"/>
                </a:ext>
              </a:extLst>
            </p:cNvPr>
            <p:cNvSpPr>
              <a:spLocks noChangeArrowheads="1"/>
            </p:cNvSpPr>
            <p:nvPr/>
          </p:nvSpPr>
          <p:spPr bwMode="auto">
            <a:xfrm>
              <a:off x="5013" y="3730"/>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R</a:t>
              </a:r>
            </a:p>
          </p:txBody>
        </p:sp>
        <p:sp>
          <p:nvSpPr>
            <p:cNvPr id="74" name="Arc 73">
              <a:extLst>
                <a:ext uri="{FF2B5EF4-FFF2-40B4-BE49-F238E27FC236}">
                  <a16:creationId xmlns:a16="http://schemas.microsoft.com/office/drawing/2014/main" xmlns="" id="{2858169C-990C-77B2-B4BB-9F40905AFACD}"/>
                </a:ext>
              </a:extLst>
            </p:cNvPr>
            <p:cNvSpPr>
              <a:spLocks/>
            </p:cNvSpPr>
            <p:nvPr/>
          </p:nvSpPr>
          <p:spPr bwMode="auto">
            <a:xfrm>
              <a:off x="5072" y="3978"/>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75" name="Line 74">
              <a:extLst>
                <a:ext uri="{FF2B5EF4-FFF2-40B4-BE49-F238E27FC236}">
                  <a16:creationId xmlns:a16="http://schemas.microsoft.com/office/drawing/2014/main" xmlns="" id="{57C6569D-F6F2-7B83-BA53-0C49942F912B}"/>
                </a:ext>
              </a:extLst>
            </p:cNvPr>
            <p:cNvSpPr>
              <a:spLocks noChangeShapeType="1"/>
            </p:cNvSpPr>
            <p:nvPr/>
          </p:nvSpPr>
          <p:spPr bwMode="auto">
            <a:xfrm>
              <a:off x="5102" y="3853"/>
              <a:ext cx="0" cy="13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76" name="Arc 75">
              <a:extLst>
                <a:ext uri="{FF2B5EF4-FFF2-40B4-BE49-F238E27FC236}">
                  <a16:creationId xmlns:a16="http://schemas.microsoft.com/office/drawing/2014/main" xmlns="" id="{CDE357E3-5A3F-52ED-1E88-C1C0A4968D35}"/>
                </a:ext>
              </a:extLst>
            </p:cNvPr>
            <p:cNvSpPr>
              <a:spLocks/>
            </p:cNvSpPr>
            <p:nvPr/>
          </p:nvSpPr>
          <p:spPr bwMode="auto">
            <a:xfrm>
              <a:off x="3467" y="2975"/>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77" name="Line 76">
              <a:extLst>
                <a:ext uri="{FF2B5EF4-FFF2-40B4-BE49-F238E27FC236}">
                  <a16:creationId xmlns:a16="http://schemas.microsoft.com/office/drawing/2014/main" xmlns="" id="{57BCCC91-5691-9EE6-F0D9-84DBED797F17}"/>
                </a:ext>
              </a:extLst>
            </p:cNvPr>
            <p:cNvSpPr>
              <a:spLocks noChangeShapeType="1"/>
            </p:cNvSpPr>
            <p:nvPr/>
          </p:nvSpPr>
          <p:spPr bwMode="auto">
            <a:xfrm>
              <a:off x="3497" y="2151"/>
              <a:ext cx="0" cy="84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78" name="Rectangle 77">
              <a:extLst>
                <a:ext uri="{FF2B5EF4-FFF2-40B4-BE49-F238E27FC236}">
                  <a16:creationId xmlns:a16="http://schemas.microsoft.com/office/drawing/2014/main" xmlns="" id="{67850E51-5B39-C062-D8AC-DF867C06C028}"/>
                </a:ext>
              </a:extLst>
            </p:cNvPr>
            <p:cNvSpPr>
              <a:spLocks noChangeArrowheads="1"/>
            </p:cNvSpPr>
            <p:nvPr/>
          </p:nvSpPr>
          <p:spPr bwMode="auto">
            <a:xfrm>
              <a:off x="3402" y="3027"/>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R</a:t>
              </a:r>
            </a:p>
          </p:txBody>
        </p:sp>
        <p:sp>
          <p:nvSpPr>
            <p:cNvPr id="79" name="Arc 78">
              <a:extLst>
                <a:ext uri="{FF2B5EF4-FFF2-40B4-BE49-F238E27FC236}">
                  <a16:creationId xmlns:a16="http://schemas.microsoft.com/office/drawing/2014/main" xmlns="" id="{47DB87A3-EEEA-FB0E-3EB6-2116F7A091AC}"/>
                </a:ext>
              </a:extLst>
            </p:cNvPr>
            <p:cNvSpPr>
              <a:spLocks/>
            </p:cNvSpPr>
            <p:nvPr/>
          </p:nvSpPr>
          <p:spPr bwMode="auto">
            <a:xfrm>
              <a:off x="3467" y="3270"/>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80" name="Line 79">
              <a:extLst>
                <a:ext uri="{FF2B5EF4-FFF2-40B4-BE49-F238E27FC236}">
                  <a16:creationId xmlns:a16="http://schemas.microsoft.com/office/drawing/2014/main" xmlns="" id="{0707C35F-A964-31D7-3E31-3418226784AC}"/>
                </a:ext>
              </a:extLst>
            </p:cNvPr>
            <p:cNvSpPr>
              <a:spLocks noChangeShapeType="1"/>
            </p:cNvSpPr>
            <p:nvPr/>
          </p:nvSpPr>
          <p:spPr bwMode="auto">
            <a:xfrm>
              <a:off x="3497" y="3150"/>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81" name="Rectangle 80">
              <a:extLst>
                <a:ext uri="{FF2B5EF4-FFF2-40B4-BE49-F238E27FC236}">
                  <a16:creationId xmlns:a16="http://schemas.microsoft.com/office/drawing/2014/main" xmlns="" id="{BFF4B5B7-02F9-41AF-825A-15370EE19CA6}"/>
                </a:ext>
              </a:extLst>
            </p:cNvPr>
            <p:cNvSpPr>
              <a:spLocks noChangeArrowheads="1"/>
            </p:cNvSpPr>
            <p:nvPr/>
          </p:nvSpPr>
          <p:spPr bwMode="auto">
            <a:xfrm>
              <a:off x="3076" y="3342"/>
              <a:ext cx="831" cy="224"/>
            </a:xfrm>
            <a:prstGeom prst="rect">
              <a:avLst/>
            </a:prstGeom>
            <a:noFill/>
            <a:ln w="25399">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90000"/>
                </a:lnSpc>
                <a:defRPr kumimoji="1" sz="1000" b="1">
                  <a:solidFill>
                    <a:srgbClr val="000000"/>
                  </a:solidFill>
                  <a:latin typeface="Arial" panose="020B0604020202020204" pitchFamily="34" charset="0"/>
                  <a:ea typeface="굴림" pitchFamily="34" charset="-127"/>
                </a:defRPr>
              </a:lvl1pPr>
              <a:lvl2pPr marL="742950" indent="-285750">
                <a:lnSpc>
                  <a:spcPct val="90000"/>
                </a:lnSpc>
                <a:defRPr kumimoji="1" sz="1000" b="1">
                  <a:solidFill>
                    <a:srgbClr val="000000"/>
                  </a:solidFill>
                  <a:latin typeface="Arial" panose="020B0604020202020204" pitchFamily="34" charset="0"/>
                  <a:ea typeface="굴림" pitchFamily="34" charset="-127"/>
                </a:defRPr>
              </a:lvl2pPr>
              <a:lvl3pPr marL="1143000" indent="-228600">
                <a:lnSpc>
                  <a:spcPct val="90000"/>
                </a:lnSpc>
                <a:defRPr kumimoji="1" sz="1000" b="1">
                  <a:solidFill>
                    <a:srgbClr val="000000"/>
                  </a:solidFill>
                  <a:latin typeface="Arial" panose="020B0604020202020204" pitchFamily="34" charset="0"/>
                  <a:ea typeface="굴림" pitchFamily="34" charset="-127"/>
                </a:defRPr>
              </a:lvl3pPr>
              <a:lvl4pPr marL="1600200" indent="-228600">
                <a:lnSpc>
                  <a:spcPct val="90000"/>
                </a:lnSpc>
                <a:defRPr kumimoji="1" sz="1000" b="1">
                  <a:solidFill>
                    <a:srgbClr val="000000"/>
                  </a:solidFill>
                  <a:latin typeface="Arial" panose="020B0604020202020204" pitchFamily="34" charset="0"/>
                  <a:ea typeface="굴림" pitchFamily="34" charset="-127"/>
                </a:defRPr>
              </a:lvl4pPr>
              <a:lvl5pPr marL="2057400" indent="-228600">
                <a:lnSpc>
                  <a:spcPct val="90000"/>
                </a:lnSpc>
                <a:defRPr kumimoji="1" sz="1000" b="1">
                  <a:solidFill>
                    <a:srgbClr val="000000"/>
                  </a:solidFill>
                  <a:latin typeface="Arial" panose="020B0604020202020204" pitchFamily="34" charset="0"/>
                  <a:ea typeface="굴림"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endParaRPr lang="en-US" altLang="en-US"/>
            </a:p>
          </p:txBody>
        </p:sp>
        <p:sp>
          <p:nvSpPr>
            <p:cNvPr id="82" name="Rectangle 81">
              <a:extLst>
                <a:ext uri="{FF2B5EF4-FFF2-40B4-BE49-F238E27FC236}">
                  <a16:creationId xmlns:a16="http://schemas.microsoft.com/office/drawing/2014/main" xmlns="" id="{5779F7B8-C327-8CD4-E2BF-2FF7AF9AC287}"/>
                </a:ext>
              </a:extLst>
            </p:cNvPr>
            <p:cNvSpPr>
              <a:spLocks noChangeArrowheads="1"/>
            </p:cNvSpPr>
            <p:nvPr/>
          </p:nvSpPr>
          <p:spPr bwMode="auto">
            <a:xfrm>
              <a:off x="3276" y="3342"/>
              <a:ext cx="390"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Adjust</a:t>
              </a:r>
            </a:p>
            <a:p>
              <a:pPr latinLnBrk="1"/>
              <a:endParaRPr lang="en-US" altLang="ko-KR" sz="1100"/>
            </a:p>
          </p:txBody>
        </p:sp>
        <p:sp>
          <p:nvSpPr>
            <p:cNvPr id="83" name="Rectangle 82">
              <a:extLst>
                <a:ext uri="{FF2B5EF4-FFF2-40B4-BE49-F238E27FC236}">
                  <a16:creationId xmlns:a16="http://schemas.microsoft.com/office/drawing/2014/main" xmlns="" id="{5E7D2A92-45D8-6CA8-42F1-5C106F25590E}"/>
                </a:ext>
              </a:extLst>
            </p:cNvPr>
            <p:cNvSpPr>
              <a:spLocks noChangeArrowheads="1"/>
            </p:cNvSpPr>
            <p:nvPr/>
          </p:nvSpPr>
          <p:spPr bwMode="auto">
            <a:xfrm>
              <a:off x="3209" y="3434"/>
              <a:ext cx="508"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exponent</a:t>
              </a:r>
            </a:p>
          </p:txBody>
        </p:sp>
        <p:sp>
          <p:nvSpPr>
            <p:cNvPr id="84" name="Arc 83">
              <a:extLst>
                <a:ext uri="{FF2B5EF4-FFF2-40B4-BE49-F238E27FC236}">
                  <a16:creationId xmlns:a16="http://schemas.microsoft.com/office/drawing/2014/main" xmlns="" id="{76EF10C5-4B7F-63EA-B146-A9FB4FEA54DE}"/>
                </a:ext>
              </a:extLst>
            </p:cNvPr>
            <p:cNvSpPr>
              <a:spLocks/>
            </p:cNvSpPr>
            <p:nvPr/>
          </p:nvSpPr>
          <p:spPr bwMode="auto">
            <a:xfrm>
              <a:off x="3470" y="3679"/>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85" name="Line 84">
              <a:extLst>
                <a:ext uri="{FF2B5EF4-FFF2-40B4-BE49-F238E27FC236}">
                  <a16:creationId xmlns:a16="http://schemas.microsoft.com/office/drawing/2014/main" xmlns="" id="{FE458432-E314-41E4-8BD2-A95DA4C9E63F}"/>
                </a:ext>
              </a:extLst>
            </p:cNvPr>
            <p:cNvSpPr>
              <a:spLocks noChangeShapeType="1"/>
            </p:cNvSpPr>
            <p:nvPr/>
          </p:nvSpPr>
          <p:spPr bwMode="auto">
            <a:xfrm>
              <a:off x="3497" y="3563"/>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86" name="Rectangle 85">
              <a:extLst>
                <a:ext uri="{FF2B5EF4-FFF2-40B4-BE49-F238E27FC236}">
                  <a16:creationId xmlns:a16="http://schemas.microsoft.com/office/drawing/2014/main" xmlns="" id="{790B62B1-E008-841A-4EAF-41188E415414}"/>
                </a:ext>
              </a:extLst>
            </p:cNvPr>
            <p:cNvSpPr>
              <a:spLocks noChangeArrowheads="1"/>
            </p:cNvSpPr>
            <p:nvPr/>
          </p:nvSpPr>
          <p:spPr bwMode="auto">
            <a:xfrm>
              <a:off x="3402" y="3730"/>
              <a:ext cx="18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R</a:t>
              </a:r>
            </a:p>
          </p:txBody>
        </p:sp>
        <p:sp>
          <p:nvSpPr>
            <p:cNvPr id="87" name="Arc 86">
              <a:extLst>
                <a:ext uri="{FF2B5EF4-FFF2-40B4-BE49-F238E27FC236}">
                  <a16:creationId xmlns:a16="http://schemas.microsoft.com/office/drawing/2014/main" xmlns="" id="{57AE4A9A-6531-23AA-6637-6EA5784FE785}"/>
                </a:ext>
              </a:extLst>
            </p:cNvPr>
            <p:cNvSpPr>
              <a:spLocks/>
            </p:cNvSpPr>
            <p:nvPr/>
          </p:nvSpPr>
          <p:spPr bwMode="auto">
            <a:xfrm>
              <a:off x="3467" y="3978"/>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lnTo>
                    <a:pt x="-1" y="1861"/>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88" name="Line 87">
              <a:extLst>
                <a:ext uri="{FF2B5EF4-FFF2-40B4-BE49-F238E27FC236}">
                  <a16:creationId xmlns:a16="http://schemas.microsoft.com/office/drawing/2014/main" xmlns="" id="{115CCC0D-2793-65BB-5D38-E6B580157C42}"/>
                </a:ext>
              </a:extLst>
            </p:cNvPr>
            <p:cNvSpPr>
              <a:spLocks noChangeShapeType="1"/>
            </p:cNvSpPr>
            <p:nvPr/>
          </p:nvSpPr>
          <p:spPr bwMode="auto">
            <a:xfrm>
              <a:off x="3497" y="3853"/>
              <a:ext cx="0" cy="13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sp>
          <p:nvSpPr>
            <p:cNvPr id="89" name="Rectangle 88">
              <a:extLst>
                <a:ext uri="{FF2B5EF4-FFF2-40B4-BE49-F238E27FC236}">
                  <a16:creationId xmlns:a16="http://schemas.microsoft.com/office/drawing/2014/main" xmlns="" id="{1BEFF1F9-062A-0910-BB66-8539AFD315DF}"/>
                </a:ext>
              </a:extLst>
            </p:cNvPr>
            <p:cNvSpPr>
              <a:spLocks noChangeArrowheads="1"/>
            </p:cNvSpPr>
            <p:nvPr/>
          </p:nvSpPr>
          <p:spPr bwMode="auto">
            <a:xfrm>
              <a:off x="2425" y="1327"/>
              <a:ext cx="59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Segment 1:</a:t>
              </a:r>
            </a:p>
          </p:txBody>
        </p:sp>
        <p:sp>
          <p:nvSpPr>
            <p:cNvPr id="90" name="Rectangle 89">
              <a:extLst>
                <a:ext uri="{FF2B5EF4-FFF2-40B4-BE49-F238E27FC236}">
                  <a16:creationId xmlns:a16="http://schemas.microsoft.com/office/drawing/2014/main" xmlns="" id="{B9492E1E-6883-0DFF-B847-D1E1A669D855}"/>
                </a:ext>
              </a:extLst>
            </p:cNvPr>
            <p:cNvSpPr>
              <a:spLocks noChangeArrowheads="1"/>
            </p:cNvSpPr>
            <p:nvPr/>
          </p:nvSpPr>
          <p:spPr bwMode="auto">
            <a:xfrm>
              <a:off x="2425" y="2036"/>
              <a:ext cx="59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Segment 2:</a:t>
              </a:r>
            </a:p>
          </p:txBody>
        </p:sp>
        <p:sp>
          <p:nvSpPr>
            <p:cNvPr id="91" name="Rectangle 90">
              <a:extLst>
                <a:ext uri="{FF2B5EF4-FFF2-40B4-BE49-F238E27FC236}">
                  <a16:creationId xmlns:a16="http://schemas.microsoft.com/office/drawing/2014/main" xmlns="" id="{F36F3531-C93B-4FB9-5F73-E2D9A971D8E3}"/>
                </a:ext>
              </a:extLst>
            </p:cNvPr>
            <p:cNvSpPr>
              <a:spLocks noChangeArrowheads="1"/>
            </p:cNvSpPr>
            <p:nvPr/>
          </p:nvSpPr>
          <p:spPr bwMode="auto">
            <a:xfrm>
              <a:off x="2425" y="2672"/>
              <a:ext cx="59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Segment 3:</a:t>
              </a:r>
            </a:p>
          </p:txBody>
        </p:sp>
        <p:sp>
          <p:nvSpPr>
            <p:cNvPr id="92" name="Rectangle 91">
              <a:extLst>
                <a:ext uri="{FF2B5EF4-FFF2-40B4-BE49-F238E27FC236}">
                  <a16:creationId xmlns:a16="http://schemas.microsoft.com/office/drawing/2014/main" xmlns="" id="{B5CCFA3E-E26A-81AC-6CFC-75EDE953F622}"/>
                </a:ext>
              </a:extLst>
            </p:cNvPr>
            <p:cNvSpPr>
              <a:spLocks noChangeArrowheads="1"/>
            </p:cNvSpPr>
            <p:nvPr/>
          </p:nvSpPr>
          <p:spPr bwMode="auto">
            <a:xfrm>
              <a:off x="2425" y="3375"/>
              <a:ext cx="590" cy="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defTabSz="762000">
                <a:lnSpc>
                  <a:spcPct val="90000"/>
                </a:lnSpc>
                <a:defRPr kumimoji="1" sz="1000" b="1">
                  <a:solidFill>
                    <a:srgbClr val="000000"/>
                  </a:solidFill>
                  <a:latin typeface="Arial" panose="020B0604020202020204" pitchFamily="34" charset="0"/>
                  <a:ea typeface="굴림" pitchFamily="34" charset="-127"/>
                </a:defRPr>
              </a:lvl1pPr>
              <a:lvl2pPr marL="742950" indent="-285750" defTabSz="762000">
                <a:lnSpc>
                  <a:spcPct val="90000"/>
                </a:lnSpc>
                <a:defRPr kumimoji="1" sz="1000" b="1">
                  <a:solidFill>
                    <a:srgbClr val="000000"/>
                  </a:solidFill>
                  <a:latin typeface="Arial" panose="020B0604020202020204" pitchFamily="34" charset="0"/>
                  <a:ea typeface="굴림" pitchFamily="34" charset="-127"/>
                </a:defRPr>
              </a:lvl2pPr>
              <a:lvl3pPr marL="1143000" indent="-228600" defTabSz="762000">
                <a:lnSpc>
                  <a:spcPct val="90000"/>
                </a:lnSpc>
                <a:defRPr kumimoji="1" sz="1000" b="1">
                  <a:solidFill>
                    <a:srgbClr val="000000"/>
                  </a:solidFill>
                  <a:latin typeface="Arial" panose="020B0604020202020204" pitchFamily="34" charset="0"/>
                  <a:ea typeface="굴림" pitchFamily="34" charset="-127"/>
                </a:defRPr>
              </a:lvl3pPr>
              <a:lvl4pPr marL="1600200" indent="-228600" defTabSz="762000">
                <a:lnSpc>
                  <a:spcPct val="90000"/>
                </a:lnSpc>
                <a:defRPr kumimoji="1" sz="1000" b="1">
                  <a:solidFill>
                    <a:srgbClr val="000000"/>
                  </a:solidFill>
                  <a:latin typeface="Arial" panose="020B0604020202020204" pitchFamily="34" charset="0"/>
                  <a:ea typeface="굴림" pitchFamily="34" charset="-127"/>
                </a:defRPr>
              </a:lvl4pPr>
              <a:lvl5pPr marL="2057400" indent="-228600" defTabSz="762000">
                <a:lnSpc>
                  <a:spcPct val="90000"/>
                </a:lnSpc>
                <a:defRPr kumimoji="1" sz="1000" b="1">
                  <a:solidFill>
                    <a:srgbClr val="000000"/>
                  </a:solidFill>
                  <a:latin typeface="Arial" panose="020B0604020202020204" pitchFamily="34" charset="0"/>
                  <a:ea typeface="굴림"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굴림" pitchFamily="34" charset="-127"/>
                </a:defRPr>
              </a:lvl9pPr>
            </a:lstStyle>
            <a:p>
              <a:r>
                <a:rPr lang="en-US" altLang="ko-KR" sz="1100"/>
                <a:t>Segment 4:</a:t>
              </a:r>
            </a:p>
          </p:txBody>
        </p:sp>
        <p:sp>
          <p:nvSpPr>
            <p:cNvPr id="93" name="Arc 92">
              <a:extLst>
                <a:ext uri="{FF2B5EF4-FFF2-40B4-BE49-F238E27FC236}">
                  <a16:creationId xmlns:a16="http://schemas.microsoft.com/office/drawing/2014/main" xmlns="" id="{D2CC4D13-BFB2-1488-ADCE-2EF428BF6AD0}"/>
                </a:ext>
              </a:extLst>
            </p:cNvPr>
            <p:cNvSpPr>
              <a:spLocks/>
            </p:cNvSpPr>
            <p:nvPr/>
          </p:nvSpPr>
          <p:spPr bwMode="auto">
            <a:xfrm>
              <a:off x="3914" y="3425"/>
              <a:ext cx="71" cy="52"/>
            </a:xfrm>
            <a:custGeom>
              <a:avLst/>
              <a:gdLst>
                <a:gd name="T0" fmla="*/ 0 w 21600"/>
                <a:gd name="T1" fmla="*/ 0 h 17514"/>
                <a:gd name="T2" fmla="*/ 0 w 21600"/>
                <a:gd name="T3" fmla="*/ 0 h 17514"/>
                <a:gd name="T4" fmla="*/ 0 w 21600"/>
                <a:gd name="T5" fmla="*/ 0 h 17514"/>
                <a:gd name="T6" fmla="*/ 0 60000 65536"/>
                <a:gd name="T7" fmla="*/ 0 60000 65536"/>
                <a:gd name="T8" fmla="*/ 0 60000 65536"/>
                <a:gd name="T9" fmla="*/ 0 w 21600"/>
                <a:gd name="T10" fmla="*/ 0 h 17514"/>
                <a:gd name="T11" fmla="*/ 21600 w 21600"/>
                <a:gd name="T12" fmla="*/ 17514 h 17514"/>
              </a:gdLst>
              <a:ahLst/>
              <a:cxnLst>
                <a:cxn ang="T6">
                  <a:pos x="T0" y="T1"/>
                </a:cxn>
                <a:cxn ang="T7">
                  <a:pos x="T2" y="T3"/>
                </a:cxn>
                <a:cxn ang="T8">
                  <a:pos x="T4" y="T5"/>
                </a:cxn>
              </a:cxnLst>
              <a:rect l="T9" t="T10" r="T11" b="T12"/>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lnTo>
                    <a:pt x="19685" y="0"/>
                  </a:lnTo>
                  <a:close/>
                </a:path>
              </a:pathLst>
            </a:custGeom>
            <a:solidFill>
              <a:srgbClr val="000000"/>
            </a:solidFill>
            <a:ln>
              <a:noFill/>
            </a:ln>
            <a:extLst>
              <a:ext uri="{91240B29-F687-4F45-9708-019B960494DF}">
                <a14:hiddenLine xmlns:a14="http://schemas.microsoft.com/office/drawing/2010/main" xmlns="" w="9525" cap="rnd">
                  <a:solidFill>
                    <a:srgbClr val="000000"/>
                  </a:solidFill>
                  <a:round/>
                  <a:headEnd/>
                  <a:tailEnd/>
                </a14:hiddenLine>
              </a:ext>
            </a:extLst>
          </p:spPr>
          <p:txBody>
            <a:bodyPr wrap="none" anchor="ctr"/>
            <a:lstStyle/>
            <a:p>
              <a:endParaRPr lang="en-IN"/>
            </a:p>
          </p:txBody>
        </p:sp>
        <p:sp>
          <p:nvSpPr>
            <p:cNvPr id="94" name="Line 93">
              <a:extLst>
                <a:ext uri="{FF2B5EF4-FFF2-40B4-BE49-F238E27FC236}">
                  <a16:creationId xmlns:a16="http://schemas.microsoft.com/office/drawing/2014/main" xmlns="" id="{CF4154E6-DEBD-DCA1-28EB-517C387E6128}"/>
                </a:ext>
              </a:extLst>
            </p:cNvPr>
            <p:cNvSpPr>
              <a:spLocks noChangeShapeType="1"/>
            </p:cNvSpPr>
            <p:nvPr/>
          </p:nvSpPr>
          <p:spPr bwMode="auto">
            <a:xfrm flipH="1">
              <a:off x="3968" y="3449"/>
              <a:ext cx="701"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IN"/>
            </a:p>
          </p:txBody>
        </p:sp>
      </p:grpSp>
      <p:sp>
        <p:nvSpPr>
          <p:cNvPr id="95" name="TextBox 94">
            <a:extLst>
              <a:ext uri="{FF2B5EF4-FFF2-40B4-BE49-F238E27FC236}">
                <a16:creationId xmlns:a16="http://schemas.microsoft.com/office/drawing/2014/main" xmlns="" id="{8D372163-25AA-579B-BFE5-5C0891D2F9D4}"/>
              </a:ext>
            </a:extLst>
          </p:cNvPr>
          <p:cNvSpPr txBox="1"/>
          <p:nvPr/>
        </p:nvSpPr>
        <p:spPr>
          <a:xfrm>
            <a:off x="249529" y="3890383"/>
            <a:ext cx="6581550" cy="646331"/>
          </a:xfrm>
          <a:prstGeom prst="rect">
            <a:avLst/>
          </a:prstGeom>
          <a:noFill/>
        </p:spPr>
        <p:txBody>
          <a:bodyPr wrap="square" rtlCol="0">
            <a:spAutoFit/>
          </a:bodyPr>
          <a:lstStyle/>
          <a:p>
            <a:r>
              <a:rPr lang="en-US" i="1" dirty="0"/>
              <a:t>A</a:t>
            </a:r>
            <a:r>
              <a:rPr lang="en-US" dirty="0"/>
              <a:t> and </a:t>
            </a:r>
            <a:r>
              <a:rPr lang="en-US" i="1" dirty="0"/>
              <a:t>B</a:t>
            </a:r>
            <a:r>
              <a:rPr lang="en-US" dirty="0"/>
              <a:t> are two fractions that represent the mantissa and </a:t>
            </a:r>
            <a:r>
              <a:rPr lang="en-US" i="1" dirty="0"/>
              <a:t>a</a:t>
            </a:r>
            <a:r>
              <a:rPr lang="en-US" dirty="0"/>
              <a:t> and </a:t>
            </a:r>
            <a:r>
              <a:rPr lang="en-US" i="1" dirty="0"/>
              <a:t>b</a:t>
            </a:r>
            <a:r>
              <a:rPr lang="en-US" dirty="0"/>
              <a:t> are the exponents. </a:t>
            </a:r>
            <a:endParaRPr lang="en-IN" dirty="0"/>
          </a:p>
        </p:txBody>
      </p:sp>
      <p:sp>
        <p:nvSpPr>
          <p:cNvPr id="96" name="TextBox 95">
            <a:extLst>
              <a:ext uri="{FF2B5EF4-FFF2-40B4-BE49-F238E27FC236}">
                <a16:creationId xmlns:a16="http://schemas.microsoft.com/office/drawing/2014/main" xmlns="" id="{BBC86F40-0E01-6CD6-B5C4-E00FCB56747E}"/>
              </a:ext>
            </a:extLst>
          </p:cNvPr>
          <p:cNvSpPr txBox="1"/>
          <p:nvPr/>
        </p:nvSpPr>
        <p:spPr>
          <a:xfrm>
            <a:off x="3645872" y="4765136"/>
            <a:ext cx="3162543" cy="17543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dirty="0">
                <a:solidFill>
                  <a:srgbClr val="FF0000"/>
                </a:solidFill>
              </a:rPr>
              <a:t>In the arithmetic pipeline, these four steps are performed in four different segments to improve the </a:t>
            </a:r>
            <a:r>
              <a:rPr lang="en-US" b="1" dirty="0">
                <a:solidFill>
                  <a:srgbClr val="FF0000"/>
                </a:solidFill>
              </a:rPr>
              <a:t>speed </a:t>
            </a:r>
            <a:r>
              <a:rPr lang="en-US" dirty="0">
                <a:solidFill>
                  <a:srgbClr val="FF0000"/>
                </a:solidFill>
              </a:rPr>
              <a:t>and </a:t>
            </a:r>
            <a:r>
              <a:rPr lang="en-US" b="1" dirty="0">
                <a:solidFill>
                  <a:srgbClr val="FF0000"/>
                </a:solidFill>
              </a:rPr>
              <a:t>throughput</a:t>
            </a:r>
            <a:r>
              <a:rPr lang="en-US" dirty="0">
                <a:solidFill>
                  <a:srgbClr val="FF0000"/>
                </a:solidFill>
              </a:rPr>
              <a:t> of the system</a:t>
            </a:r>
            <a:endParaRPr lang="en-IN" dirty="0">
              <a:solidFill>
                <a:srgbClr val="FF0000"/>
              </a:solidFill>
            </a:endParaRPr>
          </a:p>
        </p:txBody>
      </p:sp>
    </p:spTree>
    <p:extLst>
      <p:ext uri="{BB962C8B-B14F-4D97-AF65-F5344CB8AC3E}">
        <p14:creationId xmlns:p14="http://schemas.microsoft.com/office/powerpoint/2010/main" xmlns="" val="77453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r>
              <a:rPr lang="en-IN" dirty="0">
                <a:solidFill>
                  <a:schemeClr val="tx1"/>
                </a:solidFill>
              </a:rPr>
              <a:t>Content</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2024743" y="1548882"/>
            <a:ext cx="6596744" cy="4417138"/>
          </a:xfrm>
        </p:spPr>
        <p:txBody>
          <a:bodyPr>
            <a:normAutofit/>
          </a:bodyPr>
          <a:lstStyle/>
          <a:p>
            <a:pPr marL="457200" indent="-457200">
              <a:buFont typeface="+mj-lt"/>
              <a:buAutoNum type="arabicPeriod"/>
            </a:pPr>
            <a:r>
              <a:rPr lang="en-US" sz="2300" dirty="0">
                <a:solidFill>
                  <a:schemeClr val="tx1"/>
                </a:solidFill>
              </a:rPr>
              <a:t>Introduction of Pipelining</a:t>
            </a:r>
          </a:p>
          <a:p>
            <a:pPr marL="457200" indent="-457200">
              <a:buFont typeface="+mj-lt"/>
              <a:buAutoNum type="arabicPeriod"/>
            </a:pPr>
            <a:r>
              <a:rPr lang="en-US" sz="2300" dirty="0">
                <a:solidFill>
                  <a:schemeClr val="tx1"/>
                </a:solidFill>
              </a:rPr>
              <a:t>Instruction Pipelining</a:t>
            </a:r>
          </a:p>
          <a:p>
            <a:pPr marL="457200" indent="-457200">
              <a:buFont typeface="+mj-lt"/>
              <a:buAutoNum type="arabicPeriod"/>
            </a:pPr>
            <a:r>
              <a:rPr lang="en-US" sz="2300" dirty="0">
                <a:solidFill>
                  <a:schemeClr val="tx1"/>
                </a:solidFill>
              </a:rPr>
              <a:t>Arithmetic Pipelining</a:t>
            </a:r>
          </a:p>
          <a:p>
            <a:pPr marL="457200" indent="-457200">
              <a:buFont typeface="+mj-lt"/>
              <a:buAutoNum type="arabicPeriod"/>
            </a:pPr>
            <a:r>
              <a:rPr lang="en-US" sz="2300" dirty="0">
                <a:solidFill>
                  <a:schemeClr val="tx1"/>
                </a:solidFill>
              </a:rPr>
              <a:t>Pipelining Hazards</a:t>
            </a:r>
          </a:p>
          <a:p>
            <a:pPr marL="457200" indent="-457200">
              <a:buFont typeface="+mj-lt"/>
              <a:buAutoNum type="arabicPeriod"/>
            </a:pPr>
            <a:r>
              <a:rPr lang="en-US" sz="2300" dirty="0">
                <a:solidFill>
                  <a:schemeClr val="tx1"/>
                </a:solidFill>
              </a:rPr>
              <a:t>Numerical on Pipelining</a:t>
            </a:r>
          </a:p>
        </p:txBody>
      </p:sp>
    </p:spTree>
    <p:extLst>
      <p:ext uri="{BB962C8B-B14F-4D97-AF65-F5344CB8AC3E}">
        <p14:creationId xmlns:p14="http://schemas.microsoft.com/office/powerpoint/2010/main" xmlns="" val="3806575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291944" y="1420123"/>
            <a:ext cx="4186750" cy="473991"/>
          </a:xfrm>
        </p:spPr>
        <p:txBody>
          <a:bodyPr>
            <a:normAutofit fontScale="90000"/>
          </a:bodyPr>
          <a:lstStyle/>
          <a:p>
            <a:pPr algn="ctr"/>
            <a:r>
              <a:rPr lang="en-IN" dirty="0">
                <a:solidFill>
                  <a:schemeClr val="tx1"/>
                </a:solidFill>
              </a:rPr>
              <a:t>Arithmetic Pipelining: Floating Point Adder</a:t>
            </a:r>
          </a:p>
        </p:txBody>
      </p:sp>
      <p:pic>
        <p:nvPicPr>
          <p:cNvPr id="7" name="Picture 6">
            <a:extLst>
              <a:ext uri="{FF2B5EF4-FFF2-40B4-BE49-F238E27FC236}">
                <a16:creationId xmlns:a16="http://schemas.microsoft.com/office/drawing/2014/main" xmlns="" id="{C295EB09-9DAA-05F5-2931-3B103A61B621}"/>
              </a:ext>
            </a:extLst>
          </p:cNvPr>
          <p:cNvPicPr>
            <a:picLocks noChangeAspect="1"/>
          </p:cNvPicPr>
          <p:nvPr/>
        </p:nvPicPr>
        <p:blipFill>
          <a:blip r:embed="rId2"/>
          <a:stretch>
            <a:fillRect/>
          </a:stretch>
        </p:blipFill>
        <p:spPr>
          <a:xfrm>
            <a:off x="5286691" y="750766"/>
            <a:ext cx="6134632" cy="5799323"/>
          </a:xfrm>
          <a:prstGeom prst="rect">
            <a:avLst/>
          </a:prstGeom>
        </p:spPr>
      </p:pic>
    </p:spTree>
    <p:extLst>
      <p:ext uri="{BB962C8B-B14F-4D97-AF65-F5344CB8AC3E}">
        <p14:creationId xmlns:p14="http://schemas.microsoft.com/office/powerpoint/2010/main" xmlns="" val="196230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627022"/>
            <a:ext cx="11029616" cy="427338"/>
          </a:xfrm>
        </p:spPr>
        <p:txBody>
          <a:bodyPr>
            <a:normAutofit fontScale="90000"/>
          </a:bodyPr>
          <a:lstStyle/>
          <a:p>
            <a:pPr algn="ctr"/>
            <a:r>
              <a:rPr lang="en-IN" dirty="0">
                <a:solidFill>
                  <a:schemeClr val="tx1"/>
                </a:solidFill>
              </a:rPr>
              <a:t>Example: Floating Point Adder</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147665"/>
            <a:ext cx="11177956" cy="1707502"/>
          </a:xfrm>
        </p:spPr>
        <p:txBody>
          <a:bodyPr>
            <a:normAutofit/>
          </a:bodyPr>
          <a:lstStyle/>
          <a:p>
            <a:pPr algn="just">
              <a:lnSpc>
                <a:spcPct val="100000"/>
              </a:lnSpc>
              <a:spcAft>
                <a:spcPts val="1000"/>
              </a:spcAft>
            </a:pPr>
            <a:r>
              <a:rPr lang="en-US" sz="2000" dirty="0">
                <a:solidFill>
                  <a:schemeClr val="tx1"/>
                </a:solidFill>
              </a:rPr>
              <a:t>The following numerical example may clarify the suboperations performed in each segment. For simplicity, we use decimal numbers, although Figure refers to binary numbers. </a:t>
            </a:r>
          </a:p>
          <a:p>
            <a:pPr marL="457200" indent="-457200" algn="just">
              <a:lnSpc>
                <a:spcPct val="100000"/>
              </a:lnSpc>
              <a:spcAft>
                <a:spcPts val="1000"/>
              </a:spcAft>
              <a:buFont typeface="+mj-lt"/>
              <a:buAutoNum type="arabicPeriod"/>
            </a:pPr>
            <a:r>
              <a:rPr lang="en-US" sz="2000" dirty="0">
                <a:solidFill>
                  <a:schemeClr val="tx1"/>
                </a:solidFill>
              </a:rPr>
              <a:t>Consider the two normalized floating-point numbers:</a:t>
            </a:r>
          </a:p>
        </p:txBody>
      </p:sp>
      <p:pic>
        <p:nvPicPr>
          <p:cNvPr id="8" name="Picture 7">
            <a:extLst>
              <a:ext uri="{FF2B5EF4-FFF2-40B4-BE49-F238E27FC236}">
                <a16:creationId xmlns:a16="http://schemas.microsoft.com/office/drawing/2014/main" xmlns="" id="{D0F03AD0-B598-B191-6B3F-999A47BEA938}"/>
              </a:ext>
            </a:extLst>
          </p:cNvPr>
          <p:cNvPicPr>
            <a:picLocks noChangeAspect="1"/>
          </p:cNvPicPr>
          <p:nvPr/>
        </p:nvPicPr>
        <p:blipFill>
          <a:blip r:embed="rId2">
            <a:biLevel thresh="75000"/>
          </a:blip>
          <a:stretch>
            <a:fillRect/>
          </a:stretch>
        </p:blipFill>
        <p:spPr>
          <a:xfrm>
            <a:off x="4845698" y="2743199"/>
            <a:ext cx="2500603" cy="892339"/>
          </a:xfrm>
          <a:prstGeom prst="rect">
            <a:avLst/>
          </a:prstGeom>
        </p:spPr>
      </p:pic>
      <p:sp>
        <p:nvSpPr>
          <p:cNvPr id="9" name="Content Placeholder 2">
            <a:extLst>
              <a:ext uri="{FF2B5EF4-FFF2-40B4-BE49-F238E27FC236}">
                <a16:creationId xmlns:a16="http://schemas.microsoft.com/office/drawing/2014/main" xmlns="" id="{29EDD675-EAD3-FB50-EE87-400BB574DBA4}"/>
              </a:ext>
            </a:extLst>
          </p:cNvPr>
          <p:cNvSpPr txBox="1">
            <a:spLocks/>
          </p:cNvSpPr>
          <p:nvPr/>
        </p:nvSpPr>
        <p:spPr>
          <a:xfrm>
            <a:off x="332377" y="3596950"/>
            <a:ext cx="11177956" cy="170750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lgn="just">
              <a:lnSpc>
                <a:spcPct val="100000"/>
              </a:lnSpc>
              <a:spcAft>
                <a:spcPts val="1000"/>
              </a:spcAft>
              <a:buFont typeface="+mj-lt"/>
              <a:buAutoNum type="arabicPeriod" startAt="2"/>
            </a:pPr>
            <a:r>
              <a:rPr lang="en-US" sz="2000" dirty="0">
                <a:solidFill>
                  <a:schemeClr val="tx1"/>
                </a:solidFill>
              </a:rPr>
              <a:t>The two exponents are subtracted in the first segment to obtain 3 - 2 = 1. The larger exponent 3 is chosen as the exponent of the result. </a:t>
            </a:r>
          </a:p>
          <a:p>
            <a:pPr marL="457200" indent="-457200" algn="just">
              <a:lnSpc>
                <a:spcPct val="100000"/>
              </a:lnSpc>
              <a:spcAft>
                <a:spcPts val="1000"/>
              </a:spcAft>
              <a:buFont typeface="+mj-lt"/>
              <a:buAutoNum type="arabicPeriod" startAt="2"/>
            </a:pPr>
            <a:r>
              <a:rPr lang="en-US" sz="2000" dirty="0">
                <a:solidFill>
                  <a:schemeClr val="tx1"/>
                </a:solidFill>
              </a:rPr>
              <a:t>The next segment shifts the mantissa of Y to the right to obtain</a:t>
            </a:r>
          </a:p>
        </p:txBody>
      </p:sp>
      <p:pic>
        <p:nvPicPr>
          <p:cNvPr id="11" name="Picture 10">
            <a:extLst>
              <a:ext uri="{FF2B5EF4-FFF2-40B4-BE49-F238E27FC236}">
                <a16:creationId xmlns:a16="http://schemas.microsoft.com/office/drawing/2014/main" xmlns="" id="{175B3D22-16B1-95BF-BD33-20F090DFDADE}"/>
              </a:ext>
            </a:extLst>
          </p:cNvPr>
          <p:cNvPicPr>
            <a:picLocks noChangeAspect="1"/>
          </p:cNvPicPr>
          <p:nvPr/>
        </p:nvPicPr>
        <p:blipFill>
          <a:blip r:embed="rId3">
            <a:biLevel thresh="75000"/>
          </a:blip>
          <a:stretch>
            <a:fillRect/>
          </a:stretch>
        </p:blipFill>
        <p:spPr>
          <a:xfrm>
            <a:off x="4973216" y="5319712"/>
            <a:ext cx="2164701" cy="858416"/>
          </a:xfrm>
          <a:prstGeom prst="rect">
            <a:avLst/>
          </a:prstGeom>
        </p:spPr>
      </p:pic>
    </p:spTree>
    <p:extLst>
      <p:ext uri="{BB962C8B-B14F-4D97-AF65-F5344CB8AC3E}">
        <p14:creationId xmlns:p14="http://schemas.microsoft.com/office/powerpoint/2010/main" xmlns="" val="53303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627022"/>
            <a:ext cx="11029616" cy="427338"/>
          </a:xfrm>
        </p:spPr>
        <p:txBody>
          <a:bodyPr>
            <a:normAutofit fontScale="90000"/>
          </a:bodyPr>
          <a:lstStyle/>
          <a:p>
            <a:pPr algn="ctr"/>
            <a:r>
              <a:rPr lang="en-IN" dirty="0">
                <a:solidFill>
                  <a:schemeClr val="tx1"/>
                </a:solidFill>
              </a:rPr>
              <a:t>Example: Floating Point Adder</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147664"/>
            <a:ext cx="11177956" cy="5421087"/>
          </a:xfrm>
        </p:spPr>
        <p:txBody>
          <a:bodyPr>
            <a:normAutofit lnSpcReduction="10000"/>
          </a:bodyPr>
          <a:lstStyle/>
          <a:p>
            <a:pPr marL="457200" indent="-457200" algn="just">
              <a:lnSpc>
                <a:spcPct val="100000"/>
              </a:lnSpc>
              <a:spcAft>
                <a:spcPts val="1000"/>
              </a:spcAft>
              <a:buFont typeface="+mj-lt"/>
              <a:buAutoNum type="arabicPeriod" startAt="4"/>
            </a:pPr>
            <a:r>
              <a:rPr lang="en-US" sz="2000" dirty="0">
                <a:solidFill>
                  <a:schemeClr val="tx1"/>
                </a:solidFill>
              </a:rPr>
              <a:t>This aligns the two mantissa under the same exponent. The addition of the two mantissa in segment 3 produces the sum Z = 1 .0324 * 10</a:t>
            </a:r>
            <a:r>
              <a:rPr lang="en-US" sz="2000" baseline="30000" dirty="0">
                <a:solidFill>
                  <a:schemeClr val="tx1"/>
                </a:solidFill>
              </a:rPr>
              <a:t>3</a:t>
            </a:r>
            <a:r>
              <a:rPr lang="en-US" sz="2000" dirty="0">
                <a:solidFill>
                  <a:schemeClr val="tx1"/>
                </a:solidFill>
              </a:rPr>
              <a:t>.</a:t>
            </a:r>
          </a:p>
          <a:p>
            <a:pPr marL="457200" indent="-457200" algn="just">
              <a:lnSpc>
                <a:spcPct val="100000"/>
              </a:lnSpc>
              <a:spcAft>
                <a:spcPts val="1000"/>
              </a:spcAft>
              <a:buFont typeface="+mj-lt"/>
              <a:buAutoNum type="arabicPeriod" startAt="4"/>
            </a:pPr>
            <a:r>
              <a:rPr lang="en-US" sz="2000" dirty="0">
                <a:solidFill>
                  <a:schemeClr val="tx1"/>
                </a:solidFill>
              </a:rPr>
              <a:t>The sum is adjusted by normalizing the result so that it has a fraction with a nonzero first digit. This is done by shifting the mantissa once to the right and incrementing the exponent by one to obtain the normalized sum.</a:t>
            </a:r>
          </a:p>
          <a:p>
            <a:pPr marL="0" indent="0" algn="ctr">
              <a:lnSpc>
                <a:spcPct val="100000"/>
              </a:lnSpc>
              <a:spcAft>
                <a:spcPts val="1000"/>
              </a:spcAft>
              <a:buNone/>
            </a:pPr>
            <a:r>
              <a:rPr lang="en-US" sz="2000" b="1" dirty="0">
                <a:solidFill>
                  <a:schemeClr val="tx1"/>
                </a:solidFill>
              </a:rPr>
              <a:t>Z = 0.10324 * 10</a:t>
            </a:r>
            <a:r>
              <a:rPr lang="en-US" sz="2000" b="1" baseline="30000" dirty="0">
                <a:solidFill>
                  <a:schemeClr val="tx1"/>
                </a:solidFill>
              </a:rPr>
              <a:t>4</a:t>
            </a:r>
            <a:r>
              <a:rPr lang="en-US" sz="2000" b="1" dirty="0">
                <a:solidFill>
                  <a:schemeClr val="tx1"/>
                </a:solidFill>
              </a:rPr>
              <a:t>.</a:t>
            </a:r>
          </a:p>
          <a:p>
            <a:pPr marL="457200" indent="-457200" algn="just">
              <a:lnSpc>
                <a:spcPct val="100000"/>
              </a:lnSpc>
              <a:spcAft>
                <a:spcPts val="1000"/>
              </a:spcAft>
              <a:buFont typeface="+mj-lt"/>
              <a:buAutoNum type="arabicPeriod" startAt="6"/>
            </a:pPr>
            <a:r>
              <a:rPr lang="en-US" sz="2000" dirty="0">
                <a:solidFill>
                  <a:schemeClr val="tx1"/>
                </a:solidFill>
              </a:rPr>
              <a:t>The comparator, shifter, adder-subtractor, </a:t>
            </a:r>
            <a:r>
              <a:rPr lang="en-US" sz="2000" dirty="0" err="1">
                <a:solidFill>
                  <a:schemeClr val="tx1"/>
                </a:solidFill>
              </a:rPr>
              <a:t>incrementer</a:t>
            </a:r>
            <a:r>
              <a:rPr lang="en-US" sz="2000" dirty="0">
                <a:solidFill>
                  <a:schemeClr val="tx1"/>
                </a:solidFill>
              </a:rPr>
              <a:t>, and </a:t>
            </a:r>
            <a:r>
              <a:rPr lang="en-US" sz="2000" dirty="0" err="1">
                <a:solidFill>
                  <a:schemeClr val="tx1"/>
                </a:solidFill>
              </a:rPr>
              <a:t>decrementer</a:t>
            </a:r>
            <a:r>
              <a:rPr lang="en-US" sz="2000" dirty="0">
                <a:solidFill>
                  <a:schemeClr val="tx1"/>
                </a:solidFill>
              </a:rPr>
              <a:t> in the floating-point pipeline are implemented with combinational circuits. Suppose that the time delays of the four segments are t</a:t>
            </a:r>
            <a:r>
              <a:rPr lang="en-US" sz="2000" baseline="-25000" dirty="0">
                <a:solidFill>
                  <a:schemeClr val="tx1"/>
                </a:solidFill>
              </a:rPr>
              <a:t>1</a:t>
            </a:r>
            <a:r>
              <a:rPr lang="en-US" sz="2000" dirty="0">
                <a:solidFill>
                  <a:schemeClr val="tx1"/>
                </a:solidFill>
              </a:rPr>
              <a:t> = 60 ns, t</a:t>
            </a:r>
            <a:r>
              <a:rPr lang="en-US" sz="2000" baseline="-25000" dirty="0">
                <a:solidFill>
                  <a:schemeClr val="tx1"/>
                </a:solidFill>
              </a:rPr>
              <a:t>2</a:t>
            </a:r>
            <a:r>
              <a:rPr lang="en-US" sz="2000" dirty="0">
                <a:solidFill>
                  <a:schemeClr val="tx1"/>
                </a:solidFill>
              </a:rPr>
              <a:t> = 70 ns, t</a:t>
            </a:r>
            <a:r>
              <a:rPr lang="en-US" sz="2000" baseline="-25000" dirty="0">
                <a:solidFill>
                  <a:schemeClr val="tx1"/>
                </a:solidFill>
              </a:rPr>
              <a:t>3</a:t>
            </a:r>
            <a:r>
              <a:rPr lang="en-US" sz="2000" dirty="0">
                <a:solidFill>
                  <a:schemeClr val="tx1"/>
                </a:solidFill>
              </a:rPr>
              <a:t> = 100 ns, t</a:t>
            </a:r>
            <a:r>
              <a:rPr lang="en-US" sz="2000" baseline="-25000" dirty="0">
                <a:solidFill>
                  <a:schemeClr val="tx1"/>
                </a:solidFill>
              </a:rPr>
              <a:t>4</a:t>
            </a:r>
            <a:r>
              <a:rPr lang="en-US" sz="2000" dirty="0">
                <a:solidFill>
                  <a:schemeClr val="tx1"/>
                </a:solidFill>
              </a:rPr>
              <a:t> = 80 ns, and the interface registers have a delay of t</a:t>
            </a:r>
            <a:r>
              <a:rPr lang="en-US" sz="2000" baseline="-25000" dirty="0">
                <a:solidFill>
                  <a:schemeClr val="tx1"/>
                </a:solidFill>
              </a:rPr>
              <a:t>r</a:t>
            </a:r>
            <a:r>
              <a:rPr lang="en-US" sz="2000" dirty="0">
                <a:solidFill>
                  <a:schemeClr val="tx1"/>
                </a:solidFill>
              </a:rPr>
              <a:t> = 10 ns.</a:t>
            </a:r>
          </a:p>
          <a:p>
            <a:pPr marL="457200" indent="-457200" algn="just">
              <a:lnSpc>
                <a:spcPct val="100000"/>
              </a:lnSpc>
              <a:spcAft>
                <a:spcPts val="1000"/>
              </a:spcAft>
              <a:buFont typeface="+mj-lt"/>
              <a:buAutoNum type="arabicPeriod" startAt="6"/>
            </a:pPr>
            <a:r>
              <a:rPr lang="en-US" sz="2000" dirty="0">
                <a:solidFill>
                  <a:schemeClr val="tx1"/>
                </a:solidFill>
              </a:rPr>
              <a:t>The clock cycle is chosen to be </a:t>
            </a:r>
            <a:r>
              <a:rPr lang="en-US" sz="2000" dirty="0" err="1">
                <a:solidFill>
                  <a:schemeClr val="tx1"/>
                </a:solidFill>
              </a:rPr>
              <a:t>t</a:t>
            </a:r>
            <a:r>
              <a:rPr lang="en-US" sz="2000" baseline="-25000" dirty="0" err="1">
                <a:solidFill>
                  <a:schemeClr val="tx1"/>
                </a:solidFill>
              </a:rPr>
              <a:t>p</a:t>
            </a:r>
            <a:r>
              <a:rPr lang="en-US" sz="2000" dirty="0">
                <a:solidFill>
                  <a:schemeClr val="tx1"/>
                </a:solidFill>
              </a:rPr>
              <a:t> = t</a:t>
            </a:r>
            <a:r>
              <a:rPr lang="en-US" sz="2000" baseline="-25000" dirty="0">
                <a:solidFill>
                  <a:schemeClr val="tx1"/>
                </a:solidFill>
              </a:rPr>
              <a:t>3</a:t>
            </a:r>
            <a:r>
              <a:rPr lang="en-US" sz="2000" dirty="0">
                <a:solidFill>
                  <a:schemeClr val="tx1"/>
                </a:solidFill>
              </a:rPr>
              <a:t> + t</a:t>
            </a:r>
            <a:r>
              <a:rPr lang="en-US" sz="2000" baseline="-25000" dirty="0">
                <a:solidFill>
                  <a:schemeClr val="tx1"/>
                </a:solidFill>
              </a:rPr>
              <a:t>r</a:t>
            </a:r>
            <a:r>
              <a:rPr lang="en-US" sz="2000" dirty="0">
                <a:solidFill>
                  <a:schemeClr val="tx1"/>
                </a:solidFill>
              </a:rPr>
              <a:t> = 110 ns.</a:t>
            </a:r>
          </a:p>
          <a:p>
            <a:pPr marL="457200" indent="-457200" algn="just">
              <a:lnSpc>
                <a:spcPct val="100000"/>
              </a:lnSpc>
              <a:spcAft>
                <a:spcPts val="1000"/>
              </a:spcAft>
              <a:buFont typeface="+mj-lt"/>
              <a:buAutoNum type="arabicPeriod" startAt="6"/>
            </a:pPr>
            <a:r>
              <a:rPr lang="en-US" sz="2000" dirty="0">
                <a:solidFill>
                  <a:schemeClr val="tx1"/>
                </a:solidFill>
              </a:rPr>
              <a:t>An equivalent non-pipeline floating point adder-subtractor will have a delay time </a:t>
            </a:r>
            <a:r>
              <a:rPr lang="en-US" sz="2000" dirty="0" err="1">
                <a:solidFill>
                  <a:schemeClr val="tx1"/>
                </a:solidFill>
              </a:rPr>
              <a:t>t</a:t>
            </a:r>
            <a:r>
              <a:rPr lang="en-US" sz="2000" baseline="-25000" dirty="0" err="1">
                <a:solidFill>
                  <a:schemeClr val="tx1"/>
                </a:solidFill>
              </a:rPr>
              <a:t>n</a:t>
            </a:r>
            <a:r>
              <a:rPr lang="en-US" sz="2000" dirty="0">
                <a:solidFill>
                  <a:schemeClr val="tx1"/>
                </a:solidFill>
              </a:rPr>
              <a:t> = t</a:t>
            </a:r>
            <a:r>
              <a:rPr lang="en-US" sz="2000" baseline="-25000" dirty="0">
                <a:solidFill>
                  <a:schemeClr val="tx1"/>
                </a:solidFill>
              </a:rPr>
              <a:t>1</a:t>
            </a:r>
            <a:r>
              <a:rPr lang="en-US" sz="2000" dirty="0">
                <a:solidFill>
                  <a:schemeClr val="tx1"/>
                </a:solidFill>
              </a:rPr>
              <a:t> + t</a:t>
            </a:r>
            <a:r>
              <a:rPr lang="en-US" sz="2000" baseline="-25000" dirty="0">
                <a:solidFill>
                  <a:schemeClr val="tx1"/>
                </a:solidFill>
              </a:rPr>
              <a:t>2</a:t>
            </a:r>
            <a:r>
              <a:rPr lang="en-US" sz="2000" dirty="0">
                <a:solidFill>
                  <a:schemeClr val="tx1"/>
                </a:solidFill>
              </a:rPr>
              <a:t> + t</a:t>
            </a:r>
            <a:r>
              <a:rPr lang="en-US" sz="2000" baseline="-25000" dirty="0">
                <a:solidFill>
                  <a:schemeClr val="tx1"/>
                </a:solidFill>
              </a:rPr>
              <a:t>3</a:t>
            </a:r>
            <a:r>
              <a:rPr lang="en-US" sz="2000" dirty="0">
                <a:solidFill>
                  <a:schemeClr val="tx1"/>
                </a:solidFill>
              </a:rPr>
              <a:t> + t</a:t>
            </a:r>
            <a:r>
              <a:rPr lang="en-US" sz="2000" baseline="-25000" dirty="0">
                <a:solidFill>
                  <a:schemeClr val="tx1"/>
                </a:solidFill>
              </a:rPr>
              <a:t>4</a:t>
            </a:r>
            <a:r>
              <a:rPr lang="en-US" sz="2000" dirty="0">
                <a:solidFill>
                  <a:schemeClr val="tx1"/>
                </a:solidFill>
              </a:rPr>
              <a:t> + t</a:t>
            </a:r>
            <a:r>
              <a:rPr lang="en-US" sz="2000" baseline="-25000" dirty="0">
                <a:solidFill>
                  <a:schemeClr val="tx1"/>
                </a:solidFill>
              </a:rPr>
              <a:t>r</a:t>
            </a:r>
            <a:r>
              <a:rPr lang="en-US" sz="2000" dirty="0">
                <a:solidFill>
                  <a:schemeClr val="tx1"/>
                </a:solidFill>
              </a:rPr>
              <a:t> = 320 ns.</a:t>
            </a:r>
          </a:p>
          <a:p>
            <a:pPr marL="457200" indent="-457200" algn="just">
              <a:lnSpc>
                <a:spcPct val="100000"/>
              </a:lnSpc>
              <a:spcAft>
                <a:spcPts val="1000"/>
              </a:spcAft>
              <a:buFont typeface="+mj-lt"/>
              <a:buAutoNum type="arabicPeriod" startAt="6"/>
            </a:pPr>
            <a:r>
              <a:rPr lang="en-US" sz="2000" dirty="0">
                <a:solidFill>
                  <a:schemeClr val="tx1"/>
                </a:solidFill>
              </a:rPr>
              <a:t>In this case the pipelined adder has a speedup of 320/110 = 2.9 over the nonpipelined adder.</a:t>
            </a:r>
          </a:p>
          <a:p>
            <a:pPr marL="457200" indent="-457200" algn="just">
              <a:lnSpc>
                <a:spcPct val="100000"/>
              </a:lnSpc>
              <a:spcAft>
                <a:spcPts val="1000"/>
              </a:spcAft>
              <a:buFont typeface="+mj-lt"/>
              <a:buAutoNum type="arabicPeriod" startAt="4"/>
            </a:pPr>
            <a:endParaRPr lang="en-US" sz="2000" baseline="30000" dirty="0">
              <a:solidFill>
                <a:schemeClr val="tx1"/>
              </a:solidFill>
            </a:endParaRPr>
          </a:p>
        </p:txBody>
      </p:sp>
    </p:spTree>
    <p:extLst>
      <p:ext uri="{BB962C8B-B14F-4D97-AF65-F5344CB8AC3E}">
        <p14:creationId xmlns:p14="http://schemas.microsoft.com/office/powerpoint/2010/main" xmlns="" val="3455457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3C121-FB98-43F5-CAEF-58C52EC50461}"/>
              </a:ext>
            </a:extLst>
          </p:cNvPr>
          <p:cNvSpPr>
            <a:spLocks noGrp="1"/>
          </p:cNvSpPr>
          <p:nvPr>
            <p:ph type="title"/>
          </p:nvPr>
        </p:nvSpPr>
        <p:spPr>
          <a:xfrm>
            <a:off x="581192" y="2857038"/>
            <a:ext cx="11029616" cy="988332"/>
          </a:xfrm>
        </p:spPr>
        <p:txBody>
          <a:bodyPr/>
          <a:lstStyle/>
          <a:p>
            <a:pPr algn="ctr"/>
            <a:r>
              <a:rPr lang="en-US" dirty="0">
                <a:solidFill>
                  <a:schemeClr val="tx1"/>
                </a:solidFill>
              </a:rPr>
              <a:t>4</a:t>
            </a:r>
            <a:r>
              <a:rPr lang="en-US" sz="2800" dirty="0">
                <a:solidFill>
                  <a:schemeClr val="tx1"/>
                </a:solidFill>
              </a:rPr>
              <a:t>. Pipelining Hazards</a:t>
            </a:r>
            <a:endParaRPr lang="en-IN" dirty="0">
              <a:solidFill>
                <a:schemeClr val="tx1"/>
              </a:solidFill>
            </a:endParaRPr>
          </a:p>
        </p:txBody>
      </p:sp>
    </p:spTree>
    <p:extLst>
      <p:ext uri="{BB962C8B-B14F-4D97-AF65-F5344CB8AC3E}">
        <p14:creationId xmlns:p14="http://schemas.microsoft.com/office/powerpoint/2010/main" xmlns="" val="663055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Pipelining Hazards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11177956" cy="5085183"/>
          </a:xfrm>
        </p:spPr>
        <p:txBody>
          <a:bodyPr>
            <a:normAutofit/>
          </a:bodyPr>
          <a:lstStyle/>
          <a:p>
            <a:pPr algn="just">
              <a:lnSpc>
                <a:spcPct val="150000"/>
              </a:lnSpc>
              <a:spcAft>
                <a:spcPts val="1000"/>
              </a:spcAft>
            </a:pPr>
            <a:r>
              <a:rPr lang="en-US" sz="2000" dirty="0">
                <a:solidFill>
                  <a:schemeClr val="tx1"/>
                </a:solidFill>
              </a:rPr>
              <a:t>Pipeline hazards are situations that prevent the next instruction in the instruction stream from executing during its designated clock cycles.</a:t>
            </a:r>
          </a:p>
          <a:p>
            <a:pPr algn="just">
              <a:lnSpc>
                <a:spcPct val="150000"/>
              </a:lnSpc>
              <a:spcAft>
                <a:spcPts val="1000"/>
              </a:spcAft>
            </a:pPr>
            <a:r>
              <a:rPr lang="en-US" sz="2000" dirty="0">
                <a:solidFill>
                  <a:schemeClr val="tx1"/>
                </a:solidFill>
              </a:rPr>
              <a:t>Any condition that causes a stall in the pipeline operations can be called a hazard.</a:t>
            </a:r>
          </a:p>
          <a:p>
            <a:pPr algn="just">
              <a:lnSpc>
                <a:spcPct val="150000"/>
              </a:lnSpc>
              <a:spcAft>
                <a:spcPts val="1000"/>
              </a:spcAft>
            </a:pPr>
            <a:r>
              <a:rPr lang="en-US" sz="2000" dirty="0">
                <a:solidFill>
                  <a:schemeClr val="tx1"/>
                </a:solidFill>
              </a:rPr>
              <a:t>There are primarily three types of hazards:</a:t>
            </a:r>
          </a:p>
          <a:p>
            <a:pPr marL="781200" lvl="1" indent="-457200" algn="just">
              <a:lnSpc>
                <a:spcPct val="150000"/>
              </a:lnSpc>
              <a:spcAft>
                <a:spcPts val="1000"/>
              </a:spcAft>
              <a:buFont typeface="+mj-lt"/>
              <a:buAutoNum type="arabicPeriod"/>
            </a:pPr>
            <a:r>
              <a:rPr lang="en-US" sz="1800" dirty="0">
                <a:solidFill>
                  <a:schemeClr val="tx1"/>
                </a:solidFill>
              </a:rPr>
              <a:t>Data Hazards</a:t>
            </a:r>
          </a:p>
          <a:p>
            <a:pPr marL="781200" lvl="1" indent="-457200" algn="just">
              <a:lnSpc>
                <a:spcPct val="150000"/>
              </a:lnSpc>
              <a:spcAft>
                <a:spcPts val="1000"/>
              </a:spcAft>
              <a:buFont typeface="+mj-lt"/>
              <a:buAutoNum type="arabicPeriod"/>
            </a:pPr>
            <a:r>
              <a:rPr lang="en-US" sz="1800" dirty="0">
                <a:solidFill>
                  <a:schemeClr val="tx1"/>
                </a:solidFill>
              </a:rPr>
              <a:t>Control Hazards or instruction Hazards</a:t>
            </a:r>
          </a:p>
          <a:p>
            <a:pPr marL="781200" lvl="1" indent="-457200" algn="just">
              <a:lnSpc>
                <a:spcPct val="150000"/>
              </a:lnSpc>
              <a:spcAft>
                <a:spcPts val="1000"/>
              </a:spcAft>
              <a:buFont typeface="+mj-lt"/>
              <a:buAutoNum type="arabicPeriod"/>
            </a:pPr>
            <a:r>
              <a:rPr lang="en-US" sz="1800" dirty="0">
                <a:solidFill>
                  <a:schemeClr val="tx1"/>
                </a:solidFill>
              </a:rPr>
              <a:t>Structural Hazards.</a:t>
            </a:r>
          </a:p>
        </p:txBody>
      </p:sp>
    </p:spTree>
    <p:extLst>
      <p:ext uri="{BB962C8B-B14F-4D97-AF65-F5344CB8AC3E}">
        <p14:creationId xmlns:p14="http://schemas.microsoft.com/office/powerpoint/2010/main" xmlns="" val="2584966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1. Data Hazards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11177956" cy="5085183"/>
          </a:xfrm>
        </p:spPr>
        <p:txBody>
          <a:bodyPr>
            <a:normAutofit/>
          </a:bodyPr>
          <a:lstStyle/>
          <a:p>
            <a:pPr algn="just">
              <a:lnSpc>
                <a:spcPct val="150000"/>
              </a:lnSpc>
              <a:spcAft>
                <a:spcPts val="1000"/>
              </a:spcAft>
            </a:pPr>
            <a:r>
              <a:rPr lang="en-US" sz="2000" dirty="0">
                <a:solidFill>
                  <a:schemeClr val="tx1"/>
                </a:solidFill>
              </a:rPr>
              <a:t>A data hazard is any condition in which either the source or the destination operands of an instruction are not available at the time expected in the pipeline. As a result, some operation has to be delayed, and the pipeline stalls. </a:t>
            </a:r>
          </a:p>
          <a:p>
            <a:pPr algn="just">
              <a:lnSpc>
                <a:spcPct val="150000"/>
              </a:lnSpc>
              <a:spcAft>
                <a:spcPts val="1000"/>
              </a:spcAft>
            </a:pPr>
            <a:r>
              <a:rPr lang="en-US" sz="2000" dirty="0">
                <a:solidFill>
                  <a:schemeClr val="tx1"/>
                </a:solidFill>
              </a:rPr>
              <a:t>When the execution of an instruction is dependent on the results of a prior instruction that’s still being processed in a pipeline, data hazards occur. If the execution is done in a pipelined processor, it is highly likely that the interleaving of these two instructions can lead to incorrect results due to data dependency between the instructions. Thus the pipeline needs to be stalled as and when necessary to avoid errors.</a:t>
            </a:r>
          </a:p>
        </p:txBody>
      </p:sp>
    </p:spTree>
    <p:extLst>
      <p:ext uri="{BB962C8B-B14F-4D97-AF65-F5344CB8AC3E}">
        <p14:creationId xmlns:p14="http://schemas.microsoft.com/office/powerpoint/2010/main" xmlns="" val="3907661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1. Data Hazards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11177956" cy="709126"/>
          </a:xfrm>
        </p:spPr>
        <p:txBody>
          <a:bodyPr>
            <a:normAutofit/>
          </a:bodyPr>
          <a:lstStyle/>
          <a:p>
            <a:pPr algn="just">
              <a:lnSpc>
                <a:spcPct val="150000"/>
              </a:lnSpc>
              <a:spcAft>
                <a:spcPts val="1000"/>
              </a:spcAft>
            </a:pPr>
            <a:r>
              <a:rPr lang="en-US" sz="2000" dirty="0">
                <a:solidFill>
                  <a:schemeClr val="tx1"/>
                </a:solidFill>
              </a:rPr>
              <a:t>Consider the following scenario.</a:t>
            </a:r>
          </a:p>
        </p:txBody>
      </p:sp>
      <p:pic>
        <p:nvPicPr>
          <p:cNvPr id="4" name="Picture 3">
            <a:extLst>
              <a:ext uri="{FF2B5EF4-FFF2-40B4-BE49-F238E27FC236}">
                <a16:creationId xmlns:a16="http://schemas.microsoft.com/office/drawing/2014/main" xmlns="" id="{D43B6A6C-EE43-93B0-A71D-FD70D6437CB7}"/>
              </a:ext>
            </a:extLst>
          </p:cNvPr>
          <p:cNvPicPr>
            <a:picLocks noChangeAspect="1"/>
          </p:cNvPicPr>
          <p:nvPr/>
        </p:nvPicPr>
        <p:blipFill>
          <a:blip r:embed="rId2"/>
          <a:stretch>
            <a:fillRect/>
          </a:stretch>
        </p:blipFill>
        <p:spPr>
          <a:xfrm>
            <a:off x="2519265" y="2463282"/>
            <a:ext cx="8080309" cy="4119233"/>
          </a:xfrm>
          <a:prstGeom prst="rect">
            <a:avLst/>
          </a:prstGeom>
        </p:spPr>
      </p:pic>
    </p:spTree>
    <p:extLst>
      <p:ext uri="{BB962C8B-B14F-4D97-AF65-F5344CB8AC3E}">
        <p14:creationId xmlns:p14="http://schemas.microsoft.com/office/powerpoint/2010/main" xmlns="" val="3763153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Data Hazards Classification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11177956" cy="5085183"/>
          </a:xfrm>
        </p:spPr>
        <p:txBody>
          <a:bodyPr>
            <a:normAutofit/>
          </a:bodyPr>
          <a:lstStyle/>
          <a:p>
            <a:pPr algn="just">
              <a:lnSpc>
                <a:spcPct val="150000"/>
              </a:lnSpc>
              <a:spcAft>
                <a:spcPts val="1000"/>
              </a:spcAft>
            </a:pPr>
            <a:r>
              <a:rPr lang="en-US" sz="2000" dirty="0">
                <a:solidFill>
                  <a:schemeClr val="tx1"/>
                </a:solidFill>
              </a:rPr>
              <a:t>Data hazards are divided into three types according to the order in which READ or WRITE operations are performed on the register:</a:t>
            </a:r>
          </a:p>
          <a:p>
            <a:pPr marL="457200" indent="-457200" algn="just">
              <a:lnSpc>
                <a:spcPct val="150000"/>
              </a:lnSpc>
              <a:spcAft>
                <a:spcPts val="1000"/>
              </a:spcAft>
              <a:buFont typeface="+mj-lt"/>
              <a:buAutoNum type="arabicPeriod"/>
            </a:pPr>
            <a:r>
              <a:rPr lang="en-US" sz="2000" b="1" dirty="0">
                <a:solidFill>
                  <a:schemeClr val="tx1"/>
                </a:solidFill>
              </a:rPr>
              <a:t>Flow/True Data Dependency [RAW (or Read after Write)]:</a:t>
            </a:r>
          </a:p>
          <a:p>
            <a:pPr marL="324000" lvl="1" indent="0" algn="just">
              <a:lnSpc>
                <a:spcPct val="150000"/>
              </a:lnSpc>
              <a:spcAft>
                <a:spcPts val="1000"/>
              </a:spcAft>
              <a:buNone/>
            </a:pPr>
            <a:r>
              <a:rPr lang="en-US" sz="1700" dirty="0">
                <a:solidFill>
                  <a:schemeClr val="tx1"/>
                </a:solidFill>
              </a:rPr>
              <a:t>This is when one instruction makes use of data from a previous instruction.</a:t>
            </a:r>
          </a:p>
          <a:p>
            <a:pPr marL="324000" lvl="1" indent="0" algn="just">
              <a:lnSpc>
                <a:spcPct val="150000"/>
              </a:lnSpc>
              <a:spcAft>
                <a:spcPts val="1000"/>
              </a:spcAft>
              <a:buNone/>
            </a:pPr>
            <a:r>
              <a:rPr lang="en-US" sz="1700" dirty="0">
                <a:solidFill>
                  <a:schemeClr val="tx1"/>
                </a:solidFill>
              </a:rPr>
              <a:t>Example,</a:t>
            </a:r>
          </a:p>
          <a:p>
            <a:pPr marL="594000" lvl="2" indent="0" algn="just">
              <a:lnSpc>
                <a:spcPct val="150000"/>
              </a:lnSpc>
              <a:spcAft>
                <a:spcPts val="1000"/>
              </a:spcAft>
              <a:buNone/>
            </a:pPr>
            <a:r>
              <a:rPr lang="en-US" sz="1600" dirty="0">
                <a:solidFill>
                  <a:schemeClr val="tx1"/>
                </a:solidFill>
              </a:rPr>
              <a:t>ADD X0, X1, X2</a:t>
            </a:r>
          </a:p>
          <a:p>
            <a:pPr marL="594000" lvl="2" indent="0" algn="just">
              <a:lnSpc>
                <a:spcPct val="150000"/>
              </a:lnSpc>
              <a:spcAft>
                <a:spcPts val="1000"/>
              </a:spcAft>
              <a:buNone/>
            </a:pPr>
            <a:r>
              <a:rPr lang="en-US" sz="1600" dirty="0">
                <a:solidFill>
                  <a:schemeClr val="tx1"/>
                </a:solidFill>
              </a:rPr>
              <a:t>SUB X4, X3, X0</a:t>
            </a:r>
          </a:p>
        </p:txBody>
      </p:sp>
    </p:spTree>
    <p:extLst>
      <p:ext uri="{BB962C8B-B14F-4D97-AF65-F5344CB8AC3E}">
        <p14:creationId xmlns:p14="http://schemas.microsoft.com/office/powerpoint/2010/main" xmlns="" val="107545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Data Hazards Classification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11177956" cy="5085183"/>
          </a:xfrm>
        </p:spPr>
        <p:txBody>
          <a:bodyPr>
            <a:normAutofit lnSpcReduction="10000"/>
          </a:bodyPr>
          <a:lstStyle/>
          <a:p>
            <a:pPr marL="457200" indent="-457200" algn="just">
              <a:lnSpc>
                <a:spcPct val="150000"/>
              </a:lnSpc>
              <a:spcAft>
                <a:spcPts val="1000"/>
              </a:spcAft>
              <a:buFont typeface="+mj-lt"/>
              <a:buAutoNum type="arabicPeriod" startAt="2"/>
            </a:pPr>
            <a:r>
              <a:rPr lang="en-US" sz="2000" b="1" dirty="0">
                <a:solidFill>
                  <a:schemeClr val="tx1"/>
                </a:solidFill>
              </a:rPr>
              <a:t>Anti-Data Dependency [WAR (or Write after Read)]</a:t>
            </a:r>
          </a:p>
          <a:p>
            <a:pPr marL="324000" lvl="1" indent="0" algn="just">
              <a:lnSpc>
                <a:spcPct val="150000"/>
              </a:lnSpc>
              <a:spcAft>
                <a:spcPts val="0"/>
              </a:spcAft>
              <a:buNone/>
            </a:pPr>
            <a:r>
              <a:rPr lang="en-US" sz="1600" dirty="0">
                <a:solidFill>
                  <a:schemeClr val="tx1"/>
                </a:solidFill>
              </a:rPr>
              <a:t>When the second instruction is written to a register before the first instruction is read, this is known as a race condition. In the case of a simple structure of a pipeline, this is uncommon. WAR, on the other hand, can occur in some machines having complex and specific instructions.</a:t>
            </a:r>
          </a:p>
          <a:p>
            <a:pPr marL="324000" lvl="1" indent="0" algn="just">
              <a:lnSpc>
                <a:spcPct val="110000"/>
              </a:lnSpc>
              <a:spcAft>
                <a:spcPts val="0"/>
              </a:spcAft>
              <a:buNone/>
            </a:pPr>
            <a:r>
              <a:rPr lang="en-US" sz="1600" dirty="0">
                <a:solidFill>
                  <a:schemeClr val="tx1"/>
                </a:solidFill>
              </a:rPr>
              <a:t>Example,</a:t>
            </a:r>
          </a:p>
          <a:p>
            <a:pPr marL="324000" lvl="1" indent="0" algn="just">
              <a:lnSpc>
                <a:spcPct val="110000"/>
              </a:lnSpc>
              <a:spcAft>
                <a:spcPts val="0"/>
              </a:spcAft>
              <a:buNone/>
            </a:pPr>
            <a:r>
              <a:rPr lang="en-US" sz="1600" dirty="0">
                <a:solidFill>
                  <a:schemeClr val="tx1"/>
                </a:solidFill>
              </a:rPr>
              <a:t>ADD X2, X1, X0</a:t>
            </a:r>
          </a:p>
          <a:p>
            <a:pPr marL="324000" lvl="1" indent="0" algn="just">
              <a:lnSpc>
                <a:spcPct val="150000"/>
              </a:lnSpc>
              <a:spcAft>
                <a:spcPts val="0"/>
              </a:spcAft>
              <a:buNone/>
            </a:pPr>
            <a:r>
              <a:rPr lang="en-US" sz="1600" dirty="0">
                <a:solidFill>
                  <a:schemeClr val="tx1"/>
                </a:solidFill>
              </a:rPr>
              <a:t>SUB X0, X3, X4</a:t>
            </a:r>
          </a:p>
          <a:p>
            <a:pPr marL="342900" indent="-342900" algn="just">
              <a:lnSpc>
                <a:spcPct val="150000"/>
              </a:lnSpc>
              <a:spcAft>
                <a:spcPts val="1000"/>
              </a:spcAft>
              <a:buFont typeface="+mj-lt"/>
              <a:buAutoNum type="arabicPeriod" startAt="3"/>
            </a:pPr>
            <a:r>
              <a:rPr lang="en-US" sz="2000" dirty="0">
                <a:solidFill>
                  <a:schemeClr val="tx1"/>
                </a:solidFill>
              </a:rPr>
              <a:t>Output data dependency [WAW (or Write after Write)]</a:t>
            </a:r>
          </a:p>
          <a:p>
            <a:pPr marL="324000" lvl="1" indent="0" algn="just">
              <a:lnSpc>
                <a:spcPct val="150000"/>
              </a:lnSpc>
              <a:spcAft>
                <a:spcPts val="0"/>
              </a:spcAft>
              <a:buNone/>
            </a:pPr>
            <a:r>
              <a:rPr lang="en-US" sz="1600" dirty="0">
                <a:solidFill>
                  <a:schemeClr val="tx1"/>
                </a:solidFill>
              </a:rPr>
              <a:t>This is a situation where two simultaneous instructions must write the same register in the same sequence they were issued.</a:t>
            </a:r>
          </a:p>
          <a:p>
            <a:pPr marL="324000" lvl="1" indent="0" algn="just">
              <a:lnSpc>
                <a:spcPct val="150000"/>
              </a:lnSpc>
              <a:spcAft>
                <a:spcPts val="0"/>
              </a:spcAft>
              <a:buNone/>
            </a:pPr>
            <a:r>
              <a:rPr lang="en-US" sz="1600" dirty="0">
                <a:solidFill>
                  <a:schemeClr val="tx1"/>
                </a:solidFill>
              </a:rPr>
              <a:t>Example,</a:t>
            </a:r>
          </a:p>
          <a:p>
            <a:pPr marL="324000" lvl="1" indent="0" algn="just">
              <a:lnSpc>
                <a:spcPct val="150000"/>
              </a:lnSpc>
              <a:spcAft>
                <a:spcPts val="0"/>
              </a:spcAft>
              <a:buNone/>
            </a:pPr>
            <a:r>
              <a:rPr lang="en-US" sz="1600" dirty="0">
                <a:solidFill>
                  <a:schemeClr val="tx1"/>
                </a:solidFill>
              </a:rPr>
              <a:t>ADD X0, X1, X2</a:t>
            </a:r>
          </a:p>
          <a:p>
            <a:pPr marL="324000" lvl="1" indent="0" algn="just">
              <a:lnSpc>
                <a:spcPct val="150000"/>
              </a:lnSpc>
              <a:spcAft>
                <a:spcPts val="0"/>
              </a:spcAft>
              <a:buNone/>
            </a:pPr>
            <a:r>
              <a:rPr lang="en-US" sz="1600" dirty="0">
                <a:solidFill>
                  <a:schemeClr val="tx1"/>
                </a:solidFill>
              </a:rPr>
              <a:t>SUB X0, X4, X5</a:t>
            </a:r>
          </a:p>
        </p:txBody>
      </p:sp>
    </p:spTree>
    <p:extLst>
      <p:ext uri="{BB962C8B-B14F-4D97-AF65-F5344CB8AC3E}">
        <p14:creationId xmlns:p14="http://schemas.microsoft.com/office/powerpoint/2010/main" xmlns="" val="2981517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Data Hazards Classification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11177956" cy="4413379"/>
          </a:xfrm>
        </p:spPr>
        <p:txBody>
          <a:bodyPr>
            <a:normAutofit/>
          </a:bodyPr>
          <a:lstStyle/>
          <a:p>
            <a:pPr algn="just">
              <a:lnSpc>
                <a:spcPct val="150000"/>
              </a:lnSpc>
              <a:spcAft>
                <a:spcPts val="1000"/>
              </a:spcAft>
            </a:pPr>
            <a:r>
              <a:rPr lang="en-US" sz="2000" b="1" dirty="0">
                <a:solidFill>
                  <a:schemeClr val="tx1"/>
                </a:solidFill>
              </a:rPr>
              <a:t>Important Note:</a:t>
            </a:r>
          </a:p>
          <a:p>
            <a:pPr marL="324000" lvl="1" indent="0" algn="just">
              <a:lnSpc>
                <a:spcPct val="150000"/>
              </a:lnSpc>
              <a:spcAft>
                <a:spcPts val="1000"/>
              </a:spcAft>
              <a:buNone/>
            </a:pPr>
            <a:r>
              <a:rPr lang="en-US" sz="1800" dirty="0">
                <a:solidFill>
                  <a:schemeClr val="tx1"/>
                </a:solidFill>
              </a:rPr>
              <a:t>WAW and WAR hazards can only occur when instructions are executed in parallel or out of order. These occur because the same register numbers have been allotted by the compiler although avoidable. </a:t>
            </a:r>
          </a:p>
          <a:p>
            <a:pPr marL="324000" lvl="1" indent="0" algn="just">
              <a:lnSpc>
                <a:spcPct val="150000"/>
              </a:lnSpc>
              <a:spcAft>
                <a:spcPts val="1000"/>
              </a:spcAft>
              <a:buNone/>
            </a:pPr>
            <a:r>
              <a:rPr lang="en-US" sz="1800" dirty="0">
                <a:solidFill>
                  <a:schemeClr val="tx1"/>
                </a:solidFill>
              </a:rPr>
              <a:t>This situation is fixed by renaming one of the registers by the compiler or by delaying the updating of a register until the appropriate value has been produced. </a:t>
            </a:r>
          </a:p>
          <a:p>
            <a:pPr marL="324000" lvl="1" indent="0" algn="just">
              <a:lnSpc>
                <a:spcPct val="150000"/>
              </a:lnSpc>
              <a:spcAft>
                <a:spcPts val="1000"/>
              </a:spcAft>
              <a:buNone/>
            </a:pPr>
            <a:r>
              <a:rPr lang="en-US" sz="1800" dirty="0">
                <a:solidFill>
                  <a:schemeClr val="tx1"/>
                </a:solidFill>
              </a:rPr>
              <a:t>Modern CPUs not only have incorporated Parallel execution with multiple ALUs but also out of order issues and execution of instructions along with many stages of pipelines.</a:t>
            </a:r>
          </a:p>
        </p:txBody>
      </p:sp>
    </p:spTree>
    <p:extLst>
      <p:ext uri="{BB962C8B-B14F-4D97-AF65-F5344CB8AC3E}">
        <p14:creationId xmlns:p14="http://schemas.microsoft.com/office/powerpoint/2010/main" xmlns="" val="244797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3C121-FB98-43F5-CAEF-58C52EC50461}"/>
              </a:ext>
            </a:extLst>
          </p:cNvPr>
          <p:cNvSpPr>
            <a:spLocks noGrp="1"/>
          </p:cNvSpPr>
          <p:nvPr>
            <p:ph type="title"/>
          </p:nvPr>
        </p:nvSpPr>
        <p:spPr>
          <a:xfrm>
            <a:off x="581192" y="2857038"/>
            <a:ext cx="11029616" cy="988332"/>
          </a:xfrm>
        </p:spPr>
        <p:txBody>
          <a:bodyPr/>
          <a:lstStyle/>
          <a:p>
            <a:pPr algn="ctr"/>
            <a:r>
              <a:rPr lang="en-US" sz="2800" dirty="0">
                <a:solidFill>
                  <a:schemeClr val="tx1"/>
                </a:solidFill>
              </a:rPr>
              <a:t>1. Introduction of Pipelining</a:t>
            </a:r>
            <a:endParaRPr lang="en-IN" dirty="0">
              <a:solidFill>
                <a:schemeClr val="tx1"/>
              </a:solidFill>
            </a:endParaRPr>
          </a:p>
        </p:txBody>
      </p:sp>
    </p:spTree>
    <p:extLst>
      <p:ext uri="{BB962C8B-B14F-4D97-AF65-F5344CB8AC3E}">
        <p14:creationId xmlns:p14="http://schemas.microsoft.com/office/powerpoint/2010/main" xmlns="" val="1601440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1. Data Hazards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11177956" cy="2052734"/>
          </a:xfrm>
        </p:spPr>
        <p:txBody>
          <a:bodyPr>
            <a:normAutofit fontScale="85000" lnSpcReduction="20000"/>
          </a:bodyPr>
          <a:lstStyle/>
          <a:p>
            <a:pPr algn="just">
              <a:lnSpc>
                <a:spcPct val="150000"/>
              </a:lnSpc>
              <a:spcAft>
                <a:spcPts val="1000"/>
              </a:spcAft>
            </a:pPr>
            <a:r>
              <a:rPr lang="en-US" sz="2000" b="1" dirty="0">
                <a:solidFill>
                  <a:schemeClr val="tx1"/>
                </a:solidFill>
              </a:rPr>
              <a:t>Solution 1: </a:t>
            </a:r>
            <a:r>
              <a:rPr lang="en-US" sz="2000" dirty="0">
                <a:solidFill>
                  <a:schemeClr val="tx1"/>
                </a:solidFill>
              </a:rPr>
              <a:t>At the IF stage of the SUB instruction, add three bubbles. This will make it easier for SUB – ID (Instruction Decoder) to work at t6. As a result, all subsequent instructions in the pipe are similarly delayed.</a:t>
            </a:r>
          </a:p>
          <a:p>
            <a:pPr algn="just">
              <a:lnSpc>
                <a:spcPct val="150000"/>
              </a:lnSpc>
              <a:spcAft>
                <a:spcPts val="1000"/>
              </a:spcAft>
            </a:pPr>
            <a:r>
              <a:rPr lang="en-US" sz="2000" b="1" dirty="0">
                <a:solidFill>
                  <a:schemeClr val="tx1"/>
                </a:solidFill>
              </a:rPr>
              <a:t>Solution 2:</a:t>
            </a:r>
            <a:r>
              <a:rPr lang="en-US" sz="2000" dirty="0">
                <a:solidFill>
                  <a:schemeClr val="tx1"/>
                </a:solidFill>
              </a:rPr>
              <a:t> Forwarding of Data – Data forwarding is the process of sending a result straight to that functional unit that needs it: a result is transferred from one unit’s output to another’s input. The goal is to have the solution ready for the next instruction as soon as possible.</a:t>
            </a:r>
          </a:p>
        </p:txBody>
      </p:sp>
      <p:pic>
        <p:nvPicPr>
          <p:cNvPr id="6" name="Picture 5">
            <a:extLst>
              <a:ext uri="{FF2B5EF4-FFF2-40B4-BE49-F238E27FC236}">
                <a16:creationId xmlns:a16="http://schemas.microsoft.com/office/drawing/2014/main" xmlns="" id="{1C096103-1EB5-7E67-2F53-A3AF600C8B75}"/>
              </a:ext>
            </a:extLst>
          </p:cNvPr>
          <p:cNvPicPr>
            <a:picLocks noChangeAspect="1"/>
          </p:cNvPicPr>
          <p:nvPr/>
        </p:nvPicPr>
        <p:blipFill>
          <a:blip r:embed="rId2"/>
          <a:stretch>
            <a:fillRect/>
          </a:stretch>
        </p:blipFill>
        <p:spPr>
          <a:xfrm>
            <a:off x="3325593" y="3601616"/>
            <a:ext cx="5204911" cy="2118544"/>
          </a:xfrm>
          <a:prstGeom prst="rect">
            <a:avLst/>
          </a:prstGeom>
        </p:spPr>
      </p:pic>
    </p:spTree>
    <p:extLst>
      <p:ext uri="{BB962C8B-B14F-4D97-AF65-F5344CB8AC3E}">
        <p14:creationId xmlns:p14="http://schemas.microsoft.com/office/powerpoint/2010/main" xmlns="" val="1272610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Structural Hazards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6248815" cy="4945224"/>
          </a:xfrm>
        </p:spPr>
        <p:txBody>
          <a:bodyPr>
            <a:normAutofit lnSpcReduction="10000"/>
          </a:bodyPr>
          <a:lstStyle/>
          <a:p>
            <a:pPr algn="just">
              <a:lnSpc>
                <a:spcPct val="150000"/>
              </a:lnSpc>
              <a:spcAft>
                <a:spcPts val="1000"/>
              </a:spcAft>
            </a:pPr>
            <a:r>
              <a:rPr lang="en-US" sz="2000" dirty="0">
                <a:solidFill>
                  <a:schemeClr val="tx1"/>
                </a:solidFill>
              </a:rPr>
              <a:t>Hardware resource conflicts among the instructions in the pipeline cause structural hazards. Memory, a GPR Register, or an ALU might all be used as resources here. </a:t>
            </a:r>
          </a:p>
          <a:p>
            <a:pPr algn="just">
              <a:lnSpc>
                <a:spcPct val="150000"/>
              </a:lnSpc>
              <a:spcAft>
                <a:spcPts val="1000"/>
              </a:spcAft>
            </a:pPr>
            <a:r>
              <a:rPr lang="en-US" sz="2000" dirty="0">
                <a:solidFill>
                  <a:schemeClr val="tx1"/>
                </a:solidFill>
              </a:rPr>
              <a:t>When more than one instruction in the pipe requires access to the very same resource in the same clock cycle, a resource conflict is said to arise. </a:t>
            </a:r>
          </a:p>
          <a:p>
            <a:pPr algn="just">
              <a:lnSpc>
                <a:spcPct val="150000"/>
              </a:lnSpc>
              <a:spcAft>
                <a:spcPts val="1000"/>
              </a:spcAft>
            </a:pPr>
            <a:r>
              <a:rPr lang="en-US" sz="2000" dirty="0">
                <a:solidFill>
                  <a:schemeClr val="tx1"/>
                </a:solidFill>
              </a:rPr>
              <a:t>In an overlapping pipelined execution, this is a situation where the hardware cannot handle all potential combinations.</a:t>
            </a:r>
          </a:p>
        </p:txBody>
      </p:sp>
      <p:pic>
        <p:nvPicPr>
          <p:cNvPr id="4" name="Picture 3">
            <a:extLst>
              <a:ext uri="{FF2B5EF4-FFF2-40B4-BE49-F238E27FC236}">
                <a16:creationId xmlns:a16="http://schemas.microsoft.com/office/drawing/2014/main" xmlns="" id="{72BF900E-9A74-23F4-351D-F427D737E25A}"/>
              </a:ext>
            </a:extLst>
          </p:cNvPr>
          <p:cNvPicPr>
            <a:picLocks noChangeAspect="1"/>
          </p:cNvPicPr>
          <p:nvPr/>
        </p:nvPicPr>
        <p:blipFill>
          <a:blip r:embed="rId2"/>
          <a:stretch>
            <a:fillRect/>
          </a:stretch>
        </p:blipFill>
        <p:spPr>
          <a:xfrm>
            <a:off x="7284295" y="2747429"/>
            <a:ext cx="4907705" cy="2865368"/>
          </a:xfrm>
          <a:prstGeom prst="rect">
            <a:avLst/>
          </a:prstGeom>
        </p:spPr>
      </p:pic>
    </p:spTree>
    <p:extLst>
      <p:ext uri="{BB962C8B-B14F-4D97-AF65-F5344CB8AC3E}">
        <p14:creationId xmlns:p14="http://schemas.microsoft.com/office/powerpoint/2010/main" xmlns="" val="83750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Structural Hazards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329267" y="2029408"/>
            <a:ext cx="4224072" cy="2799183"/>
          </a:xfrm>
        </p:spPr>
        <p:txBody>
          <a:bodyPr>
            <a:normAutofit/>
          </a:bodyPr>
          <a:lstStyle/>
          <a:p>
            <a:pPr algn="just">
              <a:lnSpc>
                <a:spcPct val="150000"/>
              </a:lnSpc>
              <a:spcAft>
                <a:spcPts val="1000"/>
              </a:spcAft>
            </a:pPr>
            <a:r>
              <a:rPr lang="en-US" sz="2000" b="1" dirty="0">
                <a:solidFill>
                  <a:schemeClr val="tx1"/>
                </a:solidFill>
              </a:rPr>
              <a:t>Solution: F</a:t>
            </a:r>
            <a:r>
              <a:rPr lang="en-US" sz="2000" dirty="0">
                <a:solidFill>
                  <a:schemeClr val="tx1"/>
                </a:solidFill>
              </a:rPr>
              <a:t>or a portion of the pipeline, instructions must be performed in series rather than parallel.</a:t>
            </a:r>
          </a:p>
        </p:txBody>
      </p:sp>
      <p:pic>
        <p:nvPicPr>
          <p:cNvPr id="4" name="Picture 3">
            <a:extLst>
              <a:ext uri="{FF2B5EF4-FFF2-40B4-BE49-F238E27FC236}">
                <a16:creationId xmlns:a16="http://schemas.microsoft.com/office/drawing/2014/main" xmlns="" id="{FCA5EB24-B3F8-46E4-CD05-E2FC08E784C6}"/>
              </a:ext>
            </a:extLst>
          </p:cNvPr>
          <p:cNvPicPr>
            <a:picLocks noChangeAspect="1"/>
          </p:cNvPicPr>
          <p:nvPr/>
        </p:nvPicPr>
        <p:blipFill>
          <a:blip r:embed="rId2"/>
          <a:stretch>
            <a:fillRect/>
          </a:stretch>
        </p:blipFill>
        <p:spPr>
          <a:xfrm>
            <a:off x="5514392" y="1418253"/>
            <a:ext cx="6348341" cy="5047861"/>
          </a:xfrm>
          <a:prstGeom prst="rect">
            <a:avLst/>
          </a:prstGeom>
        </p:spPr>
      </p:pic>
    </p:spTree>
    <p:extLst>
      <p:ext uri="{BB962C8B-B14F-4D97-AF65-F5344CB8AC3E}">
        <p14:creationId xmlns:p14="http://schemas.microsoft.com/office/powerpoint/2010/main" xmlns="" val="3162830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Control hazards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10606211" cy="4945224"/>
          </a:xfrm>
        </p:spPr>
        <p:txBody>
          <a:bodyPr>
            <a:normAutofit fontScale="92500" lnSpcReduction="10000"/>
          </a:bodyPr>
          <a:lstStyle/>
          <a:p>
            <a:pPr algn="just">
              <a:lnSpc>
                <a:spcPct val="150000"/>
              </a:lnSpc>
              <a:spcAft>
                <a:spcPts val="1000"/>
              </a:spcAft>
            </a:pPr>
            <a:r>
              <a:rPr lang="en-US" sz="2000" dirty="0">
                <a:solidFill>
                  <a:schemeClr val="tx1"/>
                </a:solidFill>
              </a:rPr>
              <a:t>Control hazards are called Branch hazards and are caused by Branch Instructions. Branch instructions control the flow of program/ instructions execution. Recall that we use conditional statements in the higher-level language either for iterative loops or with conditions checking (correlate with for, while, if, and case statements). These are transformed into one of the variants of BRANCH instructions. It is necessary to know the value of the condition being checked to get the program flow. </a:t>
            </a:r>
          </a:p>
          <a:p>
            <a:pPr algn="just">
              <a:lnSpc>
                <a:spcPct val="150000"/>
              </a:lnSpc>
              <a:spcAft>
                <a:spcPts val="1000"/>
              </a:spcAft>
            </a:pPr>
            <a:r>
              <a:rPr lang="en-US" sz="2000" dirty="0">
                <a:solidFill>
                  <a:schemeClr val="tx1"/>
                </a:solidFill>
              </a:rPr>
              <a:t>Thus </a:t>
            </a:r>
            <a:r>
              <a:rPr lang="en-US" sz="2000" b="1" dirty="0">
                <a:solidFill>
                  <a:schemeClr val="tx1"/>
                </a:solidFill>
              </a:rPr>
              <a:t>a Conditional hazard </a:t>
            </a:r>
            <a:r>
              <a:rPr lang="en-US" sz="2000" dirty="0">
                <a:solidFill>
                  <a:schemeClr val="tx1"/>
                </a:solidFill>
              </a:rPr>
              <a:t>occurs when the decision to execute an instruction is based on the result of another instruction like a conditional branch, which checks the condition’s resultant value.</a:t>
            </a:r>
          </a:p>
          <a:p>
            <a:pPr algn="just">
              <a:lnSpc>
                <a:spcPct val="150000"/>
              </a:lnSpc>
              <a:spcAft>
                <a:spcPts val="1000"/>
              </a:spcAft>
            </a:pPr>
            <a:r>
              <a:rPr lang="en-US" sz="2000" dirty="0">
                <a:solidFill>
                  <a:schemeClr val="tx1"/>
                </a:solidFill>
              </a:rPr>
              <a:t>The branch and jump instructions decide the program flow by loading the appropriate location in the Program Counter(PC). The PC has the value of the next instruction to be fetched and executed by CPU. Consider the following sequence of instructions.</a:t>
            </a:r>
          </a:p>
        </p:txBody>
      </p:sp>
    </p:spTree>
    <p:extLst>
      <p:ext uri="{BB962C8B-B14F-4D97-AF65-F5344CB8AC3E}">
        <p14:creationId xmlns:p14="http://schemas.microsoft.com/office/powerpoint/2010/main" xmlns="" val="3754287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Control hazards</a:t>
            </a:r>
          </a:p>
        </p:txBody>
      </p:sp>
      <p:pic>
        <p:nvPicPr>
          <p:cNvPr id="4098" name="Picture 2" descr="Control Hazard scenario">
            <a:extLst>
              <a:ext uri="{FF2B5EF4-FFF2-40B4-BE49-F238E27FC236}">
                <a16:creationId xmlns:a16="http://schemas.microsoft.com/office/drawing/2014/main" xmlns="" id="{93D0149D-C5CE-F7FB-FDC7-B0B9C63BA34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612" y="1259633"/>
            <a:ext cx="5334000" cy="269557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E29C11BD-E08F-1036-7E5E-14532B67FA60}"/>
              </a:ext>
            </a:extLst>
          </p:cNvPr>
          <p:cNvPicPr>
            <a:picLocks noChangeAspect="1"/>
          </p:cNvPicPr>
          <p:nvPr/>
        </p:nvPicPr>
        <p:blipFill>
          <a:blip r:embed="rId3"/>
          <a:stretch>
            <a:fillRect/>
          </a:stretch>
        </p:blipFill>
        <p:spPr>
          <a:xfrm>
            <a:off x="5409612" y="3765321"/>
            <a:ext cx="6782388" cy="2872989"/>
          </a:xfrm>
          <a:prstGeom prst="rect">
            <a:avLst/>
          </a:prstGeom>
        </p:spPr>
      </p:pic>
    </p:spTree>
    <p:extLst>
      <p:ext uri="{BB962C8B-B14F-4D97-AF65-F5344CB8AC3E}">
        <p14:creationId xmlns:p14="http://schemas.microsoft.com/office/powerpoint/2010/main" xmlns="" val="2821527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Solution for Control hazards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10606211" cy="4945224"/>
          </a:xfrm>
        </p:spPr>
        <p:txBody>
          <a:bodyPr>
            <a:normAutofit/>
          </a:bodyPr>
          <a:lstStyle/>
          <a:p>
            <a:pPr marL="457200" indent="-457200" algn="just">
              <a:lnSpc>
                <a:spcPct val="150000"/>
              </a:lnSpc>
              <a:spcAft>
                <a:spcPts val="1000"/>
              </a:spcAft>
              <a:buFont typeface="+mj-lt"/>
              <a:buAutoNum type="arabicPeriod"/>
            </a:pPr>
            <a:r>
              <a:rPr lang="en-US" sz="2000" b="1" dirty="0">
                <a:solidFill>
                  <a:srgbClr val="FF0000"/>
                </a:solidFill>
              </a:rPr>
              <a:t>Stall: </a:t>
            </a:r>
          </a:p>
          <a:p>
            <a:pPr marL="324000" lvl="1" indent="0" algn="just">
              <a:lnSpc>
                <a:spcPct val="150000"/>
              </a:lnSpc>
              <a:spcAft>
                <a:spcPts val="1000"/>
              </a:spcAft>
              <a:buNone/>
            </a:pPr>
            <a:r>
              <a:rPr lang="en-US" sz="1700" dirty="0">
                <a:solidFill>
                  <a:schemeClr val="tx1"/>
                </a:solidFill>
              </a:rPr>
              <a:t>Stall the given pipeline as soon as any branch instructions are decoded. Just don’t allow IF anymore. Stalling reduces throughput as it always does. According to statistics, at least 30% of the instructions in a program are BRANCH. With Stalling, the pipeline is effectively operating at 50% capacity.</a:t>
            </a:r>
          </a:p>
          <a:p>
            <a:pPr marL="457200" indent="-457200" algn="just">
              <a:lnSpc>
                <a:spcPct val="150000"/>
              </a:lnSpc>
              <a:spcAft>
                <a:spcPts val="1000"/>
              </a:spcAft>
              <a:buFont typeface="+mj-lt"/>
              <a:buAutoNum type="arabicPeriod"/>
            </a:pPr>
            <a:r>
              <a:rPr lang="en-US" sz="2000" b="1" dirty="0">
                <a:solidFill>
                  <a:srgbClr val="FF0000"/>
                </a:solidFill>
              </a:rPr>
              <a:t>Prediction:</a:t>
            </a:r>
          </a:p>
          <a:p>
            <a:pPr marL="324000" lvl="1" indent="0" algn="just">
              <a:lnSpc>
                <a:spcPct val="150000"/>
              </a:lnSpc>
              <a:spcAft>
                <a:spcPts val="1000"/>
              </a:spcAft>
              <a:buNone/>
            </a:pPr>
            <a:r>
              <a:rPr lang="en-US" sz="1700" dirty="0">
                <a:solidFill>
                  <a:schemeClr val="tx1"/>
                </a:solidFill>
              </a:rPr>
              <a:t>Consider a for or a while loop that is repeated 100 times. We know the program would run 100 times without the given branch condition being met. The program only exits the loop for the 101st time. As a result, it’s better to let the pipeline run its course and then flush/undo when the branch condition is met. This has less of an impact on the pipeline’s throttle and stalling.</a:t>
            </a:r>
          </a:p>
        </p:txBody>
      </p:sp>
    </p:spTree>
    <p:extLst>
      <p:ext uri="{BB962C8B-B14F-4D97-AF65-F5344CB8AC3E}">
        <p14:creationId xmlns:p14="http://schemas.microsoft.com/office/powerpoint/2010/main" xmlns="" val="146694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Solution for Control hazards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306443"/>
            <a:ext cx="11194039" cy="2071396"/>
          </a:xfrm>
        </p:spPr>
        <p:txBody>
          <a:bodyPr>
            <a:normAutofit/>
          </a:bodyPr>
          <a:lstStyle/>
          <a:p>
            <a:pPr marL="457200" indent="-457200" algn="just">
              <a:lnSpc>
                <a:spcPct val="150000"/>
              </a:lnSpc>
              <a:spcAft>
                <a:spcPts val="1000"/>
              </a:spcAft>
              <a:buFont typeface="+mj-lt"/>
              <a:buAutoNum type="arabicPeriod" startAt="3"/>
            </a:pPr>
            <a:r>
              <a:rPr lang="en-US" sz="2000" b="1" dirty="0">
                <a:solidFill>
                  <a:srgbClr val="FF0000"/>
                </a:solidFill>
              </a:rPr>
              <a:t>Dynamic Branch Prediction : </a:t>
            </a:r>
          </a:p>
          <a:p>
            <a:pPr marL="324000" lvl="1" indent="0" algn="just">
              <a:lnSpc>
                <a:spcPct val="150000"/>
              </a:lnSpc>
              <a:spcAft>
                <a:spcPts val="1000"/>
              </a:spcAft>
              <a:buNone/>
            </a:pPr>
            <a:r>
              <a:rPr lang="en-US" sz="1700" dirty="0">
                <a:solidFill>
                  <a:schemeClr val="tx1"/>
                </a:solidFill>
              </a:rPr>
              <a:t>A history record is maintained with the help of Branch Table Buffer (BTB). The BTB is a kind of cache, which has a set of entries, with the PC address of the Branch Instruction and the corresponding effective branch address. This is maintained for every branch instruction that occurs.</a:t>
            </a:r>
          </a:p>
        </p:txBody>
      </p:sp>
      <p:sp>
        <p:nvSpPr>
          <p:cNvPr id="6" name="Content Placeholder 2">
            <a:extLst>
              <a:ext uri="{FF2B5EF4-FFF2-40B4-BE49-F238E27FC236}">
                <a16:creationId xmlns:a16="http://schemas.microsoft.com/office/drawing/2014/main" xmlns="" id="{E603BF7D-8DE8-01EA-F3F6-D6439AF01C0A}"/>
              </a:ext>
            </a:extLst>
          </p:cNvPr>
          <p:cNvSpPr txBox="1">
            <a:spLocks/>
          </p:cNvSpPr>
          <p:nvPr/>
        </p:nvSpPr>
        <p:spPr>
          <a:xfrm>
            <a:off x="581193" y="4301255"/>
            <a:ext cx="10606211" cy="2230174"/>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lgn="just">
              <a:lnSpc>
                <a:spcPct val="150000"/>
              </a:lnSpc>
              <a:spcAft>
                <a:spcPts val="1000"/>
              </a:spcAft>
              <a:buFont typeface="+mj-lt"/>
              <a:buAutoNum type="arabicPeriod" startAt="4"/>
            </a:pPr>
            <a:r>
              <a:rPr lang="en-US" sz="2000" b="1" dirty="0">
                <a:solidFill>
                  <a:srgbClr val="FF0000"/>
                </a:solidFill>
              </a:rPr>
              <a:t>Reordering Instructions: </a:t>
            </a:r>
          </a:p>
          <a:p>
            <a:pPr marL="324000" lvl="1" indent="0" algn="just">
              <a:lnSpc>
                <a:spcPct val="150000"/>
              </a:lnSpc>
              <a:spcAft>
                <a:spcPts val="1000"/>
              </a:spcAft>
              <a:buFont typeface="Wingdings 2" panose="05020102010507070707" pitchFamily="18" charset="2"/>
              <a:buNone/>
            </a:pPr>
            <a:r>
              <a:rPr lang="en-US" sz="1700" dirty="0">
                <a:solidFill>
                  <a:schemeClr val="tx1"/>
                </a:solidFill>
              </a:rPr>
              <a:t>Delayed branching entails reordering the instructions to move the branch instruction later in the sequence, allowing safe and beneficial instructions that are unaffected by the result of a branch to be brought in earlier in the sequence, delaying the fetch of the branch instruction. If such instructions are not available, NOP is used. The Compiler is used to implement this delayed branch.</a:t>
            </a:r>
          </a:p>
        </p:txBody>
      </p:sp>
      <p:graphicFrame>
        <p:nvGraphicFramePr>
          <p:cNvPr id="7" name="Table 7">
            <a:extLst>
              <a:ext uri="{FF2B5EF4-FFF2-40B4-BE49-F238E27FC236}">
                <a16:creationId xmlns:a16="http://schemas.microsoft.com/office/drawing/2014/main" xmlns="" id="{2A84B8EC-7846-0687-A445-E4254DD4D625}"/>
              </a:ext>
            </a:extLst>
          </p:cNvPr>
          <p:cNvGraphicFramePr>
            <a:graphicFrameLocks noGrp="1"/>
          </p:cNvGraphicFramePr>
          <p:nvPr>
            <p:extLst>
              <p:ext uri="{D42A27DB-BD31-4B8C-83A1-F6EECF244321}">
                <p14:modId xmlns:p14="http://schemas.microsoft.com/office/powerpoint/2010/main" xmlns="" val="2161656637"/>
              </p:ext>
            </p:extLst>
          </p:nvPr>
        </p:nvGraphicFramePr>
        <p:xfrm>
          <a:off x="3235649" y="3424806"/>
          <a:ext cx="6057642" cy="731520"/>
        </p:xfrm>
        <a:graphic>
          <a:graphicData uri="http://schemas.openxmlformats.org/drawingml/2006/table">
            <a:tbl>
              <a:tblPr firstRow="1" bandRow="1">
                <a:tableStyleId>{5940675A-B579-460E-94D1-54222C63F5DA}</a:tableStyleId>
              </a:tblPr>
              <a:tblGrid>
                <a:gridCol w="3028821">
                  <a:extLst>
                    <a:ext uri="{9D8B030D-6E8A-4147-A177-3AD203B41FA5}">
                      <a16:colId xmlns:a16="http://schemas.microsoft.com/office/drawing/2014/main" xmlns="" val="739954300"/>
                    </a:ext>
                  </a:extLst>
                </a:gridCol>
                <a:gridCol w="3028821">
                  <a:extLst>
                    <a:ext uri="{9D8B030D-6E8A-4147-A177-3AD203B41FA5}">
                      <a16:colId xmlns:a16="http://schemas.microsoft.com/office/drawing/2014/main" xmlns="" val="489330733"/>
                    </a:ext>
                  </a:extLst>
                </a:gridCol>
              </a:tblGrid>
              <a:tr h="352664">
                <a:tc>
                  <a:txBody>
                    <a:bodyPr/>
                    <a:lstStyle/>
                    <a:p>
                      <a:r>
                        <a:rPr lang="en-IN" dirty="0"/>
                        <a:t>Branch Instruction Address</a:t>
                      </a:r>
                    </a:p>
                  </a:txBody>
                  <a:tcPr/>
                </a:tc>
                <a:tc>
                  <a:txBody>
                    <a:bodyPr/>
                    <a:lstStyle/>
                    <a:p>
                      <a:r>
                        <a:rPr lang="en-IN" dirty="0"/>
                        <a:t>Target Branch Address taken</a:t>
                      </a:r>
                    </a:p>
                  </a:txBody>
                  <a:tcPr/>
                </a:tc>
                <a:extLst>
                  <a:ext uri="{0D108BD9-81ED-4DB2-BD59-A6C34878D82A}">
                    <a16:rowId xmlns:a16="http://schemas.microsoft.com/office/drawing/2014/main" xmlns="" val="2213634474"/>
                  </a:ext>
                </a:extLst>
              </a:tr>
              <a:tr h="352664">
                <a:tc>
                  <a:txBody>
                    <a:bodyPr/>
                    <a:lstStyle/>
                    <a:p>
                      <a:endParaRPr lang="en-IN"/>
                    </a:p>
                  </a:txBody>
                  <a:tcPr/>
                </a:tc>
                <a:tc>
                  <a:txBody>
                    <a:bodyPr/>
                    <a:lstStyle/>
                    <a:p>
                      <a:endParaRPr lang="en-IN" dirty="0"/>
                    </a:p>
                  </a:txBody>
                  <a:tcPr/>
                </a:tc>
                <a:extLst>
                  <a:ext uri="{0D108BD9-81ED-4DB2-BD59-A6C34878D82A}">
                    <a16:rowId xmlns:a16="http://schemas.microsoft.com/office/drawing/2014/main" xmlns="" val="34677578"/>
                  </a:ext>
                </a:extLst>
              </a:tr>
            </a:tbl>
          </a:graphicData>
        </a:graphic>
      </p:graphicFrame>
    </p:spTree>
    <p:extLst>
      <p:ext uri="{BB962C8B-B14F-4D97-AF65-F5344CB8AC3E}">
        <p14:creationId xmlns:p14="http://schemas.microsoft.com/office/powerpoint/2010/main" xmlns="" val="1670000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3C121-FB98-43F5-CAEF-58C52EC50461}"/>
              </a:ext>
            </a:extLst>
          </p:cNvPr>
          <p:cNvSpPr>
            <a:spLocks noGrp="1"/>
          </p:cNvSpPr>
          <p:nvPr>
            <p:ph type="title"/>
          </p:nvPr>
        </p:nvSpPr>
        <p:spPr>
          <a:xfrm>
            <a:off x="581192" y="2857038"/>
            <a:ext cx="11029616" cy="988332"/>
          </a:xfrm>
        </p:spPr>
        <p:txBody>
          <a:bodyPr/>
          <a:lstStyle/>
          <a:p>
            <a:pPr algn="ctr"/>
            <a:r>
              <a:rPr lang="en-US" sz="2800" dirty="0">
                <a:solidFill>
                  <a:schemeClr val="tx1"/>
                </a:solidFill>
              </a:rPr>
              <a:t>5. Numerical on Pipelining</a:t>
            </a:r>
            <a:br>
              <a:rPr lang="en-US" sz="2800" dirty="0">
                <a:solidFill>
                  <a:schemeClr val="tx1"/>
                </a:solidFill>
              </a:rPr>
            </a:br>
            <a:endParaRPr lang="en-IN" dirty="0">
              <a:solidFill>
                <a:schemeClr val="tx1"/>
              </a:solidFill>
            </a:endParaRPr>
          </a:p>
        </p:txBody>
      </p:sp>
    </p:spTree>
    <p:extLst>
      <p:ext uri="{BB962C8B-B14F-4D97-AF65-F5344CB8AC3E}">
        <p14:creationId xmlns:p14="http://schemas.microsoft.com/office/powerpoint/2010/main" xmlns="" val="738215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Question 1</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11029616" cy="1334276"/>
          </a:xfrm>
        </p:spPr>
        <p:txBody>
          <a:bodyPr>
            <a:normAutofit fontScale="92500" lnSpcReduction="10000"/>
          </a:bodyPr>
          <a:lstStyle/>
          <a:p>
            <a:pPr marL="0" indent="0" algn="just">
              <a:lnSpc>
                <a:spcPct val="150000"/>
              </a:lnSpc>
              <a:spcAft>
                <a:spcPts val="1000"/>
              </a:spcAft>
              <a:buNone/>
            </a:pPr>
            <a:r>
              <a:rPr lang="en-US" sz="2000" b="1" dirty="0">
                <a:solidFill>
                  <a:srgbClr val="FF0000"/>
                </a:solidFill>
              </a:rPr>
              <a:t>In certain scientific computations it is necessary to perform the arithmetic operation (A</a:t>
            </a:r>
            <a:r>
              <a:rPr lang="en-US" sz="2000" b="1" baseline="-25000" dirty="0">
                <a:solidFill>
                  <a:srgbClr val="FF0000"/>
                </a:solidFill>
              </a:rPr>
              <a:t>i</a:t>
            </a:r>
            <a:r>
              <a:rPr lang="en-US" sz="2000" b="1" dirty="0">
                <a:solidFill>
                  <a:srgbClr val="FF0000"/>
                </a:solidFill>
              </a:rPr>
              <a:t> + B</a:t>
            </a:r>
            <a:r>
              <a:rPr lang="en-US" sz="2000" b="1" baseline="-25000" dirty="0">
                <a:solidFill>
                  <a:srgbClr val="FF0000"/>
                </a:solidFill>
              </a:rPr>
              <a:t>i</a:t>
            </a:r>
            <a:r>
              <a:rPr lang="en-US" sz="2000" b="1" dirty="0">
                <a:solidFill>
                  <a:srgbClr val="FF0000"/>
                </a:solidFill>
              </a:rPr>
              <a:t>)(C</a:t>
            </a:r>
            <a:r>
              <a:rPr lang="en-US" sz="2000" b="1" baseline="-25000" dirty="0">
                <a:solidFill>
                  <a:srgbClr val="FF0000"/>
                </a:solidFill>
              </a:rPr>
              <a:t>i</a:t>
            </a:r>
            <a:r>
              <a:rPr lang="en-US" sz="2000" b="1" dirty="0">
                <a:solidFill>
                  <a:srgbClr val="FF0000"/>
                </a:solidFill>
              </a:rPr>
              <a:t> + D</a:t>
            </a:r>
            <a:r>
              <a:rPr lang="en-US" sz="2000" b="1" baseline="-25000" dirty="0">
                <a:solidFill>
                  <a:srgbClr val="FF0000"/>
                </a:solidFill>
              </a:rPr>
              <a:t>i</a:t>
            </a:r>
            <a:r>
              <a:rPr lang="en-US" sz="2000" b="1" dirty="0">
                <a:solidFill>
                  <a:srgbClr val="FF0000"/>
                </a:solidFill>
              </a:rPr>
              <a:t>) with a stream of numbers. Specify a pipeline configuration to carry out this task. Use the contents of all registers in the pipeline for </a:t>
            </a:r>
            <a:r>
              <a:rPr lang="en-US" sz="2000" b="1" dirty="0" err="1">
                <a:solidFill>
                  <a:srgbClr val="FF0000"/>
                </a:solidFill>
              </a:rPr>
              <a:t>i</a:t>
            </a:r>
            <a:r>
              <a:rPr lang="en-US" sz="2000" b="1" dirty="0">
                <a:solidFill>
                  <a:srgbClr val="FF0000"/>
                </a:solidFill>
              </a:rPr>
              <a:t> = 1 through 6.</a:t>
            </a:r>
            <a:endParaRPr lang="en-US" sz="2000" dirty="0">
              <a:solidFill>
                <a:srgbClr val="FF0000"/>
              </a:solidFill>
            </a:endParaRPr>
          </a:p>
        </p:txBody>
      </p:sp>
      <p:pic>
        <p:nvPicPr>
          <p:cNvPr id="4" name="Picture 3">
            <a:extLst>
              <a:ext uri="{FF2B5EF4-FFF2-40B4-BE49-F238E27FC236}">
                <a16:creationId xmlns:a16="http://schemas.microsoft.com/office/drawing/2014/main" xmlns="" id="{1B3AC781-9310-01A1-D4A7-117F52C28E82}"/>
              </a:ext>
            </a:extLst>
          </p:cNvPr>
          <p:cNvPicPr>
            <a:picLocks noChangeAspect="1"/>
          </p:cNvPicPr>
          <p:nvPr/>
        </p:nvPicPr>
        <p:blipFill>
          <a:blip r:embed="rId2"/>
          <a:stretch>
            <a:fillRect/>
          </a:stretch>
        </p:blipFill>
        <p:spPr>
          <a:xfrm>
            <a:off x="3760267" y="3172409"/>
            <a:ext cx="4671465" cy="3162574"/>
          </a:xfrm>
          <a:prstGeom prst="rect">
            <a:avLst/>
          </a:prstGeom>
        </p:spPr>
      </p:pic>
      <p:sp>
        <p:nvSpPr>
          <p:cNvPr id="7" name="Content Placeholder 2">
            <a:extLst>
              <a:ext uri="{FF2B5EF4-FFF2-40B4-BE49-F238E27FC236}">
                <a16:creationId xmlns:a16="http://schemas.microsoft.com/office/drawing/2014/main" xmlns="" id="{E0A4B439-7E00-8FD4-8CFE-AC81FF07AD85}"/>
              </a:ext>
            </a:extLst>
          </p:cNvPr>
          <p:cNvSpPr txBox="1">
            <a:spLocks/>
          </p:cNvSpPr>
          <p:nvPr/>
        </p:nvSpPr>
        <p:spPr>
          <a:xfrm>
            <a:off x="665166" y="2883159"/>
            <a:ext cx="1835436" cy="61114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spcAft>
                <a:spcPts val="1000"/>
              </a:spcAft>
              <a:buFont typeface="Wingdings 2" panose="05020102010507070707" pitchFamily="18" charset="2"/>
              <a:buNone/>
            </a:pPr>
            <a:r>
              <a:rPr lang="en-US" sz="2000" b="1" dirty="0">
                <a:solidFill>
                  <a:schemeClr val="tx1"/>
                </a:solidFill>
              </a:rPr>
              <a:t>Solution:</a:t>
            </a:r>
          </a:p>
        </p:txBody>
      </p:sp>
    </p:spTree>
    <p:extLst>
      <p:ext uri="{BB962C8B-B14F-4D97-AF65-F5344CB8AC3E}">
        <p14:creationId xmlns:p14="http://schemas.microsoft.com/office/powerpoint/2010/main" xmlns="" val="1220681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Question 2</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11029616" cy="886407"/>
          </a:xfrm>
        </p:spPr>
        <p:txBody>
          <a:bodyPr>
            <a:normAutofit/>
          </a:bodyPr>
          <a:lstStyle/>
          <a:p>
            <a:pPr marL="0" indent="0" algn="just">
              <a:lnSpc>
                <a:spcPct val="150000"/>
              </a:lnSpc>
              <a:spcAft>
                <a:spcPts val="1000"/>
              </a:spcAft>
              <a:buNone/>
            </a:pPr>
            <a:r>
              <a:rPr lang="en-US" sz="2000" b="1" dirty="0">
                <a:solidFill>
                  <a:srgbClr val="FF0000"/>
                </a:solidFill>
              </a:rPr>
              <a:t>Determine the number of clock cycles that it takes to process 200 tasks in a six-segment pipeline</a:t>
            </a:r>
            <a:endParaRPr lang="en-US" sz="2000" dirty="0">
              <a:solidFill>
                <a:srgbClr val="FF0000"/>
              </a:solidFill>
            </a:endParaRPr>
          </a:p>
        </p:txBody>
      </p:sp>
      <p:sp>
        <p:nvSpPr>
          <p:cNvPr id="3" name="Content Placeholder 2">
            <a:extLst>
              <a:ext uri="{FF2B5EF4-FFF2-40B4-BE49-F238E27FC236}">
                <a16:creationId xmlns:a16="http://schemas.microsoft.com/office/drawing/2014/main" xmlns="" id="{5E254D36-B509-7269-D765-9AE8DDBF8F81}"/>
              </a:ext>
            </a:extLst>
          </p:cNvPr>
          <p:cNvSpPr txBox="1">
            <a:spLocks/>
          </p:cNvSpPr>
          <p:nvPr/>
        </p:nvSpPr>
        <p:spPr>
          <a:xfrm>
            <a:off x="581193" y="2839618"/>
            <a:ext cx="11029616" cy="2264227"/>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spcAft>
                <a:spcPts val="1000"/>
              </a:spcAft>
              <a:buFont typeface="Wingdings 2" panose="05020102010507070707" pitchFamily="18" charset="2"/>
              <a:buNone/>
            </a:pPr>
            <a:r>
              <a:rPr lang="en-US" sz="2000" b="1" dirty="0">
                <a:solidFill>
                  <a:schemeClr val="tx1"/>
                </a:solidFill>
              </a:rPr>
              <a:t>Solution: </a:t>
            </a:r>
            <a:r>
              <a:rPr lang="en-US" sz="2000" dirty="0">
                <a:solidFill>
                  <a:schemeClr val="tx1"/>
                </a:solidFill>
              </a:rPr>
              <a:t>Pipelined execution is = n + m – 1</a:t>
            </a:r>
          </a:p>
          <a:p>
            <a:pPr marL="1296000" lvl="4" indent="0" algn="just">
              <a:lnSpc>
                <a:spcPct val="150000"/>
              </a:lnSpc>
              <a:spcAft>
                <a:spcPts val="1000"/>
              </a:spcAft>
              <a:buNone/>
            </a:pPr>
            <a:r>
              <a:rPr lang="en-US" sz="2000" dirty="0">
                <a:solidFill>
                  <a:schemeClr val="tx1"/>
                </a:solidFill>
              </a:rPr>
              <a:t>n = 6 segments</a:t>
            </a:r>
          </a:p>
          <a:p>
            <a:pPr marL="1296000" lvl="4" indent="0" algn="just">
              <a:lnSpc>
                <a:spcPct val="150000"/>
              </a:lnSpc>
              <a:spcAft>
                <a:spcPts val="1000"/>
              </a:spcAft>
              <a:buNone/>
            </a:pPr>
            <a:r>
              <a:rPr lang="en-US" sz="2000" dirty="0">
                <a:solidFill>
                  <a:schemeClr val="tx1"/>
                </a:solidFill>
              </a:rPr>
              <a:t>m = 200 tasks </a:t>
            </a:r>
          </a:p>
          <a:p>
            <a:pPr marL="1296000" lvl="4" indent="0" algn="just">
              <a:lnSpc>
                <a:spcPct val="150000"/>
              </a:lnSpc>
              <a:spcAft>
                <a:spcPts val="1000"/>
              </a:spcAft>
              <a:buNone/>
            </a:pPr>
            <a:r>
              <a:rPr lang="en-US" sz="2000" dirty="0">
                <a:solidFill>
                  <a:schemeClr val="tx1"/>
                </a:solidFill>
              </a:rPr>
              <a:t>(n + m – 1) = 6 + 200 – 1 = </a:t>
            </a:r>
            <a:r>
              <a:rPr lang="en-US" sz="2000" b="1" dirty="0">
                <a:solidFill>
                  <a:schemeClr val="tx1"/>
                </a:solidFill>
              </a:rPr>
              <a:t>205 cycles</a:t>
            </a:r>
          </a:p>
        </p:txBody>
      </p:sp>
    </p:spTree>
    <p:extLst>
      <p:ext uri="{BB962C8B-B14F-4D97-AF65-F5344CB8AC3E}">
        <p14:creationId xmlns:p14="http://schemas.microsoft.com/office/powerpoint/2010/main" xmlns="" val="213325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Introduction</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379451" y="1548882"/>
            <a:ext cx="11349129" cy="1156996"/>
          </a:xfrm>
        </p:spPr>
        <p:txBody>
          <a:bodyPr>
            <a:normAutofit/>
          </a:bodyPr>
          <a:lstStyle/>
          <a:p>
            <a:pPr algn="just">
              <a:lnSpc>
                <a:spcPct val="100000"/>
              </a:lnSpc>
              <a:spcAft>
                <a:spcPts val="1000"/>
              </a:spcAft>
            </a:pPr>
            <a:r>
              <a:rPr lang="en-US" sz="2300" dirty="0">
                <a:solidFill>
                  <a:schemeClr val="tx1"/>
                </a:solidFill>
              </a:rPr>
              <a:t> A program consists of several number of instructions. These instructions may be executed in the following two-way:</a:t>
            </a:r>
          </a:p>
        </p:txBody>
      </p:sp>
      <p:sp>
        <p:nvSpPr>
          <p:cNvPr id="9" name="Content Placeholder 2">
            <a:extLst>
              <a:ext uri="{FF2B5EF4-FFF2-40B4-BE49-F238E27FC236}">
                <a16:creationId xmlns:a16="http://schemas.microsoft.com/office/drawing/2014/main" xmlns="" id="{CF04A8E8-4868-985E-EF00-336CAB9B08F0}"/>
              </a:ext>
            </a:extLst>
          </p:cNvPr>
          <p:cNvSpPr txBox="1">
            <a:spLocks/>
          </p:cNvSpPr>
          <p:nvPr/>
        </p:nvSpPr>
        <p:spPr>
          <a:xfrm>
            <a:off x="379451" y="4441473"/>
            <a:ext cx="11349129" cy="1714371"/>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spcAft>
                <a:spcPts val="1000"/>
              </a:spcAft>
            </a:pPr>
            <a:r>
              <a:rPr lang="en-US" sz="2300" dirty="0">
                <a:solidFill>
                  <a:schemeClr val="tx1"/>
                </a:solidFill>
              </a:rPr>
              <a:t>The primary goal of computer architecture is to enhance the performance and speed of the computer. This can be achieved by:</a:t>
            </a:r>
          </a:p>
          <a:p>
            <a:pPr lvl="1" algn="just">
              <a:spcAft>
                <a:spcPts val="1000"/>
              </a:spcAft>
            </a:pPr>
            <a:r>
              <a:rPr lang="en-US" sz="2000" dirty="0">
                <a:solidFill>
                  <a:schemeClr val="tx1"/>
                </a:solidFill>
              </a:rPr>
              <a:t>Improving the hardware</a:t>
            </a:r>
          </a:p>
          <a:p>
            <a:pPr lvl="1" algn="just">
              <a:spcAft>
                <a:spcPts val="1000"/>
              </a:spcAft>
            </a:pPr>
            <a:r>
              <a:rPr lang="en-US" sz="2000" dirty="0">
                <a:solidFill>
                  <a:schemeClr val="tx1"/>
                </a:solidFill>
              </a:rPr>
              <a:t>Arranging the hardware so that multiple operations can be performed simultaneously.</a:t>
            </a:r>
          </a:p>
        </p:txBody>
      </p:sp>
      <p:pic>
        <p:nvPicPr>
          <p:cNvPr id="13" name="Picture 12">
            <a:extLst>
              <a:ext uri="{FF2B5EF4-FFF2-40B4-BE49-F238E27FC236}">
                <a16:creationId xmlns:a16="http://schemas.microsoft.com/office/drawing/2014/main" xmlns="" id="{9389809B-62B4-C0DD-3363-D71761613D29}"/>
              </a:ext>
            </a:extLst>
          </p:cNvPr>
          <p:cNvPicPr>
            <a:picLocks noChangeAspect="1"/>
          </p:cNvPicPr>
          <p:nvPr/>
        </p:nvPicPr>
        <p:blipFill>
          <a:blip r:embed="rId2"/>
          <a:stretch>
            <a:fillRect/>
          </a:stretch>
        </p:blipFill>
        <p:spPr>
          <a:xfrm>
            <a:off x="3421148" y="2605129"/>
            <a:ext cx="5349704" cy="1546994"/>
          </a:xfrm>
          <a:prstGeom prst="rect">
            <a:avLst/>
          </a:prstGeom>
        </p:spPr>
      </p:pic>
    </p:spTree>
    <p:extLst>
      <p:ext uri="{BB962C8B-B14F-4D97-AF65-F5344CB8AC3E}">
        <p14:creationId xmlns:p14="http://schemas.microsoft.com/office/powerpoint/2010/main" xmlns="" val="1044994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Question 3</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11029616" cy="886407"/>
          </a:xfrm>
        </p:spPr>
        <p:txBody>
          <a:bodyPr>
            <a:normAutofit fontScale="92500"/>
          </a:bodyPr>
          <a:lstStyle/>
          <a:p>
            <a:pPr marL="0" indent="0" algn="just">
              <a:lnSpc>
                <a:spcPct val="150000"/>
              </a:lnSpc>
              <a:spcAft>
                <a:spcPts val="1000"/>
              </a:spcAft>
              <a:buNone/>
            </a:pPr>
            <a:r>
              <a:rPr lang="en-US" sz="2000" b="1" dirty="0">
                <a:solidFill>
                  <a:srgbClr val="FF0000"/>
                </a:solidFill>
              </a:rPr>
              <a:t>Draw a space-time diagram for a six-segment pipeline showing the time it takes to process eight tasks.</a:t>
            </a:r>
            <a:endParaRPr lang="en-US" sz="2000" dirty="0">
              <a:solidFill>
                <a:srgbClr val="FF0000"/>
              </a:solidFill>
            </a:endParaRPr>
          </a:p>
        </p:txBody>
      </p:sp>
      <p:pic>
        <p:nvPicPr>
          <p:cNvPr id="6" name="Picture 5">
            <a:extLst>
              <a:ext uri="{FF2B5EF4-FFF2-40B4-BE49-F238E27FC236}">
                <a16:creationId xmlns:a16="http://schemas.microsoft.com/office/drawing/2014/main" xmlns="" id="{08D76DB2-F450-523E-626A-586ED4C67DED}"/>
              </a:ext>
            </a:extLst>
          </p:cNvPr>
          <p:cNvPicPr>
            <a:picLocks noChangeAspect="1"/>
          </p:cNvPicPr>
          <p:nvPr/>
        </p:nvPicPr>
        <p:blipFill>
          <a:blip r:embed="rId2"/>
          <a:stretch>
            <a:fillRect/>
          </a:stretch>
        </p:blipFill>
        <p:spPr>
          <a:xfrm>
            <a:off x="2340912" y="3055791"/>
            <a:ext cx="6782388" cy="1455546"/>
          </a:xfrm>
          <a:prstGeom prst="rect">
            <a:avLst/>
          </a:prstGeom>
        </p:spPr>
      </p:pic>
      <p:sp>
        <p:nvSpPr>
          <p:cNvPr id="7" name="Content Placeholder 2">
            <a:extLst>
              <a:ext uri="{FF2B5EF4-FFF2-40B4-BE49-F238E27FC236}">
                <a16:creationId xmlns:a16="http://schemas.microsoft.com/office/drawing/2014/main" xmlns="" id="{9A8E9569-22EF-7B7D-394D-83D89F90BF72}"/>
              </a:ext>
            </a:extLst>
          </p:cNvPr>
          <p:cNvSpPr txBox="1">
            <a:spLocks/>
          </p:cNvSpPr>
          <p:nvPr/>
        </p:nvSpPr>
        <p:spPr>
          <a:xfrm>
            <a:off x="581191" y="2556604"/>
            <a:ext cx="1835436" cy="61114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spcAft>
                <a:spcPts val="1000"/>
              </a:spcAft>
              <a:buFont typeface="Wingdings 2" panose="05020102010507070707" pitchFamily="18" charset="2"/>
              <a:buNone/>
            </a:pPr>
            <a:r>
              <a:rPr lang="en-US" sz="2000" b="1" dirty="0">
                <a:solidFill>
                  <a:schemeClr val="tx1"/>
                </a:solidFill>
              </a:rPr>
              <a:t>Solution:</a:t>
            </a:r>
          </a:p>
        </p:txBody>
      </p:sp>
      <p:sp>
        <p:nvSpPr>
          <p:cNvPr id="8" name="Content Placeholder 2">
            <a:extLst>
              <a:ext uri="{FF2B5EF4-FFF2-40B4-BE49-F238E27FC236}">
                <a16:creationId xmlns:a16="http://schemas.microsoft.com/office/drawing/2014/main" xmlns="" id="{1660E53F-6824-20CE-D329-BFB00052053A}"/>
              </a:ext>
            </a:extLst>
          </p:cNvPr>
          <p:cNvSpPr txBox="1">
            <a:spLocks/>
          </p:cNvSpPr>
          <p:nvPr/>
        </p:nvSpPr>
        <p:spPr>
          <a:xfrm>
            <a:off x="581191" y="4511338"/>
            <a:ext cx="11029616" cy="956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spcAft>
                <a:spcPts val="1000"/>
              </a:spcAft>
              <a:buFont typeface="Wingdings 2" panose="05020102010507070707" pitchFamily="18" charset="2"/>
              <a:buNone/>
            </a:pPr>
            <a:r>
              <a:rPr lang="en-US" sz="2000" dirty="0">
                <a:solidFill>
                  <a:schemeClr val="tx1"/>
                </a:solidFill>
              </a:rPr>
              <a:t>(n + m – 1) = 6 + 8 – 1 = </a:t>
            </a:r>
            <a:r>
              <a:rPr lang="en-US" sz="2000" b="1" dirty="0">
                <a:solidFill>
                  <a:schemeClr val="tx1"/>
                </a:solidFill>
              </a:rPr>
              <a:t>13 cycles</a:t>
            </a:r>
          </a:p>
        </p:txBody>
      </p:sp>
    </p:spTree>
    <p:extLst>
      <p:ext uri="{BB962C8B-B14F-4D97-AF65-F5344CB8AC3E}">
        <p14:creationId xmlns:p14="http://schemas.microsoft.com/office/powerpoint/2010/main" xmlns="" val="1294921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Question 4</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11029616" cy="1054344"/>
          </a:xfrm>
        </p:spPr>
        <p:txBody>
          <a:bodyPr>
            <a:noAutofit/>
          </a:bodyPr>
          <a:lstStyle/>
          <a:p>
            <a:pPr marL="0" indent="0" algn="just">
              <a:lnSpc>
                <a:spcPct val="150000"/>
              </a:lnSpc>
              <a:spcAft>
                <a:spcPts val="1000"/>
              </a:spcAft>
              <a:buNone/>
            </a:pPr>
            <a:r>
              <a:rPr lang="en-US" sz="2000" b="1" dirty="0">
                <a:solidFill>
                  <a:srgbClr val="FF0000"/>
                </a:solidFill>
              </a:rPr>
              <a:t>A non-pipeline system takes 50 ns to process a task. The same task can be processed in a six-segment pipeline with a clock cycle of 10 ns. Determine the speedup ratio of the pipeline for 100 tasks. What is the maximum speedup that can be achieved?</a:t>
            </a:r>
            <a:endParaRPr lang="en-US" sz="2000" dirty="0">
              <a:solidFill>
                <a:srgbClr val="FF0000"/>
              </a:solidFill>
            </a:endParaRPr>
          </a:p>
        </p:txBody>
      </p:sp>
      <p:sp>
        <p:nvSpPr>
          <p:cNvPr id="7" name="Content Placeholder 2">
            <a:extLst>
              <a:ext uri="{FF2B5EF4-FFF2-40B4-BE49-F238E27FC236}">
                <a16:creationId xmlns:a16="http://schemas.microsoft.com/office/drawing/2014/main" xmlns="" id="{9A8E9569-22EF-7B7D-394D-83D89F90BF72}"/>
              </a:ext>
            </a:extLst>
          </p:cNvPr>
          <p:cNvSpPr txBox="1">
            <a:spLocks/>
          </p:cNvSpPr>
          <p:nvPr/>
        </p:nvSpPr>
        <p:spPr>
          <a:xfrm>
            <a:off x="581191" y="2654569"/>
            <a:ext cx="1835436" cy="61114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spcAft>
                <a:spcPts val="1000"/>
              </a:spcAft>
              <a:buFont typeface="Wingdings 2" panose="05020102010507070707" pitchFamily="18" charset="2"/>
              <a:buNone/>
            </a:pPr>
            <a:r>
              <a:rPr lang="en-US" sz="2000" b="1" dirty="0">
                <a:solidFill>
                  <a:schemeClr val="tx1"/>
                </a:solidFill>
              </a:rPr>
              <a:t>Solution:</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02907C3A-83C0-3906-BCBB-902AF8AE7E95}"/>
                  </a:ext>
                </a:extLst>
              </p:cNvPr>
              <p:cNvSpPr txBox="1">
                <a:spLocks/>
              </p:cNvSpPr>
              <p:nvPr/>
            </p:nvSpPr>
            <p:spPr>
              <a:xfrm>
                <a:off x="1992506" y="2892477"/>
                <a:ext cx="9702278" cy="3643600"/>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lgn="just">
                  <a:lnSpc>
                    <a:spcPct val="120000"/>
                  </a:lnSpc>
                  <a:spcAft>
                    <a:spcPts val="0"/>
                  </a:spcAft>
                  <a:buNone/>
                </a:pPr>
                <a:r>
                  <a:rPr lang="en-US" sz="2000" dirty="0">
                    <a:solidFill>
                      <a:schemeClr val="tx1"/>
                    </a:solidFill>
                  </a:rPr>
                  <a:t>t</a:t>
                </a:r>
                <a:r>
                  <a:rPr lang="en-US" sz="2000" baseline="-25000" dirty="0" err="1">
                    <a:solidFill>
                      <a:schemeClr val="tx1"/>
                    </a:solidFill>
                  </a:rPr>
                  <a:t>n</a:t>
                </a:r>
                <a:r>
                  <a:rPr lang="en-US" sz="2000" baseline="-25000" dirty="0">
                    <a:solidFill>
                      <a:schemeClr val="tx1"/>
                    </a:solidFill>
                  </a:rPr>
                  <a:t/>
                </a:r>
                <a:r>
                  <a:rPr lang="en-US" sz="2000" dirty="0">
                    <a:solidFill>
                      <a:schemeClr val="tx1"/>
                    </a:solidFill>
                  </a:rPr>
                  <a:t>= 50ns</a:t>
                </a:r>
              </a:p>
              <a:p>
                <a:pPr marL="324000" lvl="1" indent="0" algn="just">
                  <a:lnSpc>
                    <a:spcPct val="120000"/>
                  </a:lnSpc>
                  <a:spcAft>
                    <a:spcPts val="0"/>
                  </a:spcAft>
                  <a:buNone/>
                </a:pPr>
                <a:r>
                  <a:rPr lang="en-US" sz="2000" dirty="0" err="1">
                    <a:solidFill>
                      <a:schemeClr val="tx1"/>
                    </a:solidFill>
                  </a:rPr>
                  <a:t>t</a:t>
                </a:r>
                <a:r>
                  <a:rPr lang="en-US" sz="2000" baseline="-25000" dirty="0" err="1">
                    <a:solidFill>
                      <a:schemeClr val="tx1"/>
                    </a:solidFill>
                  </a:rPr>
                  <a:t>p</a:t>
                </a:r>
                <a:r>
                  <a:rPr lang="en-US" sz="2000" baseline="-25000" dirty="0">
                    <a:solidFill>
                      <a:schemeClr val="tx1"/>
                    </a:solidFill>
                  </a:rPr>
                  <a:t/>
                </a:r>
                <a:r>
                  <a:rPr lang="en-US" sz="2000" dirty="0">
                    <a:solidFill>
                      <a:schemeClr val="tx1"/>
                    </a:solidFill>
                  </a:rPr>
                  <a:t>= 10ns</a:t>
                </a:r>
              </a:p>
              <a:p>
                <a:pPr marL="324000" lvl="1" indent="0" algn="just">
                  <a:lnSpc>
                    <a:spcPct val="120000"/>
                  </a:lnSpc>
                  <a:spcAft>
                    <a:spcPts val="0"/>
                  </a:spcAft>
                  <a:buNone/>
                </a:pPr>
                <a:r>
                  <a:rPr lang="en-US" sz="2000" baseline="-25000" dirty="0">
                    <a:solidFill>
                      <a:schemeClr val="tx1"/>
                    </a:solidFill>
                  </a:rPr>
                  <a:t>n = 100</a:t>
                </a:r>
              </a:p>
              <a:p>
                <a:pPr marL="324000" lvl="1" indent="0" algn="just">
                  <a:lnSpc>
                    <a:spcPct val="120000"/>
                  </a:lnSpc>
                  <a:spcAft>
                    <a:spcPts val="0"/>
                  </a:spcAft>
                  <a:buNone/>
                </a:pPr>
                <a:r>
                  <a:rPr lang="en-US" sz="2000" baseline="-25000" dirty="0">
                    <a:solidFill>
                      <a:schemeClr val="tx1"/>
                    </a:solidFill>
                  </a:rPr>
                  <a:t>K = 6</a:t>
                </a:r>
              </a:p>
              <a:p>
                <a:pPr algn="just">
                  <a:lnSpc>
                    <a:spcPct val="100000"/>
                  </a:lnSpc>
                  <a:spcAft>
                    <a:spcPts val="1000"/>
                  </a:spcAft>
                  <a:buFont typeface="Wingdings" panose="05000000000000000000" pitchFamily="2" charset="2"/>
                  <a:buChar char="§"/>
                </a:pPr>
                <a:r>
                  <a:rPr lang="en-US" sz="2300" b="1" dirty="0">
                    <a:solidFill>
                      <a:schemeClr val="tx1"/>
                    </a:solidFill>
                  </a:rPr>
                  <a:t>The speedup can be calculated as:</a:t>
                </a:r>
              </a:p>
              <a:p>
                <a:pPr marL="0" indent="0" algn="ctr">
                  <a:lnSpc>
                    <a:spcPct val="100000"/>
                  </a:lnSpc>
                  <a:spcAft>
                    <a:spcPts val="1000"/>
                  </a:spcAft>
                  <a:buFont typeface="Wingdings 2" panose="05020102010507070707" pitchFamily="18" charset="2"/>
                  <a:buNone/>
                </a:pPr>
                <a14:m>
                  <m:oMathPara xmlns:m="http://schemas.openxmlformats.org/officeDocument/2006/math">
                    <m:oMathParaPr>
                      <m:jc m:val="centerGroup"/>
                    </m:oMathParaPr>
                    <m:oMath xmlns:m="http://schemas.openxmlformats.org/officeDocument/2006/math">
                      <m:r>
                        <a:rPr lang="en-IN" sz="2300" i="1" smtClean="0">
                          <a:solidFill>
                            <a:schemeClr val="tx1"/>
                          </a:solidFill>
                          <a:latin typeface="Cambria Math" panose="02040503050406030204" pitchFamily="18" charset="0"/>
                        </a:rPr>
                        <m:t>𝑆</m:t>
                      </m:r>
                      <m:r>
                        <a:rPr lang="en-IN" sz="2300" i="1" smtClean="0">
                          <a:solidFill>
                            <a:schemeClr val="tx1"/>
                          </a:solidFill>
                          <a:latin typeface="Cambria Math" panose="02040503050406030204" pitchFamily="18" charset="0"/>
                        </a:rPr>
                        <m:t>= </m:t>
                      </m:r>
                      <m:f>
                        <m:fPr>
                          <m:ctrlPr>
                            <a:rPr lang="en-IN" sz="2300" i="1" smtClean="0">
                              <a:solidFill>
                                <a:schemeClr val="tx1"/>
                              </a:solidFill>
                              <a:latin typeface="Cambria Math" panose="02040503050406030204" pitchFamily="18" charset="0"/>
                            </a:rPr>
                          </m:ctrlPr>
                        </m:fPr>
                        <m:num>
                          <m:r>
                            <a:rPr lang="en-IN" sz="2300" i="1" smtClean="0">
                              <a:solidFill>
                                <a:schemeClr val="tx1"/>
                              </a:solidFill>
                              <a:latin typeface="Cambria Math" panose="02040503050406030204" pitchFamily="18" charset="0"/>
                            </a:rPr>
                            <m:t>𝑛</m:t>
                          </m:r>
                          <m:r>
                            <a:rPr lang="en-IN" sz="2300" i="1" smtClean="0">
                              <a:solidFill>
                                <a:schemeClr val="tx1"/>
                              </a:solidFill>
                              <a:latin typeface="Cambria Math" panose="02040503050406030204" pitchFamily="18" charset="0"/>
                            </a:rPr>
                            <m:t>∗</m:t>
                          </m:r>
                          <m:sSub>
                            <m:sSubPr>
                              <m:ctrlPr>
                                <a:rPr lang="en-IN" sz="2300" i="1" smtClean="0">
                                  <a:solidFill>
                                    <a:schemeClr val="tx1"/>
                                  </a:solidFill>
                                  <a:latin typeface="Cambria Math" panose="02040503050406030204" pitchFamily="18" charset="0"/>
                                </a:rPr>
                              </m:ctrlPr>
                            </m:sSubPr>
                            <m:e>
                              <m:r>
                                <a:rPr lang="en-IN" sz="2300" i="1" smtClean="0">
                                  <a:solidFill>
                                    <a:schemeClr val="tx1"/>
                                  </a:solidFill>
                                  <a:latin typeface="Cambria Math" panose="02040503050406030204" pitchFamily="18" charset="0"/>
                                </a:rPr>
                                <m:t>𝑡</m:t>
                              </m:r>
                            </m:e>
                            <m:sub>
                              <m:r>
                                <a:rPr lang="en-IN" sz="2300" i="1" smtClean="0">
                                  <a:solidFill>
                                    <a:schemeClr val="tx1"/>
                                  </a:solidFill>
                                  <a:latin typeface="Cambria Math" panose="02040503050406030204" pitchFamily="18" charset="0"/>
                                </a:rPr>
                                <m:t>𝑛</m:t>
                              </m:r>
                            </m:sub>
                          </m:sSub>
                        </m:num>
                        <m:den>
                          <m:d>
                            <m:dPr>
                              <m:ctrlPr>
                                <a:rPr lang="en-IN" sz="2300" i="1" smtClean="0">
                                  <a:solidFill>
                                    <a:schemeClr val="tx1"/>
                                  </a:solidFill>
                                  <a:latin typeface="Cambria Math" panose="02040503050406030204" pitchFamily="18" charset="0"/>
                                </a:rPr>
                              </m:ctrlPr>
                            </m:dPr>
                            <m:e>
                              <m:r>
                                <a:rPr lang="en-IN" sz="2300" i="1" smtClean="0">
                                  <a:solidFill>
                                    <a:schemeClr val="tx1"/>
                                  </a:solidFill>
                                  <a:latin typeface="Cambria Math" panose="02040503050406030204" pitchFamily="18" charset="0"/>
                                </a:rPr>
                                <m:t>𝑘</m:t>
                              </m:r>
                              <m:r>
                                <a:rPr lang="en-IN" sz="2300" i="1" smtClean="0">
                                  <a:solidFill>
                                    <a:schemeClr val="tx1"/>
                                  </a:solidFill>
                                  <a:latin typeface="Cambria Math" panose="02040503050406030204" pitchFamily="18" charset="0"/>
                                </a:rPr>
                                <m:t>+</m:t>
                              </m:r>
                              <m:r>
                                <a:rPr lang="en-IN" sz="2300" i="1" smtClean="0">
                                  <a:solidFill>
                                    <a:schemeClr val="tx1"/>
                                  </a:solidFill>
                                  <a:latin typeface="Cambria Math" panose="02040503050406030204" pitchFamily="18" charset="0"/>
                                </a:rPr>
                                <m:t>𝑛</m:t>
                              </m:r>
                              <m:r>
                                <a:rPr lang="en-IN" sz="2300" i="1" smtClean="0">
                                  <a:solidFill>
                                    <a:schemeClr val="tx1"/>
                                  </a:solidFill>
                                  <a:latin typeface="Cambria Math" panose="02040503050406030204" pitchFamily="18" charset="0"/>
                                </a:rPr>
                                <m:t>−1</m:t>
                              </m:r>
                            </m:e>
                          </m:d>
                          <m:sSub>
                            <m:sSubPr>
                              <m:ctrlPr>
                                <a:rPr lang="en-IN" sz="2300" i="1" smtClean="0">
                                  <a:solidFill>
                                    <a:schemeClr val="tx1"/>
                                  </a:solidFill>
                                  <a:latin typeface="Cambria Math" panose="02040503050406030204" pitchFamily="18" charset="0"/>
                                </a:rPr>
                              </m:ctrlPr>
                            </m:sSubPr>
                            <m:e>
                              <m:r>
                                <a:rPr lang="en-IN" sz="2300" i="1" smtClean="0">
                                  <a:solidFill>
                                    <a:schemeClr val="tx1"/>
                                  </a:solidFill>
                                  <a:latin typeface="Cambria Math" panose="02040503050406030204" pitchFamily="18" charset="0"/>
                                </a:rPr>
                                <m:t>∗</m:t>
                              </m:r>
                              <m:r>
                                <a:rPr lang="en-IN" sz="2300" i="1" smtClean="0">
                                  <a:solidFill>
                                    <a:schemeClr val="tx1"/>
                                  </a:solidFill>
                                  <a:latin typeface="Cambria Math" panose="02040503050406030204" pitchFamily="18" charset="0"/>
                                </a:rPr>
                                <m:t>𝑡</m:t>
                              </m:r>
                            </m:e>
                            <m:sub>
                              <m:r>
                                <a:rPr lang="en-IN" sz="2300" i="1" smtClean="0">
                                  <a:solidFill>
                                    <a:schemeClr val="tx1"/>
                                  </a:solidFill>
                                  <a:latin typeface="Cambria Math" panose="02040503050406030204" pitchFamily="18" charset="0"/>
                                </a:rPr>
                                <m:t>𝑝</m:t>
                              </m:r>
                            </m:sub>
                          </m:sSub>
                        </m:den>
                      </m:f>
                      <m:r>
                        <a:rPr lang="en-IN" sz="2300" b="0" i="0" smtClean="0">
                          <a:solidFill>
                            <a:schemeClr val="tx1"/>
                          </a:solidFill>
                          <a:latin typeface="Cambria Math" panose="02040503050406030204" pitchFamily="18" charset="0"/>
                        </a:rPr>
                        <m:t>= </m:t>
                      </m:r>
                      <m:f>
                        <m:fPr>
                          <m:ctrlPr>
                            <a:rPr lang="en-IN" sz="2300" b="0" i="1" smtClean="0">
                              <a:solidFill>
                                <a:schemeClr val="tx1"/>
                              </a:solidFill>
                              <a:latin typeface="Cambria Math" panose="02040503050406030204" pitchFamily="18" charset="0"/>
                            </a:rPr>
                          </m:ctrlPr>
                        </m:fPr>
                        <m:num>
                          <m:r>
                            <a:rPr lang="en-IN" sz="2300" b="0" i="1" smtClean="0">
                              <a:solidFill>
                                <a:schemeClr val="tx1"/>
                              </a:solidFill>
                              <a:latin typeface="Cambria Math" panose="02040503050406030204" pitchFamily="18" charset="0"/>
                            </a:rPr>
                            <m:t>100∗50</m:t>
                          </m:r>
                        </m:num>
                        <m:den>
                          <m:d>
                            <m:dPr>
                              <m:ctrlPr>
                                <a:rPr lang="en-IN" sz="2300" b="0" i="1" smtClean="0">
                                  <a:solidFill>
                                    <a:schemeClr val="tx1"/>
                                  </a:solidFill>
                                  <a:latin typeface="Cambria Math" panose="02040503050406030204" pitchFamily="18" charset="0"/>
                                </a:rPr>
                              </m:ctrlPr>
                            </m:dPr>
                            <m:e>
                              <m:r>
                                <a:rPr lang="en-IN" sz="2300" b="0" i="1" smtClean="0">
                                  <a:solidFill>
                                    <a:schemeClr val="tx1"/>
                                  </a:solidFill>
                                  <a:latin typeface="Cambria Math" panose="02040503050406030204" pitchFamily="18" charset="0"/>
                                </a:rPr>
                                <m:t>6+100−1</m:t>
                              </m:r>
                            </m:e>
                          </m:d>
                          <m:r>
                            <a:rPr lang="en-IN" sz="2300" b="0" i="1" smtClean="0">
                              <a:solidFill>
                                <a:schemeClr val="tx1"/>
                              </a:solidFill>
                              <a:latin typeface="Cambria Math" panose="02040503050406030204" pitchFamily="18" charset="0"/>
                            </a:rPr>
                            <m:t>∗10</m:t>
                          </m:r>
                        </m:den>
                      </m:f>
                      <m:r>
                        <a:rPr lang="en-IN" sz="2300" b="0" i="1" smtClean="0">
                          <a:solidFill>
                            <a:schemeClr val="tx1"/>
                          </a:solidFill>
                          <a:latin typeface="Cambria Math" panose="02040503050406030204" pitchFamily="18" charset="0"/>
                        </a:rPr>
                        <m:t> 4.76</m:t>
                      </m:r>
                    </m:oMath>
                  </m:oMathPara>
                </a14:m>
                <a:endParaRPr lang="en-US" sz="2300" dirty="0">
                  <a:solidFill>
                    <a:srgbClr val="FF0000"/>
                  </a:solidFill>
                </a:endParaRPr>
              </a:p>
              <a:p>
                <a:pPr marL="0" indent="0" algn="ctr">
                  <a:lnSpc>
                    <a:spcPct val="100000"/>
                  </a:lnSpc>
                  <a:spcAft>
                    <a:spcPts val="1000"/>
                  </a:spcAft>
                  <a:buFont typeface="Wingdings 2" panose="05020102010507070707" pitchFamily="18" charset="2"/>
                  <a:buNone/>
                </a:pPr>
                <a:endParaRPr lang="en-US" sz="2300" dirty="0">
                  <a:solidFill>
                    <a:srgbClr val="FF0000"/>
                  </a:solidFill>
                </a:endParaRPr>
              </a:p>
              <a:p>
                <a:pPr algn="just">
                  <a:lnSpc>
                    <a:spcPct val="100000"/>
                  </a:lnSpc>
                  <a:spcAft>
                    <a:spcPts val="1000"/>
                  </a:spcAft>
                </a:pPr>
                <a:r>
                  <a:rPr lang="en-US" sz="2300" dirty="0">
                    <a:solidFill>
                      <a:schemeClr val="tx1"/>
                    </a:solidFill>
                  </a:rPr>
                  <a:t>The maximum speedup is </a:t>
                </a:r>
                <a14:m>
                  <m:oMath xmlns:m="http://schemas.openxmlformats.org/officeDocument/2006/math">
                    <m:r>
                      <a:rPr lang="en-IN" sz="2300" b="0" i="1" smtClean="0">
                        <a:solidFill>
                          <a:schemeClr val="tx1"/>
                        </a:solidFill>
                        <a:latin typeface="Cambria Math" panose="02040503050406030204" pitchFamily="18" charset="0"/>
                      </a:rPr>
                      <m:t>𝑆𝑚𝑎𝑥</m:t>
                    </m:r>
                    <m:r>
                      <a:rPr lang="en-IN" sz="2300" b="0" i="1" smtClean="0">
                        <a:solidFill>
                          <a:schemeClr val="tx1"/>
                        </a:solidFill>
                        <a:latin typeface="Cambria Math" panose="02040503050406030204" pitchFamily="18" charset="0"/>
                      </a:rPr>
                      <m:t>= </m:t>
                    </m:r>
                    <m:f>
                      <m:fPr>
                        <m:ctrlPr>
                          <a:rPr lang="en-IN" sz="2300" b="0" i="1" smtClean="0">
                            <a:solidFill>
                              <a:schemeClr val="tx1"/>
                            </a:solidFill>
                            <a:latin typeface="Cambria Math" panose="02040503050406030204" pitchFamily="18" charset="0"/>
                          </a:rPr>
                        </m:ctrlPr>
                      </m:fPr>
                      <m:num>
                        <m:sSub>
                          <m:sSubPr>
                            <m:ctrlPr>
                              <a:rPr lang="en-IN" sz="2300" b="0" i="1" smtClean="0">
                                <a:solidFill>
                                  <a:schemeClr val="tx1"/>
                                </a:solidFill>
                                <a:latin typeface="Cambria Math" panose="02040503050406030204" pitchFamily="18" charset="0"/>
                              </a:rPr>
                            </m:ctrlPr>
                          </m:sSubPr>
                          <m:e>
                            <m:r>
                              <a:rPr lang="en-IN" sz="2300" b="0" i="1" smtClean="0">
                                <a:solidFill>
                                  <a:schemeClr val="tx1"/>
                                </a:solidFill>
                                <a:latin typeface="Cambria Math" panose="02040503050406030204" pitchFamily="18" charset="0"/>
                              </a:rPr>
                              <m:t>𝑡</m:t>
                            </m:r>
                          </m:e>
                          <m:sub>
                            <m:r>
                              <a:rPr lang="en-IN" sz="2300" b="0" i="1" smtClean="0">
                                <a:solidFill>
                                  <a:schemeClr val="tx1"/>
                                </a:solidFill>
                                <a:latin typeface="Cambria Math" panose="02040503050406030204" pitchFamily="18" charset="0"/>
                              </a:rPr>
                              <m:t>𝑛</m:t>
                            </m:r>
                          </m:sub>
                        </m:sSub>
                      </m:num>
                      <m:den>
                        <m:sSub>
                          <m:sSubPr>
                            <m:ctrlPr>
                              <a:rPr lang="en-IN" sz="2300" b="0" i="1" smtClean="0">
                                <a:solidFill>
                                  <a:schemeClr val="tx1"/>
                                </a:solidFill>
                                <a:latin typeface="Cambria Math" panose="02040503050406030204" pitchFamily="18" charset="0"/>
                              </a:rPr>
                            </m:ctrlPr>
                          </m:sSubPr>
                          <m:e>
                            <m:r>
                              <a:rPr lang="en-IN" sz="2300" b="0" i="1" smtClean="0">
                                <a:solidFill>
                                  <a:schemeClr val="tx1"/>
                                </a:solidFill>
                                <a:latin typeface="Cambria Math" panose="02040503050406030204" pitchFamily="18" charset="0"/>
                              </a:rPr>
                              <m:t>𝑡</m:t>
                            </m:r>
                          </m:e>
                          <m:sub>
                            <m:r>
                              <a:rPr lang="en-IN" sz="2300" b="0" i="1" smtClean="0">
                                <a:solidFill>
                                  <a:schemeClr val="tx1"/>
                                </a:solidFill>
                                <a:latin typeface="Cambria Math" panose="02040503050406030204" pitchFamily="18" charset="0"/>
                              </a:rPr>
                              <m:t>𝑝</m:t>
                            </m:r>
                          </m:sub>
                        </m:sSub>
                      </m:den>
                    </m:f>
                    <m:r>
                      <a:rPr lang="en-IN" sz="2300" b="0" i="1" smtClean="0">
                        <a:solidFill>
                          <a:schemeClr val="tx1"/>
                        </a:solidFill>
                        <a:latin typeface="Cambria Math" panose="02040503050406030204" pitchFamily="18" charset="0"/>
                      </a:rPr>
                      <m:t>=</m:t>
                    </m:r>
                    <m:f>
                      <m:fPr>
                        <m:ctrlPr>
                          <a:rPr lang="en-IN" sz="2300" b="0" i="1" smtClean="0">
                            <a:solidFill>
                              <a:schemeClr val="tx1"/>
                            </a:solidFill>
                            <a:latin typeface="Cambria Math" panose="02040503050406030204" pitchFamily="18" charset="0"/>
                          </a:rPr>
                        </m:ctrlPr>
                      </m:fPr>
                      <m:num>
                        <m:r>
                          <a:rPr lang="en-IN" sz="2300" b="0" i="1" smtClean="0">
                            <a:solidFill>
                              <a:schemeClr val="tx1"/>
                            </a:solidFill>
                            <a:latin typeface="Cambria Math" panose="02040503050406030204" pitchFamily="18" charset="0"/>
                          </a:rPr>
                          <m:t>50</m:t>
                        </m:r>
                      </m:num>
                      <m:den>
                        <m:r>
                          <a:rPr lang="en-IN" sz="2300" b="0" i="1" smtClean="0">
                            <a:solidFill>
                              <a:schemeClr val="tx1"/>
                            </a:solidFill>
                            <a:latin typeface="Cambria Math" panose="02040503050406030204" pitchFamily="18" charset="0"/>
                          </a:rPr>
                          <m:t>10</m:t>
                        </m:r>
                      </m:den>
                    </m:f>
                    <m:r>
                      <a:rPr lang="en-IN" sz="2300" b="0" i="1" smtClean="0">
                        <a:solidFill>
                          <a:schemeClr val="tx1"/>
                        </a:solidFill>
                        <a:latin typeface="Cambria Math" panose="02040503050406030204" pitchFamily="18" charset="0"/>
                      </a:rPr>
                      <m:t>=5</m:t>
                    </m:r>
                  </m:oMath>
                </a14:m>
                <a:endParaRPr lang="en-US" sz="2300" dirty="0">
                  <a:solidFill>
                    <a:schemeClr val="tx1"/>
                  </a:solidFill>
                </a:endParaRPr>
              </a:p>
              <a:p>
                <a:pPr algn="just">
                  <a:lnSpc>
                    <a:spcPct val="100000"/>
                  </a:lnSpc>
                  <a:spcAft>
                    <a:spcPts val="1000"/>
                  </a:spcAft>
                </a:pPr>
                <a:endParaRPr lang="en-US" sz="2300" dirty="0">
                  <a:solidFill>
                    <a:srgbClr val="FF0000"/>
                  </a:solidFill>
                </a:endParaRPr>
              </a:p>
            </p:txBody>
          </p:sp>
        </mc:Choice>
        <mc:Fallback>
          <p:sp>
            <p:nvSpPr>
              <p:cNvPr id="3" name="Content Placeholder 2">
                <a:extLst>
                  <a:ext uri="{FF2B5EF4-FFF2-40B4-BE49-F238E27FC236}">
                    <a16:creationId xmlns:a16="http://schemas.microsoft.com/office/drawing/2014/main" xmlns="" xmlns:a14="http://schemas.microsoft.com/office/drawing/2010/main" id="{02907C3A-83C0-3906-BCBB-902AF8AE7E95}"/>
                  </a:ext>
                </a:extLst>
              </p:cNvPr>
              <p:cNvSpPr txBox="1">
                <a:spLocks noRot="1" noChangeAspect="1" noMove="1" noResize="1" noEditPoints="1" noAdjustHandles="1" noChangeArrowheads="1" noChangeShapeType="1" noTextEdit="1"/>
              </p:cNvSpPr>
              <p:nvPr/>
            </p:nvSpPr>
            <p:spPr>
              <a:xfrm>
                <a:off x="1992506" y="2892477"/>
                <a:ext cx="9702278" cy="3643600"/>
              </a:xfrm>
              <a:prstGeom prst="rect">
                <a:avLst/>
              </a:prstGeom>
              <a:blipFill>
                <a:blip r:embed="rId2"/>
                <a:stretch>
                  <a:fillRect l="-503" t="-4181"/>
                </a:stretch>
              </a:blipFill>
            </p:spPr>
            <p:txBody>
              <a:bodyPr/>
              <a:lstStyle/>
              <a:p>
                <a:r>
                  <a:rPr lang="en-IN">
                    <a:noFill/>
                  </a:rPr>
                  <a:t> </a:t>
                </a:r>
              </a:p>
            </p:txBody>
          </p:sp>
        </mc:Fallback>
      </mc:AlternateContent>
    </p:spTree>
    <p:extLst>
      <p:ext uri="{BB962C8B-B14F-4D97-AF65-F5344CB8AC3E}">
        <p14:creationId xmlns:p14="http://schemas.microsoft.com/office/powerpoint/2010/main" xmlns="" val="3117508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Question 5</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394580" y="1259628"/>
            <a:ext cx="11029616" cy="2481948"/>
          </a:xfrm>
        </p:spPr>
        <p:txBody>
          <a:bodyPr>
            <a:normAutofit fontScale="70000" lnSpcReduction="20000"/>
          </a:bodyPr>
          <a:lstStyle/>
          <a:p>
            <a:pPr marL="0" indent="0" algn="just">
              <a:lnSpc>
                <a:spcPct val="150000"/>
              </a:lnSpc>
              <a:spcAft>
                <a:spcPts val="1000"/>
              </a:spcAft>
              <a:buNone/>
            </a:pPr>
            <a:r>
              <a:rPr lang="en-US" sz="2000" dirty="0">
                <a:solidFill>
                  <a:srgbClr val="FF0000"/>
                </a:solidFill>
              </a:rPr>
              <a:t>The pipeline of Fig has the following propagation times: 40 ns for the operands to be read from memory into registers R1 and R2, 45 ns for the signal to propagate through the multiplier, 5 ns for the </a:t>
            </a:r>
            <a:r>
              <a:rPr lang="en-US" sz="2000" dirty="0" smtClean="0">
                <a:solidFill>
                  <a:srgbClr val="FF0000"/>
                </a:solidFill>
              </a:rPr>
              <a:t>register </a:t>
            </a:r>
            <a:r>
              <a:rPr lang="en-US" sz="2000" smtClean="0">
                <a:solidFill>
                  <a:srgbClr val="FF0000"/>
                </a:solidFill>
              </a:rPr>
              <a:t>transfer time </a:t>
            </a:r>
            <a:r>
              <a:rPr lang="en-US" sz="2000" dirty="0">
                <a:solidFill>
                  <a:srgbClr val="FF0000"/>
                </a:solidFill>
              </a:rPr>
              <a:t>into R3, and 15 ns to add the two numbers into R5.</a:t>
            </a:r>
          </a:p>
          <a:p>
            <a:pPr marL="457200" indent="-457200" algn="just">
              <a:lnSpc>
                <a:spcPct val="150000"/>
              </a:lnSpc>
              <a:spcAft>
                <a:spcPts val="0"/>
              </a:spcAft>
              <a:buFont typeface="+mj-lt"/>
              <a:buAutoNum type="alphaLcParenR"/>
            </a:pPr>
            <a:r>
              <a:rPr lang="en-US" sz="2000" dirty="0">
                <a:solidFill>
                  <a:srgbClr val="FF0000"/>
                </a:solidFill>
              </a:rPr>
              <a:t>What is the minimum clock cycle time that can be used?</a:t>
            </a:r>
          </a:p>
          <a:p>
            <a:pPr marL="457200" indent="-457200" algn="just">
              <a:lnSpc>
                <a:spcPct val="150000"/>
              </a:lnSpc>
              <a:spcAft>
                <a:spcPts val="0"/>
              </a:spcAft>
              <a:buFont typeface="+mj-lt"/>
              <a:buAutoNum type="alphaLcParenR"/>
            </a:pPr>
            <a:r>
              <a:rPr lang="en-US" sz="2000" dirty="0">
                <a:solidFill>
                  <a:srgbClr val="FF0000"/>
                </a:solidFill>
              </a:rPr>
              <a:t>A non-pipeline system can perform the same operation by removing R3 and R4. How long will it take to multiply and add the operands without using the pipeline?</a:t>
            </a:r>
          </a:p>
          <a:p>
            <a:pPr marL="457200" indent="-457200" algn="just">
              <a:lnSpc>
                <a:spcPct val="150000"/>
              </a:lnSpc>
              <a:spcAft>
                <a:spcPts val="0"/>
              </a:spcAft>
              <a:buFont typeface="+mj-lt"/>
              <a:buAutoNum type="alphaLcParenR"/>
            </a:pPr>
            <a:r>
              <a:rPr lang="en-US" sz="2000" dirty="0">
                <a:solidFill>
                  <a:srgbClr val="FF0000"/>
                </a:solidFill>
              </a:rPr>
              <a:t>Calculate the speedup of the pipeline for 10 tasks and again for 100 tasks.</a:t>
            </a:r>
          </a:p>
          <a:p>
            <a:pPr marL="457200" indent="-457200" algn="just">
              <a:lnSpc>
                <a:spcPct val="150000"/>
              </a:lnSpc>
              <a:spcAft>
                <a:spcPts val="0"/>
              </a:spcAft>
              <a:buFont typeface="+mj-lt"/>
              <a:buAutoNum type="alphaLcParenR"/>
            </a:pPr>
            <a:r>
              <a:rPr lang="en-US" sz="2000" dirty="0">
                <a:solidFill>
                  <a:srgbClr val="FF0000"/>
                </a:solidFill>
              </a:rPr>
              <a:t>What Is the maximum speedup that can be achieved?</a:t>
            </a:r>
          </a:p>
        </p:txBody>
      </p:sp>
      <p:pic>
        <p:nvPicPr>
          <p:cNvPr id="10" name="Picture 9">
            <a:extLst>
              <a:ext uri="{FF2B5EF4-FFF2-40B4-BE49-F238E27FC236}">
                <a16:creationId xmlns:a16="http://schemas.microsoft.com/office/drawing/2014/main" xmlns="" id="{C5CFDF3D-1ACF-151B-CA23-21642EE8C531}"/>
              </a:ext>
            </a:extLst>
          </p:cNvPr>
          <p:cNvPicPr>
            <a:picLocks noChangeAspect="1"/>
          </p:cNvPicPr>
          <p:nvPr/>
        </p:nvPicPr>
        <p:blipFill>
          <a:blip r:embed="rId2"/>
          <a:stretch>
            <a:fillRect/>
          </a:stretch>
        </p:blipFill>
        <p:spPr>
          <a:xfrm>
            <a:off x="6932732" y="3575421"/>
            <a:ext cx="3810330" cy="2552921"/>
          </a:xfrm>
          <a:prstGeom prst="rect">
            <a:avLst/>
          </a:prstGeom>
        </p:spPr>
      </p:pic>
    </p:spTree>
    <p:extLst>
      <p:ext uri="{BB962C8B-B14F-4D97-AF65-F5344CB8AC3E}">
        <p14:creationId xmlns:p14="http://schemas.microsoft.com/office/powerpoint/2010/main" xmlns="" val="2252001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Question 5</a:t>
            </a:r>
          </a:p>
        </p:txBody>
      </p:sp>
      <p:sp>
        <p:nvSpPr>
          <p:cNvPr id="7" name="Content Placeholder 2">
            <a:extLst>
              <a:ext uri="{FF2B5EF4-FFF2-40B4-BE49-F238E27FC236}">
                <a16:creationId xmlns:a16="http://schemas.microsoft.com/office/drawing/2014/main" xmlns="" id="{9A8E9569-22EF-7B7D-394D-83D89F90BF72}"/>
              </a:ext>
            </a:extLst>
          </p:cNvPr>
          <p:cNvSpPr txBox="1">
            <a:spLocks/>
          </p:cNvSpPr>
          <p:nvPr/>
        </p:nvSpPr>
        <p:spPr>
          <a:xfrm>
            <a:off x="767805" y="1583894"/>
            <a:ext cx="1835436" cy="61114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spcAft>
                <a:spcPts val="1000"/>
              </a:spcAft>
              <a:buFont typeface="Wingdings 2" panose="05020102010507070707" pitchFamily="18" charset="2"/>
              <a:buNone/>
            </a:pPr>
            <a:r>
              <a:rPr lang="en-US" sz="2000" b="1" dirty="0">
                <a:solidFill>
                  <a:schemeClr val="tx1"/>
                </a:solidFill>
              </a:rPr>
              <a:t>Solution:</a:t>
            </a:r>
          </a:p>
        </p:txBody>
      </p:sp>
      <p:pic>
        <p:nvPicPr>
          <p:cNvPr id="10" name="Picture 9">
            <a:extLst>
              <a:ext uri="{FF2B5EF4-FFF2-40B4-BE49-F238E27FC236}">
                <a16:creationId xmlns:a16="http://schemas.microsoft.com/office/drawing/2014/main" xmlns="" id="{C5CFDF3D-1ACF-151B-CA23-21642EE8C531}"/>
              </a:ext>
            </a:extLst>
          </p:cNvPr>
          <p:cNvPicPr>
            <a:picLocks noChangeAspect="1"/>
          </p:cNvPicPr>
          <p:nvPr/>
        </p:nvPicPr>
        <p:blipFill>
          <a:blip r:embed="rId2"/>
          <a:stretch>
            <a:fillRect/>
          </a:stretch>
        </p:blipFill>
        <p:spPr>
          <a:xfrm>
            <a:off x="7931108" y="918573"/>
            <a:ext cx="3810330" cy="2552921"/>
          </a:xfrm>
          <a:prstGeom prst="rect">
            <a:avLst/>
          </a:prstGeom>
        </p:spPr>
      </p:pic>
      <p:pic>
        <p:nvPicPr>
          <p:cNvPr id="12" name="Picture 11">
            <a:extLst>
              <a:ext uri="{FF2B5EF4-FFF2-40B4-BE49-F238E27FC236}">
                <a16:creationId xmlns:a16="http://schemas.microsoft.com/office/drawing/2014/main" xmlns="" id="{B3A7C24F-380E-2FA3-65D0-C6035F8E489A}"/>
              </a:ext>
            </a:extLst>
          </p:cNvPr>
          <p:cNvPicPr>
            <a:picLocks noChangeAspect="1"/>
          </p:cNvPicPr>
          <p:nvPr/>
        </p:nvPicPr>
        <p:blipFill rotWithShape="1">
          <a:blip r:embed="rId3"/>
          <a:srcRect t="-1" b="-7992"/>
          <a:stretch/>
        </p:blipFill>
        <p:spPr>
          <a:xfrm>
            <a:off x="1383625" y="2939172"/>
            <a:ext cx="7181877" cy="2929783"/>
          </a:xfrm>
          <a:prstGeom prst="rect">
            <a:avLst/>
          </a:prstGeom>
        </p:spPr>
      </p:pic>
    </p:spTree>
    <p:extLst>
      <p:ext uri="{BB962C8B-B14F-4D97-AF65-F5344CB8AC3E}">
        <p14:creationId xmlns:p14="http://schemas.microsoft.com/office/powerpoint/2010/main" xmlns="" val="171253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Introduction</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379451" y="1548881"/>
            <a:ext cx="11349129" cy="5057191"/>
          </a:xfrm>
        </p:spPr>
        <p:txBody>
          <a:bodyPr>
            <a:normAutofit/>
          </a:bodyPr>
          <a:lstStyle/>
          <a:p>
            <a:pPr algn="just">
              <a:lnSpc>
                <a:spcPct val="100000"/>
              </a:lnSpc>
              <a:spcAft>
                <a:spcPts val="1000"/>
              </a:spcAft>
            </a:pPr>
            <a:r>
              <a:rPr lang="en-US" sz="2100" dirty="0">
                <a:solidFill>
                  <a:schemeClr val="tx1"/>
                </a:solidFill>
              </a:rPr>
              <a:t>In </a:t>
            </a:r>
            <a:r>
              <a:rPr lang="en-US" sz="2100" b="1" dirty="0">
                <a:solidFill>
                  <a:schemeClr val="tx1"/>
                </a:solidFill>
              </a:rPr>
              <a:t>non-pipelined (sequential) architecture</a:t>
            </a:r>
            <a:r>
              <a:rPr lang="en-US" sz="2100" dirty="0">
                <a:solidFill>
                  <a:schemeClr val="tx1"/>
                </a:solidFill>
              </a:rPr>
              <a:t>, all the instructions of a program are executed sequentially one after the other</a:t>
            </a:r>
          </a:p>
          <a:p>
            <a:pPr algn="just">
              <a:lnSpc>
                <a:spcPct val="100000"/>
              </a:lnSpc>
              <a:spcAft>
                <a:spcPts val="1000"/>
              </a:spcAft>
            </a:pPr>
            <a:r>
              <a:rPr lang="en-US" sz="2100" b="1" dirty="0">
                <a:solidFill>
                  <a:schemeClr val="tx1"/>
                </a:solidFill>
              </a:rPr>
              <a:t>Pipelining is referred as</a:t>
            </a:r>
          </a:p>
          <a:p>
            <a:pPr lvl="1" algn="just">
              <a:spcAft>
                <a:spcPts val="1000"/>
              </a:spcAft>
            </a:pPr>
            <a:r>
              <a:rPr lang="en-US" sz="1900" dirty="0">
                <a:solidFill>
                  <a:schemeClr val="tx1"/>
                </a:solidFill>
              </a:rPr>
              <a:t>A technique in which a given task is divided into a number of subtasks that need to be performed in sequence. </a:t>
            </a:r>
          </a:p>
          <a:p>
            <a:pPr lvl="1" algn="just">
              <a:spcAft>
                <a:spcPts val="1000"/>
              </a:spcAft>
            </a:pPr>
            <a:r>
              <a:rPr lang="en-US" sz="1900" dirty="0">
                <a:solidFill>
                  <a:schemeClr val="tx1"/>
                </a:solidFill>
              </a:rPr>
              <a:t>One of the processes of arranging the hardware so that simultaneous execution of multiple instructions takes place, thus, improving the overall performance. </a:t>
            </a:r>
          </a:p>
          <a:p>
            <a:pPr algn="just">
              <a:spcAft>
                <a:spcPts val="1000"/>
              </a:spcAft>
            </a:pPr>
            <a:r>
              <a:rPr lang="en-US" sz="2100" dirty="0">
                <a:solidFill>
                  <a:schemeClr val="tx1"/>
                </a:solidFill>
              </a:rPr>
              <a:t>The main advantage of pipelining is the simultaneous execution of various subtasks, which improves the system's throughput.</a:t>
            </a:r>
          </a:p>
        </p:txBody>
      </p:sp>
    </p:spTree>
    <p:extLst>
      <p:ext uri="{BB962C8B-B14F-4D97-AF65-F5344CB8AC3E}">
        <p14:creationId xmlns:p14="http://schemas.microsoft.com/office/powerpoint/2010/main" xmlns="" val="63034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Pipelining</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379451" y="1548881"/>
            <a:ext cx="11349129" cy="1880119"/>
          </a:xfrm>
        </p:spPr>
        <p:txBody>
          <a:bodyPr>
            <a:normAutofit/>
          </a:bodyPr>
          <a:lstStyle/>
          <a:p>
            <a:pPr algn="just">
              <a:lnSpc>
                <a:spcPct val="100000"/>
              </a:lnSpc>
              <a:spcAft>
                <a:spcPts val="1000"/>
              </a:spcAft>
            </a:pPr>
            <a:r>
              <a:rPr lang="en-US" sz="2100" dirty="0">
                <a:solidFill>
                  <a:schemeClr val="tx1"/>
                </a:solidFill>
              </a:rPr>
              <a:t>A technique of decomposing a sequential process into suboperations, with each subprocess being executed in a partially dedicated segment that operates concurrently with all other segments.</a:t>
            </a:r>
          </a:p>
          <a:p>
            <a:pPr algn="just">
              <a:lnSpc>
                <a:spcPct val="100000"/>
              </a:lnSpc>
              <a:spcAft>
                <a:spcPts val="1000"/>
              </a:spcAft>
            </a:pPr>
            <a:r>
              <a:rPr lang="en-US" sz="2100" b="1" dirty="0">
                <a:solidFill>
                  <a:schemeClr val="tx1"/>
                </a:solidFill>
              </a:rPr>
              <a:t>Example:</a:t>
            </a:r>
          </a:p>
        </p:txBody>
      </p:sp>
      <p:pic>
        <p:nvPicPr>
          <p:cNvPr id="5" name="Picture 4">
            <a:extLst>
              <a:ext uri="{FF2B5EF4-FFF2-40B4-BE49-F238E27FC236}">
                <a16:creationId xmlns:a16="http://schemas.microsoft.com/office/drawing/2014/main" xmlns="" id="{5220BA3C-241A-2210-F701-3C380F7149C1}"/>
              </a:ext>
            </a:extLst>
          </p:cNvPr>
          <p:cNvPicPr>
            <a:picLocks noChangeAspect="1"/>
          </p:cNvPicPr>
          <p:nvPr/>
        </p:nvPicPr>
        <p:blipFill>
          <a:blip r:embed="rId2"/>
          <a:stretch>
            <a:fillRect/>
          </a:stretch>
        </p:blipFill>
        <p:spPr>
          <a:xfrm>
            <a:off x="3649768" y="2654010"/>
            <a:ext cx="4892464" cy="3696020"/>
          </a:xfrm>
          <a:prstGeom prst="rect">
            <a:avLst/>
          </a:prstGeom>
        </p:spPr>
      </p:pic>
    </p:spTree>
    <p:extLst>
      <p:ext uri="{BB962C8B-B14F-4D97-AF65-F5344CB8AC3E}">
        <p14:creationId xmlns:p14="http://schemas.microsoft.com/office/powerpoint/2010/main" xmlns="" val="125415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Operations in Each Pipelining Stage </a:t>
            </a:r>
          </a:p>
        </p:txBody>
      </p:sp>
      <p:pic>
        <p:nvPicPr>
          <p:cNvPr id="5" name="Picture 4">
            <a:extLst>
              <a:ext uri="{FF2B5EF4-FFF2-40B4-BE49-F238E27FC236}">
                <a16:creationId xmlns:a16="http://schemas.microsoft.com/office/drawing/2014/main" xmlns="" id="{5220BA3C-241A-2210-F701-3C380F7149C1}"/>
              </a:ext>
            </a:extLst>
          </p:cNvPr>
          <p:cNvPicPr>
            <a:picLocks noChangeAspect="1"/>
          </p:cNvPicPr>
          <p:nvPr/>
        </p:nvPicPr>
        <p:blipFill>
          <a:blip r:embed="rId2"/>
          <a:stretch>
            <a:fillRect/>
          </a:stretch>
        </p:blipFill>
        <p:spPr>
          <a:xfrm>
            <a:off x="393385" y="2280786"/>
            <a:ext cx="4892464" cy="3696020"/>
          </a:xfrm>
          <a:prstGeom prst="rect">
            <a:avLst/>
          </a:prstGeom>
        </p:spPr>
      </p:pic>
      <p:pic>
        <p:nvPicPr>
          <p:cNvPr id="8" name="Picture 7">
            <a:extLst>
              <a:ext uri="{FF2B5EF4-FFF2-40B4-BE49-F238E27FC236}">
                <a16:creationId xmlns:a16="http://schemas.microsoft.com/office/drawing/2014/main" xmlns="" id="{DDFF6289-052F-9864-75F9-D585D4A87E49}"/>
              </a:ext>
            </a:extLst>
          </p:cNvPr>
          <p:cNvPicPr>
            <a:picLocks noChangeAspect="1"/>
          </p:cNvPicPr>
          <p:nvPr/>
        </p:nvPicPr>
        <p:blipFill>
          <a:blip r:embed="rId3"/>
          <a:stretch>
            <a:fillRect/>
          </a:stretch>
        </p:blipFill>
        <p:spPr>
          <a:xfrm>
            <a:off x="5956278" y="2591765"/>
            <a:ext cx="5654530" cy="2850127"/>
          </a:xfrm>
          <a:prstGeom prst="rect">
            <a:avLst/>
          </a:prstGeom>
        </p:spPr>
      </p:pic>
      <p:sp>
        <p:nvSpPr>
          <p:cNvPr id="9" name="TextBox 8">
            <a:extLst>
              <a:ext uri="{FF2B5EF4-FFF2-40B4-BE49-F238E27FC236}">
                <a16:creationId xmlns:a16="http://schemas.microsoft.com/office/drawing/2014/main" xmlns="" id="{85BE1470-7829-8EA9-1F10-606C575F936F}"/>
              </a:ext>
            </a:extLst>
          </p:cNvPr>
          <p:cNvSpPr txBox="1"/>
          <p:nvPr/>
        </p:nvSpPr>
        <p:spPr>
          <a:xfrm>
            <a:off x="6792686" y="1968759"/>
            <a:ext cx="3079102" cy="369332"/>
          </a:xfrm>
          <a:prstGeom prst="rect">
            <a:avLst/>
          </a:prstGeom>
          <a:noFill/>
        </p:spPr>
        <p:txBody>
          <a:bodyPr wrap="square" rtlCol="0">
            <a:spAutoFit/>
          </a:bodyPr>
          <a:lstStyle/>
          <a:p>
            <a:r>
              <a:rPr lang="en-IN" b="1" dirty="0"/>
              <a:t>Pipelined Execution</a:t>
            </a:r>
          </a:p>
        </p:txBody>
      </p:sp>
      <p:sp>
        <p:nvSpPr>
          <p:cNvPr id="10" name="TextBox 9">
            <a:extLst>
              <a:ext uri="{FF2B5EF4-FFF2-40B4-BE49-F238E27FC236}">
                <a16:creationId xmlns:a16="http://schemas.microsoft.com/office/drawing/2014/main" xmlns="" id="{2D2A3A34-C33A-DA2A-94BA-C9209A540800}"/>
              </a:ext>
            </a:extLst>
          </p:cNvPr>
          <p:cNvSpPr txBox="1"/>
          <p:nvPr/>
        </p:nvSpPr>
        <p:spPr>
          <a:xfrm>
            <a:off x="6515877" y="5786512"/>
            <a:ext cx="5282737" cy="369332"/>
          </a:xfrm>
          <a:prstGeom prst="rect">
            <a:avLst/>
          </a:prstGeom>
          <a:noFill/>
        </p:spPr>
        <p:txBody>
          <a:bodyPr wrap="square" rtlCol="0">
            <a:spAutoFit/>
          </a:bodyPr>
          <a:lstStyle/>
          <a:p>
            <a:r>
              <a:rPr lang="en-IN" b="1" dirty="0">
                <a:solidFill>
                  <a:srgbClr val="FF0000"/>
                </a:solidFill>
              </a:rPr>
              <a:t>Non-Pipelined Execution: 3*7 = 21 Clock pulses</a:t>
            </a:r>
          </a:p>
        </p:txBody>
      </p:sp>
    </p:spTree>
    <p:extLst>
      <p:ext uri="{BB962C8B-B14F-4D97-AF65-F5344CB8AC3E}">
        <p14:creationId xmlns:p14="http://schemas.microsoft.com/office/powerpoint/2010/main" xmlns="" val="382553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Instruction Cycle</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379451" y="1548882"/>
            <a:ext cx="11349129" cy="1576873"/>
          </a:xfrm>
        </p:spPr>
        <p:txBody>
          <a:bodyPr>
            <a:normAutofit/>
          </a:bodyPr>
          <a:lstStyle/>
          <a:p>
            <a:pPr algn="just">
              <a:lnSpc>
                <a:spcPct val="100000"/>
              </a:lnSpc>
              <a:spcAft>
                <a:spcPts val="1000"/>
              </a:spcAft>
            </a:pPr>
            <a:r>
              <a:rPr lang="en-US" sz="2300" dirty="0">
                <a:solidFill>
                  <a:schemeClr val="tx1"/>
                </a:solidFill>
              </a:rPr>
              <a:t> There are several stages of processing an instruction. A pipeline can be of three, four, five, or six stages.</a:t>
            </a:r>
          </a:p>
        </p:txBody>
      </p:sp>
      <p:graphicFrame>
        <p:nvGraphicFramePr>
          <p:cNvPr id="4" name="Table 4">
            <a:extLst>
              <a:ext uri="{FF2B5EF4-FFF2-40B4-BE49-F238E27FC236}">
                <a16:creationId xmlns:a16="http://schemas.microsoft.com/office/drawing/2014/main" xmlns="" id="{C2244125-ED90-010E-C678-3900757C355B}"/>
              </a:ext>
            </a:extLst>
          </p:cNvPr>
          <p:cNvGraphicFramePr>
            <a:graphicFrameLocks noGrp="1"/>
          </p:cNvGraphicFramePr>
          <p:nvPr>
            <p:extLst>
              <p:ext uri="{D42A27DB-BD31-4B8C-83A1-F6EECF244321}">
                <p14:modId xmlns:p14="http://schemas.microsoft.com/office/powerpoint/2010/main" xmlns="" val="3845227372"/>
              </p:ext>
            </p:extLst>
          </p:nvPr>
        </p:nvGraphicFramePr>
        <p:xfrm>
          <a:off x="464457" y="4021493"/>
          <a:ext cx="1327022" cy="1119672"/>
        </p:xfrm>
        <a:graphic>
          <a:graphicData uri="http://schemas.openxmlformats.org/drawingml/2006/table">
            <a:tbl>
              <a:tblPr firstRow="1" bandRow="1">
                <a:tableStyleId>{5940675A-B579-460E-94D1-54222C63F5DA}</a:tableStyleId>
              </a:tblPr>
              <a:tblGrid>
                <a:gridCol w="1327022">
                  <a:extLst>
                    <a:ext uri="{9D8B030D-6E8A-4147-A177-3AD203B41FA5}">
                      <a16:colId xmlns:a16="http://schemas.microsoft.com/office/drawing/2014/main" xmlns="" val="2987980687"/>
                    </a:ext>
                  </a:extLst>
                </a:gridCol>
              </a:tblGrid>
              <a:tr h="373224">
                <a:tc>
                  <a:txBody>
                    <a:bodyPr/>
                    <a:lstStyle/>
                    <a:p>
                      <a:r>
                        <a:rPr lang="en-IN" dirty="0"/>
                        <a:t>Fetch</a:t>
                      </a:r>
                    </a:p>
                  </a:txBody>
                  <a:tcPr/>
                </a:tc>
                <a:extLst>
                  <a:ext uri="{0D108BD9-81ED-4DB2-BD59-A6C34878D82A}">
                    <a16:rowId xmlns:a16="http://schemas.microsoft.com/office/drawing/2014/main" xmlns="" val="1612589636"/>
                  </a:ext>
                </a:extLst>
              </a:tr>
              <a:tr h="373224">
                <a:tc>
                  <a:txBody>
                    <a:bodyPr/>
                    <a:lstStyle/>
                    <a:p>
                      <a:r>
                        <a:rPr lang="en-IN" dirty="0"/>
                        <a:t>Decode</a:t>
                      </a:r>
                    </a:p>
                  </a:txBody>
                  <a:tcPr/>
                </a:tc>
                <a:extLst>
                  <a:ext uri="{0D108BD9-81ED-4DB2-BD59-A6C34878D82A}">
                    <a16:rowId xmlns:a16="http://schemas.microsoft.com/office/drawing/2014/main" xmlns="" val="2394664273"/>
                  </a:ext>
                </a:extLst>
              </a:tr>
              <a:tr h="373224">
                <a:tc>
                  <a:txBody>
                    <a:bodyPr/>
                    <a:lstStyle/>
                    <a:p>
                      <a:r>
                        <a:rPr lang="en-IN" dirty="0"/>
                        <a:t>Execute</a:t>
                      </a:r>
                    </a:p>
                  </a:txBody>
                  <a:tcPr/>
                </a:tc>
                <a:extLst>
                  <a:ext uri="{0D108BD9-81ED-4DB2-BD59-A6C34878D82A}">
                    <a16:rowId xmlns:a16="http://schemas.microsoft.com/office/drawing/2014/main" xmlns="" val="2557940056"/>
                  </a:ext>
                </a:extLst>
              </a:tr>
            </a:tbl>
          </a:graphicData>
        </a:graphic>
      </p:graphicFrame>
      <p:graphicFrame>
        <p:nvGraphicFramePr>
          <p:cNvPr id="5" name="Table 4">
            <a:extLst>
              <a:ext uri="{FF2B5EF4-FFF2-40B4-BE49-F238E27FC236}">
                <a16:creationId xmlns:a16="http://schemas.microsoft.com/office/drawing/2014/main" xmlns="" id="{42781313-D57D-BEE6-D7DB-D61A675872A8}"/>
              </a:ext>
            </a:extLst>
          </p:cNvPr>
          <p:cNvGraphicFramePr>
            <a:graphicFrameLocks noGrp="1"/>
          </p:cNvGraphicFramePr>
          <p:nvPr>
            <p:extLst>
              <p:ext uri="{D42A27DB-BD31-4B8C-83A1-F6EECF244321}">
                <p14:modId xmlns:p14="http://schemas.microsoft.com/office/powerpoint/2010/main" xmlns="" val="2132241258"/>
              </p:ext>
            </p:extLst>
          </p:nvPr>
        </p:nvGraphicFramePr>
        <p:xfrm>
          <a:off x="2081763" y="4021493"/>
          <a:ext cx="2639528" cy="1492896"/>
        </p:xfrm>
        <a:graphic>
          <a:graphicData uri="http://schemas.openxmlformats.org/drawingml/2006/table">
            <a:tbl>
              <a:tblPr firstRow="1" bandRow="1">
                <a:tableStyleId>{5940675A-B579-460E-94D1-54222C63F5DA}</a:tableStyleId>
              </a:tblPr>
              <a:tblGrid>
                <a:gridCol w="2639528">
                  <a:extLst>
                    <a:ext uri="{9D8B030D-6E8A-4147-A177-3AD203B41FA5}">
                      <a16:colId xmlns:a16="http://schemas.microsoft.com/office/drawing/2014/main" xmlns="" val="2987980687"/>
                    </a:ext>
                  </a:extLst>
                </a:gridCol>
              </a:tblGrid>
              <a:tr h="373224">
                <a:tc>
                  <a:txBody>
                    <a:bodyPr/>
                    <a:lstStyle/>
                    <a:p>
                      <a:r>
                        <a:rPr lang="en-US" dirty="0"/>
                        <a:t>Fetching the instruction</a:t>
                      </a:r>
                      <a:endParaRPr lang="en-IN" dirty="0"/>
                    </a:p>
                  </a:txBody>
                  <a:tcPr/>
                </a:tc>
                <a:extLst>
                  <a:ext uri="{0D108BD9-81ED-4DB2-BD59-A6C34878D82A}">
                    <a16:rowId xmlns:a16="http://schemas.microsoft.com/office/drawing/2014/main" xmlns="" val="1612589636"/>
                  </a:ext>
                </a:extLst>
              </a:tr>
              <a:tr h="373224">
                <a:tc>
                  <a:txBody>
                    <a:bodyPr/>
                    <a:lstStyle/>
                    <a:p>
                      <a:r>
                        <a:rPr lang="en-US" dirty="0"/>
                        <a:t>Decoding the instruction</a:t>
                      </a:r>
                      <a:endParaRPr lang="en-IN" dirty="0"/>
                    </a:p>
                  </a:txBody>
                  <a:tcPr/>
                </a:tc>
                <a:extLst>
                  <a:ext uri="{0D108BD9-81ED-4DB2-BD59-A6C34878D82A}">
                    <a16:rowId xmlns:a16="http://schemas.microsoft.com/office/drawing/2014/main" xmlns="" val="2394664273"/>
                  </a:ext>
                </a:extLst>
              </a:tr>
              <a:tr h="373224">
                <a:tc>
                  <a:txBody>
                    <a:bodyPr/>
                    <a:lstStyle/>
                    <a:p>
                      <a:r>
                        <a:rPr lang="en-IN" dirty="0"/>
                        <a:t>Executing the instruction</a:t>
                      </a:r>
                    </a:p>
                  </a:txBody>
                  <a:tcPr/>
                </a:tc>
                <a:extLst>
                  <a:ext uri="{0D108BD9-81ED-4DB2-BD59-A6C34878D82A}">
                    <a16:rowId xmlns:a16="http://schemas.microsoft.com/office/drawing/2014/main" xmlns="" val="2557940056"/>
                  </a:ext>
                </a:extLst>
              </a:tr>
              <a:tr h="373224">
                <a:tc>
                  <a:txBody>
                    <a:bodyPr/>
                    <a:lstStyle/>
                    <a:p>
                      <a:r>
                        <a:rPr lang="en-IN" dirty="0"/>
                        <a:t>Write Back</a:t>
                      </a:r>
                    </a:p>
                  </a:txBody>
                  <a:tcPr/>
                </a:tc>
                <a:extLst>
                  <a:ext uri="{0D108BD9-81ED-4DB2-BD59-A6C34878D82A}">
                    <a16:rowId xmlns:a16="http://schemas.microsoft.com/office/drawing/2014/main" xmlns="" val="1819995128"/>
                  </a:ext>
                </a:extLst>
              </a:tr>
            </a:tbl>
          </a:graphicData>
        </a:graphic>
      </p:graphicFrame>
      <p:graphicFrame>
        <p:nvGraphicFramePr>
          <p:cNvPr id="6" name="Table 5">
            <a:extLst>
              <a:ext uri="{FF2B5EF4-FFF2-40B4-BE49-F238E27FC236}">
                <a16:creationId xmlns:a16="http://schemas.microsoft.com/office/drawing/2014/main" xmlns="" id="{7617ABAC-B468-A349-4813-3666C36BFB4B}"/>
              </a:ext>
            </a:extLst>
          </p:cNvPr>
          <p:cNvGraphicFramePr>
            <a:graphicFrameLocks noGrp="1"/>
          </p:cNvGraphicFramePr>
          <p:nvPr>
            <p:extLst>
              <p:ext uri="{D42A27DB-BD31-4B8C-83A1-F6EECF244321}">
                <p14:modId xmlns:p14="http://schemas.microsoft.com/office/powerpoint/2010/main" xmlns="" val="4223182247"/>
              </p:ext>
            </p:extLst>
          </p:nvPr>
        </p:nvGraphicFramePr>
        <p:xfrm>
          <a:off x="5011575" y="4040153"/>
          <a:ext cx="3041779" cy="1866120"/>
        </p:xfrm>
        <a:graphic>
          <a:graphicData uri="http://schemas.openxmlformats.org/drawingml/2006/table">
            <a:tbl>
              <a:tblPr firstRow="1" bandRow="1">
                <a:tableStyleId>{5940675A-B579-460E-94D1-54222C63F5DA}</a:tableStyleId>
              </a:tblPr>
              <a:tblGrid>
                <a:gridCol w="3041779">
                  <a:extLst>
                    <a:ext uri="{9D8B030D-6E8A-4147-A177-3AD203B41FA5}">
                      <a16:colId xmlns:a16="http://schemas.microsoft.com/office/drawing/2014/main" xmlns="" val="2987980687"/>
                    </a:ext>
                  </a:extLst>
                </a:gridCol>
              </a:tblGrid>
              <a:tr h="373224">
                <a:tc>
                  <a:txBody>
                    <a:bodyPr/>
                    <a:lstStyle/>
                    <a:p>
                      <a:r>
                        <a:rPr lang="en-US" dirty="0"/>
                        <a:t>Fetching the instruction</a:t>
                      </a:r>
                      <a:endParaRPr lang="en-IN" dirty="0"/>
                    </a:p>
                  </a:txBody>
                  <a:tcPr/>
                </a:tc>
                <a:extLst>
                  <a:ext uri="{0D108BD9-81ED-4DB2-BD59-A6C34878D82A}">
                    <a16:rowId xmlns:a16="http://schemas.microsoft.com/office/drawing/2014/main" xmlns="" val="1612589636"/>
                  </a:ext>
                </a:extLst>
              </a:tr>
              <a:tr h="373224">
                <a:tc>
                  <a:txBody>
                    <a:bodyPr/>
                    <a:lstStyle/>
                    <a:p>
                      <a:r>
                        <a:rPr lang="en-US" dirty="0"/>
                        <a:t>Decoding the instruction</a:t>
                      </a:r>
                      <a:endParaRPr lang="en-IN" dirty="0"/>
                    </a:p>
                  </a:txBody>
                  <a:tcPr/>
                </a:tc>
                <a:extLst>
                  <a:ext uri="{0D108BD9-81ED-4DB2-BD59-A6C34878D82A}">
                    <a16:rowId xmlns:a16="http://schemas.microsoft.com/office/drawing/2014/main" xmlns="" val="2394664273"/>
                  </a:ext>
                </a:extLst>
              </a:tr>
              <a:tr h="3732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Memory Access for operands</a:t>
                      </a:r>
                    </a:p>
                  </a:txBody>
                  <a:tcPr/>
                </a:tc>
                <a:extLst>
                  <a:ext uri="{0D108BD9-81ED-4DB2-BD59-A6C34878D82A}">
                    <a16:rowId xmlns:a16="http://schemas.microsoft.com/office/drawing/2014/main" xmlns="" val="2557940056"/>
                  </a:ext>
                </a:extLst>
              </a:tr>
              <a:tr h="3732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Executing the instruction</a:t>
                      </a:r>
                    </a:p>
                  </a:txBody>
                  <a:tcPr/>
                </a:tc>
                <a:extLst>
                  <a:ext uri="{0D108BD9-81ED-4DB2-BD59-A6C34878D82A}">
                    <a16:rowId xmlns:a16="http://schemas.microsoft.com/office/drawing/2014/main" xmlns="" val="1819995128"/>
                  </a:ext>
                </a:extLst>
              </a:tr>
              <a:tr h="373224">
                <a:tc>
                  <a:txBody>
                    <a:bodyPr/>
                    <a:lstStyle/>
                    <a:p>
                      <a:r>
                        <a:rPr lang="en-IN" dirty="0"/>
                        <a:t>Write Back</a:t>
                      </a:r>
                    </a:p>
                  </a:txBody>
                  <a:tcPr/>
                </a:tc>
                <a:extLst>
                  <a:ext uri="{0D108BD9-81ED-4DB2-BD59-A6C34878D82A}">
                    <a16:rowId xmlns:a16="http://schemas.microsoft.com/office/drawing/2014/main" xmlns="" val="3780218889"/>
                  </a:ext>
                </a:extLst>
              </a:tr>
            </a:tbl>
          </a:graphicData>
        </a:graphic>
      </p:graphicFrame>
      <p:graphicFrame>
        <p:nvGraphicFramePr>
          <p:cNvPr id="7" name="Table 6">
            <a:extLst>
              <a:ext uri="{FF2B5EF4-FFF2-40B4-BE49-F238E27FC236}">
                <a16:creationId xmlns:a16="http://schemas.microsoft.com/office/drawing/2014/main" xmlns="" id="{4DB624C6-1541-1353-93D2-BFDD403BDEA0}"/>
              </a:ext>
            </a:extLst>
          </p:cNvPr>
          <p:cNvGraphicFramePr>
            <a:graphicFrameLocks noGrp="1"/>
          </p:cNvGraphicFramePr>
          <p:nvPr>
            <p:extLst>
              <p:ext uri="{D42A27DB-BD31-4B8C-83A1-F6EECF244321}">
                <p14:modId xmlns:p14="http://schemas.microsoft.com/office/powerpoint/2010/main" xmlns="" val="2960133487"/>
              </p:ext>
            </p:extLst>
          </p:nvPr>
        </p:nvGraphicFramePr>
        <p:xfrm>
          <a:off x="8343638" y="4049482"/>
          <a:ext cx="3041779" cy="2506200"/>
        </p:xfrm>
        <a:graphic>
          <a:graphicData uri="http://schemas.openxmlformats.org/drawingml/2006/table">
            <a:tbl>
              <a:tblPr firstRow="1" bandRow="1">
                <a:tableStyleId>{5940675A-B579-460E-94D1-54222C63F5DA}</a:tableStyleId>
              </a:tblPr>
              <a:tblGrid>
                <a:gridCol w="3041779">
                  <a:extLst>
                    <a:ext uri="{9D8B030D-6E8A-4147-A177-3AD203B41FA5}">
                      <a16:colId xmlns:a16="http://schemas.microsoft.com/office/drawing/2014/main" xmlns="" val="2987980687"/>
                    </a:ext>
                  </a:extLst>
                </a:gridCol>
              </a:tblGrid>
              <a:tr h="373224">
                <a:tc>
                  <a:txBody>
                    <a:bodyPr/>
                    <a:lstStyle/>
                    <a:p>
                      <a:r>
                        <a:rPr lang="en-US" dirty="0"/>
                        <a:t>Fetching the instruction</a:t>
                      </a:r>
                      <a:endParaRPr lang="en-IN" dirty="0"/>
                    </a:p>
                  </a:txBody>
                  <a:tcPr/>
                </a:tc>
                <a:extLst>
                  <a:ext uri="{0D108BD9-81ED-4DB2-BD59-A6C34878D82A}">
                    <a16:rowId xmlns:a16="http://schemas.microsoft.com/office/drawing/2014/main" xmlns="" val="1612589636"/>
                  </a:ext>
                </a:extLst>
              </a:tr>
              <a:tr h="373224">
                <a:tc>
                  <a:txBody>
                    <a:bodyPr/>
                    <a:lstStyle/>
                    <a:p>
                      <a:r>
                        <a:rPr lang="en-US" dirty="0"/>
                        <a:t>Decoding the instruction</a:t>
                      </a:r>
                      <a:endParaRPr lang="en-IN" dirty="0"/>
                    </a:p>
                  </a:txBody>
                  <a:tcPr/>
                </a:tc>
                <a:extLst>
                  <a:ext uri="{0D108BD9-81ED-4DB2-BD59-A6C34878D82A}">
                    <a16:rowId xmlns:a16="http://schemas.microsoft.com/office/drawing/2014/main" xmlns="" val="2394664273"/>
                  </a:ext>
                </a:extLst>
              </a:tr>
              <a:tr h="373224">
                <a:tc>
                  <a:txBody>
                    <a:bodyPr/>
                    <a:lstStyle/>
                    <a:p>
                      <a:r>
                        <a:rPr lang="en-US" dirty="0"/>
                        <a:t>Calculate the effective address of the operand</a:t>
                      </a:r>
                      <a:endParaRPr lang="en-IN" dirty="0"/>
                    </a:p>
                  </a:txBody>
                  <a:tcPr/>
                </a:tc>
                <a:extLst>
                  <a:ext uri="{0D108BD9-81ED-4DB2-BD59-A6C34878D82A}">
                    <a16:rowId xmlns:a16="http://schemas.microsoft.com/office/drawing/2014/main" xmlns="" val="828662506"/>
                  </a:ext>
                </a:extLst>
              </a:tr>
              <a:tr h="3732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Memory Access for operands</a:t>
                      </a:r>
                    </a:p>
                  </a:txBody>
                  <a:tcPr/>
                </a:tc>
                <a:extLst>
                  <a:ext uri="{0D108BD9-81ED-4DB2-BD59-A6C34878D82A}">
                    <a16:rowId xmlns:a16="http://schemas.microsoft.com/office/drawing/2014/main" xmlns="" val="3012274861"/>
                  </a:ext>
                </a:extLst>
              </a:tr>
              <a:tr h="373224">
                <a:tc>
                  <a:txBody>
                    <a:bodyPr/>
                    <a:lstStyle/>
                    <a:p>
                      <a:r>
                        <a:rPr lang="en-IN" dirty="0"/>
                        <a:t>Executing the instruction</a:t>
                      </a:r>
                    </a:p>
                  </a:txBody>
                  <a:tcPr/>
                </a:tc>
                <a:extLst>
                  <a:ext uri="{0D108BD9-81ED-4DB2-BD59-A6C34878D82A}">
                    <a16:rowId xmlns:a16="http://schemas.microsoft.com/office/drawing/2014/main" xmlns="" val="2557940056"/>
                  </a:ext>
                </a:extLst>
              </a:tr>
              <a:tr h="373224">
                <a:tc>
                  <a:txBody>
                    <a:bodyPr/>
                    <a:lstStyle/>
                    <a:p>
                      <a:r>
                        <a:rPr lang="en-IN" dirty="0"/>
                        <a:t>Write Back</a:t>
                      </a:r>
                    </a:p>
                  </a:txBody>
                  <a:tcPr/>
                </a:tc>
                <a:extLst>
                  <a:ext uri="{0D108BD9-81ED-4DB2-BD59-A6C34878D82A}">
                    <a16:rowId xmlns:a16="http://schemas.microsoft.com/office/drawing/2014/main" xmlns="" val="3780218889"/>
                  </a:ext>
                </a:extLst>
              </a:tr>
            </a:tbl>
          </a:graphicData>
        </a:graphic>
      </p:graphicFrame>
      <p:sp>
        <p:nvSpPr>
          <p:cNvPr id="8" name="TextBox 7">
            <a:extLst>
              <a:ext uri="{FF2B5EF4-FFF2-40B4-BE49-F238E27FC236}">
                <a16:creationId xmlns:a16="http://schemas.microsoft.com/office/drawing/2014/main" xmlns="" id="{01D06ADB-BC6E-36DE-1DC9-5408E47CE65B}"/>
              </a:ext>
            </a:extLst>
          </p:cNvPr>
          <p:cNvSpPr txBox="1"/>
          <p:nvPr/>
        </p:nvSpPr>
        <p:spPr>
          <a:xfrm>
            <a:off x="494522" y="3429773"/>
            <a:ext cx="12876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dirty="0"/>
              <a:t>3-stage</a:t>
            </a:r>
          </a:p>
        </p:txBody>
      </p:sp>
      <p:sp>
        <p:nvSpPr>
          <p:cNvPr id="9" name="TextBox 8">
            <a:extLst>
              <a:ext uri="{FF2B5EF4-FFF2-40B4-BE49-F238E27FC236}">
                <a16:creationId xmlns:a16="http://schemas.microsoft.com/office/drawing/2014/main" xmlns="" id="{1A73C50B-BA1B-5681-67D4-BED02E896EC1}"/>
              </a:ext>
            </a:extLst>
          </p:cNvPr>
          <p:cNvSpPr txBox="1"/>
          <p:nvPr/>
        </p:nvSpPr>
        <p:spPr>
          <a:xfrm>
            <a:off x="2757714" y="3429773"/>
            <a:ext cx="12876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dirty="0"/>
              <a:t>4-stage</a:t>
            </a:r>
          </a:p>
        </p:txBody>
      </p:sp>
      <p:sp>
        <p:nvSpPr>
          <p:cNvPr id="10" name="TextBox 9">
            <a:extLst>
              <a:ext uri="{FF2B5EF4-FFF2-40B4-BE49-F238E27FC236}">
                <a16:creationId xmlns:a16="http://schemas.microsoft.com/office/drawing/2014/main" xmlns="" id="{43C8AB25-C8CD-340E-AD8C-A809ECCBFA0A}"/>
              </a:ext>
            </a:extLst>
          </p:cNvPr>
          <p:cNvSpPr txBox="1"/>
          <p:nvPr/>
        </p:nvSpPr>
        <p:spPr>
          <a:xfrm>
            <a:off x="5888651" y="3429773"/>
            <a:ext cx="12876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dirty="0"/>
              <a:t>5-stage</a:t>
            </a:r>
          </a:p>
        </p:txBody>
      </p:sp>
      <p:sp>
        <p:nvSpPr>
          <p:cNvPr id="11" name="TextBox 10">
            <a:extLst>
              <a:ext uri="{FF2B5EF4-FFF2-40B4-BE49-F238E27FC236}">
                <a16:creationId xmlns:a16="http://schemas.microsoft.com/office/drawing/2014/main" xmlns="" id="{6703E906-C0F6-22A0-0226-9D9BD2A27553}"/>
              </a:ext>
            </a:extLst>
          </p:cNvPr>
          <p:cNvSpPr txBox="1"/>
          <p:nvPr/>
        </p:nvSpPr>
        <p:spPr>
          <a:xfrm>
            <a:off x="9220714" y="3388958"/>
            <a:ext cx="12876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dirty="0"/>
              <a:t>6-stage</a:t>
            </a:r>
          </a:p>
        </p:txBody>
      </p:sp>
    </p:spTree>
    <p:extLst>
      <p:ext uri="{BB962C8B-B14F-4D97-AF65-F5344CB8AC3E}">
        <p14:creationId xmlns:p14="http://schemas.microsoft.com/office/powerpoint/2010/main" xmlns="" val="313001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Sequential vs. Pipelined Execution of Instructions</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379452" y="1548883"/>
            <a:ext cx="10901258" cy="1611770"/>
          </a:xfrm>
        </p:spPr>
        <p:txBody>
          <a:bodyPr>
            <a:normAutofit/>
          </a:bodyPr>
          <a:lstStyle/>
          <a:p>
            <a:pPr algn="just">
              <a:lnSpc>
                <a:spcPct val="100000"/>
              </a:lnSpc>
              <a:spcAft>
                <a:spcPts val="1000"/>
              </a:spcAft>
            </a:pPr>
            <a:r>
              <a:rPr lang="en-US" sz="2000" dirty="0">
                <a:solidFill>
                  <a:schemeClr val="tx1"/>
                </a:solidFill>
              </a:rPr>
              <a:t>Consider that there are three instructions- I1, I2, and I3 and there are 4 stages of execution – Fetch (F), Decode (D), Execute (E), and Write back (W). </a:t>
            </a:r>
          </a:p>
          <a:p>
            <a:pPr algn="just">
              <a:lnSpc>
                <a:spcPct val="100000"/>
              </a:lnSpc>
              <a:spcAft>
                <a:spcPts val="1000"/>
              </a:spcAft>
            </a:pPr>
            <a:r>
              <a:rPr lang="en-US" sz="2000" dirty="0">
                <a:solidFill>
                  <a:schemeClr val="tx1"/>
                </a:solidFill>
              </a:rPr>
              <a:t>It takes </a:t>
            </a:r>
            <a:r>
              <a:rPr lang="en-US" sz="2000" b="1" dirty="0">
                <a:solidFill>
                  <a:srgbClr val="FF0000"/>
                </a:solidFill>
              </a:rPr>
              <a:t>12 machine cycles </a:t>
            </a:r>
            <a:r>
              <a:rPr lang="en-US" sz="2000" dirty="0">
                <a:solidFill>
                  <a:schemeClr val="tx1"/>
                </a:solidFill>
              </a:rPr>
              <a:t>to execute these three instructions in </a:t>
            </a:r>
            <a:r>
              <a:rPr lang="en-US" sz="2000" b="1" dirty="0">
                <a:solidFill>
                  <a:schemeClr val="tx1"/>
                </a:solidFill>
              </a:rPr>
              <a:t>sequential processing </a:t>
            </a:r>
            <a:r>
              <a:rPr lang="en-US" sz="2000" dirty="0">
                <a:solidFill>
                  <a:schemeClr val="tx1"/>
                </a:solidFill>
              </a:rPr>
              <a:t>and only </a:t>
            </a:r>
            <a:r>
              <a:rPr lang="en-US" sz="2000" b="1" dirty="0">
                <a:solidFill>
                  <a:srgbClr val="FF0000"/>
                </a:solidFill>
              </a:rPr>
              <a:t>6 machine cycles </a:t>
            </a:r>
            <a:r>
              <a:rPr lang="en-US" sz="2000" dirty="0">
                <a:solidFill>
                  <a:schemeClr val="tx1"/>
                </a:solidFill>
              </a:rPr>
              <a:t>in</a:t>
            </a:r>
            <a:r>
              <a:rPr lang="en-US" sz="2000" b="1" dirty="0">
                <a:solidFill>
                  <a:schemeClr val="tx1"/>
                </a:solidFill>
              </a:rPr>
              <a:t> pipelining.</a:t>
            </a:r>
            <a:endParaRPr lang="en-US" sz="2000" dirty="0">
              <a:solidFill>
                <a:schemeClr val="tx1"/>
              </a:solidFill>
            </a:endParaRPr>
          </a:p>
        </p:txBody>
      </p:sp>
      <p:pic>
        <p:nvPicPr>
          <p:cNvPr id="5" name="Picture 4">
            <a:extLst>
              <a:ext uri="{FF2B5EF4-FFF2-40B4-BE49-F238E27FC236}">
                <a16:creationId xmlns:a16="http://schemas.microsoft.com/office/drawing/2014/main" xmlns="" id="{5B89643E-454E-6065-BEC1-02E2662C1965}"/>
              </a:ext>
            </a:extLst>
          </p:cNvPr>
          <p:cNvPicPr>
            <a:picLocks noChangeAspect="1"/>
          </p:cNvPicPr>
          <p:nvPr/>
        </p:nvPicPr>
        <p:blipFill>
          <a:blip r:embed="rId2"/>
          <a:stretch>
            <a:fillRect/>
          </a:stretch>
        </p:blipFill>
        <p:spPr>
          <a:xfrm>
            <a:off x="3183509" y="3429000"/>
            <a:ext cx="7597798" cy="3223539"/>
          </a:xfrm>
          <a:prstGeom prst="rect">
            <a:avLst/>
          </a:prstGeom>
        </p:spPr>
      </p:pic>
      <p:sp>
        <p:nvSpPr>
          <p:cNvPr id="7" name="Wave 6">
            <a:extLst>
              <a:ext uri="{FF2B5EF4-FFF2-40B4-BE49-F238E27FC236}">
                <a16:creationId xmlns:a16="http://schemas.microsoft.com/office/drawing/2014/main" xmlns="" id="{4898CABD-DCD0-3D95-68AF-80751EB49686}"/>
              </a:ext>
            </a:extLst>
          </p:cNvPr>
          <p:cNvSpPr/>
          <p:nvPr/>
        </p:nvSpPr>
        <p:spPr>
          <a:xfrm>
            <a:off x="91973" y="4320071"/>
            <a:ext cx="2419732" cy="1203649"/>
          </a:xfrm>
          <a:prstGeom prst="wave">
            <a:avLst>
              <a:gd name="adj1" fmla="val 12500"/>
              <a:gd name="adj2" fmla="val -192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4-stage pipelining</a:t>
            </a:r>
          </a:p>
        </p:txBody>
      </p:sp>
      <p:sp>
        <p:nvSpPr>
          <p:cNvPr id="10" name="Arrow: Right 9">
            <a:extLst>
              <a:ext uri="{FF2B5EF4-FFF2-40B4-BE49-F238E27FC236}">
                <a16:creationId xmlns:a16="http://schemas.microsoft.com/office/drawing/2014/main" xmlns="" id="{E6AD56BF-DE2B-00DA-897C-956071716AFF}"/>
              </a:ext>
            </a:extLst>
          </p:cNvPr>
          <p:cNvSpPr/>
          <p:nvPr/>
        </p:nvSpPr>
        <p:spPr>
          <a:xfrm>
            <a:off x="2437060" y="4942800"/>
            <a:ext cx="1108573" cy="15171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xmlns="" val="359005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purl.org/dc/elements/1.1/"/>
    <ds:schemaRef ds:uri="http://schemas.microsoft.com/office/infopath/2007/PartnerControls"/>
    <ds:schemaRef ds:uri="16c05727-aa75-4e4a-9b5f-8a80a1165891"/>
    <ds:schemaRef ds:uri="http://schemas.microsoft.com/office/2006/metadata/properties"/>
    <ds:schemaRef ds:uri="http://www.w3.org/XML/1998/namespace"/>
    <ds:schemaRef ds:uri="http://schemas.openxmlformats.org/package/2006/metadata/core-properties"/>
    <ds:schemaRef ds:uri="71af3243-3dd4-4a8d-8c0d-dd76da1f02a5"/>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{2411A837-5673-435A-A064-DF4DA52C5F02}tf33552983_win32</Template>
  <TotalTime>11037</TotalTime>
  <Words>2700</Words>
  <Application>Microsoft Office PowerPoint</Application>
  <PresentationFormat>Custom</PresentationFormat>
  <Paragraphs>227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DividendVTI</vt:lpstr>
      <vt:lpstr>Pipelining and hazards</vt:lpstr>
      <vt:lpstr>Content</vt:lpstr>
      <vt:lpstr>1. Introduction of Pipelining</vt:lpstr>
      <vt:lpstr>Introduction</vt:lpstr>
      <vt:lpstr>Introduction</vt:lpstr>
      <vt:lpstr>Pipelining</vt:lpstr>
      <vt:lpstr>Operations in Each Pipelining Stage </vt:lpstr>
      <vt:lpstr>Instruction Cycle</vt:lpstr>
      <vt:lpstr>Sequential vs. Pipelined Execution of Instructions</vt:lpstr>
      <vt:lpstr>performance measures for the goodness of a pipeline</vt:lpstr>
      <vt:lpstr>performance measures for the goodness of a pipeline Speed-up S(n)</vt:lpstr>
      <vt:lpstr>Speed-up S(n)</vt:lpstr>
      <vt:lpstr>Slide 13</vt:lpstr>
      <vt:lpstr>2. Instruction Pipelining</vt:lpstr>
      <vt:lpstr>Instruction Pipelining</vt:lpstr>
      <vt:lpstr>Instruction Pipelining</vt:lpstr>
      <vt:lpstr>3. Arithmetic Pipeline</vt:lpstr>
      <vt:lpstr>Arithmetic Pipelining</vt:lpstr>
      <vt:lpstr>Arithmetic Pipelining: Floating Point Adder</vt:lpstr>
      <vt:lpstr>Arithmetic Pipelining: Floating Point Adder</vt:lpstr>
      <vt:lpstr>Example: Floating Point Adder</vt:lpstr>
      <vt:lpstr>Example: Floating Point Adder</vt:lpstr>
      <vt:lpstr>4. Pipelining Hazards</vt:lpstr>
      <vt:lpstr>Pipelining Hazards</vt:lpstr>
      <vt:lpstr>1. Data Hazards</vt:lpstr>
      <vt:lpstr>1. Data Hazards</vt:lpstr>
      <vt:lpstr>Data Hazards Classification</vt:lpstr>
      <vt:lpstr>Data Hazards Classification</vt:lpstr>
      <vt:lpstr>Data Hazards Classification</vt:lpstr>
      <vt:lpstr>1. Data Hazards</vt:lpstr>
      <vt:lpstr>2. Structural Hazards</vt:lpstr>
      <vt:lpstr>2. Structural Hazards</vt:lpstr>
      <vt:lpstr>3. Control hazards</vt:lpstr>
      <vt:lpstr>3. Control hazards</vt:lpstr>
      <vt:lpstr>Solution for Control hazards</vt:lpstr>
      <vt:lpstr>Solution for Control hazards</vt:lpstr>
      <vt:lpstr>5. Numerical on Pipelining </vt:lpstr>
      <vt:lpstr>Question 1</vt:lpstr>
      <vt:lpstr>Question 2</vt:lpstr>
      <vt:lpstr>Question 3</vt:lpstr>
      <vt:lpstr>Question 4</vt:lpstr>
      <vt:lpstr>Question 5</vt:lpstr>
      <vt:lpstr>Question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Processing Unit</dc:title>
  <dc:creator>ANCHIT LAKHANPAL</dc:creator>
  <cp:lastModifiedBy>Dr. Manju Khurana</cp:lastModifiedBy>
  <cp:revision>96</cp:revision>
  <dcterms:created xsi:type="dcterms:W3CDTF">2023-08-09T05:21:20Z</dcterms:created>
  <dcterms:modified xsi:type="dcterms:W3CDTF">2023-10-30T05:48:11Z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