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52C6-BD03-0496-4122-92E0F5921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2C30E4-D327-2F99-B106-9A599E08C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7267A7-88CF-1111-7D59-2A0064B7912A}"/>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5" name="Footer Placeholder 4">
            <a:extLst>
              <a:ext uri="{FF2B5EF4-FFF2-40B4-BE49-F238E27FC236}">
                <a16:creationId xmlns:a16="http://schemas.microsoft.com/office/drawing/2014/main" id="{CED213CA-3FA1-E3CF-2117-D3211813C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B46E9-9B54-6D1D-F952-503C84465B49}"/>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100120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C048-5C3C-05CD-0A4B-0B7CED8110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09F822-CE93-8314-A98A-9403F66FA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27A55-EA16-D340-C140-E72C85C197D0}"/>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5" name="Footer Placeholder 4">
            <a:extLst>
              <a:ext uri="{FF2B5EF4-FFF2-40B4-BE49-F238E27FC236}">
                <a16:creationId xmlns:a16="http://schemas.microsoft.com/office/drawing/2014/main" id="{5AE4B428-4F33-1C10-FFF8-048CA0B35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6E8BE-94C5-2225-6DF1-8D093DD9DE04}"/>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352217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3D351-19C1-0192-398C-94EE5E4051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261709-3607-A465-7BF1-88EE02EF5B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6A05A-2152-0C58-E6EA-2713250A9D52}"/>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5" name="Footer Placeholder 4">
            <a:extLst>
              <a:ext uri="{FF2B5EF4-FFF2-40B4-BE49-F238E27FC236}">
                <a16:creationId xmlns:a16="http://schemas.microsoft.com/office/drawing/2014/main" id="{FD914803-68BA-E70B-7361-EED958AF9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3BF31-C64D-7C4B-209A-BF107239713F}"/>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15787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2523-2E4C-BC0C-1B3A-FEAB310E6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AC0AF-87A3-3CFF-C5FD-7ED03321C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E8703-4AD9-8166-D4B7-1C32C2115EDD}"/>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5" name="Footer Placeholder 4">
            <a:extLst>
              <a:ext uri="{FF2B5EF4-FFF2-40B4-BE49-F238E27FC236}">
                <a16:creationId xmlns:a16="http://schemas.microsoft.com/office/drawing/2014/main" id="{3CEA83C2-7860-A05F-F18A-27C520CBA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1BC3F-7E9F-2860-BA8B-2523D6BFA66D}"/>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37712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7D50-8AF3-E1E6-213D-1B4E184E2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B670A0-B9F4-6AB3-94A3-D19372EC6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943CA-7C34-1623-DE3F-72412A4F7B0C}"/>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5" name="Footer Placeholder 4">
            <a:extLst>
              <a:ext uri="{FF2B5EF4-FFF2-40B4-BE49-F238E27FC236}">
                <a16:creationId xmlns:a16="http://schemas.microsoft.com/office/drawing/2014/main" id="{44760FFA-1B92-AFDE-9937-AAA23EF93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6446E-7DE4-5D27-341B-BFF9AD28158E}"/>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156187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4953-1462-84D5-06ED-1CACF98BC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3783C0-5EDA-375E-61E0-EAA555556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B6B8C-18AD-D856-4304-99DCED8072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AC072-96BC-779F-36FE-87946732EB32}"/>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6" name="Footer Placeholder 5">
            <a:extLst>
              <a:ext uri="{FF2B5EF4-FFF2-40B4-BE49-F238E27FC236}">
                <a16:creationId xmlns:a16="http://schemas.microsoft.com/office/drawing/2014/main" id="{53C401FE-2CB1-285B-CCF1-2AEB82B89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D8208F-EA31-8CE3-AA24-03E279526826}"/>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354753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2859-2CA5-1607-5115-89C420507D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47C0DC-9E3F-89B4-CFDB-75B52358D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90F894-6320-9D1C-2DE8-0A1AE8851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E477AD-45E2-AA76-85E5-C807341CE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444AA-FE0B-C2E4-FC75-2B4972D9E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9B1784-2291-DE3E-1C67-1E14BEF6E1F9}"/>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8" name="Footer Placeholder 7">
            <a:extLst>
              <a:ext uri="{FF2B5EF4-FFF2-40B4-BE49-F238E27FC236}">
                <a16:creationId xmlns:a16="http://schemas.microsoft.com/office/drawing/2014/main" id="{22068EE9-9DAD-C876-9450-9886D4D0A2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C2CBC3-7382-164B-A8D8-4B1949A69840}"/>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276128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31F4-2216-21EE-DDC6-07603303D2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A1BBFE-71DC-36BB-0515-636DE604A158}"/>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4" name="Footer Placeholder 3">
            <a:extLst>
              <a:ext uri="{FF2B5EF4-FFF2-40B4-BE49-F238E27FC236}">
                <a16:creationId xmlns:a16="http://schemas.microsoft.com/office/drawing/2014/main" id="{101C0028-2EA9-2FC5-1807-9B27BD263C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A967BC-FF9F-FB0F-F72A-23B1692A7435}"/>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141904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DFC13-588A-F748-8E6C-6FB46104FC6D}"/>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3" name="Footer Placeholder 2">
            <a:extLst>
              <a:ext uri="{FF2B5EF4-FFF2-40B4-BE49-F238E27FC236}">
                <a16:creationId xmlns:a16="http://schemas.microsoft.com/office/drawing/2014/main" id="{29D1D0A3-6CBF-450A-5123-2D0E3EC57C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432112-B595-ACD7-AE18-B6E9834E8997}"/>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240927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308E-058B-D99B-BDC0-24CE0C019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89B88B-C8BA-AED4-A7D3-23626C2B2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2CC2E6-C06A-129A-76C0-C2D42A978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1C32A0-5FB2-6229-0426-748DEEF677C5}"/>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6" name="Footer Placeholder 5">
            <a:extLst>
              <a:ext uri="{FF2B5EF4-FFF2-40B4-BE49-F238E27FC236}">
                <a16:creationId xmlns:a16="http://schemas.microsoft.com/office/drawing/2014/main" id="{E633482C-445A-61A2-718F-779CEB8F81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B11E9-6D2D-5EF9-AEB9-B19CB7861C92}"/>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47267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D19D-CF46-D568-6750-3D68D78AD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AA3FDE-0192-59AF-538D-B5F4270B1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EA16EA-1992-FCB9-6DB3-B97901C68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4142-8137-0AB2-AD99-7A6BCA08B743}"/>
              </a:ext>
            </a:extLst>
          </p:cNvPr>
          <p:cNvSpPr>
            <a:spLocks noGrp="1"/>
          </p:cNvSpPr>
          <p:nvPr>
            <p:ph type="dt" sz="half" idx="10"/>
          </p:nvPr>
        </p:nvSpPr>
        <p:spPr/>
        <p:txBody>
          <a:bodyPr/>
          <a:lstStyle/>
          <a:p>
            <a:fld id="{BFD0DB22-F2CB-49D2-99E6-36A51A5450D8}" type="datetimeFigureOut">
              <a:rPr lang="en-IN" smtClean="0"/>
              <a:t>17-08-2022</a:t>
            </a:fld>
            <a:endParaRPr lang="en-IN"/>
          </a:p>
        </p:txBody>
      </p:sp>
      <p:sp>
        <p:nvSpPr>
          <p:cNvPr id="6" name="Footer Placeholder 5">
            <a:extLst>
              <a:ext uri="{FF2B5EF4-FFF2-40B4-BE49-F238E27FC236}">
                <a16:creationId xmlns:a16="http://schemas.microsoft.com/office/drawing/2014/main" id="{6330269A-0118-96D3-7993-42F620CB2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B50AC9-0A5E-67E1-51D5-9012A0E63E2D}"/>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201837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D2878-3FE9-9C40-2E62-3E2925406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9F39CE-3A31-CF1D-F296-F99736064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E8CFF-0C2D-50FD-6D65-1C8D0405E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0DB22-F2CB-49D2-99E6-36A51A5450D8}" type="datetimeFigureOut">
              <a:rPr lang="en-IN" smtClean="0"/>
              <a:t>17-08-2022</a:t>
            </a:fld>
            <a:endParaRPr lang="en-IN"/>
          </a:p>
        </p:txBody>
      </p:sp>
      <p:sp>
        <p:nvSpPr>
          <p:cNvPr id="5" name="Footer Placeholder 4">
            <a:extLst>
              <a:ext uri="{FF2B5EF4-FFF2-40B4-BE49-F238E27FC236}">
                <a16:creationId xmlns:a16="http://schemas.microsoft.com/office/drawing/2014/main" id="{92D5AC7A-D4CA-C975-2D13-58C24FCD7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C7FC88-7CC6-CEF9-693A-69DD0193A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DC132-1B6C-4CFF-89BB-8F1F63D1B978}" type="slidenum">
              <a:rPr lang="en-IN" smtClean="0"/>
              <a:t>‹#›</a:t>
            </a:fld>
            <a:endParaRPr lang="en-IN"/>
          </a:p>
        </p:txBody>
      </p:sp>
    </p:spTree>
    <p:extLst>
      <p:ext uri="{BB962C8B-B14F-4D97-AF65-F5344CB8AC3E}">
        <p14:creationId xmlns:p14="http://schemas.microsoft.com/office/powerpoint/2010/main" val="188771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E625-C8D3-3B7E-F0F5-B812EC72A7BC}"/>
              </a:ext>
            </a:extLst>
          </p:cNvPr>
          <p:cNvSpPr>
            <a:spLocks noGrp="1"/>
          </p:cNvSpPr>
          <p:nvPr>
            <p:ph type="ctrTitle"/>
          </p:nvPr>
        </p:nvSpPr>
        <p:spPr>
          <a:xfrm>
            <a:off x="1524000" y="1263877"/>
            <a:ext cx="9144000" cy="2387600"/>
          </a:xfrm>
        </p:spPr>
        <p:txBody>
          <a:bodyPr>
            <a:normAutofit/>
          </a:bodyPr>
          <a:lstStyle/>
          <a:p>
            <a:r>
              <a:rPr lang="en-IN" sz="6600" b="1" dirty="0"/>
              <a:t>Multiplication Algorithm</a:t>
            </a:r>
          </a:p>
        </p:txBody>
      </p:sp>
    </p:spTree>
    <p:extLst>
      <p:ext uri="{BB962C8B-B14F-4D97-AF65-F5344CB8AC3E}">
        <p14:creationId xmlns:p14="http://schemas.microsoft.com/office/powerpoint/2010/main" val="87693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74860DE-DB5B-1DF4-FE3F-174285C85058}"/>
              </a:ext>
            </a:extLst>
          </p:cNvPr>
          <p:cNvPicPr>
            <a:picLocks noChangeAspect="1"/>
          </p:cNvPicPr>
          <p:nvPr/>
        </p:nvPicPr>
        <p:blipFill>
          <a:blip r:embed="rId2"/>
          <a:stretch>
            <a:fillRect/>
          </a:stretch>
        </p:blipFill>
        <p:spPr>
          <a:xfrm>
            <a:off x="7141712" y="0"/>
            <a:ext cx="1304925" cy="371475"/>
          </a:xfrm>
          <a:prstGeom prst="rect">
            <a:avLst/>
          </a:prstGeom>
        </p:spPr>
      </p:pic>
      <p:pic>
        <p:nvPicPr>
          <p:cNvPr id="17" name="Picture 16">
            <a:extLst>
              <a:ext uri="{FF2B5EF4-FFF2-40B4-BE49-F238E27FC236}">
                <a16:creationId xmlns:a16="http://schemas.microsoft.com/office/drawing/2014/main" id="{69E69D4C-5D43-9924-749D-31CB23B3597A}"/>
              </a:ext>
            </a:extLst>
          </p:cNvPr>
          <p:cNvPicPr>
            <a:picLocks noChangeAspect="1"/>
          </p:cNvPicPr>
          <p:nvPr/>
        </p:nvPicPr>
        <p:blipFill>
          <a:blip r:embed="rId3"/>
          <a:stretch>
            <a:fillRect/>
          </a:stretch>
        </p:blipFill>
        <p:spPr>
          <a:xfrm>
            <a:off x="6923997" y="371475"/>
            <a:ext cx="2066925" cy="895350"/>
          </a:xfrm>
          <a:prstGeom prst="rect">
            <a:avLst/>
          </a:prstGeom>
        </p:spPr>
      </p:pic>
      <p:pic>
        <p:nvPicPr>
          <p:cNvPr id="19" name="Picture 18">
            <a:extLst>
              <a:ext uri="{FF2B5EF4-FFF2-40B4-BE49-F238E27FC236}">
                <a16:creationId xmlns:a16="http://schemas.microsoft.com/office/drawing/2014/main" id="{9F621288-4F6E-5CCF-F320-C13282F73AF5}"/>
              </a:ext>
            </a:extLst>
          </p:cNvPr>
          <p:cNvPicPr>
            <a:picLocks noChangeAspect="1"/>
          </p:cNvPicPr>
          <p:nvPr/>
        </p:nvPicPr>
        <p:blipFill>
          <a:blip r:embed="rId4"/>
          <a:stretch>
            <a:fillRect/>
          </a:stretch>
        </p:blipFill>
        <p:spPr>
          <a:xfrm>
            <a:off x="7332212" y="1266825"/>
            <a:ext cx="1114425" cy="1047750"/>
          </a:xfrm>
          <a:prstGeom prst="rect">
            <a:avLst/>
          </a:prstGeom>
        </p:spPr>
      </p:pic>
      <p:pic>
        <p:nvPicPr>
          <p:cNvPr id="21" name="Picture 20">
            <a:extLst>
              <a:ext uri="{FF2B5EF4-FFF2-40B4-BE49-F238E27FC236}">
                <a16:creationId xmlns:a16="http://schemas.microsoft.com/office/drawing/2014/main" id="{424F4976-2B32-34A8-ECB4-336B6E7C1287}"/>
              </a:ext>
            </a:extLst>
          </p:cNvPr>
          <p:cNvPicPr>
            <a:picLocks noChangeAspect="1"/>
          </p:cNvPicPr>
          <p:nvPr/>
        </p:nvPicPr>
        <p:blipFill>
          <a:blip r:embed="rId5"/>
          <a:stretch>
            <a:fillRect/>
          </a:stretch>
        </p:blipFill>
        <p:spPr>
          <a:xfrm>
            <a:off x="5563966" y="2292803"/>
            <a:ext cx="4244067" cy="4492803"/>
          </a:xfrm>
          <a:prstGeom prst="rect">
            <a:avLst/>
          </a:prstGeom>
        </p:spPr>
      </p:pic>
      <p:sp>
        <p:nvSpPr>
          <p:cNvPr id="22" name="TextBox 21">
            <a:extLst>
              <a:ext uri="{FF2B5EF4-FFF2-40B4-BE49-F238E27FC236}">
                <a16:creationId xmlns:a16="http://schemas.microsoft.com/office/drawing/2014/main" id="{DB4E10E1-5281-6BDA-409C-D45C6772BEA8}"/>
              </a:ext>
            </a:extLst>
          </p:cNvPr>
          <p:cNvSpPr txBox="1"/>
          <p:nvPr/>
        </p:nvSpPr>
        <p:spPr>
          <a:xfrm>
            <a:off x="435776" y="1503588"/>
            <a:ext cx="4244067"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t>Multiplicand is subtracted from partial product when first least significant 1 in a string of 1’s in multiplier is encountered.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Multiplicand is added to partial product upon encountering the first 0 (Provided that there was previous 1) in a string of 0’s in the multiplier.</a:t>
            </a:r>
          </a:p>
          <a:p>
            <a:endParaRPr lang="en-US" dirty="0"/>
          </a:p>
          <a:p>
            <a:pPr marL="285750" indent="-285750">
              <a:buFont typeface="Wingdings" panose="05000000000000000000" pitchFamily="2" charset="2"/>
              <a:buChar char="§"/>
            </a:pPr>
            <a:r>
              <a:rPr lang="en-US" dirty="0"/>
              <a:t>Partial product does not change when the multiplier bit is identical to the previous multiplier bit.</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7210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62ADA-97A5-B440-9DFB-FB738B2C32A3}"/>
              </a:ext>
            </a:extLst>
          </p:cNvPr>
          <p:cNvPicPr>
            <a:picLocks noChangeAspect="1"/>
          </p:cNvPicPr>
          <p:nvPr/>
        </p:nvPicPr>
        <p:blipFill>
          <a:blip r:embed="rId2"/>
          <a:stretch>
            <a:fillRect/>
          </a:stretch>
        </p:blipFill>
        <p:spPr>
          <a:xfrm>
            <a:off x="367571" y="206831"/>
            <a:ext cx="10104486" cy="6673420"/>
          </a:xfrm>
          <a:prstGeom prst="rect">
            <a:avLst/>
          </a:prstGeom>
        </p:spPr>
      </p:pic>
      <p:sp>
        <p:nvSpPr>
          <p:cNvPr id="6" name="TextBox 5">
            <a:extLst>
              <a:ext uri="{FF2B5EF4-FFF2-40B4-BE49-F238E27FC236}">
                <a16:creationId xmlns:a16="http://schemas.microsoft.com/office/drawing/2014/main" id="{CCFF38C1-8D3D-8623-9494-E2B20B41D078}"/>
              </a:ext>
            </a:extLst>
          </p:cNvPr>
          <p:cNvSpPr txBox="1"/>
          <p:nvPr/>
        </p:nvSpPr>
        <p:spPr>
          <a:xfrm>
            <a:off x="8055428" y="317853"/>
            <a:ext cx="2253343" cy="400110"/>
          </a:xfrm>
          <a:prstGeom prst="rect">
            <a:avLst/>
          </a:prstGeom>
          <a:noFill/>
        </p:spPr>
        <p:txBody>
          <a:bodyPr wrap="square" rtlCol="0">
            <a:spAutoFit/>
          </a:bodyPr>
          <a:lstStyle/>
          <a:p>
            <a:r>
              <a:rPr lang="en-US" sz="2000" b="1" dirty="0"/>
              <a:t>(-9) x (-13)  = +117</a:t>
            </a:r>
            <a:endParaRPr lang="en-IN" sz="2000" b="1" dirty="0"/>
          </a:p>
        </p:txBody>
      </p:sp>
    </p:spTree>
    <p:extLst>
      <p:ext uri="{BB962C8B-B14F-4D97-AF65-F5344CB8AC3E}">
        <p14:creationId xmlns:p14="http://schemas.microsoft.com/office/powerpoint/2010/main" val="126450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26394-E9F1-428B-9CFF-C473FBBC4A20}"/>
              </a:ext>
            </a:extLst>
          </p:cNvPr>
          <p:cNvSpPr>
            <a:spLocks noGrp="1"/>
          </p:cNvSpPr>
          <p:nvPr>
            <p:ph idx="1"/>
          </p:nvPr>
        </p:nvSpPr>
        <p:spPr>
          <a:xfrm>
            <a:off x="925286" y="138339"/>
            <a:ext cx="10515600" cy="6523718"/>
          </a:xfrm>
        </p:spPr>
        <p:txBody>
          <a:bodyPr/>
          <a:lstStyle/>
          <a:p>
            <a:pPr algn="just"/>
            <a:r>
              <a:rPr lang="en-US" sz="2400" b="0" i="0" u="none" strike="noStrike" baseline="0" dirty="0">
                <a:latin typeface="Arial" panose="020B0604020202020204" pitchFamily="34" charset="0"/>
                <a:cs typeface="Arial" panose="020B0604020202020204" pitchFamily="34" charset="0"/>
              </a:rPr>
              <a:t>Multiplication of two fixed-point binary numbers in signed-magnitude representation is done by a process of successive shift and </a:t>
            </a:r>
            <a:r>
              <a:rPr lang="en-IN" sz="2400" b="0" i="0" u="none" strike="noStrike" baseline="0" dirty="0">
                <a:latin typeface="Arial" panose="020B0604020202020204" pitchFamily="34" charset="0"/>
                <a:cs typeface="Arial" panose="020B0604020202020204" pitchFamily="34" charset="0"/>
              </a:rPr>
              <a:t>add operations.</a:t>
            </a:r>
            <a:endParaRPr lang="en-IN" sz="2400" dirty="0">
              <a:latin typeface="Arial" panose="020B0604020202020204" pitchFamily="34" charset="0"/>
              <a:cs typeface="Arial" panose="020B0604020202020204" pitchFamily="34" charset="0"/>
            </a:endParaRPr>
          </a:p>
          <a:p>
            <a:pPr algn="just">
              <a:lnSpc>
                <a:spcPct val="100000"/>
              </a:lnSpc>
            </a:pPr>
            <a:r>
              <a:rPr lang="en-IN" sz="2400" dirty="0">
                <a:latin typeface="Arial" panose="020B0604020202020204" pitchFamily="34" charset="0"/>
                <a:cs typeface="Arial" panose="020B0604020202020204" pitchFamily="34" charset="0"/>
              </a:rPr>
              <a:t>Look at successive bits of the multiplier, least significant bit first.</a:t>
            </a:r>
          </a:p>
          <a:p>
            <a:pPr algn="just">
              <a:lnSpc>
                <a:spcPct val="100000"/>
              </a:lnSpc>
            </a:pPr>
            <a:r>
              <a:rPr lang="en-IN" sz="2400" dirty="0">
                <a:latin typeface="Arial" panose="020B0604020202020204" pitchFamily="34" charset="0"/>
                <a:cs typeface="Arial" panose="020B0604020202020204" pitchFamily="34" charset="0"/>
              </a:rPr>
              <a:t>If multiplier bit is 1, the multiplicand is copied down. Otherwise, zeros are copied down.</a:t>
            </a:r>
          </a:p>
          <a:p>
            <a:pPr algn="just">
              <a:lnSpc>
                <a:spcPct val="100000"/>
              </a:lnSpc>
            </a:pPr>
            <a:r>
              <a:rPr lang="en-IN" sz="2400" dirty="0">
                <a:latin typeface="Arial" panose="020B0604020202020204" pitchFamily="34" charset="0"/>
                <a:cs typeface="Arial" panose="020B0604020202020204" pitchFamily="34" charset="0"/>
              </a:rPr>
              <a:t>Number copied in successive lines are shifted one position to the left from the previous number.</a:t>
            </a:r>
          </a:p>
          <a:p>
            <a:pPr algn="just">
              <a:lnSpc>
                <a:spcPct val="100000"/>
              </a:lnSpc>
            </a:pPr>
            <a:r>
              <a:rPr lang="en-IN" sz="2400" dirty="0">
                <a:latin typeface="Arial" panose="020B0604020202020204" pitchFamily="34" charset="0"/>
                <a:cs typeface="Arial" panose="020B0604020202020204" pitchFamily="34" charset="0"/>
              </a:rPr>
              <a:t>Add numbers, Sum forms the product.</a:t>
            </a:r>
          </a:p>
          <a:p>
            <a:pPr marL="0" indent="0">
              <a:buNone/>
            </a:pPr>
            <a:endParaRPr lang="en-IN" dirty="0"/>
          </a:p>
        </p:txBody>
      </p:sp>
      <p:pic>
        <p:nvPicPr>
          <p:cNvPr id="8" name="Picture 7">
            <a:extLst>
              <a:ext uri="{FF2B5EF4-FFF2-40B4-BE49-F238E27FC236}">
                <a16:creationId xmlns:a16="http://schemas.microsoft.com/office/drawing/2014/main" id="{CC6BFD3D-DF32-33ED-2DA5-3DCCC5BE6ECE}"/>
              </a:ext>
            </a:extLst>
          </p:cNvPr>
          <p:cNvPicPr>
            <a:picLocks noChangeAspect="1"/>
          </p:cNvPicPr>
          <p:nvPr/>
        </p:nvPicPr>
        <p:blipFill>
          <a:blip r:embed="rId2"/>
          <a:stretch>
            <a:fillRect/>
          </a:stretch>
        </p:blipFill>
        <p:spPr>
          <a:xfrm>
            <a:off x="6509996" y="3313025"/>
            <a:ext cx="5453404" cy="3349032"/>
          </a:xfrm>
          <a:prstGeom prst="rect">
            <a:avLst/>
          </a:prstGeom>
        </p:spPr>
      </p:pic>
      <p:sp>
        <p:nvSpPr>
          <p:cNvPr id="9" name="TextBox 8">
            <a:extLst>
              <a:ext uri="{FF2B5EF4-FFF2-40B4-BE49-F238E27FC236}">
                <a16:creationId xmlns:a16="http://schemas.microsoft.com/office/drawing/2014/main" id="{E19C5DD9-7A57-D90E-DDCD-148D116F26E9}"/>
              </a:ext>
            </a:extLst>
          </p:cNvPr>
          <p:cNvSpPr txBox="1"/>
          <p:nvPr/>
        </p:nvSpPr>
        <p:spPr>
          <a:xfrm>
            <a:off x="533400" y="4321629"/>
            <a:ext cx="5976596" cy="1938992"/>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sign of the product is determined from the signs of the multiplicand and multiplier. If they are alike, the sign of the product is positive. If they are unlike, the sign of the product is negative.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52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8DAA-2C28-D206-AF7C-C58C481577DA}"/>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Hardware Implementation</a:t>
            </a:r>
          </a:p>
        </p:txBody>
      </p:sp>
      <p:pic>
        <p:nvPicPr>
          <p:cNvPr id="5" name="Content Placeholder 4">
            <a:extLst>
              <a:ext uri="{FF2B5EF4-FFF2-40B4-BE49-F238E27FC236}">
                <a16:creationId xmlns:a16="http://schemas.microsoft.com/office/drawing/2014/main" id="{28CA6C3B-F800-7C77-7C87-E5B39B16AB55}"/>
              </a:ext>
            </a:extLst>
          </p:cNvPr>
          <p:cNvPicPr>
            <a:picLocks noGrp="1" noChangeAspect="1"/>
          </p:cNvPicPr>
          <p:nvPr>
            <p:ph idx="1"/>
          </p:nvPr>
        </p:nvPicPr>
        <p:blipFill>
          <a:blip r:embed="rId2"/>
          <a:stretch>
            <a:fillRect/>
          </a:stretch>
        </p:blipFill>
        <p:spPr>
          <a:xfrm>
            <a:off x="1883908" y="1579676"/>
            <a:ext cx="8162925" cy="4181475"/>
          </a:xfrm>
        </p:spPr>
      </p:pic>
    </p:spTree>
    <p:extLst>
      <p:ext uri="{BB962C8B-B14F-4D97-AF65-F5344CB8AC3E}">
        <p14:creationId xmlns:p14="http://schemas.microsoft.com/office/powerpoint/2010/main" val="115000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75E0A-9AC1-0A2D-D651-5EB577A777F7}"/>
              </a:ext>
            </a:extLst>
          </p:cNvPr>
          <p:cNvSpPr>
            <a:spLocks noGrp="1"/>
          </p:cNvSpPr>
          <p:nvPr>
            <p:ph idx="1"/>
          </p:nvPr>
        </p:nvSpPr>
        <p:spPr>
          <a:xfrm>
            <a:off x="838200" y="856797"/>
            <a:ext cx="10515600" cy="5533118"/>
          </a:xfrm>
        </p:spPr>
        <p:txBody>
          <a:bodyPr/>
          <a:lstStyle/>
          <a:p>
            <a:pPr algn="just"/>
            <a:r>
              <a:rPr lang="en-IN" dirty="0"/>
              <a:t>Multiplicand is stored in Register B and multiplier in Q.</a:t>
            </a:r>
          </a:p>
          <a:p>
            <a:pPr algn="just"/>
            <a:r>
              <a:rPr lang="en-IN" dirty="0"/>
              <a:t>Sequence Counter SC is initially set to a number equal to number of bits in the multiplier.</a:t>
            </a:r>
          </a:p>
          <a:p>
            <a:pPr algn="just"/>
            <a:r>
              <a:rPr lang="en-IN" dirty="0"/>
              <a:t>Counter is decremented by 1 after forming each partial product.</a:t>
            </a:r>
          </a:p>
          <a:p>
            <a:pPr algn="just"/>
            <a:r>
              <a:rPr lang="en-IN" dirty="0"/>
              <a:t>Sum of A and B forms the partial product which is transferred to the EA register.</a:t>
            </a:r>
          </a:p>
          <a:p>
            <a:pPr algn="just"/>
            <a:r>
              <a:rPr lang="en-IN" dirty="0"/>
              <a:t>Both partial product and multiplier are shifted to the right. (</a:t>
            </a:r>
            <a:r>
              <a:rPr lang="en-IN" dirty="0" err="1"/>
              <a:t>shr</a:t>
            </a:r>
            <a:r>
              <a:rPr lang="en-IN" dirty="0"/>
              <a:t> EAQ)</a:t>
            </a:r>
          </a:p>
          <a:p>
            <a:pPr algn="just"/>
            <a:r>
              <a:rPr lang="en-IN" dirty="0"/>
              <a:t>LSB of A is shifted into the MSB of Q, bit from E is shifted into the MSB of A and 0 is shifted into E.</a:t>
            </a:r>
          </a:p>
          <a:p>
            <a:pPr algn="just"/>
            <a:r>
              <a:rPr lang="en-IN" dirty="0"/>
              <a:t>In this manner right most bit of the multiplier will be inspected next.</a:t>
            </a:r>
          </a:p>
          <a:p>
            <a:pPr algn="just"/>
            <a:endParaRPr lang="en-IN" dirty="0"/>
          </a:p>
        </p:txBody>
      </p:sp>
    </p:spTree>
    <p:extLst>
      <p:ext uri="{BB962C8B-B14F-4D97-AF65-F5344CB8AC3E}">
        <p14:creationId xmlns:p14="http://schemas.microsoft.com/office/powerpoint/2010/main" val="299964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857C9D-C755-21E6-26D6-3A9C6C36CB68}"/>
              </a:ext>
            </a:extLst>
          </p:cNvPr>
          <p:cNvPicPr>
            <a:picLocks noGrp="1" noChangeAspect="1"/>
          </p:cNvPicPr>
          <p:nvPr>
            <p:ph idx="1"/>
          </p:nvPr>
        </p:nvPicPr>
        <p:blipFill>
          <a:blip r:embed="rId2"/>
          <a:stretch>
            <a:fillRect/>
          </a:stretch>
        </p:blipFill>
        <p:spPr>
          <a:xfrm>
            <a:off x="4838700" y="142988"/>
            <a:ext cx="2514600" cy="1381125"/>
          </a:xfrm>
        </p:spPr>
      </p:pic>
      <p:pic>
        <p:nvPicPr>
          <p:cNvPr id="7" name="Picture 6">
            <a:extLst>
              <a:ext uri="{FF2B5EF4-FFF2-40B4-BE49-F238E27FC236}">
                <a16:creationId xmlns:a16="http://schemas.microsoft.com/office/drawing/2014/main" id="{E30122DE-B1ED-B97B-7D34-9410EB8B698F}"/>
              </a:ext>
            </a:extLst>
          </p:cNvPr>
          <p:cNvPicPr>
            <a:picLocks noChangeAspect="1"/>
          </p:cNvPicPr>
          <p:nvPr/>
        </p:nvPicPr>
        <p:blipFill>
          <a:blip r:embed="rId3"/>
          <a:stretch>
            <a:fillRect/>
          </a:stretch>
        </p:blipFill>
        <p:spPr>
          <a:xfrm>
            <a:off x="5114245" y="1498824"/>
            <a:ext cx="2028825" cy="1247775"/>
          </a:xfrm>
          <a:prstGeom prst="rect">
            <a:avLst/>
          </a:prstGeom>
        </p:spPr>
      </p:pic>
      <p:pic>
        <p:nvPicPr>
          <p:cNvPr id="9" name="Picture 8">
            <a:extLst>
              <a:ext uri="{FF2B5EF4-FFF2-40B4-BE49-F238E27FC236}">
                <a16:creationId xmlns:a16="http://schemas.microsoft.com/office/drawing/2014/main" id="{0FF9322A-B9F3-6268-17B5-88208007112E}"/>
              </a:ext>
            </a:extLst>
          </p:cNvPr>
          <p:cNvPicPr>
            <a:picLocks noChangeAspect="1"/>
          </p:cNvPicPr>
          <p:nvPr/>
        </p:nvPicPr>
        <p:blipFill>
          <a:blip r:embed="rId4"/>
          <a:stretch>
            <a:fillRect/>
          </a:stretch>
        </p:blipFill>
        <p:spPr>
          <a:xfrm>
            <a:off x="4569280" y="2738431"/>
            <a:ext cx="2794906" cy="4094688"/>
          </a:xfrm>
          <a:prstGeom prst="rect">
            <a:avLst/>
          </a:prstGeom>
        </p:spPr>
      </p:pic>
    </p:spTree>
    <p:extLst>
      <p:ext uri="{BB962C8B-B14F-4D97-AF65-F5344CB8AC3E}">
        <p14:creationId xmlns:p14="http://schemas.microsoft.com/office/powerpoint/2010/main" val="396537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611ADD-5CF5-0207-86C8-98B70023CD14}"/>
              </a:ext>
            </a:extLst>
          </p:cNvPr>
          <p:cNvPicPr>
            <a:picLocks noGrp="1" noChangeAspect="1"/>
          </p:cNvPicPr>
          <p:nvPr>
            <p:ph idx="1"/>
          </p:nvPr>
        </p:nvPicPr>
        <p:blipFill>
          <a:blip r:embed="rId2"/>
          <a:stretch>
            <a:fillRect/>
          </a:stretch>
        </p:blipFill>
        <p:spPr>
          <a:xfrm>
            <a:off x="1402682" y="562882"/>
            <a:ext cx="8690263" cy="5391603"/>
          </a:xfrm>
        </p:spPr>
      </p:pic>
    </p:spTree>
    <p:extLst>
      <p:ext uri="{BB962C8B-B14F-4D97-AF65-F5344CB8AC3E}">
        <p14:creationId xmlns:p14="http://schemas.microsoft.com/office/powerpoint/2010/main" val="11270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976E-0E05-4B08-C182-0537DB269945}"/>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Booth Multiplication Algorithm</a:t>
            </a:r>
          </a:p>
        </p:txBody>
      </p:sp>
      <p:sp>
        <p:nvSpPr>
          <p:cNvPr id="3" name="Content Placeholder 2">
            <a:extLst>
              <a:ext uri="{FF2B5EF4-FFF2-40B4-BE49-F238E27FC236}">
                <a16:creationId xmlns:a16="http://schemas.microsoft.com/office/drawing/2014/main" id="{7A450019-2F7B-FD55-4450-A84A4CB2A568}"/>
              </a:ext>
            </a:extLst>
          </p:cNvPr>
          <p:cNvSpPr>
            <a:spLocks noGrp="1"/>
          </p:cNvSpPr>
          <p:nvPr>
            <p:ph idx="1"/>
          </p:nvPr>
        </p:nvSpPr>
        <p:spPr>
          <a:xfrm>
            <a:off x="838200" y="1586129"/>
            <a:ext cx="10515600" cy="4847319"/>
          </a:xfrm>
        </p:spPr>
        <p:txBody>
          <a:bodyPr>
            <a:normAutofit/>
          </a:bodyPr>
          <a:lstStyle/>
          <a:p>
            <a:pPr algn="just"/>
            <a:r>
              <a:rPr lang="en-IN" sz="2600" dirty="0">
                <a:latin typeface="Arial" panose="020B0604020202020204" pitchFamily="34" charset="0"/>
                <a:cs typeface="Arial" panose="020B0604020202020204" pitchFamily="34" charset="0"/>
              </a:rPr>
              <a:t>It gives a procedure for multiplying binary integers in signed 2’s complement form.</a:t>
            </a:r>
          </a:p>
          <a:p>
            <a:pPr algn="just"/>
            <a:r>
              <a:rPr lang="en-IN" sz="2600" dirty="0">
                <a:latin typeface="Arial" panose="020B0604020202020204" pitchFamily="34" charset="0"/>
                <a:cs typeface="Arial" panose="020B0604020202020204" pitchFamily="34" charset="0"/>
              </a:rPr>
              <a:t>Algorithm was invented by Andrew Donald Booth in 1950.</a:t>
            </a:r>
          </a:p>
          <a:p>
            <a:pPr algn="just"/>
            <a:r>
              <a:rPr lang="en-IN" sz="2600" dirty="0">
                <a:latin typeface="Arial" panose="020B0604020202020204" pitchFamily="34" charset="0"/>
                <a:cs typeface="Arial" panose="020B0604020202020204" pitchFamily="34" charset="0"/>
              </a:rPr>
              <a:t>Strings of 0’s in multiplier -&gt; No addition, just shifting</a:t>
            </a:r>
          </a:p>
          <a:p>
            <a:pPr algn="just"/>
            <a:r>
              <a:rPr lang="en-IN" sz="2600" dirty="0">
                <a:latin typeface="Arial" panose="020B0604020202020204" pitchFamily="34" charset="0"/>
                <a:cs typeface="Arial" panose="020B0604020202020204" pitchFamily="34" charset="0"/>
              </a:rPr>
              <a:t>Strings of 1’s in multiplier from bit weight 2</a:t>
            </a:r>
            <a:r>
              <a:rPr lang="en-IN" sz="2600" baseline="30000" dirty="0">
                <a:latin typeface="Arial" panose="020B0604020202020204" pitchFamily="34" charset="0"/>
                <a:cs typeface="Arial" panose="020B0604020202020204" pitchFamily="34" charset="0"/>
              </a:rPr>
              <a:t>k</a:t>
            </a:r>
            <a:r>
              <a:rPr lang="en-IN" dirty="0"/>
              <a:t>  to weight 2</a:t>
            </a:r>
            <a:r>
              <a:rPr lang="en-IN" baseline="30000" dirty="0"/>
              <a:t>m </a:t>
            </a:r>
            <a:r>
              <a:rPr lang="en-IN" dirty="0"/>
              <a:t> can be treated as </a:t>
            </a:r>
            <a:r>
              <a:rPr lang="en-IN" sz="2800" dirty="0">
                <a:latin typeface="Arial" panose="020B0604020202020204" pitchFamily="34" charset="0"/>
                <a:cs typeface="Arial" panose="020B0604020202020204" pitchFamily="34" charset="0"/>
              </a:rPr>
              <a:t>2</a:t>
            </a:r>
            <a:r>
              <a:rPr lang="en-IN" sz="2800" baseline="30000" dirty="0">
                <a:latin typeface="Arial" panose="020B0604020202020204" pitchFamily="34" charset="0"/>
                <a:cs typeface="Arial" panose="020B0604020202020204" pitchFamily="34" charset="0"/>
              </a:rPr>
              <a:t>k+1</a:t>
            </a:r>
            <a:r>
              <a:rPr lang="en-IN" dirty="0"/>
              <a:t> - 2</a:t>
            </a:r>
            <a:r>
              <a:rPr lang="en-IN" baseline="30000" dirty="0"/>
              <a:t>m </a:t>
            </a:r>
            <a:r>
              <a:rPr lang="en-IN" dirty="0"/>
              <a:t> </a:t>
            </a:r>
          </a:p>
          <a:p>
            <a:pPr marL="0" indent="0" algn="just">
              <a:buNone/>
            </a:pPr>
            <a:r>
              <a:rPr lang="en-IN" dirty="0"/>
              <a:t>	001110(+14)</a:t>
            </a:r>
          </a:p>
          <a:p>
            <a:pPr marL="0" indent="0" algn="just">
              <a:buNone/>
            </a:pPr>
            <a:r>
              <a:rPr lang="en-IN" dirty="0"/>
              <a:t>	(k=3, m=1)  -&gt;       </a:t>
            </a:r>
            <a:r>
              <a:rPr lang="en-IN" sz="2800" dirty="0">
                <a:latin typeface="Arial" panose="020B0604020202020204" pitchFamily="34" charset="0"/>
                <a:cs typeface="Arial" panose="020B0604020202020204" pitchFamily="34" charset="0"/>
              </a:rPr>
              <a:t>2</a:t>
            </a:r>
            <a:r>
              <a:rPr lang="en-IN" sz="2800" baseline="30000" dirty="0">
                <a:latin typeface="Arial" panose="020B0604020202020204" pitchFamily="34" charset="0"/>
                <a:cs typeface="Arial" panose="020B0604020202020204" pitchFamily="34" charset="0"/>
              </a:rPr>
              <a:t>k+1</a:t>
            </a:r>
            <a:r>
              <a:rPr lang="en-IN" dirty="0"/>
              <a:t> - 2</a:t>
            </a:r>
            <a:r>
              <a:rPr lang="en-IN" baseline="30000" dirty="0"/>
              <a:t>m         </a:t>
            </a:r>
            <a:r>
              <a:rPr lang="en-IN" dirty="0"/>
              <a:t>-&gt; </a:t>
            </a:r>
            <a:r>
              <a:rPr lang="en-IN" sz="2800" dirty="0">
                <a:latin typeface="Arial" panose="020B0604020202020204" pitchFamily="34" charset="0"/>
                <a:cs typeface="Arial" panose="020B0604020202020204" pitchFamily="34" charset="0"/>
              </a:rPr>
              <a:t>2</a:t>
            </a:r>
            <a:r>
              <a:rPr lang="en-IN" baseline="30000" dirty="0">
                <a:latin typeface="Arial" panose="020B0604020202020204" pitchFamily="34" charset="0"/>
                <a:cs typeface="Arial" panose="020B0604020202020204" pitchFamily="34" charset="0"/>
              </a:rPr>
              <a:t>4</a:t>
            </a:r>
            <a:r>
              <a:rPr lang="en-IN" dirty="0"/>
              <a:t> – 2</a:t>
            </a:r>
            <a:r>
              <a:rPr lang="en-IN" baseline="30000" dirty="0"/>
              <a:t>1 </a:t>
            </a:r>
            <a:r>
              <a:rPr lang="en-IN" dirty="0"/>
              <a:t>     -&gt; 16   -    2  = 14</a:t>
            </a:r>
          </a:p>
          <a:p>
            <a:pPr marL="0" indent="0" algn="just">
              <a:buNone/>
            </a:pPr>
            <a:r>
              <a:rPr lang="en-IN" dirty="0"/>
              <a:t>	M  x 14  -&gt;  M  x  2</a:t>
            </a:r>
            <a:r>
              <a:rPr lang="en-IN" baseline="30000" dirty="0"/>
              <a:t>4   </a:t>
            </a:r>
            <a:r>
              <a:rPr lang="en-IN" dirty="0"/>
              <a:t>- M  x  2</a:t>
            </a:r>
            <a:r>
              <a:rPr lang="en-IN" baseline="30000" dirty="0"/>
              <a:t>1      </a:t>
            </a:r>
          </a:p>
          <a:p>
            <a:pPr marL="0" indent="0" algn="just">
              <a:buNone/>
            </a:pPr>
            <a:r>
              <a:rPr lang="en-IN" baseline="30000" dirty="0"/>
              <a:t>	</a:t>
            </a:r>
            <a:endParaRPr lang="en-IN" dirty="0"/>
          </a:p>
        </p:txBody>
      </p:sp>
    </p:spTree>
    <p:extLst>
      <p:ext uri="{BB962C8B-B14F-4D97-AF65-F5344CB8AC3E}">
        <p14:creationId xmlns:p14="http://schemas.microsoft.com/office/powerpoint/2010/main" val="245001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4D52-08A3-4024-3104-67CBE2DB8FE3}"/>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Hardware for Booth Algorithm </a:t>
            </a:r>
          </a:p>
        </p:txBody>
      </p:sp>
      <p:pic>
        <p:nvPicPr>
          <p:cNvPr id="9" name="Picture 8">
            <a:extLst>
              <a:ext uri="{FF2B5EF4-FFF2-40B4-BE49-F238E27FC236}">
                <a16:creationId xmlns:a16="http://schemas.microsoft.com/office/drawing/2014/main" id="{E1BDF44C-CC49-85E8-64E4-DDE49DD49DCA}"/>
              </a:ext>
            </a:extLst>
          </p:cNvPr>
          <p:cNvPicPr>
            <a:picLocks noChangeAspect="1"/>
          </p:cNvPicPr>
          <p:nvPr/>
        </p:nvPicPr>
        <p:blipFill>
          <a:blip r:embed="rId2"/>
          <a:stretch>
            <a:fillRect/>
          </a:stretch>
        </p:blipFill>
        <p:spPr>
          <a:xfrm>
            <a:off x="1965552" y="1847283"/>
            <a:ext cx="8538352" cy="4368459"/>
          </a:xfrm>
          <a:prstGeom prst="rect">
            <a:avLst/>
          </a:prstGeom>
        </p:spPr>
      </p:pic>
    </p:spTree>
    <p:extLst>
      <p:ext uri="{BB962C8B-B14F-4D97-AF65-F5344CB8AC3E}">
        <p14:creationId xmlns:p14="http://schemas.microsoft.com/office/powerpoint/2010/main" val="341223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0708-AB2C-1125-E924-34D2C39548BC}"/>
              </a:ext>
            </a:extLst>
          </p:cNvPr>
          <p:cNvSpPr>
            <a:spLocks noGrp="1"/>
          </p:cNvSpPr>
          <p:nvPr>
            <p:ph type="title"/>
          </p:nvPr>
        </p:nvSpPr>
        <p:spPr>
          <a:xfrm>
            <a:off x="751114" y="963840"/>
            <a:ext cx="10515600" cy="647246"/>
          </a:xfrm>
        </p:spPr>
        <p:txBody>
          <a:bodyPr>
            <a:normAutofit fontScale="90000"/>
          </a:bodyPr>
          <a:lstStyle/>
          <a:p>
            <a:pPr algn="ctr"/>
            <a:r>
              <a:rPr lang="en-US" b="1" dirty="0">
                <a:latin typeface="Arial" panose="020B0604020202020204" pitchFamily="34" charset="0"/>
                <a:cs typeface="Arial" panose="020B0604020202020204" pitchFamily="34" charset="0"/>
              </a:rPr>
              <a:t>Hardware Implementation</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D67771-4D23-55FF-48D6-865CDBC128AF}"/>
              </a:ext>
            </a:extLst>
          </p:cNvPr>
          <p:cNvSpPr>
            <a:spLocks noGrp="1"/>
          </p:cNvSpPr>
          <p:nvPr>
            <p:ph idx="1"/>
          </p:nvPr>
        </p:nvSpPr>
        <p:spPr>
          <a:xfrm>
            <a:off x="838200" y="2141536"/>
            <a:ext cx="10515600" cy="4351338"/>
          </a:xfrm>
        </p:spPr>
        <p:txBody>
          <a:bodyPr/>
          <a:lstStyle/>
          <a:p>
            <a:pPr algn="just"/>
            <a:r>
              <a:rPr lang="en-US" dirty="0"/>
              <a:t>Sign bits are not separated from the rest of the registers.</a:t>
            </a:r>
          </a:p>
          <a:p>
            <a:pPr algn="just"/>
            <a:r>
              <a:rPr lang="en-US" dirty="0" err="1"/>
              <a:t>Q</a:t>
            </a:r>
            <a:r>
              <a:rPr lang="en-US" baseline="-25000" dirty="0" err="1"/>
              <a:t>n</a:t>
            </a:r>
            <a:r>
              <a:rPr lang="en-US" dirty="0"/>
              <a:t> designates least significant bit of the multiplier in register QR.</a:t>
            </a:r>
          </a:p>
          <a:p>
            <a:pPr algn="just"/>
            <a:r>
              <a:rPr lang="en-US" dirty="0"/>
              <a:t>An extra flip-flop Q</a:t>
            </a:r>
            <a:r>
              <a:rPr lang="en-US" baseline="-25000" dirty="0"/>
              <a:t>n+1</a:t>
            </a:r>
            <a:r>
              <a:rPr lang="en-US" dirty="0"/>
              <a:t>  is appended to QR to facilitate a double bit inspection of the multiplier.</a:t>
            </a:r>
            <a:endParaRPr lang="en-IN" dirty="0"/>
          </a:p>
        </p:txBody>
      </p:sp>
    </p:spTree>
    <p:extLst>
      <p:ext uri="{BB962C8B-B14F-4D97-AF65-F5344CB8AC3E}">
        <p14:creationId xmlns:p14="http://schemas.microsoft.com/office/powerpoint/2010/main" val="148982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467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Multiplication Algorithm</vt:lpstr>
      <vt:lpstr>PowerPoint Presentation</vt:lpstr>
      <vt:lpstr>Hardware Implementation</vt:lpstr>
      <vt:lpstr>PowerPoint Presentation</vt:lpstr>
      <vt:lpstr>PowerPoint Presentation</vt:lpstr>
      <vt:lpstr>PowerPoint Presentation</vt:lpstr>
      <vt:lpstr>Booth Multiplication Algorithm</vt:lpstr>
      <vt:lpstr>Hardware for Booth Algorithm </vt:lpstr>
      <vt:lpstr>Hardware Implementation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Multiplication Algorithm</dc:title>
  <dc:creator>Yadwinder Singh</dc:creator>
  <cp:lastModifiedBy>Yadwinder Singh</cp:lastModifiedBy>
  <cp:revision>25</cp:revision>
  <dcterms:created xsi:type="dcterms:W3CDTF">2022-08-12T07:06:54Z</dcterms:created>
  <dcterms:modified xsi:type="dcterms:W3CDTF">2022-08-17T12:48:04Z</dcterms:modified>
</cp:coreProperties>
</file>