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sldIdLst>
    <p:sldId id="256" r:id="rId2"/>
    <p:sldId id="257" r:id="rId3"/>
    <p:sldId id="291" r:id="rId4"/>
    <p:sldId id="258" r:id="rId5"/>
    <p:sldId id="292"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3" r:id="rId39"/>
    <p:sldId id="294" r:id="rId40"/>
    <p:sldId id="295" r:id="rId41"/>
    <p:sldId id="296" r:id="rId42"/>
    <p:sldId id="297" r:id="rId43"/>
    <p:sldId id="298" r:id="rId4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1" i="1">
                <a:solidFill>
                  <a:schemeClr val="tx1"/>
                </a:solidFill>
                <a:latin typeface="Arial"/>
                <a:cs typeface="Arial"/>
              </a:defRPr>
            </a:lvl1pPr>
          </a:lstStyle>
          <a:p>
            <a:pPr marL="12700">
              <a:lnSpc>
                <a:spcPts val="1639"/>
              </a:lnSpc>
            </a:pPr>
            <a:r>
              <a:rPr spc="-10" dirty="0"/>
              <a:t>C</a:t>
            </a:r>
            <a:r>
              <a:rPr spc="-15" dirty="0"/>
              <a:t>o</a:t>
            </a:r>
            <a:r>
              <a:rPr spc="-5" dirty="0"/>
              <a:t>m</a:t>
            </a:r>
            <a:r>
              <a:rPr spc="-20" dirty="0"/>
              <a:t>pu</a:t>
            </a:r>
            <a:r>
              <a:rPr spc="-15" dirty="0"/>
              <a:t>te</a:t>
            </a:r>
            <a:r>
              <a:rPr spc="-5" dirty="0"/>
              <a:t>r</a:t>
            </a:r>
            <a:r>
              <a:rPr spc="-114" dirty="0"/>
              <a:t> </a:t>
            </a:r>
            <a:r>
              <a:rPr spc="-10" dirty="0"/>
              <a:t>A</a:t>
            </a:r>
            <a:r>
              <a:rPr spc="5" dirty="0"/>
              <a:t>r</a:t>
            </a:r>
            <a:r>
              <a:rPr spc="-15" dirty="0"/>
              <a:t>c</a:t>
            </a:r>
            <a:r>
              <a:rPr spc="-20" dirty="0"/>
              <a:t>h</a:t>
            </a:r>
            <a:r>
              <a:rPr spc="-5" dirty="0"/>
              <a:t>i</a:t>
            </a:r>
            <a:r>
              <a:rPr spc="-20" dirty="0"/>
              <a:t>t</a:t>
            </a:r>
            <a:r>
              <a:rPr spc="-15" dirty="0"/>
              <a:t>ect</a:t>
            </a:r>
            <a:r>
              <a:rPr spc="-20" dirty="0"/>
              <a:t>u</a:t>
            </a:r>
            <a:r>
              <a:rPr dirty="0"/>
              <a:t>r</a:t>
            </a:r>
            <a:r>
              <a:rPr spc="-15" dirty="0"/>
              <a:t>e</a:t>
            </a:r>
            <a:r>
              <a:rPr spc="-5" dirty="0"/>
              <a:t>s</a:t>
            </a:r>
            <a:r>
              <a:rPr spc="-60" dirty="0"/>
              <a:t> </a:t>
            </a:r>
            <a:r>
              <a:rPr spc="-20" dirty="0"/>
              <a:t>L</a:t>
            </a:r>
            <a:r>
              <a:rPr spc="-15" dirty="0"/>
              <a:t>a</a:t>
            </a:r>
            <a:r>
              <a:rPr spc="-5" dirty="0"/>
              <a:t>b</a:t>
            </a:r>
          </a:p>
        </p:txBody>
      </p:sp>
      <p:sp>
        <p:nvSpPr>
          <p:cNvPr id="5" name="Holder 5"/>
          <p:cNvSpPr>
            <a:spLocks noGrp="1"/>
          </p:cNvSpPr>
          <p:nvPr>
            <p:ph type="dt" sz="half" idx="6"/>
          </p:nvPr>
        </p:nvSpPr>
        <p:spPr/>
        <p:txBody>
          <a:bodyPr lIns="0" tIns="0" rIns="0" bIns="0"/>
          <a:lstStyle>
            <a:lvl1pPr>
              <a:defRPr sz="1400" b="1" i="1">
                <a:solidFill>
                  <a:schemeClr val="tx1"/>
                </a:solidFill>
                <a:latin typeface="Arial"/>
                <a:cs typeface="Arial"/>
              </a:defRPr>
            </a:lvl1pPr>
          </a:lstStyle>
          <a:p>
            <a:pPr marL="12700">
              <a:lnSpc>
                <a:spcPts val="1639"/>
              </a:lnSpc>
            </a:pPr>
            <a:r>
              <a:rPr spc="-15" dirty="0"/>
              <a:t>Computer</a:t>
            </a:r>
            <a:r>
              <a:rPr spc="-75" dirty="0"/>
              <a:t> </a:t>
            </a:r>
            <a:r>
              <a:rPr spc="-10" dirty="0"/>
              <a:t>Organization</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1" i="1">
                <a:solidFill>
                  <a:schemeClr val="tx1"/>
                </a:solidFill>
                <a:latin typeface="Arial"/>
                <a:cs typeface="Arial"/>
              </a:defRPr>
            </a:lvl1pPr>
          </a:lstStyle>
          <a:p>
            <a:pPr marL="12700">
              <a:lnSpc>
                <a:spcPts val="1639"/>
              </a:lnSpc>
            </a:pPr>
            <a:r>
              <a:rPr spc="-10" dirty="0"/>
              <a:t>C</a:t>
            </a:r>
            <a:r>
              <a:rPr spc="-15" dirty="0"/>
              <a:t>o</a:t>
            </a:r>
            <a:r>
              <a:rPr spc="-5" dirty="0"/>
              <a:t>m</a:t>
            </a:r>
            <a:r>
              <a:rPr spc="-20" dirty="0"/>
              <a:t>pu</a:t>
            </a:r>
            <a:r>
              <a:rPr spc="-15" dirty="0"/>
              <a:t>te</a:t>
            </a:r>
            <a:r>
              <a:rPr spc="-5" dirty="0"/>
              <a:t>r</a:t>
            </a:r>
            <a:r>
              <a:rPr spc="-114" dirty="0"/>
              <a:t> </a:t>
            </a:r>
            <a:r>
              <a:rPr spc="-10" dirty="0"/>
              <a:t>A</a:t>
            </a:r>
            <a:r>
              <a:rPr spc="5" dirty="0"/>
              <a:t>r</a:t>
            </a:r>
            <a:r>
              <a:rPr spc="-15" dirty="0"/>
              <a:t>c</a:t>
            </a:r>
            <a:r>
              <a:rPr spc="-20" dirty="0"/>
              <a:t>h</a:t>
            </a:r>
            <a:r>
              <a:rPr spc="-5" dirty="0"/>
              <a:t>i</a:t>
            </a:r>
            <a:r>
              <a:rPr spc="-20" dirty="0"/>
              <a:t>t</a:t>
            </a:r>
            <a:r>
              <a:rPr spc="-15" dirty="0"/>
              <a:t>ect</a:t>
            </a:r>
            <a:r>
              <a:rPr spc="-20" dirty="0"/>
              <a:t>u</a:t>
            </a:r>
            <a:r>
              <a:rPr dirty="0"/>
              <a:t>r</a:t>
            </a:r>
            <a:r>
              <a:rPr spc="-15" dirty="0"/>
              <a:t>e</a:t>
            </a:r>
            <a:r>
              <a:rPr spc="-5" dirty="0"/>
              <a:t>s</a:t>
            </a:r>
            <a:r>
              <a:rPr spc="-60" dirty="0"/>
              <a:t> </a:t>
            </a:r>
            <a:r>
              <a:rPr spc="-20" dirty="0"/>
              <a:t>L</a:t>
            </a:r>
            <a:r>
              <a:rPr spc="-15" dirty="0"/>
              <a:t>a</a:t>
            </a:r>
            <a:r>
              <a:rPr spc="-5" dirty="0"/>
              <a:t>b</a:t>
            </a:r>
          </a:p>
        </p:txBody>
      </p:sp>
      <p:sp>
        <p:nvSpPr>
          <p:cNvPr id="5" name="Holder 5"/>
          <p:cNvSpPr>
            <a:spLocks noGrp="1"/>
          </p:cNvSpPr>
          <p:nvPr>
            <p:ph type="dt" sz="half" idx="6"/>
          </p:nvPr>
        </p:nvSpPr>
        <p:spPr/>
        <p:txBody>
          <a:bodyPr lIns="0" tIns="0" rIns="0" bIns="0"/>
          <a:lstStyle>
            <a:lvl1pPr>
              <a:defRPr sz="1400" b="1" i="1">
                <a:solidFill>
                  <a:schemeClr val="tx1"/>
                </a:solidFill>
                <a:latin typeface="Arial"/>
                <a:cs typeface="Arial"/>
              </a:defRPr>
            </a:lvl1pPr>
          </a:lstStyle>
          <a:p>
            <a:pPr marL="12700">
              <a:lnSpc>
                <a:spcPts val="1639"/>
              </a:lnSpc>
            </a:pPr>
            <a:r>
              <a:rPr spc="-15" dirty="0"/>
              <a:t>Computer</a:t>
            </a:r>
            <a:r>
              <a:rPr spc="-75" dirty="0"/>
              <a:t> </a:t>
            </a:r>
            <a:r>
              <a:rPr spc="-10" dirty="0"/>
              <a:t>Organization</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1" i="1">
                <a:solidFill>
                  <a:schemeClr val="tx1"/>
                </a:solidFill>
                <a:latin typeface="Arial"/>
                <a:cs typeface="Arial"/>
              </a:defRPr>
            </a:lvl1pPr>
          </a:lstStyle>
          <a:p>
            <a:pPr marL="12700">
              <a:lnSpc>
                <a:spcPts val="1639"/>
              </a:lnSpc>
            </a:pPr>
            <a:r>
              <a:rPr spc="-10" dirty="0"/>
              <a:t>C</a:t>
            </a:r>
            <a:r>
              <a:rPr spc="-15" dirty="0"/>
              <a:t>o</a:t>
            </a:r>
            <a:r>
              <a:rPr spc="-5" dirty="0"/>
              <a:t>m</a:t>
            </a:r>
            <a:r>
              <a:rPr spc="-20" dirty="0"/>
              <a:t>pu</a:t>
            </a:r>
            <a:r>
              <a:rPr spc="-15" dirty="0"/>
              <a:t>te</a:t>
            </a:r>
            <a:r>
              <a:rPr spc="-5" dirty="0"/>
              <a:t>r</a:t>
            </a:r>
            <a:r>
              <a:rPr spc="-114" dirty="0"/>
              <a:t> </a:t>
            </a:r>
            <a:r>
              <a:rPr spc="-10" dirty="0"/>
              <a:t>A</a:t>
            </a:r>
            <a:r>
              <a:rPr spc="5" dirty="0"/>
              <a:t>r</a:t>
            </a:r>
            <a:r>
              <a:rPr spc="-15" dirty="0"/>
              <a:t>c</a:t>
            </a:r>
            <a:r>
              <a:rPr spc="-20" dirty="0"/>
              <a:t>h</a:t>
            </a:r>
            <a:r>
              <a:rPr spc="-5" dirty="0"/>
              <a:t>i</a:t>
            </a:r>
            <a:r>
              <a:rPr spc="-20" dirty="0"/>
              <a:t>t</a:t>
            </a:r>
            <a:r>
              <a:rPr spc="-15" dirty="0"/>
              <a:t>ect</a:t>
            </a:r>
            <a:r>
              <a:rPr spc="-20" dirty="0"/>
              <a:t>u</a:t>
            </a:r>
            <a:r>
              <a:rPr dirty="0"/>
              <a:t>r</a:t>
            </a:r>
            <a:r>
              <a:rPr spc="-15" dirty="0"/>
              <a:t>e</a:t>
            </a:r>
            <a:r>
              <a:rPr spc="-5" dirty="0"/>
              <a:t>s</a:t>
            </a:r>
            <a:r>
              <a:rPr spc="-60" dirty="0"/>
              <a:t> </a:t>
            </a:r>
            <a:r>
              <a:rPr spc="-20" dirty="0"/>
              <a:t>L</a:t>
            </a:r>
            <a:r>
              <a:rPr spc="-15" dirty="0"/>
              <a:t>a</a:t>
            </a:r>
            <a:r>
              <a:rPr spc="-5" dirty="0"/>
              <a:t>b</a:t>
            </a:r>
          </a:p>
        </p:txBody>
      </p:sp>
      <p:sp>
        <p:nvSpPr>
          <p:cNvPr id="6" name="Holder 6"/>
          <p:cNvSpPr>
            <a:spLocks noGrp="1"/>
          </p:cNvSpPr>
          <p:nvPr>
            <p:ph type="dt" sz="half" idx="6"/>
          </p:nvPr>
        </p:nvSpPr>
        <p:spPr/>
        <p:txBody>
          <a:bodyPr lIns="0" tIns="0" rIns="0" bIns="0"/>
          <a:lstStyle>
            <a:lvl1pPr>
              <a:defRPr sz="1400" b="1" i="1">
                <a:solidFill>
                  <a:schemeClr val="tx1"/>
                </a:solidFill>
                <a:latin typeface="Arial"/>
                <a:cs typeface="Arial"/>
              </a:defRPr>
            </a:lvl1pPr>
          </a:lstStyle>
          <a:p>
            <a:pPr marL="12700">
              <a:lnSpc>
                <a:spcPts val="1639"/>
              </a:lnSpc>
            </a:pPr>
            <a:r>
              <a:rPr spc="-15" dirty="0"/>
              <a:t>Computer</a:t>
            </a:r>
            <a:r>
              <a:rPr spc="-75" dirty="0"/>
              <a:t> </a:t>
            </a:r>
            <a:r>
              <a:rPr spc="-10" dirty="0"/>
              <a:t>Organization</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1" i="1">
                <a:solidFill>
                  <a:schemeClr val="tx1"/>
                </a:solidFill>
                <a:latin typeface="Arial"/>
                <a:cs typeface="Arial"/>
              </a:defRPr>
            </a:lvl1pPr>
          </a:lstStyle>
          <a:p>
            <a:pPr marL="12700">
              <a:lnSpc>
                <a:spcPts val="1639"/>
              </a:lnSpc>
            </a:pPr>
            <a:r>
              <a:rPr spc="-10" dirty="0"/>
              <a:t>C</a:t>
            </a:r>
            <a:r>
              <a:rPr spc="-15" dirty="0"/>
              <a:t>o</a:t>
            </a:r>
            <a:r>
              <a:rPr spc="-5" dirty="0"/>
              <a:t>m</a:t>
            </a:r>
            <a:r>
              <a:rPr spc="-20" dirty="0"/>
              <a:t>pu</a:t>
            </a:r>
            <a:r>
              <a:rPr spc="-15" dirty="0"/>
              <a:t>te</a:t>
            </a:r>
            <a:r>
              <a:rPr spc="-5" dirty="0"/>
              <a:t>r</a:t>
            </a:r>
            <a:r>
              <a:rPr spc="-114" dirty="0"/>
              <a:t> </a:t>
            </a:r>
            <a:r>
              <a:rPr spc="-10" dirty="0"/>
              <a:t>A</a:t>
            </a:r>
            <a:r>
              <a:rPr spc="5" dirty="0"/>
              <a:t>r</a:t>
            </a:r>
            <a:r>
              <a:rPr spc="-15" dirty="0"/>
              <a:t>c</a:t>
            </a:r>
            <a:r>
              <a:rPr spc="-20" dirty="0"/>
              <a:t>h</a:t>
            </a:r>
            <a:r>
              <a:rPr spc="-5" dirty="0"/>
              <a:t>i</a:t>
            </a:r>
            <a:r>
              <a:rPr spc="-20" dirty="0"/>
              <a:t>t</a:t>
            </a:r>
            <a:r>
              <a:rPr spc="-15" dirty="0"/>
              <a:t>ect</a:t>
            </a:r>
            <a:r>
              <a:rPr spc="-20" dirty="0"/>
              <a:t>u</a:t>
            </a:r>
            <a:r>
              <a:rPr dirty="0"/>
              <a:t>r</a:t>
            </a:r>
            <a:r>
              <a:rPr spc="-15" dirty="0"/>
              <a:t>e</a:t>
            </a:r>
            <a:r>
              <a:rPr spc="-5" dirty="0"/>
              <a:t>s</a:t>
            </a:r>
            <a:r>
              <a:rPr spc="-60" dirty="0"/>
              <a:t> </a:t>
            </a:r>
            <a:r>
              <a:rPr spc="-20" dirty="0"/>
              <a:t>L</a:t>
            </a:r>
            <a:r>
              <a:rPr spc="-15" dirty="0"/>
              <a:t>a</a:t>
            </a:r>
            <a:r>
              <a:rPr spc="-5" dirty="0"/>
              <a:t>b</a:t>
            </a:r>
          </a:p>
        </p:txBody>
      </p:sp>
      <p:sp>
        <p:nvSpPr>
          <p:cNvPr id="4" name="Holder 4"/>
          <p:cNvSpPr>
            <a:spLocks noGrp="1"/>
          </p:cNvSpPr>
          <p:nvPr>
            <p:ph type="dt" sz="half" idx="6"/>
          </p:nvPr>
        </p:nvSpPr>
        <p:spPr/>
        <p:txBody>
          <a:bodyPr lIns="0" tIns="0" rIns="0" bIns="0"/>
          <a:lstStyle>
            <a:lvl1pPr>
              <a:defRPr sz="1400" b="1" i="1">
                <a:solidFill>
                  <a:schemeClr val="tx1"/>
                </a:solidFill>
                <a:latin typeface="Arial"/>
                <a:cs typeface="Arial"/>
              </a:defRPr>
            </a:lvl1pPr>
          </a:lstStyle>
          <a:p>
            <a:pPr marL="12700">
              <a:lnSpc>
                <a:spcPts val="1639"/>
              </a:lnSpc>
            </a:pPr>
            <a:r>
              <a:rPr spc="-15" dirty="0"/>
              <a:t>Computer</a:t>
            </a:r>
            <a:r>
              <a:rPr spc="-75" dirty="0"/>
              <a:t> </a:t>
            </a:r>
            <a:r>
              <a:rPr spc="-10" dirty="0"/>
              <a:t>Organization</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1" i="1">
                <a:solidFill>
                  <a:schemeClr val="tx1"/>
                </a:solidFill>
                <a:latin typeface="Arial"/>
                <a:cs typeface="Arial"/>
              </a:defRPr>
            </a:lvl1pPr>
          </a:lstStyle>
          <a:p>
            <a:pPr marL="12700">
              <a:lnSpc>
                <a:spcPts val="1639"/>
              </a:lnSpc>
            </a:pPr>
            <a:r>
              <a:rPr spc="-10" dirty="0"/>
              <a:t>C</a:t>
            </a:r>
            <a:r>
              <a:rPr spc="-15" dirty="0"/>
              <a:t>o</a:t>
            </a:r>
            <a:r>
              <a:rPr spc="-5" dirty="0"/>
              <a:t>m</a:t>
            </a:r>
            <a:r>
              <a:rPr spc="-20" dirty="0"/>
              <a:t>pu</a:t>
            </a:r>
            <a:r>
              <a:rPr spc="-15" dirty="0"/>
              <a:t>te</a:t>
            </a:r>
            <a:r>
              <a:rPr spc="-5" dirty="0"/>
              <a:t>r</a:t>
            </a:r>
            <a:r>
              <a:rPr spc="-114" dirty="0"/>
              <a:t> </a:t>
            </a:r>
            <a:r>
              <a:rPr spc="-10" dirty="0"/>
              <a:t>A</a:t>
            </a:r>
            <a:r>
              <a:rPr spc="5" dirty="0"/>
              <a:t>r</a:t>
            </a:r>
            <a:r>
              <a:rPr spc="-15" dirty="0"/>
              <a:t>c</a:t>
            </a:r>
            <a:r>
              <a:rPr spc="-20" dirty="0"/>
              <a:t>h</a:t>
            </a:r>
            <a:r>
              <a:rPr spc="-5" dirty="0"/>
              <a:t>i</a:t>
            </a:r>
            <a:r>
              <a:rPr spc="-20" dirty="0"/>
              <a:t>t</a:t>
            </a:r>
            <a:r>
              <a:rPr spc="-15" dirty="0"/>
              <a:t>ect</a:t>
            </a:r>
            <a:r>
              <a:rPr spc="-20" dirty="0"/>
              <a:t>u</a:t>
            </a:r>
            <a:r>
              <a:rPr dirty="0"/>
              <a:t>r</a:t>
            </a:r>
            <a:r>
              <a:rPr spc="-15" dirty="0"/>
              <a:t>e</a:t>
            </a:r>
            <a:r>
              <a:rPr spc="-5" dirty="0"/>
              <a:t>s</a:t>
            </a:r>
            <a:r>
              <a:rPr spc="-60" dirty="0"/>
              <a:t> </a:t>
            </a:r>
            <a:r>
              <a:rPr spc="-20" dirty="0"/>
              <a:t>L</a:t>
            </a:r>
            <a:r>
              <a:rPr spc="-15" dirty="0"/>
              <a:t>a</a:t>
            </a:r>
            <a:r>
              <a:rPr spc="-5" dirty="0"/>
              <a:t>b</a:t>
            </a:r>
          </a:p>
        </p:txBody>
      </p:sp>
      <p:sp>
        <p:nvSpPr>
          <p:cNvPr id="3" name="Holder 3"/>
          <p:cNvSpPr>
            <a:spLocks noGrp="1"/>
          </p:cNvSpPr>
          <p:nvPr>
            <p:ph type="dt" sz="half" idx="6"/>
          </p:nvPr>
        </p:nvSpPr>
        <p:spPr/>
        <p:txBody>
          <a:bodyPr lIns="0" tIns="0" rIns="0" bIns="0"/>
          <a:lstStyle>
            <a:lvl1pPr>
              <a:defRPr sz="1400" b="1" i="1">
                <a:solidFill>
                  <a:schemeClr val="tx1"/>
                </a:solidFill>
                <a:latin typeface="Arial"/>
                <a:cs typeface="Arial"/>
              </a:defRPr>
            </a:lvl1pPr>
          </a:lstStyle>
          <a:p>
            <a:pPr marL="12700">
              <a:lnSpc>
                <a:spcPts val="1639"/>
              </a:lnSpc>
            </a:pPr>
            <a:r>
              <a:rPr spc="-15" dirty="0"/>
              <a:t>Computer</a:t>
            </a:r>
            <a:r>
              <a:rPr spc="-75" dirty="0"/>
              <a:t> </a:t>
            </a:r>
            <a:r>
              <a:rPr spc="-10" dirty="0"/>
              <a:t>Organization</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85545" y="282702"/>
            <a:ext cx="6972909" cy="391159"/>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a:xfrm>
            <a:off x="362458" y="3250514"/>
            <a:ext cx="8419083" cy="2987040"/>
          </a:xfrm>
          <a:prstGeom prst="rect">
            <a:avLst/>
          </a:prstGeom>
        </p:spPr>
        <p:txBody>
          <a:bodyPr wrap="square" lIns="0" tIns="0" rIns="0" bIns="0">
            <a:spAutoFit/>
          </a:bodyPr>
          <a:lstStyle>
            <a:lvl1pPr>
              <a:defRPr sz="18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6654545" y="6592298"/>
            <a:ext cx="2380615" cy="223520"/>
          </a:xfrm>
          <a:prstGeom prst="rect">
            <a:avLst/>
          </a:prstGeom>
        </p:spPr>
        <p:txBody>
          <a:bodyPr wrap="square" lIns="0" tIns="0" rIns="0" bIns="0">
            <a:spAutoFit/>
          </a:bodyPr>
          <a:lstStyle>
            <a:lvl1pPr>
              <a:defRPr sz="1400" b="1" i="1">
                <a:solidFill>
                  <a:schemeClr val="tx1"/>
                </a:solidFill>
                <a:latin typeface="Arial"/>
                <a:cs typeface="Arial"/>
              </a:defRPr>
            </a:lvl1pPr>
          </a:lstStyle>
          <a:p>
            <a:pPr marL="12700">
              <a:lnSpc>
                <a:spcPts val="1639"/>
              </a:lnSpc>
            </a:pPr>
            <a:r>
              <a:rPr spc="-10" dirty="0"/>
              <a:t>C</a:t>
            </a:r>
            <a:r>
              <a:rPr spc="-15" dirty="0"/>
              <a:t>o</a:t>
            </a:r>
            <a:r>
              <a:rPr spc="-5" dirty="0"/>
              <a:t>m</a:t>
            </a:r>
            <a:r>
              <a:rPr spc="-20" dirty="0"/>
              <a:t>pu</a:t>
            </a:r>
            <a:r>
              <a:rPr spc="-15" dirty="0"/>
              <a:t>te</a:t>
            </a:r>
            <a:r>
              <a:rPr spc="-5" dirty="0"/>
              <a:t>r</a:t>
            </a:r>
            <a:r>
              <a:rPr spc="-114" dirty="0"/>
              <a:t> </a:t>
            </a:r>
            <a:r>
              <a:rPr spc="-10" dirty="0"/>
              <a:t>A</a:t>
            </a:r>
            <a:r>
              <a:rPr spc="5" dirty="0"/>
              <a:t>r</a:t>
            </a:r>
            <a:r>
              <a:rPr spc="-15" dirty="0"/>
              <a:t>c</a:t>
            </a:r>
            <a:r>
              <a:rPr spc="-20" dirty="0"/>
              <a:t>h</a:t>
            </a:r>
            <a:r>
              <a:rPr spc="-5" dirty="0"/>
              <a:t>i</a:t>
            </a:r>
            <a:r>
              <a:rPr spc="-20" dirty="0"/>
              <a:t>t</a:t>
            </a:r>
            <a:r>
              <a:rPr spc="-15" dirty="0"/>
              <a:t>ect</a:t>
            </a:r>
            <a:r>
              <a:rPr spc="-20" dirty="0"/>
              <a:t>u</a:t>
            </a:r>
            <a:r>
              <a:rPr dirty="0"/>
              <a:t>r</a:t>
            </a:r>
            <a:r>
              <a:rPr spc="-15" dirty="0"/>
              <a:t>e</a:t>
            </a:r>
            <a:r>
              <a:rPr spc="-5" dirty="0"/>
              <a:t>s</a:t>
            </a:r>
            <a:r>
              <a:rPr spc="-60" dirty="0"/>
              <a:t> </a:t>
            </a:r>
            <a:r>
              <a:rPr spc="-20" dirty="0"/>
              <a:t>L</a:t>
            </a:r>
            <a:r>
              <a:rPr spc="-15" dirty="0"/>
              <a:t>a</a:t>
            </a:r>
            <a:r>
              <a:rPr spc="-5" dirty="0"/>
              <a:t>b</a:t>
            </a:r>
          </a:p>
        </p:txBody>
      </p:sp>
      <p:sp>
        <p:nvSpPr>
          <p:cNvPr id="5" name="Holder 5"/>
          <p:cNvSpPr>
            <a:spLocks noGrp="1"/>
          </p:cNvSpPr>
          <p:nvPr>
            <p:ph type="dt" sz="half" idx="6"/>
          </p:nvPr>
        </p:nvSpPr>
        <p:spPr>
          <a:xfrm>
            <a:off x="340868" y="6624301"/>
            <a:ext cx="1978025" cy="223520"/>
          </a:xfrm>
          <a:prstGeom prst="rect">
            <a:avLst/>
          </a:prstGeom>
        </p:spPr>
        <p:txBody>
          <a:bodyPr wrap="square" lIns="0" tIns="0" rIns="0" bIns="0">
            <a:spAutoFit/>
          </a:bodyPr>
          <a:lstStyle>
            <a:lvl1pPr>
              <a:defRPr sz="1400" b="1" i="1">
                <a:solidFill>
                  <a:schemeClr val="tx1"/>
                </a:solidFill>
                <a:latin typeface="Arial"/>
                <a:cs typeface="Arial"/>
              </a:defRPr>
            </a:lvl1pPr>
          </a:lstStyle>
          <a:p>
            <a:pPr marL="12700">
              <a:lnSpc>
                <a:spcPts val="1639"/>
              </a:lnSpc>
            </a:pPr>
            <a:r>
              <a:rPr spc="-15" dirty="0"/>
              <a:t>Computer</a:t>
            </a:r>
            <a:r>
              <a:rPr spc="-75" dirty="0"/>
              <a:t> </a:t>
            </a:r>
            <a:r>
              <a:rPr spc="-10" dirty="0"/>
              <a:t>Organization</a:t>
            </a: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 Id="rId5" Type="http://schemas.openxmlformats.org/officeDocument/2006/relationships/image" Target="../media/image56.png"/><Relationship Id="rId4" Type="http://schemas.openxmlformats.org/officeDocument/2006/relationships/image" Target="../media/image55.jpeg"/></Relationships>
</file>

<file path=ppt/slides/_rels/slide12.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18" Type="http://schemas.openxmlformats.org/officeDocument/2006/relationships/image" Target="../media/image73.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57.png"/><Relationship Id="rId16" Type="http://schemas.openxmlformats.org/officeDocument/2006/relationships/image" Target="../media/image71.png"/><Relationship Id="rId20" Type="http://schemas.openxmlformats.org/officeDocument/2006/relationships/image" Target="../media/image75.png"/><Relationship Id="rId1" Type="http://schemas.openxmlformats.org/officeDocument/2006/relationships/slideLayout" Target="../slideLayouts/slideLayout5.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5" Type="http://schemas.openxmlformats.org/officeDocument/2006/relationships/image" Target="../media/image70.png"/><Relationship Id="rId10" Type="http://schemas.openxmlformats.org/officeDocument/2006/relationships/image" Target="../media/image65.png"/><Relationship Id="rId19" Type="http://schemas.openxmlformats.org/officeDocument/2006/relationships/image" Target="../media/image74.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 Id="rId4" Type="http://schemas.openxmlformats.org/officeDocument/2006/relationships/image" Target="../media/image78.png"/></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5.xml"/><Relationship Id="rId5" Type="http://schemas.openxmlformats.org/officeDocument/2006/relationships/image" Target="../media/image87.png"/><Relationship Id="rId4" Type="http://schemas.openxmlformats.org/officeDocument/2006/relationships/image" Target="../media/image86.png"/></Relationships>
</file>

<file path=ppt/slides/_rels/slide2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3" Type="http://schemas.openxmlformats.org/officeDocument/2006/relationships/image" Target="../media/image90.png"/><Relationship Id="rId7" Type="http://schemas.openxmlformats.org/officeDocument/2006/relationships/image" Target="../media/image94.png"/><Relationship Id="rId12" Type="http://schemas.openxmlformats.org/officeDocument/2006/relationships/image" Target="../media/image99.png"/><Relationship Id="rId2" Type="http://schemas.openxmlformats.org/officeDocument/2006/relationships/image" Target="../media/image89.png"/><Relationship Id="rId1" Type="http://schemas.openxmlformats.org/officeDocument/2006/relationships/slideLayout" Target="../slideLayouts/slideLayout5.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image" Target="../media/image92.png"/><Relationship Id="rId15" Type="http://schemas.openxmlformats.org/officeDocument/2006/relationships/image" Target="../media/image102.png"/><Relationship Id="rId10" Type="http://schemas.openxmlformats.org/officeDocument/2006/relationships/image" Target="../media/image97.png"/><Relationship Id="rId4" Type="http://schemas.openxmlformats.org/officeDocument/2006/relationships/image" Target="../media/image91.png"/><Relationship Id="rId9" Type="http://schemas.openxmlformats.org/officeDocument/2006/relationships/image" Target="../media/image96.png"/><Relationship Id="rId14" Type="http://schemas.openxmlformats.org/officeDocument/2006/relationships/image" Target="../media/image101.png"/></Relationships>
</file>

<file path=ppt/slides/_rels/slide25.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5.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5.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31.xml.rels><?xml version="1.0" encoding="UTF-8" standalone="yes"?>
<Relationships xmlns="http://schemas.openxmlformats.org/package/2006/relationships"><Relationship Id="rId3" Type="http://schemas.openxmlformats.org/officeDocument/2006/relationships/image" Target="../media/image115.jpe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jpeg"/></Relationships>
</file>

<file path=ppt/slides/_rels/slide32.xml.rels><?xml version="1.0" encoding="UTF-8" standalone="yes"?>
<Relationships xmlns="http://schemas.openxmlformats.org/package/2006/relationships"><Relationship Id="rId3" Type="http://schemas.openxmlformats.org/officeDocument/2006/relationships/image" Target="../media/image118.jpeg"/><Relationship Id="rId2" Type="http://schemas.openxmlformats.org/officeDocument/2006/relationships/image" Target="../media/image117.jpeg"/><Relationship Id="rId1" Type="http://schemas.openxmlformats.org/officeDocument/2006/relationships/slideLayout" Target="../slideLayouts/slideLayout2.xml"/><Relationship Id="rId4" Type="http://schemas.openxmlformats.org/officeDocument/2006/relationships/image" Target="../media/image119.png"/></Relationships>
</file>

<file path=ppt/slides/_rels/slide33.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 Id="rId4" Type="http://schemas.openxmlformats.org/officeDocument/2006/relationships/image" Target="../media/image1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40.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21" Type="http://schemas.openxmlformats.org/officeDocument/2006/relationships/image" Target="../media/image43.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image" Target="../media/image24.png"/><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5.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image" Target="../media/image46.pn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5.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png"/></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123825" cy="23812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Arial"/>
                <a:cs typeface="Arial"/>
              </a:rPr>
              <a:t>1</a:t>
            </a:r>
            <a:endParaRPr sz="1400">
              <a:latin typeface="Arial"/>
              <a:cs typeface="Arial"/>
            </a:endParaRPr>
          </a:p>
        </p:txBody>
      </p:sp>
      <p:sp>
        <p:nvSpPr>
          <p:cNvPr id="6" name="object 6"/>
          <p:cNvSpPr/>
          <p:nvPr/>
        </p:nvSpPr>
        <p:spPr>
          <a:xfrm>
            <a:off x="115824" y="257935"/>
            <a:ext cx="8915400" cy="6081159"/>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2161413" y="1578355"/>
            <a:ext cx="3604260" cy="3089910"/>
          </a:xfrm>
          <a:prstGeom prst="rect">
            <a:avLst/>
          </a:prstGeom>
        </p:spPr>
        <p:txBody>
          <a:bodyPr vert="horz" wrap="square" lIns="0" tIns="12700" rIns="0" bIns="0" rtlCol="0">
            <a:spAutoFit/>
          </a:bodyPr>
          <a:lstStyle/>
          <a:p>
            <a:pPr marL="155575" indent="-143510">
              <a:lnSpc>
                <a:spcPct val="100000"/>
              </a:lnSpc>
              <a:spcBef>
                <a:spcPts val="100"/>
              </a:spcBef>
              <a:buFont typeface="Arial MT"/>
              <a:buChar char="•"/>
              <a:tabLst>
                <a:tab pos="156210" algn="l"/>
              </a:tabLst>
            </a:pPr>
            <a:r>
              <a:rPr sz="1800" b="1" dirty="0">
                <a:latin typeface="Arial"/>
                <a:cs typeface="Arial"/>
              </a:rPr>
              <a:t>Memory</a:t>
            </a:r>
            <a:r>
              <a:rPr sz="1800" b="1" spc="-114" dirty="0">
                <a:latin typeface="Arial"/>
                <a:cs typeface="Arial"/>
              </a:rPr>
              <a:t> </a:t>
            </a:r>
            <a:r>
              <a:rPr sz="1800" b="1" dirty="0">
                <a:latin typeface="Arial"/>
                <a:cs typeface="Arial"/>
              </a:rPr>
              <a:t>Hierarchy</a:t>
            </a:r>
            <a:endParaRPr sz="1800">
              <a:latin typeface="Arial"/>
              <a:cs typeface="Arial"/>
            </a:endParaRPr>
          </a:p>
          <a:p>
            <a:pPr marL="155575" indent="-143510">
              <a:lnSpc>
                <a:spcPct val="100000"/>
              </a:lnSpc>
              <a:spcBef>
                <a:spcPts val="1490"/>
              </a:spcBef>
              <a:buFont typeface="Arial MT"/>
              <a:buChar char="•"/>
              <a:tabLst>
                <a:tab pos="156210" algn="l"/>
              </a:tabLst>
            </a:pPr>
            <a:r>
              <a:rPr sz="1800" b="1" dirty="0">
                <a:latin typeface="Arial"/>
                <a:cs typeface="Arial"/>
              </a:rPr>
              <a:t>Main</a:t>
            </a:r>
            <a:r>
              <a:rPr sz="1800" b="1" spc="-85" dirty="0">
                <a:latin typeface="Arial"/>
                <a:cs typeface="Arial"/>
              </a:rPr>
              <a:t> </a:t>
            </a:r>
            <a:r>
              <a:rPr sz="1800" b="1" dirty="0">
                <a:latin typeface="Arial"/>
                <a:cs typeface="Arial"/>
              </a:rPr>
              <a:t>Memory</a:t>
            </a:r>
            <a:endParaRPr sz="1800">
              <a:latin typeface="Arial"/>
              <a:cs typeface="Arial"/>
            </a:endParaRPr>
          </a:p>
          <a:p>
            <a:pPr marL="146685" indent="-134620">
              <a:lnSpc>
                <a:spcPct val="100000"/>
              </a:lnSpc>
              <a:spcBef>
                <a:spcPts val="1510"/>
              </a:spcBef>
              <a:buFont typeface="Arial MT"/>
              <a:buChar char="•"/>
              <a:tabLst>
                <a:tab pos="147320" algn="l"/>
              </a:tabLst>
            </a:pPr>
            <a:r>
              <a:rPr sz="1800" b="1" spc="-5" dirty="0">
                <a:latin typeface="Arial"/>
                <a:cs typeface="Arial"/>
              </a:rPr>
              <a:t>Auxiliary</a:t>
            </a:r>
            <a:r>
              <a:rPr sz="1800" b="1" spc="-85" dirty="0">
                <a:latin typeface="Arial"/>
                <a:cs typeface="Arial"/>
              </a:rPr>
              <a:t> </a:t>
            </a:r>
            <a:r>
              <a:rPr sz="1800" b="1" dirty="0">
                <a:latin typeface="Arial"/>
                <a:cs typeface="Arial"/>
              </a:rPr>
              <a:t>Memory</a:t>
            </a:r>
            <a:endParaRPr sz="1800">
              <a:latin typeface="Arial"/>
              <a:cs typeface="Arial"/>
            </a:endParaRPr>
          </a:p>
          <a:p>
            <a:pPr marL="146685" indent="-134620">
              <a:lnSpc>
                <a:spcPct val="100000"/>
              </a:lnSpc>
              <a:spcBef>
                <a:spcPts val="1490"/>
              </a:spcBef>
              <a:buFont typeface="Arial MT"/>
              <a:buChar char="•"/>
              <a:tabLst>
                <a:tab pos="147320" algn="l"/>
              </a:tabLst>
            </a:pPr>
            <a:r>
              <a:rPr sz="1800" b="1" spc="-5" dirty="0">
                <a:latin typeface="Arial"/>
                <a:cs typeface="Arial"/>
              </a:rPr>
              <a:t>Associative</a:t>
            </a:r>
            <a:r>
              <a:rPr sz="1800" b="1" spc="-85" dirty="0">
                <a:latin typeface="Arial"/>
                <a:cs typeface="Arial"/>
              </a:rPr>
              <a:t> </a:t>
            </a:r>
            <a:r>
              <a:rPr sz="1800" b="1" dirty="0">
                <a:latin typeface="Arial"/>
                <a:cs typeface="Arial"/>
              </a:rPr>
              <a:t>Memory</a:t>
            </a:r>
            <a:endParaRPr sz="1800">
              <a:latin typeface="Arial"/>
              <a:cs typeface="Arial"/>
            </a:endParaRPr>
          </a:p>
          <a:p>
            <a:pPr marL="155575" indent="-143510">
              <a:lnSpc>
                <a:spcPct val="100000"/>
              </a:lnSpc>
              <a:spcBef>
                <a:spcPts val="1515"/>
              </a:spcBef>
              <a:buFont typeface="Arial MT"/>
              <a:buChar char="•"/>
              <a:tabLst>
                <a:tab pos="156210" algn="l"/>
              </a:tabLst>
            </a:pPr>
            <a:r>
              <a:rPr sz="1800" b="1" spc="-5" dirty="0">
                <a:latin typeface="Arial"/>
                <a:cs typeface="Arial"/>
              </a:rPr>
              <a:t>Ca</a:t>
            </a:r>
            <a:r>
              <a:rPr sz="1800" b="1" dirty="0">
                <a:latin typeface="Arial"/>
                <a:cs typeface="Arial"/>
              </a:rPr>
              <a:t>c</a:t>
            </a:r>
            <a:r>
              <a:rPr sz="1800" b="1" spc="-5" dirty="0">
                <a:latin typeface="Arial"/>
                <a:cs typeface="Arial"/>
              </a:rPr>
              <a:t>he</a:t>
            </a:r>
            <a:r>
              <a:rPr sz="1800" b="1" spc="-100" dirty="0">
                <a:latin typeface="Arial"/>
                <a:cs typeface="Arial"/>
              </a:rPr>
              <a:t> </a:t>
            </a:r>
            <a:r>
              <a:rPr sz="1800" b="1" spc="10" dirty="0">
                <a:latin typeface="Arial"/>
                <a:cs typeface="Arial"/>
              </a:rPr>
              <a:t>M</a:t>
            </a:r>
            <a:r>
              <a:rPr sz="1800" b="1" dirty="0">
                <a:latin typeface="Arial"/>
                <a:cs typeface="Arial"/>
              </a:rPr>
              <a:t>em</a:t>
            </a:r>
            <a:r>
              <a:rPr sz="1800" b="1" spc="-5" dirty="0">
                <a:latin typeface="Arial"/>
                <a:cs typeface="Arial"/>
              </a:rPr>
              <a:t>ory</a:t>
            </a:r>
            <a:endParaRPr sz="1800">
              <a:latin typeface="Arial"/>
              <a:cs typeface="Arial"/>
            </a:endParaRPr>
          </a:p>
          <a:p>
            <a:pPr marL="155575" indent="-143510">
              <a:lnSpc>
                <a:spcPct val="100000"/>
              </a:lnSpc>
              <a:spcBef>
                <a:spcPts val="1490"/>
              </a:spcBef>
              <a:buFont typeface="Arial MT"/>
              <a:buChar char="•"/>
              <a:tabLst>
                <a:tab pos="156210" algn="l"/>
              </a:tabLst>
            </a:pPr>
            <a:r>
              <a:rPr sz="1800" b="1" spc="-30" dirty="0">
                <a:latin typeface="Arial"/>
                <a:cs typeface="Arial"/>
              </a:rPr>
              <a:t>V</a:t>
            </a:r>
            <a:r>
              <a:rPr sz="1800" b="1" dirty="0">
                <a:latin typeface="Arial"/>
                <a:cs typeface="Arial"/>
              </a:rPr>
              <a:t>irtual</a:t>
            </a:r>
            <a:r>
              <a:rPr sz="1800" b="1" spc="-155" dirty="0">
                <a:latin typeface="Arial"/>
                <a:cs typeface="Arial"/>
              </a:rPr>
              <a:t> </a:t>
            </a:r>
            <a:r>
              <a:rPr sz="1800" b="1" spc="5" dirty="0">
                <a:latin typeface="Arial"/>
                <a:cs typeface="Arial"/>
              </a:rPr>
              <a:t>M</a:t>
            </a:r>
            <a:r>
              <a:rPr sz="1800" b="1" dirty="0">
                <a:latin typeface="Arial"/>
                <a:cs typeface="Arial"/>
              </a:rPr>
              <a:t>emory</a:t>
            </a:r>
            <a:endParaRPr sz="1800">
              <a:latin typeface="Arial"/>
              <a:cs typeface="Arial"/>
            </a:endParaRPr>
          </a:p>
          <a:p>
            <a:pPr marL="155575" indent="-143510">
              <a:lnSpc>
                <a:spcPct val="100000"/>
              </a:lnSpc>
              <a:spcBef>
                <a:spcPts val="1515"/>
              </a:spcBef>
              <a:buFont typeface="Arial MT"/>
              <a:buChar char="•"/>
              <a:tabLst>
                <a:tab pos="156210" algn="l"/>
              </a:tabLst>
            </a:pPr>
            <a:r>
              <a:rPr sz="1800" b="1" dirty="0">
                <a:latin typeface="Arial"/>
                <a:cs typeface="Arial"/>
              </a:rPr>
              <a:t>Memory</a:t>
            </a:r>
            <a:r>
              <a:rPr sz="1800" b="1" spc="-110" dirty="0">
                <a:latin typeface="Arial"/>
                <a:cs typeface="Arial"/>
              </a:rPr>
              <a:t> </a:t>
            </a:r>
            <a:r>
              <a:rPr sz="1800" b="1" dirty="0">
                <a:latin typeface="Arial"/>
                <a:cs typeface="Arial"/>
              </a:rPr>
              <a:t>Management</a:t>
            </a:r>
            <a:r>
              <a:rPr sz="1800" b="1" spc="-110" dirty="0">
                <a:latin typeface="Arial"/>
                <a:cs typeface="Arial"/>
              </a:rPr>
              <a:t> </a:t>
            </a:r>
            <a:r>
              <a:rPr sz="1800" b="1" spc="5" dirty="0">
                <a:latin typeface="Arial"/>
                <a:cs typeface="Arial"/>
              </a:rPr>
              <a:t>Hardware</a:t>
            </a:r>
            <a:endParaRPr sz="1800">
              <a:latin typeface="Arial"/>
              <a:cs typeface="Arial"/>
            </a:endParaRPr>
          </a:p>
        </p:txBody>
      </p:sp>
      <p:sp>
        <p:nvSpPr>
          <p:cNvPr id="8" name="object 8"/>
          <p:cNvSpPr txBox="1">
            <a:spLocks noGrp="1"/>
          </p:cNvSpPr>
          <p:nvPr>
            <p:ph type="title"/>
          </p:nvPr>
        </p:nvSpPr>
        <p:spPr>
          <a:xfrm>
            <a:off x="2477452" y="497685"/>
            <a:ext cx="3906520" cy="391160"/>
          </a:xfrm>
          <a:prstGeom prst="rect">
            <a:avLst/>
          </a:prstGeom>
        </p:spPr>
        <p:txBody>
          <a:bodyPr vert="horz" wrap="square" lIns="0" tIns="12700" rIns="0" bIns="0" rtlCol="0">
            <a:spAutoFit/>
          </a:bodyPr>
          <a:lstStyle/>
          <a:p>
            <a:pPr marL="12700">
              <a:lnSpc>
                <a:spcPct val="100000"/>
              </a:lnSpc>
              <a:spcBef>
                <a:spcPts val="100"/>
              </a:spcBef>
              <a:tabLst>
                <a:tab pos="1555115" algn="l"/>
              </a:tabLst>
            </a:pPr>
            <a:r>
              <a:rPr u="sng" spc="-5" dirty="0"/>
              <a:t>MEMORY	</a:t>
            </a:r>
            <a:r>
              <a:rPr u="sng" spc="-15" dirty="0"/>
              <a:t>ORGANIZATION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123825" cy="23812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Arial"/>
                <a:cs typeface="Arial"/>
              </a:rPr>
              <a:t>8</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6" name="object 6"/>
          <p:cNvSpPr/>
          <p:nvPr/>
        </p:nvSpPr>
        <p:spPr>
          <a:xfrm>
            <a:off x="112965" y="295021"/>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2630551" y="532244"/>
            <a:ext cx="3846449" cy="382156"/>
          </a:xfrm>
          <a:prstGeom prst="rect">
            <a:avLst/>
          </a:prstGeom>
        </p:spPr>
        <p:txBody>
          <a:bodyPr vert="horz" wrap="square" lIns="0" tIns="12700" rIns="0" bIns="0" rtlCol="0">
            <a:spAutoFit/>
          </a:bodyPr>
          <a:lstStyle/>
          <a:p>
            <a:pPr marL="12700">
              <a:lnSpc>
                <a:spcPct val="100000"/>
              </a:lnSpc>
              <a:spcBef>
                <a:spcPts val="100"/>
              </a:spcBef>
            </a:pPr>
            <a:r>
              <a:rPr sz="2400" b="1" u="sng" spc="-30" dirty="0">
                <a:latin typeface="Arial"/>
                <a:cs typeface="Arial"/>
              </a:rPr>
              <a:t>ORGANIZATION</a:t>
            </a:r>
            <a:r>
              <a:rPr lang="en-IN" sz="2400" b="1" u="sng" spc="-30" dirty="0">
                <a:latin typeface="Arial"/>
                <a:cs typeface="Arial"/>
              </a:rPr>
              <a:t> OF CAM</a:t>
            </a:r>
            <a:endParaRPr sz="2400" u="sng" dirty="0">
              <a:latin typeface="Arial"/>
              <a:cs typeface="Arial"/>
            </a:endParaRPr>
          </a:p>
        </p:txBody>
      </p:sp>
      <p:sp>
        <p:nvSpPr>
          <p:cNvPr id="42" name="object 42"/>
          <p:cNvSpPr txBox="1"/>
          <p:nvPr/>
        </p:nvSpPr>
        <p:spPr>
          <a:xfrm>
            <a:off x="7326883" y="1270"/>
            <a:ext cx="1724025" cy="238125"/>
          </a:xfrm>
          <a:prstGeom prst="rect">
            <a:avLst/>
          </a:prstGeom>
        </p:spPr>
        <p:txBody>
          <a:bodyPr vert="horz" wrap="square" lIns="0" tIns="11430" rIns="0" bIns="0" rtlCol="0">
            <a:spAutoFit/>
          </a:bodyPr>
          <a:lstStyle/>
          <a:p>
            <a:pPr marL="12700">
              <a:lnSpc>
                <a:spcPct val="100000"/>
              </a:lnSpc>
              <a:spcBef>
                <a:spcPts val="90"/>
              </a:spcBef>
            </a:pPr>
            <a:r>
              <a:rPr sz="1400" b="1" i="1" spc="-15" dirty="0">
                <a:latin typeface="Arial"/>
                <a:cs typeface="Arial"/>
              </a:rPr>
              <a:t>Associative</a:t>
            </a:r>
            <a:r>
              <a:rPr sz="1400" b="1" i="1" spc="-75" dirty="0">
                <a:latin typeface="Arial"/>
                <a:cs typeface="Arial"/>
              </a:rPr>
              <a:t> </a:t>
            </a:r>
            <a:r>
              <a:rPr sz="1400" b="1" i="1" spc="-10" dirty="0">
                <a:latin typeface="Arial"/>
                <a:cs typeface="Arial"/>
              </a:rPr>
              <a:t>Memory</a:t>
            </a:r>
            <a:endParaRPr sz="1400">
              <a:latin typeface="Arial"/>
              <a:cs typeface="Arial"/>
            </a:endParaRPr>
          </a:p>
        </p:txBody>
      </p:sp>
      <p:pic>
        <p:nvPicPr>
          <p:cNvPr id="50" name="Picture 49">
            <a:extLst>
              <a:ext uri="{FF2B5EF4-FFF2-40B4-BE49-F238E27FC236}">
                <a16:creationId xmlns:a16="http://schemas.microsoft.com/office/drawing/2014/main" xmlns="" id="{2B2690A0-9F7D-3674-0448-D6834CDC3E8A}"/>
              </a:ext>
            </a:extLst>
          </p:cNvPr>
          <p:cNvPicPr>
            <a:picLocks noChangeAspect="1"/>
          </p:cNvPicPr>
          <p:nvPr/>
        </p:nvPicPr>
        <p:blipFill>
          <a:blip r:embed="rId2"/>
          <a:stretch>
            <a:fillRect/>
          </a:stretch>
        </p:blipFill>
        <p:spPr>
          <a:xfrm>
            <a:off x="1085202" y="1168439"/>
            <a:ext cx="6970927" cy="38846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123825" cy="23812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Arial"/>
                <a:cs typeface="Arial"/>
              </a:rPr>
              <a:t>9</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6" name="object 6"/>
          <p:cNvSpPr/>
          <p:nvPr/>
        </p:nvSpPr>
        <p:spPr>
          <a:xfrm>
            <a:off x="115823"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3410839" y="268985"/>
            <a:ext cx="1090295" cy="391160"/>
          </a:xfrm>
          <a:prstGeom prst="rect">
            <a:avLst/>
          </a:prstGeom>
        </p:spPr>
        <p:txBody>
          <a:bodyPr vert="horz" wrap="square" lIns="0" tIns="12700" rIns="0" bIns="0" rtlCol="0">
            <a:spAutoFit/>
          </a:bodyPr>
          <a:lstStyle/>
          <a:p>
            <a:pPr marL="12700">
              <a:lnSpc>
                <a:spcPct val="100000"/>
              </a:lnSpc>
              <a:spcBef>
                <a:spcPts val="100"/>
              </a:spcBef>
            </a:pPr>
            <a:r>
              <a:rPr sz="2400" b="1" u="sng" dirty="0">
                <a:latin typeface="Arial"/>
                <a:cs typeface="Arial"/>
              </a:rPr>
              <a:t>M</a:t>
            </a:r>
            <a:r>
              <a:rPr sz="2400" b="1" u="sng" spc="-254" dirty="0">
                <a:latin typeface="Arial"/>
                <a:cs typeface="Arial"/>
              </a:rPr>
              <a:t>A</a:t>
            </a:r>
            <a:r>
              <a:rPr sz="2400" b="1" u="sng" spc="-5" dirty="0">
                <a:latin typeface="Arial"/>
                <a:cs typeface="Arial"/>
              </a:rPr>
              <a:t>T</a:t>
            </a:r>
            <a:r>
              <a:rPr sz="2400" b="1" u="sng" spc="-35" dirty="0">
                <a:latin typeface="Arial"/>
                <a:cs typeface="Arial"/>
              </a:rPr>
              <a:t>C</a:t>
            </a:r>
            <a:r>
              <a:rPr sz="2400" b="1" u="sng" spc="-5" dirty="0">
                <a:latin typeface="Arial"/>
                <a:cs typeface="Arial"/>
              </a:rPr>
              <a:t>H</a:t>
            </a:r>
            <a:endParaRPr sz="2400" u="sng" dirty="0">
              <a:latin typeface="Arial"/>
              <a:cs typeface="Arial"/>
            </a:endParaRPr>
          </a:p>
        </p:txBody>
      </p:sp>
      <p:sp>
        <p:nvSpPr>
          <p:cNvPr id="8" name="object 8"/>
          <p:cNvSpPr txBox="1"/>
          <p:nvPr/>
        </p:nvSpPr>
        <p:spPr>
          <a:xfrm>
            <a:off x="4682490" y="268985"/>
            <a:ext cx="993775" cy="391160"/>
          </a:xfrm>
          <a:prstGeom prst="rect">
            <a:avLst/>
          </a:prstGeom>
        </p:spPr>
        <p:txBody>
          <a:bodyPr vert="horz" wrap="square" lIns="0" tIns="12700" rIns="0" bIns="0" rtlCol="0">
            <a:spAutoFit/>
          </a:bodyPr>
          <a:lstStyle/>
          <a:p>
            <a:pPr marL="12700">
              <a:lnSpc>
                <a:spcPct val="100000"/>
              </a:lnSpc>
              <a:spcBef>
                <a:spcPts val="100"/>
              </a:spcBef>
            </a:pPr>
            <a:r>
              <a:rPr sz="2400" b="1" u="sng" spc="-5" dirty="0">
                <a:latin typeface="Arial"/>
                <a:cs typeface="Arial"/>
              </a:rPr>
              <a:t>L</a:t>
            </a:r>
            <a:r>
              <a:rPr sz="2400" b="1" u="sng" spc="5" dirty="0">
                <a:latin typeface="Arial"/>
                <a:cs typeface="Arial"/>
              </a:rPr>
              <a:t>OG</a:t>
            </a:r>
            <a:r>
              <a:rPr sz="2400" b="1" u="sng" dirty="0">
                <a:latin typeface="Arial"/>
                <a:cs typeface="Arial"/>
              </a:rPr>
              <a:t>IC</a:t>
            </a:r>
            <a:endParaRPr sz="2400" u="sng" dirty="0">
              <a:latin typeface="Arial"/>
              <a:cs typeface="Arial"/>
            </a:endParaRPr>
          </a:p>
        </p:txBody>
      </p:sp>
      <p:sp>
        <p:nvSpPr>
          <p:cNvPr id="9" name="object 9"/>
          <p:cNvSpPr txBox="1"/>
          <p:nvPr/>
        </p:nvSpPr>
        <p:spPr>
          <a:xfrm>
            <a:off x="7326883" y="1270"/>
            <a:ext cx="1724025" cy="238125"/>
          </a:xfrm>
          <a:prstGeom prst="rect">
            <a:avLst/>
          </a:prstGeom>
        </p:spPr>
        <p:txBody>
          <a:bodyPr vert="horz" wrap="square" lIns="0" tIns="11430" rIns="0" bIns="0" rtlCol="0">
            <a:spAutoFit/>
          </a:bodyPr>
          <a:lstStyle/>
          <a:p>
            <a:pPr marL="12700">
              <a:lnSpc>
                <a:spcPct val="100000"/>
              </a:lnSpc>
              <a:spcBef>
                <a:spcPts val="90"/>
              </a:spcBef>
            </a:pPr>
            <a:r>
              <a:rPr sz="1400" b="1" i="1" spc="-15" dirty="0">
                <a:latin typeface="Arial"/>
                <a:cs typeface="Arial"/>
              </a:rPr>
              <a:t>Associative</a:t>
            </a:r>
            <a:r>
              <a:rPr sz="1400" b="1" i="1" spc="-75" dirty="0">
                <a:latin typeface="Arial"/>
                <a:cs typeface="Arial"/>
              </a:rPr>
              <a:t> </a:t>
            </a:r>
            <a:r>
              <a:rPr sz="1400" b="1" i="1" spc="-10" dirty="0">
                <a:latin typeface="Arial"/>
                <a:cs typeface="Arial"/>
              </a:rPr>
              <a:t>Memory</a:t>
            </a:r>
            <a:endParaRPr sz="1400">
              <a:latin typeface="Arial"/>
              <a:cs typeface="Arial"/>
            </a:endParaRPr>
          </a:p>
        </p:txBody>
      </p:sp>
      <p:sp>
        <p:nvSpPr>
          <p:cNvPr id="10" name="object 10"/>
          <p:cNvSpPr txBox="1"/>
          <p:nvPr/>
        </p:nvSpPr>
        <p:spPr>
          <a:xfrm>
            <a:off x="2027047" y="1058621"/>
            <a:ext cx="468630" cy="281940"/>
          </a:xfrm>
          <a:prstGeom prst="rect">
            <a:avLst/>
          </a:prstGeom>
        </p:spPr>
        <p:txBody>
          <a:bodyPr vert="horz" wrap="square" lIns="0" tIns="16510" rIns="0" bIns="0" rtlCol="0">
            <a:spAutoFit/>
          </a:bodyPr>
          <a:lstStyle/>
          <a:p>
            <a:pPr marL="12700">
              <a:lnSpc>
                <a:spcPct val="100000"/>
              </a:lnSpc>
              <a:spcBef>
                <a:spcPts val="130"/>
              </a:spcBef>
              <a:tabLst>
                <a:tab pos="292735" algn="l"/>
              </a:tabLst>
            </a:pPr>
            <a:r>
              <a:rPr sz="1650" spc="30" dirty="0">
                <a:latin typeface="Cambria Math"/>
                <a:cs typeface="Cambria Math"/>
              </a:rPr>
              <a:t>𝒋	</a:t>
            </a:r>
            <a:r>
              <a:rPr sz="1650" spc="25" dirty="0">
                <a:latin typeface="Cambria Math"/>
                <a:cs typeface="Cambria Math"/>
              </a:rPr>
              <a:t>𝒊</a:t>
            </a:r>
            <a:r>
              <a:rPr sz="1650" spc="30" dirty="0">
                <a:latin typeface="Cambria Math"/>
                <a:cs typeface="Cambria Math"/>
              </a:rPr>
              <a:t>𝒋</a:t>
            </a:r>
            <a:endParaRPr sz="1650">
              <a:latin typeface="Cambria Math"/>
              <a:cs typeface="Cambria Math"/>
            </a:endParaRPr>
          </a:p>
        </p:txBody>
      </p:sp>
      <p:sp>
        <p:nvSpPr>
          <p:cNvPr id="11" name="object 11"/>
          <p:cNvSpPr txBox="1"/>
          <p:nvPr/>
        </p:nvSpPr>
        <p:spPr>
          <a:xfrm>
            <a:off x="166115" y="906221"/>
            <a:ext cx="2268220" cy="377190"/>
          </a:xfrm>
          <a:prstGeom prst="rect">
            <a:avLst/>
          </a:prstGeom>
        </p:spPr>
        <p:txBody>
          <a:bodyPr vert="horz" wrap="square" lIns="0" tIns="13335" rIns="0" bIns="0" rtlCol="0">
            <a:spAutoFit/>
          </a:bodyPr>
          <a:lstStyle/>
          <a:p>
            <a:pPr marL="38100">
              <a:lnSpc>
                <a:spcPct val="100000"/>
              </a:lnSpc>
              <a:spcBef>
                <a:spcPts val="105"/>
              </a:spcBef>
            </a:pPr>
            <a:r>
              <a:rPr sz="2300" dirty="0">
                <a:latin typeface="Cambria Math"/>
                <a:cs typeface="Cambria Math"/>
              </a:rPr>
              <a:t>𝒙</a:t>
            </a:r>
            <a:r>
              <a:rPr sz="2475" baseline="-16835" dirty="0">
                <a:latin typeface="Cambria Math"/>
                <a:cs typeface="Cambria Math"/>
              </a:rPr>
              <a:t>𝒋</a:t>
            </a:r>
            <a:r>
              <a:rPr sz="2475" spc="532" baseline="-16835" dirty="0">
                <a:latin typeface="Cambria Math"/>
                <a:cs typeface="Cambria Math"/>
              </a:rPr>
              <a:t> </a:t>
            </a:r>
            <a:r>
              <a:rPr sz="2300" dirty="0">
                <a:latin typeface="Cambria Math"/>
                <a:cs typeface="Cambria Math"/>
              </a:rPr>
              <a:t>=</a:t>
            </a:r>
            <a:r>
              <a:rPr sz="2300" spc="105" dirty="0">
                <a:latin typeface="Cambria Math"/>
                <a:cs typeface="Cambria Math"/>
              </a:rPr>
              <a:t> </a:t>
            </a:r>
            <a:r>
              <a:rPr sz="2300" spc="25" dirty="0">
                <a:latin typeface="Cambria Math"/>
                <a:cs typeface="Cambria Math"/>
              </a:rPr>
              <a:t>𝑨</a:t>
            </a:r>
            <a:r>
              <a:rPr sz="2475" spc="37" baseline="-16835" dirty="0">
                <a:latin typeface="Cambria Math"/>
                <a:cs typeface="Cambria Math"/>
              </a:rPr>
              <a:t>𝒋</a:t>
            </a:r>
            <a:r>
              <a:rPr sz="2300" spc="25" dirty="0">
                <a:latin typeface="Cambria Math"/>
                <a:cs typeface="Cambria Math"/>
              </a:rPr>
              <a:t>𝑭</a:t>
            </a:r>
            <a:r>
              <a:rPr sz="2475" spc="37" baseline="-16835" dirty="0">
                <a:latin typeface="Cambria Math"/>
                <a:cs typeface="Cambria Math"/>
              </a:rPr>
              <a:t>𝒊𝒋</a:t>
            </a:r>
            <a:r>
              <a:rPr sz="2475" spc="359" baseline="-16835" dirty="0">
                <a:latin typeface="Cambria Math"/>
                <a:cs typeface="Cambria Math"/>
              </a:rPr>
              <a:t> </a:t>
            </a:r>
            <a:r>
              <a:rPr sz="2300" dirty="0">
                <a:latin typeface="Cambria Math"/>
                <a:cs typeface="Cambria Math"/>
              </a:rPr>
              <a:t>+</a:t>
            </a:r>
            <a:r>
              <a:rPr sz="2300" spc="-35" dirty="0">
                <a:latin typeface="Cambria Math"/>
                <a:cs typeface="Cambria Math"/>
              </a:rPr>
              <a:t> </a:t>
            </a:r>
            <a:r>
              <a:rPr sz="2300" spc="120" dirty="0">
                <a:latin typeface="Cambria Math"/>
                <a:cs typeface="Cambria Math"/>
              </a:rPr>
              <a:t>𝑨</a:t>
            </a:r>
            <a:r>
              <a:rPr sz="2475" spc="179" baseline="30303" dirty="0">
                <a:latin typeface="Cambria Math"/>
                <a:cs typeface="Cambria Math"/>
              </a:rPr>
              <a:t>′</a:t>
            </a:r>
            <a:r>
              <a:rPr sz="2300" spc="120" dirty="0">
                <a:latin typeface="Cambria Math"/>
                <a:cs typeface="Cambria Math"/>
              </a:rPr>
              <a:t>𝑭</a:t>
            </a:r>
            <a:r>
              <a:rPr sz="2475" spc="179" baseline="30303" dirty="0">
                <a:latin typeface="Cambria Math"/>
                <a:cs typeface="Cambria Math"/>
              </a:rPr>
              <a:t>′</a:t>
            </a:r>
            <a:endParaRPr sz="2475" baseline="30303">
              <a:latin typeface="Cambria Math"/>
              <a:cs typeface="Cambria Math"/>
            </a:endParaRPr>
          </a:p>
        </p:txBody>
      </p:sp>
      <p:sp>
        <p:nvSpPr>
          <p:cNvPr id="12" name="object 12"/>
          <p:cNvSpPr txBox="1"/>
          <p:nvPr/>
        </p:nvSpPr>
        <p:spPr>
          <a:xfrm>
            <a:off x="83819" y="1521078"/>
            <a:ext cx="2358390" cy="376555"/>
          </a:xfrm>
          <a:prstGeom prst="rect">
            <a:avLst/>
          </a:prstGeom>
        </p:spPr>
        <p:txBody>
          <a:bodyPr vert="horz" wrap="square" lIns="0" tIns="13335" rIns="0" bIns="0" rtlCol="0">
            <a:spAutoFit/>
          </a:bodyPr>
          <a:lstStyle/>
          <a:p>
            <a:pPr marL="38100">
              <a:lnSpc>
                <a:spcPct val="100000"/>
              </a:lnSpc>
              <a:spcBef>
                <a:spcPts val="105"/>
              </a:spcBef>
            </a:pPr>
            <a:r>
              <a:rPr sz="2300" spc="5" dirty="0">
                <a:latin typeface="Cambria Math"/>
                <a:cs typeface="Cambria Math"/>
              </a:rPr>
              <a:t>𝑴</a:t>
            </a:r>
            <a:r>
              <a:rPr sz="2475" spc="44" baseline="-16835" dirty="0">
                <a:latin typeface="Cambria Math"/>
                <a:cs typeface="Cambria Math"/>
              </a:rPr>
              <a:t>𝒊</a:t>
            </a:r>
            <a:r>
              <a:rPr sz="2475" baseline="-16835" dirty="0">
                <a:latin typeface="Cambria Math"/>
                <a:cs typeface="Cambria Math"/>
              </a:rPr>
              <a:t> </a:t>
            </a:r>
            <a:r>
              <a:rPr sz="2475" spc="-7" baseline="-16835" dirty="0">
                <a:latin typeface="Cambria Math"/>
                <a:cs typeface="Cambria Math"/>
              </a:rPr>
              <a:t> </a:t>
            </a:r>
            <a:r>
              <a:rPr sz="2300" dirty="0">
                <a:latin typeface="Cambria Math"/>
                <a:cs typeface="Cambria Math"/>
              </a:rPr>
              <a:t>=</a:t>
            </a:r>
            <a:r>
              <a:rPr sz="2300" spc="120" dirty="0">
                <a:latin typeface="Cambria Math"/>
                <a:cs typeface="Cambria Math"/>
              </a:rPr>
              <a:t> </a:t>
            </a:r>
            <a:r>
              <a:rPr sz="2300" spc="-10" dirty="0">
                <a:latin typeface="Cambria Math"/>
                <a:cs typeface="Cambria Math"/>
              </a:rPr>
              <a:t>𝒙</a:t>
            </a:r>
            <a:r>
              <a:rPr sz="2475" spc="187" baseline="-16835" dirty="0">
                <a:latin typeface="Cambria Math"/>
                <a:cs typeface="Cambria Math"/>
              </a:rPr>
              <a:t>𝟏</a:t>
            </a:r>
            <a:r>
              <a:rPr sz="2300" spc="-10" dirty="0">
                <a:latin typeface="Cambria Math"/>
                <a:cs typeface="Cambria Math"/>
              </a:rPr>
              <a:t>𝒙</a:t>
            </a:r>
            <a:r>
              <a:rPr sz="2475" spc="187" baseline="-16835" dirty="0">
                <a:latin typeface="Cambria Math"/>
                <a:cs typeface="Cambria Math"/>
              </a:rPr>
              <a:t>𝟐</a:t>
            </a:r>
            <a:r>
              <a:rPr sz="2300" spc="-10" dirty="0">
                <a:latin typeface="Cambria Math"/>
                <a:cs typeface="Cambria Math"/>
              </a:rPr>
              <a:t>𝒙</a:t>
            </a:r>
            <a:r>
              <a:rPr sz="2475" spc="44" baseline="-16835" dirty="0">
                <a:latin typeface="Cambria Math"/>
                <a:cs typeface="Cambria Math"/>
              </a:rPr>
              <a:t>𝟑</a:t>
            </a:r>
            <a:r>
              <a:rPr sz="2475" spc="142" baseline="-16835" dirty="0">
                <a:latin typeface="Cambria Math"/>
                <a:cs typeface="Cambria Math"/>
              </a:rPr>
              <a:t> </a:t>
            </a:r>
            <a:r>
              <a:rPr sz="2300" dirty="0">
                <a:latin typeface="Cambria Math"/>
                <a:cs typeface="Cambria Math"/>
              </a:rPr>
              <a:t>…</a:t>
            </a:r>
            <a:r>
              <a:rPr sz="2300" spc="-130" dirty="0">
                <a:latin typeface="Cambria Math"/>
                <a:cs typeface="Cambria Math"/>
              </a:rPr>
              <a:t> </a:t>
            </a:r>
            <a:r>
              <a:rPr sz="2300" spc="-10" dirty="0">
                <a:latin typeface="Cambria Math"/>
                <a:cs typeface="Cambria Math"/>
              </a:rPr>
              <a:t>𝒙</a:t>
            </a:r>
            <a:r>
              <a:rPr sz="2475" spc="44" baseline="-16835" dirty="0">
                <a:latin typeface="Cambria Math"/>
                <a:cs typeface="Cambria Math"/>
              </a:rPr>
              <a:t>𝒏</a:t>
            </a:r>
            <a:endParaRPr sz="2475" baseline="-16835">
              <a:latin typeface="Cambria Math"/>
              <a:cs typeface="Cambria Math"/>
            </a:endParaRPr>
          </a:p>
        </p:txBody>
      </p:sp>
      <p:grpSp>
        <p:nvGrpSpPr>
          <p:cNvPr id="13" name="object 13"/>
          <p:cNvGrpSpPr/>
          <p:nvPr/>
        </p:nvGrpSpPr>
        <p:grpSpPr>
          <a:xfrm>
            <a:off x="149352" y="903135"/>
            <a:ext cx="8763000" cy="5358130"/>
            <a:chOff x="149352" y="903135"/>
            <a:chExt cx="8763000" cy="5358130"/>
          </a:xfrm>
        </p:grpSpPr>
        <p:pic>
          <p:nvPicPr>
            <p:cNvPr id="14" name="object 14"/>
            <p:cNvPicPr/>
            <p:nvPr/>
          </p:nvPicPr>
          <p:blipFill>
            <a:blip r:embed="rId2" cstate="print"/>
            <a:stretch>
              <a:fillRect/>
            </a:stretch>
          </p:blipFill>
          <p:spPr>
            <a:xfrm>
              <a:off x="4915457" y="903135"/>
              <a:ext cx="3415153" cy="799106"/>
            </a:xfrm>
            <a:prstGeom prst="rect">
              <a:avLst/>
            </a:prstGeom>
          </p:spPr>
        </p:pic>
        <p:pic>
          <p:nvPicPr>
            <p:cNvPr id="15" name="object 15"/>
            <p:cNvPicPr/>
            <p:nvPr/>
          </p:nvPicPr>
          <p:blipFill>
            <a:blip r:embed="rId3" cstate="print"/>
            <a:stretch>
              <a:fillRect/>
            </a:stretch>
          </p:blipFill>
          <p:spPr>
            <a:xfrm>
              <a:off x="1981200" y="1877568"/>
              <a:ext cx="6931152" cy="789431"/>
            </a:xfrm>
            <a:prstGeom prst="rect">
              <a:avLst/>
            </a:prstGeom>
          </p:spPr>
        </p:pic>
        <p:pic>
          <p:nvPicPr>
            <p:cNvPr id="16" name="object 16"/>
            <p:cNvPicPr/>
            <p:nvPr/>
          </p:nvPicPr>
          <p:blipFill>
            <a:blip r:embed="rId4" cstate="print"/>
            <a:stretch>
              <a:fillRect/>
            </a:stretch>
          </p:blipFill>
          <p:spPr>
            <a:xfrm>
              <a:off x="149352" y="2410968"/>
              <a:ext cx="4306824" cy="1018031"/>
            </a:xfrm>
            <a:prstGeom prst="rect">
              <a:avLst/>
            </a:prstGeom>
          </p:spPr>
        </p:pic>
        <p:pic>
          <p:nvPicPr>
            <p:cNvPr id="17" name="object 17"/>
            <p:cNvPicPr/>
            <p:nvPr/>
          </p:nvPicPr>
          <p:blipFill>
            <a:blip r:embed="rId5" cstate="print"/>
            <a:stretch>
              <a:fillRect/>
            </a:stretch>
          </p:blipFill>
          <p:spPr>
            <a:xfrm>
              <a:off x="1740067" y="3669191"/>
              <a:ext cx="7143498" cy="2591730"/>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8047" y="0"/>
            <a:ext cx="220979" cy="238125"/>
          </a:xfrm>
          <a:prstGeom prst="rect">
            <a:avLst/>
          </a:prstGeom>
        </p:spPr>
        <p:txBody>
          <a:bodyPr vert="horz" wrap="square" lIns="0" tIns="11430" rIns="0" bIns="0" rtlCol="0">
            <a:spAutoFit/>
          </a:bodyPr>
          <a:lstStyle/>
          <a:p>
            <a:pPr marL="12700">
              <a:lnSpc>
                <a:spcPct val="100000"/>
              </a:lnSpc>
              <a:spcBef>
                <a:spcPts val="90"/>
              </a:spcBef>
            </a:pPr>
            <a:r>
              <a:rPr sz="1400" b="1" spc="-15" dirty="0">
                <a:latin typeface="Arial"/>
                <a:cs typeface="Arial"/>
              </a:rPr>
              <a:t>10</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6" name="object 6"/>
          <p:cNvSpPr/>
          <p:nvPr/>
        </p:nvSpPr>
        <p:spPr>
          <a:xfrm>
            <a:off x="110562" y="272160"/>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3410839" y="268985"/>
            <a:ext cx="1090295" cy="391160"/>
          </a:xfrm>
          <a:prstGeom prst="rect">
            <a:avLst/>
          </a:prstGeom>
        </p:spPr>
        <p:txBody>
          <a:bodyPr vert="horz" wrap="square" lIns="0" tIns="12700" rIns="0" bIns="0" rtlCol="0">
            <a:spAutoFit/>
          </a:bodyPr>
          <a:lstStyle/>
          <a:p>
            <a:pPr marL="12700">
              <a:lnSpc>
                <a:spcPct val="100000"/>
              </a:lnSpc>
              <a:spcBef>
                <a:spcPts val="100"/>
              </a:spcBef>
            </a:pPr>
            <a:r>
              <a:rPr sz="2400" b="1" u="sng" dirty="0">
                <a:latin typeface="Arial"/>
                <a:cs typeface="Arial"/>
              </a:rPr>
              <a:t>M</a:t>
            </a:r>
            <a:r>
              <a:rPr sz="2400" b="1" u="sng" spc="-254" dirty="0">
                <a:latin typeface="Arial"/>
                <a:cs typeface="Arial"/>
              </a:rPr>
              <a:t>A</a:t>
            </a:r>
            <a:r>
              <a:rPr sz="2400" b="1" u="sng" spc="-5" dirty="0">
                <a:latin typeface="Arial"/>
                <a:cs typeface="Arial"/>
              </a:rPr>
              <a:t>T</a:t>
            </a:r>
            <a:r>
              <a:rPr sz="2400" b="1" u="sng" spc="-35" dirty="0">
                <a:latin typeface="Arial"/>
                <a:cs typeface="Arial"/>
              </a:rPr>
              <a:t>C</a:t>
            </a:r>
            <a:r>
              <a:rPr sz="2400" b="1" u="sng" spc="-5" dirty="0">
                <a:latin typeface="Arial"/>
                <a:cs typeface="Arial"/>
              </a:rPr>
              <a:t>H</a:t>
            </a:r>
            <a:endParaRPr sz="2400" u="sng" dirty="0">
              <a:latin typeface="Arial"/>
              <a:cs typeface="Arial"/>
            </a:endParaRPr>
          </a:p>
        </p:txBody>
      </p:sp>
      <p:sp>
        <p:nvSpPr>
          <p:cNvPr id="8" name="object 8"/>
          <p:cNvSpPr txBox="1"/>
          <p:nvPr/>
        </p:nvSpPr>
        <p:spPr>
          <a:xfrm>
            <a:off x="4682490" y="268985"/>
            <a:ext cx="993775" cy="391160"/>
          </a:xfrm>
          <a:prstGeom prst="rect">
            <a:avLst/>
          </a:prstGeom>
        </p:spPr>
        <p:txBody>
          <a:bodyPr vert="horz" wrap="square" lIns="0" tIns="12700" rIns="0" bIns="0" rtlCol="0">
            <a:spAutoFit/>
          </a:bodyPr>
          <a:lstStyle/>
          <a:p>
            <a:pPr marL="12700">
              <a:lnSpc>
                <a:spcPct val="100000"/>
              </a:lnSpc>
              <a:spcBef>
                <a:spcPts val="100"/>
              </a:spcBef>
            </a:pPr>
            <a:r>
              <a:rPr sz="2400" b="1" u="sng" spc="-5" dirty="0">
                <a:latin typeface="Arial"/>
                <a:cs typeface="Arial"/>
              </a:rPr>
              <a:t>L</a:t>
            </a:r>
            <a:r>
              <a:rPr sz="2400" b="1" u="sng" spc="5" dirty="0">
                <a:latin typeface="Arial"/>
                <a:cs typeface="Arial"/>
              </a:rPr>
              <a:t>OG</a:t>
            </a:r>
            <a:r>
              <a:rPr sz="2400" b="1" u="sng" dirty="0">
                <a:latin typeface="Arial"/>
                <a:cs typeface="Arial"/>
              </a:rPr>
              <a:t>IC</a:t>
            </a:r>
            <a:endParaRPr sz="2400" u="sng" dirty="0">
              <a:latin typeface="Arial"/>
              <a:cs typeface="Arial"/>
            </a:endParaRPr>
          </a:p>
        </p:txBody>
      </p:sp>
      <p:sp>
        <p:nvSpPr>
          <p:cNvPr id="9" name="object 9"/>
          <p:cNvSpPr txBox="1"/>
          <p:nvPr/>
        </p:nvSpPr>
        <p:spPr>
          <a:xfrm>
            <a:off x="7326883" y="1270"/>
            <a:ext cx="1724025" cy="238125"/>
          </a:xfrm>
          <a:prstGeom prst="rect">
            <a:avLst/>
          </a:prstGeom>
        </p:spPr>
        <p:txBody>
          <a:bodyPr vert="horz" wrap="square" lIns="0" tIns="11430" rIns="0" bIns="0" rtlCol="0">
            <a:spAutoFit/>
          </a:bodyPr>
          <a:lstStyle/>
          <a:p>
            <a:pPr marL="12700">
              <a:lnSpc>
                <a:spcPct val="100000"/>
              </a:lnSpc>
              <a:spcBef>
                <a:spcPts val="90"/>
              </a:spcBef>
            </a:pPr>
            <a:r>
              <a:rPr sz="1400" b="1" i="1" spc="-15" dirty="0">
                <a:latin typeface="Arial"/>
                <a:cs typeface="Arial"/>
              </a:rPr>
              <a:t>Associative</a:t>
            </a:r>
            <a:r>
              <a:rPr sz="1400" b="1" i="1" spc="-75" dirty="0">
                <a:latin typeface="Arial"/>
                <a:cs typeface="Arial"/>
              </a:rPr>
              <a:t> </a:t>
            </a:r>
            <a:r>
              <a:rPr sz="1400" b="1" i="1" spc="-10" dirty="0">
                <a:latin typeface="Arial"/>
                <a:cs typeface="Arial"/>
              </a:rPr>
              <a:t>Memory</a:t>
            </a:r>
            <a:endParaRPr sz="1400">
              <a:latin typeface="Arial"/>
              <a:cs typeface="Arial"/>
            </a:endParaRPr>
          </a:p>
        </p:txBody>
      </p:sp>
      <p:sp>
        <p:nvSpPr>
          <p:cNvPr id="10" name="object 10"/>
          <p:cNvSpPr/>
          <p:nvPr/>
        </p:nvSpPr>
        <p:spPr>
          <a:xfrm>
            <a:off x="2642616" y="1841055"/>
            <a:ext cx="814069" cy="969644"/>
          </a:xfrm>
          <a:custGeom>
            <a:avLst/>
            <a:gdLst/>
            <a:ahLst/>
            <a:cxnLst/>
            <a:rect l="l" t="t" r="r" b="b"/>
            <a:pathLst>
              <a:path w="814070" h="969644">
                <a:moveTo>
                  <a:pt x="277240" y="969200"/>
                </a:moveTo>
                <a:lnTo>
                  <a:pt x="277240" y="819721"/>
                </a:lnTo>
              </a:path>
              <a:path w="814070" h="969644">
                <a:moveTo>
                  <a:pt x="128015" y="969200"/>
                </a:moveTo>
                <a:lnTo>
                  <a:pt x="128015" y="237680"/>
                </a:lnTo>
              </a:path>
              <a:path w="814070" h="969644">
                <a:moveTo>
                  <a:pt x="694562" y="969200"/>
                </a:moveTo>
                <a:lnTo>
                  <a:pt x="694562" y="363410"/>
                </a:lnTo>
              </a:path>
              <a:path w="814070" h="969644">
                <a:moveTo>
                  <a:pt x="548513" y="969200"/>
                </a:moveTo>
                <a:lnTo>
                  <a:pt x="548513" y="237680"/>
                </a:lnTo>
              </a:path>
              <a:path w="814070" h="969644">
                <a:moveTo>
                  <a:pt x="0" y="237426"/>
                </a:moveTo>
                <a:lnTo>
                  <a:pt x="813498" y="237426"/>
                </a:lnTo>
                <a:lnTo>
                  <a:pt x="813498" y="0"/>
                </a:lnTo>
                <a:lnTo>
                  <a:pt x="0" y="0"/>
                </a:lnTo>
                <a:lnTo>
                  <a:pt x="0" y="237426"/>
                </a:lnTo>
                <a:close/>
              </a:path>
            </a:pathLst>
          </a:custGeom>
          <a:ln w="24384">
            <a:solidFill>
              <a:srgbClr val="000000"/>
            </a:solidFill>
          </a:ln>
        </p:spPr>
        <p:txBody>
          <a:bodyPr wrap="square" lIns="0" tIns="0" rIns="0" bIns="0" rtlCol="0"/>
          <a:lstStyle/>
          <a:p>
            <a:endParaRPr/>
          </a:p>
        </p:txBody>
      </p:sp>
      <p:sp>
        <p:nvSpPr>
          <p:cNvPr id="11" name="object 11"/>
          <p:cNvSpPr txBox="1"/>
          <p:nvPr/>
        </p:nvSpPr>
        <p:spPr>
          <a:xfrm>
            <a:off x="2667507" y="1845690"/>
            <a:ext cx="293370" cy="208279"/>
          </a:xfrm>
          <a:prstGeom prst="rect">
            <a:avLst/>
          </a:prstGeom>
        </p:spPr>
        <p:txBody>
          <a:bodyPr vert="horz" wrap="square" lIns="0" tIns="12700" rIns="0" bIns="0" rtlCol="0">
            <a:spAutoFit/>
          </a:bodyPr>
          <a:lstStyle/>
          <a:p>
            <a:pPr marL="25400">
              <a:lnSpc>
                <a:spcPct val="100000"/>
              </a:lnSpc>
              <a:spcBef>
                <a:spcPts val="100"/>
              </a:spcBef>
            </a:pPr>
            <a:r>
              <a:rPr sz="1200" b="1" spc="-15" dirty="0">
                <a:latin typeface="Arial"/>
                <a:cs typeface="Arial"/>
              </a:rPr>
              <a:t>F'</a:t>
            </a:r>
            <a:r>
              <a:rPr sz="1500" b="1" spc="-22" baseline="-13888" dirty="0">
                <a:latin typeface="Arial"/>
                <a:cs typeface="Arial"/>
              </a:rPr>
              <a:t>i1</a:t>
            </a:r>
            <a:endParaRPr sz="1500" baseline="-13888">
              <a:latin typeface="Arial"/>
              <a:cs typeface="Arial"/>
            </a:endParaRPr>
          </a:p>
        </p:txBody>
      </p:sp>
      <p:grpSp>
        <p:nvGrpSpPr>
          <p:cNvPr id="12" name="object 12"/>
          <p:cNvGrpSpPr/>
          <p:nvPr/>
        </p:nvGrpSpPr>
        <p:grpSpPr>
          <a:xfrm>
            <a:off x="2514600" y="1630489"/>
            <a:ext cx="2423160" cy="2999740"/>
            <a:chOff x="2514600" y="1630489"/>
            <a:chExt cx="2423160" cy="2999740"/>
          </a:xfrm>
        </p:grpSpPr>
        <p:sp>
          <p:nvSpPr>
            <p:cNvPr id="13" name="object 13"/>
            <p:cNvSpPr/>
            <p:nvPr/>
          </p:nvSpPr>
          <p:spPr>
            <a:xfrm>
              <a:off x="2923031" y="2670047"/>
              <a:ext cx="594360" cy="0"/>
            </a:xfrm>
            <a:custGeom>
              <a:avLst/>
              <a:gdLst/>
              <a:ahLst/>
              <a:cxnLst/>
              <a:rect l="l" t="t" r="r" b="b"/>
              <a:pathLst>
                <a:path w="594360">
                  <a:moveTo>
                    <a:pt x="0" y="0"/>
                  </a:moveTo>
                  <a:lnTo>
                    <a:pt x="594106" y="0"/>
                  </a:lnTo>
                </a:path>
              </a:pathLst>
            </a:custGeom>
            <a:ln w="24384">
              <a:solidFill>
                <a:srgbClr val="000000"/>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3502152" y="3657600"/>
              <a:ext cx="94487" cy="106680"/>
            </a:xfrm>
            <a:prstGeom prst="rect">
              <a:avLst/>
            </a:prstGeom>
          </p:spPr>
        </p:pic>
        <p:sp>
          <p:nvSpPr>
            <p:cNvPr id="15" name="object 15"/>
            <p:cNvSpPr/>
            <p:nvPr/>
          </p:nvSpPr>
          <p:spPr>
            <a:xfrm>
              <a:off x="3547872" y="2557271"/>
              <a:ext cx="0" cy="1112520"/>
            </a:xfrm>
            <a:custGeom>
              <a:avLst/>
              <a:gdLst/>
              <a:ahLst/>
              <a:cxnLst/>
              <a:rect l="l" t="t" r="r" b="b"/>
              <a:pathLst>
                <a:path h="1112520">
                  <a:moveTo>
                    <a:pt x="0" y="0"/>
                  </a:moveTo>
                  <a:lnTo>
                    <a:pt x="0" y="1112520"/>
                  </a:lnTo>
                </a:path>
              </a:pathLst>
            </a:custGeom>
            <a:ln w="24384">
              <a:solidFill>
                <a:srgbClr val="000000"/>
              </a:solidFill>
            </a:ln>
          </p:spPr>
          <p:txBody>
            <a:bodyPr wrap="square" lIns="0" tIns="0" rIns="0" bIns="0" rtlCol="0"/>
            <a:lstStyle/>
            <a:p>
              <a:endParaRPr/>
            </a:p>
          </p:txBody>
        </p:sp>
        <p:pic>
          <p:nvPicPr>
            <p:cNvPr id="16" name="object 16"/>
            <p:cNvPicPr/>
            <p:nvPr/>
          </p:nvPicPr>
          <p:blipFill>
            <a:blip r:embed="rId2" cstate="print"/>
            <a:stretch>
              <a:fillRect/>
            </a:stretch>
          </p:blipFill>
          <p:spPr>
            <a:xfrm>
              <a:off x="2514600" y="3657600"/>
              <a:ext cx="94487" cy="106680"/>
            </a:xfrm>
            <a:prstGeom prst="rect">
              <a:avLst/>
            </a:prstGeom>
          </p:spPr>
        </p:pic>
        <p:sp>
          <p:nvSpPr>
            <p:cNvPr id="17" name="object 17"/>
            <p:cNvSpPr/>
            <p:nvPr/>
          </p:nvSpPr>
          <p:spPr>
            <a:xfrm>
              <a:off x="2560319" y="1642871"/>
              <a:ext cx="987425" cy="2026920"/>
            </a:xfrm>
            <a:custGeom>
              <a:avLst/>
              <a:gdLst/>
              <a:ahLst/>
              <a:cxnLst/>
              <a:rect l="l" t="t" r="r" b="b"/>
              <a:pathLst>
                <a:path w="987425" h="2026920">
                  <a:moveTo>
                    <a:pt x="127" y="915035"/>
                  </a:moveTo>
                  <a:lnTo>
                    <a:pt x="127" y="2026920"/>
                  </a:lnTo>
                </a:path>
                <a:path w="987425" h="2026920">
                  <a:moveTo>
                    <a:pt x="987044" y="0"/>
                  </a:moveTo>
                  <a:lnTo>
                    <a:pt x="987044" y="644905"/>
                  </a:lnTo>
                </a:path>
                <a:path w="987425" h="2026920">
                  <a:moveTo>
                    <a:pt x="783970" y="570229"/>
                  </a:moveTo>
                  <a:lnTo>
                    <a:pt x="967994" y="570229"/>
                  </a:lnTo>
                </a:path>
                <a:path w="987425" h="2026920">
                  <a:moveTo>
                    <a:pt x="127" y="0"/>
                  </a:moveTo>
                  <a:lnTo>
                    <a:pt x="0" y="651255"/>
                  </a:lnTo>
                </a:path>
              </a:pathLst>
            </a:custGeom>
            <a:ln w="24384">
              <a:solidFill>
                <a:srgbClr val="000000"/>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2837688" y="3438144"/>
              <a:ext cx="420624" cy="82296"/>
            </a:xfrm>
            <a:prstGeom prst="rect">
              <a:avLst/>
            </a:prstGeom>
          </p:spPr>
        </p:pic>
        <p:sp>
          <p:nvSpPr>
            <p:cNvPr id="19" name="object 19"/>
            <p:cNvSpPr/>
            <p:nvPr/>
          </p:nvSpPr>
          <p:spPr>
            <a:xfrm>
              <a:off x="2837688" y="3069335"/>
              <a:ext cx="426720" cy="826135"/>
            </a:xfrm>
            <a:custGeom>
              <a:avLst/>
              <a:gdLst/>
              <a:ahLst/>
              <a:cxnLst/>
              <a:rect l="l" t="t" r="r" b="b"/>
              <a:pathLst>
                <a:path w="426720" h="826135">
                  <a:moveTo>
                    <a:pt x="211074" y="825626"/>
                  </a:moveTo>
                  <a:lnTo>
                    <a:pt x="153669" y="806831"/>
                  </a:lnTo>
                  <a:lnTo>
                    <a:pt x="102743" y="753999"/>
                  </a:lnTo>
                  <a:lnTo>
                    <a:pt x="80644" y="716533"/>
                  </a:lnTo>
                  <a:lnTo>
                    <a:pt x="60960" y="672719"/>
                  </a:lnTo>
                  <a:lnTo>
                    <a:pt x="44195" y="623062"/>
                  </a:lnTo>
                  <a:lnTo>
                    <a:pt x="30734" y="568451"/>
                  </a:lnTo>
                  <a:lnTo>
                    <a:pt x="20574" y="509397"/>
                  </a:lnTo>
                  <a:lnTo>
                    <a:pt x="14350" y="446659"/>
                  </a:lnTo>
                  <a:lnTo>
                    <a:pt x="12192" y="381000"/>
                  </a:lnTo>
                </a:path>
                <a:path w="426720" h="826135">
                  <a:moveTo>
                    <a:pt x="408431" y="381000"/>
                  </a:moveTo>
                  <a:lnTo>
                    <a:pt x="406273" y="446659"/>
                  </a:lnTo>
                  <a:lnTo>
                    <a:pt x="400050" y="509397"/>
                  </a:lnTo>
                  <a:lnTo>
                    <a:pt x="389889" y="568451"/>
                  </a:lnTo>
                  <a:lnTo>
                    <a:pt x="376428" y="623062"/>
                  </a:lnTo>
                  <a:lnTo>
                    <a:pt x="359663" y="672719"/>
                  </a:lnTo>
                  <a:lnTo>
                    <a:pt x="339979" y="716533"/>
                  </a:lnTo>
                  <a:lnTo>
                    <a:pt x="317881" y="753999"/>
                  </a:lnTo>
                  <a:lnTo>
                    <a:pt x="293369" y="784351"/>
                  </a:lnTo>
                  <a:lnTo>
                    <a:pt x="238887" y="820801"/>
                  </a:lnTo>
                  <a:lnTo>
                    <a:pt x="209550" y="825626"/>
                  </a:lnTo>
                </a:path>
                <a:path w="426720" h="826135">
                  <a:moveTo>
                    <a:pt x="216407" y="131063"/>
                  </a:moveTo>
                  <a:lnTo>
                    <a:pt x="216407" y="438658"/>
                  </a:lnTo>
                </a:path>
                <a:path w="426720" h="826135">
                  <a:moveTo>
                    <a:pt x="0" y="0"/>
                  </a:moveTo>
                  <a:lnTo>
                    <a:pt x="0" y="118490"/>
                  </a:lnTo>
                  <a:lnTo>
                    <a:pt x="210312" y="118490"/>
                  </a:lnTo>
                </a:path>
                <a:path w="426720" h="826135">
                  <a:moveTo>
                    <a:pt x="426720" y="3048"/>
                  </a:moveTo>
                  <a:lnTo>
                    <a:pt x="426720" y="265175"/>
                  </a:lnTo>
                </a:path>
              </a:pathLst>
            </a:custGeom>
            <a:ln w="24384">
              <a:solidFill>
                <a:srgbClr val="000000"/>
              </a:solidFill>
            </a:ln>
          </p:spPr>
          <p:txBody>
            <a:bodyPr wrap="square" lIns="0" tIns="0" rIns="0" bIns="0" rtlCol="0"/>
            <a:lstStyle/>
            <a:p>
              <a:endParaRPr/>
            </a:p>
          </p:txBody>
        </p:sp>
        <p:sp>
          <p:nvSpPr>
            <p:cNvPr id="20" name="object 20"/>
            <p:cNvSpPr/>
            <p:nvPr/>
          </p:nvSpPr>
          <p:spPr>
            <a:xfrm>
              <a:off x="3163062" y="3328161"/>
              <a:ext cx="129539" cy="0"/>
            </a:xfrm>
            <a:custGeom>
              <a:avLst/>
              <a:gdLst/>
              <a:ahLst/>
              <a:cxnLst/>
              <a:rect l="l" t="t" r="r" b="b"/>
              <a:pathLst>
                <a:path w="129539">
                  <a:moveTo>
                    <a:pt x="0" y="0"/>
                  </a:moveTo>
                  <a:lnTo>
                    <a:pt x="129539" y="0"/>
                  </a:lnTo>
                </a:path>
              </a:pathLst>
            </a:custGeom>
            <a:ln w="30480">
              <a:solidFill>
                <a:srgbClr val="000000"/>
              </a:solidFill>
            </a:ln>
          </p:spPr>
          <p:txBody>
            <a:bodyPr wrap="square" lIns="0" tIns="0" rIns="0" bIns="0" rtlCol="0"/>
            <a:lstStyle/>
            <a:p>
              <a:endParaRPr/>
            </a:p>
          </p:txBody>
        </p:sp>
        <p:sp>
          <p:nvSpPr>
            <p:cNvPr id="21" name="object 21"/>
            <p:cNvSpPr/>
            <p:nvPr/>
          </p:nvSpPr>
          <p:spPr>
            <a:xfrm>
              <a:off x="2542032" y="2084831"/>
              <a:ext cx="648970" cy="2533015"/>
            </a:xfrm>
            <a:custGeom>
              <a:avLst/>
              <a:gdLst/>
              <a:ahLst/>
              <a:cxnLst/>
              <a:rect l="l" t="t" r="r" b="b"/>
              <a:pathLst>
                <a:path w="648969" h="2533015">
                  <a:moveTo>
                    <a:pt x="648843" y="1249679"/>
                  </a:moveTo>
                  <a:lnTo>
                    <a:pt x="648843" y="1411604"/>
                  </a:lnTo>
                </a:path>
                <a:path w="648969" h="2533015">
                  <a:moveTo>
                    <a:pt x="377570" y="1249679"/>
                  </a:moveTo>
                  <a:lnTo>
                    <a:pt x="377570" y="1398904"/>
                  </a:lnTo>
                </a:path>
                <a:path w="648969" h="2533015">
                  <a:moveTo>
                    <a:pt x="382269" y="1244853"/>
                  </a:moveTo>
                  <a:lnTo>
                    <a:pt x="0" y="1244853"/>
                  </a:lnTo>
                </a:path>
                <a:path w="648969" h="2533015">
                  <a:moveTo>
                    <a:pt x="507745" y="1824354"/>
                  </a:moveTo>
                  <a:lnTo>
                    <a:pt x="507619" y="2532506"/>
                  </a:lnTo>
                </a:path>
                <a:path w="648969" h="2533015">
                  <a:moveTo>
                    <a:pt x="334644" y="0"/>
                  </a:moveTo>
                  <a:lnTo>
                    <a:pt x="223647" y="112775"/>
                  </a:lnTo>
                </a:path>
              </a:pathLst>
            </a:custGeom>
            <a:ln w="24384">
              <a:solidFill>
                <a:srgbClr val="000000"/>
              </a:solidFill>
            </a:ln>
          </p:spPr>
          <p:txBody>
            <a:bodyPr wrap="square" lIns="0" tIns="0" rIns="0" bIns="0" rtlCol="0"/>
            <a:lstStyle/>
            <a:p>
              <a:endParaRPr/>
            </a:p>
          </p:txBody>
        </p:sp>
        <p:sp>
          <p:nvSpPr>
            <p:cNvPr id="22" name="object 22"/>
            <p:cNvSpPr/>
            <p:nvPr/>
          </p:nvSpPr>
          <p:spPr>
            <a:xfrm>
              <a:off x="2529840" y="3297935"/>
              <a:ext cx="60960" cy="58419"/>
            </a:xfrm>
            <a:custGeom>
              <a:avLst/>
              <a:gdLst/>
              <a:ahLst/>
              <a:cxnLst/>
              <a:rect l="l" t="t" r="r" b="b"/>
              <a:pathLst>
                <a:path w="60960" h="58420">
                  <a:moveTo>
                    <a:pt x="30480" y="0"/>
                  </a:moveTo>
                  <a:lnTo>
                    <a:pt x="18668" y="2286"/>
                  </a:lnTo>
                  <a:lnTo>
                    <a:pt x="8890" y="8509"/>
                  </a:lnTo>
                  <a:lnTo>
                    <a:pt x="2412" y="17652"/>
                  </a:lnTo>
                  <a:lnTo>
                    <a:pt x="0" y="28955"/>
                  </a:lnTo>
                  <a:lnTo>
                    <a:pt x="2412" y="40259"/>
                  </a:lnTo>
                  <a:lnTo>
                    <a:pt x="8890" y="49402"/>
                  </a:lnTo>
                  <a:lnTo>
                    <a:pt x="18668" y="55625"/>
                  </a:lnTo>
                  <a:lnTo>
                    <a:pt x="30480" y="57912"/>
                  </a:lnTo>
                  <a:lnTo>
                    <a:pt x="42418" y="55625"/>
                  </a:lnTo>
                  <a:lnTo>
                    <a:pt x="52070" y="49402"/>
                  </a:lnTo>
                  <a:lnTo>
                    <a:pt x="58547" y="40259"/>
                  </a:lnTo>
                  <a:lnTo>
                    <a:pt x="60960" y="28955"/>
                  </a:lnTo>
                  <a:lnTo>
                    <a:pt x="58547" y="17652"/>
                  </a:lnTo>
                  <a:lnTo>
                    <a:pt x="52070" y="8509"/>
                  </a:lnTo>
                  <a:lnTo>
                    <a:pt x="42418" y="2286"/>
                  </a:lnTo>
                  <a:lnTo>
                    <a:pt x="30480" y="0"/>
                  </a:lnTo>
                  <a:close/>
                </a:path>
              </a:pathLst>
            </a:custGeom>
            <a:solidFill>
              <a:srgbClr val="000000"/>
            </a:solidFill>
          </p:spPr>
          <p:txBody>
            <a:bodyPr wrap="square" lIns="0" tIns="0" rIns="0" bIns="0" rtlCol="0"/>
            <a:lstStyle/>
            <a:p>
              <a:endParaRPr/>
            </a:p>
          </p:txBody>
        </p:sp>
        <p:sp>
          <p:nvSpPr>
            <p:cNvPr id="23" name="object 23"/>
            <p:cNvSpPr/>
            <p:nvPr/>
          </p:nvSpPr>
          <p:spPr>
            <a:xfrm>
              <a:off x="4108703" y="1841055"/>
              <a:ext cx="816610" cy="969644"/>
            </a:xfrm>
            <a:custGeom>
              <a:avLst/>
              <a:gdLst/>
              <a:ahLst/>
              <a:cxnLst/>
              <a:rect l="l" t="t" r="r" b="b"/>
              <a:pathLst>
                <a:path w="816610" h="969644">
                  <a:moveTo>
                    <a:pt x="279908" y="969200"/>
                  </a:moveTo>
                  <a:lnTo>
                    <a:pt x="279908" y="819721"/>
                  </a:lnTo>
                </a:path>
                <a:path w="816610" h="969644">
                  <a:moveTo>
                    <a:pt x="131063" y="969200"/>
                  </a:moveTo>
                  <a:lnTo>
                    <a:pt x="131063" y="237680"/>
                  </a:lnTo>
                </a:path>
                <a:path w="816610" h="969644">
                  <a:moveTo>
                    <a:pt x="697992" y="969200"/>
                  </a:moveTo>
                  <a:lnTo>
                    <a:pt x="697992" y="363410"/>
                  </a:lnTo>
                </a:path>
                <a:path w="816610" h="969644">
                  <a:moveTo>
                    <a:pt x="550799" y="969200"/>
                  </a:moveTo>
                  <a:lnTo>
                    <a:pt x="550799" y="237680"/>
                  </a:lnTo>
                </a:path>
                <a:path w="816610" h="969644">
                  <a:moveTo>
                    <a:pt x="0" y="237426"/>
                  </a:moveTo>
                  <a:lnTo>
                    <a:pt x="816546" y="237426"/>
                  </a:lnTo>
                  <a:lnTo>
                    <a:pt x="816546" y="0"/>
                  </a:lnTo>
                  <a:lnTo>
                    <a:pt x="0" y="0"/>
                  </a:lnTo>
                  <a:lnTo>
                    <a:pt x="0" y="237426"/>
                  </a:lnTo>
                  <a:close/>
                </a:path>
              </a:pathLst>
            </a:custGeom>
            <a:ln w="24384">
              <a:solidFill>
                <a:srgbClr val="000000"/>
              </a:solidFill>
            </a:ln>
          </p:spPr>
          <p:txBody>
            <a:bodyPr wrap="square" lIns="0" tIns="0" rIns="0" bIns="0" rtlCol="0"/>
            <a:lstStyle/>
            <a:p>
              <a:endParaRPr/>
            </a:p>
          </p:txBody>
        </p:sp>
      </p:grpSp>
      <p:sp>
        <p:nvSpPr>
          <p:cNvPr id="24" name="object 24"/>
          <p:cNvSpPr txBox="1"/>
          <p:nvPr/>
        </p:nvSpPr>
        <p:spPr>
          <a:xfrm>
            <a:off x="3080257" y="1874901"/>
            <a:ext cx="296545" cy="208279"/>
          </a:xfrm>
          <a:prstGeom prst="rect">
            <a:avLst/>
          </a:prstGeom>
        </p:spPr>
        <p:txBody>
          <a:bodyPr vert="horz" wrap="square" lIns="0" tIns="12700" rIns="0" bIns="0" rtlCol="0">
            <a:spAutoFit/>
          </a:bodyPr>
          <a:lstStyle/>
          <a:p>
            <a:pPr marL="25400">
              <a:lnSpc>
                <a:spcPct val="100000"/>
              </a:lnSpc>
              <a:spcBef>
                <a:spcPts val="100"/>
              </a:spcBef>
            </a:pPr>
            <a:r>
              <a:rPr sz="1800" b="1" baseline="9259" dirty="0">
                <a:latin typeface="Arial"/>
                <a:cs typeface="Arial"/>
              </a:rPr>
              <a:t>F</a:t>
            </a:r>
            <a:r>
              <a:rPr sz="1800" b="1" spc="-127" baseline="9259" dirty="0">
                <a:latin typeface="Arial"/>
                <a:cs typeface="Arial"/>
              </a:rPr>
              <a:t> </a:t>
            </a:r>
            <a:r>
              <a:rPr sz="1000" b="1" spc="5" dirty="0">
                <a:latin typeface="Arial"/>
                <a:cs typeface="Arial"/>
              </a:rPr>
              <a:t>i</a:t>
            </a:r>
            <a:r>
              <a:rPr sz="1000" b="1" dirty="0">
                <a:latin typeface="Arial"/>
                <a:cs typeface="Arial"/>
              </a:rPr>
              <a:t>1</a:t>
            </a:r>
            <a:endParaRPr sz="1000">
              <a:latin typeface="Arial"/>
              <a:cs typeface="Arial"/>
            </a:endParaRPr>
          </a:p>
        </p:txBody>
      </p:sp>
      <p:sp>
        <p:nvSpPr>
          <p:cNvPr id="25" name="object 25"/>
          <p:cNvSpPr txBox="1"/>
          <p:nvPr/>
        </p:nvSpPr>
        <p:spPr>
          <a:xfrm>
            <a:off x="2460370" y="1386027"/>
            <a:ext cx="260350" cy="208915"/>
          </a:xfrm>
          <a:prstGeom prst="rect">
            <a:avLst/>
          </a:prstGeom>
        </p:spPr>
        <p:txBody>
          <a:bodyPr vert="horz" wrap="square" lIns="0" tIns="12700" rIns="0" bIns="0" rtlCol="0">
            <a:spAutoFit/>
          </a:bodyPr>
          <a:lstStyle/>
          <a:p>
            <a:pPr marL="38100">
              <a:lnSpc>
                <a:spcPct val="100000"/>
              </a:lnSpc>
              <a:spcBef>
                <a:spcPts val="100"/>
              </a:spcBef>
            </a:pPr>
            <a:r>
              <a:rPr sz="1200" b="1" spc="10" dirty="0">
                <a:latin typeface="Arial"/>
                <a:cs typeface="Arial"/>
              </a:rPr>
              <a:t>K</a:t>
            </a:r>
            <a:r>
              <a:rPr sz="1500" b="1" spc="15" baseline="-13888" dirty="0">
                <a:latin typeface="Arial"/>
                <a:cs typeface="Arial"/>
              </a:rPr>
              <a:t>1</a:t>
            </a:r>
            <a:endParaRPr sz="1500" baseline="-13888">
              <a:latin typeface="Arial"/>
              <a:cs typeface="Arial"/>
            </a:endParaRPr>
          </a:p>
        </p:txBody>
      </p:sp>
      <p:sp>
        <p:nvSpPr>
          <p:cNvPr id="26" name="object 26"/>
          <p:cNvSpPr txBox="1"/>
          <p:nvPr/>
        </p:nvSpPr>
        <p:spPr>
          <a:xfrm>
            <a:off x="3370453" y="1386027"/>
            <a:ext cx="254635" cy="208915"/>
          </a:xfrm>
          <a:prstGeom prst="rect">
            <a:avLst/>
          </a:prstGeom>
        </p:spPr>
        <p:txBody>
          <a:bodyPr vert="horz" wrap="square" lIns="0" tIns="12700" rIns="0" bIns="0" rtlCol="0">
            <a:spAutoFit/>
          </a:bodyPr>
          <a:lstStyle/>
          <a:p>
            <a:pPr marL="38100">
              <a:lnSpc>
                <a:spcPct val="100000"/>
              </a:lnSpc>
              <a:spcBef>
                <a:spcPts val="100"/>
              </a:spcBef>
            </a:pPr>
            <a:r>
              <a:rPr sz="1200" b="1" spc="-15" dirty="0">
                <a:latin typeface="Arial"/>
                <a:cs typeface="Arial"/>
              </a:rPr>
              <a:t>A</a:t>
            </a:r>
            <a:r>
              <a:rPr sz="1500" b="1" spc="-22" baseline="-13888" dirty="0">
                <a:latin typeface="Arial"/>
                <a:cs typeface="Arial"/>
              </a:rPr>
              <a:t>1</a:t>
            </a:r>
            <a:endParaRPr sz="1500" baseline="-13888">
              <a:latin typeface="Arial"/>
              <a:cs typeface="Arial"/>
            </a:endParaRPr>
          </a:p>
        </p:txBody>
      </p:sp>
      <p:sp>
        <p:nvSpPr>
          <p:cNvPr id="27" name="object 27"/>
          <p:cNvSpPr txBox="1"/>
          <p:nvPr/>
        </p:nvSpPr>
        <p:spPr>
          <a:xfrm>
            <a:off x="4130294" y="1845690"/>
            <a:ext cx="293370" cy="208279"/>
          </a:xfrm>
          <a:prstGeom prst="rect">
            <a:avLst/>
          </a:prstGeom>
        </p:spPr>
        <p:txBody>
          <a:bodyPr vert="horz" wrap="square" lIns="0" tIns="12700" rIns="0" bIns="0" rtlCol="0">
            <a:spAutoFit/>
          </a:bodyPr>
          <a:lstStyle/>
          <a:p>
            <a:pPr marL="25400">
              <a:lnSpc>
                <a:spcPct val="100000"/>
              </a:lnSpc>
              <a:spcBef>
                <a:spcPts val="100"/>
              </a:spcBef>
            </a:pPr>
            <a:r>
              <a:rPr sz="1200" b="1" spc="-15" dirty="0">
                <a:latin typeface="Arial"/>
                <a:cs typeface="Arial"/>
              </a:rPr>
              <a:t>F'</a:t>
            </a:r>
            <a:r>
              <a:rPr sz="1500" b="1" spc="-22" baseline="-13888" dirty="0">
                <a:latin typeface="Arial"/>
                <a:cs typeface="Arial"/>
              </a:rPr>
              <a:t>i2</a:t>
            </a:r>
            <a:endParaRPr sz="1500" baseline="-13888">
              <a:latin typeface="Arial"/>
              <a:cs typeface="Arial"/>
            </a:endParaRPr>
          </a:p>
        </p:txBody>
      </p:sp>
      <p:grpSp>
        <p:nvGrpSpPr>
          <p:cNvPr id="28" name="object 28"/>
          <p:cNvGrpSpPr/>
          <p:nvPr/>
        </p:nvGrpSpPr>
        <p:grpSpPr>
          <a:xfrm>
            <a:off x="3983735" y="1630489"/>
            <a:ext cx="2481580" cy="2947670"/>
            <a:chOff x="3983735" y="1630489"/>
            <a:chExt cx="2481580" cy="2947670"/>
          </a:xfrm>
        </p:grpSpPr>
        <p:sp>
          <p:nvSpPr>
            <p:cNvPr id="29" name="object 29"/>
            <p:cNvSpPr/>
            <p:nvPr/>
          </p:nvSpPr>
          <p:spPr>
            <a:xfrm>
              <a:off x="4395215" y="2670047"/>
              <a:ext cx="588645" cy="0"/>
            </a:xfrm>
            <a:custGeom>
              <a:avLst/>
              <a:gdLst/>
              <a:ahLst/>
              <a:cxnLst/>
              <a:rect l="l" t="t" r="r" b="b"/>
              <a:pathLst>
                <a:path w="588645">
                  <a:moveTo>
                    <a:pt x="0" y="0"/>
                  </a:moveTo>
                  <a:lnTo>
                    <a:pt x="588263" y="0"/>
                  </a:lnTo>
                </a:path>
              </a:pathLst>
            </a:custGeom>
            <a:ln w="24384">
              <a:solidFill>
                <a:srgbClr val="000000"/>
              </a:solidFill>
            </a:ln>
          </p:spPr>
          <p:txBody>
            <a:bodyPr wrap="square" lIns="0" tIns="0" rIns="0" bIns="0" rtlCol="0"/>
            <a:lstStyle/>
            <a:p>
              <a:endParaRPr/>
            </a:p>
          </p:txBody>
        </p:sp>
        <p:pic>
          <p:nvPicPr>
            <p:cNvPr id="30" name="object 30"/>
            <p:cNvPicPr/>
            <p:nvPr/>
          </p:nvPicPr>
          <p:blipFill>
            <a:blip r:embed="rId4" cstate="print"/>
            <a:stretch>
              <a:fillRect/>
            </a:stretch>
          </p:blipFill>
          <p:spPr>
            <a:xfrm>
              <a:off x="4971287" y="3657600"/>
              <a:ext cx="91439" cy="106680"/>
            </a:xfrm>
            <a:prstGeom prst="rect">
              <a:avLst/>
            </a:prstGeom>
          </p:spPr>
        </p:pic>
        <p:sp>
          <p:nvSpPr>
            <p:cNvPr id="31" name="object 31"/>
            <p:cNvSpPr/>
            <p:nvPr/>
          </p:nvSpPr>
          <p:spPr>
            <a:xfrm>
              <a:off x="5017007" y="2557271"/>
              <a:ext cx="0" cy="1112520"/>
            </a:xfrm>
            <a:custGeom>
              <a:avLst/>
              <a:gdLst/>
              <a:ahLst/>
              <a:cxnLst/>
              <a:rect l="l" t="t" r="r" b="b"/>
              <a:pathLst>
                <a:path h="1112520">
                  <a:moveTo>
                    <a:pt x="0" y="0"/>
                  </a:moveTo>
                  <a:lnTo>
                    <a:pt x="0" y="1112520"/>
                  </a:lnTo>
                </a:path>
              </a:pathLst>
            </a:custGeom>
            <a:ln w="24384">
              <a:solidFill>
                <a:srgbClr val="000000"/>
              </a:solidFill>
            </a:ln>
          </p:spPr>
          <p:txBody>
            <a:bodyPr wrap="square" lIns="0" tIns="0" rIns="0" bIns="0" rtlCol="0"/>
            <a:lstStyle/>
            <a:p>
              <a:endParaRPr/>
            </a:p>
          </p:txBody>
        </p:sp>
        <p:pic>
          <p:nvPicPr>
            <p:cNvPr id="32" name="object 32"/>
            <p:cNvPicPr/>
            <p:nvPr/>
          </p:nvPicPr>
          <p:blipFill>
            <a:blip r:embed="rId5" cstate="print"/>
            <a:stretch>
              <a:fillRect/>
            </a:stretch>
          </p:blipFill>
          <p:spPr>
            <a:xfrm>
              <a:off x="3983735" y="3657600"/>
              <a:ext cx="91439" cy="106680"/>
            </a:xfrm>
            <a:prstGeom prst="rect">
              <a:avLst/>
            </a:prstGeom>
          </p:spPr>
        </p:pic>
        <p:sp>
          <p:nvSpPr>
            <p:cNvPr id="33" name="object 33"/>
            <p:cNvSpPr/>
            <p:nvPr/>
          </p:nvSpPr>
          <p:spPr>
            <a:xfrm>
              <a:off x="4029455" y="1642871"/>
              <a:ext cx="988060" cy="2026920"/>
            </a:xfrm>
            <a:custGeom>
              <a:avLst/>
              <a:gdLst/>
              <a:ahLst/>
              <a:cxnLst/>
              <a:rect l="l" t="t" r="r" b="b"/>
              <a:pathLst>
                <a:path w="988060" h="2026920">
                  <a:moveTo>
                    <a:pt x="0" y="915035"/>
                  </a:moveTo>
                  <a:lnTo>
                    <a:pt x="0" y="2026920"/>
                  </a:lnTo>
                </a:path>
                <a:path w="988060" h="2026920">
                  <a:moveTo>
                    <a:pt x="987552" y="0"/>
                  </a:moveTo>
                  <a:lnTo>
                    <a:pt x="987552" y="643254"/>
                  </a:lnTo>
                </a:path>
                <a:path w="988060" h="2026920">
                  <a:moveTo>
                    <a:pt x="784352" y="570229"/>
                  </a:moveTo>
                  <a:lnTo>
                    <a:pt x="968502" y="570229"/>
                  </a:lnTo>
                </a:path>
                <a:path w="988060" h="2026920">
                  <a:moveTo>
                    <a:pt x="0" y="0"/>
                  </a:moveTo>
                  <a:lnTo>
                    <a:pt x="0" y="630554"/>
                  </a:lnTo>
                </a:path>
              </a:pathLst>
            </a:custGeom>
            <a:ln w="24384">
              <a:solidFill>
                <a:srgbClr val="000000"/>
              </a:solidFill>
            </a:ln>
          </p:spPr>
          <p:txBody>
            <a:bodyPr wrap="square" lIns="0" tIns="0" rIns="0" bIns="0" rtlCol="0"/>
            <a:lstStyle/>
            <a:p>
              <a:endParaRPr/>
            </a:p>
          </p:txBody>
        </p:sp>
        <p:pic>
          <p:nvPicPr>
            <p:cNvPr id="34" name="object 34"/>
            <p:cNvPicPr/>
            <p:nvPr/>
          </p:nvPicPr>
          <p:blipFill>
            <a:blip r:embed="rId6" cstate="print"/>
            <a:stretch>
              <a:fillRect/>
            </a:stretch>
          </p:blipFill>
          <p:spPr>
            <a:xfrm>
              <a:off x="4306823" y="3438144"/>
              <a:ext cx="420624" cy="82296"/>
            </a:xfrm>
            <a:prstGeom prst="rect">
              <a:avLst/>
            </a:prstGeom>
          </p:spPr>
        </p:pic>
        <p:sp>
          <p:nvSpPr>
            <p:cNvPr id="35" name="object 35"/>
            <p:cNvSpPr/>
            <p:nvPr/>
          </p:nvSpPr>
          <p:spPr>
            <a:xfrm>
              <a:off x="4011167" y="2084831"/>
              <a:ext cx="722630" cy="2480945"/>
            </a:xfrm>
            <a:custGeom>
              <a:avLst/>
              <a:gdLst/>
              <a:ahLst/>
              <a:cxnLst/>
              <a:rect l="l" t="t" r="r" b="b"/>
              <a:pathLst>
                <a:path w="722629" h="2480945">
                  <a:moveTo>
                    <a:pt x="506603" y="1810130"/>
                  </a:moveTo>
                  <a:lnTo>
                    <a:pt x="449199" y="1791334"/>
                  </a:lnTo>
                  <a:lnTo>
                    <a:pt x="398272" y="1738502"/>
                  </a:lnTo>
                  <a:lnTo>
                    <a:pt x="376174" y="1701037"/>
                  </a:lnTo>
                  <a:lnTo>
                    <a:pt x="356616" y="1657222"/>
                  </a:lnTo>
                  <a:lnTo>
                    <a:pt x="339852" y="1607565"/>
                  </a:lnTo>
                  <a:lnTo>
                    <a:pt x="326263" y="1552955"/>
                  </a:lnTo>
                  <a:lnTo>
                    <a:pt x="316230" y="1493901"/>
                  </a:lnTo>
                  <a:lnTo>
                    <a:pt x="310007" y="1431163"/>
                  </a:lnTo>
                  <a:lnTo>
                    <a:pt x="307848" y="1365503"/>
                  </a:lnTo>
                </a:path>
                <a:path w="722629" h="2480945">
                  <a:moveTo>
                    <a:pt x="703707" y="1365503"/>
                  </a:moveTo>
                  <a:lnTo>
                    <a:pt x="701548" y="1431163"/>
                  </a:lnTo>
                  <a:lnTo>
                    <a:pt x="695325" y="1493901"/>
                  </a:lnTo>
                  <a:lnTo>
                    <a:pt x="685165" y="1552955"/>
                  </a:lnTo>
                  <a:lnTo>
                    <a:pt x="671703" y="1607565"/>
                  </a:lnTo>
                  <a:lnTo>
                    <a:pt x="654939" y="1657222"/>
                  </a:lnTo>
                  <a:lnTo>
                    <a:pt x="635381" y="1701037"/>
                  </a:lnTo>
                  <a:lnTo>
                    <a:pt x="613156" y="1738502"/>
                  </a:lnTo>
                  <a:lnTo>
                    <a:pt x="588772" y="1768855"/>
                  </a:lnTo>
                  <a:lnTo>
                    <a:pt x="534416" y="1805304"/>
                  </a:lnTo>
                  <a:lnTo>
                    <a:pt x="504952" y="1810130"/>
                  </a:lnTo>
                </a:path>
                <a:path w="722629" h="2480945">
                  <a:moveTo>
                    <a:pt x="512064" y="1115567"/>
                  </a:moveTo>
                  <a:lnTo>
                    <a:pt x="512064" y="1423162"/>
                  </a:lnTo>
                </a:path>
                <a:path w="722629" h="2480945">
                  <a:moveTo>
                    <a:pt x="295656" y="981455"/>
                  </a:moveTo>
                  <a:lnTo>
                    <a:pt x="295656" y="1103376"/>
                  </a:lnTo>
                  <a:lnTo>
                    <a:pt x="505968" y="1103376"/>
                  </a:lnTo>
                </a:path>
                <a:path w="722629" h="2480945">
                  <a:moveTo>
                    <a:pt x="722122" y="988440"/>
                  </a:moveTo>
                  <a:lnTo>
                    <a:pt x="722122" y="1253997"/>
                  </a:lnTo>
                </a:path>
                <a:path w="722629" h="2480945">
                  <a:moveTo>
                    <a:pt x="649097" y="1250822"/>
                  </a:moveTo>
                  <a:lnTo>
                    <a:pt x="649097" y="1412875"/>
                  </a:lnTo>
                </a:path>
                <a:path w="722629" h="2480945">
                  <a:moveTo>
                    <a:pt x="377698" y="1250822"/>
                  </a:moveTo>
                  <a:lnTo>
                    <a:pt x="377698" y="1400175"/>
                  </a:lnTo>
                </a:path>
                <a:path w="722629" h="2480945">
                  <a:moveTo>
                    <a:pt x="384048" y="1245996"/>
                  </a:moveTo>
                  <a:lnTo>
                    <a:pt x="0" y="1245996"/>
                  </a:lnTo>
                </a:path>
                <a:path w="722629" h="2480945">
                  <a:moveTo>
                    <a:pt x="504698" y="1825878"/>
                  </a:moveTo>
                  <a:lnTo>
                    <a:pt x="504698" y="2480691"/>
                  </a:lnTo>
                </a:path>
                <a:path w="722629" h="2480945">
                  <a:moveTo>
                    <a:pt x="339598" y="0"/>
                  </a:moveTo>
                  <a:lnTo>
                    <a:pt x="228473" y="112902"/>
                  </a:lnTo>
                </a:path>
              </a:pathLst>
            </a:custGeom>
            <a:ln w="24384">
              <a:solidFill>
                <a:srgbClr val="000000"/>
              </a:solidFill>
            </a:ln>
          </p:spPr>
          <p:txBody>
            <a:bodyPr wrap="square" lIns="0" tIns="0" rIns="0" bIns="0" rtlCol="0"/>
            <a:lstStyle/>
            <a:p>
              <a:endParaRPr/>
            </a:p>
          </p:txBody>
        </p:sp>
        <p:sp>
          <p:nvSpPr>
            <p:cNvPr id="36" name="object 36"/>
            <p:cNvSpPr/>
            <p:nvPr/>
          </p:nvSpPr>
          <p:spPr>
            <a:xfrm>
              <a:off x="4002024" y="2188463"/>
              <a:ext cx="1042669" cy="1173480"/>
            </a:xfrm>
            <a:custGeom>
              <a:avLst/>
              <a:gdLst/>
              <a:ahLst/>
              <a:cxnLst/>
              <a:rect l="l" t="t" r="r" b="b"/>
              <a:pathLst>
                <a:path w="1042670" h="1173479">
                  <a:moveTo>
                    <a:pt x="60198" y="1144651"/>
                  </a:moveTo>
                  <a:lnTo>
                    <a:pt x="57785" y="1133602"/>
                  </a:lnTo>
                  <a:lnTo>
                    <a:pt x="51435" y="1124458"/>
                  </a:lnTo>
                  <a:lnTo>
                    <a:pt x="41910" y="1118362"/>
                  </a:lnTo>
                  <a:lnTo>
                    <a:pt x="30226" y="1116076"/>
                  </a:lnTo>
                  <a:lnTo>
                    <a:pt x="18415" y="1118362"/>
                  </a:lnTo>
                  <a:lnTo>
                    <a:pt x="8763" y="1124458"/>
                  </a:lnTo>
                  <a:lnTo>
                    <a:pt x="2413" y="1133602"/>
                  </a:lnTo>
                  <a:lnTo>
                    <a:pt x="0" y="1144651"/>
                  </a:lnTo>
                  <a:lnTo>
                    <a:pt x="2413" y="1155827"/>
                  </a:lnTo>
                  <a:lnTo>
                    <a:pt x="8763" y="1164844"/>
                  </a:lnTo>
                  <a:lnTo>
                    <a:pt x="18415" y="1170940"/>
                  </a:lnTo>
                  <a:lnTo>
                    <a:pt x="30226" y="1173226"/>
                  </a:lnTo>
                  <a:lnTo>
                    <a:pt x="41910" y="1170940"/>
                  </a:lnTo>
                  <a:lnTo>
                    <a:pt x="51435" y="1164844"/>
                  </a:lnTo>
                  <a:lnTo>
                    <a:pt x="57785" y="1155827"/>
                  </a:lnTo>
                  <a:lnTo>
                    <a:pt x="60198" y="1144651"/>
                  </a:lnTo>
                  <a:close/>
                </a:path>
                <a:path w="1042670" h="1173479">
                  <a:moveTo>
                    <a:pt x="1042416" y="477901"/>
                  </a:moveTo>
                  <a:lnTo>
                    <a:pt x="1040003" y="466852"/>
                  </a:lnTo>
                  <a:lnTo>
                    <a:pt x="1033399" y="457708"/>
                  </a:lnTo>
                  <a:lnTo>
                    <a:pt x="1023493" y="451612"/>
                  </a:lnTo>
                  <a:lnTo>
                    <a:pt x="1011555" y="449326"/>
                  </a:lnTo>
                  <a:lnTo>
                    <a:pt x="999490" y="451612"/>
                  </a:lnTo>
                  <a:lnTo>
                    <a:pt x="989711" y="457708"/>
                  </a:lnTo>
                  <a:lnTo>
                    <a:pt x="983107" y="466852"/>
                  </a:lnTo>
                  <a:lnTo>
                    <a:pt x="980694" y="477901"/>
                  </a:lnTo>
                  <a:lnTo>
                    <a:pt x="983107" y="488950"/>
                  </a:lnTo>
                  <a:lnTo>
                    <a:pt x="989711" y="498094"/>
                  </a:lnTo>
                  <a:lnTo>
                    <a:pt x="999490" y="504190"/>
                  </a:lnTo>
                  <a:lnTo>
                    <a:pt x="1011555" y="506476"/>
                  </a:lnTo>
                  <a:lnTo>
                    <a:pt x="1023493" y="504190"/>
                  </a:lnTo>
                  <a:lnTo>
                    <a:pt x="1033399" y="498094"/>
                  </a:lnTo>
                  <a:lnTo>
                    <a:pt x="1040003" y="488950"/>
                  </a:lnTo>
                  <a:lnTo>
                    <a:pt x="1042416" y="477901"/>
                  </a:lnTo>
                  <a:close/>
                </a:path>
                <a:path w="1042670" h="1173479">
                  <a:moveTo>
                    <a:pt x="1042416" y="28575"/>
                  </a:moveTo>
                  <a:lnTo>
                    <a:pt x="1039876" y="17526"/>
                  </a:lnTo>
                  <a:lnTo>
                    <a:pt x="1033145" y="8382"/>
                  </a:lnTo>
                  <a:lnTo>
                    <a:pt x="1023112" y="2286"/>
                  </a:lnTo>
                  <a:lnTo>
                    <a:pt x="1010793" y="0"/>
                  </a:lnTo>
                  <a:lnTo>
                    <a:pt x="998347" y="2286"/>
                  </a:lnTo>
                  <a:lnTo>
                    <a:pt x="988314" y="8382"/>
                  </a:lnTo>
                  <a:lnTo>
                    <a:pt x="981583" y="17526"/>
                  </a:lnTo>
                  <a:lnTo>
                    <a:pt x="979043" y="28575"/>
                  </a:lnTo>
                  <a:lnTo>
                    <a:pt x="981583" y="39751"/>
                  </a:lnTo>
                  <a:lnTo>
                    <a:pt x="988314" y="48768"/>
                  </a:lnTo>
                  <a:lnTo>
                    <a:pt x="998347" y="54864"/>
                  </a:lnTo>
                  <a:lnTo>
                    <a:pt x="1010793" y="57150"/>
                  </a:lnTo>
                  <a:lnTo>
                    <a:pt x="1023112" y="54864"/>
                  </a:lnTo>
                  <a:lnTo>
                    <a:pt x="1033145" y="48768"/>
                  </a:lnTo>
                  <a:lnTo>
                    <a:pt x="1039876" y="39751"/>
                  </a:lnTo>
                  <a:lnTo>
                    <a:pt x="1042416" y="28575"/>
                  </a:lnTo>
                  <a:close/>
                </a:path>
              </a:pathLst>
            </a:custGeom>
            <a:solidFill>
              <a:srgbClr val="000000"/>
            </a:solidFill>
          </p:spPr>
          <p:txBody>
            <a:bodyPr wrap="square" lIns="0" tIns="0" rIns="0" bIns="0" rtlCol="0"/>
            <a:lstStyle/>
            <a:p>
              <a:endParaRPr/>
            </a:p>
          </p:txBody>
        </p:sp>
        <p:sp>
          <p:nvSpPr>
            <p:cNvPr id="37" name="object 37"/>
            <p:cNvSpPr/>
            <p:nvPr/>
          </p:nvSpPr>
          <p:spPr>
            <a:xfrm>
              <a:off x="5705855" y="2078735"/>
              <a:ext cx="746760" cy="731520"/>
            </a:xfrm>
            <a:custGeom>
              <a:avLst/>
              <a:gdLst/>
              <a:ahLst/>
              <a:cxnLst/>
              <a:rect l="l" t="t" r="r" b="b"/>
              <a:pathLst>
                <a:path w="746760" h="731519">
                  <a:moveTo>
                    <a:pt x="149352" y="731519"/>
                  </a:moveTo>
                  <a:lnTo>
                    <a:pt x="149352" y="582040"/>
                  </a:lnTo>
                </a:path>
                <a:path w="746760" h="731519">
                  <a:moveTo>
                    <a:pt x="0" y="731519"/>
                  </a:moveTo>
                  <a:lnTo>
                    <a:pt x="0" y="0"/>
                  </a:lnTo>
                </a:path>
                <a:path w="746760" h="731519">
                  <a:moveTo>
                    <a:pt x="568833" y="731519"/>
                  </a:moveTo>
                  <a:lnTo>
                    <a:pt x="568833" y="125729"/>
                  </a:lnTo>
                </a:path>
                <a:path w="746760" h="731519">
                  <a:moveTo>
                    <a:pt x="421005" y="731519"/>
                  </a:moveTo>
                  <a:lnTo>
                    <a:pt x="421005" y="0"/>
                  </a:lnTo>
                </a:path>
                <a:path w="746760" h="731519">
                  <a:moveTo>
                    <a:pt x="155702" y="591565"/>
                  </a:moveTo>
                  <a:lnTo>
                    <a:pt x="746760" y="591565"/>
                  </a:lnTo>
                </a:path>
              </a:pathLst>
            </a:custGeom>
            <a:ln w="24384">
              <a:solidFill>
                <a:srgbClr val="000000"/>
              </a:solidFill>
            </a:ln>
          </p:spPr>
          <p:txBody>
            <a:bodyPr wrap="square" lIns="0" tIns="0" rIns="0" bIns="0" rtlCol="0"/>
            <a:lstStyle/>
            <a:p>
              <a:endParaRPr/>
            </a:p>
          </p:txBody>
        </p:sp>
      </p:grpSp>
      <p:sp>
        <p:nvSpPr>
          <p:cNvPr id="38" name="object 38"/>
          <p:cNvSpPr txBox="1"/>
          <p:nvPr/>
        </p:nvSpPr>
        <p:spPr>
          <a:xfrm>
            <a:off x="4548123" y="1884679"/>
            <a:ext cx="300355" cy="208279"/>
          </a:xfrm>
          <a:prstGeom prst="rect">
            <a:avLst/>
          </a:prstGeom>
        </p:spPr>
        <p:txBody>
          <a:bodyPr vert="horz" wrap="square" lIns="0" tIns="12700" rIns="0" bIns="0" rtlCol="0">
            <a:spAutoFit/>
          </a:bodyPr>
          <a:lstStyle/>
          <a:p>
            <a:pPr marL="25400">
              <a:lnSpc>
                <a:spcPct val="100000"/>
              </a:lnSpc>
              <a:spcBef>
                <a:spcPts val="100"/>
              </a:spcBef>
            </a:pPr>
            <a:r>
              <a:rPr sz="1800" b="1" baseline="11574" dirty="0">
                <a:latin typeface="Arial"/>
                <a:cs typeface="Arial"/>
              </a:rPr>
              <a:t>F</a:t>
            </a:r>
            <a:r>
              <a:rPr sz="1800" b="1" spc="-89" baseline="11574" dirty="0">
                <a:latin typeface="Arial"/>
                <a:cs typeface="Arial"/>
              </a:rPr>
              <a:t> </a:t>
            </a:r>
            <a:r>
              <a:rPr sz="1000" b="1" spc="5" dirty="0">
                <a:latin typeface="Arial"/>
                <a:cs typeface="Arial"/>
              </a:rPr>
              <a:t>i2</a:t>
            </a:r>
            <a:endParaRPr sz="1000">
              <a:latin typeface="Arial"/>
              <a:cs typeface="Arial"/>
            </a:endParaRPr>
          </a:p>
        </p:txBody>
      </p:sp>
      <p:sp>
        <p:nvSpPr>
          <p:cNvPr id="39" name="object 39"/>
          <p:cNvSpPr txBox="1"/>
          <p:nvPr/>
        </p:nvSpPr>
        <p:spPr>
          <a:xfrm>
            <a:off x="3926459" y="1386027"/>
            <a:ext cx="260350" cy="208915"/>
          </a:xfrm>
          <a:prstGeom prst="rect">
            <a:avLst/>
          </a:prstGeom>
        </p:spPr>
        <p:txBody>
          <a:bodyPr vert="horz" wrap="square" lIns="0" tIns="12700" rIns="0" bIns="0" rtlCol="0">
            <a:spAutoFit/>
          </a:bodyPr>
          <a:lstStyle/>
          <a:p>
            <a:pPr marL="38100">
              <a:lnSpc>
                <a:spcPct val="100000"/>
              </a:lnSpc>
              <a:spcBef>
                <a:spcPts val="100"/>
              </a:spcBef>
            </a:pPr>
            <a:r>
              <a:rPr sz="1200" b="1" spc="10" dirty="0">
                <a:latin typeface="Arial"/>
                <a:cs typeface="Arial"/>
              </a:rPr>
              <a:t>K</a:t>
            </a:r>
            <a:r>
              <a:rPr sz="1500" b="1" spc="15" baseline="-13888" dirty="0">
                <a:latin typeface="Arial"/>
                <a:cs typeface="Arial"/>
              </a:rPr>
              <a:t>2</a:t>
            </a:r>
            <a:endParaRPr sz="1500" baseline="-13888">
              <a:latin typeface="Arial"/>
              <a:cs typeface="Arial"/>
            </a:endParaRPr>
          </a:p>
        </p:txBody>
      </p:sp>
      <p:sp>
        <p:nvSpPr>
          <p:cNvPr id="40" name="object 40"/>
          <p:cNvSpPr txBox="1"/>
          <p:nvPr/>
        </p:nvSpPr>
        <p:spPr>
          <a:xfrm>
            <a:off x="4842636" y="1386027"/>
            <a:ext cx="254635" cy="208915"/>
          </a:xfrm>
          <a:prstGeom prst="rect">
            <a:avLst/>
          </a:prstGeom>
        </p:spPr>
        <p:txBody>
          <a:bodyPr vert="horz" wrap="square" lIns="0" tIns="12700" rIns="0" bIns="0" rtlCol="0">
            <a:spAutoFit/>
          </a:bodyPr>
          <a:lstStyle/>
          <a:p>
            <a:pPr marL="38100">
              <a:lnSpc>
                <a:spcPct val="100000"/>
              </a:lnSpc>
              <a:spcBef>
                <a:spcPts val="100"/>
              </a:spcBef>
            </a:pPr>
            <a:r>
              <a:rPr sz="1200" b="1" spc="-15" dirty="0">
                <a:latin typeface="Arial"/>
                <a:cs typeface="Arial"/>
              </a:rPr>
              <a:t>A</a:t>
            </a:r>
            <a:r>
              <a:rPr sz="1500" b="1" spc="-22" baseline="-13888" dirty="0">
                <a:latin typeface="Arial"/>
                <a:cs typeface="Arial"/>
              </a:rPr>
              <a:t>2</a:t>
            </a:r>
            <a:endParaRPr sz="1500" baseline="-13888">
              <a:latin typeface="Arial"/>
              <a:cs typeface="Arial"/>
            </a:endParaRPr>
          </a:p>
        </p:txBody>
      </p:sp>
      <p:sp>
        <p:nvSpPr>
          <p:cNvPr id="41" name="object 41"/>
          <p:cNvSpPr txBox="1"/>
          <p:nvPr/>
        </p:nvSpPr>
        <p:spPr>
          <a:xfrm>
            <a:off x="5577840" y="1840992"/>
            <a:ext cx="817244" cy="238125"/>
          </a:xfrm>
          <a:prstGeom prst="rect">
            <a:avLst/>
          </a:prstGeom>
          <a:ln w="24383">
            <a:solidFill>
              <a:srgbClr val="000000"/>
            </a:solidFill>
          </a:ln>
        </p:spPr>
        <p:txBody>
          <a:bodyPr vert="horz" wrap="square" lIns="0" tIns="46355" rIns="0" bIns="0" rtlCol="0">
            <a:spAutoFit/>
          </a:bodyPr>
          <a:lstStyle/>
          <a:p>
            <a:pPr marL="45085">
              <a:lnSpc>
                <a:spcPct val="100000"/>
              </a:lnSpc>
              <a:spcBef>
                <a:spcPts val="365"/>
              </a:spcBef>
              <a:tabLst>
                <a:tab pos="487045" algn="l"/>
              </a:tabLst>
            </a:pPr>
            <a:r>
              <a:rPr sz="1800" b="1" spc="7" baseline="4629" dirty="0">
                <a:latin typeface="Arial"/>
                <a:cs typeface="Arial"/>
              </a:rPr>
              <a:t>F'</a:t>
            </a:r>
            <a:r>
              <a:rPr sz="1000" b="1" spc="5" dirty="0">
                <a:latin typeface="Arial"/>
                <a:cs typeface="Arial"/>
              </a:rPr>
              <a:t>in	</a:t>
            </a:r>
            <a:r>
              <a:rPr sz="1800" b="1" spc="44" baseline="9259" dirty="0">
                <a:latin typeface="Arial"/>
                <a:cs typeface="Arial"/>
              </a:rPr>
              <a:t>F</a:t>
            </a:r>
            <a:r>
              <a:rPr sz="1000" b="1" spc="30" dirty="0">
                <a:latin typeface="Arial"/>
                <a:cs typeface="Arial"/>
              </a:rPr>
              <a:t>in</a:t>
            </a:r>
            <a:endParaRPr sz="1000">
              <a:latin typeface="Arial"/>
              <a:cs typeface="Arial"/>
            </a:endParaRPr>
          </a:p>
        </p:txBody>
      </p:sp>
      <p:grpSp>
        <p:nvGrpSpPr>
          <p:cNvPr id="42" name="object 42"/>
          <p:cNvGrpSpPr/>
          <p:nvPr/>
        </p:nvGrpSpPr>
        <p:grpSpPr>
          <a:xfrm>
            <a:off x="2417064" y="1642872"/>
            <a:ext cx="4660265" cy="3127375"/>
            <a:chOff x="2417064" y="1642872"/>
            <a:chExt cx="4660265" cy="3127375"/>
          </a:xfrm>
        </p:grpSpPr>
        <p:pic>
          <p:nvPicPr>
            <p:cNvPr id="43" name="object 43"/>
            <p:cNvPicPr/>
            <p:nvPr/>
          </p:nvPicPr>
          <p:blipFill>
            <a:blip r:embed="rId2" cstate="print"/>
            <a:stretch>
              <a:fillRect/>
            </a:stretch>
          </p:blipFill>
          <p:spPr>
            <a:xfrm>
              <a:off x="6440423" y="3657600"/>
              <a:ext cx="91440" cy="106680"/>
            </a:xfrm>
            <a:prstGeom prst="rect">
              <a:avLst/>
            </a:prstGeom>
          </p:spPr>
        </p:pic>
        <p:sp>
          <p:nvSpPr>
            <p:cNvPr id="44" name="object 44"/>
            <p:cNvSpPr/>
            <p:nvPr/>
          </p:nvSpPr>
          <p:spPr>
            <a:xfrm>
              <a:off x="6486144" y="2557272"/>
              <a:ext cx="0" cy="1112520"/>
            </a:xfrm>
            <a:custGeom>
              <a:avLst/>
              <a:gdLst/>
              <a:ahLst/>
              <a:cxnLst/>
              <a:rect l="l" t="t" r="r" b="b"/>
              <a:pathLst>
                <a:path h="1112520">
                  <a:moveTo>
                    <a:pt x="0" y="0"/>
                  </a:moveTo>
                  <a:lnTo>
                    <a:pt x="0" y="1112520"/>
                  </a:lnTo>
                </a:path>
              </a:pathLst>
            </a:custGeom>
            <a:ln w="24384">
              <a:solidFill>
                <a:srgbClr val="000000"/>
              </a:solidFill>
            </a:ln>
          </p:spPr>
          <p:txBody>
            <a:bodyPr wrap="square" lIns="0" tIns="0" rIns="0" bIns="0" rtlCol="0"/>
            <a:lstStyle/>
            <a:p>
              <a:endParaRPr/>
            </a:p>
          </p:txBody>
        </p:sp>
        <p:pic>
          <p:nvPicPr>
            <p:cNvPr id="45" name="object 45"/>
            <p:cNvPicPr/>
            <p:nvPr/>
          </p:nvPicPr>
          <p:blipFill>
            <a:blip r:embed="rId7" cstate="print"/>
            <a:stretch>
              <a:fillRect/>
            </a:stretch>
          </p:blipFill>
          <p:spPr>
            <a:xfrm>
              <a:off x="5452872" y="3657600"/>
              <a:ext cx="91439" cy="106680"/>
            </a:xfrm>
            <a:prstGeom prst="rect">
              <a:avLst/>
            </a:prstGeom>
          </p:spPr>
        </p:pic>
        <p:sp>
          <p:nvSpPr>
            <p:cNvPr id="46" name="object 46"/>
            <p:cNvSpPr/>
            <p:nvPr/>
          </p:nvSpPr>
          <p:spPr>
            <a:xfrm>
              <a:off x="5498592" y="1642872"/>
              <a:ext cx="988060" cy="2026920"/>
            </a:xfrm>
            <a:custGeom>
              <a:avLst/>
              <a:gdLst/>
              <a:ahLst/>
              <a:cxnLst/>
              <a:rect l="l" t="t" r="r" b="b"/>
              <a:pathLst>
                <a:path w="988060" h="2026920">
                  <a:moveTo>
                    <a:pt x="0" y="915035"/>
                  </a:moveTo>
                  <a:lnTo>
                    <a:pt x="0" y="2026920"/>
                  </a:lnTo>
                </a:path>
                <a:path w="988060" h="2026920">
                  <a:moveTo>
                    <a:pt x="987552" y="0"/>
                  </a:moveTo>
                  <a:lnTo>
                    <a:pt x="987552" y="630554"/>
                  </a:lnTo>
                </a:path>
                <a:path w="988060" h="2026920">
                  <a:moveTo>
                    <a:pt x="784352" y="570229"/>
                  </a:moveTo>
                  <a:lnTo>
                    <a:pt x="968502" y="570229"/>
                  </a:lnTo>
                </a:path>
                <a:path w="988060" h="2026920">
                  <a:moveTo>
                    <a:pt x="0" y="0"/>
                  </a:moveTo>
                  <a:lnTo>
                    <a:pt x="0" y="643254"/>
                  </a:lnTo>
                </a:path>
              </a:pathLst>
            </a:custGeom>
            <a:ln w="24384">
              <a:solidFill>
                <a:srgbClr val="000000"/>
              </a:solidFill>
            </a:ln>
          </p:spPr>
          <p:txBody>
            <a:bodyPr wrap="square" lIns="0" tIns="0" rIns="0" bIns="0" rtlCol="0"/>
            <a:lstStyle/>
            <a:p>
              <a:endParaRPr/>
            </a:p>
          </p:txBody>
        </p:sp>
        <p:pic>
          <p:nvPicPr>
            <p:cNvPr id="47" name="object 47"/>
            <p:cNvPicPr/>
            <p:nvPr/>
          </p:nvPicPr>
          <p:blipFill>
            <a:blip r:embed="rId8" cstate="print"/>
            <a:stretch>
              <a:fillRect/>
            </a:stretch>
          </p:blipFill>
          <p:spPr>
            <a:xfrm>
              <a:off x="5775960" y="3438144"/>
              <a:ext cx="420624" cy="82296"/>
            </a:xfrm>
            <a:prstGeom prst="rect">
              <a:avLst/>
            </a:prstGeom>
          </p:spPr>
        </p:pic>
        <p:sp>
          <p:nvSpPr>
            <p:cNvPr id="48" name="object 48"/>
            <p:cNvSpPr/>
            <p:nvPr/>
          </p:nvSpPr>
          <p:spPr>
            <a:xfrm>
              <a:off x="5477256" y="2081784"/>
              <a:ext cx="725170" cy="2225040"/>
            </a:xfrm>
            <a:custGeom>
              <a:avLst/>
              <a:gdLst/>
              <a:ahLst/>
              <a:cxnLst/>
              <a:rect l="l" t="t" r="r" b="b"/>
              <a:pathLst>
                <a:path w="725170" h="2225040">
                  <a:moveTo>
                    <a:pt x="511302" y="1813178"/>
                  </a:moveTo>
                  <a:lnTo>
                    <a:pt x="454279" y="1794383"/>
                  </a:lnTo>
                  <a:lnTo>
                    <a:pt x="403860" y="1741551"/>
                  </a:lnTo>
                  <a:lnTo>
                    <a:pt x="381762" y="1704085"/>
                  </a:lnTo>
                  <a:lnTo>
                    <a:pt x="362331" y="1660270"/>
                  </a:lnTo>
                  <a:lnTo>
                    <a:pt x="345694" y="1610614"/>
                  </a:lnTo>
                  <a:lnTo>
                    <a:pt x="332232" y="1556003"/>
                  </a:lnTo>
                  <a:lnTo>
                    <a:pt x="322326" y="1496949"/>
                  </a:lnTo>
                  <a:lnTo>
                    <a:pt x="316103" y="1434211"/>
                  </a:lnTo>
                  <a:lnTo>
                    <a:pt x="313944" y="1368552"/>
                  </a:lnTo>
                </a:path>
                <a:path w="725170" h="2225040">
                  <a:moveTo>
                    <a:pt x="707136" y="1368552"/>
                  </a:moveTo>
                  <a:lnTo>
                    <a:pt x="704977" y="1434211"/>
                  </a:lnTo>
                  <a:lnTo>
                    <a:pt x="698754" y="1496949"/>
                  </a:lnTo>
                  <a:lnTo>
                    <a:pt x="688721" y="1556003"/>
                  </a:lnTo>
                  <a:lnTo>
                    <a:pt x="675259" y="1610614"/>
                  </a:lnTo>
                  <a:lnTo>
                    <a:pt x="658749" y="1660270"/>
                  </a:lnTo>
                  <a:lnTo>
                    <a:pt x="639191" y="1704085"/>
                  </a:lnTo>
                  <a:lnTo>
                    <a:pt x="617220" y="1741551"/>
                  </a:lnTo>
                  <a:lnTo>
                    <a:pt x="592963" y="1771903"/>
                  </a:lnTo>
                  <a:lnTo>
                    <a:pt x="538861" y="1808352"/>
                  </a:lnTo>
                  <a:lnTo>
                    <a:pt x="509651" y="1813178"/>
                  </a:lnTo>
                </a:path>
                <a:path w="725170" h="2225040">
                  <a:moveTo>
                    <a:pt x="515112" y="1118615"/>
                  </a:moveTo>
                  <a:lnTo>
                    <a:pt x="515112" y="1426210"/>
                  </a:lnTo>
                </a:path>
                <a:path w="725170" h="2225040">
                  <a:moveTo>
                    <a:pt x="298704" y="987551"/>
                  </a:moveTo>
                  <a:lnTo>
                    <a:pt x="298704" y="1106042"/>
                  </a:lnTo>
                  <a:lnTo>
                    <a:pt x="509016" y="1106042"/>
                  </a:lnTo>
                </a:path>
                <a:path w="725170" h="2225040">
                  <a:moveTo>
                    <a:pt x="725043" y="992377"/>
                  </a:moveTo>
                  <a:lnTo>
                    <a:pt x="725043" y="1244980"/>
                  </a:lnTo>
                </a:path>
                <a:path w="725170" h="2225040">
                  <a:moveTo>
                    <a:pt x="651764" y="1254505"/>
                  </a:moveTo>
                  <a:lnTo>
                    <a:pt x="651764" y="1416430"/>
                  </a:lnTo>
                </a:path>
                <a:path w="725170" h="2225040">
                  <a:moveTo>
                    <a:pt x="379349" y="1254505"/>
                  </a:moveTo>
                  <a:lnTo>
                    <a:pt x="379349" y="1403730"/>
                  </a:lnTo>
                </a:path>
                <a:path w="725170" h="2225040">
                  <a:moveTo>
                    <a:pt x="385699" y="1249679"/>
                  </a:moveTo>
                  <a:lnTo>
                    <a:pt x="0" y="1249679"/>
                  </a:lnTo>
                </a:path>
                <a:path w="725170" h="2225040">
                  <a:moveTo>
                    <a:pt x="514731" y="1816608"/>
                  </a:moveTo>
                  <a:lnTo>
                    <a:pt x="514731" y="2224659"/>
                  </a:lnTo>
                </a:path>
                <a:path w="725170" h="2225040">
                  <a:moveTo>
                    <a:pt x="340995" y="0"/>
                  </a:moveTo>
                  <a:lnTo>
                    <a:pt x="229489" y="114300"/>
                  </a:lnTo>
                </a:path>
              </a:pathLst>
            </a:custGeom>
            <a:ln w="24384">
              <a:solidFill>
                <a:srgbClr val="000000"/>
              </a:solidFill>
            </a:ln>
          </p:spPr>
          <p:txBody>
            <a:bodyPr wrap="square" lIns="0" tIns="0" rIns="0" bIns="0" rtlCol="0"/>
            <a:lstStyle/>
            <a:p>
              <a:endParaRPr/>
            </a:p>
          </p:txBody>
        </p:sp>
        <p:sp>
          <p:nvSpPr>
            <p:cNvPr id="49" name="object 49"/>
            <p:cNvSpPr/>
            <p:nvPr/>
          </p:nvSpPr>
          <p:spPr>
            <a:xfrm>
              <a:off x="5465064" y="2182367"/>
              <a:ext cx="1051560" cy="1170305"/>
            </a:xfrm>
            <a:custGeom>
              <a:avLst/>
              <a:gdLst/>
              <a:ahLst/>
              <a:cxnLst/>
              <a:rect l="l" t="t" r="r" b="b"/>
              <a:pathLst>
                <a:path w="1051559" h="1170304">
                  <a:moveTo>
                    <a:pt x="61849" y="1141476"/>
                  </a:moveTo>
                  <a:lnTo>
                    <a:pt x="59436" y="1130427"/>
                  </a:lnTo>
                  <a:lnTo>
                    <a:pt x="52832" y="1121283"/>
                  </a:lnTo>
                  <a:lnTo>
                    <a:pt x="42926" y="1115187"/>
                  </a:lnTo>
                  <a:lnTo>
                    <a:pt x="30988" y="1112901"/>
                  </a:lnTo>
                  <a:lnTo>
                    <a:pt x="18923" y="1115187"/>
                  </a:lnTo>
                  <a:lnTo>
                    <a:pt x="9017" y="1121283"/>
                  </a:lnTo>
                  <a:lnTo>
                    <a:pt x="2413" y="1130427"/>
                  </a:lnTo>
                  <a:lnTo>
                    <a:pt x="0" y="1141476"/>
                  </a:lnTo>
                  <a:lnTo>
                    <a:pt x="2413" y="1152525"/>
                  </a:lnTo>
                  <a:lnTo>
                    <a:pt x="9017" y="1161669"/>
                  </a:lnTo>
                  <a:lnTo>
                    <a:pt x="18923" y="1167765"/>
                  </a:lnTo>
                  <a:lnTo>
                    <a:pt x="30988" y="1170051"/>
                  </a:lnTo>
                  <a:lnTo>
                    <a:pt x="42926" y="1167765"/>
                  </a:lnTo>
                  <a:lnTo>
                    <a:pt x="52832" y="1161669"/>
                  </a:lnTo>
                  <a:lnTo>
                    <a:pt x="59436" y="1152525"/>
                  </a:lnTo>
                  <a:lnTo>
                    <a:pt x="61849" y="1141476"/>
                  </a:lnTo>
                  <a:close/>
                </a:path>
                <a:path w="1051559" h="1170304">
                  <a:moveTo>
                    <a:pt x="1048131" y="492887"/>
                  </a:moveTo>
                  <a:lnTo>
                    <a:pt x="1045705" y="481457"/>
                  </a:lnTo>
                  <a:lnTo>
                    <a:pt x="1038987" y="472059"/>
                  </a:lnTo>
                  <a:lnTo>
                    <a:pt x="1029208" y="465836"/>
                  </a:lnTo>
                  <a:lnTo>
                    <a:pt x="1017143" y="463423"/>
                  </a:lnTo>
                  <a:lnTo>
                    <a:pt x="1005078" y="465836"/>
                  </a:lnTo>
                  <a:lnTo>
                    <a:pt x="995299" y="472059"/>
                  </a:lnTo>
                  <a:lnTo>
                    <a:pt x="988695" y="481457"/>
                  </a:lnTo>
                  <a:lnTo>
                    <a:pt x="986282" y="492887"/>
                  </a:lnTo>
                  <a:lnTo>
                    <a:pt x="988695" y="504317"/>
                  </a:lnTo>
                  <a:lnTo>
                    <a:pt x="995299" y="513715"/>
                  </a:lnTo>
                  <a:lnTo>
                    <a:pt x="1005078" y="519938"/>
                  </a:lnTo>
                  <a:lnTo>
                    <a:pt x="1017143" y="522224"/>
                  </a:lnTo>
                  <a:lnTo>
                    <a:pt x="1029208" y="519938"/>
                  </a:lnTo>
                  <a:lnTo>
                    <a:pt x="1038987" y="513715"/>
                  </a:lnTo>
                  <a:lnTo>
                    <a:pt x="1045705" y="504317"/>
                  </a:lnTo>
                  <a:lnTo>
                    <a:pt x="1048131" y="492887"/>
                  </a:lnTo>
                  <a:close/>
                </a:path>
                <a:path w="1051559" h="1170304">
                  <a:moveTo>
                    <a:pt x="1051306" y="27686"/>
                  </a:moveTo>
                  <a:lnTo>
                    <a:pt x="1048880" y="16891"/>
                  </a:lnTo>
                  <a:lnTo>
                    <a:pt x="1042416" y="8128"/>
                  </a:lnTo>
                  <a:lnTo>
                    <a:pt x="1032891" y="2159"/>
                  </a:lnTo>
                  <a:lnTo>
                    <a:pt x="1021080" y="0"/>
                  </a:lnTo>
                  <a:lnTo>
                    <a:pt x="1009396" y="2159"/>
                  </a:lnTo>
                  <a:lnTo>
                    <a:pt x="999871" y="8128"/>
                  </a:lnTo>
                  <a:lnTo>
                    <a:pt x="993394" y="16891"/>
                  </a:lnTo>
                  <a:lnTo>
                    <a:pt x="991108" y="27686"/>
                  </a:lnTo>
                  <a:lnTo>
                    <a:pt x="993394" y="38481"/>
                  </a:lnTo>
                  <a:lnTo>
                    <a:pt x="999871" y="47371"/>
                  </a:lnTo>
                  <a:lnTo>
                    <a:pt x="1009396" y="53340"/>
                  </a:lnTo>
                  <a:lnTo>
                    <a:pt x="1021080" y="55499"/>
                  </a:lnTo>
                  <a:lnTo>
                    <a:pt x="1032891" y="53340"/>
                  </a:lnTo>
                  <a:lnTo>
                    <a:pt x="1042416" y="47371"/>
                  </a:lnTo>
                  <a:lnTo>
                    <a:pt x="1048880" y="38481"/>
                  </a:lnTo>
                  <a:lnTo>
                    <a:pt x="1051306" y="27686"/>
                  </a:lnTo>
                  <a:close/>
                </a:path>
              </a:pathLst>
            </a:custGeom>
            <a:solidFill>
              <a:srgbClr val="000000"/>
            </a:solidFill>
          </p:spPr>
          <p:txBody>
            <a:bodyPr wrap="square" lIns="0" tIns="0" rIns="0" bIns="0" rtlCol="0"/>
            <a:lstStyle/>
            <a:p>
              <a:endParaRPr/>
            </a:p>
          </p:txBody>
        </p:sp>
        <p:sp>
          <p:nvSpPr>
            <p:cNvPr id="50" name="object 50"/>
            <p:cNvSpPr/>
            <p:nvPr/>
          </p:nvSpPr>
          <p:spPr>
            <a:xfrm>
              <a:off x="3035808" y="4145279"/>
              <a:ext cx="3782695" cy="618490"/>
            </a:xfrm>
            <a:custGeom>
              <a:avLst/>
              <a:gdLst/>
              <a:ahLst/>
              <a:cxnLst/>
              <a:rect l="l" t="t" r="r" b="b"/>
              <a:pathLst>
                <a:path w="3782695" h="618489">
                  <a:moveTo>
                    <a:pt x="3777488" y="311785"/>
                  </a:moveTo>
                  <a:lnTo>
                    <a:pt x="3773805" y="360426"/>
                  </a:lnTo>
                  <a:lnTo>
                    <a:pt x="3763518" y="406781"/>
                  </a:lnTo>
                  <a:lnTo>
                    <a:pt x="3746881" y="449834"/>
                  </a:lnTo>
                  <a:lnTo>
                    <a:pt x="3724656" y="489331"/>
                  </a:lnTo>
                  <a:lnTo>
                    <a:pt x="3697224" y="524256"/>
                  </a:lnTo>
                  <a:lnTo>
                    <a:pt x="3665347" y="554355"/>
                  </a:lnTo>
                  <a:lnTo>
                    <a:pt x="3629406" y="578866"/>
                  </a:lnTo>
                  <a:lnTo>
                    <a:pt x="3590163" y="597027"/>
                  </a:lnTo>
                  <a:lnTo>
                    <a:pt x="3548126" y="608457"/>
                  </a:lnTo>
                  <a:lnTo>
                    <a:pt x="3503676" y="612394"/>
                  </a:lnTo>
                </a:path>
                <a:path w="3782695" h="618489">
                  <a:moveTo>
                    <a:pt x="3502152" y="6223"/>
                  </a:moveTo>
                  <a:lnTo>
                    <a:pt x="3502660" y="6223"/>
                  </a:lnTo>
                  <a:lnTo>
                    <a:pt x="3503168" y="6096"/>
                  </a:lnTo>
                  <a:lnTo>
                    <a:pt x="3503676" y="6223"/>
                  </a:lnTo>
                  <a:lnTo>
                    <a:pt x="3548888" y="10287"/>
                  </a:lnTo>
                  <a:lnTo>
                    <a:pt x="3591687" y="21971"/>
                  </a:lnTo>
                  <a:lnTo>
                    <a:pt x="3631692" y="40640"/>
                  </a:lnTo>
                  <a:lnTo>
                    <a:pt x="3668141" y="65786"/>
                  </a:lnTo>
                  <a:lnTo>
                    <a:pt x="3700653" y="96647"/>
                  </a:lnTo>
                  <a:lnTo>
                    <a:pt x="3728466" y="132588"/>
                  </a:lnTo>
                  <a:lnTo>
                    <a:pt x="3751072" y="172974"/>
                  </a:lnTo>
                  <a:lnTo>
                    <a:pt x="3767963" y="217297"/>
                  </a:lnTo>
                  <a:lnTo>
                    <a:pt x="3778504" y="264795"/>
                  </a:lnTo>
                  <a:lnTo>
                    <a:pt x="3782187" y="314960"/>
                  </a:lnTo>
                </a:path>
                <a:path w="3782695" h="618489">
                  <a:moveTo>
                    <a:pt x="3170428" y="610489"/>
                  </a:moveTo>
                  <a:lnTo>
                    <a:pt x="3490976" y="610489"/>
                  </a:lnTo>
                </a:path>
                <a:path w="3782695" h="618489">
                  <a:moveTo>
                    <a:pt x="3170428" y="9525"/>
                  </a:moveTo>
                  <a:lnTo>
                    <a:pt x="3495802" y="9525"/>
                  </a:lnTo>
                </a:path>
                <a:path w="3782695" h="618489">
                  <a:moveTo>
                    <a:pt x="3164078" y="618490"/>
                  </a:moveTo>
                  <a:lnTo>
                    <a:pt x="3164078" y="0"/>
                  </a:lnTo>
                </a:path>
                <a:path w="3782695" h="618489">
                  <a:moveTo>
                    <a:pt x="2941955" y="155829"/>
                  </a:moveTo>
                  <a:lnTo>
                    <a:pt x="3165729" y="155829"/>
                  </a:lnTo>
                </a:path>
                <a:path w="3782695" h="618489">
                  <a:moveTo>
                    <a:pt x="3170428" y="475361"/>
                  </a:moveTo>
                  <a:lnTo>
                    <a:pt x="0" y="475361"/>
                  </a:lnTo>
                </a:path>
                <a:path w="3782695" h="618489">
                  <a:moveTo>
                    <a:pt x="3170428" y="418211"/>
                  </a:moveTo>
                  <a:lnTo>
                    <a:pt x="1467866" y="418211"/>
                  </a:lnTo>
                </a:path>
              </a:pathLst>
            </a:custGeom>
            <a:ln w="24384">
              <a:solidFill>
                <a:srgbClr val="000000"/>
              </a:solidFill>
            </a:ln>
          </p:spPr>
          <p:txBody>
            <a:bodyPr wrap="square" lIns="0" tIns="0" rIns="0" bIns="0" rtlCol="0"/>
            <a:lstStyle/>
            <a:p>
              <a:endParaRPr/>
            </a:p>
          </p:txBody>
        </p:sp>
        <p:pic>
          <p:nvPicPr>
            <p:cNvPr id="51" name="object 51"/>
            <p:cNvPicPr/>
            <p:nvPr/>
          </p:nvPicPr>
          <p:blipFill>
            <a:blip r:embed="rId9" cstate="print"/>
            <a:stretch>
              <a:fillRect/>
            </a:stretch>
          </p:blipFill>
          <p:spPr>
            <a:xfrm>
              <a:off x="6062472" y="4331207"/>
              <a:ext cx="30479" cy="179831"/>
            </a:xfrm>
            <a:prstGeom prst="rect">
              <a:avLst/>
            </a:prstGeom>
          </p:spPr>
        </p:pic>
        <p:sp>
          <p:nvSpPr>
            <p:cNvPr id="52" name="object 52"/>
            <p:cNvSpPr/>
            <p:nvPr/>
          </p:nvSpPr>
          <p:spPr>
            <a:xfrm>
              <a:off x="6818376" y="4471416"/>
              <a:ext cx="259079" cy="0"/>
            </a:xfrm>
            <a:custGeom>
              <a:avLst/>
              <a:gdLst/>
              <a:ahLst/>
              <a:cxnLst/>
              <a:rect l="l" t="t" r="r" b="b"/>
              <a:pathLst>
                <a:path w="259079">
                  <a:moveTo>
                    <a:pt x="0" y="0"/>
                  </a:moveTo>
                  <a:lnTo>
                    <a:pt x="258699" y="0"/>
                  </a:lnTo>
                </a:path>
              </a:pathLst>
            </a:custGeom>
            <a:ln w="24384">
              <a:solidFill>
                <a:srgbClr val="000000"/>
              </a:solidFill>
            </a:ln>
          </p:spPr>
          <p:txBody>
            <a:bodyPr wrap="square" lIns="0" tIns="0" rIns="0" bIns="0" rtlCol="0"/>
            <a:lstStyle/>
            <a:p>
              <a:endParaRPr/>
            </a:p>
          </p:txBody>
        </p:sp>
        <p:sp>
          <p:nvSpPr>
            <p:cNvPr id="53" name="object 53"/>
            <p:cNvSpPr/>
            <p:nvPr/>
          </p:nvSpPr>
          <p:spPr>
            <a:xfrm>
              <a:off x="3514344" y="2182367"/>
              <a:ext cx="60960" cy="511809"/>
            </a:xfrm>
            <a:custGeom>
              <a:avLst/>
              <a:gdLst/>
              <a:ahLst/>
              <a:cxnLst/>
              <a:rect l="l" t="t" r="r" b="b"/>
              <a:pathLst>
                <a:path w="60960" h="511810">
                  <a:moveTo>
                    <a:pt x="59436" y="483108"/>
                  </a:moveTo>
                  <a:lnTo>
                    <a:pt x="57150" y="472059"/>
                  </a:lnTo>
                  <a:lnTo>
                    <a:pt x="50927" y="463042"/>
                  </a:lnTo>
                  <a:lnTo>
                    <a:pt x="41783" y="456946"/>
                  </a:lnTo>
                  <a:lnTo>
                    <a:pt x="30480" y="454660"/>
                  </a:lnTo>
                  <a:lnTo>
                    <a:pt x="19177" y="456946"/>
                  </a:lnTo>
                  <a:lnTo>
                    <a:pt x="9906" y="463042"/>
                  </a:lnTo>
                  <a:lnTo>
                    <a:pt x="3683" y="472059"/>
                  </a:lnTo>
                  <a:lnTo>
                    <a:pt x="1524" y="483108"/>
                  </a:lnTo>
                  <a:lnTo>
                    <a:pt x="3683" y="494284"/>
                  </a:lnTo>
                  <a:lnTo>
                    <a:pt x="9906" y="503301"/>
                  </a:lnTo>
                  <a:lnTo>
                    <a:pt x="19177" y="509397"/>
                  </a:lnTo>
                  <a:lnTo>
                    <a:pt x="30480" y="511683"/>
                  </a:lnTo>
                  <a:lnTo>
                    <a:pt x="41783" y="509397"/>
                  </a:lnTo>
                  <a:lnTo>
                    <a:pt x="50927" y="503301"/>
                  </a:lnTo>
                  <a:lnTo>
                    <a:pt x="57150" y="494284"/>
                  </a:lnTo>
                  <a:lnTo>
                    <a:pt x="59436" y="483108"/>
                  </a:lnTo>
                  <a:close/>
                </a:path>
                <a:path w="60960" h="511810">
                  <a:moveTo>
                    <a:pt x="60960" y="27686"/>
                  </a:moveTo>
                  <a:lnTo>
                    <a:pt x="58547" y="16891"/>
                  </a:lnTo>
                  <a:lnTo>
                    <a:pt x="52070" y="8128"/>
                  </a:lnTo>
                  <a:lnTo>
                    <a:pt x="42291" y="2159"/>
                  </a:lnTo>
                  <a:lnTo>
                    <a:pt x="30480" y="0"/>
                  </a:lnTo>
                  <a:lnTo>
                    <a:pt x="18542" y="2159"/>
                  </a:lnTo>
                  <a:lnTo>
                    <a:pt x="8890" y="8128"/>
                  </a:lnTo>
                  <a:lnTo>
                    <a:pt x="2413" y="16891"/>
                  </a:lnTo>
                  <a:lnTo>
                    <a:pt x="0" y="27686"/>
                  </a:lnTo>
                  <a:lnTo>
                    <a:pt x="2413" y="38481"/>
                  </a:lnTo>
                  <a:lnTo>
                    <a:pt x="8890" y="47244"/>
                  </a:lnTo>
                  <a:lnTo>
                    <a:pt x="18542" y="53213"/>
                  </a:lnTo>
                  <a:lnTo>
                    <a:pt x="30480" y="55372"/>
                  </a:lnTo>
                  <a:lnTo>
                    <a:pt x="42291" y="53213"/>
                  </a:lnTo>
                  <a:lnTo>
                    <a:pt x="52070" y="47244"/>
                  </a:lnTo>
                  <a:lnTo>
                    <a:pt x="58547" y="38481"/>
                  </a:lnTo>
                  <a:lnTo>
                    <a:pt x="60960" y="27686"/>
                  </a:lnTo>
                  <a:close/>
                </a:path>
              </a:pathLst>
            </a:custGeom>
            <a:solidFill>
              <a:srgbClr val="000000"/>
            </a:solidFill>
          </p:spPr>
          <p:txBody>
            <a:bodyPr wrap="square" lIns="0" tIns="0" rIns="0" bIns="0" rtlCol="0"/>
            <a:lstStyle/>
            <a:p>
              <a:endParaRPr/>
            </a:p>
          </p:txBody>
        </p:sp>
        <p:pic>
          <p:nvPicPr>
            <p:cNvPr id="54" name="object 54"/>
            <p:cNvPicPr/>
            <p:nvPr/>
          </p:nvPicPr>
          <p:blipFill>
            <a:blip r:embed="rId10" cstate="print"/>
            <a:stretch>
              <a:fillRect/>
            </a:stretch>
          </p:blipFill>
          <p:spPr>
            <a:xfrm>
              <a:off x="6074664" y="2791968"/>
              <a:ext cx="259079" cy="295655"/>
            </a:xfrm>
            <a:prstGeom prst="rect">
              <a:avLst/>
            </a:prstGeom>
          </p:spPr>
        </p:pic>
        <p:pic>
          <p:nvPicPr>
            <p:cNvPr id="55" name="object 55"/>
            <p:cNvPicPr/>
            <p:nvPr/>
          </p:nvPicPr>
          <p:blipFill>
            <a:blip r:embed="rId11" cstate="print"/>
            <a:stretch>
              <a:fillRect/>
            </a:stretch>
          </p:blipFill>
          <p:spPr>
            <a:xfrm>
              <a:off x="2417064" y="2276855"/>
              <a:ext cx="280416" cy="301751"/>
            </a:xfrm>
            <a:prstGeom prst="rect">
              <a:avLst/>
            </a:prstGeom>
          </p:spPr>
        </p:pic>
        <p:pic>
          <p:nvPicPr>
            <p:cNvPr id="56" name="object 56"/>
            <p:cNvPicPr/>
            <p:nvPr/>
          </p:nvPicPr>
          <p:blipFill>
            <a:blip r:embed="rId12" cstate="print"/>
            <a:stretch>
              <a:fillRect/>
            </a:stretch>
          </p:blipFill>
          <p:spPr>
            <a:xfrm>
              <a:off x="3410712" y="2273808"/>
              <a:ext cx="283463" cy="298703"/>
            </a:xfrm>
            <a:prstGeom prst="rect">
              <a:avLst/>
            </a:prstGeom>
          </p:spPr>
        </p:pic>
        <p:pic>
          <p:nvPicPr>
            <p:cNvPr id="57" name="object 57"/>
            <p:cNvPicPr/>
            <p:nvPr/>
          </p:nvPicPr>
          <p:blipFill>
            <a:blip r:embed="rId13" cstate="print"/>
            <a:stretch>
              <a:fillRect/>
            </a:stretch>
          </p:blipFill>
          <p:spPr>
            <a:xfrm>
              <a:off x="3889248" y="2267712"/>
              <a:ext cx="280415" cy="298703"/>
            </a:xfrm>
            <a:prstGeom prst="rect">
              <a:avLst/>
            </a:prstGeom>
          </p:spPr>
        </p:pic>
        <p:pic>
          <p:nvPicPr>
            <p:cNvPr id="58" name="object 58"/>
            <p:cNvPicPr/>
            <p:nvPr/>
          </p:nvPicPr>
          <p:blipFill>
            <a:blip r:embed="rId14" cstate="print"/>
            <a:stretch>
              <a:fillRect/>
            </a:stretch>
          </p:blipFill>
          <p:spPr>
            <a:xfrm>
              <a:off x="4879848" y="2273808"/>
              <a:ext cx="280415" cy="298703"/>
            </a:xfrm>
            <a:prstGeom prst="rect">
              <a:avLst/>
            </a:prstGeom>
          </p:spPr>
        </p:pic>
        <p:pic>
          <p:nvPicPr>
            <p:cNvPr id="59" name="object 59"/>
            <p:cNvPicPr/>
            <p:nvPr/>
          </p:nvPicPr>
          <p:blipFill>
            <a:blip r:embed="rId15" cstate="print"/>
            <a:stretch>
              <a:fillRect/>
            </a:stretch>
          </p:blipFill>
          <p:spPr>
            <a:xfrm>
              <a:off x="5361432" y="2276855"/>
              <a:ext cx="280415" cy="301751"/>
            </a:xfrm>
            <a:prstGeom prst="rect">
              <a:avLst/>
            </a:prstGeom>
          </p:spPr>
        </p:pic>
        <p:pic>
          <p:nvPicPr>
            <p:cNvPr id="60" name="object 60"/>
            <p:cNvPicPr/>
            <p:nvPr/>
          </p:nvPicPr>
          <p:blipFill>
            <a:blip r:embed="rId16" cstate="print"/>
            <a:stretch>
              <a:fillRect/>
            </a:stretch>
          </p:blipFill>
          <p:spPr>
            <a:xfrm>
              <a:off x="6345935" y="2267712"/>
              <a:ext cx="283463" cy="298703"/>
            </a:xfrm>
            <a:prstGeom prst="rect">
              <a:avLst/>
            </a:prstGeom>
          </p:spPr>
        </p:pic>
        <p:pic>
          <p:nvPicPr>
            <p:cNvPr id="61" name="object 61"/>
            <p:cNvPicPr/>
            <p:nvPr/>
          </p:nvPicPr>
          <p:blipFill>
            <a:blip r:embed="rId17" cstate="print"/>
            <a:stretch>
              <a:fillRect/>
            </a:stretch>
          </p:blipFill>
          <p:spPr>
            <a:xfrm>
              <a:off x="5654040" y="2782824"/>
              <a:ext cx="259079" cy="295655"/>
            </a:xfrm>
            <a:prstGeom prst="rect">
              <a:avLst/>
            </a:prstGeom>
          </p:spPr>
        </p:pic>
        <p:pic>
          <p:nvPicPr>
            <p:cNvPr id="62" name="object 62"/>
            <p:cNvPicPr/>
            <p:nvPr/>
          </p:nvPicPr>
          <p:blipFill>
            <a:blip r:embed="rId18" cstate="print"/>
            <a:stretch>
              <a:fillRect/>
            </a:stretch>
          </p:blipFill>
          <p:spPr>
            <a:xfrm>
              <a:off x="4602480" y="2791968"/>
              <a:ext cx="262127" cy="295655"/>
            </a:xfrm>
            <a:prstGeom prst="rect">
              <a:avLst/>
            </a:prstGeom>
          </p:spPr>
        </p:pic>
        <p:pic>
          <p:nvPicPr>
            <p:cNvPr id="63" name="object 63"/>
            <p:cNvPicPr/>
            <p:nvPr/>
          </p:nvPicPr>
          <p:blipFill>
            <a:blip r:embed="rId19" cstate="print"/>
            <a:stretch>
              <a:fillRect/>
            </a:stretch>
          </p:blipFill>
          <p:spPr>
            <a:xfrm>
              <a:off x="4181856" y="2782824"/>
              <a:ext cx="262127" cy="295655"/>
            </a:xfrm>
            <a:prstGeom prst="rect">
              <a:avLst/>
            </a:prstGeom>
          </p:spPr>
        </p:pic>
        <p:pic>
          <p:nvPicPr>
            <p:cNvPr id="64" name="object 64"/>
            <p:cNvPicPr/>
            <p:nvPr/>
          </p:nvPicPr>
          <p:blipFill>
            <a:blip r:embed="rId20" cstate="print"/>
            <a:stretch>
              <a:fillRect/>
            </a:stretch>
          </p:blipFill>
          <p:spPr>
            <a:xfrm>
              <a:off x="3133344" y="2791968"/>
              <a:ext cx="259080" cy="295655"/>
            </a:xfrm>
            <a:prstGeom prst="rect">
              <a:avLst/>
            </a:prstGeom>
          </p:spPr>
        </p:pic>
        <p:pic>
          <p:nvPicPr>
            <p:cNvPr id="65" name="object 65"/>
            <p:cNvPicPr/>
            <p:nvPr/>
          </p:nvPicPr>
          <p:blipFill>
            <a:blip r:embed="rId17" cstate="print"/>
            <a:stretch>
              <a:fillRect/>
            </a:stretch>
          </p:blipFill>
          <p:spPr>
            <a:xfrm>
              <a:off x="2709672" y="2782824"/>
              <a:ext cx="262127" cy="295655"/>
            </a:xfrm>
            <a:prstGeom prst="rect">
              <a:avLst/>
            </a:prstGeom>
          </p:spPr>
        </p:pic>
        <p:sp>
          <p:nvSpPr>
            <p:cNvPr id="66" name="object 66"/>
            <p:cNvSpPr/>
            <p:nvPr/>
          </p:nvSpPr>
          <p:spPr>
            <a:xfrm>
              <a:off x="4637151" y="3334511"/>
              <a:ext cx="125730" cy="0"/>
            </a:xfrm>
            <a:custGeom>
              <a:avLst/>
              <a:gdLst/>
              <a:ahLst/>
              <a:cxnLst/>
              <a:rect l="l" t="t" r="r" b="b"/>
              <a:pathLst>
                <a:path w="125729">
                  <a:moveTo>
                    <a:pt x="0" y="0"/>
                  </a:moveTo>
                  <a:lnTo>
                    <a:pt x="125729" y="0"/>
                  </a:lnTo>
                </a:path>
              </a:pathLst>
            </a:custGeom>
            <a:ln w="27432">
              <a:solidFill>
                <a:srgbClr val="000000"/>
              </a:solidFill>
            </a:ln>
          </p:spPr>
          <p:txBody>
            <a:bodyPr wrap="square" lIns="0" tIns="0" rIns="0" bIns="0" rtlCol="0"/>
            <a:lstStyle/>
            <a:p>
              <a:endParaRPr/>
            </a:p>
          </p:txBody>
        </p:sp>
        <p:sp>
          <p:nvSpPr>
            <p:cNvPr id="67" name="object 67"/>
            <p:cNvSpPr/>
            <p:nvPr/>
          </p:nvSpPr>
          <p:spPr>
            <a:xfrm>
              <a:off x="6104635" y="3323717"/>
              <a:ext cx="125730" cy="0"/>
            </a:xfrm>
            <a:custGeom>
              <a:avLst/>
              <a:gdLst/>
              <a:ahLst/>
              <a:cxnLst/>
              <a:rect l="l" t="t" r="r" b="b"/>
              <a:pathLst>
                <a:path w="125729">
                  <a:moveTo>
                    <a:pt x="0" y="0"/>
                  </a:moveTo>
                  <a:lnTo>
                    <a:pt x="125602" y="0"/>
                  </a:lnTo>
                </a:path>
              </a:pathLst>
            </a:custGeom>
            <a:ln w="30480">
              <a:solidFill>
                <a:srgbClr val="000000"/>
              </a:solidFill>
            </a:ln>
          </p:spPr>
          <p:txBody>
            <a:bodyPr wrap="square" lIns="0" tIns="0" rIns="0" bIns="0" rtlCol="0"/>
            <a:lstStyle/>
            <a:p>
              <a:endParaRPr/>
            </a:p>
          </p:txBody>
        </p:sp>
      </p:grpSp>
      <p:sp>
        <p:nvSpPr>
          <p:cNvPr id="68" name="object 68"/>
          <p:cNvSpPr txBox="1"/>
          <p:nvPr/>
        </p:nvSpPr>
        <p:spPr>
          <a:xfrm>
            <a:off x="5398642" y="1386027"/>
            <a:ext cx="264795" cy="208915"/>
          </a:xfrm>
          <a:prstGeom prst="rect">
            <a:avLst/>
          </a:prstGeom>
        </p:spPr>
        <p:txBody>
          <a:bodyPr vert="horz" wrap="square" lIns="0" tIns="12700" rIns="0" bIns="0" rtlCol="0">
            <a:spAutoFit/>
          </a:bodyPr>
          <a:lstStyle/>
          <a:p>
            <a:pPr marL="38100">
              <a:lnSpc>
                <a:spcPct val="100000"/>
              </a:lnSpc>
              <a:spcBef>
                <a:spcPts val="100"/>
              </a:spcBef>
            </a:pPr>
            <a:r>
              <a:rPr sz="1200" b="1" dirty="0">
                <a:latin typeface="Arial"/>
                <a:cs typeface="Arial"/>
              </a:rPr>
              <a:t>K</a:t>
            </a:r>
            <a:r>
              <a:rPr sz="1500" b="1" baseline="-13888" dirty="0">
                <a:latin typeface="Arial"/>
                <a:cs typeface="Arial"/>
              </a:rPr>
              <a:t>n</a:t>
            </a:r>
            <a:endParaRPr sz="1500" baseline="-13888">
              <a:latin typeface="Arial"/>
              <a:cs typeface="Arial"/>
            </a:endParaRPr>
          </a:p>
        </p:txBody>
      </p:sp>
      <p:sp>
        <p:nvSpPr>
          <p:cNvPr id="69" name="object 69"/>
          <p:cNvSpPr txBox="1"/>
          <p:nvPr/>
        </p:nvSpPr>
        <p:spPr>
          <a:xfrm>
            <a:off x="6308725" y="1386027"/>
            <a:ext cx="267970" cy="208915"/>
          </a:xfrm>
          <a:prstGeom prst="rect">
            <a:avLst/>
          </a:prstGeom>
        </p:spPr>
        <p:txBody>
          <a:bodyPr vert="horz" wrap="square" lIns="0" tIns="12700" rIns="0" bIns="0" rtlCol="0">
            <a:spAutoFit/>
          </a:bodyPr>
          <a:lstStyle/>
          <a:p>
            <a:pPr marL="38100">
              <a:lnSpc>
                <a:spcPct val="100000"/>
              </a:lnSpc>
              <a:spcBef>
                <a:spcPts val="100"/>
              </a:spcBef>
            </a:pPr>
            <a:r>
              <a:rPr sz="1200" b="1" spc="10" dirty="0">
                <a:latin typeface="Arial"/>
                <a:cs typeface="Arial"/>
              </a:rPr>
              <a:t>A</a:t>
            </a:r>
            <a:r>
              <a:rPr sz="1500" b="1" spc="15" baseline="-13888" dirty="0">
                <a:latin typeface="Arial"/>
                <a:cs typeface="Arial"/>
              </a:rPr>
              <a:t>n</a:t>
            </a:r>
            <a:endParaRPr sz="1500" baseline="-13888">
              <a:latin typeface="Arial"/>
              <a:cs typeface="Arial"/>
            </a:endParaRPr>
          </a:p>
        </p:txBody>
      </p:sp>
      <p:sp>
        <p:nvSpPr>
          <p:cNvPr id="70" name="object 70"/>
          <p:cNvSpPr txBox="1"/>
          <p:nvPr/>
        </p:nvSpPr>
        <p:spPr>
          <a:xfrm>
            <a:off x="5112258" y="1851786"/>
            <a:ext cx="31496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a:t>
            </a:r>
            <a:r>
              <a:rPr sz="1200" b="1" spc="-50" dirty="0">
                <a:latin typeface="Arial"/>
                <a:cs typeface="Arial"/>
              </a:rPr>
              <a:t> </a:t>
            </a:r>
            <a:r>
              <a:rPr sz="1200" b="1" dirty="0">
                <a:latin typeface="Arial"/>
                <a:cs typeface="Arial"/>
              </a:rPr>
              <a:t>.</a:t>
            </a:r>
            <a:r>
              <a:rPr sz="1200" b="1" spc="-50" dirty="0">
                <a:latin typeface="Arial"/>
                <a:cs typeface="Arial"/>
              </a:rPr>
              <a:t> </a:t>
            </a:r>
            <a:r>
              <a:rPr sz="1200" b="1" dirty="0">
                <a:latin typeface="Arial"/>
                <a:cs typeface="Arial"/>
              </a:rPr>
              <a:t>.</a:t>
            </a:r>
            <a:r>
              <a:rPr sz="1200" b="1" spc="-50" dirty="0">
                <a:latin typeface="Arial"/>
                <a:cs typeface="Arial"/>
              </a:rPr>
              <a:t> </a:t>
            </a:r>
            <a:r>
              <a:rPr sz="1200" b="1" dirty="0">
                <a:latin typeface="Arial"/>
                <a:cs typeface="Arial"/>
              </a:rPr>
              <a:t>.</a:t>
            </a:r>
            <a:endParaRPr sz="1200">
              <a:latin typeface="Arial"/>
              <a:cs typeface="Arial"/>
            </a:endParaRPr>
          </a:p>
        </p:txBody>
      </p:sp>
      <p:sp>
        <p:nvSpPr>
          <p:cNvPr id="71" name="object 71"/>
          <p:cNvSpPr txBox="1"/>
          <p:nvPr/>
        </p:nvSpPr>
        <p:spPr>
          <a:xfrm>
            <a:off x="7141209" y="4406265"/>
            <a:ext cx="261620" cy="208279"/>
          </a:xfrm>
          <a:prstGeom prst="rect">
            <a:avLst/>
          </a:prstGeom>
        </p:spPr>
        <p:txBody>
          <a:bodyPr vert="horz" wrap="square" lIns="0" tIns="12700" rIns="0" bIns="0" rtlCol="0">
            <a:spAutoFit/>
          </a:bodyPr>
          <a:lstStyle/>
          <a:p>
            <a:pPr marL="38100">
              <a:lnSpc>
                <a:spcPct val="100000"/>
              </a:lnSpc>
              <a:spcBef>
                <a:spcPts val="100"/>
              </a:spcBef>
            </a:pPr>
            <a:r>
              <a:rPr sz="1200" b="1" dirty="0">
                <a:latin typeface="Arial"/>
                <a:cs typeface="Arial"/>
              </a:rPr>
              <a:t>M</a:t>
            </a:r>
            <a:r>
              <a:rPr sz="1200" b="1" spc="-160" dirty="0">
                <a:latin typeface="Arial"/>
                <a:cs typeface="Arial"/>
              </a:rPr>
              <a:t> </a:t>
            </a:r>
            <a:r>
              <a:rPr sz="1500" b="1" baseline="-11111" dirty="0">
                <a:latin typeface="Arial"/>
                <a:cs typeface="Arial"/>
              </a:rPr>
              <a:t>i</a:t>
            </a:r>
            <a:endParaRPr sz="1500" baseline="-11111">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212725" cy="238125"/>
          </a:xfrm>
          <a:prstGeom prst="rect">
            <a:avLst/>
          </a:prstGeom>
        </p:spPr>
        <p:txBody>
          <a:bodyPr vert="horz" wrap="square" lIns="0" tIns="11430" rIns="0" bIns="0" rtlCol="0">
            <a:spAutoFit/>
          </a:bodyPr>
          <a:lstStyle/>
          <a:p>
            <a:pPr marL="12700">
              <a:lnSpc>
                <a:spcPct val="100000"/>
              </a:lnSpc>
              <a:spcBef>
                <a:spcPts val="90"/>
              </a:spcBef>
            </a:pPr>
            <a:r>
              <a:rPr sz="1400" b="1" spc="-85" dirty="0">
                <a:latin typeface="Arial"/>
                <a:cs typeface="Arial"/>
              </a:rPr>
              <a:t>1</a:t>
            </a:r>
            <a:r>
              <a:rPr sz="1400" b="1" spc="-5" dirty="0">
                <a:latin typeface="Arial"/>
                <a:cs typeface="Arial"/>
              </a:rPr>
              <a:t>1</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6" name="object 6"/>
          <p:cNvSpPr/>
          <p:nvPr/>
        </p:nvSpPr>
        <p:spPr>
          <a:xfrm>
            <a:off x="115823"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341172" y="58477"/>
            <a:ext cx="8218170" cy="3710304"/>
          </a:xfrm>
          <a:prstGeom prst="rect">
            <a:avLst/>
          </a:prstGeom>
        </p:spPr>
        <p:txBody>
          <a:bodyPr vert="horz" wrap="square" lIns="0" tIns="227329" rIns="0" bIns="0" rtlCol="0">
            <a:spAutoFit/>
          </a:bodyPr>
          <a:lstStyle/>
          <a:p>
            <a:pPr marL="222250" algn="ctr">
              <a:lnSpc>
                <a:spcPct val="100000"/>
              </a:lnSpc>
              <a:spcBef>
                <a:spcPts val="1789"/>
              </a:spcBef>
              <a:tabLst>
                <a:tab pos="1478280" algn="l"/>
              </a:tabLst>
            </a:pPr>
            <a:r>
              <a:rPr sz="2400" b="1" u="sng" spc="-20" dirty="0">
                <a:latin typeface="Arial"/>
                <a:cs typeface="Arial"/>
              </a:rPr>
              <a:t>CACHE	MEMORY</a:t>
            </a:r>
            <a:endParaRPr sz="2400" u="sng" dirty="0">
              <a:latin typeface="Arial"/>
              <a:cs typeface="Arial"/>
            </a:endParaRPr>
          </a:p>
          <a:p>
            <a:pPr marL="12700">
              <a:lnSpc>
                <a:spcPts val="2030"/>
              </a:lnSpc>
              <a:spcBef>
                <a:spcPts val="1270"/>
              </a:spcBef>
            </a:pPr>
            <a:r>
              <a:rPr sz="1800" b="1" dirty="0">
                <a:latin typeface="Arial"/>
                <a:cs typeface="Arial"/>
              </a:rPr>
              <a:t>Locality</a:t>
            </a:r>
            <a:r>
              <a:rPr sz="1800" b="1" spc="-125" dirty="0">
                <a:latin typeface="Arial"/>
                <a:cs typeface="Arial"/>
              </a:rPr>
              <a:t> </a:t>
            </a:r>
            <a:r>
              <a:rPr sz="1800" b="1" dirty="0">
                <a:latin typeface="Arial"/>
                <a:cs typeface="Arial"/>
              </a:rPr>
              <a:t>of</a:t>
            </a:r>
            <a:r>
              <a:rPr sz="1800" b="1" spc="-45" dirty="0">
                <a:latin typeface="Arial"/>
                <a:cs typeface="Arial"/>
              </a:rPr>
              <a:t> </a:t>
            </a:r>
            <a:r>
              <a:rPr sz="1800" b="1" dirty="0">
                <a:latin typeface="Arial"/>
                <a:cs typeface="Arial"/>
              </a:rPr>
              <a:t>Reference</a:t>
            </a:r>
            <a:endParaRPr sz="1800" dirty="0">
              <a:latin typeface="Arial"/>
              <a:cs typeface="Arial"/>
            </a:endParaRPr>
          </a:p>
          <a:p>
            <a:pPr marL="597535" indent="-140970" algn="just">
              <a:lnSpc>
                <a:spcPts val="1900"/>
              </a:lnSpc>
              <a:buFont typeface="Arial MT"/>
              <a:buChar char="-"/>
              <a:tabLst>
                <a:tab pos="598170" algn="l"/>
              </a:tabLst>
            </a:pPr>
            <a:r>
              <a:rPr sz="1800" b="1" dirty="0">
                <a:latin typeface="Arial"/>
                <a:cs typeface="Arial"/>
              </a:rPr>
              <a:t>The</a:t>
            </a:r>
            <a:r>
              <a:rPr sz="1800" b="1" spc="-20" dirty="0">
                <a:latin typeface="Arial"/>
                <a:cs typeface="Arial"/>
              </a:rPr>
              <a:t> </a:t>
            </a:r>
            <a:r>
              <a:rPr sz="1800" b="1" dirty="0">
                <a:latin typeface="Arial"/>
                <a:cs typeface="Arial"/>
              </a:rPr>
              <a:t>references</a:t>
            </a:r>
            <a:r>
              <a:rPr sz="1800" b="1" spc="-6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memory</a:t>
            </a:r>
            <a:r>
              <a:rPr sz="1800" b="1" spc="-60" dirty="0">
                <a:latin typeface="Arial"/>
                <a:cs typeface="Arial"/>
              </a:rPr>
              <a:t> </a:t>
            </a:r>
            <a:r>
              <a:rPr sz="1800" b="1" dirty="0">
                <a:latin typeface="Arial"/>
                <a:cs typeface="Arial"/>
              </a:rPr>
              <a:t>at</a:t>
            </a:r>
            <a:r>
              <a:rPr sz="1800" b="1" spc="-25" dirty="0">
                <a:latin typeface="Arial"/>
                <a:cs typeface="Arial"/>
              </a:rPr>
              <a:t> </a:t>
            </a:r>
            <a:r>
              <a:rPr sz="1800" b="1" dirty="0">
                <a:latin typeface="Arial"/>
                <a:cs typeface="Arial"/>
              </a:rPr>
              <a:t>any</a:t>
            </a:r>
            <a:r>
              <a:rPr sz="1800" b="1" spc="-30" dirty="0">
                <a:latin typeface="Arial"/>
                <a:cs typeface="Arial"/>
              </a:rPr>
              <a:t> </a:t>
            </a:r>
            <a:r>
              <a:rPr sz="1800" b="1" spc="-5">
                <a:latin typeface="Arial"/>
                <a:cs typeface="Arial"/>
              </a:rPr>
              <a:t>given</a:t>
            </a:r>
            <a:r>
              <a:rPr sz="1800" b="1" spc="-20">
                <a:latin typeface="Arial"/>
                <a:cs typeface="Arial"/>
              </a:rPr>
              <a:t> </a:t>
            </a:r>
            <a:r>
              <a:rPr sz="1800" b="1" smtClean="0">
                <a:latin typeface="Arial"/>
                <a:cs typeface="Arial"/>
              </a:rPr>
              <a:t>time</a:t>
            </a:r>
            <a:r>
              <a:rPr lang="en-IN" b="1" dirty="0" smtClean="0">
                <a:latin typeface="Arial"/>
                <a:cs typeface="Arial"/>
              </a:rPr>
              <a:t> </a:t>
            </a:r>
            <a:r>
              <a:rPr sz="1800" b="1" spc="-5" smtClean="0">
                <a:latin typeface="Arial"/>
                <a:cs typeface="Arial"/>
              </a:rPr>
              <a:t>interval</a:t>
            </a:r>
            <a:r>
              <a:rPr sz="1800" b="1" spc="10" smtClean="0">
                <a:latin typeface="Arial"/>
                <a:cs typeface="Arial"/>
              </a:rPr>
              <a:t> </a:t>
            </a:r>
            <a:r>
              <a:rPr sz="1800" b="1" smtClean="0">
                <a:latin typeface="Arial"/>
                <a:cs typeface="Arial"/>
              </a:rPr>
              <a:t>tend</a:t>
            </a:r>
            <a:r>
              <a:rPr sz="1800" b="1" spc="-65" smtClean="0">
                <a:latin typeface="Arial"/>
                <a:cs typeface="Arial"/>
              </a:rPr>
              <a:t> </a:t>
            </a:r>
            <a:r>
              <a:rPr sz="1800" b="1" smtClean="0">
                <a:latin typeface="Arial"/>
                <a:cs typeface="Arial"/>
              </a:rPr>
              <a:t>to</a:t>
            </a:r>
            <a:r>
              <a:rPr sz="1800" b="1" spc="15" smtClean="0">
                <a:latin typeface="Arial"/>
                <a:cs typeface="Arial"/>
              </a:rPr>
              <a:t> </a:t>
            </a:r>
            <a:r>
              <a:rPr sz="1800" b="1" spc="-5" smtClean="0">
                <a:latin typeface="Arial"/>
                <a:cs typeface="Arial"/>
              </a:rPr>
              <a:t>be</a:t>
            </a:r>
            <a:r>
              <a:rPr sz="1800" b="1" spc="-40" smtClean="0">
                <a:latin typeface="Arial"/>
                <a:cs typeface="Arial"/>
              </a:rPr>
              <a:t> </a:t>
            </a:r>
            <a:r>
              <a:rPr sz="1800" b="1" smtClean="0">
                <a:latin typeface="Arial"/>
                <a:cs typeface="Arial"/>
              </a:rPr>
              <a:t>confined</a:t>
            </a:r>
            <a:r>
              <a:rPr sz="1800" b="1" spc="-20" smtClean="0">
                <a:latin typeface="Arial"/>
                <a:cs typeface="Arial"/>
              </a:rPr>
              <a:t> </a:t>
            </a:r>
            <a:r>
              <a:rPr sz="1800" b="1" spc="5" smtClean="0">
                <a:latin typeface="Arial"/>
                <a:cs typeface="Arial"/>
              </a:rPr>
              <a:t>within</a:t>
            </a:r>
            <a:r>
              <a:rPr sz="1800" b="1" spc="-70" smtClean="0">
                <a:latin typeface="Arial"/>
                <a:cs typeface="Arial"/>
              </a:rPr>
              <a:t> </a:t>
            </a:r>
            <a:r>
              <a:rPr sz="1800" b="1" spc="-5" smtClean="0">
                <a:latin typeface="Arial"/>
                <a:cs typeface="Arial"/>
              </a:rPr>
              <a:t>a</a:t>
            </a:r>
            <a:r>
              <a:rPr sz="1800" b="1" spc="-15" smtClean="0">
                <a:latin typeface="Arial"/>
                <a:cs typeface="Arial"/>
              </a:rPr>
              <a:t> </a:t>
            </a:r>
            <a:r>
              <a:rPr sz="1800" b="1" smtClean="0">
                <a:latin typeface="Arial"/>
                <a:cs typeface="Arial"/>
              </a:rPr>
              <a:t>localized</a:t>
            </a:r>
            <a:r>
              <a:rPr sz="1800" b="1" spc="-80" smtClean="0">
                <a:latin typeface="Arial"/>
                <a:cs typeface="Arial"/>
              </a:rPr>
              <a:t> </a:t>
            </a:r>
            <a:r>
              <a:rPr sz="1800" b="1" smtClean="0">
                <a:latin typeface="Arial"/>
                <a:cs typeface="Arial"/>
              </a:rPr>
              <a:t>areas</a:t>
            </a:r>
            <a:endParaRPr sz="1800" smtClean="0">
              <a:latin typeface="Arial"/>
              <a:cs typeface="Arial"/>
            </a:endParaRPr>
          </a:p>
          <a:p>
            <a:pPr marL="597535" indent="-140970" algn="just">
              <a:lnSpc>
                <a:spcPts val="1895"/>
              </a:lnSpc>
              <a:buFont typeface="Arial MT"/>
              <a:buChar char="-"/>
              <a:tabLst>
                <a:tab pos="598170" algn="l"/>
              </a:tabLst>
            </a:pPr>
            <a:r>
              <a:rPr sz="1800" b="1" smtClean="0">
                <a:latin typeface="Arial"/>
                <a:cs typeface="Arial"/>
              </a:rPr>
              <a:t>This</a:t>
            </a:r>
            <a:r>
              <a:rPr sz="1800" b="1" spc="-50" smtClean="0">
                <a:latin typeface="Arial"/>
                <a:cs typeface="Arial"/>
              </a:rPr>
              <a:t> </a:t>
            </a:r>
            <a:r>
              <a:rPr sz="1800" b="1" dirty="0">
                <a:latin typeface="Arial"/>
                <a:cs typeface="Arial"/>
              </a:rPr>
              <a:t>area</a:t>
            </a:r>
            <a:r>
              <a:rPr sz="1800" b="1" spc="-15" dirty="0">
                <a:latin typeface="Arial"/>
                <a:cs typeface="Arial"/>
              </a:rPr>
              <a:t> </a:t>
            </a:r>
            <a:r>
              <a:rPr sz="1800" b="1" dirty="0">
                <a:latin typeface="Arial"/>
                <a:cs typeface="Arial"/>
              </a:rPr>
              <a:t>contains</a:t>
            </a:r>
            <a:r>
              <a:rPr sz="1800" b="1" spc="-35" dirty="0">
                <a:latin typeface="Arial"/>
                <a:cs typeface="Arial"/>
              </a:rPr>
              <a:t> </a:t>
            </a:r>
            <a:r>
              <a:rPr sz="1800" b="1" dirty="0">
                <a:latin typeface="Arial"/>
                <a:cs typeface="Arial"/>
              </a:rPr>
              <a:t>a</a:t>
            </a:r>
            <a:r>
              <a:rPr sz="1800" b="1" spc="-20" dirty="0">
                <a:latin typeface="Arial"/>
                <a:cs typeface="Arial"/>
              </a:rPr>
              <a:t> </a:t>
            </a:r>
            <a:r>
              <a:rPr sz="1800" b="1" dirty="0">
                <a:latin typeface="Arial"/>
                <a:cs typeface="Arial"/>
              </a:rPr>
              <a:t>set</a:t>
            </a:r>
            <a:r>
              <a:rPr sz="1800" b="1" spc="-45" dirty="0">
                <a:latin typeface="Arial"/>
                <a:cs typeface="Arial"/>
              </a:rPr>
              <a:t> </a:t>
            </a:r>
            <a:r>
              <a:rPr sz="1800" b="1" dirty="0">
                <a:latin typeface="Arial"/>
                <a:cs typeface="Arial"/>
              </a:rPr>
              <a:t>of</a:t>
            </a:r>
            <a:r>
              <a:rPr sz="1800" b="1" spc="-30" dirty="0">
                <a:latin typeface="Arial"/>
                <a:cs typeface="Arial"/>
              </a:rPr>
              <a:t> </a:t>
            </a:r>
            <a:r>
              <a:rPr sz="1800" b="1">
                <a:latin typeface="Arial"/>
                <a:cs typeface="Arial"/>
              </a:rPr>
              <a:t>information</a:t>
            </a:r>
            <a:r>
              <a:rPr sz="1800" b="1" spc="-90">
                <a:latin typeface="Arial"/>
                <a:cs typeface="Arial"/>
              </a:rPr>
              <a:t> </a:t>
            </a:r>
            <a:r>
              <a:rPr sz="1800" b="1" smtClean="0">
                <a:latin typeface="Arial"/>
                <a:cs typeface="Arial"/>
              </a:rPr>
              <a:t>and</a:t>
            </a:r>
            <a:r>
              <a:rPr lang="en-IN" b="1" dirty="0" smtClean="0">
                <a:latin typeface="Arial"/>
                <a:cs typeface="Arial"/>
              </a:rPr>
              <a:t> </a:t>
            </a:r>
            <a:r>
              <a:rPr sz="1800" b="1" spc="-5" smtClean="0">
                <a:latin typeface="Arial"/>
                <a:cs typeface="Arial"/>
              </a:rPr>
              <a:t>the </a:t>
            </a:r>
            <a:r>
              <a:rPr sz="1800" b="1" spc="-5" dirty="0">
                <a:latin typeface="Arial"/>
                <a:cs typeface="Arial"/>
              </a:rPr>
              <a:t>membership</a:t>
            </a:r>
            <a:r>
              <a:rPr sz="1800" b="1" spc="5" dirty="0">
                <a:latin typeface="Arial"/>
                <a:cs typeface="Arial"/>
              </a:rPr>
              <a:t> </a:t>
            </a:r>
            <a:r>
              <a:rPr sz="1800" b="1" spc="-5" dirty="0">
                <a:latin typeface="Arial"/>
                <a:cs typeface="Arial"/>
              </a:rPr>
              <a:t>changes</a:t>
            </a:r>
            <a:r>
              <a:rPr sz="1800" b="1" spc="-50" dirty="0">
                <a:latin typeface="Arial"/>
                <a:cs typeface="Arial"/>
              </a:rPr>
              <a:t> </a:t>
            </a:r>
            <a:r>
              <a:rPr sz="1800" b="1" dirty="0">
                <a:latin typeface="Arial"/>
                <a:cs typeface="Arial"/>
              </a:rPr>
              <a:t>gradually</a:t>
            </a:r>
            <a:r>
              <a:rPr sz="1800" b="1" spc="-95" dirty="0">
                <a:latin typeface="Arial"/>
                <a:cs typeface="Arial"/>
              </a:rPr>
              <a:t> </a:t>
            </a:r>
            <a:r>
              <a:rPr sz="1800" b="1" dirty="0">
                <a:latin typeface="Arial"/>
                <a:cs typeface="Arial"/>
              </a:rPr>
              <a:t>as</a:t>
            </a:r>
            <a:r>
              <a:rPr sz="1800" b="1" spc="15" dirty="0">
                <a:latin typeface="Arial"/>
                <a:cs typeface="Arial"/>
              </a:rPr>
              <a:t> </a:t>
            </a:r>
            <a:r>
              <a:rPr sz="1800" b="1" dirty="0">
                <a:latin typeface="Arial"/>
                <a:cs typeface="Arial"/>
              </a:rPr>
              <a:t>time</a:t>
            </a:r>
            <a:r>
              <a:rPr sz="1800" b="1" spc="-30" dirty="0">
                <a:latin typeface="Arial"/>
                <a:cs typeface="Arial"/>
              </a:rPr>
              <a:t> </a:t>
            </a:r>
            <a:r>
              <a:rPr sz="1800" b="1" dirty="0">
                <a:latin typeface="Arial"/>
                <a:cs typeface="Arial"/>
              </a:rPr>
              <a:t>goes</a:t>
            </a:r>
            <a:r>
              <a:rPr sz="1800" b="1" spc="-30" dirty="0">
                <a:latin typeface="Arial"/>
                <a:cs typeface="Arial"/>
              </a:rPr>
              <a:t> </a:t>
            </a:r>
            <a:r>
              <a:rPr sz="1800" b="1" spc="-5" dirty="0">
                <a:latin typeface="Arial"/>
                <a:cs typeface="Arial"/>
              </a:rPr>
              <a:t>by</a:t>
            </a:r>
            <a:endParaRPr sz="1800" dirty="0">
              <a:latin typeface="Arial"/>
              <a:cs typeface="Arial"/>
            </a:endParaRPr>
          </a:p>
          <a:p>
            <a:pPr marL="597535" indent="-140970">
              <a:lnSpc>
                <a:spcPts val="1910"/>
              </a:lnSpc>
              <a:buFont typeface="Arial MT"/>
              <a:buChar char="-"/>
              <a:tabLst>
                <a:tab pos="598170" algn="l"/>
              </a:tabLst>
            </a:pPr>
            <a:r>
              <a:rPr sz="1800" b="1" i="1" spc="-30" dirty="0">
                <a:latin typeface="Arial"/>
                <a:cs typeface="Arial"/>
              </a:rPr>
              <a:t>Temporal </a:t>
            </a:r>
            <a:r>
              <a:rPr sz="1800" b="1" i="1" dirty="0">
                <a:latin typeface="Arial"/>
                <a:cs typeface="Arial"/>
              </a:rPr>
              <a:t>Locality</a:t>
            </a:r>
            <a:endParaRPr sz="1800" dirty="0">
              <a:latin typeface="Arial"/>
              <a:cs typeface="Arial"/>
            </a:endParaRPr>
          </a:p>
          <a:p>
            <a:pPr marL="774700" algn="just">
              <a:lnSpc>
                <a:spcPts val="1910"/>
              </a:lnSpc>
            </a:pPr>
            <a:r>
              <a:rPr sz="1800" b="1" dirty="0">
                <a:latin typeface="Arial"/>
                <a:cs typeface="Arial"/>
              </a:rPr>
              <a:t>The</a:t>
            </a:r>
            <a:r>
              <a:rPr sz="1800" b="1" spc="-15" dirty="0">
                <a:latin typeface="Arial"/>
                <a:cs typeface="Arial"/>
              </a:rPr>
              <a:t> </a:t>
            </a:r>
            <a:r>
              <a:rPr sz="1800" b="1" spc="-5" dirty="0">
                <a:latin typeface="Arial"/>
                <a:cs typeface="Arial"/>
              </a:rPr>
              <a:t>information</a:t>
            </a:r>
            <a:r>
              <a:rPr sz="1800" b="1" spc="-60" dirty="0">
                <a:latin typeface="Arial"/>
                <a:cs typeface="Arial"/>
              </a:rPr>
              <a:t> </a:t>
            </a:r>
            <a:r>
              <a:rPr sz="1800" b="1" spc="5" dirty="0">
                <a:latin typeface="Arial"/>
                <a:cs typeface="Arial"/>
              </a:rPr>
              <a:t>which</a:t>
            </a:r>
            <a:r>
              <a:rPr sz="1800" b="1" spc="-85" dirty="0">
                <a:latin typeface="Arial"/>
                <a:cs typeface="Arial"/>
              </a:rPr>
              <a:t> </a:t>
            </a:r>
            <a:r>
              <a:rPr sz="1800" b="1" spc="10" dirty="0">
                <a:latin typeface="Arial"/>
                <a:cs typeface="Arial"/>
              </a:rPr>
              <a:t>will</a:t>
            </a:r>
            <a:r>
              <a:rPr sz="1800" b="1" spc="-70" dirty="0">
                <a:latin typeface="Arial"/>
                <a:cs typeface="Arial"/>
              </a:rPr>
              <a:t> </a:t>
            </a:r>
            <a:r>
              <a:rPr sz="1800" b="1" dirty="0">
                <a:latin typeface="Arial"/>
                <a:cs typeface="Arial"/>
              </a:rPr>
              <a:t>be</a:t>
            </a:r>
            <a:r>
              <a:rPr sz="1800" b="1" spc="-15" dirty="0">
                <a:latin typeface="Arial"/>
                <a:cs typeface="Arial"/>
              </a:rPr>
              <a:t> </a:t>
            </a:r>
            <a:r>
              <a:rPr sz="1800" b="1" dirty="0">
                <a:latin typeface="Arial"/>
                <a:cs typeface="Arial"/>
              </a:rPr>
              <a:t>used</a:t>
            </a:r>
            <a:r>
              <a:rPr sz="1800" b="1" spc="-40" dirty="0">
                <a:latin typeface="Arial"/>
                <a:cs typeface="Arial"/>
              </a:rPr>
              <a:t> </a:t>
            </a:r>
            <a:r>
              <a:rPr sz="1800" b="1" dirty="0">
                <a:latin typeface="Arial"/>
                <a:cs typeface="Arial"/>
              </a:rPr>
              <a:t>in</a:t>
            </a:r>
            <a:r>
              <a:rPr sz="1800" b="1" spc="10" dirty="0">
                <a:latin typeface="Arial"/>
                <a:cs typeface="Arial"/>
              </a:rPr>
              <a:t> </a:t>
            </a:r>
            <a:r>
              <a:rPr sz="1800" b="1">
                <a:latin typeface="Arial"/>
                <a:cs typeface="Arial"/>
              </a:rPr>
              <a:t>near</a:t>
            </a:r>
            <a:r>
              <a:rPr sz="1800" b="1" spc="-20">
                <a:latin typeface="Arial"/>
                <a:cs typeface="Arial"/>
              </a:rPr>
              <a:t> </a:t>
            </a:r>
            <a:r>
              <a:rPr sz="1800" b="1" smtClean="0">
                <a:latin typeface="Arial"/>
                <a:cs typeface="Arial"/>
              </a:rPr>
              <a:t>future</a:t>
            </a:r>
            <a:r>
              <a:rPr lang="en-IN" sz="1800" b="1" dirty="0" smtClean="0">
                <a:latin typeface="Arial"/>
                <a:cs typeface="Arial"/>
              </a:rPr>
              <a:t> </a:t>
            </a:r>
            <a:r>
              <a:rPr sz="1800" b="1" spc="-5" smtClean="0">
                <a:latin typeface="Arial"/>
                <a:cs typeface="Arial"/>
              </a:rPr>
              <a:t>is</a:t>
            </a:r>
            <a:r>
              <a:rPr sz="1800" b="1" spc="-15" smtClean="0">
                <a:latin typeface="Arial"/>
                <a:cs typeface="Arial"/>
              </a:rPr>
              <a:t> </a:t>
            </a:r>
            <a:r>
              <a:rPr sz="1800" b="1" dirty="0">
                <a:latin typeface="Arial"/>
                <a:cs typeface="Arial"/>
              </a:rPr>
              <a:t>likely</a:t>
            </a:r>
            <a:r>
              <a:rPr sz="1800" b="1" spc="-50" dirty="0">
                <a:latin typeface="Arial"/>
                <a:cs typeface="Arial"/>
              </a:rPr>
              <a:t> </a:t>
            </a:r>
            <a:r>
              <a:rPr sz="1800" b="1" dirty="0">
                <a:latin typeface="Arial"/>
                <a:cs typeface="Arial"/>
              </a:rPr>
              <a:t>to</a:t>
            </a:r>
            <a:r>
              <a:rPr sz="1800" b="1" spc="-15" dirty="0">
                <a:latin typeface="Arial"/>
                <a:cs typeface="Arial"/>
              </a:rPr>
              <a:t> </a:t>
            </a:r>
            <a:r>
              <a:rPr sz="1800" b="1" spc="-5" dirty="0">
                <a:latin typeface="Arial"/>
                <a:cs typeface="Arial"/>
              </a:rPr>
              <a:t>be</a:t>
            </a:r>
            <a:r>
              <a:rPr sz="1800" b="1" spc="-15" dirty="0">
                <a:latin typeface="Arial"/>
                <a:cs typeface="Arial"/>
              </a:rPr>
              <a:t> </a:t>
            </a:r>
            <a:r>
              <a:rPr sz="1800" b="1" dirty="0">
                <a:latin typeface="Arial"/>
                <a:cs typeface="Arial"/>
              </a:rPr>
              <a:t>in</a:t>
            </a:r>
            <a:r>
              <a:rPr sz="1800" b="1" spc="15" dirty="0">
                <a:latin typeface="Arial"/>
                <a:cs typeface="Arial"/>
              </a:rPr>
              <a:t> </a:t>
            </a:r>
            <a:r>
              <a:rPr sz="1800" b="1">
                <a:latin typeface="Arial"/>
                <a:cs typeface="Arial"/>
              </a:rPr>
              <a:t>use</a:t>
            </a:r>
            <a:r>
              <a:rPr sz="1800" b="1" spc="-35">
                <a:latin typeface="Arial"/>
                <a:cs typeface="Arial"/>
              </a:rPr>
              <a:t> </a:t>
            </a:r>
            <a:r>
              <a:rPr sz="1800" b="1" spc="-10" smtClean="0">
                <a:latin typeface="Arial"/>
                <a:cs typeface="Arial"/>
              </a:rPr>
              <a:t>already</a:t>
            </a:r>
            <a:r>
              <a:rPr lang="en-IN" sz="1800" b="1" spc="-10" dirty="0" smtClean="0">
                <a:latin typeface="Arial"/>
                <a:cs typeface="Arial"/>
              </a:rPr>
              <a:t> </a:t>
            </a:r>
            <a:r>
              <a:rPr sz="1800" b="1" spc="-10" smtClean="0">
                <a:latin typeface="Arial"/>
                <a:cs typeface="Arial"/>
              </a:rPr>
              <a:t>(</a:t>
            </a:r>
            <a:r>
              <a:rPr sz="1800" b="1" smtClean="0">
                <a:latin typeface="Arial"/>
                <a:cs typeface="Arial"/>
              </a:rPr>
              <a:t>e.g</a:t>
            </a:r>
            <a:r>
              <a:rPr sz="1800" b="1" dirty="0">
                <a:latin typeface="Arial"/>
                <a:cs typeface="Arial"/>
              </a:rPr>
              <a:t>.</a:t>
            </a:r>
            <a:r>
              <a:rPr sz="1800" b="1" spc="-10" dirty="0">
                <a:latin typeface="Arial"/>
                <a:cs typeface="Arial"/>
              </a:rPr>
              <a:t> </a:t>
            </a:r>
            <a:r>
              <a:rPr sz="1800" b="1" dirty="0">
                <a:latin typeface="Arial"/>
                <a:cs typeface="Arial"/>
              </a:rPr>
              <a:t>Reuse</a:t>
            </a:r>
            <a:r>
              <a:rPr sz="1800" b="1" spc="-30" dirty="0">
                <a:latin typeface="Arial"/>
                <a:cs typeface="Arial"/>
              </a:rPr>
              <a:t> </a:t>
            </a:r>
            <a:r>
              <a:rPr sz="1800" b="1" dirty="0">
                <a:latin typeface="Arial"/>
                <a:cs typeface="Arial"/>
              </a:rPr>
              <a:t>of</a:t>
            </a:r>
            <a:r>
              <a:rPr sz="1800" b="1" spc="10" dirty="0">
                <a:latin typeface="Arial"/>
                <a:cs typeface="Arial"/>
              </a:rPr>
              <a:t> </a:t>
            </a:r>
            <a:r>
              <a:rPr sz="1800" b="1" spc="-5" dirty="0">
                <a:latin typeface="Arial"/>
                <a:cs typeface="Arial"/>
              </a:rPr>
              <a:t>information</a:t>
            </a:r>
            <a:r>
              <a:rPr sz="1800" b="1" spc="-55" dirty="0">
                <a:latin typeface="Arial"/>
                <a:cs typeface="Arial"/>
              </a:rPr>
              <a:t> </a:t>
            </a:r>
            <a:r>
              <a:rPr sz="1800" b="1" dirty="0">
                <a:latin typeface="Arial"/>
                <a:cs typeface="Arial"/>
              </a:rPr>
              <a:t>in</a:t>
            </a:r>
            <a:r>
              <a:rPr sz="1800" b="1" spc="-5" dirty="0">
                <a:latin typeface="Arial"/>
                <a:cs typeface="Arial"/>
              </a:rPr>
              <a:t> </a:t>
            </a:r>
            <a:r>
              <a:rPr sz="1800" b="1" dirty="0">
                <a:latin typeface="Arial"/>
                <a:cs typeface="Arial"/>
              </a:rPr>
              <a:t>loops)</a:t>
            </a:r>
            <a:endParaRPr sz="1800" dirty="0">
              <a:latin typeface="Arial"/>
              <a:cs typeface="Arial"/>
            </a:endParaRPr>
          </a:p>
          <a:p>
            <a:pPr marL="597535" indent="-140970">
              <a:lnSpc>
                <a:spcPts val="1945"/>
              </a:lnSpc>
              <a:buFont typeface="Arial MT"/>
              <a:buChar char="-"/>
              <a:tabLst>
                <a:tab pos="598170" algn="l"/>
              </a:tabLst>
            </a:pPr>
            <a:r>
              <a:rPr sz="1800" b="1" i="1" dirty="0">
                <a:latin typeface="Arial"/>
                <a:cs typeface="Arial"/>
              </a:rPr>
              <a:t>Spatial</a:t>
            </a:r>
            <a:r>
              <a:rPr sz="1800" b="1" i="1" spc="-95" dirty="0">
                <a:latin typeface="Arial"/>
                <a:cs typeface="Arial"/>
              </a:rPr>
              <a:t> </a:t>
            </a:r>
            <a:r>
              <a:rPr sz="1800" b="1" i="1" dirty="0">
                <a:latin typeface="Arial"/>
                <a:cs typeface="Arial"/>
              </a:rPr>
              <a:t>Locality</a:t>
            </a:r>
            <a:endParaRPr sz="1800" dirty="0">
              <a:latin typeface="Arial"/>
              <a:cs typeface="Arial"/>
            </a:endParaRPr>
          </a:p>
          <a:p>
            <a:pPr marL="774700" marR="5080" algn="just">
              <a:lnSpc>
                <a:spcPct val="88300"/>
              </a:lnSpc>
              <a:spcBef>
                <a:spcPts val="170"/>
              </a:spcBef>
            </a:pPr>
            <a:r>
              <a:rPr sz="1800" b="1" dirty="0">
                <a:latin typeface="Arial"/>
                <a:cs typeface="Arial"/>
              </a:rPr>
              <a:t>If</a:t>
            </a:r>
            <a:r>
              <a:rPr sz="1800" b="1" spc="5" dirty="0">
                <a:latin typeface="Arial"/>
                <a:cs typeface="Arial"/>
              </a:rPr>
              <a:t> </a:t>
            </a:r>
            <a:r>
              <a:rPr sz="1800" b="1" spc="-5" dirty="0">
                <a:latin typeface="Arial"/>
                <a:cs typeface="Arial"/>
              </a:rPr>
              <a:t>a</a:t>
            </a:r>
            <a:r>
              <a:rPr sz="1800" b="1" spc="-10" dirty="0">
                <a:latin typeface="Arial"/>
                <a:cs typeface="Arial"/>
              </a:rPr>
              <a:t> </a:t>
            </a:r>
            <a:r>
              <a:rPr sz="1800" b="1" spc="5" dirty="0">
                <a:latin typeface="Arial"/>
                <a:cs typeface="Arial"/>
              </a:rPr>
              <a:t>word</a:t>
            </a:r>
            <a:r>
              <a:rPr sz="1800" b="1" spc="15" dirty="0">
                <a:latin typeface="Arial"/>
                <a:cs typeface="Arial"/>
              </a:rPr>
              <a:t> </a:t>
            </a:r>
            <a:r>
              <a:rPr sz="1800" b="1" spc="-5" dirty="0">
                <a:latin typeface="Arial"/>
                <a:cs typeface="Arial"/>
              </a:rPr>
              <a:t>is</a:t>
            </a:r>
            <a:r>
              <a:rPr sz="1800" b="1" spc="15" dirty="0">
                <a:latin typeface="Arial"/>
                <a:cs typeface="Arial"/>
              </a:rPr>
              <a:t> </a:t>
            </a:r>
            <a:r>
              <a:rPr sz="1800" b="1" spc="-5" dirty="0">
                <a:latin typeface="Arial"/>
                <a:cs typeface="Arial"/>
              </a:rPr>
              <a:t>accessed,</a:t>
            </a:r>
            <a:r>
              <a:rPr sz="1800" b="1" spc="-80" dirty="0">
                <a:latin typeface="Arial"/>
                <a:cs typeface="Arial"/>
              </a:rPr>
              <a:t> </a:t>
            </a:r>
            <a:r>
              <a:rPr sz="1800" b="1" spc="-5" dirty="0">
                <a:latin typeface="Arial"/>
                <a:cs typeface="Arial"/>
              </a:rPr>
              <a:t>adjacent(near)</a:t>
            </a:r>
            <a:r>
              <a:rPr sz="1800" b="1" spc="-60" dirty="0">
                <a:latin typeface="Arial"/>
                <a:cs typeface="Arial"/>
              </a:rPr>
              <a:t> </a:t>
            </a:r>
            <a:r>
              <a:rPr sz="1800" b="1" spc="5" dirty="0">
                <a:latin typeface="Arial"/>
                <a:cs typeface="Arial"/>
              </a:rPr>
              <a:t>words</a:t>
            </a:r>
            <a:r>
              <a:rPr sz="1800" b="1" dirty="0">
                <a:latin typeface="Arial"/>
                <a:cs typeface="Arial"/>
              </a:rPr>
              <a:t> are</a:t>
            </a:r>
            <a:r>
              <a:rPr sz="1800" b="1" spc="-45" dirty="0">
                <a:latin typeface="Arial"/>
                <a:cs typeface="Arial"/>
              </a:rPr>
              <a:t> </a:t>
            </a:r>
            <a:r>
              <a:rPr sz="1800" b="1" dirty="0">
                <a:latin typeface="Arial"/>
                <a:cs typeface="Arial"/>
              </a:rPr>
              <a:t>likely</a:t>
            </a:r>
            <a:r>
              <a:rPr sz="1800" b="1" spc="-45" dirty="0">
                <a:latin typeface="Arial"/>
                <a:cs typeface="Arial"/>
              </a:rPr>
              <a:t> </a:t>
            </a:r>
            <a:r>
              <a:rPr sz="1800" b="1" spc="-5" dirty="0">
                <a:latin typeface="Arial"/>
                <a:cs typeface="Arial"/>
              </a:rPr>
              <a:t>accessed</a:t>
            </a:r>
            <a:r>
              <a:rPr sz="1800" b="1" spc="-75" dirty="0">
                <a:latin typeface="Arial"/>
                <a:cs typeface="Arial"/>
              </a:rPr>
              <a:t> </a:t>
            </a:r>
            <a:r>
              <a:rPr sz="1800" b="1" dirty="0">
                <a:latin typeface="Arial"/>
                <a:cs typeface="Arial"/>
              </a:rPr>
              <a:t>soon </a:t>
            </a:r>
            <a:r>
              <a:rPr sz="1800" b="1" spc="-484" dirty="0">
                <a:latin typeface="Arial"/>
                <a:cs typeface="Arial"/>
              </a:rPr>
              <a:t> </a:t>
            </a:r>
            <a:r>
              <a:rPr sz="1800" b="1" dirty="0">
                <a:latin typeface="Arial"/>
                <a:cs typeface="Arial"/>
              </a:rPr>
              <a:t>(e.g. Related data items </a:t>
            </a:r>
            <a:r>
              <a:rPr sz="1800" b="1" spc="-15" dirty="0">
                <a:latin typeface="Arial"/>
                <a:cs typeface="Arial"/>
              </a:rPr>
              <a:t>(arrays) </a:t>
            </a:r>
            <a:r>
              <a:rPr sz="1800" b="1" dirty="0">
                <a:latin typeface="Arial"/>
                <a:cs typeface="Arial"/>
              </a:rPr>
              <a:t>are usually stored together</a:t>
            </a:r>
            <a:r>
              <a:rPr sz="1800" b="1">
                <a:latin typeface="Arial"/>
                <a:cs typeface="Arial"/>
              </a:rPr>
              <a:t>; </a:t>
            </a:r>
            <a:r>
              <a:rPr sz="1800" b="1" spc="5">
                <a:latin typeface="Arial"/>
                <a:cs typeface="Arial"/>
              </a:rPr>
              <a:t> </a:t>
            </a:r>
            <a:r>
              <a:rPr sz="1800" b="1" spc="-5" smtClean="0">
                <a:latin typeface="Arial"/>
                <a:cs typeface="Arial"/>
              </a:rPr>
              <a:t>instructions</a:t>
            </a:r>
            <a:r>
              <a:rPr sz="1800" b="1" spc="-80" smtClean="0">
                <a:latin typeface="Arial"/>
                <a:cs typeface="Arial"/>
              </a:rPr>
              <a:t> </a:t>
            </a:r>
            <a:r>
              <a:rPr sz="1800" b="1" dirty="0">
                <a:latin typeface="Arial"/>
                <a:cs typeface="Arial"/>
              </a:rPr>
              <a:t>are</a:t>
            </a:r>
            <a:r>
              <a:rPr sz="1800" b="1" spc="-20" dirty="0">
                <a:latin typeface="Arial"/>
                <a:cs typeface="Arial"/>
              </a:rPr>
              <a:t> </a:t>
            </a:r>
            <a:r>
              <a:rPr sz="1800" b="1" dirty="0">
                <a:latin typeface="Arial"/>
                <a:cs typeface="Arial"/>
              </a:rPr>
              <a:t>executed</a:t>
            </a:r>
            <a:r>
              <a:rPr sz="1800" b="1" spc="-80" dirty="0">
                <a:latin typeface="Arial"/>
                <a:cs typeface="Arial"/>
              </a:rPr>
              <a:t> </a:t>
            </a:r>
            <a:r>
              <a:rPr sz="1800" b="1" spc="-10" dirty="0">
                <a:latin typeface="Arial"/>
                <a:cs typeface="Arial"/>
              </a:rPr>
              <a:t>sequentially)</a:t>
            </a:r>
            <a:endParaRPr sz="1800" dirty="0">
              <a:latin typeface="Arial"/>
              <a:cs typeface="Arial"/>
            </a:endParaRPr>
          </a:p>
        </p:txBody>
      </p:sp>
      <p:sp>
        <p:nvSpPr>
          <p:cNvPr id="8" name="object 8"/>
          <p:cNvSpPr txBox="1"/>
          <p:nvPr/>
        </p:nvSpPr>
        <p:spPr>
          <a:xfrm>
            <a:off x="341172" y="4004513"/>
            <a:ext cx="8445670" cy="1243930"/>
          </a:xfrm>
          <a:prstGeom prst="rect">
            <a:avLst/>
          </a:prstGeom>
        </p:spPr>
        <p:txBody>
          <a:bodyPr vert="horz" wrap="square" lIns="0" tIns="12700" rIns="0" bIns="0" rtlCol="0">
            <a:spAutoFit/>
          </a:bodyPr>
          <a:lstStyle/>
          <a:p>
            <a:pPr marL="12700" algn="just">
              <a:lnSpc>
                <a:spcPts val="2039"/>
              </a:lnSpc>
              <a:spcBef>
                <a:spcPts val="100"/>
              </a:spcBef>
            </a:pPr>
            <a:r>
              <a:rPr sz="1800" b="1" dirty="0">
                <a:latin typeface="Arial"/>
                <a:cs typeface="Arial"/>
              </a:rPr>
              <a:t>Cache</a:t>
            </a:r>
            <a:endParaRPr sz="1800">
              <a:latin typeface="Arial"/>
              <a:cs typeface="Arial"/>
            </a:endParaRPr>
          </a:p>
          <a:p>
            <a:pPr marL="597535" indent="-140970" algn="just">
              <a:lnSpc>
                <a:spcPts val="1910"/>
              </a:lnSpc>
              <a:buFont typeface="Arial MT"/>
              <a:buChar char="-"/>
              <a:tabLst>
                <a:tab pos="598170" algn="l"/>
              </a:tabLst>
            </a:pPr>
            <a:r>
              <a:rPr sz="1800" b="1" dirty="0">
                <a:latin typeface="Arial"/>
                <a:cs typeface="Arial"/>
              </a:rPr>
              <a:t>The</a:t>
            </a:r>
            <a:r>
              <a:rPr sz="1800" b="1" spc="-20" dirty="0">
                <a:latin typeface="Arial"/>
                <a:cs typeface="Arial"/>
              </a:rPr>
              <a:t> </a:t>
            </a:r>
            <a:r>
              <a:rPr sz="1800" b="1" dirty="0">
                <a:latin typeface="Arial"/>
                <a:cs typeface="Arial"/>
              </a:rPr>
              <a:t>property</a:t>
            </a:r>
            <a:r>
              <a:rPr sz="1800" b="1" spc="-60" dirty="0">
                <a:latin typeface="Arial"/>
                <a:cs typeface="Arial"/>
              </a:rPr>
              <a:t> </a:t>
            </a:r>
            <a:r>
              <a:rPr sz="1800" b="1" dirty="0">
                <a:latin typeface="Arial"/>
                <a:cs typeface="Arial"/>
              </a:rPr>
              <a:t>of</a:t>
            </a:r>
            <a:r>
              <a:rPr sz="1800" b="1" spc="-20" dirty="0">
                <a:latin typeface="Arial"/>
                <a:cs typeface="Arial"/>
              </a:rPr>
              <a:t> </a:t>
            </a:r>
            <a:r>
              <a:rPr sz="1800" b="1" dirty="0">
                <a:latin typeface="Arial"/>
                <a:cs typeface="Arial"/>
              </a:rPr>
              <a:t>Locality</a:t>
            </a:r>
            <a:r>
              <a:rPr sz="1800" b="1" spc="-85" dirty="0">
                <a:latin typeface="Arial"/>
                <a:cs typeface="Arial"/>
              </a:rPr>
              <a:t> </a:t>
            </a:r>
            <a:r>
              <a:rPr sz="1800" b="1" dirty="0">
                <a:latin typeface="Arial"/>
                <a:cs typeface="Arial"/>
              </a:rPr>
              <a:t>of</a:t>
            </a:r>
            <a:r>
              <a:rPr sz="1800" b="1" spc="5" dirty="0">
                <a:latin typeface="Arial"/>
                <a:cs typeface="Arial"/>
              </a:rPr>
              <a:t> </a:t>
            </a:r>
            <a:r>
              <a:rPr sz="1800" b="1" dirty="0">
                <a:latin typeface="Arial"/>
                <a:cs typeface="Arial"/>
              </a:rPr>
              <a:t>Reference</a:t>
            </a:r>
            <a:r>
              <a:rPr sz="1800" b="1" spc="-80" dirty="0">
                <a:latin typeface="Arial"/>
                <a:cs typeface="Arial"/>
              </a:rPr>
              <a:t> </a:t>
            </a:r>
            <a:r>
              <a:rPr sz="1800" b="1">
                <a:latin typeface="Arial"/>
                <a:cs typeface="Arial"/>
              </a:rPr>
              <a:t>makes</a:t>
            </a:r>
            <a:r>
              <a:rPr sz="1800" b="1" spc="-60">
                <a:latin typeface="Arial"/>
                <a:cs typeface="Arial"/>
              </a:rPr>
              <a:t> </a:t>
            </a:r>
            <a:r>
              <a:rPr sz="1800" b="1" spc="-5" smtClean="0">
                <a:latin typeface="Arial"/>
                <a:cs typeface="Arial"/>
              </a:rPr>
              <a:t>the</a:t>
            </a:r>
            <a:r>
              <a:rPr lang="en-IN" sz="1800" b="1" spc="-5" dirty="0" smtClean="0">
                <a:latin typeface="Arial"/>
                <a:cs typeface="Arial"/>
              </a:rPr>
              <a:t> </a:t>
            </a:r>
            <a:r>
              <a:rPr sz="1800" b="1" smtClean="0">
                <a:latin typeface="Arial"/>
                <a:cs typeface="Arial"/>
              </a:rPr>
              <a:t>Cache</a:t>
            </a:r>
            <a:r>
              <a:rPr sz="1800" b="1" spc="-55" smtClean="0">
                <a:latin typeface="Arial"/>
                <a:cs typeface="Arial"/>
              </a:rPr>
              <a:t> </a:t>
            </a:r>
            <a:r>
              <a:rPr sz="1800" b="1" dirty="0">
                <a:latin typeface="Arial"/>
                <a:cs typeface="Arial"/>
              </a:rPr>
              <a:t>memory</a:t>
            </a:r>
            <a:r>
              <a:rPr sz="1800" b="1" spc="-70" dirty="0">
                <a:latin typeface="Arial"/>
                <a:cs typeface="Arial"/>
              </a:rPr>
              <a:t> </a:t>
            </a:r>
            <a:r>
              <a:rPr sz="1800" b="1" spc="-15">
                <a:latin typeface="Arial"/>
                <a:cs typeface="Arial"/>
              </a:rPr>
              <a:t>systems</a:t>
            </a:r>
            <a:r>
              <a:rPr sz="1800" b="1" spc="-20">
                <a:latin typeface="Arial"/>
                <a:cs typeface="Arial"/>
              </a:rPr>
              <a:t> </a:t>
            </a:r>
            <a:r>
              <a:rPr sz="1800" b="1" spc="10" smtClean="0">
                <a:latin typeface="Arial"/>
                <a:cs typeface="Arial"/>
              </a:rPr>
              <a:t>work</a:t>
            </a:r>
            <a:endParaRPr lang="en-IN" b="1" spc="10" dirty="0" smtClean="0">
              <a:latin typeface="Arial"/>
              <a:cs typeface="Arial"/>
            </a:endParaRPr>
          </a:p>
          <a:p>
            <a:pPr marL="597535" indent="-140970" algn="just">
              <a:lnSpc>
                <a:spcPts val="1910"/>
              </a:lnSpc>
              <a:buFont typeface="Arial MT"/>
              <a:buChar char="-"/>
              <a:tabLst>
                <a:tab pos="598170" algn="l"/>
              </a:tabLst>
            </a:pPr>
            <a:r>
              <a:rPr sz="1800" b="1" smtClean="0">
                <a:latin typeface="Arial"/>
                <a:cs typeface="Arial"/>
              </a:rPr>
              <a:t>Cache</a:t>
            </a:r>
            <a:r>
              <a:rPr sz="1800" b="1" spc="-35" smtClean="0">
                <a:latin typeface="Arial"/>
                <a:cs typeface="Arial"/>
              </a:rPr>
              <a:t> </a:t>
            </a:r>
            <a:r>
              <a:rPr sz="1800" b="1" dirty="0">
                <a:latin typeface="Arial"/>
                <a:cs typeface="Arial"/>
              </a:rPr>
              <a:t>is</a:t>
            </a:r>
            <a:r>
              <a:rPr sz="1800" b="1" spc="-15" dirty="0">
                <a:latin typeface="Arial"/>
                <a:cs typeface="Arial"/>
              </a:rPr>
              <a:t> </a:t>
            </a:r>
            <a:r>
              <a:rPr sz="1800" b="1" spc="-5" dirty="0">
                <a:latin typeface="Arial"/>
                <a:cs typeface="Arial"/>
              </a:rPr>
              <a:t>a</a:t>
            </a:r>
            <a:r>
              <a:rPr sz="1800" b="1" spc="15" dirty="0">
                <a:latin typeface="Arial"/>
                <a:cs typeface="Arial"/>
              </a:rPr>
              <a:t> </a:t>
            </a:r>
            <a:r>
              <a:rPr sz="1800" b="1" dirty="0">
                <a:latin typeface="Arial"/>
                <a:cs typeface="Arial"/>
              </a:rPr>
              <a:t>fast</a:t>
            </a:r>
            <a:r>
              <a:rPr sz="1800" b="1" spc="-40" dirty="0">
                <a:latin typeface="Arial"/>
                <a:cs typeface="Arial"/>
              </a:rPr>
              <a:t> </a:t>
            </a:r>
            <a:r>
              <a:rPr sz="1800" b="1" dirty="0">
                <a:latin typeface="Arial"/>
                <a:cs typeface="Arial"/>
              </a:rPr>
              <a:t>small</a:t>
            </a:r>
            <a:r>
              <a:rPr sz="1800" b="1" spc="-35" dirty="0">
                <a:latin typeface="Arial"/>
                <a:cs typeface="Arial"/>
              </a:rPr>
              <a:t> </a:t>
            </a:r>
            <a:r>
              <a:rPr sz="1800" b="1" dirty="0">
                <a:latin typeface="Arial"/>
                <a:cs typeface="Arial"/>
              </a:rPr>
              <a:t>capacity</a:t>
            </a:r>
            <a:r>
              <a:rPr sz="1800" b="1" spc="-45" dirty="0">
                <a:latin typeface="Arial"/>
                <a:cs typeface="Arial"/>
              </a:rPr>
              <a:t> </a:t>
            </a:r>
            <a:r>
              <a:rPr sz="1800" b="1" dirty="0">
                <a:latin typeface="Arial"/>
                <a:cs typeface="Arial"/>
              </a:rPr>
              <a:t>memory</a:t>
            </a:r>
            <a:r>
              <a:rPr sz="1800" b="1" spc="-45" dirty="0">
                <a:latin typeface="Arial"/>
                <a:cs typeface="Arial"/>
              </a:rPr>
              <a:t> </a:t>
            </a:r>
            <a:r>
              <a:rPr sz="1800" b="1" dirty="0">
                <a:latin typeface="Arial"/>
                <a:cs typeface="Arial"/>
              </a:rPr>
              <a:t>that</a:t>
            </a:r>
            <a:r>
              <a:rPr sz="1800" b="1" spc="-20" dirty="0">
                <a:latin typeface="Arial"/>
                <a:cs typeface="Arial"/>
              </a:rPr>
              <a:t> </a:t>
            </a:r>
            <a:r>
              <a:rPr sz="1800" b="1" dirty="0">
                <a:latin typeface="Arial"/>
                <a:cs typeface="Arial"/>
              </a:rPr>
              <a:t>should</a:t>
            </a:r>
            <a:r>
              <a:rPr sz="1800" b="1" spc="-35" dirty="0">
                <a:latin typeface="Arial"/>
                <a:cs typeface="Arial"/>
              </a:rPr>
              <a:t> </a:t>
            </a:r>
            <a:r>
              <a:rPr sz="1800" b="1" dirty="0">
                <a:latin typeface="Arial"/>
                <a:cs typeface="Arial"/>
              </a:rPr>
              <a:t>hold</a:t>
            </a:r>
            <a:r>
              <a:rPr sz="1800" b="1" spc="-5" dirty="0">
                <a:latin typeface="Arial"/>
                <a:cs typeface="Arial"/>
              </a:rPr>
              <a:t> </a:t>
            </a:r>
            <a:r>
              <a:rPr sz="1800" b="1" dirty="0">
                <a:latin typeface="Arial"/>
                <a:cs typeface="Arial"/>
              </a:rPr>
              <a:t>those </a:t>
            </a:r>
            <a:r>
              <a:rPr sz="1800" b="1" spc="-484" dirty="0">
                <a:latin typeface="Arial"/>
                <a:cs typeface="Arial"/>
              </a:rPr>
              <a:t> </a:t>
            </a:r>
            <a:r>
              <a:rPr sz="1800" b="1" dirty="0">
                <a:latin typeface="Arial"/>
                <a:cs typeface="Arial"/>
              </a:rPr>
              <a:t>information</a:t>
            </a:r>
            <a:r>
              <a:rPr sz="1800" b="1" spc="-60" dirty="0">
                <a:latin typeface="Arial"/>
                <a:cs typeface="Arial"/>
              </a:rPr>
              <a:t> </a:t>
            </a:r>
            <a:r>
              <a:rPr sz="1800" b="1" spc="5" dirty="0">
                <a:latin typeface="Arial"/>
                <a:cs typeface="Arial"/>
              </a:rPr>
              <a:t>which</a:t>
            </a:r>
            <a:r>
              <a:rPr sz="1800" b="1" spc="-105" dirty="0">
                <a:latin typeface="Arial"/>
                <a:cs typeface="Arial"/>
              </a:rPr>
              <a:t> </a:t>
            </a:r>
            <a:r>
              <a:rPr sz="1800" b="1" dirty="0">
                <a:latin typeface="Arial"/>
                <a:cs typeface="Arial"/>
              </a:rPr>
              <a:t>are</a:t>
            </a:r>
            <a:r>
              <a:rPr sz="1800" b="1" spc="-20" dirty="0">
                <a:latin typeface="Arial"/>
                <a:cs typeface="Arial"/>
              </a:rPr>
              <a:t> </a:t>
            </a:r>
            <a:r>
              <a:rPr sz="1800" b="1" dirty="0">
                <a:latin typeface="Arial"/>
                <a:cs typeface="Arial"/>
              </a:rPr>
              <a:t>most</a:t>
            </a:r>
            <a:r>
              <a:rPr sz="1800" b="1" spc="-45" dirty="0">
                <a:latin typeface="Arial"/>
                <a:cs typeface="Arial"/>
              </a:rPr>
              <a:t> </a:t>
            </a:r>
            <a:r>
              <a:rPr sz="1800" b="1" dirty="0">
                <a:latin typeface="Arial"/>
                <a:cs typeface="Arial"/>
              </a:rPr>
              <a:t>likely</a:t>
            </a:r>
            <a:r>
              <a:rPr sz="1800" b="1" spc="-50" dirty="0">
                <a:latin typeface="Arial"/>
                <a:cs typeface="Arial"/>
              </a:rPr>
              <a:t> </a:t>
            </a:r>
            <a:r>
              <a:rPr sz="1800" b="1" dirty="0">
                <a:latin typeface="Arial"/>
                <a:cs typeface="Arial"/>
              </a:rPr>
              <a:t>to</a:t>
            </a:r>
            <a:r>
              <a:rPr sz="1800" b="1" spc="5" dirty="0">
                <a:latin typeface="Arial"/>
                <a:cs typeface="Arial"/>
              </a:rPr>
              <a:t> </a:t>
            </a:r>
            <a:r>
              <a:rPr sz="1800" b="1" spc="-5" dirty="0">
                <a:latin typeface="Arial"/>
                <a:cs typeface="Arial"/>
              </a:rPr>
              <a:t>be</a:t>
            </a:r>
            <a:r>
              <a:rPr sz="1800" b="1" spc="-15" dirty="0">
                <a:latin typeface="Arial"/>
                <a:cs typeface="Arial"/>
              </a:rPr>
              <a:t> </a:t>
            </a:r>
            <a:r>
              <a:rPr sz="1800" b="1" dirty="0">
                <a:latin typeface="Arial"/>
                <a:cs typeface="Arial"/>
              </a:rPr>
              <a:t>accessed</a:t>
            </a:r>
            <a:endParaRPr sz="1800">
              <a:latin typeface="Arial"/>
              <a:cs typeface="Arial"/>
            </a:endParaRPr>
          </a:p>
        </p:txBody>
      </p:sp>
      <p:sp>
        <p:nvSpPr>
          <p:cNvPr id="9" name="object 9"/>
          <p:cNvSpPr txBox="1"/>
          <p:nvPr/>
        </p:nvSpPr>
        <p:spPr>
          <a:xfrm>
            <a:off x="7779257" y="1270"/>
            <a:ext cx="1275715" cy="238125"/>
          </a:xfrm>
          <a:prstGeom prst="rect">
            <a:avLst/>
          </a:prstGeom>
        </p:spPr>
        <p:txBody>
          <a:bodyPr vert="horz" wrap="square" lIns="0" tIns="11430" rIns="0" bIns="0" rtlCol="0">
            <a:spAutoFit/>
          </a:bodyPr>
          <a:lstStyle/>
          <a:p>
            <a:pPr marL="12700">
              <a:lnSpc>
                <a:spcPct val="100000"/>
              </a:lnSpc>
              <a:spcBef>
                <a:spcPts val="90"/>
              </a:spcBef>
            </a:pPr>
            <a:r>
              <a:rPr sz="1400" b="1" i="1" spc="-10" dirty="0">
                <a:latin typeface="Arial"/>
                <a:cs typeface="Arial"/>
              </a:rPr>
              <a:t>Ca</a:t>
            </a:r>
            <a:r>
              <a:rPr sz="1400" b="1" i="1" spc="-15" dirty="0">
                <a:latin typeface="Arial"/>
                <a:cs typeface="Arial"/>
              </a:rPr>
              <a:t>c</a:t>
            </a:r>
            <a:r>
              <a:rPr sz="1400" b="1" i="1" spc="-20" dirty="0">
                <a:latin typeface="Arial"/>
                <a:cs typeface="Arial"/>
              </a:rPr>
              <a:t>h</a:t>
            </a:r>
            <a:r>
              <a:rPr sz="1400" b="1" i="1" spc="-5" dirty="0">
                <a:latin typeface="Arial"/>
                <a:cs typeface="Arial"/>
              </a:rPr>
              <a:t>e</a:t>
            </a:r>
            <a:r>
              <a:rPr sz="1400" b="1" i="1" spc="-60"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
        <p:nvSpPr>
          <p:cNvPr id="10" name="object 10"/>
          <p:cNvSpPr txBox="1"/>
          <p:nvPr/>
        </p:nvSpPr>
        <p:spPr>
          <a:xfrm>
            <a:off x="1740407" y="5416296"/>
            <a:ext cx="1240790" cy="1073150"/>
          </a:xfrm>
          <a:prstGeom prst="rect">
            <a:avLst/>
          </a:prstGeom>
          <a:ln w="24384">
            <a:solidFill>
              <a:srgbClr val="000000"/>
            </a:solidFill>
          </a:ln>
        </p:spPr>
        <p:txBody>
          <a:bodyPr vert="horz" wrap="square" lIns="0" tIns="0" rIns="0" bIns="0" rtlCol="0">
            <a:spAutoFit/>
          </a:bodyPr>
          <a:lstStyle/>
          <a:p>
            <a:pPr>
              <a:lnSpc>
                <a:spcPct val="100000"/>
              </a:lnSpc>
            </a:pPr>
            <a:endParaRPr sz="1300">
              <a:latin typeface="Times New Roman"/>
              <a:cs typeface="Times New Roman"/>
            </a:endParaRPr>
          </a:p>
          <a:p>
            <a:pPr>
              <a:lnSpc>
                <a:spcPct val="100000"/>
              </a:lnSpc>
              <a:spcBef>
                <a:spcPts val="20"/>
              </a:spcBef>
            </a:pPr>
            <a:endParaRPr sz="1500">
              <a:latin typeface="Times New Roman"/>
              <a:cs typeface="Times New Roman"/>
            </a:endParaRPr>
          </a:p>
          <a:p>
            <a:pPr marL="102235">
              <a:lnSpc>
                <a:spcPct val="100000"/>
              </a:lnSpc>
            </a:pPr>
            <a:r>
              <a:rPr sz="1200" b="1" spc="-5" dirty="0">
                <a:latin typeface="Arial"/>
                <a:cs typeface="Arial"/>
              </a:rPr>
              <a:t>Main</a:t>
            </a:r>
            <a:r>
              <a:rPr sz="1200" b="1" spc="-70" dirty="0">
                <a:latin typeface="Arial"/>
                <a:cs typeface="Arial"/>
              </a:rPr>
              <a:t> </a:t>
            </a:r>
            <a:r>
              <a:rPr sz="1200" b="1" spc="-10" dirty="0">
                <a:latin typeface="Arial"/>
                <a:cs typeface="Arial"/>
              </a:rPr>
              <a:t>memory</a:t>
            </a:r>
            <a:endParaRPr sz="1200">
              <a:latin typeface="Arial"/>
              <a:cs typeface="Arial"/>
            </a:endParaRPr>
          </a:p>
        </p:txBody>
      </p:sp>
      <p:sp>
        <p:nvSpPr>
          <p:cNvPr id="11" name="object 11"/>
          <p:cNvSpPr txBox="1"/>
          <p:nvPr/>
        </p:nvSpPr>
        <p:spPr>
          <a:xfrm>
            <a:off x="3483864" y="5934455"/>
            <a:ext cx="1228725" cy="554990"/>
          </a:xfrm>
          <a:prstGeom prst="rect">
            <a:avLst/>
          </a:prstGeom>
          <a:ln w="24383">
            <a:solidFill>
              <a:srgbClr val="000000"/>
            </a:solidFill>
          </a:ln>
        </p:spPr>
        <p:txBody>
          <a:bodyPr vert="horz" wrap="square" lIns="0" tIns="144145" rIns="0" bIns="0" rtlCol="0">
            <a:spAutoFit/>
          </a:bodyPr>
          <a:lstStyle/>
          <a:p>
            <a:pPr marL="86995">
              <a:lnSpc>
                <a:spcPct val="100000"/>
              </a:lnSpc>
              <a:spcBef>
                <a:spcPts val="1135"/>
              </a:spcBef>
            </a:pPr>
            <a:r>
              <a:rPr sz="1200" b="1" spc="-5" dirty="0">
                <a:latin typeface="Arial"/>
                <a:cs typeface="Arial"/>
              </a:rPr>
              <a:t>Ca</a:t>
            </a:r>
            <a:r>
              <a:rPr sz="1200" b="1" dirty="0">
                <a:latin typeface="Arial"/>
                <a:cs typeface="Arial"/>
              </a:rPr>
              <a:t>c</a:t>
            </a:r>
            <a:r>
              <a:rPr sz="1200" b="1" spc="-15" dirty="0">
                <a:latin typeface="Arial"/>
                <a:cs typeface="Arial"/>
              </a:rPr>
              <a:t>h</a:t>
            </a:r>
            <a:r>
              <a:rPr sz="1200" b="1" spc="-5" dirty="0">
                <a:latin typeface="Arial"/>
                <a:cs typeface="Arial"/>
              </a:rPr>
              <a:t>e</a:t>
            </a:r>
            <a:r>
              <a:rPr sz="1200" b="1" spc="-65" dirty="0">
                <a:latin typeface="Arial"/>
                <a:cs typeface="Arial"/>
              </a:rPr>
              <a:t> </a:t>
            </a:r>
            <a:r>
              <a:rPr sz="1200" b="1" spc="-20" dirty="0">
                <a:latin typeface="Arial"/>
                <a:cs typeface="Arial"/>
              </a:rPr>
              <a:t>m</a:t>
            </a:r>
            <a:r>
              <a:rPr sz="1200" b="1" spc="-5" dirty="0">
                <a:latin typeface="Arial"/>
                <a:cs typeface="Arial"/>
              </a:rPr>
              <a:t>e</a:t>
            </a:r>
            <a:r>
              <a:rPr sz="1200" b="1" spc="-20" dirty="0">
                <a:latin typeface="Arial"/>
                <a:cs typeface="Arial"/>
              </a:rPr>
              <a:t>m</a:t>
            </a:r>
            <a:r>
              <a:rPr sz="1200" b="1" spc="5" dirty="0">
                <a:latin typeface="Arial"/>
                <a:cs typeface="Arial"/>
              </a:rPr>
              <a:t>o</a:t>
            </a:r>
            <a:r>
              <a:rPr sz="1200" b="1" spc="-20" dirty="0">
                <a:latin typeface="Arial"/>
                <a:cs typeface="Arial"/>
              </a:rPr>
              <a:t>r</a:t>
            </a:r>
            <a:r>
              <a:rPr sz="1200" b="1" spc="-5" dirty="0">
                <a:latin typeface="Arial"/>
                <a:cs typeface="Arial"/>
              </a:rPr>
              <a:t>y</a:t>
            </a:r>
            <a:endParaRPr sz="1200">
              <a:latin typeface="Arial"/>
              <a:cs typeface="Arial"/>
            </a:endParaRPr>
          </a:p>
        </p:txBody>
      </p:sp>
      <p:sp>
        <p:nvSpPr>
          <p:cNvPr id="12" name="object 12"/>
          <p:cNvSpPr txBox="1"/>
          <p:nvPr/>
        </p:nvSpPr>
        <p:spPr>
          <a:xfrm>
            <a:off x="5215128" y="5416296"/>
            <a:ext cx="1240790" cy="1073150"/>
          </a:xfrm>
          <a:prstGeom prst="rect">
            <a:avLst/>
          </a:prstGeom>
          <a:ln w="24383">
            <a:solidFill>
              <a:srgbClr val="000000"/>
            </a:solidFill>
          </a:ln>
        </p:spPr>
        <p:txBody>
          <a:bodyPr vert="horz" wrap="square" lIns="0" tIns="0" rIns="0" bIns="0" rtlCol="0">
            <a:spAutoFit/>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507365">
              <a:lnSpc>
                <a:spcPct val="100000"/>
              </a:lnSpc>
              <a:spcBef>
                <a:spcPts val="944"/>
              </a:spcBef>
            </a:pPr>
            <a:r>
              <a:rPr sz="1200" b="1" spc="-10" dirty="0">
                <a:latin typeface="Arial"/>
                <a:cs typeface="Arial"/>
              </a:rPr>
              <a:t>CPU</a:t>
            </a:r>
            <a:endParaRPr sz="1200">
              <a:latin typeface="Arial"/>
              <a:cs typeface="Arial"/>
            </a:endParaRPr>
          </a:p>
        </p:txBody>
      </p:sp>
      <p:sp>
        <p:nvSpPr>
          <p:cNvPr id="13" name="object 13"/>
          <p:cNvSpPr/>
          <p:nvPr/>
        </p:nvSpPr>
        <p:spPr>
          <a:xfrm>
            <a:off x="2999232" y="5657088"/>
            <a:ext cx="2222500" cy="621665"/>
          </a:xfrm>
          <a:custGeom>
            <a:avLst/>
            <a:gdLst/>
            <a:ahLst/>
            <a:cxnLst/>
            <a:rect l="l" t="t" r="r" b="b"/>
            <a:pathLst>
              <a:path w="2222500" h="621664">
                <a:moveTo>
                  <a:pt x="2196592" y="42748"/>
                </a:moveTo>
                <a:lnTo>
                  <a:pt x="2120519" y="4432"/>
                </a:lnTo>
                <a:lnTo>
                  <a:pt x="2120519" y="29870"/>
                </a:lnTo>
                <a:lnTo>
                  <a:pt x="76200" y="25438"/>
                </a:lnTo>
                <a:lnTo>
                  <a:pt x="76327" y="0"/>
                </a:lnTo>
                <a:lnTo>
                  <a:pt x="0" y="37985"/>
                </a:lnTo>
                <a:lnTo>
                  <a:pt x="76200" y="76288"/>
                </a:lnTo>
                <a:lnTo>
                  <a:pt x="76200" y="50876"/>
                </a:lnTo>
                <a:lnTo>
                  <a:pt x="2120392" y="55295"/>
                </a:lnTo>
                <a:lnTo>
                  <a:pt x="2120392" y="80733"/>
                </a:lnTo>
                <a:lnTo>
                  <a:pt x="2196592" y="42748"/>
                </a:lnTo>
                <a:close/>
              </a:path>
              <a:path w="2222500" h="621664">
                <a:moveTo>
                  <a:pt x="2197862" y="596265"/>
                </a:moveTo>
                <a:lnTo>
                  <a:pt x="2145665" y="596265"/>
                </a:lnTo>
                <a:lnTo>
                  <a:pt x="2145157" y="621449"/>
                </a:lnTo>
                <a:lnTo>
                  <a:pt x="2197862" y="596265"/>
                </a:lnTo>
                <a:close/>
              </a:path>
              <a:path w="2222500" h="621664">
                <a:moveTo>
                  <a:pt x="2221992" y="584746"/>
                </a:moveTo>
                <a:lnTo>
                  <a:pt x="2146554" y="545172"/>
                </a:lnTo>
                <a:lnTo>
                  <a:pt x="2146046" y="570611"/>
                </a:lnTo>
                <a:lnTo>
                  <a:pt x="1793748" y="563930"/>
                </a:lnTo>
                <a:lnTo>
                  <a:pt x="1794256" y="538518"/>
                </a:lnTo>
                <a:lnTo>
                  <a:pt x="1717294" y="575208"/>
                </a:lnTo>
                <a:lnTo>
                  <a:pt x="1792859" y="614781"/>
                </a:lnTo>
                <a:lnTo>
                  <a:pt x="1793240" y="589368"/>
                </a:lnTo>
                <a:lnTo>
                  <a:pt x="2145665" y="596023"/>
                </a:lnTo>
                <a:lnTo>
                  <a:pt x="2198370" y="596023"/>
                </a:lnTo>
                <a:lnTo>
                  <a:pt x="2221992" y="584746"/>
                </a:lnTo>
                <a:close/>
              </a:path>
            </a:pathLst>
          </a:custGeom>
          <a:solidFill>
            <a:srgbClr val="000000"/>
          </a:solid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212725" cy="238125"/>
          </a:xfrm>
          <a:prstGeom prst="rect">
            <a:avLst/>
          </a:prstGeom>
        </p:spPr>
        <p:txBody>
          <a:bodyPr vert="horz" wrap="square" lIns="0" tIns="11430" rIns="0" bIns="0" rtlCol="0">
            <a:spAutoFit/>
          </a:bodyPr>
          <a:lstStyle/>
          <a:p>
            <a:pPr marL="12700">
              <a:lnSpc>
                <a:spcPct val="100000"/>
              </a:lnSpc>
              <a:spcBef>
                <a:spcPts val="90"/>
              </a:spcBef>
            </a:pPr>
            <a:r>
              <a:rPr sz="1400" b="1" spc="-85" dirty="0">
                <a:latin typeface="Arial"/>
                <a:cs typeface="Arial"/>
              </a:rPr>
              <a:t>1</a:t>
            </a:r>
            <a:r>
              <a:rPr sz="1400" b="1" spc="-5" dirty="0">
                <a:latin typeface="Arial"/>
                <a:cs typeface="Arial"/>
              </a:rPr>
              <a:t>2</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6" name="object 6"/>
          <p:cNvSpPr/>
          <p:nvPr/>
        </p:nvSpPr>
        <p:spPr>
          <a:xfrm>
            <a:off x="115824"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996696" y="2548127"/>
            <a:ext cx="5596255" cy="1088390"/>
          </a:xfrm>
          <a:prstGeom prst="rect">
            <a:avLst/>
          </a:prstGeom>
          <a:ln w="24384">
            <a:solidFill>
              <a:srgbClr val="000000"/>
            </a:solidFill>
          </a:ln>
        </p:spPr>
        <p:txBody>
          <a:bodyPr vert="horz" wrap="square" lIns="0" tIns="37465" rIns="0" bIns="0" rtlCol="0">
            <a:spAutoFit/>
          </a:bodyPr>
          <a:lstStyle/>
          <a:p>
            <a:pPr marL="243840" indent="-128270">
              <a:lnSpc>
                <a:spcPts val="2030"/>
              </a:lnSpc>
              <a:spcBef>
                <a:spcPts val="295"/>
              </a:spcBef>
              <a:buFont typeface="Arial MT"/>
              <a:buChar char="-"/>
              <a:tabLst>
                <a:tab pos="244475" algn="l"/>
              </a:tabLst>
            </a:pPr>
            <a:r>
              <a:rPr sz="1800" b="1" dirty="0">
                <a:latin typeface="Arial"/>
                <a:cs typeface="Arial"/>
              </a:rPr>
              <a:t>How</a:t>
            </a:r>
            <a:r>
              <a:rPr sz="1800" b="1" spc="-35" dirty="0">
                <a:latin typeface="Arial"/>
                <a:cs typeface="Arial"/>
              </a:rPr>
              <a:t> </a:t>
            </a:r>
            <a:r>
              <a:rPr sz="1800" b="1" dirty="0">
                <a:latin typeface="Arial"/>
                <a:cs typeface="Arial"/>
              </a:rPr>
              <a:t>can</a:t>
            </a:r>
            <a:r>
              <a:rPr sz="1800" b="1" spc="-20" dirty="0">
                <a:latin typeface="Arial"/>
                <a:cs typeface="Arial"/>
              </a:rPr>
              <a:t> </a:t>
            </a:r>
            <a:r>
              <a:rPr sz="1800" b="1" spc="30" dirty="0">
                <a:latin typeface="Arial"/>
                <a:cs typeface="Arial"/>
              </a:rPr>
              <a:t>we</a:t>
            </a:r>
            <a:r>
              <a:rPr sz="1800" b="1" spc="-90" dirty="0">
                <a:latin typeface="Arial"/>
                <a:cs typeface="Arial"/>
              </a:rPr>
              <a:t> </a:t>
            </a:r>
            <a:r>
              <a:rPr sz="1800" b="1" dirty="0">
                <a:latin typeface="Arial"/>
                <a:cs typeface="Arial"/>
              </a:rPr>
              <a:t>know</a:t>
            </a:r>
            <a:r>
              <a:rPr sz="1800" b="1" spc="-25" dirty="0">
                <a:latin typeface="Arial"/>
                <a:cs typeface="Arial"/>
              </a:rPr>
              <a:t> </a:t>
            </a:r>
            <a:r>
              <a:rPr sz="1800" b="1" dirty="0">
                <a:latin typeface="Arial"/>
                <a:cs typeface="Arial"/>
              </a:rPr>
              <a:t>if</a:t>
            </a:r>
            <a:r>
              <a:rPr sz="1800" b="1" spc="-25" dirty="0">
                <a:latin typeface="Arial"/>
                <a:cs typeface="Arial"/>
              </a:rPr>
              <a:t> </a:t>
            </a:r>
            <a:r>
              <a:rPr sz="1800" b="1" spc="-5" dirty="0">
                <a:latin typeface="Arial"/>
                <a:cs typeface="Arial"/>
              </a:rPr>
              <a:t>the</a:t>
            </a:r>
            <a:r>
              <a:rPr sz="1800" b="1" spc="-10" dirty="0">
                <a:latin typeface="Arial"/>
                <a:cs typeface="Arial"/>
              </a:rPr>
              <a:t> </a:t>
            </a:r>
            <a:r>
              <a:rPr sz="1800" b="1" spc="5" dirty="0">
                <a:latin typeface="Arial"/>
                <a:cs typeface="Arial"/>
              </a:rPr>
              <a:t>word</a:t>
            </a:r>
            <a:r>
              <a:rPr sz="1800" b="1" spc="-65" dirty="0">
                <a:latin typeface="Arial"/>
                <a:cs typeface="Arial"/>
              </a:rPr>
              <a:t> </a:t>
            </a:r>
            <a:r>
              <a:rPr sz="1800" b="1" dirty="0">
                <a:latin typeface="Arial"/>
                <a:cs typeface="Arial"/>
              </a:rPr>
              <a:t>that</a:t>
            </a:r>
            <a:r>
              <a:rPr sz="1800" b="1" spc="-20" dirty="0">
                <a:latin typeface="Arial"/>
                <a:cs typeface="Arial"/>
              </a:rPr>
              <a:t> </a:t>
            </a:r>
            <a:r>
              <a:rPr sz="1800" b="1" dirty="0">
                <a:latin typeface="Arial"/>
                <a:cs typeface="Arial"/>
              </a:rPr>
              <a:t>is</a:t>
            </a:r>
            <a:r>
              <a:rPr sz="1800" b="1" spc="-20" dirty="0">
                <a:latin typeface="Arial"/>
                <a:cs typeface="Arial"/>
              </a:rPr>
              <a:t> </a:t>
            </a:r>
            <a:r>
              <a:rPr sz="1800" b="1" dirty="0">
                <a:latin typeface="Arial"/>
                <a:cs typeface="Arial"/>
              </a:rPr>
              <a:t>required</a:t>
            </a:r>
            <a:endParaRPr sz="1800">
              <a:latin typeface="Arial"/>
              <a:cs typeface="Arial"/>
            </a:endParaRPr>
          </a:p>
          <a:p>
            <a:pPr marL="243840">
              <a:lnSpc>
                <a:spcPts val="1900"/>
              </a:lnSpc>
            </a:pPr>
            <a:r>
              <a:rPr sz="1800" b="1" dirty="0">
                <a:latin typeface="Arial"/>
                <a:cs typeface="Arial"/>
              </a:rPr>
              <a:t>is</a:t>
            </a:r>
            <a:r>
              <a:rPr sz="1800" b="1" spc="-45" dirty="0">
                <a:latin typeface="Arial"/>
                <a:cs typeface="Arial"/>
              </a:rPr>
              <a:t> </a:t>
            </a:r>
            <a:r>
              <a:rPr sz="1800" b="1" dirty="0">
                <a:latin typeface="Arial"/>
                <a:cs typeface="Arial"/>
              </a:rPr>
              <a:t>there</a:t>
            </a:r>
            <a:r>
              <a:rPr sz="1800" b="1" spc="-65" dirty="0">
                <a:latin typeface="Arial"/>
                <a:cs typeface="Arial"/>
              </a:rPr>
              <a:t> </a:t>
            </a:r>
            <a:r>
              <a:rPr sz="1800" b="1" dirty="0">
                <a:latin typeface="Arial"/>
                <a:cs typeface="Arial"/>
              </a:rPr>
              <a:t>?</a:t>
            </a:r>
            <a:endParaRPr sz="1800">
              <a:latin typeface="Arial"/>
              <a:cs typeface="Arial"/>
            </a:endParaRPr>
          </a:p>
          <a:p>
            <a:pPr marL="243840" marR="45720" indent="-128270">
              <a:lnSpc>
                <a:spcPts val="1920"/>
              </a:lnSpc>
              <a:spcBef>
                <a:spcPts val="130"/>
              </a:spcBef>
              <a:buFont typeface="Arial MT"/>
              <a:buChar char="-"/>
              <a:tabLst>
                <a:tab pos="244475" algn="l"/>
              </a:tabLst>
            </a:pPr>
            <a:r>
              <a:rPr sz="1800" b="1" dirty="0">
                <a:latin typeface="Arial"/>
                <a:cs typeface="Arial"/>
              </a:rPr>
              <a:t>If</a:t>
            </a:r>
            <a:r>
              <a:rPr sz="1800" b="1" spc="-25" dirty="0">
                <a:latin typeface="Arial"/>
                <a:cs typeface="Arial"/>
              </a:rPr>
              <a:t> </a:t>
            </a:r>
            <a:r>
              <a:rPr sz="1800" b="1" spc="-5" dirty="0">
                <a:latin typeface="Arial"/>
                <a:cs typeface="Arial"/>
              </a:rPr>
              <a:t>a</a:t>
            </a:r>
            <a:r>
              <a:rPr sz="1800" b="1" spc="-15" dirty="0">
                <a:latin typeface="Arial"/>
                <a:cs typeface="Arial"/>
              </a:rPr>
              <a:t> </a:t>
            </a:r>
            <a:r>
              <a:rPr sz="1800" b="1" dirty="0">
                <a:latin typeface="Arial"/>
                <a:cs typeface="Arial"/>
              </a:rPr>
              <a:t>new</a:t>
            </a:r>
            <a:r>
              <a:rPr sz="1800" b="1" spc="-35" dirty="0">
                <a:latin typeface="Arial"/>
                <a:cs typeface="Arial"/>
              </a:rPr>
              <a:t> </a:t>
            </a:r>
            <a:r>
              <a:rPr sz="1800" b="1" dirty="0">
                <a:latin typeface="Arial"/>
                <a:cs typeface="Arial"/>
              </a:rPr>
              <a:t>block</a:t>
            </a:r>
            <a:r>
              <a:rPr sz="1800" b="1" spc="-5" dirty="0">
                <a:latin typeface="Arial"/>
                <a:cs typeface="Arial"/>
              </a:rPr>
              <a:t> is</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replace</a:t>
            </a:r>
            <a:r>
              <a:rPr sz="1800" b="1" spc="-55" dirty="0">
                <a:latin typeface="Arial"/>
                <a:cs typeface="Arial"/>
              </a:rPr>
              <a:t> </a:t>
            </a:r>
            <a:r>
              <a:rPr sz="1800" b="1" dirty="0">
                <a:latin typeface="Arial"/>
                <a:cs typeface="Arial"/>
              </a:rPr>
              <a:t>one</a:t>
            </a:r>
            <a:r>
              <a:rPr sz="1800" b="1" spc="-20" dirty="0">
                <a:latin typeface="Arial"/>
                <a:cs typeface="Arial"/>
              </a:rPr>
              <a:t> </a:t>
            </a:r>
            <a:r>
              <a:rPr sz="1800" b="1" dirty="0">
                <a:latin typeface="Arial"/>
                <a:cs typeface="Arial"/>
              </a:rPr>
              <a:t>of</a:t>
            </a:r>
            <a:r>
              <a:rPr sz="1800" b="1" spc="10" dirty="0">
                <a:latin typeface="Arial"/>
                <a:cs typeface="Arial"/>
              </a:rPr>
              <a:t> </a:t>
            </a:r>
            <a:r>
              <a:rPr sz="1800" b="1" dirty="0">
                <a:latin typeface="Arial"/>
                <a:cs typeface="Arial"/>
              </a:rPr>
              <a:t>the</a:t>
            </a:r>
            <a:r>
              <a:rPr sz="1800" b="1" spc="-20" dirty="0">
                <a:latin typeface="Arial"/>
                <a:cs typeface="Arial"/>
              </a:rPr>
              <a:t> </a:t>
            </a:r>
            <a:r>
              <a:rPr sz="1800" b="1" dirty="0">
                <a:latin typeface="Arial"/>
                <a:cs typeface="Arial"/>
              </a:rPr>
              <a:t>old</a:t>
            </a:r>
            <a:r>
              <a:rPr sz="1800" b="1" spc="-40" dirty="0">
                <a:latin typeface="Arial"/>
                <a:cs typeface="Arial"/>
              </a:rPr>
              <a:t> </a:t>
            </a:r>
            <a:r>
              <a:rPr sz="1800" b="1" dirty="0">
                <a:latin typeface="Arial"/>
                <a:cs typeface="Arial"/>
              </a:rPr>
              <a:t>blocks, </a:t>
            </a:r>
            <a:r>
              <a:rPr sz="1800" b="1" spc="-484" dirty="0">
                <a:latin typeface="Arial"/>
                <a:cs typeface="Arial"/>
              </a:rPr>
              <a:t> </a:t>
            </a:r>
            <a:r>
              <a:rPr sz="1800" b="1" spc="5" dirty="0">
                <a:latin typeface="Arial"/>
                <a:cs typeface="Arial"/>
              </a:rPr>
              <a:t>which</a:t>
            </a:r>
            <a:r>
              <a:rPr sz="1800" b="1" spc="-85" dirty="0">
                <a:latin typeface="Arial"/>
                <a:cs typeface="Arial"/>
              </a:rPr>
              <a:t> </a:t>
            </a:r>
            <a:r>
              <a:rPr sz="1800" b="1" dirty="0">
                <a:latin typeface="Arial"/>
                <a:cs typeface="Arial"/>
              </a:rPr>
              <a:t>one</a:t>
            </a:r>
            <a:r>
              <a:rPr sz="1800" b="1" spc="-35" dirty="0">
                <a:latin typeface="Arial"/>
                <a:cs typeface="Arial"/>
              </a:rPr>
              <a:t> </a:t>
            </a:r>
            <a:r>
              <a:rPr sz="1800" b="1" dirty="0">
                <a:latin typeface="Arial"/>
                <a:cs typeface="Arial"/>
              </a:rPr>
              <a:t>should</a:t>
            </a:r>
            <a:r>
              <a:rPr sz="1800" b="1" spc="-10" dirty="0">
                <a:latin typeface="Arial"/>
                <a:cs typeface="Arial"/>
              </a:rPr>
              <a:t> </a:t>
            </a:r>
            <a:r>
              <a:rPr sz="1800" b="1" spc="15" dirty="0">
                <a:latin typeface="Arial"/>
                <a:cs typeface="Arial"/>
              </a:rPr>
              <a:t>we</a:t>
            </a:r>
            <a:r>
              <a:rPr sz="1800" b="1" spc="-65" dirty="0">
                <a:latin typeface="Arial"/>
                <a:cs typeface="Arial"/>
              </a:rPr>
              <a:t> </a:t>
            </a:r>
            <a:r>
              <a:rPr sz="1800" b="1" dirty="0">
                <a:latin typeface="Arial"/>
                <a:cs typeface="Arial"/>
              </a:rPr>
              <a:t>choose</a:t>
            </a:r>
            <a:r>
              <a:rPr sz="1800" b="1" spc="-35" dirty="0">
                <a:latin typeface="Arial"/>
                <a:cs typeface="Arial"/>
              </a:rPr>
              <a:t> </a:t>
            </a:r>
            <a:r>
              <a:rPr sz="1800" b="1" dirty="0">
                <a:latin typeface="Arial"/>
                <a:cs typeface="Arial"/>
              </a:rPr>
              <a:t>?</a:t>
            </a:r>
            <a:endParaRPr sz="1800">
              <a:latin typeface="Arial"/>
              <a:cs typeface="Arial"/>
            </a:endParaRPr>
          </a:p>
        </p:txBody>
      </p:sp>
      <p:sp>
        <p:nvSpPr>
          <p:cNvPr id="8" name="object 8"/>
          <p:cNvSpPr txBox="1"/>
          <p:nvPr/>
        </p:nvSpPr>
        <p:spPr>
          <a:xfrm>
            <a:off x="391769" y="280796"/>
            <a:ext cx="7138670" cy="2077720"/>
          </a:xfrm>
          <a:prstGeom prst="rect">
            <a:avLst/>
          </a:prstGeom>
        </p:spPr>
        <p:txBody>
          <a:bodyPr vert="horz" wrap="square" lIns="0" tIns="12700" rIns="0" bIns="0" rtlCol="0">
            <a:spAutoFit/>
          </a:bodyPr>
          <a:lstStyle/>
          <a:p>
            <a:pPr marL="2110105">
              <a:lnSpc>
                <a:spcPct val="100000"/>
              </a:lnSpc>
              <a:spcBef>
                <a:spcPts val="100"/>
              </a:spcBef>
              <a:tabLst>
                <a:tab pos="4667885" algn="l"/>
                <a:tab pos="5259705" algn="l"/>
              </a:tabLst>
            </a:pPr>
            <a:r>
              <a:rPr sz="2400" b="1" u="sng" spc="-10" dirty="0">
                <a:latin typeface="Arial"/>
                <a:cs typeface="Arial"/>
              </a:rPr>
              <a:t>PERFORMANCE	</a:t>
            </a:r>
            <a:r>
              <a:rPr sz="2400" b="1" u="sng" dirty="0">
                <a:latin typeface="Arial"/>
                <a:cs typeface="Arial"/>
              </a:rPr>
              <a:t>OF	</a:t>
            </a:r>
            <a:r>
              <a:rPr sz="2400" b="1" u="sng" spc="-20" dirty="0">
                <a:latin typeface="Arial"/>
                <a:cs typeface="Arial"/>
              </a:rPr>
              <a:t>CACHE</a:t>
            </a:r>
            <a:endParaRPr sz="2400" u="sng" dirty="0">
              <a:latin typeface="Arial"/>
              <a:cs typeface="Arial"/>
            </a:endParaRPr>
          </a:p>
          <a:p>
            <a:pPr marL="12700">
              <a:lnSpc>
                <a:spcPct val="100000"/>
              </a:lnSpc>
              <a:spcBef>
                <a:spcPts val="2330"/>
              </a:spcBef>
            </a:pPr>
            <a:r>
              <a:rPr sz="1800" b="1" spc="10" dirty="0">
                <a:latin typeface="Arial"/>
                <a:cs typeface="Arial"/>
              </a:rPr>
              <a:t>M</a:t>
            </a:r>
            <a:r>
              <a:rPr sz="1800" b="1" dirty="0">
                <a:latin typeface="Arial"/>
                <a:cs typeface="Arial"/>
              </a:rPr>
              <a:t>em</a:t>
            </a:r>
            <a:r>
              <a:rPr sz="1800" b="1" spc="-5" dirty="0">
                <a:latin typeface="Arial"/>
                <a:cs typeface="Arial"/>
              </a:rPr>
              <a:t>ory</a:t>
            </a:r>
            <a:r>
              <a:rPr sz="1800" b="1" spc="-200" dirty="0">
                <a:latin typeface="Arial"/>
                <a:cs typeface="Arial"/>
              </a:rPr>
              <a:t> </a:t>
            </a:r>
            <a:r>
              <a:rPr sz="1800" b="1" spc="-60" dirty="0">
                <a:latin typeface="Arial"/>
                <a:cs typeface="Arial"/>
              </a:rPr>
              <a:t>A</a:t>
            </a:r>
            <a:r>
              <a:rPr sz="1800" b="1" spc="-25" dirty="0">
                <a:latin typeface="Arial"/>
                <a:cs typeface="Arial"/>
              </a:rPr>
              <a:t>cces</a:t>
            </a:r>
            <a:r>
              <a:rPr sz="1800" b="1" spc="-5" dirty="0">
                <a:latin typeface="Arial"/>
                <a:cs typeface="Arial"/>
              </a:rPr>
              <a:t>s</a:t>
            </a:r>
            <a:endParaRPr sz="1800" dirty="0">
              <a:latin typeface="Arial"/>
              <a:cs typeface="Arial"/>
            </a:endParaRPr>
          </a:p>
          <a:p>
            <a:pPr marL="530860">
              <a:lnSpc>
                <a:spcPts val="2030"/>
              </a:lnSpc>
              <a:spcBef>
                <a:spcPts val="840"/>
              </a:spcBef>
            </a:pPr>
            <a:r>
              <a:rPr sz="1800" b="1" spc="-30" dirty="0">
                <a:latin typeface="Arial"/>
                <a:cs typeface="Arial"/>
              </a:rPr>
              <a:t>All</a:t>
            </a:r>
            <a:r>
              <a:rPr sz="1800" b="1" spc="50" dirty="0">
                <a:latin typeface="Arial"/>
                <a:cs typeface="Arial"/>
              </a:rPr>
              <a:t> </a:t>
            </a:r>
            <a:r>
              <a:rPr sz="1800" b="1" dirty="0">
                <a:latin typeface="Arial"/>
                <a:cs typeface="Arial"/>
              </a:rPr>
              <a:t>the</a:t>
            </a:r>
            <a:r>
              <a:rPr sz="1800" b="1" spc="-15" dirty="0">
                <a:latin typeface="Arial"/>
                <a:cs typeface="Arial"/>
              </a:rPr>
              <a:t> </a:t>
            </a:r>
            <a:r>
              <a:rPr sz="1800" b="1" dirty="0">
                <a:latin typeface="Arial"/>
                <a:cs typeface="Arial"/>
              </a:rPr>
              <a:t>memory</a:t>
            </a:r>
            <a:r>
              <a:rPr sz="1800" b="1" spc="-60" dirty="0">
                <a:latin typeface="Arial"/>
                <a:cs typeface="Arial"/>
              </a:rPr>
              <a:t> </a:t>
            </a:r>
            <a:r>
              <a:rPr sz="1800" b="1" spc="-5" dirty="0">
                <a:latin typeface="Arial"/>
                <a:cs typeface="Arial"/>
              </a:rPr>
              <a:t>accesses</a:t>
            </a:r>
            <a:r>
              <a:rPr sz="1800" b="1" spc="-45" dirty="0">
                <a:latin typeface="Arial"/>
                <a:cs typeface="Arial"/>
              </a:rPr>
              <a:t> </a:t>
            </a:r>
            <a:r>
              <a:rPr sz="1800" b="1" dirty="0">
                <a:latin typeface="Arial"/>
                <a:cs typeface="Arial"/>
              </a:rPr>
              <a:t>are</a:t>
            </a:r>
            <a:r>
              <a:rPr sz="1800" b="1" spc="-20" dirty="0">
                <a:latin typeface="Arial"/>
                <a:cs typeface="Arial"/>
              </a:rPr>
              <a:t> </a:t>
            </a:r>
            <a:r>
              <a:rPr sz="1800" b="1" dirty="0">
                <a:latin typeface="Arial"/>
                <a:cs typeface="Arial"/>
              </a:rPr>
              <a:t>directed</a:t>
            </a:r>
            <a:r>
              <a:rPr sz="1800" b="1" spc="-60" dirty="0">
                <a:latin typeface="Arial"/>
                <a:cs typeface="Arial"/>
              </a:rPr>
              <a:t> </a:t>
            </a:r>
            <a:r>
              <a:rPr sz="1800" b="1" dirty="0">
                <a:latin typeface="Arial"/>
                <a:cs typeface="Arial"/>
              </a:rPr>
              <a:t>first</a:t>
            </a:r>
            <a:r>
              <a:rPr sz="1800" b="1" spc="-40" dirty="0">
                <a:latin typeface="Arial"/>
                <a:cs typeface="Arial"/>
              </a:rPr>
              <a:t> </a:t>
            </a:r>
            <a:r>
              <a:rPr sz="1800" b="1" dirty="0">
                <a:latin typeface="Arial"/>
                <a:cs typeface="Arial"/>
              </a:rPr>
              <a:t>to</a:t>
            </a:r>
            <a:r>
              <a:rPr sz="1800" b="1" spc="5" dirty="0">
                <a:latin typeface="Arial"/>
                <a:cs typeface="Arial"/>
              </a:rPr>
              <a:t> </a:t>
            </a:r>
            <a:r>
              <a:rPr sz="1800" b="1" dirty="0">
                <a:latin typeface="Arial"/>
                <a:cs typeface="Arial"/>
              </a:rPr>
              <a:t>Cache</a:t>
            </a:r>
            <a:endParaRPr sz="1800" dirty="0">
              <a:latin typeface="Arial"/>
              <a:cs typeface="Arial"/>
            </a:endParaRPr>
          </a:p>
          <a:p>
            <a:pPr marL="530860">
              <a:lnSpc>
                <a:spcPts val="1945"/>
              </a:lnSpc>
            </a:pPr>
            <a:r>
              <a:rPr sz="1800" b="1" dirty="0">
                <a:latin typeface="Arial"/>
                <a:cs typeface="Arial"/>
              </a:rPr>
              <a:t>If</a:t>
            </a:r>
            <a:r>
              <a:rPr sz="1800" b="1" spc="5" dirty="0">
                <a:latin typeface="Arial"/>
                <a:cs typeface="Arial"/>
              </a:rPr>
              <a:t> </a:t>
            </a:r>
            <a:r>
              <a:rPr sz="1800" b="1" dirty="0">
                <a:latin typeface="Arial"/>
                <a:cs typeface="Arial"/>
              </a:rPr>
              <a:t>the</a:t>
            </a:r>
            <a:r>
              <a:rPr sz="1800" b="1" spc="-10" dirty="0">
                <a:latin typeface="Arial"/>
                <a:cs typeface="Arial"/>
              </a:rPr>
              <a:t> </a:t>
            </a:r>
            <a:r>
              <a:rPr sz="1800" b="1" spc="5" dirty="0">
                <a:latin typeface="Arial"/>
                <a:cs typeface="Arial"/>
              </a:rPr>
              <a:t>word</a:t>
            </a:r>
            <a:r>
              <a:rPr sz="1800" b="1" spc="-55" dirty="0">
                <a:latin typeface="Arial"/>
                <a:cs typeface="Arial"/>
              </a:rPr>
              <a:t> </a:t>
            </a:r>
            <a:r>
              <a:rPr sz="1800" b="1" spc="-5" dirty="0">
                <a:latin typeface="Arial"/>
                <a:cs typeface="Arial"/>
              </a:rPr>
              <a:t>is</a:t>
            </a:r>
            <a:r>
              <a:rPr sz="1800" b="1" spc="-15" dirty="0">
                <a:latin typeface="Arial"/>
                <a:cs typeface="Arial"/>
              </a:rPr>
              <a:t> </a:t>
            </a:r>
            <a:r>
              <a:rPr sz="1800" b="1" dirty="0">
                <a:latin typeface="Arial"/>
                <a:cs typeface="Arial"/>
              </a:rPr>
              <a:t>in</a:t>
            </a:r>
            <a:r>
              <a:rPr sz="1800" b="1" spc="5" dirty="0">
                <a:latin typeface="Arial"/>
                <a:cs typeface="Arial"/>
              </a:rPr>
              <a:t> </a:t>
            </a:r>
            <a:r>
              <a:rPr sz="1800" b="1" dirty="0">
                <a:latin typeface="Arial"/>
                <a:cs typeface="Arial"/>
              </a:rPr>
              <a:t>Cache;</a:t>
            </a:r>
            <a:r>
              <a:rPr sz="1800" b="1" spc="-190" dirty="0">
                <a:latin typeface="Arial"/>
                <a:cs typeface="Arial"/>
              </a:rPr>
              <a:t> </a:t>
            </a:r>
            <a:r>
              <a:rPr sz="1800" b="1" spc="-25" dirty="0">
                <a:latin typeface="Arial"/>
                <a:cs typeface="Arial"/>
              </a:rPr>
              <a:t>Access</a:t>
            </a:r>
            <a:r>
              <a:rPr sz="1800" b="1" spc="80" dirty="0">
                <a:latin typeface="Arial"/>
                <a:cs typeface="Arial"/>
              </a:rPr>
              <a:t> </a:t>
            </a:r>
            <a:r>
              <a:rPr sz="1800" b="1" dirty="0">
                <a:latin typeface="Arial"/>
                <a:cs typeface="Arial"/>
              </a:rPr>
              <a:t>cache</a:t>
            </a:r>
            <a:r>
              <a:rPr sz="1800" b="1" spc="-50" dirty="0">
                <a:latin typeface="Arial"/>
                <a:cs typeface="Arial"/>
              </a:rPr>
              <a:t> </a:t>
            </a:r>
            <a:r>
              <a:rPr sz="1800" b="1" dirty="0">
                <a:latin typeface="Arial"/>
                <a:cs typeface="Arial"/>
              </a:rPr>
              <a:t>to</a:t>
            </a:r>
            <a:r>
              <a:rPr sz="1800" b="1" spc="10" dirty="0">
                <a:latin typeface="Arial"/>
                <a:cs typeface="Arial"/>
              </a:rPr>
              <a:t> </a:t>
            </a:r>
            <a:r>
              <a:rPr sz="1800" b="1" spc="-5" dirty="0">
                <a:latin typeface="Arial"/>
                <a:cs typeface="Arial"/>
              </a:rPr>
              <a:t>provide</a:t>
            </a:r>
            <a:r>
              <a:rPr sz="1800" b="1" spc="-45" dirty="0">
                <a:latin typeface="Arial"/>
                <a:cs typeface="Arial"/>
              </a:rPr>
              <a:t> </a:t>
            </a:r>
            <a:r>
              <a:rPr sz="1800" b="1" dirty="0">
                <a:latin typeface="Arial"/>
                <a:cs typeface="Arial"/>
              </a:rPr>
              <a:t>it</a:t>
            </a:r>
            <a:r>
              <a:rPr sz="1800" b="1" spc="10" dirty="0">
                <a:latin typeface="Arial"/>
                <a:cs typeface="Arial"/>
              </a:rPr>
              <a:t> </a:t>
            </a:r>
            <a:r>
              <a:rPr sz="1800" b="1" dirty="0">
                <a:latin typeface="Arial"/>
                <a:cs typeface="Arial"/>
              </a:rPr>
              <a:t>to</a:t>
            </a:r>
            <a:r>
              <a:rPr sz="1800" b="1" spc="-10" dirty="0">
                <a:latin typeface="Arial"/>
                <a:cs typeface="Arial"/>
              </a:rPr>
              <a:t> </a:t>
            </a:r>
            <a:r>
              <a:rPr sz="1800" b="1" spc="-5" dirty="0">
                <a:latin typeface="Arial"/>
                <a:cs typeface="Arial"/>
              </a:rPr>
              <a:t>CPU</a:t>
            </a:r>
            <a:endParaRPr sz="1800" dirty="0">
              <a:latin typeface="Arial"/>
              <a:cs typeface="Arial"/>
            </a:endParaRPr>
          </a:p>
          <a:p>
            <a:pPr marL="530860">
              <a:lnSpc>
                <a:spcPts val="1945"/>
              </a:lnSpc>
            </a:pPr>
            <a:r>
              <a:rPr sz="1800" b="1" dirty="0">
                <a:latin typeface="Arial"/>
                <a:cs typeface="Arial"/>
              </a:rPr>
              <a:t>If</a:t>
            </a:r>
            <a:r>
              <a:rPr sz="1800" b="1" spc="5" dirty="0">
                <a:latin typeface="Arial"/>
                <a:cs typeface="Arial"/>
              </a:rPr>
              <a:t> </a:t>
            </a:r>
            <a:r>
              <a:rPr sz="1800" b="1" dirty="0">
                <a:latin typeface="Arial"/>
                <a:cs typeface="Arial"/>
              </a:rPr>
              <a:t>the</a:t>
            </a:r>
            <a:r>
              <a:rPr sz="1800" b="1" spc="-10" dirty="0">
                <a:latin typeface="Arial"/>
                <a:cs typeface="Arial"/>
              </a:rPr>
              <a:t> </a:t>
            </a:r>
            <a:r>
              <a:rPr sz="1800" b="1" spc="5" dirty="0">
                <a:latin typeface="Arial"/>
                <a:cs typeface="Arial"/>
              </a:rPr>
              <a:t>word</a:t>
            </a:r>
            <a:r>
              <a:rPr sz="1800" b="1" spc="-15" dirty="0">
                <a:latin typeface="Arial"/>
                <a:cs typeface="Arial"/>
              </a:rPr>
              <a:t> </a:t>
            </a:r>
            <a:r>
              <a:rPr sz="1800" b="1" spc="-5" dirty="0">
                <a:latin typeface="Arial"/>
                <a:cs typeface="Arial"/>
              </a:rPr>
              <a:t>is</a:t>
            </a:r>
            <a:r>
              <a:rPr sz="1800" b="1" spc="-10" dirty="0">
                <a:latin typeface="Arial"/>
                <a:cs typeface="Arial"/>
              </a:rPr>
              <a:t> </a:t>
            </a:r>
            <a:r>
              <a:rPr sz="1800" b="1" dirty="0">
                <a:latin typeface="Arial"/>
                <a:cs typeface="Arial"/>
              </a:rPr>
              <a:t>not</a:t>
            </a:r>
            <a:r>
              <a:rPr sz="1800" b="1" spc="-15" dirty="0">
                <a:latin typeface="Arial"/>
                <a:cs typeface="Arial"/>
              </a:rPr>
              <a:t> </a:t>
            </a:r>
            <a:r>
              <a:rPr sz="1800" b="1" dirty="0">
                <a:latin typeface="Arial"/>
                <a:cs typeface="Arial"/>
              </a:rPr>
              <a:t>in</a:t>
            </a:r>
            <a:r>
              <a:rPr sz="1800" b="1" spc="15" dirty="0">
                <a:latin typeface="Arial"/>
                <a:cs typeface="Arial"/>
              </a:rPr>
              <a:t> </a:t>
            </a:r>
            <a:r>
              <a:rPr sz="1800" b="1" dirty="0">
                <a:latin typeface="Arial"/>
                <a:cs typeface="Arial"/>
              </a:rPr>
              <a:t>Cache;</a:t>
            </a:r>
            <a:r>
              <a:rPr sz="1800" b="1" spc="-70" dirty="0">
                <a:latin typeface="Arial"/>
                <a:cs typeface="Arial"/>
              </a:rPr>
              <a:t> </a:t>
            </a:r>
            <a:r>
              <a:rPr sz="1800" b="1" spc="-5" dirty="0">
                <a:latin typeface="Arial"/>
                <a:cs typeface="Arial"/>
              </a:rPr>
              <a:t>Bring</a:t>
            </a:r>
            <a:r>
              <a:rPr sz="1800" b="1" spc="-20" dirty="0">
                <a:latin typeface="Arial"/>
                <a:cs typeface="Arial"/>
              </a:rPr>
              <a:t> </a:t>
            </a:r>
            <a:r>
              <a:rPr sz="1800" b="1" spc="-5" dirty="0">
                <a:latin typeface="Arial"/>
                <a:cs typeface="Arial"/>
              </a:rPr>
              <a:t>a</a:t>
            </a:r>
            <a:r>
              <a:rPr sz="1800" b="1" dirty="0">
                <a:latin typeface="Arial"/>
                <a:cs typeface="Arial"/>
              </a:rPr>
              <a:t> block</a:t>
            </a:r>
            <a:r>
              <a:rPr sz="1800" b="1" spc="-35" dirty="0">
                <a:latin typeface="Arial"/>
                <a:cs typeface="Arial"/>
              </a:rPr>
              <a:t> </a:t>
            </a:r>
            <a:r>
              <a:rPr sz="1800" b="1" dirty="0">
                <a:latin typeface="Arial"/>
                <a:cs typeface="Arial"/>
              </a:rPr>
              <a:t>(or</a:t>
            </a:r>
            <a:r>
              <a:rPr sz="1800" b="1" spc="-20" dirty="0">
                <a:latin typeface="Arial"/>
                <a:cs typeface="Arial"/>
              </a:rPr>
              <a:t> </a:t>
            </a:r>
            <a:r>
              <a:rPr sz="1800" b="1" spc="-5" dirty="0">
                <a:latin typeface="Arial"/>
                <a:cs typeface="Arial"/>
              </a:rPr>
              <a:t>a</a:t>
            </a:r>
            <a:r>
              <a:rPr sz="1800" b="1" spc="-20" dirty="0">
                <a:latin typeface="Arial"/>
                <a:cs typeface="Arial"/>
              </a:rPr>
              <a:t> </a:t>
            </a:r>
            <a:r>
              <a:rPr sz="1800" b="1" dirty="0">
                <a:latin typeface="Arial"/>
                <a:cs typeface="Arial"/>
              </a:rPr>
              <a:t>line)</a:t>
            </a:r>
            <a:r>
              <a:rPr sz="1800" b="1" spc="-15" dirty="0">
                <a:latin typeface="Arial"/>
                <a:cs typeface="Arial"/>
              </a:rPr>
              <a:t> </a:t>
            </a:r>
            <a:r>
              <a:rPr sz="1800" b="1" dirty="0">
                <a:latin typeface="Arial"/>
                <a:cs typeface="Arial"/>
              </a:rPr>
              <a:t>including</a:t>
            </a:r>
            <a:endParaRPr sz="1800" dirty="0">
              <a:latin typeface="Arial"/>
              <a:cs typeface="Arial"/>
            </a:endParaRPr>
          </a:p>
          <a:p>
            <a:pPr marL="530860">
              <a:lnSpc>
                <a:spcPts val="2030"/>
              </a:lnSpc>
            </a:pPr>
            <a:r>
              <a:rPr sz="1800" b="1" dirty="0">
                <a:latin typeface="Arial"/>
                <a:cs typeface="Arial"/>
              </a:rPr>
              <a:t>that</a:t>
            </a:r>
            <a:r>
              <a:rPr sz="1800" b="1" spc="-30" dirty="0">
                <a:latin typeface="Arial"/>
                <a:cs typeface="Arial"/>
              </a:rPr>
              <a:t> </a:t>
            </a:r>
            <a:r>
              <a:rPr sz="1800" b="1" spc="10" dirty="0">
                <a:latin typeface="Arial"/>
                <a:cs typeface="Arial"/>
              </a:rPr>
              <a:t>word</a:t>
            </a:r>
            <a:r>
              <a:rPr sz="1800" b="1" spc="-70" dirty="0">
                <a:latin typeface="Arial"/>
                <a:cs typeface="Arial"/>
              </a:rPr>
              <a:t> </a:t>
            </a:r>
            <a:r>
              <a:rPr sz="1800" b="1" dirty="0">
                <a:latin typeface="Arial"/>
                <a:cs typeface="Arial"/>
              </a:rPr>
              <a:t>to replace</a:t>
            </a:r>
            <a:r>
              <a:rPr sz="1800" b="1" spc="-60" dirty="0">
                <a:latin typeface="Arial"/>
                <a:cs typeface="Arial"/>
              </a:rPr>
              <a:t> </a:t>
            </a:r>
            <a:r>
              <a:rPr sz="1800" b="1" dirty="0">
                <a:latin typeface="Arial"/>
                <a:cs typeface="Arial"/>
              </a:rPr>
              <a:t>a</a:t>
            </a:r>
            <a:r>
              <a:rPr sz="1800" b="1" spc="-20" dirty="0">
                <a:latin typeface="Arial"/>
                <a:cs typeface="Arial"/>
              </a:rPr>
              <a:t> </a:t>
            </a:r>
            <a:r>
              <a:rPr sz="1800" b="1" dirty="0">
                <a:latin typeface="Arial"/>
                <a:cs typeface="Arial"/>
              </a:rPr>
              <a:t>block</a:t>
            </a:r>
            <a:r>
              <a:rPr sz="1800" b="1" spc="-40" dirty="0">
                <a:latin typeface="Arial"/>
                <a:cs typeface="Arial"/>
              </a:rPr>
              <a:t> </a:t>
            </a:r>
            <a:r>
              <a:rPr sz="1800" b="1" dirty="0">
                <a:latin typeface="Arial"/>
                <a:cs typeface="Arial"/>
              </a:rPr>
              <a:t>now</a:t>
            </a:r>
            <a:r>
              <a:rPr sz="1800" b="1" spc="-15" dirty="0">
                <a:latin typeface="Arial"/>
                <a:cs typeface="Arial"/>
              </a:rPr>
              <a:t> </a:t>
            </a:r>
            <a:r>
              <a:rPr sz="1800" b="1" dirty="0">
                <a:latin typeface="Arial"/>
                <a:cs typeface="Arial"/>
              </a:rPr>
              <a:t>in</a:t>
            </a:r>
            <a:r>
              <a:rPr sz="1800" b="1" spc="-15" dirty="0">
                <a:latin typeface="Arial"/>
                <a:cs typeface="Arial"/>
              </a:rPr>
              <a:t> </a:t>
            </a:r>
            <a:r>
              <a:rPr sz="1800" b="1" dirty="0">
                <a:latin typeface="Arial"/>
                <a:cs typeface="Arial"/>
              </a:rPr>
              <a:t>Cache</a:t>
            </a:r>
            <a:endParaRPr sz="1800" dirty="0">
              <a:latin typeface="Arial"/>
              <a:cs typeface="Arial"/>
            </a:endParaRPr>
          </a:p>
        </p:txBody>
      </p:sp>
      <p:sp>
        <p:nvSpPr>
          <p:cNvPr id="9" name="object 9"/>
          <p:cNvSpPr txBox="1"/>
          <p:nvPr/>
        </p:nvSpPr>
        <p:spPr>
          <a:xfrm>
            <a:off x="390245" y="3746119"/>
            <a:ext cx="7841615" cy="275209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Performance</a:t>
            </a:r>
            <a:r>
              <a:rPr sz="1800" b="1" spc="-90" dirty="0">
                <a:latin typeface="Arial"/>
                <a:cs typeface="Arial"/>
              </a:rPr>
              <a:t> </a:t>
            </a:r>
            <a:r>
              <a:rPr sz="1800" b="1" dirty="0">
                <a:latin typeface="Arial"/>
                <a:cs typeface="Arial"/>
              </a:rPr>
              <a:t>of</a:t>
            </a:r>
            <a:r>
              <a:rPr sz="1800" b="1" spc="-5" dirty="0">
                <a:latin typeface="Arial"/>
                <a:cs typeface="Arial"/>
              </a:rPr>
              <a:t> </a:t>
            </a:r>
            <a:r>
              <a:rPr sz="1800" b="1" dirty="0">
                <a:latin typeface="Arial"/>
                <a:cs typeface="Arial"/>
              </a:rPr>
              <a:t>Cache</a:t>
            </a:r>
            <a:r>
              <a:rPr sz="1800" b="1" spc="-65" dirty="0">
                <a:latin typeface="Arial"/>
                <a:cs typeface="Arial"/>
              </a:rPr>
              <a:t> </a:t>
            </a:r>
            <a:r>
              <a:rPr sz="1800" b="1" dirty="0">
                <a:latin typeface="Arial"/>
                <a:cs typeface="Arial"/>
              </a:rPr>
              <a:t>Memory</a:t>
            </a:r>
            <a:r>
              <a:rPr sz="1800" b="1" spc="-65" dirty="0">
                <a:latin typeface="Arial"/>
                <a:cs typeface="Arial"/>
              </a:rPr>
              <a:t> </a:t>
            </a:r>
            <a:r>
              <a:rPr sz="1800" b="1" spc="-15" dirty="0">
                <a:latin typeface="Arial"/>
                <a:cs typeface="Arial"/>
              </a:rPr>
              <a:t>System</a:t>
            </a:r>
            <a:endParaRPr sz="1800">
              <a:latin typeface="Arial"/>
              <a:cs typeface="Arial"/>
            </a:endParaRPr>
          </a:p>
          <a:p>
            <a:pPr>
              <a:lnSpc>
                <a:spcPct val="100000"/>
              </a:lnSpc>
              <a:spcBef>
                <a:spcPts val="35"/>
              </a:spcBef>
            </a:pPr>
            <a:endParaRPr sz="1550">
              <a:latin typeface="Arial"/>
              <a:cs typeface="Arial"/>
            </a:endParaRPr>
          </a:p>
          <a:p>
            <a:pPr marL="329565" marR="5080">
              <a:lnSpc>
                <a:spcPts val="2020"/>
              </a:lnSpc>
              <a:tabLst>
                <a:tab pos="783590" algn="l"/>
              </a:tabLst>
            </a:pPr>
            <a:r>
              <a:rPr sz="1800" b="1" spc="-5" dirty="0">
                <a:latin typeface="Arial"/>
                <a:cs typeface="Arial"/>
              </a:rPr>
              <a:t>Hit</a:t>
            </a:r>
            <a:r>
              <a:rPr sz="1800" b="1" spc="5" dirty="0">
                <a:latin typeface="Arial"/>
                <a:cs typeface="Arial"/>
              </a:rPr>
              <a:t> </a:t>
            </a:r>
            <a:r>
              <a:rPr sz="1800" b="1" dirty="0">
                <a:latin typeface="Arial"/>
                <a:cs typeface="Arial"/>
              </a:rPr>
              <a:t>Ratio</a:t>
            </a:r>
            <a:r>
              <a:rPr sz="1800" b="1" spc="-15" dirty="0">
                <a:latin typeface="Arial"/>
                <a:cs typeface="Arial"/>
              </a:rPr>
              <a:t> </a:t>
            </a:r>
            <a:r>
              <a:rPr sz="1800" b="1" dirty="0">
                <a:latin typeface="Arial"/>
                <a:cs typeface="Arial"/>
              </a:rPr>
              <a:t>-</a:t>
            </a:r>
            <a:r>
              <a:rPr sz="1800" b="1" spc="-15" dirty="0">
                <a:latin typeface="Arial"/>
                <a:cs typeface="Arial"/>
              </a:rPr>
              <a:t> </a:t>
            </a:r>
            <a:r>
              <a:rPr sz="1800" b="1" spc="-5" dirty="0">
                <a:latin typeface="Arial"/>
                <a:cs typeface="Arial"/>
              </a:rPr>
              <a:t>%</a:t>
            </a:r>
            <a:r>
              <a:rPr sz="1800" b="1" spc="-10" dirty="0">
                <a:latin typeface="Arial"/>
                <a:cs typeface="Arial"/>
              </a:rPr>
              <a:t> </a:t>
            </a:r>
            <a:r>
              <a:rPr sz="1800" b="1" dirty="0">
                <a:latin typeface="Arial"/>
                <a:cs typeface="Arial"/>
              </a:rPr>
              <a:t>of</a:t>
            </a:r>
            <a:r>
              <a:rPr sz="1800" b="1" spc="10" dirty="0">
                <a:latin typeface="Arial"/>
                <a:cs typeface="Arial"/>
              </a:rPr>
              <a:t> </a:t>
            </a:r>
            <a:r>
              <a:rPr sz="1800" b="1" dirty="0">
                <a:latin typeface="Arial"/>
                <a:cs typeface="Arial"/>
              </a:rPr>
              <a:t>memory</a:t>
            </a:r>
            <a:r>
              <a:rPr sz="1800" b="1" spc="-55" dirty="0">
                <a:latin typeface="Arial"/>
                <a:cs typeface="Arial"/>
              </a:rPr>
              <a:t> </a:t>
            </a:r>
            <a:r>
              <a:rPr sz="1800" b="1" spc="-5" dirty="0">
                <a:latin typeface="Arial"/>
                <a:cs typeface="Arial"/>
              </a:rPr>
              <a:t>accesses</a:t>
            </a:r>
            <a:r>
              <a:rPr sz="1800" b="1" spc="-50" dirty="0">
                <a:latin typeface="Arial"/>
                <a:cs typeface="Arial"/>
              </a:rPr>
              <a:t> </a:t>
            </a:r>
            <a:r>
              <a:rPr sz="1800" b="1" dirty="0">
                <a:latin typeface="Arial"/>
                <a:cs typeface="Arial"/>
              </a:rPr>
              <a:t>satisfied</a:t>
            </a:r>
            <a:r>
              <a:rPr sz="1800" b="1" spc="-90" dirty="0">
                <a:latin typeface="Arial"/>
                <a:cs typeface="Arial"/>
              </a:rPr>
              <a:t> </a:t>
            </a:r>
            <a:r>
              <a:rPr sz="1800" b="1" dirty="0">
                <a:latin typeface="Arial"/>
                <a:cs typeface="Arial"/>
              </a:rPr>
              <a:t>by</a:t>
            </a:r>
            <a:r>
              <a:rPr sz="1800" b="1" spc="15" dirty="0">
                <a:latin typeface="Arial"/>
                <a:cs typeface="Arial"/>
              </a:rPr>
              <a:t> </a:t>
            </a:r>
            <a:r>
              <a:rPr sz="1800" b="1" dirty="0">
                <a:latin typeface="Arial"/>
                <a:cs typeface="Arial"/>
              </a:rPr>
              <a:t>Cache</a:t>
            </a:r>
            <a:r>
              <a:rPr sz="1800" b="1" spc="-55" dirty="0">
                <a:latin typeface="Arial"/>
                <a:cs typeface="Arial"/>
              </a:rPr>
              <a:t> </a:t>
            </a:r>
            <a:r>
              <a:rPr sz="1800" b="1" dirty="0">
                <a:latin typeface="Arial"/>
                <a:cs typeface="Arial"/>
              </a:rPr>
              <a:t>memory</a:t>
            </a:r>
            <a:r>
              <a:rPr sz="1800" b="1" spc="-30" dirty="0">
                <a:latin typeface="Arial"/>
                <a:cs typeface="Arial"/>
              </a:rPr>
              <a:t> </a:t>
            </a:r>
            <a:r>
              <a:rPr sz="1800" b="1" spc="-15" dirty="0">
                <a:latin typeface="Arial"/>
                <a:cs typeface="Arial"/>
              </a:rPr>
              <a:t>system </a:t>
            </a:r>
            <a:r>
              <a:rPr sz="1800" b="1" spc="-484" dirty="0">
                <a:latin typeface="Arial"/>
                <a:cs typeface="Arial"/>
              </a:rPr>
              <a:t> </a:t>
            </a:r>
            <a:r>
              <a:rPr sz="1800" b="1" spc="-80" dirty="0">
                <a:latin typeface="Arial"/>
                <a:cs typeface="Arial"/>
              </a:rPr>
              <a:t>Te:	</a:t>
            </a:r>
            <a:r>
              <a:rPr sz="1800" b="1" spc="-5" dirty="0">
                <a:latin typeface="Arial"/>
                <a:cs typeface="Arial"/>
              </a:rPr>
              <a:t>Effective</a:t>
            </a:r>
            <a:r>
              <a:rPr sz="1800" b="1" spc="-40" dirty="0">
                <a:latin typeface="Arial"/>
                <a:cs typeface="Arial"/>
              </a:rPr>
              <a:t> </a:t>
            </a:r>
            <a:r>
              <a:rPr sz="1800" b="1" dirty="0">
                <a:latin typeface="Arial"/>
                <a:cs typeface="Arial"/>
              </a:rPr>
              <a:t>memory</a:t>
            </a:r>
            <a:r>
              <a:rPr sz="1800" b="1" spc="-30" dirty="0">
                <a:latin typeface="Arial"/>
                <a:cs typeface="Arial"/>
              </a:rPr>
              <a:t> </a:t>
            </a:r>
            <a:r>
              <a:rPr sz="1800" b="1" dirty="0">
                <a:latin typeface="Arial"/>
                <a:cs typeface="Arial"/>
              </a:rPr>
              <a:t>access</a:t>
            </a:r>
            <a:r>
              <a:rPr sz="1800" b="1" spc="-60" dirty="0">
                <a:latin typeface="Arial"/>
                <a:cs typeface="Arial"/>
              </a:rPr>
              <a:t> </a:t>
            </a:r>
            <a:r>
              <a:rPr sz="1800" b="1" dirty="0">
                <a:latin typeface="Arial"/>
                <a:cs typeface="Arial"/>
              </a:rPr>
              <a:t>time</a:t>
            </a:r>
            <a:r>
              <a:rPr sz="1800" b="1" spc="-40" dirty="0">
                <a:latin typeface="Arial"/>
                <a:cs typeface="Arial"/>
              </a:rPr>
              <a:t> </a:t>
            </a:r>
            <a:r>
              <a:rPr sz="1800" b="1" dirty="0">
                <a:latin typeface="Arial"/>
                <a:cs typeface="Arial"/>
              </a:rPr>
              <a:t>in</a:t>
            </a:r>
            <a:r>
              <a:rPr sz="1800" b="1" spc="5" dirty="0">
                <a:latin typeface="Arial"/>
                <a:cs typeface="Arial"/>
              </a:rPr>
              <a:t> </a:t>
            </a:r>
            <a:r>
              <a:rPr sz="1800" b="1" dirty="0">
                <a:latin typeface="Arial"/>
                <a:cs typeface="Arial"/>
              </a:rPr>
              <a:t>Cache</a:t>
            </a:r>
            <a:r>
              <a:rPr sz="1800" b="1" spc="-30" dirty="0">
                <a:latin typeface="Arial"/>
                <a:cs typeface="Arial"/>
              </a:rPr>
              <a:t> </a:t>
            </a:r>
            <a:r>
              <a:rPr sz="1800" b="1" dirty="0">
                <a:latin typeface="Arial"/>
                <a:cs typeface="Arial"/>
              </a:rPr>
              <a:t>memory</a:t>
            </a:r>
            <a:r>
              <a:rPr sz="1800" b="1" spc="-55" dirty="0">
                <a:latin typeface="Arial"/>
                <a:cs typeface="Arial"/>
              </a:rPr>
              <a:t> </a:t>
            </a:r>
            <a:r>
              <a:rPr sz="1800" b="1" spc="-15" dirty="0">
                <a:latin typeface="Arial"/>
                <a:cs typeface="Arial"/>
              </a:rPr>
              <a:t>system</a:t>
            </a:r>
            <a:endParaRPr sz="1800">
              <a:latin typeface="Arial"/>
              <a:cs typeface="Arial"/>
            </a:endParaRPr>
          </a:p>
          <a:p>
            <a:pPr marL="329565">
              <a:lnSpc>
                <a:spcPts val="1714"/>
              </a:lnSpc>
              <a:tabLst>
                <a:tab pos="783590" algn="l"/>
              </a:tabLst>
            </a:pPr>
            <a:r>
              <a:rPr sz="1800" b="1" spc="-80" dirty="0">
                <a:latin typeface="Arial"/>
                <a:cs typeface="Arial"/>
              </a:rPr>
              <a:t>Tc:	</a:t>
            </a:r>
            <a:r>
              <a:rPr sz="1800" b="1" dirty="0">
                <a:latin typeface="Arial"/>
                <a:cs typeface="Arial"/>
              </a:rPr>
              <a:t>Cache</a:t>
            </a:r>
            <a:r>
              <a:rPr sz="1800" b="1" spc="-85" dirty="0">
                <a:latin typeface="Arial"/>
                <a:cs typeface="Arial"/>
              </a:rPr>
              <a:t> </a:t>
            </a:r>
            <a:r>
              <a:rPr sz="1800" b="1" spc="5" dirty="0">
                <a:latin typeface="Arial"/>
                <a:cs typeface="Arial"/>
              </a:rPr>
              <a:t>access</a:t>
            </a:r>
            <a:r>
              <a:rPr sz="1800" b="1" spc="-85" dirty="0">
                <a:latin typeface="Arial"/>
                <a:cs typeface="Arial"/>
              </a:rPr>
              <a:t> </a:t>
            </a:r>
            <a:r>
              <a:rPr sz="1800" b="1" dirty="0">
                <a:latin typeface="Arial"/>
                <a:cs typeface="Arial"/>
              </a:rPr>
              <a:t>time</a:t>
            </a:r>
            <a:endParaRPr sz="1800">
              <a:latin typeface="Arial"/>
              <a:cs typeface="Arial"/>
            </a:endParaRPr>
          </a:p>
          <a:p>
            <a:pPr marL="329565">
              <a:lnSpc>
                <a:spcPts val="2030"/>
              </a:lnSpc>
            </a:pPr>
            <a:r>
              <a:rPr sz="1800" b="1" dirty="0">
                <a:latin typeface="Arial"/>
                <a:cs typeface="Arial"/>
              </a:rPr>
              <a:t>Tm:</a:t>
            </a:r>
            <a:r>
              <a:rPr sz="1800" b="1" spc="-30" dirty="0">
                <a:latin typeface="Arial"/>
                <a:cs typeface="Arial"/>
              </a:rPr>
              <a:t> </a:t>
            </a:r>
            <a:r>
              <a:rPr sz="1800" b="1" dirty="0">
                <a:latin typeface="Arial"/>
                <a:cs typeface="Arial"/>
              </a:rPr>
              <a:t>Main</a:t>
            </a:r>
            <a:r>
              <a:rPr sz="1800" b="1" spc="-60" dirty="0">
                <a:latin typeface="Arial"/>
                <a:cs typeface="Arial"/>
              </a:rPr>
              <a:t> </a:t>
            </a:r>
            <a:r>
              <a:rPr sz="1800" b="1" dirty="0">
                <a:latin typeface="Arial"/>
                <a:cs typeface="Arial"/>
              </a:rPr>
              <a:t>memory</a:t>
            </a:r>
            <a:r>
              <a:rPr sz="1800" b="1" spc="-70" dirty="0">
                <a:latin typeface="Arial"/>
                <a:cs typeface="Arial"/>
              </a:rPr>
              <a:t> </a:t>
            </a:r>
            <a:r>
              <a:rPr sz="1800" b="1" dirty="0">
                <a:latin typeface="Arial"/>
                <a:cs typeface="Arial"/>
              </a:rPr>
              <a:t>access</a:t>
            </a:r>
            <a:r>
              <a:rPr sz="1800" b="1" spc="-70" dirty="0">
                <a:latin typeface="Arial"/>
                <a:cs typeface="Arial"/>
              </a:rPr>
              <a:t> </a:t>
            </a:r>
            <a:r>
              <a:rPr sz="1800" b="1" dirty="0">
                <a:latin typeface="Arial"/>
                <a:cs typeface="Arial"/>
              </a:rPr>
              <a:t>time</a:t>
            </a:r>
            <a:endParaRPr sz="1800">
              <a:latin typeface="Arial"/>
              <a:cs typeface="Arial"/>
            </a:endParaRPr>
          </a:p>
          <a:p>
            <a:pPr marL="838835">
              <a:lnSpc>
                <a:spcPct val="100000"/>
              </a:lnSpc>
              <a:spcBef>
                <a:spcPts val="1705"/>
              </a:spcBef>
            </a:pPr>
            <a:r>
              <a:rPr sz="1800" b="1" spc="-215" dirty="0">
                <a:latin typeface="Arial"/>
                <a:cs typeface="Arial"/>
              </a:rPr>
              <a:t>T</a:t>
            </a:r>
            <a:r>
              <a:rPr sz="1800" b="1" dirty="0">
                <a:latin typeface="Arial"/>
                <a:cs typeface="Arial"/>
              </a:rPr>
              <a:t>e</a:t>
            </a:r>
            <a:r>
              <a:rPr sz="1800" b="1" spc="-90" dirty="0">
                <a:latin typeface="Arial"/>
                <a:cs typeface="Arial"/>
              </a:rPr>
              <a:t> </a:t>
            </a:r>
            <a:r>
              <a:rPr sz="1800" b="1" dirty="0">
                <a:latin typeface="Arial"/>
                <a:cs typeface="Arial"/>
              </a:rPr>
              <a:t>=</a:t>
            </a:r>
            <a:r>
              <a:rPr sz="1800" b="1" spc="-20" dirty="0">
                <a:latin typeface="Arial"/>
                <a:cs typeface="Arial"/>
              </a:rPr>
              <a:t> </a:t>
            </a:r>
            <a:r>
              <a:rPr sz="1800" b="1" spc="-215" dirty="0">
                <a:latin typeface="Arial"/>
                <a:cs typeface="Arial"/>
              </a:rPr>
              <a:t>T</a:t>
            </a:r>
            <a:r>
              <a:rPr sz="1800" b="1" dirty="0">
                <a:latin typeface="Arial"/>
                <a:cs typeface="Arial"/>
              </a:rPr>
              <a:t>c</a:t>
            </a:r>
            <a:r>
              <a:rPr sz="1800" b="1" spc="-60" dirty="0">
                <a:latin typeface="Arial"/>
                <a:cs typeface="Arial"/>
              </a:rPr>
              <a:t> </a:t>
            </a:r>
            <a:r>
              <a:rPr sz="1800" b="1" dirty="0">
                <a:latin typeface="Arial"/>
                <a:cs typeface="Arial"/>
              </a:rPr>
              <a:t>+</a:t>
            </a:r>
            <a:r>
              <a:rPr sz="1800" b="1" spc="-20" dirty="0">
                <a:latin typeface="Arial"/>
                <a:cs typeface="Arial"/>
              </a:rPr>
              <a:t> </a:t>
            </a:r>
            <a:r>
              <a:rPr sz="1800" b="1" spc="-5" dirty="0">
                <a:latin typeface="Arial"/>
                <a:cs typeface="Arial"/>
              </a:rPr>
              <a:t>(</a:t>
            </a:r>
            <a:r>
              <a:rPr sz="1800" b="1" dirty="0">
                <a:latin typeface="Arial"/>
                <a:cs typeface="Arial"/>
              </a:rPr>
              <a:t>1</a:t>
            </a:r>
            <a:r>
              <a:rPr sz="1800" b="1" spc="-15" dirty="0">
                <a:latin typeface="Arial"/>
                <a:cs typeface="Arial"/>
              </a:rPr>
              <a:t> </a:t>
            </a:r>
            <a:r>
              <a:rPr sz="1800" b="1" dirty="0">
                <a:latin typeface="Arial"/>
                <a:cs typeface="Arial"/>
              </a:rPr>
              <a:t>-</a:t>
            </a:r>
            <a:r>
              <a:rPr sz="1800" b="1" spc="-25" dirty="0">
                <a:latin typeface="Arial"/>
                <a:cs typeface="Arial"/>
              </a:rPr>
              <a:t> </a:t>
            </a:r>
            <a:r>
              <a:rPr sz="1800" b="1" spc="5" dirty="0">
                <a:latin typeface="Arial"/>
                <a:cs typeface="Arial"/>
              </a:rPr>
              <a:t>h</a:t>
            </a:r>
            <a:r>
              <a:rPr sz="1800" b="1" dirty="0">
                <a:latin typeface="Arial"/>
                <a:cs typeface="Arial"/>
              </a:rPr>
              <a:t>)</a:t>
            </a:r>
            <a:r>
              <a:rPr sz="1800" b="1" spc="-25" dirty="0">
                <a:latin typeface="Arial"/>
                <a:cs typeface="Arial"/>
              </a:rPr>
              <a:t> </a:t>
            </a:r>
            <a:r>
              <a:rPr sz="1800" b="1" dirty="0">
                <a:latin typeface="Arial"/>
                <a:cs typeface="Arial"/>
              </a:rPr>
              <a:t>Tm</a:t>
            </a:r>
            <a:endParaRPr sz="1800">
              <a:latin typeface="Arial"/>
              <a:cs typeface="Arial"/>
            </a:endParaRPr>
          </a:p>
          <a:p>
            <a:pPr marL="838835">
              <a:lnSpc>
                <a:spcPts val="2030"/>
              </a:lnSpc>
              <a:spcBef>
                <a:spcPts val="1775"/>
              </a:spcBef>
            </a:pPr>
            <a:r>
              <a:rPr sz="1800" b="1" dirty="0">
                <a:latin typeface="Arial"/>
                <a:cs typeface="Arial"/>
              </a:rPr>
              <a:t>Ex</a:t>
            </a:r>
            <a:r>
              <a:rPr sz="1800" b="1" spc="5" dirty="0">
                <a:latin typeface="Arial"/>
                <a:cs typeface="Arial"/>
              </a:rPr>
              <a:t>a</a:t>
            </a:r>
            <a:r>
              <a:rPr sz="1800" b="1" dirty="0">
                <a:latin typeface="Arial"/>
                <a:cs typeface="Arial"/>
              </a:rPr>
              <a:t>mple:</a:t>
            </a:r>
            <a:r>
              <a:rPr sz="1800" b="1" spc="-85" dirty="0">
                <a:latin typeface="Arial"/>
                <a:cs typeface="Arial"/>
              </a:rPr>
              <a:t> </a:t>
            </a:r>
            <a:r>
              <a:rPr sz="1800" b="1" spc="-215" dirty="0">
                <a:latin typeface="Arial"/>
                <a:cs typeface="Arial"/>
              </a:rPr>
              <a:t>T</a:t>
            </a:r>
            <a:r>
              <a:rPr sz="1800" b="1" dirty="0">
                <a:latin typeface="Arial"/>
                <a:cs typeface="Arial"/>
              </a:rPr>
              <a:t>c</a:t>
            </a:r>
            <a:r>
              <a:rPr sz="1800" b="1" spc="-65"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0.4</a:t>
            </a:r>
            <a:r>
              <a:rPr sz="1800" b="1" spc="-35" dirty="0">
                <a:latin typeface="Arial"/>
                <a:cs typeface="Arial"/>
              </a:rPr>
              <a:t> </a:t>
            </a:r>
            <a:r>
              <a:rPr sz="1800" spc="-35" dirty="0">
                <a:latin typeface="Symbol"/>
                <a:cs typeface="Symbol"/>
              </a:rPr>
              <a:t></a:t>
            </a:r>
            <a:r>
              <a:rPr sz="1800" b="1" spc="5" dirty="0">
                <a:latin typeface="Arial"/>
                <a:cs typeface="Arial"/>
              </a:rPr>
              <a:t>s</a:t>
            </a:r>
            <a:r>
              <a:rPr sz="1800" b="1" dirty="0">
                <a:latin typeface="Arial"/>
                <a:cs typeface="Arial"/>
              </a:rPr>
              <a:t>,</a:t>
            </a:r>
            <a:r>
              <a:rPr sz="1800" b="1" spc="5" dirty="0">
                <a:latin typeface="Arial"/>
                <a:cs typeface="Arial"/>
              </a:rPr>
              <a:t> T</a:t>
            </a:r>
            <a:r>
              <a:rPr sz="1800" b="1" dirty="0">
                <a:latin typeface="Arial"/>
                <a:cs typeface="Arial"/>
              </a:rPr>
              <a:t>m</a:t>
            </a:r>
            <a:r>
              <a:rPr sz="1800" b="1" spc="-15" dirty="0">
                <a:latin typeface="Arial"/>
                <a:cs typeface="Arial"/>
              </a:rPr>
              <a:t> </a:t>
            </a:r>
            <a:r>
              <a:rPr sz="1800" b="1" dirty="0">
                <a:latin typeface="Arial"/>
                <a:cs typeface="Arial"/>
              </a:rPr>
              <a:t>=</a:t>
            </a:r>
            <a:r>
              <a:rPr sz="1800" b="1" spc="-20" dirty="0">
                <a:latin typeface="Arial"/>
                <a:cs typeface="Arial"/>
              </a:rPr>
              <a:t> </a:t>
            </a:r>
            <a:r>
              <a:rPr sz="1800" b="1" dirty="0">
                <a:latin typeface="Arial"/>
                <a:cs typeface="Arial"/>
              </a:rPr>
              <a:t>1.</a:t>
            </a:r>
            <a:r>
              <a:rPr sz="1800" b="1" spc="10" dirty="0">
                <a:latin typeface="Arial"/>
                <a:cs typeface="Arial"/>
              </a:rPr>
              <a:t>2</a:t>
            </a:r>
            <a:r>
              <a:rPr sz="1800" spc="-30" dirty="0">
                <a:latin typeface="Symbol"/>
                <a:cs typeface="Symbol"/>
              </a:rPr>
              <a:t></a:t>
            </a:r>
            <a:r>
              <a:rPr sz="1800" b="1" spc="5" dirty="0">
                <a:latin typeface="Arial"/>
                <a:cs typeface="Arial"/>
              </a:rPr>
              <a:t>s</a:t>
            </a:r>
            <a:r>
              <a:rPr sz="1800" b="1" dirty="0">
                <a:latin typeface="Arial"/>
                <a:cs typeface="Arial"/>
              </a:rPr>
              <a:t>,</a:t>
            </a:r>
            <a:r>
              <a:rPr sz="1800" b="1" spc="-20" dirty="0">
                <a:latin typeface="Arial"/>
                <a:cs typeface="Arial"/>
              </a:rPr>
              <a:t> </a:t>
            </a:r>
            <a:r>
              <a:rPr sz="1800" b="1" dirty="0">
                <a:latin typeface="Arial"/>
                <a:cs typeface="Arial"/>
              </a:rPr>
              <a:t>h</a:t>
            </a:r>
            <a:r>
              <a:rPr sz="1800" b="1" spc="-20"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0.</a:t>
            </a:r>
            <a:r>
              <a:rPr sz="1800" b="1" spc="5" dirty="0">
                <a:latin typeface="Arial"/>
                <a:cs typeface="Arial"/>
              </a:rPr>
              <a:t>8</a:t>
            </a:r>
            <a:r>
              <a:rPr sz="1800" b="1" dirty="0">
                <a:latin typeface="Arial"/>
                <a:cs typeface="Arial"/>
              </a:rPr>
              <a:t>5</a:t>
            </a:r>
            <a:endParaRPr sz="1800">
              <a:latin typeface="Arial"/>
              <a:cs typeface="Arial"/>
            </a:endParaRPr>
          </a:p>
          <a:p>
            <a:pPr marR="518795" algn="ctr">
              <a:lnSpc>
                <a:spcPts val="2030"/>
              </a:lnSpc>
            </a:pPr>
            <a:r>
              <a:rPr sz="1800" b="1" spc="-220" dirty="0">
                <a:latin typeface="Arial"/>
                <a:cs typeface="Arial"/>
              </a:rPr>
              <a:t>T</a:t>
            </a:r>
            <a:r>
              <a:rPr sz="1800" b="1" spc="-5" dirty="0">
                <a:latin typeface="Arial"/>
                <a:cs typeface="Arial"/>
              </a:rPr>
              <a:t>e</a:t>
            </a:r>
            <a:r>
              <a:rPr sz="1800" b="1" spc="-65" dirty="0">
                <a:latin typeface="Arial"/>
                <a:cs typeface="Arial"/>
              </a:rPr>
              <a:t> </a:t>
            </a:r>
            <a:r>
              <a:rPr sz="1800" b="1" dirty="0">
                <a:latin typeface="Arial"/>
                <a:cs typeface="Arial"/>
              </a:rPr>
              <a:t>=</a:t>
            </a:r>
            <a:r>
              <a:rPr sz="1800" b="1" spc="-15" dirty="0">
                <a:latin typeface="Arial"/>
                <a:cs typeface="Arial"/>
              </a:rPr>
              <a:t> </a:t>
            </a:r>
            <a:r>
              <a:rPr sz="1800" b="1" dirty="0">
                <a:latin typeface="Arial"/>
                <a:cs typeface="Arial"/>
              </a:rPr>
              <a:t>0</a:t>
            </a:r>
            <a:r>
              <a:rPr sz="1800" b="1" spc="-5" dirty="0">
                <a:latin typeface="Arial"/>
                <a:cs typeface="Arial"/>
              </a:rPr>
              <a:t>.4</a:t>
            </a:r>
            <a:r>
              <a:rPr sz="1800" b="1" spc="-35" dirty="0">
                <a:latin typeface="Arial"/>
                <a:cs typeface="Arial"/>
              </a:rPr>
              <a:t> </a:t>
            </a:r>
            <a:r>
              <a:rPr sz="1800" b="1" dirty="0">
                <a:latin typeface="Arial"/>
                <a:cs typeface="Arial"/>
              </a:rPr>
              <a:t>+</a:t>
            </a:r>
            <a:r>
              <a:rPr sz="1800" b="1" spc="-20" dirty="0">
                <a:latin typeface="Arial"/>
                <a:cs typeface="Arial"/>
              </a:rPr>
              <a:t> </a:t>
            </a:r>
            <a:r>
              <a:rPr sz="1800" b="1" spc="-5" dirty="0">
                <a:latin typeface="Arial"/>
                <a:cs typeface="Arial"/>
              </a:rPr>
              <a:t>(1</a:t>
            </a:r>
            <a:r>
              <a:rPr sz="1800" b="1" spc="-15"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0</a:t>
            </a:r>
            <a:r>
              <a:rPr sz="1800" b="1" spc="-5" dirty="0">
                <a:latin typeface="Arial"/>
                <a:cs typeface="Arial"/>
              </a:rPr>
              <a:t>.</a:t>
            </a:r>
            <a:r>
              <a:rPr sz="1800" b="1" dirty="0">
                <a:latin typeface="Arial"/>
                <a:cs typeface="Arial"/>
              </a:rPr>
              <a:t>85)</a:t>
            </a:r>
            <a:r>
              <a:rPr sz="1800" b="1" spc="-70" dirty="0">
                <a:latin typeface="Arial"/>
                <a:cs typeface="Arial"/>
              </a:rPr>
              <a:t> </a:t>
            </a:r>
            <a:r>
              <a:rPr sz="1800" b="1" spc="-5" dirty="0">
                <a:latin typeface="Arial"/>
                <a:cs typeface="Arial"/>
              </a:rPr>
              <a:t>*</a:t>
            </a:r>
            <a:r>
              <a:rPr sz="1800" b="1" dirty="0">
                <a:latin typeface="Arial"/>
                <a:cs typeface="Arial"/>
              </a:rPr>
              <a:t> 1</a:t>
            </a:r>
            <a:r>
              <a:rPr sz="1800" b="1" spc="-5" dirty="0">
                <a:latin typeface="Arial"/>
                <a:cs typeface="Arial"/>
              </a:rPr>
              <a:t>.2</a:t>
            </a:r>
            <a:r>
              <a:rPr sz="1800" b="1" spc="-25" dirty="0">
                <a:latin typeface="Arial"/>
                <a:cs typeface="Arial"/>
              </a:rPr>
              <a:t> </a:t>
            </a:r>
            <a:r>
              <a:rPr sz="1800" b="1" dirty="0">
                <a:latin typeface="Arial"/>
                <a:cs typeface="Arial"/>
              </a:rPr>
              <a:t>=</a:t>
            </a:r>
            <a:r>
              <a:rPr sz="1800" b="1" spc="-20" dirty="0">
                <a:latin typeface="Arial"/>
                <a:cs typeface="Arial"/>
              </a:rPr>
              <a:t> </a:t>
            </a:r>
            <a:r>
              <a:rPr sz="1800" b="1" dirty="0">
                <a:latin typeface="Arial"/>
                <a:cs typeface="Arial"/>
              </a:rPr>
              <a:t>0</a:t>
            </a:r>
            <a:r>
              <a:rPr sz="1800" b="1" spc="-5" dirty="0">
                <a:latin typeface="Arial"/>
                <a:cs typeface="Arial"/>
              </a:rPr>
              <a:t>.</a:t>
            </a:r>
            <a:r>
              <a:rPr sz="1800" b="1" dirty="0">
                <a:latin typeface="Arial"/>
                <a:cs typeface="Arial"/>
              </a:rPr>
              <a:t>5</a:t>
            </a:r>
            <a:r>
              <a:rPr sz="1800" b="1" spc="5" dirty="0">
                <a:latin typeface="Arial"/>
                <a:cs typeface="Arial"/>
              </a:rPr>
              <a:t>8</a:t>
            </a:r>
            <a:r>
              <a:rPr sz="1800" spc="-30" dirty="0">
                <a:latin typeface="Symbol"/>
                <a:cs typeface="Symbol"/>
              </a:rPr>
              <a:t></a:t>
            </a:r>
            <a:r>
              <a:rPr sz="1800" b="1" spc="-5" dirty="0">
                <a:latin typeface="Arial"/>
                <a:cs typeface="Arial"/>
              </a:rPr>
              <a:t>s</a:t>
            </a:r>
            <a:endParaRPr sz="1800">
              <a:latin typeface="Arial"/>
              <a:cs typeface="Arial"/>
            </a:endParaRPr>
          </a:p>
        </p:txBody>
      </p:sp>
      <p:sp>
        <p:nvSpPr>
          <p:cNvPr id="10" name="object 10"/>
          <p:cNvSpPr txBox="1"/>
          <p:nvPr/>
        </p:nvSpPr>
        <p:spPr>
          <a:xfrm>
            <a:off x="7664957" y="1270"/>
            <a:ext cx="1275715" cy="238125"/>
          </a:xfrm>
          <a:prstGeom prst="rect">
            <a:avLst/>
          </a:prstGeom>
        </p:spPr>
        <p:txBody>
          <a:bodyPr vert="horz" wrap="square" lIns="0" tIns="11430" rIns="0" bIns="0" rtlCol="0">
            <a:spAutoFit/>
          </a:bodyPr>
          <a:lstStyle/>
          <a:p>
            <a:pPr marL="12700">
              <a:lnSpc>
                <a:spcPct val="100000"/>
              </a:lnSpc>
              <a:spcBef>
                <a:spcPts val="90"/>
              </a:spcBef>
            </a:pPr>
            <a:r>
              <a:rPr sz="1400" b="1" i="1" spc="-10" dirty="0">
                <a:latin typeface="Arial"/>
                <a:cs typeface="Arial"/>
              </a:rPr>
              <a:t>Ca</a:t>
            </a:r>
            <a:r>
              <a:rPr sz="1400" b="1" i="1" spc="-15" dirty="0">
                <a:latin typeface="Arial"/>
                <a:cs typeface="Arial"/>
              </a:rPr>
              <a:t>c</a:t>
            </a:r>
            <a:r>
              <a:rPr sz="1400" b="1" i="1" spc="-20" dirty="0">
                <a:latin typeface="Arial"/>
                <a:cs typeface="Arial"/>
              </a:rPr>
              <a:t>h</a:t>
            </a:r>
            <a:r>
              <a:rPr sz="1400" b="1" i="1" spc="-5" dirty="0">
                <a:latin typeface="Arial"/>
                <a:cs typeface="Arial"/>
              </a:rPr>
              <a:t>e</a:t>
            </a:r>
            <a:r>
              <a:rPr sz="1400" b="1" i="1" spc="-60"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221615" cy="23812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Arial"/>
                <a:cs typeface="Arial"/>
              </a:rPr>
              <a:t>12</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graphicFrame>
        <p:nvGraphicFramePr>
          <p:cNvPr id="4" name="object 4"/>
          <p:cNvGraphicFramePr>
            <a:graphicFrameLocks noGrp="1"/>
          </p:cNvGraphicFramePr>
          <p:nvPr/>
        </p:nvGraphicFramePr>
        <p:xfrm>
          <a:off x="107950" y="231775"/>
          <a:ext cx="8916666" cy="6296024"/>
        </p:xfrm>
        <a:graphic>
          <a:graphicData uri="http://schemas.openxmlformats.org/drawingml/2006/table">
            <a:tbl>
              <a:tblPr firstRow="1" bandRow="1">
                <a:tableStyleId>{2D5ABB26-0587-4C30-8999-92F81FD0307C}</a:tableStyleId>
              </a:tblPr>
              <a:tblGrid>
                <a:gridCol w="3500754">
                  <a:extLst>
                    <a:ext uri="{9D8B030D-6E8A-4147-A177-3AD203B41FA5}">
                      <a16:colId xmlns:a16="http://schemas.microsoft.com/office/drawing/2014/main" xmlns="" val="20000"/>
                    </a:ext>
                  </a:extLst>
                </a:gridCol>
                <a:gridCol w="1449704">
                  <a:extLst>
                    <a:ext uri="{9D8B030D-6E8A-4147-A177-3AD203B41FA5}">
                      <a16:colId xmlns:a16="http://schemas.microsoft.com/office/drawing/2014/main" xmlns="" val="20001"/>
                    </a:ext>
                  </a:extLst>
                </a:gridCol>
                <a:gridCol w="1452879">
                  <a:extLst>
                    <a:ext uri="{9D8B030D-6E8A-4147-A177-3AD203B41FA5}">
                      <a16:colId xmlns:a16="http://schemas.microsoft.com/office/drawing/2014/main" xmlns="" val="20002"/>
                    </a:ext>
                  </a:extLst>
                </a:gridCol>
                <a:gridCol w="2513329">
                  <a:extLst>
                    <a:ext uri="{9D8B030D-6E8A-4147-A177-3AD203B41FA5}">
                      <a16:colId xmlns:a16="http://schemas.microsoft.com/office/drawing/2014/main" xmlns="" val="20003"/>
                    </a:ext>
                  </a:extLst>
                </a:gridCol>
              </a:tblGrid>
              <a:tr h="523875">
                <a:tc>
                  <a:txBody>
                    <a:bodyPr/>
                    <a:lstStyle/>
                    <a:p>
                      <a:pPr marL="451484" algn="ctr">
                        <a:lnSpc>
                          <a:spcPct val="100000"/>
                        </a:lnSpc>
                        <a:spcBef>
                          <a:spcPts val="800"/>
                        </a:spcBef>
                        <a:tabLst>
                          <a:tab pos="1734820" algn="l"/>
                          <a:tab pos="2426970" algn="l"/>
                        </a:tabLst>
                      </a:pPr>
                      <a:r>
                        <a:rPr sz="2000" b="1" spc="5" dirty="0">
                          <a:latin typeface="Arial"/>
                          <a:cs typeface="Arial"/>
                        </a:rPr>
                        <a:t>MEMORY	</a:t>
                      </a:r>
                      <a:r>
                        <a:rPr sz="2000" b="1" spc="-30" dirty="0">
                          <a:latin typeface="Arial"/>
                          <a:cs typeface="Arial"/>
                        </a:rPr>
                        <a:t>AND	</a:t>
                      </a:r>
                      <a:r>
                        <a:rPr sz="2000" b="1" spc="-20" dirty="0">
                          <a:latin typeface="Arial"/>
                          <a:cs typeface="Arial"/>
                        </a:rPr>
                        <a:t>CACHE</a:t>
                      </a:r>
                      <a:endParaRPr sz="2000" dirty="0">
                        <a:latin typeface="Arial"/>
                        <a:cs typeface="Arial"/>
                      </a:endParaRPr>
                    </a:p>
                  </a:txBody>
                  <a:tcPr marL="0" marR="0" marT="101600" marB="0">
                    <a:lnL w="6350">
                      <a:solidFill>
                        <a:srgbClr val="000000"/>
                      </a:solidFill>
                      <a:prstDash val="solid"/>
                    </a:lnL>
                    <a:lnT w="6350">
                      <a:solidFill>
                        <a:srgbClr val="000000"/>
                      </a:solidFill>
                      <a:prstDash val="solid"/>
                    </a:lnT>
                    <a:lnB w="38100">
                      <a:solidFill>
                        <a:srgbClr val="000000"/>
                      </a:solidFill>
                      <a:prstDash val="solid"/>
                    </a:lnB>
                  </a:tcPr>
                </a:tc>
                <a:tc gridSpan="3">
                  <a:txBody>
                    <a:bodyPr/>
                    <a:lstStyle/>
                    <a:p>
                      <a:pPr marL="55880">
                        <a:lnSpc>
                          <a:spcPct val="100000"/>
                        </a:lnSpc>
                        <a:spcBef>
                          <a:spcPts val="800"/>
                        </a:spcBef>
                        <a:tabLst>
                          <a:tab pos="3330575" algn="l"/>
                        </a:tabLst>
                      </a:pPr>
                      <a:r>
                        <a:rPr sz="2000" b="1" spc="-15" dirty="0">
                          <a:latin typeface="Arial"/>
                          <a:cs typeface="Arial"/>
                        </a:rPr>
                        <a:t>MAPPING</a:t>
                      </a:r>
                      <a:r>
                        <a:rPr sz="2000" b="1" spc="60" dirty="0">
                          <a:latin typeface="Arial"/>
                          <a:cs typeface="Arial"/>
                        </a:rPr>
                        <a:t> </a:t>
                      </a:r>
                      <a:r>
                        <a:rPr sz="2000" b="1" spc="-5" dirty="0">
                          <a:latin typeface="Arial"/>
                          <a:cs typeface="Arial"/>
                        </a:rPr>
                        <a:t>-</a:t>
                      </a:r>
                      <a:r>
                        <a:rPr sz="2000" b="1" spc="-15" dirty="0">
                          <a:latin typeface="Arial"/>
                          <a:cs typeface="Arial"/>
                        </a:rPr>
                        <a:t> </a:t>
                      </a:r>
                      <a:r>
                        <a:rPr sz="2000" b="1" spc="-10" dirty="0">
                          <a:latin typeface="Arial"/>
                          <a:cs typeface="Arial"/>
                        </a:rPr>
                        <a:t>ASSOCIATIVE	</a:t>
                      </a:r>
                      <a:r>
                        <a:rPr sz="2000" b="1" spc="-15" dirty="0">
                          <a:latin typeface="Arial"/>
                          <a:cs typeface="Arial"/>
                        </a:rPr>
                        <a:t>MAPPLING</a:t>
                      </a:r>
                      <a:r>
                        <a:rPr sz="2000" b="1" dirty="0">
                          <a:latin typeface="Arial"/>
                          <a:cs typeface="Arial"/>
                        </a:rPr>
                        <a:t> </a:t>
                      </a:r>
                      <a:r>
                        <a:rPr sz="2000" b="1" spc="-5" dirty="0">
                          <a:latin typeface="Arial"/>
                          <a:cs typeface="Arial"/>
                        </a:rPr>
                        <a:t>-</a:t>
                      </a:r>
                      <a:endParaRPr sz="2000" dirty="0">
                        <a:latin typeface="Arial"/>
                        <a:cs typeface="Arial"/>
                      </a:endParaRPr>
                    </a:p>
                  </a:txBody>
                  <a:tcPr marL="0" marR="0" marT="101600" marB="0">
                    <a:lnR w="6350">
                      <a:solidFill>
                        <a:srgbClr val="000000"/>
                      </a:solidFill>
                      <a:prstDash val="solid"/>
                    </a:lnR>
                    <a:lnT w="6350">
                      <a:solidFill>
                        <a:srgbClr val="000000"/>
                      </a:solidFill>
                      <a:prstDash val="solid"/>
                    </a:lnT>
                    <a:lnB w="3810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0"/>
                  </a:ext>
                </a:extLst>
              </a:tr>
              <a:tr h="4591050">
                <a:tc gridSpan="4">
                  <a:txBody>
                    <a:bodyPr/>
                    <a:lstStyle/>
                    <a:p>
                      <a:pPr marL="588010">
                        <a:lnSpc>
                          <a:spcPts val="2090"/>
                        </a:lnSpc>
                        <a:spcBef>
                          <a:spcPts val="625"/>
                        </a:spcBef>
                      </a:pPr>
                      <a:r>
                        <a:rPr sz="1800" b="1" spc="10" dirty="0">
                          <a:latin typeface="Arial"/>
                          <a:cs typeface="Arial"/>
                        </a:rPr>
                        <a:t>M</a:t>
                      </a:r>
                      <a:r>
                        <a:rPr sz="1800" b="1" spc="5" dirty="0">
                          <a:latin typeface="Arial"/>
                          <a:cs typeface="Arial"/>
                        </a:rPr>
                        <a:t>app</a:t>
                      </a:r>
                      <a:r>
                        <a:rPr sz="1800" b="1" dirty="0">
                          <a:latin typeface="Arial"/>
                          <a:cs typeface="Arial"/>
                        </a:rPr>
                        <a:t>i</a:t>
                      </a:r>
                      <a:r>
                        <a:rPr sz="1800" b="1" spc="5" dirty="0">
                          <a:latin typeface="Arial"/>
                          <a:cs typeface="Arial"/>
                        </a:rPr>
                        <a:t>n</a:t>
                      </a:r>
                      <a:r>
                        <a:rPr sz="1800" b="1" dirty="0">
                          <a:latin typeface="Arial"/>
                          <a:cs typeface="Arial"/>
                        </a:rPr>
                        <a:t>g</a:t>
                      </a:r>
                      <a:r>
                        <a:rPr sz="1800" b="1" spc="-110" dirty="0">
                          <a:latin typeface="Arial"/>
                          <a:cs typeface="Arial"/>
                        </a:rPr>
                        <a:t> </a:t>
                      </a:r>
                      <a:r>
                        <a:rPr sz="1800" b="1" dirty="0">
                          <a:latin typeface="Arial"/>
                          <a:cs typeface="Arial"/>
                        </a:rPr>
                        <a:t>F</a:t>
                      </a:r>
                      <a:r>
                        <a:rPr sz="1800" b="1" spc="5" dirty="0">
                          <a:latin typeface="Arial"/>
                          <a:cs typeface="Arial"/>
                        </a:rPr>
                        <a:t>u</a:t>
                      </a:r>
                      <a:r>
                        <a:rPr sz="1800" b="1" dirty="0">
                          <a:latin typeface="Arial"/>
                          <a:cs typeface="Arial"/>
                        </a:rPr>
                        <a:t>n</a:t>
                      </a:r>
                      <a:r>
                        <a:rPr sz="1800" b="1" spc="5" dirty="0">
                          <a:latin typeface="Arial"/>
                          <a:cs typeface="Arial"/>
                        </a:rPr>
                        <a:t>c</a:t>
                      </a:r>
                      <a:r>
                        <a:rPr sz="1800" b="1" dirty="0">
                          <a:latin typeface="Arial"/>
                          <a:cs typeface="Arial"/>
                        </a:rPr>
                        <a:t>ti</a:t>
                      </a:r>
                      <a:r>
                        <a:rPr sz="1800" b="1" spc="5" dirty="0">
                          <a:latin typeface="Arial"/>
                          <a:cs typeface="Arial"/>
                        </a:rPr>
                        <a:t>o</a:t>
                      </a:r>
                      <a:r>
                        <a:rPr sz="1800" b="1" dirty="0">
                          <a:latin typeface="Arial"/>
                          <a:cs typeface="Arial"/>
                        </a:rPr>
                        <a:t>n</a:t>
                      </a:r>
                      <a:endParaRPr sz="1800">
                        <a:latin typeface="Arial"/>
                        <a:cs typeface="Arial"/>
                      </a:endParaRPr>
                    </a:p>
                    <a:p>
                      <a:pPr marL="1350645">
                        <a:lnSpc>
                          <a:spcPts val="1955"/>
                        </a:lnSpc>
                      </a:pPr>
                      <a:r>
                        <a:rPr sz="1800" b="1" spc="-5" dirty="0">
                          <a:latin typeface="Arial"/>
                          <a:cs typeface="Arial"/>
                        </a:rPr>
                        <a:t>Specification</a:t>
                      </a:r>
                      <a:r>
                        <a:rPr sz="1800" b="1" spc="-45" dirty="0">
                          <a:latin typeface="Arial"/>
                          <a:cs typeface="Arial"/>
                        </a:rPr>
                        <a:t> </a:t>
                      </a:r>
                      <a:r>
                        <a:rPr sz="1800" b="1" dirty="0">
                          <a:latin typeface="Arial"/>
                          <a:cs typeface="Arial"/>
                        </a:rPr>
                        <a:t>of</a:t>
                      </a:r>
                      <a:r>
                        <a:rPr sz="1800" b="1" spc="-15" dirty="0">
                          <a:latin typeface="Arial"/>
                          <a:cs typeface="Arial"/>
                        </a:rPr>
                        <a:t> </a:t>
                      </a:r>
                      <a:r>
                        <a:rPr sz="1800" b="1" spc="-5" dirty="0">
                          <a:latin typeface="Arial"/>
                          <a:cs typeface="Arial"/>
                        </a:rPr>
                        <a:t>correspondence</a:t>
                      </a:r>
                      <a:r>
                        <a:rPr sz="1800" b="1" spc="-70" dirty="0">
                          <a:latin typeface="Arial"/>
                          <a:cs typeface="Arial"/>
                        </a:rPr>
                        <a:t> </a:t>
                      </a:r>
                      <a:r>
                        <a:rPr sz="1800" b="1" spc="5" dirty="0">
                          <a:latin typeface="Arial"/>
                          <a:cs typeface="Arial"/>
                        </a:rPr>
                        <a:t>between</a:t>
                      </a:r>
                      <a:r>
                        <a:rPr sz="1800" b="1" spc="-55" dirty="0">
                          <a:latin typeface="Arial"/>
                          <a:cs typeface="Arial"/>
                        </a:rPr>
                        <a:t> </a:t>
                      </a:r>
                      <a:r>
                        <a:rPr sz="1800" b="1" dirty="0">
                          <a:latin typeface="Arial"/>
                          <a:cs typeface="Arial"/>
                        </a:rPr>
                        <a:t>main</a:t>
                      </a:r>
                      <a:endParaRPr sz="1800">
                        <a:latin typeface="Arial"/>
                        <a:cs typeface="Arial"/>
                      </a:endParaRPr>
                    </a:p>
                    <a:p>
                      <a:pPr marL="1350645">
                        <a:lnSpc>
                          <a:spcPts val="2030"/>
                        </a:lnSpc>
                      </a:pPr>
                      <a:r>
                        <a:rPr sz="1800" b="1" dirty="0">
                          <a:latin typeface="Arial"/>
                          <a:cs typeface="Arial"/>
                        </a:rPr>
                        <a:t>memory</a:t>
                      </a:r>
                      <a:r>
                        <a:rPr sz="1800" b="1" spc="-80" dirty="0">
                          <a:latin typeface="Arial"/>
                          <a:cs typeface="Arial"/>
                        </a:rPr>
                        <a:t> </a:t>
                      </a:r>
                      <a:r>
                        <a:rPr sz="1800" b="1" dirty="0">
                          <a:latin typeface="Arial"/>
                          <a:cs typeface="Arial"/>
                        </a:rPr>
                        <a:t>blocks</a:t>
                      </a:r>
                      <a:r>
                        <a:rPr sz="1800" b="1" spc="-60" dirty="0">
                          <a:latin typeface="Arial"/>
                          <a:cs typeface="Arial"/>
                        </a:rPr>
                        <a:t> </a:t>
                      </a:r>
                      <a:r>
                        <a:rPr sz="1800" b="1" dirty="0">
                          <a:latin typeface="Arial"/>
                          <a:cs typeface="Arial"/>
                        </a:rPr>
                        <a:t>and</a:t>
                      </a:r>
                      <a:r>
                        <a:rPr sz="1800" b="1" spc="-55" dirty="0">
                          <a:latin typeface="Arial"/>
                          <a:cs typeface="Arial"/>
                        </a:rPr>
                        <a:t> </a:t>
                      </a:r>
                      <a:r>
                        <a:rPr sz="1800" b="1" dirty="0">
                          <a:latin typeface="Arial"/>
                          <a:cs typeface="Arial"/>
                        </a:rPr>
                        <a:t>cache</a:t>
                      </a:r>
                      <a:r>
                        <a:rPr sz="1800" b="1" spc="-30" dirty="0">
                          <a:latin typeface="Arial"/>
                          <a:cs typeface="Arial"/>
                        </a:rPr>
                        <a:t> </a:t>
                      </a:r>
                      <a:r>
                        <a:rPr sz="1800" b="1" dirty="0">
                          <a:latin typeface="Arial"/>
                          <a:cs typeface="Arial"/>
                        </a:rPr>
                        <a:t>blocks</a:t>
                      </a:r>
                      <a:endParaRPr sz="1800">
                        <a:latin typeface="Arial"/>
                        <a:cs typeface="Arial"/>
                      </a:endParaRPr>
                    </a:p>
                    <a:p>
                      <a:pPr marL="2820035">
                        <a:lnSpc>
                          <a:spcPts val="2135"/>
                        </a:lnSpc>
                        <a:spcBef>
                          <a:spcPts val="335"/>
                        </a:spcBef>
                      </a:pPr>
                      <a:r>
                        <a:rPr sz="1800" b="1" spc="-5" dirty="0">
                          <a:latin typeface="Arial"/>
                          <a:cs typeface="Arial"/>
                        </a:rPr>
                        <a:t>Associative</a:t>
                      </a:r>
                      <a:r>
                        <a:rPr sz="1800" b="1" spc="-90" dirty="0">
                          <a:latin typeface="Arial"/>
                          <a:cs typeface="Arial"/>
                        </a:rPr>
                        <a:t> </a:t>
                      </a:r>
                      <a:r>
                        <a:rPr sz="1800" b="1" dirty="0">
                          <a:latin typeface="Arial"/>
                          <a:cs typeface="Arial"/>
                        </a:rPr>
                        <a:t>mapping</a:t>
                      </a:r>
                      <a:endParaRPr sz="1800">
                        <a:latin typeface="Arial"/>
                        <a:cs typeface="Arial"/>
                      </a:endParaRPr>
                    </a:p>
                    <a:p>
                      <a:pPr marL="2820035">
                        <a:lnSpc>
                          <a:spcPts val="2055"/>
                        </a:lnSpc>
                      </a:pPr>
                      <a:r>
                        <a:rPr sz="1800" b="1" spc="-5" dirty="0">
                          <a:latin typeface="Arial"/>
                          <a:cs typeface="Arial"/>
                        </a:rPr>
                        <a:t>Direct</a:t>
                      </a:r>
                      <a:r>
                        <a:rPr sz="1800" b="1" spc="-70" dirty="0">
                          <a:latin typeface="Arial"/>
                          <a:cs typeface="Arial"/>
                        </a:rPr>
                        <a:t> </a:t>
                      </a:r>
                      <a:r>
                        <a:rPr sz="1800" b="1" dirty="0">
                          <a:latin typeface="Arial"/>
                          <a:cs typeface="Arial"/>
                        </a:rPr>
                        <a:t>mapping</a:t>
                      </a:r>
                      <a:endParaRPr sz="1800">
                        <a:latin typeface="Arial"/>
                        <a:cs typeface="Arial"/>
                      </a:endParaRPr>
                    </a:p>
                    <a:p>
                      <a:pPr marL="2820035">
                        <a:lnSpc>
                          <a:spcPts val="2080"/>
                        </a:lnSpc>
                      </a:pPr>
                      <a:r>
                        <a:rPr sz="1800" b="1" spc="-5" dirty="0">
                          <a:latin typeface="Arial"/>
                          <a:cs typeface="Arial"/>
                        </a:rPr>
                        <a:t>Set-associative</a:t>
                      </a:r>
                      <a:r>
                        <a:rPr sz="1800" b="1" spc="-80" dirty="0">
                          <a:latin typeface="Arial"/>
                          <a:cs typeface="Arial"/>
                        </a:rPr>
                        <a:t> </a:t>
                      </a:r>
                      <a:r>
                        <a:rPr sz="1800" b="1" dirty="0">
                          <a:latin typeface="Arial"/>
                          <a:cs typeface="Arial"/>
                        </a:rPr>
                        <a:t>mapping</a:t>
                      </a:r>
                      <a:endParaRPr sz="1800">
                        <a:latin typeface="Arial"/>
                        <a:cs typeface="Arial"/>
                      </a:endParaRPr>
                    </a:p>
                    <a:p>
                      <a:pPr marL="628015">
                        <a:lnSpc>
                          <a:spcPts val="2030"/>
                        </a:lnSpc>
                        <a:spcBef>
                          <a:spcPts val="650"/>
                        </a:spcBef>
                      </a:pPr>
                      <a:r>
                        <a:rPr sz="1800" b="1" spc="-5" dirty="0">
                          <a:latin typeface="Arial"/>
                          <a:cs typeface="Arial"/>
                        </a:rPr>
                        <a:t>Associative</a:t>
                      </a:r>
                      <a:r>
                        <a:rPr sz="1800" b="1" spc="-95" dirty="0">
                          <a:latin typeface="Arial"/>
                          <a:cs typeface="Arial"/>
                        </a:rPr>
                        <a:t> </a:t>
                      </a:r>
                      <a:r>
                        <a:rPr sz="1800" b="1" dirty="0">
                          <a:latin typeface="Arial"/>
                          <a:cs typeface="Arial"/>
                        </a:rPr>
                        <a:t>Mapping</a:t>
                      </a:r>
                      <a:endParaRPr sz="1800">
                        <a:latin typeface="Arial"/>
                        <a:cs typeface="Arial"/>
                      </a:endParaRPr>
                    </a:p>
                    <a:p>
                      <a:pPr marL="1520825" indent="-131445">
                        <a:lnSpc>
                          <a:spcPts val="1895"/>
                        </a:lnSpc>
                        <a:buFont typeface="Arial MT"/>
                        <a:buChar char="-"/>
                        <a:tabLst>
                          <a:tab pos="1521460" algn="l"/>
                        </a:tabLst>
                      </a:pPr>
                      <a:r>
                        <a:rPr sz="1800" b="1" spc="-25" dirty="0">
                          <a:latin typeface="Arial"/>
                          <a:cs typeface="Arial"/>
                        </a:rPr>
                        <a:t>Any</a:t>
                      </a:r>
                      <a:r>
                        <a:rPr sz="1800" b="1" spc="45" dirty="0">
                          <a:latin typeface="Arial"/>
                          <a:cs typeface="Arial"/>
                        </a:rPr>
                        <a:t> </a:t>
                      </a:r>
                      <a:r>
                        <a:rPr sz="1800" b="1" dirty="0">
                          <a:latin typeface="Arial"/>
                          <a:cs typeface="Arial"/>
                        </a:rPr>
                        <a:t>block</a:t>
                      </a:r>
                      <a:r>
                        <a:rPr sz="1800" b="1" spc="-35" dirty="0">
                          <a:latin typeface="Arial"/>
                          <a:cs typeface="Arial"/>
                        </a:rPr>
                        <a:t> </a:t>
                      </a:r>
                      <a:r>
                        <a:rPr sz="1800" b="1" dirty="0">
                          <a:latin typeface="Arial"/>
                          <a:cs typeface="Arial"/>
                        </a:rPr>
                        <a:t>location</a:t>
                      </a:r>
                      <a:r>
                        <a:rPr sz="1800" b="1" spc="-45" dirty="0">
                          <a:latin typeface="Arial"/>
                          <a:cs typeface="Arial"/>
                        </a:rPr>
                        <a:t> </a:t>
                      </a:r>
                      <a:r>
                        <a:rPr sz="1800" b="1" dirty="0">
                          <a:latin typeface="Arial"/>
                          <a:cs typeface="Arial"/>
                        </a:rPr>
                        <a:t>in</a:t>
                      </a:r>
                      <a:r>
                        <a:rPr sz="1800" b="1" spc="20" dirty="0">
                          <a:latin typeface="Arial"/>
                          <a:cs typeface="Arial"/>
                        </a:rPr>
                        <a:t> </a:t>
                      </a:r>
                      <a:r>
                        <a:rPr sz="1800" b="1" dirty="0">
                          <a:latin typeface="Arial"/>
                          <a:cs typeface="Arial"/>
                        </a:rPr>
                        <a:t>Cache</a:t>
                      </a:r>
                      <a:r>
                        <a:rPr sz="1800" b="1" spc="-35" dirty="0">
                          <a:latin typeface="Arial"/>
                          <a:cs typeface="Arial"/>
                        </a:rPr>
                        <a:t> </a:t>
                      </a:r>
                      <a:r>
                        <a:rPr sz="1800" b="1" dirty="0">
                          <a:latin typeface="Arial"/>
                          <a:cs typeface="Arial"/>
                        </a:rPr>
                        <a:t>can</a:t>
                      </a:r>
                      <a:r>
                        <a:rPr sz="1800" b="1" spc="-20" dirty="0">
                          <a:latin typeface="Arial"/>
                          <a:cs typeface="Arial"/>
                        </a:rPr>
                        <a:t> </a:t>
                      </a:r>
                      <a:r>
                        <a:rPr sz="1800" b="1" dirty="0">
                          <a:latin typeface="Arial"/>
                          <a:cs typeface="Arial"/>
                        </a:rPr>
                        <a:t>store</a:t>
                      </a:r>
                      <a:r>
                        <a:rPr sz="1800" b="1" spc="-25" dirty="0">
                          <a:latin typeface="Arial"/>
                          <a:cs typeface="Arial"/>
                        </a:rPr>
                        <a:t> </a:t>
                      </a:r>
                      <a:r>
                        <a:rPr sz="1800" b="1" dirty="0">
                          <a:latin typeface="Arial"/>
                          <a:cs typeface="Arial"/>
                        </a:rPr>
                        <a:t>any</a:t>
                      </a:r>
                      <a:r>
                        <a:rPr sz="1800" b="1" spc="-15" dirty="0">
                          <a:latin typeface="Arial"/>
                          <a:cs typeface="Arial"/>
                        </a:rPr>
                        <a:t> </a:t>
                      </a:r>
                      <a:r>
                        <a:rPr sz="1800" b="1" dirty="0">
                          <a:latin typeface="Arial"/>
                          <a:cs typeface="Arial"/>
                        </a:rPr>
                        <a:t>block</a:t>
                      </a:r>
                      <a:r>
                        <a:rPr sz="1800" b="1" spc="-30" dirty="0">
                          <a:latin typeface="Arial"/>
                          <a:cs typeface="Arial"/>
                        </a:rPr>
                        <a:t> </a:t>
                      </a:r>
                      <a:r>
                        <a:rPr sz="1800" b="1" dirty="0">
                          <a:latin typeface="Arial"/>
                          <a:cs typeface="Arial"/>
                        </a:rPr>
                        <a:t>in</a:t>
                      </a:r>
                      <a:r>
                        <a:rPr sz="1800" b="1" spc="-20" dirty="0">
                          <a:latin typeface="Arial"/>
                          <a:cs typeface="Arial"/>
                        </a:rPr>
                        <a:t> </a:t>
                      </a:r>
                      <a:r>
                        <a:rPr sz="1800" b="1" dirty="0">
                          <a:latin typeface="Arial"/>
                          <a:cs typeface="Arial"/>
                        </a:rPr>
                        <a:t>memory</a:t>
                      </a:r>
                      <a:endParaRPr sz="1800">
                        <a:latin typeface="Arial"/>
                        <a:cs typeface="Arial"/>
                      </a:endParaRPr>
                    </a:p>
                    <a:p>
                      <a:pPr marL="1518285">
                        <a:lnSpc>
                          <a:spcPts val="1895"/>
                        </a:lnSpc>
                      </a:pPr>
                      <a:r>
                        <a:rPr sz="1800" b="1" dirty="0">
                          <a:latin typeface="Arial"/>
                          <a:cs typeface="Arial"/>
                        </a:rPr>
                        <a:t>-&gt;</a:t>
                      </a:r>
                      <a:r>
                        <a:rPr sz="1800" b="1" spc="-45" dirty="0">
                          <a:latin typeface="Arial"/>
                          <a:cs typeface="Arial"/>
                        </a:rPr>
                        <a:t> </a:t>
                      </a:r>
                      <a:r>
                        <a:rPr sz="1800" b="1" dirty="0">
                          <a:latin typeface="Arial"/>
                          <a:cs typeface="Arial"/>
                        </a:rPr>
                        <a:t>Most</a:t>
                      </a:r>
                      <a:r>
                        <a:rPr sz="1800" b="1" spc="-60" dirty="0">
                          <a:latin typeface="Arial"/>
                          <a:cs typeface="Arial"/>
                        </a:rPr>
                        <a:t> </a:t>
                      </a:r>
                      <a:r>
                        <a:rPr sz="1800" b="1" dirty="0">
                          <a:latin typeface="Arial"/>
                          <a:cs typeface="Arial"/>
                        </a:rPr>
                        <a:t>flexible</a:t>
                      </a:r>
                      <a:endParaRPr sz="1800">
                        <a:latin typeface="Arial"/>
                        <a:cs typeface="Arial"/>
                      </a:endParaRPr>
                    </a:p>
                    <a:p>
                      <a:pPr marL="1530350" indent="-140970">
                        <a:lnSpc>
                          <a:spcPts val="1895"/>
                        </a:lnSpc>
                        <a:buFont typeface="Arial MT"/>
                        <a:buChar char="-"/>
                        <a:tabLst>
                          <a:tab pos="1530985" algn="l"/>
                        </a:tabLst>
                      </a:pPr>
                      <a:r>
                        <a:rPr sz="1800" b="1" dirty="0">
                          <a:latin typeface="Arial"/>
                          <a:cs typeface="Arial"/>
                        </a:rPr>
                        <a:t>Mapping</a:t>
                      </a:r>
                      <a:r>
                        <a:rPr sz="1800" b="1" spc="-70" dirty="0">
                          <a:latin typeface="Arial"/>
                          <a:cs typeface="Arial"/>
                        </a:rPr>
                        <a:t> </a:t>
                      </a:r>
                      <a:r>
                        <a:rPr sz="1800" b="1" spc="-20" dirty="0">
                          <a:latin typeface="Arial"/>
                          <a:cs typeface="Arial"/>
                        </a:rPr>
                        <a:t>Table</a:t>
                      </a:r>
                      <a:r>
                        <a:rPr sz="1800" b="1" spc="-80" dirty="0">
                          <a:latin typeface="Arial"/>
                          <a:cs typeface="Arial"/>
                        </a:rPr>
                        <a:t> </a:t>
                      </a:r>
                      <a:r>
                        <a:rPr sz="1800" b="1" dirty="0">
                          <a:latin typeface="Arial"/>
                          <a:cs typeface="Arial"/>
                        </a:rPr>
                        <a:t>is</a:t>
                      </a:r>
                      <a:r>
                        <a:rPr sz="1800" b="1" spc="-10" dirty="0">
                          <a:latin typeface="Arial"/>
                          <a:cs typeface="Arial"/>
                        </a:rPr>
                        <a:t> </a:t>
                      </a:r>
                      <a:r>
                        <a:rPr sz="1800" b="1" dirty="0">
                          <a:latin typeface="Arial"/>
                          <a:cs typeface="Arial"/>
                        </a:rPr>
                        <a:t>implemented</a:t>
                      </a:r>
                      <a:r>
                        <a:rPr sz="1800" b="1" spc="-25" dirty="0">
                          <a:latin typeface="Arial"/>
                          <a:cs typeface="Arial"/>
                        </a:rPr>
                        <a:t> </a:t>
                      </a:r>
                      <a:r>
                        <a:rPr sz="1800" b="1" dirty="0">
                          <a:latin typeface="Arial"/>
                          <a:cs typeface="Arial"/>
                        </a:rPr>
                        <a:t>in</a:t>
                      </a:r>
                      <a:r>
                        <a:rPr sz="1800" b="1" spc="-15" dirty="0">
                          <a:latin typeface="Arial"/>
                          <a:cs typeface="Arial"/>
                        </a:rPr>
                        <a:t> </a:t>
                      </a:r>
                      <a:r>
                        <a:rPr sz="1800" b="1" dirty="0">
                          <a:latin typeface="Arial"/>
                          <a:cs typeface="Arial"/>
                        </a:rPr>
                        <a:t>an</a:t>
                      </a:r>
                      <a:r>
                        <a:rPr sz="1800" b="1" spc="-15" dirty="0">
                          <a:latin typeface="Arial"/>
                          <a:cs typeface="Arial"/>
                        </a:rPr>
                        <a:t> </a:t>
                      </a:r>
                      <a:r>
                        <a:rPr sz="1800" b="1" spc="-5" dirty="0">
                          <a:latin typeface="Arial"/>
                          <a:cs typeface="Arial"/>
                        </a:rPr>
                        <a:t>associative</a:t>
                      </a:r>
                      <a:r>
                        <a:rPr sz="1800" b="1" spc="-25" dirty="0">
                          <a:latin typeface="Arial"/>
                          <a:cs typeface="Arial"/>
                        </a:rPr>
                        <a:t> </a:t>
                      </a:r>
                      <a:r>
                        <a:rPr sz="1800" b="1" dirty="0">
                          <a:latin typeface="Arial"/>
                          <a:cs typeface="Arial"/>
                        </a:rPr>
                        <a:t>memory</a:t>
                      </a:r>
                      <a:endParaRPr sz="1800">
                        <a:latin typeface="Arial"/>
                        <a:cs typeface="Arial"/>
                      </a:endParaRPr>
                    </a:p>
                    <a:p>
                      <a:pPr marL="1518285">
                        <a:lnSpc>
                          <a:spcPts val="1900"/>
                        </a:lnSpc>
                      </a:pPr>
                      <a:r>
                        <a:rPr sz="1800" b="1" dirty="0">
                          <a:latin typeface="Arial"/>
                          <a:cs typeface="Arial"/>
                        </a:rPr>
                        <a:t>-&gt;</a:t>
                      </a:r>
                      <a:r>
                        <a:rPr sz="1800" b="1" spc="-30" dirty="0">
                          <a:latin typeface="Arial"/>
                          <a:cs typeface="Arial"/>
                        </a:rPr>
                        <a:t> </a:t>
                      </a:r>
                      <a:r>
                        <a:rPr sz="1800" b="1" dirty="0">
                          <a:latin typeface="Arial"/>
                          <a:cs typeface="Arial"/>
                        </a:rPr>
                        <a:t>Fast,</a:t>
                      </a:r>
                      <a:r>
                        <a:rPr sz="1800" b="1" spc="-45" dirty="0">
                          <a:latin typeface="Arial"/>
                          <a:cs typeface="Arial"/>
                        </a:rPr>
                        <a:t> </a:t>
                      </a:r>
                      <a:r>
                        <a:rPr sz="1800" b="1" spc="-25" dirty="0">
                          <a:latin typeface="Arial"/>
                          <a:cs typeface="Arial"/>
                        </a:rPr>
                        <a:t>very</a:t>
                      </a:r>
                      <a:r>
                        <a:rPr sz="1800" b="1" spc="15" dirty="0">
                          <a:latin typeface="Arial"/>
                          <a:cs typeface="Arial"/>
                        </a:rPr>
                        <a:t> </a:t>
                      </a:r>
                      <a:r>
                        <a:rPr sz="1800" b="1" spc="-5" dirty="0">
                          <a:latin typeface="Arial"/>
                          <a:cs typeface="Arial"/>
                        </a:rPr>
                        <a:t>Expensive</a:t>
                      </a:r>
                      <a:endParaRPr sz="1800">
                        <a:latin typeface="Arial"/>
                        <a:cs typeface="Arial"/>
                      </a:endParaRPr>
                    </a:p>
                    <a:p>
                      <a:pPr marL="1530350" indent="-140970">
                        <a:lnSpc>
                          <a:spcPts val="2005"/>
                        </a:lnSpc>
                        <a:buFont typeface="Arial MT"/>
                        <a:buChar char="-"/>
                        <a:tabLst>
                          <a:tab pos="1530985" algn="l"/>
                        </a:tabLst>
                      </a:pPr>
                      <a:r>
                        <a:rPr sz="1800" b="1" dirty="0">
                          <a:latin typeface="Arial"/>
                          <a:cs typeface="Arial"/>
                        </a:rPr>
                        <a:t>Mapping</a:t>
                      </a:r>
                      <a:r>
                        <a:rPr sz="1800" b="1" spc="-114" dirty="0">
                          <a:latin typeface="Arial"/>
                          <a:cs typeface="Arial"/>
                        </a:rPr>
                        <a:t> </a:t>
                      </a:r>
                      <a:r>
                        <a:rPr sz="1800" b="1" spc="-20" dirty="0">
                          <a:latin typeface="Arial"/>
                          <a:cs typeface="Arial"/>
                        </a:rPr>
                        <a:t>Table</a:t>
                      </a:r>
                      <a:endParaRPr sz="1800">
                        <a:latin typeface="Arial"/>
                        <a:cs typeface="Arial"/>
                      </a:endParaRPr>
                    </a:p>
                    <a:p>
                      <a:pPr marL="1518285">
                        <a:lnSpc>
                          <a:spcPts val="2135"/>
                        </a:lnSpc>
                      </a:pPr>
                      <a:r>
                        <a:rPr sz="1800" b="1" dirty="0">
                          <a:latin typeface="Arial"/>
                          <a:cs typeface="Arial"/>
                        </a:rPr>
                        <a:t>Stores</a:t>
                      </a:r>
                      <a:r>
                        <a:rPr sz="1800" b="1" spc="-15" dirty="0">
                          <a:latin typeface="Arial"/>
                          <a:cs typeface="Arial"/>
                        </a:rPr>
                        <a:t> </a:t>
                      </a:r>
                      <a:r>
                        <a:rPr sz="1800" b="1" dirty="0">
                          <a:latin typeface="Arial"/>
                          <a:cs typeface="Arial"/>
                        </a:rPr>
                        <a:t>both</a:t>
                      </a:r>
                      <a:r>
                        <a:rPr sz="1800" b="1" spc="-35" dirty="0">
                          <a:latin typeface="Arial"/>
                          <a:cs typeface="Arial"/>
                        </a:rPr>
                        <a:t> </a:t>
                      </a:r>
                      <a:r>
                        <a:rPr sz="1800" b="1" dirty="0">
                          <a:latin typeface="Arial"/>
                          <a:cs typeface="Arial"/>
                        </a:rPr>
                        <a:t>address</a:t>
                      </a:r>
                      <a:r>
                        <a:rPr sz="1800" b="1" spc="-35" dirty="0">
                          <a:latin typeface="Arial"/>
                          <a:cs typeface="Arial"/>
                        </a:rPr>
                        <a:t> </a:t>
                      </a:r>
                      <a:r>
                        <a:rPr sz="1800" b="1" dirty="0">
                          <a:latin typeface="Arial"/>
                          <a:cs typeface="Arial"/>
                        </a:rPr>
                        <a:t>and</a:t>
                      </a:r>
                      <a:r>
                        <a:rPr sz="1800" b="1" spc="-10" dirty="0">
                          <a:latin typeface="Arial"/>
                          <a:cs typeface="Arial"/>
                        </a:rPr>
                        <a:t> </a:t>
                      </a:r>
                      <a:r>
                        <a:rPr sz="1800" b="1" dirty="0">
                          <a:latin typeface="Arial"/>
                          <a:cs typeface="Arial"/>
                        </a:rPr>
                        <a:t>the</a:t>
                      </a:r>
                      <a:r>
                        <a:rPr sz="1800" b="1" spc="-20" dirty="0">
                          <a:latin typeface="Arial"/>
                          <a:cs typeface="Arial"/>
                        </a:rPr>
                        <a:t> </a:t>
                      </a:r>
                      <a:r>
                        <a:rPr sz="1800" b="1" dirty="0">
                          <a:latin typeface="Arial"/>
                          <a:cs typeface="Arial"/>
                        </a:rPr>
                        <a:t>content</a:t>
                      </a:r>
                      <a:r>
                        <a:rPr sz="1800" b="1" spc="-15" dirty="0">
                          <a:latin typeface="Arial"/>
                          <a:cs typeface="Arial"/>
                        </a:rPr>
                        <a:t> </a:t>
                      </a:r>
                      <a:r>
                        <a:rPr sz="1800" b="1" dirty="0">
                          <a:latin typeface="Arial"/>
                          <a:cs typeface="Arial"/>
                        </a:rPr>
                        <a:t>of</a:t>
                      </a:r>
                      <a:r>
                        <a:rPr sz="1800" b="1" spc="-25" dirty="0">
                          <a:latin typeface="Arial"/>
                          <a:cs typeface="Arial"/>
                        </a:rPr>
                        <a:t> </a:t>
                      </a:r>
                      <a:r>
                        <a:rPr sz="1800" b="1" dirty="0">
                          <a:latin typeface="Arial"/>
                          <a:cs typeface="Arial"/>
                        </a:rPr>
                        <a:t>the</a:t>
                      </a:r>
                      <a:r>
                        <a:rPr sz="1800" b="1" spc="-15" dirty="0">
                          <a:latin typeface="Arial"/>
                          <a:cs typeface="Arial"/>
                        </a:rPr>
                        <a:t> </a:t>
                      </a:r>
                      <a:r>
                        <a:rPr sz="1800" b="1" dirty="0">
                          <a:latin typeface="Arial"/>
                          <a:cs typeface="Arial"/>
                        </a:rPr>
                        <a:t>memory</a:t>
                      </a:r>
                      <a:r>
                        <a:rPr sz="1800" b="1" spc="-65" dirty="0">
                          <a:latin typeface="Arial"/>
                          <a:cs typeface="Arial"/>
                        </a:rPr>
                        <a:t> </a:t>
                      </a:r>
                      <a:r>
                        <a:rPr sz="1800" b="1" spc="10" dirty="0">
                          <a:latin typeface="Arial"/>
                          <a:cs typeface="Arial"/>
                        </a:rPr>
                        <a:t>word</a:t>
                      </a:r>
                      <a:endParaRPr sz="1800">
                        <a:latin typeface="Arial"/>
                        <a:cs typeface="Arial"/>
                      </a:endParaRPr>
                    </a:p>
                    <a:p>
                      <a:pPr marR="418465" algn="ctr">
                        <a:lnSpc>
                          <a:spcPct val="100000"/>
                        </a:lnSpc>
                        <a:spcBef>
                          <a:spcPts val="815"/>
                        </a:spcBef>
                      </a:pPr>
                      <a:r>
                        <a:rPr sz="1200" b="1" dirty="0">
                          <a:latin typeface="Arial"/>
                          <a:cs typeface="Arial"/>
                        </a:rPr>
                        <a:t>a</a:t>
                      </a:r>
                      <a:r>
                        <a:rPr sz="1200" b="1" spc="5" dirty="0">
                          <a:latin typeface="Arial"/>
                          <a:cs typeface="Arial"/>
                        </a:rPr>
                        <a:t>dd</a:t>
                      </a:r>
                      <a:r>
                        <a:rPr sz="1200" b="1" spc="-15" dirty="0">
                          <a:latin typeface="Arial"/>
                          <a:cs typeface="Arial"/>
                        </a:rPr>
                        <a:t>r</a:t>
                      </a:r>
                      <a:r>
                        <a:rPr sz="1200" b="1" dirty="0">
                          <a:latin typeface="Arial"/>
                          <a:cs typeface="Arial"/>
                        </a:rPr>
                        <a:t>ess</a:t>
                      </a:r>
                      <a:r>
                        <a:rPr sz="1200" b="1" spc="-105" dirty="0">
                          <a:latin typeface="Arial"/>
                          <a:cs typeface="Arial"/>
                        </a:rPr>
                        <a:t> </a:t>
                      </a:r>
                      <a:r>
                        <a:rPr sz="1200" b="1" spc="5" dirty="0">
                          <a:latin typeface="Arial"/>
                          <a:cs typeface="Arial"/>
                        </a:rPr>
                        <a:t>(</a:t>
                      </a:r>
                      <a:r>
                        <a:rPr sz="1200" b="1" dirty="0">
                          <a:latin typeface="Arial"/>
                          <a:cs typeface="Arial"/>
                        </a:rPr>
                        <a:t>15</a:t>
                      </a:r>
                      <a:r>
                        <a:rPr sz="1200" b="1" spc="-65" dirty="0">
                          <a:latin typeface="Arial"/>
                          <a:cs typeface="Arial"/>
                        </a:rPr>
                        <a:t> </a:t>
                      </a:r>
                      <a:r>
                        <a:rPr sz="1200" b="1" spc="5" dirty="0">
                          <a:latin typeface="Arial"/>
                          <a:cs typeface="Arial"/>
                        </a:rPr>
                        <a:t>b</a:t>
                      </a:r>
                      <a:r>
                        <a:rPr sz="1200" b="1" dirty="0">
                          <a:latin typeface="Arial"/>
                          <a:cs typeface="Arial"/>
                        </a:rPr>
                        <a:t>i</a:t>
                      </a:r>
                      <a:r>
                        <a:rPr sz="1200" b="1" spc="5" dirty="0">
                          <a:latin typeface="Arial"/>
                          <a:cs typeface="Arial"/>
                        </a:rPr>
                        <a:t>t</a:t>
                      </a:r>
                      <a:r>
                        <a:rPr sz="1200" b="1" dirty="0">
                          <a:latin typeface="Arial"/>
                          <a:cs typeface="Arial"/>
                        </a:rPr>
                        <a:t>s)</a:t>
                      </a:r>
                      <a:endParaRPr sz="1200">
                        <a:latin typeface="Arial"/>
                        <a:cs typeface="Arial"/>
                      </a:endParaRPr>
                    </a:p>
                    <a:p>
                      <a:pPr>
                        <a:lnSpc>
                          <a:spcPct val="100000"/>
                        </a:lnSpc>
                        <a:spcBef>
                          <a:spcPts val="15"/>
                        </a:spcBef>
                      </a:pPr>
                      <a:endParaRPr sz="1450">
                        <a:latin typeface="Times New Roman"/>
                        <a:cs typeface="Times New Roman"/>
                      </a:endParaRPr>
                    </a:p>
                    <a:p>
                      <a:pPr marR="425450" algn="ctr">
                        <a:lnSpc>
                          <a:spcPct val="100000"/>
                        </a:lnSpc>
                      </a:pPr>
                      <a:r>
                        <a:rPr sz="1200" b="1" spc="-10" dirty="0">
                          <a:latin typeface="Arial"/>
                          <a:cs typeface="Arial"/>
                        </a:rPr>
                        <a:t>Argument</a:t>
                      </a:r>
                      <a:r>
                        <a:rPr sz="1200" b="1" spc="-30" dirty="0">
                          <a:latin typeface="Arial"/>
                          <a:cs typeface="Arial"/>
                        </a:rPr>
                        <a:t> </a:t>
                      </a:r>
                      <a:r>
                        <a:rPr sz="1200" b="1" dirty="0">
                          <a:latin typeface="Arial"/>
                          <a:cs typeface="Arial"/>
                        </a:rPr>
                        <a:t>register</a:t>
                      </a:r>
                      <a:endParaRPr sz="1200">
                        <a:latin typeface="Arial"/>
                        <a:cs typeface="Arial"/>
                      </a:endParaRPr>
                    </a:p>
                    <a:p>
                      <a:pPr marL="836294" algn="ctr">
                        <a:lnSpc>
                          <a:spcPct val="100000"/>
                        </a:lnSpc>
                        <a:spcBef>
                          <a:spcPts val="1105"/>
                        </a:spcBef>
                        <a:tabLst>
                          <a:tab pos="2512695" algn="l"/>
                        </a:tabLst>
                      </a:pPr>
                      <a:r>
                        <a:rPr sz="1200" b="1" spc="-10" dirty="0">
                          <a:latin typeface="Arial"/>
                          <a:cs typeface="Arial"/>
                        </a:rPr>
                        <a:t>Address	</a:t>
                      </a:r>
                      <a:r>
                        <a:rPr sz="1200" b="1" dirty="0">
                          <a:latin typeface="Arial"/>
                          <a:cs typeface="Arial"/>
                        </a:rPr>
                        <a:t>Data</a:t>
                      </a:r>
                      <a:endParaRPr sz="1200">
                        <a:latin typeface="Arial"/>
                        <a:cs typeface="Arial"/>
                      </a:endParaRPr>
                    </a:p>
                  </a:txBody>
                  <a:tcPr marL="0" marR="0" marT="79375" marB="0">
                    <a:lnL w="6350">
                      <a:solidFill>
                        <a:srgbClr val="000000"/>
                      </a:solidFill>
                      <a:prstDash val="solid"/>
                    </a:lnL>
                    <a:lnR w="6350">
                      <a:solidFill>
                        <a:srgbClr val="000000"/>
                      </a:solidFill>
                      <a:prstDash val="solid"/>
                    </a:lnR>
                    <a:lnT w="38100">
                      <a:solidFill>
                        <a:srgbClr val="000000"/>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1"/>
                  </a:ext>
                </a:extLst>
              </a:tr>
              <a:tr h="169037">
                <a:tc rowSpan="4">
                  <a:txBody>
                    <a:bodyPr/>
                    <a:lstStyle/>
                    <a:p>
                      <a:pPr marR="222885" algn="r">
                        <a:lnSpc>
                          <a:spcPct val="100000"/>
                        </a:lnSpc>
                        <a:spcBef>
                          <a:spcPts val="625"/>
                        </a:spcBef>
                      </a:pPr>
                      <a:r>
                        <a:rPr sz="1800" b="1" spc="-30" dirty="0">
                          <a:latin typeface="Arial"/>
                          <a:cs typeface="Arial"/>
                        </a:rPr>
                        <a:t>CAM</a:t>
                      </a:r>
                      <a:endParaRPr sz="1800">
                        <a:latin typeface="Arial"/>
                        <a:cs typeface="Arial"/>
                      </a:endParaRPr>
                    </a:p>
                  </a:txBody>
                  <a:tcPr marL="0" marR="0" marT="79375" marB="0">
                    <a:lnL w="6350">
                      <a:solidFill>
                        <a:srgbClr val="000000"/>
                      </a:solidFill>
                      <a:prstDash val="solid"/>
                    </a:lnL>
                    <a:lnR w="28575">
                      <a:solidFill>
                        <a:srgbClr val="000000"/>
                      </a:solidFill>
                      <a:prstDash val="solid"/>
                    </a:lnR>
                    <a:lnB w="6350">
                      <a:solidFill>
                        <a:srgbClr val="000000"/>
                      </a:solidFill>
                      <a:prstDash val="solid"/>
                    </a:lnB>
                  </a:tcPr>
                </a:tc>
                <a:tc>
                  <a:txBody>
                    <a:bodyPr/>
                    <a:lstStyle/>
                    <a:p>
                      <a:pPr marL="375920">
                        <a:lnSpc>
                          <a:spcPts val="1195"/>
                        </a:lnSpc>
                      </a:pPr>
                      <a:r>
                        <a:rPr sz="1200" b="1" dirty="0">
                          <a:latin typeface="Arial"/>
                          <a:cs typeface="Arial"/>
                        </a:rPr>
                        <a:t>0</a:t>
                      </a:r>
                      <a:r>
                        <a:rPr sz="1200" b="1" spc="-65" dirty="0">
                          <a:latin typeface="Arial"/>
                          <a:cs typeface="Arial"/>
                        </a:rPr>
                        <a:t> </a:t>
                      </a:r>
                      <a:r>
                        <a:rPr sz="1200" b="1" dirty="0">
                          <a:latin typeface="Arial"/>
                          <a:cs typeface="Arial"/>
                        </a:rPr>
                        <a:t>1</a:t>
                      </a:r>
                      <a:r>
                        <a:rPr sz="1200" b="1" spc="-40" dirty="0">
                          <a:latin typeface="Arial"/>
                          <a:cs typeface="Arial"/>
                        </a:rPr>
                        <a:t> </a:t>
                      </a:r>
                      <a:r>
                        <a:rPr sz="1200" b="1" dirty="0">
                          <a:latin typeface="Arial"/>
                          <a:cs typeface="Arial"/>
                        </a:rPr>
                        <a:t>0</a:t>
                      </a:r>
                      <a:r>
                        <a:rPr sz="1200" b="1" spc="-35" dirty="0">
                          <a:latin typeface="Arial"/>
                          <a:cs typeface="Arial"/>
                        </a:rPr>
                        <a:t> </a:t>
                      </a:r>
                      <a:r>
                        <a:rPr sz="1200" b="1" dirty="0">
                          <a:latin typeface="Arial"/>
                          <a:cs typeface="Arial"/>
                        </a:rPr>
                        <a:t>0</a:t>
                      </a:r>
                      <a:r>
                        <a:rPr sz="1200" b="1" spc="-65" dirty="0">
                          <a:latin typeface="Arial"/>
                          <a:cs typeface="Arial"/>
                        </a:rPr>
                        <a:t> </a:t>
                      </a: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449580" algn="r">
                        <a:lnSpc>
                          <a:spcPts val="1195"/>
                        </a:lnSpc>
                      </a:pPr>
                      <a:r>
                        <a:rPr sz="1200" b="1" dirty="0">
                          <a:latin typeface="Arial"/>
                          <a:cs typeface="Arial"/>
                        </a:rPr>
                        <a:t>3</a:t>
                      </a:r>
                      <a:r>
                        <a:rPr sz="1200" b="1" spc="-70" dirty="0">
                          <a:latin typeface="Arial"/>
                          <a:cs typeface="Arial"/>
                        </a:rPr>
                        <a:t> </a:t>
                      </a:r>
                      <a:r>
                        <a:rPr sz="1200" b="1" dirty="0">
                          <a:latin typeface="Arial"/>
                          <a:cs typeface="Arial"/>
                        </a:rPr>
                        <a:t>4</a:t>
                      </a:r>
                      <a:r>
                        <a:rPr sz="1200" b="1" spc="-40" dirty="0">
                          <a:latin typeface="Arial"/>
                          <a:cs typeface="Arial"/>
                        </a:rPr>
                        <a:t> </a:t>
                      </a:r>
                      <a:r>
                        <a:rPr sz="1200" b="1" dirty="0">
                          <a:latin typeface="Arial"/>
                          <a:cs typeface="Arial"/>
                        </a:rPr>
                        <a:t>5</a:t>
                      </a:r>
                      <a:r>
                        <a:rPr sz="1200" b="1" spc="-70" dirty="0">
                          <a:latin typeface="Arial"/>
                          <a:cs typeface="Arial"/>
                        </a:rPr>
                        <a:t> </a:t>
                      </a: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4">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xmlns="" val="10002"/>
                  </a:ext>
                </a:extLst>
              </a:tr>
              <a:tr h="193700">
                <a:tc vMerge="1">
                  <a:txBody>
                    <a:bodyPr/>
                    <a:lstStyle/>
                    <a:p>
                      <a:endParaRPr/>
                    </a:p>
                  </a:txBody>
                  <a:tcPr marL="0" marR="0" marT="79375" marB="0">
                    <a:lnL w="6350">
                      <a:solidFill>
                        <a:srgbClr val="000000"/>
                      </a:solidFill>
                      <a:prstDash val="solid"/>
                    </a:lnL>
                    <a:lnR w="28575">
                      <a:solidFill>
                        <a:srgbClr val="000000"/>
                      </a:solidFill>
                      <a:prstDash val="solid"/>
                    </a:lnR>
                    <a:lnB w="6350">
                      <a:solidFill>
                        <a:srgbClr val="000000"/>
                      </a:solidFill>
                      <a:prstDash val="solid"/>
                    </a:lnB>
                  </a:tcPr>
                </a:tc>
                <a:tc>
                  <a:txBody>
                    <a:bodyPr/>
                    <a:lstStyle/>
                    <a:p>
                      <a:pPr marL="375920">
                        <a:lnSpc>
                          <a:spcPts val="1400"/>
                        </a:lnSpc>
                      </a:pPr>
                      <a:r>
                        <a:rPr sz="1200" b="1" spc="-5" dirty="0">
                          <a:latin typeface="Arial"/>
                          <a:cs typeface="Arial"/>
                        </a:rPr>
                        <a:t>0</a:t>
                      </a:r>
                      <a:r>
                        <a:rPr sz="1200" b="1" spc="-60" dirty="0">
                          <a:latin typeface="Arial"/>
                          <a:cs typeface="Arial"/>
                        </a:rPr>
                        <a:t> </a:t>
                      </a:r>
                      <a:r>
                        <a:rPr sz="1200" b="1" spc="-5" dirty="0">
                          <a:latin typeface="Arial"/>
                          <a:cs typeface="Arial"/>
                        </a:rPr>
                        <a:t>2</a:t>
                      </a:r>
                      <a:r>
                        <a:rPr sz="1200" b="1" spc="-35" dirty="0">
                          <a:latin typeface="Arial"/>
                          <a:cs typeface="Arial"/>
                        </a:rPr>
                        <a:t> </a:t>
                      </a:r>
                      <a:r>
                        <a:rPr sz="1200" b="1" spc="-5" dirty="0">
                          <a:latin typeface="Arial"/>
                          <a:cs typeface="Arial"/>
                        </a:rPr>
                        <a:t>7</a:t>
                      </a:r>
                      <a:r>
                        <a:rPr sz="1200" b="1" spc="-35" dirty="0">
                          <a:latin typeface="Arial"/>
                          <a:cs typeface="Arial"/>
                        </a:rPr>
                        <a:t> </a:t>
                      </a:r>
                      <a:r>
                        <a:rPr sz="1200" b="1" spc="-5" dirty="0">
                          <a:latin typeface="Arial"/>
                          <a:cs typeface="Arial"/>
                        </a:rPr>
                        <a:t>7</a:t>
                      </a:r>
                      <a:r>
                        <a:rPr sz="1200" b="1" spc="-60" dirty="0">
                          <a:latin typeface="Arial"/>
                          <a:cs typeface="Arial"/>
                        </a:rPr>
                        <a:t> </a:t>
                      </a:r>
                      <a:r>
                        <a:rPr sz="1200" b="1" spc="-5" dirty="0">
                          <a:latin typeface="Arial"/>
                          <a:cs typeface="Arial"/>
                        </a:rPr>
                        <a:t>7</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tcPr>
                </a:tc>
                <a:tc>
                  <a:txBody>
                    <a:bodyPr/>
                    <a:lstStyle/>
                    <a:p>
                      <a:pPr marR="449580" algn="r">
                        <a:lnSpc>
                          <a:spcPts val="1400"/>
                        </a:lnSpc>
                      </a:pPr>
                      <a:r>
                        <a:rPr sz="1200" b="1" spc="-5" dirty="0">
                          <a:latin typeface="Arial"/>
                          <a:cs typeface="Arial"/>
                        </a:rPr>
                        <a:t>6</a:t>
                      </a:r>
                      <a:r>
                        <a:rPr sz="1200" b="1" spc="-65" dirty="0">
                          <a:latin typeface="Arial"/>
                          <a:cs typeface="Arial"/>
                        </a:rPr>
                        <a:t> </a:t>
                      </a:r>
                      <a:r>
                        <a:rPr sz="1200" b="1" spc="-5" dirty="0">
                          <a:latin typeface="Arial"/>
                          <a:cs typeface="Arial"/>
                        </a:rPr>
                        <a:t>7</a:t>
                      </a:r>
                      <a:r>
                        <a:rPr sz="1200" b="1" spc="-40" dirty="0">
                          <a:latin typeface="Arial"/>
                          <a:cs typeface="Arial"/>
                        </a:rPr>
                        <a:t> </a:t>
                      </a:r>
                      <a:r>
                        <a:rPr sz="1200" b="1" spc="-5" dirty="0">
                          <a:latin typeface="Arial"/>
                          <a:cs typeface="Arial"/>
                        </a:rPr>
                        <a:t>1</a:t>
                      </a:r>
                      <a:r>
                        <a:rPr sz="1200" b="1" spc="-65" dirty="0">
                          <a:latin typeface="Arial"/>
                          <a:cs typeface="Arial"/>
                        </a:rPr>
                        <a:t> </a:t>
                      </a:r>
                      <a:r>
                        <a:rPr sz="1200" b="1" spc="-5"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tcPr>
                </a:tc>
                <a:tc vMerge="1">
                  <a:txBody>
                    <a:bodyPr/>
                    <a:lstStyle/>
                    <a:p>
                      <a:endParaRPr/>
                    </a:p>
                  </a:txBody>
                  <a:tcPr marL="0" marR="0" marT="0" marB="0">
                    <a:lnL w="28575">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xmlns="" val="10003"/>
                  </a:ext>
                </a:extLst>
              </a:tr>
              <a:tr h="188125">
                <a:tc vMerge="1">
                  <a:txBody>
                    <a:bodyPr/>
                    <a:lstStyle/>
                    <a:p>
                      <a:endParaRPr/>
                    </a:p>
                  </a:txBody>
                  <a:tcPr marL="0" marR="0" marT="79375" marB="0">
                    <a:lnL w="6350">
                      <a:solidFill>
                        <a:srgbClr val="000000"/>
                      </a:solidFill>
                      <a:prstDash val="solid"/>
                    </a:lnL>
                    <a:lnR w="28575">
                      <a:solidFill>
                        <a:srgbClr val="000000"/>
                      </a:solidFill>
                      <a:prstDash val="solid"/>
                    </a:lnR>
                    <a:lnB w="6350">
                      <a:solidFill>
                        <a:srgbClr val="000000"/>
                      </a:solidFill>
                      <a:prstDash val="solid"/>
                    </a:lnB>
                  </a:tcPr>
                </a:tc>
                <a:tc>
                  <a:txBody>
                    <a:bodyPr/>
                    <a:lstStyle/>
                    <a:p>
                      <a:pPr marL="375920">
                        <a:lnSpc>
                          <a:spcPts val="1380"/>
                        </a:lnSpc>
                      </a:pPr>
                      <a:r>
                        <a:rPr sz="1200" b="1" spc="-5" dirty="0">
                          <a:latin typeface="Arial"/>
                          <a:cs typeface="Arial"/>
                        </a:rPr>
                        <a:t>2</a:t>
                      </a:r>
                      <a:r>
                        <a:rPr sz="1200" b="1" spc="-60" dirty="0">
                          <a:latin typeface="Arial"/>
                          <a:cs typeface="Arial"/>
                        </a:rPr>
                        <a:t> </a:t>
                      </a:r>
                      <a:r>
                        <a:rPr sz="1200" b="1" spc="-5" dirty="0">
                          <a:latin typeface="Arial"/>
                          <a:cs typeface="Arial"/>
                        </a:rPr>
                        <a:t>2</a:t>
                      </a:r>
                      <a:r>
                        <a:rPr sz="1200" b="1" spc="-35" dirty="0">
                          <a:latin typeface="Arial"/>
                          <a:cs typeface="Arial"/>
                        </a:rPr>
                        <a:t> </a:t>
                      </a:r>
                      <a:r>
                        <a:rPr sz="1200" b="1" spc="-5" dirty="0">
                          <a:latin typeface="Arial"/>
                          <a:cs typeface="Arial"/>
                        </a:rPr>
                        <a:t>2</a:t>
                      </a:r>
                      <a:r>
                        <a:rPr sz="1200" b="1" spc="-35" dirty="0">
                          <a:latin typeface="Arial"/>
                          <a:cs typeface="Arial"/>
                        </a:rPr>
                        <a:t> </a:t>
                      </a:r>
                      <a:r>
                        <a:rPr sz="1200" b="1" spc="-5" dirty="0">
                          <a:latin typeface="Arial"/>
                          <a:cs typeface="Arial"/>
                        </a:rPr>
                        <a:t>3</a:t>
                      </a:r>
                      <a:r>
                        <a:rPr sz="1200" b="1" spc="-60" dirty="0">
                          <a:latin typeface="Arial"/>
                          <a:cs typeface="Arial"/>
                        </a:rPr>
                        <a:t> </a:t>
                      </a:r>
                      <a:r>
                        <a:rPr sz="1200" b="1" spc="-5" dirty="0">
                          <a:latin typeface="Arial"/>
                          <a:cs typeface="Arial"/>
                        </a:rPr>
                        <a:t>5</a:t>
                      </a:r>
                      <a:endParaRPr sz="1200">
                        <a:latin typeface="Arial"/>
                        <a:cs typeface="Arial"/>
                      </a:endParaRPr>
                    </a:p>
                  </a:txBody>
                  <a:tcPr marL="0" marR="0" marT="0"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tcPr>
                </a:tc>
                <a:tc>
                  <a:txBody>
                    <a:bodyPr/>
                    <a:lstStyle/>
                    <a:p>
                      <a:pPr marR="449580" algn="r">
                        <a:lnSpc>
                          <a:spcPts val="1380"/>
                        </a:lnSpc>
                      </a:pPr>
                      <a:r>
                        <a:rPr sz="1200" b="1" spc="-5" dirty="0">
                          <a:latin typeface="Arial"/>
                          <a:cs typeface="Arial"/>
                        </a:rPr>
                        <a:t>1</a:t>
                      </a:r>
                      <a:r>
                        <a:rPr sz="1200" b="1" spc="-65" dirty="0">
                          <a:latin typeface="Arial"/>
                          <a:cs typeface="Arial"/>
                        </a:rPr>
                        <a:t> </a:t>
                      </a:r>
                      <a:r>
                        <a:rPr sz="1200" b="1" spc="-5" dirty="0">
                          <a:latin typeface="Arial"/>
                          <a:cs typeface="Arial"/>
                        </a:rPr>
                        <a:t>2</a:t>
                      </a:r>
                      <a:r>
                        <a:rPr sz="1200" b="1" spc="-40" dirty="0">
                          <a:latin typeface="Arial"/>
                          <a:cs typeface="Arial"/>
                        </a:rPr>
                        <a:t> </a:t>
                      </a:r>
                      <a:r>
                        <a:rPr sz="1200" b="1" spc="-5" dirty="0">
                          <a:latin typeface="Arial"/>
                          <a:cs typeface="Arial"/>
                        </a:rPr>
                        <a:t>3</a:t>
                      </a:r>
                      <a:r>
                        <a:rPr sz="1200" b="1" spc="-65" dirty="0">
                          <a:latin typeface="Arial"/>
                          <a:cs typeface="Arial"/>
                        </a:rPr>
                        <a:t> </a:t>
                      </a:r>
                      <a:r>
                        <a:rPr sz="1200" b="1" spc="-5" dirty="0">
                          <a:latin typeface="Arial"/>
                          <a:cs typeface="Arial"/>
                        </a:rPr>
                        <a:t>4</a:t>
                      </a:r>
                      <a:endParaRPr sz="1200">
                        <a:latin typeface="Arial"/>
                        <a:cs typeface="Arial"/>
                      </a:endParaRPr>
                    </a:p>
                  </a:txBody>
                  <a:tcPr marL="0" marR="0" marT="0"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xmlns="" val="10004"/>
                  </a:ext>
                </a:extLst>
              </a:tr>
              <a:tr h="630237">
                <a:tc vMerge="1">
                  <a:txBody>
                    <a:bodyPr/>
                    <a:lstStyle/>
                    <a:p>
                      <a:endParaRPr/>
                    </a:p>
                  </a:txBody>
                  <a:tcPr marL="0" marR="0" marT="79375" marB="0">
                    <a:lnL w="6350">
                      <a:solidFill>
                        <a:srgbClr val="000000"/>
                      </a:solidFill>
                      <a:prstDash val="solid"/>
                    </a:lnL>
                    <a:lnR w="28575">
                      <a:solidFill>
                        <a:srgbClr val="000000"/>
                      </a:solidFill>
                      <a:prstDash val="solid"/>
                    </a:lnR>
                    <a:lnB w="635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6350">
                      <a:solidFill>
                        <a:srgbClr val="000000"/>
                      </a:solidFill>
                      <a:prstDash val="solid"/>
                    </a:lnB>
                  </a:tcPr>
                </a:tc>
                <a:tc>
                  <a:txBody>
                    <a:bodyPr/>
                    <a:lstStyle/>
                    <a:p>
                      <a:pPr>
                        <a:lnSpc>
                          <a:spcPct val="100000"/>
                        </a:lnSpc>
                      </a:pPr>
                      <a:endParaRPr sz="1600" dirty="0">
                        <a:latin typeface="Times New Roman"/>
                        <a:cs typeface="Times New Roman"/>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6350">
                      <a:solidFill>
                        <a:srgbClr val="000000"/>
                      </a:solidFill>
                      <a:prstDash val="solid"/>
                    </a:lnB>
                  </a:tcPr>
                </a:tc>
                <a:tc vMerge="1">
                  <a:txBody>
                    <a:bodyPr/>
                    <a:lstStyle/>
                    <a:p>
                      <a:endParaRPr/>
                    </a:p>
                  </a:txBody>
                  <a:tcPr marL="0" marR="0" marT="0" marB="0">
                    <a:lnL w="28575">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xmlns="" val="10005"/>
                  </a:ext>
                </a:extLst>
              </a:tr>
            </a:tbl>
          </a:graphicData>
        </a:graphic>
      </p:graphicFrame>
      <p:grpSp>
        <p:nvGrpSpPr>
          <p:cNvPr id="5" name="object 5"/>
          <p:cNvGrpSpPr/>
          <p:nvPr/>
        </p:nvGrpSpPr>
        <p:grpSpPr>
          <a:xfrm>
            <a:off x="3602735" y="4605528"/>
            <a:ext cx="1468755" cy="402590"/>
            <a:chOff x="3602735" y="4605528"/>
            <a:chExt cx="1468755" cy="402590"/>
          </a:xfrm>
        </p:grpSpPr>
        <p:sp>
          <p:nvSpPr>
            <p:cNvPr id="6" name="object 6"/>
            <p:cNvSpPr/>
            <p:nvPr/>
          </p:nvSpPr>
          <p:spPr>
            <a:xfrm>
              <a:off x="3614927" y="4788471"/>
              <a:ext cx="1444625" cy="207010"/>
            </a:xfrm>
            <a:custGeom>
              <a:avLst/>
              <a:gdLst/>
              <a:ahLst/>
              <a:cxnLst/>
              <a:rect l="l" t="t" r="r" b="b"/>
              <a:pathLst>
                <a:path w="1444625" h="207010">
                  <a:moveTo>
                    <a:pt x="0" y="206946"/>
                  </a:moveTo>
                  <a:lnTo>
                    <a:pt x="1444371" y="206946"/>
                  </a:lnTo>
                  <a:lnTo>
                    <a:pt x="1444371" y="0"/>
                  </a:lnTo>
                  <a:lnTo>
                    <a:pt x="0" y="0"/>
                  </a:lnTo>
                  <a:lnTo>
                    <a:pt x="0" y="206946"/>
                  </a:lnTo>
                  <a:close/>
                </a:path>
              </a:pathLst>
            </a:custGeom>
            <a:ln w="24384">
              <a:solidFill>
                <a:srgbClr val="000000"/>
              </a:solidFill>
            </a:ln>
          </p:spPr>
          <p:txBody>
            <a:bodyPr wrap="square" lIns="0" tIns="0" rIns="0" bIns="0" rtlCol="0"/>
            <a:lstStyle/>
            <a:p>
              <a:endParaRPr/>
            </a:p>
          </p:txBody>
        </p:sp>
        <p:sp>
          <p:nvSpPr>
            <p:cNvPr id="7" name="object 7"/>
            <p:cNvSpPr/>
            <p:nvPr/>
          </p:nvSpPr>
          <p:spPr>
            <a:xfrm>
              <a:off x="4312919" y="4675632"/>
              <a:ext cx="97790" cy="106680"/>
            </a:xfrm>
            <a:custGeom>
              <a:avLst/>
              <a:gdLst/>
              <a:ahLst/>
              <a:cxnLst/>
              <a:rect l="l" t="t" r="r" b="b"/>
              <a:pathLst>
                <a:path w="97789" h="106679">
                  <a:moveTo>
                    <a:pt x="49402" y="0"/>
                  </a:moveTo>
                  <a:lnTo>
                    <a:pt x="36702" y="508"/>
                  </a:lnTo>
                  <a:lnTo>
                    <a:pt x="24256" y="2159"/>
                  </a:lnTo>
                  <a:lnTo>
                    <a:pt x="11937" y="5080"/>
                  </a:lnTo>
                  <a:lnTo>
                    <a:pt x="0" y="9017"/>
                  </a:lnTo>
                  <a:lnTo>
                    <a:pt x="49402" y="106680"/>
                  </a:lnTo>
                  <a:lnTo>
                    <a:pt x="97535" y="8509"/>
                  </a:lnTo>
                  <a:lnTo>
                    <a:pt x="85978" y="4826"/>
                  </a:lnTo>
                  <a:lnTo>
                    <a:pt x="74040" y="2159"/>
                  </a:lnTo>
                  <a:lnTo>
                    <a:pt x="61849" y="508"/>
                  </a:lnTo>
                  <a:lnTo>
                    <a:pt x="49402" y="0"/>
                  </a:lnTo>
                  <a:close/>
                </a:path>
              </a:pathLst>
            </a:custGeom>
            <a:solidFill>
              <a:srgbClr val="000000"/>
            </a:solidFill>
          </p:spPr>
          <p:txBody>
            <a:bodyPr wrap="square" lIns="0" tIns="0" rIns="0" bIns="0" rtlCol="0"/>
            <a:lstStyle/>
            <a:p>
              <a:endParaRPr/>
            </a:p>
          </p:txBody>
        </p:sp>
        <p:sp>
          <p:nvSpPr>
            <p:cNvPr id="8" name="object 8"/>
            <p:cNvSpPr/>
            <p:nvPr/>
          </p:nvSpPr>
          <p:spPr>
            <a:xfrm>
              <a:off x="4361687" y="4605528"/>
              <a:ext cx="0" cy="146685"/>
            </a:xfrm>
            <a:custGeom>
              <a:avLst/>
              <a:gdLst/>
              <a:ahLst/>
              <a:cxnLst/>
              <a:rect l="l" t="t" r="r" b="b"/>
              <a:pathLst>
                <a:path h="146685">
                  <a:moveTo>
                    <a:pt x="0" y="0"/>
                  </a:moveTo>
                  <a:lnTo>
                    <a:pt x="0" y="146304"/>
                  </a:lnTo>
                </a:path>
              </a:pathLst>
            </a:custGeom>
            <a:ln w="24384">
              <a:solidFill>
                <a:srgbClr val="000000"/>
              </a:solidFill>
            </a:ln>
          </p:spPr>
          <p:txBody>
            <a:bodyPr wrap="square" lIns="0" tIns="0" rIns="0" bIns="0" rtlCol="0"/>
            <a:lstStyle/>
            <a:p>
              <a:endParaRPr/>
            </a:p>
          </p:txBody>
        </p:sp>
      </p:grpSp>
      <p:pic>
        <p:nvPicPr>
          <p:cNvPr id="9" name="object 9"/>
          <p:cNvPicPr/>
          <p:nvPr/>
        </p:nvPicPr>
        <p:blipFill>
          <a:blip r:embed="rId2" cstate="print"/>
          <a:stretch>
            <a:fillRect/>
          </a:stretch>
        </p:blipFill>
        <p:spPr>
          <a:xfrm>
            <a:off x="3593591" y="5096255"/>
            <a:ext cx="292607" cy="167640"/>
          </a:xfrm>
          <a:prstGeom prst="rect">
            <a:avLst/>
          </a:prstGeom>
        </p:spPr>
      </p:pic>
      <p:grpSp>
        <p:nvGrpSpPr>
          <p:cNvPr id="10" name="object 10"/>
          <p:cNvGrpSpPr/>
          <p:nvPr/>
        </p:nvGrpSpPr>
        <p:grpSpPr>
          <a:xfrm>
            <a:off x="6025896" y="5096255"/>
            <a:ext cx="521334" cy="167640"/>
            <a:chOff x="6025896" y="5096255"/>
            <a:chExt cx="521334" cy="167640"/>
          </a:xfrm>
        </p:grpSpPr>
        <p:sp>
          <p:nvSpPr>
            <p:cNvPr id="11" name="object 11"/>
            <p:cNvSpPr/>
            <p:nvPr/>
          </p:nvSpPr>
          <p:spPr>
            <a:xfrm>
              <a:off x="6534912" y="5096255"/>
              <a:ext cx="0" cy="167640"/>
            </a:xfrm>
            <a:custGeom>
              <a:avLst/>
              <a:gdLst/>
              <a:ahLst/>
              <a:cxnLst/>
              <a:rect l="l" t="t" r="r" b="b"/>
              <a:pathLst>
                <a:path h="167639">
                  <a:moveTo>
                    <a:pt x="0" y="0"/>
                  </a:moveTo>
                  <a:lnTo>
                    <a:pt x="0" y="167640"/>
                  </a:lnTo>
                </a:path>
              </a:pathLst>
            </a:custGeom>
            <a:ln w="24384">
              <a:solidFill>
                <a:srgbClr val="000000"/>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6416040" y="5172455"/>
              <a:ext cx="121918" cy="85343"/>
            </a:xfrm>
            <a:prstGeom prst="rect">
              <a:avLst/>
            </a:prstGeom>
          </p:spPr>
        </p:pic>
        <p:sp>
          <p:nvSpPr>
            <p:cNvPr id="13" name="object 13"/>
            <p:cNvSpPr/>
            <p:nvPr/>
          </p:nvSpPr>
          <p:spPr>
            <a:xfrm>
              <a:off x="6025896" y="5212079"/>
              <a:ext cx="387350" cy="0"/>
            </a:xfrm>
            <a:custGeom>
              <a:avLst/>
              <a:gdLst/>
              <a:ahLst/>
              <a:cxnLst/>
              <a:rect l="l" t="t" r="r" b="b"/>
              <a:pathLst>
                <a:path w="387350">
                  <a:moveTo>
                    <a:pt x="0" y="0"/>
                  </a:moveTo>
                  <a:lnTo>
                    <a:pt x="386841" y="0"/>
                  </a:lnTo>
                </a:path>
              </a:pathLst>
            </a:custGeom>
            <a:ln w="24384">
              <a:solidFill>
                <a:srgbClr val="000000"/>
              </a:solidFill>
            </a:ln>
          </p:spPr>
          <p:txBody>
            <a:bodyPr wrap="square" lIns="0" tIns="0" rIns="0" bIns="0" rtlCol="0"/>
            <a:lstStyle/>
            <a:p>
              <a:endParaRPr/>
            </a:p>
          </p:txBody>
        </p:sp>
      </p:grpSp>
      <p:grpSp>
        <p:nvGrpSpPr>
          <p:cNvPr id="14" name="object 14"/>
          <p:cNvGrpSpPr/>
          <p:nvPr/>
        </p:nvGrpSpPr>
        <p:grpSpPr>
          <a:xfrm>
            <a:off x="4648200" y="5096255"/>
            <a:ext cx="914400" cy="167640"/>
            <a:chOff x="4648200" y="5096255"/>
            <a:chExt cx="914400" cy="167640"/>
          </a:xfrm>
        </p:grpSpPr>
        <p:sp>
          <p:nvSpPr>
            <p:cNvPr id="15" name="object 15"/>
            <p:cNvSpPr/>
            <p:nvPr/>
          </p:nvSpPr>
          <p:spPr>
            <a:xfrm>
              <a:off x="5077968" y="5096255"/>
              <a:ext cx="0" cy="167640"/>
            </a:xfrm>
            <a:custGeom>
              <a:avLst/>
              <a:gdLst/>
              <a:ahLst/>
              <a:cxnLst/>
              <a:rect l="l" t="t" r="r" b="b"/>
              <a:pathLst>
                <a:path h="167639">
                  <a:moveTo>
                    <a:pt x="0" y="0"/>
                  </a:moveTo>
                  <a:lnTo>
                    <a:pt x="0" y="167640"/>
                  </a:lnTo>
                </a:path>
              </a:pathLst>
            </a:custGeom>
            <a:ln w="24384">
              <a:solidFill>
                <a:srgbClr val="000000"/>
              </a:solidFill>
            </a:ln>
          </p:spPr>
          <p:txBody>
            <a:bodyPr wrap="square" lIns="0" tIns="0" rIns="0" bIns="0" rtlCol="0"/>
            <a:lstStyle/>
            <a:p>
              <a:endParaRPr/>
            </a:p>
          </p:txBody>
        </p:sp>
        <p:sp>
          <p:nvSpPr>
            <p:cNvPr id="16" name="object 16"/>
            <p:cNvSpPr/>
            <p:nvPr/>
          </p:nvSpPr>
          <p:spPr>
            <a:xfrm>
              <a:off x="5077968" y="5169407"/>
              <a:ext cx="121920" cy="85090"/>
            </a:xfrm>
            <a:custGeom>
              <a:avLst/>
              <a:gdLst/>
              <a:ahLst/>
              <a:cxnLst/>
              <a:rect l="l" t="t" r="r" b="b"/>
              <a:pathLst>
                <a:path w="121920" h="85089">
                  <a:moveTo>
                    <a:pt x="110744" y="0"/>
                  </a:moveTo>
                  <a:lnTo>
                    <a:pt x="0" y="43180"/>
                  </a:lnTo>
                  <a:lnTo>
                    <a:pt x="111379" y="84963"/>
                  </a:lnTo>
                  <a:lnTo>
                    <a:pt x="115824" y="74930"/>
                  </a:lnTo>
                  <a:lnTo>
                    <a:pt x="118999" y="64516"/>
                  </a:lnTo>
                  <a:lnTo>
                    <a:pt x="120904" y="53848"/>
                  </a:lnTo>
                  <a:lnTo>
                    <a:pt x="121539" y="43180"/>
                  </a:lnTo>
                  <a:lnTo>
                    <a:pt x="120904" y="32004"/>
                  </a:lnTo>
                  <a:lnTo>
                    <a:pt x="118872" y="21082"/>
                  </a:lnTo>
                  <a:lnTo>
                    <a:pt x="115443" y="10414"/>
                  </a:lnTo>
                  <a:lnTo>
                    <a:pt x="110744" y="0"/>
                  </a:lnTo>
                  <a:close/>
                </a:path>
              </a:pathLst>
            </a:custGeom>
            <a:solidFill>
              <a:srgbClr val="000000"/>
            </a:solidFill>
          </p:spPr>
          <p:txBody>
            <a:bodyPr wrap="square" lIns="0" tIns="0" rIns="0" bIns="0" rtlCol="0"/>
            <a:lstStyle/>
            <a:p>
              <a:endParaRPr/>
            </a:p>
          </p:txBody>
        </p:sp>
        <p:sp>
          <p:nvSpPr>
            <p:cNvPr id="17" name="object 17"/>
            <p:cNvSpPr/>
            <p:nvPr/>
          </p:nvSpPr>
          <p:spPr>
            <a:xfrm>
              <a:off x="5187695" y="5212079"/>
              <a:ext cx="374650" cy="0"/>
            </a:xfrm>
            <a:custGeom>
              <a:avLst/>
              <a:gdLst/>
              <a:ahLst/>
              <a:cxnLst/>
              <a:rect l="l" t="t" r="r" b="b"/>
              <a:pathLst>
                <a:path w="374650">
                  <a:moveTo>
                    <a:pt x="0" y="0"/>
                  </a:moveTo>
                  <a:lnTo>
                    <a:pt x="374650" y="0"/>
                  </a:lnTo>
                </a:path>
              </a:pathLst>
            </a:custGeom>
            <a:ln w="24384">
              <a:solidFill>
                <a:srgbClr val="000000"/>
              </a:solidFill>
            </a:ln>
          </p:spPr>
          <p:txBody>
            <a:bodyPr wrap="square" lIns="0" tIns="0" rIns="0" bIns="0" rtlCol="0"/>
            <a:lstStyle/>
            <a:p>
              <a:endParaRPr/>
            </a:p>
          </p:txBody>
        </p:sp>
        <p:pic>
          <p:nvPicPr>
            <p:cNvPr id="18" name="object 18"/>
            <p:cNvPicPr/>
            <p:nvPr/>
          </p:nvPicPr>
          <p:blipFill>
            <a:blip r:embed="rId4" cstate="print"/>
            <a:stretch>
              <a:fillRect/>
            </a:stretch>
          </p:blipFill>
          <p:spPr>
            <a:xfrm>
              <a:off x="4956047" y="5169407"/>
              <a:ext cx="121920" cy="82296"/>
            </a:xfrm>
            <a:prstGeom prst="rect">
              <a:avLst/>
            </a:prstGeom>
          </p:spPr>
        </p:pic>
        <p:sp>
          <p:nvSpPr>
            <p:cNvPr id="19" name="object 19"/>
            <p:cNvSpPr/>
            <p:nvPr/>
          </p:nvSpPr>
          <p:spPr>
            <a:xfrm>
              <a:off x="4648200" y="5212079"/>
              <a:ext cx="338455" cy="0"/>
            </a:xfrm>
            <a:custGeom>
              <a:avLst/>
              <a:gdLst/>
              <a:ahLst/>
              <a:cxnLst/>
              <a:rect l="l" t="t" r="r" b="b"/>
              <a:pathLst>
                <a:path w="338454">
                  <a:moveTo>
                    <a:pt x="0" y="0"/>
                  </a:moveTo>
                  <a:lnTo>
                    <a:pt x="337947" y="0"/>
                  </a:lnTo>
                </a:path>
              </a:pathLst>
            </a:custGeom>
            <a:ln w="24384">
              <a:solidFill>
                <a:srgbClr val="000000"/>
              </a:solidFill>
            </a:ln>
          </p:spPr>
          <p:txBody>
            <a:bodyPr wrap="square" lIns="0" tIns="0" rIns="0" bIns="0" rtlCol="0"/>
            <a:lstStyle/>
            <a:p>
              <a:endParaRPr/>
            </a:p>
          </p:txBody>
        </p:sp>
      </p:grpSp>
      <p:sp>
        <p:nvSpPr>
          <p:cNvPr id="20" name="object 20"/>
          <p:cNvSpPr txBox="1"/>
          <p:nvPr/>
        </p:nvSpPr>
        <p:spPr>
          <a:xfrm>
            <a:off x="7779257" y="1270"/>
            <a:ext cx="1275715" cy="238125"/>
          </a:xfrm>
          <a:prstGeom prst="rect">
            <a:avLst/>
          </a:prstGeom>
        </p:spPr>
        <p:txBody>
          <a:bodyPr vert="horz" wrap="square" lIns="0" tIns="11430" rIns="0" bIns="0" rtlCol="0">
            <a:spAutoFit/>
          </a:bodyPr>
          <a:lstStyle/>
          <a:p>
            <a:pPr marL="12700">
              <a:lnSpc>
                <a:spcPct val="100000"/>
              </a:lnSpc>
              <a:spcBef>
                <a:spcPts val="90"/>
              </a:spcBef>
            </a:pPr>
            <a:r>
              <a:rPr sz="1400" b="1" i="1" spc="-10" dirty="0">
                <a:latin typeface="Arial"/>
                <a:cs typeface="Arial"/>
              </a:rPr>
              <a:t>Ca</a:t>
            </a:r>
            <a:r>
              <a:rPr sz="1400" b="1" i="1" spc="-15" dirty="0">
                <a:latin typeface="Arial"/>
                <a:cs typeface="Arial"/>
              </a:rPr>
              <a:t>c</a:t>
            </a:r>
            <a:r>
              <a:rPr sz="1400" b="1" i="1" spc="-20" dirty="0">
                <a:latin typeface="Arial"/>
                <a:cs typeface="Arial"/>
              </a:rPr>
              <a:t>h</a:t>
            </a:r>
            <a:r>
              <a:rPr sz="1400" b="1" i="1" spc="-5" dirty="0">
                <a:latin typeface="Arial"/>
                <a:cs typeface="Arial"/>
              </a:rPr>
              <a:t>e</a:t>
            </a:r>
            <a:r>
              <a:rPr sz="1400" b="1" i="1" spc="-60"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
        <p:nvSpPr>
          <p:cNvPr id="21" name="object 21"/>
          <p:cNvSpPr/>
          <p:nvPr/>
        </p:nvSpPr>
        <p:spPr>
          <a:xfrm>
            <a:off x="2837688" y="1685544"/>
            <a:ext cx="2935605" cy="829310"/>
          </a:xfrm>
          <a:custGeom>
            <a:avLst/>
            <a:gdLst/>
            <a:ahLst/>
            <a:cxnLst/>
            <a:rect l="l" t="t" r="r" b="b"/>
            <a:pathLst>
              <a:path w="2935604" h="829310">
                <a:moveTo>
                  <a:pt x="0" y="829055"/>
                </a:moveTo>
                <a:lnTo>
                  <a:pt x="2935224" y="829055"/>
                </a:lnTo>
                <a:lnTo>
                  <a:pt x="2935224" y="0"/>
                </a:lnTo>
                <a:lnTo>
                  <a:pt x="0" y="0"/>
                </a:lnTo>
                <a:lnTo>
                  <a:pt x="0" y="829055"/>
                </a:lnTo>
                <a:close/>
              </a:path>
            </a:pathLst>
          </a:custGeom>
          <a:ln w="12192">
            <a:solidFill>
              <a:srgbClr val="000000"/>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221615" cy="23812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Arial"/>
                <a:cs typeface="Arial"/>
              </a:rPr>
              <a:t>13</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15" name="object 15"/>
          <p:cNvSpPr txBox="1"/>
          <p:nvPr/>
        </p:nvSpPr>
        <p:spPr>
          <a:xfrm>
            <a:off x="7664957" y="1270"/>
            <a:ext cx="1275715" cy="238125"/>
          </a:xfrm>
          <a:prstGeom prst="rect">
            <a:avLst/>
          </a:prstGeom>
        </p:spPr>
        <p:txBody>
          <a:bodyPr vert="horz" wrap="square" lIns="0" tIns="11430" rIns="0" bIns="0" rtlCol="0">
            <a:spAutoFit/>
          </a:bodyPr>
          <a:lstStyle/>
          <a:p>
            <a:pPr marL="12700">
              <a:lnSpc>
                <a:spcPct val="100000"/>
              </a:lnSpc>
              <a:spcBef>
                <a:spcPts val="90"/>
              </a:spcBef>
            </a:pPr>
            <a:r>
              <a:rPr sz="1400" b="1" i="1" spc="-10" dirty="0">
                <a:latin typeface="Arial"/>
                <a:cs typeface="Arial"/>
              </a:rPr>
              <a:t>Ca</a:t>
            </a:r>
            <a:r>
              <a:rPr sz="1400" b="1" i="1" spc="-15" dirty="0">
                <a:latin typeface="Arial"/>
                <a:cs typeface="Arial"/>
              </a:rPr>
              <a:t>c</a:t>
            </a:r>
            <a:r>
              <a:rPr sz="1400" b="1" i="1" spc="-20" dirty="0">
                <a:latin typeface="Arial"/>
                <a:cs typeface="Arial"/>
              </a:rPr>
              <a:t>h</a:t>
            </a:r>
            <a:r>
              <a:rPr sz="1400" b="1" i="1" spc="-5" dirty="0">
                <a:latin typeface="Arial"/>
                <a:cs typeface="Arial"/>
              </a:rPr>
              <a:t>e</a:t>
            </a:r>
            <a:r>
              <a:rPr sz="1400" b="1" i="1" spc="-60"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
        <p:nvSpPr>
          <p:cNvPr id="19" name="TextBox 18">
            <a:extLst>
              <a:ext uri="{FF2B5EF4-FFF2-40B4-BE49-F238E27FC236}">
                <a16:creationId xmlns:a16="http://schemas.microsoft.com/office/drawing/2014/main" xmlns="" id="{BF68A955-1FC1-B459-C182-EB1E6D6C2D3C}"/>
              </a:ext>
            </a:extLst>
          </p:cNvPr>
          <p:cNvSpPr txBox="1"/>
          <p:nvPr/>
        </p:nvSpPr>
        <p:spPr>
          <a:xfrm>
            <a:off x="762000" y="304800"/>
            <a:ext cx="8178672" cy="538609"/>
          </a:xfrm>
          <a:prstGeom prst="rect">
            <a:avLst/>
          </a:prstGeom>
          <a:noFill/>
        </p:spPr>
        <p:txBody>
          <a:bodyPr wrap="square">
            <a:spAutoFit/>
          </a:bodyPr>
          <a:lstStyle/>
          <a:p>
            <a:pPr algn="ctr"/>
            <a:endParaRPr lang="en-IN" sz="1100" b="0" i="0" u="none" strike="noStrike" baseline="0" dirty="0">
              <a:solidFill>
                <a:srgbClr val="000000"/>
              </a:solidFill>
              <a:latin typeface="Arial" panose="020B0604020202020204" pitchFamily="34" charset="0"/>
            </a:endParaRPr>
          </a:p>
          <a:p>
            <a:pPr algn="ctr"/>
            <a:r>
              <a:rPr lang="en-IN" sz="1800" b="1" i="0" u="sng" strike="noStrike" baseline="0" dirty="0">
                <a:solidFill>
                  <a:srgbClr val="000000"/>
                </a:solidFill>
                <a:latin typeface="Arial" panose="020B0604020202020204" pitchFamily="34" charset="0"/>
              </a:rPr>
              <a:t>MEMORY AND CACHE MAPPING-DIRECT MAPPING</a:t>
            </a:r>
            <a:r>
              <a:rPr lang="en-IN" sz="1800" b="0" i="0" u="sng" strike="noStrike" baseline="0" dirty="0">
                <a:solidFill>
                  <a:srgbClr val="000000"/>
                </a:solidFill>
                <a:latin typeface="Arial" panose="020B0604020202020204" pitchFamily="34" charset="0"/>
              </a:rPr>
              <a:t>	</a:t>
            </a:r>
          </a:p>
        </p:txBody>
      </p:sp>
      <p:sp>
        <p:nvSpPr>
          <p:cNvPr id="21" name="TextBox 20">
            <a:extLst>
              <a:ext uri="{FF2B5EF4-FFF2-40B4-BE49-F238E27FC236}">
                <a16:creationId xmlns:a16="http://schemas.microsoft.com/office/drawing/2014/main" xmlns="" id="{D892A989-F3DA-2993-2857-1A961B54CAEE}"/>
              </a:ext>
            </a:extLst>
          </p:cNvPr>
          <p:cNvSpPr txBox="1"/>
          <p:nvPr/>
        </p:nvSpPr>
        <p:spPr>
          <a:xfrm>
            <a:off x="82745" y="685800"/>
            <a:ext cx="9017712" cy="1846659"/>
          </a:xfrm>
          <a:prstGeom prst="rect">
            <a:avLst/>
          </a:prstGeom>
          <a:noFill/>
        </p:spPr>
        <p:txBody>
          <a:bodyPr wrap="square">
            <a:spAutoFit/>
          </a:bodyPr>
          <a:lstStyle/>
          <a:p>
            <a:pPr algn="l"/>
            <a:endParaRPr lang="en-IN" sz="1200" i="0" u="none" strike="noStrike" baseline="0" dirty="0">
              <a:solidFill>
                <a:srgbClr val="000000"/>
              </a:solidFill>
              <a:latin typeface="Arial" panose="020B0604020202020204" pitchFamily="34" charset="0"/>
            </a:endParaRPr>
          </a:p>
          <a:p>
            <a:endParaRPr lang="en-IN" sz="1200" i="0" u="none" strike="noStrike" baseline="0" dirty="0">
              <a:latin typeface="Arial" panose="020B0604020202020204" pitchFamily="34" charset="0"/>
            </a:endParaRPr>
          </a:p>
          <a:p>
            <a:pPr algn="just"/>
            <a:r>
              <a:rPr lang="en-IN" sz="1800" i="0" u="none" strike="noStrike" baseline="0" dirty="0">
                <a:solidFill>
                  <a:srgbClr val="000000"/>
                </a:solidFill>
                <a:latin typeface="Arial" panose="020B0604020202020204" pitchFamily="34" charset="0"/>
              </a:rPr>
              <a:t>-Each memory block has only one place to load in Cache</a:t>
            </a:r>
          </a:p>
          <a:p>
            <a:pPr algn="just"/>
            <a:r>
              <a:rPr lang="en-IN" sz="1800" i="0" u="none" strike="noStrike" baseline="0" dirty="0">
                <a:solidFill>
                  <a:srgbClr val="000000"/>
                </a:solidFill>
                <a:latin typeface="Arial" panose="020B0604020202020204" pitchFamily="34" charset="0"/>
              </a:rPr>
              <a:t>-Mapping Table is made of RAM instead of CAM</a:t>
            </a:r>
          </a:p>
          <a:p>
            <a:pPr algn="just"/>
            <a:r>
              <a:rPr lang="en-US" sz="1800" i="0" u="none" strike="noStrike" baseline="0" dirty="0">
                <a:solidFill>
                  <a:srgbClr val="000000"/>
                </a:solidFill>
                <a:latin typeface="Arial" panose="020B0604020202020204" pitchFamily="34" charset="0"/>
              </a:rPr>
              <a:t>-n-bit memory address consists of 2 parts' bits of Index field and n-k bits of Tag field</a:t>
            </a:r>
          </a:p>
          <a:p>
            <a:pPr algn="just"/>
            <a:r>
              <a:rPr lang="en-IN" sz="1800" i="0" u="none" strike="noStrike" baseline="0" dirty="0">
                <a:solidFill>
                  <a:srgbClr val="000000"/>
                </a:solidFill>
                <a:latin typeface="Arial" panose="020B0604020202020204" pitchFamily="34" charset="0"/>
              </a:rPr>
              <a:t>-n-bit addresses are used to access main memory and k-bit Index is used to access the Cache	</a:t>
            </a:r>
          </a:p>
        </p:txBody>
      </p:sp>
      <p:pic>
        <p:nvPicPr>
          <p:cNvPr id="23" name="Picture 22">
            <a:extLst>
              <a:ext uri="{FF2B5EF4-FFF2-40B4-BE49-F238E27FC236}">
                <a16:creationId xmlns:a16="http://schemas.microsoft.com/office/drawing/2014/main" xmlns="" id="{BC6EE787-92DD-0A37-3102-2FA50CFDF5F6}"/>
              </a:ext>
            </a:extLst>
          </p:cNvPr>
          <p:cNvPicPr>
            <a:picLocks noChangeAspect="1"/>
          </p:cNvPicPr>
          <p:nvPr/>
        </p:nvPicPr>
        <p:blipFill>
          <a:blip r:embed="rId2"/>
          <a:stretch>
            <a:fillRect/>
          </a:stretch>
        </p:blipFill>
        <p:spPr>
          <a:xfrm>
            <a:off x="162446" y="2514600"/>
            <a:ext cx="8756455" cy="1701934"/>
          </a:xfrm>
          <a:prstGeom prst="rect">
            <a:avLst/>
          </a:prstGeom>
        </p:spPr>
      </p:pic>
      <p:pic>
        <p:nvPicPr>
          <p:cNvPr id="25" name="Picture 24">
            <a:extLst>
              <a:ext uri="{FF2B5EF4-FFF2-40B4-BE49-F238E27FC236}">
                <a16:creationId xmlns:a16="http://schemas.microsoft.com/office/drawing/2014/main" xmlns="" id="{2D4658BE-C483-92C7-E050-BC3CF96F4179}"/>
              </a:ext>
            </a:extLst>
          </p:cNvPr>
          <p:cNvPicPr>
            <a:picLocks noChangeAspect="1"/>
          </p:cNvPicPr>
          <p:nvPr/>
        </p:nvPicPr>
        <p:blipFill>
          <a:blip r:embed="rId3"/>
          <a:stretch>
            <a:fillRect/>
          </a:stretch>
        </p:blipFill>
        <p:spPr>
          <a:xfrm>
            <a:off x="233858" y="4216535"/>
            <a:ext cx="6329792" cy="253887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221615" cy="23812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Arial"/>
                <a:cs typeface="Arial"/>
              </a:rPr>
              <a:t>14</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6" name="object 6"/>
          <p:cNvSpPr/>
          <p:nvPr/>
        </p:nvSpPr>
        <p:spPr>
          <a:xfrm>
            <a:off x="115823"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3215385" y="282702"/>
            <a:ext cx="2741930" cy="391160"/>
          </a:xfrm>
          <a:prstGeom prst="rect">
            <a:avLst/>
          </a:prstGeom>
        </p:spPr>
        <p:txBody>
          <a:bodyPr vert="horz" wrap="square" lIns="0" tIns="12700" rIns="0" bIns="0" rtlCol="0">
            <a:spAutoFit/>
          </a:bodyPr>
          <a:lstStyle/>
          <a:p>
            <a:pPr marL="12700">
              <a:lnSpc>
                <a:spcPct val="100000"/>
              </a:lnSpc>
              <a:spcBef>
                <a:spcPts val="100"/>
              </a:spcBef>
              <a:tabLst>
                <a:tab pos="1317625" algn="l"/>
              </a:tabLst>
            </a:pPr>
            <a:r>
              <a:rPr sz="2400" b="1" u="sng" spc="-5" dirty="0">
                <a:latin typeface="Arial"/>
                <a:cs typeface="Arial"/>
              </a:rPr>
              <a:t>DI</a:t>
            </a:r>
            <a:r>
              <a:rPr sz="2400" b="1" u="sng" spc="-10" dirty="0">
                <a:latin typeface="Arial"/>
                <a:cs typeface="Arial"/>
              </a:rPr>
              <a:t>R</a:t>
            </a:r>
            <a:r>
              <a:rPr sz="2400" b="1" u="sng" spc="-20" dirty="0">
                <a:latin typeface="Arial"/>
                <a:cs typeface="Arial"/>
              </a:rPr>
              <a:t>E</a:t>
            </a:r>
            <a:r>
              <a:rPr sz="2400" b="1" u="sng" spc="-10" dirty="0">
                <a:latin typeface="Arial"/>
                <a:cs typeface="Arial"/>
              </a:rPr>
              <a:t>C</a:t>
            </a:r>
            <a:r>
              <a:rPr sz="2400" b="1" u="sng" spc="-5" dirty="0">
                <a:latin typeface="Arial"/>
                <a:cs typeface="Arial"/>
              </a:rPr>
              <a:t>T</a:t>
            </a:r>
            <a:r>
              <a:rPr sz="2400" b="1" u="sng" dirty="0">
                <a:latin typeface="Arial"/>
                <a:cs typeface="Arial"/>
              </a:rPr>
              <a:t>	</a:t>
            </a:r>
            <a:r>
              <a:rPr sz="2400" b="1" u="sng" spc="-10" dirty="0">
                <a:latin typeface="Arial"/>
                <a:cs typeface="Arial"/>
              </a:rPr>
              <a:t>M</a:t>
            </a:r>
            <a:r>
              <a:rPr sz="2400" b="1" u="sng" spc="-110" dirty="0">
                <a:latin typeface="Arial"/>
                <a:cs typeface="Arial"/>
              </a:rPr>
              <a:t>A</a:t>
            </a:r>
            <a:r>
              <a:rPr sz="2400" b="1" u="sng" spc="5" dirty="0">
                <a:latin typeface="Arial"/>
                <a:cs typeface="Arial"/>
              </a:rPr>
              <a:t>P</a:t>
            </a:r>
            <a:r>
              <a:rPr sz="2400" b="1" u="sng" spc="10" dirty="0">
                <a:latin typeface="Arial"/>
                <a:cs typeface="Arial"/>
              </a:rPr>
              <a:t>P</a:t>
            </a:r>
            <a:r>
              <a:rPr sz="2400" b="1" u="sng" dirty="0">
                <a:latin typeface="Arial"/>
                <a:cs typeface="Arial"/>
              </a:rPr>
              <a:t>ING</a:t>
            </a:r>
            <a:endParaRPr sz="2400" u="sng" dirty="0">
              <a:latin typeface="Arial"/>
              <a:cs typeface="Arial"/>
            </a:endParaRPr>
          </a:p>
        </p:txBody>
      </p:sp>
      <p:graphicFrame>
        <p:nvGraphicFramePr>
          <p:cNvPr id="8" name="object 8"/>
          <p:cNvGraphicFramePr>
            <a:graphicFrameLocks noGrp="1"/>
          </p:cNvGraphicFramePr>
          <p:nvPr/>
        </p:nvGraphicFramePr>
        <p:xfrm>
          <a:off x="1925637" y="4410138"/>
          <a:ext cx="1967863" cy="1925574"/>
        </p:xfrm>
        <a:graphic>
          <a:graphicData uri="http://schemas.openxmlformats.org/drawingml/2006/table">
            <a:tbl>
              <a:tblPr firstRow="1" bandRow="1">
                <a:tableStyleId>{2D5ABB26-0587-4C30-8999-92F81FD0307C}</a:tableStyleId>
              </a:tblPr>
              <a:tblGrid>
                <a:gridCol w="428625">
                  <a:extLst>
                    <a:ext uri="{9D8B030D-6E8A-4147-A177-3AD203B41FA5}">
                      <a16:colId xmlns:a16="http://schemas.microsoft.com/office/drawing/2014/main" xmlns="" val="20000"/>
                    </a:ext>
                  </a:extLst>
                </a:gridCol>
                <a:gridCol w="633094">
                  <a:extLst>
                    <a:ext uri="{9D8B030D-6E8A-4147-A177-3AD203B41FA5}">
                      <a16:colId xmlns:a16="http://schemas.microsoft.com/office/drawing/2014/main" xmlns="" val="20001"/>
                    </a:ext>
                  </a:extLst>
                </a:gridCol>
                <a:gridCol w="906144">
                  <a:extLst>
                    <a:ext uri="{9D8B030D-6E8A-4147-A177-3AD203B41FA5}">
                      <a16:colId xmlns:a16="http://schemas.microsoft.com/office/drawing/2014/main" xmlns="" val="20002"/>
                    </a:ext>
                  </a:extLst>
                </a:gridCol>
              </a:tblGrid>
              <a:tr h="411099">
                <a:tc>
                  <a:txBody>
                    <a:bodyPr/>
                    <a:lstStyle/>
                    <a:p>
                      <a:pPr marL="92075">
                        <a:lnSpc>
                          <a:spcPct val="100000"/>
                        </a:lnSpc>
                        <a:spcBef>
                          <a:spcPts val="180"/>
                        </a:spcBef>
                      </a:pPr>
                      <a:r>
                        <a:rPr sz="1200" b="1" spc="-5" dirty="0">
                          <a:latin typeface="Arial"/>
                          <a:cs typeface="Arial"/>
                        </a:rPr>
                        <a:t>000</a:t>
                      </a:r>
                      <a:endParaRPr sz="1200">
                        <a:latin typeface="Arial"/>
                        <a:cs typeface="Arial"/>
                      </a:endParaRPr>
                    </a:p>
                    <a:p>
                      <a:pPr marL="92075">
                        <a:lnSpc>
                          <a:spcPct val="100000"/>
                        </a:lnSpc>
                        <a:spcBef>
                          <a:spcPts val="50"/>
                        </a:spcBef>
                      </a:pPr>
                      <a:r>
                        <a:rPr sz="1200" b="1" spc="-5" dirty="0">
                          <a:latin typeface="Arial"/>
                          <a:cs typeface="Arial"/>
                        </a:rPr>
                        <a:t>007</a:t>
                      </a:r>
                      <a:endParaRPr sz="1200">
                        <a:latin typeface="Arial"/>
                        <a:cs typeface="Arial"/>
                      </a:endParaRPr>
                    </a:p>
                  </a:txBody>
                  <a:tcPr marL="0" marR="0" marT="22860" marB="0">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17170">
                        <a:lnSpc>
                          <a:spcPct val="100000"/>
                        </a:lnSpc>
                        <a:spcBef>
                          <a:spcPts val="180"/>
                        </a:spcBef>
                      </a:pPr>
                      <a:r>
                        <a:rPr sz="1200" b="1" dirty="0">
                          <a:latin typeface="Arial"/>
                          <a:cs typeface="Arial"/>
                        </a:rPr>
                        <a:t>0</a:t>
                      </a:r>
                      <a:r>
                        <a:rPr sz="1200" b="1" spc="-20" dirty="0">
                          <a:latin typeface="Arial"/>
                          <a:cs typeface="Arial"/>
                        </a:rPr>
                        <a:t> </a:t>
                      </a:r>
                      <a:r>
                        <a:rPr sz="1200" b="1" dirty="0">
                          <a:latin typeface="Arial"/>
                          <a:cs typeface="Arial"/>
                        </a:rPr>
                        <a:t>1</a:t>
                      </a:r>
                      <a:endParaRPr sz="1200">
                        <a:latin typeface="Arial"/>
                        <a:cs typeface="Arial"/>
                      </a:endParaRPr>
                    </a:p>
                    <a:p>
                      <a:pPr marL="217170">
                        <a:lnSpc>
                          <a:spcPct val="100000"/>
                        </a:lnSpc>
                        <a:spcBef>
                          <a:spcPts val="50"/>
                        </a:spcBef>
                      </a:pPr>
                      <a:r>
                        <a:rPr sz="1200" b="1" dirty="0">
                          <a:latin typeface="Arial"/>
                          <a:cs typeface="Arial"/>
                        </a:rPr>
                        <a:t>0</a:t>
                      </a:r>
                      <a:r>
                        <a:rPr sz="1200" b="1" spc="-20" dirty="0">
                          <a:latin typeface="Arial"/>
                          <a:cs typeface="Arial"/>
                        </a:rPr>
                        <a:t> </a:t>
                      </a:r>
                      <a:r>
                        <a:rPr sz="1200" b="1" dirty="0">
                          <a:latin typeface="Arial"/>
                          <a:cs typeface="Arial"/>
                        </a:rPr>
                        <a:t>1</a:t>
                      </a:r>
                      <a:endParaRPr sz="1200">
                        <a:latin typeface="Arial"/>
                        <a:cs typeface="Arial"/>
                      </a:endParaRPr>
                    </a:p>
                  </a:txBody>
                  <a:tcPr marL="0" marR="0" marT="2286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23520">
                        <a:lnSpc>
                          <a:spcPct val="100000"/>
                        </a:lnSpc>
                        <a:spcBef>
                          <a:spcPts val="180"/>
                        </a:spcBef>
                      </a:pPr>
                      <a:r>
                        <a:rPr sz="1200" b="1" spc="-5" dirty="0">
                          <a:latin typeface="Arial"/>
                          <a:cs typeface="Arial"/>
                        </a:rPr>
                        <a:t>3</a:t>
                      </a:r>
                      <a:r>
                        <a:rPr sz="1200" b="1" spc="-75" dirty="0">
                          <a:latin typeface="Arial"/>
                          <a:cs typeface="Arial"/>
                        </a:rPr>
                        <a:t> </a:t>
                      </a:r>
                      <a:r>
                        <a:rPr sz="1200" b="1" spc="-5" dirty="0">
                          <a:latin typeface="Arial"/>
                          <a:cs typeface="Arial"/>
                        </a:rPr>
                        <a:t>4</a:t>
                      </a:r>
                      <a:r>
                        <a:rPr sz="1200" b="1" spc="-70" dirty="0">
                          <a:latin typeface="Arial"/>
                          <a:cs typeface="Arial"/>
                        </a:rPr>
                        <a:t> </a:t>
                      </a:r>
                      <a:r>
                        <a:rPr sz="1200" b="1" spc="-5" dirty="0">
                          <a:latin typeface="Arial"/>
                          <a:cs typeface="Arial"/>
                        </a:rPr>
                        <a:t>5</a:t>
                      </a:r>
                      <a:r>
                        <a:rPr sz="1200" b="1" spc="-75" dirty="0">
                          <a:latin typeface="Arial"/>
                          <a:cs typeface="Arial"/>
                        </a:rPr>
                        <a:t> </a:t>
                      </a:r>
                      <a:r>
                        <a:rPr sz="1200" b="1" spc="-5" dirty="0">
                          <a:latin typeface="Arial"/>
                          <a:cs typeface="Arial"/>
                        </a:rPr>
                        <a:t>0</a:t>
                      </a:r>
                      <a:endParaRPr sz="1200">
                        <a:latin typeface="Arial"/>
                        <a:cs typeface="Arial"/>
                      </a:endParaRPr>
                    </a:p>
                    <a:p>
                      <a:pPr marL="223520">
                        <a:lnSpc>
                          <a:spcPct val="100000"/>
                        </a:lnSpc>
                        <a:spcBef>
                          <a:spcPts val="50"/>
                        </a:spcBef>
                      </a:pPr>
                      <a:r>
                        <a:rPr sz="1200" b="1" spc="-5" dirty="0">
                          <a:latin typeface="Arial"/>
                          <a:cs typeface="Arial"/>
                        </a:rPr>
                        <a:t>6</a:t>
                      </a:r>
                      <a:r>
                        <a:rPr sz="1200" b="1" spc="-75" dirty="0">
                          <a:latin typeface="Arial"/>
                          <a:cs typeface="Arial"/>
                        </a:rPr>
                        <a:t> </a:t>
                      </a:r>
                      <a:r>
                        <a:rPr sz="1200" b="1" spc="-5" dirty="0">
                          <a:latin typeface="Arial"/>
                          <a:cs typeface="Arial"/>
                        </a:rPr>
                        <a:t>5</a:t>
                      </a:r>
                      <a:r>
                        <a:rPr sz="1200" b="1" spc="-70" dirty="0">
                          <a:latin typeface="Arial"/>
                          <a:cs typeface="Arial"/>
                        </a:rPr>
                        <a:t> </a:t>
                      </a:r>
                      <a:r>
                        <a:rPr sz="1200" b="1" spc="-5" dirty="0">
                          <a:latin typeface="Arial"/>
                          <a:cs typeface="Arial"/>
                        </a:rPr>
                        <a:t>7</a:t>
                      </a:r>
                      <a:r>
                        <a:rPr sz="1200" b="1" spc="-75" dirty="0">
                          <a:latin typeface="Arial"/>
                          <a:cs typeface="Arial"/>
                        </a:rPr>
                        <a:t> </a:t>
                      </a:r>
                      <a:r>
                        <a:rPr sz="1200" b="1" spc="-5" dirty="0">
                          <a:latin typeface="Arial"/>
                          <a:cs typeface="Arial"/>
                        </a:rPr>
                        <a:t>8</a:t>
                      </a:r>
                      <a:endParaRPr sz="1200">
                        <a:latin typeface="Arial"/>
                        <a:cs typeface="Arial"/>
                      </a:endParaRPr>
                    </a:p>
                  </a:txBody>
                  <a:tcPr marL="0" marR="0" marT="2286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401574">
                <a:tc>
                  <a:txBody>
                    <a:bodyPr/>
                    <a:lstStyle/>
                    <a:p>
                      <a:pPr marL="92075">
                        <a:lnSpc>
                          <a:spcPts val="1415"/>
                        </a:lnSpc>
                        <a:spcBef>
                          <a:spcPts val="170"/>
                        </a:spcBef>
                      </a:pPr>
                      <a:r>
                        <a:rPr sz="1200" b="1" spc="-5" dirty="0">
                          <a:latin typeface="Arial"/>
                          <a:cs typeface="Arial"/>
                        </a:rPr>
                        <a:t>010</a:t>
                      </a:r>
                      <a:endParaRPr sz="1200">
                        <a:latin typeface="Arial"/>
                        <a:cs typeface="Arial"/>
                      </a:endParaRPr>
                    </a:p>
                    <a:p>
                      <a:pPr marL="92075">
                        <a:lnSpc>
                          <a:spcPts val="1415"/>
                        </a:lnSpc>
                      </a:pPr>
                      <a:r>
                        <a:rPr sz="1200" b="1" dirty="0">
                          <a:latin typeface="Arial"/>
                          <a:cs typeface="Arial"/>
                        </a:rPr>
                        <a:t>017</a:t>
                      </a:r>
                      <a:endParaRPr sz="1200">
                        <a:latin typeface="Arial"/>
                        <a:cs typeface="Arial"/>
                      </a:endParaRPr>
                    </a:p>
                  </a:txBody>
                  <a:tcPr marL="0" marR="0" marT="21590" marB="0">
                    <a:lnR w="285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700151">
                <a:tc>
                  <a:txBody>
                    <a:bodyPr/>
                    <a:lstStyle/>
                    <a:p>
                      <a:pPr>
                        <a:lnSpc>
                          <a:spcPct val="100000"/>
                        </a:lnSpc>
                      </a:pPr>
                      <a:endParaRPr sz="1600">
                        <a:latin typeface="Times New Roman"/>
                        <a:cs typeface="Times New Roman"/>
                      </a:endParaRPr>
                    </a:p>
                  </a:txBody>
                  <a:tcPr marL="0" marR="0" marT="0" marB="0">
                    <a:lnR w="28575">
                      <a:solidFill>
                        <a:srgbClr val="000000"/>
                      </a:solidFill>
                      <a:prstDash val="solid"/>
                    </a:lnR>
                    <a:lnT w="3175">
                      <a:solidFill>
                        <a:srgbClr val="000000"/>
                      </a:solidFill>
                      <a:prstDash val="solid"/>
                    </a:lnT>
                    <a:lnB w="2857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409575">
                <a:tc>
                  <a:txBody>
                    <a:bodyPr/>
                    <a:lstStyle/>
                    <a:p>
                      <a:pPr marL="92075">
                        <a:lnSpc>
                          <a:spcPct val="100000"/>
                        </a:lnSpc>
                        <a:spcBef>
                          <a:spcPts val="235"/>
                        </a:spcBef>
                      </a:pPr>
                      <a:r>
                        <a:rPr sz="1200" b="1" dirty="0">
                          <a:latin typeface="Arial"/>
                          <a:cs typeface="Arial"/>
                        </a:rPr>
                        <a:t>770</a:t>
                      </a:r>
                      <a:endParaRPr sz="1200">
                        <a:latin typeface="Arial"/>
                        <a:cs typeface="Arial"/>
                      </a:endParaRPr>
                    </a:p>
                    <a:p>
                      <a:pPr marL="92075">
                        <a:lnSpc>
                          <a:spcPts val="1395"/>
                        </a:lnSpc>
                        <a:spcBef>
                          <a:spcPts val="50"/>
                        </a:spcBef>
                      </a:pPr>
                      <a:r>
                        <a:rPr sz="1200" b="1" spc="-5" dirty="0">
                          <a:latin typeface="Arial"/>
                          <a:cs typeface="Arial"/>
                        </a:rPr>
                        <a:t>777</a:t>
                      </a:r>
                      <a:endParaRPr sz="1200">
                        <a:latin typeface="Arial"/>
                        <a:cs typeface="Arial"/>
                      </a:endParaRPr>
                    </a:p>
                  </a:txBody>
                  <a:tcPr marL="0" marR="0" marT="29845" marB="0">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17170">
                        <a:lnSpc>
                          <a:spcPct val="100000"/>
                        </a:lnSpc>
                        <a:spcBef>
                          <a:spcPts val="190"/>
                        </a:spcBef>
                      </a:pPr>
                      <a:r>
                        <a:rPr sz="1200" b="1" dirty="0">
                          <a:latin typeface="Arial"/>
                          <a:cs typeface="Arial"/>
                        </a:rPr>
                        <a:t>0</a:t>
                      </a:r>
                      <a:r>
                        <a:rPr sz="1200" b="1" spc="-20" dirty="0">
                          <a:latin typeface="Arial"/>
                          <a:cs typeface="Arial"/>
                        </a:rPr>
                        <a:t> </a:t>
                      </a:r>
                      <a:r>
                        <a:rPr sz="1200" b="1" dirty="0">
                          <a:latin typeface="Arial"/>
                          <a:cs typeface="Arial"/>
                        </a:rPr>
                        <a:t>2</a:t>
                      </a:r>
                      <a:endParaRPr sz="1200">
                        <a:latin typeface="Arial"/>
                        <a:cs typeface="Arial"/>
                      </a:endParaRPr>
                    </a:p>
                    <a:p>
                      <a:pPr marL="217170">
                        <a:lnSpc>
                          <a:spcPct val="100000"/>
                        </a:lnSpc>
                        <a:spcBef>
                          <a:spcPts val="50"/>
                        </a:spcBef>
                      </a:pPr>
                      <a:r>
                        <a:rPr sz="1200" b="1" dirty="0">
                          <a:latin typeface="Arial"/>
                          <a:cs typeface="Arial"/>
                        </a:rPr>
                        <a:t>0</a:t>
                      </a:r>
                      <a:r>
                        <a:rPr sz="1200" b="1" spc="-20" dirty="0">
                          <a:latin typeface="Arial"/>
                          <a:cs typeface="Arial"/>
                        </a:rPr>
                        <a:t> </a:t>
                      </a:r>
                      <a:r>
                        <a:rPr sz="1200" b="1" dirty="0">
                          <a:latin typeface="Arial"/>
                          <a:cs typeface="Arial"/>
                        </a:rPr>
                        <a:t>2</a:t>
                      </a:r>
                      <a:endParaRPr sz="1200">
                        <a:latin typeface="Arial"/>
                        <a:cs typeface="Arial"/>
                      </a:endParaRPr>
                    </a:p>
                  </a:txBody>
                  <a:tcPr marL="0" marR="0" marT="2413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spcBef>
                          <a:spcPts val="50"/>
                        </a:spcBef>
                      </a:pPr>
                      <a:endParaRPr sz="1500">
                        <a:latin typeface="Times New Roman"/>
                        <a:cs typeface="Times New Roman"/>
                      </a:endParaRPr>
                    </a:p>
                    <a:p>
                      <a:pPr marL="223520">
                        <a:lnSpc>
                          <a:spcPts val="1350"/>
                        </a:lnSpc>
                      </a:pPr>
                      <a:r>
                        <a:rPr sz="1200" b="1" spc="-5" dirty="0">
                          <a:latin typeface="Arial"/>
                          <a:cs typeface="Arial"/>
                        </a:rPr>
                        <a:t>6</a:t>
                      </a:r>
                      <a:r>
                        <a:rPr sz="1200" b="1" spc="-65" dirty="0">
                          <a:latin typeface="Arial"/>
                          <a:cs typeface="Arial"/>
                        </a:rPr>
                        <a:t> </a:t>
                      </a:r>
                      <a:r>
                        <a:rPr sz="1200" b="1" spc="-5" dirty="0">
                          <a:latin typeface="Arial"/>
                          <a:cs typeface="Arial"/>
                        </a:rPr>
                        <a:t>7</a:t>
                      </a:r>
                      <a:r>
                        <a:rPr sz="1200" b="1" spc="-40" dirty="0">
                          <a:latin typeface="Arial"/>
                          <a:cs typeface="Arial"/>
                        </a:rPr>
                        <a:t> </a:t>
                      </a:r>
                      <a:r>
                        <a:rPr sz="1200" b="1" spc="-5" dirty="0">
                          <a:latin typeface="Arial"/>
                          <a:cs typeface="Arial"/>
                        </a:rPr>
                        <a:t>1</a:t>
                      </a:r>
                      <a:r>
                        <a:rPr sz="1200" b="1" spc="-65" dirty="0">
                          <a:latin typeface="Arial"/>
                          <a:cs typeface="Arial"/>
                        </a:rPr>
                        <a:t> </a:t>
                      </a:r>
                      <a:r>
                        <a:rPr sz="1200" b="1" spc="-5" dirty="0">
                          <a:latin typeface="Arial"/>
                          <a:cs typeface="Arial"/>
                        </a:rPr>
                        <a:t>0</a:t>
                      </a:r>
                      <a:endParaRPr sz="1200">
                        <a:latin typeface="Arial"/>
                        <a:cs typeface="Arial"/>
                      </a:endParaRPr>
                    </a:p>
                  </a:txBody>
                  <a:tcPr marL="0" marR="0" marT="63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bl>
          </a:graphicData>
        </a:graphic>
      </p:graphicFrame>
      <p:sp>
        <p:nvSpPr>
          <p:cNvPr id="9" name="object 9"/>
          <p:cNvSpPr txBox="1"/>
          <p:nvPr/>
        </p:nvSpPr>
        <p:spPr>
          <a:xfrm>
            <a:off x="1257427" y="6027826"/>
            <a:ext cx="641985" cy="208915"/>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B</a:t>
            </a:r>
            <a:r>
              <a:rPr sz="1200" b="1" dirty="0">
                <a:latin typeface="Arial"/>
                <a:cs typeface="Arial"/>
              </a:rPr>
              <a:t>l</a:t>
            </a:r>
            <a:r>
              <a:rPr sz="1200" b="1" spc="5" dirty="0">
                <a:latin typeface="Arial"/>
                <a:cs typeface="Arial"/>
              </a:rPr>
              <a:t>o</a:t>
            </a:r>
            <a:r>
              <a:rPr sz="1200" b="1" dirty="0">
                <a:latin typeface="Arial"/>
                <a:cs typeface="Arial"/>
              </a:rPr>
              <a:t>ck</a:t>
            </a:r>
            <a:r>
              <a:rPr sz="1200" b="1" spc="-110" dirty="0">
                <a:latin typeface="Arial"/>
                <a:cs typeface="Arial"/>
              </a:rPr>
              <a:t> </a:t>
            </a:r>
            <a:r>
              <a:rPr sz="1200" b="1" spc="5" dirty="0">
                <a:latin typeface="Arial"/>
                <a:cs typeface="Arial"/>
              </a:rPr>
              <a:t>63</a:t>
            </a:r>
            <a:endParaRPr sz="1200">
              <a:latin typeface="Arial"/>
              <a:cs typeface="Arial"/>
            </a:endParaRPr>
          </a:p>
        </p:txBody>
      </p:sp>
      <p:graphicFrame>
        <p:nvGraphicFramePr>
          <p:cNvPr id="10" name="object 10"/>
          <p:cNvGraphicFramePr>
            <a:graphicFrameLocks noGrp="1"/>
          </p:cNvGraphicFramePr>
          <p:nvPr/>
        </p:nvGraphicFramePr>
        <p:xfrm>
          <a:off x="4200588" y="4397311"/>
          <a:ext cx="1809749" cy="226187"/>
        </p:xfrm>
        <a:graphic>
          <a:graphicData uri="http://schemas.openxmlformats.org/drawingml/2006/table">
            <a:tbl>
              <a:tblPr firstRow="1" bandRow="1">
                <a:tableStyleId>{2D5ABB26-0587-4C30-8999-92F81FD0307C}</a:tableStyleId>
              </a:tblPr>
              <a:tblGrid>
                <a:gridCol w="607695">
                  <a:extLst>
                    <a:ext uri="{9D8B030D-6E8A-4147-A177-3AD203B41FA5}">
                      <a16:colId xmlns:a16="http://schemas.microsoft.com/office/drawing/2014/main" xmlns="" val="20000"/>
                    </a:ext>
                  </a:extLst>
                </a:gridCol>
                <a:gridCol w="593724">
                  <a:extLst>
                    <a:ext uri="{9D8B030D-6E8A-4147-A177-3AD203B41FA5}">
                      <a16:colId xmlns:a16="http://schemas.microsoft.com/office/drawing/2014/main" xmlns="" val="20001"/>
                    </a:ext>
                  </a:extLst>
                </a:gridCol>
                <a:gridCol w="608330">
                  <a:extLst>
                    <a:ext uri="{9D8B030D-6E8A-4147-A177-3AD203B41FA5}">
                      <a16:colId xmlns:a16="http://schemas.microsoft.com/office/drawing/2014/main" xmlns="" val="20002"/>
                    </a:ext>
                  </a:extLst>
                </a:gridCol>
              </a:tblGrid>
              <a:tr h="226187">
                <a:tc>
                  <a:txBody>
                    <a:bodyPr/>
                    <a:lstStyle/>
                    <a:p>
                      <a:pPr marL="113664">
                        <a:lnSpc>
                          <a:spcPct val="100000"/>
                        </a:lnSpc>
                        <a:spcBef>
                          <a:spcPts val="110"/>
                        </a:spcBef>
                      </a:pPr>
                      <a:r>
                        <a:rPr sz="1200" b="1" spc="-10" dirty="0">
                          <a:latin typeface="Arial"/>
                          <a:cs typeface="Arial"/>
                        </a:rPr>
                        <a:t>Tag</a:t>
                      </a:r>
                      <a:endParaRPr sz="1200">
                        <a:latin typeface="Arial"/>
                        <a:cs typeface="Arial"/>
                      </a:endParaRPr>
                    </a:p>
                  </a:txBody>
                  <a:tcPr marL="0" marR="0" marT="1397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tcPr>
                </a:tc>
                <a:tc>
                  <a:txBody>
                    <a:bodyPr/>
                    <a:lstStyle/>
                    <a:p>
                      <a:pPr marL="65405">
                        <a:lnSpc>
                          <a:spcPct val="100000"/>
                        </a:lnSpc>
                        <a:spcBef>
                          <a:spcPts val="110"/>
                        </a:spcBef>
                      </a:pPr>
                      <a:r>
                        <a:rPr sz="1200" b="1" dirty="0">
                          <a:latin typeface="Arial"/>
                          <a:cs typeface="Arial"/>
                        </a:rPr>
                        <a:t>Block</a:t>
                      </a:r>
                      <a:endParaRPr sz="1200">
                        <a:latin typeface="Arial"/>
                        <a:cs typeface="Arial"/>
                      </a:endParaRPr>
                    </a:p>
                  </a:txBody>
                  <a:tcPr marL="0" marR="0" marT="1397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tcPr>
                </a:tc>
                <a:tc>
                  <a:txBody>
                    <a:bodyPr/>
                    <a:lstStyle/>
                    <a:p>
                      <a:pPr marL="102235">
                        <a:lnSpc>
                          <a:spcPct val="100000"/>
                        </a:lnSpc>
                        <a:spcBef>
                          <a:spcPts val="110"/>
                        </a:spcBef>
                      </a:pPr>
                      <a:r>
                        <a:rPr sz="1200" b="1" spc="-5" dirty="0">
                          <a:latin typeface="Arial"/>
                          <a:cs typeface="Arial"/>
                        </a:rPr>
                        <a:t>Word</a:t>
                      </a:r>
                      <a:endParaRPr sz="1200">
                        <a:latin typeface="Arial"/>
                        <a:cs typeface="Arial"/>
                      </a:endParaRPr>
                    </a:p>
                  </a:txBody>
                  <a:tcPr marL="0" marR="0" marT="1397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tcPr>
                </a:tc>
                <a:extLst>
                  <a:ext uri="{0D108BD9-81ED-4DB2-BD59-A6C34878D82A}">
                    <a16:rowId xmlns:a16="http://schemas.microsoft.com/office/drawing/2014/main" xmlns="" val="10000"/>
                  </a:ext>
                </a:extLst>
              </a:tr>
            </a:tbl>
          </a:graphicData>
        </a:graphic>
      </p:graphicFrame>
      <p:sp>
        <p:nvSpPr>
          <p:cNvPr id="11" name="object 11"/>
          <p:cNvSpPr txBox="1"/>
          <p:nvPr/>
        </p:nvSpPr>
        <p:spPr>
          <a:xfrm>
            <a:off x="445719" y="905636"/>
            <a:ext cx="6001385" cy="272732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Operation</a:t>
            </a:r>
            <a:endParaRPr sz="1800">
              <a:latin typeface="Arial"/>
              <a:cs typeface="Arial"/>
            </a:endParaRPr>
          </a:p>
          <a:p>
            <a:pPr marL="405765" indent="-140970">
              <a:lnSpc>
                <a:spcPts val="2090"/>
              </a:lnSpc>
              <a:spcBef>
                <a:spcPts val="1635"/>
              </a:spcBef>
              <a:buFont typeface="Arial MT"/>
              <a:buChar char="-"/>
              <a:tabLst>
                <a:tab pos="406400" algn="l"/>
              </a:tabLst>
            </a:pPr>
            <a:r>
              <a:rPr sz="1800" b="1" spc="-5" dirty="0">
                <a:latin typeface="Arial"/>
                <a:cs typeface="Arial"/>
              </a:rPr>
              <a:t>CPU </a:t>
            </a:r>
            <a:r>
              <a:rPr sz="1800" b="1" dirty="0">
                <a:latin typeface="Arial"/>
                <a:cs typeface="Arial"/>
              </a:rPr>
              <a:t>generates</a:t>
            </a:r>
            <a:r>
              <a:rPr sz="1800" b="1" spc="-80" dirty="0">
                <a:latin typeface="Arial"/>
                <a:cs typeface="Arial"/>
              </a:rPr>
              <a:t> </a:t>
            </a:r>
            <a:r>
              <a:rPr sz="1800" b="1" spc="-5" dirty="0">
                <a:latin typeface="Arial"/>
                <a:cs typeface="Arial"/>
              </a:rPr>
              <a:t>a</a:t>
            </a:r>
            <a:r>
              <a:rPr sz="1800" b="1" spc="-15" dirty="0">
                <a:latin typeface="Arial"/>
                <a:cs typeface="Arial"/>
              </a:rPr>
              <a:t> </a:t>
            </a:r>
            <a:r>
              <a:rPr sz="1800" b="1" dirty="0">
                <a:latin typeface="Arial"/>
                <a:cs typeface="Arial"/>
              </a:rPr>
              <a:t>memory</a:t>
            </a:r>
            <a:r>
              <a:rPr sz="1800" b="1" spc="-40" dirty="0">
                <a:latin typeface="Arial"/>
                <a:cs typeface="Arial"/>
              </a:rPr>
              <a:t> </a:t>
            </a:r>
            <a:r>
              <a:rPr sz="1800" b="1" dirty="0">
                <a:latin typeface="Arial"/>
                <a:cs typeface="Arial"/>
              </a:rPr>
              <a:t>request</a:t>
            </a:r>
            <a:r>
              <a:rPr sz="1800" b="1" spc="-60" dirty="0">
                <a:latin typeface="Arial"/>
                <a:cs typeface="Arial"/>
              </a:rPr>
              <a:t> </a:t>
            </a:r>
            <a:r>
              <a:rPr sz="1800" b="1" spc="5" dirty="0">
                <a:latin typeface="Arial"/>
                <a:cs typeface="Arial"/>
              </a:rPr>
              <a:t>with</a:t>
            </a:r>
            <a:r>
              <a:rPr sz="1800" b="1" spc="-35" dirty="0">
                <a:latin typeface="Arial"/>
                <a:cs typeface="Arial"/>
              </a:rPr>
              <a:t> </a:t>
            </a:r>
            <a:r>
              <a:rPr sz="1800" b="1" spc="-45" dirty="0">
                <a:latin typeface="Arial"/>
                <a:cs typeface="Arial"/>
              </a:rPr>
              <a:t>(TAG;INDEX)</a:t>
            </a:r>
            <a:endParaRPr sz="1800">
              <a:latin typeface="Arial"/>
              <a:cs typeface="Arial"/>
            </a:endParaRPr>
          </a:p>
          <a:p>
            <a:pPr marL="774700" indent="-509905">
              <a:lnSpc>
                <a:spcPts val="1955"/>
              </a:lnSpc>
              <a:buFont typeface="Arial MT"/>
              <a:buChar char="-"/>
              <a:tabLst>
                <a:tab pos="774700" algn="l"/>
                <a:tab pos="775335" algn="l"/>
              </a:tabLst>
            </a:pPr>
            <a:r>
              <a:rPr sz="1800" b="1" spc="-25" dirty="0">
                <a:latin typeface="Arial"/>
                <a:cs typeface="Arial"/>
              </a:rPr>
              <a:t>Access</a:t>
            </a:r>
            <a:r>
              <a:rPr sz="1800" b="1" spc="45" dirty="0">
                <a:latin typeface="Arial"/>
                <a:cs typeface="Arial"/>
              </a:rPr>
              <a:t> </a:t>
            </a:r>
            <a:r>
              <a:rPr sz="1800" b="1" dirty="0">
                <a:latin typeface="Arial"/>
                <a:cs typeface="Arial"/>
              </a:rPr>
              <a:t>Cache</a:t>
            </a:r>
            <a:r>
              <a:rPr sz="1800" b="1" spc="-35" dirty="0">
                <a:latin typeface="Arial"/>
                <a:cs typeface="Arial"/>
              </a:rPr>
              <a:t> </a:t>
            </a:r>
            <a:r>
              <a:rPr sz="1800" b="1" dirty="0">
                <a:latin typeface="Arial"/>
                <a:cs typeface="Arial"/>
              </a:rPr>
              <a:t>using</a:t>
            </a:r>
            <a:r>
              <a:rPr sz="1800" b="1" spc="-20" dirty="0">
                <a:latin typeface="Arial"/>
                <a:cs typeface="Arial"/>
              </a:rPr>
              <a:t> </a:t>
            </a:r>
            <a:r>
              <a:rPr sz="1800" b="1" spc="-5" dirty="0">
                <a:latin typeface="Arial"/>
                <a:cs typeface="Arial"/>
              </a:rPr>
              <a:t>INDEX</a:t>
            </a:r>
            <a:r>
              <a:rPr sz="1800" b="1" spc="-55" dirty="0">
                <a:latin typeface="Arial"/>
                <a:cs typeface="Arial"/>
              </a:rPr>
              <a:t> </a:t>
            </a:r>
            <a:r>
              <a:rPr sz="1800" b="1" dirty="0">
                <a:latin typeface="Arial"/>
                <a:cs typeface="Arial"/>
              </a:rPr>
              <a:t>;</a:t>
            </a:r>
            <a:r>
              <a:rPr sz="1800" b="1" spc="-10" dirty="0">
                <a:latin typeface="Arial"/>
                <a:cs typeface="Arial"/>
              </a:rPr>
              <a:t> </a:t>
            </a:r>
            <a:r>
              <a:rPr sz="1800" b="1" dirty="0">
                <a:latin typeface="Arial"/>
                <a:cs typeface="Arial"/>
              </a:rPr>
              <a:t>(tag;</a:t>
            </a:r>
            <a:endParaRPr sz="1800">
              <a:latin typeface="Arial"/>
              <a:cs typeface="Arial"/>
            </a:endParaRPr>
          </a:p>
          <a:p>
            <a:pPr marL="774700">
              <a:lnSpc>
                <a:spcPts val="1850"/>
              </a:lnSpc>
            </a:pPr>
            <a:r>
              <a:rPr sz="1800" b="1" dirty="0">
                <a:latin typeface="Arial"/>
                <a:cs typeface="Arial"/>
              </a:rPr>
              <a:t>data)</a:t>
            </a:r>
            <a:r>
              <a:rPr sz="1800" b="1" spc="-30" dirty="0">
                <a:latin typeface="Arial"/>
                <a:cs typeface="Arial"/>
              </a:rPr>
              <a:t> </a:t>
            </a:r>
            <a:r>
              <a:rPr sz="1800" b="1" dirty="0">
                <a:latin typeface="Arial"/>
                <a:cs typeface="Arial"/>
              </a:rPr>
              <a:t>Compare</a:t>
            </a:r>
            <a:r>
              <a:rPr sz="1800" b="1" spc="-85" dirty="0">
                <a:latin typeface="Arial"/>
                <a:cs typeface="Arial"/>
              </a:rPr>
              <a:t> </a:t>
            </a:r>
            <a:r>
              <a:rPr sz="1800" b="1" spc="-110" dirty="0">
                <a:latin typeface="Arial"/>
                <a:cs typeface="Arial"/>
              </a:rPr>
              <a:t>TAG</a:t>
            </a:r>
            <a:r>
              <a:rPr sz="1800" b="1" spc="10" dirty="0">
                <a:latin typeface="Arial"/>
                <a:cs typeface="Arial"/>
              </a:rPr>
              <a:t> </a:t>
            </a:r>
            <a:r>
              <a:rPr sz="1800" b="1" dirty="0">
                <a:latin typeface="Arial"/>
                <a:cs typeface="Arial"/>
              </a:rPr>
              <a:t>and</a:t>
            </a:r>
            <a:r>
              <a:rPr sz="1800" b="1" spc="-20" dirty="0">
                <a:latin typeface="Arial"/>
                <a:cs typeface="Arial"/>
              </a:rPr>
              <a:t> </a:t>
            </a:r>
            <a:r>
              <a:rPr sz="1800" b="1" dirty="0">
                <a:latin typeface="Arial"/>
                <a:cs typeface="Arial"/>
              </a:rPr>
              <a:t>tag</a:t>
            </a:r>
            <a:endParaRPr sz="1800">
              <a:latin typeface="Arial"/>
              <a:cs typeface="Arial"/>
            </a:endParaRPr>
          </a:p>
          <a:p>
            <a:pPr marL="405765" indent="-140970">
              <a:lnSpc>
                <a:spcPts val="1850"/>
              </a:lnSpc>
              <a:buFont typeface="Arial MT"/>
              <a:buChar char="-"/>
              <a:tabLst>
                <a:tab pos="406400" algn="l"/>
              </a:tabLst>
            </a:pPr>
            <a:r>
              <a:rPr sz="1800" b="1" dirty="0">
                <a:latin typeface="Arial"/>
                <a:cs typeface="Arial"/>
              </a:rPr>
              <a:t>If</a:t>
            </a:r>
            <a:r>
              <a:rPr sz="1800" b="1" spc="-40" dirty="0">
                <a:latin typeface="Arial"/>
                <a:cs typeface="Arial"/>
              </a:rPr>
              <a:t> </a:t>
            </a:r>
            <a:r>
              <a:rPr sz="1800" b="1" dirty="0">
                <a:latin typeface="Arial"/>
                <a:cs typeface="Arial"/>
              </a:rPr>
              <a:t>matches</a:t>
            </a:r>
            <a:r>
              <a:rPr sz="1800" b="1" spc="-90" dirty="0">
                <a:latin typeface="Arial"/>
                <a:cs typeface="Arial"/>
              </a:rPr>
              <a:t> </a:t>
            </a:r>
            <a:r>
              <a:rPr sz="1800" b="1" dirty="0">
                <a:latin typeface="Arial"/>
                <a:cs typeface="Arial"/>
              </a:rPr>
              <a:t>-&gt;</a:t>
            </a:r>
            <a:r>
              <a:rPr sz="1800" b="1" spc="-35" dirty="0">
                <a:latin typeface="Arial"/>
                <a:cs typeface="Arial"/>
              </a:rPr>
              <a:t> </a:t>
            </a:r>
            <a:r>
              <a:rPr sz="1800" b="1" spc="-5" dirty="0">
                <a:latin typeface="Arial"/>
                <a:cs typeface="Arial"/>
              </a:rPr>
              <a:t>Hit</a:t>
            </a:r>
            <a:endParaRPr sz="1800">
              <a:latin typeface="Arial"/>
              <a:cs typeface="Arial"/>
            </a:endParaRPr>
          </a:p>
          <a:p>
            <a:pPr marL="774700">
              <a:lnSpc>
                <a:spcPts val="1895"/>
              </a:lnSpc>
            </a:pPr>
            <a:r>
              <a:rPr sz="1800" b="1" spc="-5" dirty="0">
                <a:latin typeface="Arial"/>
                <a:cs typeface="Arial"/>
              </a:rPr>
              <a:t>Provide</a:t>
            </a:r>
            <a:r>
              <a:rPr sz="1800" b="1" spc="-40" dirty="0">
                <a:latin typeface="Arial"/>
                <a:cs typeface="Arial"/>
              </a:rPr>
              <a:t> </a:t>
            </a:r>
            <a:r>
              <a:rPr sz="1800" b="1" spc="-5" dirty="0">
                <a:latin typeface="Arial"/>
                <a:cs typeface="Arial"/>
              </a:rPr>
              <a:t>Cache[INDEX](data)</a:t>
            </a:r>
            <a:r>
              <a:rPr sz="1800" b="1" spc="-60" dirty="0">
                <a:latin typeface="Arial"/>
                <a:cs typeface="Arial"/>
              </a:rPr>
              <a:t> </a:t>
            </a:r>
            <a:r>
              <a:rPr sz="1800" b="1" dirty="0">
                <a:latin typeface="Arial"/>
                <a:cs typeface="Arial"/>
              </a:rPr>
              <a:t>to</a:t>
            </a:r>
            <a:r>
              <a:rPr sz="1800" b="1" spc="-15" dirty="0">
                <a:latin typeface="Arial"/>
                <a:cs typeface="Arial"/>
              </a:rPr>
              <a:t> </a:t>
            </a:r>
            <a:r>
              <a:rPr sz="1800" b="1" spc="-5" dirty="0">
                <a:latin typeface="Arial"/>
                <a:cs typeface="Arial"/>
              </a:rPr>
              <a:t>CPU</a:t>
            </a:r>
            <a:endParaRPr sz="1800">
              <a:latin typeface="Arial"/>
              <a:cs typeface="Arial"/>
            </a:endParaRPr>
          </a:p>
          <a:p>
            <a:pPr marL="405765" indent="-140970">
              <a:lnSpc>
                <a:spcPts val="1945"/>
              </a:lnSpc>
              <a:buFont typeface="Arial MT"/>
              <a:buChar char="-"/>
              <a:tabLst>
                <a:tab pos="406400" algn="l"/>
              </a:tabLst>
            </a:pPr>
            <a:r>
              <a:rPr sz="1800" b="1" dirty="0">
                <a:latin typeface="Arial"/>
                <a:cs typeface="Arial"/>
              </a:rPr>
              <a:t>If</a:t>
            </a:r>
            <a:r>
              <a:rPr sz="1800" b="1" spc="-35" dirty="0">
                <a:latin typeface="Arial"/>
                <a:cs typeface="Arial"/>
              </a:rPr>
              <a:t> </a:t>
            </a:r>
            <a:r>
              <a:rPr sz="1800" b="1" dirty="0">
                <a:latin typeface="Arial"/>
                <a:cs typeface="Arial"/>
              </a:rPr>
              <a:t>not</a:t>
            </a:r>
            <a:r>
              <a:rPr sz="1800" b="1" spc="-35" dirty="0">
                <a:latin typeface="Arial"/>
                <a:cs typeface="Arial"/>
              </a:rPr>
              <a:t> </a:t>
            </a:r>
            <a:r>
              <a:rPr sz="1800" b="1" dirty="0">
                <a:latin typeface="Arial"/>
                <a:cs typeface="Arial"/>
              </a:rPr>
              <a:t>match</a:t>
            </a:r>
            <a:r>
              <a:rPr sz="1800" b="1" spc="-70" dirty="0">
                <a:latin typeface="Arial"/>
                <a:cs typeface="Arial"/>
              </a:rPr>
              <a:t> </a:t>
            </a:r>
            <a:r>
              <a:rPr sz="1800" b="1" spc="-5" dirty="0">
                <a:latin typeface="Arial"/>
                <a:cs typeface="Arial"/>
              </a:rPr>
              <a:t>-&gt;</a:t>
            </a:r>
            <a:r>
              <a:rPr sz="1800" b="1" spc="-35" dirty="0">
                <a:latin typeface="Arial"/>
                <a:cs typeface="Arial"/>
              </a:rPr>
              <a:t> </a:t>
            </a:r>
            <a:r>
              <a:rPr sz="1800" b="1" dirty="0">
                <a:latin typeface="Arial"/>
                <a:cs typeface="Arial"/>
              </a:rPr>
              <a:t>Miss</a:t>
            </a:r>
            <a:endParaRPr sz="1800">
              <a:latin typeface="Arial"/>
              <a:cs typeface="Arial"/>
            </a:endParaRPr>
          </a:p>
          <a:p>
            <a:pPr marL="774700">
              <a:lnSpc>
                <a:spcPts val="1955"/>
              </a:lnSpc>
            </a:pPr>
            <a:r>
              <a:rPr sz="1800" b="1" spc="-5" dirty="0">
                <a:latin typeface="Arial"/>
                <a:cs typeface="Arial"/>
              </a:rPr>
              <a:t>M[tag;INDEX]</a:t>
            </a:r>
            <a:r>
              <a:rPr sz="1800" b="1" spc="-40" dirty="0">
                <a:latin typeface="Arial"/>
                <a:cs typeface="Arial"/>
              </a:rPr>
              <a:t> </a:t>
            </a:r>
            <a:r>
              <a:rPr sz="1800" b="1" dirty="0">
                <a:latin typeface="Arial"/>
                <a:cs typeface="Arial"/>
              </a:rPr>
              <a:t>&lt;-</a:t>
            </a:r>
            <a:r>
              <a:rPr sz="1800" b="1" spc="-15" dirty="0">
                <a:latin typeface="Arial"/>
                <a:cs typeface="Arial"/>
              </a:rPr>
              <a:t> </a:t>
            </a:r>
            <a:r>
              <a:rPr sz="1800" b="1" spc="-5" dirty="0">
                <a:latin typeface="Arial"/>
                <a:cs typeface="Arial"/>
              </a:rPr>
              <a:t>Cache[INDEX](data)</a:t>
            </a:r>
            <a:endParaRPr sz="1800">
              <a:latin typeface="Arial"/>
              <a:cs typeface="Arial"/>
            </a:endParaRPr>
          </a:p>
          <a:p>
            <a:pPr marL="774700">
              <a:lnSpc>
                <a:spcPts val="1910"/>
              </a:lnSpc>
            </a:pPr>
            <a:r>
              <a:rPr sz="1800" b="1" dirty="0">
                <a:latin typeface="Arial"/>
                <a:cs typeface="Arial"/>
              </a:rPr>
              <a:t>Cache[INDEX]</a:t>
            </a:r>
            <a:r>
              <a:rPr sz="1800" b="1" spc="-80" dirty="0">
                <a:latin typeface="Arial"/>
                <a:cs typeface="Arial"/>
              </a:rPr>
              <a:t> </a:t>
            </a:r>
            <a:r>
              <a:rPr sz="1800" b="1" dirty="0">
                <a:latin typeface="Arial"/>
                <a:cs typeface="Arial"/>
              </a:rPr>
              <a:t>&lt;-</a:t>
            </a:r>
            <a:r>
              <a:rPr sz="1800" b="1" spc="-35" dirty="0">
                <a:latin typeface="Arial"/>
                <a:cs typeface="Arial"/>
              </a:rPr>
              <a:t> </a:t>
            </a:r>
            <a:r>
              <a:rPr sz="1800" b="1" spc="-60" dirty="0">
                <a:latin typeface="Arial"/>
                <a:cs typeface="Arial"/>
              </a:rPr>
              <a:t>(TAG;M[TAG;</a:t>
            </a:r>
            <a:r>
              <a:rPr sz="1800" b="1" dirty="0">
                <a:latin typeface="Arial"/>
                <a:cs typeface="Arial"/>
              </a:rPr>
              <a:t> INDEX])</a:t>
            </a:r>
            <a:endParaRPr sz="1800">
              <a:latin typeface="Arial"/>
              <a:cs typeface="Arial"/>
            </a:endParaRPr>
          </a:p>
          <a:p>
            <a:pPr marL="774700">
              <a:lnSpc>
                <a:spcPts val="2030"/>
              </a:lnSpc>
            </a:pPr>
            <a:r>
              <a:rPr sz="1800" b="1" spc="-5" dirty="0">
                <a:latin typeface="Arial"/>
                <a:cs typeface="Arial"/>
              </a:rPr>
              <a:t>CPU</a:t>
            </a:r>
            <a:r>
              <a:rPr sz="1800" b="1" spc="-45" dirty="0">
                <a:latin typeface="Arial"/>
                <a:cs typeface="Arial"/>
              </a:rPr>
              <a:t> </a:t>
            </a:r>
            <a:r>
              <a:rPr sz="1800" b="1" dirty="0">
                <a:latin typeface="Arial"/>
                <a:cs typeface="Arial"/>
              </a:rPr>
              <a:t>&lt;-</a:t>
            </a:r>
            <a:r>
              <a:rPr sz="1800" b="1" spc="-40" dirty="0">
                <a:latin typeface="Arial"/>
                <a:cs typeface="Arial"/>
              </a:rPr>
              <a:t> </a:t>
            </a:r>
            <a:r>
              <a:rPr sz="1800" b="1" spc="-5" dirty="0">
                <a:latin typeface="Arial"/>
                <a:cs typeface="Arial"/>
              </a:rPr>
              <a:t>Cache[INDEX](data)</a:t>
            </a:r>
            <a:endParaRPr sz="1800">
              <a:latin typeface="Arial"/>
              <a:cs typeface="Arial"/>
            </a:endParaRPr>
          </a:p>
        </p:txBody>
      </p:sp>
      <p:sp>
        <p:nvSpPr>
          <p:cNvPr id="12" name="object 12"/>
          <p:cNvSpPr txBox="1"/>
          <p:nvPr/>
        </p:nvSpPr>
        <p:spPr>
          <a:xfrm>
            <a:off x="341071" y="3771722"/>
            <a:ext cx="4599940" cy="623570"/>
          </a:xfrm>
          <a:prstGeom prst="rect">
            <a:avLst/>
          </a:prstGeom>
        </p:spPr>
        <p:txBody>
          <a:bodyPr vert="horz" wrap="square" lIns="0" tIns="12700" rIns="0" bIns="0" rtlCol="0">
            <a:spAutoFit/>
          </a:bodyPr>
          <a:lstStyle/>
          <a:p>
            <a:pPr marL="38100">
              <a:lnSpc>
                <a:spcPct val="100000"/>
              </a:lnSpc>
              <a:spcBef>
                <a:spcPts val="100"/>
              </a:spcBef>
            </a:pPr>
            <a:r>
              <a:rPr sz="1800" b="1" spc="-5" dirty="0">
                <a:latin typeface="Arial"/>
                <a:cs typeface="Arial"/>
              </a:rPr>
              <a:t>Direct</a:t>
            </a:r>
            <a:r>
              <a:rPr sz="1800" b="1" spc="-40" dirty="0">
                <a:latin typeface="Arial"/>
                <a:cs typeface="Arial"/>
              </a:rPr>
              <a:t> </a:t>
            </a:r>
            <a:r>
              <a:rPr sz="1800" b="1" dirty="0">
                <a:latin typeface="Arial"/>
                <a:cs typeface="Arial"/>
              </a:rPr>
              <a:t>Mapping</a:t>
            </a:r>
            <a:r>
              <a:rPr sz="1800" b="1" spc="-55" dirty="0">
                <a:latin typeface="Arial"/>
                <a:cs typeface="Arial"/>
              </a:rPr>
              <a:t> </a:t>
            </a:r>
            <a:r>
              <a:rPr sz="1800" b="1" spc="5" dirty="0">
                <a:latin typeface="Arial"/>
                <a:cs typeface="Arial"/>
              </a:rPr>
              <a:t>with</a:t>
            </a:r>
            <a:r>
              <a:rPr sz="1800" b="1" spc="-40" dirty="0">
                <a:latin typeface="Arial"/>
                <a:cs typeface="Arial"/>
              </a:rPr>
              <a:t> </a:t>
            </a:r>
            <a:r>
              <a:rPr sz="1800" b="1" dirty="0">
                <a:latin typeface="Arial"/>
                <a:cs typeface="Arial"/>
              </a:rPr>
              <a:t>block</a:t>
            </a:r>
            <a:r>
              <a:rPr sz="1800" b="1" spc="-40" dirty="0">
                <a:latin typeface="Arial"/>
                <a:cs typeface="Arial"/>
              </a:rPr>
              <a:t> </a:t>
            </a:r>
            <a:r>
              <a:rPr sz="1800" b="1" dirty="0">
                <a:latin typeface="Arial"/>
                <a:cs typeface="Arial"/>
              </a:rPr>
              <a:t>size</a:t>
            </a:r>
            <a:r>
              <a:rPr sz="1800" b="1" spc="-55" dirty="0">
                <a:latin typeface="Arial"/>
                <a:cs typeface="Arial"/>
              </a:rPr>
              <a:t> </a:t>
            </a:r>
            <a:r>
              <a:rPr sz="1800" b="1" dirty="0">
                <a:latin typeface="Arial"/>
                <a:cs typeface="Arial"/>
              </a:rPr>
              <a:t>of</a:t>
            </a:r>
            <a:r>
              <a:rPr sz="1800" b="1" spc="-25" dirty="0">
                <a:latin typeface="Arial"/>
                <a:cs typeface="Arial"/>
              </a:rPr>
              <a:t> </a:t>
            </a:r>
            <a:r>
              <a:rPr sz="1800" b="1" dirty="0">
                <a:latin typeface="Arial"/>
                <a:cs typeface="Arial"/>
              </a:rPr>
              <a:t>8</a:t>
            </a:r>
            <a:r>
              <a:rPr sz="1800" b="1" spc="-15" dirty="0">
                <a:latin typeface="Arial"/>
                <a:cs typeface="Arial"/>
              </a:rPr>
              <a:t> </a:t>
            </a:r>
            <a:r>
              <a:rPr sz="1800" b="1" spc="5" dirty="0">
                <a:latin typeface="Arial"/>
                <a:cs typeface="Arial"/>
              </a:rPr>
              <a:t>words</a:t>
            </a:r>
            <a:endParaRPr sz="1800">
              <a:latin typeface="Arial"/>
              <a:cs typeface="Arial"/>
            </a:endParaRPr>
          </a:p>
          <a:p>
            <a:pPr marL="1666239">
              <a:lnSpc>
                <a:spcPct val="100000"/>
              </a:lnSpc>
              <a:spcBef>
                <a:spcPts val="1105"/>
              </a:spcBef>
              <a:tabLst>
                <a:tab pos="2336165" algn="l"/>
                <a:tab pos="2967990" algn="l"/>
                <a:tab pos="4114165" algn="l"/>
              </a:tabLst>
            </a:pPr>
            <a:r>
              <a:rPr sz="1800" b="1" spc="-15" baseline="6944" dirty="0">
                <a:latin typeface="Arial"/>
                <a:cs typeface="Arial"/>
              </a:rPr>
              <a:t>Index	</a:t>
            </a:r>
            <a:r>
              <a:rPr sz="1800" b="1" baseline="4629" dirty="0">
                <a:latin typeface="Arial"/>
                <a:cs typeface="Arial"/>
              </a:rPr>
              <a:t>tag	data	</a:t>
            </a:r>
            <a:r>
              <a:rPr sz="1200" b="1" spc="-5" dirty="0">
                <a:latin typeface="Arial"/>
                <a:cs typeface="Arial"/>
              </a:rPr>
              <a:t>6</a:t>
            </a:r>
            <a:endParaRPr sz="1200">
              <a:latin typeface="Arial"/>
              <a:cs typeface="Arial"/>
            </a:endParaRPr>
          </a:p>
        </p:txBody>
      </p:sp>
      <p:sp>
        <p:nvSpPr>
          <p:cNvPr id="13" name="object 13"/>
          <p:cNvSpPr txBox="1"/>
          <p:nvPr/>
        </p:nvSpPr>
        <p:spPr>
          <a:xfrm>
            <a:off x="5116829" y="4186808"/>
            <a:ext cx="110489"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6</a:t>
            </a:r>
            <a:endParaRPr sz="1200">
              <a:latin typeface="Arial"/>
              <a:cs typeface="Arial"/>
            </a:endParaRPr>
          </a:p>
        </p:txBody>
      </p:sp>
      <p:sp>
        <p:nvSpPr>
          <p:cNvPr id="14" name="object 14"/>
          <p:cNvSpPr txBox="1"/>
          <p:nvPr/>
        </p:nvSpPr>
        <p:spPr>
          <a:xfrm>
            <a:off x="5647435" y="4186808"/>
            <a:ext cx="110489"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3</a:t>
            </a:r>
            <a:endParaRPr sz="1200">
              <a:latin typeface="Arial"/>
              <a:cs typeface="Arial"/>
            </a:endParaRPr>
          </a:p>
        </p:txBody>
      </p:sp>
      <p:sp>
        <p:nvSpPr>
          <p:cNvPr id="15" name="object 15"/>
          <p:cNvSpPr txBox="1"/>
          <p:nvPr/>
        </p:nvSpPr>
        <p:spPr>
          <a:xfrm>
            <a:off x="1256791" y="4497704"/>
            <a:ext cx="558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Bl</a:t>
            </a:r>
            <a:r>
              <a:rPr sz="1200" b="1" dirty="0">
                <a:latin typeface="Arial"/>
                <a:cs typeface="Arial"/>
              </a:rPr>
              <a:t>o</a:t>
            </a:r>
            <a:r>
              <a:rPr sz="1200" b="1" spc="-5" dirty="0">
                <a:latin typeface="Arial"/>
                <a:cs typeface="Arial"/>
              </a:rPr>
              <a:t>ck</a:t>
            </a:r>
            <a:r>
              <a:rPr sz="1200" b="1" spc="-90" dirty="0">
                <a:latin typeface="Arial"/>
                <a:cs typeface="Arial"/>
              </a:rPr>
              <a:t> </a:t>
            </a:r>
            <a:r>
              <a:rPr sz="1200" b="1" spc="-5" dirty="0">
                <a:latin typeface="Arial"/>
                <a:cs typeface="Arial"/>
              </a:rPr>
              <a:t>0</a:t>
            </a:r>
            <a:endParaRPr sz="1200">
              <a:latin typeface="Arial"/>
              <a:cs typeface="Arial"/>
            </a:endParaRPr>
          </a:p>
        </p:txBody>
      </p:sp>
      <p:sp>
        <p:nvSpPr>
          <p:cNvPr id="16" name="object 16"/>
          <p:cNvSpPr txBox="1"/>
          <p:nvPr/>
        </p:nvSpPr>
        <p:spPr>
          <a:xfrm>
            <a:off x="5269229" y="4766309"/>
            <a:ext cx="487045" cy="208279"/>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Arial"/>
                <a:cs typeface="Arial"/>
              </a:rPr>
              <a:t>I</a:t>
            </a:r>
            <a:r>
              <a:rPr sz="1200" b="1" spc="-5" dirty="0">
                <a:latin typeface="Arial"/>
                <a:cs typeface="Arial"/>
              </a:rPr>
              <a:t>N</a:t>
            </a:r>
            <a:r>
              <a:rPr sz="1200" b="1" spc="-10" dirty="0">
                <a:latin typeface="Arial"/>
                <a:cs typeface="Arial"/>
              </a:rPr>
              <a:t>DE</a:t>
            </a:r>
            <a:r>
              <a:rPr sz="1200" b="1" dirty="0">
                <a:latin typeface="Arial"/>
                <a:cs typeface="Arial"/>
              </a:rPr>
              <a:t>X</a:t>
            </a:r>
            <a:endParaRPr sz="1200">
              <a:latin typeface="Arial"/>
              <a:cs typeface="Arial"/>
            </a:endParaRPr>
          </a:p>
        </p:txBody>
      </p:sp>
      <p:sp>
        <p:nvSpPr>
          <p:cNvPr id="17" name="object 17"/>
          <p:cNvSpPr txBox="1"/>
          <p:nvPr/>
        </p:nvSpPr>
        <p:spPr>
          <a:xfrm>
            <a:off x="1256791" y="4930902"/>
            <a:ext cx="558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Bl</a:t>
            </a:r>
            <a:r>
              <a:rPr sz="1200" b="1" dirty="0">
                <a:latin typeface="Arial"/>
                <a:cs typeface="Arial"/>
              </a:rPr>
              <a:t>o</a:t>
            </a:r>
            <a:r>
              <a:rPr sz="1200" b="1" spc="-5" dirty="0">
                <a:latin typeface="Arial"/>
                <a:cs typeface="Arial"/>
              </a:rPr>
              <a:t>ck</a:t>
            </a:r>
            <a:r>
              <a:rPr sz="1200" b="1" spc="-90" dirty="0">
                <a:latin typeface="Arial"/>
                <a:cs typeface="Arial"/>
              </a:rPr>
              <a:t> </a:t>
            </a:r>
            <a:r>
              <a:rPr sz="1200" b="1" spc="-5" dirty="0">
                <a:latin typeface="Arial"/>
                <a:cs typeface="Arial"/>
              </a:rPr>
              <a:t>1</a:t>
            </a:r>
            <a:endParaRPr sz="1200">
              <a:latin typeface="Arial"/>
              <a:cs typeface="Arial"/>
            </a:endParaRPr>
          </a:p>
        </p:txBody>
      </p:sp>
      <p:sp>
        <p:nvSpPr>
          <p:cNvPr id="18" name="object 18"/>
          <p:cNvSpPr/>
          <p:nvPr/>
        </p:nvSpPr>
        <p:spPr>
          <a:xfrm>
            <a:off x="4849367" y="4690871"/>
            <a:ext cx="1173480" cy="113030"/>
          </a:xfrm>
          <a:custGeom>
            <a:avLst/>
            <a:gdLst/>
            <a:ahLst/>
            <a:cxnLst/>
            <a:rect l="l" t="t" r="r" b="b"/>
            <a:pathLst>
              <a:path w="1173479" h="113029">
                <a:moveTo>
                  <a:pt x="587629" y="112775"/>
                </a:moveTo>
                <a:lnTo>
                  <a:pt x="513842" y="111886"/>
                </a:lnTo>
                <a:lnTo>
                  <a:pt x="442849" y="109346"/>
                </a:lnTo>
                <a:lnTo>
                  <a:pt x="375158" y="105155"/>
                </a:lnTo>
                <a:lnTo>
                  <a:pt x="311277" y="99567"/>
                </a:lnTo>
                <a:lnTo>
                  <a:pt x="251841" y="92582"/>
                </a:lnTo>
                <a:lnTo>
                  <a:pt x="197358" y="84327"/>
                </a:lnTo>
                <a:lnTo>
                  <a:pt x="148209" y="74929"/>
                </a:lnTo>
                <a:lnTo>
                  <a:pt x="105283" y="64388"/>
                </a:lnTo>
                <a:lnTo>
                  <a:pt x="68834" y="52958"/>
                </a:lnTo>
                <a:lnTo>
                  <a:pt x="17907" y="27812"/>
                </a:lnTo>
                <a:lnTo>
                  <a:pt x="4572" y="14096"/>
                </a:lnTo>
                <a:lnTo>
                  <a:pt x="0" y="0"/>
                </a:lnTo>
              </a:path>
              <a:path w="1173479" h="113029">
                <a:moveTo>
                  <a:pt x="1173480" y="0"/>
                </a:moveTo>
                <a:lnTo>
                  <a:pt x="1133983" y="40766"/>
                </a:lnTo>
                <a:lnTo>
                  <a:pt x="1068197" y="64388"/>
                </a:lnTo>
                <a:lnTo>
                  <a:pt x="1025144" y="74929"/>
                </a:lnTo>
                <a:lnTo>
                  <a:pt x="976122" y="84327"/>
                </a:lnTo>
                <a:lnTo>
                  <a:pt x="921512" y="92582"/>
                </a:lnTo>
                <a:lnTo>
                  <a:pt x="862076" y="99567"/>
                </a:lnTo>
                <a:lnTo>
                  <a:pt x="798195" y="105155"/>
                </a:lnTo>
                <a:lnTo>
                  <a:pt x="730504" y="109346"/>
                </a:lnTo>
                <a:lnTo>
                  <a:pt x="659511" y="111886"/>
                </a:lnTo>
                <a:lnTo>
                  <a:pt x="585851" y="112775"/>
                </a:lnTo>
              </a:path>
            </a:pathLst>
          </a:custGeom>
          <a:ln w="24384">
            <a:solidFill>
              <a:srgbClr val="000000"/>
            </a:solidFill>
          </a:ln>
        </p:spPr>
        <p:txBody>
          <a:bodyPr wrap="square" lIns="0" tIns="0" rIns="0" bIns="0" rtlCol="0"/>
          <a:lstStyle/>
          <a:p>
            <a:endParaRPr/>
          </a:p>
        </p:txBody>
      </p:sp>
      <p:sp>
        <p:nvSpPr>
          <p:cNvPr id="19" name="object 19"/>
          <p:cNvSpPr txBox="1"/>
          <p:nvPr/>
        </p:nvSpPr>
        <p:spPr>
          <a:xfrm>
            <a:off x="7779257" y="1270"/>
            <a:ext cx="1275715" cy="238125"/>
          </a:xfrm>
          <a:prstGeom prst="rect">
            <a:avLst/>
          </a:prstGeom>
        </p:spPr>
        <p:txBody>
          <a:bodyPr vert="horz" wrap="square" lIns="0" tIns="11430" rIns="0" bIns="0" rtlCol="0">
            <a:spAutoFit/>
          </a:bodyPr>
          <a:lstStyle/>
          <a:p>
            <a:pPr marL="12700">
              <a:lnSpc>
                <a:spcPct val="100000"/>
              </a:lnSpc>
              <a:spcBef>
                <a:spcPts val="90"/>
              </a:spcBef>
            </a:pPr>
            <a:r>
              <a:rPr sz="1400" b="1" i="1" spc="-10" dirty="0">
                <a:latin typeface="Arial"/>
                <a:cs typeface="Arial"/>
              </a:rPr>
              <a:t>Ca</a:t>
            </a:r>
            <a:r>
              <a:rPr sz="1400" b="1" i="1" spc="-15" dirty="0">
                <a:latin typeface="Arial"/>
                <a:cs typeface="Arial"/>
              </a:rPr>
              <a:t>c</a:t>
            </a:r>
            <a:r>
              <a:rPr sz="1400" b="1" i="1" spc="-20" dirty="0">
                <a:latin typeface="Arial"/>
                <a:cs typeface="Arial"/>
              </a:rPr>
              <a:t>h</a:t>
            </a:r>
            <a:r>
              <a:rPr sz="1400" b="1" i="1" spc="-5" dirty="0">
                <a:latin typeface="Arial"/>
                <a:cs typeface="Arial"/>
              </a:rPr>
              <a:t>e</a:t>
            </a:r>
            <a:r>
              <a:rPr sz="1400" b="1" i="1" spc="-60"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784" y="9906"/>
            <a:ext cx="9004935" cy="238125"/>
          </a:xfrm>
          <a:prstGeom prst="rect">
            <a:avLst/>
          </a:prstGeom>
        </p:spPr>
        <p:txBody>
          <a:bodyPr vert="horz" wrap="square" lIns="0" tIns="11430" rIns="0" bIns="0" rtlCol="0">
            <a:spAutoFit/>
          </a:bodyPr>
          <a:lstStyle/>
          <a:p>
            <a:pPr marL="12700">
              <a:lnSpc>
                <a:spcPct val="100000"/>
              </a:lnSpc>
              <a:spcBef>
                <a:spcPts val="90"/>
              </a:spcBef>
              <a:tabLst>
                <a:tab pos="4332605" algn="l"/>
                <a:tab pos="7741920" algn="l"/>
              </a:tabLst>
            </a:pPr>
            <a:r>
              <a:rPr sz="2100" b="1" i="1" spc="7" baseline="3968" dirty="0">
                <a:latin typeface="Arial"/>
                <a:cs typeface="Arial"/>
              </a:rPr>
              <a:t>M</a:t>
            </a:r>
            <a:r>
              <a:rPr sz="2100" b="1" i="1" spc="-22" baseline="3968" dirty="0">
                <a:latin typeface="Arial"/>
                <a:cs typeface="Arial"/>
              </a:rPr>
              <a:t>e</a:t>
            </a:r>
            <a:r>
              <a:rPr sz="2100" b="1" i="1" spc="-7" baseline="3968" dirty="0">
                <a:latin typeface="Arial"/>
                <a:cs typeface="Arial"/>
              </a:rPr>
              <a:t>m</a:t>
            </a:r>
            <a:r>
              <a:rPr sz="2100" b="1" i="1" spc="-30" baseline="3968" dirty="0">
                <a:latin typeface="Arial"/>
                <a:cs typeface="Arial"/>
              </a:rPr>
              <a:t>o</a:t>
            </a:r>
            <a:r>
              <a:rPr sz="2100" b="1" i="1" baseline="3968" dirty="0">
                <a:latin typeface="Arial"/>
                <a:cs typeface="Arial"/>
              </a:rPr>
              <a:t>r</a:t>
            </a:r>
            <a:r>
              <a:rPr sz="2100" b="1" i="1" spc="-7" baseline="3968" dirty="0">
                <a:latin typeface="Arial"/>
                <a:cs typeface="Arial"/>
              </a:rPr>
              <a:t>y</a:t>
            </a:r>
            <a:r>
              <a:rPr sz="2100" b="1" i="1" spc="-44" baseline="3968" dirty="0">
                <a:latin typeface="Arial"/>
                <a:cs typeface="Arial"/>
              </a:rPr>
              <a:t> </a:t>
            </a:r>
            <a:r>
              <a:rPr sz="2100" b="1" i="1" spc="-15" baseline="3968" dirty="0">
                <a:latin typeface="Arial"/>
                <a:cs typeface="Arial"/>
              </a:rPr>
              <a:t>O</a:t>
            </a:r>
            <a:r>
              <a:rPr sz="2100" b="1" i="1" baseline="3968" dirty="0">
                <a:latin typeface="Arial"/>
                <a:cs typeface="Arial"/>
              </a:rPr>
              <a:t>r</a:t>
            </a:r>
            <a:r>
              <a:rPr sz="2100" b="1" i="1" spc="-30" baseline="3968" dirty="0">
                <a:latin typeface="Arial"/>
                <a:cs typeface="Arial"/>
              </a:rPr>
              <a:t>g</a:t>
            </a:r>
            <a:r>
              <a:rPr sz="2100" b="1" i="1" spc="-22" baseline="3968" dirty="0">
                <a:latin typeface="Arial"/>
                <a:cs typeface="Arial"/>
              </a:rPr>
              <a:t>a</a:t>
            </a:r>
            <a:r>
              <a:rPr sz="2100" b="1" i="1" spc="-30" baseline="3968" dirty="0">
                <a:latin typeface="Arial"/>
                <a:cs typeface="Arial"/>
              </a:rPr>
              <a:t>n</a:t>
            </a:r>
            <a:r>
              <a:rPr sz="2100" b="1" i="1" spc="-7" baseline="3968" dirty="0">
                <a:latin typeface="Arial"/>
                <a:cs typeface="Arial"/>
              </a:rPr>
              <a:t>iz</a:t>
            </a:r>
            <a:r>
              <a:rPr sz="2100" b="1" i="1" spc="-22" baseline="3968" dirty="0">
                <a:latin typeface="Arial"/>
                <a:cs typeface="Arial"/>
              </a:rPr>
              <a:t>at</a:t>
            </a:r>
            <a:r>
              <a:rPr sz="2100" b="1" i="1" spc="-7" baseline="3968" dirty="0">
                <a:latin typeface="Arial"/>
                <a:cs typeface="Arial"/>
              </a:rPr>
              <a:t>i</a:t>
            </a:r>
            <a:r>
              <a:rPr sz="2100" b="1" i="1" spc="-30" baseline="3968" dirty="0">
                <a:latin typeface="Arial"/>
                <a:cs typeface="Arial"/>
              </a:rPr>
              <a:t>o</a:t>
            </a:r>
            <a:r>
              <a:rPr sz="2100" b="1" i="1" spc="-7" baseline="3968" dirty="0">
                <a:latin typeface="Arial"/>
                <a:cs typeface="Arial"/>
              </a:rPr>
              <a:t>n</a:t>
            </a:r>
            <a:r>
              <a:rPr sz="2100" b="1" i="1" baseline="3968" dirty="0">
                <a:latin typeface="Arial"/>
                <a:cs typeface="Arial"/>
              </a:rPr>
              <a:t>	</a:t>
            </a:r>
            <a:r>
              <a:rPr sz="1400" b="1" spc="-15" dirty="0">
                <a:latin typeface="Arial"/>
                <a:cs typeface="Arial"/>
              </a:rPr>
              <a:t>1</a:t>
            </a:r>
            <a:r>
              <a:rPr sz="1400" b="1" spc="-5" dirty="0">
                <a:latin typeface="Arial"/>
                <a:cs typeface="Arial"/>
              </a:rPr>
              <a:t>5</a:t>
            </a:r>
            <a:r>
              <a:rPr sz="1400" b="1" dirty="0">
                <a:latin typeface="Arial"/>
                <a:cs typeface="Arial"/>
              </a:rPr>
              <a:t>	</a:t>
            </a:r>
            <a:r>
              <a:rPr sz="1400" b="1" i="1" spc="-10" dirty="0">
                <a:latin typeface="Arial"/>
                <a:cs typeface="Arial"/>
              </a:rPr>
              <a:t>Ca</a:t>
            </a:r>
            <a:r>
              <a:rPr sz="1400" b="1" i="1" spc="-15" dirty="0">
                <a:latin typeface="Arial"/>
                <a:cs typeface="Arial"/>
              </a:rPr>
              <a:t>c</a:t>
            </a:r>
            <a:r>
              <a:rPr sz="1400" b="1" i="1" spc="-20" dirty="0">
                <a:latin typeface="Arial"/>
                <a:cs typeface="Arial"/>
              </a:rPr>
              <a:t>h</a:t>
            </a:r>
            <a:r>
              <a:rPr sz="1400" b="1" i="1" spc="-5" dirty="0">
                <a:latin typeface="Arial"/>
                <a:cs typeface="Arial"/>
              </a:rPr>
              <a:t>e</a:t>
            </a:r>
            <a:r>
              <a:rPr sz="1400" b="1" i="1" spc="-60"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
        <p:nvSpPr>
          <p:cNvPr id="5" name="object 5"/>
          <p:cNvSpPr/>
          <p:nvPr/>
        </p:nvSpPr>
        <p:spPr>
          <a:xfrm>
            <a:off x="149935" y="271390"/>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462483" y="319277"/>
            <a:ext cx="8290559" cy="329565"/>
          </a:xfrm>
          <a:prstGeom prst="rect">
            <a:avLst/>
          </a:prstGeom>
        </p:spPr>
        <p:txBody>
          <a:bodyPr vert="horz" wrap="square" lIns="0" tIns="11430" rIns="0" bIns="0" rtlCol="0">
            <a:spAutoFit/>
          </a:bodyPr>
          <a:lstStyle/>
          <a:p>
            <a:pPr marL="12700">
              <a:lnSpc>
                <a:spcPct val="100000"/>
              </a:lnSpc>
              <a:spcBef>
                <a:spcPts val="90"/>
              </a:spcBef>
              <a:tabLst>
                <a:tab pos="1296035" algn="l"/>
                <a:tab pos="1988185" algn="l"/>
                <a:tab pos="3034030" algn="l"/>
                <a:tab pos="5080000" algn="l"/>
                <a:tab pos="6945630" algn="l"/>
              </a:tabLst>
            </a:pPr>
            <a:r>
              <a:rPr sz="2000" u="sng" spc="5" dirty="0"/>
              <a:t>MEMORY	</a:t>
            </a:r>
            <a:r>
              <a:rPr sz="2000" u="sng" spc="-30" dirty="0"/>
              <a:t>AND	</a:t>
            </a:r>
            <a:r>
              <a:rPr sz="2000" u="sng" spc="-20" dirty="0"/>
              <a:t>CACHE	</a:t>
            </a:r>
            <a:r>
              <a:rPr sz="2000" u="sng" spc="-15" dirty="0"/>
              <a:t>MAPPING</a:t>
            </a:r>
            <a:r>
              <a:rPr sz="2000" u="sng" spc="55" dirty="0"/>
              <a:t> </a:t>
            </a:r>
            <a:r>
              <a:rPr sz="2000" u="sng" spc="-5" dirty="0"/>
              <a:t>-</a:t>
            </a:r>
            <a:r>
              <a:rPr sz="2000" u="sng" spc="-10" dirty="0"/>
              <a:t> </a:t>
            </a:r>
            <a:r>
              <a:rPr sz="2000" u="sng" spc="-15" dirty="0"/>
              <a:t>SET	</a:t>
            </a:r>
            <a:r>
              <a:rPr sz="2000" u="sng" spc="-10" dirty="0"/>
              <a:t>ASSOCIATIVE	</a:t>
            </a:r>
            <a:r>
              <a:rPr sz="2000" u="sng" spc="-15" dirty="0"/>
              <a:t>MAPPING</a:t>
            </a:r>
            <a:r>
              <a:rPr sz="2000" u="sng" spc="-60" dirty="0"/>
              <a:t> </a:t>
            </a:r>
            <a:r>
              <a:rPr sz="2000" u="sng" spc="-5" dirty="0"/>
              <a:t>-</a:t>
            </a:r>
            <a:endParaRPr sz="2000" u="sng" dirty="0"/>
          </a:p>
        </p:txBody>
      </p:sp>
      <p:sp>
        <p:nvSpPr>
          <p:cNvPr id="7" name="object 7"/>
          <p:cNvSpPr txBox="1"/>
          <p:nvPr/>
        </p:nvSpPr>
        <p:spPr>
          <a:xfrm>
            <a:off x="226872" y="881888"/>
            <a:ext cx="7690484" cy="879475"/>
          </a:xfrm>
          <a:prstGeom prst="rect">
            <a:avLst/>
          </a:prstGeom>
        </p:spPr>
        <p:txBody>
          <a:bodyPr vert="horz" wrap="square" lIns="0" tIns="12700" rIns="0" bIns="0" rtlCol="0">
            <a:spAutoFit/>
          </a:bodyPr>
          <a:lstStyle/>
          <a:p>
            <a:pPr marL="774700">
              <a:lnSpc>
                <a:spcPct val="100000"/>
              </a:lnSpc>
              <a:spcBef>
                <a:spcPts val="100"/>
              </a:spcBef>
            </a:pPr>
            <a:r>
              <a:rPr sz="1800" b="1" dirty="0">
                <a:latin typeface="Arial"/>
                <a:cs typeface="Arial"/>
              </a:rPr>
              <a:t>-</a:t>
            </a:r>
            <a:r>
              <a:rPr sz="1800" b="1" spc="5" dirty="0">
                <a:latin typeface="Arial"/>
                <a:cs typeface="Arial"/>
              </a:rPr>
              <a:t> </a:t>
            </a:r>
            <a:r>
              <a:rPr sz="1800" b="1" dirty="0">
                <a:latin typeface="Arial"/>
                <a:cs typeface="Arial"/>
              </a:rPr>
              <a:t>Each</a:t>
            </a:r>
            <a:r>
              <a:rPr sz="1800" b="1" spc="-40" dirty="0">
                <a:latin typeface="Arial"/>
                <a:cs typeface="Arial"/>
              </a:rPr>
              <a:t> </a:t>
            </a:r>
            <a:r>
              <a:rPr sz="1800" b="1" dirty="0">
                <a:latin typeface="Arial"/>
                <a:cs typeface="Arial"/>
              </a:rPr>
              <a:t>memory</a:t>
            </a:r>
            <a:r>
              <a:rPr sz="1800" b="1" spc="-65" dirty="0">
                <a:latin typeface="Arial"/>
                <a:cs typeface="Arial"/>
              </a:rPr>
              <a:t> </a:t>
            </a:r>
            <a:r>
              <a:rPr sz="1800" b="1" dirty="0">
                <a:latin typeface="Arial"/>
                <a:cs typeface="Arial"/>
              </a:rPr>
              <a:t>block</a:t>
            </a:r>
            <a:r>
              <a:rPr sz="1800" b="1" spc="-15" dirty="0">
                <a:latin typeface="Arial"/>
                <a:cs typeface="Arial"/>
              </a:rPr>
              <a:t> </a:t>
            </a:r>
            <a:r>
              <a:rPr sz="1800" b="1" dirty="0">
                <a:latin typeface="Arial"/>
                <a:cs typeface="Arial"/>
              </a:rPr>
              <a:t>has</a:t>
            </a:r>
            <a:r>
              <a:rPr sz="1800" b="1" spc="-35" dirty="0">
                <a:latin typeface="Arial"/>
                <a:cs typeface="Arial"/>
              </a:rPr>
              <a:t> </a:t>
            </a:r>
            <a:r>
              <a:rPr sz="1800" b="1" spc="-5" dirty="0">
                <a:latin typeface="Arial"/>
                <a:cs typeface="Arial"/>
              </a:rPr>
              <a:t>a</a:t>
            </a:r>
            <a:r>
              <a:rPr sz="1800" b="1" spc="-10" dirty="0">
                <a:latin typeface="Arial"/>
                <a:cs typeface="Arial"/>
              </a:rPr>
              <a:t> </a:t>
            </a:r>
            <a:r>
              <a:rPr sz="1800" b="1" dirty="0">
                <a:latin typeface="Arial"/>
                <a:cs typeface="Arial"/>
              </a:rPr>
              <a:t>set</a:t>
            </a:r>
            <a:r>
              <a:rPr sz="1800" b="1" spc="-20" dirty="0">
                <a:latin typeface="Arial"/>
                <a:cs typeface="Arial"/>
              </a:rPr>
              <a:t> </a:t>
            </a:r>
            <a:r>
              <a:rPr sz="1800" b="1" dirty="0">
                <a:latin typeface="Arial"/>
                <a:cs typeface="Arial"/>
              </a:rPr>
              <a:t>of locations</a:t>
            </a:r>
            <a:r>
              <a:rPr sz="1800" b="1" spc="-70" dirty="0">
                <a:latin typeface="Arial"/>
                <a:cs typeface="Arial"/>
              </a:rPr>
              <a:t> </a:t>
            </a:r>
            <a:r>
              <a:rPr sz="1800" b="1" dirty="0">
                <a:latin typeface="Arial"/>
                <a:cs typeface="Arial"/>
              </a:rPr>
              <a:t>in</a:t>
            </a:r>
            <a:r>
              <a:rPr sz="1800" b="1" spc="-15" dirty="0">
                <a:latin typeface="Arial"/>
                <a:cs typeface="Arial"/>
              </a:rPr>
              <a:t> </a:t>
            </a:r>
            <a:r>
              <a:rPr sz="1800" b="1" spc="-5" dirty="0">
                <a:latin typeface="Arial"/>
                <a:cs typeface="Arial"/>
              </a:rPr>
              <a:t>the</a:t>
            </a:r>
            <a:r>
              <a:rPr sz="1800" b="1" spc="-30" dirty="0">
                <a:latin typeface="Arial"/>
                <a:cs typeface="Arial"/>
              </a:rPr>
              <a:t> </a:t>
            </a:r>
            <a:r>
              <a:rPr sz="1800" b="1" dirty="0">
                <a:latin typeface="Arial"/>
                <a:cs typeface="Arial"/>
              </a:rPr>
              <a:t>Cache</a:t>
            </a:r>
            <a:r>
              <a:rPr sz="1800" b="1" spc="-1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load</a:t>
            </a:r>
            <a:endParaRPr sz="1800">
              <a:latin typeface="Arial"/>
              <a:cs typeface="Arial"/>
            </a:endParaRPr>
          </a:p>
          <a:p>
            <a:pPr>
              <a:lnSpc>
                <a:spcPct val="100000"/>
              </a:lnSpc>
              <a:spcBef>
                <a:spcPts val="40"/>
              </a:spcBef>
            </a:pPr>
            <a:endParaRPr sz="2050">
              <a:latin typeface="Arial"/>
              <a:cs typeface="Arial"/>
            </a:endParaRPr>
          </a:p>
          <a:p>
            <a:pPr marL="12700">
              <a:lnSpc>
                <a:spcPct val="100000"/>
              </a:lnSpc>
              <a:spcBef>
                <a:spcPts val="5"/>
              </a:spcBef>
            </a:pPr>
            <a:r>
              <a:rPr sz="1800" b="1" spc="-5" dirty="0">
                <a:latin typeface="Arial"/>
                <a:cs typeface="Arial"/>
              </a:rPr>
              <a:t>S</a:t>
            </a:r>
            <a:r>
              <a:rPr sz="1800" b="1" dirty="0">
                <a:latin typeface="Arial"/>
                <a:cs typeface="Arial"/>
              </a:rPr>
              <a:t>e</a:t>
            </a:r>
            <a:r>
              <a:rPr sz="1800" b="1" spc="-5" dirty="0">
                <a:latin typeface="Arial"/>
                <a:cs typeface="Arial"/>
              </a:rPr>
              <a:t>t</a:t>
            </a:r>
            <a:r>
              <a:rPr sz="1800" b="1" spc="-165" dirty="0">
                <a:latin typeface="Arial"/>
                <a:cs typeface="Arial"/>
              </a:rPr>
              <a:t> </a:t>
            </a:r>
            <a:r>
              <a:rPr sz="1800" b="1" spc="-35" dirty="0">
                <a:latin typeface="Arial"/>
                <a:cs typeface="Arial"/>
              </a:rPr>
              <a:t>A</a:t>
            </a:r>
            <a:r>
              <a:rPr sz="1800" b="1" dirty="0">
                <a:latin typeface="Arial"/>
                <a:cs typeface="Arial"/>
              </a:rPr>
              <a:t>ss</a:t>
            </a:r>
            <a:r>
              <a:rPr sz="1800" b="1" spc="-5" dirty="0">
                <a:latin typeface="Arial"/>
                <a:cs typeface="Arial"/>
              </a:rPr>
              <a:t>o</a:t>
            </a:r>
            <a:r>
              <a:rPr sz="1800" b="1" dirty="0">
                <a:latin typeface="Arial"/>
                <a:cs typeface="Arial"/>
              </a:rPr>
              <a:t>c</a:t>
            </a:r>
            <a:r>
              <a:rPr sz="1800" b="1" spc="-5" dirty="0">
                <a:latin typeface="Arial"/>
                <a:cs typeface="Arial"/>
              </a:rPr>
              <a:t>i</a:t>
            </a:r>
            <a:r>
              <a:rPr sz="1800" b="1" dirty="0">
                <a:latin typeface="Arial"/>
                <a:cs typeface="Arial"/>
              </a:rPr>
              <a:t>a</a:t>
            </a:r>
            <a:r>
              <a:rPr sz="1800" b="1" spc="-25" dirty="0">
                <a:latin typeface="Arial"/>
                <a:cs typeface="Arial"/>
              </a:rPr>
              <a:t>t</a:t>
            </a:r>
            <a:r>
              <a:rPr sz="1800" b="1" spc="-5" dirty="0">
                <a:latin typeface="Arial"/>
                <a:cs typeface="Arial"/>
              </a:rPr>
              <a:t>i</a:t>
            </a:r>
            <a:r>
              <a:rPr sz="1800" b="1" spc="-20" dirty="0">
                <a:latin typeface="Arial"/>
                <a:cs typeface="Arial"/>
              </a:rPr>
              <a:t>v</a:t>
            </a:r>
            <a:r>
              <a:rPr sz="1800" b="1" spc="-5" dirty="0">
                <a:latin typeface="Arial"/>
                <a:cs typeface="Arial"/>
              </a:rPr>
              <a:t>e</a:t>
            </a:r>
            <a:r>
              <a:rPr sz="1800" b="1" spc="-30" dirty="0">
                <a:latin typeface="Arial"/>
                <a:cs typeface="Arial"/>
              </a:rPr>
              <a:t> </a:t>
            </a:r>
            <a:r>
              <a:rPr sz="1800" b="1" spc="10" dirty="0">
                <a:latin typeface="Arial"/>
                <a:cs typeface="Arial"/>
              </a:rPr>
              <a:t>M</a:t>
            </a:r>
            <a:r>
              <a:rPr sz="1800" b="1" dirty="0">
                <a:latin typeface="Arial"/>
                <a:cs typeface="Arial"/>
              </a:rPr>
              <a:t>ap</a:t>
            </a:r>
            <a:r>
              <a:rPr sz="1800" b="1" spc="5" dirty="0">
                <a:latin typeface="Arial"/>
                <a:cs typeface="Arial"/>
              </a:rPr>
              <a:t>p</a:t>
            </a:r>
            <a:r>
              <a:rPr sz="1800" b="1" dirty="0">
                <a:latin typeface="Arial"/>
                <a:cs typeface="Arial"/>
              </a:rPr>
              <a:t>i</a:t>
            </a:r>
            <a:r>
              <a:rPr sz="1800" b="1" spc="5" dirty="0">
                <a:latin typeface="Arial"/>
                <a:cs typeface="Arial"/>
              </a:rPr>
              <a:t>n</a:t>
            </a:r>
            <a:r>
              <a:rPr sz="1800" b="1" dirty="0">
                <a:latin typeface="Arial"/>
                <a:cs typeface="Arial"/>
              </a:rPr>
              <a:t>g</a:t>
            </a:r>
            <a:r>
              <a:rPr sz="1800" b="1" spc="-30" dirty="0">
                <a:latin typeface="Arial"/>
                <a:cs typeface="Arial"/>
              </a:rPr>
              <a:t> </a:t>
            </a:r>
            <a:r>
              <a:rPr sz="1800" b="1" spc="-5" dirty="0">
                <a:latin typeface="Arial"/>
                <a:cs typeface="Arial"/>
              </a:rPr>
              <a:t>Ca</a:t>
            </a:r>
            <a:r>
              <a:rPr sz="1800" b="1" dirty="0">
                <a:latin typeface="Arial"/>
                <a:cs typeface="Arial"/>
              </a:rPr>
              <a:t>c</a:t>
            </a:r>
            <a:r>
              <a:rPr sz="1800" b="1" spc="-5" dirty="0">
                <a:latin typeface="Arial"/>
                <a:cs typeface="Arial"/>
              </a:rPr>
              <a:t>he</a:t>
            </a:r>
            <a:r>
              <a:rPr sz="1800" b="1" spc="-55" dirty="0">
                <a:latin typeface="Arial"/>
                <a:cs typeface="Arial"/>
              </a:rPr>
              <a:t> </a:t>
            </a:r>
            <a:r>
              <a:rPr sz="1800" b="1" spc="35" dirty="0">
                <a:latin typeface="Arial"/>
                <a:cs typeface="Arial"/>
              </a:rPr>
              <a:t>w</a:t>
            </a:r>
            <a:r>
              <a:rPr sz="1800" b="1" dirty="0">
                <a:latin typeface="Arial"/>
                <a:cs typeface="Arial"/>
              </a:rPr>
              <a:t>ith</a:t>
            </a:r>
            <a:r>
              <a:rPr sz="1800" b="1" spc="-35" dirty="0">
                <a:latin typeface="Arial"/>
                <a:cs typeface="Arial"/>
              </a:rPr>
              <a:t> </a:t>
            </a:r>
            <a:r>
              <a:rPr sz="1800" b="1" dirty="0">
                <a:latin typeface="Arial"/>
                <a:cs typeface="Arial"/>
              </a:rPr>
              <a:t>se</a:t>
            </a:r>
            <a:r>
              <a:rPr sz="1800" b="1" spc="-5" dirty="0">
                <a:latin typeface="Arial"/>
                <a:cs typeface="Arial"/>
              </a:rPr>
              <a:t>t</a:t>
            </a:r>
            <a:r>
              <a:rPr sz="1800" b="1" spc="-20" dirty="0">
                <a:latin typeface="Arial"/>
                <a:cs typeface="Arial"/>
              </a:rPr>
              <a:t> </a:t>
            </a:r>
            <a:r>
              <a:rPr sz="1800" b="1" dirty="0">
                <a:latin typeface="Arial"/>
                <a:cs typeface="Arial"/>
              </a:rPr>
              <a:t>si</a:t>
            </a:r>
            <a:r>
              <a:rPr sz="1800" b="1" spc="10" dirty="0">
                <a:latin typeface="Arial"/>
                <a:cs typeface="Arial"/>
              </a:rPr>
              <a:t>z</a:t>
            </a:r>
            <a:r>
              <a:rPr sz="1800" b="1" spc="-5" dirty="0">
                <a:latin typeface="Arial"/>
                <a:cs typeface="Arial"/>
              </a:rPr>
              <a:t>e</a:t>
            </a:r>
            <a:r>
              <a:rPr sz="1800" b="1" spc="-60" dirty="0">
                <a:latin typeface="Arial"/>
                <a:cs typeface="Arial"/>
              </a:rPr>
              <a:t> </a:t>
            </a:r>
            <a:r>
              <a:rPr sz="1800" b="1" dirty="0">
                <a:latin typeface="Arial"/>
                <a:cs typeface="Arial"/>
              </a:rPr>
              <a:t>of</a:t>
            </a:r>
            <a:r>
              <a:rPr sz="1800" b="1" spc="5" dirty="0">
                <a:latin typeface="Arial"/>
                <a:cs typeface="Arial"/>
              </a:rPr>
              <a:t> </a:t>
            </a:r>
            <a:r>
              <a:rPr sz="1800" b="1" dirty="0">
                <a:latin typeface="Arial"/>
                <a:cs typeface="Arial"/>
              </a:rPr>
              <a:t>t</a:t>
            </a:r>
            <a:r>
              <a:rPr sz="1800" b="1" spc="40" dirty="0">
                <a:latin typeface="Arial"/>
                <a:cs typeface="Arial"/>
              </a:rPr>
              <a:t>w</a:t>
            </a:r>
            <a:r>
              <a:rPr sz="1800" b="1" dirty="0">
                <a:latin typeface="Arial"/>
                <a:cs typeface="Arial"/>
              </a:rPr>
              <a:t>o</a:t>
            </a:r>
            <a:endParaRPr sz="1800">
              <a:latin typeface="Arial"/>
              <a:cs typeface="Arial"/>
            </a:endParaRPr>
          </a:p>
        </p:txBody>
      </p:sp>
      <p:sp>
        <p:nvSpPr>
          <p:cNvPr id="13" name="object 13"/>
          <p:cNvSpPr txBox="1">
            <a:spLocks noGrp="1"/>
          </p:cNvSpPr>
          <p:nvPr>
            <p:ph type="body" idx="1"/>
          </p:nvPr>
        </p:nvSpPr>
        <p:spPr>
          <a:prstGeom prst="rect">
            <a:avLst/>
          </a:prstGeom>
        </p:spPr>
        <p:txBody>
          <a:bodyPr vert="horz" wrap="square" lIns="0" tIns="12700" rIns="0" bIns="0" rtlCol="0">
            <a:spAutoFit/>
          </a:bodyPr>
          <a:lstStyle/>
          <a:p>
            <a:pPr marL="91440">
              <a:lnSpc>
                <a:spcPts val="2039"/>
              </a:lnSpc>
              <a:spcBef>
                <a:spcPts val="100"/>
              </a:spcBef>
            </a:pPr>
            <a:r>
              <a:rPr dirty="0"/>
              <a:t>Operation</a:t>
            </a:r>
          </a:p>
          <a:p>
            <a:pPr marL="548640" indent="-140970">
              <a:lnSpc>
                <a:spcPts val="1910"/>
              </a:lnSpc>
              <a:buFont typeface="Arial MT"/>
              <a:buChar char="-"/>
              <a:tabLst>
                <a:tab pos="549275" algn="l"/>
              </a:tabLst>
            </a:pPr>
            <a:r>
              <a:rPr spc="-5" dirty="0"/>
              <a:t>CPU</a:t>
            </a:r>
            <a:r>
              <a:rPr spc="-35" dirty="0"/>
              <a:t> </a:t>
            </a:r>
            <a:r>
              <a:rPr dirty="0"/>
              <a:t>generates</a:t>
            </a:r>
            <a:r>
              <a:rPr spc="-75" dirty="0"/>
              <a:t> </a:t>
            </a:r>
            <a:r>
              <a:rPr spc="-5" dirty="0"/>
              <a:t>a</a:t>
            </a:r>
            <a:r>
              <a:rPr spc="5" dirty="0"/>
              <a:t> </a:t>
            </a:r>
            <a:r>
              <a:rPr dirty="0"/>
              <a:t>memory</a:t>
            </a:r>
            <a:r>
              <a:rPr spc="-55" dirty="0"/>
              <a:t> </a:t>
            </a:r>
            <a:r>
              <a:rPr spc="-25" dirty="0"/>
              <a:t>address(TAG;</a:t>
            </a:r>
            <a:r>
              <a:rPr spc="75" dirty="0"/>
              <a:t> </a:t>
            </a:r>
            <a:r>
              <a:rPr spc="-5" dirty="0"/>
              <a:t>INDEX)</a:t>
            </a:r>
          </a:p>
          <a:p>
            <a:pPr marL="539750" indent="-132080">
              <a:lnSpc>
                <a:spcPts val="1895"/>
              </a:lnSpc>
              <a:buFont typeface="Arial MT"/>
              <a:buChar char="-"/>
              <a:tabLst>
                <a:tab pos="540385" algn="l"/>
                <a:tab pos="3625215" algn="l"/>
              </a:tabLst>
            </a:pPr>
            <a:r>
              <a:rPr spc="-25" dirty="0"/>
              <a:t>Access</a:t>
            </a:r>
            <a:r>
              <a:rPr spc="120" dirty="0"/>
              <a:t> </a:t>
            </a:r>
            <a:r>
              <a:rPr dirty="0"/>
              <a:t>Cache</a:t>
            </a:r>
            <a:r>
              <a:rPr spc="-20" dirty="0"/>
              <a:t> </a:t>
            </a:r>
            <a:r>
              <a:rPr spc="5" dirty="0"/>
              <a:t>with</a:t>
            </a:r>
            <a:r>
              <a:rPr spc="-25" dirty="0"/>
              <a:t> </a:t>
            </a:r>
            <a:r>
              <a:rPr spc="-5" dirty="0"/>
              <a:t>INDEX,	</a:t>
            </a:r>
            <a:r>
              <a:rPr dirty="0"/>
              <a:t>(Cache</a:t>
            </a:r>
            <a:r>
              <a:rPr spc="-60" dirty="0"/>
              <a:t> </a:t>
            </a:r>
            <a:r>
              <a:rPr spc="5" dirty="0"/>
              <a:t>word</a:t>
            </a:r>
            <a:r>
              <a:rPr spc="-45" dirty="0"/>
              <a:t> </a:t>
            </a:r>
            <a:r>
              <a:rPr dirty="0"/>
              <a:t>=</a:t>
            </a:r>
            <a:r>
              <a:rPr spc="-20" dirty="0"/>
              <a:t> </a:t>
            </a:r>
            <a:r>
              <a:rPr dirty="0"/>
              <a:t>(tag</a:t>
            </a:r>
            <a:r>
              <a:rPr spc="-20" dirty="0"/>
              <a:t> </a:t>
            </a:r>
            <a:r>
              <a:rPr dirty="0"/>
              <a:t>0,</a:t>
            </a:r>
            <a:r>
              <a:rPr spc="-25" dirty="0"/>
              <a:t> </a:t>
            </a:r>
            <a:r>
              <a:rPr dirty="0"/>
              <a:t>data</a:t>
            </a:r>
            <a:r>
              <a:rPr spc="-15" dirty="0"/>
              <a:t> </a:t>
            </a:r>
            <a:r>
              <a:rPr dirty="0"/>
              <a:t>0);</a:t>
            </a:r>
            <a:r>
              <a:rPr spc="-50" dirty="0"/>
              <a:t> </a:t>
            </a:r>
            <a:r>
              <a:rPr dirty="0"/>
              <a:t>(tag 1,</a:t>
            </a:r>
            <a:r>
              <a:rPr spc="-45" dirty="0"/>
              <a:t> </a:t>
            </a:r>
            <a:r>
              <a:rPr dirty="0"/>
              <a:t>data</a:t>
            </a:r>
            <a:r>
              <a:rPr spc="-10" dirty="0"/>
              <a:t> </a:t>
            </a:r>
            <a:r>
              <a:rPr dirty="0"/>
              <a:t>1))</a:t>
            </a:r>
          </a:p>
          <a:p>
            <a:pPr marL="548640" indent="-140970">
              <a:lnSpc>
                <a:spcPts val="1900"/>
              </a:lnSpc>
              <a:buFont typeface="Arial MT"/>
              <a:buChar char="-"/>
              <a:tabLst>
                <a:tab pos="549275" algn="l"/>
              </a:tabLst>
            </a:pPr>
            <a:r>
              <a:rPr dirty="0"/>
              <a:t>Compare</a:t>
            </a:r>
            <a:r>
              <a:rPr spc="-65" dirty="0"/>
              <a:t> </a:t>
            </a:r>
            <a:r>
              <a:rPr spc="-60" dirty="0"/>
              <a:t>TAG</a:t>
            </a:r>
            <a:r>
              <a:rPr spc="10" dirty="0"/>
              <a:t> </a:t>
            </a:r>
            <a:r>
              <a:rPr dirty="0"/>
              <a:t>and</a:t>
            </a:r>
            <a:r>
              <a:rPr spc="-20" dirty="0"/>
              <a:t> </a:t>
            </a:r>
            <a:r>
              <a:rPr dirty="0"/>
              <a:t>tag</a:t>
            </a:r>
            <a:r>
              <a:rPr spc="-20" dirty="0"/>
              <a:t> </a:t>
            </a:r>
            <a:r>
              <a:rPr dirty="0"/>
              <a:t>0</a:t>
            </a:r>
            <a:r>
              <a:rPr spc="-20" dirty="0"/>
              <a:t> </a:t>
            </a:r>
            <a:r>
              <a:rPr dirty="0"/>
              <a:t>and</a:t>
            </a:r>
            <a:r>
              <a:rPr spc="-45" dirty="0"/>
              <a:t> </a:t>
            </a:r>
            <a:r>
              <a:rPr dirty="0"/>
              <a:t>then</a:t>
            </a:r>
            <a:r>
              <a:rPr spc="-20" dirty="0"/>
              <a:t> </a:t>
            </a:r>
            <a:r>
              <a:rPr dirty="0"/>
              <a:t>tag</a:t>
            </a:r>
            <a:r>
              <a:rPr spc="-45" dirty="0"/>
              <a:t> </a:t>
            </a:r>
            <a:r>
              <a:rPr dirty="0"/>
              <a:t>1</a:t>
            </a:r>
          </a:p>
          <a:p>
            <a:pPr marL="548640" indent="-140970">
              <a:lnSpc>
                <a:spcPts val="1895"/>
              </a:lnSpc>
              <a:buFont typeface="Arial MT"/>
              <a:buChar char="-"/>
              <a:tabLst>
                <a:tab pos="549275" algn="l"/>
              </a:tabLst>
            </a:pPr>
            <a:r>
              <a:rPr dirty="0"/>
              <a:t>If</a:t>
            </a:r>
            <a:r>
              <a:rPr spc="-25" dirty="0"/>
              <a:t> </a:t>
            </a:r>
            <a:r>
              <a:rPr dirty="0"/>
              <a:t>tag</a:t>
            </a:r>
            <a:r>
              <a:rPr spc="-20" dirty="0"/>
              <a:t> </a:t>
            </a:r>
            <a:r>
              <a:rPr dirty="0"/>
              <a:t>i =</a:t>
            </a:r>
            <a:r>
              <a:rPr spc="-20" dirty="0"/>
              <a:t> </a:t>
            </a:r>
            <a:r>
              <a:rPr spc="-60" dirty="0"/>
              <a:t>TAG</a:t>
            </a:r>
            <a:r>
              <a:rPr spc="15" dirty="0"/>
              <a:t> </a:t>
            </a:r>
            <a:r>
              <a:rPr dirty="0"/>
              <a:t>-&gt;</a:t>
            </a:r>
            <a:r>
              <a:rPr spc="5" dirty="0"/>
              <a:t> </a:t>
            </a:r>
            <a:r>
              <a:rPr spc="-5" dirty="0"/>
              <a:t>Hit,</a:t>
            </a:r>
            <a:r>
              <a:rPr spc="450" dirty="0"/>
              <a:t> </a:t>
            </a:r>
            <a:r>
              <a:rPr spc="-5" dirty="0"/>
              <a:t>CPU</a:t>
            </a:r>
            <a:r>
              <a:rPr spc="-25" dirty="0"/>
              <a:t> </a:t>
            </a:r>
            <a:r>
              <a:rPr dirty="0"/>
              <a:t>&lt;-</a:t>
            </a:r>
            <a:r>
              <a:rPr spc="-5" dirty="0"/>
              <a:t> </a:t>
            </a:r>
            <a:r>
              <a:rPr dirty="0"/>
              <a:t>data</a:t>
            </a:r>
            <a:r>
              <a:rPr spc="-40" dirty="0"/>
              <a:t> </a:t>
            </a:r>
            <a:r>
              <a:rPr dirty="0"/>
              <a:t>i</a:t>
            </a:r>
          </a:p>
          <a:p>
            <a:pPr marL="548640" indent="-140970">
              <a:lnSpc>
                <a:spcPts val="1970"/>
              </a:lnSpc>
              <a:buFont typeface="Arial MT"/>
              <a:buChar char="-"/>
              <a:tabLst>
                <a:tab pos="549275" algn="l"/>
              </a:tabLst>
            </a:pPr>
            <a:r>
              <a:rPr dirty="0"/>
              <a:t>If</a:t>
            </a:r>
            <a:r>
              <a:rPr spc="-35" dirty="0"/>
              <a:t> </a:t>
            </a:r>
            <a:r>
              <a:rPr dirty="0"/>
              <a:t>tag</a:t>
            </a:r>
            <a:r>
              <a:rPr spc="-30" dirty="0"/>
              <a:t> </a:t>
            </a:r>
            <a:r>
              <a:rPr dirty="0"/>
              <a:t>i</a:t>
            </a:r>
            <a:r>
              <a:rPr spc="-25" dirty="0"/>
              <a:t> </a:t>
            </a:r>
            <a:r>
              <a:rPr b="0" dirty="0">
                <a:latin typeface="Symbol"/>
                <a:cs typeface="Symbol"/>
              </a:rPr>
              <a:t></a:t>
            </a:r>
            <a:r>
              <a:rPr b="0" spc="40" dirty="0">
                <a:latin typeface="Times New Roman"/>
                <a:cs typeface="Times New Roman"/>
              </a:rPr>
              <a:t> </a:t>
            </a:r>
            <a:r>
              <a:rPr spc="-60" dirty="0"/>
              <a:t>TAG</a:t>
            </a:r>
            <a:r>
              <a:rPr spc="-20" dirty="0"/>
              <a:t> </a:t>
            </a:r>
            <a:r>
              <a:rPr spc="-5" dirty="0"/>
              <a:t>-&gt; </a:t>
            </a:r>
            <a:r>
              <a:rPr dirty="0"/>
              <a:t>Miss,</a:t>
            </a:r>
          </a:p>
          <a:p>
            <a:pPr marL="527050" marR="2397760" indent="8890">
              <a:lnSpc>
                <a:spcPts val="1939"/>
              </a:lnSpc>
              <a:spcBef>
                <a:spcPts val="190"/>
              </a:spcBef>
            </a:pPr>
            <a:r>
              <a:rPr dirty="0"/>
              <a:t>Replace either (tag 0, data 0) </a:t>
            </a:r>
            <a:r>
              <a:rPr spc="-5" dirty="0"/>
              <a:t>or </a:t>
            </a:r>
            <a:r>
              <a:rPr dirty="0"/>
              <a:t>(tag 1, data 1), </a:t>
            </a:r>
            <a:r>
              <a:rPr spc="5" dirty="0"/>
              <a:t> </a:t>
            </a:r>
            <a:r>
              <a:rPr spc="-25" dirty="0"/>
              <a:t>Assume </a:t>
            </a:r>
            <a:r>
              <a:rPr dirty="0"/>
              <a:t>(tag 0, data 0) </a:t>
            </a:r>
            <a:r>
              <a:rPr spc="-5" dirty="0"/>
              <a:t>is selected for </a:t>
            </a:r>
            <a:r>
              <a:rPr dirty="0"/>
              <a:t>replacement, </a:t>
            </a:r>
            <a:r>
              <a:rPr spc="-490" dirty="0"/>
              <a:t> </a:t>
            </a:r>
            <a:r>
              <a:rPr dirty="0"/>
              <a:t>(Why</a:t>
            </a:r>
            <a:r>
              <a:rPr spc="-40" dirty="0"/>
              <a:t> </a:t>
            </a:r>
            <a:r>
              <a:rPr dirty="0"/>
              <a:t>(tag</a:t>
            </a:r>
            <a:r>
              <a:rPr spc="5" dirty="0"/>
              <a:t> </a:t>
            </a:r>
            <a:r>
              <a:rPr dirty="0"/>
              <a:t>0,</a:t>
            </a:r>
            <a:r>
              <a:rPr spc="-40" dirty="0"/>
              <a:t> </a:t>
            </a:r>
            <a:r>
              <a:rPr dirty="0"/>
              <a:t>data</a:t>
            </a:r>
            <a:r>
              <a:rPr spc="-15" dirty="0"/>
              <a:t> </a:t>
            </a:r>
            <a:r>
              <a:rPr dirty="0"/>
              <a:t>0)</a:t>
            </a:r>
            <a:r>
              <a:rPr spc="-25" dirty="0"/>
              <a:t> </a:t>
            </a:r>
            <a:r>
              <a:rPr dirty="0"/>
              <a:t>instead</a:t>
            </a:r>
            <a:r>
              <a:rPr spc="-55" dirty="0"/>
              <a:t> </a:t>
            </a:r>
            <a:r>
              <a:rPr dirty="0"/>
              <a:t>of</a:t>
            </a:r>
            <a:r>
              <a:rPr spc="-30" dirty="0"/>
              <a:t> </a:t>
            </a:r>
            <a:r>
              <a:rPr dirty="0"/>
              <a:t>(tag</a:t>
            </a:r>
            <a:r>
              <a:rPr spc="-15" dirty="0"/>
              <a:t> </a:t>
            </a:r>
            <a:r>
              <a:rPr dirty="0"/>
              <a:t>1,</a:t>
            </a:r>
            <a:r>
              <a:rPr spc="-20" dirty="0"/>
              <a:t> </a:t>
            </a:r>
            <a:r>
              <a:rPr dirty="0"/>
              <a:t>data</a:t>
            </a:r>
            <a:r>
              <a:rPr spc="-35" dirty="0"/>
              <a:t> </a:t>
            </a:r>
            <a:r>
              <a:rPr dirty="0"/>
              <a:t>1)</a:t>
            </a:r>
            <a:r>
              <a:rPr spc="-30" dirty="0"/>
              <a:t> </a:t>
            </a:r>
            <a:r>
              <a:rPr dirty="0"/>
              <a:t>?)</a:t>
            </a:r>
          </a:p>
          <a:p>
            <a:pPr marL="536575" marR="2185670">
              <a:lnSpc>
                <a:spcPts val="1900"/>
              </a:lnSpc>
              <a:spcBef>
                <a:spcPts val="20"/>
              </a:spcBef>
            </a:pPr>
            <a:r>
              <a:rPr dirty="0"/>
              <a:t>M[tag 0, </a:t>
            </a:r>
            <a:r>
              <a:rPr spc="-5" dirty="0"/>
              <a:t>INDEX] </a:t>
            </a:r>
            <a:r>
              <a:rPr dirty="0"/>
              <a:t>&lt;- </a:t>
            </a:r>
            <a:r>
              <a:rPr spc="-5" dirty="0"/>
              <a:t>Cache[INDEX](data </a:t>
            </a:r>
            <a:r>
              <a:rPr dirty="0"/>
              <a:t>0) </a:t>
            </a:r>
            <a:r>
              <a:rPr spc="5" dirty="0"/>
              <a:t> </a:t>
            </a:r>
            <a:r>
              <a:rPr spc="-5" dirty="0"/>
              <a:t>Cache[INDEX](tag</a:t>
            </a:r>
            <a:r>
              <a:rPr spc="-50" dirty="0"/>
              <a:t> </a:t>
            </a:r>
            <a:r>
              <a:rPr dirty="0"/>
              <a:t>0,</a:t>
            </a:r>
            <a:r>
              <a:rPr spc="-10" dirty="0"/>
              <a:t> </a:t>
            </a:r>
            <a:r>
              <a:rPr dirty="0"/>
              <a:t>data</a:t>
            </a:r>
            <a:r>
              <a:rPr spc="-20" dirty="0"/>
              <a:t> </a:t>
            </a:r>
            <a:r>
              <a:rPr dirty="0"/>
              <a:t>0)</a:t>
            </a:r>
            <a:r>
              <a:rPr spc="-10" dirty="0"/>
              <a:t> </a:t>
            </a:r>
            <a:r>
              <a:rPr dirty="0"/>
              <a:t>&lt;-</a:t>
            </a:r>
            <a:r>
              <a:rPr spc="10" dirty="0"/>
              <a:t> </a:t>
            </a:r>
            <a:r>
              <a:rPr spc="-50" dirty="0"/>
              <a:t>(TAG,</a:t>
            </a:r>
            <a:r>
              <a:rPr spc="80" dirty="0"/>
              <a:t> </a:t>
            </a:r>
            <a:r>
              <a:rPr spc="-30" dirty="0"/>
              <a:t>M[TAG,INDEX]),</a:t>
            </a:r>
          </a:p>
          <a:p>
            <a:pPr marL="536575">
              <a:lnSpc>
                <a:spcPts val="1870"/>
              </a:lnSpc>
            </a:pPr>
            <a:r>
              <a:rPr spc="-5" dirty="0"/>
              <a:t>CPU</a:t>
            </a:r>
            <a:r>
              <a:rPr spc="-40" dirty="0"/>
              <a:t> </a:t>
            </a:r>
            <a:r>
              <a:rPr dirty="0"/>
              <a:t>&lt;-</a:t>
            </a:r>
            <a:r>
              <a:rPr spc="-30" dirty="0"/>
              <a:t> </a:t>
            </a:r>
            <a:r>
              <a:rPr spc="-5" dirty="0"/>
              <a:t>Cache[INDEX](data</a:t>
            </a:r>
            <a:r>
              <a:rPr spc="-65" dirty="0"/>
              <a:t> </a:t>
            </a:r>
            <a:r>
              <a:rPr spc="5" dirty="0"/>
              <a:t>0)</a:t>
            </a:r>
          </a:p>
        </p:txBody>
      </p:sp>
      <p:pic>
        <p:nvPicPr>
          <p:cNvPr id="17" name="Picture 16">
            <a:extLst>
              <a:ext uri="{FF2B5EF4-FFF2-40B4-BE49-F238E27FC236}">
                <a16:creationId xmlns:a16="http://schemas.microsoft.com/office/drawing/2014/main" xmlns="" id="{C50290E2-945D-1168-16CF-9F90CB6940C9}"/>
              </a:ext>
            </a:extLst>
          </p:cNvPr>
          <p:cNvPicPr>
            <a:picLocks noChangeAspect="1"/>
          </p:cNvPicPr>
          <p:nvPr/>
        </p:nvPicPr>
        <p:blipFill>
          <a:blip r:embed="rId2"/>
          <a:stretch>
            <a:fillRect/>
          </a:stretch>
        </p:blipFill>
        <p:spPr>
          <a:xfrm>
            <a:off x="1900414" y="1752600"/>
            <a:ext cx="4119386" cy="173801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221615" cy="23812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Arial"/>
                <a:cs typeface="Arial"/>
              </a:rPr>
              <a:t>16</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6" name="object 6"/>
          <p:cNvSpPr/>
          <p:nvPr/>
        </p:nvSpPr>
        <p:spPr>
          <a:xfrm>
            <a:off x="136270" y="281686"/>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456996" y="278638"/>
            <a:ext cx="7903845" cy="6136552"/>
          </a:xfrm>
          <a:prstGeom prst="rect">
            <a:avLst/>
          </a:prstGeom>
        </p:spPr>
        <p:txBody>
          <a:bodyPr vert="horz" wrap="square" lIns="0" tIns="12700" rIns="0" bIns="0" rtlCol="0">
            <a:spAutoFit/>
          </a:bodyPr>
          <a:lstStyle/>
          <a:p>
            <a:pPr marL="337820" algn="ctr">
              <a:lnSpc>
                <a:spcPct val="100000"/>
              </a:lnSpc>
              <a:spcBef>
                <a:spcPts val="100"/>
              </a:spcBef>
              <a:tabLst>
                <a:tab pos="1593850" algn="l"/>
                <a:tab pos="4081779" algn="l"/>
              </a:tabLst>
            </a:pPr>
            <a:r>
              <a:rPr sz="2400" b="1" u="sng" spc="-5" dirty="0">
                <a:latin typeface="Arial"/>
                <a:cs typeface="Arial"/>
              </a:rPr>
              <a:t>BLOCK	</a:t>
            </a:r>
            <a:r>
              <a:rPr sz="2400" b="1" u="sng" spc="-10" dirty="0">
                <a:latin typeface="Arial"/>
                <a:cs typeface="Arial"/>
              </a:rPr>
              <a:t>REPLACEMENT	</a:t>
            </a:r>
            <a:r>
              <a:rPr sz="2400" b="1" u="sng" dirty="0">
                <a:latin typeface="Arial"/>
                <a:cs typeface="Arial"/>
              </a:rPr>
              <a:t>POLICY</a:t>
            </a:r>
            <a:endParaRPr sz="2400" u="sng" dirty="0">
              <a:latin typeface="Arial"/>
              <a:cs typeface="Arial"/>
            </a:endParaRPr>
          </a:p>
          <a:p>
            <a:pPr marL="12700">
              <a:lnSpc>
                <a:spcPct val="100000"/>
              </a:lnSpc>
              <a:spcBef>
                <a:spcPts val="1730"/>
              </a:spcBef>
            </a:pPr>
            <a:r>
              <a:rPr sz="1800" b="1" dirty="0">
                <a:latin typeface="Arial"/>
                <a:cs typeface="Arial"/>
              </a:rPr>
              <a:t>Many</a:t>
            </a:r>
            <a:r>
              <a:rPr sz="1800" b="1" spc="-25" dirty="0">
                <a:latin typeface="Arial"/>
                <a:cs typeface="Arial"/>
              </a:rPr>
              <a:t> </a:t>
            </a:r>
            <a:r>
              <a:rPr sz="1800" b="1" dirty="0">
                <a:latin typeface="Arial"/>
                <a:cs typeface="Arial"/>
              </a:rPr>
              <a:t>different</a:t>
            </a:r>
            <a:r>
              <a:rPr sz="1800" b="1" spc="-55" dirty="0">
                <a:latin typeface="Arial"/>
                <a:cs typeface="Arial"/>
              </a:rPr>
              <a:t> </a:t>
            </a:r>
            <a:r>
              <a:rPr sz="1800" b="1" dirty="0">
                <a:latin typeface="Arial"/>
                <a:cs typeface="Arial"/>
              </a:rPr>
              <a:t>block</a:t>
            </a:r>
            <a:r>
              <a:rPr sz="1800" b="1" spc="-5" dirty="0">
                <a:latin typeface="Arial"/>
                <a:cs typeface="Arial"/>
              </a:rPr>
              <a:t> replacement</a:t>
            </a:r>
            <a:r>
              <a:rPr sz="1800" b="1" spc="-45" dirty="0">
                <a:latin typeface="Arial"/>
                <a:cs typeface="Arial"/>
              </a:rPr>
              <a:t> </a:t>
            </a:r>
            <a:r>
              <a:rPr sz="1800" b="1" dirty="0">
                <a:latin typeface="Arial"/>
                <a:cs typeface="Arial"/>
              </a:rPr>
              <a:t>policies</a:t>
            </a:r>
            <a:r>
              <a:rPr sz="1800" b="1" spc="-80" dirty="0">
                <a:latin typeface="Arial"/>
                <a:cs typeface="Arial"/>
              </a:rPr>
              <a:t> </a:t>
            </a:r>
            <a:r>
              <a:rPr sz="1800" b="1" dirty="0">
                <a:latin typeface="Arial"/>
                <a:cs typeface="Arial"/>
              </a:rPr>
              <a:t>are </a:t>
            </a:r>
            <a:r>
              <a:rPr sz="1800" b="1" spc="-5" dirty="0">
                <a:latin typeface="Arial"/>
                <a:cs typeface="Arial"/>
              </a:rPr>
              <a:t>available</a:t>
            </a:r>
            <a:endParaRPr sz="1800" dirty="0">
              <a:latin typeface="Arial"/>
              <a:cs typeface="Arial"/>
            </a:endParaRPr>
          </a:p>
          <a:p>
            <a:pPr marL="12700">
              <a:lnSpc>
                <a:spcPct val="100000"/>
              </a:lnSpc>
              <a:spcBef>
                <a:spcPts val="1705"/>
              </a:spcBef>
            </a:pPr>
            <a:r>
              <a:rPr sz="1800" b="1" dirty="0">
                <a:latin typeface="Arial"/>
                <a:cs typeface="Arial"/>
              </a:rPr>
              <a:t>LRU(Least</a:t>
            </a:r>
            <a:r>
              <a:rPr sz="1800" b="1" spc="-70" dirty="0">
                <a:latin typeface="Arial"/>
                <a:cs typeface="Arial"/>
              </a:rPr>
              <a:t> </a:t>
            </a:r>
            <a:r>
              <a:rPr sz="1800" b="1" dirty="0">
                <a:latin typeface="Arial"/>
                <a:cs typeface="Arial"/>
              </a:rPr>
              <a:t>Recently</a:t>
            </a:r>
            <a:r>
              <a:rPr sz="1800" b="1" spc="-70" dirty="0">
                <a:latin typeface="Arial"/>
                <a:cs typeface="Arial"/>
              </a:rPr>
              <a:t> </a:t>
            </a:r>
            <a:r>
              <a:rPr sz="1800" b="1" dirty="0">
                <a:latin typeface="Arial"/>
                <a:cs typeface="Arial"/>
              </a:rPr>
              <a:t>Used)</a:t>
            </a:r>
            <a:r>
              <a:rPr sz="1800" b="1" spc="-10" dirty="0">
                <a:latin typeface="Arial"/>
                <a:cs typeface="Arial"/>
              </a:rPr>
              <a:t> </a:t>
            </a:r>
            <a:r>
              <a:rPr sz="1800" b="1" dirty="0">
                <a:latin typeface="Arial"/>
                <a:cs typeface="Arial"/>
              </a:rPr>
              <a:t>is</a:t>
            </a:r>
            <a:r>
              <a:rPr sz="1800" b="1" spc="-40" dirty="0">
                <a:latin typeface="Arial"/>
                <a:cs typeface="Arial"/>
              </a:rPr>
              <a:t> </a:t>
            </a:r>
            <a:r>
              <a:rPr sz="1800" b="1" spc="5" dirty="0">
                <a:latin typeface="Arial"/>
                <a:cs typeface="Arial"/>
              </a:rPr>
              <a:t>most</a:t>
            </a:r>
            <a:r>
              <a:rPr sz="1800" b="1" spc="-30" dirty="0">
                <a:latin typeface="Arial"/>
                <a:cs typeface="Arial"/>
              </a:rPr>
              <a:t> </a:t>
            </a:r>
            <a:r>
              <a:rPr sz="1800" b="1" dirty="0">
                <a:latin typeface="Arial"/>
                <a:cs typeface="Arial"/>
              </a:rPr>
              <a:t>easy</a:t>
            </a:r>
            <a:r>
              <a:rPr sz="1800" b="1" spc="-70" dirty="0">
                <a:latin typeface="Arial"/>
                <a:cs typeface="Arial"/>
              </a:rPr>
              <a:t> </a:t>
            </a:r>
            <a:r>
              <a:rPr sz="1800" b="1" dirty="0">
                <a:latin typeface="Arial"/>
                <a:cs typeface="Arial"/>
              </a:rPr>
              <a:t>to</a:t>
            </a:r>
            <a:r>
              <a:rPr sz="1800" b="1" spc="-25" dirty="0">
                <a:latin typeface="Arial"/>
                <a:cs typeface="Arial"/>
              </a:rPr>
              <a:t> </a:t>
            </a:r>
            <a:r>
              <a:rPr sz="1800" b="1" dirty="0">
                <a:latin typeface="Arial"/>
                <a:cs typeface="Arial"/>
              </a:rPr>
              <a:t>implement</a:t>
            </a:r>
            <a:endParaRPr sz="1800" dirty="0">
              <a:latin typeface="Arial"/>
              <a:cs typeface="Arial"/>
            </a:endParaRPr>
          </a:p>
          <a:p>
            <a:pPr marR="169545" algn="r">
              <a:lnSpc>
                <a:spcPct val="100000"/>
              </a:lnSpc>
              <a:spcBef>
                <a:spcPts val="1150"/>
              </a:spcBef>
            </a:pPr>
            <a:r>
              <a:rPr sz="1800" b="1" dirty="0">
                <a:latin typeface="Arial"/>
                <a:cs typeface="Arial"/>
              </a:rPr>
              <a:t>Cache</a:t>
            </a:r>
            <a:r>
              <a:rPr sz="1800" b="1" spc="-55" dirty="0">
                <a:latin typeface="Arial"/>
                <a:cs typeface="Arial"/>
              </a:rPr>
              <a:t> </a:t>
            </a:r>
            <a:r>
              <a:rPr sz="1800" b="1" spc="5" dirty="0">
                <a:latin typeface="Arial"/>
                <a:cs typeface="Arial"/>
              </a:rPr>
              <a:t>word</a:t>
            </a:r>
            <a:r>
              <a:rPr sz="1800" b="1" spc="-15" dirty="0">
                <a:latin typeface="Arial"/>
                <a:cs typeface="Arial"/>
              </a:rPr>
              <a:t> </a:t>
            </a:r>
            <a:r>
              <a:rPr sz="1800" b="1" dirty="0">
                <a:latin typeface="Arial"/>
                <a:cs typeface="Arial"/>
              </a:rPr>
              <a:t>=</a:t>
            </a:r>
            <a:r>
              <a:rPr sz="1800" b="1" spc="-20" dirty="0">
                <a:latin typeface="Arial"/>
                <a:cs typeface="Arial"/>
              </a:rPr>
              <a:t> </a:t>
            </a:r>
            <a:r>
              <a:rPr sz="1800" b="1" dirty="0">
                <a:latin typeface="Arial"/>
                <a:cs typeface="Arial"/>
              </a:rPr>
              <a:t>(tag</a:t>
            </a:r>
            <a:r>
              <a:rPr sz="1800" b="1" spc="5" dirty="0">
                <a:latin typeface="Arial"/>
                <a:cs typeface="Arial"/>
              </a:rPr>
              <a:t> </a:t>
            </a:r>
            <a:r>
              <a:rPr sz="1800" b="1" dirty="0">
                <a:latin typeface="Arial"/>
                <a:cs typeface="Arial"/>
              </a:rPr>
              <a:t>0,</a:t>
            </a:r>
            <a:r>
              <a:rPr sz="1800" b="1" spc="-35" dirty="0">
                <a:latin typeface="Arial"/>
                <a:cs typeface="Arial"/>
              </a:rPr>
              <a:t> </a:t>
            </a:r>
            <a:r>
              <a:rPr sz="1800" b="1" dirty="0">
                <a:latin typeface="Arial"/>
                <a:cs typeface="Arial"/>
              </a:rPr>
              <a:t>data</a:t>
            </a:r>
            <a:r>
              <a:rPr sz="1800" b="1" spc="-10" dirty="0">
                <a:latin typeface="Arial"/>
                <a:cs typeface="Arial"/>
              </a:rPr>
              <a:t> </a:t>
            </a:r>
            <a:r>
              <a:rPr sz="1800" b="1" dirty="0">
                <a:latin typeface="Arial"/>
                <a:cs typeface="Arial"/>
              </a:rPr>
              <a:t>0,</a:t>
            </a:r>
            <a:r>
              <a:rPr sz="1800" b="1" spc="5" dirty="0">
                <a:latin typeface="Arial"/>
                <a:cs typeface="Arial"/>
              </a:rPr>
              <a:t> </a:t>
            </a:r>
            <a:r>
              <a:rPr sz="1800" b="1" i="1" spc="-5" dirty="0">
                <a:latin typeface="Arial"/>
                <a:cs typeface="Arial"/>
              </a:rPr>
              <a:t>U0</a:t>
            </a:r>
            <a:r>
              <a:rPr sz="1800" b="1" spc="-5" dirty="0">
                <a:latin typeface="Arial"/>
                <a:cs typeface="Arial"/>
              </a:rPr>
              <a:t>);(tag</a:t>
            </a:r>
            <a:r>
              <a:rPr sz="1800" b="1" spc="-40" dirty="0">
                <a:latin typeface="Arial"/>
                <a:cs typeface="Arial"/>
              </a:rPr>
              <a:t> </a:t>
            </a:r>
            <a:r>
              <a:rPr sz="1800" b="1" dirty="0">
                <a:latin typeface="Arial"/>
                <a:cs typeface="Arial"/>
              </a:rPr>
              <a:t>1,</a:t>
            </a:r>
            <a:r>
              <a:rPr sz="1800" b="1" spc="-15" dirty="0">
                <a:latin typeface="Arial"/>
                <a:cs typeface="Arial"/>
              </a:rPr>
              <a:t> </a:t>
            </a:r>
            <a:r>
              <a:rPr sz="1800" b="1" dirty="0">
                <a:latin typeface="Arial"/>
                <a:cs typeface="Arial"/>
              </a:rPr>
              <a:t>data</a:t>
            </a:r>
            <a:r>
              <a:rPr sz="1800" b="1" spc="-10" dirty="0">
                <a:latin typeface="Arial"/>
                <a:cs typeface="Arial"/>
              </a:rPr>
              <a:t> </a:t>
            </a:r>
            <a:r>
              <a:rPr sz="1800" b="1" dirty="0">
                <a:latin typeface="Arial"/>
                <a:cs typeface="Arial"/>
              </a:rPr>
              <a:t>1,</a:t>
            </a:r>
            <a:r>
              <a:rPr sz="1800" b="1" spc="-20" dirty="0">
                <a:latin typeface="Arial"/>
                <a:cs typeface="Arial"/>
              </a:rPr>
              <a:t> </a:t>
            </a:r>
            <a:r>
              <a:rPr sz="1800" b="1" i="1" spc="-5" dirty="0">
                <a:latin typeface="Arial"/>
                <a:cs typeface="Arial"/>
              </a:rPr>
              <a:t>U1</a:t>
            </a:r>
            <a:r>
              <a:rPr sz="1800" b="1" spc="-5" dirty="0">
                <a:latin typeface="Arial"/>
                <a:cs typeface="Arial"/>
              </a:rPr>
              <a:t>),</a:t>
            </a:r>
            <a:r>
              <a:rPr sz="1800" b="1" spc="-20" dirty="0">
                <a:latin typeface="Arial"/>
                <a:cs typeface="Arial"/>
              </a:rPr>
              <a:t> </a:t>
            </a:r>
            <a:r>
              <a:rPr sz="1800" b="1" spc="-5" dirty="0">
                <a:latin typeface="Arial"/>
                <a:cs typeface="Arial"/>
              </a:rPr>
              <a:t>Ui</a:t>
            </a:r>
            <a:r>
              <a:rPr sz="1800" b="1" spc="10" dirty="0">
                <a:latin typeface="Arial"/>
                <a:cs typeface="Arial"/>
              </a:rPr>
              <a:t> </a:t>
            </a:r>
            <a:r>
              <a:rPr sz="1800" b="1" dirty="0">
                <a:latin typeface="Arial"/>
                <a:cs typeface="Arial"/>
              </a:rPr>
              <a:t>=</a:t>
            </a:r>
            <a:r>
              <a:rPr sz="1800" b="1" spc="-20" dirty="0">
                <a:latin typeface="Arial"/>
                <a:cs typeface="Arial"/>
              </a:rPr>
              <a:t> </a:t>
            </a:r>
            <a:r>
              <a:rPr sz="1800" b="1" spc="-5" dirty="0">
                <a:latin typeface="Arial"/>
                <a:cs typeface="Arial"/>
              </a:rPr>
              <a:t>0</a:t>
            </a:r>
            <a:r>
              <a:rPr sz="1800" b="1" spc="10" dirty="0">
                <a:latin typeface="Arial"/>
                <a:cs typeface="Arial"/>
              </a:rPr>
              <a:t> </a:t>
            </a:r>
            <a:r>
              <a:rPr sz="1800" b="1" spc="-5" dirty="0">
                <a:latin typeface="Arial"/>
                <a:cs typeface="Arial"/>
              </a:rPr>
              <a:t>or</a:t>
            </a:r>
            <a:r>
              <a:rPr sz="1800" b="1" spc="-25" dirty="0">
                <a:latin typeface="Arial"/>
                <a:cs typeface="Arial"/>
              </a:rPr>
              <a:t> </a:t>
            </a:r>
            <a:r>
              <a:rPr sz="1800" b="1" spc="-10" dirty="0">
                <a:latin typeface="Arial"/>
                <a:cs typeface="Arial"/>
              </a:rPr>
              <a:t>1(binary)</a:t>
            </a:r>
            <a:endParaRPr sz="1800" dirty="0">
              <a:latin typeface="Arial"/>
              <a:cs typeface="Arial"/>
            </a:endParaRPr>
          </a:p>
          <a:p>
            <a:pPr marR="191135" algn="r">
              <a:lnSpc>
                <a:spcPct val="100000"/>
              </a:lnSpc>
              <a:spcBef>
                <a:spcPts val="1735"/>
              </a:spcBef>
            </a:pPr>
            <a:r>
              <a:rPr sz="1800" b="1" spc="-5" dirty="0">
                <a:latin typeface="Arial"/>
                <a:cs typeface="Arial"/>
              </a:rPr>
              <a:t>Implementation</a:t>
            </a:r>
            <a:r>
              <a:rPr sz="1800" b="1" spc="-70" dirty="0">
                <a:latin typeface="Arial"/>
                <a:cs typeface="Arial"/>
              </a:rPr>
              <a:t> </a:t>
            </a:r>
            <a:r>
              <a:rPr sz="1800" b="1" dirty="0">
                <a:latin typeface="Arial"/>
                <a:cs typeface="Arial"/>
              </a:rPr>
              <a:t>of</a:t>
            </a:r>
            <a:r>
              <a:rPr sz="1800" b="1" spc="10" dirty="0">
                <a:latin typeface="Arial"/>
                <a:cs typeface="Arial"/>
              </a:rPr>
              <a:t> </a:t>
            </a:r>
            <a:r>
              <a:rPr sz="1800" b="1" spc="-5" dirty="0">
                <a:latin typeface="Arial"/>
                <a:cs typeface="Arial"/>
              </a:rPr>
              <a:t>LRU</a:t>
            </a:r>
            <a:r>
              <a:rPr sz="1800" b="1" spc="-20" dirty="0">
                <a:latin typeface="Arial"/>
                <a:cs typeface="Arial"/>
              </a:rPr>
              <a:t> </a:t>
            </a:r>
            <a:r>
              <a:rPr sz="1800" b="1" dirty="0">
                <a:latin typeface="Arial"/>
                <a:cs typeface="Arial"/>
              </a:rPr>
              <a:t>in</a:t>
            </a:r>
            <a:r>
              <a:rPr sz="1800" b="1" spc="10" dirty="0">
                <a:latin typeface="Arial"/>
                <a:cs typeface="Arial"/>
              </a:rPr>
              <a:t> </a:t>
            </a:r>
            <a:r>
              <a:rPr sz="1800" b="1" spc="-5" dirty="0">
                <a:latin typeface="Arial"/>
                <a:cs typeface="Arial"/>
              </a:rPr>
              <a:t>the </a:t>
            </a:r>
            <a:r>
              <a:rPr sz="1800" b="1" dirty="0">
                <a:latin typeface="Arial"/>
                <a:cs typeface="Arial"/>
              </a:rPr>
              <a:t>Set</a:t>
            </a:r>
            <a:r>
              <a:rPr sz="1800" b="1" spc="-160" dirty="0">
                <a:latin typeface="Arial"/>
                <a:cs typeface="Arial"/>
              </a:rPr>
              <a:t> </a:t>
            </a:r>
            <a:r>
              <a:rPr sz="1800" b="1" spc="-5" dirty="0">
                <a:latin typeface="Arial"/>
                <a:cs typeface="Arial"/>
              </a:rPr>
              <a:t>Associative</a:t>
            </a:r>
            <a:r>
              <a:rPr sz="1800" b="1" spc="-20" dirty="0">
                <a:latin typeface="Arial"/>
                <a:cs typeface="Arial"/>
              </a:rPr>
              <a:t> </a:t>
            </a:r>
            <a:r>
              <a:rPr sz="1800" b="1" dirty="0">
                <a:latin typeface="Arial"/>
                <a:cs typeface="Arial"/>
              </a:rPr>
              <a:t>Mapping</a:t>
            </a:r>
            <a:r>
              <a:rPr sz="1800" b="1" spc="-5" dirty="0">
                <a:latin typeface="Arial"/>
                <a:cs typeface="Arial"/>
              </a:rPr>
              <a:t> </a:t>
            </a:r>
            <a:r>
              <a:rPr sz="1800" b="1" spc="5" dirty="0">
                <a:latin typeface="Arial"/>
                <a:cs typeface="Arial"/>
              </a:rPr>
              <a:t>with</a:t>
            </a:r>
            <a:r>
              <a:rPr sz="1800" b="1" spc="-55" dirty="0">
                <a:latin typeface="Arial"/>
                <a:cs typeface="Arial"/>
              </a:rPr>
              <a:t> </a:t>
            </a:r>
            <a:r>
              <a:rPr sz="1800" b="1" dirty="0">
                <a:latin typeface="Arial"/>
                <a:cs typeface="Arial"/>
              </a:rPr>
              <a:t>set</a:t>
            </a:r>
            <a:r>
              <a:rPr sz="1800" b="1" spc="-15" dirty="0">
                <a:latin typeface="Arial"/>
                <a:cs typeface="Arial"/>
              </a:rPr>
              <a:t> </a:t>
            </a:r>
            <a:r>
              <a:rPr sz="1800" b="1" dirty="0">
                <a:latin typeface="Arial"/>
                <a:cs typeface="Arial"/>
              </a:rPr>
              <a:t>size</a:t>
            </a:r>
            <a:r>
              <a:rPr sz="1800" b="1" spc="-30" dirty="0">
                <a:latin typeface="Arial"/>
                <a:cs typeface="Arial"/>
              </a:rPr>
              <a:t> </a:t>
            </a:r>
            <a:r>
              <a:rPr sz="1800" b="1" dirty="0">
                <a:latin typeface="Arial"/>
                <a:cs typeface="Arial"/>
              </a:rPr>
              <a:t>=</a:t>
            </a:r>
            <a:r>
              <a:rPr sz="1800" b="1" spc="10" dirty="0">
                <a:latin typeface="Arial"/>
                <a:cs typeface="Arial"/>
              </a:rPr>
              <a:t> </a:t>
            </a:r>
            <a:r>
              <a:rPr sz="1800" b="1" spc="-5" dirty="0">
                <a:latin typeface="Arial"/>
                <a:cs typeface="Arial"/>
              </a:rPr>
              <a:t>2</a:t>
            </a:r>
            <a:endParaRPr sz="1800" dirty="0">
              <a:latin typeface="Arial"/>
              <a:cs typeface="Arial"/>
            </a:endParaRPr>
          </a:p>
          <a:p>
            <a:pPr>
              <a:lnSpc>
                <a:spcPct val="100000"/>
              </a:lnSpc>
              <a:spcBef>
                <a:spcPts val="15"/>
              </a:spcBef>
            </a:pPr>
            <a:endParaRPr sz="1950" dirty="0">
              <a:latin typeface="Arial"/>
              <a:cs typeface="Arial"/>
            </a:endParaRPr>
          </a:p>
          <a:p>
            <a:pPr marL="12700">
              <a:lnSpc>
                <a:spcPct val="100000"/>
              </a:lnSpc>
            </a:pPr>
            <a:r>
              <a:rPr sz="1800" b="1" dirty="0">
                <a:latin typeface="Arial"/>
                <a:cs typeface="Arial"/>
              </a:rPr>
              <a:t>Modifications</a:t>
            </a:r>
            <a:endParaRPr sz="1800" dirty="0">
              <a:latin typeface="Arial"/>
              <a:cs typeface="Arial"/>
            </a:endParaRPr>
          </a:p>
          <a:p>
            <a:pPr marL="204470">
              <a:lnSpc>
                <a:spcPts val="2100"/>
              </a:lnSpc>
              <a:spcBef>
                <a:spcPts val="1655"/>
              </a:spcBef>
            </a:pPr>
            <a:r>
              <a:rPr sz="1800" b="1" dirty="0">
                <a:latin typeface="Arial"/>
                <a:cs typeface="Arial"/>
              </a:rPr>
              <a:t>Initially</a:t>
            </a:r>
            <a:r>
              <a:rPr sz="1800" b="1" spc="-70" dirty="0">
                <a:latin typeface="Arial"/>
                <a:cs typeface="Arial"/>
              </a:rPr>
              <a:t> </a:t>
            </a:r>
            <a:r>
              <a:rPr sz="1800" b="1" dirty="0">
                <a:latin typeface="Arial"/>
                <a:cs typeface="Arial"/>
              </a:rPr>
              <a:t>all</a:t>
            </a:r>
            <a:r>
              <a:rPr sz="1800" b="1" spc="-55" dirty="0">
                <a:latin typeface="Arial"/>
                <a:cs typeface="Arial"/>
              </a:rPr>
              <a:t> </a:t>
            </a:r>
            <a:r>
              <a:rPr sz="1800" b="1" dirty="0">
                <a:latin typeface="Arial"/>
                <a:cs typeface="Arial"/>
              </a:rPr>
              <a:t>U0</a:t>
            </a:r>
            <a:r>
              <a:rPr sz="1800" b="1" spc="-50"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U1</a:t>
            </a:r>
            <a:r>
              <a:rPr sz="1800" b="1" spc="-35" dirty="0">
                <a:latin typeface="Arial"/>
                <a:cs typeface="Arial"/>
              </a:rPr>
              <a:t> </a:t>
            </a:r>
            <a:r>
              <a:rPr sz="1800" b="1" dirty="0">
                <a:latin typeface="Arial"/>
                <a:cs typeface="Arial"/>
              </a:rPr>
              <a:t>=</a:t>
            </a:r>
            <a:r>
              <a:rPr sz="1800" b="1" spc="-25" dirty="0">
                <a:latin typeface="Arial"/>
                <a:cs typeface="Arial"/>
              </a:rPr>
              <a:t> </a:t>
            </a:r>
            <a:r>
              <a:rPr sz="1800" b="1" dirty="0">
                <a:latin typeface="Arial"/>
                <a:cs typeface="Arial"/>
              </a:rPr>
              <a:t>1</a:t>
            </a:r>
            <a:endParaRPr sz="1800" dirty="0">
              <a:latin typeface="Arial"/>
              <a:cs typeface="Arial"/>
            </a:endParaRPr>
          </a:p>
          <a:p>
            <a:pPr marL="204470" marR="1236345">
              <a:lnSpc>
                <a:spcPct val="90100"/>
              </a:lnSpc>
              <a:spcBef>
                <a:spcPts val="155"/>
              </a:spcBef>
            </a:pPr>
            <a:r>
              <a:rPr sz="1800" b="1" dirty="0">
                <a:latin typeface="Arial"/>
                <a:cs typeface="Arial"/>
              </a:rPr>
              <a:t>When </a:t>
            </a:r>
            <a:r>
              <a:rPr sz="1800" b="1" spc="-5" dirty="0">
                <a:latin typeface="Arial"/>
                <a:cs typeface="Arial"/>
              </a:rPr>
              <a:t>Hit </a:t>
            </a:r>
            <a:r>
              <a:rPr sz="1800" b="1" dirty="0">
                <a:latin typeface="Arial"/>
                <a:cs typeface="Arial"/>
              </a:rPr>
              <a:t>to (tag 0, data 0, </a:t>
            </a:r>
            <a:r>
              <a:rPr sz="1800" b="1" spc="-5" dirty="0">
                <a:latin typeface="Arial"/>
                <a:cs typeface="Arial"/>
              </a:rPr>
              <a:t>U0), U1 </a:t>
            </a:r>
            <a:r>
              <a:rPr sz="1800" b="1" dirty="0">
                <a:latin typeface="Arial"/>
                <a:cs typeface="Arial"/>
              </a:rPr>
              <a:t>&lt;- 1(least recently used) </a:t>
            </a:r>
            <a:r>
              <a:rPr sz="1800" b="1" spc="5" dirty="0">
                <a:latin typeface="Arial"/>
                <a:cs typeface="Arial"/>
              </a:rPr>
              <a:t> </a:t>
            </a:r>
            <a:r>
              <a:rPr sz="1800" b="1" dirty="0">
                <a:latin typeface="Arial"/>
                <a:cs typeface="Arial"/>
              </a:rPr>
              <a:t>(When</a:t>
            </a:r>
            <a:r>
              <a:rPr sz="1800" b="1" spc="-25" dirty="0">
                <a:latin typeface="Arial"/>
                <a:cs typeface="Arial"/>
              </a:rPr>
              <a:t> </a:t>
            </a:r>
            <a:r>
              <a:rPr sz="1800" b="1" dirty="0">
                <a:latin typeface="Arial"/>
                <a:cs typeface="Arial"/>
              </a:rPr>
              <a:t>Hit to</a:t>
            </a:r>
            <a:r>
              <a:rPr sz="1800" b="1" spc="5" dirty="0">
                <a:latin typeface="Arial"/>
                <a:cs typeface="Arial"/>
              </a:rPr>
              <a:t> </a:t>
            </a:r>
            <a:r>
              <a:rPr sz="1800" b="1" dirty="0">
                <a:latin typeface="Arial"/>
                <a:cs typeface="Arial"/>
              </a:rPr>
              <a:t>(tag</a:t>
            </a:r>
            <a:r>
              <a:rPr sz="1800" b="1" spc="-45" dirty="0">
                <a:latin typeface="Arial"/>
                <a:cs typeface="Arial"/>
              </a:rPr>
              <a:t> </a:t>
            </a:r>
            <a:r>
              <a:rPr sz="1800" b="1" dirty="0">
                <a:latin typeface="Arial"/>
                <a:cs typeface="Arial"/>
              </a:rPr>
              <a:t>1,</a:t>
            </a:r>
            <a:r>
              <a:rPr sz="1800" b="1" spc="-15" dirty="0">
                <a:latin typeface="Arial"/>
                <a:cs typeface="Arial"/>
              </a:rPr>
              <a:t> </a:t>
            </a:r>
            <a:r>
              <a:rPr sz="1800" b="1" dirty="0">
                <a:latin typeface="Arial"/>
                <a:cs typeface="Arial"/>
              </a:rPr>
              <a:t>data</a:t>
            </a:r>
            <a:r>
              <a:rPr sz="1800" b="1" spc="-25" dirty="0">
                <a:latin typeface="Arial"/>
                <a:cs typeface="Arial"/>
              </a:rPr>
              <a:t> </a:t>
            </a:r>
            <a:r>
              <a:rPr sz="1800" b="1" dirty="0">
                <a:latin typeface="Arial"/>
                <a:cs typeface="Arial"/>
              </a:rPr>
              <a:t>1,</a:t>
            </a:r>
            <a:r>
              <a:rPr sz="1800" b="1" spc="-15" dirty="0">
                <a:latin typeface="Arial"/>
                <a:cs typeface="Arial"/>
              </a:rPr>
              <a:t> </a:t>
            </a:r>
            <a:r>
              <a:rPr sz="1800" b="1" dirty="0">
                <a:latin typeface="Arial"/>
                <a:cs typeface="Arial"/>
              </a:rPr>
              <a:t>U1),</a:t>
            </a:r>
            <a:r>
              <a:rPr sz="1800" b="1" spc="-40" dirty="0">
                <a:latin typeface="Arial"/>
                <a:cs typeface="Arial"/>
              </a:rPr>
              <a:t> </a:t>
            </a:r>
            <a:r>
              <a:rPr sz="1800" b="1" dirty="0">
                <a:latin typeface="Arial"/>
                <a:cs typeface="Arial"/>
              </a:rPr>
              <a:t>U0</a:t>
            </a:r>
            <a:r>
              <a:rPr sz="1800" b="1" spc="-5" dirty="0">
                <a:latin typeface="Arial"/>
                <a:cs typeface="Arial"/>
              </a:rPr>
              <a:t> </a:t>
            </a:r>
            <a:r>
              <a:rPr sz="1800" b="1" dirty="0">
                <a:latin typeface="Arial"/>
                <a:cs typeface="Arial"/>
              </a:rPr>
              <a:t>&lt;- 1(least</a:t>
            </a:r>
            <a:r>
              <a:rPr sz="1800" b="1" spc="-70" dirty="0">
                <a:latin typeface="Arial"/>
                <a:cs typeface="Arial"/>
              </a:rPr>
              <a:t> </a:t>
            </a:r>
            <a:r>
              <a:rPr sz="1800" b="1" dirty="0">
                <a:latin typeface="Arial"/>
                <a:cs typeface="Arial"/>
              </a:rPr>
              <a:t>recently</a:t>
            </a:r>
            <a:r>
              <a:rPr sz="1800" b="1" spc="-95" dirty="0">
                <a:latin typeface="Arial"/>
                <a:cs typeface="Arial"/>
              </a:rPr>
              <a:t> </a:t>
            </a:r>
            <a:r>
              <a:rPr sz="1800" b="1" dirty="0">
                <a:latin typeface="Arial"/>
                <a:cs typeface="Arial"/>
              </a:rPr>
              <a:t>used)) </a:t>
            </a:r>
            <a:r>
              <a:rPr sz="1800" b="1" spc="-484" dirty="0">
                <a:latin typeface="Arial"/>
                <a:cs typeface="Arial"/>
              </a:rPr>
              <a:t> </a:t>
            </a:r>
            <a:r>
              <a:rPr sz="1800" b="1" dirty="0">
                <a:latin typeface="Arial"/>
                <a:cs typeface="Arial"/>
              </a:rPr>
              <a:t>When</a:t>
            </a:r>
            <a:r>
              <a:rPr sz="1800" b="1" spc="-10" dirty="0">
                <a:latin typeface="Arial"/>
                <a:cs typeface="Arial"/>
              </a:rPr>
              <a:t> </a:t>
            </a:r>
            <a:r>
              <a:rPr sz="1800" b="1" dirty="0">
                <a:latin typeface="Arial"/>
                <a:cs typeface="Arial"/>
              </a:rPr>
              <a:t>Miss,</a:t>
            </a:r>
            <a:r>
              <a:rPr sz="1800" b="1" spc="-60" dirty="0">
                <a:latin typeface="Arial"/>
                <a:cs typeface="Arial"/>
              </a:rPr>
              <a:t> </a:t>
            </a:r>
            <a:r>
              <a:rPr sz="1800" b="1" dirty="0">
                <a:latin typeface="Arial"/>
                <a:cs typeface="Arial"/>
              </a:rPr>
              <a:t>find</a:t>
            </a:r>
            <a:r>
              <a:rPr sz="1800" b="1" spc="-15" dirty="0">
                <a:latin typeface="Arial"/>
                <a:cs typeface="Arial"/>
              </a:rPr>
              <a:t> </a:t>
            </a:r>
            <a:r>
              <a:rPr sz="1800" b="1" spc="-5" dirty="0">
                <a:latin typeface="Arial"/>
                <a:cs typeface="Arial"/>
              </a:rPr>
              <a:t>the </a:t>
            </a:r>
            <a:r>
              <a:rPr sz="1800" b="1" dirty="0">
                <a:latin typeface="Arial"/>
                <a:cs typeface="Arial"/>
              </a:rPr>
              <a:t>least</a:t>
            </a:r>
            <a:r>
              <a:rPr sz="1800" b="1" spc="-65" dirty="0">
                <a:latin typeface="Arial"/>
                <a:cs typeface="Arial"/>
              </a:rPr>
              <a:t> </a:t>
            </a:r>
            <a:r>
              <a:rPr sz="1800" b="1" dirty="0">
                <a:latin typeface="Arial"/>
                <a:cs typeface="Arial"/>
              </a:rPr>
              <a:t>recently</a:t>
            </a:r>
            <a:r>
              <a:rPr sz="1800" b="1" spc="-55" dirty="0">
                <a:latin typeface="Arial"/>
                <a:cs typeface="Arial"/>
              </a:rPr>
              <a:t> </a:t>
            </a:r>
            <a:r>
              <a:rPr sz="1800" b="1" dirty="0">
                <a:latin typeface="Arial"/>
                <a:cs typeface="Arial"/>
              </a:rPr>
              <a:t>used</a:t>
            </a:r>
            <a:r>
              <a:rPr sz="1800" b="1" spc="-40" dirty="0">
                <a:latin typeface="Arial"/>
                <a:cs typeface="Arial"/>
              </a:rPr>
              <a:t> </a:t>
            </a:r>
            <a:r>
              <a:rPr sz="1800" b="1" dirty="0">
                <a:latin typeface="Arial"/>
                <a:cs typeface="Arial"/>
              </a:rPr>
              <a:t>one(Ui=1)</a:t>
            </a:r>
            <a:endParaRPr sz="1800" dirty="0">
              <a:latin typeface="Arial"/>
              <a:cs typeface="Arial"/>
            </a:endParaRPr>
          </a:p>
          <a:p>
            <a:pPr marL="457200">
              <a:lnSpc>
                <a:spcPts val="1764"/>
              </a:lnSpc>
            </a:pPr>
            <a:r>
              <a:rPr sz="1800" b="1" dirty="0">
                <a:latin typeface="Arial"/>
                <a:cs typeface="Arial"/>
              </a:rPr>
              <a:t>If</a:t>
            </a:r>
            <a:r>
              <a:rPr sz="1800" b="1" spc="5" dirty="0">
                <a:latin typeface="Arial"/>
                <a:cs typeface="Arial"/>
              </a:rPr>
              <a:t> </a:t>
            </a:r>
            <a:r>
              <a:rPr sz="1800" b="1" spc="-5" dirty="0">
                <a:latin typeface="Arial"/>
                <a:cs typeface="Arial"/>
              </a:rPr>
              <a:t>U0</a:t>
            </a:r>
            <a:r>
              <a:rPr sz="1800" b="1" spc="-45"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1,</a:t>
            </a:r>
            <a:r>
              <a:rPr sz="1800" b="1" spc="-45" dirty="0">
                <a:latin typeface="Arial"/>
                <a:cs typeface="Arial"/>
              </a:rPr>
              <a:t> </a:t>
            </a:r>
            <a:r>
              <a:rPr sz="1800" b="1" dirty="0">
                <a:latin typeface="Arial"/>
                <a:cs typeface="Arial"/>
              </a:rPr>
              <a:t>and</a:t>
            </a:r>
            <a:r>
              <a:rPr sz="1800" b="1" spc="-10" dirty="0">
                <a:latin typeface="Arial"/>
                <a:cs typeface="Arial"/>
              </a:rPr>
              <a:t> </a:t>
            </a:r>
            <a:r>
              <a:rPr sz="1800" b="1" spc="-5" dirty="0">
                <a:latin typeface="Arial"/>
                <a:cs typeface="Arial"/>
              </a:rPr>
              <a:t>U1</a:t>
            </a:r>
            <a:r>
              <a:rPr sz="1800" b="1" spc="-20" dirty="0">
                <a:latin typeface="Arial"/>
                <a:cs typeface="Arial"/>
              </a:rPr>
              <a:t> </a:t>
            </a:r>
            <a:r>
              <a:rPr sz="1800" b="1" dirty="0">
                <a:latin typeface="Arial"/>
                <a:cs typeface="Arial"/>
              </a:rPr>
              <a:t>=</a:t>
            </a:r>
            <a:r>
              <a:rPr sz="1800" b="1" spc="10" dirty="0">
                <a:latin typeface="Arial"/>
                <a:cs typeface="Arial"/>
              </a:rPr>
              <a:t> </a:t>
            </a:r>
            <a:r>
              <a:rPr sz="1800" b="1" dirty="0">
                <a:latin typeface="Arial"/>
                <a:cs typeface="Arial"/>
              </a:rPr>
              <a:t>0,</a:t>
            </a:r>
            <a:r>
              <a:rPr sz="1800" b="1" spc="-45" dirty="0">
                <a:latin typeface="Arial"/>
                <a:cs typeface="Arial"/>
              </a:rPr>
              <a:t> </a:t>
            </a:r>
            <a:r>
              <a:rPr sz="1800" b="1" dirty="0">
                <a:latin typeface="Arial"/>
                <a:cs typeface="Arial"/>
              </a:rPr>
              <a:t>then</a:t>
            </a:r>
            <a:r>
              <a:rPr sz="1800" b="1" spc="-15" dirty="0">
                <a:latin typeface="Arial"/>
                <a:cs typeface="Arial"/>
              </a:rPr>
              <a:t> </a:t>
            </a:r>
            <a:r>
              <a:rPr sz="1800" b="1" dirty="0">
                <a:latin typeface="Arial"/>
                <a:cs typeface="Arial"/>
              </a:rPr>
              <a:t>replace</a:t>
            </a:r>
            <a:r>
              <a:rPr sz="1800" b="1" spc="-55" dirty="0">
                <a:latin typeface="Arial"/>
                <a:cs typeface="Arial"/>
              </a:rPr>
              <a:t> </a:t>
            </a:r>
            <a:r>
              <a:rPr sz="1800" b="1" dirty="0">
                <a:latin typeface="Arial"/>
                <a:cs typeface="Arial"/>
              </a:rPr>
              <a:t>(tag</a:t>
            </a:r>
            <a:r>
              <a:rPr sz="1800" b="1" spc="-20" dirty="0">
                <a:latin typeface="Arial"/>
                <a:cs typeface="Arial"/>
              </a:rPr>
              <a:t> </a:t>
            </a:r>
            <a:r>
              <a:rPr sz="1800" b="1" dirty="0">
                <a:latin typeface="Arial"/>
                <a:cs typeface="Arial"/>
              </a:rPr>
              <a:t>0,</a:t>
            </a:r>
            <a:r>
              <a:rPr sz="1800" b="1" spc="-15" dirty="0">
                <a:latin typeface="Arial"/>
                <a:cs typeface="Arial"/>
              </a:rPr>
              <a:t> </a:t>
            </a:r>
            <a:r>
              <a:rPr sz="1800" b="1" dirty="0">
                <a:latin typeface="Arial"/>
                <a:cs typeface="Arial"/>
              </a:rPr>
              <a:t>data</a:t>
            </a:r>
            <a:r>
              <a:rPr sz="1800" b="1" spc="-15" dirty="0">
                <a:latin typeface="Arial"/>
                <a:cs typeface="Arial"/>
              </a:rPr>
              <a:t> </a:t>
            </a:r>
            <a:r>
              <a:rPr sz="1800" b="1" dirty="0">
                <a:latin typeface="Arial"/>
                <a:cs typeface="Arial"/>
              </a:rPr>
              <a:t>0)</a:t>
            </a:r>
            <a:endParaRPr sz="1800" dirty="0">
              <a:latin typeface="Arial"/>
              <a:cs typeface="Arial"/>
            </a:endParaRPr>
          </a:p>
          <a:p>
            <a:pPr marL="774700">
              <a:lnSpc>
                <a:spcPts val="1850"/>
              </a:lnSpc>
            </a:pPr>
            <a:r>
              <a:rPr sz="1800" b="1" dirty="0">
                <a:latin typeface="Arial"/>
                <a:cs typeface="Arial"/>
              </a:rPr>
              <a:t>M[tag</a:t>
            </a:r>
            <a:r>
              <a:rPr sz="1800" b="1" spc="-40" dirty="0">
                <a:latin typeface="Arial"/>
                <a:cs typeface="Arial"/>
              </a:rPr>
              <a:t> </a:t>
            </a:r>
            <a:r>
              <a:rPr sz="1800" b="1" dirty="0">
                <a:latin typeface="Arial"/>
                <a:cs typeface="Arial"/>
              </a:rPr>
              <a:t>0,</a:t>
            </a:r>
            <a:r>
              <a:rPr sz="1800" b="1" spc="-20" dirty="0">
                <a:latin typeface="Arial"/>
                <a:cs typeface="Arial"/>
              </a:rPr>
              <a:t> </a:t>
            </a:r>
            <a:r>
              <a:rPr sz="1800" b="1" spc="-5" dirty="0">
                <a:latin typeface="Arial"/>
                <a:cs typeface="Arial"/>
              </a:rPr>
              <a:t>INDEX]</a:t>
            </a:r>
            <a:r>
              <a:rPr sz="1800" b="1" spc="-25" dirty="0">
                <a:latin typeface="Arial"/>
                <a:cs typeface="Arial"/>
              </a:rPr>
              <a:t> </a:t>
            </a:r>
            <a:r>
              <a:rPr sz="1800" b="1" dirty="0">
                <a:latin typeface="Arial"/>
                <a:cs typeface="Arial"/>
              </a:rPr>
              <a:t>&lt;- </a:t>
            </a:r>
            <a:r>
              <a:rPr sz="1800" b="1" spc="-5" dirty="0">
                <a:latin typeface="Arial"/>
                <a:cs typeface="Arial"/>
              </a:rPr>
              <a:t>Cache[INDEX](data</a:t>
            </a:r>
            <a:r>
              <a:rPr sz="1800" b="1" spc="-10" dirty="0">
                <a:latin typeface="Arial"/>
                <a:cs typeface="Arial"/>
              </a:rPr>
              <a:t> </a:t>
            </a:r>
            <a:r>
              <a:rPr sz="1800" b="1" spc="5" dirty="0">
                <a:latin typeface="Arial"/>
                <a:cs typeface="Arial"/>
              </a:rPr>
              <a:t>0)</a:t>
            </a:r>
            <a:endParaRPr sz="1800" dirty="0">
              <a:latin typeface="Arial"/>
              <a:cs typeface="Arial"/>
            </a:endParaRPr>
          </a:p>
          <a:p>
            <a:pPr marL="774700">
              <a:lnSpc>
                <a:spcPts val="1955"/>
              </a:lnSpc>
            </a:pPr>
            <a:r>
              <a:rPr sz="1800" b="1" spc="-5" dirty="0">
                <a:latin typeface="Arial"/>
                <a:cs typeface="Arial"/>
              </a:rPr>
              <a:t>Cache[INDEX](tag</a:t>
            </a:r>
            <a:r>
              <a:rPr sz="1800" b="1" spc="-50" dirty="0">
                <a:latin typeface="Arial"/>
                <a:cs typeface="Arial"/>
              </a:rPr>
              <a:t> </a:t>
            </a:r>
            <a:r>
              <a:rPr sz="1800" b="1" dirty="0">
                <a:latin typeface="Arial"/>
                <a:cs typeface="Arial"/>
              </a:rPr>
              <a:t>0,</a:t>
            </a:r>
            <a:r>
              <a:rPr sz="1800" b="1" spc="-15" dirty="0">
                <a:latin typeface="Arial"/>
                <a:cs typeface="Arial"/>
              </a:rPr>
              <a:t> </a:t>
            </a:r>
            <a:r>
              <a:rPr sz="1800" b="1" dirty="0">
                <a:latin typeface="Arial"/>
                <a:cs typeface="Arial"/>
              </a:rPr>
              <a:t>data</a:t>
            </a:r>
            <a:r>
              <a:rPr sz="1800" b="1" spc="-5" dirty="0">
                <a:latin typeface="Arial"/>
                <a:cs typeface="Arial"/>
              </a:rPr>
              <a:t> </a:t>
            </a:r>
            <a:r>
              <a:rPr sz="1800" b="1" dirty="0">
                <a:latin typeface="Arial"/>
                <a:cs typeface="Arial"/>
              </a:rPr>
              <a:t>0,</a:t>
            </a:r>
            <a:r>
              <a:rPr sz="1800" b="1" spc="-40" dirty="0">
                <a:latin typeface="Arial"/>
                <a:cs typeface="Arial"/>
              </a:rPr>
              <a:t> </a:t>
            </a:r>
            <a:r>
              <a:rPr sz="1800" b="1" spc="-5" dirty="0">
                <a:latin typeface="Arial"/>
                <a:cs typeface="Arial"/>
              </a:rPr>
              <a:t>U0)</a:t>
            </a:r>
            <a:r>
              <a:rPr sz="1800" b="1" spc="20" dirty="0">
                <a:latin typeface="Arial"/>
                <a:cs typeface="Arial"/>
              </a:rPr>
              <a:t> </a:t>
            </a:r>
            <a:r>
              <a:rPr sz="1800" b="1" dirty="0">
                <a:latin typeface="Arial"/>
                <a:cs typeface="Arial"/>
              </a:rPr>
              <a:t>&lt;-</a:t>
            </a:r>
            <a:r>
              <a:rPr sz="1800" b="1" spc="-15" dirty="0">
                <a:latin typeface="Arial"/>
                <a:cs typeface="Arial"/>
              </a:rPr>
              <a:t> </a:t>
            </a:r>
            <a:r>
              <a:rPr sz="1800" b="1" spc="-45" dirty="0">
                <a:latin typeface="Arial"/>
                <a:cs typeface="Arial"/>
              </a:rPr>
              <a:t>(TAG,M[TAG,INDEX],</a:t>
            </a:r>
            <a:r>
              <a:rPr sz="1800" b="1" spc="170" dirty="0">
                <a:latin typeface="Arial"/>
                <a:cs typeface="Arial"/>
              </a:rPr>
              <a:t> </a:t>
            </a:r>
            <a:r>
              <a:rPr sz="1800" b="1" dirty="0">
                <a:latin typeface="Arial"/>
                <a:cs typeface="Arial"/>
              </a:rPr>
              <a:t>0);</a:t>
            </a:r>
            <a:r>
              <a:rPr sz="1800" b="1" spc="-15" dirty="0">
                <a:latin typeface="Arial"/>
                <a:cs typeface="Arial"/>
              </a:rPr>
              <a:t> </a:t>
            </a:r>
            <a:r>
              <a:rPr sz="1800" b="1" spc="-5" dirty="0">
                <a:latin typeface="Arial"/>
                <a:cs typeface="Arial"/>
              </a:rPr>
              <a:t>U1</a:t>
            </a:r>
            <a:r>
              <a:rPr sz="1800" b="1" spc="-10" dirty="0">
                <a:latin typeface="Arial"/>
                <a:cs typeface="Arial"/>
              </a:rPr>
              <a:t> </a:t>
            </a:r>
            <a:r>
              <a:rPr sz="1800" b="1" dirty="0">
                <a:latin typeface="Arial"/>
                <a:cs typeface="Arial"/>
              </a:rPr>
              <a:t>&lt;-</a:t>
            </a:r>
            <a:r>
              <a:rPr sz="1800" b="1" spc="10" dirty="0">
                <a:latin typeface="Arial"/>
                <a:cs typeface="Arial"/>
              </a:rPr>
              <a:t> </a:t>
            </a:r>
            <a:r>
              <a:rPr sz="1800" b="1" spc="-5" dirty="0">
                <a:latin typeface="Arial"/>
                <a:cs typeface="Arial"/>
              </a:rPr>
              <a:t>1</a:t>
            </a:r>
            <a:endParaRPr sz="1800" dirty="0">
              <a:latin typeface="Arial"/>
              <a:cs typeface="Arial"/>
            </a:endParaRPr>
          </a:p>
          <a:p>
            <a:pPr marL="457200">
              <a:lnSpc>
                <a:spcPts val="2050"/>
              </a:lnSpc>
            </a:pPr>
            <a:r>
              <a:rPr sz="1800" b="1" dirty="0">
                <a:latin typeface="Arial"/>
                <a:cs typeface="Arial"/>
              </a:rPr>
              <a:t>If</a:t>
            </a:r>
            <a:r>
              <a:rPr sz="1800" b="1" spc="5" dirty="0">
                <a:latin typeface="Arial"/>
                <a:cs typeface="Arial"/>
              </a:rPr>
              <a:t> </a:t>
            </a:r>
            <a:r>
              <a:rPr sz="1800" b="1" spc="-5" dirty="0">
                <a:latin typeface="Arial"/>
                <a:cs typeface="Arial"/>
              </a:rPr>
              <a:t>U0</a:t>
            </a:r>
            <a:r>
              <a:rPr sz="1800" b="1" spc="-45"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0,</a:t>
            </a:r>
            <a:r>
              <a:rPr sz="1800" b="1" spc="-45" dirty="0">
                <a:latin typeface="Arial"/>
                <a:cs typeface="Arial"/>
              </a:rPr>
              <a:t> </a:t>
            </a:r>
            <a:r>
              <a:rPr sz="1800" b="1" dirty="0">
                <a:latin typeface="Arial"/>
                <a:cs typeface="Arial"/>
              </a:rPr>
              <a:t>and</a:t>
            </a:r>
            <a:r>
              <a:rPr sz="1800" b="1" spc="-10" dirty="0">
                <a:latin typeface="Arial"/>
                <a:cs typeface="Arial"/>
              </a:rPr>
              <a:t> </a:t>
            </a:r>
            <a:r>
              <a:rPr sz="1800" b="1" spc="-5" dirty="0">
                <a:latin typeface="Arial"/>
                <a:cs typeface="Arial"/>
              </a:rPr>
              <a:t>U1</a:t>
            </a:r>
            <a:r>
              <a:rPr sz="1800" b="1" spc="-20" dirty="0">
                <a:latin typeface="Arial"/>
                <a:cs typeface="Arial"/>
              </a:rPr>
              <a:t> </a:t>
            </a:r>
            <a:r>
              <a:rPr sz="1800" b="1" dirty="0">
                <a:latin typeface="Arial"/>
                <a:cs typeface="Arial"/>
              </a:rPr>
              <a:t>=</a:t>
            </a:r>
            <a:r>
              <a:rPr sz="1800" b="1" spc="10" dirty="0">
                <a:latin typeface="Arial"/>
                <a:cs typeface="Arial"/>
              </a:rPr>
              <a:t> </a:t>
            </a:r>
            <a:r>
              <a:rPr sz="1800" b="1" dirty="0">
                <a:latin typeface="Arial"/>
                <a:cs typeface="Arial"/>
              </a:rPr>
              <a:t>1,</a:t>
            </a:r>
            <a:r>
              <a:rPr sz="1800" b="1" spc="-45" dirty="0">
                <a:latin typeface="Arial"/>
                <a:cs typeface="Arial"/>
              </a:rPr>
              <a:t> </a:t>
            </a:r>
            <a:r>
              <a:rPr sz="1800" b="1" dirty="0">
                <a:latin typeface="Arial"/>
                <a:cs typeface="Arial"/>
              </a:rPr>
              <a:t>then</a:t>
            </a:r>
            <a:r>
              <a:rPr sz="1800" b="1" spc="-15" dirty="0">
                <a:latin typeface="Arial"/>
                <a:cs typeface="Arial"/>
              </a:rPr>
              <a:t> </a:t>
            </a:r>
            <a:r>
              <a:rPr sz="1800" b="1" dirty="0">
                <a:latin typeface="Arial"/>
                <a:cs typeface="Arial"/>
              </a:rPr>
              <a:t>replace</a:t>
            </a:r>
            <a:r>
              <a:rPr sz="1800" b="1" spc="-55" dirty="0">
                <a:latin typeface="Arial"/>
                <a:cs typeface="Arial"/>
              </a:rPr>
              <a:t> </a:t>
            </a:r>
            <a:r>
              <a:rPr sz="1800" b="1" dirty="0">
                <a:latin typeface="Arial"/>
                <a:cs typeface="Arial"/>
              </a:rPr>
              <a:t>(tag</a:t>
            </a:r>
            <a:r>
              <a:rPr sz="1800" b="1" spc="-20" dirty="0">
                <a:latin typeface="Arial"/>
                <a:cs typeface="Arial"/>
              </a:rPr>
              <a:t> </a:t>
            </a:r>
            <a:r>
              <a:rPr sz="1800" b="1" dirty="0">
                <a:latin typeface="Arial"/>
                <a:cs typeface="Arial"/>
              </a:rPr>
              <a:t>1,</a:t>
            </a:r>
            <a:r>
              <a:rPr sz="1800" b="1" spc="-15" dirty="0">
                <a:latin typeface="Arial"/>
                <a:cs typeface="Arial"/>
              </a:rPr>
              <a:t> </a:t>
            </a:r>
            <a:r>
              <a:rPr sz="1800" b="1" dirty="0">
                <a:latin typeface="Arial"/>
                <a:cs typeface="Arial"/>
              </a:rPr>
              <a:t>data</a:t>
            </a:r>
            <a:r>
              <a:rPr sz="1800" b="1" spc="-15" dirty="0">
                <a:latin typeface="Arial"/>
                <a:cs typeface="Arial"/>
              </a:rPr>
              <a:t> </a:t>
            </a:r>
            <a:r>
              <a:rPr sz="1800" b="1" dirty="0">
                <a:latin typeface="Arial"/>
                <a:cs typeface="Arial"/>
              </a:rPr>
              <a:t>1)</a:t>
            </a:r>
            <a:endParaRPr sz="1800" dirty="0">
              <a:latin typeface="Arial"/>
              <a:cs typeface="Arial"/>
            </a:endParaRPr>
          </a:p>
          <a:p>
            <a:pPr marL="774700">
              <a:lnSpc>
                <a:spcPts val="1895"/>
              </a:lnSpc>
            </a:pPr>
            <a:r>
              <a:rPr sz="1800" b="1" dirty="0">
                <a:latin typeface="Arial"/>
                <a:cs typeface="Arial"/>
              </a:rPr>
              <a:t>Similar</a:t>
            </a:r>
            <a:r>
              <a:rPr sz="1800" b="1" spc="-75" dirty="0">
                <a:latin typeface="Arial"/>
                <a:cs typeface="Arial"/>
              </a:rPr>
              <a:t> </a:t>
            </a:r>
            <a:r>
              <a:rPr sz="1800" b="1" spc="-5" dirty="0">
                <a:latin typeface="Arial"/>
                <a:cs typeface="Arial"/>
              </a:rPr>
              <a:t>to</a:t>
            </a:r>
            <a:r>
              <a:rPr sz="1800" b="1" spc="-30" dirty="0">
                <a:latin typeface="Arial"/>
                <a:cs typeface="Arial"/>
              </a:rPr>
              <a:t> </a:t>
            </a:r>
            <a:r>
              <a:rPr sz="1800" b="1" spc="-5" dirty="0">
                <a:latin typeface="Arial"/>
                <a:cs typeface="Arial"/>
              </a:rPr>
              <a:t>above;</a:t>
            </a:r>
            <a:r>
              <a:rPr sz="1800" b="1" spc="-45" dirty="0">
                <a:latin typeface="Arial"/>
                <a:cs typeface="Arial"/>
              </a:rPr>
              <a:t> </a:t>
            </a:r>
            <a:r>
              <a:rPr sz="1800" b="1" spc="-5" dirty="0">
                <a:latin typeface="Arial"/>
                <a:cs typeface="Arial"/>
              </a:rPr>
              <a:t>U0</a:t>
            </a:r>
            <a:r>
              <a:rPr sz="1800" b="1" spc="-25" dirty="0">
                <a:latin typeface="Arial"/>
                <a:cs typeface="Arial"/>
              </a:rPr>
              <a:t> </a:t>
            </a:r>
            <a:r>
              <a:rPr sz="1800" b="1" dirty="0">
                <a:latin typeface="Arial"/>
                <a:cs typeface="Arial"/>
              </a:rPr>
              <a:t>&lt;-</a:t>
            </a:r>
            <a:r>
              <a:rPr sz="1800" b="1" spc="15" dirty="0">
                <a:latin typeface="Arial"/>
                <a:cs typeface="Arial"/>
              </a:rPr>
              <a:t> </a:t>
            </a:r>
            <a:r>
              <a:rPr sz="1800" b="1" dirty="0">
                <a:latin typeface="Arial"/>
                <a:cs typeface="Arial"/>
              </a:rPr>
              <a:t>1</a:t>
            </a:r>
            <a:endParaRPr sz="1800" dirty="0">
              <a:latin typeface="Arial"/>
              <a:cs typeface="Arial"/>
            </a:endParaRPr>
          </a:p>
          <a:p>
            <a:pPr marL="457200" marR="2750185">
              <a:lnSpc>
                <a:spcPts val="1989"/>
              </a:lnSpc>
              <a:spcBef>
                <a:spcPts val="30"/>
              </a:spcBef>
            </a:pPr>
            <a:r>
              <a:rPr sz="1800" b="1" dirty="0">
                <a:latin typeface="Arial"/>
                <a:cs typeface="Arial"/>
              </a:rPr>
              <a:t>If </a:t>
            </a:r>
            <a:r>
              <a:rPr sz="1800" b="1" spc="-5" dirty="0">
                <a:latin typeface="Arial"/>
                <a:cs typeface="Arial"/>
              </a:rPr>
              <a:t>U0 </a:t>
            </a:r>
            <a:r>
              <a:rPr sz="1800" b="1" dirty="0">
                <a:latin typeface="Arial"/>
                <a:cs typeface="Arial"/>
              </a:rPr>
              <a:t>= </a:t>
            </a:r>
            <a:r>
              <a:rPr sz="1800" b="1" spc="-5" dirty="0">
                <a:latin typeface="Arial"/>
                <a:cs typeface="Arial"/>
              </a:rPr>
              <a:t>U1 </a:t>
            </a:r>
            <a:r>
              <a:rPr sz="1800" b="1" dirty="0">
                <a:latin typeface="Arial"/>
                <a:cs typeface="Arial"/>
              </a:rPr>
              <a:t>= 0, this condition does not exist </a:t>
            </a:r>
            <a:r>
              <a:rPr sz="1800" b="1" spc="-490" dirty="0">
                <a:latin typeface="Arial"/>
                <a:cs typeface="Arial"/>
              </a:rPr>
              <a:t> </a:t>
            </a:r>
            <a:r>
              <a:rPr sz="1800" b="1" dirty="0">
                <a:latin typeface="Arial"/>
                <a:cs typeface="Arial"/>
              </a:rPr>
              <a:t>If</a:t>
            </a:r>
            <a:r>
              <a:rPr sz="1800" b="1" spc="-25" dirty="0">
                <a:latin typeface="Arial"/>
                <a:cs typeface="Arial"/>
              </a:rPr>
              <a:t> </a:t>
            </a:r>
            <a:r>
              <a:rPr sz="1800" b="1" spc="-5" dirty="0">
                <a:latin typeface="Arial"/>
                <a:cs typeface="Arial"/>
              </a:rPr>
              <a:t>U0</a:t>
            </a:r>
            <a:r>
              <a:rPr sz="1800" b="1" spc="-20" dirty="0">
                <a:latin typeface="Arial"/>
                <a:cs typeface="Arial"/>
              </a:rPr>
              <a:t> </a:t>
            </a:r>
            <a:r>
              <a:rPr sz="1800" b="1" dirty="0">
                <a:latin typeface="Arial"/>
                <a:cs typeface="Arial"/>
              </a:rPr>
              <a:t>= </a:t>
            </a:r>
            <a:r>
              <a:rPr sz="1800" b="1" spc="-5" dirty="0">
                <a:latin typeface="Arial"/>
                <a:cs typeface="Arial"/>
              </a:rPr>
              <a:t>U1</a:t>
            </a:r>
            <a:r>
              <a:rPr sz="1800" b="1" spc="-15" dirty="0">
                <a:latin typeface="Arial"/>
                <a:cs typeface="Arial"/>
              </a:rPr>
              <a:t> </a:t>
            </a:r>
            <a:r>
              <a:rPr sz="1800" b="1" dirty="0">
                <a:latin typeface="Arial"/>
                <a:cs typeface="Arial"/>
              </a:rPr>
              <a:t>= 1,</a:t>
            </a:r>
            <a:r>
              <a:rPr sz="1800" b="1" spc="-50" dirty="0">
                <a:latin typeface="Arial"/>
                <a:cs typeface="Arial"/>
              </a:rPr>
              <a:t> </a:t>
            </a:r>
            <a:r>
              <a:rPr sz="1800" b="1" dirty="0">
                <a:latin typeface="Arial"/>
                <a:cs typeface="Arial"/>
              </a:rPr>
              <a:t>Both</a:t>
            </a:r>
            <a:r>
              <a:rPr sz="1800" b="1" spc="-15" dirty="0">
                <a:latin typeface="Arial"/>
                <a:cs typeface="Arial"/>
              </a:rPr>
              <a:t> </a:t>
            </a:r>
            <a:r>
              <a:rPr sz="1800" b="1" dirty="0">
                <a:latin typeface="Arial"/>
                <a:cs typeface="Arial"/>
              </a:rPr>
              <a:t>of them</a:t>
            </a:r>
            <a:r>
              <a:rPr sz="1800" b="1" spc="-40" dirty="0">
                <a:latin typeface="Arial"/>
                <a:cs typeface="Arial"/>
              </a:rPr>
              <a:t> </a:t>
            </a:r>
            <a:r>
              <a:rPr sz="1800" b="1" dirty="0">
                <a:latin typeface="Arial"/>
                <a:cs typeface="Arial"/>
              </a:rPr>
              <a:t>are</a:t>
            </a:r>
            <a:r>
              <a:rPr sz="1800" b="1" spc="-20" dirty="0">
                <a:latin typeface="Arial"/>
                <a:cs typeface="Arial"/>
              </a:rPr>
              <a:t> </a:t>
            </a:r>
            <a:r>
              <a:rPr sz="1800" b="1" spc="-5" dirty="0">
                <a:latin typeface="Arial"/>
                <a:cs typeface="Arial"/>
              </a:rPr>
              <a:t>candidates,</a:t>
            </a:r>
            <a:endParaRPr sz="1800" dirty="0">
              <a:latin typeface="Arial"/>
              <a:cs typeface="Arial"/>
            </a:endParaRPr>
          </a:p>
          <a:p>
            <a:pPr marL="774700">
              <a:lnSpc>
                <a:spcPts val="1885"/>
              </a:lnSpc>
            </a:pPr>
            <a:r>
              <a:rPr sz="1800" b="1" spc="-190" dirty="0">
                <a:latin typeface="Arial"/>
                <a:cs typeface="Arial"/>
              </a:rPr>
              <a:t>T</a:t>
            </a:r>
            <a:r>
              <a:rPr sz="1800" b="1" spc="-45" dirty="0">
                <a:latin typeface="Arial"/>
                <a:cs typeface="Arial"/>
              </a:rPr>
              <a:t>ak</a:t>
            </a:r>
            <a:r>
              <a:rPr sz="1800" b="1" dirty="0">
                <a:latin typeface="Arial"/>
                <a:cs typeface="Arial"/>
              </a:rPr>
              <a:t>e</a:t>
            </a:r>
            <a:r>
              <a:rPr sz="1800" b="1" spc="-40" dirty="0">
                <a:latin typeface="Arial"/>
                <a:cs typeface="Arial"/>
              </a:rPr>
              <a:t> </a:t>
            </a:r>
            <a:r>
              <a:rPr sz="1800" b="1" spc="5" dirty="0">
                <a:latin typeface="Arial"/>
                <a:cs typeface="Arial"/>
              </a:rPr>
              <a:t>a</a:t>
            </a:r>
            <a:r>
              <a:rPr sz="1800" b="1" dirty="0">
                <a:latin typeface="Arial"/>
                <a:cs typeface="Arial"/>
              </a:rPr>
              <a:t>rbitr</a:t>
            </a:r>
            <a:r>
              <a:rPr sz="1800" b="1" spc="5" dirty="0">
                <a:latin typeface="Arial"/>
                <a:cs typeface="Arial"/>
              </a:rPr>
              <a:t>a</a:t>
            </a:r>
            <a:r>
              <a:rPr sz="1800" b="1" dirty="0">
                <a:latin typeface="Arial"/>
                <a:cs typeface="Arial"/>
              </a:rPr>
              <a:t>ry</a:t>
            </a:r>
            <a:r>
              <a:rPr sz="1800" b="1" spc="-55" dirty="0">
                <a:latin typeface="Arial"/>
                <a:cs typeface="Arial"/>
              </a:rPr>
              <a:t> </a:t>
            </a:r>
            <a:r>
              <a:rPr sz="1800" b="1" spc="5" dirty="0">
                <a:latin typeface="Arial"/>
                <a:cs typeface="Arial"/>
              </a:rPr>
              <a:t>se</a:t>
            </a:r>
            <a:r>
              <a:rPr sz="1800" b="1" dirty="0">
                <a:latin typeface="Arial"/>
                <a:cs typeface="Arial"/>
              </a:rPr>
              <a:t>l</a:t>
            </a:r>
            <a:r>
              <a:rPr sz="1800" b="1" spc="10" dirty="0">
                <a:latin typeface="Arial"/>
                <a:cs typeface="Arial"/>
              </a:rPr>
              <a:t>e</a:t>
            </a:r>
            <a:r>
              <a:rPr sz="1800" b="1" spc="5" dirty="0">
                <a:latin typeface="Arial"/>
                <a:cs typeface="Arial"/>
              </a:rPr>
              <a:t>c</a:t>
            </a:r>
            <a:r>
              <a:rPr sz="1800" b="1" dirty="0">
                <a:latin typeface="Arial"/>
                <a:cs typeface="Arial"/>
              </a:rPr>
              <a:t>t</a:t>
            </a:r>
            <a:r>
              <a:rPr sz="1800" b="1" spc="-20" dirty="0">
                <a:latin typeface="Arial"/>
                <a:cs typeface="Arial"/>
              </a:rPr>
              <a:t>i</a:t>
            </a:r>
            <a:r>
              <a:rPr sz="1800" b="1" dirty="0">
                <a:latin typeface="Arial"/>
                <a:cs typeface="Arial"/>
              </a:rPr>
              <a:t>on</a:t>
            </a:r>
            <a:endParaRPr sz="1800" dirty="0">
              <a:latin typeface="Arial"/>
              <a:cs typeface="Arial"/>
            </a:endParaRPr>
          </a:p>
        </p:txBody>
      </p:sp>
      <p:sp>
        <p:nvSpPr>
          <p:cNvPr id="8" name="object 8"/>
          <p:cNvSpPr txBox="1"/>
          <p:nvPr/>
        </p:nvSpPr>
        <p:spPr>
          <a:xfrm>
            <a:off x="7779257" y="1270"/>
            <a:ext cx="1275715" cy="238125"/>
          </a:xfrm>
          <a:prstGeom prst="rect">
            <a:avLst/>
          </a:prstGeom>
        </p:spPr>
        <p:txBody>
          <a:bodyPr vert="horz" wrap="square" lIns="0" tIns="11430" rIns="0" bIns="0" rtlCol="0">
            <a:spAutoFit/>
          </a:bodyPr>
          <a:lstStyle/>
          <a:p>
            <a:pPr marL="12700">
              <a:lnSpc>
                <a:spcPct val="100000"/>
              </a:lnSpc>
              <a:spcBef>
                <a:spcPts val="90"/>
              </a:spcBef>
            </a:pPr>
            <a:r>
              <a:rPr sz="1400" b="1" i="1" spc="-10" dirty="0">
                <a:latin typeface="Arial"/>
                <a:cs typeface="Arial"/>
              </a:rPr>
              <a:t>Ca</a:t>
            </a:r>
            <a:r>
              <a:rPr sz="1400" b="1" i="1" spc="-15" dirty="0">
                <a:latin typeface="Arial"/>
                <a:cs typeface="Arial"/>
              </a:rPr>
              <a:t>c</a:t>
            </a:r>
            <a:r>
              <a:rPr sz="1400" b="1" i="1" spc="-20" dirty="0">
                <a:latin typeface="Arial"/>
                <a:cs typeface="Arial"/>
              </a:rPr>
              <a:t>h</a:t>
            </a:r>
            <a:r>
              <a:rPr sz="1400" b="1" i="1" spc="-5" dirty="0">
                <a:latin typeface="Arial"/>
                <a:cs typeface="Arial"/>
              </a:rPr>
              <a:t>e</a:t>
            </a:r>
            <a:r>
              <a:rPr sz="1400" b="1" i="1" spc="-60"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123825" cy="23812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Arial"/>
                <a:cs typeface="Arial"/>
              </a:rPr>
              <a:t>2</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6" name="object 6"/>
          <p:cNvSpPr/>
          <p:nvPr/>
        </p:nvSpPr>
        <p:spPr>
          <a:xfrm>
            <a:off x="115823"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2897251" y="272922"/>
            <a:ext cx="3360420" cy="391160"/>
          </a:xfrm>
          <a:prstGeom prst="rect">
            <a:avLst/>
          </a:prstGeom>
        </p:spPr>
        <p:txBody>
          <a:bodyPr vert="horz" wrap="square" lIns="0" tIns="12700" rIns="0" bIns="0" rtlCol="0">
            <a:spAutoFit/>
          </a:bodyPr>
          <a:lstStyle/>
          <a:p>
            <a:pPr marL="12700">
              <a:lnSpc>
                <a:spcPct val="100000"/>
              </a:lnSpc>
              <a:spcBef>
                <a:spcPts val="100"/>
              </a:spcBef>
              <a:tabLst>
                <a:tab pos="1551940" algn="l"/>
              </a:tabLst>
            </a:pPr>
            <a:r>
              <a:rPr sz="2400" b="1" u="sng" spc="-25" dirty="0">
                <a:latin typeface="Arial"/>
                <a:cs typeface="Arial"/>
              </a:rPr>
              <a:t>MEMORY	</a:t>
            </a:r>
            <a:r>
              <a:rPr sz="2400" b="1" u="sng" spc="-20" dirty="0">
                <a:latin typeface="Arial"/>
                <a:cs typeface="Arial"/>
              </a:rPr>
              <a:t>HIERARCHY</a:t>
            </a:r>
            <a:endParaRPr sz="2400" u="sng" dirty="0">
              <a:latin typeface="Arial"/>
              <a:cs typeface="Arial"/>
            </a:endParaRPr>
          </a:p>
        </p:txBody>
      </p:sp>
      <p:sp>
        <p:nvSpPr>
          <p:cNvPr id="8" name="object 8"/>
          <p:cNvSpPr txBox="1"/>
          <p:nvPr/>
        </p:nvSpPr>
        <p:spPr>
          <a:xfrm>
            <a:off x="1286255" y="1920239"/>
            <a:ext cx="1152525" cy="376385"/>
          </a:xfrm>
          <a:prstGeom prst="rect">
            <a:avLst/>
          </a:prstGeom>
          <a:ln w="24384">
            <a:solidFill>
              <a:srgbClr val="000000"/>
            </a:solidFill>
          </a:ln>
        </p:spPr>
        <p:txBody>
          <a:bodyPr vert="horz" wrap="square" lIns="0" tIns="17145" rIns="0" bIns="0" rtlCol="0">
            <a:spAutoFit/>
          </a:bodyPr>
          <a:lstStyle/>
          <a:p>
            <a:pPr marR="66040" algn="ctr">
              <a:lnSpc>
                <a:spcPts val="1370"/>
              </a:lnSpc>
              <a:spcBef>
                <a:spcPts val="135"/>
              </a:spcBef>
            </a:pPr>
            <a:r>
              <a:rPr sz="1200" b="1" spc="-5" dirty="0">
                <a:latin typeface="Arial"/>
                <a:cs typeface="Arial"/>
              </a:rPr>
              <a:t>Magnetic</a:t>
            </a:r>
            <a:endParaRPr sz="1200">
              <a:latin typeface="Arial"/>
              <a:cs typeface="Arial"/>
            </a:endParaRPr>
          </a:p>
          <a:p>
            <a:pPr marR="32384" algn="ctr">
              <a:lnSpc>
                <a:spcPts val="1370"/>
              </a:lnSpc>
            </a:pPr>
            <a:r>
              <a:rPr sz="1200" b="1" dirty="0">
                <a:latin typeface="Arial"/>
                <a:cs typeface="Arial"/>
              </a:rPr>
              <a:t>tapes</a:t>
            </a:r>
            <a:endParaRPr sz="1200">
              <a:latin typeface="Arial"/>
              <a:cs typeface="Arial"/>
            </a:endParaRPr>
          </a:p>
        </p:txBody>
      </p:sp>
      <p:sp>
        <p:nvSpPr>
          <p:cNvPr id="9" name="object 9"/>
          <p:cNvSpPr txBox="1"/>
          <p:nvPr/>
        </p:nvSpPr>
        <p:spPr>
          <a:xfrm>
            <a:off x="1286255" y="2420111"/>
            <a:ext cx="1152525" cy="356870"/>
          </a:xfrm>
          <a:prstGeom prst="rect">
            <a:avLst/>
          </a:prstGeom>
          <a:ln w="24384">
            <a:solidFill>
              <a:srgbClr val="000000"/>
            </a:solidFill>
          </a:ln>
        </p:spPr>
        <p:txBody>
          <a:bodyPr vert="horz" wrap="square" lIns="0" tIns="16510" rIns="0" bIns="0" rtlCol="0">
            <a:spAutoFit/>
          </a:bodyPr>
          <a:lstStyle/>
          <a:p>
            <a:pPr marL="208915">
              <a:lnSpc>
                <a:spcPts val="1320"/>
              </a:lnSpc>
              <a:spcBef>
                <a:spcPts val="130"/>
              </a:spcBef>
            </a:pPr>
            <a:r>
              <a:rPr sz="1200" b="1" spc="-5" dirty="0">
                <a:latin typeface="Arial"/>
                <a:cs typeface="Arial"/>
              </a:rPr>
              <a:t>Magnetic</a:t>
            </a:r>
            <a:endParaRPr sz="1200">
              <a:latin typeface="Arial"/>
              <a:cs typeface="Arial"/>
            </a:endParaRPr>
          </a:p>
          <a:p>
            <a:pPr marL="382270">
              <a:lnSpc>
                <a:spcPts val="1320"/>
              </a:lnSpc>
            </a:pPr>
            <a:r>
              <a:rPr sz="1200" b="1" dirty="0">
                <a:latin typeface="Arial"/>
                <a:cs typeface="Arial"/>
              </a:rPr>
              <a:t>disks</a:t>
            </a:r>
            <a:endParaRPr sz="1200">
              <a:latin typeface="Arial"/>
              <a:cs typeface="Arial"/>
            </a:endParaRPr>
          </a:p>
        </p:txBody>
      </p:sp>
      <p:sp>
        <p:nvSpPr>
          <p:cNvPr id="10" name="object 10"/>
          <p:cNvSpPr txBox="1"/>
          <p:nvPr/>
        </p:nvSpPr>
        <p:spPr>
          <a:xfrm>
            <a:off x="3246120" y="1950720"/>
            <a:ext cx="1149350" cy="634365"/>
          </a:xfrm>
          <a:prstGeom prst="rect">
            <a:avLst/>
          </a:prstGeom>
          <a:ln w="24383">
            <a:solidFill>
              <a:srgbClr val="000000"/>
            </a:solidFill>
          </a:ln>
        </p:spPr>
        <p:txBody>
          <a:bodyPr vert="horz" wrap="square" lIns="0" tIns="2540" rIns="0" bIns="0" rtlCol="0">
            <a:spAutoFit/>
          </a:bodyPr>
          <a:lstStyle/>
          <a:p>
            <a:pPr>
              <a:lnSpc>
                <a:spcPct val="100000"/>
              </a:lnSpc>
              <a:spcBef>
                <a:spcPts val="20"/>
              </a:spcBef>
            </a:pPr>
            <a:endParaRPr sz="1150">
              <a:latin typeface="Times New Roman"/>
              <a:cs typeface="Times New Roman"/>
            </a:endParaRPr>
          </a:p>
          <a:p>
            <a:pPr marL="158115" marR="244475" indent="310515">
              <a:lnSpc>
                <a:spcPts val="1300"/>
              </a:lnSpc>
            </a:pPr>
            <a:r>
              <a:rPr sz="1200" b="1" spc="-10" dirty="0">
                <a:latin typeface="Arial"/>
                <a:cs typeface="Arial"/>
              </a:rPr>
              <a:t>I/O </a:t>
            </a:r>
            <a:r>
              <a:rPr sz="1200" b="1" spc="-5" dirty="0">
                <a:latin typeface="Arial"/>
                <a:cs typeface="Arial"/>
              </a:rPr>
              <a:t> </a:t>
            </a:r>
            <a:r>
              <a:rPr sz="1200" b="1" spc="5" dirty="0">
                <a:latin typeface="Arial"/>
                <a:cs typeface="Arial"/>
              </a:rPr>
              <a:t>p</a:t>
            </a:r>
            <a:r>
              <a:rPr sz="1200" b="1" spc="-20" dirty="0">
                <a:latin typeface="Arial"/>
                <a:cs typeface="Arial"/>
              </a:rPr>
              <a:t>r</a:t>
            </a:r>
            <a:r>
              <a:rPr sz="1200" b="1" spc="5" dirty="0">
                <a:latin typeface="Arial"/>
                <a:cs typeface="Arial"/>
              </a:rPr>
              <a:t>o</a:t>
            </a:r>
            <a:r>
              <a:rPr sz="1200" b="1" spc="-5" dirty="0">
                <a:latin typeface="Arial"/>
                <a:cs typeface="Arial"/>
              </a:rPr>
              <a:t>cess</a:t>
            </a:r>
            <a:r>
              <a:rPr sz="1200" b="1" spc="-15" dirty="0">
                <a:latin typeface="Arial"/>
                <a:cs typeface="Arial"/>
              </a:rPr>
              <a:t>o</a:t>
            </a:r>
            <a:r>
              <a:rPr sz="1200" b="1" spc="-5" dirty="0">
                <a:latin typeface="Arial"/>
                <a:cs typeface="Arial"/>
              </a:rPr>
              <a:t>r</a:t>
            </a:r>
            <a:endParaRPr sz="1200">
              <a:latin typeface="Arial"/>
              <a:cs typeface="Arial"/>
            </a:endParaRPr>
          </a:p>
        </p:txBody>
      </p:sp>
      <p:sp>
        <p:nvSpPr>
          <p:cNvPr id="11" name="object 11"/>
          <p:cNvSpPr txBox="1"/>
          <p:nvPr/>
        </p:nvSpPr>
        <p:spPr>
          <a:xfrm>
            <a:off x="3246120" y="2764535"/>
            <a:ext cx="1149350" cy="646430"/>
          </a:xfrm>
          <a:prstGeom prst="rect">
            <a:avLst/>
          </a:prstGeom>
          <a:ln w="24383">
            <a:solidFill>
              <a:srgbClr val="000000"/>
            </a:solidFill>
          </a:ln>
        </p:spPr>
        <p:txBody>
          <a:bodyPr vert="horz" wrap="square" lIns="0" tIns="0" rIns="0" bIns="0" rtlCol="0">
            <a:spAutoFit/>
          </a:bodyPr>
          <a:lstStyle/>
          <a:p>
            <a:pPr>
              <a:lnSpc>
                <a:spcPct val="100000"/>
              </a:lnSpc>
            </a:pPr>
            <a:endParaRPr sz="1300">
              <a:latin typeface="Times New Roman"/>
              <a:cs typeface="Times New Roman"/>
            </a:endParaRPr>
          </a:p>
          <a:p>
            <a:pPr marL="337820">
              <a:lnSpc>
                <a:spcPct val="100000"/>
              </a:lnSpc>
              <a:spcBef>
                <a:spcPts val="795"/>
              </a:spcBef>
            </a:pPr>
            <a:r>
              <a:rPr sz="1200" b="1" spc="-10" dirty="0">
                <a:latin typeface="Arial"/>
                <a:cs typeface="Arial"/>
              </a:rPr>
              <a:t>CPU</a:t>
            </a:r>
            <a:endParaRPr sz="1200">
              <a:latin typeface="Arial"/>
              <a:cs typeface="Arial"/>
            </a:endParaRPr>
          </a:p>
        </p:txBody>
      </p:sp>
      <p:sp>
        <p:nvSpPr>
          <p:cNvPr id="12" name="object 12"/>
          <p:cNvSpPr txBox="1"/>
          <p:nvPr/>
        </p:nvSpPr>
        <p:spPr>
          <a:xfrm>
            <a:off x="4522342" y="3042665"/>
            <a:ext cx="979169" cy="208279"/>
          </a:xfrm>
          <a:prstGeom prst="rect">
            <a:avLst/>
          </a:prstGeom>
        </p:spPr>
        <p:txBody>
          <a:bodyPr vert="horz" wrap="square" lIns="0" tIns="12700" rIns="0" bIns="0" rtlCol="0">
            <a:spAutoFit/>
          </a:bodyPr>
          <a:lstStyle/>
          <a:p>
            <a:pPr marL="12700">
              <a:lnSpc>
                <a:spcPct val="100000"/>
              </a:lnSpc>
              <a:spcBef>
                <a:spcPts val="100"/>
              </a:spcBef>
              <a:tabLst>
                <a:tab pos="965835" algn="l"/>
              </a:tabLst>
            </a:pPr>
            <a:r>
              <a:rPr sz="1200" b="1" u="heavy" dirty="0">
                <a:uFill>
                  <a:solidFill>
                    <a:srgbClr val="000000"/>
                  </a:solidFill>
                </a:uFill>
                <a:latin typeface="Arial"/>
                <a:cs typeface="Arial"/>
              </a:rPr>
              <a:t> 	</a:t>
            </a:r>
            <a:endParaRPr sz="1200">
              <a:latin typeface="Arial"/>
              <a:cs typeface="Arial"/>
            </a:endParaRPr>
          </a:p>
        </p:txBody>
      </p:sp>
      <p:sp>
        <p:nvSpPr>
          <p:cNvPr id="13" name="object 13"/>
          <p:cNvSpPr txBox="1"/>
          <p:nvPr/>
        </p:nvSpPr>
        <p:spPr>
          <a:xfrm>
            <a:off x="5364479" y="1950720"/>
            <a:ext cx="1085215" cy="634365"/>
          </a:xfrm>
          <a:prstGeom prst="rect">
            <a:avLst/>
          </a:prstGeom>
          <a:ln w="24383">
            <a:solidFill>
              <a:srgbClr val="000000"/>
            </a:solidFill>
          </a:ln>
        </p:spPr>
        <p:txBody>
          <a:bodyPr vert="horz" wrap="square" lIns="0" tIns="635" rIns="0" bIns="0" rtlCol="0">
            <a:spAutoFit/>
          </a:bodyPr>
          <a:lstStyle/>
          <a:p>
            <a:pPr>
              <a:lnSpc>
                <a:spcPct val="100000"/>
              </a:lnSpc>
              <a:spcBef>
                <a:spcPts val="5"/>
              </a:spcBef>
            </a:pPr>
            <a:endParaRPr sz="1200">
              <a:latin typeface="Times New Roman"/>
              <a:cs typeface="Times New Roman"/>
            </a:endParaRPr>
          </a:p>
          <a:p>
            <a:pPr marL="237490" marR="248920" indent="91440">
              <a:lnSpc>
                <a:spcPts val="1200"/>
              </a:lnSpc>
            </a:pPr>
            <a:r>
              <a:rPr sz="1200" b="1" spc="-5" dirty="0">
                <a:latin typeface="Arial"/>
                <a:cs typeface="Arial"/>
              </a:rPr>
              <a:t>Main </a:t>
            </a:r>
            <a:r>
              <a:rPr sz="1200" b="1" dirty="0">
                <a:latin typeface="Arial"/>
                <a:cs typeface="Arial"/>
              </a:rPr>
              <a:t> </a:t>
            </a:r>
            <a:r>
              <a:rPr sz="1200" b="1" spc="-20" dirty="0">
                <a:latin typeface="Arial"/>
                <a:cs typeface="Arial"/>
              </a:rPr>
              <a:t>m</a:t>
            </a:r>
            <a:r>
              <a:rPr sz="1200" b="1" spc="-5" dirty="0">
                <a:latin typeface="Arial"/>
                <a:cs typeface="Arial"/>
              </a:rPr>
              <a:t>e</a:t>
            </a:r>
            <a:r>
              <a:rPr sz="1200" b="1" spc="-20" dirty="0">
                <a:latin typeface="Arial"/>
                <a:cs typeface="Arial"/>
              </a:rPr>
              <a:t>m</a:t>
            </a:r>
            <a:r>
              <a:rPr sz="1200" b="1" spc="5" dirty="0">
                <a:latin typeface="Arial"/>
                <a:cs typeface="Arial"/>
              </a:rPr>
              <a:t>o</a:t>
            </a:r>
            <a:r>
              <a:rPr sz="1200" b="1" spc="-20" dirty="0">
                <a:latin typeface="Arial"/>
                <a:cs typeface="Arial"/>
              </a:rPr>
              <a:t>r</a:t>
            </a:r>
            <a:r>
              <a:rPr sz="1200" b="1" spc="-5" dirty="0">
                <a:latin typeface="Arial"/>
                <a:cs typeface="Arial"/>
              </a:rPr>
              <a:t>y</a:t>
            </a:r>
            <a:endParaRPr sz="1200">
              <a:latin typeface="Arial"/>
              <a:cs typeface="Arial"/>
            </a:endParaRPr>
          </a:p>
        </p:txBody>
      </p:sp>
      <p:sp>
        <p:nvSpPr>
          <p:cNvPr id="14" name="object 14"/>
          <p:cNvSpPr txBox="1"/>
          <p:nvPr/>
        </p:nvSpPr>
        <p:spPr>
          <a:xfrm>
            <a:off x="5532120" y="2987039"/>
            <a:ext cx="765175" cy="365760"/>
          </a:xfrm>
          <a:prstGeom prst="rect">
            <a:avLst/>
          </a:prstGeom>
          <a:ln w="24383">
            <a:solidFill>
              <a:srgbClr val="000000"/>
            </a:solidFill>
          </a:ln>
        </p:spPr>
        <p:txBody>
          <a:bodyPr vert="horz" wrap="square" lIns="0" tIns="56515" rIns="0" bIns="0" rtlCol="0">
            <a:spAutoFit/>
          </a:bodyPr>
          <a:lstStyle/>
          <a:p>
            <a:pPr marL="81280" marR="85090" indent="57785">
              <a:lnSpc>
                <a:spcPct val="78300"/>
              </a:lnSpc>
              <a:spcBef>
                <a:spcPts val="445"/>
              </a:spcBef>
            </a:pPr>
            <a:r>
              <a:rPr sz="1200" b="1" spc="-5" dirty="0">
                <a:latin typeface="Arial"/>
                <a:cs typeface="Arial"/>
              </a:rPr>
              <a:t>Cache </a:t>
            </a:r>
            <a:r>
              <a:rPr sz="1200" b="1" dirty="0">
                <a:latin typeface="Arial"/>
                <a:cs typeface="Arial"/>
              </a:rPr>
              <a:t> </a:t>
            </a:r>
            <a:r>
              <a:rPr sz="1200" b="1" spc="-20" dirty="0">
                <a:latin typeface="Arial"/>
                <a:cs typeface="Arial"/>
              </a:rPr>
              <a:t>m</a:t>
            </a:r>
            <a:r>
              <a:rPr sz="1200" b="1" spc="-5" dirty="0">
                <a:latin typeface="Arial"/>
                <a:cs typeface="Arial"/>
              </a:rPr>
              <a:t>e</a:t>
            </a:r>
            <a:r>
              <a:rPr sz="1200" b="1" spc="-20" dirty="0">
                <a:latin typeface="Arial"/>
                <a:cs typeface="Arial"/>
              </a:rPr>
              <a:t>m</a:t>
            </a:r>
            <a:r>
              <a:rPr sz="1200" b="1" spc="5" dirty="0">
                <a:latin typeface="Arial"/>
                <a:cs typeface="Arial"/>
              </a:rPr>
              <a:t>o</a:t>
            </a:r>
            <a:r>
              <a:rPr sz="1200" b="1" spc="-20" dirty="0">
                <a:latin typeface="Arial"/>
                <a:cs typeface="Arial"/>
              </a:rPr>
              <a:t>r</a:t>
            </a:r>
            <a:r>
              <a:rPr sz="1200" b="1" spc="-5" dirty="0">
                <a:latin typeface="Arial"/>
                <a:cs typeface="Arial"/>
              </a:rPr>
              <a:t>y</a:t>
            </a:r>
            <a:endParaRPr sz="1200">
              <a:latin typeface="Arial"/>
              <a:cs typeface="Arial"/>
            </a:endParaRPr>
          </a:p>
        </p:txBody>
      </p:sp>
      <p:sp>
        <p:nvSpPr>
          <p:cNvPr id="15" name="object 15"/>
          <p:cNvSpPr txBox="1"/>
          <p:nvPr/>
        </p:nvSpPr>
        <p:spPr>
          <a:xfrm>
            <a:off x="1183030" y="1713738"/>
            <a:ext cx="1294130" cy="208279"/>
          </a:xfrm>
          <a:prstGeom prst="rect">
            <a:avLst/>
          </a:prstGeom>
        </p:spPr>
        <p:txBody>
          <a:bodyPr vert="horz" wrap="square" lIns="0" tIns="12700" rIns="0" bIns="0" rtlCol="0">
            <a:spAutoFit/>
          </a:bodyPr>
          <a:lstStyle/>
          <a:p>
            <a:pPr marL="12700">
              <a:lnSpc>
                <a:spcPct val="100000"/>
              </a:lnSpc>
              <a:spcBef>
                <a:spcPts val="100"/>
              </a:spcBef>
            </a:pPr>
            <a:r>
              <a:rPr sz="1200" b="1" spc="-35" dirty="0">
                <a:latin typeface="Arial"/>
                <a:cs typeface="Arial"/>
              </a:rPr>
              <a:t>A</a:t>
            </a:r>
            <a:r>
              <a:rPr sz="1200" b="1" spc="-15" dirty="0">
                <a:latin typeface="Arial"/>
                <a:cs typeface="Arial"/>
              </a:rPr>
              <a:t>u</a:t>
            </a:r>
            <a:r>
              <a:rPr sz="1200" b="1" spc="-5" dirty="0">
                <a:latin typeface="Arial"/>
                <a:cs typeface="Arial"/>
              </a:rPr>
              <a:t>x</a:t>
            </a:r>
            <a:r>
              <a:rPr sz="1200" b="1" dirty="0">
                <a:latin typeface="Arial"/>
                <a:cs typeface="Arial"/>
              </a:rPr>
              <a:t>il</a:t>
            </a:r>
            <a:r>
              <a:rPr sz="1200" b="1" spc="-5" dirty="0">
                <a:latin typeface="Arial"/>
                <a:cs typeface="Arial"/>
              </a:rPr>
              <a:t>i</a:t>
            </a:r>
            <a:r>
              <a:rPr sz="1200" b="1" dirty="0">
                <a:latin typeface="Arial"/>
                <a:cs typeface="Arial"/>
              </a:rPr>
              <a:t>a</a:t>
            </a:r>
            <a:r>
              <a:rPr sz="1200" b="1" spc="-20" dirty="0">
                <a:latin typeface="Arial"/>
                <a:cs typeface="Arial"/>
              </a:rPr>
              <a:t>r</a:t>
            </a:r>
            <a:r>
              <a:rPr sz="1200" b="1" spc="-5" dirty="0">
                <a:latin typeface="Arial"/>
                <a:cs typeface="Arial"/>
              </a:rPr>
              <a:t>y</a:t>
            </a:r>
            <a:r>
              <a:rPr sz="1200" b="1" spc="-40" dirty="0">
                <a:latin typeface="Arial"/>
                <a:cs typeface="Arial"/>
              </a:rPr>
              <a:t> </a:t>
            </a:r>
            <a:r>
              <a:rPr sz="1200" b="1" spc="-15" dirty="0">
                <a:latin typeface="Arial"/>
                <a:cs typeface="Arial"/>
              </a:rPr>
              <a:t>m</a:t>
            </a:r>
            <a:r>
              <a:rPr sz="1200" b="1" dirty="0">
                <a:latin typeface="Arial"/>
                <a:cs typeface="Arial"/>
              </a:rPr>
              <a:t>e</a:t>
            </a:r>
            <a:r>
              <a:rPr sz="1200" b="1" spc="-15" dirty="0">
                <a:latin typeface="Arial"/>
                <a:cs typeface="Arial"/>
              </a:rPr>
              <a:t>m</a:t>
            </a:r>
            <a:r>
              <a:rPr sz="1200" b="1" spc="10" dirty="0">
                <a:latin typeface="Arial"/>
                <a:cs typeface="Arial"/>
              </a:rPr>
              <a:t>o</a:t>
            </a:r>
            <a:r>
              <a:rPr sz="1200" b="1" spc="-15" dirty="0">
                <a:latin typeface="Arial"/>
                <a:cs typeface="Arial"/>
              </a:rPr>
              <a:t>r</a:t>
            </a:r>
            <a:r>
              <a:rPr sz="1200" b="1" spc="-5" dirty="0">
                <a:latin typeface="Arial"/>
                <a:cs typeface="Arial"/>
              </a:rPr>
              <a:t>y</a:t>
            </a:r>
            <a:endParaRPr sz="1200">
              <a:latin typeface="Arial"/>
              <a:cs typeface="Arial"/>
            </a:endParaRPr>
          </a:p>
        </p:txBody>
      </p:sp>
      <p:grpSp>
        <p:nvGrpSpPr>
          <p:cNvPr id="16" name="object 16"/>
          <p:cNvGrpSpPr/>
          <p:nvPr/>
        </p:nvGrpSpPr>
        <p:grpSpPr>
          <a:xfrm>
            <a:off x="2459735" y="2121407"/>
            <a:ext cx="3508375" cy="1109980"/>
            <a:chOff x="2459735" y="2121407"/>
            <a:chExt cx="3508375" cy="1109980"/>
          </a:xfrm>
        </p:grpSpPr>
        <p:pic>
          <p:nvPicPr>
            <p:cNvPr id="17" name="object 17"/>
            <p:cNvPicPr/>
            <p:nvPr/>
          </p:nvPicPr>
          <p:blipFill>
            <a:blip r:embed="rId2" cstate="print"/>
            <a:stretch>
              <a:fillRect/>
            </a:stretch>
          </p:blipFill>
          <p:spPr>
            <a:xfrm>
              <a:off x="3105911" y="2148839"/>
              <a:ext cx="134112" cy="73151"/>
            </a:xfrm>
            <a:prstGeom prst="rect">
              <a:avLst/>
            </a:prstGeom>
          </p:spPr>
        </p:pic>
        <p:pic>
          <p:nvPicPr>
            <p:cNvPr id="18" name="object 18"/>
            <p:cNvPicPr/>
            <p:nvPr/>
          </p:nvPicPr>
          <p:blipFill>
            <a:blip r:embed="rId3" cstate="print"/>
            <a:stretch>
              <a:fillRect/>
            </a:stretch>
          </p:blipFill>
          <p:spPr>
            <a:xfrm>
              <a:off x="2459735" y="2148839"/>
              <a:ext cx="134112" cy="73151"/>
            </a:xfrm>
            <a:prstGeom prst="rect">
              <a:avLst/>
            </a:prstGeom>
          </p:spPr>
        </p:pic>
        <p:sp>
          <p:nvSpPr>
            <p:cNvPr id="19" name="object 19"/>
            <p:cNvSpPr/>
            <p:nvPr/>
          </p:nvSpPr>
          <p:spPr>
            <a:xfrm>
              <a:off x="2572511" y="2182367"/>
              <a:ext cx="570230" cy="0"/>
            </a:xfrm>
            <a:custGeom>
              <a:avLst/>
              <a:gdLst/>
              <a:ahLst/>
              <a:cxnLst/>
              <a:rect l="l" t="t" r="r" b="b"/>
              <a:pathLst>
                <a:path w="570230">
                  <a:moveTo>
                    <a:pt x="0" y="0"/>
                  </a:moveTo>
                  <a:lnTo>
                    <a:pt x="569976" y="0"/>
                  </a:lnTo>
                </a:path>
              </a:pathLst>
            </a:custGeom>
            <a:ln w="24384">
              <a:solidFill>
                <a:srgbClr val="000000"/>
              </a:solidFill>
            </a:ln>
          </p:spPr>
          <p:txBody>
            <a:bodyPr wrap="square" lIns="0" tIns="0" rIns="0" bIns="0" rtlCol="0"/>
            <a:lstStyle/>
            <a:p>
              <a:endParaRPr/>
            </a:p>
          </p:txBody>
        </p:sp>
        <p:pic>
          <p:nvPicPr>
            <p:cNvPr id="20" name="object 20"/>
            <p:cNvPicPr/>
            <p:nvPr/>
          </p:nvPicPr>
          <p:blipFill>
            <a:blip r:embed="rId4" cstate="print"/>
            <a:stretch>
              <a:fillRect/>
            </a:stretch>
          </p:blipFill>
          <p:spPr>
            <a:xfrm>
              <a:off x="3105911" y="2474975"/>
              <a:ext cx="134112" cy="73151"/>
            </a:xfrm>
            <a:prstGeom prst="rect">
              <a:avLst/>
            </a:prstGeom>
          </p:spPr>
        </p:pic>
        <p:pic>
          <p:nvPicPr>
            <p:cNvPr id="21" name="object 21"/>
            <p:cNvPicPr/>
            <p:nvPr/>
          </p:nvPicPr>
          <p:blipFill>
            <a:blip r:embed="rId5" cstate="print"/>
            <a:stretch>
              <a:fillRect/>
            </a:stretch>
          </p:blipFill>
          <p:spPr>
            <a:xfrm>
              <a:off x="2459735" y="2474975"/>
              <a:ext cx="134112" cy="73151"/>
            </a:xfrm>
            <a:prstGeom prst="rect">
              <a:avLst/>
            </a:prstGeom>
          </p:spPr>
        </p:pic>
        <p:sp>
          <p:nvSpPr>
            <p:cNvPr id="22" name="object 22"/>
            <p:cNvSpPr/>
            <p:nvPr/>
          </p:nvSpPr>
          <p:spPr>
            <a:xfrm>
              <a:off x="2563367" y="2508503"/>
              <a:ext cx="582295" cy="0"/>
            </a:xfrm>
            <a:custGeom>
              <a:avLst/>
              <a:gdLst/>
              <a:ahLst/>
              <a:cxnLst/>
              <a:rect l="l" t="t" r="r" b="b"/>
              <a:pathLst>
                <a:path w="582294">
                  <a:moveTo>
                    <a:pt x="0" y="0"/>
                  </a:moveTo>
                  <a:lnTo>
                    <a:pt x="581787" y="0"/>
                  </a:lnTo>
                </a:path>
              </a:pathLst>
            </a:custGeom>
            <a:ln w="24384">
              <a:solidFill>
                <a:srgbClr val="000000"/>
              </a:solidFill>
            </a:ln>
          </p:spPr>
          <p:txBody>
            <a:bodyPr wrap="square" lIns="0" tIns="0" rIns="0" bIns="0" rtlCol="0"/>
            <a:lstStyle/>
            <a:p>
              <a:endParaRPr/>
            </a:p>
          </p:txBody>
        </p:sp>
        <p:pic>
          <p:nvPicPr>
            <p:cNvPr id="23" name="object 23"/>
            <p:cNvPicPr/>
            <p:nvPr/>
          </p:nvPicPr>
          <p:blipFill>
            <a:blip r:embed="rId6" cstate="print"/>
            <a:stretch>
              <a:fillRect/>
            </a:stretch>
          </p:blipFill>
          <p:spPr>
            <a:xfrm>
              <a:off x="5230367" y="2121407"/>
              <a:ext cx="131063" cy="73151"/>
            </a:xfrm>
            <a:prstGeom prst="rect">
              <a:avLst/>
            </a:prstGeom>
          </p:spPr>
        </p:pic>
        <p:pic>
          <p:nvPicPr>
            <p:cNvPr id="24" name="object 24"/>
            <p:cNvPicPr/>
            <p:nvPr/>
          </p:nvPicPr>
          <p:blipFill>
            <a:blip r:embed="rId7" cstate="print"/>
            <a:stretch>
              <a:fillRect/>
            </a:stretch>
          </p:blipFill>
          <p:spPr>
            <a:xfrm>
              <a:off x="4416551" y="2121407"/>
              <a:ext cx="131063" cy="73151"/>
            </a:xfrm>
            <a:prstGeom prst="rect">
              <a:avLst/>
            </a:prstGeom>
          </p:spPr>
        </p:pic>
        <p:sp>
          <p:nvSpPr>
            <p:cNvPr id="25" name="object 25"/>
            <p:cNvSpPr/>
            <p:nvPr/>
          </p:nvSpPr>
          <p:spPr>
            <a:xfrm>
              <a:off x="4535423" y="2154935"/>
              <a:ext cx="692150" cy="0"/>
            </a:xfrm>
            <a:custGeom>
              <a:avLst/>
              <a:gdLst/>
              <a:ahLst/>
              <a:cxnLst/>
              <a:rect l="l" t="t" r="r" b="b"/>
              <a:pathLst>
                <a:path w="692150">
                  <a:moveTo>
                    <a:pt x="0" y="0"/>
                  </a:moveTo>
                  <a:lnTo>
                    <a:pt x="691641" y="0"/>
                  </a:lnTo>
                </a:path>
              </a:pathLst>
            </a:custGeom>
            <a:ln w="24384">
              <a:solidFill>
                <a:srgbClr val="000000"/>
              </a:solidFill>
            </a:ln>
          </p:spPr>
          <p:txBody>
            <a:bodyPr wrap="square" lIns="0" tIns="0" rIns="0" bIns="0" rtlCol="0"/>
            <a:lstStyle/>
            <a:p>
              <a:endParaRPr/>
            </a:p>
          </p:txBody>
        </p:sp>
        <p:pic>
          <p:nvPicPr>
            <p:cNvPr id="26" name="object 26"/>
            <p:cNvPicPr/>
            <p:nvPr/>
          </p:nvPicPr>
          <p:blipFill>
            <a:blip r:embed="rId8" cstate="print"/>
            <a:stretch>
              <a:fillRect/>
            </a:stretch>
          </p:blipFill>
          <p:spPr>
            <a:xfrm>
              <a:off x="5224271" y="2401823"/>
              <a:ext cx="131063" cy="70103"/>
            </a:xfrm>
            <a:prstGeom prst="rect">
              <a:avLst/>
            </a:prstGeom>
          </p:spPr>
        </p:pic>
        <p:sp>
          <p:nvSpPr>
            <p:cNvPr id="27" name="object 27"/>
            <p:cNvSpPr/>
            <p:nvPr/>
          </p:nvSpPr>
          <p:spPr>
            <a:xfrm>
              <a:off x="4968239" y="2435351"/>
              <a:ext cx="265430" cy="533400"/>
            </a:xfrm>
            <a:custGeom>
              <a:avLst/>
              <a:gdLst/>
              <a:ahLst/>
              <a:cxnLst/>
              <a:rect l="l" t="t" r="r" b="b"/>
              <a:pathLst>
                <a:path w="265429" h="533400">
                  <a:moveTo>
                    <a:pt x="0" y="0"/>
                  </a:moveTo>
                  <a:lnTo>
                    <a:pt x="265175" y="0"/>
                  </a:lnTo>
                </a:path>
                <a:path w="265429" h="533400">
                  <a:moveTo>
                    <a:pt x="4699" y="4825"/>
                  </a:moveTo>
                  <a:lnTo>
                    <a:pt x="4699" y="533146"/>
                  </a:lnTo>
                </a:path>
              </a:pathLst>
            </a:custGeom>
            <a:ln w="24384">
              <a:solidFill>
                <a:srgbClr val="000000"/>
              </a:solidFill>
            </a:ln>
          </p:spPr>
          <p:txBody>
            <a:bodyPr wrap="square" lIns="0" tIns="0" rIns="0" bIns="0" rtlCol="0"/>
            <a:lstStyle/>
            <a:p>
              <a:endParaRPr/>
            </a:p>
          </p:txBody>
        </p:sp>
        <p:pic>
          <p:nvPicPr>
            <p:cNvPr id="28" name="object 28"/>
            <p:cNvPicPr/>
            <p:nvPr/>
          </p:nvPicPr>
          <p:blipFill>
            <a:blip r:embed="rId9" cstate="print"/>
            <a:stretch>
              <a:fillRect/>
            </a:stretch>
          </p:blipFill>
          <p:spPr>
            <a:xfrm>
              <a:off x="4416551" y="2944367"/>
              <a:ext cx="131063" cy="73151"/>
            </a:xfrm>
            <a:prstGeom prst="rect">
              <a:avLst/>
            </a:prstGeom>
          </p:spPr>
        </p:pic>
        <p:sp>
          <p:nvSpPr>
            <p:cNvPr id="29" name="object 29"/>
            <p:cNvSpPr/>
            <p:nvPr/>
          </p:nvSpPr>
          <p:spPr>
            <a:xfrm>
              <a:off x="4517135" y="2974847"/>
              <a:ext cx="472440" cy="0"/>
            </a:xfrm>
            <a:custGeom>
              <a:avLst/>
              <a:gdLst/>
              <a:ahLst/>
              <a:cxnLst/>
              <a:rect l="l" t="t" r="r" b="b"/>
              <a:pathLst>
                <a:path w="472439">
                  <a:moveTo>
                    <a:pt x="472439" y="0"/>
                  </a:moveTo>
                  <a:lnTo>
                    <a:pt x="0" y="0"/>
                  </a:lnTo>
                </a:path>
              </a:pathLst>
            </a:custGeom>
            <a:ln w="24384">
              <a:solidFill>
                <a:srgbClr val="000000"/>
              </a:solidFill>
            </a:ln>
          </p:spPr>
          <p:txBody>
            <a:bodyPr wrap="square" lIns="0" tIns="0" rIns="0" bIns="0" rtlCol="0"/>
            <a:lstStyle/>
            <a:p>
              <a:endParaRPr/>
            </a:p>
          </p:txBody>
        </p:sp>
        <p:pic>
          <p:nvPicPr>
            <p:cNvPr id="30" name="object 30"/>
            <p:cNvPicPr/>
            <p:nvPr/>
          </p:nvPicPr>
          <p:blipFill>
            <a:blip r:embed="rId10" cstate="print"/>
            <a:stretch>
              <a:fillRect/>
            </a:stretch>
          </p:blipFill>
          <p:spPr>
            <a:xfrm>
              <a:off x="5394959" y="3157727"/>
              <a:ext cx="134112" cy="73151"/>
            </a:xfrm>
            <a:prstGeom prst="rect">
              <a:avLst/>
            </a:prstGeom>
          </p:spPr>
        </p:pic>
        <p:pic>
          <p:nvPicPr>
            <p:cNvPr id="31" name="object 31"/>
            <p:cNvPicPr/>
            <p:nvPr/>
          </p:nvPicPr>
          <p:blipFill>
            <a:blip r:embed="rId11" cstate="print"/>
            <a:stretch>
              <a:fillRect/>
            </a:stretch>
          </p:blipFill>
          <p:spPr>
            <a:xfrm>
              <a:off x="4416551" y="3157727"/>
              <a:ext cx="131063" cy="73151"/>
            </a:xfrm>
            <a:prstGeom prst="rect">
              <a:avLst/>
            </a:prstGeom>
          </p:spPr>
        </p:pic>
        <p:pic>
          <p:nvPicPr>
            <p:cNvPr id="32" name="object 32"/>
            <p:cNvPicPr/>
            <p:nvPr/>
          </p:nvPicPr>
          <p:blipFill>
            <a:blip r:embed="rId12" cstate="print"/>
            <a:stretch>
              <a:fillRect/>
            </a:stretch>
          </p:blipFill>
          <p:spPr>
            <a:xfrm>
              <a:off x="5861303" y="2587751"/>
              <a:ext cx="106679" cy="387096"/>
            </a:xfrm>
            <a:prstGeom prst="rect">
              <a:avLst/>
            </a:prstGeom>
          </p:spPr>
        </p:pic>
      </p:grpSp>
      <p:sp>
        <p:nvSpPr>
          <p:cNvPr id="33" name="object 33"/>
          <p:cNvSpPr txBox="1"/>
          <p:nvPr/>
        </p:nvSpPr>
        <p:spPr>
          <a:xfrm>
            <a:off x="3361944" y="3700271"/>
            <a:ext cx="1167765" cy="210820"/>
          </a:xfrm>
          <a:prstGeom prst="rect">
            <a:avLst/>
          </a:prstGeom>
          <a:ln w="24383">
            <a:solidFill>
              <a:srgbClr val="000000"/>
            </a:solidFill>
          </a:ln>
        </p:spPr>
        <p:txBody>
          <a:bodyPr vert="horz" wrap="square" lIns="0" tIns="6350" rIns="0" bIns="0" rtlCol="0">
            <a:spAutoFit/>
          </a:bodyPr>
          <a:lstStyle/>
          <a:p>
            <a:pPr marL="276860">
              <a:lnSpc>
                <a:spcPct val="100000"/>
              </a:lnSpc>
              <a:spcBef>
                <a:spcPts val="50"/>
              </a:spcBef>
            </a:pPr>
            <a:r>
              <a:rPr sz="1200" b="1" dirty="0">
                <a:latin typeface="Arial"/>
                <a:cs typeface="Arial"/>
              </a:rPr>
              <a:t>Register</a:t>
            </a:r>
            <a:endParaRPr sz="1200">
              <a:latin typeface="Arial"/>
              <a:cs typeface="Arial"/>
            </a:endParaRPr>
          </a:p>
        </p:txBody>
      </p:sp>
      <p:sp>
        <p:nvSpPr>
          <p:cNvPr id="34" name="object 34"/>
          <p:cNvSpPr txBox="1"/>
          <p:nvPr/>
        </p:nvSpPr>
        <p:spPr>
          <a:xfrm>
            <a:off x="3206495" y="4230623"/>
            <a:ext cx="1490980" cy="210820"/>
          </a:xfrm>
          <a:prstGeom prst="rect">
            <a:avLst/>
          </a:prstGeom>
          <a:ln w="24383">
            <a:solidFill>
              <a:srgbClr val="000000"/>
            </a:solidFill>
          </a:ln>
        </p:spPr>
        <p:txBody>
          <a:bodyPr vert="horz" wrap="square" lIns="0" tIns="1905" rIns="0" bIns="0" rtlCol="0">
            <a:spAutoFit/>
          </a:bodyPr>
          <a:lstStyle/>
          <a:p>
            <a:pPr marL="17780" algn="ctr">
              <a:lnSpc>
                <a:spcPct val="100000"/>
              </a:lnSpc>
              <a:spcBef>
                <a:spcPts val="15"/>
              </a:spcBef>
            </a:pPr>
            <a:r>
              <a:rPr sz="1200" b="1" spc="-5" dirty="0">
                <a:latin typeface="Arial"/>
                <a:cs typeface="Arial"/>
              </a:rPr>
              <a:t>Cache</a:t>
            </a:r>
            <a:endParaRPr sz="1200">
              <a:latin typeface="Arial"/>
              <a:cs typeface="Arial"/>
            </a:endParaRPr>
          </a:p>
        </p:txBody>
      </p:sp>
      <p:grpSp>
        <p:nvGrpSpPr>
          <p:cNvPr id="35" name="object 35"/>
          <p:cNvGrpSpPr/>
          <p:nvPr/>
        </p:nvGrpSpPr>
        <p:grpSpPr>
          <a:xfrm>
            <a:off x="3709415" y="3913632"/>
            <a:ext cx="500380" cy="835660"/>
            <a:chOff x="3709415" y="3913632"/>
            <a:chExt cx="500380" cy="835660"/>
          </a:xfrm>
        </p:grpSpPr>
        <p:pic>
          <p:nvPicPr>
            <p:cNvPr id="36" name="object 36"/>
            <p:cNvPicPr/>
            <p:nvPr/>
          </p:nvPicPr>
          <p:blipFill>
            <a:blip r:embed="rId13" cstate="print"/>
            <a:stretch>
              <a:fillRect/>
            </a:stretch>
          </p:blipFill>
          <p:spPr>
            <a:xfrm>
              <a:off x="3709415" y="3913632"/>
              <a:ext cx="106679" cy="304800"/>
            </a:xfrm>
            <a:prstGeom prst="rect">
              <a:avLst/>
            </a:prstGeom>
          </p:spPr>
        </p:pic>
        <p:pic>
          <p:nvPicPr>
            <p:cNvPr id="37" name="object 37"/>
            <p:cNvPicPr/>
            <p:nvPr/>
          </p:nvPicPr>
          <p:blipFill>
            <a:blip r:embed="rId14" cstate="print"/>
            <a:stretch>
              <a:fillRect/>
            </a:stretch>
          </p:blipFill>
          <p:spPr>
            <a:xfrm>
              <a:off x="4102607" y="3913632"/>
              <a:ext cx="106679" cy="304800"/>
            </a:xfrm>
            <a:prstGeom prst="rect">
              <a:avLst/>
            </a:prstGeom>
          </p:spPr>
        </p:pic>
        <p:pic>
          <p:nvPicPr>
            <p:cNvPr id="38" name="object 38"/>
            <p:cNvPicPr/>
            <p:nvPr/>
          </p:nvPicPr>
          <p:blipFill>
            <a:blip r:embed="rId15" cstate="print"/>
            <a:stretch>
              <a:fillRect/>
            </a:stretch>
          </p:blipFill>
          <p:spPr>
            <a:xfrm>
              <a:off x="3709415" y="4447032"/>
              <a:ext cx="106679" cy="301751"/>
            </a:xfrm>
            <a:prstGeom prst="rect">
              <a:avLst/>
            </a:prstGeom>
          </p:spPr>
        </p:pic>
        <p:pic>
          <p:nvPicPr>
            <p:cNvPr id="39" name="object 39"/>
            <p:cNvPicPr/>
            <p:nvPr/>
          </p:nvPicPr>
          <p:blipFill>
            <a:blip r:embed="rId16" cstate="print"/>
            <a:stretch>
              <a:fillRect/>
            </a:stretch>
          </p:blipFill>
          <p:spPr>
            <a:xfrm>
              <a:off x="4102607" y="4447032"/>
              <a:ext cx="106679" cy="301751"/>
            </a:xfrm>
            <a:prstGeom prst="rect">
              <a:avLst/>
            </a:prstGeom>
          </p:spPr>
        </p:pic>
      </p:grpSp>
      <p:sp>
        <p:nvSpPr>
          <p:cNvPr id="40" name="object 40"/>
          <p:cNvSpPr txBox="1"/>
          <p:nvPr/>
        </p:nvSpPr>
        <p:spPr>
          <a:xfrm>
            <a:off x="2965704" y="4764023"/>
            <a:ext cx="1969135" cy="302260"/>
          </a:xfrm>
          <a:prstGeom prst="rect">
            <a:avLst/>
          </a:prstGeom>
          <a:ln w="24383">
            <a:solidFill>
              <a:srgbClr val="000000"/>
            </a:solidFill>
          </a:ln>
        </p:spPr>
        <p:txBody>
          <a:bodyPr vert="horz" wrap="square" lIns="0" tIns="40005" rIns="0" bIns="0" rtlCol="0">
            <a:spAutoFit/>
          </a:bodyPr>
          <a:lstStyle/>
          <a:p>
            <a:pPr marL="514350">
              <a:lnSpc>
                <a:spcPct val="100000"/>
              </a:lnSpc>
              <a:spcBef>
                <a:spcPts val="315"/>
              </a:spcBef>
            </a:pPr>
            <a:r>
              <a:rPr sz="1200" b="1" spc="-5" dirty="0">
                <a:latin typeface="Arial"/>
                <a:cs typeface="Arial"/>
              </a:rPr>
              <a:t>Main</a:t>
            </a:r>
            <a:r>
              <a:rPr sz="1200" b="1" spc="-65" dirty="0">
                <a:latin typeface="Arial"/>
                <a:cs typeface="Arial"/>
              </a:rPr>
              <a:t> </a:t>
            </a:r>
            <a:r>
              <a:rPr sz="1200" b="1" spc="-10" dirty="0">
                <a:latin typeface="Arial"/>
                <a:cs typeface="Arial"/>
              </a:rPr>
              <a:t>Memory</a:t>
            </a:r>
            <a:endParaRPr sz="1200">
              <a:latin typeface="Arial"/>
              <a:cs typeface="Arial"/>
            </a:endParaRPr>
          </a:p>
        </p:txBody>
      </p:sp>
      <p:grpSp>
        <p:nvGrpSpPr>
          <p:cNvPr id="41" name="object 41"/>
          <p:cNvGrpSpPr/>
          <p:nvPr/>
        </p:nvGrpSpPr>
        <p:grpSpPr>
          <a:xfrm>
            <a:off x="3709415" y="5071871"/>
            <a:ext cx="500380" cy="1003300"/>
            <a:chOff x="3709415" y="5071871"/>
            <a:chExt cx="500380" cy="1003300"/>
          </a:xfrm>
        </p:grpSpPr>
        <p:pic>
          <p:nvPicPr>
            <p:cNvPr id="42" name="object 42"/>
            <p:cNvPicPr/>
            <p:nvPr/>
          </p:nvPicPr>
          <p:blipFill>
            <a:blip r:embed="rId17" cstate="print"/>
            <a:stretch>
              <a:fillRect/>
            </a:stretch>
          </p:blipFill>
          <p:spPr>
            <a:xfrm>
              <a:off x="3709415" y="5071871"/>
              <a:ext cx="106679" cy="301751"/>
            </a:xfrm>
            <a:prstGeom prst="rect">
              <a:avLst/>
            </a:prstGeom>
          </p:spPr>
        </p:pic>
        <p:pic>
          <p:nvPicPr>
            <p:cNvPr id="43" name="object 43"/>
            <p:cNvPicPr/>
            <p:nvPr/>
          </p:nvPicPr>
          <p:blipFill>
            <a:blip r:embed="rId18" cstate="print"/>
            <a:stretch>
              <a:fillRect/>
            </a:stretch>
          </p:blipFill>
          <p:spPr>
            <a:xfrm>
              <a:off x="4102607" y="5071871"/>
              <a:ext cx="106679" cy="301751"/>
            </a:xfrm>
            <a:prstGeom prst="rect">
              <a:avLst/>
            </a:prstGeom>
          </p:spPr>
        </p:pic>
        <p:pic>
          <p:nvPicPr>
            <p:cNvPr id="44" name="object 44"/>
            <p:cNvPicPr/>
            <p:nvPr/>
          </p:nvPicPr>
          <p:blipFill>
            <a:blip r:embed="rId19" cstate="print"/>
            <a:stretch>
              <a:fillRect/>
            </a:stretch>
          </p:blipFill>
          <p:spPr>
            <a:xfrm>
              <a:off x="3709415" y="5772911"/>
              <a:ext cx="106679" cy="301752"/>
            </a:xfrm>
            <a:prstGeom prst="rect">
              <a:avLst/>
            </a:prstGeom>
          </p:spPr>
        </p:pic>
        <p:pic>
          <p:nvPicPr>
            <p:cNvPr id="45" name="object 45"/>
            <p:cNvPicPr/>
            <p:nvPr/>
          </p:nvPicPr>
          <p:blipFill>
            <a:blip r:embed="rId20" cstate="print"/>
            <a:stretch>
              <a:fillRect/>
            </a:stretch>
          </p:blipFill>
          <p:spPr>
            <a:xfrm>
              <a:off x="4102607" y="5772911"/>
              <a:ext cx="106679" cy="301752"/>
            </a:xfrm>
            <a:prstGeom prst="rect">
              <a:avLst/>
            </a:prstGeom>
          </p:spPr>
        </p:pic>
      </p:grpSp>
      <p:sp>
        <p:nvSpPr>
          <p:cNvPr id="46" name="object 46"/>
          <p:cNvSpPr txBox="1"/>
          <p:nvPr/>
        </p:nvSpPr>
        <p:spPr>
          <a:xfrm>
            <a:off x="2727960" y="5385815"/>
            <a:ext cx="2444750" cy="381000"/>
          </a:xfrm>
          <a:prstGeom prst="rect">
            <a:avLst/>
          </a:prstGeom>
          <a:ln w="24383">
            <a:solidFill>
              <a:srgbClr val="000000"/>
            </a:solidFill>
          </a:ln>
        </p:spPr>
        <p:txBody>
          <a:bodyPr vert="horz" wrap="square" lIns="0" tIns="76835" rIns="0" bIns="0" rtlCol="0">
            <a:spAutoFit/>
          </a:bodyPr>
          <a:lstStyle/>
          <a:p>
            <a:pPr marL="730250">
              <a:lnSpc>
                <a:spcPct val="100000"/>
              </a:lnSpc>
              <a:spcBef>
                <a:spcPts val="605"/>
              </a:spcBef>
            </a:pPr>
            <a:r>
              <a:rPr sz="1200" b="1" spc="-20" dirty="0">
                <a:latin typeface="Arial"/>
                <a:cs typeface="Arial"/>
              </a:rPr>
              <a:t>M</a:t>
            </a:r>
            <a:r>
              <a:rPr sz="1200" b="1" dirty="0">
                <a:latin typeface="Arial"/>
                <a:cs typeface="Arial"/>
              </a:rPr>
              <a:t>a</a:t>
            </a:r>
            <a:r>
              <a:rPr sz="1200" b="1" spc="10" dirty="0">
                <a:latin typeface="Arial"/>
                <a:cs typeface="Arial"/>
              </a:rPr>
              <a:t>g</a:t>
            </a:r>
            <a:r>
              <a:rPr sz="1200" b="1" spc="-15" dirty="0">
                <a:latin typeface="Arial"/>
                <a:cs typeface="Arial"/>
              </a:rPr>
              <a:t>n</a:t>
            </a:r>
            <a:r>
              <a:rPr sz="1200" b="1" dirty="0">
                <a:latin typeface="Arial"/>
                <a:cs typeface="Arial"/>
              </a:rPr>
              <a:t>e</a:t>
            </a:r>
            <a:r>
              <a:rPr sz="1200" b="1" spc="5" dirty="0">
                <a:latin typeface="Arial"/>
                <a:cs typeface="Arial"/>
              </a:rPr>
              <a:t>t</a:t>
            </a:r>
            <a:r>
              <a:rPr sz="1200" b="1" dirty="0">
                <a:latin typeface="Arial"/>
                <a:cs typeface="Arial"/>
              </a:rPr>
              <a:t>ic</a:t>
            </a:r>
            <a:r>
              <a:rPr sz="1200" b="1" spc="-60" dirty="0">
                <a:latin typeface="Arial"/>
                <a:cs typeface="Arial"/>
              </a:rPr>
              <a:t> </a:t>
            </a:r>
            <a:r>
              <a:rPr sz="1200" b="1" spc="-5" dirty="0">
                <a:latin typeface="Arial"/>
                <a:cs typeface="Arial"/>
              </a:rPr>
              <a:t>D</a:t>
            </a:r>
            <a:r>
              <a:rPr sz="1200" b="1" dirty="0">
                <a:latin typeface="Arial"/>
                <a:cs typeface="Arial"/>
              </a:rPr>
              <a:t>isk</a:t>
            </a:r>
            <a:endParaRPr sz="1200">
              <a:latin typeface="Arial"/>
              <a:cs typeface="Arial"/>
            </a:endParaRPr>
          </a:p>
        </p:txBody>
      </p:sp>
      <p:sp>
        <p:nvSpPr>
          <p:cNvPr id="47" name="object 47"/>
          <p:cNvSpPr txBox="1"/>
          <p:nvPr/>
        </p:nvSpPr>
        <p:spPr>
          <a:xfrm>
            <a:off x="2490216" y="6089903"/>
            <a:ext cx="2923540" cy="402590"/>
          </a:xfrm>
          <a:prstGeom prst="rect">
            <a:avLst/>
          </a:prstGeom>
          <a:ln w="24383">
            <a:solidFill>
              <a:srgbClr val="000000"/>
            </a:solidFill>
          </a:ln>
        </p:spPr>
        <p:txBody>
          <a:bodyPr vert="horz" wrap="square" lIns="0" tIns="81280" rIns="0" bIns="0" rtlCol="0">
            <a:spAutoFit/>
          </a:bodyPr>
          <a:lstStyle/>
          <a:p>
            <a:pPr marL="923290">
              <a:lnSpc>
                <a:spcPct val="100000"/>
              </a:lnSpc>
              <a:spcBef>
                <a:spcPts val="640"/>
              </a:spcBef>
            </a:pPr>
            <a:r>
              <a:rPr sz="1200" b="1" spc="-20" dirty="0">
                <a:latin typeface="Arial"/>
                <a:cs typeface="Arial"/>
              </a:rPr>
              <a:t>M</a:t>
            </a:r>
            <a:r>
              <a:rPr sz="1200" b="1" dirty="0">
                <a:latin typeface="Arial"/>
                <a:cs typeface="Arial"/>
              </a:rPr>
              <a:t>a</a:t>
            </a:r>
            <a:r>
              <a:rPr sz="1200" b="1" spc="10" dirty="0">
                <a:latin typeface="Arial"/>
                <a:cs typeface="Arial"/>
              </a:rPr>
              <a:t>g</a:t>
            </a:r>
            <a:r>
              <a:rPr sz="1200" b="1" spc="-15" dirty="0">
                <a:latin typeface="Arial"/>
                <a:cs typeface="Arial"/>
              </a:rPr>
              <a:t>n</a:t>
            </a:r>
            <a:r>
              <a:rPr sz="1200" b="1" dirty="0">
                <a:latin typeface="Arial"/>
                <a:cs typeface="Arial"/>
              </a:rPr>
              <a:t>e</a:t>
            </a:r>
            <a:r>
              <a:rPr sz="1200" b="1" spc="5" dirty="0">
                <a:latin typeface="Arial"/>
                <a:cs typeface="Arial"/>
              </a:rPr>
              <a:t>t</a:t>
            </a:r>
            <a:r>
              <a:rPr sz="1200" b="1" dirty="0">
                <a:latin typeface="Arial"/>
                <a:cs typeface="Arial"/>
              </a:rPr>
              <a:t>ic</a:t>
            </a:r>
            <a:r>
              <a:rPr sz="1200" b="1" spc="-65" dirty="0">
                <a:latin typeface="Arial"/>
                <a:cs typeface="Arial"/>
              </a:rPr>
              <a:t> </a:t>
            </a:r>
            <a:r>
              <a:rPr sz="1200" b="1" spc="-90" dirty="0">
                <a:latin typeface="Arial"/>
                <a:cs typeface="Arial"/>
              </a:rPr>
              <a:t>T</a:t>
            </a:r>
            <a:r>
              <a:rPr sz="1200" b="1" spc="-25" dirty="0">
                <a:latin typeface="Arial"/>
                <a:cs typeface="Arial"/>
              </a:rPr>
              <a:t>a</a:t>
            </a:r>
            <a:r>
              <a:rPr sz="1200" b="1" spc="-15" dirty="0">
                <a:latin typeface="Arial"/>
                <a:cs typeface="Arial"/>
              </a:rPr>
              <a:t>p</a:t>
            </a:r>
            <a:r>
              <a:rPr sz="1200" b="1" dirty="0">
                <a:latin typeface="Arial"/>
                <a:cs typeface="Arial"/>
              </a:rPr>
              <a:t>e</a:t>
            </a:r>
            <a:endParaRPr sz="1200">
              <a:latin typeface="Arial"/>
              <a:cs typeface="Arial"/>
            </a:endParaRPr>
          </a:p>
        </p:txBody>
      </p:sp>
      <p:sp>
        <p:nvSpPr>
          <p:cNvPr id="48" name="object 48"/>
          <p:cNvSpPr txBox="1"/>
          <p:nvPr/>
        </p:nvSpPr>
        <p:spPr>
          <a:xfrm>
            <a:off x="861440" y="950449"/>
            <a:ext cx="7672070" cy="568744"/>
          </a:xfrm>
          <a:prstGeom prst="rect">
            <a:avLst/>
          </a:prstGeom>
          <a:ln w="24384">
            <a:solidFill>
              <a:srgbClr val="000000"/>
            </a:solidFill>
          </a:ln>
        </p:spPr>
        <p:txBody>
          <a:bodyPr vert="horz" wrap="square" lIns="0" tIns="29844" rIns="0" bIns="0" rtlCol="0">
            <a:spAutoFit/>
          </a:bodyPr>
          <a:lstStyle/>
          <a:p>
            <a:pPr marL="198120" algn="ctr">
              <a:lnSpc>
                <a:spcPts val="2135"/>
              </a:lnSpc>
              <a:spcBef>
                <a:spcPts val="234"/>
              </a:spcBef>
            </a:pPr>
            <a:r>
              <a:rPr sz="1800" b="1" dirty="0">
                <a:latin typeface="Arial"/>
                <a:cs typeface="Arial"/>
              </a:rPr>
              <a:t>Memory</a:t>
            </a:r>
            <a:r>
              <a:rPr sz="1800" b="1" spc="-40" dirty="0">
                <a:latin typeface="Arial"/>
                <a:cs typeface="Arial"/>
              </a:rPr>
              <a:t> </a:t>
            </a:r>
            <a:r>
              <a:rPr sz="1800" b="1" dirty="0">
                <a:latin typeface="Arial"/>
                <a:cs typeface="Arial"/>
              </a:rPr>
              <a:t>Hierarchy</a:t>
            </a:r>
            <a:r>
              <a:rPr sz="1800" b="1" spc="-65" dirty="0">
                <a:latin typeface="Arial"/>
                <a:cs typeface="Arial"/>
              </a:rPr>
              <a:t> </a:t>
            </a:r>
            <a:r>
              <a:rPr sz="1800" b="1" dirty="0">
                <a:latin typeface="Arial"/>
                <a:cs typeface="Arial"/>
              </a:rPr>
              <a:t>is</a:t>
            </a:r>
            <a:r>
              <a:rPr sz="1800" b="1" spc="-20" dirty="0">
                <a:latin typeface="Arial"/>
                <a:cs typeface="Arial"/>
              </a:rPr>
              <a:t> </a:t>
            </a:r>
            <a:r>
              <a:rPr sz="1800" b="1" dirty="0">
                <a:latin typeface="Arial"/>
                <a:cs typeface="Arial"/>
              </a:rPr>
              <a:t>to</a:t>
            </a:r>
            <a:r>
              <a:rPr sz="1800" b="1" spc="-5" dirty="0">
                <a:latin typeface="Arial"/>
                <a:cs typeface="Arial"/>
              </a:rPr>
              <a:t> </a:t>
            </a:r>
            <a:r>
              <a:rPr sz="1800" b="1" dirty="0">
                <a:latin typeface="Arial"/>
                <a:cs typeface="Arial"/>
              </a:rPr>
              <a:t>obtain</a:t>
            </a:r>
            <a:r>
              <a:rPr sz="1800" b="1" spc="-15" dirty="0">
                <a:latin typeface="Arial"/>
                <a:cs typeface="Arial"/>
              </a:rPr>
              <a:t> </a:t>
            </a:r>
            <a:r>
              <a:rPr sz="1800" b="1" dirty="0">
                <a:latin typeface="Arial"/>
                <a:cs typeface="Arial"/>
              </a:rPr>
              <a:t>the</a:t>
            </a:r>
            <a:r>
              <a:rPr sz="1800" b="1" spc="-45" dirty="0">
                <a:latin typeface="Arial"/>
                <a:cs typeface="Arial"/>
              </a:rPr>
              <a:t> </a:t>
            </a:r>
            <a:r>
              <a:rPr sz="1800" b="1" dirty="0">
                <a:latin typeface="Arial"/>
                <a:cs typeface="Arial"/>
              </a:rPr>
              <a:t>highest</a:t>
            </a:r>
            <a:r>
              <a:rPr sz="1800" b="1" spc="-75" dirty="0">
                <a:latin typeface="Arial"/>
                <a:cs typeface="Arial"/>
              </a:rPr>
              <a:t> </a:t>
            </a:r>
            <a:r>
              <a:rPr sz="1800" b="1" dirty="0">
                <a:latin typeface="Arial"/>
                <a:cs typeface="Arial"/>
              </a:rPr>
              <a:t>possible</a:t>
            </a:r>
            <a:endParaRPr sz="1800" dirty="0">
              <a:latin typeface="Arial"/>
              <a:cs typeface="Arial"/>
            </a:endParaRPr>
          </a:p>
          <a:p>
            <a:pPr marL="198120" algn="ctr">
              <a:lnSpc>
                <a:spcPts val="2135"/>
              </a:lnSpc>
            </a:pPr>
            <a:r>
              <a:rPr sz="1800" b="1" dirty="0">
                <a:latin typeface="Arial"/>
                <a:cs typeface="Arial"/>
              </a:rPr>
              <a:t>access</a:t>
            </a:r>
            <a:r>
              <a:rPr sz="1800" b="1" spc="-60" dirty="0">
                <a:latin typeface="Arial"/>
                <a:cs typeface="Arial"/>
              </a:rPr>
              <a:t> </a:t>
            </a:r>
            <a:r>
              <a:rPr sz="1800" b="1" dirty="0">
                <a:latin typeface="Arial"/>
                <a:cs typeface="Arial"/>
              </a:rPr>
              <a:t>speed</a:t>
            </a:r>
            <a:r>
              <a:rPr sz="1800" b="1" spc="-55" dirty="0">
                <a:latin typeface="Arial"/>
                <a:cs typeface="Arial"/>
              </a:rPr>
              <a:t> </a:t>
            </a:r>
            <a:r>
              <a:rPr sz="1800" b="1" spc="5" dirty="0">
                <a:latin typeface="Arial"/>
                <a:cs typeface="Arial"/>
              </a:rPr>
              <a:t>while</a:t>
            </a:r>
            <a:r>
              <a:rPr sz="1800" b="1" spc="-60" dirty="0">
                <a:latin typeface="Arial"/>
                <a:cs typeface="Arial"/>
              </a:rPr>
              <a:t> </a:t>
            </a:r>
            <a:r>
              <a:rPr sz="1800" b="1" dirty="0">
                <a:latin typeface="Arial"/>
                <a:cs typeface="Arial"/>
              </a:rPr>
              <a:t>minimizing</a:t>
            </a:r>
            <a:r>
              <a:rPr sz="1800" b="1" spc="-45" dirty="0">
                <a:latin typeface="Arial"/>
                <a:cs typeface="Arial"/>
              </a:rPr>
              <a:t> </a:t>
            </a:r>
            <a:r>
              <a:rPr sz="1800" b="1" spc="-5" dirty="0">
                <a:latin typeface="Arial"/>
                <a:cs typeface="Arial"/>
              </a:rPr>
              <a:t>the </a:t>
            </a:r>
            <a:r>
              <a:rPr sz="1800" b="1" dirty="0">
                <a:latin typeface="Arial"/>
                <a:cs typeface="Arial"/>
              </a:rPr>
              <a:t>total</a:t>
            </a:r>
            <a:r>
              <a:rPr sz="1800" b="1" spc="-35" dirty="0">
                <a:latin typeface="Arial"/>
                <a:cs typeface="Arial"/>
              </a:rPr>
              <a:t> </a:t>
            </a:r>
            <a:r>
              <a:rPr sz="1800" b="1" dirty="0">
                <a:latin typeface="Arial"/>
                <a:cs typeface="Arial"/>
              </a:rPr>
              <a:t>cost</a:t>
            </a:r>
            <a:r>
              <a:rPr sz="1800" b="1" spc="-15" dirty="0">
                <a:latin typeface="Arial"/>
                <a:cs typeface="Arial"/>
              </a:rPr>
              <a:t> </a:t>
            </a:r>
            <a:r>
              <a:rPr sz="1800" b="1" dirty="0">
                <a:latin typeface="Arial"/>
                <a:cs typeface="Arial"/>
              </a:rPr>
              <a:t>of</a:t>
            </a:r>
            <a:r>
              <a:rPr sz="1800" b="1" spc="-15" dirty="0">
                <a:latin typeface="Arial"/>
                <a:cs typeface="Arial"/>
              </a:rPr>
              <a:t> </a:t>
            </a:r>
            <a:r>
              <a:rPr sz="1800" b="1" dirty="0">
                <a:latin typeface="Arial"/>
                <a:cs typeface="Arial"/>
              </a:rPr>
              <a:t>the</a:t>
            </a:r>
            <a:r>
              <a:rPr sz="1800" b="1" spc="-10" dirty="0">
                <a:latin typeface="Arial"/>
                <a:cs typeface="Arial"/>
              </a:rPr>
              <a:t> </a:t>
            </a:r>
            <a:r>
              <a:rPr sz="1800" b="1" dirty="0">
                <a:latin typeface="Arial"/>
                <a:cs typeface="Arial"/>
              </a:rPr>
              <a:t>memory</a:t>
            </a:r>
            <a:r>
              <a:rPr sz="1800" b="1" spc="-25" dirty="0">
                <a:latin typeface="Arial"/>
                <a:cs typeface="Arial"/>
              </a:rPr>
              <a:t> </a:t>
            </a:r>
            <a:r>
              <a:rPr sz="1800" b="1" spc="-15" dirty="0">
                <a:latin typeface="Arial"/>
                <a:cs typeface="Arial"/>
              </a:rPr>
              <a:t>system</a:t>
            </a:r>
            <a:endParaRPr sz="1800" dirty="0">
              <a:latin typeface="Arial"/>
              <a:cs typeface="Arial"/>
            </a:endParaRPr>
          </a:p>
        </p:txBody>
      </p:sp>
      <p:sp>
        <p:nvSpPr>
          <p:cNvPr id="49" name="object 49"/>
          <p:cNvSpPr txBox="1"/>
          <p:nvPr/>
        </p:nvSpPr>
        <p:spPr>
          <a:xfrm>
            <a:off x="7490206" y="1270"/>
            <a:ext cx="155956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r>
              <a:rPr sz="1400" b="1" i="1" spc="-80" dirty="0">
                <a:latin typeface="Arial"/>
                <a:cs typeface="Arial"/>
              </a:rPr>
              <a:t> </a:t>
            </a:r>
            <a:r>
              <a:rPr sz="1400" b="1" i="1" spc="-5" dirty="0">
                <a:latin typeface="Arial"/>
                <a:cs typeface="Arial"/>
              </a:rPr>
              <a:t>Hi</a:t>
            </a:r>
            <a:r>
              <a:rPr sz="1400" b="1" i="1" spc="-15" dirty="0">
                <a:latin typeface="Arial"/>
                <a:cs typeface="Arial"/>
              </a:rPr>
              <a:t>e</a:t>
            </a:r>
            <a:r>
              <a:rPr sz="1400" b="1" i="1" dirty="0">
                <a:latin typeface="Arial"/>
                <a:cs typeface="Arial"/>
              </a:rPr>
              <a:t>r</a:t>
            </a:r>
            <a:r>
              <a:rPr sz="1400" b="1" i="1" spc="-15" dirty="0">
                <a:latin typeface="Arial"/>
                <a:cs typeface="Arial"/>
              </a:rPr>
              <a:t>a</a:t>
            </a:r>
            <a:r>
              <a:rPr sz="1400" b="1" i="1" dirty="0">
                <a:latin typeface="Arial"/>
                <a:cs typeface="Arial"/>
              </a:rPr>
              <a:t>r</a:t>
            </a:r>
            <a:r>
              <a:rPr sz="1400" b="1" i="1" spc="-15" dirty="0">
                <a:latin typeface="Arial"/>
                <a:cs typeface="Arial"/>
              </a:rPr>
              <a:t>c</a:t>
            </a:r>
            <a:r>
              <a:rPr sz="1400" b="1" i="1" spc="-20" dirty="0">
                <a:latin typeface="Arial"/>
                <a:cs typeface="Arial"/>
              </a:rPr>
              <a:t>h</a:t>
            </a:r>
            <a:r>
              <a:rPr sz="1400" b="1" i="1" spc="-5" dirty="0">
                <a:latin typeface="Arial"/>
                <a:cs typeface="Arial"/>
              </a:rPr>
              <a:t>y</a:t>
            </a:r>
            <a:endParaRPr sz="1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221615" cy="23812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Arial"/>
                <a:cs typeface="Arial"/>
              </a:rPr>
              <a:t>17</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6" name="object 6"/>
          <p:cNvSpPr/>
          <p:nvPr/>
        </p:nvSpPr>
        <p:spPr>
          <a:xfrm>
            <a:off x="115824" y="226857"/>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391769" y="280161"/>
            <a:ext cx="7896225" cy="6142990"/>
          </a:xfrm>
          <a:prstGeom prst="rect">
            <a:avLst/>
          </a:prstGeom>
        </p:spPr>
        <p:txBody>
          <a:bodyPr vert="horz" wrap="square" lIns="0" tIns="12700" rIns="0" bIns="0" rtlCol="0">
            <a:spAutoFit/>
          </a:bodyPr>
          <a:lstStyle/>
          <a:p>
            <a:pPr marL="485140" algn="ctr">
              <a:lnSpc>
                <a:spcPct val="100000"/>
              </a:lnSpc>
              <a:spcBef>
                <a:spcPts val="100"/>
              </a:spcBef>
              <a:tabLst>
                <a:tab pos="1741170" algn="l"/>
              </a:tabLst>
            </a:pPr>
            <a:r>
              <a:rPr sz="2400" b="1" u="sng" spc="-20" dirty="0">
                <a:latin typeface="Arial"/>
                <a:cs typeface="Arial"/>
              </a:rPr>
              <a:t>CACHE	</a:t>
            </a:r>
            <a:r>
              <a:rPr sz="2400" b="1" u="sng" dirty="0">
                <a:latin typeface="Arial"/>
                <a:cs typeface="Arial"/>
              </a:rPr>
              <a:t>WRITE</a:t>
            </a:r>
            <a:endParaRPr sz="2400" u="sng" dirty="0">
              <a:latin typeface="Arial"/>
              <a:cs typeface="Arial"/>
            </a:endParaRPr>
          </a:p>
          <a:p>
            <a:pPr marL="12700">
              <a:lnSpc>
                <a:spcPct val="100000"/>
              </a:lnSpc>
              <a:spcBef>
                <a:spcPts val="1635"/>
              </a:spcBef>
            </a:pPr>
            <a:r>
              <a:rPr sz="1800" b="1" u="heavy" spc="-20" dirty="0">
                <a:uFill>
                  <a:solidFill>
                    <a:srgbClr val="000000"/>
                  </a:solidFill>
                </a:uFill>
                <a:latin typeface="Arial"/>
                <a:cs typeface="Arial"/>
              </a:rPr>
              <a:t>W</a:t>
            </a:r>
            <a:r>
              <a:rPr sz="1800" b="1" u="heavy" spc="-5" dirty="0">
                <a:uFill>
                  <a:solidFill>
                    <a:srgbClr val="000000"/>
                  </a:solidFill>
                </a:uFill>
                <a:latin typeface="Arial"/>
                <a:cs typeface="Arial"/>
              </a:rPr>
              <a:t>rite</a:t>
            </a:r>
            <a:r>
              <a:rPr sz="1800" b="1" u="heavy" spc="-110" dirty="0">
                <a:uFill>
                  <a:solidFill>
                    <a:srgbClr val="000000"/>
                  </a:solidFill>
                </a:uFill>
                <a:latin typeface="Arial"/>
                <a:cs typeface="Arial"/>
              </a:rPr>
              <a:t> </a:t>
            </a:r>
            <a:r>
              <a:rPr sz="1800" b="1" u="heavy" dirty="0">
                <a:uFill>
                  <a:solidFill>
                    <a:srgbClr val="000000"/>
                  </a:solidFill>
                </a:uFill>
                <a:latin typeface="Arial"/>
                <a:cs typeface="Arial"/>
              </a:rPr>
              <a:t>T</a:t>
            </a:r>
            <a:r>
              <a:rPr sz="1800" b="1" u="heavy" spc="5" dirty="0">
                <a:uFill>
                  <a:solidFill>
                    <a:srgbClr val="000000"/>
                  </a:solidFill>
                </a:uFill>
                <a:latin typeface="Arial"/>
                <a:cs typeface="Arial"/>
              </a:rPr>
              <a:t>h</a:t>
            </a:r>
            <a:r>
              <a:rPr sz="1800" b="1" u="heavy" dirty="0">
                <a:uFill>
                  <a:solidFill>
                    <a:srgbClr val="000000"/>
                  </a:solidFill>
                </a:uFill>
                <a:latin typeface="Arial"/>
                <a:cs typeface="Arial"/>
              </a:rPr>
              <a:t>rou</a:t>
            </a:r>
            <a:r>
              <a:rPr sz="1800" b="1" u="heavy" spc="5" dirty="0">
                <a:uFill>
                  <a:solidFill>
                    <a:srgbClr val="000000"/>
                  </a:solidFill>
                </a:uFill>
                <a:latin typeface="Arial"/>
                <a:cs typeface="Arial"/>
              </a:rPr>
              <a:t>g</a:t>
            </a:r>
            <a:r>
              <a:rPr sz="1800" b="1" u="heavy" dirty="0">
                <a:uFill>
                  <a:solidFill>
                    <a:srgbClr val="000000"/>
                  </a:solidFill>
                </a:uFill>
                <a:latin typeface="Arial"/>
                <a:cs typeface="Arial"/>
              </a:rPr>
              <a:t>h</a:t>
            </a:r>
            <a:endParaRPr sz="1800" dirty="0">
              <a:latin typeface="Arial"/>
              <a:cs typeface="Arial"/>
            </a:endParaRPr>
          </a:p>
          <a:p>
            <a:pPr marL="585470">
              <a:lnSpc>
                <a:spcPct val="100000"/>
              </a:lnSpc>
              <a:spcBef>
                <a:spcPts val="1295"/>
              </a:spcBef>
            </a:pPr>
            <a:r>
              <a:rPr sz="1800" b="1" dirty="0">
                <a:latin typeface="Arial"/>
                <a:cs typeface="Arial"/>
              </a:rPr>
              <a:t>When</a:t>
            </a:r>
            <a:r>
              <a:rPr sz="1800" b="1" spc="-65" dirty="0">
                <a:latin typeface="Arial"/>
                <a:cs typeface="Arial"/>
              </a:rPr>
              <a:t> </a:t>
            </a:r>
            <a:r>
              <a:rPr sz="1800" b="1" spc="5" dirty="0">
                <a:latin typeface="Arial"/>
                <a:cs typeface="Arial"/>
              </a:rPr>
              <a:t>writing</a:t>
            </a:r>
            <a:r>
              <a:rPr sz="1800" b="1" spc="-114" dirty="0">
                <a:latin typeface="Arial"/>
                <a:cs typeface="Arial"/>
              </a:rPr>
              <a:t> </a:t>
            </a:r>
            <a:r>
              <a:rPr sz="1800" b="1" dirty="0">
                <a:latin typeface="Arial"/>
                <a:cs typeface="Arial"/>
              </a:rPr>
              <a:t>into</a:t>
            </a:r>
            <a:r>
              <a:rPr sz="1800" b="1" spc="-55" dirty="0">
                <a:latin typeface="Arial"/>
                <a:cs typeface="Arial"/>
              </a:rPr>
              <a:t> </a:t>
            </a:r>
            <a:r>
              <a:rPr sz="1800" b="1" dirty="0">
                <a:latin typeface="Arial"/>
                <a:cs typeface="Arial"/>
              </a:rPr>
              <a:t>memory</a:t>
            </a:r>
            <a:endParaRPr sz="1800" dirty="0">
              <a:latin typeface="Arial"/>
              <a:cs typeface="Arial"/>
            </a:endParaRPr>
          </a:p>
          <a:p>
            <a:pPr marL="1030605">
              <a:lnSpc>
                <a:spcPts val="1945"/>
              </a:lnSpc>
              <a:spcBef>
                <a:spcPts val="1275"/>
              </a:spcBef>
            </a:pPr>
            <a:r>
              <a:rPr sz="1800" b="1" dirty="0">
                <a:latin typeface="Arial"/>
                <a:cs typeface="Arial"/>
              </a:rPr>
              <a:t>If Hit,</a:t>
            </a:r>
            <a:r>
              <a:rPr sz="1800" b="1" spc="-45" dirty="0">
                <a:latin typeface="Arial"/>
                <a:cs typeface="Arial"/>
              </a:rPr>
              <a:t> </a:t>
            </a:r>
            <a:r>
              <a:rPr sz="1800" b="1" dirty="0">
                <a:latin typeface="Arial"/>
                <a:cs typeface="Arial"/>
              </a:rPr>
              <a:t>both</a:t>
            </a:r>
            <a:r>
              <a:rPr sz="1800" b="1" spc="5" dirty="0">
                <a:latin typeface="Arial"/>
                <a:cs typeface="Arial"/>
              </a:rPr>
              <a:t> </a:t>
            </a:r>
            <a:r>
              <a:rPr sz="1800" b="1" dirty="0">
                <a:latin typeface="Arial"/>
                <a:cs typeface="Arial"/>
              </a:rPr>
              <a:t>Cache</a:t>
            </a:r>
            <a:r>
              <a:rPr sz="1800" b="1" spc="-65" dirty="0">
                <a:latin typeface="Arial"/>
                <a:cs typeface="Arial"/>
              </a:rPr>
              <a:t> </a:t>
            </a:r>
            <a:r>
              <a:rPr sz="1800" b="1" dirty="0">
                <a:latin typeface="Arial"/>
                <a:cs typeface="Arial"/>
              </a:rPr>
              <a:t>and</a:t>
            </a:r>
            <a:r>
              <a:rPr sz="1800" b="1" spc="-10" dirty="0">
                <a:latin typeface="Arial"/>
                <a:cs typeface="Arial"/>
              </a:rPr>
              <a:t> </a:t>
            </a:r>
            <a:r>
              <a:rPr sz="1800" b="1" dirty="0">
                <a:latin typeface="Arial"/>
                <a:cs typeface="Arial"/>
              </a:rPr>
              <a:t>memory</a:t>
            </a:r>
            <a:r>
              <a:rPr sz="1800" b="1" spc="-70" dirty="0">
                <a:latin typeface="Arial"/>
                <a:cs typeface="Arial"/>
              </a:rPr>
              <a:t> </a:t>
            </a:r>
            <a:r>
              <a:rPr sz="1800" b="1" spc="-5" dirty="0">
                <a:latin typeface="Arial"/>
                <a:cs typeface="Arial"/>
              </a:rPr>
              <a:t>is </a:t>
            </a:r>
            <a:r>
              <a:rPr sz="1800" b="1" spc="5" dirty="0">
                <a:latin typeface="Arial"/>
                <a:cs typeface="Arial"/>
              </a:rPr>
              <a:t>written</a:t>
            </a:r>
            <a:r>
              <a:rPr sz="1800" b="1" spc="-45" dirty="0">
                <a:latin typeface="Arial"/>
                <a:cs typeface="Arial"/>
              </a:rPr>
              <a:t> </a:t>
            </a:r>
            <a:r>
              <a:rPr sz="1800" b="1" dirty="0">
                <a:latin typeface="Arial"/>
                <a:cs typeface="Arial"/>
              </a:rPr>
              <a:t>in</a:t>
            </a:r>
            <a:r>
              <a:rPr sz="1800" b="1" spc="-10" dirty="0">
                <a:latin typeface="Arial"/>
                <a:cs typeface="Arial"/>
              </a:rPr>
              <a:t> </a:t>
            </a:r>
            <a:r>
              <a:rPr sz="1800" b="1" dirty="0">
                <a:latin typeface="Arial"/>
                <a:cs typeface="Arial"/>
              </a:rPr>
              <a:t>parallel</a:t>
            </a:r>
            <a:endParaRPr sz="1800" dirty="0">
              <a:latin typeface="Arial"/>
              <a:cs typeface="Arial"/>
            </a:endParaRPr>
          </a:p>
          <a:p>
            <a:pPr marL="1030605">
              <a:lnSpc>
                <a:spcPts val="1730"/>
              </a:lnSpc>
            </a:pPr>
            <a:r>
              <a:rPr sz="1800" b="1" dirty="0">
                <a:latin typeface="Arial"/>
                <a:cs typeface="Arial"/>
              </a:rPr>
              <a:t>If</a:t>
            </a:r>
            <a:r>
              <a:rPr sz="1800" b="1" spc="-40" dirty="0">
                <a:latin typeface="Arial"/>
                <a:cs typeface="Arial"/>
              </a:rPr>
              <a:t> </a:t>
            </a:r>
            <a:r>
              <a:rPr sz="1800" b="1" dirty="0">
                <a:latin typeface="Arial"/>
                <a:cs typeface="Arial"/>
              </a:rPr>
              <a:t>Miss,</a:t>
            </a:r>
            <a:r>
              <a:rPr sz="1800" b="1" spc="-45" dirty="0">
                <a:latin typeface="Arial"/>
                <a:cs typeface="Arial"/>
              </a:rPr>
              <a:t> </a:t>
            </a:r>
            <a:r>
              <a:rPr sz="1800" b="1" dirty="0">
                <a:latin typeface="Arial"/>
                <a:cs typeface="Arial"/>
              </a:rPr>
              <a:t>Memory</a:t>
            </a:r>
            <a:r>
              <a:rPr sz="1800" b="1" spc="-80" dirty="0">
                <a:latin typeface="Arial"/>
                <a:cs typeface="Arial"/>
              </a:rPr>
              <a:t> </a:t>
            </a:r>
            <a:r>
              <a:rPr sz="1800" b="1" dirty="0">
                <a:latin typeface="Arial"/>
                <a:cs typeface="Arial"/>
              </a:rPr>
              <a:t>is</a:t>
            </a:r>
            <a:r>
              <a:rPr sz="1800" b="1" spc="-20" dirty="0">
                <a:latin typeface="Arial"/>
                <a:cs typeface="Arial"/>
              </a:rPr>
              <a:t> </a:t>
            </a:r>
            <a:r>
              <a:rPr sz="1800" b="1" spc="5" dirty="0">
                <a:latin typeface="Arial"/>
                <a:cs typeface="Arial"/>
              </a:rPr>
              <a:t>written</a:t>
            </a:r>
            <a:endParaRPr sz="1800" dirty="0">
              <a:latin typeface="Arial"/>
              <a:cs typeface="Arial"/>
            </a:endParaRPr>
          </a:p>
          <a:p>
            <a:pPr marL="1283970" marR="2430145">
              <a:lnSpc>
                <a:spcPct val="80000"/>
              </a:lnSpc>
              <a:spcBef>
                <a:spcPts val="215"/>
              </a:spcBef>
            </a:pPr>
            <a:r>
              <a:rPr sz="1800" b="1" dirty="0">
                <a:latin typeface="Arial"/>
                <a:cs typeface="Arial"/>
              </a:rPr>
              <a:t>For</a:t>
            </a:r>
            <a:r>
              <a:rPr sz="1800" b="1" spc="-5" dirty="0">
                <a:latin typeface="Arial"/>
                <a:cs typeface="Arial"/>
              </a:rPr>
              <a:t> a</a:t>
            </a:r>
            <a:r>
              <a:rPr sz="1800" b="1" spc="-20" dirty="0">
                <a:latin typeface="Arial"/>
                <a:cs typeface="Arial"/>
              </a:rPr>
              <a:t> </a:t>
            </a:r>
            <a:r>
              <a:rPr sz="1800" b="1" dirty="0">
                <a:latin typeface="Arial"/>
                <a:cs typeface="Arial"/>
              </a:rPr>
              <a:t>read</a:t>
            </a:r>
            <a:r>
              <a:rPr sz="1800" b="1" spc="-40" dirty="0">
                <a:latin typeface="Arial"/>
                <a:cs typeface="Arial"/>
              </a:rPr>
              <a:t> </a:t>
            </a:r>
            <a:r>
              <a:rPr sz="1800" b="1" dirty="0">
                <a:latin typeface="Arial"/>
                <a:cs typeface="Arial"/>
              </a:rPr>
              <a:t>miss,</a:t>
            </a:r>
            <a:r>
              <a:rPr sz="1800" b="1" spc="-70" dirty="0">
                <a:latin typeface="Arial"/>
                <a:cs typeface="Arial"/>
              </a:rPr>
              <a:t> </a:t>
            </a:r>
            <a:r>
              <a:rPr sz="1800" b="1" dirty="0">
                <a:latin typeface="Arial"/>
                <a:cs typeface="Arial"/>
              </a:rPr>
              <a:t>missing</a:t>
            </a:r>
            <a:r>
              <a:rPr sz="1800" b="1" spc="-45" dirty="0">
                <a:latin typeface="Arial"/>
                <a:cs typeface="Arial"/>
              </a:rPr>
              <a:t> </a:t>
            </a:r>
            <a:r>
              <a:rPr sz="1800" b="1" dirty="0">
                <a:latin typeface="Arial"/>
                <a:cs typeface="Arial"/>
              </a:rPr>
              <a:t>block</a:t>
            </a:r>
            <a:r>
              <a:rPr sz="1800" b="1" spc="-40" dirty="0">
                <a:latin typeface="Arial"/>
                <a:cs typeface="Arial"/>
              </a:rPr>
              <a:t> </a:t>
            </a:r>
            <a:r>
              <a:rPr sz="1800" b="1" dirty="0">
                <a:latin typeface="Arial"/>
                <a:cs typeface="Arial"/>
              </a:rPr>
              <a:t>may</a:t>
            </a:r>
            <a:r>
              <a:rPr sz="1800" b="1" spc="-40" dirty="0">
                <a:latin typeface="Arial"/>
                <a:cs typeface="Arial"/>
              </a:rPr>
              <a:t> </a:t>
            </a:r>
            <a:r>
              <a:rPr sz="1800" b="1" spc="-5" dirty="0">
                <a:latin typeface="Arial"/>
                <a:cs typeface="Arial"/>
              </a:rPr>
              <a:t>be </a:t>
            </a:r>
            <a:r>
              <a:rPr sz="1800" b="1" spc="-484" dirty="0">
                <a:latin typeface="Arial"/>
                <a:cs typeface="Arial"/>
              </a:rPr>
              <a:t> </a:t>
            </a:r>
            <a:r>
              <a:rPr sz="1800" b="1" spc="-5" dirty="0">
                <a:latin typeface="Arial"/>
                <a:cs typeface="Arial"/>
              </a:rPr>
              <a:t>overloaded</a:t>
            </a:r>
            <a:r>
              <a:rPr sz="1800" b="1" spc="-40" dirty="0">
                <a:latin typeface="Arial"/>
                <a:cs typeface="Arial"/>
              </a:rPr>
              <a:t> </a:t>
            </a:r>
            <a:r>
              <a:rPr sz="1800" b="1" dirty="0">
                <a:latin typeface="Arial"/>
                <a:cs typeface="Arial"/>
              </a:rPr>
              <a:t>onto</a:t>
            </a:r>
            <a:r>
              <a:rPr sz="1800" b="1" spc="-20" dirty="0">
                <a:latin typeface="Arial"/>
                <a:cs typeface="Arial"/>
              </a:rPr>
              <a:t> </a:t>
            </a:r>
            <a:r>
              <a:rPr sz="1800" b="1" spc="-5" dirty="0">
                <a:latin typeface="Arial"/>
                <a:cs typeface="Arial"/>
              </a:rPr>
              <a:t>a</a:t>
            </a:r>
            <a:r>
              <a:rPr sz="1800" b="1" spc="-15" dirty="0">
                <a:latin typeface="Arial"/>
                <a:cs typeface="Arial"/>
              </a:rPr>
              <a:t> </a:t>
            </a:r>
            <a:r>
              <a:rPr sz="1800" b="1" dirty="0">
                <a:latin typeface="Arial"/>
                <a:cs typeface="Arial"/>
              </a:rPr>
              <a:t>cache</a:t>
            </a:r>
            <a:r>
              <a:rPr sz="1800" b="1" spc="-60" dirty="0">
                <a:latin typeface="Arial"/>
                <a:cs typeface="Arial"/>
              </a:rPr>
              <a:t> </a:t>
            </a:r>
            <a:r>
              <a:rPr sz="1800" b="1" dirty="0">
                <a:latin typeface="Arial"/>
                <a:cs typeface="Arial"/>
              </a:rPr>
              <a:t>block</a:t>
            </a:r>
            <a:endParaRPr sz="1800" dirty="0">
              <a:latin typeface="Arial"/>
              <a:cs typeface="Arial"/>
            </a:endParaRPr>
          </a:p>
          <a:p>
            <a:pPr marL="585470">
              <a:lnSpc>
                <a:spcPts val="2030"/>
              </a:lnSpc>
              <a:spcBef>
                <a:spcPts val="1035"/>
              </a:spcBef>
            </a:pPr>
            <a:r>
              <a:rPr sz="1800" b="1" dirty="0">
                <a:latin typeface="Arial"/>
                <a:cs typeface="Arial"/>
              </a:rPr>
              <a:t>Memory</a:t>
            </a:r>
            <a:r>
              <a:rPr sz="1800" b="1" spc="-75" dirty="0">
                <a:latin typeface="Arial"/>
                <a:cs typeface="Arial"/>
              </a:rPr>
              <a:t> </a:t>
            </a:r>
            <a:r>
              <a:rPr sz="1800" b="1" spc="-5" dirty="0">
                <a:latin typeface="Arial"/>
                <a:cs typeface="Arial"/>
              </a:rPr>
              <a:t>is</a:t>
            </a:r>
            <a:r>
              <a:rPr sz="1800" b="1" spc="-45" dirty="0">
                <a:latin typeface="Arial"/>
                <a:cs typeface="Arial"/>
              </a:rPr>
              <a:t> </a:t>
            </a:r>
            <a:r>
              <a:rPr sz="1800" b="1" spc="-10" dirty="0">
                <a:latin typeface="Arial"/>
                <a:cs typeface="Arial"/>
              </a:rPr>
              <a:t>always</a:t>
            </a:r>
            <a:r>
              <a:rPr sz="1800" b="1" spc="-20" dirty="0">
                <a:latin typeface="Arial"/>
                <a:cs typeface="Arial"/>
              </a:rPr>
              <a:t> </a:t>
            </a:r>
            <a:r>
              <a:rPr sz="1800" b="1" dirty="0">
                <a:latin typeface="Arial"/>
                <a:cs typeface="Arial"/>
              </a:rPr>
              <a:t>updated</a:t>
            </a:r>
            <a:endParaRPr sz="1800" dirty="0">
              <a:latin typeface="Arial"/>
              <a:cs typeface="Arial"/>
            </a:endParaRPr>
          </a:p>
          <a:p>
            <a:pPr marL="585470">
              <a:lnSpc>
                <a:spcPts val="2030"/>
              </a:lnSpc>
            </a:pPr>
            <a:r>
              <a:rPr sz="1800" b="1" dirty="0">
                <a:latin typeface="Arial"/>
                <a:cs typeface="Arial"/>
              </a:rPr>
              <a:t>-&gt;</a:t>
            </a:r>
            <a:r>
              <a:rPr sz="1800" b="1" spc="-20" dirty="0">
                <a:latin typeface="Arial"/>
                <a:cs typeface="Arial"/>
              </a:rPr>
              <a:t> </a:t>
            </a:r>
            <a:r>
              <a:rPr sz="1800" b="1" dirty="0">
                <a:latin typeface="Arial"/>
                <a:cs typeface="Arial"/>
              </a:rPr>
              <a:t>Important</a:t>
            </a:r>
            <a:r>
              <a:rPr sz="1800" b="1" spc="-15" dirty="0">
                <a:latin typeface="Arial"/>
                <a:cs typeface="Arial"/>
              </a:rPr>
              <a:t> </a:t>
            </a:r>
            <a:r>
              <a:rPr sz="1800" b="1" spc="5" dirty="0">
                <a:latin typeface="Arial"/>
                <a:cs typeface="Arial"/>
              </a:rPr>
              <a:t>when</a:t>
            </a:r>
            <a:r>
              <a:rPr sz="1800" b="1" spc="-60" dirty="0">
                <a:latin typeface="Arial"/>
                <a:cs typeface="Arial"/>
              </a:rPr>
              <a:t> </a:t>
            </a:r>
            <a:r>
              <a:rPr sz="1800" b="1" spc="-5" dirty="0">
                <a:latin typeface="Arial"/>
                <a:cs typeface="Arial"/>
              </a:rPr>
              <a:t>CPU</a:t>
            </a:r>
            <a:r>
              <a:rPr sz="1800" b="1" spc="-30"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DMA</a:t>
            </a:r>
            <a:r>
              <a:rPr sz="1800" b="1" spc="-165" dirty="0">
                <a:latin typeface="Arial"/>
                <a:cs typeface="Arial"/>
              </a:rPr>
              <a:t> </a:t>
            </a:r>
            <a:r>
              <a:rPr sz="1800" b="1" dirty="0">
                <a:latin typeface="Arial"/>
                <a:cs typeface="Arial"/>
              </a:rPr>
              <a:t>I/O</a:t>
            </a:r>
            <a:r>
              <a:rPr sz="1800" b="1" spc="-5" dirty="0">
                <a:latin typeface="Arial"/>
                <a:cs typeface="Arial"/>
              </a:rPr>
              <a:t> </a:t>
            </a:r>
            <a:r>
              <a:rPr sz="1800" b="1" dirty="0">
                <a:latin typeface="Arial"/>
                <a:cs typeface="Arial"/>
              </a:rPr>
              <a:t>are</a:t>
            </a:r>
            <a:r>
              <a:rPr sz="1800" b="1" spc="-40" dirty="0">
                <a:latin typeface="Arial"/>
                <a:cs typeface="Arial"/>
              </a:rPr>
              <a:t> </a:t>
            </a:r>
            <a:r>
              <a:rPr sz="1800" b="1" dirty="0">
                <a:latin typeface="Arial"/>
                <a:cs typeface="Arial"/>
              </a:rPr>
              <a:t>both</a:t>
            </a:r>
            <a:r>
              <a:rPr sz="1800" b="1" spc="-20" dirty="0">
                <a:latin typeface="Arial"/>
                <a:cs typeface="Arial"/>
              </a:rPr>
              <a:t> </a:t>
            </a:r>
            <a:r>
              <a:rPr sz="1800" b="1" dirty="0">
                <a:latin typeface="Arial"/>
                <a:cs typeface="Arial"/>
              </a:rPr>
              <a:t>executing</a:t>
            </a:r>
            <a:endParaRPr sz="1800" dirty="0">
              <a:latin typeface="Arial"/>
              <a:cs typeface="Arial"/>
            </a:endParaRPr>
          </a:p>
          <a:p>
            <a:pPr marL="585470">
              <a:lnSpc>
                <a:spcPct val="100000"/>
              </a:lnSpc>
              <a:spcBef>
                <a:spcPts val="1300"/>
              </a:spcBef>
            </a:pPr>
            <a:r>
              <a:rPr sz="1800" b="1" dirty="0">
                <a:latin typeface="Arial"/>
                <a:cs typeface="Arial"/>
              </a:rPr>
              <a:t>S</a:t>
            </a:r>
            <a:r>
              <a:rPr sz="1800" b="1" spc="5" dirty="0">
                <a:latin typeface="Arial"/>
                <a:cs typeface="Arial"/>
              </a:rPr>
              <a:t>lo</a:t>
            </a:r>
            <a:r>
              <a:rPr sz="1800" b="1" spc="-35" dirty="0">
                <a:latin typeface="Arial"/>
                <a:cs typeface="Arial"/>
              </a:rPr>
              <a:t>w</a:t>
            </a:r>
            <a:r>
              <a:rPr sz="1800" b="1" dirty="0">
                <a:latin typeface="Arial"/>
                <a:cs typeface="Arial"/>
              </a:rPr>
              <a:t>,</a:t>
            </a:r>
            <a:r>
              <a:rPr sz="1800" b="1" spc="-140" dirty="0">
                <a:latin typeface="Arial"/>
                <a:cs typeface="Arial"/>
              </a:rPr>
              <a:t> </a:t>
            </a:r>
            <a:r>
              <a:rPr sz="1800" b="1" dirty="0">
                <a:latin typeface="Arial"/>
                <a:cs typeface="Arial"/>
              </a:rPr>
              <a:t>due</a:t>
            </a:r>
            <a:r>
              <a:rPr sz="1800" b="1" spc="-10" dirty="0">
                <a:latin typeface="Arial"/>
                <a:cs typeface="Arial"/>
              </a:rPr>
              <a:t> </a:t>
            </a:r>
            <a:r>
              <a:rPr sz="1800" b="1" dirty="0">
                <a:latin typeface="Arial"/>
                <a:cs typeface="Arial"/>
              </a:rPr>
              <a:t>to</a:t>
            </a:r>
            <a:r>
              <a:rPr sz="1800" b="1" spc="-15" dirty="0">
                <a:latin typeface="Arial"/>
                <a:cs typeface="Arial"/>
              </a:rPr>
              <a:t> </a:t>
            </a:r>
            <a:r>
              <a:rPr sz="1800" b="1" spc="-5" dirty="0">
                <a:latin typeface="Arial"/>
                <a:cs typeface="Arial"/>
              </a:rPr>
              <a:t>the</a:t>
            </a:r>
            <a:r>
              <a:rPr sz="1800" b="1" spc="-10" dirty="0">
                <a:latin typeface="Arial"/>
                <a:cs typeface="Arial"/>
              </a:rPr>
              <a:t> </a:t>
            </a:r>
            <a:r>
              <a:rPr sz="1800" b="1" dirty="0">
                <a:latin typeface="Arial"/>
                <a:cs typeface="Arial"/>
              </a:rPr>
              <a:t>mem</a:t>
            </a:r>
            <a:r>
              <a:rPr sz="1800" b="1" spc="-5" dirty="0">
                <a:latin typeface="Arial"/>
                <a:cs typeface="Arial"/>
              </a:rPr>
              <a:t>ory</a:t>
            </a:r>
            <a:r>
              <a:rPr sz="1800" b="1" spc="-65" dirty="0">
                <a:latin typeface="Arial"/>
                <a:cs typeface="Arial"/>
              </a:rPr>
              <a:t> </a:t>
            </a:r>
            <a:r>
              <a:rPr sz="1800" b="1" dirty="0">
                <a:latin typeface="Arial"/>
                <a:cs typeface="Arial"/>
              </a:rPr>
              <a:t>acces</a:t>
            </a:r>
            <a:r>
              <a:rPr sz="1800" b="1" spc="-5" dirty="0">
                <a:latin typeface="Arial"/>
                <a:cs typeface="Arial"/>
              </a:rPr>
              <a:t>s</a:t>
            </a:r>
            <a:r>
              <a:rPr sz="1800" b="1" spc="-40" dirty="0">
                <a:latin typeface="Arial"/>
                <a:cs typeface="Arial"/>
              </a:rPr>
              <a:t> </a:t>
            </a:r>
            <a:r>
              <a:rPr sz="1800" b="1" spc="-5" dirty="0">
                <a:latin typeface="Arial"/>
                <a:cs typeface="Arial"/>
              </a:rPr>
              <a:t>ti</a:t>
            </a:r>
            <a:r>
              <a:rPr sz="1800" b="1" spc="5" dirty="0">
                <a:latin typeface="Arial"/>
                <a:cs typeface="Arial"/>
              </a:rPr>
              <a:t>m</a:t>
            </a:r>
            <a:r>
              <a:rPr sz="1800" b="1" spc="-5" dirty="0">
                <a:latin typeface="Arial"/>
                <a:cs typeface="Arial"/>
              </a:rPr>
              <a:t>e</a:t>
            </a:r>
            <a:endParaRPr sz="1800" dirty="0">
              <a:latin typeface="Arial"/>
              <a:cs typeface="Arial"/>
            </a:endParaRPr>
          </a:p>
          <a:p>
            <a:pPr marL="12700">
              <a:lnSpc>
                <a:spcPct val="100000"/>
              </a:lnSpc>
              <a:spcBef>
                <a:spcPts val="1295"/>
              </a:spcBef>
            </a:pPr>
            <a:r>
              <a:rPr sz="1800" b="1" u="heavy" spc="-10" dirty="0">
                <a:uFill>
                  <a:solidFill>
                    <a:srgbClr val="000000"/>
                  </a:solidFill>
                </a:uFill>
                <a:latin typeface="Arial"/>
                <a:cs typeface="Arial"/>
              </a:rPr>
              <a:t>Write-Back</a:t>
            </a:r>
            <a:r>
              <a:rPr sz="1800" b="1" u="heavy" spc="-105" dirty="0">
                <a:uFill>
                  <a:solidFill>
                    <a:srgbClr val="000000"/>
                  </a:solidFill>
                </a:uFill>
                <a:latin typeface="Arial"/>
                <a:cs typeface="Arial"/>
              </a:rPr>
              <a:t> </a:t>
            </a:r>
            <a:r>
              <a:rPr sz="1800" b="1" u="heavy" spc="-10" dirty="0">
                <a:uFill>
                  <a:solidFill>
                    <a:srgbClr val="000000"/>
                  </a:solidFill>
                </a:uFill>
                <a:latin typeface="Arial"/>
                <a:cs typeface="Arial"/>
              </a:rPr>
              <a:t>(Copy-Back)</a:t>
            </a:r>
            <a:endParaRPr sz="1800" dirty="0">
              <a:latin typeface="Arial"/>
              <a:cs typeface="Arial"/>
            </a:endParaRPr>
          </a:p>
          <a:p>
            <a:pPr marL="585470">
              <a:lnSpc>
                <a:spcPct val="100000"/>
              </a:lnSpc>
              <a:spcBef>
                <a:spcPts val="1320"/>
              </a:spcBef>
            </a:pPr>
            <a:r>
              <a:rPr sz="1800" b="1" dirty="0">
                <a:latin typeface="Arial"/>
                <a:cs typeface="Arial"/>
              </a:rPr>
              <a:t>When</a:t>
            </a:r>
            <a:r>
              <a:rPr sz="1800" b="1" spc="-55" dirty="0">
                <a:latin typeface="Arial"/>
                <a:cs typeface="Arial"/>
              </a:rPr>
              <a:t> </a:t>
            </a:r>
            <a:r>
              <a:rPr sz="1800" b="1" spc="5" dirty="0">
                <a:latin typeface="Arial"/>
                <a:cs typeface="Arial"/>
              </a:rPr>
              <a:t>writing</a:t>
            </a:r>
            <a:r>
              <a:rPr sz="1800" b="1" spc="-95" dirty="0">
                <a:latin typeface="Arial"/>
                <a:cs typeface="Arial"/>
              </a:rPr>
              <a:t> </a:t>
            </a:r>
            <a:r>
              <a:rPr sz="1800" b="1" dirty="0">
                <a:latin typeface="Arial"/>
                <a:cs typeface="Arial"/>
              </a:rPr>
              <a:t>into</a:t>
            </a:r>
            <a:r>
              <a:rPr sz="1800" b="1" spc="-50" dirty="0">
                <a:latin typeface="Arial"/>
                <a:cs typeface="Arial"/>
              </a:rPr>
              <a:t> </a:t>
            </a:r>
            <a:r>
              <a:rPr sz="1800" b="1" dirty="0">
                <a:latin typeface="Arial"/>
                <a:cs typeface="Arial"/>
              </a:rPr>
              <a:t>memory</a:t>
            </a:r>
            <a:endParaRPr sz="1800" dirty="0">
              <a:latin typeface="Arial"/>
              <a:cs typeface="Arial"/>
            </a:endParaRPr>
          </a:p>
          <a:p>
            <a:pPr marL="1030605">
              <a:lnSpc>
                <a:spcPts val="1930"/>
              </a:lnSpc>
              <a:spcBef>
                <a:spcPts val="1035"/>
              </a:spcBef>
            </a:pPr>
            <a:r>
              <a:rPr sz="1800" b="1" dirty="0">
                <a:latin typeface="Arial"/>
                <a:cs typeface="Arial"/>
              </a:rPr>
              <a:t>If</a:t>
            </a:r>
            <a:r>
              <a:rPr sz="1800" b="1" spc="-35" dirty="0">
                <a:latin typeface="Arial"/>
                <a:cs typeface="Arial"/>
              </a:rPr>
              <a:t> </a:t>
            </a:r>
            <a:r>
              <a:rPr sz="1800" b="1" dirty="0">
                <a:latin typeface="Arial"/>
                <a:cs typeface="Arial"/>
              </a:rPr>
              <a:t>Hit,</a:t>
            </a:r>
            <a:r>
              <a:rPr sz="1800" b="1" spc="-30" dirty="0">
                <a:latin typeface="Arial"/>
                <a:cs typeface="Arial"/>
              </a:rPr>
              <a:t> </a:t>
            </a:r>
            <a:r>
              <a:rPr sz="1800" b="1" dirty="0">
                <a:latin typeface="Arial"/>
                <a:cs typeface="Arial"/>
              </a:rPr>
              <a:t>only</a:t>
            </a:r>
            <a:r>
              <a:rPr sz="1800" b="1" spc="-50" dirty="0">
                <a:latin typeface="Arial"/>
                <a:cs typeface="Arial"/>
              </a:rPr>
              <a:t> </a:t>
            </a:r>
            <a:r>
              <a:rPr sz="1800" b="1" dirty="0">
                <a:latin typeface="Arial"/>
                <a:cs typeface="Arial"/>
              </a:rPr>
              <a:t>Cache</a:t>
            </a:r>
            <a:r>
              <a:rPr sz="1800" b="1" spc="-40" dirty="0">
                <a:latin typeface="Arial"/>
                <a:cs typeface="Arial"/>
              </a:rPr>
              <a:t> </a:t>
            </a:r>
            <a:r>
              <a:rPr sz="1800" b="1" spc="-5" dirty="0">
                <a:latin typeface="Arial"/>
                <a:cs typeface="Arial"/>
              </a:rPr>
              <a:t>is</a:t>
            </a:r>
            <a:r>
              <a:rPr sz="1800" b="1" spc="-55" dirty="0">
                <a:latin typeface="Arial"/>
                <a:cs typeface="Arial"/>
              </a:rPr>
              <a:t> </a:t>
            </a:r>
            <a:r>
              <a:rPr sz="1800" b="1" spc="5" dirty="0">
                <a:latin typeface="Arial"/>
                <a:cs typeface="Arial"/>
              </a:rPr>
              <a:t>written</a:t>
            </a:r>
            <a:endParaRPr sz="1800" dirty="0">
              <a:latin typeface="Arial"/>
              <a:cs typeface="Arial"/>
            </a:endParaRPr>
          </a:p>
          <a:p>
            <a:pPr marL="1030605">
              <a:lnSpc>
                <a:spcPts val="1705"/>
              </a:lnSpc>
            </a:pPr>
            <a:r>
              <a:rPr sz="1800" b="1" dirty="0">
                <a:latin typeface="Arial"/>
                <a:cs typeface="Arial"/>
              </a:rPr>
              <a:t>If</a:t>
            </a:r>
            <a:r>
              <a:rPr sz="1800" b="1" spc="-20" dirty="0">
                <a:latin typeface="Arial"/>
                <a:cs typeface="Arial"/>
              </a:rPr>
              <a:t> </a:t>
            </a:r>
            <a:r>
              <a:rPr sz="1800" b="1" dirty="0">
                <a:latin typeface="Arial"/>
                <a:cs typeface="Arial"/>
              </a:rPr>
              <a:t>Miss,</a:t>
            </a:r>
            <a:r>
              <a:rPr sz="1800" b="1" spc="-35" dirty="0">
                <a:latin typeface="Arial"/>
                <a:cs typeface="Arial"/>
              </a:rPr>
              <a:t> </a:t>
            </a:r>
            <a:r>
              <a:rPr sz="1800" b="1" dirty="0">
                <a:latin typeface="Arial"/>
                <a:cs typeface="Arial"/>
              </a:rPr>
              <a:t>missing</a:t>
            </a:r>
            <a:r>
              <a:rPr sz="1800" b="1" spc="-80" dirty="0">
                <a:latin typeface="Arial"/>
                <a:cs typeface="Arial"/>
              </a:rPr>
              <a:t> </a:t>
            </a:r>
            <a:r>
              <a:rPr sz="1800" b="1" dirty="0">
                <a:latin typeface="Arial"/>
                <a:cs typeface="Arial"/>
              </a:rPr>
              <a:t>block</a:t>
            </a:r>
            <a:r>
              <a:rPr sz="1800" b="1" spc="-10" dirty="0">
                <a:latin typeface="Arial"/>
                <a:cs typeface="Arial"/>
              </a:rPr>
              <a:t> </a:t>
            </a:r>
            <a:r>
              <a:rPr sz="1800" b="1" spc="-5" dirty="0">
                <a:latin typeface="Arial"/>
                <a:cs typeface="Arial"/>
              </a:rPr>
              <a:t>is</a:t>
            </a:r>
            <a:r>
              <a:rPr sz="1800" b="1" spc="-45" dirty="0">
                <a:latin typeface="Arial"/>
                <a:cs typeface="Arial"/>
              </a:rPr>
              <a:t> </a:t>
            </a:r>
            <a:r>
              <a:rPr sz="1800" b="1" dirty="0">
                <a:latin typeface="Arial"/>
                <a:cs typeface="Arial"/>
              </a:rPr>
              <a:t>brought</a:t>
            </a:r>
            <a:r>
              <a:rPr sz="1800" b="1" spc="-15" dirty="0">
                <a:latin typeface="Arial"/>
                <a:cs typeface="Arial"/>
              </a:rPr>
              <a:t> </a:t>
            </a:r>
            <a:r>
              <a:rPr sz="1800" b="1" dirty="0">
                <a:latin typeface="Arial"/>
                <a:cs typeface="Arial"/>
              </a:rPr>
              <a:t>to</a:t>
            </a:r>
            <a:r>
              <a:rPr sz="1800" b="1" spc="5" dirty="0">
                <a:latin typeface="Arial"/>
                <a:cs typeface="Arial"/>
              </a:rPr>
              <a:t> </a:t>
            </a:r>
            <a:r>
              <a:rPr sz="1800" b="1" dirty="0">
                <a:latin typeface="Arial"/>
                <a:cs typeface="Arial"/>
              </a:rPr>
              <a:t>Cache</a:t>
            </a:r>
            <a:r>
              <a:rPr sz="1800" b="1" spc="-60" dirty="0">
                <a:latin typeface="Arial"/>
                <a:cs typeface="Arial"/>
              </a:rPr>
              <a:t> </a:t>
            </a:r>
            <a:r>
              <a:rPr sz="1800" b="1" dirty="0">
                <a:latin typeface="Arial"/>
                <a:cs typeface="Arial"/>
              </a:rPr>
              <a:t>and</a:t>
            </a:r>
            <a:r>
              <a:rPr sz="1800" b="1" spc="-10" dirty="0">
                <a:latin typeface="Arial"/>
                <a:cs typeface="Arial"/>
              </a:rPr>
              <a:t> </a:t>
            </a:r>
            <a:r>
              <a:rPr sz="1800" b="1" spc="5" dirty="0">
                <a:latin typeface="Arial"/>
                <a:cs typeface="Arial"/>
              </a:rPr>
              <a:t>write</a:t>
            </a:r>
            <a:r>
              <a:rPr sz="1800" b="1" spc="-60" dirty="0">
                <a:latin typeface="Arial"/>
                <a:cs typeface="Arial"/>
              </a:rPr>
              <a:t> </a:t>
            </a:r>
            <a:r>
              <a:rPr sz="1800" b="1" dirty="0">
                <a:latin typeface="Arial"/>
                <a:cs typeface="Arial"/>
              </a:rPr>
              <a:t>into</a:t>
            </a:r>
            <a:r>
              <a:rPr sz="1800" b="1" spc="-15" dirty="0">
                <a:latin typeface="Arial"/>
                <a:cs typeface="Arial"/>
              </a:rPr>
              <a:t> </a:t>
            </a:r>
            <a:r>
              <a:rPr sz="1800" b="1" dirty="0">
                <a:latin typeface="Arial"/>
                <a:cs typeface="Arial"/>
              </a:rPr>
              <a:t>Cache</a:t>
            </a:r>
            <a:endParaRPr sz="1800" dirty="0">
              <a:latin typeface="Arial"/>
              <a:cs typeface="Arial"/>
            </a:endParaRPr>
          </a:p>
          <a:p>
            <a:pPr marL="1411605">
              <a:lnSpc>
                <a:spcPts val="1800"/>
              </a:lnSpc>
            </a:pPr>
            <a:r>
              <a:rPr sz="1800" b="1" dirty="0">
                <a:latin typeface="Arial"/>
                <a:cs typeface="Arial"/>
              </a:rPr>
              <a:t>For</a:t>
            </a:r>
            <a:r>
              <a:rPr sz="1800" b="1" spc="-40" dirty="0">
                <a:latin typeface="Arial"/>
                <a:cs typeface="Arial"/>
              </a:rPr>
              <a:t> </a:t>
            </a:r>
            <a:r>
              <a:rPr sz="1800" b="1" dirty="0">
                <a:latin typeface="Arial"/>
                <a:cs typeface="Arial"/>
              </a:rPr>
              <a:t>a</a:t>
            </a:r>
            <a:r>
              <a:rPr sz="1800" b="1" spc="-20" dirty="0">
                <a:latin typeface="Arial"/>
                <a:cs typeface="Arial"/>
              </a:rPr>
              <a:t> </a:t>
            </a:r>
            <a:r>
              <a:rPr sz="1800" b="1" dirty="0">
                <a:latin typeface="Arial"/>
                <a:cs typeface="Arial"/>
              </a:rPr>
              <a:t>read</a:t>
            </a:r>
            <a:r>
              <a:rPr sz="1800" b="1" spc="-50" dirty="0">
                <a:latin typeface="Arial"/>
                <a:cs typeface="Arial"/>
              </a:rPr>
              <a:t> </a:t>
            </a:r>
            <a:r>
              <a:rPr sz="1800" b="1" dirty="0">
                <a:latin typeface="Arial"/>
                <a:cs typeface="Arial"/>
              </a:rPr>
              <a:t>miss,</a:t>
            </a:r>
            <a:r>
              <a:rPr sz="1800" b="1" spc="-40" dirty="0">
                <a:latin typeface="Arial"/>
                <a:cs typeface="Arial"/>
              </a:rPr>
              <a:t> </a:t>
            </a:r>
            <a:r>
              <a:rPr sz="1800" b="1" dirty="0">
                <a:latin typeface="Arial"/>
                <a:cs typeface="Arial"/>
              </a:rPr>
              <a:t>candidate</a:t>
            </a:r>
            <a:r>
              <a:rPr sz="1800" b="1" spc="-100" dirty="0">
                <a:latin typeface="Arial"/>
                <a:cs typeface="Arial"/>
              </a:rPr>
              <a:t> </a:t>
            </a:r>
            <a:r>
              <a:rPr sz="1800" b="1" dirty="0">
                <a:latin typeface="Arial"/>
                <a:cs typeface="Arial"/>
              </a:rPr>
              <a:t>block</a:t>
            </a:r>
            <a:r>
              <a:rPr sz="1800" b="1" spc="-65" dirty="0">
                <a:latin typeface="Arial"/>
                <a:cs typeface="Arial"/>
              </a:rPr>
              <a:t> </a:t>
            </a:r>
            <a:r>
              <a:rPr sz="1800" b="1" spc="5" dirty="0">
                <a:latin typeface="Arial"/>
                <a:cs typeface="Arial"/>
              </a:rPr>
              <a:t>must</a:t>
            </a:r>
            <a:r>
              <a:rPr sz="1800" b="1" spc="-50" dirty="0">
                <a:latin typeface="Arial"/>
                <a:cs typeface="Arial"/>
              </a:rPr>
              <a:t> </a:t>
            </a:r>
            <a:r>
              <a:rPr sz="1800" b="1" dirty="0">
                <a:latin typeface="Arial"/>
                <a:cs typeface="Arial"/>
              </a:rPr>
              <a:t>be</a:t>
            </a:r>
            <a:endParaRPr sz="1800" dirty="0">
              <a:latin typeface="Arial"/>
              <a:cs typeface="Arial"/>
            </a:endParaRPr>
          </a:p>
          <a:p>
            <a:pPr marL="1408430">
              <a:lnSpc>
                <a:spcPts val="2030"/>
              </a:lnSpc>
            </a:pPr>
            <a:r>
              <a:rPr sz="1800" b="1" spc="5" dirty="0">
                <a:latin typeface="Arial"/>
                <a:cs typeface="Arial"/>
              </a:rPr>
              <a:t>written</a:t>
            </a:r>
            <a:r>
              <a:rPr sz="1800" b="1" spc="-100" dirty="0">
                <a:latin typeface="Arial"/>
                <a:cs typeface="Arial"/>
              </a:rPr>
              <a:t> </a:t>
            </a:r>
            <a:r>
              <a:rPr sz="1800" b="1" dirty="0">
                <a:latin typeface="Arial"/>
                <a:cs typeface="Arial"/>
              </a:rPr>
              <a:t>back</a:t>
            </a:r>
            <a:r>
              <a:rPr sz="1800" b="1" spc="-50" dirty="0">
                <a:latin typeface="Arial"/>
                <a:cs typeface="Arial"/>
              </a:rPr>
              <a:t> </a:t>
            </a:r>
            <a:r>
              <a:rPr sz="1800" b="1" dirty="0">
                <a:latin typeface="Arial"/>
                <a:cs typeface="Arial"/>
              </a:rPr>
              <a:t>to</a:t>
            </a:r>
            <a:r>
              <a:rPr sz="1800" b="1" spc="-25" dirty="0">
                <a:latin typeface="Arial"/>
                <a:cs typeface="Arial"/>
              </a:rPr>
              <a:t> </a:t>
            </a:r>
            <a:r>
              <a:rPr sz="1800" b="1" spc="-5" dirty="0">
                <a:latin typeface="Arial"/>
                <a:cs typeface="Arial"/>
              </a:rPr>
              <a:t>the</a:t>
            </a:r>
            <a:r>
              <a:rPr sz="1800" b="1" spc="-40" dirty="0">
                <a:latin typeface="Arial"/>
                <a:cs typeface="Arial"/>
              </a:rPr>
              <a:t> </a:t>
            </a:r>
            <a:r>
              <a:rPr sz="1800" b="1" dirty="0">
                <a:latin typeface="Arial"/>
                <a:cs typeface="Arial"/>
              </a:rPr>
              <a:t>memory</a:t>
            </a:r>
            <a:endParaRPr sz="1800" dirty="0">
              <a:latin typeface="Arial"/>
              <a:cs typeface="Arial"/>
            </a:endParaRPr>
          </a:p>
          <a:p>
            <a:pPr marL="585470">
              <a:lnSpc>
                <a:spcPts val="2065"/>
              </a:lnSpc>
              <a:spcBef>
                <a:spcPts val="1295"/>
              </a:spcBef>
            </a:pPr>
            <a:r>
              <a:rPr sz="1800" b="1" dirty="0">
                <a:latin typeface="Arial"/>
                <a:cs typeface="Arial"/>
              </a:rPr>
              <a:t>Memory</a:t>
            </a:r>
            <a:r>
              <a:rPr sz="1800" b="1" spc="-70" dirty="0">
                <a:latin typeface="Arial"/>
                <a:cs typeface="Arial"/>
              </a:rPr>
              <a:t> </a:t>
            </a:r>
            <a:r>
              <a:rPr sz="1800" b="1" dirty="0">
                <a:latin typeface="Arial"/>
                <a:cs typeface="Arial"/>
              </a:rPr>
              <a:t>is</a:t>
            </a:r>
            <a:r>
              <a:rPr sz="1800" b="1" spc="-20" dirty="0">
                <a:latin typeface="Arial"/>
                <a:cs typeface="Arial"/>
              </a:rPr>
              <a:t> </a:t>
            </a:r>
            <a:r>
              <a:rPr sz="1800" b="1" dirty="0">
                <a:latin typeface="Arial"/>
                <a:cs typeface="Arial"/>
              </a:rPr>
              <a:t>not</a:t>
            </a:r>
            <a:r>
              <a:rPr sz="1800" b="1" spc="-25" dirty="0">
                <a:latin typeface="Arial"/>
                <a:cs typeface="Arial"/>
              </a:rPr>
              <a:t> </a:t>
            </a:r>
            <a:r>
              <a:rPr sz="1800" b="1" dirty="0">
                <a:latin typeface="Arial"/>
                <a:cs typeface="Arial"/>
              </a:rPr>
              <a:t>up-to-date,</a:t>
            </a:r>
            <a:r>
              <a:rPr sz="1800" b="1" spc="-45" dirty="0">
                <a:latin typeface="Arial"/>
                <a:cs typeface="Arial"/>
              </a:rPr>
              <a:t> </a:t>
            </a:r>
            <a:r>
              <a:rPr sz="1800" b="1" dirty="0">
                <a:latin typeface="Arial"/>
                <a:cs typeface="Arial"/>
              </a:rPr>
              <a:t>i.e.,</a:t>
            </a:r>
            <a:r>
              <a:rPr sz="1800" b="1" spc="-40" dirty="0">
                <a:latin typeface="Arial"/>
                <a:cs typeface="Arial"/>
              </a:rPr>
              <a:t> </a:t>
            </a:r>
            <a:r>
              <a:rPr sz="1800" b="1" dirty="0">
                <a:latin typeface="Arial"/>
                <a:cs typeface="Arial"/>
              </a:rPr>
              <a:t>the</a:t>
            </a:r>
            <a:r>
              <a:rPr sz="1800" b="1" spc="-40" dirty="0">
                <a:latin typeface="Arial"/>
                <a:cs typeface="Arial"/>
              </a:rPr>
              <a:t> </a:t>
            </a:r>
            <a:r>
              <a:rPr sz="1800" b="1" spc="5" dirty="0">
                <a:latin typeface="Arial"/>
                <a:cs typeface="Arial"/>
              </a:rPr>
              <a:t>same</a:t>
            </a:r>
            <a:r>
              <a:rPr sz="1800" b="1" spc="-45" dirty="0">
                <a:latin typeface="Arial"/>
                <a:cs typeface="Arial"/>
              </a:rPr>
              <a:t> </a:t>
            </a:r>
            <a:r>
              <a:rPr sz="1800" b="1" dirty="0">
                <a:latin typeface="Arial"/>
                <a:cs typeface="Arial"/>
              </a:rPr>
              <a:t>item</a:t>
            </a:r>
            <a:r>
              <a:rPr sz="1800" b="1" spc="-45" dirty="0">
                <a:latin typeface="Arial"/>
                <a:cs typeface="Arial"/>
              </a:rPr>
              <a:t> </a:t>
            </a:r>
            <a:r>
              <a:rPr sz="1800" b="1" dirty="0">
                <a:latin typeface="Arial"/>
                <a:cs typeface="Arial"/>
              </a:rPr>
              <a:t>in</a:t>
            </a:r>
            <a:endParaRPr sz="1800" dirty="0">
              <a:latin typeface="Arial"/>
              <a:cs typeface="Arial"/>
            </a:endParaRPr>
          </a:p>
          <a:p>
            <a:pPr marL="1029335">
              <a:lnSpc>
                <a:spcPts val="2065"/>
              </a:lnSpc>
            </a:pPr>
            <a:r>
              <a:rPr sz="1800" b="1" dirty="0">
                <a:latin typeface="Arial"/>
                <a:cs typeface="Arial"/>
              </a:rPr>
              <a:t>Cache</a:t>
            </a:r>
            <a:r>
              <a:rPr sz="1800" b="1" spc="-60" dirty="0">
                <a:latin typeface="Arial"/>
                <a:cs typeface="Arial"/>
              </a:rPr>
              <a:t> </a:t>
            </a:r>
            <a:r>
              <a:rPr sz="1800" b="1" dirty="0">
                <a:latin typeface="Arial"/>
                <a:cs typeface="Arial"/>
              </a:rPr>
              <a:t>and</a:t>
            </a:r>
            <a:r>
              <a:rPr sz="1800" b="1" spc="10" dirty="0">
                <a:latin typeface="Arial"/>
                <a:cs typeface="Arial"/>
              </a:rPr>
              <a:t> </a:t>
            </a:r>
            <a:r>
              <a:rPr sz="1800" b="1" dirty="0">
                <a:latin typeface="Arial"/>
                <a:cs typeface="Arial"/>
              </a:rPr>
              <a:t>memory</a:t>
            </a:r>
            <a:r>
              <a:rPr sz="1800" b="1" spc="-60" dirty="0">
                <a:latin typeface="Arial"/>
                <a:cs typeface="Arial"/>
              </a:rPr>
              <a:t> </a:t>
            </a:r>
            <a:r>
              <a:rPr sz="1800" b="1" dirty="0">
                <a:latin typeface="Arial"/>
                <a:cs typeface="Arial"/>
              </a:rPr>
              <a:t>may</a:t>
            </a:r>
            <a:r>
              <a:rPr sz="1800" b="1" spc="-35" dirty="0">
                <a:latin typeface="Arial"/>
                <a:cs typeface="Arial"/>
              </a:rPr>
              <a:t> </a:t>
            </a:r>
            <a:r>
              <a:rPr sz="1800" b="1" spc="-25" dirty="0">
                <a:latin typeface="Arial"/>
                <a:cs typeface="Arial"/>
              </a:rPr>
              <a:t>have</a:t>
            </a:r>
            <a:r>
              <a:rPr sz="1800" b="1" spc="55" dirty="0">
                <a:latin typeface="Arial"/>
                <a:cs typeface="Arial"/>
              </a:rPr>
              <a:t> </a:t>
            </a:r>
            <a:r>
              <a:rPr sz="1800" b="1" dirty="0">
                <a:latin typeface="Arial"/>
                <a:cs typeface="Arial"/>
              </a:rPr>
              <a:t>different</a:t>
            </a:r>
            <a:r>
              <a:rPr sz="1800" b="1" spc="-90" dirty="0">
                <a:latin typeface="Arial"/>
                <a:cs typeface="Arial"/>
              </a:rPr>
              <a:t> </a:t>
            </a:r>
            <a:r>
              <a:rPr sz="1800" b="1" spc="-5" dirty="0">
                <a:latin typeface="Arial"/>
                <a:cs typeface="Arial"/>
              </a:rPr>
              <a:t>value</a:t>
            </a:r>
            <a:endParaRPr sz="1800" dirty="0">
              <a:latin typeface="Arial"/>
              <a:cs typeface="Arial"/>
            </a:endParaRPr>
          </a:p>
        </p:txBody>
      </p:sp>
      <p:sp>
        <p:nvSpPr>
          <p:cNvPr id="8" name="object 8"/>
          <p:cNvSpPr txBox="1"/>
          <p:nvPr/>
        </p:nvSpPr>
        <p:spPr>
          <a:xfrm>
            <a:off x="7779257" y="1270"/>
            <a:ext cx="1275715" cy="238125"/>
          </a:xfrm>
          <a:prstGeom prst="rect">
            <a:avLst/>
          </a:prstGeom>
        </p:spPr>
        <p:txBody>
          <a:bodyPr vert="horz" wrap="square" lIns="0" tIns="11430" rIns="0" bIns="0" rtlCol="0">
            <a:spAutoFit/>
          </a:bodyPr>
          <a:lstStyle/>
          <a:p>
            <a:pPr marL="12700">
              <a:lnSpc>
                <a:spcPct val="100000"/>
              </a:lnSpc>
              <a:spcBef>
                <a:spcPts val="90"/>
              </a:spcBef>
            </a:pPr>
            <a:r>
              <a:rPr sz="1400" b="1" i="1" spc="-10" dirty="0">
                <a:latin typeface="Arial"/>
                <a:cs typeface="Arial"/>
              </a:rPr>
              <a:t>Ca</a:t>
            </a:r>
            <a:r>
              <a:rPr sz="1400" b="1" i="1" spc="-15" dirty="0">
                <a:latin typeface="Arial"/>
                <a:cs typeface="Arial"/>
              </a:rPr>
              <a:t>c</a:t>
            </a:r>
            <a:r>
              <a:rPr sz="1400" b="1" i="1" spc="-20" dirty="0">
                <a:latin typeface="Arial"/>
                <a:cs typeface="Arial"/>
              </a:rPr>
              <a:t>h</a:t>
            </a:r>
            <a:r>
              <a:rPr sz="1400" b="1" i="1" spc="-5" dirty="0">
                <a:latin typeface="Arial"/>
                <a:cs typeface="Arial"/>
              </a:rPr>
              <a:t>e</a:t>
            </a:r>
            <a:r>
              <a:rPr sz="1400" b="1" i="1" spc="-60"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221615" cy="23812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Arial"/>
                <a:cs typeface="Arial"/>
              </a:rPr>
              <a:t>18</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6" name="object 6"/>
          <p:cNvSpPr/>
          <p:nvPr/>
        </p:nvSpPr>
        <p:spPr>
          <a:xfrm>
            <a:off x="115823"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3160522" y="277748"/>
            <a:ext cx="2863215" cy="391160"/>
          </a:xfrm>
          <a:prstGeom prst="rect">
            <a:avLst/>
          </a:prstGeom>
        </p:spPr>
        <p:txBody>
          <a:bodyPr vert="horz" wrap="square" lIns="0" tIns="12700" rIns="0" bIns="0" rtlCol="0">
            <a:spAutoFit/>
          </a:bodyPr>
          <a:lstStyle/>
          <a:p>
            <a:pPr marL="12700">
              <a:lnSpc>
                <a:spcPct val="100000"/>
              </a:lnSpc>
              <a:spcBef>
                <a:spcPts val="100"/>
              </a:spcBef>
              <a:tabLst>
                <a:tab pos="1503680" algn="l"/>
              </a:tabLst>
            </a:pPr>
            <a:r>
              <a:rPr sz="2400" b="1" u="sng" spc="-20" dirty="0">
                <a:latin typeface="Arial"/>
                <a:cs typeface="Arial"/>
              </a:rPr>
              <a:t>VIRTUAL	</a:t>
            </a:r>
            <a:r>
              <a:rPr sz="2400" b="1" u="sng" spc="-40" dirty="0">
                <a:latin typeface="Arial"/>
                <a:cs typeface="Arial"/>
              </a:rPr>
              <a:t>MEMORY</a:t>
            </a:r>
            <a:endParaRPr sz="2400" u="sng" dirty="0">
              <a:latin typeface="Arial"/>
              <a:cs typeface="Arial"/>
            </a:endParaRPr>
          </a:p>
        </p:txBody>
      </p:sp>
      <p:sp>
        <p:nvSpPr>
          <p:cNvPr id="8" name="object 8"/>
          <p:cNvSpPr txBox="1"/>
          <p:nvPr/>
        </p:nvSpPr>
        <p:spPr>
          <a:xfrm>
            <a:off x="396240" y="896111"/>
            <a:ext cx="8305800" cy="542925"/>
          </a:xfrm>
          <a:prstGeom prst="rect">
            <a:avLst/>
          </a:prstGeom>
          <a:ln w="24384">
            <a:solidFill>
              <a:srgbClr val="000000"/>
            </a:solidFill>
          </a:ln>
        </p:spPr>
        <p:txBody>
          <a:bodyPr vert="horz" wrap="square" lIns="0" tIns="0" rIns="0" bIns="0" rtlCol="0">
            <a:spAutoFit/>
          </a:bodyPr>
          <a:lstStyle/>
          <a:p>
            <a:pPr marL="107314">
              <a:lnSpc>
                <a:spcPts val="1920"/>
              </a:lnSpc>
            </a:pPr>
            <a:r>
              <a:rPr sz="1800" b="1" spc="-30" dirty="0">
                <a:latin typeface="Arial"/>
                <a:cs typeface="Arial"/>
              </a:rPr>
              <a:t>Give</a:t>
            </a:r>
            <a:r>
              <a:rPr sz="1800" b="1" spc="55" dirty="0">
                <a:latin typeface="Arial"/>
                <a:cs typeface="Arial"/>
              </a:rPr>
              <a:t> </a:t>
            </a:r>
            <a:r>
              <a:rPr sz="1800" b="1" dirty="0">
                <a:latin typeface="Arial"/>
                <a:cs typeface="Arial"/>
              </a:rPr>
              <a:t>the</a:t>
            </a:r>
            <a:r>
              <a:rPr sz="1800" b="1" spc="-10" dirty="0">
                <a:latin typeface="Arial"/>
                <a:cs typeface="Arial"/>
              </a:rPr>
              <a:t> </a:t>
            </a:r>
            <a:r>
              <a:rPr sz="1800" b="1" dirty="0">
                <a:latin typeface="Arial"/>
                <a:cs typeface="Arial"/>
              </a:rPr>
              <a:t>programmer</a:t>
            </a:r>
            <a:r>
              <a:rPr sz="1800" b="1" spc="-65" dirty="0">
                <a:latin typeface="Arial"/>
                <a:cs typeface="Arial"/>
              </a:rPr>
              <a:t> </a:t>
            </a:r>
            <a:r>
              <a:rPr sz="1800" b="1" dirty="0">
                <a:latin typeface="Arial"/>
                <a:cs typeface="Arial"/>
              </a:rPr>
              <a:t>the</a:t>
            </a:r>
            <a:r>
              <a:rPr sz="1800" b="1" spc="-10" dirty="0">
                <a:latin typeface="Arial"/>
                <a:cs typeface="Arial"/>
              </a:rPr>
              <a:t> </a:t>
            </a:r>
            <a:r>
              <a:rPr sz="1800" b="1" dirty="0">
                <a:latin typeface="Arial"/>
                <a:cs typeface="Arial"/>
              </a:rPr>
              <a:t>illusion</a:t>
            </a:r>
            <a:r>
              <a:rPr sz="1800" b="1" spc="-30" dirty="0">
                <a:latin typeface="Arial"/>
                <a:cs typeface="Arial"/>
              </a:rPr>
              <a:t> </a:t>
            </a:r>
            <a:r>
              <a:rPr sz="1800" b="1" dirty="0">
                <a:latin typeface="Arial"/>
                <a:cs typeface="Arial"/>
              </a:rPr>
              <a:t>that</a:t>
            </a:r>
            <a:r>
              <a:rPr sz="1800" b="1" spc="-20" dirty="0">
                <a:latin typeface="Arial"/>
                <a:cs typeface="Arial"/>
              </a:rPr>
              <a:t> </a:t>
            </a:r>
            <a:r>
              <a:rPr sz="1800" b="1" dirty="0">
                <a:latin typeface="Arial"/>
                <a:cs typeface="Arial"/>
              </a:rPr>
              <a:t>the</a:t>
            </a:r>
            <a:r>
              <a:rPr sz="1800" b="1" spc="-10" dirty="0">
                <a:latin typeface="Arial"/>
                <a:cs typeface="Arial"/>
              </a:rPr>
              <a:t> </a:t>
            </a:r>
            <a:r>
              <a:rPr sz="1800" b="1" spc="-15" dirty="0">
                <a:latin typeface="Arial"/>
                <a:cs typeface="Arial"/>
              </a:rPr>
              <a:t>system</a:t>
            </a:r>
            <a:r>
              <a:rPr sz="1800" b="1" spc="40" dirty="0">
                <a:latin typeface="Arial"/>
                <a:cs typeface="Arial"/>
              </a:rPr>
              <a:t> </a:t>
            </a:r>
            <a:r>
              <a:rPr sz="1800" b="1" dirty="0">
                <a:latin typeface="Arial"/>
                <a:cs typeface="Arial"/>
              </a:rPr>
              <a:t>has</a:t>
            </a:r>
            <a:r>
              <a:rPr sz="1800" b="1" spc="-35" dirty="0">
                <a:latin typeface="Arial"/>
                <a:cs typeface="Arial"/>
              </a:rPr>
              <a:t> </a:t>
            </a:r>
            <a:r>
              <a:rPr sz="1800" b="1" dirty="0">
                <a:latin typeface="Arial"/>
                <a:cs typeface="Arial"/>
              </a:rPr>
              <a:t>a</a:t>
            </a:r>
            <a:r>
              <a:rPr sz="1800" b="1" spc="5" dirty="0">
                <a:latin typeface="Arial"/>
                <a:cs typeface="Arial"/>
              </a:rPr>
              <a:t> </a:t>
            </a:r>
            <a:r>
              <a:rPr sz="1800" b="1" spc="-15" dirty="0">
                <a:latin typeface="Arial"/>
                <a:cs typeface="Arial"/>
              </a:rPr>
              <a:t>very</a:t>
            </a:r>
            <a:r>
              <a:rPr sz="1800" b="1" spc="25" dirty="0">
                <a:latin typeface="Arial"/>
                <a:cs typeface="Arial"/>
              </a:rPr>
              <a:t> </a:t>
            </a:r>
            <a:r>
              <a:rPr sz="1800" b="1" dirty="0">
                <a:latin typeface="Arial"/>
                <a:cs typeface="Arial"/>
              </a:rPr>
              <a:t>large</a:t>
            </a:r>
            <a:r>
              <a:rPr sz="1800" b="1" spc="-40" dirty="0">
                <a:latin typeface="Arial"/>
                <a:cs typeface="Arial"/>
              </a:rPr>
              <a:t> </a:t>
            </a:r>
            <a:r>
              <a:rPr sz="1800" b="1" spc="-55" dirty="0">
                <a:latin typeface="Arial"/>
                <a:cs typeface="Arial"/>
              </a:rPr>
              <a:t>memory,</a:t>
            </a:r>
            <a:endParaRPr sz="1800">
              <a:latin typeface="Arial"/>
              <a:cs typeface="Arial"/>
            </a:endParaRPr>
          </a:p>
          <a:p>
            <a:pPr marL="107314">
              <a:lnSpc>
                <a:spcPts val="2135"/>
              </a:lnSpc>
            </a:pPr>
            <a:r>
              <a:rPr sz="1800" b="1" spc="-25" dirty="0">
                <a:latin typeface="Arial"/>
                <a:cs typeface="Arial"/>
              </a:rPr>
              <a:t>even</a:t>
            </a:r>
            <a:r>
              <a:rPr sz="1800" b="1" spc="35" dirty="0">
                <a:latin typeface="Arial"/>
                <a:cs typeface="Arial"/>
              </a:rPr>
              <a:t> </a:t>
            </a:r>
            <a:r>
              <a:rPr sz="1800" b="1" dirty="0">
                <a:latin typeface="Arial"/>
                <a:cs typeface="Arial"/>
              </a:rPr>
              <a:t>though</a:t>
            </a:r>
            <a:r>
              <a:rPr sz="1800" b="1" spc="-45" dirty="0">
                <a:latin typeface="Arial"/>
                <a:cs typeface="Arial"/>
              </a:rPr>
              <a:t> </a:t>
            </a:r>
            <a:r>
              <a:rPr sz="1800" b="1" spc="-5" dirty="0">
                <a:latin typeface="Arial"/>
                <a:cs typeface="Arial"/>
              </a:rPr>
              <a:t>the</a:t>
            </a:r>
            <a:r>
              <a:rPr sz="1800" b="1" spc="20" dirty="0">
                <a:latin typeface="Arial"/>
                <a:cs typeface="Arial"/>
              </a:rPr>
              <a:t> </a:t>
            </a:r>
            <a:r>
              <a:rPr sz="1800" b="1" dirty="0">
                <a:latin typeface="Arial"/>
                <a:cs typeface="Arial"/>
              </a:rPr>
              <a:t>computer</a:t>
            </a:r>
            <a:r>
              <a:rPr sz="1800" b="1" spc="-35" dirty="0">
                <a:latin typeface="Arial"/>
                <a:cs typeface="Arial"/>
              </a:rPr>
              <a:t> </a:t>
            </a:r>
            <a:r>
              <a:rPr sz="1800" b="1" dirty="0">
                <a:latin typeface="Arial"/>
                <a:cs typeface="Arial"/>
              </a:rPr>
              <a:t>actually</a:t>
            </a:r>
            <a:r>
              <a:rPr sz="1800" b="1" spc="-70" dirty="0">
                <a:latin typeface="Arial"/>
                <a:cs typeface="Arial"/>
              </a:rPr>
              <a:t> </a:t>
            </a:r>
            <a:r>
              <a:rPr sz="1800" b="1" dirty="0">
                <a:latin typeface="Arial"/>
                <a:cs typeface="Arial"/>
              </a:rPr>
              <a:t>has</a:t>
            </a:r>
            <a:r>
              <a:rPr sz="1800" b="1" spc="-5" dirty="0">
                <a:latin typeface="Arial"/>
                <a:cs typeface="Arial"/>
              </a:rPr>
              <a:t> a</a:t>
            </a:r>
            <a:r>
              <a:rPr sz="1800" b="1" spc="15" dirty="0">
                <a:latin typeface="Arial"/>
                <a:cs typeface="Arial"/>
              </a:rPr>
              <a:t> </a:t>
            </a:r>
            <a:r>
              <a:rPr sz="1800" b="1" spc="-5" dirty="0">
                <a:latin typeface="Arial"/>
                <a:cs typeface="Arial"/>
              </a:rPr>
              <a:t>relatively</a:t>
            </a:r>
            <a:r>
              <a:rPr sz="1800" b="1" spc="-25" dirty="0">
                <a:latin typeface="Arial"/>
                <a:cs typeface="Arial"/>
              </a:rPr>
              <a:t> </a:t>
            </a:r>
            <a:r>
              <a:rPr sz="1800" b="1" dirty="0">
                <a:latin typeface="Arial"/>
                <a:cs typeface="Arial"/>
              </a:rPr>
              <a:t>small</a:t>
            </a:r>
            <a:r>
              <a:rPr sz="1800" b="1" spc="-25" dirty="0">
                <a:latin typeface="Arial"/>
                <a:cs typeface="Arial"/>
              </a:rPr>
              <a:t> </a:t>
            </a:r>
            <a:r>
              <a:rPr sz="1800" b="1" dirty="0">
                <a:latin typeface="Arial"/>
                <a:cs typeface="Arial"/>
              </a:rPr>
              <a:t>main</a:t>
            </a:r>
            <a:r>
              <a:rPr sz="1800" b="1" spc="-30" dirty="0">
                <a:latin typeface="Arial"/>
                <a:cs typeface="Arial"/>
              </a:rPr>
              <a:t> </a:t>
            </a:r>
            <a:r>
              <a:rPr sz="1800" b="1" dirty="0">
                <a:latin typeface="Arial"/>
                <a:cs typeface="Arial"/>
              </a:rPr>
              <a:t>memory</a:t>
            </a:r>
            <a:endParaRPr sz="1800">
              <a:latin typeface="Arial"/>
              <a:cs typeface="Arial"/>
            </a:endParaRPr>
          </a:p>
        </p:txBody>
      </p:sp>
      <p:sp>
        <p:nvSpPr>
          <p:cNvPr id="9" name="object 9"/>
          <p:cNvSpPr txBox="1"/>
          <p:nvPr/>
        </p:nvSpPr>
        <p:spPr>
          <a:xfrm>
            <a:off x="858723" y="1621663"/>
            <a:ext cx="5904865" cy="299720"/>
          </a:xfrm>
          <a:prstGeom prst="rect">
            <a:avLst/>
          </a:prstGeom>
        </p:spPr>
        <p:txBody>
          <a:bodyPr vert="horz" wrap="square" lIns="0" tIns="12700" rIns="0" bIns="0" rtlCol="0">
            <a:spAutoFit/>
          </a:bodyPr>
          <a:lstStyle/>
          <a:p>
            <a:pPr marL="12700">
              <a:lnSpc>
                <a:spcPct val="100000"/>
              </a:lnSpc>
              <a:spcBef>
                <a:spcPts val="100"/>
              </a:spcBef>
              <a:tabLst>
                <a:tab pos="2744470" algn="l"/>
              </a:tabLst>
            </a:pPr>
            <a:r>
              <a:rPr sz="1800" b="1" spc="-5" dirty="0">
                <a:latin typeface="Arial"/>
                <a:cs typeface="Arial"/>
              </a:rPr>
              <a:t>Address</a:t>
            </a:r>
            <a:r>
              <a:rPr sz="1800" b="1" spc="30" dirty="0">
                <a:latin typeface="Arial"/>
                <a:cs typeface="Arial"/>
              </a:rPr>
              <a:t> </a:t>
            </a:r>
            <a:r>
              <a:rPr sz="1800" b="1" spc="-5" dirty="0">
                <a:latin typeface="Arial"/>
                <a:cs typeface="Arial"/>
              </a:rPr>
              <a:t>Space(Logical)	</a:t>
            </a:r>
            <a:r>
              <a:rPr sz="1800" b="1" dirty="0">
                <a:latin typeface="Arial"/>
                <a:cs typeface="Arial"/>
              </a:rPr>
              <a:t>and</a:t>
            </a:r>
            <a:r>
              <a:rPr sz="1800" b="1" spc="-65" dirty="0">
                <a:latin typeface="Arial"/>
                <a:cs typeface="Arial"/>
              </a:rPr>
              <a:t> </a:t>
            </a:r>
            <a:r>
              <a:rPr sz="1800" b="1" dirty="0">
                <a:latin typeface="Arial"/>
                <a:cs typeface="Arial"/>
              </a:rPr>
              <a:t>Memory</a:t>
            </a:r>
            <a:r>
              <a:rPr sz="1800" b="1" spc="-100" dirty="0">
                <a:latin typeface="Arial"/>
                <a:cs typeface="Arial"/>
              </a:rPr>
              <a:t> </a:t>
            </a:r>
            <a:r>
              <a:rPr sz="1800" b="1" spc="-5" dirty="0">
                <a:latin typeface="Arial"/>
                <a:cs typeface="Arial"/>
              </a:rPr>
              <a:t>Space(Physical)</a:t>
            </a:r>
            <a:endParaRPr sz="1800">
              <a:latin typeface="Arial"/>
              <a:cs typeface="Arial"/>
            </a:endParaRPr>
          </a:p>
        </p:txBody>
      </p:sp>
      <p:sp>
        <p:nvSpPr>
          <p:cNvPr id="10" name="object 10"/>
          <p:cNvSpPr txBox="1"/>
          <p:nvPr/>
        </p:nvSpPr>
        <p:spPr>
          <a:xfrm>
            <a:off x="2209038" y="2406776"/>
            <a:ext cx="1413510" cy="454025"/>
          </a:xfrm>
          <a:prstGeom prst="rect">
            <a:avLst/>
          </a:prstGeom>
        </p:spPr>
        <p:txBody>
          <a:bodyPr vert="horz" wrap="square" lIns="0" tIns="8255" rIns="0" bIns="0" rtlCol="0">
            <a:spAutoFit/>
          </a:bodyPr>
          <a:lstStyle/>
          <a:p>
            <a:pPr marL="12700" marR="5080">
              <a:lnSpc>
                <a:spcPct val="101400"/>
              </a:lnSpc>
              <a:spcBef>
                <a:spcPts val="65"/>
              </a:spcBef>
            </a:pPr>
            <a:r>
              <a:rPr sz="1400" b="1" spc="-15" dirty="0">
                <a:latin typeface="Arial"/>
                <a:cs typeface="Arial"/>
              </a:rPr>
              <a:t>virtual</a:t>
            </a:r>
            <a:r>
              <a:rPr sz="1400" b="1" spc="-10" dirty="0">
                <a:latin typeface="Arial"/>
                <a:cs typeface="Arial"/>
              </a:rPr>
              <a:t> </a:t>
            </a:r>
            <a:r>
              <a:rPr sz="1400" b="1" spc="-15" dirty="0">
                <a:latin typeface="Arial"/>
                <a:cs typeface="Arial"/>
              </a:rPr>
              <a:t>address </a:t>
            </a:r>
            <a:r>
              <a:rPr sz="1400" b="1" spc="-10" dirty="0">
                <a:latin typeface="Arial"/>
                <a:cs typeface="Arial"/>
              </a:rPr>
              <a:t> </a:t>
            </a:r>
            <a:r>
              <a:rPr sz="1400" b="1" spc="-15" dirty="0">
                <a:latin typeface="Arial"/>
                <a:cs typeface="Arial"/>
              </a:rPr>
              <a:t>(</a:t>
            </a:r>
            <a:r>
              <a:rPr sz="1400" b="1" spc="-5" dirty="0">
                <a:latin typeface="Arial"/>
                <a:cs typeface="Arial"/>
              </a:rPr>
              <a:t>l</a:t>
            </a:r>
            <a:r>
              <a:rPr sz="1400" b="1" spc="-20" dirty="0">
                <a:latin typeface="Arial"/>
                <a:cs typeface="Arial"/>
              </a:rPr>
              <a:t>og</a:t>
            </a:r>
            <a:r>
              <a:rPr sz="1400" b="1" spc="-5" dirty="0">
                <a:latin typeface="Arial"/>
                <a:cs typeface="Arial"/>
              </a:rPr>
              <a:t>i</a:t>
            </a:r>
            <a:r>
              <a:rPr sz="1400" b="1" spc="-15" dirty="0">
                <a:latin typeface="Arial"/>
                <a:cs typeface="Arial"/>
              </a:rPr>
              <a:t>ca</a:t>
            </a:r>
            <a:r>
              <a:rPr sz="1400" b="1" spc="-5" dirty="0">
                <a:latin typeface="Arial"/>
                <a:cs typeface="Arial"/>
              </a:rPr>
              <a:t>l</a:t>
            </a:r>
            <a:r>
              <a:rPr sz="1400" b="1" spc="-55" dirty="0">
                <a:latin typeface="Arial"/>
                <a:cs typeface="Arial"/>
              </a:rPr>
              <a:t> </a:t>
            </a:r>
            <a:r>
              <a:rPr sz="1400" b="1" spc="-15" dirty="0">
                <a:latin typeface="Arial"/>
                <a:cs typeface="Arial"/>
              </a:rPr>
              <a:t>a</a:t>
            </a:r>
            <a:r>
              <a:rPr sz="1400" b="1" spc="-20" dirty="0">
                <a:latin typeface="Arial"/>
                <a:cs typeface="Arial"/>
              </a:rPr>
              <a:t>dd</a:t>
            </a:r>
            <a:r>
              <a:rPr sz="1400" b="1" dirty="0">
                <a:latin typeface="Arial"/>
                <a:cs typeface="Arial"/>
              </a:rPr>
              <a:t>r</a:t>
            </a:r>
            <a:r>
              <a:rPr sz="1400" b="1" spc="-15" dirty="0">
                <a:latin typeface="Arial"/>
                <a:cs typeface="Arial"/>
              </a:rPr>
              <a:t>ess</a:t>
            </a:r>
            <a:r>
              <a:rPr sz="1400" b="1" spc="-5" dirty="0">
                <a:latin typeface="Arial"/>
                <a:cs typeface="Arial"/>
              </a:rPr>
              <a:t>)</a:t>
            </a:r>
            <a:endParaRPr sz="1400">
              <a:latin typeface="Arial"/>
              <a:cs typeface="Arial"/>
            </a:endParaRPr>
          </a:p>
        </p:txBody>
      </p:sp>
      <p:sp>
        <p:nvSpPr>
          <p:cNvPr id="11" name="object 11"/>
          <p:cNvSpPr txBox="1"/>
          <p:nvPr/>
        </p:nvSpPr>
        <p:spPr>
          <a:xfrm>
            <a:off x="4968366" y="2558872"/>
            <a:ext cx="1443990" cy="238125"/>
          </a:xfrm>
          <a:prstGeom prst="rect">
            <a:avLst/>
          </a:prstGeom>
        </p:spPr>
        <p:txBody>
          <a:bodyPr vert="horz" wrap="square" lIns="0" tIns="12065" rIns="0" bIns="0" rtlCol="0">
            <a:spAutoFit/>
          </a:bodyPr>
          <a:lstStyle/>
          <a:p>
            <a:pPr marL="12700">
              <a:lnSpc>
                <a:spcPct val="100000"/>
              </a:lnSpc>
              <a:spcBef>
                <a:spcPts val="95"/>
              </a:spcBef>
            </a:pPr>
            <a:r>
              <a:rPr sz="1400" b="1" spc="-20" dirty="0">
                <a:latin typeface="Arial"/>
                <a:cs typeface="Arial"/>
              </a:rPr>
              <a:t>physical</a:t>
            </a:r>
            <a:r>
              <a:rPr sz="1400" b="1" spc="-50" dirty="0">
                <a:latin typeface="Arial"/>
                <a:cs typeface="Arial"/>
              </a:rPr>
              <a:t> </a:t>
            </a:r>
            <a:r>
              <a:rPr sz="1400" b="1" spc="-15" dirty="0">
                <a:latin typeface="Arial"/>
                <a:cs typeface="Arial"/>
              </a:rPr>
              <a:t>address</a:t>
            </a:r>
            <a:endParaRPr sz="1400">
              <a:latin typeface="Arial"/>
              <a:cs typeface="Arial"/>
            </a:endParaRPr>
          </a:p>
        </p:txBody>
      </p:sp>
      <p:grpSp>
        <p:nvGrpSpPr>
          <p:cNvPr id="12" name="object 12"/>
          <p:cNvGrpSpPr/>
          <p:nvPr/>
        </p:nvGrpSpPr>
        <p:grpSpPr>
          <a:xfrm>
            <a:off x="2029777" y="2224849"/>
            <a:ext cx="4584700" cy="845185"/>
            <a:chOff x="2029777" y="2224849"/>
            <a:chExt cx="4584700" cy="845185"/>
          </a:xfrm>
        </p:grpSpPr>
        <p:sp>
          <p:nvSpPr>
            <p:cNvPr id="13" name="object 13"/>
            <p:cNvSpPr/>
            <p:nvPr/>
          </p:nvSpPr>
          <p:spPr>
            <a:xfrm>
              <a:off x="2042159" y="2237231"/>
              <a:ext cx="4559935" cy="820419"/>
            </a:xfrm>
            <a:custGeom>
              <a:avLst/>
              <a:gdLst/>
              <a:ahLst/>
              <a:cxnLst/>
              <a:rect l="l" t="t" r="r" b="b"/>
              <a:pathLst>
                <a:path w="4559934" h="820419">
                  <a:moveTo>
                    <a:pt x="0" y="409828"/>
                  </a:moveTo>
                  <a:lnTo>
                    <a:pt x="8889" y="351916"/>
                  </a:lnTo>
                  <a:lnTo>
                    <a:pt x="34670" y="296417"/>
                  </a:lnTo>
                  <a:lnTo>
                    <a:pt x="76326" y="243966"/>
                  </a:lnTo>
                  <a:lnTo>
                    <a:pt x="132460" y="195071"/>
                  </a:lnTo>
                  <a:lnTo>
                    <a:pt x="165481" y="172212"/>
                  </a:lnTo>
                  <a:lnTo>
                    <a:pt x="201802" y="150494"/>
                  </a:lnTo>
                  <a:lnTo>
                    <a:pt x="241172" y="129920"/>
                  </a:lnTo>
                  <a:lnTo>
                    <a:pt x="283337" y="110489"/>
                  </a:lnTo>
                  <a:lnTo>
                    <a:pt x="328294" y="92455"/>
                  </a:lnTo>
                  <a:lnTo>
                    <a:pt x="375792" y="75818"/>
                  </a:lnTo>
                  <a:lnTo>
                    <a:pt x="425703" y="60705"/>
                  </a:lnTo>
                  <a:lnTo>
                    <a:pt x="477900" y="46989"/>
                  </a:lnTo>
                  <a:lnTo>
                    <a:pt x="532257" y="34925"/>
                  </a:lnTo>
                  <a:lnTo>
                    <a:pt x="588644" y="24510"/>
                  </a:lnTo>
                  <a:lnTo>
                    <a:pt x="646683" y="15875"/>
                  </a:lnTo>
                  <a:lnTo>
                    <a:pt x="706501" y="9016"/>
                  </a:lnTo>
                  <a:lnTo>
                    <a:pt x="767714" y="4063"/>
                  </a:lnTo>
                  <a:lnTo>
                    <a:pt x="830452" y="1015"/>
                  </a:lnTo>
                  <a:lnTo>
                    <a:pt x="894333" y="0"/>
                  </a:lnTo>
                  <a:lnTo>
                    <a:pt x="958214" y="1015"/>
                  </a:lnTo>
                  <a:lnTo>
                    <a:pt x="1020826" y="4063"/>
                  </a:lnTo>
                  <a:lnTo>
                    <a:pt x="1082166" y="9016"/>
                  </a:lnTo>
                  <a:lnTo>
                    <a:pt x="1141857" y="15875"/>
                  </a:lnTo>
                  <a:lnTo>
                    <a:pt x="1200022" y="24510"/>
                  </a:lnTo>
                  <a:lnTo>
                    <a:pt x="1256284" y="34925"/>
                  </a:lnTo>
                  <a:lnTo>
                    <a:pt x="1310639" y="46989"/>
                  </a:lnTo>
                  <a:lnTo>
                    <a:pt x="1362837" y="60705"/>
                  </a:lnTo>
                  <a:lnTo>
                    <a:pt x="1412748" y="75818"/>
                  </a:lnTo>
                  <a:lnTo>
                    <a:pt x="1460245" y="92455"/>
                  </a:lnTo>
                  <a:lnTo>
                    <a:pt x="1505203" y="110489"/>
                  </a:lnTo>
                  <a:lnTo>
                    <a:pt x="1547494" y="129920"/>
                  </a:lnTo>
                  <a:lnTo>
                    <a:pt x="1586738" y="150494"/>
                  </a:lnTo>
                  <a:lnTo>
                    <a:pt x="1623060" y="172212"/>
                  </a:lnTo>
                  <a:lnTo>
                    <a:pt x="1656206" y="195071"/>
                  </a:lnTo>
                  <a:lnTo>
                    <a:pt x="1686052" y="219075"/>
                  </a:lnTo>
                  <a:lnTo>
                    <a:pt x="1734947" y="269747"/>
                  </a:lnTo>
                  <a:lnTo>
                    <a:pt x="1768855" y="323850"/>
                  </a:lnTo>
                  <a:lnTo>
                    <a:pt x="1786381" y="380618"/>
                  </a:lnTo>
                  <a:lnTo>
                    <a:pt x="1788667" y="409828"/>
                  </a:lnTo>
                  <a:lnTo>
                    <a:pt x="1786381" y="439165"/>
                  </a:lnTo>
                  <a:lnTo>
                    <a:pt x="1768855" y="495934"/>
                  </a:lnTo>
                  <a:lnTo>
                    <a:pt x="1734947" y="550037"/>
                  </a:lnTo>
                  <a:lnTo>
                    <a:pt x="1686052" y="600709"/>
                  </a:lnTo>
                  <a:lnTo>
                    <a:pt x="1656206" y="624713"/>
                  </a:lnTo>
                  <a:lnTo>
                    <a:pt x="1623060" y="647572"/>
                  </a:lnTo>
                  <a:lnTo>
                    <a:pt x="1586738" y="669416"/>
                  </a:lnTo>
                  <a:lnTo>
                    <a:pt x="1547494" y="689990"/>
                  </a:lnTo>
                  <a:lnTo>
                    <a:pt x="1505203" y="709294"/>
                  </a:lnTo>
                  <a:lnTo>
                    <a:pt x="1460245" y="727328"/>
                  </a:lnTo>
                  <a:lnTo>
                    <a:pt x="1412748" y="743965"/>
                  </a:lnTo>
                  <a:lnTo>
                    <a:pt x="1362837" y="759205"/>
                  </a:lnTo>
                  <a:lnTo>
                    <a:pt x="1310639" y="772921"/>
                  </a:lnTo>
                  <a:lnTo>
                    <a:pt x="1256284" y="784987"/>
                  </a:lnTo>
                  <a:lnTo>
                    <a:pt x="1200022" y="795273"/>
                  </a:lnTo>
                  <a:lnTo>
                    <a:pt x="1141857" y="804037"/>
                  </a:lnTo>
                  <a:lnTo>
                    <a:pt x="1082166" y="810894"/>
                  </a:lnTo>
                  <a:lnTo>
                    <a:pt x="1020826" y="815847"/>
                  </a:lnTo>
                  <a:lnTo>
                    <a:pt x="958214" y="818895"/>
                  </a:lnTo>
                  <a:lnTo>
                    <a:pt x="894333" y="819912"/>
                  </a:lnTo>
                  <a:lnTo>
                    <a:pt x="830452" y="818895"/>
                  </a:lnTo>
                  <a:lnTo>
                    <a:pt x="767714" y="815847"/>
                  </a:lnTo>
                  <a:lnTo>
                    <a:pt x="706501" y="810894"/>
                  </a:lnTo>
                  <a:lnTo>
                    <a:pt x="646683" y="804037"/>
                  </a:lnTo>
                  <a:lnTo>
                    <a:pt x="588644" y="795273"/>
                  </a:lnTo>
                  <a:lnTo>
                    <a:pt x="532257" y="784987"/>
                  </a:lnTo>
                  <a:lnTo>
                    <a:pt x="477900" y="772921"/>
                  </a:lnTo>
                  <a:lnTo>
                    <a:pt x="425703" y="759205"/>
                  </a:lnTo>
                  <a:lnTo>
                    <a:pt x="375792" y="743965"/>
                  </a:lnTo>
                  <a:lnTo>
                    <a:pt x="328294" y="727328"/>
                  </a:lnTo>
                  <a:lnTo>
                    <a:pt x="283337" y="709294"/>
                  </a:lnTo>
                  <a:lnTo>
                    <a:pt x="241172" y="689990"/>
                  </a:lnTo>
                  <a:lnTo>
                    <a:pt x="201802" y="669416"/>
                  </a:lnTo>
                  <a:lnTo>
                    <a:pt x="165481" y="647572"/>
                  </a:lnTo>
                  <a:lnTo>
                    <a:pt x="132460" y="624713"/>
                  </a:lnTo>
                  <a:lnTo>
                    <a:pt x="102615" y="600709"/>
                  </a:lnTo>
                  <a:lnTo>
                    <a:pt x="53593" y="550037"/>
                  </a:lnTo>
                  <a:lnTo>
                    <a:pt x="19812" y="495934"/>
                  </a:lnTo>
                  <a:lnTo>
                    <a:pt x="2285" y="439165"/>
                  </a:lnTo>
                  <a:lnTo>
                    <a:pt x="0" y="409828"/>
                  </a:lnTo>
                  <a:close/>
                </a:path>
                <a:path w="4559934" h="820419">
                  <a:moveTo>
                    <a:pt x="2772155" y="409828"/>
                  </a:moveTo>
                  <a:lnTo>
                    <a:pt x="2781045" y="351916"/>
                  </a:lnTo>
                  <a:lnTo>
                    <a:pt x="2806954" y="296417"/>
                  </a:lnTo>
                  <a:lnTo>
                    <a:pt x="2848482" y="243966"/>
                  </a:lnTo>
                  <a:lnTo>
                    <a:pt x="2904616" y="195071"/>
                  </a:lnTo>
                  <a:lnTo>
                    <a:pt x="2937637" y="172212"/>
                  </a:lnTo>
                  <a:lnTo>
                    <a:pt x="2973959" y="150494"/>
                  </a:lnTo>
                  <a:lnTo>
                    <a:pt x="3013329" y="129920"/>
                  </a:lnTo>
                  <a:lnTo>
                    <a:pt x="3055492" y="110489"/>
                  </a:lnTo>
                  <a:lnTo>
                    <a:pt x="3100324" y="92455"/>
                  </a:lnTo>
                  <a:lnTo>
                    <a:pt x="3147822" y="75818"/>
                  </a:lnTo>
                  <a:lnTo>
                    <a:pt x="3197732" y="60705"/>
                  </a:lnTo>
                  <a:lnTo>
                    <a:pt x="3249929" y="46989"/>
                  </a:lnTo>
                  <a:lnTo>
                    <a:pt x="3304286" y="34925"/>
                  </a:lnTo>
                  <a:lnTo>
                    <a:pt x="3360547" y="24510"/>
                  </a:lnTo>
                  <a:lnTo>
                    <a:pt x="3418586" y="15875"/>
                  </a:lnTo>
                  <a:lnTo>
                    <a:pt x="3478276" y="9016"/>
                  </a:lnTo>
                  <a:lnTo>
                    <a:pt x="3539616" y="4063"/>
                  </a:lnTo>
                  <a:lnTo>
                    <a:pt x="3602228" y="1015"/>
                  </a:lnTo>
                  <a:lnTo>
                    <a:pt x="3665981" y="0"/>
                  </a:lnTo>
                  <a:lnTo>
                    <a:pt x="3729863" y="1015"/>
                  </a:lnTo>
                  <a:lnTo>
                    <a:pt x="3792474" y="4063"/>
                  </a:lnTo>
                  <a:lnTo>
                    <a:pt x="3853688" y="9016"/>
                  </a:lnTo>
                  <a:lnTo>
                    <a:pt x="3913378" y="15875"/>
                  </a:lnTo>
                  <a:lnTo>
                    <a:pt x="3971543" y="24510"/>
                  </a:lnTo>
                  <a:lnTo>
                    <a:pt x="4027804" y="34925"/>
                  </a:lnTo>
                  <a:lnTo>
                    <a:pt x="4082034" y="46989"/>
                  </a:lnTo>
                  <a:lnTo>
                    <a:pt x="4134230" y="60705"/>
                  </a:lnTo>
                  <a:lnTo>
                    <a:pt x="4184141" y="75818"/>
                  </a:lnTo>
                  <a:lnTo>
                    <a:pt x="4231640" y="92455"/>
                  </a:lnTo>
                  <a:lnTo>
                    <a:pt x="4276470" y="110489"/>
                  </a:lnTo>
                  <a:lnTo>
                    <a:pt x="4318635" y="129920"/>
                  </a:lnTo>
                  <a:lnTo>
                    <a:pt x="4358005" y="150494"/>
                  </a:lnTo>
                  <a:lnTo>
                    <a:pt x="4394327" y="172212"/>
                  </a:lnTo>
                  <a:lnTo>
                    <a:pt x="4427347" y="195071"/>
                  </a:lnTo>
                  <a:lnTo>
                    <a:pt x="4457192" y="219075"/>
                  </a:lnTo>
                  <a:lnTo>
                    <a:pt x="4506087" y="269747"/>
                  </a:lnTo>
                  <a:lnTo>
                    <a:pt x="4539995" y="323850"/>
                  </a:lnTo>
                  <a:lnTo>
                    <a:pt x="4557395" y="380618"/>
                  </a:lnTo>
                  <a:lnTo>
                    <a:pt x="4559681" y="409828"/>
                  </a:lnTo>
                  <a:lnTo>
                    <a:pt x="4557395" y="439165"/>
                  </a:lnTo>
                  <a:lnTo>
                    <a:pt x="4539995" y="495934"/>
                  </a:lnTo>
                  <a:lnTo>
                    <a:pt x="4506087" y="550037"/>
                  </a:lnTo>
                  <a:lnTo>
                    <a:pt x="4457192" y="600709"/>
                  </a:lnTo>
                  <a:lnTo>
                    <a:pt x="4427347" y="624713"/>
                  </a:lnTo>
                  <a:lnTo>
                    <a:pt x="4394327" y="647572"/>
                  </a:lnTo>
                  <a:lnTo>
                    <a:pt x="4358005" y="669416"/>
                  </a:lnTo>
                  <a:lnTo>
                    <a:pt x="4318635" y="689990"/>
                  </a:lnTo>
                  <a:lnTo>
                    <a:pt x="4276470" y="709294"/>
                  </a:lnTo>
                  <a:lnTo>
                    <a:pt x="4231640" y="727328"/>
                  </a:lnTo>
                  <a:lnTo>
                    <a:pt x="4184141" y="743965"/>
                  </a:lnTo>
                  <a:lnTo>
                    <a:pt x="4134230" y="759205"/>
                  </a:lnTo>
                  <a:lnTo>
                    <a:pt x="4082034" y="772921"/>
                  </a:lnTo>
                  <a:lnTo>
                    <a:pt x="4027804" y="784987"/>
                  </a:lnTo>
                  <a:lnTo>
                    <a:pt x="3971543" y="795273"/>
                  </a:lnTo>
                  <a:lnTo>
                    <a:pt x="3913378" y="804037"/>
                  </a:lnTo>
                  <a:lnTo>
                    <a:pt x="3853688" y="810894"/>
                  </a:lnTo>
                  <a:lnTo>
                    <a:pt x="3792474" y="815847"/>
                  </a:lnTo>
                  <a:lnTo>
                    <a:pt x="3729863" y="818895"/>
                  </a:lnTo>
                  <a:lnTo>
                    <a:pt x="3665981" y="819912"/>
                  </a:lnTo>
                  <a:lnTo>
                    <a:pt x="3602228" y="818895"/>
                  </a:lnTo>
                  <a:lnTo>
                    <a:pt x="3539616" y="815847"/>
                  </a:lnTo>
                  <a:lnTo>
                    <a:pt x="3478276" y="810894"/>
                  </a:lnTo>
                  <a:lnTo>
                    <a:pt x="3418586" y="804037"/>
                  </a:lnTo>
                  <a:lnTo>
                    <a:pt x="3360547" y="795273"/>
                  </a:lnTo>
                  <a:lnTo>
                    <a:pt x="3304286" y="784987"/>
                  </a:lnTo>
                  <a:lnTo>
                    <a:pt x="3249929" y="772921"/>
                  </a:lnTo>
                  <a:lnTo>
                    <a:pt x="3197732" y="759205"/>
                  </a:lnTo>
                  <a:lnTo>
                    <a:pt x="3147822" y="743965"/>
                  </a:lnTo>
                  <a:lnTo>
                    <a:pt x="3100324" y="727328"/>
                  </a:lnTo>
                  <a:lnTo>
                    <a:pt x="3055492" y="709294"/>
                  </a:lnTo>
                  <a:lnTo>
                    <a:pt x="3013329" y="689990"/>
                  </a:lnTo>
                  <a:lnTo>
                    <a:pt x="2973959" y="669416"/>
                  </a:lnTo>
                  <a:lnTo>
                    <a:pt x="2937637" y="647572"/>
                  </a:lnTo>
                  <a:lnTo>
                    <a:pt x="2904616" y="624713"/>
                  </a:lnTo>
                  <a:lnTo>
                    <a:pt x="2874772" y="600709"/>
                  </a:lnTo>
                  <a:lnTo>
                    <a:pt x="2825750" y="550037"/>
                  </a:lnTo>
                  <a:lnTo>
                    <a:pt x="2791967" y="495934"/>
                  </a:lnTo>
                  <a:lnTo>
                    <a:pt x="2774441" y="439165"/>
                  </a:lnTo>
                  <a:lnTo>
                    <a:pt x="2772155" y="409828"/>
                  </a:lnTo>
                  <a:close/>
                </a:path>
              </a:pathLst>
            </a:custGeom>
            <a:ln w="24384">
              <a:solidFill>
                <a:srgbClr val="000000"/>
              </a:solidFill>
            </a:ln>
          </p:spPr>
          <p:txBody>
            <a:bodyPr wrap="square" lIns="0" tIns="0" rIns="0" bIns="0" rtlCol="0"/>
            <a:lstStyle/>
            <a:p>
              <a:endParaRPr/>
            </a:p>
          </p:txBody>
        </p:sp>
        <p:sp>
          <p:nvSpPr>
            <p:cNvPr id="14" name="object 14"/>
            <p:cNvSpPr/>
            <p:nvPr/>
          </p:nvSpPr>
          <p:spPr>
            <a:xfrm>
              <a:off x="3931920" y="2612135"/>
              <a:ext cx="792480" cy="76200"/>
            </a:xfrm>
            <a:custGeom>
              <a:avLst/>
              <a:gdLst/>
              <a:ahLst/>
              <a:cxnLst/>
              <a:rect l="l" t="t" r="r" b="b"/>
              <a:pathLst>
                <a:path w="792479" h="76200">
                  <a:moveTo>
                    <a:pt x="792099" y="38100"/>
                  </a:moveTo>
                  <a:lnTo>
                    <a:pt x="766699" y="25400"/>
                  </a:lnTo>
                  <a:lnTo>
                    <a:pt x="715899" y="0"/>
                  </a:lnTo>
                  <a:lnTo>
                    <a:pt x="715899" y="25400"/>
                  </a:lnTo>
                  <a:lnTo>
                    <a:pt x="0" y="25400"/>
                  </a:lnTo>
                  <a:lnTo>
                    <a:pt x="0" y="50800"/>
                  </a:lnTo>
                  <a:lnTo>
                    <a:pt x="715899" y="50800"/>
                  </a:lnTo>
                  <a:lnTo>
                    <a:pt x="715899" y="76200"/>
                  </a:lnTo>
                  <a:lnTo>
                    <a:pt x="766699" y="50800"/>
                  </a:lnTo>
                  <a:lnTo>
                    <a:pt x="792099" y="38100"/>
                  </a:lnTo>
                  <a:close/>
                </a:path>
              </a:pathLst>
            </a:custGeom>
            <a:solidFill>
              <a:srgbClr val="000000"/>
            </a:solidFill>
          </p:spPr>
          <p:txBody>
            <a:bodyPr wrap="square" lIns="0" tIns="0" rIns="0" bIns="0" rtlCol="0"/>
            <a:lstStyle/>
            <a:p>
              <a:endParaRPr/>
            </a:p>
          </p:txBody>
        </p:sp>
      </p:grpSp>
      <p:sp>
        <p:nvSpPr>
          <p:cNvPr id="15" name="object 15"/>
          <p:cNvSpPr txBox="1"/>
          <p:nvPr/>
        </p:nvSpPr>
        <p:spPr>
          <a:xfrm>
            <a:off x="2272410" y="1978863"/>
            <a:ext cx="1236980" cy="238125"/>
          </a:xfrm>
          <a:prstGeom prst="rect">
            <a:avLst/>
          </a:prstGeom>
        </p:spPr>
        <p:txBody>
          <a:bodyPr vert="horz" wrap="square" lIns="0" tIns="12065" rIns="0" bIns="0" rtlCol="0">
            <a:spAutoFit/>
          </a:bodyPr>
          <a:lstStyle/>
          <a:p>
            <a:pPr marL="12700">
              <a:lnSpc>
                <a:spcPct val="100000"/>
              </a:lnSpc>
              <a:spcBef>
                <a:spcPts val="95"/>
              </a:spcBef>
            </a:pPr>
            <a:r>
              <a:rPr sz="1400" b="1" spc="-15" dirty="0">
                <a:latin typeface="Arial"/>
                <a:cs typeface="Arial"/>
              </a:rPr>
              <a:t>a</a:t>
            </a:r>
            <a:r>
              <a:rPr sz="1400" b="1" spc="-20" dirty="0">
                <a:latin typeface="Arial"/>
                <a:cs typeface="Arial"/>
              </a:rPr>
              <a:t>dd</a:t>
            </a:r>
            <a:r>
              <a:rPr sz="1400" b="1" dirty="0">
                <a:latin typeface="Arial"/>
                <a:cs typeface="Arial"/>
              </a:rPr>
              <a:t>r</a:t>
            </a:r>
            <a:r>
              <a:rPr sz="1400" b="1" spc="-15" dirty="0">
                <a:latin typeface="Arial"/>
                <a:cs typeface="Arial"/>
              </a:rPr>
              <a:t>es</a:t>
            </a:r>
            <a:r>
              <a:rPr sz="1400" b="1" spc="-5" dirty="0">
                <a:latin typeface="Arial"/>
                <a:cs typeface="Arial"/>
              </a:rPr>
              <a:t>s</a:t>
            </a:r>
            <a:r>
              <a:rPr sz="1400" b="1" spc="-85" dirty="0">
                <a:latin typeface="Arial"/>
                <a:cs typeface="Arial"/>
              </a:rPr>
              <a:t> </a:t>
            </a:r>
            <a:r>
              <a:rPr sz="1400" b="1" spc="-15" dirty="0">
                <a:latin typeface="Arial"/>
                <a:cs typeface="Arial"/>
              </a:rPr>
              <a:t>s</a:t>
            </a:r>
            <a:r>
              <a:rPr sz="1400" b="1" spc="-20" dirty="0">
                <a:latin typeface="Arial"/>
                <a:cs typeface="Arial"/>
              </a:rPr>
              <a:t>p</a:t>
            </a:r>
            <a:r>
              <a:rPr sz="1400" b="1" spc="-15" dirty="0">
                <a:latin typeface="Arial"/>
                <a:cs typeface="Arial"/>
              </a:rPr>
              <a:t>ac</a:t>
            </a:r>
            <a:r>
              <a:rPr sz="1400" b="1" spc="-5" dirty="0">
                <a:latin typeface="Arial"/>
                <a:cs typeface="Arial"/>
              </a:rPr>
              <a:t>e</a:t>
            </a:r>
            <a:endParaRPr sz="1400">
              <a:latin typeface="Arial"/>
              <a:cs typeface="Arial"/>
            </a:endParaRPr>
          </a:p>
        </p:txBody>
      </p:sp>
      <p:sp>
        <p:nvSpPr>
          <p:cNvPr id="16" name="object 16"/>
          <p:cNvSpPr txBox="1"/>
          <p:nvPr/>
        </p:nvSpPr>
        <p:spPr>
          <a:xfrm>
            <a:off x="5072253" y="2002358"/>
            <a:ext cx="1252220" cy="238125"/>
          </a:xfrm>
          <a:prstGeom prst="rect">
            <a:avLst/>
          </a:prstGeom>
        </p:spPr>
        <p:txBody>
          <a:bodyPr vert="horz" wrap="square" lIns="0" tIns="12065" rIns="0" bIns="0" rtlCol="0">
            <a:spAutoFit/>
          </a:bodyPr>
          <a:lstStyle/>
          <a:p>
            <a:pPr marL="12700">
              <a:lnSpc>
                <a:spcPct val="100000"/>
              </a:lnSpc>
              <a:spcBef>
                <a:spcPts val="95"/>
              </a:spcBef>
            </a:pPr>
            <a:r>
              <a:rPr sz="1400" b="1" spc="-5" dirty="0">
                <a:latin typeface="Arial"/>
                <a:cs typeface="Arial"/>
              </a:rPr>
              <a:t>m</a:t>
            </a:r>
            <a:r>
              <a:rPr sz="1400" b="1" spc="-15" dirty="0">
                <a:latin typeface="Arial"/>
                <a:cs typeface="Arial"/>
              </a:rPr>
              <a:t>e</a:t>
            </a:r>
            <a:r>
              <a:rPr sz="1400" b="1" spc="-5" dirty="0">
                <a:latin typeface="Arial"/>
                <a:cs typeface="Arial"/>
              </a:rPr>
              <a:t>m</a:t>
            </a:r>
            <a:r>
              <a:rPr sz="1400" b="1" spc="-20" dirty="0">
                <a:latin typeface="Arial"/>
                <a:cs typeface="Arial"/>
              </a:rPr>
              <a:t>o</a:t>
            </a:r>
            <a:r>
              <a:rPr sz="1400" b="1" dirty="0">
                <a:latin typeface="Arial"/>
                <a:cs typeface="Arial"/>
              </a:rPr>
              <a:t>r</a:t>
            </a:r>
            <a:r>
              <a:rPr sz="1400" b="1" spc="-5" dirty="0">
                <a:latin typeface="Arial"/>
                <a:cs typeface="Arial"/>
              </a:rPr>
              <a:t>y</a:t>
            </a:r>
            <a:r>
              <a:rPr sz="1400" b="1" spc="-80" dirty="0">
                <a:latin typeface="Arial"/>
                <a:cs typeface="Arial"/>
              </a:rPr>
              <a:t> </a:t>
            </a:r>
            <a:r>
              <a:rPr sz="1400" b="1" spc="-15" dirty="0">
                <a:latin typeface="Arial"/>
                <a:cs typeface="Arial"/>
              </a:rPr>
              <a:t>s</a:t>
            </a:r>
            <a:r>
              <a:rPr sz="1400" b="1" spc="-20" dirty="0">
                <a:latin typeface="Arial"/>
                <a:cs typeface="Arial"/>
              </a:rPr>
              <a:t>p</a:t>
            </a:r>
            <a:r>
              <a:rPr sz="1400" b="1" spc="-15" dirty="0">
                <a:latin typeface="Arial"/>
                <a:cs typeface="Arial"/>
              </a:rPr>
              <a:t>ac</a:t>
            </a:r>
            <a:r>
              <a:rPr sz="1400" b="1" spc="-5" dirty="0">
                <a:latin typeface="Arial"/>
                <a:cs typeface="Arial"/>
              </a:rPr>
              <a:t>e</a:t>
            </a:r>
            <a:endParaRPr sz="1400">
              <a:latin typeface="Arial"/>
              <a:cs typeface="Arial"/>
            </a:endParaRPr>
          </a:p>
        </p:txBody>
      </p:sp>
      <p:sp>
        <p:nvSpPr>
          <p:cNvPr id="17" name="object 17"/>
          <p:cNvSpPr txBox="1"/>
          <p:nvPr/>
        </p:nvSpPr>
        <p:spPr>
          <a:xfrm>
            <a:off x="3971671" y="2370836"/>
            <a:ext cx="752475" cy="23812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Arial"/>
                <a:cs typeface="Arial"/>
              </a:rPr>
              <a:t>Mapping</a:t>
            </a:r>
            <a:endParaRPr sz="1400">
              <a:latin typeface="Arial"/>
              <a:cs typeface="Arial"/>
            </a:endParaRPr>
          </a:p>
        </p:txBody>
      </p:sp>
      <p:sp>
        <p:nvSpPr>
          <p:cNvPr id="18" name="object 18"/>
          <p:cNvSpPr txBox="1"/>
          <p:nvPr/>
        </p:nvSpPr>
        <p:spPr>
          <a:xfrm>
            <a:off x="7651750" y="1270"/>
            <a:ext cx="1282065" cy="238125"/>
          </a:xfrm>
          <a:prstGeom prst="rect">
            <a:avLst/>
          </a:prstGeom>
        </p:spPr>
        <p:txBody>
          <a:bodyPr vert="horz" wrap="square" lIns="0" tIns="11430" rIns="0" bIns="0" rtlCol="0">
            <a:spAutoFit/>
          </a:bodyPr>
          <a:lstStyle/>
          <a:p>
            <a:pPr marL="12700">
              <a:lnSpc>
                <a:spcPct val="100000"/>
              </a:lnSpc>
              <a:spcBef>
                <a:spcPts val="90"/>
              </a:spcBef>
            </a:pPr>
            <a:r>
              <a:rPr sz="1400" b="1" i="1" spc="-55" dirty="0">
                <a:latin typeface="Arial"/>
                <a:cs typeface="Arial"/>
              </a:rPr>
              <a:t>V</a:t>
            </a:r>
            <a:r>
              <a:rPr sz="1400" b="1" i="1" spc="-5" dirty="0">
                <a:latin typeface="Arial"/>
                <a:cs typeface="Arial"/>
              </a:rPr>
              <a:t>i</a:t>
            </a:r>
            <a:r>
              <a:rPr sz="1400" b="1" i="1" dirty="0">
                <a:latin typeface="Arial"/>
                <a:cs typeface="Arial"/>
              </a:rPr>
              <a:t>r</a:t>
            </a:r>
            <a:r>
              <a:rPr sz="1400" b="1" i="1" spc="-15" dirty="0">
                <a:latin typeface="Arial"/>
                <a:cs typeface="Arial"/>
              </a:rPr>
              <a:t>t</a:t>
            </a:r>
            <a:r>
              <a:rPr sz="1400" b="1" i="1" spc="-20" dirty="0">
                <a:latin typeface="Arial"/>
                <a:cs typeface="Arial"/>
              </a:rPr>
              <a:t>u</a:t>
            </a:r>
            <a:r>
              <a:rPr sz="1400" b="1" i="1" spc="-15" dirty="0">
                <a:latin typeface="Arial"/>
                <a:cs typeface="Arial"/>
              </a:rPr>
              <a:t>a</a:t>
            </a:r>
            <a:r>
              <a:rPr sz="1400" b="1" i="1" spc="-5" dirty="0">
                <a:latin typeface="Arial"/>
                <a:cs typeface="Arial"/>
              </a:rPr>
              <a:t>l</a:t>
            </a:r>
            <a:r>
              <a:rPr sz="1400" b="1" i="1" spc="-125"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
        <p:nvSpPr>
          <p:cNvPr id="19" name="object 19"/>
          <p:cNvSpPr txBox="1"/>
          <p:nvPr/>
        </p:nvSpPr>
        <p:spPr>
          <a:xfrm>
            <a:off x="403047" y="3070987"/>
            <a:ext cx="7228840" cy="1277620"/>
          </a:xfrm>
          <a:prstGeom prst="rect">
            <a:avLst/>
          </a:prstGeom>
        </p:spPr>
        <p:txBody>
          <a:bodyPr vert="horz" wrap="square" lIns="0" tIns="11430" rIns="0" bIns="0" rtlCol="0">
            <a:spAutoFit/>
          </a:bodyPr>
          <a:lstStyle/>
          <a:p>
            <a:pPr marL="360045" algn="ctr">
              <a:lnSpc>
                <a:spcPct val="100000"/>
              </a:lnSpc>
              <a:spcBef>
                <a:spcPts val="90"/>
              </a:spcBef>
              <a:tabLst>
                <a:tab pos="3451860" algn="l"/>
              </a:tabLst>
            </a:pPr>
            <a:r>
              <a:rPr sz="1400" b="1" spc="-15" dirty="0">
                <a:latin typeface="Arial"/>
                <a:cs typeface="Arial"/>
              </a:rPr>
              <a:t>address</a:t>
            </a:r>
            <a:r>
              <a:rPr sz="1400" b="1" spc="-5" dirty="0">
                <a:latin typeface="Arial"/>
                <a:cs typeface="Arial"/>
              </a:rPr>
              <a:t> </a:t>
            </a:r>
            <a:r>
              <a:rPr sz="1400" b="1" spc="-15" dirty="0">
                <a:latin typeface="Arial"/>
                <a:cs typeface="Arial"/>
              </a:rPr>
              <a:t>generated</a:t>
            </a:r>
            <a:r>
              <a:rPr sz="1400" b="1" spc="-5" dirty="0">
                <a:latin typeface="Arial"/>
                <a:cs typeface="Arial"/>
              </a:rPr>
              <a:t> </a:t>
            </a:r>
            <a:r>
              <a:rPr sz="1400" b="1" spc="-15" dirty="0">
                <a:latin typeface="Arial"/>
                <a:cs typeface="Arial"/>
              </a:rPr>
              <a:t>by</a:t>
            </a:r>
            <a:r>
              <a:rPr sz="1400" b="1" spc="20" dirty="0">
                <a:latin typeface="Arial"/>
                <a:cs typeface="Arial"/>
              </a:rPr>
              <a:t> </a:t>
            </a:r>
            <a:r>
              <a:rPr sz="1400" b="1" spc="-10" dirty="0">
                <a:latin typeface="Arial"/>
                <a:cs typeface="Arial"/>
              </a:rPr>
              <a:t>programs	actual</a:t>
            </a:r>
            <a:r>
              <a:rPr sz="1400" b="1" spc="-30" dirty="0">
                <a:latin typeface="Arial"/>
                <a:cs typeface="Arial"/>
              </a:rPr>
              <a:t> </a:t>
            </a:r>
            <a:r>
              <a:rPr sz="1400" b="1" spc="-10" dirty="0">
                <a:latin typeface="Arial"/>
                <a:cs typeface="Arial"/>
              </a:rPr>
              <a:t>main</a:t>
            </a:r>
            <a:r>
              <a:rPr sz="1400" b="1" spc="-50" dirty="0">
                <a:latin typeface="Arial"/>
                <a:cs typeface="Arial"/>
              </a:rPr>
              <a:t> </a:t>
            </a:r>
            <a:r>
              <a:rPr sz="1400" b="1" spc="-10" dirty="0">
                <a:latin typeface="Arial"/>
                <a:cs typeface="Arial"/>
              </a:rPr>
              <a:t>memory</a:t>
            </a:r>
            <a:r>
              <a:rPr sz="1400" b="1" dirty="0">
                <a:latin typeface="Arial"/>
                <a:cs typeface="Arial"/>
              </a:rPr>
              <a:t> </a:t>
            </a:r>
            <a:r>
              <a:rPr sz="1400" b="1" spc="-10" dirty="0">
                <a:latin typeface="Arial"/>
                <a:cs typeface="Arial"/>
              </a:rPr>
              <a:t>address</a:t>
            </a:r>
            <a:endParaRPr sz="1400">
              <a:latin typeface="Arial"/>
              <a:cs typeface="Arial"/>
            </a:endParaRPr>
          </a:p>
          <a:p>
            <a:pPr marL="12700">
              <a:lnSpc>
                <a:spcPct val="100000"/>
              </a:lnSpc>
              <a:spcBef>
                <a:spcPts val="1280"/>
              </a:spcBef>
            </a:pPr>
            <a:r>
              <a:rPr sz="1800" b="1" spc="-5" dirty="0">
                <a:latin typeface="Arial"/>
                <a:cs typeface="Arial"/>
              </a:rPr>
              <a:t>Address</a:t>
            </a:r>
            <a:r>
              <a:rPr sz="1800" b="1" spc="-90" dirty="0">
                <a:latin typeface="Arial"/>
                <a:cs typeface="Arial"/>
              </a:rPr>
              <a:t> </a:t>
            </a:r>
            <a:r>
              <a:rPr sz="1800" b="1" dirty="0">
                <a:latin typeface="Arial"/>
                <a:cs typeface="Arial"/>
              </a:rPr>
              <a:t>Mapping</a:t>
            </a:r>
            <a:endParaRPr sz="1800">
              <a:latin typeface="Arial"/>
              <a:cs typeface="Arial"/>
            </a:endParaRPr>
          </a:p>
          <a:p>
            <a:pPr marL="380365" algn="ctr">
              <a:lnSpc>
                <a:spcPct val="100000"/>
              </a:lnSpc>
            </a:pPr>
            <a:r>
              <a:rPr sz="1800" b="1" dirty="0">
                <a:latin typeface="Arial"/>
                <a:cs typeface="Arial"/>
              </a:rPr>
              <a:t>Memory</a:t>
            </a:r>
            <a:r>
              <a:rPr sz="1800" b="1" spc="-35" dirty="0">
                <a:latin typeface="Arial"/>
                <a:cs typeface="Arial"/>
              </a:rPr>
              <a:t> </a:t>
            </a:r>
            <a:r>
              <a:rPr sz="1800" b="1" i="1" spc="-5" dirty="0">
                <a:latin typeface="Arial"/>
                <a:cs typeface="Arial"/>
              </a:rPr>
              <a:t>Mapping</a:t>
            </a:r>
            <a:r>
              <a:rPr sz="1800" b="1" i="1" spc="-15" dirty="0">
                <a:latin typeface="Arial"/>
                <a:cs typeface="Arial"/>
              </a:rPr>
              <a:t> </a:t>
            </a:r>
            <a:r>
              <a:rPr sz="1800" b="1" i="1" spc="-30" dirty="0">
                <a:latin typeface="Arial"/>
                <a:cs typeface="Arial"/>
              </a:rPr>
              <a:t>Table</a:t>
            </a:r>
            <a:r>
              <a:rPr sz="1800" b="1" i="1" spc="35" dirty="0">
                <a:latin typeface="Arial"/>
                <a:cs typeface="Arial"/>
              </a:rPr>
              <a:t> </a:t>
            </a:r>
            <a:r>
              <a:rPr sz="1800" b="1" spc="-5" dirty="0">
                <a:latin typeface="Arial"/>
                <a:cs typeface="Arial"/>
              </a:rPr>
              <a:t>for</a:t>
            </a:r>
            <a:r>
              <a:rPr sz="1800" b="1" spc="-20" dirty="0">
                <a:latin typeface="Arial"/>
                <a:cs typeface="Arial"/>
              </a:rPr>
              <a:t> </a:t>
            </a:r>
            <a:r>
              <a:rPr sz="1800" b="1" i="1" spc="-35" dirty="0">
                <a:latin typeface="Arial"/>
                <a:cs typeface="Arial"/>
              </a:rPr>
              <a:t>Virtual</a:t>
            </a:r>
            <a:r>
              <a:rPr sz="1800" b="1" i="1" spc="-85" dirty="0">
                <a:latin typeface="Arial"/>
                <a:cs typeface="Arial"/>
              </a:rPr>
              <a:t> </a:t>
            </a:r>
            <a:r>
              <a:rPr sz="1800" b="1" i="1" dirty="0">
                <a:latin typeface="Arial"/>
                <a:cs typeface="Arial"/>
              </a:rPr>
              <a:t>Address</a:t>
            </a:r>
            <a:r>
              <a:rPr sz="1800" b="1" i="1" spc="-60" dirty="0">
                <a:latin typeface="Arial"/>
                <a:cs typeface="Arial"/>
              </a:rPr>
              <a:t> </a:t>
            </a:r>
            <a:r>
              <a:rPr sz="1800" b="1" dirty="0">
                <a:latin typeface="Arial"/>
                <a:cs typeface="Arial"/>
              </a:rPr>
              <a:t>-&gt;</a:t>
            </a:r>
            <a:r>
              <a:rPr sz="1800" b="1" spc="5" dirty="0">
                <a:latin typeface="Arial"/>
                <a:cs typeface="Arial"/>
              </a:rPr>
              <a:t> </a:t>
            </a:r>
            <a:r>
              <a:rPr sz="1800" b="1" i="1" dirty="0">
                <a:latin typeface="Arial"/>
                <a:cs typeface="Arial"/>
              </a:rPr>
              <a:t>Physical</a:t>
            </a:r>
            <a:r>
              <a:rPr sz="1800" b="1" i="1" spc="-195" dirty="0">
                <a:latin typeface="Arial"/>
                <a:cs typeface="Arial"/>
              </a:rPr>
              <a:t> </a:t>
            </a:r>
            <a:r>
              <a:rPr sz="1800" b="1" i="1" dirty="0">
                <a:latin typeface="Arial"/>
                <a:cs typeface="Arial"/>
              </a:rPr>
              <a:t>Address</a:t>
            </a:r>
            <a:endParaRPr sz="1800">
              <a:latin typeface="Arial"/>
              <a:cs typeface="Arial"/>
            </a:endParaRPr>
          </a:p>
          <a:p>
            <a:pPr marL="1585595">
              <a:lnSpc>
                <a:spcPct val="100000"/>
              </a:lnSpc>
              <a:spcBef>
                <a:spcPts val="910"/>
              </a:spcBef>
            </a:pPr>
            <a:r>
              <a:rPr sz="1400" b="1" i="1" spc="-55" dirty="0">
                <a:latin typeface="Arial"/>
                <a:cs typeface="Arial"/>
              </a:rPr>
              <a:t>V</a:t>
            </a:r>
            <a:r>
              <a:rPr sz="1400" b="1" i="1" spc="-5" dirty="0">
                <a:latin typeface="Arial"/>
                <a:cs typeface="Arial"/>
              </a:rPr>
              <a:t>i</a:t>
            </a:r>
            <a:r>
              <a:rPr sz="1400" b="1" i="1" dirty="0">
                <a:latin typeface="Arial"/>
                <a:cs typeface="Arial"/>
              </a:rPr>
              <a:t>r</a:t>
            </a:r>
            <a:r>
              <a:rPr sz="1400" b="1" i="1" spc="-15" dirty="0">
                <a:latin typeface="Arial"/>
                <a:cs typeface="Arial"/>
              </a:rPr>
              <a:t>t</a:t>
            </a:r>
            <a:r>
              <a:rPr sz="1400" b="1" i="1" spc="-20" dirty="0">
                <a:latin typeface="Arial"/>
                <a:cs typeface="Arial"/>
              </a:rPr>
              <a:t>u</a:t>
            </a:r>
            <a:r>
              <a:rPr sz="1400" b="1" i="1" spc="-15" dirty="0">
                <a:latin typeface="Arial"/>
                <a:cs typeface="Arial"/>
              </a:rPr>
              <a:t>a</a:t>
            </a:r>
            <a:r>
              <a:rPr sz="1400" b="1" i="1" spc="-5" dirty="0">
                <a:latin typeface="Arial"/>
                <a:cs typeface="Arial"/>
              </a:rPr>
              <a:t>l</a:t>
            </a:r>
            <a:r>
              <a:rPr sz="1400" b="1" i="1" spc="-105" dirty="0">
                <a:latin typeface="Arial"/>
                <a:cs typeface="Arial"/>
              </a:rPr>
              <a:t> </a:t>
            </a:r>
            <a:r>
              <a:rPr sz="1400" b="1" i="1" spc="-15" dirty="0">
                <a:latin typeface="Arial"/>
                <a:cs typeface="Arial"/>
              </a:rPr>
              <a:t>a</a:t>
            </a:r>
            <a:r>
              <a:rPr sz="1400" b="1" i="1" spc="-20" dirty="0">
                <a:latin typeface="Arial"/>
                <a:cs typeface="Arial"/>
              </a:rPr>
              <a:t>dd</a:t>
            </a:r>
            <a:r>
              <a:rPr sz="1400" b="1" i="1" dirty="0">
                <a:latin typeface="Arial"/>
                <a:cs typeface="Arial"/>
              </a:rPr>
              <a:t>r</a:t>
            </a:r>
            <a:r>
              <a:rPr sz="1400" b="1" i="1" spc="-15" dirty="0">
                <a:latin typeface="Arial"/>
                <a:cs typeface="Arial"/>
              </a:rPr>
              <a:t>es</a:t>
            </a:r>
            <a:r>
              <a:rPr sz="1400" b="1" i="1" spc="-5" dirty="0">
                <a:latin typeface="Arial"/>
                <a:cs typeface="Arial"/>
              </a:rPr>
              <a:t>s</a:t>
            </a:r>
            <a:endParaRPr sz="1400">
              <a:latin typeface="Arial"/>
              <a:cs typeface="Arial"/>
            </a:endParaRPr>
          </a:p>
        </p:txBody>
      </p:sp>
      <p:sp>
        <p:nvSpPr>
          <p:cNvPr id="20" name="object 20"/>
          <p:cNvSpPr txBox="1"/>
          <p:nvPr/>
        </p:nvSpPr>
        <p:spPr>
          <a:xfrm>
            <a:off x="3057017" y="4717795"/>
            <a:ext cx="363220" cy="208279"/>
          </a:xfrm>
          <a:prstGeom prst="rect">
            <a:avLst/>
          </a:prstGeom>
        </p:spPr>
        <p:txBody>
          <a:bodyPr vert="horz" wrap="square" lIns="0" tIns="12700" rIns="0" bIns="0" rtlCol="0">
            <a:spAutoFit/>
          </a:bodyPr>
          <a:lstStyle/>
          <a:p>
            <a:pPr marL="12700">
              <a:lnSpc>
                <a:spcPct val="100000"/>
              </a:lnSpc>
              <a:spcBef>
                <a:spcPts val="100"/>
              </a:spcBef>
              <a:tabLst>
                <a:tab pos="349885" algn="l"/>
              </a:tabLst>
            </a:pPr>
            <a:r>
              <a:rPr sz="1200" b="1" u="heavy" dirty="0">
                <a:uFill>
                  <a:solidFill>
                    <a:srgbClr val="000000"/>
                  </a:solidFill>
                </a:uFill>
                <a:latin typeface="Arial"/>
                <a:cs typeface="Arial"/>
              </a:rPr>
              <a:t> 	</a:t>
            </a:r>
            <a:endParaRPr sz="1200">
              <a:latin typeface="Arial"/>
              <a:cs typeface="Arial"/>
            </a:endParaRPr>
          </a:p>
        </p:txBody>
      </p:sp>
      <p:sp>
        <p:nvSpPr>
          <p:cNvPr id="21" name="object 21"/>
          <p:cNvSpPr txBox="1"/>
          <p:nvPr/>
        </p:nvSpPr>
        <p:spPr>
          <a:xfrm>
            <a:off x="2188464" y="4663440"/>
            <a:ext cx="866140" cy="713740"/>
          </a:xfrm>
          <a:prstGeom prst="rect">
            <a:avLst/>
          </a:prstGeom>
          <a:ln w="24384">
            <a:solidFill>
              <a:srgbClr val="000000"/>
            </a:solidFill>
          </a:ln>
        </p:spPr>
        <p:txBody>
          <a:bodyPr vert="horz" wrap="square" lIns="0" tIns="86360" rIns="0" bIns="0" rtlCol="0">
            <a:spAutoFit/>
          </a:bodyPr>
          <a:lstStyle/>
          <a:p>
            <a:pPr marL="165735" marR="110489" indent="66675" algn="just">
              <a:lnSpc>
                <a:spcPct val="89200"/>
              </a:lnSpc>
              <a:spcBef>
                <a:spcPts val="680"/>
              </a:spcBef>
            </a:pPr>
            <a:r>
              <a:rPr sz="1200" b="1" spc="-10" dirty="0">
                <a:latin typeface="Arial"/>
                <a:cs typeface="Arial"/>
              </a:rPr>
              <a:t>Virtual </a:t>
            </a:r>
            <a:r>
              <a:rPr sz="1200" b="1" spc="-325" dirty="0">
                <a:latin typeface="Arial"/>
                <a:cs typeface="Arial"/>
              </a:rPr>
              <a:t> </a:t>
            </a:r>
            <a:r>
              <a:rPr sz="1200" b="1" dirty="0">
                <a:latin typeface="Arial"/>
                <a:cs typeface="Arial"/>
              </a:rPr>
              <a:t>a</a:t>
            </a:r>
            <a:r>
              <a:rPr sz="1200" b="1" spc="-15" dirty="0">
                <a:latin typeface="Arial"/>
                <a:cs typeface="Arial"/>
              </a:rPr>
              <a:t>d</a:t>
            </a:r>
            <a:r>
              <a:rPr sz="1200" b="1" spc="5" dirty="0">
                <a:latin typeface="Arial"/>
                <a:cs typeface="Arial"/>
              </a:rPr>
              <a:t>d</a:t>
            </a:r>
            <a:r>
              <a:rPr sz="1200" b="1" spc="-15" dirty="0">
                <a:latin typeface="Arial"/>
                <a:cs typeface="Arial"/>
              </a:rPr>
              <a:t>r</a:t>
            </a:r>
            <a:r>
              <a:rPr sz="1200" b="1" spc="-25" dirty="0">
                <a:latin typeface="Arial"/>
                <a:cs typeface="Arial"/>
              </a:rPr>
              <a:t>e</a:t>
            </a:r>
            <a:r>
              <a:rPr sz="1200" b="1" dirty="0">
                <a:latin typeface="Arial"/>
                <a:cs typeface="Arial"/>
              </a:rPr>
              <a:t>ss  </a:t>
            </a:r>
            <a:r>
              <a:rPr sz="1200" b="1" spc="-5" dirty="0">
                <a:latin typeface="Arial"/>
                <a:cs typeface="Arial"/>
              </a:rPr>
              <a:t>register</a:t>
            </a:r>
            <a:endParaRPr sz="1200">
              <a:latin typeface="Arial"/>
              <a:cs typeface="Arial"/>
            </a:endParaRPr>
          </a:p>
        </p:txBody>
      </p:sp>
      <p:sp>
        <p:nvSpPr>
          <p:cNvPr id="22" name="object 22"/>
          <p:cNvSpPr txBox="1"/>
          <p:nvPr/>
        </p:nvSpPr>
        <p:spPr>
          <a:xfrm>
            <a:off x="3444240" y="4337303"/>
            <a:ext cx="866140" cy="1362710"/>
          </a:xfrm>
          <a:prstGeom prst="rect">
            <a:avLst/>
          </a:prstGeom>
          <a:ln w="24383">
            <a:solidFill>
              <a:srgbClr val="000000"/>
            </a:solidFill>
          </a:ln>
        </p:spPr>
        <p:txBody>
          <a:bodyPr vert="horz" wrap="square" lIns="0" tIns="0" rIns="0" bIns="0" rtlCol="0">
            <a:spAutoFit/>
          </a:bodyPr>
          <a:lstStyle/>
          <a:p>
            <a:pPr>
              <a:lnSpc>
                <a:spcPct val="100000"/>
              </a:lnSpc>
            </a:pPr>
            <a:endParaRPr sz="1300">
              <a:latin typeface="Times New Roman"/>
              <a:cs typeface="Times New Roman"/>
            </a:endParaRPr>
          </a:p>
          <a:p>
            <a:pPr>
              <a:lnSpc>
                <a:spcPct val="100000"/>
              </a:lnSpc>
              <a:spcBef>
                <a:spcPts val="30"/>
              </a:spcBef>
            </a:pPr>
            <a:endParaRPr sz="1750">
              <a:latin typeface="Times New Roman"/>
              <a:cs typeface="Times New Roman"/>
            </a:endParaRPr>
          </a:p>
          <a:p>
            <a:pPr marL="107950" marR="113030" algn="ctr">
              <a:lnSpc>
                <a:spcPct val="88400"/>
              </a:lnSpc>
            </a:pPr>
            <a:r>
              <a:rPr sz="1200" b="1" spc="-10" dirty="0">
                <a:latin typeface="Arial"/>
                <a:cs typeface="Arial"/>
              </a:rPr>
              <a:t>Memory </a:t>
            </a:r>
            <a:r>
              <a:rPr sz="1200" b="1" spc="-5" dirty="0">
                <a:latin typeface="Arial"/>
                <a:cs typeface="Arial"/>
              </a:rPr>
              <a:t> </a:t>
            </a:r>
            <a:r>
              <a:rPr sz="1200" b="1" spc="-20" dirty="0">
                <a:latin typeface="Arial"/>
                <a:cs typeface="Arial"/>
              </a:rPr>
              <a:t>m</a:t>
            </a:r>
            <a:r>
              <a:rPr sz="1200" b="1" spc="-5" dirty="0">
                <a:latin typeface="Arial"/>
                <a:cs typeface="Arial"/>
              </a:rPr>
              <a:t>a</a:t>
            </a:r>
            <a:r>
              <a:rPr sz="1200" b="1" spc="10" dirty="0">
                <a:latin typeface="Arial"/>
                <a:cs typeface="Arial"/>
              </a:rPr>
              <a:t>pp</a:t>
            </a:r>
            <a:r>
              <a:rPr sz="1200" b="1" dirty="0">
                <a:latin typeface="Arial"/>
                <a:cs typeface="Arial"/>
              </a:rPr>
              <a:t>i</a:t>
            </a:r>
            <a:r>
              <a:rPr sz="1200" b="1" spc="-10" dirty="0">
                <a:latin typeface="Arial"/>
                <a:cs typeface="Arial"/>
              </a:rPr>
              <a:t>n</a:t>
            </a:r>
            <a:r>
              <a:rPr sz="1200" b="1" dirty="0">
                <a:latin typeface="Arial"/>
                <a:cs typeface="Arial"/>
              </a:rPr>
              <a:t>g  table</a:t>
            </a:r>
            <a:endParaRPr sz="1200">
              <a:latin typeface="Arial"/>
              <a:cs typeface="Arial"/>
            </a:endParaRPr>
          </a:p>
        </p:txBody>
      </p:sp>
      <p:sp>
        <p:nvSpPr>
          <p:cNvPr id="23" name="object 23"/>
          <p:cNvSpPr txBox="1"/>
          <p:nvPr/>
        </p:nvSpPr>
        <p:spPr>
          <a:xfrm>
            <a:off x="5004815" y="4663440"/>
            <a:ext cx="1115695" cy="713740"/>
          </a:xfrm>
          <a:prstGeom prst="rect">
            <a:avLst/>
          </a:prstGeom>
          <a:ln w="24383">
            <a:solidFill>
              <a:srgbClr val="000000"/>
            </a:solidFill>
          </a:ln>
        </p:spPr>
        <p:txBody>
          <a:bodyPr vert="horz" wrap="square" lIns="0" tIns="36195" rIns="0" bIns="0" rtlCol="0">
            <a:spAutoFit/>
          </a:bodyPr>
          <a:lstStyle/>
          <a:p>
            <a:pPr marL="302260" marR="43815" indent="-210820">
              <a:lnSpc>
                <a:spcPct val="89200"/>
              </a:lnSpc>
              <a:spcBef>
                <a:spcPts val="285"/>
              </a:spcBef>
            </a:pPr>
            <a:r>
              <a:rPr sz="1200" b="1" spc="-20" dirty="0">
                <a:latin typeface="Arial"/>
                <a:cs typeface="Arial"/>
              </a:rPr>
              <a:t>M</a:t>
            </a:r>
            <a:r>
              <a:rPr sz="1200" b="1" dirty="0">
                <a:latin typeface="Arial"/>
                <a:cs typeface="Arial"/>
              </a:rPr>
              <a:t>ain</a:t>
            </a:r>
            <a:r>
              <a:rPr sz="1200" b="1" spc="-65" dirty="0">
                <a:latin typeface="Arial"/>
                <a:cs typeface="Arial"/>
              </a:rPr>
              <a:t> </a:t>
            </a:r>
            <a:r>
              <a:rPr sz="1200" b="1" spc="-15" dirty="0">
                <a:latin typeface="Arial"/>
                <a:cs typeface="Arial"/>
              </a:rPr>
              <a:t>m</a:t>
            </a:r>
            <a:r>
              <a:rPr sz="1200" b="1" dirty="0">
                <a:latin typeface="Arial"/>
                <a:cs typeface="Arial"/>
              </a:rPr>
              <a:t>e</a:t>
            </a:r>
            <a:r>
              <a:rPr sz="1200" b="1" spc="-10" dirty="0">
                <a:latin typeface="Arial"/>
                <a:cs typeface="Arial"/>
              </a:rPr>
              <a:t>m</a:t>
            </a:r>
            <a:r>
              <a:rPr sz="1200" b="1" spc="5" dirty="0">
                <a:latin typeface="Arial"/>
                <a:cs typeface="Arial"/>
              </a:rPr>
              <a:t>o</a:t>
            </a:r>
            <a:r>
              <a:rPr sz="1200" b="1" spc="-15" dirty="0">
                <a:latin typeface="Arial"/>
                <a:cs typeface="Arial"/>
              </a:rPr>
              <a:t>r</a:t>
            </a:r>
            <a:r>
              <a:rPr sz="1200" b="1" dirty="0">
                <a:latin typeface="Arial"/>
                <a:cs typeface="Arial"/>
              </a:rPr>
              <a:t>y  </a:t>
            </a:r>
            <a:r>
              <a:rPr sz="1200" b="1" spc="-5" dirty="0">
                <a:latin typeface="Arial"/>
                <a:cs typeface="Arial"/>
              </a:rPr>
              <a:t>address </a:t>
            </a:r>
            <a:r>
              <a:rPr sz="1200" b="1" dirty="0">
                <a:latin typeface="Arial"/>
                <a:cs typeface="Arial"/>
              </a:rPr>
              <a:t> </a:t>
            </a:r>
            <a:r>
              <a:rPr sz="1200" b="1" spc="-5" dirty="0">
                <a:latin typeface="Arial"/>
                <a:cs typeface="Arial"/>
              </a:rPr>
              <a:t>register</a:t>
            </a:r>
            <a:endParaRPr sz="1200">
              <a:latin typeface="Arial"/>
              <a:cs typeface="Arial"/>
            </a:endParaRPr>
          </a:p>
        </p:txBody>
      </p:sp>
      <p:sp>
        <p:nvSpPr>
          <p:cNvPr id="24" name="object 24"/>
          <p:cNvSpPr txBox="1"/>
          <p:nvPr/>
        </p:nvSpPr>
        <p:spPr>
          <a:xfrm>
            <a:off x="6498335" y="4465320"/>
            <a:ext cx="786765" cy="1106805"/>
          </a:xfrm>
          <a:prstGeom prst="rect">
            <a:avLst/>
          </a:prstGeom>
          <a:ln w="24384">
            <a:solidFill>
              <a:srgbClr val="000000"/>
            </a:solidFill>
          </a:ln>
        </p:spPr>
        <p:txBody>
          <a:bodyPr vert="horz" wrap="square" lIns="0" tIns="0" rIns="0" bIns="0" rtlCol="0">
            <a:spAutoFit/>
          </a:bodyPr>
          <a:lstStyle/>
          <a:p>
            <a:pPr>
              <a:lnSpc>
                <a:spcPct val="100000"/>
              </a:lnSpc>
            </a:pPr>
            <a:endParaRPr sz="1300">
              <a:latin typeface="Times New Roman"/>
              <a:cs typeface="Times New Roman"/>
            </a:endParaRPr>
          </a:p>
          <a:p>
            <a:pPr>
              <a:lnSpc>
                <a:spcPct val="100000"/>
              </a:lnSpc>
              <a:spcBef>
                <a:spcPts val="35"/>
              </a:spcBef>
            </a:pPr>
            <a:endParaRPr sz="1400">
              <a:latin typeface="Times New Roman"/>
              <a:cs typeface="Times New Roman"/>
            </a:endParaRPr>
          </a:p>
          <a:p>
            <a:pPr marL="89535" marR="97155" indent="118745">
              <a:lnSpc>
                <a:spcPts val="1320"/>
              </a:lnSpc>
            </a:pPr>
            <a:r>
              <a:rPr sz="1200" b="1" spc="-5" dirty="0">
                <a:latin typeface="Arial"/>
                <a:cs typeface="Arial"/>
              </a:rPr>
              <a:t>Main </a:t>
            </a:r>
            <a:r>
              <a:rPr sz="1200" b="1" dirty="0">
                <a:latin typeface="Arial"/>
                <a:cs typeface="Arial"/>
              </a:rPr>
              <a:t> </a:t>
            </a:r>
            <a:r>
              <a:rPr sz="1200" b="1" spc="-15" dirty="0">
                <a:latin typeface="Arial"/>
                <a:cs typeface="Arial"/>
              </a:rPr>
              <a:t>m</a:t>
            </a:r>
            <a:r>
              <a:rPr sz="1200" b="1" dirty="0">
                <a:latin typeface="Arial"/>
                <a:cs typeface="Arial"/>
              </a:rPr>
              <a:t>e</a:t>
            </a:r>
            <a:r>
              <a:rPr sz="1200" b="1" spc="-15" dirty="0">
                <a:latin typeface="Arial"/>
                <a:cs typeface="Arial"/>
              </a:rPr>
              <a:t>m</a:t>
            </a:r>
            <a:r>
              <a:rPr sz="1200" b="1" spc="10" dirty="0">
                <a:latin typeface="Arial"/>
                <a:cs typeface="Arial"/>
              </a:rPr>
              <a:t>o</a:t>
            </a:r>
            <a:r>
              <a:rPr sz="1200" b="1" spc="-20" dirty="0">
                <a:latin typeface="Arial"/>
                <a:cs typeface="Arial"/>
              </a:rPr>
              <a:t>r</a:t>
            </a:r>
            <a:r>
              <a:rPr sz="1200" b="1" spc="-5" dirty="0">
                <a:latin typeface="Arial"/>
                <a:cs typeface="Arial"/>
              </a:rPr>
              <a:t>y</a:t>
            </a:r>
            <a:endParaRPr sz="1200">
              <a:latin typeface="Arial"/>
              <a:cs typeface="Arial"/>
            </a:endParaRPr>
          </a:p>
        </p:txBody>
      </p:sp>
      <p:grpSp>
        <p:nvGrpSpPr>
          <p:cNvPr id="25" name="object 25"/>
          <p:cNvGrpSpPr/>
          <p:nvPr/>
        </p:nvGrpSpPr>
        <p:grpSpPr>
          <a:xfrm>
            <a:off x="2578607" y="4337303"/>
            <a:ext cx="4410710" cy="1884045"/>
            <a:chOff x="2578607" y="4337303"/>
            <a:chExt cx="4410710" cy="1884045"/>
          </a:xfrm>
        </p:grpSpPr>
        <p:sp>
          <p:nvSpPr>
            <p:cNvPr id="26" name="object 26"/>
            <p:cNvSpPr/>
            <p:nvPr/>
          </p:nvSpPr>
          <p:spPr>
            <a:xfrm>
              <a:off x="2578607" y="4538471"/>
              <a:ext cx="100330" cy="109855"/>
            </a:xfrm>
            <a:custGeom>
              <a:avLst/>
              <a:gdLst/>
              <a:ahLst/>
              <a:cxnLst/>
              <a:rect l="l" t="t" r="r" b="b"/>
              <a:pathLst>
                <a:path w="100330" h="109854">
                  <a:moveTo>
                    <a:pt x="50800" y="0"/>
                  </a:moveTo>
                  <a:lnTo>
                    <a:pt x="37718" y="634"/>
                  </a:lnTo>
                  <a:lnTo>
                    <a:pt x="24892" y="2412"/>
                  </a:lnTo>
                  <a:lnTo>
                    <a:pt x="12192" y="5333"/>
                  </a:lnTo>
                  <a:lnTo>
                    <a:pt x="0" y="9397"/>
                  </a:lnTo>
                  <a:lnTo>
                    <a:pt x="50800" y="109727"/>
                  </a:lnTo>
                  <a:lnTo>
                    <a:pt x="100203" y="8889"/>
                  </a:lnTo>
                  <a:lnTo>
                    <a:pt x="88392" y="5079"/>
                  </a:lnTo>
                  <a:lnTo>
                    <a:pt x="76073" y="2285"/>
                  </a:lnTo>
                  <a:lnTo>
                    <a:pt x="63500" y="507"/>
                  </a:lnTo>
                  <a:lnTo>
                    <a:pt x="50800" y="0"/>
                  </a:lnTo>
                  <a:close/>
                </a:path>
              </a:pathLst>
            </a:custGeom>
            <a:solidFill>
              <a:srgbClr val="000000"/>
            </a:solidFill>
          </p:spPr>
          <p:txBody>
            <a:bodyPr wrap="square" lIns="0" tIns="0" rIns="0" bIns="0" rtlCol="0"/>
            <a:lstStyle/>
            <a:p>
              <a:endParaRPr/>
            </a:p>
          </p:txBody>
        </p:sp>
        <p:sp>
          <p:nvSpPr>
            <p:cNvPr id="27" name="object 27"/>
            <p:cNvSpPr/>
            <p:nvPr/>
          </p:nvSpPr>
          <p:spPr>
            <a:xfrm>
              <a:off x="2627375" y="4337303"/>
              <a:ext cx="0" cy="210185"/>
            </a:xfrm>
            <a:custGeom>
              <a:avLst/>
              <a:gdLst/>
              <a:ahLst/>
              <a:cxnLst/>
              <a:rect l="l" t="t" r="r" b="b"/>
              <a:pathLst>
                <a:path h="210185">
                  <a:moveTo>
                    <a:pt x="0" y="0"/>
                  </a:moveTo>
                  <a:lnTo>
                    <a:pt x="0" y="209931"/>
                  </a:lnTo>
                </a:path>
              </a:pathLst>
            </a:custGeom>
            <a:ln w="24384">
              <a:solidFill>
                <a:srgbClr val="000000"/>
              </a:solidFill>
            </a:ln>
          </p:spPr>
          <p:txBody>
            <a:bodyPr wrap="square" lIns="0" tIns="0" rIns="0" bIns="0" rtlCol="0"/>
            <a:lstStyle/>
            <a:p>
              <a:endParaRPr/>
            </a:p>
          </p:txBody>
        </p:sp>
        <p:pic>
          <p:nvPicPr>
            <p:cNvPr id="28" name="object 28"/>
            <p:cNvPicPr/>
            <p:nvPr/>
          </p:nvPicPr>
          <p:blipFill>
            <a:blip r:embed="rId2" cstate="print"/>
            <a:stretch>
              <a:fillRect/>
            </a:stretch>
          </p:blipFill>
          <p:spPr>
            <a:xfrm>
              <a:off x="3316223" y="4940807"/>
              <a:ext cx="124967" cy="88392"/>
            </a:xfrm>
            <a:prstGeom prst="rect">
              <a:avLst/>
            </a:prstGeom>
          </p:spPr>
        </p:pic>
        <p:sp>
          <p:nvSpPr>
            <p:cNvPr id="29" name="object 29"/>
            <p:cNvSpPr/>
            <p:nvPr/>
          </p:nvSpPr>
          <p:spPr>
            <a:xfrm>
              <a:off x="3834383" y="5864351"/>
              <a:ext cx="100330" cy="113030"/>
            </a:xfrm>
            <a:custGeom>
              <a:avLst/>
              <a:gdLst/>
              <a:ahLst/>
              <a:cxnLst/>
              <a:rect l="l" t="t" r="r" b="b"/>
              <a:pathLst>
                <a:path w="100329" h="113029">
                  <a:moveTo>
                    <a:pt x="50800" y="0"/>
                  </a:moveTo>
                  <a:lnTo>
                    <a:pt x="37718" y="609"/>
                  </a:lnTo>
                  <a:lnTo>
                    <a:pt x="24891" y="2438"/>
                  </a:lnTo>
                  <a:lnTo>
                    <a:pt x="12191" y="5461"/>
                  </a:lnTo>
                  <a:lnTo>
                    <a:pt x="0" y="9652"/>
                  </a:lnTo>
                  <a:lnTo>
                    <a:pt x="50800" y="112776"/>
                  </a:lnTo>
                  <a:lnTo>
                    <a:pt x="100202" y="9105"/>
                  </a:lnTo>
                  <a:lnTo>
                    <a:pt x="88391" y="5156"/>
                  </a:lnTo>
                  <a:lnTo>
                    <a:pt x="76073" y="2298"/>
                  </a:lnTo>
                  <a:lnTo>
                    <a:pt x="63500" y="584"/>
                  </a:lnTo>
                  <a:lnTo>
                    <a:pt x="50800" y="0"/>
                  </a:lnTo>
                  <a:close/>
                </a:path>
              </a:pathLst>
            </a:custGeom>
            <a:solidFill>
              <a:srgbClr val="000000"/>
            </a:solidFill>
          </p:spPr>
          <p:txBody>
            <a:bodyPr wrap="square" lIns="0" tIns="0" rIns="0" bIns="0" rtlCol="0"/>
            <a:lstStyle/>
            <a:p>
              <a:endParaRPr/>
            </a:p>
          </p:txBody>
        </p:sp>
        <p:sp>
          <p:nvSpPr>
            <p:cNvPr id="30" name="object 30"/>
            <p:cNvSpPr/>
            <p:nvPr/>
          </p:nvSpPr>
          <p:spPr>
            <a:xfrm>
              <a:off x="3883151" y="5702807"/>
              <a:ext cx="635" cy="173990"/>
            </a:xfrm>
            <a:custGeom>
              <a:avLst/>
              <a:gdLst/>
              <a:ahLst/>
              <a:cxnLst/>
              <a:rect l="l" t="t" r="r" b="b"/>
              <a:pathLst>
                <a:path w="635" h="173989">
                  <a:moveTo>
                    <a:pt x="317" y="-12192"/>
                  </a:moveTo>
                  <a:lnTo>
                    <a:pt x="317" y="185927"/>
                  </a:lnTo>
                </a:path>
              </a:pathLst>
            </a:custGeom>
            <a:ln w="25018">
              <a:solidFill>
                <a:srgbClr val="000000"/>
              </a:solidFill>
            </a:ln>
          </p:spPr>
          <p:txBody>
            <a:bodyPr wrap="square" lIns="0" tIns="0" rIns="0" bIns="0" rtlCol="0"/>
            <a:lstStyle/>
            <a:p>
              <a:endParaRPr/>
            </a:p>
          </p:txBody>
        </p:sp>
        <p:sp>
          <p:nvSpPr>
            <p:cNvPr id="31" name="object 31"/>
            <p:cNvSpPr/>
            <p:nvPr/>
          </p:nvSpPr>
          <p:spPr>
            <a:xfrm>
              <a:off x="4575047" y="6129527"/>
              <a:ext cx="121920" cy="91440"/>
            </a:xfrm>
            <a:custGeom>
              <a:avLst/>
              <a:gdLst/>
              <a:ahLst/>
              <a:cxnLst/>
              <a:rect l="l" t="t" r="r" b="b"/>
              <a:pathLst>
                <a:path w="121920" h="91439">
                  <a:moveTo>
                    <a:pt x="10413" y="0"/>
                  </a:moveTo>
                  <a:lnTo>
                    <a:pt x="5841" y="11150"/>
                  </a:lnTo>
                  <a:lnTo>
                    <a:pt x="2539" y="22656"/>
                  </a:lnTo>
                  <a:lnTo>
                    <a:pt x="635" y="34417"/>
                  </a:lnTo>
                  <a:lnTo>
                    <a:pt x="0" y="46342"/>
                  </a:lnTo>
                  <a:lnTo>
                    <a:pt x="635" y="57924"/>
                  </a:lnTo>
                  <a:lnTo>
                    <a:pt x="2412" y="69367"/>
                  </a:lnTo>
                  <a:lnTo>
                    <a:pt x="5461" y="80556"/>
                  </a:lnTo>
                  <a:lnTo>
                    <a:pt x="9778" y="91440"/>
                  </a:lnTo>
                  <a:lnTo>
                    <a:pt x="121919" y="46342"/>
                  </a:lnTo>
                  <a:lnTo>
                    <a:pt x="10413" y="0"/>
                  </a:lnTo>
                  <a:close/>
                </a:path>
              </a:pathLst>
            </a:custGeom>
            <a:solidFill>
              <a:srgbClr val="000000"/>
            </a:solidFill>
          </p:spPr>
          <p:txBody>
            <a:bodyPr wrap="square" lIns="0" tIns="0" rIns="0" bIns="0" rtlCol="0"/>
            <a:lstStyle/>
            <a:p>
              <a:endParaRPr/>
            </a:p>
          </p:txBody>
        </p:sp>
        <p:sp>
          <p:nvSpPr>
            <p:cNvPr id="32" name="object 32"/>
            <p:cNvSpPr/>
            <p:nvPr/>
          </p:nvSpPr>
          <p:spPr>
            <a:xfrm>
              <a:off x="4449698" y="6179718"/>
              <a:ext cx="144145" cy="0"/>
            </a:xfrm>
            <a:custGeom>
              <a:avLst/>
              <a:gdLst/>
              <a:ahLst/>
              <a:cxnLst/>
              <a:rect l="l" t="t" r="r" b="b"/>
              <a:pathLst>
                <a:path w="144145">
                  <a:moveTo>
                    <a:pt x="0" y="0"/>
                  </a:moveTo>
                  <a:lnTo>
                    <a:pt x="144017" y="0"/>
                  </a:lnTo>
                </a:path>
              </a:pathLst>
            </a:custGeom>
            <a:ln w="30480">
              <a:solidFill>
                <a:srgbClr val="000000"/>
              </a:solidFill>
            </a:ln>
          </p:spPr>
          <p:txBody>
            <a:bodyPr wrap="square" lIns="0" tIns="0" rIns="0" bIns="0" rtlCol="0"/>
            <a:lstStyle/>
            <a:p>
              <a:endParaRPr/>
            </a:p>
          </p:txBody>
        </p:sp>
        <p:sp>
          <p:nvSpPr>
            <p:cNvPr id="33" name="object 33"/>
            <p:cNvSpPr/>
            <p:nvPr/>
          </p:nvSpPr>
          <p:spPr>
            <a:xfrm>
              <a:off x="4703063" y="4465319"/>
              <a:ext cx="835025" cy="0"/>
            </a:xfrm>
            <a:custGeom>
              <a:avLst/>
              <a:gdLst/>
              <a:ahLst/>
              <a:cxnLst/>
              <a:rect l="l" t="t" r="r" b="b"/>
              <a:pathLst>
                <a:path w="835025">
                  <a:moveTo>
                    <a:pt x="0" y="0"/>
                  </a:moveTo>
                  <a:lnTo>
                    <a:pt x="834771" y="0"/>
                  </a:lnTo>
                </a:path>
              </a:pathLst>
            </a:custGeom>
            <a:ln w="24384">
              <a:solidFill>
                <a:srgbClr val="000000"/>
              </a:solidFill>
            </a:ln>
          </p:spPr>
          <p:txBody>
            <a:bodyPr wrap="square" lIns="0" tIns="0" rIns="0" bIns="0" rtlCol="0"/>
            <a:lstStyle/>
            <a:p>
              <a:endParaRPr/>
            </a:p>
          </p:txBody>
        </p:sp>
        <p:sp>
          <p:nvSpPr>
            <p:cNvPr id="34" name="object 34"/>
            <p:cNvSpPr/>
            <p:nvPr/>
          </p:nvSpPr>
          <p:spPr>
            <a:xfrm>
              <a:off x="5471159" y="4538471"/>
              <a:ext cx="104139" cy="109855"/>
            </a:xfrm>
            <a:custGeom>
              <a:avLst/>
              <a:gdLst/>
              <a:ahLst/>
              <a:cxnLst/>
              <a:rect l="l" t="t" r="r" b="b"/>
              <a:pathLst>
                <a:path w="104139" h="109854">
                  <a:moveTo>
                    <a:pt x="52577" y="0"/>
                  </a:moveTo>
                  <a:lnTo>
                    <a:pt x="39115" y="634"/>
                  </a:lnTo>
                  <a:lnTo>
                    <a:pt x="25653" y="2412"/>
                  </a:lnTo>
                  <a:lnTo>
                    <a:pt x="12700" y="5333"/>
                  </a:lnTo>
                  <a:lnTo>
                    <a:pt x="0" y="9397"/>
                  </a:lnTo>
                  <a:lnTo>
                    <a:pt x="52577" y="109727"/>
                  </a:lnTo>
                  <a:lnTo>
                    <a:pt x="103631" y="8889"/>
                  </a:lnTo>
                  <a:lnTo>
                    <a:pt x="91312" y="5079"/>
                  </a:lnTo>
                  <a:lnTo>
                    <a:pt x="78739" y="2285"/>
                  </a:lnTo>
                  <a:lnTo>
                    <a:pt x="65786" y="507"/>
                  </a:lnTo>
                  <a:lnTo>
                    <a:pt x="52577" y="0"/>
                  </a:lnTo>
                  <a:close/>
                </a:path>
              </a:pathLst>
            </a:custGeom>
            <a:solidFill>
              <a:srgbClr val="000000"/>
            </a:solidFill>
          </p:spPr>
          <p:txBody>
            <a:bodyPr wrap="square" lIns="0" tIns="0" rIns="0" bIns="0" rtlCol="0"/>
            <a:lstStyle/>
            <a:p>
              <a:endParaRPr/>
            </a:p>
          </p:txBody>
        </p:sp>
        <p:sp>
          <p:nvSpPr>
            <p:cNvPr id="35" name="object 35"/>
            <p:cNvSpPr/>
            <p:nvPr/>
          </p:nvSpPr>
          <p:spPr>
            <a:xfrm>
              <a:off x="5522975" y="4465319"/>
              <a:ext cx="0" cy="82550"/>
            </a:xfrm>
            <a:custGeom>
              <a:avLst/>
              <a:gdLst/>
              <a:ahLst/>
              <a:cxnLst/>
              <a:rect l="l" t="t" r="r" b="b"/>
              <a:pathLst>
                <a:path h="82550">
                  <a:moveTo>
                    <a:pt x="0" y="0"/>
                  </a:moveTo>
                  <a:lnTo>
                    <a:pt x="0" y="82295"/>
                  </a:lnTo>
                </a:path>
              </a:pathLst>
            </a:custGeom>
            <a:ln w="24384">
              <a:solidFill>
                <a:srgbClr val="000000"/>
              </a:solidFill>
            </a:ln>
          </p:spPr>
          <p:txBody>
            <a:bodyPr wrap="square" lIns="0" tIns="0" rIns="0" bIns="0" rtlCol="0"/>
            <a:lstStyle/>
            <a:p>
              <a:endParaRPr/>
            </a:p>
          </p:txBody>
        </p:sp>
        <p:sp>
          <p:nvSpPr>
            <p:cNvPr id="36" name="object 36"/>
            <p:cNvSpPr/>
            <p:nvPr/>
          </p:nvSpPr>
          <p:spPr>
            <a:xfrm>
              <a:off x="6364223" y="4943855"/>
              <a:ext cx="125095" cy="91440"/>
            </a:xfrm>
            <a:custGeom>
              <a:avLst/>
              <a:gdLst/>
              <a:ahLst/>
              <a:cxnLst/>
              <a:rect l="l" t="t" r="r" b="b"/>
              <a:pathLst>
                <a:path w="125095" h="91439">
                  <a:moveTo>
                    <a:pt x="10667" y="0"/>
                  </a:moveTo>
                  <a:lnTo>
                    <a:pt x="5968" y="11176"/>
                  </a:lnTo>
                  <a:lnTo>
                    <a:pt x="2666" y="22733"/>
                  </a:lnTo>
                  <a:lnTo>
                    <a:pt x="635" y="34417"/>
                  </a:lnTo>
                  <a:lnTo>
                    <a:pt x="0" y="46355"/>
                  </a:lnTo>
                  <a:lnTo>
                    <a:pt x="635" y="57912"/>
                  </a:lnTo>
                  <a:lnTo>
                    <a:pt x="2539" y="69342"/>
                  </a:lnTo>
                  <a:lnTo>
                    <a:pt x="5587" y="80518"/>
                  </a:lnTo>
                  <a:lnTo>
                    <a:pt x="10033" y="91440"/>
                  </a:lnTo>
                  <a:lnTo>
                    <a:pt x="124967" y="46355"/>
                  </a:lnTo>
                  <a:lnTo>
                    <a:pt x="10667" y="0"/>
                  </a:lnTo>
                  <a:close/>
                </a:path>
              </a:pathLst>
            </a:custGeom>
            <a:solidFill>
              <a:srgbClr val="000000"/>
            </a:solidFill>
          </p:spPr>
          <p:txBody>
            <a:bodyPr wrap="square" lIns="0" tIns="0" rIns="0" bIns="0" rtlCol="0"/>
            <a:lstStyle/>
            <a:p>
              <a:endParaRPr/>
            </a:p>
          </p:txBody>
        </p:sp>
        <p:sp>
          <p:nvSpPr>
            <p:cNvPr id="37" name="object 37"/>
            <p:cNvSpPr/>
            <p:nvPr/>
          </p:nvSpPr>
          <p:spPr>
            <a:xfrm>
              <a:off x="6117336" y="4995671"/>
              <a:ext cx="250190" cy="0"/>
            </a:xfrm>
            <a:custGeom>
              <a:avLst/>
              <a:gdLst/>
              <a:ahLst/>
              <a:cxnLst/>
              <a:rect l="l" t="t" r="r" b="b"/>
              <a:pathLst>
                <a:path w="250189">
                  <a:moveTo>
                    <a:pt x="0" y="0"/>
                  </a:moveTo>
                  <a:lnTo>
                    <a:pt x="249681" y="0"/>
                  </a:lnTo>
                </a:path>
              </a:pathLst>
            </a:custGeom>
            <a:ln w="24384">
              <a:solidFill>
                <a:srgbClr val="000000"/>
              </a:solidFill>
            </a:ln>
          </p:spPr>
          <p:txBody>
            <a:bodyPr wrap="square" lIns="0" tIns="0" rIns="0" bIns="0" rtlCol="0"/>
            <a:lstStyle/>
            <a:p>
              <a:endParaRPr/>
            </a:p>
          </p:txBody>
        </p:sp>
        <p:pic>
          <p:nvPicPr>
            <p:cNvPr id="38" name="object 38"/>
            <p:cNvPicPr/>
            <p:nvPr/>
          </p:nvPicPr>
          <p:blipFill>
            <a:blip r:embed="rId3" cstate="print"/>
            <a:stretch>
              <a:fillRect/>
            </a:stretch>
          </p:blipFill>
          <p:spPr>
            <a:xfrm>
              <a:off x="6888479" y="5864351"/>
              <a:ext cx="100583" cy="112775"/>
            </a:xfrm>
            <a:prstGeom prst="rect">
              <a:avLst/>
            </a:prstGeom>
          </p:spPr>
        </p:pic>
        <p:sp>
          <p:nvSpPr>
            <p:cNvPr id="39" name="object 39"/>
            <p:cNvSpPr/>
            <p:nvPr/>
          </p:nvSpPr>
          <p:spPr>
            <a:xfrm>
              <a:off x="4693919" y="4447031"/>
              <a:ext cx="2243455" cy="1743075"/>
            </a:xfrm>
            <a:custGeom>
              <a:avLst/>
              <a:gdLst/>
              <a:ahLst/>
              <a:cxnLst/>
              <a:rect l="l" t="t" r="r" b="b"/>
              <a:pathLst>
                <a:path w="2243454" h="1743075">
                  <a:moveTo>
                    <a:pt x="2243074" y="1131824"/>
                  </a:moveTo>
                  <a:lnTo>
                    <a:pt x="2243074" y="1428610"/>
                  </a:lnTo>
                </a:path>
                <a:path w="2243454" h="1743075">
                  <a:moveTo>
                    <a:pt x="126" y="0"/>
                  </a:moveTo>
                  <a:lnTo>
                    <a:pt x="0" y="1742884"/>
                  </a:lnTo>
                </a:path>
              </a:pathLst>
            </a:custGeom>
            <a:ln w="24384">
              <a:solidFill>
                <a:srgbClr val="000000"/>
              </a:solidFill>
            </a:ln>
          </p:spPr>
          <p:txBody>
            <a:bodyPr wrap="square" lIns="0" tIns="0" rIns="0" bIns="0" rtlCol="0"/>
            <a:lstStyle/>
            <a:p>
              <a:endParaRPr/>
            </a:p>
          </p:txBody>
        </p:sp>
      </p:grpSp>
      <p:sp>
        <p:nvSpPr>
          <p:cNvPr id="40" name="object 40"/>
          <p:cNvSpPr txBox="1"/>
          <p:nvPr/>
        </p:nvSpPr>
        <p:spPr>
          <a:xfrm>
            <a:off x="4782058" y="5627014"/>
            <a:ext cx="739775" cy="429895"/>
          </a:xfrm>
          <a:prstGeom prst="rect">
            <a:avLst/>
          </a:prstGeom>
        </p:spPr>
        <p:txBody>
          <a:bodyPr vert="horz" wrap="square" lIns="0" tIns="11430" rIns="0" bIns="0" rtlCol="0">
            <a:spAutoFit/>
          </a:bodyPr>
          <a:lstStyle/>
          <a:p>
            <a:pPr marL="12700">
              <a:lnSpc>
                <a:spcPts val="1595"/>
              </a:lnSpc>
              <a:spcBef>
                <a:spcPts val="90"/>
              </a:spcBef>
            </a:pPr>
            <a:r>
              <a:rPr sz="1400" b="1" i="1" spc="-15" dirty="0">
                <a:latin typeface="Arial"/>
                <a:cs typeface="Arial"/>
              </a:rPr>
              <a:t>Physical</a:t>
            </a:r>
            <a:endParaRPr sz="1400">
              <a:latin typeface="Arial"/>
              <a:cs typeface="Arial"/>
            </a:endParaRPr>
          </a:p>
          <a:p>
            <a:pPr marL="12700">
              <a:lnSpc>
                <a:spcPts val="1595"/>
              </a:lnSpc>
            </a:pPr>
            <a:r>
              <a:rPr sz="1400" b="1" i="1" spc="-10" dirty="0">
                <a:latin typeface="Arial"/>
                <a:cs typeface="Arial"/>
              </a:rPr>
              <a:t>Address</a:t>
            </a:r>
            <a:endParaRPr sz="1400">
              <a:latin typeface="Arial"/>
              <a:cs typeface="Arial"/>
            </a:endParaRPr>
          </a:p>
        </p:txBody>
      </p:sp>
      <p:sp>
        <p:nvSpPr>
          <p:cNvPr id="41" name="object 41"/>
          <p:cNvSpPr txBox="1"/>
          <p:nvPr/>
        </p:nvSpPr>
        <p:spPr>
          <a:xfrm>
            <a:off x="3300984" y="5995415"/>
            <a:ext cx="1152525" cy="372110"/>
          </a:xfrm>
          <a:prstGeom prst="rect">
            <a:avLst/>
          </a:prstGeom>
          <a:ln w="24383">
            <a:solidFill>
              <a:srgbClr val="000000"/>
            </a:solidFill>
          </a:ln>
        </p:spPr>
        <p:txBody>
          <a:bodyPr vert="horz" wrap="square" lIns="0" tIns="17145" rIns="0" bIns="0" rtlCol="0">
            <a:spAutoFit/>
          </a:bodyPr>
          <a:lstStyle/>
          <a:p>
            <a:pPr marL="93345">
              <a:lnSpc>
                <a:spcPts val="1335"/>
              </a:lnSpc>
              <a:spcBef>
                <a:spcPts val="135"/>
              </a:spcBef>
            </a:pPr>
            <a:r>
              <a:rPr sz="1200" b="1" spc="-20" dirty="0">
                <a:latin typeface="Arial"/>
                <a:cs typeface="Arial"/>
              </a:rPr>
              <a:t>M</a:t>
            </a:r>
            <a:r>
              <a:rPr sz="1200" b="1" dirty="0">
                <a:latin typeface="Arial"/>
                <a:cs typeface="Arial"/>
              </a:rPr>
              <a:t>e</a:t>
            </a:r>
            <a:r>
              <a:rPr sz="1200" b="1" spc="-10" dirty="0">
                <a:latin typeface="Arial"/>
                <a:cs typeface="Arial"/>
              </a:rPr>
              <a:t>m</a:t>
            </a:r>
            <a:r>
              <a:rPr sz="1200" b="1" spc="5" dirty="0">
                <a:latin typeface="Arial"/>
                <a:cs typeface="Arial"/>
              </a:rPr>
              <a:t>o</a:t>
            </a:r>
            <a:r>
              <a:rPr sz="1200" b="1" spc="-15" dirty="0">
                <a:latin typeface="Arial"/>
                <a:cs typeface="Arial"/>
              </a:rPr>
              <a:t>r</a:t>
            </a:r>
            <a:r>
              <a:rPr sz="1200" b="1" dirty="0">
                <a:latin typeface="Arial"/>
                <a:cs typeface="Arial"/>
              </a:rPr>
              <a:t>y</a:t>
            </a:r>
            <a:r>
              <a:rPr sz="1200" b="1" spc="-65" dirty="0">
                <a:latin typeface="Arial"/>
                <a:cs typeface="Arial"/>
              </a:rPr>
              <a:t> </a:t>
            </a:r>
            <a:r>
              <a:rPr sz="1200" b="1" spc="5" dirty="0">
                <a:latin typeface="Arial"/>
                <a:cs typeface="Arial"/>
              </a:rPr>
              <a:t>t</a:t>
            </a:r>
            <a:r>
              <a:rPr sz="1200" b="1" dirty="0">
                <a:latin typeface="Arial"/>
                <a:cs typeface="Arial"/>
              </a:rPr>
              <a:t>a</a:t>
            </a:r>
            <a:r>
              <a:rPr sz="1200" b="1" spc="10" dirty="0">
                <a:latin typeface="Arial"/>
                <a:cs typeface="Arial"/>
              </a:rPr>
              <a:t>b</a:t>
            </a:r>
            <a:r>
              <a:rPr sz="1200" b="1" dirty="0">
                <a:latin typeface="Arial"/>
                <a:cs typeface="Arial"/>
              </a:rPr>
              <a:t>le</a:t>
            </a:r>
            <a:endParaRPr sz="1200">
              <a:latin typeface="Arial"/>
              <a:cs typeface="Arial"/>
            </a:endParaRPr>
          </a:p>
          <a:p>
            <a:pPr marL="60960">
              <a:lnSpc>
                <a:spcPts val="1335"/>
              </a:lnSpc>
            </a:pPr>
            <a:r>
              <a:rPr sz="1200" b="1" spc="5" dirty="0">
                <a:latin typeface="Arial"/>
                <a:cs typeface="Arial"/>
              </a:rPr>
              <a:t>b</a:t>
            </a:r>
            <a:r>
              <a:rPr sz="1200" b="1" spc="-15" dirty="0">
                <a:latin typeface="Arial"/>
                <a:cs typeface="Arial"/>
              </a:rPr>
              <a:t>u</a:t>
            </a:r>
            <a:r>
              <a:rPr sz="1200" b="1" spc="5" dirty="0">
                <a:latin typeface="Arial"/>
                <a:cs typeface="Arial"/>
              </a:rPr>
              <a:t>ff</a:t>
            </a:r>
            <a:r>
              <a:rPr sz="1200" b="1" spc="-5" dirty="0">
                <a:latin typeface="Arial"/>
                <a:cs typeface="Arial"/>
              </a:rPr>
              <a:t>er</a:t>
            </a:r>
            <a:r>
              <a:rPr sz="1200" b="1" spc="-75" dirty="0">
                <a:latin typeface="Arial"/>
                <a:cs typeface="Arial"/>
              </a:rPr>
              <a:t> </a:t>
            </a:r>
            <a:r>
              <a:rPr sz="1200" b="1" spc="-20" dirty="0">
                <a:latin typeface="Arial"/>
                <a:cs typeface="Arial"/>
              </a:rPr>
              <a:t>r</a:t>
            </a:r>
            <a:r>
              <a:rPr sz="1200" b="1" spc="-5" dirty="0">
                <a:latin typeface="Arial"/>
                <a:cs typeface="Arial"/>
              </a:rPr>
              <a:t>e</a:t>
            </a:r>
            <a:r>
              <a:rPr sz="1200" b="1" spc="5" dirty="0">
                <a:latin typeface="Arial"/>
                <a:cs typeface="Arial"/>
              </a:rPr>
              <a:t>g</a:t>
            </a:r>
            <a:r>
              <a:rPr sz="1200" b="1" spc="-5" dirty="0">
                <a:latin typeface="Arial"/>
                <a:cs typeface="Arial"/>
              </a:rPr>
              <a:t>i</a:t>
            </a:r>
            <a:r>
              <a:rPr sz="1200" b="1" dirty="0">
                <a:latin typeface="Arial"/>
                <a:cs typeface="Arial"/>
              </a:rPr>
              <a:t>s</a:t>
            </a:r>
            <a:r>
              <a:rPr sz="1200" b="1" spc="5" dirty="0">
                <a:latin typeface="Arial"/>
                <a:cs typeface="Arial"/>
              </a:rPr>
              <a:t>t</a:t>
            </a:r>
            <a:r>
              <a:rPr sz="1200" b="1" spc="-5" dirty="0">
                <a:latin typeface="Arial"/>
                <a:cs typeface="Arial"/>
              </a:rPr>
              <a:t>er</a:t>
            </a:r>
            <a:endParaRPr sz="1200">
              <a:latin typeface="Arial"/>
              <a:cs typeface="Arial"/>
            </a:endParaRPr>
          </a:p>
        </p:txBody>
      </p:sp>
      <p:sp>
        <p:nvSpPr>
          <p:cNvPr id="42" name="object 42"/>
          <p:cNvSpPr txBox="1"/>
          <p:nvPr/>
        </p:nvSpPr>
        <p:spPr>
          <a:xfrm>
            <a:off x="6339840" y="5995415"/>
            <a:ext cx="1167765" cy="372110"/>
          </a:xfrm>
          <a:prstGeom prst="rect">
            <a:avLst/>
          </a:prstGeom>
          <a:ln w="24384">
            <a:solidFill>
              <a:srgbClr val="000000"/>
            </a:solidFill>
          </a:ln>
        </p:spPr>
        <p:txBody>
          <a:bodyPr vert="horz" wrap="square" lIns="0" tIns="17145" rIns="0" bIns="0" rtlCol="0">
            <a:spAutoFit/>
          </a:bodyPr>
          <a:lstStyle/>
          <a:p>
            <a:pPr marL="106045">
              <a:lnSpc>
                <a:spcPts val="1350"/>
              </a:lnSpc>
              <a:spcBef>
                <a:spcPts val="135"/>
              </a:spcBef>
            </a:pPr>
            <a:r>
              <a:rPr sz="1200" b="1" spc="-20" dirty="0">
                <a:latin typeface="Arial"/>
                <a:cs typeface="Arial"/>
              </a:rPr>
              <a:t>M</a:t>
            </a:r>
            <a:r>
              <a:rPr sz="1200" b="1" dirty="0">
                <a:latin typeface="Arial"/>
                <a:cs typeface="Arial"/>
              </a:rPr>
              <a:t>ain</a:t>
            </a:r>
            <a:r>
              <a:rPr sz="1200" b="1" spc="-40" dirty="0">
                <a:latin typeface="Arial"/>
                <a:cs typeface="Arial"/>
              </a:rPr>
              <a:t> </a:t>
            </a:r>
            <a:r>
              <a:rPr sz="1200" b="1" spc="-15" dirty="0">
                <a:latin typeface="Arial"/>
                <a:cs typeface="Arial"/>
              </a:rPr>
              <a:t>m</a:t>
            </a:r>
            <a:r>
              <a:rPr sz="1200" b="1" dirty="0">
                <a:latin typeface="Arial"/>
                <a:cs typeface="Arial"/>
              </a:rPr>
              <a:t>e</a:t>
            </a:r>
            <a:r>
              <a:rPr sz="1200" b="1" spc="-10" dirty="0">
                <a:latin typeface="Arial"/>
                <a:cs typeface="Arial"/>
              </a:rPr>
              <a:t>m</a:t>
            </a:r>
            <a:r>
              <a:rPr sz="1200" b="1" spc="5" dirty="0">
                <a:latin typeface="Arial"/>
                <a:cs typeface="Arial"/>
              </a:rPr>
              <a:t>o</a:t>
            </a:r>
            <a:r>
              <a:rPr sz="1200" b="1" spc="-15" dirty="0">
                <a:latin typeface="Arial"/>
                <a:cs typeface="Arial"/>
              </a:rPr>
              <a:t>r</a:t>
            </a:r>
            <a:r>
              <a:rPr sz="1200" b="1" dirty="0">
                <a:latin typeface="Arial"/>
                <a:cs typeface="Arial"/>
              </a:rPr>
              <a:t>y</a:t>
            </a:r>
            <a:endParaRPr sz="1200">
              <a:latin typeface="Arial"/>
              <a:cs typeface="Arial"/>
            </a:endParaRPr>
          </a:p>
          <a:p>
            <a:pPr marL="106680">
              <a:lnSpc>
                <a:spcPts val="1350"/>
              </a:lnSpc>
            </a:pPr>
            <a:r>
              <a:rPr sz="1200" b="1" spc="5" dirty="0">
                <a:latin typeface="Arial"/>
                <a:cs typeface="Arial"/>
              </a:rPr>
              <a:t>b</a:t>
            </a:r>
            <a:r>
              <a:rPr sz="1200" b="1" spc="-15" dirty="0">
                <a:latin typeface="Arial"/>
                <a:cs typeface="Arial"/>
              </a:rPr>
              <a:t>u</a:t>
            </a:r>
            <a:r>
              <a:rPr sz="1200" b="1" spc="5" dirty="0">
                <a:latin typeface="Arial"/>
                <a:cs typeface="Arial"/>
              </a:rPr>
              <a:t>ff</a:t>
            </a:r>
            <a:r>
              <a:rPr sz="1200" b="1" spc="-5" dirty="0">
                <a:latin typeface="Arial"/>
                <a:cs typeface="Arial"/>
              </a:rPr>
              <a:t>er</a:t>
            </a:r>
            <a:r>
              <a:rPr sz="1200" b="1" spc="-80" dirty="0">
                <a:latin typeface="Arial"/>
                <a:cs typeface="Arial"/>
              </a:rPr>
              <a:t> </a:t>
            </a:r>
            <a:r>
              <a:rPr sz="1200" b="1" spc="-20" dirty="0">
                <a:latin typeface="Arial"/>
                <a:cs typeface="Arial"/>
              </a:rPr>
              <a:t>r</a:t>
            </a:r>
            <a:r>
              <a:rPr sz="1200" b="1" spc="-5" dirty="0">
                <a:latin typeface="Arial"/>
                <a:cs typeface="Arial"/>
              </a:rPr>
              <a:t>e</a:t>
            </a:r>
            <a:r>
              <a:rPr sz="1200" b="1" spc="5" dirty="0">
                <a:latin typeface="Arial"/>
                <a:cs typeface="Arial"/>
              </a:rPr>
              <a:t>g</a:t>
            </a:r>
            <a:r>
              <a:rPr sz="1200" b="1" spc="-5" dirty="0">
                <a:latin typeface="Arial"/>
                <a:cs typeface="Arial"/>
              </a:rPr>
              <a:t>i</a:t>
            </a:r>
            <a:r>
              <a:rPr sz="1200" b="1" dirty="0">
                <a:latin typeface="Arial"/>
                <a:cs typeface="Arial"/>
              </a:rPr>
              <a:t>s</a:t>
            </a:r>
            <a:r>
              <a:rPr sz="1200" b="1" spc="5" dirty="0">
                <a:latin typeface="Arial"/>
                <a:cs typeface="Arial"/>
              </a:rPr>
              <a:t>t</a:t>
            </a:r>
            <a:r>
              <a:rPr sz="1200" b="1" spc="-5" dirty="0">
                <a:latin typeface="Arial"/>
                <a:cs typeface="Arial"/>
              </a:rPr>
              <a:t>er</a:t>
            </a:r>
            <a:endParaRPr sz="12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221615" cy="23812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Arial"/>
                <a:cs typeface="Arial"/>
              </a:rPr>
              <a:t>19</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6" name="object 6"/>
          <p:cNvSpPr/>
          <p:nvPr/>
        </p:nvSpPr>
        <p:spPr>
          <a:xfrm>
            <a:off x="129921" y="271526"/>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367995" y="3041650"/>
            <a:ext cx="630809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Organization</a:t>
            </a:r>
            <a:r>
              <a:rPr sz="1800" b="1" spc="-30" dirty="0">
                <a:latin typeface="Arial"/>
                <a:cs typeface="Arial"/>
              </a:rPr>
              <a:t> </a:t>
            </a:r>
            <a:r>
              <a:rPr sz="1800" b="1" dirty="0">
                <a:latin typeface="Arial"/>
                <a:cs typeface="Arial"/>
              </a:rPr>
              <a:t>of</a:t>
            </a:r>
            <a:r>
              <a:rPr sz="1800" b="1" spc="-20" dirty="0">
                <a:latin typeface="Arial"/>
                <a:cs typeface="Arial"/>
              </a:rPr>
              <a:t> </a:t>
            </a:r>
            <a:r>
              <a:rPr sz="1800" b="1" dirty="0">
                <a:latin typeface="Arial"/>
                <a:cs typeface="Arial"/>
              </a:rPr>
              <a:t>memory</a:t>
            </a:r>
            <a:r>
              <a:rPr sz="1800" b="1" spc="-25" dirty="0">
                <a:latin typeface="Arial"/>
                <a:cs typeface="Arial"/>
              </a:rPr>
              <a:t> </a:t>
            </a:r>
            <a:r>
              <a:rPr sz="1800" b="1" dirty="0">
                <a:latin typeface="Arial"/>
                <a:cs typeface="Arial"/>
              </a:rPr>
              <a:t>Mapping</a:t>
            </a:r>
            <a:r>
              <a:rPr sz="1800" b="1" spc="-55" dirty="0">
                <a:latin typeface="Arial"/>
                <a:cs typeface="Arial"/>
              </a:rPr>
              <a:t> </a:t>
            </a:r>
            <a:r>
              <a:rPr sz="1800" b="1" spc="-50" dirty="0">
                <a:latin typeface="Arial"/>
                <a:cs typeface="Arial"/>
              </a:rPr>
              <a:t>Table</a:t>
            </a:r>
            <a:r>
              <a:rPr sz="1800" b="1" spc="-85" dirty="0">
                <a:latin typeface="Arial"/>
                <a:cs typeface="Arial"/>
              </a:rPr>
              <a:t> </a:t>
            </a:r>
            <a:r>
              <a:rPr sz="1800" b="1" dirty="0">
                <a:latin typeface="Arial"/>
                <a:cs typeface="Arial"/>
              </a:rPr>
              <a:t>in</a:t>
            </a:r>
            <a:r>
              <a:rPr sz="1800" b="1" spc="10" dirty="0">
                <a:latin typeface="Arial"/>
                <a:cs typeface="Arial"/>
              </a:rPr>
              <a:t> </a:t>
            </a:r>
            <a:r>
              <a:rPr sz="1800" b="1" spc="-5" dirty="0">
                <a:latin typeface="Arial"/>
                <a:cs typeface="Arial"/>
              </a:rPr>
              <a:t>a</a:t>
            </a:r>
            <a:r>
              <a:rPr sz="1800" b="1" spc="-15" dirty="0">
                <a:latin typeface="Arial"/>
                <a:cs typeface="Arial"/>
              </a:rPr>
              <a:t> </a:t>
            </a:r>
            <a:r>
              <a:rPr sz="1800" b="1" dirty="0">
                <a:latin typeface="Arial"/>
                <a:cs typeface="Arial"/>
              </a:rPr>
              <a:t>paged</a:t>
            </a:r>
            <a:r>
              <a:rPr sz="1800" b="1" spc="-35" dirty="0">
                <a:latin typeface="Arial"/>
                <a:cs typeface="Arial"/>
              </a:rPr>
              <a:t> </a:t>
            </a:r>
            <a:r>
              <a:rPr sz="1800" b="1" spc="-15" dirty="0">
                <a:latin typeface="Arial"/>
                <a:cs typeface="Arial"/>
              </a:rPr>
              <a:t>system</a:t>
            </a:r>
            <a:endParaRPr sz="1800">
              <a:latin typeface="Arial"/>
              <a:cs typeface="Arial"/>
            </a:endParaRPr>
          </a:p>
        </p:txBody>
      </p:sp>
      <p:sp>
        <p:nvSpPr>
          <p:cNvPr id="8" name="object 8"/>
          <p:cNvSpPr txBox="1"/>
          <p:nvPr/>
        </p:nvSpPr>
        <p:spPr>
          <a:xfrm>
            <a:off x="638048" y="268351"/>
            <a:ext cx="5835650" cy="1559560"/>
          </a:xfrm>
          <a:prstGeom prst="rect">
            <a:avLst/>
          </a:prstGeom>
        </p:spPr>
        <p:txBody>
          <a:bodyPr vert="horz" wrap="square" lIns="0" tIns="12700" rIns="0" bIns="0" rtlCol="0">
            <a:spAutoFit/>
          </a:bodyPr>
          <a:lstStyle/>
          <a:p>
            <a:pPr marL="2406015">
              <a:lnSpc>
                <a:spcPct val="100000"/>
              </a:lnSpc>
              <a:spcBef>
                <a:spcPts val="100"/>
              </a:spcBef>
              <a:tabLst>
                <a:tab pos="4067810" algn="l"/>
              </a:tabLst>
            </a:pPr>
            <a:r>
              <a:rPr sz="2400" b="1" u="sng" spc="-15" dirty="0">
                <a:latin typeface="Arial"/>
                <a:cs typeface="Arial"/>
              </a:rPr>
              <a:t>ADDRESS	MAPPING</a:t>
            </a:r>
            <a:endParaRPr sz="2400" u="sng" dirty="0">
              <a:latin typeface="Arial"/>
              <a:cs typeface="Arial"/>
            </a:endParaRPr>
          </a:p>
          <a:p>
            <a:pPr marL="12700" marR="5080">
              <a:lnSpc>
                <a:spcPts val="1989"/>
              </a:lnSpc>
              <a:spcBef>
                <a:spcPts val="2080"/>
              </a:spcBef>
            </a:pPr>
            <a:r>
              <a:rPr sz="1800" b="1" spc="-5" dirty="0">
                <a:latin typeface="Arial"/>
                <a:cs typeface="Arial"/>
              </a:rPr>
              <a:t>Address </a:t>
            </a:r>
            <a:r>
              <a:rPr sz="1800" b="1" dirty="0">
                <a:latin typeface="Arial"/>
                <a:cs typeface="Arial"/>
              </a:rPr>
              <a:t>Space and Memory Space are each </a:t>
            </a:r>
            <a:r>
              <a:rPr sz="1800" b="1" spc="-5" dirty="0">
                <a:latin typeface="Arial"/>
                <a:cs typeface="Arial"/>
              </a:rPr>
              <a:t>divided </a:t>
            </a:r>
            <a:r>
              <a:rPr sz="1800" b="1" dirty="0">
                <a:latin typeface="Arial"/>
                <a:cs typeface="Arial"/>
              </a:rPr>
              <a:t> into</a:t>
            </a:r>
            <a:r>
              <a:rPr sz="1800" b="1" spc="5" dirty="0">
                <a:latin typeface="Arial"/>
                <a:cs typeface="Arial"/>
              </a:rPr>
              <a:t> </a:t>
            </a:r>
            <a:r>
              <a:rPr sz="1800" b="1" dirty="0">
                <a:latin typeface="Arial"/>
                <a:cs typeface="Arial"/>
              </a:rPr>
              <a:t>fixed</a:t>
            </a:r>
            <a:r>
              <a:rPr sz="1800" b="1" spc="-40" dirty="0">
                <a:latin typeface="Arial"/>
                <a:cs typeface="Arial"/>
              </a:rPr>
              <a:t> </a:t>
            </a:r>
            <a:r>
              <a:rPr sz="1800" b="1" dirty="0">
                <a:latin typeface="Arial"/>
                <a:cs typeface="Arial"/>
              </a:rPr>
              <a:t>size</a:t>
            </a:r>
            <a:r>
              <a:rPr sz="1800" b="1" spc="-35" dirty="0">
                <a:latin typeface="Arial"/>
                <a:cs typeface="Arial"/>
              </a:rPr>
              <a:t> </a:t>
            </a:r>
            <a:r>
              <a:rPr sz="1800" b="1" dirty="0">
                <a:latin typeface="Arial"/>
                <a:cs typeface="Arial"/>
              </a:rPr>
              <a:t>group</a:t>
            </a:r>
            <a:r>
              <a:rPr sz="1800" b="1" spc="-15" dirty="0">
                <a:latin typeface="Arial"/>
                <a:cs typeface="Arial"/>
              </a:rPr>
              <a:t> </a:t>
            </a:r>
            <a:r>
              <a:rPr sz="1800" b="1" dirty="0">
                <a:latin typeface="Arial"/>
                <a:cs typeface="Arial"/>
              </a:rPr>
              <a:t>of </a:t>
            </a:r>
            <a:r>
              <a:rPr sz="1800" b="1" spc="5" dirty="0">
                <a:latin typeface="Arial"/>
                <a:cs typeface="Arial"/>
              </a:rPr>
              <a:t>words</a:t>
            </a:r>
            <a:r>
              <a:rPr sz="1800" b="1" spc="-30" dirty="0">
                <a:latin typeface="Arial"/>
                <a:cs typeface="Arial"/>
              </a:rPr>
              <a:t> </a:t>
            </a:r>
            <a:r>
              <a:rPr sz="1800" b="1" dirty="0">
                <a:latin typeface="Arial"/>
                <a:cs typeface="Arial"/>
              </a:rPr>
              <a:t>called</a:t>
            </a:r>
            <a:r>
              <a:rPr sz="1800" b="1" spc="-35" dirty="0">
                <a:latin typeface="Arial"/>
                <a:cs typeface="Arial"/>
              </a:rPr>
              <a:t> </a:t>
            </a:r>
            <a:r>
              <a:rPr sz="1800" b="1" i="1" dirty="0">
                <a:latin typeface="Arial"/>
                <a:cs typeface="Arial"/>
              </a:rPr>
              <a:t>blocks</a:t>
            </a:r>
            <a:r>
              <a:rPr sz="1800" b="1" i="1" spc="495" dirty="0">
                <a:latin typeface="Arial"/>
                <a:cs typeface="Arial"/>
              </a:rPr>
              <a:t> </a:t>
            </a:r>
            <a:r>
              <a:rPr sz="1800" b="1" spc="-5" dirty="0">
                <a:latin typeface="Arial"/>
                <a:cs typeface="Arial"/>
              </a:rPr>
              <a:t>or</a:t>
            </a:r>
            <a:r>
              <a:rPr sz="1800" b="1" spc="-100" dirty="0">
                <a:latin typeface="Arial"/>
                <a:cs typeface="Arial"/>
              </a:rPr>
              <a:t> </a:t>
            </a:r>
            <a:r>
              <a:rPr sz="1800" b="1" i="1" dirty="0">
                <a:latin typeface="Arial"/>
                <a:cs typeface="Arial"/>
              </a:rPr>
              <a:t>pages</a:t>
            </a:r>
            <a:endParaRPr sz="1800" dirty="0">
              <a:latin typeface="Arial"/>
              <a:cs typeface="Arial"/>
            </a:endParaRPr>
          </a:p>
          <a:p>
            <a:pPr marL="12700">
              <a:lnSpc>
                <a:spcPct val="100000"/>
              </a:lnSpc>
              <a:spcBef>
                <a:spcPts val="975"/>
              </a:spcBef>
            </a:pPr>
            <a:r>
              <a:rPr sz="1800" b="1" dirty="0">
                <a:latin typeface="Arial"/>
                <a:cs typeface="Arial"/>
              </a:rPr>
              <a:t>1K</a:t>
            </a:r>
            <a:r>
              <a:rPr sz="1800" b="1" spc="-75" dirty="0">
                <a:latin typeface="Arial"/>
                <a:cs typeface="Arial"/>
              </a:rPr>
              <a:t> </a:t>
            </a:r>
            <a:r>
              <a:rPr sz="1800" b="1" spc="5" dirty="0">
                <a:latin typeface="Arial"/>
                <a:cs typeface="Arial"/>
              </a:rPr>
              <a:t>words</a:t>
            </a:r>
            <a:r>
              <a:rPr sz="1800" b="1" spc="-105" dirty="0">
                <a:latin typeface="Arial"/>
                <a:cs typeface="Arial"/>
              </a:rPr>
              <a:t> </a:t>
            </a:r>
            <a:r>
              <a:rPr sz="1800" b="1" dirty="0">
                <a:latin typeface="Arial"/>
                <a:cs typeface="Arial"/>
              </a:rPr>
              <a:t>group</a:t>
            </a:r>
            <a:endParaRPr sz="1800" dirty="0">
              <a:latin typeface="Arial"/>
              <a:cs typeface="Arial"/>
            </a:endParaRPr>
          </a:p>
        </p:txBody>
      </p:sp>
      <p:graphicFrame>
        <p:nvGraphicFramePr>
          <p:cNvPr id="9" name="object 9"/>
          <p:cNvGraphicFramePr>
            <a:graphicFrameLocks noGrp="1"/>
          </p:cNvGraphicFramePr>
          <p:nvPr/>
        </p:nvGraphicFramePr>
        <p:xfrm>
          <a:off x="4718113" y="1525587"/>
          <a:ext cx="784225" cy="1501772"/>
        </p:xfrm>
        <a:graphic>
          <a:graphicData uri="http://schemas.openxmlformats.org/drawingml/2006/table">
            <a:tbl>
              <a:tblPr firstRow="1" bandRow="1">
                <a:tableStyleId>{2D5ABB26-0587-4C30-8999-92F81FD0307C}</a:tableStyleId>
              </a:tblPr>
              <a:tblGrid>
                <a:gridCol w="784225">
                  <a:extLst>
                    <a:ext uri="{9D8B030D-6E8A-4147-A177-3AD203B41FA5}">
                      <a16:colId xmlns:a16="http://schemas.microsoft.com/office/drawing/2014/main" xmlns="" val="20000"/>
                    </a:ext>
                  </a:extLst>
                </a:gridCol>
              </a:tblGrid>
              <a:tr h="192150">
                <a:tc>
                  <a:txBody>
                    <a:bodyPr/>
                    <a:lstStyle/>
                    <a:p>
                      <a:pPr marL="13970" algn="ctr">
                        <a:lnSpc>
                          <a:spcPts val="1415"/>
                        </a:lnSpc>
                      </a:pPr>
                      <a:r>
                        <a:rPr sz="1200" b="1" spc="-10" dirty="0">
                          <a:latin typeface="Arial"/>
                          <a:cs typeface="Arial"/>
                        </a:rPr>
                        <a:t>P</a:t>
                      </a:r>
                      <a:r>
                        <a:rPr sz="1200" b="1" dirty="0">
                          <a:latin typeface="Arial"/>
                          <a:cs typeface="Arial"/>
                        </a:rPr>
                        <a:t>a</a:t>
                      </a:r>
                      <a:r>
                        <a:rPr sz="1200" b="1" spc="5" dirty="0">
                          <a:latin typeface="Arial"/>
                          <a:cs typeface="Arial"/>
                        </a:rPr>
                        <a:t>g</a:t>
                      </a:r>
                      <a:r>
                        <a:rPr sz="1200" b="1" dirty="0">
                          <a:latin typeface="Arial"/>
                          <a:cs typeface="Arial"/>
                        </a:rPr>
                        <a:t>e</a:t>
                      </a:r>
                      <a:r>
                        <a:rPr sz="1200" b="1" spc="-65" dirty="0">
                          <a:latin typeface="Arial"/>
                          <a:cs typeface="Arial"/>
                        </a:rPr>
                        <a:t> </a:t>
                      </a: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tcPr>
                </a:tc>
                <a:extLst>
                  <a:ext uri="{0D108BD9-81ED-4DB2-BD59-A6C34878D82A}">
                    <a16:rowId xmlns:a16="http://schemas.microsoft.com/office/drawing/2014/main" xmlns="" val="10000"/>
                  </a:ext>
                </a:extLst>
              </a:tr>
              <a:tr h="188849">
                <a:tc>
                  <a:txBody>
                    <a:bodyPr/>
                    <a:lstStyle/>
                    <a:p>
                      <a:pPr marL="13970" algn="ctr">
                        <a:lnSpc>
                          <a:spcPts val="1385"/>
                        </a:lnSpc>
                      </a:pPr>
                      <a:r>
                        <a:rPr sz="1200" b="1" spc="-10" dirty="0">
                          <a:latin typeface="Arial"/>
                          <a:cs typeface="Arial"/>
                        </a:rPr>
                        <a:t>P</a:t>
                      </a:r>
                      <a:r>
                        <a:rPr sz="1200" b="1" dirty="0">
                          <a:latin typeface="Arial"/>
                          <a:cs typeface="Arial"/>
                        </a:rPr>
                        <a:t>a</a:t>
                      </a:r>
                      <a:r>
                        <a:rPr sz="1200" b="1" spc="10" dirty="0">
                          <a:latin typeface="Arial"/>
                          <a:cs typeface="Arial"/>
                        </a:rPr>
                        <a:t>g</a:t>
                      </a:r>
                      <a:r>
                        <a:rPr sz="1200" b="1" dirty="0">
                          <a:latin typeface="Arial"/>
                          <a:cs typeface="Arial"/>
                        </a:rPr>
                        <a:t>e</a:t>
                      </a:r>
                      <a:r>
                        <a:rPr sz="1200" b="1" spc="-70" dirty="0">
                          <a:latin typeface="Arial"/>
                          <a:cs typeface="Arial"/>
                        </a:rPr>
                        <a:t> </a:t>
                      </a:r>
                      <a:r>
                        <a:rPr sz="1200" b="1" dirty="0">
                          <a:latin typeface="Arial"/>
                          <a:cs typeface="Arial"/>
                        </a:rPr>
                        <a:t>1</a:t>
                      </a:r>
                      <a:endParaRPr sz="1200">
                        <a:latin typeface="Arial"/>
                        <a:cs typeface="Arial"/>
                      </a:endParaRPr>
                    </a:p>
                  </a:txBody>
                  <a:tcPr marL="0" marR="0" marT="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xmlns="" val="10001"/>
                  </a:ext>
                </a:extLst>
              </a:tr>
              <a:tr h="189611">
                <a:tc>
                  <a:txBody>
                    <a:bodyPr/>
                    <a:lstStyle/>
                    <a:p>
                      <a:pPr marL="13970" algn="ctr">
                        <a:lnSpc>
                          <a:spcPts val="1330"/>
                        </a:lnSpc>
                      </a:pPr>
                      <a:r>
                        <a:rPr sz="1200" b="1" spc="-10" dirty="0">
                          <a:latin typeface="Arial"/>
                          <a:cs typeface="Arial"/>
                        </a:rPr>
                        <a:t>P</a:t>
                      </a:r>
                      <a:r>
                        <a:rPr sz="1200" b="1" dirty="0">
                          <a:latin typeface="Arial"/>
                          <a:cs typeface="Arial"/>
                        </a:rPr>
                        <a:t>a</a:t>
                      </a:r>
                      <a:r>
                        <a:rPr sz="1200" b="1" spc="5" dirty="0">
                          <a:latin typeface="Arial"/>
                          <a:cs typeface="Arial"/>
                        </a:rPr>
                        <a:t>g</a:t>
                      </a:r>
                      <a:r>
                        <a:rPr sz="1200" b="1" dirty="0">
                          <a:latin typeface="Arial"/>
                          <a:cs typeface="Arial"/>
                        </a:rPr>
                        <a:t>e</a:t>
                      </a:r>
                      <a:r>
                        <a:rPr sz="1200" b="1" spc="-65" dirty="0">
                          <a:latin typeface="Arial"/>
                          <a:cs typeface="Arial"/>
                        </a:rPr>
                        <a:t> </a:t>
                      </a:r>
                      <a:r>
                        <a:rPr sz="1200" b="1" dirty="0">
                          <a:latin typeface="Arial"/>
                          <a:cs typeface="Arial"/>
                        </a:rPr>
                        <a:t>2</a:t>
                      </a:r>
                      <a:endParaRPr sz="1200">
                        <a:latin typeface="Arial"/>
                        <a:cs typeface="Arial"/>
                      </a:endParaRPr>
                    </a:p>
                  </a:txBody>
                  <a:tcPr marL="0" marR="0" marT="0"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200151">
                <a:tc>
                  <a:txBody>
                    <a:bodyPr/>
                    <a:lstStyle/>
                    <a:p>
                      <a:pPr marL="13970" algn="ctr">
                        <a:lnSpc>
                          <a:spcPts val="1435"/>
                        </a:lnSpc>
                      </a:pPr>
                      <a:r>
                        <a:rPr sz="1200" b="1" spc="-10" dirty="0">
                          <a:latin typeface="Arial"/>
                          <a:cs typeface="Arial"/>
                        </a:rPr>
                        <a:t>P</a:t>
                      </a:r>
                      <a:r>
                        <a:rPr sz="1200" b="1" dirty="0">
                          <a:latin typeface="Arial"/>
                          <a:cs typeface="Arial"/>
                        </a:rPr>
                        <a:t>a</a:t>
                      </a:r>
                      <a:r>
                        <a:rPr sz="1200" b="1" spc="10" dirty="0">
                          <a:latin typeface="Arial"/>
                          <a:cs typeface="Arial"/>
                        </a:rPr>
                        <a:t>g</a:t>
                      </a:r>
                      <a:r>
                        <a:rPr sz="1200" b="1" dirty="0">
                          <a:latin typeface="Arial"/>
                          <a:cs typeface="Arial"/>
                        </a:rPr>
                        <a:t>e</a:t>
                      </a:r>
                      <a:r>
                        <a:rPr sz="1200" b="1" spc="-70" dirty="0">
                          <a:latin typeface="Arial"/>
                          <a:cs typeface="Arial"/>
                        </a:rPr>
                        <a:t> </a:t>
                      </a:r>
                      <a:r>
                        <a:rPr sz="1200" b="1" dirty="0">
                          <a:latin typeface="Arial"/>
                          <a:cs typeface="Arial"/>
                        </a:rPr>
                        <a:t>3</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tcPr>
                </a:tc>
                <a:extLst>
                  <a:ext uri="{0D108BD9-81ED-4DB2-BD59-A6C34878D82A}">
                    <a16:rowId xmlns:a16="http://schemas.microsoft.com/office/drawing/2014/main" xmlns="" val="10003"/>
                  </a:ext>
                </a:extLst>
              </a:tr>
              <a:tr h="181737">
                <a:tc>
                  <a:txBody>
                    <a:bodyPr/>
                    <a:lstStyle/>
                    <a:p>
                      <a:pPr marL="13970" algn="ctr">
                        <a:lnSpc>
                          <a:spcPts val="1330"/>
                        </a:lnSpc>
                      </a:pPr>
                      <a:r>
                        <a:rPr sz="1200" b="1" spc="-10" dirty="0">
                          <a:latin typeface="Arial"/>
                          <a:cs typeface="Arial"/>
                        </a:rPr>
                        <a:t>P</a:t>
                      </a:r>
                      <a:r>
                        <a:rPr sz="1200" b="1" dirty="0">
                          <a:latin typeface="Arial"/>
                          <a:cs typeface="Arial"/>
                        </a:rPr>
                        <a:t>a</a:t>
                      </a:r>
                      <a:r>
                        <a:rPr sz="1200" b="1" spc="5" dirty="0">
                          <a:latin typeface="Arial"/>
                          <a:cs typeface="Arial"/>
                        </a:rPr>
                        <a:t>g</a:t>
                      </a:r>
                      <a:r>
                        <a:rPr sz="1200" b="1" dirty="0">
                          <a:latin typeface="Arial"/>
                          <a:cs typeface="Arial"/>
                        </a:rPr>
                        <a:t>e</a:t>
                      </a:r>
                      <a:r>
                        <a:rPr sz="1200" b="1" spc="-65" dirty="0">
                          <a:latin typeface="Arial"/>
                          <a:cs typeface="Arial"/>
                        </a:rPr>
                        <a:t> </a:t>
                      </a:r>
                      <a:r>
                        <a:rPr sz="1200" b="1" dirty="0">
                          <a:latin typeface="Arial"/>
                          <a:cs typeface="Arial"/>
                        </a:rPr>
                        <a:t>4</a:t>
                      </a:r>
                      <a:endParaRPr sz="1200">
                        <a:latin typeface="Arial"/>
                        <a:cs typeface="Arial"/>
                      </a:endParaRPr>
                    </a:p>
                  </a:txBody>
                  <a:tcPr marL="0" marR="0" marT="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xmlns="" val="10004"/>
                  </a:ext>
                </a:extLst>
              </a:tr>
              <a:tr h="191262">
                <a:tc>
                  <a:txBody>
                    <a:bodyPr/>
                    <a:lstStyle/>
                    <a:p>
                      <a:pPr marL="13970" algn="ctr">
                        <a:lnSpc>
                          <a:spcPts val="1405"/>
                        </a:lnSpc>
                      </a:pPr>
                      <a:r>
                        <a:rPr sz="1200" b="1" spc="-10" dirty="0">
                          <a:latin typeface="Arial"/>
                          <a:cs typeface="Arial"/>
                        </a:rPr>
                        <a:t>P</a:t>
                      </a:r>
                      <a:r>
                        <a:rPr sz="1200" b="1" dirty="0">
                          <a:latin typeface="Arial"/>
                          <a:cs typeface="Arial"/>
                        </a:rPr>
                        <a:t>a</a:t>
                      </a:r>
                      <a:r>
                        <a:rPr sz="1200" b="1" spc="10" dirty="0">
                          <a:latin typeface="Arial"/>
                          <a:cs typeface="Arial"/>
                        </a:rPr>
                        <a:t>g</a:t>
                      </a:r>
                      <a:r>
                        <a:rPr sz="1200" b="1" dirty="0">
                          <a:latin typeface="Arial"/>
                          <a:cs typeface="Arial"/>
                        </a:rPr>
                        <a:t>e</a:t>
                      </a:r>
                      <a:r>
                        <a:rPr sz="1200" b="1" spc="-70" dirty="0">
                          <a:latin typeface="Arial"/>
                          <a:cs typeface="Arial"/>
                        </a:rPr>
                        <a:t> </a:t>
                      </a:r>
                      <a:r>
                        <a:rPr sz="1200" b="1" dirty="0">
                          <a:latin typeface="Arial"/>
                          <a:cs typeface="Arial"/>
                        </a:rPr>
                        <a:t>5</a:t>
                      </a:r>
                      <a:endParaRPr sz="1200">
                        <a:latin typeface="Arial"/>
                        <a:cs typeface="Arial"/>
                      </a:endParaRPr>
                    </a:p>
                  </a:txBody>
                  <a:tcPr marL="0" marR="0" marT="0"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tcPr>
                </a:tc>
                <a:extLst>
                  <a:ext uri="{0D108BD9-81ED-4DB2-BD59-A6C34878D82A}">
                    <a16:rowId xmlns:a16="http://schemas.microsoft.com/office/drawing/2014/main" xmlns="" val="10005"/>
                  </a:ext>
                </a:extLst>
              </a:tr>
              <a:tr h="190500">
                <a:tc>
                  <a:txBody>
                    <a:bodyPr/>
                    <a:lstStyle/>
                    <a:p>
                      <a:pPr marL="13970" algn="ctr">
                        <a:lnSpc>
                          <a:spcPts val="1400"/>
                        </a:lnSpc>
                      </a:pPr>
                      <a:r>
                        <a:rPr sz="1200" b="1" spc="-10" dirty="0">
                          <a:latin typeface="Arial"/>
                          <a:cs typeface="Arial"/>
                        </a:rPr>
                        <a:t>P</a:t>
                      </a:r>
                      <a:r>
                        <a:rPr sz="1200" b="1" dirty="0">
                          <a:latin typeface="Arial"/>
                          <a:cs typeface="Arial"/>
                        </a:rPr>
                        <a:t>a</a:t>
                      </a:r>
                      <a:r>
                        <a:rPr sz="1200" b="1" spc="10" dirty="0">
                          <a:latin typeface="Arial"/>
                          <a:cs typeface="Arial"/>
                        </a:rPr>
                        <a:t>g</a:t>
                      </a:r>
                      <a:r>
                        <a:rPr sz="1200" b="1" dirty="0">
                          <a:latin typeface="Arial"/>
                          <a:cs typeface="Arial"/>
                        </a:rPr>
                        <a:t>e</a:t>
                      </a:r>
                      <a:r>
                        <a:rPr sz="1200" b="1" spc="-70" dirty="0">
                          <a:latin typeface="Arial"/>
                          <a:cs typeface="Arial"/>
                        </a:rPr>
                        <a:t> </a:t>
                      </a:r>
                      <a:r>
                        <a:rPr sz="1200" b="1" dirty="0">
                          <a:latin typeface="Arial"/>
                          <a:cs typeface="Arial"/>
                        </a:rPr>
                        <a:t>6</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6"/>
                  </a:ext>
                </a:extLst>
              </a:tr>
              <a:tr h="167512">
                <a:tc>
                  <a:txBody>
                    <a:bodyPr/>
                    <a:lstStyle/>
                    <a:p>
                      <a:pPr marL="13970" algn="ctr">
                        <a:lnSpc>
                          <a:spcPts val="1195"/>
                        </a:lnSpc>
                      </a:pPr>
                      <a:r>
                        <a:rPr sz="1200" b="1" spc="-10" dirty="0">
                          <a:latin typeface="Arial"/>
                          <a:cs typeface="Arial"/>
                        </a:rPr>
                        <a:t>P</a:t>
                      </a:r>
                      <a:r>
                        <a:rPr sz="1200" b="1" dirty="0">
                          <a:latin typeface="Arial"/>
                          <a:cs typeface="Arial"/>
                        </a:rPr>
                        <a:t>a</a:t>
                      </a:r>
                      <a:r>
                        <a:rPr sz="1200" b="1" spc="10" dirty="0">
                          <a:latin typeface="Arial"/>
                          <a:cs typeface="Arial"/>
                        </a:rPr>
                        <a:t>g</a:t>
                      </a:r>
                      <a:r>
                        <a:rPr sz="1200" b="1" dirty="0">
                          <a:latin typeface="Arial"/>
                          <a:cs typeface="Arial"/>
                        </a:rPr>
                        <a:t>e</a:t>
                      </a:r>
                      <a:r>
                        <a:rPr sz="1200" b="1" spc="-70" dirty="0">
                          <a:latin typeface="Arial"/>
                          <a:cs typeface="Arial"/>
                        </a:rPr>
                        <a:t> </a:t>
                      </a:r>
                      <a:r>
                        <a:rPr sz="1200" b="1" dirty="0">
                          <a:latin typeface="Arial"/>
                          <a:cs typeface="Arial"/>
                        </a:rPr>
                        <a:t>7</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7"/>
                  </a:ext>
                </a:extLst>
              </a:tr>
            </a:tbl>
          </a:graphicData>
        </a:graphic>
      </p:graphicFrame>
      <p:graphicFrame>
        <p:nvGraphicFramePr>
          <p:cNvPr id="10" name="object 10"/>
          <p:cNvGraphicFramePr>
            <a:graphicFrameLocks noGrp="1"/>
          </p:cNvGraphicFramePr>
          <p:nvPr/>
        </p:nvGraphicFramePr>
        <p:xfrm>
          <a:off x="7051738" y="1990788"/>
          <a:ext cx="770890" cy="741298"/>
        </p:xfrm>
        <a:graphic>
          <a:graphicData uri="http://schemas.openxmlformats.org/drawingml/2006/table">
            <a:tbl>
              <a:tblPr firstRow="1" bandRow="1">
                <a:tableStyleId>{2D5ABB26-0587-4C30-8999-92F81FD0307C}</a:tableStyleId>
              </a:tblPr>
              <a:tblGrid>
                <a:gridCol w="770890">
                  <a:extLst>
                    <a:ext uri="{9D8B030D-6E8A-4147-A177-3AD203B41FA5}">
                      <a16:colId xmlns:a16="http://schemas.microsoft.com/office/drawing/2014/main" xmlns="" val="20000"/>
                    </a:ext>
                  </a:extLst>
                </a:gridCol>
              </a:tblGrid>
              <a:tr h="192024">
                <a:tc>
                  <a:txBody>
                    <a:bodyPr/>
                    <a:lstStyle/>
                    <a:p>
                      <a:pPr marR="69215" algn="r">
                        <a:lnSpc>
                          <a:spcPts val="1410"/>
                        </a:lnSpc>
                      </a:pPr>
                      <a:r>
                        <a:rPr sz="1200" b="1" spc="-5" dirty="0">
                          <a:latin typeface="Arial"/>
                          <a:cs typeface="Arial"/>
                        </a:rPr>
                        <a:t>B</a:t>
                      </a:r>
                      <a:r>
                        <a:rPr sz="1200" b="1" dirty="0">
                          <a:latin typeface="Arial"/>
                          <a:cs typeface="Arial"/>
                        </a:rPr>
                        <a:t>l</a:t>
                      </a:r>
                      <a:r>
                        <a:rPr sz="1200" b="1" spc="5" dirty="0">
                          <a:latin typeface="Arial"/>
                          <a:cs typeface="Arial"/>
                        </a:rPr>
                        <a:t>o</a:t>
                      </a:r>
                      <a:r>
                        <a:rPr sz="1200" b="1" dirty="0">
                          <a:latin typeface="Arial"/>
                          <a:cs typeface="Arial"/>
                        </a:rPr>
                        <a:t>ck</a:t>
                      </a:r>
                      <a:r>
                        <a:rPr sz="1200" b="1" spc="-90" dirty="0">
                          <a:latin typeface="Arial"/>
                          <a:cs typeface="Arial"/>
                        </a:rPr>
                        <a:t> </a:t>
                      </a: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tcPr>
                </a:tc>
                <a:extLst>
                  <a:ext uri="{0D108BD9-81ED-4DB2-BD59-A6C34878D82A}">
                    <a16:rowId xmlns:a16="http://schemas.microsoft.com/office/drawing/2014/main" xmlns="" val="10000"/>
                  </a:ext>
                </a:extLst>
              </a:tr>
              <a:tr h="191262">
                <a:tc>
                  <a:txBody>
                    <a:bodyPr/>
                    <a:lstStyle/>
                    <a:p>
                      <a:pPr marR="69215" algn="r">
                        <a:lnSpc>
                          <a:spcPts val="1405"/>
                        </a:lnSpc>
                      </a:pPr>
                      <a:r>
                        <a:rPr sz="1200" b="1" spc="-5" dirty="0">
                          <a:latin typeface="Arial"/>
                          <a:cs typeface="Arial"/>
                        </a:rPr>
                        <a:t>B</a:t>
                      </a:r>
                      <a:r>
                        <a:rPr sz="1200" b="1" dirty="0">
                          <a:latin typeface="Arial"/>
                          <a:cs typeface="Arial"/>
                        </a:rPr>
                        <a:t>l</a:t>
                      </a:r>
                      <a:r>
                        <a:rPr sz="1200" b="1" spc="5" dirty="0">
                          <a:latin typeface="Arial"/>
                          <a:cs typeface="Arial"/>
                        </a:rPr>
                        <a:t>o</a:t>
                      </a:r>
                      <a:r>
                        <a:rPr sz="1200" b="1" dirty="0">
                          <a:latin typeface="Arial"/>
                          <a:cs typeface="Arial"/>
                        </a:rPr>
                        <a:t>ck</a:t>
                      </a:r>
                      <a:r>
                        <a:rPr sz="1200" b="1" spc="-90" dirty="0">
                          <a:latin typeface="Arial"/>
                          <a:cs typeface="Arial"/>
                        </a:rPr>
                        <a:t> </a:t>
                      </a:r>
                      <a:r>
                        <a:rPr sz="1200" b="1" dirty="0">
                          <a:latin typeface="Arial"/>
                          <a:cs typeface="Arial"/>
                        </a:rPr>
                        <a:t>1</a:t>
                      </a:r>
                      <a:endParaRPr sz="1200">
                        <a:latin typeface="Arial"/>
                        <a:cs typeface="Arial"/>
                      </a:endParaRPr>
                    </a:p>
                  </a:txBody>
                  <a:tcPr marL="0" marR="0" marT="0"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0500">
                <a:tc>
                  <a:txBody>
                    <a:bodyPr/>
                    <a:lstStyle/>
                    <a:p>
                      <a:pPr marR="69215" algn="r">
                        <a:lnSpc>
                          <a:spcPts val="1400"/>
                        </a:lnSpc>
                      </a:pPr>
                      <a:r>
                        <a:rPr sz="1200" b="1" dirty="0">
                          <a:latin typeface="Arial"/>
                          <a:cs typeface="Arial"/>
                        </a:rPr>
                        <a:t>Bl</a:t>
                      </a:r>
                      <a:r>
                        <a:rPr sz="1200" b="1" spc="5" dirty="0">
                          <a:latin typeface="Arial"/>
                          <a:cs typeface="Arial"/>
                        </a:rPr>
                        <a:t>o</a:t>
                      </a:r>
                      <a:r>
                        <a:rPr sz="1200" b="1" dirty="0">
                          <a:latin typeface="Arial"/>
                          <a:cs typeface="Arial"/>
                        </a:rPr>
                        <a:t>ck</a:t>
                      </a:r>
                      <a:r>
                        <a:rPr sz="1200" b="1" spc="-90" dirty="0">
                          <a:latin typeface="Arial"/>
                          <a:cs typeface="Arial"/>
                        </a:rPr>
                        <a:t> </a:t>
                      </a:r>
                      <a:r>
                        <a:rPr sz="1200" b="1" dirty="0">
                          <a:latin typeface="Arial"/>
                          <a:cs typeface="Arial"/>
                        </a:rPr>
                        <a:t>2</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167512">
                <a:tc>
                  <a:txBody>
                    <a:bodyPr/>
                    <a:lstStyle/>
                    <a:p>
                      <a:pPr marR="69215" algn="r">
                        <a:lnSpc>
                          <a:spcPts val="1195"/>
                        </a:lnSpc>
                      </a:pPr>
                      <a:r>
                        <a:rPr sz="1200" b="1" spc="-5" dirty="0">
                          <a:latin typeface="Arial"/>
                          <a:cs typeface="Arial"/>
                        </a:rPr>
                        <a:t>B</a:t>
                      </a:r>
                      <a:r>
                        <a:rPr sz="1200" b="1" dirty="0">
                          <a:latin typeface="Arial"/>
                          <a:cs typeface="Arial"/>
                        </a:rPr>
                        <a:t>l</a:t>
                      </a:r>
                      <a:r>
                        <a:rPr sz="1200" b="1" spc="5" dirty="0">
                          <a:latin typeface="Arial"/>
                          <a:cs typeface="Arial"/>
                        </a:rPr>
                        <a:t>o</a:t>
                      </a:r>
                      <a:r>
                        <a:rPr sz="1200" b="1" dirty="0">
                          <a:latin typeface="Arial"/>
                          <a:cs typeface="Arial"/>
                        </a:rPr>
                        <a:t>ck</a:t>
                      </a:r>
                      <a:r>
                        <a:rPr sz="1200" b="1" spc="-90" dirty="0">
                          <a:latin typeface="Arial"/>
                          <a:cs typeface="Arial"/>
                        </a:rPr>
                        <a:t> </a:t>
                      </a:r>
                      <a:r>
                        <a:rPr sz="1200" b="1" dirty="0">
                          <a:latin typeface="Arial"/>
                          <a:cs typeface="Arial"/>
                        </a:rPr>
                        <a:t>3</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bl>
          </a:graphicData>
        </a:graphic>
      </p:graphicFrame>
      <p:sp>
        <p:nvSpPr>
          <p:cNvPr id="11" name="object 11"/>
          <p:cNvSpPr txBox="1"/>
          <p:nvPr/>
        </p:nvSpPr>
        <p:spPr>
          <a:xfrm>
            <a:off x="3422903" y="2034921"/>
            <a:ext cx="1151255" cy="385445"/>
          </a:xfrm>
          <a:prstGeom prst="rect">
            <a:avLst/>
          </a:prstGeom>
        </p:spPr>
        <p:txBody>
          <a:bodyPr vert="horz" wrap="square" lIns="0" tIns="23495" rIns="0" bIns="0" rtlCol="0">
            <a:spAutoFit/>
          </a:bodyPr>
          <a:lstStyle/>
          <a:p>
            <a:pPr marL="38100" marR="30480">
              <a:lnSpc>
                <a:spcPts val="1390"/>
              </a:lnSpc>
              <a:spcBef>
                <a:spcPts val="185"/>
              </a:spcBef>
            </a:pPr>
            <a:r>
              <a:rPr sz="1200" b="1" spc="-35" dirty="0">
                <a:latin typeface="Arial"/>
                <a:cs typeface="Arial"/>
              </a:rPr>
              <a:t>A</a:t>
            </a:r>
            <a:r>
              <a:rPr sz="1200" b="1" spc="5" dirty="0">
                <a:latin typeface="Arial"/>
                <a:cs typeface="Arial"/>
              </a:rPr>
              <a:t>dd</a:t>
            </a:r>
            <a:r>
              <a:rPr sz="1200" b="1" spc="-20" dirty="0">
                <a:latin typeface="Arial"/>
                <a:cs typeface="Arial"/>
              </a:rPr>
              <a:t>r</a:t>
            </a:r>
            <a:r>
              <a:rPr sz="1200" b="1" spc="-5" dirty="0">
                <a:latin typeface="Arial"/>
                <a:cs typeface="Arial"/>
              </a:rPr>
              <a:t>ess</a:t>
            </a:r>
            <a:r>
              <a:rPr sz="1200" b="1" spc="-85" dirty="0">
                <a:latin typeface="Arial"/>
                <a:cs typeface="Arial"/>
              </a:rPr>
              <a:t> </a:t>
            </a:r>
            <a:r>
              <a:rPr sz="1200" b="1" spc="-5" dirty="0">
                <a:latin typeface="Arial"/>
                <a:cs typeface="Arial"/>
              </a:rPr>
              <a:t>s</a:t>
            </a:r>
            <a:r>
              <a:rPr sz="1200" b="1" spc="5" dirty="0">
                <a:latin typeface="Arial"/>
                <a:cs typeface="Arial"/>
              </a:rPr>
              <a:t>p</a:t>
            </a:r>
            <a:r>
              <a:rPr sz="1200" b="1" spc="-5" dirty="0">
                <a:latin typeface="Arial"/>
                <a:cs typeface="Arial"/>
              </a:rPr>
              <a:t>ace  N</a:t>
            </a:r>
            <a:r>
              <a:rPr sz="1200" b="1" spc="-35" dirty="0">
                <a:latin typeface="Arial"/>
                <a:cs typeface="Arial"/>
              </a:rPr>
              <a:t> </a:t>
            </a:r>
            <a:r>
              <a:rPr sz="1200" b="1" dirty="0">
                <a:latin typeface="Arial"/>
                <a:cs typeface="Arial"/>
              </a:rPr>
              <a:t>=</a:t>
            </a:r>
            <a:r>
              <a:rPr sz="1200" b="1" spc="-40" dirty="0">
                <a:latin typeface="Arial"/>
                <a:cs typeface="Arial"/>
              </a:rPr>
              <a:t> </a:t>
            </a:r>
            <a:r>
              <a:rPr sz="1200" b="1" spc="-5" dirty="0">
                <a:latin typeface="Arial"/>
                <a:cs typeface="Arial"/>
              </a:rPr>
              <a:t>8K</a:t>
            </a:r>
            <a:r>
              <a:rPr sz="1200" b="1" spc="-30" dirty="0">
                <a:latin typeface="Arial"/>
                <a:cs typeface="Arial"/>
              </a:rPr>
              <a:t> </a:t>
            </a:r>
            <a:r>
              <a:rPr sz="1200" b="1" dirty="0">
                <a:latin typeface="Arial"/>
                <a:cs typeface="Arial"/>
              </a:rPr>
              <a:t>=</a:t>
            </a:r>
            <a:r>
              <a:rPr sz="1200" b="1" spc="-35" dirty="0">
                <a:latin typeface="Arial"/>
                <a:cs typeface="Arial"/>
              </a:rPr>
              <a:t> </a:t>
            </a:r>
            <a:r>
              <a:rPr sz="1200" b="1" spc="-10" dirty="0">
                <a:latin typeface="Arial"/>
                <a:cs typeface="Arial"/>
              </a:rPr>
              <a:t>2</a:t>
            </a:r>
            <a:r>
              <a:rPr sz="1200" b="1" spc="-15" baseline="20833" dirty="0">
                <a:latin typeface="Arial"/>
                <a:cs typeface="Arial"/>
              </a:rPr>
              <a:t>13</a:t>
            </a:r>
            <a:endParaRPr sz="1200" baseline="20833">
              <a:latin typeface="Arial"/>
              <a:cs typeface="Arial"/>
            </a:endParaRPr>
          </a:p>
        </p:txBody>
      </p:sp>
      <p:sp>
        <p:nvSpPr>
          <p:cNvPr id="12" name="object 12"/>
          <p:cNvSpPr txBox="1"/>
          <p:nvPr/>
        </p:nvSpPr>
        <p:spPr>
          <a:xfrm>
            <a:off x="5862573" y="2084323"/>
            <a:ext cx="1130935" cy="373380"/>
          </a:xfrm>
          <a:prstGeom prst="rect">
            <a:avLst/>
          </a:prstGeom>
        </p:spPr>
        <p:txBody>
          <a:bodyPr vert="horz" wrap="square" lIns="0" tIns="12700" rIns="0" bIns="0" rtlCol="0">
            <a:spAutoFit/>
          </a:bodyPr>
          <a:lstStyle/>
          <a:p>
            <a:pPr marL="38100">
              <a:lnSpc>
                <a:spcPts val="1370"/>
              </a:lnSpc>
              <a:spcBef>
                <a:spcPts val="100"/>
              </a:spcBef>
            </a:pPr>
            <a:r>
              <a:rPr sz="1200" b="1" spc="-10" dirty="0">
                <a:latin typeface="Arial"/>
                <a:cs typeface="Arial"/>
              </a:rPr>
              <a:t>Memory</a:t>
            </a:r>
            <a:r>
              <a:rPr sz="1200" b="1" spc="-75" dirty="0">
                <a:latin typeface="Arial"/>
                <a:cs typeface="Arial"/>
              </a:rPr>
              <a:t> </a:t>
            </a:r>
            <a:r>
              <a:rPr sz="1200" b="1" dirty="0">
                <a:latin typeface="Arial"/>
                <a:cs typeface="Arial"/>
              </a:rPr>
              <a:t>space</a:t>
            </a:r>
            <a:endParaRPr sz="1200">
              <a:latin typeface="Arial"/>
              <a:cs typeface="Arial"/>
            </a:endParaRPr>
          </a:p>
          <a:p>
            <a:pPr marL="38100">
              <a:lnSpc>
                <a:spcPts val="1370"/>
              </a:lnSpc>
            </a:pPr>
            <a:r>
              <a:rPr sz="1200" b="1" dirty="0">
                <a:latin typeface="Arial"/>
                <a:cs typeface="Arial"/>
              </a:rPr>
              <a:t>M</a:t>
            </a:r>
            <a:r>
              <a:rPr sz="1200" b="1" spc="-35" dirty="0">
                <a:latin typeface="Arial"/>
                <a:cs typeface="Arial"/>
              </a:rPr>
              <a:t> </a:t>
            </a:r>
            <a:r>
              <a:rPr sz="1200" b="1" dirty="0">
                <a:latin typeface="Arial"/>
                <a:cs typeface="Arial"/>
              </a:rPr>
              <a:t>=</a:t>
            </a:r>
            <a:r>
              <a:rPr sz="1200" b="1" spc="-25" dirty="0">
                <a:latin typeface="Arial"/>
                <a:cs typeface="Arial"/>
              </a:rPr>
              <a:t> </a:t>
            </a:r>
            <a:r>
              <a:rPr sz="1200" b="1" dirty="0">
                <a:latin typeface="Arial"/>
                <a:cs typeface="Arial"/>
              </a:rPr>
              <a:t>4K</a:t>
            </a:r>
            <a:r>
              <a:rPr sz="1200" b="1" spc="-65" dirty="0">
                <a:latin typeface="Arial"/>
                <a:cs typeface="Arial"/>
              </a:rPr>
              <a:t> </a:t>
            </a:r>
            <a:r>
              <a:rPr sz="1200" b="1" dirty="0">
                <a:latin typeface="Arial"/>
                <a:cs typeface="Arial"/>
              </a:rPr>
              <a:t>=</a:t>
            </a:r>
            <a:r>
              <a:rPr sz="1200" b="1" spc="-20" dirty="0">
                <a:latin typeface="Arial"/>
                <a:cs typeface="Arial"/>
              </a:rPr>
              <a:t> </a:t>
            </a:r>
            <a:r>
              <a:rPr sz="1200" b="1" spc="-10" dirty="0">
                <a:latin typeface="Arial"/>
                <a:cs typeface="Arial"/>
              </a:rPr>
              <a:t>2</a:t>
            </a:r>
            <a:r>
              <a:rPr sz="1200" b="1" spc="-15" baseline="20833" dirty="0">
                <a:latin typeface="Arial"/>
                <a:cs typeface="Arial"/>
              </a:rPr>
              <a:t>12</a:t>
            </a:r>
            <a:endParaRPr sz="1200" baseline="20833">
              <a:latin typeface="Arial"/>
              <a:cs typeface="Arial"/>
            </a:endParaRPr>
          </a:p>
        </p:txBody>
      </p:sp>
      <p:sp>
        <p:nvSpPr>
          <p:cNvPr id="13" name="object 13"/>
          <p:cNvSpPr txBox="1"/>
          <p:nvPr/>
        </p:nvSpPr>
        <p:spPr>
          <a:xfrm>
            <a:off x="2380233" y="4301744"/>
            <a:ext cx="28194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000</a:t>
            </a:r>
            <a:endParaRPr sz="1200">
              <a:latin typeface="Arial"/>
              <a:cs typeface="Arial"/>
            </a:endParaRPr>
          </a:p>
        </p:txBody>
      </p:sp>
      <p:sp>
        <p:nvSpPr>
          <p:cNvPr id="14" name="object 14"/>
          <p:cNvSpPr txBox="1"/>
          <p:nvPr/>
        </p:nvSpPr>
        <p:spPr>
          <a:xfrm>
            <a:off x="2380233" y="4478880"/>
            <a:ext cx="281940" cy="1383665"/>
          </a:xfrm>
          <a:prstGeom prst="rect">
            <a:avLst/>
          </a:prstGeom>
        </p:spPr>
        <p:txBody>
          <a:bodyPr vert="horz" wrap="square" lIns="0" tIns="36830" rIns="0" bIns="0" rtlCol="0">
            <a:spAutoFit/>
          </a:bodyPr>
          <a:lstStyle/>
          <a:p>
            <a:pPr marL="12700">
              <a:lnSpc>
                <a:spcPct val="100000"/>
              </a:lnSpc>
              <a:spcBef>
                <a:spcPts val="290"/>
              </a:spcBef>
            </a:pPr>
            <a:r>
              <a:rPr sz="1200" b="1" spc="-5" dirty="0">
                <a:latin typeface="Arial"/>
                <a:cs typeface="Arial"/>
              </a:rPr>
              <a:t>001</a:t>
            </a:r>
            <a:endParaRPr sz="1200">
              <a:latin typeface="Arial"/>
              <a:cs typeface="Arial"/>
            </a:endParaRPr>
          </a:p>
          <a:p>
            <a:pPr marL="12700">
              <a:lnSpc>
                <a:spcPct val="100000"/>
              </a:lnSpc>
              <a:spcBef>
                <a:spcPts val="190"/>
              </a:spcBef>
            </a:pPr>
            <a:r>
              <a:rPr sz="1200" b="1" dirty="0">
                <a:latin typeface="Arial"/>
                <a:cs typeface="Arial"/>
              </a:rPr>
              <a:t>010</a:t>
            </a:r>
            <a:endParaRPr sz="1200">
              <a:latin typeface="Arial"/>
              <a:cs typeface="Arial"/>
            </a:endParaRPr>
          </a:p>
          <a:p>
            <a:pPr marL="12700">
              <a:lnSpc>
                <a:spcPts val="1415"/>
              </a:lnSpc>
              <a:spcBef>
                <a:spcPts val="60"/>
              </a:spcBef>
            </a:pPr>
            <a:r>
              <a:rPr sz="1200" b="1" spc="-40" dirty="0">
                <a:latin typeface="Arial"/>
                <a:cs typeface="Arial"/>
              </a:rPr>
              <a:t>011</a:t>
            </a:r>
            <a:endParaRPr sz="1200">
              <a:latin typeface="Arial"/>
              <a:cs typeface="Arial"/>
            </a:endParaRPr>
          </a:p>
          <a:p>
            <a:pPr marL="12700">
              <a:lnSpc>
                <a:spcPts val="1415"/>
              </a:lnSpc>
            </a:pPr>
            <a:r>
              <a:rPr sz="1200" b="1" spc="-5" dirty="0">
                <a:latin typeface="Arial"/>
                <a:cs typeface="Arial"/>
              </a:rPr>
              <a:t>100</a:t>
            </a:r>
            <a:endParaRPr sz="1200">
              <a:latin typeface="Arial"/>
              <a:cs typeface="Arial"/>
            </a:endParaRPr>
          </a:p>
          <a:p>
            <a:pPr marL="12700">
              <a:lnSpc>
                <a:spcPct val="100000"/>
              </a:lnSpc>
              <a:spcBef>
                <a:spcPts val="95"/>
              </a:spcBef>
            </a:pPr>
            <a:r>
              <a:rPr sz="1200" b="1" dirty="0">
                <a:latin typeface="Arial"/>
                <a:cs typeface="Arial"/>
              </a:rPr>
              <a:t>101</a:t>
            </a:r>
            <a:endParaRPr sz="1200">
              <a:latin typeface="Arial"/>
              <a:cs typeface="Arial"/>
            </a:endParaRPr>
          </a:p>
          <a:p>
            <a:pPr marL="12700">
              <a:lnSpc>
                <a:spcPct val="100000"/>
              </a:lnSpc>
              <a:spcBef>
                <a:spcPts val="125"/>
              </a:spcBef>
            </a:pPr>
            <a:r>
              <a:rPr sz="1200" b="1" spc="-40" dirty="0">
                <a:latin typeface="Arial"/>
                <a:cs typeface="Arial"/>
              </a:rPr>
              <a:t>110</a:t>
            </a:r>
            <a:endParaRPr sz="1200">
              <a:latin typeface="Arial"/>
              <a:cs typeface="Arial"/>
            </a:endParaRPr>
          </a:p>
          <a:p>
            <a:pPr marL="12700">
              <a:lnSpc>
                <a:spcPct val="100000"/>
              </a:lnSpc>
            </a:pPr>
            <a:r>
              <a:rPr sz="1200" b="1" spc="-145" dirty="0">
                <a:latin typeface="Arial"/>
                <a:cs typeface="Arial"/>
              </a:rPr>
              <a:t>111</a:t>
            </a:r>
            <a:endParaRPr sz="1200">
              <a:latin typeface="Arial"/>
              <a:cs typeface="Arial"/>
            </a:endParaRPr>
          </a:p>
        </p:txBody>
      </p:sp>
      <p:graphicFrame>
        <p:nvGraphicFramePr>
          <p:cNvPr id="15" name="object 15"/>
          <p:cNvGraphicFramePr>
            <a:graphicFrameLocks noGrp="1"/>
          </p:cNvGraphicFramePr>
          <p:nvPr/>
        </p:nvGraphicFramePr>
        <p:xfrm>
          <a:off x="7472362" y="4479988"/>
          <a:ext cx="954405" cy="998218"/>
        </p:xfrm>
        <a:graphic>
          <a:graphicData uri="http://schemas.openxmlformats.org/drawingml/2006/table">
            <a:tbl>
              <a:tblPr firstRow="1" bandRow="1">
                <a:tableStyleId>{2D5ABB26-0587-4C30-8999-92F81FD0307C}</a:tableStyleId>
              </a:tblPr>
              <a:tblGrid>
                <a:gridCol w="954405">
                  <a:extLst>
                    <a:ext uri="{9D8B030D-6E8A-4147-A177-3AD203B41FA5}">
                      <a16:colId xmlns:a16="http://schemas.microsoft.com/office/drawing/2014/main" xmlns="" val="20000"/>
                    </a:ext>
                  </a:extLst>
                </a:gridCol>
              </a:tblGrid>
              <a:tr h="199136">
                <a:tc>
                  <a:txBody>
                    <a:bodyPr/>
                    <a:lstStyle/>
                    <a:p>
                      <a:pPr marL="154940">
                        <a:lnSpc>
                          <a:spcPts val="1435"/>
                        </a:lnSpc>
                      </a:pPr>
                      <a:r>
                        <a:rPr sz="1200" b="1" dirty="0">
                          <a:latin typeface="Arial"/>
                          <a:cs typeface="Arial"/>
                        </a:rPr>
                        <a:t>Bl</a:t>
                      </a:r>
                      <a:r>
                        <a:rPr sz="1200" b="1" spc="5" dirty="0">
                          <a:latin typeface="Arial"/>
                          <a:cs typeface="Arial"/>
                        </a:rPr>
                        <a:t>o</a:t>
                      </a:r>
                      <a:r>
                        <a:rPr sz="1200" b="1" dirty="0">
                          <a:latin typeface="Arial"/>
                          <a:cs typeface="Arial"/>
                        </a:rPr>
                        <a:t>ck</a:t>
                      </a:r>
                      <a:r>
                        <a:rPr sz="1200" b="1" spc="-85" dirty="0">
                          <a:latin typeface="Arial"/>
                          <a:cs typeface="Arial"/>
                        </a:rPr>
                        <a:t> </a:t>
                      </a: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tcPr>
                </a:tc>
                <a:extLst>
                  <a:ext uri="{0D108BD9-81ED-4DB2-BD59-A6C34878D82A}">
                    <a16:rowId xmlns:a16="http://schemas.microsoft.com/office/drawing/2014/main" xmlns="" val="10000"/>
                  </a:ext>
                </a:extLst>
              </a:tr>
              <a:tr h="198500">
                <a:tc>
                  <a:txBody>
                    <a:bodyPr/>
                    <a:lstStyle/>
                    <a:p>
                      <a:pPr marL="154940">
                        <a:lnSpc>
                          <a:spcPts val="1405"/>
                        </a:lnSpc>
                      </a:pPr>
                      <a:r>
                        <a:rPr sz="1200" b="1" dirty="0">
                          <a:latin typeface="Arial"/>
                          <a:cs typeface="Arial"/>
                        </a:rPr>
                        <a:t>Bl</a:t>
                      </a:r>
                      <a:r>
                        <a:rPr sz="1200" b="1" spc="5" dirty="0">
                          <a:latin typeface="Arial"/>
                          <a:cs typeface="Arial"/>
                        </a:rPr>
                        <a:t>o</a:t>
                      </a:r>
                      <a:r>
                        <a:rPr sz="1200" b="1" dirty="0">
                          <a:latin typeface="Arial"/>
                          <a:cs typeface="Arial"/>
                        </a:rPr>
                        <a:t>ck</a:t>
                      </a:r>
                      <a:r>
                        <a:rPr sz="1200" b="1" spc="-85" dirty="0">
                          <a:latin typeface="Arial"/>
                          <a:cs typeface="Arial"/>
                        </a:rPr>
                        <a:t> </a:t>
                      </a:r>
                      <a:r>
                        <a:rPr sz="1200" b="1" dirty="0">
                          <a:latin typeface="Arial"/>
                          <a:cs typeface="Arial"/>
                        </a:rPr>
                        <a:t>1</a:t>
                      </a:r>
                      <a:endParaRPr sz="1200">
                        <a:latin typeface="Arial"/>
                        <a:cs typeface="Arial"/>
                      </a:endParaRPr>
                    </a:p>
                  </a:txBody>
                  <a:tcPr marL="0" marR="0" marT="0"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89611">
                <a:tc>
                  <a:txBody>
                    <a:bodyPr/>
                    <a:lstStyle/>
                    <a:p>
                      <a:pPr marL="154940">
                        <a:lnSpc>
                          <a:spcPts val="1335"/>
                        </a:lnSpc>
                      </a:pPr>
                      <a:r>
                        <a:rPr sz="1200" b="1" dirty="0">
                          <a:latin typeface="Arial"/>
                          <a:cs typeface="Arial"/>
                        </a:rPr>
                        <a:t>Bl</a:t>
                      </a:r>
                      <a:r>
                        <a:rPr sz="1200" b="1" spc="5" dirty="0">
                          <a:latin typeface="Arial"/>
                          <a:cs typeface="Arial"/>
                        </a:rPr>
                        <a:t>o</a:t>
                      </a:r>
                      <a:r>
                        <a:rPr sz="1200" b="1" dirty="0">
                          <a:latin typeface="Arial"/>
                          <a:cs typeface="Arial"/>
                        </a:rPr>
                        <a:t>ck</a:t>
                      </a:r>
                      <a:r>
                        <a:rPr sz="1200" b="1" spc="-85" dirty="0">
                          <a:latin typeface="Arial"/>
                          <a:cs typeface="Arial"/>
                        </a:rPr>
                        <a:t> </a:t>
                      </a:r>
                      <a:r>
                        <a:rPr sz="1200" b="1" dirty="0">
                          <a:latin typeface="Arial"/>
                          <a:cs typeface="Arial"/>
                        </a:rPr>
                        <a:t>2</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169925">
                <a:tc>
                  <a:txBody>
                    <a:bodyPr/>
                    <a:lstStyle/>
                    <a:p>
                      <a:pPr marL="154940">
                        <a:lnSpc>
                          <a:spcPts val="1215"/>
                        </a:lnSpc>
                      </a:pPr>
                      <a:r>
                        <a:rPr sz="1200" b="1" dirty="0">
                          <a:latin typeface="Arial"/>
                          <a:cs typeface="Arial"/>
                        </a:rPr>
                        <a:t>Bl</a:t>
                      </a:r>
                      <a:r>
                        <a:rPr sz="1200" b="1" spc="5" dirty="0">
                          <a:latin typeface="Arial"/>
                          <a:cs typeface="Arial"/>
                        </a:rPr>
                        <a:t>o</a:t>
                      </a:r>
                      <a:r>
                        <a:rPr sz="1200" b="1" dirty="0">
                          <a:latin typeface="Arial"/>
                          <a:cs typeface="Arial"/>
                        </a:rPr>
                        <a:t>ck</a:t>
                      </a:r>
                      <a:r>
                        <a:rPr sz="1200" b="1" spc="-85" dirty="0">
                          <a:latin typeface="Arial"/>
                          <a:cs typeface="Arial"/>
                        </a:rPr>
                        <a:t> </a:t>
                      </a:r>
                      <a:r>
                        <a:rPr sz="1200" b="1" dirty="0">
                          <a:latin typeface="Arial"/>
                          <a:cs typeface="Arial"/>
                        </a:rPr>
                        <a:t>3</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r h="241046">
                <a:tc>
                  <a:txBody>
                    <a:bodyPr/>
                    <a:lstStyle/>
                    <a:p>
                      <a:pPr>
                        <a:lnSpc>
                          <a:spcPct val="100000"/>
                        </a:lnSpc>
                      </a:pPr>
                      <a:endParaRPr sz="1400">
                        <a:latin typeface="Times New Roman"/>
                        <a:cs typeface="Times New Roman"/>
                      </a:endParaRPr>
                    </a:p>
                  </a:txBody>
                  <a:tcPr marL="0" marR="0" marT="0" marB="0">
                    <a:lnT w="28575">
                      <a:solidFill>
                        <a:srgbClr val="000000"/>
                      </a:solidFill>
                      <a:prstDash val="solid"/>
                    </a:lnT>
                  </a:tcPr>
                </a:tc>
                <a:extLst>
                  <a:ext uri="{0D108BD9-81ED-4DB2-BD59-A6C34878D82A}">
                    <a16:rowId xmlns:a16="http://schemas.microsoft.com/office/drawing/2014/main" xmlns="" val="10004"/>
                  </a:ext>
                </a:extLst>
              </a:tr>
            </a:tbl>
          </a:graphicData>
        </a:graphic>
      </p:graphicFrame>
      <p:sp>
        <p:nvSpPr>
          <p:cNvPr id="16" name="object 16"/>
          <p:cNvSpPr txBox="1"/>
          <p:nvPr/>
        </p:nvSpPr>
        <p:spPr>
          <a:xfrm>
            <a:off x="7498080" y="5605271"/>
            <a:ext cx="966469" cy="198120"/>
          </a:xfrm>
          <a:prstGeom prst="rect">
            <a:avLst/>
          </a:prstGeom>
          <a:ln w="24384">
            <a:solidFill>
              <a:srgbClr val="000000"/>
            </a:solidFill>
          </a:ln>
        </p:spPr>
        <p:txBody>
          <a:bodyPr vert="horz" wrap="square" lIns="0" tIns="12700" rIns="0" bIns="0" rtlCol="0">
            <a:spAutoFit/>
          </a:bodyPr>
          <a:lstStyle/>
          <a:p>
            <a:pPr marL="253365">
              <a:lnSpc>
                <a:spcPct val="100000"/>
              </a:lnSpc>
              <a:spcBef>
                <a:spcPts val="100"/>
              </a:spcBef>
            </a:pPr>
            <a:r>
              <a:rPr sz="1200" b="1" spc="-10" dirty="0">
                <a:latin typeface="Arial"/>
                <a:cs typeface="Arial"/>
              </a:rPr>
              <a:t>MBR</a:t>
            </a:r>
            <a:endParaRPr sz="1200">
              <a:latin typeface="Arial"/>
              <a:cs typeface="Arial"/>
            </a:endParaRPr>
          </a:p>
        </p:txBody>
      </p:sp>
      <p:sp>
        <p:nvSpPr>
          <p:cNvPr id="17" name="object 17"/>
          <p:cNvSpPr txBox="1"/>
          <p:nvPr/>
        </p:nvSpPr>
        <p:spPr>
          <a:xfrm>
            <a:off x="4974335" y="4904232"/>
            <a:ext cx="341630" cy="186055"/>
          </a:xfrm>
          <a:prstGeom prst="rect">
            <a:avLst/>
          </a:prstGeom>
          <a:ln w="24383">
            <a:solidFill>
              <a:srgbClr val="000000"/>
            </a:solidFill>
          </a:ln>
        </p:spPr>
        <p:txBody>
          <a:bodyPr vert="horz" wrap="square" lIns="0" tIns="0" rIns="0" bIns="0" rtlCol="0">
            <a:spAutoFit/>
          </a:bodyPr>
          <a:lstStyle/>
          <a:p>
            <a:pPr marL="57150">
              <a:lnSpc>
                <a:spcPts val="1410"/>
              </a:lnSpc>
            </a:pPr>
            <a:r>
              <a:rPr sz="1200" b="1" dirty="0">
                <a:latin typeface="Arial"/>
                <a:cs typeface="Arial"/>
              </a:rPr>
              <a:t>0</a:t>
            </a:r>
            <a:r>
              <a:rPr sz="1200" b="1" spc="-70" dirty="0">
                <a:latin typeface="Arial"/>
                <a:cs typeface="Arial"/>
              </a:rPr>
              <a:t> </a:t>
            </a:r>
            <a:r>
              <a:rPr sz="1200" b="1" dirty="0">
                <a:latin typeface="Arial"/>
                <a:cs typeface="Arial"/>
              </a:rPr>
              <a:t>1</a:t>
            </a:r>
            <a:endParaRPr sz="1200">
              <a:latin typeface="Arial"/>
              <a:cs typeface="Arial"/>
            </a:endParaRPr>
          </a:p>
        </p:txBody>
      </p:sp>
      <p:sp>
        <p:nvSpPr>
          <p:cNvPr id="18" name="object 18"/>
          <p:cNvSpPr txBox="1"/>
          <p:nvPr/>
        </p:nvSpPr>
        <p:spPr>
          <a:xfrm>
            <a:off x="5315711" y="4904232"/>
            <a:ext cx="1393190" cy="186055"/>
          </a:xfrm>
          <a:prstGeom prst="rect">
            <a:avLst/>
          </a:prstGeom>
          <a:ln w="24384">
            <a:solidFill>
              <a:srgbClr val="000000"/>
            </a:solidFill>
          </a:ln>
        </p:spPr>
        <p:txBody>
          <a:bodyPr vert="horz" wrap="square" lIns="0" tIns="0" rIns="0" bIns="0" rtlCol="0">
            <a:spAutoFit/>
          </a:bodyPr>
          <a:lstStyle/>
          <a:p>
            <a:pPr marL="139700">
              <a:lnSpc>
                <a:spcPts val="1410"/>
              </a:lnSpc>
            </a:pPr>
            <a:r>
              <a:rPr sz="1200" b="1" dirty="0">
                <a:latin typeface="Arial"/>
                <a:cs typeface="Arial"/>
              </a:rPr>
              <a:t>0</a:t>
            </a:r>
            <a:r>
              <a:rPr sz="1200" b="1" spc="-30" dirty="0">
                <a:latin typeface="Arial"/>
                <a:cs typeface="Arial"/>
              </a:rPr>
              <a:t> </a:t>
            </a:r>
            <a:r>
              <a:rPr sz="1200" b="1" dirty="0">
                <a:latin typeface="Arial"/>
                <a:cs typeface="Arial"/>
              </a:rPr>
              <a:t>1</a:t>
            </a:r>
            <a:r>
              <a:rPr sz="1200" b="1" spc="-30" dirty="0">
                <a:latin typeface="Arial"/>
                <a:cs typeface="Arial"/>
              </a:rPr>
              <a:t> </a:t>
            </a:r>
            <a:r>
              <a:rPr sz="1200" b="1" dirty="0">
                <a:latin typeface="Arial"/>
                <a:cs typeface="Arial"/>
              </a:rPr>
              <a:t>0</a:t>
            </a:r>
            <a:r>
              <a:rPr sz="1200" b="1" spc="-30" dirty="0">
                <a:latin typeface="Arial"/>
                <a:cs typeface="Arial"/>
              </a:rPr>
              <a:t> </a:t>
            </a:r>
            <a:r>
              <a:rPr sz="1200" b="1" dirty="0">
                <a:latin typeface="Arial"/>
                <a:cs typeface="Arial"/>
              </a:rPr>
              <a:t>1</a:t>
            </a:r>
            <a:r>
              <a:rPr sz="1200" b="1" spc="-25" dirty="0">
                <a:latin typeface="Arial"/>
                <a:cs typeface="Arial"/>
              </a:rPr>
              <a:t> </a:t>
            </a:r>
            <a:r>
              <a:rPr sz="1200" b="1" dirty="0">
                <a:latin typeface="Arial"/>
                <a:cs typeface="Arial"/>
              </a:rPr>
              <a:t>0</a:t>
            </a:r>
            <a:r>
              <a:rPr sz="1200" b="1" spc="-30" dirty="0">
                <a:latin typeface="Arial"/>
                <a:cs typeface="Arial"/>
              </a:rPr>
              <a:t> </a:t>
            </a:r>
            <a:r>
              <a:rPr sz="1200" b="1" dirty="0">
                <a:latin typeface="Arial"/>
                <a:cs typeface="Arial"/>
              </a:rPr>
              <a:t>1</a:t>
            </a:r>
            <a:r>
              <a:rPr sz="1200" b="1" spc="-30" dirty="0">
                <a:latin typeface="Arial"/>
                <a:cs typeface="Arial"/>
              </a:rPr>
              <a:t> </a:t>
            </a:r>
            <a:r>
              <a:rPr sz="1200" b="1" dirty="0">
                <a:latin typeface="Arial"/>
                <a:cs typeface="Arial"/>
              </a:rPr>
              <a:t>0</a:t>
            </a:r>
            <a:r>
              <a:rPr sz="1200" b="1" spc="-30" dirty="0">
                <a:latin typeface="Arial"/>
                <a:cs typeface="Arial"/>
              </a:rPr>
              <a:t> </a:t>
            </a:r>
            <a:r>
              <a:rPr sz="1200" b="1" dirty="0">
                <a:latin typeface="Arial"/>
                <a:cs typeface="Arial"/>
              </a:rPr>
              <a:t>0</a:t>
            </a:r>
            <a:r>
              <a:rPr sz="1200" b="1" spc="-25" dirty="0">
                <a:latin typeface="Arial"/>
                <a:cs typeface="Arial"/>
              </a:rPr>
              <a:t> </a:t>
            </a:r>
            <a:r>
              <a:rPr sz="1200" b="1" dirty="0">
                <a:latin typeface="Arial"/>
                <a:cs typeface="Arial"/>
              </a:rPr>
              <a:t>1</a:t>
            </a:r>
            <a:r>
              <a:rPr sz="1200" b="1" spc="-30" dirty="0">
                <a:latin typeface="Arial"/>
                <a:cs typeface="Arial"/>
              </a:rPr>
              <a:t> </a:t>
            </a:r>
            <a:r>
              <a:rPr sz="1200" b="1" dirty="0">
                <a:latin typeface="Arial"/>
                <a:cs typeface="Arial"/>
              </a:rPr>
              <a:t>1</a:t>
            </a:r>
            <a:endParaRPr sz="1200">
              <a:latin typeface="Arial"/>
              <a:cs typeface="Arial"/>
            </a:endParaRPr>
          </a:p>
        </p:txBody>
      </p:sp>
      <p:sp>
        <p:nvSpPr>
          <p:cNvPr id="19" name="object 19"/>
          <p:cNvSpPr/>
          <p:nvPr/>
        </p:nvSpPr>
        <p:spPr>
          <a:xfrm>
            <a:off x="2895600" y="3678935"/>
            <a:ext cx="3127375" cy="170815"/>
          </a:xfrm>
          <a:custGeom>
            <a:avLst/>
            <a:gdLst/>
            <a:ahLst/>
            <a:cxnLst/>
            <a:rect l="l" t="t" r="r" b="b"/>
            <a:pathLst>
              <a:path w="3127375" h="170814">
                <a:moveTo>
                  <a:pt x="0" y="170687"/>
                </a:moveTo>
                <a:lnTo>
                  <a:pt x="3126867" y="170687"/>
                </a:lnTo>
                <a:lnTo>
                  <a:pt x="3126867" y="0"/>
                </a:lnTo>
                <a:lnTo>
                  <a:pt x="0" y="0"/>
                </a:lnTo>
                <a:lnTo>
                  <a:pt x="0" y="170687"/>
                </a:lnTo>
                <a:close/>
              </a:path>
            </a:pathLst>
          </a:custGeom>
          <a:ln w="24384">
            <a:solidFill>
              <a:srgbClr val="000000"/>
            </a:solidFill>
          </a:ln>
        </p:spPr>
        <p:txBody>
          <a:bodyPr wrap="square" lIns="0" tIns="0" rIns="0" bIns="0" rtlCol="0"/>
          <a:lstStyle/>
          <a:p>
            <a:endParaRPr/>
          </a:p>
        </p:txBody>
      </p:sp>
      <p:sp>
        <p:nvSpPr>
          <p:cNvPr id="20" name="object 20"/>
          <p:cNvSpPr txBox="1"/>
          <p:nvPr/>
        </p:nvSpPr>
        <p:spPr>
          <a:xfrm>
            <a:off x="2895600" y="3678935"/>
            <a:ext cx="802005" cy="170815"/>
          </a:xfrm>
          <a:prstGeom prst="rect">
            <a:avLst/>
          </a:prstGeom>
          <a:ln w="24383">
            <a:solidFill>
              <a:srgbClr val="000000"/>
            </a:solidFill>
          </a:ln>
        </p:spPr>
        <p:txBody>
          <a:bodyPr vert="horz" wrap="square" lIns="0" tIns="0" rIns="0" bIns="0" rtlCol="0">
            <a:spAutoFit/>
          </a:bodyPr>
          <a:lstStyle/>
          <a:p>
            <a:pPr marL="167005">
              <a:lnSpc>
                <a:spcPts val="1345"/>
              </a:lnSpc>
            </a:pPr>
            <a:r>
              <a:rPr sz="1200" b="1" spc="-5" dirty="0">
                <a:latin typeface="Arial"/>
                <a:cs typeface="Arial"/>
              </a:rPr>
              <a:t>1</a:t>
            </a:r>
            <a:r>
              <a:rPr sz="1200" b="1" spc="265" dirty="0">
                <a:latin typeface="Arial"/>
                <a:cs typeface="Arial"/>
              </a:rPr>
              <a:t> </a:t>
            </a:r>
            <a:r>
              <a:rPr sz="1200" b="1" spc="-5" dirty="0">
                <a:latin typeface="Arial"/>
                <a:cs typeface="Arial"/>
              </a:rPr>
              <a:t>0</a:t>
            </a:r>
            <a:r>
              <a:rPr sz="1200" b="1" spc="260" dirty="0">
                <a:latin typeface="Arial"/>
                <a:cs typeface="Arial"/>
              </a:rPr>
              <a:t> </a:t>
            </a:r>
            <a:r>
              <a:rPr sz="1200" b="1" spc="-5" dirty="0">
                <a:latin typeface="Arial"/>
                <a:cs typeface="Arial"/>
              </a:rPr>
              <a:t>1</a:t>
            </a:r>
            <a:endParaRPr sz="1200">
              <a:latin typeface="Arial"/>
              <a:cs typeface="Arial"/>
            </a:endParaRPr>
          </a:p>
        </p:txBody>
      </p:sp>
      <p:sp>
        <p:nvSpPr>
          <p:cNvPr id="21" name="object 21"/>
          <p:cNvSpPr/>
          <p:nvPr/>
        </p:nvSpPr>
        <p:spPr>
          <a:xfrm>
            <a:off x="3697223" y="3678935"/>
            <a:ext cx="2338070" cy="170815"/>
          </a:xfrm>
          <a:custGeom>
            <a:avLst/>
            <a:gdLst/>
            <a:ahLst/>
            <a:cxnLst/>
            <a:rect l="l" t="t" r="r" b="b"/>
            <a:pathLst>
              <a:path w="2338070" h="170814">
                <a:moveTo>
                  <a:pt x="0" y="170687"/>
                </a:moveTo>
                <a:lnTo>
                  <a:pt x="2337816" y="170687"/>
                </a:lnTo>
                <a:lnTo>
                  <a:pt x="2337816" y="0"/>
                </a:lnTo>
                <a:lnTo>
                  <a:pt x="0" y="0"/>
                </a:lnTo>
                <a:lnTo>
                  <a:pt x="0" y="170687"/>
                </a:lnTo>
                <a:close/>
              </a:path>
            </a:pathLst>
          </a:custGeom>
          <a:ln w="24384">
            <a:solidFill>
              <a:srgbClr val="000000"/>
            </a:solidFill>
          </a:ln>
        </p:spPr>
        <p:txBody>
          <a:bodyPr wrap="square" lIns="0" tIns="0" rIns="0" bIns="0" rtlCol="0"/>
          <a:lstStyle/>
          <a:p>
            <a:endParaRPr/>
          </a:p>
        </p:txBody>
      </p:sp>
      <p:sp>
        <p:nvSpPr>
          <p:cNvPr id="22" name="object 22"/>
          <p:cNvSpPr txBox="1"/>
          <p:nvPr/>
        </p:nvSpPr>
        <p:spPr>
          <a:xfrm>
            <a:off x="3709415" y="3658361"/>
            <a:ext cx="2301240" cy="208279"/>
          </a:xfrm>
          <a:prstGeom prst="rect">
            <a:avLst/>
          </a:prstGeom>
        </p:spPr>
        <p:txBody>
          <a:bodyPr vert="horz" wrap="square" lIns="0" tIns="12700" rIns="0" bIns="0" rtlCol="0">
            <a:spAutoFit/>
          </a:bodyPr>
          <a:lstStyle/>
          <a:p>
            <a:pPr marL="163830">
              <a:lnSpc>
                <a:spcPct val="100000"/>
              </a:lnSpc>
              <a:spcBef>
                <a:spcPts val="100"/>
              </a:spcBef>
            </a:pPr>
            <a:r>
              <a:rPr sz="1200" b="1" spc="-5" dirty="0">
                <a:latin typeface="Arial"/>
                <a:cs typeface="Arial"/>
              </a:rPr>
              <a:t>0</a:t>
            </a:r>
            <a:r>
              <a:rPr sz="1200" b="1" spc="310" dirty="0">
                <a:latin typeface="Arial"/>
                <a:cs typeface="Arial"/>
              </a:rPr>
              <a:t> </a:t>
            </a:r>
            <a:r>
              <a:rPr sz="1200" b="1" spc="-5" dirty="0">
                <a:latin typeface="Arial"/>
                <a:cs typeface="Arial"/>
              </a:rPr>
              <a:t>1</a:t>
            </a:r>
            <a:r>
              <a:rPr sz="1200" b="1" spc="310" dirty="0">
                <a:latin typeface="Arial"/>
                <a:cs typeface="Arial"/>
              </a:rPr>
              <a:t> </a:t>
            </a:r>
            <a:r>
              <a:rPr sz="1200" b="1" spc="-5" dirty="0">
                <a:latin typeface="Arial"/>
                <a:cs typeface="Arial"/>
              </a:rPr>
              <a:t>0</a:t>
            </a:r>
            <a:r>
              <a:rPr sz="1200" b="1" spc="310" dirty="0">
                <a:latin typeface="Arial"/>
                <a:cs typeface="Arial"/>
              </a:rPr>
              <a:t> </a:t>
            </a:r>
            <a:r>
              <a:rPr sz="1200" b="1" spc="-5" dirty="0">
                <a:latin typeface="Arial"/>
                <a:cs typeface="Arial"/>
              </a:rPr>
              <a:t>1</a:t>
            </a:r>
            <a:r>
              <a:rPr sz="1200" b="1" spc="340" dirty="0">
                <a:latin typeface="Arial"/>
                <a:cs typeface="Arial"/>
              </a:rPr>
              <a:t> </a:t>
            </a:r>
            <a:r>
              <a:rPr sz="1200" b="1" spc="-5" dirty="0">
                <a:latin typeface="Arial"/>
                <a:cs typeface="Arial"/>
              </a:rPr>
              <a:t>0</a:t>
            </a:r>
            <a:r>
              <a:rPr sz="1200" b="1" spc="315" dirty="0">
                <a:latin typeface="Arial"/>
                <a:cs typeface="Arial"/>
              </a:rPr>
              <a:t> </a:t>
            </a:r>
            <a:r>
              <a:rPr sz="1200" b="1" spc="-5" dirty="0">
                <a:latin typeface="Arial"/>
                <a:cs typeface="Arial"/>
              </a:rPr>
              <a:t>1</a:t>
            </a:r>
            <a:r>
              <a:rPr sz="1200" b="1" spc="310" dirty="0">
                <a:latin typeface="Arial"/>
                <a:cs typeface="Arial"/>
              </a:rPr>
              <a:t> </a:t>
            </a:r>
            <a:r>
              <a:rPr sz="1200" b="1" spc="-5" dirty="0">
                <a:latin typeface="Arial"/>
                <a:cs typeface="Arial"/>
              </a:rPr>
              <a:t>0</a:t>
            </a:r>
            <a:r>
              <a:rPr sz="1200" b="1" spc="315" dirty="0">
                <a:latin typeface="Arial"/>
                <a:cs typeface="Arial"/>
              </a:rPr>
              <a:t> </a:t>
            </a:r>
            <a:r>
              <a:rPr sz="1200" b="1" spc="-5" dirty="0">
                <a:latin typeface="Arial"/>
                <a:cs typeface="Arial"/>
              </a:rPr>
              <a:t>0</a:t>
            </a:r>
            <a:r>
              <a:rPr sz="1200" b="1" spc="310" dirty="0">
                <a:latin typeface="Arial"/>
                <a:cs typeface="Arial"/>
              </a:rPr>
              <a:t> </a:t>
            </a:r>
            <a:r>
              <a:rPr sz="1200" b="1" spc="-5" dirty="0">
                <a:latin typeface="Arial"/>
                <a:cs typeface="Arial"/>
              </a:rPr>
              <a:t>1</a:t>
            </a:r>
            <a:r>
              <a:rPr sz="1200" b="1" spc="315" dirty="0">
                <a:latin typeface="Arial"/>
                <a:cs typeface="Arial"/>
              </a:rPr>
              <a:t> </a:t>
            </a:r>
            <a:r>
              <a:rPr sz="1200" b="1" spc="-5" dirty="0">
                <a:latin typeface="Arial"/>
                <a:cs typeface="Arial"/>
              </a:rPr>
              <a:t>1</a:t>
            </a:r>
            <a:endParaRPr sz="1200">
              <a:latin typeface="Arial"/>
              <a:cs typeface="Arial"/>
            </a:endParaRPr>
          </a:p>
        </p:txBody>
      </p:sp>
      <p:sp>
        <p:nvSpPr>
          <p:cNvPr id="23" name="object 23"/>
          <p:cNvSpPr txBox="1"/>
          <p:nvPr/>
        </p:nvSpPr>
        <p:spPr>
          <a:xfrm>
            <a:off x="1699005" y="4010025"/>
            <a:ext cx="612775" cy="373380"/>
          </a:xfrm>
          <a:prstGeom prst="rect">
            <a:avLst/>
          </a:prstGeom>
        </p:spPr>
        <p:txBody>
          <a:bodyPr vert="horz" wrap="square" lIns="0" tIns="33019" rIns="0" bIns="0" rtlCol="0">
            <a:spAutoFit/>
          </a:bodyPr>
          <a:lstStyle/>
          <a:p>
            <a:pPr marL="12700" marR="5080">
              <a:lnSpc>
                <a:spcPts val="1300"/>
              </a:lnSpc>
              <a:spcBef>
                <a:spcPts val="259"/>
              </a:spcBef>
            </a:pPr>
            <a:r>
              <a:rPr sz="1200" b="1" spc="-35" dirty="0">
                <a:latin typeface="Arial"/>
                <a:cs typeface="Arial"/>
              </a:rPr>
              <a:t>Table </a:t>
            </a:r>
            <a:r>
              <a:rPr sz="1200" b="1" spc="-30" dirty="0">
                <a:latin typeface="Arial"/>
                <a:cs typeface="Arial"/>
              </a:rPr>
              <a:t> </a:t>
            </a:r>
            <a:r>
              <a:rPr sz="1200" b="1" spc="-5" dirty="0">
                <a:latin typeface="Arial"/>
                <a:cs typeface="Arial"/>
              </a:rPr>
              <a:t>a</a:t>
            </a:r>
            <a:r>
              <a:rPr sz="1200" b="1" spc="5" dirty="0">
                <a:latin typeface="Arial"/>
                <a:cs typeface="Arial"/>
              </a:rPr>
              <a:t>dd</a:t>
            </a:r>
            <a:r>
              <a:rPr sz="1200" b="1" spc="-20" dirty="0">
                <a:latin typeface="Arial"/>
                <a:cs typeface="Arial"/>
              </a:rPr>
              <a:t>r</a:t>
            </a:r>
            <a:r>
              <a:rPr sz="1200" b="1" spc="-5" dirty="0">
                <a:latin typeface="Arial"/>
                <a:cs typeface="Arial"/>
              </a:rPr>
              <a:t>ess</a:t>
            </a:r>
            <a:endParaRPr sz="1200">
              <a:latin typeface="Arial"/>
              <a:cs typeface="Arial"/>
            </a:endParaRPr>
          </a:p>
        </p:txBody>
      </p:sp>
      <p:sp>
        <p:nvSpPr>
          <p:cNvPr id="24" name="object 24"/>
          <p:cNvSpPr/>
          <p:nvPr/>
        </p:nvSpPr>
        <p:spPr>
          <a:xfrm>
            <a:off x="8031480" y="5279135"/>
            <a:ext cx="0" cy="213360"/>
          </a:xfrm>
          <a:custGeom>
            <a:avLst/>
            <a:gdLst/>
            <a:ahLst/>
            <a:cxnLst/>
            <a:rect l="l" t="t" r="r" b="b"/>
            <a:pathLst>
              <a:path h="213360">
                <a:moveTo>
                  <a:pt x="0" y="0"/>
                </a:moveTo>
                <a:lnTo>
                  <a:pt x="0" y="213359"/>
                </a:lnTo>
              </a:path>
            </a:pathLst>
          </a:custGeom>
          <a:ln w="24384">
            <a:solidFill>
              <a:srgbClr val="000000"/>
            </a:solidFill>
          </a:ln>
        </p:spPr>
        <p:txBody>
          <a:bodyPr wrap="square" lIns="0" tIns="0" rIns="0" bIns="0" rtlCol="0"/>
          <a:lstStyle/>
          <a:p>
            <a:endParaRPr/>
          </a:p>
        </p:txBody>
      </p:sp>
      <p:grpSp>
        <p:nvGrpSpPr>
          <p:cNvPr id="25" name="object 25"/>
          <p:cNvGrpSpPr/>
          <p:nvPr/>
        </p:nvGrpSpPr>
        <p:grpSpPr>
          <a:xfrm>
            <a:off x="2478023" y="3840479"/>
            <a:ext cx="5621020" cy="2627630"/>
            <a:chOff x="2478023" y="3840479"/>
            <a:chExt cx="5621020" cy="2627630"/>
          </a:xfrm>
        </p:grpSpPr>
        <p:pic>
          <p:nvPicPr>
            <p:cNvPr id="26" name="object 26"/>
            <p:cNvPicPr/>
            <p:nvPr/>
          </p:nvPicPr>
          <p:blipFill>
            <a:blip r:embed="rId2" cstate="print"/>
            <a:stretch>
              <a:fillRect/>
            </a:stretch>
          </p:blipFill>
          <p:spPr>
            <a:xfrm>
              <a:off x="2478023" y="4203191"/>
              <a:ext cx="121919" cy="106680"/>
            </a:xfrm>
            <a:prstGeom prst="rect">
              <a:avLst/>
            </a:prstGeom>
          </p:spPr>
        </p:pic>
        <p:sp>
          <p:nvSpPr>
            <p:cNvPr id="27" name="object 27"/>
            <p:cNvSpPr/>
            <p:nvPr/>
          </p:nvSpPr>
          <p:spPr>
            <a:xfrm>
              <a:off x="2529839" y="4053839"/>
              <a:ext cx="807720" cy="170815"/>
            </a:xfrm>
            <a:custGeom>
              <a:avLst/>
              <a:gdLst/>
              <a:ahLst/>
              <a:cxnLst/>
              <a:rect l="l" t="t" r="r" b="b"/>
              <a:pathLst>
                <a:path w="807720" h="170814">
                  <a:moveTo>
                    <a:pt x="0" y="170561"/>
                  </a:moveTo>
                  <a:lnTo>
                    <a:pt x="0" y="0"/>
                  </a:lnTo>
                  <a:lnTo>
                    <a:pt x="807212" y="0"/>
                  </a:lnTo>
                </a:path>
              </a:pathLst>
            </a:custGeom>
            <a:ln w="24384">
              <a:solidFill>
                <a:srgbClr val="000000"/>
              </a:solidFill>
            </a:ln>
          </p:spPr>
          <p:txBody>
            <a:bodyPr wrap="square" lIns="0" tIns="0" rIns="0" bIns="0" rtlCol="0"/>
            <a:lstStyle/>
            <a:p>
              <a:endParaRPr/>
            </a:p>
          </p:txBody>
        </p:sp>
        <p:pic>
          <p:nvPicPr>
            <p:cNvPr id="28" name="object 28"/>
            <p:cNvPicPr/>
            <p:nvPr/>
          </p:nvPicPr>
          <p:blipFill>
            <a:blip r:embed="rId3" cstate="print"/>
            <a:stretch>
              <a:fillRect/>
            </a:stretch>
          </p:blipFill>
          <p:spPr>
            <a:xfrm>
              <a:off x="3828287" y="4203191"/>
              <a:ext cx="118872" cy="106680"/>
            </a:xfrm>
            <a:prstGeom prst="rect">
              <a:avLst/>
            </a:prstGeom>
          </p:spPr>
        </p:pic>
        <p:sp>
          <p:nvSpPr>
            <p:cNvPr id="29" name="object 29"/>
            <p:cNvSpPr/>
            <p:nvPr/>
          </p:nvSpPr>
          <p:spPr>
            <a:xfrm>
              <a:off x="3880103" y="3861815"/>
              <a:ext cx="2160905" cy="509270"/>
            </a:xfrm>
            <a:custGeom>
              <a:avLst/>
              <a:gdLst/>
              <a:ahLst/>
              <a:cxnLst/>
              <a:rect l="l" t="t" r="r" b="b"/>
              <a:pathLst>
                <a:path w="2160904" h="509270">
                  <a:moveTo>
                    <a:pt x="0" y="361441"/>
                  </a:moveTo>
                  <a:lnTo>
                    <a:pt x="0" y="191642"/>
                  </a:lnTo>
                  <a:lnTo>
                    <a:pt x="348996" y="191642"/>
                  </a:lnTo>
                </a:path>
                <a:path w="2160904" h="509270">
                  <a:moveTo>
                    <a:pt x="1429258" y="0"/>
                  </a:moveTo>
                  <a:lnTo>
                    <a:pt x="1429258" y="508888"/>
                  </a:lnTo>
                  <a:lnTo>
                    <a:pt x="2160905" y="508888"/>
                  </a:lnTo>
                </a:path>
              </a:pathLst>
            </a:custGeom>
            <a:ln w="24384">
              <a:solidFill>
                <a:srgbClr val="000000"/>
              </a:solidFill>
            </a:ln>
          </p:spPr>
          <p:txBody>
            <a:bodyPr wrap="square" lIns="0" tIns="0" rIns="0" bIns="0" rtlCol="0"/>
            <a:lstStyle/>
            <a:p>
              <a:endParaRPr/>
            </a:p>
          </p:txBody>
        </p:sp>
        <p:pic>
          <p:nvPicPr>
            <p:cNvPr id="30" name="object 30"/>
            <p:cNvPicPr/>
            <p:nvPr/>
          </p:nvPicPr>
          <p:blipFill>
            <a:blip r:embed="rId4" cstate="print"/>
            <a:stretch>
              <a:fillRect/>
            </a:stretch>
          </p:blipFill>
          <p:spPr>
            <a:xfrm>
              <a:off x="5986271" y="4779263"/>
              <a:ext cx="121920" cy="106680"/>
            </a:xfrm>
            <a:prstGeom prst="rect">
              <a:avLst/>
            </a:prstGeom>
          </p:spPr>
        </p:pic>
        <p:sp>
          <p:nvSpPr>
            <p:cNvPr id="31" name="object 31"/>
            <p:cNvSpPr/>
            <p:nvPr/>
          </p:nvSpPr>
          <p:spPr>
            <a:xfrm>
              <a:off x="6047232" y="4383023"/>
              <a:ext cx="0" cy="405765"/>
            </a:xfrm>
            <a:custGeom>
              <a:avLst/>
              <a:gdLst/>
              <a:ahLst/>
              <a:cxnLst/>
              <a:rect l="l" t="t" r="r" b="b"/>
              <a:pathLst>
                <a:path h="405764">
                  <a:moveTo>
                    <a:pt x="0" y="0"/>
                  </a:moveTo>
                  <a:lnTo>
                    <a:pt x="0" y="405383"/>
                  </a:lnTo>
                </a:path>
              </a:pathLst>
            </a:custGeom>
            <a:ln w="24384">
              <a:solidFill>
                <a:srgbClr val="000000"/>
              </a:solidFill>
            </a:ln>
          </p:spPr>
          <p:txBody>
            <a:bodyPr wrap="square" lIns="0" tIns="0" rIns="0" bIns="0" rtlCol="0"/>
            <a:lstStyle/>
            <a:p>
              <a:endParaRPr/>
            </a:p>
          </p:txBody>
        </p:sp>
        <p:pic>
          <p:nvPicPr>
            <p:cNvPr id="32" name="object 32"/>
            <p:cNvPicPr/>
            <p:nvPr/>
          </p:nvPicPr>
          <p:blipFill>
            <a:blip r:embed="rId5" cstate="print"/>
            <a:stretch>
              <a:fillRect/>
            </a:stretch>
          </p:blipFill>
          <p:spPr>
            <a:xfrm>
              <a:off x="3288791" y="6059423"/>
              <a:ext cx="118872" cy="106679"/>
            </a:xfrm>
            <a:prstGeom prst="rect">
              <a:avLst/>
            </a:prstGeom>
          </p:spPr>
        </p:pic>
        <p:sp>
          <p:nvSpPr>
            <p:cNvPr id="33" name="object 33"/>
            <p:cNvSpPr/>
            <p:nvPr/>
          </p:nvSpPr>
          <p:spPr>
            <a:xfrm>
              <a:off x="5081016" y="4779263"/>
              <a:ext cx="121920" cy="106680"/>
            </a:xfrm>
            <a:custGeom>
              <a:avLst/>
              <a:gdLst/>
              <a:ahLst/>
              <a:cxnLst/>
              <a:rect l="l" t="t" r="r" b="b"/>
              <a:pathLst>
                <a:path w="121920" h="106679">
                  <a:moveTo>
                    <a:pt x="61849" y="0"/>
                  </a:moveTo>
                  <a:lnTo>
                    <a:pt x="45974" y="635"/>
                  </a:lnTo>
                  <a:lnTo>
                    <a:pt x="30225" y="2286"/>
                  </a:lnTo>
                  <a:lnTo>
                    <a:pt x="14859" y="5206"/>
                  </a:lnTo>
                  <a:lnTo>
                    <a:pt x="0" y="9143"/>
                  </a:lnTo>
                  <a:lnTo>
                    <a:pt x="61849" y="106680"/>
                  </a:lnTo>
                  <a:lnTo>
                    <a:pt x="121920" y="8636"/>
                  </a:lnTo>
                  <a:lnTo>
                    <a:pt x="107442" y="4825"/>
                  </a:lnTo>
                  <a:lnTo>
                    <a:pt x="92456" y="2159"/>
                  </a:lnTo>
                  <a:lnTo>
                    <a:pt x="77343" y="508"/>
                  </a:lnTo>
                  <a:lnTo>
                    <a:pt x="61849" y="0"/>
                  </a:lnTo>
                  <a:close/>
                </a:path>
              </a:pathLst>
            </a:custGeom>
            <a:solidFill>
              <a:srgbClr val="000000"/>
            </a:solidFill>
          </p:spPr>
          <p:txBody>
            <a:bodyPr wrap="square" lIns="0" tIns="0" rIns="0" bIns="0" rtlCol="0"/>
            <a:lstStyle/>
            <a:p>
              <a:endParaRPr/>
            </a:p>
          </p:txBody>
        </p:sp>
        <p:sp>
          <p:nvSpPr>
            <p:cNvPr id="34" name="object 34"/>
            <p:cNvSpPr/>
            <p:nvPr/>
          </p:nvSpPr>
          <p:spPr>
            <a:xfrm>
              <a:off x="3343655" y="4629911"/>
              <a:ext cx="1795780" cy="1826260"/>
            </a:xfrm>
            <a:custGeom>
              <a:avLst/>
              <a:gdLst/>
              <a:ahLst/>
              <a:cxnLst/>
              <a:rect l="l" t="t" r="r" b="b"/>
              <a:pathLst>
                <a:path w="1795779" h="1826260">
                  <a:moveTo>
                    <a:pt x="1795272" y="12192"/>
                  </a:moveTo>
                  <a:lnTo>
                    <a:pt x="1795272" y="158495"/>
                  </a:lnTo>
                </a:path>
                <a:path w="1795779" h="1826260">
                  <a:moveTo>
                    <a:pt x="1788795" y="0"/>
                  </a:moveTo>
                  <a:lnTo>
                    <a:pt x="1155192" y="0"/>
                  </a:lnTo>
                  <a:lnTo>
                    <a:pt x="1155192" y="1813166"/>
                  </a:lnTo>
                </a:path>
                <a:path w="1795779" h="1826260">
                  <a:moveTo>
                    <a:pt x="0" y="1825752"/>
                  </a:moveTo>
                  <a:lnTo>
                    <a:pt x="1151763" y="1825752"/>
                  </a:lnTo>
                </a:path>
              </a:pathLst>
            </a:custGeom>
            <a:ln w="24384">
              <a:solidFill>
                <a:srgbClr val="000000"/>
              </a:solidFill>
            </a:ln>
          </p:spPr>
          <p:txBody>
            <a:bodyPr wrap="square" lIns="0" tIns="0" rIns="0" bIns="0" rtlCol="0"/>
            <a:lstStyle/>
            <a:p>
              <a:endParaRPr/>
            </a:p>
          </p:txBody>
        </p:sp>
        <p:sp>
          <p:nvSpPr>
            <p:cNvPr id="35" name="object 35"/>
            <p:cNvSpPr/>
            <p:nvPr/>
          </p:nvSpPr>
          <p:spPr>
            <a:xfrm>
              <a:off x="7979664" y="5480303"/>
              <a:ext cx="119380" cy="106680"/>
            </a:xfrm>
            <a:custGeom>
              <a:avLst/>
              <a:gdLst/>
              <a:ahLst/>
              <a:cxnLst/>
              <a:rect l="l" t="t" r="r" b="b"/>
              <a:pathLst>
                <a:path w="119379" h="106679">
                  <a:moveTo>
                    <a:pt x="60325" y="0"/>
                  </a:moveTo>
                  <a:lnTo>
                    <a:pt x="44830" y="508"/>
                  </a:lnTo>
                  <a:lnTo>
                    <a:pt x="29463" y="2159"/>
                  </a:lnTo>
                  <a:lnTo>
                    <a:pt x="14477" y="5080"/>
                  </a:lnTo>
                  <a:lnTo>
                    <a:pt x="0" y="9017"/>
                  </a:lnTo>
                  <a:lnTo>
                    <a:pt x="60325" y="106299"/>
                  </a:lnTo>
                  <a:lnTo>
                    <a:pt x="118871" y="8509"/>
                  </a:lnTo>
                  <a:lnTo>
                    <a:pt x="104775" y="4826"/>
                  </a:lnTo>
                  <a:lnTo>
                    <a:pt x="90169" y="2159"/>
                  </a:lnTo>
                  <a:lnTo>
                    <a:pt x="75310" y="508"/>
                  </a:lnTo>
                  <a:lnTo>
                    <a:pt x="60325" y="0"/>
                  </a:lnTo>
                  <a:close/>
                </a:path>
              </a:pathLst>
            </a:custGeom>
            <a:solidFill>
              <a:srgbClr val="000000"/>
            </a:solidFill>
          </p:spPr>
          <p:txBody>
            <a:bodyPr wrap="square" lIns="0" tIns="0" rIns="0" bIns="0" rtlCol="0"/>
            <a:lstStyle/>
            <a:p>
              <a:endParaRPr/>
            </a:p>
          </p:txBody>
        </p:sp>
        <p:sp>
          <p:nvSpPr>
            <p:cNvPr id="36" name="object 36"/>
            <p:cNvSpPr/>
            <p:nvPr/>
          </p:nvSpPr>
          <p:spPr>
            <a:xfrm>
              <a:off x="6714744" y="4821935"/>
              <a:ext cx="405130" cy="186055"/>
            </a:xfrm>
            <a:custGeom>
              <a:avLst/>
              <a:gdLst/>
              <a:ahLst/>
              <a:cxnLst/>
              <a:rect l="l" t="t" r="r" b="b"/>
              <a:pathLst>
                <a:path w="405129" h="186054">
                  <a:moveTo>
                    <a:pt x="0" y="185546"/>
                  </a:moveTo>
                  <a:lnTo>
                    <a:pt x="404875" y="185546"/>
                  </a:lnTo>
                  <a:lnTo>
                    <a:pt x="404875" y="0"/>
                  </a:lnTo>
                </a:path>
              </a:pathLst>
            </a:custGeom>
            <a:ln w="24384">
              <a:solidFill>
                <a:srgbClr val="000000"/>
              </a:solidFill>
            </a:ln>
          </p:spPr>
          <p:txBody>
            <a:bodyPr wrap="square" lIns="0" tIns="0" rIns="0" bIns="0" rtlCol="0"/>
            <a:lstStyle/>
            <a:p>
              <a:endParaRPr/>
            </a:p>
          </p:txBody>
        </p:sp>
        <p:sp>
          <p:nvSpPr>
            <p:cNvPr id="37" name="object 37"/>
            <p:cNvSpPr/>
            <p:nvPr/>
          </p:nvSpPr>
          <p:spPr>
            <a:xfrm>
              <a:off x="7333488" y="4773167"/>
              <a:ext cx="149860" cy="88900"/>
            </a:xfrm>
            <a:custGeom>
              <a:avLst/>
              <a:gdLst/>
              <a:ahLst/>
              <a:cxnLst/>
              <a:rect l="l" t="t" r="r" b="b"/>
              <a:pathLst>
                <a:path w="149859" h="88900">
                  <a:moveTo>
                    <a:pt x="12700" y="0"/>
                  </a:moveTo>
                  <a:lnTo>
                    <a:pt x="7111" y="10794"/>
                  </a:lnTo>
                  <a:lnTo>
                    <a:pt x="3175" y="21970"/>
                  </a:lnTo>
                  <a:lnTo>
                    <a:pt x="761" y="33273"/>
                  </a:lnTo>
                  <a:lnTo>
                    <a:pt x="0" y="44830"/>
                  </a:lnTo>
                  <a:lnTo>
                    <a:pt x="761" y="56006"/>
                  </a:lnTo>
                  <a:lnTo>
                    <a:pt x="3047" y="67055"/>
                  </a:lnTo>
                  <a:lnTo>
                    <a:pt x="6730" y="77850"/>
                  </a:lnTo>
                  <a:lnTo>
                    <a:pt x="11937" y="88391"/>
                  </a:lnTo>
                  <a:lnTo>
                    <a:pt x="149351" y="44830"/>
                  </a:lnTo>
                  <a:lnTo>
                    <a:pt x="12700" y="0"/>
                  </a:lnTo>
                  <a:close/>
                </a:path>
              </a:pathLst>
            </a:custGeom>
            <a:solidFill>
              <a:srgbClr val="000000"/>
            </a:solidFill>
          </p:spPr>
          <p:txBody>
            <a:bodyPr wrap="square" lIns="0" tIns="0" rIns="0" bIns="0" rtlCol="0"/>
            <a:lstStyle/>
            <a:p>
              <a:endParaRPr/>
            </a:p>
          </p:txBody>
        </p:sp>
        <p:sp>
          <p:nvSpPr>
            <p:cNvPr id="38" name="object 38"/>
            <p:cNvSpPr/>
            <p:nvPr/>
          </p:nvSpPr>
          <p:spPr>
            <a:xfrm>
              <a:off x="3334511" y="3840479"/>
              <a:ext cx="3998595" cy="2621280"/>
            </a:xfrm>
            <a:custGeom>
              <a:avLst/>
              <a:gdLst/>
              <a:ahLst/>
              <a:cxnLst/>
              <a:rect l="l" t="t" r="r" b="b"/>
              <a:pathLst>
                <a:path w="3998595" h="2621279">
                  <a:moveTo>
                    <a:pt x="3792219" y="978916"/>
                  </a:moveTo>
                  <a:lnTo>
                    <a:pt x="3998594" y="978916"/>
                  </a:lnTo>
                </a:path>
                <a:path w="3998595" h="2621279">
                  <a:moveTo>
                    <a:pt x="19050" y="2551404"/>
                  </a:moveTo>
                  <a:lnTo>
                    <a:pt x="19050" y="2621216"/>
                  </a:lnTo>
                </a:path>
                <a:path w="3998595" h="2621279">
                  <a:moveTo>
                    <a:pt x="0" y="0"/>
                  </a:moveTo>
                  <a:lnTo>
                    <a:pt x="0" y="203073"/>
                  </a:lnTo>
                </a:path>
              </a:pathLst>
            </a:custGeom>
            <a:ln w="24384">
              <a:solidFill>
                <a:srgbClr val="000000"/>
              </a:solidFill>
            </a:ln>
          </p:spPr>
          <p:txBody>
            <a:bodyPr wrap="square" lIns="0" tIns="0" rIns="0" bIns="0" rtlCol="0"/>
            <a:lstStyle/>
            <a:p>
              <a:endParaRPr/>
            </a:p>
          </p:txBody>
        </p:sp>
      </p:grpSp>
      <p:sp>
        <p:nvSpPr>
          <p:cNvPr id="39" name="object 39"/>
          <p:cNvSpPr txBox="1"/>
          <p:nvPr/>
        </p:nvSpPr>
        <p:spPr>
          <a:xfrm>
            <a:off x="4305427" y="3945763"/>
            <a:ext cx="70294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P</a:t>
            </a:r>
            <a:r>
              <a:rPr sz="1200" b="1" spc="-20" dirty="0">
                <a:latin typeface="Arial"/>
                <a:cs typeface="Arial"/>
              </a:rPr>
              <a:t>r</a:t>
            </a:r>
            <a:r>
              <a:rPr sz="1200" b="1" dirty="0">
                <a:latin typeface="Arial"/>
                <a:cs typeface="Arial"/>
              </a:rPr>
              <a:t>ese</a:t>
            </a:r>
            <a:r>
              <a:rPr sz="1200" b="1" spc="-15" dirty="0">
                <a:latin typeface="Arial"/>
                <a:cs typeface="Arial"/>
              </a:rPr>
              <a:t>n</a:t>
            </a:r>
            <a:r>
              <a:rPr sz="1200" b="1" dirty="0">
                <a:latin typeface="Arial"/>
                <a:cs typeface="Arial"/>
              </a:rPr>
              <a:t>c</a:t>
            </a:r>
            <a:r>
              <a:rPr sz="1200" b="1" spc="-5" dirty="0">
                <a:latin typeface="Arial"/>
                <a:cs typeface="Arial"/>
              </a:rPr>
              <a:t>e</a:t>
            </a:r>
            <a:endParaRPr sz="1200">
              <a:latin typeface="Arial"/>
              <a:cs typeface="Arial"/>
            </a:endParaRPr>
          </a:p>
        </p:txBody>
      </p:sp>
      <p:sp>
        <p:nvSpPr>
          <p:cNvPr id="40" name="object 40"/>
          <p:cNvSpPr txBox="1"/>
          <p:nvPr/>
        </p:nvSpPr>
        <p:spPr>
          <a:xfrm>
            <a:off x="3697223" y="6181344"/>
            <a:ext cx="243840" cy="189230"/>
          </a:xfrm>
          <a:prstGeom prst="rect">
            <a:avLst/>
          </a:prstGeom>
          <a:ln w="24383">
            <a:solidFill>
              <a:srgbClr val="000000"/>
            </a:solidFill>
          </a:ln>
        </p:spPr>
        <p:txBody>
          <a:bodyPr vert="horz" wrap="square" lIns="0" tIns="15240" rIns="0" bIns="0" rtlCol="0">
            <a:spAutoFit/>
          </a:bodyPr>
          <a:lstStyle/>
          <a:p>
            <a:pPr marL="79375">
              <a:lnSpc>
                <a:spcPts val="1365"/>
              </a:lnSpc>
              <a:spcBef>
                <a:spcPts val="120"/>
              </a:spcBef>
            </a:pPr>
            <a:r>
              <a:rPr sz="1200" b="1" dirty="0">
                <a:latin typeface="Arial"/>
                <a:cs typeface="Arial"/>
              </a:rPr>
              <a:t>1</a:t>
            </a:r>
            <a:endParaRPr sz="1200">
              <a:latin typeface="Arial"/>
              <a:cs typeface="Arial"/>
            </a:endParaRPr>
          </a:p>
        </p:txBody>
      </p:sp>
      <p:sp>
        <p:nvSpPr>
          <p:cNvPr id="41" name="object 41"/>
          <p:cNvSpPr txBox="1"/>
          <p:nvPr/>
        </p:nvSpPr>
        <p:spPr>
          <a:xfrm>
            <a:off x="2895600" y="6181344"/>
            <a:ext cx="802005" cy="189230"/>
          </a:xfrm>
          <a:prstGeom prst="rect">
            <a:avLst/>
          </a:prstGeom>
          <a:ln w="24383">
            <a:solidFill>
              <a:srgbClr val="000000"/>
            </a:solidFill>
          </a:ln>
        </p:spPr>
        <p:txBody>
          <a:bodyPr vert="horz" wrap="square" lIns="0" tIns="27940" rIns="0" bIns="0" rtlCol="0">
            <a:spAutoFit/>
          </a:bodyPr>
          <a:lstStyle/>
          <a:p>
            <a:pPr marL="247015">
              <a:lnSpc>
                <a:spcPts val="1260"/>
              </a:lnSpc>
              <a:spcBef>
                <a:spcPts val="220"/>
              </a:spcBef>
            </a:pPr>
            <a:r>
              <a:rPr sz="1200" b="1" dirty="0">
                <a:latin typeface="Arial"/>
                <a:cs typeface="Arial"/>
              </a:rPr>
              <a:t>01</a:t>
            </a:r>
            <a:endParaRPr sz="1200">
              <a:latin typeface="Arial"/>
              <a:cs typeface="Arial"/>
            </a:endParaRPr>
          </a:p>
        </p:txBody>
      </p:sp>
      <p:sp>
        <p:nvSpPr>
          <p:cNvPr id="42" name="object 42"/>
          <p:cNvSpPr txBox="1"/>
          <p:nvPr/>
        </p:nvSpPr>
        <p:spPr>
          <a:xfrm>
            <a:off x="4305427" y="4104894"/>
            <a:ext cx="21336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b</a:t>
            </a:r>
            <a:r>
              <a:rPr sz="1200" b="1" dirty="0">
                <a:latin typeface="Arial"/>
                <a:cs typeface="Arial"/>
              </a:rPr>
              <a:t>it</a:t>
            </a:r>
            <a:endParaRPr sz="1200">
              <a:latin typeface="Arial"/>
              <a:cs typeface="Arial"/>
            </a:endParaRPr>
          </a:p>
        </p:txBody>
      </p:sp>
      <p:sp>
        <p:nvSpPr>
          <p:cNvPr id="43" name="object 43"/>
          <p:cNvSpPr txBox="1"/>
          <p:nvPr/>
        </p:nvSpPr>
        <p:spPr>
          <a:xfrm>
            <a:off x="2914269" y="3464432"/>
            <a:ext cx="2392680" cy="208279"/>
          </a:xfrm>
          <a:prstGeom prst="rect">
            <a:avLst/>
          </a:prstGeom>
        </p:spPr>
        <p:txBody>
          <a:bodyPr vert="horz" wrap="square" lIns="0" tIns="12700" rIns="0" bIns="0" rtlCol="0">
            <a:spAutoFit/>
          </a:bodyPr>
          <a:lstStyle/>
          <a:p>
            <a:pPr marL="12700">
              <a:lnSpc>
                <a:spcPct val="100000"/>
              </a:lnSpc>
              <a:spcBef>
                <a:spcPts val="100"/>
              </a:spcBef>
              <a:tabLst>
                <a:tab pos="1475740" algn="l"/>
              </a:tabLst>
            </a:pPr>
            <a:r>
              <a:rPr sz="1200" b="1" spc="-10" dirty="0">
                <a:latin typeface="Arial"/>
                <a:cs typeface="Arial"/>
              </a:rPr>
              <a:t>P</a:t>
            </a:r>
            <a:r>
              <a:rPr sz="1200" b="1" spc="-5" dirty="0">
                <a:latin typeface="Arial"/>
                <a:cs typeface="Arial"/>
              </a:rPr>
              <a:t>a</a:t>
            </a:r>
            <a:r>
              <a:rPr sz="1200" b="1" spc="5" dirty="0">
                <a:latin typeface="Arial"/>
                <a:cs typeface="Arial"/>
              </a:rPr>
              <a:t>g</a:t>
            </a:r>
            <a:r>
              <a:rPr sz="1200" b="1" spc="-5" dirty="0">
                <a:latin typeface="Arial"/>
                <a:cs typeface="Arial"/>
              </a:rPr>
              <a:t>e</a:t>
            </a:r>
            <a:r>
              <a:rPr sz="1200" b="1" spc="-40" dirty="0">
                <a:latin typeface="Arial"/>
                <a:cs typeface="Arial"/>
              </a:rPr>
              <a:t> </a:t>
            </a:r>
            <a:r>
              <a:rPr sz="1200" b="1" spc="-15" dirty="0">
                <a:latin typeface="Arial"/>
                <a:cs typeface="Arial"/>
              </a:rPr>
              <a:t>n</a:t>
            </a:r>
            <a:r>
              <a:rPr sz="1200" b="1" spc="5" dirty="0">
                <a:latin typeface="Arial"/>
                <a:cs typeface="Arial"/>
              </a:rPr>
              <a:t>o</a:t>
            </a:r>
            <a:r>
              <a:rPr sz="1200" b="1" dirty="0">
                <a:latin typeface="Arial"/>
                <a:cs typeface="Arial"/>
              </a:rPr>
              <a:t>.	</a:t>
            </a:r>
            <a:r>
              <a:rPr sz="1200" b="1" spc="5" dirty="0">
                <a:latin typeface="Arial"/>
                <a:cs typeface="Arial"/>
              </a:rPr>
              <a:t>L</a:t>
            </a:r>
            <a:r>
              <a:rPr sz="1200" b="1" dirty="0">
                <a:latin typeface="Arial"/>
                <a:cs typeface="Arial"/>
              </a:rPr>
              <a:t>i</a:t>
            </a:r>
            <a:r>
              <a:rPr sz="1200" b="1" spc="-15" dirty="0">
                <a:latin typeface="Arial"/>
                <a:cs typeface="Arial"/>
              </a:rPr>
              <a:t>n</a:t>
            </a:r>
            <a:r>
              <a:rPr sz="1200" b="1" spc="-5" dirty="0">
                <a:latin typeface="Arial"/>
                <a:cs typeface="Arial"/>
              </a:rPr>
              <a:t>e</a:t>
            </a:r>
            <a:r>
              <a:rPr sz="1200" b="1" spc="-65" dirty="0">
                <a:latin typeface="Arial"/>
                <a:cs typeface="Arial"/>
              </a:rPr>
              <a:t> </a:t>
            </a:r>
            <a:r>
              <a:rPr sz="1200" b="1" spc="-15" dirty="0">
                <a:latin typeface="Arial"/>
                <a:cs typeface="Arial"/>
              </a:rPr>
              <a:t>nu</a:t>
            </a:r>
            <a:r>
              <a:rPr sz="1200" b="1" spc="-20" dirty="0">
                <a:latin typeface="Arial"/>
                <a:cs typeface="Arial"/>
              </a:rPr>
              <a:t>m</a:t>
            </a:r>
            <a:r>
              <a:rPr sz="1200" b="1" spc="5" dirty="0">
                <a:latin typeface="Arial"/>
                <a:cs typeface="Arial"/>
              </a:rPr>
              <a:t>b</a:t>
            </a:r>
            <a:r>
              <a:rPr sz="1200" b="1" spc="-5" dirty="0">
                <a:latin typeface="Arial"/>
                <a:cs typeface="Arial"/>
              </a:rPr>
              <a:t>er</a:t>
            </a:r>
            <a:endParaRPr sz="1200">
              <a:latin typeface="Arial"/>
              <a:cs typeface="Arial"/>
            </a:endParaRPr>
          </a:p>
        </p:txBody>
      </p:sp>
      <p:sp>
        <p:nvSpPr>
          <p:cNvPr id="44" name="object 44"/>
          <p:cNvSpPr txBox="1"/>
          <p:nvPr/>
        </p:nvSpPr>
        <p:spPr>
          <a:xfrm>
            <a:off x="6149466" y="3637533"/>
            <a:ext cx="1115695" cy="208279"/>
          </a:xfrm>
          <a:prstGeom prst="rect">
            <a:avLst/>
          </a:prstGeom>
        </p:spPr>
        <p:txBody>
          <a:bodyPr vert="horz" wrap="square" lIns="0" tIns="12700" rIns="0" bIns="0" rtlCol="0">
            <a:spAutoFit/>
          </a:bodyPr>
          <a:lstStyle/>
          <a:p>
            <a:pPr marL="12700">
              <a:lnSpc>
                <a:spcPct val="100000"/>
              </a:lnSpc>
              <a:spcBef>
                <a:spcPts val="100"/>
              </a:spcBef>
            </a:pPr>
            <a:r>
              <a:rPr sz="1200" b="1" spc="-30" dirty="0">
                <a:latin typeface="Arial"/>
                <a:cs typeface="Arial"/>
              </a:rPr>
              <a:t>V</a:t>
            </a:r>
            <a:r>
              <a:rPr sz="1200" b="1" spc="-5" dirty="0">
                <a:latin typeface="Arial"/>
                <a:cs typeface="Arial"/>
              </a:rPr>
              <a:t>i</a:t>
            </a:r>
            <a:r>
              <a:rPr sz="1200" b="1" spc="-15" dirty="0">
                <a:latin typeface="Arial"/>
                <a:cs typeface="Arial"/>
              </a:rPr>
              <a:t>r</a:t>
            </a:r>
            <a:r>
              <a:rPr sz="1200" b="1" spc="5" dirty="0">
                <a:latin typeface="Arial"/>
                <a:cs typeface="Arial"/>
              </a:rPr>
              <a:t>t</a:t>
            </a:r>
            <a:r>
              <a:rPr sz="1200" b="1" spc="-15" dirty="0">
                <a:latin typeface="Arial"/>
                <a:cs typeface="Arial"/>
              </a:rPr>
              <a:t>u</a:t>
            </a:r>
            <a:r>
              <a:rPr sz="1200" b="1" dirty="0">
                <a:latin typeface="Arial"/>
                <a:cs typeface="Arial"/>
              </a:rPr>
              <a:t>al</a:t>
            </a:r>
            <a:r>
              <a:rPr sz="1200" b="1" spc="-70" dirty="0">
                <a:latin typeface="Arial"/>
                <a:cs typeface="Arial"/>
              </a:rPr>
              <a:t> </a:t>
            </a:r>
            <a:r>
              <a:rPr sz="1200" b="1" spc="-5" dirty="0">
                <a:latin typeface="Arial"/>
                <a:cs typeface="Arial"/>
              </a:rPr>
              <a:t>a</a:t>
            </a:r>
            <a:r>
              <a:rPr sz="1200" b="1" spc="5" dirty="0">
                <a:latin typeface="Arial"/>
                <a:cs typeface="Arial"/>
              </a:rPr>
              <a:t>dd</a:t>
            </a:r>
            <a:r>
              <a:rPr sz="1200" b="1" spc="-20" dirty="0">
                <a:latin typeface="Arial"/>
                <a:cs typeface="Arial"/>
              </a:rPr>
              <a:t>r</a:t>
            </a:r>
            <a:r>
              <a:rPr sz="1200" b="1" spc="-5" dirty="0">
                <a:latin typeface="Arial"/>
                <a:cs typeface="Arial"/>
              </a:rPr>
              <a:t>ess</a:t>
            </a:r>
            <a:endParaRPr sz="1200">
              <a:latin typeface="Arial"/>
              <a:cs typeface="Arial"/>
            </a:endParaRPr>
          </a:p>
        </p:txBody>
      </p:sp>
      <p:sp>
        <p:nvSpPr>
          <p:cNvPr id="45" name="object 45"/>
          <p:cNvSpPr txBox="1"/>
          <p:nvPr/>
        </p:nvSpPr>
        <p:spPr>
          <a:xfrm>
            <a:off x="5210683" y="5166105"/>
            <a:ext cx="1200150" cy="360680"/>
          </a:xfrm>
          <a:prstGeom prst="rect">
            <a:avLst/>
          </a:prstGeom>
        </p:spPr>
        <p:txBody>
          <a:bodyPr vert="horz" wrap="square" lIns="0" tIns="43180" rIns="0" bIns="0" rtlCol="0">
            <a:spAutoFit/>
          </a:bodyPr>
          <a:lstStyle/>
          <a:p>
            <a:pPr marL="12700" marR="5080">
              <a:lnSpc>
                <a:spcPts val="1200"/>
              </a:lnSpc>
              <a:spcBef>
                <a:spcPts val="340"/>
              </a:spcBef>
            </a:pPr>
            <a:r>
              <a:rPr sz="1200" b="1" spc="-5" dirty="0">
                <a:latin typeface="Arial"/>
                <a:cs typeface="Arial"/>
              </a:rPr>
              <a:t>Main </a:t>
            </a:r>
            <a:r>
              <a:rPr sz="1200" b="1" spc="-10" dirty="0">
                <a:latin typeface="Arial"/>
                <a:cs typeface="Arial"/>
              </a:rPr>
              <a:t>memory </a:t>
            </a:r>
            <a:r>
              <a:rPr sz="1200" b="1" spc="-5" dirty="0">
                <a:latin typeface="Arial"/>
                <a:cs typeface="Arial"/>
              </a:rPr>
              <a:t> a</a:t>
            </a:r>
            <a:r>
              <a:rPr sz="1200" b="1" spc="5" dirty="0">
                <a:latin typeface="Arial"/>
                <a:cs typeface="Arial"/>
              </a:rPr>
              <a:t>dd</a:t>
            </a:r>
            <a:r>
              <a:rPr sz="1200" b="1" spc="-20" dirty="0">
                <a:latin typeface="Arial"/>
                <a:cs typeface="Arial"/>
              </a:rPr>
              <a:t>r</a:t>
            </a:r>
            <a:r>
              <a:rPr sz="1200" b="1" spc="-5" dirty="0">
                <a:latin typeface="Arial"/>
                <a:cs typeface="Arial"/>
              </a:rPr>
              <a:t>ess</a:t>
            </a:r>
            <a:r>
              <a:rPr sz="1200" b="1" spc="-130" dirty="0">
                <a:latin typeface="Arial"/>
                <a:cs typeface="Arial"/>
              </a:rPr>
              <a:t> </a:t>
            </a:r>
            <a:r>
              <a:rPr sz="1200" b="1" spc="-20" dirty="0">
                <a:latin typeface="Arial"/>
                <a:cs typeface="Arial"/>
              </a:rPr>
              <a:t>r</a:t>
            </a:r>
            <a:r>
              <a:rPr sz="1200" b="1" spc="-5" dirty="0">
                <a:latin typeface="Arial"/>
                <a:cs typeface="Arial"/>
              </a:rPr>
              <a:t>e</a:t>
            </a:r>
            <a:r>
              <a:rPr sz="1200" b="1" spc="5" dirty="0">
                <a:latin typeface="Arial"/>
                <a:cs typeface="Arial"/>
              </a:rPr>
              <a:t>g</a:t>
            </a:r>
            <a:r>
              <a:rPr sz="1200" b="1" spc="-5" dirty="0">
                <a:latin typeface="Arial"/>
                <a:cs typeface="Arial"/>
              </a:rPr>
              <a:t>i</a:t>
            </a:r>
            <a:r>
              <a:rPr sz="1200" b="1" dirty="0">
                <a:latin typeface="Arial"/>
                <a:cs typeface="Arial"/>
              </a:rPr>
              <a:t>s</a:t>
            </a:r>
            <a:r>
              <a:rPr sz="1200" b="1" spc="5" dirty="0">
                <a:latin typeface="Arial"/>
                <a:cs typeface="Arial"/>
              </a:rPr>
              <a:t>t</a:t>
            </a:r>
            <a:r>
              <a:rPr sz="1200" b="1" spc="-5" dirty="0">
                <a:latin typeface="Arial"/>
                <a:cs typeface="Arial"/>
              </a:rPr>
              <a:t>er</a:t>
            </a:r>
            <a:endParaRPr sz="1200">
              <a:latin typeface="Arial"/>
              <a:cs typeface="Arial"/>
            </a:endParaRPr>
          </a:p>
        </p:txBody>
      </p:sp>
      <p:sp>
        <p:nvSpPr>
          <p:cNvPr id="46" name="object 46"/>
          <p:cNvSpPr txBox="1"/>
          <p:nvPr/>
        </p:nvSpPr>
        <p:spPr>
          <a:xfrm>
            <a:off x="531672" y="5470956"/>
            <a:ext cx="1393190" cy="208279"/>
          </a:xfrm>
          <a:prstGeom prst="rect">
            <a:avLst/>
          </a:prstGeom>
        </p:spPr>
        <p:txBody>
          <a:bodyPr vert="horz" wrap="square" lIns="0" tIns="12700" rIns="0" bIns="0" rtlCol="0">
            <a:spAutoFit/>
          </a:bodyPr>
          <a:lstStyle/>
          <a:p>
            <a:pPr marL="12700">
              <a:lnSpc>
                <a:spcPct val="100000"/>
              </a:lnSpc>
              <a:spcBef>
                <a:spcPts val="100"/>
              </a:spcBef>
            </a:pPr>
            <a:r>
              <a:rPr sz="1200" b="1" spc="-20" dirty="0">
                <a:latin typeface="Arial"/>
                <a:cs typeface="Arial"/>
              </a:rPr>
              <a:t>M</a:t>
            </a:r>
            <a:r>
              <a:rPr sz="1200" b="1" spc="-5" dirty="0">
                <a:latin typeface="Arial"/>
                <a:cs typeface="Arial"/>
              </a:rPr>
              <a:t>e</a:t>
            </a:r>
            <a:r>
              <a:rPr sz="1200" b="1" spc="-20" dirty="0">
                <a:latin typeface="Arial"/>
                <a:cs typeface="Arial"/>
              </a:rPr>
              <a:t>m</a:t>
            </a:r>
            <a:r>
              <a:rPr sz="1200" b="1" spc="5" dirty="0">
                <a:latin typeface="Arial"/>
                <a:cs typeface="Arial"/>
              </a:rPr>
              <a:t>o</a:t>
            </a:r>
            <a:r>
              <a:rPr sz="1200" b="1" spc="-20" dirty="0">
                <a:latin typeface="Arial"/>
                <a:cs typeface="Arial"/>
              </a:rPr>
              <a:t>r</a:t>
            </a:r>
            <a:r>
              <a:rPr sz="1200" b="1" spc="-5" dirty="0">
                <a:latin typeface="Arial"/>
                <a:cs typeface="Arial"/>
              </a:rPr>
              <a:t>y</a:t>
            </a:r>
            <a:r>
              <a:rPr sz="1200" b="1" spc="-60" dirty="0">
                <a:latin typeface="Arial"/>
                <a:cs typeface="Arial"/>
              </a:rPr>
              <a:t> </a:t>
            </a:r>
            <a:r>
              <a:rPr sz="1200" b="1" spc="5" dirty="0">
                <a:latin typeface="Arial"/>
                <a:cs typeface="Arial"/>
              </a:rPr>
              <a:t>p</a:t>
            </a:r>
            <a:r>
              <a:rPr sz="1200" b="1" spc="-5" dirty="0">
                <a:latin typeface="Arial"/>
                <a:cs typeface="Arial"/>
              </a:rPr>
              <a:t>a</a:t>
            </a:r>
            <a:r>
              <a:rPr sz="1200" b="1" spc="5" dirty="0">
                <a:latin typeface="Arial"/>
                <a:cs typeface="Arial"/>
              </a:rPr>
              <a:t>g</a:t>
            </a:r>
            <a:r>
              <a:rPr sz="1200" b="1" spc="-5" dirty="0">
                <a:latin typeface="Arial"/>
                <a:cs typeface="Arial"/>
              </a:rPr>
              <a:t>e</a:t>
            </a:r>
            <a:r>
              <a:rPr sz="1200" b="1" spc="-65" dirty="0">
                <a:latin typeface="Arial"/>
                <a:cs typeface="Arial"/>
              </a:rPr>
              <a:t> </a:t>
            </a:r>
            <a:r>
              <a:rPr sz="1200" b="1" spc="5" dirty="0">
                <a:latin typeface="Arial"/>
                <a:cs typeface="Arial"/>
              </a:rPr>
              <a:t>t</a:t>
            </a:r>
            <a:r>
              <a:rPr sz="1200" b="1" spc="-5" dirty="0">
                <a:latin typeface="Arial"/>
                <a:cs typeface="Arial"/>
              </a:rPr>
              <a:t>a</a:t>
            </a:r>
            <a:r>
              <a:rPr sz="1200" b="1" spc="5" dirty="0">
                <a:latin typeface="Arial"/>
                <a:cs typeface="Arial"/>
              </a:rPr>
              <a:t>b</a:t>
            </a:r>
            <a:r>
              <a:rPr sz="1200" b="1" spc="-5" dirty="0">
                <a:latin typeface="Arial"/>
                <a:cs typeface="Arial"/>
              </a:rPr>
              <a:t>le</a:t>
            </a:r>
            <a:endParaRPr sz="1200">
              <a:latin typeface="Arial"/>
              <a:cs typeface="Arial"/>
            </a:endParaRPr>
          </a:p>
        </p:txBody>
      </p:sp>
      <p:sp>
        <p:nvSpPr>
          <p:cNvPr id="47" name="object 47"/>
          <p:cNvSpPr txBox="1"/>
          <p:nvPr/>
        </p:nvSpPr>
        <p:spPr>
          <a:xfrm>
            <a:off x="7371080" y="4274566"/>
            <a:ext cx="996950" cy="208279"/>
          </a:xfrm>
          <a:prstGeom prst="rect">
            <a:avLst/>
          </a:prstGeom>
        </p:spPr>
        <p:txBody>
          <a:bodyPr vert="horz" wrap="square" lIns="0" tIns="12700" rIns="0" bIns="0" rtlCol="0">
            <a:spAutoFit/>
          </a:bodyPr>
          <a:lstStyle/>
          <a:p>
            <a:pPr marL="12700">
              <a:lnSpc>
                <a:spcPct val="100000"/>
              </a:lnSpc>
              <a:spcBef>
                <a:spcPts val="100"/>
              </a:spcBef>
            </a:pPr>
            <a:r>
              <a:rPr sz="1200" b="1" spc="-20" dirty="0">
                <a:latin typeface="Arial"/>
                <a:cs typeface="Arial"/>
              </a:rPr>
              <a:t>M</a:t>
            </a:r>
            <a:r>
              <a:rPr sz="1200" b="1" spc="-5" dirty="0">
                <a:latin typeface="Arial"/>
                <a:cs typeface="Arial"/>
              </a:rPr>
              <a:t>a</a:t>
            </a:r>
            <a:r>
              <a:rPr sz="1200" b="1" dirty="0">
                <a:latin typeface="Arial"/>
                <a:cs typeface="Arial"/>
              </a:rPr>
              <a:t>in</a:t>
            </a:r>
            <a:r>
              <a:rPr sz="1200" b="1" spc="-55" dirty="0">
                <a:latin typeface="Arial"/>
                <a:cs typeface="Arial"/>
              </a:rPr>
              <a:t> </a:t>
            </a:r>
            <a:r>
              <a:rPr sz="1200" b="1" spc="-20" dirty="0">
                <a:latin typeface="Arial"/>
                <a:cs typeface="Arial"/>
              </a:rPr>
              <a:t>m</a:t>
            </a:r>
            <a:r>
              <a:rPr sz="1200" b="1" spc="-5" dirty="0">
                <a:latin typeface="Arial"/>
                <a:cs typeface="Arial"/>
              </a:rPr>
              <a:t>e</a:t>
            </a:r>
            <a:r>
              <a:rPr sz="1200" b="1" spc="-20" dirty="0">
                <a:latin typeface="Arial"/>
                <a:cs typeface="Arial"/>
              </a:rPr>
              <a:t>m</a:t>
            </a:r>
            <a:r>
              <a:rPr sz="1200" b="1" spc="5" dirty="0">
                <a:latin typeface="Arial"/>
                <a:cs typeface="Arial"/>
              </a:rPr>
              <a:t>o</a:t>
            </a:r>
            <a:r>
              <a:rPr sz="1200" b="1" spc="-20" dirty="0">
                <a:latin typeface="Arial"/>
                <a:cs typeface="Arial"/>
              </a:rPr>
              <a:t>r</a:t>
            </a:r>
            <a:r>
              <a:rPr sz="1200" b="1" spc="-5" dirty="0">
                <a:latin typeface="Arial"/>
                <a:cs typeface="Arial"/>
              </a:rPr>
              <a:t>y</a:t>
            </a:r>
            <a:endParaRPr sz="1200">
              <a:latin typeface="Arial"/>
              <a:cs typeface="Arial"/>
            </a:endParaRPr>
          </a:p>
        </p:txBody>
      </p:sp>
      <p:graphicFrame>
        <p:nvGraphicFramePr>
          <p:cNvPr id="48" name="object 48"/>
          <p:cNvGraphicFramePr>
            <a:graphicFrameLocks noGrp="1"/>
          </p:cNvGraphicFramePr>
          <p:nvPr/>
        </p:nvGraphicFramePr>
        <p:xfrm>
          <a:off x="2883407" y="4312920"/>
          <a:ext cx="1045208" cy="1776396"/>
        </p:xfrm>
        <a:graphic>
          <a:graphicData uri="http://schemas.openxmlformats.org/drawingml/2006/table">
            <a:tbl>
              <a:tblPr firstRow="1" bandRow="1">
                <a:tableStyleId>{2D5ABB26-0587-4C30-8999-92F81FD0307C}</a:tableStyleId>
              </a:tblPr>
              <a:tblGrid>
                <a:gridCol w="454659">
                  <a:extLst>
                    <a:ext uri="{9D8B030D-6E8A-4147-A177-3AD203B41FA5}">
                      <a16:colId xmlns:a16="http://schemas.microsoft.com/office/drawing/2014/main" xmlns="" val="20000"/>
                    </a:ext>
                  </a:extLst>
                </a:gridCol>
                <a:gridCol w="346709">
                  <a:extLst>
                    <a:ext uri="{9D8B030D-6E8A-4147-A177-3AD203B41FA5}">
                      <a16:colId xmlns:a16="http://schemas.microsoft.com/office/drawing/2014/main" xmlns="" val="20001"/>
                    </a:ext>
                  </a:extLst>
                </a:gridCol>
                <a:gridCol w="243840">
                  <a:extLst>
                    <a:ext uri="{9D8B030D-6E8A-4147-A177-3AD203B41FA5}">
                      <a16:colId xmlns:a16="http://schemas.microsoft.com/office/drawing/2014/main" xmlns="" val="20002"/>
                    </a:ext>
                  </a:extLst>
                </a:gridCol>
              </a:tblGrid>
              <a:tr h="193579">
                <a:tc gridSpan="2">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a:txBody>
                    <a:bodyPr/>
                    <a:lstStyle/>
                    <a:p>
                      <a:pPr marL="79375">
                        <a:lnSpc>
                          <a:spcPts val="1285"/>
                        </a:lnSpc>
                        <a:spcBef>
                          <a:spcPts val="135"/>
                        </a:spcBef>
                      </a:pPr>
                      <a:r>
                        <a:rPr sz="1200" b="1" dirty="0">
                          <a:latin typeface="Arial"/>
                          <a:cs typeface="Arial"/>
                        </a:rPr>
                        <a:t>0</a:t>
                      </a:r>
                      <a:endParaRPr sz="1200">
                        <a:latin typeface="Arial"/>
                        <a:cs typeface="Arial"/>
                      </a:endParaRPr>
                    </a:p>
                  </a:txBody>
                  <a:tcPr marL="0" marR="0" marT="1714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190341">
                <a:tc gridSpan="2">
                  <a:txBody>
                    <a:bodyPr/>
                    <a:lstStyle/>
                    <a:p>
                      <a:pPr marL="246379">
                        <a:lnSpc>
                          <a:spcPts val="1255"/>
                        </a:lnSpc>
                        <a:spcBef>
                          <a:spcPts val="140"/>
                        </a:spcBef>
                      </a:pPr>
                      <a:r>
                        <a:rPr sz="1200" b="1" spc="-145" dirty="0">
                          <a:latin typeface="Arial"/>
                          <a:cs typeface="Arial"/>
                        </a:rPr>
                        <a:t>11</a:t>
                      </a:r>
                      <a:endParaRPr sz="1200">
                        <a:latin typeface="Arial"/>
                        <a:cs typeface="Arial"/>
                      </a:endParaRPr>
                    </a:p>
                  </a:txBody>
                  <a:tcPr marL="0" marR="0" marT="1778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a:txBody>
                    <a:bodyPr/>
                    <a:lstStyle/>
                    <a:p>
                      <a:pPr marL="79375">
                        <a:lnSpc>
                          <a:spcPts val="1270"/>
                        </a:lnSpc>
                        <a:spcBef>
                          <a:spcPts val="130"/>
                        </a:spcBef>
                      </a:pPr>
                      <a:r>
                        <a:rPr sz="1200" b="1" dirty="0">
                          <a:latin typeface="Arial"/>
                          <a:cs typeface="Arial"/>
                        </a:rPr>
                        <a:t>1</a:t>
                      </a:r>
                      <a:endParaRPr sz="1200">
                        <a:latin typeface="Arial"/>
                        <a:cs typeface="Arial"/>
                      </a:endParaRPr>
                    </a:p>
                  </a:txBody>
                  <a:tcPr marL="0" marR="0" marT="165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5198">
                <a:tc gridSpan="2">
                  <a:txBody>
                    <a:bodyPr/>
                    <a:lstStyle/>
                    <a:p>
                      <a:pPr marL="247015">
                        <a:lnSpc>
                          <a:spcPts val="1280"/>
                        </a:lnSpc>
                        <a:spcBef>
                          <a:spcPts val="155"/>
                        </a:spcBef>
                      </a:pPr>
                      <a:r>
                        <a:rPr sz="1200" b="1" dirty="0">
                          <a:latin typeface="Arial"/>
                          <a:cs typeface="Arial"/>
                        </a:rPr>
                        <a:t>00</a:t>
                      </a:r>
                      <a:endParaRPr sz="1200">
                        <a:latin typeface="Arial"/>
                        <a:cs typeface="Arial"/>
                      </a:endParaRPr>
                    </a:p>
                  </a:txBody>
                  <a:tcPr marL="0" marR="0" marT="196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a:txBody>
                    <a:bodyPr/>
                    <a:lstStyle/>
                    <a:p>
                      <a:pPr marL="79375">
                        <a:lnSpc>
                          <a:spcPts val="1295"/>
                        </a:lnSpc>
                        <a:spcBef>
                          <a:spcPts val="140"/>
                        </a:spcBef>
                      </a:pPr>
                      <a:r>
                        <a:rPr sz="1200" b="1" dirty="0">
                          <a:latin typeface="Arial"/>
                          <a:cs typeface="Arial"/>
                        </a:rPr>
                        <a:t>1</a:t>
                      </a:r>
                      <a:endParaRPr sz="1200">
                        <a:latin typeface="Arial"/>
                        <a:cs typeface="Arial"/>
                      </a:endParaRPr>
                    </a:p>
                  </a:txBody>
                  <a:tcPr marL="0" marR="0" marT="1778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192055">
                <a:tc gridSpan="2">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a:txBody>
                    <a:bodyPr/>
                    <a:lstStyle/>
                    <a:p>
                      <a:pPr marL="78740">
                        <a:lnSpc>
                          <a:spcPts val="1340"/>
                        </a:lnSpc>
                        <a:spcBef>
                          <a:spcPts val="70"/>
                        </a:spcBef>
                      </a:pPr>
                      <a:r>
                        <a:rPr sz="1200" b="1" dirty="0">
                          <a:latin typeface="Arial"/>
                          <a:cs typeface="Arial"/>
                        </a:rPr>
                        <a:t>0</a:t>
                      </a:r>
                      <a:endParaRPr sz="1200">
                        <a:latin typeface="Arial"/>
                        <a:cs typeface="Arial"/>
                      </a:endParaRPr>
                    </a:p>
                  </a:txBody>
                  <a:tcPr marL="0" marR="0" marT="889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r h="190341">
                <a:tc gridSpan="2">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a:txBody>
                    <a:bodyPr/>
                    <a:lstStyle/>
                    <a:p>
                      <a:pPr marL="79375">
                        <a:lnSpc>
                          <a:spcPts val="1275"/>
                        </a:lnSpc>
                        <a:spcBef>
                          <a:spcPts val="120"/>
                        </a:spcBef>
                      </a:pPr>
                      <a:r>
                        <a:rPr sz="1200" b="1" dirty="0">
                          <a:latin typeface="Arial"/>
                          <a:cs typeface="Arial"/>
                        </a:rPr>
                        <a:t>0</a:t>
                      </a:r>
                      <a:endParaRPr sz="1200">
                        <a:latin typeface="Arial"/>
                        <a:cs typeface="Arial"/>
                      </a:endParaRPr>
                    </a:p>
                  </a:txBody>
                  <a:tcPr marL="0" marR="0" marT="1524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4"/>
                  </a:ext>
                </a:extLst>
              </a:tr>
              <a:tr h="193675">
                <a:tc gridSpan="2">
                  <a:txBody>
                    <a:bodyPr/>
                    <a:lstStyle/>
                    <a:p>
                      <a:pPr marL="246379">
                        <a:lnSpc>
                          <a:spcPts val="1265"/>
                        </a:lnSpc>
                        <a:spcBef>
                          <a:spcPts val="160"/>
                        </a:spcBef>
                      </a:pPr>
                      <a:r>
                        <a:rPr sz="1200" b="1" dirty="0">
                          <a:latin typeface="Arial"/>
                          <a:cs typeface="Arial"/>
                        </a:rPr>
                        <a:t>01</a:t>
                      </a:r>
                      <a:endParaRPr sz="1200">
                        <a:latin typeface="Arial"/>
                        <a:cs typeface="Arial"/>
                      </a:endParaRPr>
                    </a:p>
                  </a:txBody>
                  <a:tcPr marL="0" marR="0" marT="2032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a:txBody>
                    <a:bodyPr/>
                    <a:lstStyle/>
                    <a:p>
                      <a:pPr marL="79375">
                        <a:lnSpc>
                          <a:spcPts val="1280"/>
                        </a:lnSpc>
                        <a:spcBef>
                          <a:spcPts val="145"/>
                        </a:spcBef>
                      </a:pPr>
                      <a:r>
                        <a:rPr sz="1200" b="1" dirty="0">
                          <a:latin typeface="Arial"/>
                          <a:cs typeface="Arial"/>
                        </a:rPr>
                        <a:t>1</a:t>
                      </a:r>
                      <a:endParaRPr sz="1200">
                        <a:latin typeface="Arial"/>
                        <a:cs typeface="Arial"/>
                      </a:endParaRPr>
                    </a:p>
                  </a:txBody>
                  <a:tcPr marL="0" marR="0" marT="1841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5"/>
                  </a:ext>
                </a:extLst>
              </a:tr>
              <a:tr h="193389">
                <a:tc gridSpan="2">
                  <a:txBody>
                    <a:bodyPr/>
                    <a:lstStyle/>
                    <a:p>
                      <a:pPr marL="246379">
                        <a:lnSpc>
                          <a:spcPts val="1270"/>
                        </a:lnSpc>
                        <a:spcBef>
                          <a:spcPts val="150"/>
                        </a:spcBef>
                      </a:pPr>
                      <a:r>
                        <a:rPr sz="1200" b="1" spc="-5" dirty="0">
                          <a:latin typeface="Arial"/>
                          <a:cs typeface="Arial"/>
                        </a:rPr>
                        <a:t>10</a:t>
                      </a:r>
                      <a:endParaRPr sz="1200">
                        <a:latin typeface="Arial"/>
                        <a:cs typeface="Arial"/>
                      </a:endParaRPr>
                    </a:p>
                  </a:txBody>
                  <a:tcPr marL="0" marR="0" marT="190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a:txBody>
                    <a:bodyPr/>
                    <a:lstStyle/>
                    <a:p>
                      <a:pPr marL="79375">
                        <a:lnSpc>
                          <a:spcPts val="1285"/>
                        </a:lnSpc>
                        <a:spcBef>
                          <a:spcPts val="140"/>
                        </a:spcBef>
                      </a:pPr>
                      <a:r>
                        <a:rPr sz="1200" b="1" dirty="0">
                          <a:latin typeface="Arial"/>
                          <a:cs typeface="Arial"/>
                        </a:rPr>
                        <a:t>1</a:t>
                      </a:r>
                      <a:endParaRPr sz="1200">
                        <a:latin typeface="Arial"/>
                        <a:cs typeface="Arial"/>
                      </a:endParaRPr>
                    </a:p>
                  </a:txBody>
                  <a:tcPr marL="0" marR="0" marT="1778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6"/>
                  </a:ext>
                </a:extLst>
              </a:tr>
              <a:tr h="169005">
                <a:tc gridSpan="2">
                  <a:txBody>
                    <a:bodyPr/>
                    <a:lstStyle/>
                    <a:p>
                      <a:pPr>
                        <a:lnSpc>
                          <a:spcPct val="100000"/>
                        </a:lnSpc>
                      </a:pPr>
                      <a:endParaRPr sz="9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a:txBody>
                    <a:bodyPr/>
                    <a:lstStyle/>
                    <a:p>
                      <a:pPr marL="79375">
                        <a:lnSpc>
                          <a:spcPts val="1100"/>
                        </a:lnSpc>
                        <a:spcBef>
                          <a:spcPts val="125"/>
                        </a:spcBef>
                      </a:pPr>
                      <a:r>
                        <a:rPr sz="1200" b="1" dirty="0">
                          <a:latin typeface="Arial"/>
                          <a:cs typeface="Arial"/>
                        </a:rPr>
                        <a:t>0</a:t>
                      </a:r>
                      <a:endParaRPr sz="1200">
                        <a:latin typeface="Arial"/>
                        <a:cs typeface="Arial"/>
                      </a:endParaRPr>
                    </a:p>
                  </a:txBody>
                  <a:tcPr marL="0" marR="0" marT="158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7"/>
                  </a:ext>
                </a:extLst>
              </a:tr>
              <a:tr h="258813">
                <a:tc>
                  <a:txBody>
                    <a:bodyPr/>
                    <a:lstStyle/>
                    <a:p>
                      <a:pPr>
                        <a:lnSpc>
                          <a:spcPct val="100000"/>
                        </a:lnSpc>
                      </a:pPr>
                      <a:endParaRPr sz="1400">
                        <a:latin typeface="Times New Roman"/>
                        <a:cs typeface="Times New Roman"/>
                      </a:endParaRPr>
                    </a:p>
                  </a:txBody>
                  <a:tcPr marL="0" marR="0" marT="0" marB="0">
                    <a:lnR w="28575">
                      <a:solidFill>
                        <a:srgbClr val="000000"/>
                      </a:solidFill>
                      <a:prstDash val="solid"/>
                    </a:lnR>
                    <a:lnT w="28575">
                      <a:solidFill>
                        <a:srgbClr val="000000"/>
                      </a:solidFill>
                      <a:prstDash val="solid"/>
                    </a:lnT>
                  </a:tcPr>
                </a:tc>
                <a:tc gridSpan="2">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T w="28575">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xmlns="" val="10008"/>
                  </a:ext>
                </a:extLst>
              </a:tr>
            </a:tbl>
          </a:graphicData>
        </a:graphic>
      </p:graphicFrame>
      <p:sp>
        <p:nvSpPr>
          <p:cNvPr id="49" name="object 49"/>
          <p:cNvSpPr txBox="1"/>
          <p:nvPr/>
        </p:nvSpPr>
        <p:spPr>
          <a:xfrm>
            <a:off x="7766431" y="1270"/>
            <a:ext cx="1282065" cy="238125"/>
          </a:xfrm>
          <a:prstGeom prst="rect">
            <a:avLst/>
          </a:prstGeom>
        </p:spPr>
        <p:txBody>
          <a:bodyPr vert="horz" wrap="square" lIns="0" tIns="11430" rIns="0" bIns="0" rtlCol="0">
            <a:spAutoFit/>
          </a:bodyPr>
          <a:lstStyle/>
          <a:p>
            <a:pPr marL="12700">
              <a:lnSpc>
                <a:spcPct val="100000"/>
              </a:lnSpc>
              <a:spcBef>
                <a:spcPts val="90"/>
              </a:spcBef>
            </a:pPr>
            <a:r>
              <a:rPr sz="1400" b="1" i="1" spc="-55" dirty="0">
                <a:latin typeface="Arial"/>
                <a:cs typeface="Arial"/>
              </a:rPr>
              <a:t>V</a:t>
            </a:r>
            <a:r>
              <a:rPr sz="1400" b="1" i="1" spc="-5" dirty="0">
                <a:latin typeface="Arial"/>
                <a:cs typeface="Arial"/>
              </a:rPr>
              <a:t>i</a:t>
            </a:r>
            <a:r>
              <a:rPr sz="1400" b="1" i="1" dirty="0">
                <a:latin typeface="Arial"/>
                <a:cs typeface="Arial"/>
              </a:rPr>
              <a:t>r</a:t>
            </a:r>
            <a:r>
              <a:rPr sz="1400" b="1" i="1" spc="-15" dirty="0">
                <a:latin typeface="Arial"/>
                <a:cs typeface="Arial"/>
              </a:rPr>
              <a:t>t</a:t>
            </a:r>
            <a:r>
              <a:rPr sz="1400" b="1" i="1" spc="-20" dirty="0">
                <a:latin typeface="Arial"/>
                <a:cs typeface="Arial"/>
              </a:rPr>
              <a:t>u</a:t>
            </a:r>
            <a:r>
              <a:rPr sz="1400" b="1" i="1" spc="-15" dirty="0">
                <a:latin typeface="Arial"/>
                <a:cs typeface="Arial"/>
              </a:rPr>
              <a:t>a</a:t>
            </a:r>
            <a:r>
              <a:rPr sz="1400" b="1" i="1" spc="-5" dirty="0">
                <a:latin typeface="Arial"/>
                <a:cs typeface="Arial"/>
              </a:rPr>
              <a:t>l</a:t>
            </a:r>
            <a:r>
              <a:rPr sz="1400" b="1" i="1" spc="-125"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088" y="0"/>
            <a:ext cx="4538345" cy="238125"/>
          </a:xfrm>
          <a:prstGeom prst="rect">
            <a:avLst/>
          </a:prstGeom>
        </p:spPr>
        <p:txBody>
          <a:bodyPr vert="horz" wrap="square" lIns="0" tIns="11430" rIns="0" bIns="0" rtlCol="0">
            <a:spAutoFit/>
          </a:bodyPr>
          <a:lstStyle/>
          <a:p>
            <a:pPr marL="12700">
              <a:lnSpc>
                <a:spcPct val="100000"/>
              </a:lnSpc>
              <a:spcBef>
                <a:spcPts val="90"/>
              </a:spcBef>
              <a:tabLst>
                <a:tab pos="4330065" algn="l"/>
              </a:tabLst>
            </a:pPr>
            <a:r>
              <a:rPr sz="2100" b="1" i="1" spc="7" baseline="3968" dirty="0">
                <a:latin typeface="Arial"/>
                <a:cs typeface="Arial"/>
              </a:rPr>
              <a:t>M</a:t>
            </a:r>
            <a:r>
              <a:rPr sz="2100" b="1" i="1" spc="-22" baseline="3968" dirty="0">
                <a:latin typeface="Arial"/>
                <a:cs typeface="Arial"/>
              </a:rPr>
              <a:t>e</a:t>
            </a:r>
            <a:r>
              <a:rPr sz="2100" b="1" i="1" baseline="3968" dirty="0">
                <a:latin typeface="Arial"/>
                <a:cs typeface="Arial"/>
              </a:rPr>
              <a:t>m</a:t>
            </a:r>
            <a:r>
              <a:rPr sz="2100" b="1" i="1" spc="-30" baseline="3968" dirty="0">
                <a:latin typeface="Arial"/>
                <a:cs typeface="Arial"/>
              </a:rPr>
              <a:t>o</a:t>
            </a:r>
            <a:r>
              <a:rPr sz="2100" b="1" i="1" spc="7" baseline="3968" dirty="0">
                <a:latin typeface="Arial"/>
                <a:cs typeface="Arial"/>
              </a:rPr>
              <a:t>r</a:t>
            </a:r>
            <a:r>
              <a:rPr sz="2100" b="1" i="1" spc="-7" baseline="3968" dirty="0">
                <a:latin typeface="Arial"/>
                <a:cs typeface="Arial"/>
              </a:rPr>
              <a:t>y</a:t>
            </a:r>
            <a:r>
              <a:rPr sz="2100" b="1" i="1" spc="-52" baseline="3968" dirty="0">
                <a:latin typeface="Arial"/>
                <a:cs typeface="Arial"/>
              </a:rPr>
              <a:t> </a:t>
            </a:r>
            <a:r>
              <a:rPr sz="2100" b="1" i="1" spc="-22" baseline="3968" dirty="0">
                <a:latin typeface="Arial"/>
                <a:cs typeface="Arial"/>
              </a:rPr>
              <a:t>O</a:t>
            </a:r>
            <a:r>
              <a:rPr sz="2100" b="1" i="1" spc="7" baseline="3968" dirty="0">
                <a:latin typeface="Arial"/>
                <a:cs typeface="Arial"/>
              </a:rPr>
              <a:t>r</a:t>
            </a:r>
            <a:r>
              <a:rPr sz="2100" b="1" i="1" spc="-22" baseline="3968" dirty="0">
                <a:latin typeface="Arial"/>
                <a:cs typeface="Arial"/>
              </a:rPr>
              <a:t>ga</a:t>
            </a:r>
            <a:r>
              <a:rPr sz="2100" b="1" i="1" spc="-30" baseline="3968" dirty="0">
                <a:latin typeface="Arial"/>
                <a:cs typeface="Arial"/>
              </a:rPr>
              <a:t>n</a:t>
            </a:r>
            <a:r>
              <a:rPr sz="2100" b="1" i="1" spc="-7" baseline="3968" dirty="0">
                <a:latin typeface="Arial"/>
                <a:cs typeface="Arial"/>
              </a:rPr>
              <a:t>iz</a:t>
            </a:r>
            <a:r>
              <a:rPr sz="2100" b="1" i="1" spc="-22" baseline="3968" dirty="0">
                <a:latin typeface="Arial"/>
                <a:cs typeface="Arial"/>
              </a:rPr>
              <a:t>at</a:t>
            </a:r>
            <a:r>
              <a:rPr sz="2100" b="1" i="1" spc="-15" baseline="3968" dirty="0">
                <a:latin typeface="Arial"/>
                <a:cs typeface="Arial"/>
              </a:rPr>
              <a:t>i</a:t>
            </a:r>
            <a:r>
              <a:rPr sz="2100" b="1" i="1" spc="-30" baseline="3968" dirty="0">
                <a:latin typeface="Arial"/>
                <a:cs typeface="Arial"/>
              </a:rPr>
              <a:t>o</a:t>
            </a:r>
            <a:r>
              <a:rPr sz="2100" b="1" i="1" spc="-7" baseline="3968" dirty="0">
                <a:latin typeface="Arial"/>
                <a:cs typeface="Arial"/>
              </a:rPr>
              <a:t>n</a:t>
            </a:r>
            <a:r>
              <a:rPr sz="2100" b="1" i="1" baseline="3968" dirty="0">
                <a:latin typeface="Arial"/>
                <a:cs typeface="Arial"/>
              </a:rPr>
              <a:t>	</a:t>
            </a:r>
            <a:r>
              <a:rPr sz="1400" b="1" spc="-15" dirty="0">
                <a:latin typeface="Arial"/>
                <a:cs typeface="Arial"/>
              </a:rPr>
              <a:t>20</a:t>
            </a:r>
            <a:endParaRPr sz="1400">
              <a:latin typeface="Arial"/>
              <a:cs typeface="Arial"/>
            </a:endParaRPr>
          </a:p>
        </p:txBody>
      </p:sp>
      <p:sp>
        <p:nvSpPr>
          <p:cNvPr id="5" name="object 5"/>
          <p:cNvSpPr/>
          <p:nvPr/>
        </p:nvSpPr>
        <p:spPr>
          <a:xfrm>
            <a:off x="115823"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1597913" y="277748"/>
            <a:ext cx="5845175" cy="391160"/>
          </a:xfrm>
          <a:prstGeom prst="rect">
            <a:avLst/>
          </a:prstGeom>
        </p:spPr>
        <p:txBody>
          <a:bodyPr vert="horz" wrap="square" lIns="0" tIns="12700" rIns="0" bIns="0" rtlCol="0">
            <a:spAutoFit/>
          </a:bodyPr>
          <a:lstStyle/>
          <a:p>
            <a:pPr marL="12700">
              <a:lnSpc>
                <a:spcPct val="100000"/>
              </a:lnSpc>
              <a:spcBef>
                <a:spcPts val="100"/>
              </a:spcBef>
              <a:tabLst>
                <a:tab pos="2250440" algn="l"/>
                <a:tab pos="3793490" algn="l"/>
                <a:tab pos="4826635" algn="l"/>
              </a:tabLst>
            </a:pPr>
            <a:r>
              <a:rPr u="sng" spc="-80" dirty="0"/>
              <a:t>A</a:t>
            </a:r>
            <a:r>
              <a:rPr u="sng" dirty="0"/>
              <a:t>S</a:t>
            </a:r>
            <a:r>
              <a:rPr u="sng" spc="-20" dirty="0"/>
              <a:t>S</a:t>
            </a:r>
            <a:r>
              <a:rPr u="sng" dirty="0"/>
              <a:t>O</a:t>
            </a:r>
            <a:r>
              <a:rPr u="sng" spc="-10" dirty="0"/>
              <a:t>C</a:t>
            </a:r>
            <a:r>
              <a:rPr u="sng" spc="5" dirty="0"/>
              <a:t>I</a:t>
            </a:r>
            <a:r>
              <a:rPr u="sng" spc="-85" dirty="0"/>
              <a:t>A</a:t>
            </a:r>
            <a:r>
              <a:rPr u="sng" dirty="0"/>
              <a:t>TI</a:t>
            </a:r>
            <a:r>
              <a:rPr u="sng" spc="5" dirty="0"/>
              <a:t>V</a:t>
            </a:r>
            <a:r>
              <a:rPr u="sng" dirty="0"/>
              <a:t>E	</a:t>
            </a:r>
            <a:r>
              <a:rPr u="sng" spc="-10" dirty="0"/>
              <a:t>M</a:t>
            </a:r>
            <a:r>
              <a:rPr u="sng" spc="5" dirty="0"/>
              <a:t>E</a:t>
            </a:r>
            <a:r>
              <a:rPr u="sng" spc="-10" dirty="0"/>
              <a:t>M</a:t>
            </a:r>
            <a:r>
              <a:rPr u="sng" spc="5" dirty="0"/>
              <a:t>O</a:t>
            </a:r>
            <a:r>
              <a:rPr u="sng" spc="-10" dirty="0"/>
              <a:t>R</a:t>
            </a:r>
            <a:r>
              <a:rPr u="sng" spc="-5" dirty="0"/>
              <a:t>Y</a:t>
            </a:r>
            <a:r>
              <a:rPr u="sng" dirty="0"/>
              <a:t>	P</a:t>
            </a:r>
            <a:r>
              <a:rPr u="sng" spc="-85" dirty="0"/>
              <a:t>A</a:t>
            </a:r>
            <a:r>
              <a:rPr u="sng" dirty="0"/>
              <a:t>GE	</a:t>
            </a:r>
            <a:r>
              <a:rPr u="sng" spc="-5" dirty="0"/>
              <a:t>T</a:t>
            </a:r>
            <a:r>
              <a:rPr u="sng" spc="-85" dirty="0"/>
              <a:t>A</a:t>
            </a:r>
            <a:r>
              <a:rPr u="sng" spc="-5" dirty="0"/>
              <a:t>B</a:t>
            </a:r>
            <a:r>
              <a:rPr u="sng" spc="-15" dirty="0"/>
              <a:t>L</a:t>
            </a:r>
            <a:r>
              <a:rPr u="sng" dirty="0"/>
              <a:t>E</a:t>
            </a:r>
          </a:p>
        </p:txBody>
      </p:sp>
      <p:sp>
        <p:nvSpPr>
          <p:cNvPr id="7" name="object 7"/>
          <p:cNvSpPr/>
          <p:nvPr/>
        </p:nvSpPr>
        <p:spPr>
          <a:xfrm>
            <a:off x="3429000" y="4267200"/>
            <a:ext cx="2203450" cy="518159"/>
          </a:xfrm>
          <a:custGeom>
            <a:avLst/>
            <a:gdLst/>
            <a:ahLst/>
            <a:cxnLst/>
            <a:rect l="l" t="t" r="r" b="b"/>
            <a:pathLst>
              <a:path w="2203450" h="518160">
                <a:moveTo>
                  <a:pt x="0" y="158495"/>
                </a:moveTo>
                <a:lnTo>
                  <a:pt x="2203323" y="158495"/>
                </a:lnTo>
                <a:lnTo>
                  <a:pt x="2203323" y="12"/>
                </a:lnTo>
                <a:lnTo>
                  <a:pt x="0" y="12"/>
                </a:lnTo>
                <a:lnTo>
                  <a:pt x="0" y="158495"/>
                </a:lnTo>
                <a:close/>
              </a:path>
              <a:path w="2203450" h="518160">
                <a:moveTo>
                  <a:pt x="673608" y="167639"/>
                </a:moveTo>
                <a:lnTo>
                  <a:pt x="673608" y="0"/>
                </a:lnTo>
              </a:path>
              <a:path w="2203450" h="518160">
                <a:moveTo>
                  <a:pt x="0" y="518160"/>
                </a:moveTo>
                <a:lnTo>
                  <a:pt x="1121625" y="518160"/>
                </a:lnTo>
                <a:lnTo>
                  <a:pt x="1121625" y="359676"/>
                </a:lnTo>
                <a:lnTo>
                  <a:pt x="0" y="359676"/>
                </a:lnTo>
                <a:lnTo>
                  <a:pt x="0" y="518160"/>
                </a:lnTo>
                <a:close/>
              </a:path>
            </a:pathLst>
          </a:custGeom>
          <a:ln w="24384">
            <a:solidFill>
              <a:srgbClr val="000000"/>
            </a:solidFill>
          </a:ln>
        </p:spPr>
        <p:txBody>
          <a:bodyPr wrap="square" lIns="0" tIns="0" rIns="0" bIns="0" rtlCol="0"/>
          <a:lstStyle/>
          <a:p>
            <a:endParaRPr/>
          </a:p>
        </p:txBody>
      </p:sp>
      <p:graphicFrame>
        <p:nvGraphicFramePr>
          <p:cNvPr id="8" name="object 8"/>
          <p:cNvGraphicFramePr>
            <a:graphicFrameLocks noGrp="1"/>
          </p:cNvGraphicFramePr>
          <p:nvPr/>
        </p:nvGraphicFramePr>
        <p:xfrm>
          <a:off x="3403409" y="4963350"/>
          <a:ext cx="1122044" cy="700872"/>
        </p:xfrm>
        <a:graphic>
          <a:graphicData uri="http://schemas.openxmlformats.org/drawingml/2006/table">
            <a:tbl>
              <a:tblPr firstRow="1" bandRow="1">
                <a:tableStyleId>{2D5ABB26-0587-4C30-8999-92F81FD0307C}</a:tableStyleId>
              </a:tblPr>
              <a:tblGrid>
                <a:gridCol w="280670">
                  <a:extLst>
                    <a:ext uri="{9D8B030D-6E8A-4147-A177-3AD203B41FA5}">
                      <a16:colId xmlns:a16="http://schemas.microsoft.com/office/drawing/2014/main" xmlns="" val="20000"/>
                    </a:ext>
                  </a:extLst>
                </a:gridCol>
                <a:gridCol w="166370">
                  <a:extLst>
                    <a:ext uri="{9D8B030D-6E8A-4147-A177-3AD203B41FA5}">
                      <a16:colId xmlns:a16="http://schemas.microsoft.com/office/drawing/2014/main" xmlns="" val="20001"/>
                    </a:ext>
                  </a:extLst>
                </a:gridCol>
                <a:gridCol w="227329">
                  <a:extLst>
                    <a:ext uri="{9D8B030D-6E8A-4147-A177-3AD203B41FA5}">
                      <a16:colId xmlns:a16="http://schemas.microsoft.com/office/drawing/2014/main" xmlns="" val="20002"/>
                    </a:ext>
                  </a:extLst>
                </a:gridCol>
                <a:gridCol w="286385">
                  <a:extLst>
                    <a:ext uri="{9D8B030D-6E8A-4147-A177-3AD203B41FA5}">
                      <a16:colId xmlns:a16="http://schemas.microsoft.com/office/drawing/2014/main" xmlns="" val="20003"/>
                    </a:ext>
                  </a:extLst>
                </a:gridCol>
                <a:gridCol w="161290">
                  <a:extLst>
                    <a:ext uri="{9D8B030D-6E8A-4147-A177-3AD203B41FA5}">
                      <a16:colId xmlns:a16="http://schemas.microsoft.com/office/drawing/2014/main" xmlns="" val="20004"/>
                    </a:ext>
                  </a:extLst>
                </a:gridCol>
              </a:tblGrid>
              <a:tr h="181482">
                <a:tc>
                  <a:txBody>
                    <a:bodyPr/>
                    <a:lstStyle/>
                    <a:p>
                      <a:pPr marR="31115" algn="r">
                        <a:lnSpc>
                          <a:spcPts val="1330"/>
                        </a:lnSpc>
                      </a:pPr>
                      <a:r>
                        <a:rPr sz="1200" b="1" dirty="0">
                          <a:latin typeface="Arial"/>
                          <a:cs typeface="Arial"/>
                        </a:rPr>
                        <a:t>0</a:t>
                      </a:r>
                      <a:endParaRPr sz="1200">
                        <a:latin typeface="Arial"/>
                        <a:cs typeface="Arial"/>
                      </a:endParaRPr>
                    </a:p>
                  </a:txBody>
                  <a:tcPr marL="0" marR="0" marT="0" marB="0">
                    <a:lnL w="28575">
                      <a:solidFill>
                        <a:srgbClr val="000000"/>
                      </a:solidFill>
                      <a:prstDash val="solid"/>
                    </a:lnL>
                    <a:lnT w="28575">
                      <a:solidFill>
                        <a:srgbClr val="000000"/>
                      </a:solidFill>
                      <a:prstDash val="solid"/>
                    </a:lnT>
                    <a:lnB w="28575">
                      <a:solidFill>
                        <a:srgbClr val="000000"/>
                      </a:solidFill>
                      <a:prstDash val="solid"/>
                    </a:lnB>
                  </a:tcPr>
                </a:tc>
                <a:tc>
                  <a:txBody>
                    <a:bodyPr/>
                    <a:lstStyle/>
                    <a:p>
                      <a:pPr algn="ctr">
                        <a:lnSpc>
                          <a:spcPts val="1330"/>
                        </a:lnSpc>
                      </a:pPr>
                      <a:r>
                        <a:rPr sz="1200" b="1" dirty="0">
                          <a:latin typeface="Arial"/>
                          <a:cs typeface="Arial"/>
                        </a:rPr>
                        <a:t>0</a:t>
                      </a:r>
                      <a:endParaRPr sz="1200">
                        <a:latin typeface="Arial"/>
                        <a:cs typeface="Arial"/>
                      </a:endParaRPr>
                    </a:p>
                  </a:txBody>
                  <a:tcPr marL="0" marR="0" marT="0" marB="0">
                    <a:lnT w="28575">
                      <a:solidFill>
                        <a:srgbClr val="000000"/>
                      </a:solidFill>
                      <a:prstDash val="solid"/>
                    </a:lnT>
                    <a:lnB w="28575">
                      <a:solidFill>
                        <a:srgbClr val="000000"/>
                      </a:solidFill>
                      <a:prstDash val="solid"/>
                    </a:lnB>
                  </a:tcPr>
                </a:tc>
                <a:tc>
                  <a:txBody>
                    <a:bodyPr/>
                    <a:lstStyle/>
                    <a:p>
                      <a:pPr marL="42545">
                        <a:lnSpc>
                          <a:spcPts val="1330"/>
                        </a:lnSpc>
                      </a:pPr>
                      <a:r>
                        <a:rPr sz="1200" b="1" dirty="0">
                          <a:latin typeface="Arial"/>
                          <a:cs typeface="Arial"/>
                        </a:rPr>
                        <a:t>1</a:t>
                      </a:r>
                      <a:endParaRPr sz="1200">
                        <a:latin typeface="Arial"/>
                        <a:cs typeface="Arial"/>
                      </a:endParaRPr>
                    </a:p>
                  </a:txBody>
                  <a:tcPr marL="0" marR="0" marT="0" marB="0">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30480" algn="r">
                        <a:lnSpc>
                          <a:spcPts val="1330"/>
                        </a:lnSpc>
                      </a:pPr>
                      <a:r>
                        <a:rPr sz="1200" b="1" dirty="0">
                          <a:latin typeface="Arial"/>
                          <a:cs typeface="Arial"/>
                        </a:rPr>
                        <a:t>1</a:t>
                      </a:r>
                      <a:endParaRPr sz="1200">
                        <a:latin typeface="Arial"/>
                        <a:cs typeface="Arial"/>
                      </a:endParaRPr>
                    </a:p>
                  </a:txBody>
                  <a:tcPr marL="0" marR="0" marT="0" marB="0">
                    <a:lnL w="28575">
                      <a:solidFill>
                        <a:srgbClr val="000000"/>
                      </a:solidFill>
                      <a:prstDash val="solid"/>
                    </a:lnL>
                    <a:lnT w="28575">
                      <a:solidFill>
                        <a:srgbClr val="000000"/>
                      </a:solidFill>
                      <a:prstDash val="solid"/>
                    </a:lnT>
                    <a:lnB w="28575">
                      <a:solidFill>
                        <a:srgbClr val="000000"/>
                      </a:solidFill>
                      <a:prstDash val="solid"/>
                    </a:lnB>
                  </a:tcPr>
                </a:tc>
                <a:tc>
                  <a:txBody>
                    <a:bodyPr/>
                    <a:lstStyle/>
                    <a:p>
                      <a:pPr marR="29845" algn="r">
                        <a:lnSpc>
                          <a:spcPts val="1330"/>
                        </a:lnSpc>
                      </a:pPr>
                      <a:r>
                        <a:rPr sz="1200" b="1" dirty="0">
                          <a:latin typeface="Arial"/>
                          <a:cs typeface="Arial"/>
                        </a:rPr>
                        <a:t>1</a:t>
                      </a:r>
                      <a:endParaRPr sz="1200">
                        <a:latin typeface="Arial"/>
                        <a:cs typeface="Arial"/>
                      </a:endParaRPr>
                    </a:p>
                  </a:txBody>
                  <a:tcPr marL="0" marR="0" marT="0" marB="0">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180467">
                <a:tc>
                  <a:txBody>
                    <a:bodyPr/>
                    <a:lstStyle/>
                    <a:p>
                      <a:pPr marR="31115" algn="r">
                        <a:lnSpc>
                          <a:spcPts val="1320"/>
                        </a:lnSpc>
                      </a:pPr>
                      <a:r>
                        <a:rPr sz="1200" b="1" dirty="0">
                          <a:latin typeface="Arial"/>
                          <a:cs typeface="Arial"/>
                        </a:rPr>
                        <a:t>0</a:t>
                      </a:r>
                      <a:endParaRPr sz="1200">
                        <a:latin typeface="Arial"/>
                        <a:cs typeface="Arial"/>
                      </a:endParaRPr>
                    </a:p>
                  </a:txBody>
                  <a:tcPr marL="0" marR="0" marT="0" marB="0">
                    <a:lnL w="28575">
                      <a:solidFill>
                        <a:srgbClr val="000000"/>
                      </a:solidFill>
                      <a:prstDash val="solid"/>
                    </a:lnL>
                    <a:lnT w="28575">
                      <a:solidFill>
                        <a:srgbClr val="000000"/>
                      </a:solidFill>
                      <a:prstDash val="solid"/>
                    </a:lnT>
                    <a:lnB w="28575">
                      <a:solidFill>
                        <a:srgbClr val="000000"/>
                      </a:solidFill>
                      <a:prstDash val="solid"/>
                    </a:lnB>
                  </a:tcPr>
                </a:tc>
                <a:tc>
                  <a:txBody>
                    <a:bodyPr/>
                    <a:lstStyle/>
                    <a:p>
                      <a:pPr algn="ctr">
                        <a:lnSpc>
                          <a:spcPts val="1320"/>
                        </a:lnSpc>
                      </a:pPr>
                      <a:r>
                        <a:rPr sz="1200" b="1" dirty="0">
                          <a:latin typeface="Arial"/>
                          <a:cs typeface="Arial"/>
                        </a:rPr>
                        <a:t>1</a:t>
                      </a:r>
                      <a:endParaRPr sz="1200">
                        <a:latin typeface="Arial"/>
                        <a:cs typeface="Arial"/>
                      </a:endParaRPr>
                    </a:p>
                  </a:txBody>
                  <a:tcPr marL="0" marR="0" marT="0" marB="0">
                    <a:lnT w="28575">
                      <a:solidFill>
                        <a:srgbClr val="000000"/>
                      </a:solidFill>
                      <a:prstDash val="solid"/>
                    </a:lnT>
                    <a:lnB w="28575">
                      <a:solidFill>
                        <a:srgbClr val="000000"/>
                      </a:solidFill>
                      <a:prstDash val="solid"/>
                    </a:lnB>
                  </a:tcPr>
                </a:tc>
                <a:tc>
                  <a:txBody>
                    <a:bodyPr/>
                    <a:lstStyle/>
                    <a:p>
                      <a:pPr marL="42545">
                        <a:lnSpc>
                          <a:spcPts val="1320"/>
                        </a:lnSpc>
                      </a:pPr>
                      <a:r>
                        <a:rPr sz="1200" b="1" dirty="0">
                          <a:latin typeface="Arial"/>
                          <a:cs typeface="Arial"/>
                        </a:rPr>
                        <a:t>0</a:t>
                      </a:r>
                      <a:endParaRPr sz="1200">
                        <a:latin typeface="Arial"/>
                        <a:cs typeface="Arial"/>
                      </a:endParaRPr>
                    </a:p>
                  </a:txBody>
                  <a:tcPr marL="0" marR="0" marT="0" marB="0">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30480" algn="r">
                        <a:lnSpc>
                          <a:spcPts val="1320"/>
                        </a:lnSpc>
                      </a:pPr>
                      <a:r>
                        <a:rPr sz="1200" b="1" dirty="0">
                          <a:latin typeface="Arial"/>
                          <a:cs typeface="Arial"/>
                        </a:rPr>
                        <a:t>0</a:t>
                      </a:r>
                      <a:endParaRPr sz="1200">
                        <a:latin typeface="Arial"/>
                        <a:cs typeface="Arial"/>
                      </a:endParaRPr>
                    </a:p>
                  </a:txBody>
                  <a:tcPr marL="0" marR="0" marT="0" marB="0">
                    <a:lnL w="28575">
                      <a:solidFill>
                        <a:srgbClr val="000000"/>
                      </a:solidFill>
                      <a:prstDash val="solid"/>
                    </a:lnL>
                    <a:lnT w="28575">
                      <a:solidFill>
                        <a:srgbClr val="000000"/>
                      </a:solidFill>
                      <a:prstDash val="solid"/>
                    </a:lnT>
                    <a:lnB w="28575">
                      <a:solidFill>
                        <a:srgbClr val="000000"/>
                      </a:solidFill>
                      <a:prstDash val="solid"/>
                    </a:lnB>
                  </a:tcPr>
                </a:tc>
                <a:tc>
                  <a:txBody>
                    <a:bodyPr/>
                    <a:lstStyle/>
                    <a:p>
                      <a:pPr marR="29845" algn="r">
                        <a:lnSpc>
                          <a:spcPts val="1320"/>
                        </a:lnSpc>
                      </a:pPr>
                      <a:r>
                        <a:rPr sz="1200" b="1" dirty="0">
                          <a:latin typeface="Arial"/>
                          <a:cs typeface="Arial"/>
                        </a:rPr>
                        <a:t>0</a:t>
                      </a:r>
                      <a:endParaRPr sz="1200">
                        <a:latin typeface="Arial"/>
                        <a:cs typeface="Arial"/>
                      </a:endParaRPr>
                    </a:p>
                  </a:txBody>
                  <a:tcPr marL="0" marR="0" marT="0" marB="0">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76656">
                <a:tc>
                  <a:txBody>
                    <a:bodyPr/>
                    <a:lstStyle/>
                    <a:p>
                      <a:pPr marR="31115" algn="r">
                        <a:lnSpc>
                          <a:spcPts val="1230"/>
                        </a:lnSpc>
                      </a:pPr>
                      <a:r>
                        <a:rPr sz="1200" b="1" dirty="0">
                          <a:latin typeface="Arial"/>
                          <a:cs typeface="Arial"/>
                        </a:rPr>
                        <a:t>1</a:t>
                      </a:r>
                      <a:endParaRPr sz="1200">
                        <a:latin typeface="Arial"/>
                        <a:cs typeface="Arial"/>
                      </a:endParaRPr>
                    </a:p>
                  </a:txBody>
                  <a:tcPr marL="0" marR="0" marT="0" marB="0">
                    <a:lnL w="28575">
                      <a:solidFill>
                        <a:srgbClr val="000000"/>
                      </a:solidFill>
                      <a:prstDash val="solid"/>
                    </a:lnL>
                    <a:lnT w="28575">
                      <a:solidFill>
                        <a:srgbClr val="000000"/>
                      </a:solidFill>
                      <a:prstDash val="solid"/>
                    </a:lnT>
                    <a:lnB w="38100">
                      <a:solidFill>
                        <a:srgbClr val="000000"/>
                      </a:solidFill>
                      <a:prstDash val="solid"/>
                    </a:lnB>
                  </a:tcPr>
                </a:tc>
                <a:tc>
                  <a:txBody>
                    <a:bodyPr/>
                    <a:lstStyle/>
                    <a:p>
                      <a:pPr algn="ctr">
                        <a:lnSpc>
                          <a:spcPts val="1230"/>
                        </a:lnSpc>
                      </a:pPr>
                      <a:r>
                        <a:rPr sz="1200" b="1" dirty="0">
                          <a:latin typeface="Arial"/>
                          <a:cs typeface="Arial"/>
                        </a:rPr>
                        <a:t>0</a:t>
                      </a:r>
                      <a:endParaRPr sz="1200">
                        <a:latin typeface="Arial"/>
                        <a:cs typeface="Arial"/>
                      </a:endParaRPr>
                    </a:p>
                  </a:txBody>
                  <a:tcPr marL="0" marR="0" marT="0" marB="0">
                    <a:lnT w="28575">
                      <a:solidFill>
                        <a:srgbClr val="000000"/>
                      </a:solidFill>
                      <a:prstDash val="solid"/>
                    </a:lnT>
                    <a:lnB w="38100">
                      <a:solidFill>
                        <a:srgbClr val="000000"/>
                      </a:solidFill>
                      <a:prstDash val="solid"/>
                    </a:lnB>
                  </a:tcPr>
                </a:tc>
                <a:tc>
                  <a:txBody>
                    <a:bodyPr/>
                    <a:lstStyle/>
                    <a:p>
                      <a:pPr marL="42545">
                        <a:lnSpc>
                          <a:spcPts val="1230"/>
                        </a:lnSpc>
                      </a:pPr>
                      <a:r>
                        <a:rPr sz="1200" b="1" dirty="0">
                          <a:latin typeface="Arial"/>
                          <a:cs typeface="Arial"/>
                        </a:rPr>
                        <a:t>1</a:t>
                      </a:r>
                      <a:endParaRPr sz="1200">
                        <a:latin typeface="Arial"/>
                        <a:cs typeface="Arial"/>
                      </a:endParaRPr>
                    </a:p>
                  </a:txBody>
                  <a:tcPr marL="0" marR="0" marT="0" marB="0">
                    <a:lnR w="28575">
                      <a:solidFill>
                        <a:srgbClr val="000000"/>
                      </a:solidFill>
                      <a:prstDash val="solid"/>
                    </a:lnR>
                    <a:lnT w="28575">
                      <a:solidFill>
                        <a:srgbClr val="000000"/>
                      </a:solidFill>
                      <a:prstDash val="solid"/>
                    </a:lnT>
                    <a:lnB w="38100">
                      <a:solidFill>
                        <a:srgbClr val="000000"/>
                      </a:solidFill>
                      <a:prstDash val="solid"/>
                    </a:lnB>
                  </a:tcPr>
                </a:tc>
                <a:tc>
                  <a:txBody>
                    <a:bodyPr/>
                    <a:lstStyle/>
                    <a:p>
                      <a:pPr marR="30480" algn="r">
                        <a:lnSpc>
                          <a:spcPts val="1230"/>
                        </a:lnSpc>
                      </a:pPr>
                      <a:r>
                        <a:rPr sz="1200" b="1" dirty="0">
                          <a:latin typeface="Arial"/>
                          <a:cs typeface="Arial"/>
                        </a:rPr>
                        <a:t>0</a:t>
                      </a:r>
                      <a:endParaRPr sz="1200">
                        <a:latin typeface="Arial"/>
                        <a:cs typeface="Arial"/>
                      </a:endParaRPr>
                    </a:p>
                  </a:txBody>
                  <a:tcPr marL="0" marR="0" marT="0" marB="0">
                    <a:lnL w="28575">
                      <a:solidFill>
                        <a:srgbClr val="000000"/>
                      </a:solidFill>
                      <a:prstDash val="solid"/>
                    </a:lnL>
                    <a:lnT w="28575">
                      <a:solidFill>
                        <a:srgbClr val="000000"/>
                      </a:solidFill>
                      <a:prstDash val="solid"/>
                    </a:lnT>
                    <a:lnB w="38100">
                      <a:solidFill>
                        <a:srgbClr val="000000"/>
                      </a:solidFill>
                      <a:prstDash val="solid"/>
                    </a:lnB>
                  </a:tcPr>
                </a:tc>
                <a:tc>
                  <a:txBody>
                    <a:bodyPr/>
                    <a:lstStyle/>
                    <a:p>
                      <a:pPr marR="29845" algn="r">
                        <a:lnSpc>
                          <a:spcPts val="1230"/>
                        </a:lnSpc>
                      </a:pPr>
                      <a:r>
                        <a:rPr sz="1200" b="1" dirty="0">
                          <a:latin typeface="Arial"/>
                          <a:cs typeface="Arial"/>
                        </a:rPr>
                        <a:t>1</a:t>
                      </a:r>
                      <a:endParaRPr sz="1200">
                        <a:latin typeface="Arial"/>
                        <a:cs typeface="Arial"/>
                      </a:endParaRPr>
                    </a:p>
                  </a:txBody>
                  <a:tcPr marL="0" marR="0" marT="0" marB="0">
                    <a:lnR w="28575">
                      <a:solidFill>
                        <a:srgbClr val="000000"/>
                      </a:solidFill>
                      <a:prstDash val="solid"/>
                    </a:lnR>
                    <a:lnT w="28575">
                      <a:solidFill>
                        <a:srgbClr val="000000"/>
                      </a:solidFill>
                      <a:prstDash val="solid"/>
                    </a:lnT>
                    <a:lnB w="38100">
                      <a:solidFill>
                        <a:srgbClr val="000000"/>
                      </a:solidFill>
                      <a:prstDash val="solid"/>
                    </a:lnB>
                  </a:tcPr>
                </a:tc>
                <a:extLst>
                  <a:ext uri="{0D108BD9-81ED-4DB2-BD59-A6C34878D82A}">
                    <a16:rowId xmlns:a16="http://schemas.microsoft.com/office/drawing/2014/main" xmlns="" val="10002"/>
                  </a:ext>
                </a:extLst>
              </a:tr>
              <a:tr h="162267">
                <a:tc>
                  <a:txBody>
                    <a:bodyPr/>
                    <a:lstStyle/>
                    <a:p>
                      <a:pPr marR="31115" algn="r">
                        <a:lnSpc>
                          <a:spcPts val="1180"/>
                        </a:lnSpc>
                      </a:pPr>
                      <a:r>
                        <a:rPr sz="1200" b="1" dirty="0">
                          <a:latin typeface="Arial"/>
                          <a:cs typeface="Arial"/>
                        </a:rPr>
                        <a:t>1</a:t>
                      </a:r>
                      <a:endParaRPr sz="1200">
                        <a:latin typeface="Arial"/>
                        <a:cs typeface="Arial"/>
                      </a:endParaRPr>
                    </a:p>
                  </a:txBody>
                  <a:tcPr marL="0" marR="0" marT="0" marB="0">
                    <a:lnL w="28575">
                      <a:solidFill>
                        <a:srgbClr val="000000"/>
                      </a:solidFill>
                      <a:prstDash val="solid"/>
                    </a:lnL>
                    <a:lnT w="38100">
                      <a:solidFill>
                        <a:srgbClr val="000000"/>
                      </a:solidFill>
                      <a:prstDash val="solid"/>
                    </a:lnT>
                    <a:lnB w="28575">
                      <a:solidFill>
                        <a:srgbClr val="000000"/>
                      </a:solidFill>
                      <a:prstDash val="solid"/>
                    </a:lnB>
                  </a:tcPr>
                </a:tc>
                <a:tc>
                  <a:txBody>
                    <a:bodyPr/>
                    <a:lstStyle/>
                    <a:p>
                      <a:pPr algn="ctr">
                        <a:lnSpc>
                          <a:spcPts val="1180"/>
                        </a:lnSpc>
                      </a:pPr>
                      <a:r>
                        <a:rPr sz="1200" b="1" dirty="0">
                          <a:latin typeface="Arial"/>
                          <a:cs typeface="Arial"/>
                        </a:rPr>
                        <a:t>1</a:t>
                      </a:r>
                      <a:endParaRPr sz="1200">
                        <a:latin typeface="Arial"/>
                        <a:cs typeface="Arial"/>
                      </a:endParaRPr>
                    </a:p>
                  </a:txBody>
                  <a:tcPr marL="0" marR="0" marT="0" marB="0">
                    <a:lnT w="38100">
                      <a:solidFill>
                        <a:srgbClr val="000000"/>
                      </a:solidFill>
                      <a:prstDash val="solid"/>
                    </a:lnT>
                    <a:lnB w="28575">
                      <a:solidFill>
                        <a:srgbClr val="000000"/>
                      </a:solidFill>
                      <a:prstDash val="solid"/>
                    </a:lnB>
                  </a:tcPr>
                </a:tc>
                <a:tc>
                  <a:txBody>
                    <a:bodyPr/>
                    <a:lstStyle/>
                    <a:p>
                      <a:pPr marL="42545">
                        <a:lnSpc>
                          <a:spcPts val="1180"/>
                        </a:lnSpc>
                      </a:pPr>
                      <a:r>
                        <a:rPr sz="1200" b="1" dirty="0">
                          <a:latin typeface="Arial"/>
                          <a:cs typeface="Arial"/>
                        </a:rPr>
                        <a:t>0</a:t>
                      </a:r>
                      <a:endParaRPr sz="1200">
                        <a:latin typeface="Arial"/>
                        <a:cs typeface="Arial"/>
                      </a:endParaRPr>
                    </a:p>
                  </a:txBody>
                  <a:tcPr marL="0" marR="0" marT="0" marB="0">
                    <a:lnR w="28575">
                      <a:solidFill>
                        <a:srgbClr val="000000"/>
                      </a:solidFill>
                      <a:prstDash val="solid"/>
                    </a:lnR>
                    <a:lnT w="38100">
                      <a:solidFill>
                        <a:srgbClr val="000000"/>
                      </a:solidFill>
                      <a:prstDash val="solid"/>
                    </a:lnT>
                    <a:lnB w="28575">
                      <a:solidFill>
                        <a:srgbClr val="000000"/>
                      </a:solidFill>
                      <a:prstDash val="solid"/>
                    </a:lnB>
                  </a:tcPr>
                </a:tc>
                <a:tc>
                  <a:txBody>
                    <a:bodyPr/>
                    <a:lstStyle/>
                    <a:p>
                      <a:pPr marR="30480" algn="r">
                        <a:lnSpc>
                          <a:spcPts val="1180"/>
                        </a:lnSpc>
                      </a:pPr>
                      <a:r>
                        <a:rPr sz="1200" b="1" dirty="0">
                          <a:latin typeface="Arial"/>
                          <a:cs typeface="Arial"/>
                        </a:rPr>
                        <a:t>1</a:t>
                      </a:r>
                      <a:endParaRPr sz="1200">
                        <a:latin typeface="Arial"/>
                        <a:cs typeface="Arial"/>
                      </a:endParaRPr>
                    </a:p>
                  </a:txBody>
                  <a:tcPr marL="0" marR="0" marT="0" marB="0">
                    <a:lnL w="28575">
                      <a:solidFill>
                        <a:srgbClr val="000000"/>
                      </a:solidFill>
                      <a:prstDash val="solid"/>
                    </a:lnL>
                    <a:lnT w="38100">
                      <a:solidFill>
                        <a:srgbClr val="000000"/>
                      </a:solidFill>
                      <a:prstDash val="solid"/>
                    </a:lnT>
                    <a:lnB w="28575">
                      <a:solidFill>
                        <a:srgbClr val="000000"/>
                      </a:solidFill>
                      <a:prstDash val="solid"/>
                    </a:lnB>
                  </a:tcPr>
                </a:tc>
                <a:tc>
                  <a:txBody>
                    <a:bodyPr/>
                    <a:lstStyle/>
                    <a:p>
                      <a:pPr marR="29845" algn="r">
                        <a:lnSpc>
                          <a:spcPts val="1180"/>
                        </a:lnSpc>
                      </a:pPr>
                      <a:r>
                        <a:rPr sz="1200" b="1" dirty="0">
                          <a:latin typeface="Arial"/>
                          <a:cs typeface="Arial"/>
                        </a:rPr>
                        <a:t>0</a:t>
                      </a:r>
                      <a:endParaRPr sz="1200">
                        <a:latin typeface="Arial"/>
                        <a:cs typeface="Arial"/>
                      </a:endParaRPr>
                    </a:p>
                  </a:txBody>
                  <a:tcPr marL="0" marR="0" marT="0" marB="0">
                    <a:lnR w="28575">
                      <a:solidFill>
                        <a:srgbClr val="000000"/>
                      </a:solidFill>
                      <a:prstDash val="solid"/>
                    </a:lnR>
                    <a:lnT w="38100">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bl>
          </a:graphicData>
        </a:graphic>
      </p:graphicFrame>
      <p:sp>
        <p:nvSpPr>
          <p:cNvPr id="9" name="object 9"/>
          <p:cNvSpPr txBox="1"/>
          <p:nvPr/>
        </p:nvSpPr>
        <p:spPr>
          <a:xfrm>
            <a:off x="3449192" y="5805017"/>
            <a:ext cx="134239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P</a:t>
            </a:r>
            <a:r>
              <a:rPr sz="1200" b="1" spc="-5" dirty="0">
                <a:latin typeface="Arial"/>
                <a:cs typeface="Arial"/>
              </a:rPr>
              <a:t>a</a:t>
            </a:r>
            <a:r>
              <a:rPr sz="1200" b="1" spc="5" dirty="0">
                <a:latin typeface="Arial"/>
                <a:cs typeface="Arial"/>
              </a:rPr>
              <a:t>g</a:t>
            </a:r>
            <a:r>
              <a:rPr sz="1200" b="1" spc="-5" dirty="0">
                <a:latin typeface="Arial"/>
                <a:cs typeface="Arial"/>
              </a:rPr>
              <a:t>e</a:t>
            </a:r>
            <a:r>
              <a:rPr sz="1200" b="1" spc="-60" dirty="0">
                <a:latin typeface="Arial"/>
                <a:cs typeface="Arial"/>
              </a:rPr>
              <a:t> </a:t>
            </a:r>
            <a:r>
              <a:rPr sz="1200" b="1" spc="-15" dirty="0">
                <a:latin typeface="Arial"/>
                <a:cs typeface="Arial"/>
              </a:rPr>
              <a:t>n</a:t>
            </a:r>
            <a:r>
              <a:rPr sz="1200" b="1" spc="5" dirty="0">
                <a:latin typeface="Arial"/>
                <a:cs typeface="Arial"/>
              </a:rPr>
              <a:t>o</a:t>
            </a:r>
            <a:r>
              <a:rPr sz="1200" b="1" dirty="0">
                <a:latin typeface="Arial"/>
                <a:cs typeface="Arial"/>
              </a:rPr>
              <a:t>.Bl</a:t>
            </a:r>
            <a:r>
              <a:rPr sz="1200" b="1" spc="10" dirty="0">
                <a:latin typeface="Arial"/>
                <a:cs typeface="Arial"/>
              </a:rPr>
              <a:t>o</a:t>
            </a:r>
            <a:r>
              <a:rPr sz="1200" b="1" spc="-5" dirty="0">
                <a:latin typeface="Arial"/>
                <a:cs typeface="Arial"/>
              </a:rPr>
              <a:t>ck</a:t>
            </a:r>
            <a:r>
              <a:rPr sz="1200" b="1" spc="10" dirty="0">
                <a:latin typeface="Arial"/>
                <a:cs typeface="Arial"/>
              </a:rPr>
              <a:t> </a:t>
            </a:r>
            <a:r>
              <a:rPr sz="1200" b="1" spc="-15" dirty="0">
                <a:latin typeface="Arial"/>
                <a:cs typeface="Arial"/>
              </a:rPr>
              <a:t>n</a:t>
            </a:r>
            <a:r>
              <a:rPr sz="1200" b="1" spc="5" dirty="0">
                <a:latin typeface="Arial"/>
                <a:cs typeface="Arial"/>
              </a:rPr>
              <a:t>o</a:t>
            </a:r>
            <a:r>
              <a:rPr sz="1200" b="1" dirty="0">
                <a:latin typeface="Arial"/>
                <a:cs typeface="Arial"/>
              </a:rPr>
              <a:t>.</a:t>
            </a:r>
            <a:endParaRPr sz="1200">
              <a:latin typeface="Arial"/>
              <a:cs typeface="Arial"/>
            </a:endParaRPr>
          </a:p>
        </p:txBody>
      </p:sp>
      <p:sp>
        <p:nvSpPr>
          <p:cNvPr id="10" name="object 10"/>
          <p:cNvSpPr txBox="1"/>
          <p:nvPr/>
        </p:nvSpPr>
        <p:spPr>
          <a:xfrm>
            <a:off x="695655" y="774319"/>
            <a:ext cx="6358890" cy="4709160"/>
          </a:xfrm>
          <a:prstGeom prst="rect">
            <a:avLst/>
          </a:prstGeom>
        </p:spPr>
        <p:txBody>
          <a:bodyPr vert="horz" wrap="square" lIns="0" tIns="12700" rIns="0" bIns="0" rtlCol="0">
            <a:spAutoFit/>
          </a:bodyPr>
          <a:lstStyle/>
          <a:p>
            <a:pPr marL="24765">
              <a:lnSpc>
                <a:spcPts val="2039"/>
              </a:lnSpc>
              <a:spcBef>
                <a:spcPts val="100"/>
              </a:spcBef>
            </a:pPr>
            <a:r>
              <a:rPr sz="1800" b="1" spc="-25" dirty="0">
                <a:latin typeface="Arial"/>
                <a:cs typeface="Arial"/>
              </a:rPr>
              <a:t>Assume</a:t>
            </a:r>
            <a:r>
              <a:rPr sz="1800" b="1" spc="-5" dirty="0">
                <a:latin typeface="Arial"/>
                <a:cs typeface="Arial"/>
              </a:rPr>
              <a:t> </a:t>
            </a:r>
            <a:r>
              <a:rPr sz="1800" b="1" dirty="0">
                <a:latin typeface="Arial"/>
                <a:cs typeface="Arial"/>
              </a:rPr>
              <a:t>that</a:t>
            </a:r>
            <a:endParaRPr sz="1800">
              <a:latin typeface="Arial"/>
              <a:cs typeface="Arial"/>
            </a:endParaRPr>
          </a:p>
          <a:p>
            <a:pPr marL="534035">
              <a:lnSpc>
                <a:spcPts val="2005"/>
              </a:lnSpc>
            </a:pPr>
            <a:r>
              <a:rPr sz="1800" b="1" dirty="0">
                <a:latin typeface="Arial"/>
                <a:cs typeface="Arial"/>
              </a:rPr>
              <a:t>Number</a:t>
            </a:r>
            <a:r>
              <a:rPr sz="1800" b="1" spc="-55" dirty="0">
                <a:latin typeface="Arial"/>
                <a:cs typeface="Arial"/>
              </a:rPr>
              <a:t> </a:t>
            </a:r>
            <a:r>
              <a:rPr sz="1800" b="1" dirty="0">
                <a:latin typeface="Arial"/>
                <a:cs typeface="Arial"/>
              </a:rPr>
              <a:t>of</a:t>
            </a:r>
            <a:r>
              <a:rPr sz="1800" b="1" spc="-30" dirty="0">
                <a:latin typeface="Arial"/>
                <a:cs typeface="Arial"/>
              </a:rPr>
              <a:t> </a:t>
            </a:r>
            <a:r>
              <a:rPr sz="1800" b="1" dirty="0">
                <a:latin typeface="Arial"/>
                <a:cs typeface="Arial"/>
              </a:rPr>
              <a:t>Blocks</a:t>
            </a:r>
            <a:r>
              <a:rPr sz="1800" b="1" spc="-60" dirty="0">
                <a:latin typeface="Arial"/>
                <a:cs typeface="Arial"/>
              </a:rPr>
              <a:t> </a:t>
            </a:r>
            <a:r>
              <a:rPr sz="1800" b="1" dirty="0">
                <a:latin typeface="Arial"/>
                <a:cs typeface="Arial"/>
              </a:rPr>
              <a:t>in</a:t>
            </a:r>
            <a:r>
              <a:rPr sz="1800" b="1" spc="-50" dirty="0">
                <a:latin typeface="Arial"/>
                <a:cs typeface="Arial"/>
              </a:rPr>
              <a:t> </a:t>
            </a:r>
            <a:r>
              <a:rPr sz="1800" b="1" dirty="0">
                <a:latin typeface="Arial"/>
                <a:cs typeface="Arial"/>
              </a:rPr>
              <a:t>memory</a:t>
            </a:r>
            <a:r>
              <a:rPr sz="1800" b="1" spc="-50" dirty="0">
                <a:latin typeface="Arial"/>
                <a:cs typeface="Arial"/>
              </a:rPr>
              <a:t> </a:t>
            </a:r>
            <a:r>
              <a:rPr sz="1800" b="1" dirty="0">
                <a:latin typeface="Arial"/>
                <a:cs typeface="Arial"/>
              </a:rPr>
              <a:t>=</a:t>
            </a:r>
            <a:r>
              <a:rPr sz="1800" b="1" spc="-25" dirty="0">
                <a:latin typeface="Arial"/>
                <a:cs typeface="Arial"/>
              </a:rPr>
              <a:t> </a:t>
            </a:r>
            <a:r>
              <a:rPr sz="1800" b="1" spc="-5" dirty="0">
                <a:latin typeface="Arial"/>
                <a:cs typeface="Arial"/>
              </a:rPr>
              <a:t>m</a:t>
            </a:r>
            <a:endParaRPr sz="1800">
              <a:latin typeface="Arial"/>
              <a:cs typeface="Arial"/>
            </a:endParaRPr>
          </a:p>
          <a:p>
            <a:pPr marL="534035">
              <a:lnSpc>
                <a:spcPts val="2125"/>
              </a:lnSpc>
            </a:pPr>
            <a:r>
              <a:rPr sz="1800" b="1" dirty="0">
                <a:latin typeface="Arial"/>
                <a:cs typeface="Arial"/>
              </a:rPr>
              <a:t>Number</a:t>
            </a:r>
            <a:r>
              <a:rPr sz="1800" b="1" spc="-45" dirty="0">
                <a:latin typeface="Arial"/>
                <a:cs typeface="Arial"/>
              </a:rPr>
              <a:t> </a:t>
            </a:r>
            <a:r>
              <a:rPr sz="1800" b="1" dirty="0">
                <a:latin typeface="Arial"/>
                <a:cs typeface="Arial"/>
              </a:rPr>
              <a:t>of</a:t>
            </a:r>
            <a:r>
              <a:rPr sz="1800" b="1" spc="5" dirty="0">
                <a:latin typeface="Arial"/>
                <a:cs typeface="Arial"/>
              </a:rPr>
              <a:t> </a:t>
            </a:r>
            <a:r>
              <a:rPr sz="1800" b="1" dirty="0">
                <a:latin typeface="Arial"/>
                <a:cs typeface="Arial"/>
              </a:rPr>
              <a:t>Pa</a:t>
            </a:r>
            <a:r>
              <a:rPr sz="1800" b="1" spc="5" dirty="0">
                <a:latin typeface="Arial"/>
                <a:cs typeface="Arial"/>
              </a:rPr>
              <a:t>g</a:t>
            </a:r>
            <a:r>
              <a:rPr sz="1800" b="1" dirty="0">
                <a:latin typeface="Arial"/>
                <a:cs typeface="Arial"/>
              </a:rPr>
              <a:t>es</a:t>
            </a:r>
            <a:r>
              <a:rPr sz="1800" b="1" spc="-60" dirty="0">
                <a:latin typeface="Arial"/>
                <a:cs typeface="Arial"/>
              </a:rPr>
              <a:t> </a:t>
            </a:r>
            <a:r>
              <a:rPr sz="1800" b="1" dirty="0">
                <a:latin typeface="Arial"/>
                <a:cs typeface="Arial"/>
              </a:rPr>
              <a:t>in</a:t>
            </a:r>
            <a:r>
              <a:rPr sz="1800" b="1" spc="5" dirty="0">
                <a:latin typeface="Arial"/>
                <a:cs typeface="Arial"/>
              </a:rPr>
              <a:t> </a:t>
            </a:r>
            <a:r>
              <a:rPr sz="1800" b="1" spc="-30" dirty="0">
                <a:latin typeface="Arial"/>
                <a:cs typeface="Arial"/>
              </a:rPr>
              <a:t>V</a:t>
            </a:r>
            <a:r>
              <a:rPr sz="1800" b="1" dirty="0">
                <a:latin typeface="Arial"/>
                <a:cs typeface="Arial"/>
              </a:rPr>
              <a:t>irtu</a:t>
            </a:r>
            <a:r>
              <a:rPr sz="1800" b="1" spc="-20" dirty="0">
                <a:latin typeface="Arial"/>
                <a:cs typeface="Arial"/>
              </a:rPr>
              <a:t>a</a:t>
            </a:r>
            <a:r>
              <a:rPr sz="1800" b="1" dirty="0">
                <a:latin typeface="Arial"/>
                <a:cs typeface="Arial"/>
              </a:rPr>
              <a:t>l</a:t>
            </a:r>
            <a:r>
              <a:rPr sz="1800" b="1" spc="-210" dirty="0">
                <a:latin typeface="Arial"/>
                <a:cs typeface="Arial"/>
              </a:rPr>
              <a:t> </a:t>
            </a:r>
            <a:r>
              <a:rPr sz="1800" b="1" spc="-30" dirty="0">
                <a:latin typeface="Arial"/>
                <a:cs typeface="Arial"/>
              </a:rPr>
              <a:t>A</a:t>
            </a:r>
            <a:r>
              <a:rPr sz="1800" b="1" dirty="0">
                <a:latin typeface="Arial"/>
                <a:cs typeface="Arial"/>
              </a:rPr>
              <a:t>ddre</a:t>
            </a:r>
            <a:r>
              <a:rPr sz="1800" b="1" spc="5" dirty="0">
                <a:latin typeface="Arial"/>
                <a:cs typeface="Arial"/>
              </a:rPr>
              <a:t>s</a:t>
            </a:r>
            <a:r>
              <a:rPr sz="1800" b="1" dirty="0">
                <a:latin typeface="Arial"/>
                <a:cs typeface="Arial"/>
              </a:rPr>
              <a:t>s</a:t>
            </a:r>
            <a:r>
              <a:rPr sz="1800" b="1" spc="-10" dirty="0">
                <a:latin typeface="Arial"/>
                <a:cs typeface="Arial"/>
              </a:rPr>
              <a:t> </a:t>
            </a:r>
            <a:r>
              <a:rPr sz="1800" b="1" dirty="0">
                <a:latin typeface="Arial"/>
                <a:cs typeface="Arial"/>
              </a:rPr>
              <a:t>Sp</a:t>
            </a:r>
            <a:r>
              <a:rPr sz="1800" b="1" spc="5" dirty="0">
                <a:latin typeface="Arial"/>
                <a:cs typeface="Arial"/>
              </a:rPr>
              <a:t>a</a:t>
            </a:r>
            <a:r>
              <a:rPr sz="1800" b="1" dirty="0">
                <a:latin typeface="Arial"/>
                <a:cs typeface="Arial"/>
              </a:rPr>
              <a:t>ce</a:t>
            </a:r>
            <a:r>
              <a:rPr sz="1800" b="1" spc="-35" dirty="0">
                <a:latin typeface="Arial"/>
                <a:cs typeface="Arial"/>
              </a:rPr>
              <a:t> </a:t>
            </a:r>
            <a:r>
              <a:rPr sz="1800" b="1" dirty="0">
                <a:latin typeface="Arial"/>
                <a:cs typeface="Arial"/>
              </a:rPr>
              <a:t>=</a:t>
            </a:r>
            <a:r>
              <a:rPr sz="1800" b="1" spc="-20" dirty="0">
                <a:latin typeface="Arial"/>
                <a:cs typeface="Arial"/>
              </a:rPr>
              <a:t> </a:t>
            </a:r>
            <a:r>
              <a:rPr sz="1800" b="1" dirty="0">
                <a:latin typeface="Arial"/>
                <a:cs typeface="Arial"/>
              </a:rPr>
              <a:t>n</a:t>
            </a:r>
            <a:endParaRPr sz="1800">
              <a:latin typeface="Arial"/>
              <a:cs typeface="Arial"/>
            </a:endParaRPr>
          </a:p>
          <a:p>
            <a:pPr marL="24765">
              <a:lnSpc>
                <a:spcPts val="2030"/>
              </a:lnSpc>
              <a:spcBef>
                <a:spcPts val="650"/>
              </a:spcBef>
            </a:pPr>
            <a:r>
              <a:rPr sz="1800" b="1" dirty="0">
                <a:latin typeface="Arial"/>
                <a:cs typeface="Arial"/>
              </a:rPr>
              <a:t>Page</a:t>
            </a:r>
            <a:r>
              <a:rPr sz="1800" b="1" spc="-90" dirty="0">
                <a:latin typeface="Arial"/>
                <a:cs typeface="Arial"/>
              </a:rPr>
              <a:t> </a:t>
            </a:r>
            <a:r>
              <a:rPr sz="1800" b="1" spc="-50" dirty="0">
                <a:latin typeface="Arial"/>
                <a:cs typeface="Arial"/>
              </a:rPr>
              <a:t>Table</a:t>
            </a:r>
            <a:endParaRPr sz="1800">
              <a:latin typeface="Arial"/>
              <a:cs typeface="Arial"/>
            </a:endParaRPr>
          </a:p>
          <a:p>
            <a:pPr marL="405765">
              <a:lnSpc>
                <a:spcPts val="1900"/>
              </a:lnSpc>
            </a:pPr>
            <a:r>
              <a:rPr sz="1800" dirty="0">
                <a:latin typeface="Arial MT"/>
                <a:cs typeface="Arial MT"/>
              </a:rPr>
              <a:t>-</a:t>
            </a:r>
            <a:r>
              <a:rPr sz="1800" spc="-5" dirty="0">
                <a:latin typeface="Arial MT"/>
                <a:cs typeface="Arial MT"/>
              </a:rPr>
              <a:t> </a:t>
            </a:r>
            <a:r>
              <a:rPr sz="1800" b="1" spc="-5" dirty="0">
                <a:latin typeface="Arial"/>
                <a:cs typeface="Arial"/>
              </a:rPr>
              <a:t>Straight</a:t>
            </a:r>
            <a:r>
              <a:rPr sz="1800" b="1" spc="-60" dirty="0">
                <a:latin typeface="Arial"/>
                <a:cs typeface="Arial"/>
              </a:rPr>
              <a:t> </a:t>
            </a:r>
            <a:r>
              <a:rPr sz="1800" b="1" spc="5" dirty="0">
                <a:latin typeface="Arial"/>
                <a:cs typeface="Arial"/>
              </a:rPr>
              <a:t>forward</a:t>
            </a:r>
            <a:r>
              <a:rPr sz="1800" b="1" spc="-90" dirty="0">
                <a:latin typeface="Arial"/>
                <a:cs typeface="Arial"/>
              </a:rPr>
              <a:t> </a:t>
            </a:r>
            <a:r>
              <a:rPr sz="1800" b="1" dirty="0">
                <a:latin typeface="Arial"/>
                <a:cs typeface="Arial"/>
              </a:rPr>
              <a:t>design</a:t>
            </a:r>
            <a:r>
              <a:rPr sz="1800" b="1" spc="-40" dirty="0">
                <a:latin typeface="Arial"/>
                <a:cs typeface="Arial"/>
              </a:rPr>
              <a:t> </a:t>
            </a:r>
            <a:r>
              <a:rPr sz="1800" b="1" spc="-5" dirty="0">
                <a:latin typeface="Arial"/>
                <a:cs typeface="Arial"/>
              </a:rPr>
              <a:t>-&gt;</a:t>
            </a:r>
            <a:r>
              <a:rPr sz="1800" b="1" spc="-20" dirty="0">
                <a:latin typeface="Arial"/>
                <a:cs typeface="Arial"/>
              </a:rPr>
              <a:t> </a:t>
            </a:r>
            <a:r>
              <a:rPr sz="1800" b="1" dirty="0">
                <a:latin typeface="Arial"/>
                <a:cs typeface="Arial"/>
              </a:rPr>
              <a:t>n</a:t>
            </a:r>
            <a:r>
              <a:rPr sz="1800" b="1" spc="5" dirty="0">
                <a:latin typeface="Arial"/>
                <a:cs typeface="Arial"/>
              </a:rPr>
              <a:t> </a:t>
            </a:r>
            <a:r>
              <a:rPr sz="1800" b="1" dirty="0">
                <a:latin typeface="Arial"/>
                <a:cs typeface="Arial"/>
              </a:rPr>
              <a:t>entry</a:t>
            </a:r>
            <a:r>
              <a:rPr sz="1800" b="1" spc="-45" dirty="0">
                <a:latin typeface="Arial"/>
                <a:cs typeface="Arial"/>
              </a:rPr>
              <a:t> </a:t>
            </a:r>
            <a:r>
              <a:rPr sz="1800" b="1" dirty="0">
                <a:latin typeface="Arial"/>
                <a:cs typeface="Arial"/>
              </a:rPr>
              <a:t>table</a:t>
            </a:r>
            <a:r>
              <a:rPr sz="1800" b="1" spc="-60" dirty="0">
                <a:latin typeface="Arial"/>
                <a:cs typeface="Arial"/>
              </a:rPr>
              <a:t> </a:t>
            </a:r>
            <a:r>
              <a:rPr sz="1800" b="1" dirty="0">
                <a:latin typeface="Arial"/>
                <a:cs typeface="Arial"/>
              </a:rPr>
              <a:t>in</a:t>
            </a:r>
            <a:r>
              <a:rPr sz="1800" b="1" spc="5" dirty="0">
                <a:latin typeface="Arial"/>
                <a:cs typeface="Arial"/>
              </a:rPr>
              <a:t> </a:t>
            </a:r>
            <a:r>
              <a:rPr sz="1800" b="1" dirty="0">
                <a:latin typeface="Arial"/>
                <a:cs typeface="Arial"/>
              </a:rPr>
              <a:t>memory</a:t>
            </a:r>
            <a:endParaRPr sz="1800">
              <a:latin typeface="Arial"/>
              <a:cs typeface="Arial"/>
            </a:endParaRPr>
          </a:p>
          <a:p>
            <a:pPr marL="534035">
              <a:lnSpc>
                <a:spcPts val="2005"/>
              </a:lnSpc>
            </a:pPr>
            <a:r>
              <a:rPr sz="1800" b="1" dirty="0">
                <a:latin typeface="Arial"/>
                <a:cs typeface="Arial"/>
              </a:rPr>
              <a:t>Inefficient</a:t>
            </a:r>
            <a:r>
              <a:rPr sz="1800" b="1" spc="-70" dirty="0">
                <a:latin typeface="Arial"/>
                <a:cs typeface="Arial"/>
              </a:rPr>
              <a:t> </a:t>
            </a:r>
            <a:r>
              <a:rPr sz="1800" b="1" dirty="0">
                <a:latin typeface="Arial"/>
                <a:cs typeface="Arial"/>
              </a:rPr>
              <a:t>storage</a:t>
            </a:r>
            <a:r>
              <a:rPr sz="1800" b="1" spc="-60" dirty="0">
                <a:latin typeface="Arial"/>
                <a:cs typeface="Arial"/>
              </a:rPr>
              <a:t> </a:t>
            </a:r>
            <a:r>
              <a:rPr sz="1800" b="1" dirty="0">
                <a:latin typeface="Arial"/>
                <a:cs typeface="Arial"/>
              </a:rPr>
              <a:t>space</a:t>
            </a:r>
            <a:r>
              <a:rPr sz="1800" b="1" spc="-65" dirty="0">
                <a:latin typeface="Arial"/>
                <a:cs typeface="Arial"/>
              </a:rPr>
              <a:t> </a:t>
            </a:r>
            <a:r>
              <a:rPr sz="1800" b="1" dirty="0">
                <a:latin typeface="Arial"/>
                <a:cs typeface="Arial"/>
              </a:rPr>
              <a:t>utilization</a:t>
            </a:r>
            <a:endParaRPr sz="1800">
              <a:latin typeface="Arial"/>
              <a:cs typeface="Arial"/>
            </a:endParaRPr>
          </a:p>
          <a:p>
            <a:pPr marL="534035">
              <a:lnSpc>
                <a:spcPts val="2135"/>
              </a:lnSpc>
            </a:pPr>
            <a:r>
              <a:rPr sz="1800" b="1" dirty="0">
                <a:latin typeface="Arial"/>
                <a:cs typeface="Arial"/>
              </a:rPr>
              <a:t>&lt;-</a:t>
            </a:r>
            <a:r>
              <a:rPr sz="1800" b="1" spc="-25" dirty="0">
                <a:latin typeface="Arial"/>
                <a:cs typeface="Arial"/>
              </a:rPr>
              <a:t> </a:t>
            </a:r>
            <a:r>
              <a:rPr sz="1800" b="1" spc="-5" dirty="0">
                <a:latin typeface="Arial"/>
                <a:cs typeface="Arial"/>
              </a:rPr>
              <a:t>n-m</a:t>
            </a:r>
            <a:r>
              <a:rPr sz="1800" b="1" spc="-20" dirty="0">
                <a:latin typeface="Arial"/>
                <a:cs typeface="Arial"/>
              </a:rPr>
              <a:t> </a:t>
            </a:r>
            <a:r>
              <a:rPr sz="1800" b="1" dirty="0">
                <a:latin typeface="Arial"/>
                <a:cs typeface="Arial"/>
              </a:rPr>
              <a:t>entries</a:t>
            </a:r>
            <a:r>
              <a:rPr sz="1800" b="1" spc="-35" dirty="0">
                <a:latin typeface="Arial"/>
                <a:cs typeface="Arial"/>
              </a:rPr>
              <a:t> </a:t>
            </a:r>
            <a:r>
              <a:rPr sz="1800" b="1" dirty="0">
                <a:latin typeface="Arial"/>
                <a:cs typeface="Arial"/>
              </a:rPr>
              <a:t>of</a:t>
            </a:r>
            <a:r>
              <a:rPr sz="1800" b="1" spc="-25" dirty="0">
                <a:latin typeface="Arial"/>
                <a:cs typeface="Arial"/>
              </a:rPr>
              <a:t> </a:t>
            </a:r>
            <a:r>
              <a:rPr sz="1800" b="1" spc="-5" dirty="0">
                <a:latin typeface="Arial"/>
                <a:cs typeface="Arial"/>
              </a:rPr>
              <a:t>the</a:t>
            </a:r>
            <a:r>
              <a:rPr sz="1800" b="1" spc="-15" dirty="0">
                <a:latin typeface="Arial"/>
                <a:cs typeface="Arial"/>
              </a:rPr>
              <a:t> </a:t>
            </a:r>
            <a:r>
              <a:rPr sz="1800" b="1" dirty="0">
                <a:latin typeface="Arial"/>
                <a:cs typeface="Arial"/>
              </a:rPr>
              <a:t>table</a:t>
            </a:r>
            <a:r>
              <a:rPr sz="1800" b="1" spc="-55" dirty="0">
                <a:latin typeface="Arial"/>
                <a:cs typeface="Arial"/>
              </a:rPr>
              <a:t> </a:t>
            </a:r>
            <a:r>
              <a:rPr sz="1800" b="1" spc="-5" dirty="0">
                <a:latin typeface="Arial"/>
                <a:cs typeface="Arial"/>
              </a:rPr>
              <a:t>is</a:t>
            </a:r>
            <a:r>
              <a:rPr sz="1800" b="1" spc="-20" dirty="0">
                <a:latin typeface="Arial"/>
                <a:cs typeface="Arial"/>
              </a:rPr>
              <a:t> </a:t>
            </a:r>
            <a:r>
              <a:rPr sz="1800" b="1" dirty="0">
                <a:latin typeface="Arial"/>
                <a:cs typeface="Arial"/>
              </a:rPr>
              <a:t>empty</a:t>
            </a:r>
            <a:endParaRPr sz="1800">
              <a:latin typeface="Arial"/>
              <a:cs typeface="Arial"/>
            </a:endParaRPr>
          </a:p>
          <a:p>
            <a:pPr>
              <a:lnSpc>
                <a:spcPct val="100000"/>
              </a:lnSpc>
              <a:spcBef>
                <a:spcPts val="45"/>
              </a:spcBef>
            </a:pPr>
            <a:endParaRPr sz="1700">
              <a:latin typeface="Arial"/>
              <a:cs typeface="Arial"/>
            </a:endParaRPr>
          </a:p>
          <a:p>
            <a:pPr marL="546100" marR="857250" indent="-534035">
              <a:lnSpc>
                <a:spcPts val="1939"/>
              </a:lnSpc>
              <a:tabLst>
                <a:tab pos="546100" algn="l"/>
              </a:tabLst>
            </a:pPr>
            <a:r>
              <a:rPr sz="1800" dirty="0">
                <a:latin typeface="Arial MT"/>
                <a:cs typeface="Arial MT"/>
              </a:rPr>
              <a:t>-	</a:t>
            </a:r>
            <a:r>
              <a:rPr sz="1800" b="1" dirty="0">
                <a:latin typeface="Arial"/>
                <a:cs typeface="Arial"/>
              </a:rPr>
              <a:t>More efficient method </a:t>
            </a:r>
            <a:r>
              <a:rPr sz="1800" b="1" spc="-5" dirty="0">
                <a:latin typeface="Arial"/>
                <a:cs typeface="Arial"/>
              </a:rPr>
              <a:t>is </a:t>
            </a:r>
            <a:r>
              <a:rPr sz="1800" b="1" dirty="0">
                <a:latin typeface="Arial"/>
                <a:cs typeface="Arial"/>
              </a:rPr>
              <a:t>m-entry Page </a:t>
            </a:r>
            <a:r>
              <a:rPr sz="1800" b="1" spc="-50" dirty="0">
                <a:latin typeface="Arial"/>
                <a:cs typeface="Arial"/>
              </a:rPr>
              <a:t>Table </a:t>
            </a:r>
            <a:r>
              <a:rPr sz="1800" b="1" spc="-45" dirty="0">
                <a:latin typeface="Arial"/>
                <a:cs typeface="Arial"/>
              </a:rPr>
              <a:t> </a:t>
            </a:r>
            <a:r>
              <a:rPr sz="1800" b="1" spc="-5" dirty="0">
                <a:latin typeface="Arial"/>
                <a:cs typeface="Arial"/>
              </a:rPr>
              <a:t>P</a:t>
            </a:r>
            <a:r>
              <a:rPr sz="1800" b="1" dirty="0">
                <a:latin typeface="Arial"/>
                <a:cs typeface="Arial"/>
              </a:rPr>
              <a:t>a</a:t>
            </a:r>
            <a:r>
              <a:rPr sz="1800" b="1" spc="-5" dirty="0">
                <a:latin typeface="Arial"/>
                <a:cs typeface="Arial"/>
              </a:rPr>
              <a:t>ge</a:t>
            </a:r>
            <a:r>
              <a:rPr sz="1800" b="1" spc="-35" dirty="0">
                <a:latin typeface="Arial"/>
                <a:cs typeface="Arial"/>
              </a:rPr>
              <a:t> </a:t>
            </a:r>
            <a:r>
              <a:rPr sz="1800" b="1" spc="-165" dirty="0">
                <a:latin typeface="Arial"/>
                <a:cs typeface="Arial"/>
              </a:rPr>
              <a:t>T</a:t>
            </a:r>
            <a:r>
              <a:rPr sz="1800" b="1" spc="-20" dirty="0">
                <a:latin typeface="Arial"/>
                <a:cs typeface="Arial"/>
              </a:rPr>
              <a:t>abl</a:t>
            </a:r>
            <a:r>
              <a:rPr sz="1800" b="1" spc="-5" dirty="0">
                <a:latin typeface="Arial"/>
                <a:cs typeface="Arial"/>
              </a:rPr>
              <a:t>e</a:t>
            </a:r>
            <a:r>
              <a:rPr sz="1800" b="1" spc="-95" dirty="0">
                <a:latin typeface="Arial"/>
                <a:cs typeface="Arial"/>
              </a:rPr>
              <a:t> </a:t>
            </a:r>
            <a:r>
              <a:rPr sz="1800" b="1" dirty="0">
                <a:latin typeface="Arial"/>
                <a:cs typeface="Arial"/>
              </a:rPr>
              <a:t>ma</a:t>
            </a:r>
            <a:r>
              <a:rPr sz="1800" b="1" spc="-5" dirty="0">
                <a:latin typeface="Arial"/>
                <a:cs typeface="Arial"/>
              </a:rPr>
              <a:t>de </a:t>
            </a:r>
            <a:r>
              <a:rPr sz="1800" b="1" dirty="0">
                <a:latin typeface="Arial"/>
                <a:cs typeface="Arial"/>
              </a:rPr>
              <a:t>of</a:t>
            </a:r>
            <a:r>
              <a:rPr sz="1800" b="1" spc="-20" dirty="0">
                <a:latin typeface="Arial"/>
                <a:cs typeface="Arial"/>
              </a:rPr>
              <a:t> </a:t>
            </a:r>
            <a:r>
              <a:rPr sz="1800" b="1" dirty="0">
                <a:latin typeface="Arial"/>
                <a:cs typeface="Arial"/>
              </a:rPr>
              <a:t>a</a:t>
            </a:r>
            <a:r>
              <a:rPr sz="1800" b="1" spc="-5" dirty="0">
                <a:latin typeface="Arial"/>
                <a:cs typeface="Arial"/>
              </a:rPr>
              <a:t>n</a:t>
            </a:r>
            <a:r>
              <a:rPr sz="1800" b="1" spc="-160" dirty="0">
                <a:latin typeface="Arial"/>
                <a:cs typeface="Arial"/>
              </a:rPr>
              <a:t> </a:t>
            </a:r>
            <a:r>
              <a:rPr sz="1800" b="1" spc="-35" dirty="0">
                <a:latin typeface="Arial"/>
                <a:cs typeface="Arial"/>
              </a:rPr>
              <a:t>A</a:t>
            </a:r>
            <a:r>
              <a:rPr sz="1800" b="1" dirty="0">
                <a:latin typeface="Arial"/>
                <a:cs typeface="Arial"/>
              </a:rPr>
              <a:t>ss</a:t>
            </a:r>
            <a:r>
              <a:rPr sz="1800" b="1" spc="-5" dirty="0">
                <a:latin typeface="Arial"/>
                <a:cs typeface="Arial"/>
              </a:rPr>
              <a:t>o</a:t>
            </a:r>
            <a:r>
              <a:rPr sz="1800" b="1" dirty="0">
                <a:latin typeface="Arial"/>
                <a:cs typeface="Arial"/>
              </a:rPr>
              <a:t>c</a:t>
            </a:r>
            <a:r>
              <a:rPr sz="1800" b="1" spc="-5" dirty="0">
                <a:latin typeface="Arial"/>
                <a:cs typeface="Arial"/>
              </a:rPr>
              <a:t>i</a:t>
            </a:r>
            <a:r>
              <a:rPr sz="1800" b="1" dirty="0">
                <a:latin typeface="Arial"/>
                <a:cs typeface="Arial"/>
              </a:rPr>
              <a:t>a</a:t>
            </a:r>
            <a:r>
              <a:rPr sz="1800" b="1" spc="-25" dirty="0">
                <a:latin typeface="Arial"/>
                <a:cs typeface="Arial"/>
              </a:rPr>
              <a:t>t</a:t>
            </a:r>
            <a:r>
              <a:rPr sz="1800" b="1" spc="-5" dirty="0">
                <a:latin typeface="Arial"/>
                <a:cs typeface="Arial"/>
              </a:rPr>
              <a:t>i</a:t>
            </a:r>
            <a:r>
              <a:rPr sz="1800" b="1" spc="-20" dirty="0">
                <a:latin typeface="Arial"/>
                <a:cs typeface="Arial"/>
              </a:rPr>
              <a:t>v</a:t>
            </a:r>
            <a:r>
              <a:rPr sz="1800" b="1" spc="-5" dirty="0">
                <a:latin typeface="Arial"/>
                <a:cs typeface="Arial"/>
              </a:rPr>
              <a:t>e</a:t>
            </a:r>
            <a:r>
              <a:rPr sz="1800" b="1" spc="40" dirty="0">
                <a:latin typeface="Arial"/>
                <a:cs typeface="Arial"/>
              </a:rPr>
              <a:t> </a:t>
            </a:r>
            <a:r>
              <a:rPr sz="1800" b="1" spc="10" dirty="0">
                <a:latin typeface="Arial"/>
                <a:cs typeface="Arial"/>
              </a:rPr>
              <a:t>M</a:t>
            </a:r>
            <a:r>
              <a:rPr sz="1800" b="1" spc="-25" dirty="0">
                <a:latin typeface="Arial"/>
                <a:cs typeface="Arial"/>
              </a:rPr>
              <a:t>e</a:t>
            </a:r>
            <a:r>
              <a:rPr sz="1800" b="1" dirty="0">
                <a:latin typeface="Arial"/>
                <a:cs typeface="Arial"/>
              </a:rPr>
              <a:t>m</a:t>
            </a:r>
            <a:r>
              <a:rPr sz="1800" b="1" spc="-20" dirty="0">
                <a:latin typeface="Arial"/>
                <a:cs typeface="Arial"/>
              </a:rPr>
              <a:t>o</a:t>
            </a:r>
            <a:r>
              <a:rPr sz="1800" b="1" spc="-5" dirty="0">
                <a:latin typeface="Arial"/>
                <a:cs typeface="Arial"/>
              </a:rPr>
              <a:t>ry</a:t>
            </a:r>
            <a:r>
              <a:rPr sz="1800" b="1" spc="-60" dirty="0">
                <a:latin typeface="Arial"/>
                <a:cs typeface="Arial"/>
              </a:rPr>
              <a:t> </a:t>
            </a:r>
            <a:r>
              <a:rPr sz="1800" b="1" spc="-5" dirty="0">
                <a:latin typeface="Arial"/>
                <a:cs typeface="Arial"/>
              </a:rPr>
              <a:t>m  </a:t>
            </a:r>
            <a:r>
              <a:rPr sz="1800" b="1" spc="5" dirty="0">
                <a:latin typeface="Arial"/>
                <a:cs typeface="Arial"/>
              </a:rPr>
              <a:t>words;</a:t>
            </a:r>
            <a:r>
              <a:rPr sz="1800" b="1" spc="-95" dirty="0">
                <a:latin typeface="Arial"/>
                <a:cs typeface="Arial"/>
              </a:rPr>
              <a:t> </a:t>
            </a:r>
            <a:r>
              <a:rPr sz="1800" b="1" dirty="0">
                <a:latin typeface="Arial"/>
                <a:cs typeface="Arial"/>
              </a:rPr>
              <a:t>(Page</a:t>
            </a:r>
            <a:r>
              <a:rPr sz="1800" b="1" spc="-45" dirty="0">
                <a:latin typeface="Arial"/>
                <a:cs typeface="Arial"/>
              </a:rPr>
              <a:t> </a:t>
            </a:r>
            <a:r>
              <a:rPr sz="1800" b="1" dirty="0">
                <a:latin typeface="Arial"/>
                <a:cs typeface="Arial"/>
              </a:rPr>
              <a:t>Number:Block</a:t>
            </a:r>
            <a:r>
              <a:rPr sz="1800" b="1" spc="-75" dirty="0">
                <a:latin typeface="Arial"/>
                <a:cs typeface="Arial"/>
              </a:rPr>
              <a:t> </a:t>
            </a:r>
            <a:r>
              <a:rPr sz="1800" b="1" dirty="0">
                <a:latin typeface="Arial"/>
                <a:cs typeface="Arial"/>
              </a:rPr>
              <a:t>Number)</a:t>
            </a:r>
            <a:endParaRPr sz="1800">
              <a:latin typeface="Arial"/>
              <a:cs typeface="Arial"/>
            </a:endParaRPr>
          </a:p>
          <a:p>
            <a:pPr marL="1565275" algn="ctr">
              <a:lnSpc>
                <a:spcPct val="100000"/>
              </a:lnSpc>
              <a:spcBef>
                <a:spcPts val="440"/>
              </a:spcBef>
            </a:pPr>
            <a:r>
              <a:rPr sz="1200" b="1" spc="-35" dirty="0">
                <a:latin typeface="Arial"/>
                <a:cs typeface="Arial"/>
              </a:rPr>
              <a:t>V</a:t>
            </a:r>
            <a:r>
              <a:rPr sz="1200" b="1" spc="-5" dirty="0">
                <a:latin typeface="Arial"/>
                <a:cs typeface="Arial"/>
              </a:rPr>
              <a:t>i</a:t>
            </a:r>
            <a:r>
              <a:rPr sz="1200" b="1" spc="-15" dirty="0">
                <a:latin typeface="Arial"/>
                <a:cs typeface="Arial"/>
              </a:rPr>
              <a:t>r</a:t>
            </a:r>
            <a:r>
              <a:rPr sz="1200" b="1" spc="5" dirty="0">
                <a:latin typeface="Arial"/>
                <a:cs typeface="Arial"/>
              </a:rPr>
              <a:t>t</a:t>
            </a:r>
            <a:r>
              <a:rPr sz="1200" b="1" spc="-15" dirty="0">
                <a:latin typeface="Arial"/>
                <a:cs typeface="Arial"/>
              </a:rPr>
              <a:t>u</a:t>
            </a:r>
            <a:r>
              <a:rPr sz="1200" b="1" spc="-5" dirty="0">
                <a:latin typeface="Arial"/>
                <a:cs typeface="Arial"/>
              </a:rPr>
              <a:t>a</a:t>
            </a:r>
            <a:r>
              <a:rPr sz="1200" b="1" dirty="0">
                <a:latin typeface="Arial"/>
                <a:cs typeface="Arial"/>
              </a:rPr>
              <a:t>l</a:t>
            </a:r>
            <a:r>
              <a:rPr sz="1200" b="1" spc="-90" dirty="0">
                <a:latin typeface="Arial"/>
                <a:cs typeface="Arial"/>
              </a:rPr>
              <a:t> </a:t>
            </a:r>
            <a:r>
              <a:rPr sz="1200" b="1" spc="-5" dirty="0">
                <a:latin typeface="Arial"/>
                <a:cs typeface="Arial"/>
              </a:rPr>
              <a:t>a</a:t>
            </a:r>
            <a:r>
              <a:rPr sz="1200" b="1" spc="5" dirty="0">
                <a:latin typeface="Arial"/>
                <a:cs typeface="Arial"/>
              </a:rPr>
              <a:t>dd</a:t>
            </a:r>
            <a:r>
              <a:rPr sz="1200" b="1" spc="-20" dirty="0">
                <a:latin typeface="Arial"/>
                <a:cs typeface="Arial"/>
              </a:rPr>
              <a:t>r</a:t>
            </a:r>
            <a:r>
              <a:rPr sz="1200" b="1" spc="-5" dirty="0">
                <a:latin typeface="Arial"/>
                <a:cs typeface="Arial"/>
              </a:rPr>
              <a:t>ess</a:t>
            </a:r>
            <a:endParaRPr sz="1200">
              <a:latin typeface="Arial"/>
              <a:cs typeface="Arial"/>
            </a:endParaRPr>
          </a:p>
          <a:p>
            <a:pPr marR="66040" algn="ctr">
              <a:lnSpc>
                <a:spcPct val="100000"/>
              </a:lnSpc>
              <a:spcBef>
                <a:spcPts val="575"/>
              </a:spcBef>
            </a:pPr>
            <a:r>
              <a:rPr sz="1200" b="1" dirty="0">
                <a:latin typeface="Arial"/>
                <a:cs typeface="Arial"/>
              </a:rPr>
              <a:t>Page</a:t>
            </a:r>
            <a:r>
              <a:rPr sz="1200" b="1" spc="-80" dirty="0">
                <a:latin typeface="Arial"/>
                <a:cs typeface="Arial"/>
              </a:rPr>
              <a:t> </a:t>
            </a:r>
            <a:r>
              <a:rPr sz="1200" b="1" spc="-5" dirty="0">
                <a:latin typeface="Arial"/>
                <a:cs typeface="Arial"/>
              </a:rPr>
              <a:t>no.</a:t>
            </a:r>
            <a:endParaRPr sz="1200">
              <a:latin typeface="Arial"/>
              <a:cs typeface="Arial"/>
            </a:endParaRPr>
          </a:p>
          <a:p>
            <a:pPr marL="2884805">
              <a:lnSpc>
                <a:spcPct val="100000"/>
              </a:lnSpc>
              <a:spcBef>
                <a:spcPts val="1035"/>
              </a:spcBef>
              <a:tabLst>
                <a:tab pos="3683000" algn="l"/>
                <a:tab pos="5031105" algn="l"/>
              </a:tabLst>
            </a:pPr>
            <a:r>
              <a:rPr sz="1200" b="1" spc="-5" dirty="0">
                <a:latin typeface="Arial"/>
                <a:cs typeface="Arial"/>
              </a:rPr>
              <a:t>1</a:t>
            </a:r>
            <a:r>
              <a:rPr sz="1200" b="1" spc="320" dirty="0">
                <a:latin typeface="Arial"/>
                <a:cs typeface="Arial"/>
              </a:rPr>
              <a:t> </a:t>
            </a:r>
            <a:r>
              <a:rPr sz="1200" b="1" spc="-5" dirty="0">
                <a:latin typeface="Arial"/>
                <a:cs typeface="Arial"/>
              </a:rPr>
              <a:t>0</a:t>
            </a:r>
            <a:r>
              <a:rPr sz="1200" b="1" spc="350" dirty="0">
                <a:latin typeface="Arial"/>
                <a:cs typeface="Arial"/>
              </a:rPr>
              <a:t> </a:t>
            </a:r>
            <a:r>
              <a:rPr sz="1200" b="1" spc="-5" dirty="0">
                <a:latin typeface="Arial"/>
                <a:cs typeface="Arial"/>
              </a:rPr>
              <a:t>1	Line</a:t>
            </a:r>
            <a:r>
              <a:rPr sz="1200" b="1" spc="10" dirty="0">
                <a:latin typeface="Arial"/>
                <a:cs typeface="Arial"/>
              </a:rPr>
              <a:t> </a:t>
            </a:r>
            <a:r>
              <a:rPr sz="1200" b="1" spc="-10" dirty="0">
                <a:latin typeface="Arial"/>
                <a:cs typeface="Arial"/>
              </a:rPr>
              <a:t>number	</a:t>
            </a:r>
            <a:r>
              <a:rPr sz="1200" b="1" spc="-15" dirty="0">
                <a:latin typeface="Arial"/>
                <a:cs typeface="Arial"/>
              </a:rPr>
              <a:t>Argument</a:t>
            </a:r>
            <a:r>
              <a:rPr sz="1200" b="1" spc="-30" dirty="0">
                <a:latin typeface="Arial"/>
                <a:cs typeface="Arial"/>
              </a:rPr>
              <a:t> </a:t>
            </a:r>
            <a:r>
              <a:rPr sz="1200" b="1" spc="-5" dirty="0">
                <a:latin typeface="Arial"/>
                <a:cs typeface="Arial"/>
              </a:rPr>
              <a:t>register</a:t>
            </a:r>
            <a:endParaRPr sz="1200">
              <a:latin typeface="Arial"/>
              <a:cs typeface="Arial"/>
            </a:endParaRPr>
          </a:p>
          <a:p>
            <a:pPr>
              <a:lnSpc>
                <a:spcPct val="100000"/>
              </a:lnSpc>
            </a:pPr>
            <a:endParaRPr sz="1250">
              <a:latin typeface="Arial"/>
              <a:cs typeface="Arial"/>
            </a:endParaRPr>
          </a:p>
          <a:p>
            <a:pPr marL="2884805">
              <a:lnSpc>
                <a:spcPct val="100000"/>
              </a:lnSpc>
              <a:tabLst>
                <a:tab pos="3564254" algn="l"/>
                <a:tab pos="4025265" algn="l"/>
              </a:tabLst>
            </a:pPr>
            <a:r>
              <a:rPr sz="1200" b="1" dirty="0">
                <a:latin typeface="Arial"/>
                <a:cs typeface="Arial"/>
              </a:rPr>
              <a:t>1 </a:t>
            </a:r>
            <a:r>
              <a:rPr sz="1200" b="1" spc="-15" dirty="0">
                <a:latin typeface="Arial"/>
                <a:cs typeface="Arial"/>
              </a:rPr>
              <a:t> </a:t>
            </a:r>
            <a:r>
              <a:rPr sz="1200" b="1" dirty="0">
                <a:latin typeface="Arial"/>
                <a:cs typeface="Arial"/>
              </a:rPr>
              <a:t>0 </a:t>
            </a:r>
            <a:r>
              <a:rPr sz="1200" b="1" spc="5" dirty="0">
                <a:latin typeface="Arial"/>
                <a:cs typeface="Arial"/>
              </a:rPr>
              <a:t> </a:t>
            </a:r>
            <a:r>
              <a:rPr sz="1200" b="1" dirty="0">
                <a:latin typeface="Arial"/>
                <a:cs typeface="Arial"/>
              </a:rPr>
              <a:t>1	0 </a:t>
            </a:r>
            <a:r>
              <a:rPr sz="1200" b="1" spc="-20" dirty="0">
                <a:latin typeface="Arial"/>
                <a:cs typeface="Arial"/>
              </a:rPr>
              <a:t> </a:t>
            </a:r>
            <a:r>
              <a:rPr sz="1200" b="1" dirty="0">
                <a:latin typeface="Arial"/>
                <a:cs typeface="Arial"/>
              </a:rPr>
              <a:t>0	</a:t>
            </a:r>
            <a:r>
              <a:rPr sz="1200" b="1" spc="-5" dirty="0">
                <a:latin typeface="Arial"/>
                <a:cs typeface="Arial"/>
              </a:rPr>
              <a:t>K</a:t>
            </a:r>
            <a:r>
              <a:rPr sz="1200" b="1" dirty="0">
                <a:latin typeface="Arial"/>
                <a:cs typeface="Arial"/>
              </a:rPr>
              <a:t>ey</a:t>
            </a:r>
            <a:r>
              <a:rPr sz="1200" b="1" spc="-65" dirty="0">
                <a:latin typeface="Arial"/>
                <a:cs typeface="Arial"/>
              </a:rPr>
              <a:t> </a:t>
            </a:r>
            <a:r>
              <a:rPr sz="1200" b="1" spc="-15" dirty="0">
                <a:latin typeface="Arial"/>
                <a:cs typeface="Arial"/>
              </a:rPr>
              <a:t>r</a:t>
            </a:r>
            <a:r>
              <a:rPr sz="1200" b="1" dirty="0">
                <a:latin typeface="Arial"/>
                <a:cs typeface="Arial"/>
              </a:rPr>
              <a:t>e</a:t>
            </a:r>
            <a:r>
              <a:rPr sz="1200" b="1" spc="10" dirty="0">
                <a:latin typeface="Arial"/>
                <a:cs typeface="Arial"/>
              </a:rPr>
              <a:t>g</a:t>
            </a:r>
            <a:r>
              <a:rPr sz="1200" b="1" dirty="0">
                <a:latin typeface="Arial"/>
                <a:cs typeface="Arial"/>
              </a:rPr>
              <a:t>is</a:t>
            </a:r>
            <a:r>
              <a:rPr sz="1200" b="1" spc="5" dirty="0">
                <a:latin typeface="Arial"/>
                <a:cs typeface="Arial"/>
              </a:rPr>
              <a:t>t</a:t>
            </a:r>
            <a:r>
              <a:rPr sz="1200" b="1" dirty="0">
                <a:latin typeface="Arial"/>
                <a:cs typeface="Arial"/>
              </a:rPr>
              <a:t>er</a:t>
            </a:r>
            <a:endParaRPr sz="1200">
              <a:latin typeface="Arial"/>
              <a:cs typeface="Arial"/>
            </a:endParaRPr>
          </a:p>
          <a:p>
            <a:pPr>
              <a:lnSpc>
                <a:spcPct val="100000"/>
              </a:lnSpc>
            </a:pPr>
            <a:endParaRPr sz="1300">
              <a:latin typeface="Arial"/>
              <a:cs typeface="Arial"/>
            </a:endParaRPr>
          </a:p>
          <a:p>
            <a:pPr>
              <a:lnSpc>
                <a:spcPct val="100000"/>
              </a:lnSpc>
              <a:spcBef>
                <a:spcPts val="35"/>
              </a:spcBef>
            </a:pPr>
            <a:endParaRPr sz="1700">
              <a:latin typeface="Arial"/>
              <a:cs typeface="Arial"/>
            </a:endParaRPr>
          </a:p>
          <a:p>
            <a:pPr marL="4025265">
              <a:lnSpc>
                <a:spcPct val="100000"/>
              </a:lnSpc>
            </a:pPr>
            <a:r>
              <a:rPr sz="1200" b="1" spc="-35" dirty="0">
                <a:latin typeface="Arial"/>
                <a:cs typeface="Arial"/>
              </a:rPr>
              <a:t>A</a:t>
            </a:r>
            <a:r>
              <a:rPr sz="1200" b="1" spc="-5" dirty="0">
                <a:latin typeface="Arial"/>
                <a:cs typeface="Arial"/>
              </a:rPr>
              <a:t>ss</a:t>
            </a:r>
            <a:r>
              <a:rPr sz="1200" b="1" spc="5" dirty="0">
                <a:latin typeface="Arial"/>
                <a:cs typeface="Arial"/>
              </a:rPr>
              <a:t>o</a:t>
            </a:r>
            <a:r>
              <a:rPr sz="1200" b="1" spc="-5" dirty="0">
                <a:latin typeface="Arial"/>
                <a:cs typeface="Arial"/>
              </a:rPr>
              <a:t>ci</a:t>
            </a:r>
            <a:r>
              <a:rPr sz="1200" b="1" spc="-25" dirty="0">
                <a:latin typeface="Arial"/>
                <a:cs typeface="Arial"/>
              </a:rPr>
              <a:t>a</a:t>
            </a:r>
            <a:r>
              <a:rPr sz="1200" b="1" spc="-20" dirty="0">
                <a:latin typeface="Arial"/>
                <a:cs typeface="Arial"/>
              </a:rPr>
              <a:t>t</a:t>
            </a:r>
            <a:r>
              <a:rPr sz="1200" b="1" spc="-5" dirty="0">
                <a:latin typeface="Arial"/>
                <a:cs typeface="Arial"/>
              </a:rPr>
              <a:t>i</a:t>
            </a:r>
            <a:r>
              <a:rPr sz="1200" b="1" spc="-25" dirty="0">
                <a:latin typeface="Arial"/>
                <a:cs typeface="Arial"/>
              </a:rPr>
              <a:t>v</a:t>
            </a:r>
            <a:r>
              <a:rPr sz="1200" b="1" spc="-5" dirty="0">
                <a:latin typeface="Arial"/>
                <a:cs typeface="Arial"/>
              </a:rPr>
              <a:t>e</a:t>
            </a:r>
            <a:r>
              <a:rPr sz="1200" b="1" spc="-60" dirty="0">
                <a:latin typeface="Arial"/>
                <a:cs typeface="Arial"/>
              </a:rPr>
              <a:t> </a:t>
            </a:r>
            <a:r>
              <a:rPr sz="1200" b="1" spc="-20" dirty="0">
                <a:latin typeface="Arial"/>
                <a:cs typeface="Arial"/>
              </a:rPr>
              <a:t>m</a:t>
            </a:r>
            <a:r>
              <a:rPr sz="1200" b="1" spc="-5" dirty="0">
                <a:latin typeface="Arial"/>
                <a:cs typeface="Arial"/>
              </a:rPr>
              <a:t>e</a:t>
            </a:r>
            <a:r>
              <a:rPr sz="1200" b="1" spc="-20" dirty="0">
                <a:latin typeface="Arial"/>
                <a:cs typeface="Arial"/>
              </a:rPr>
              <a:t>m</a:t>
            </a:r>
            <a:r>
              <a:rPr sz="1200" b="1" spc="5" dirty="0">
                <a:latin typeface="Arial"/>
                <a:cs typeface="Arial"/>
              </a:rPr>
              <a:t>o</a:t>
            </a:r>
            <a:r>
              <a:rPr sz="1200" b="1" spc="-20" dirty="0">
                <a:latin typeface="Arial"/>
                <a:cs typeface="Arial"/>
              </a:rPr>
              <a:t>r</a:t>
            </a:r>
            <a:r>
              <a:rPr sz="1200" b="1" spc="-5" dirty="0">
                <a:latin typeface="Arial"/>
                <a:cs typeface="Arial"/>
              </a:rPr>
              <a:t>y</a:t>
            </a:r>
            <a:endParaRPr sz="1200">
              <a:latin typeface="Arial"/>
              <a:cs typeface="Arial"/>
            </a:endParaRPr>
          </a:p>
        </p:txBody>
      </p:sp>
      <p:grpSp>
        <p:nvGrpSpPr>
          <p:cNvPr id="11" name="object 11"/>
          <p:cNvGrpSpPr/>
          <p:nvPr/>
        </p:nvGrpSpPr>
        <p:grpSpPr>
          <a:xfrm>
            <a:off x="3419855" y="3904488"/>
            <a:ext cx="2225040" cy="1908175"/>
            <a:chOff x="3419855" y="3904488"/>
            <a:chExt cx="2225040" cy="1908175"/>
          </a:xfrm>
        </p:grpSpPr>
        <p:sp>
          <p:nvSpPr>
            <p:cNvPr id="12" name="object 12"/>
            <p:cNvSpPr/>
            <p:nvPr/>
          </p:nvSpPr>
          <p:spPr>
            <a:xfrm>
              <a:off x="3432047" y="3916680"/>
              <a:ext cx="2200910" cy="1883410"/>
            </a:xfrm>
            <a:custGeom>
              <a:avLst/>
              <a:gdLst/>
              <a:ahLst/>
              <a:cxnLst/>
              <a:rect l="l" t="t" r="r" b="b"/>
              <a:pathLst>
                <a:path w="2200910" h="1883410">
                  <a:moveTo>
                    <a:pt x="0" y="147955"/>
                  </a:moveTo>
                  <a:lnTo>
                    <a:pt x="24256" y="116967"/>
                  </a:lnTo>
                  <a:lnTo>
                    <a:pt x="65786" y="97409"/>
                  </a:lnTo>
                  <a:lnTo>
                    <a:pt x="125984" y="79121"/>
                  </a:lnTo>
                  <a:lnTo>
                    <a:pt x="203326" y="62230"/>
                  </a:lnTo>
                  <a:lnTo>
                    <a:pt x="247903" y="54356"/>
                  </a:lnTo>
                  <a:lnTo>
                    <a:pt x="296163" y="46990"/>
                  </a:lnTo>
                  <a:lnTo>
                    <a:pt x="347979" y="40005"/>
                  </a:lnTo>
                  <a:lnTo>
                    <a:pt x="403225" y="33528"/>
                  </a:lnTo>
                  <a:lnTo>
                    <a:pt x="461644" y="27432"/>
                  </a:lnTo>
                  <a:lnTo>
                    <a:pt x="522986" y="21971"/>
                  </a:lnTo>
                  <a:lnTo>
                    <a:pt x="587121" y="17018"/>
                  </a:lnTo>
                  <a:lnTo>
                    <a:pt x="653796" y="12700"/>
                  </a:lnTo>
                  <a:lnTo>
                    <a:pt x="723011" y="8890"/>
                  </a:lnTo>
                  <a:lnTo>
                    <a:pt x="794385" y="5842"/>
                  </a:lnTo>
                  <a:lnTo>
                    <a:pt x="867917" y="3302"/>
                  </a:lnTo>
                  <a:lnTo>
                    <a:pt x="943228" y="1524"/>
                  </a:lnTo>
                  <a:lnTo>
                    <a:pt x="1020190" y="381"/>
                  </a:lnTo>
                  <a:lnTo>
                    <a:pt x="1098677" y="0"/>
                  </a:lnTo>
                  <a:lnTo>
                    <a:pt x="1099185" y="0"/>
                  </a:lnTo>
                  <a:lnTo>
                    <a:pt x="1099692" y="0"/>
                  </a:lnTo>
                  <a:lnTo>
                    <a:pt x="1100327" y="0"/>
                  </a:lnTo>
                  <a:lnTo>
                    <a:pt x="1178814" y="381"/>
                  </a:lnTo>
                  <a:lnTo>
                    <a:pt x="1255902" y="1524"/>
                  </a:lnTo>
                  <a:lnTo>
                    <a:pt x="1331340" y="3302"/>
                  </a:lnTo>
                  <a:lnTo>
                    <a:pt x="1404874" y="5715"/>
                  </a:lnTo>
                  <a:lnTo>
                    <a:pt x="1476248" y="8890"/>
                  </a:lnTo>
                  <a:lnTo>
                    <a:pt x="1545589" y="12573"/>
                  </a:lnTo>
                  <a:lnTo>
                    <a:pt x="1612391" y="17018"/>
                  </a:lnTo>
                  <a:lnTo>
                    <a:pt x="1676653" y="21844"/>
                  </a:lnTo>
                  <a:lnTo>
                    <a:pt x="1737994" y="27432"/>
                  </a:lnTo>
                  <a:lnTo>
                    <a:pt x="1796541" y="33401"/>
                  </a:lnTo>
                  <a:lnTo>
                    <a:pt x="1851787" y="39878"/>
                  </a:lnTo>
                  <a:lnTo>
                    <a:pt x="1903729" y="46863"/>
                  </a:lnTo>
                  <a:lnTo>
                    <a:pt x="1952116" y="54356"/>
                  </a:lnTo>
                  <a:lnTo>
                    <a:pt x="1996693" y="62230"/>
                  </a:lnTo>
                  <a:lnTo>
                    <a:pt x="2037461" y="70485"/>
                  </a:lnTo>
                  <a:lnTo>
                    <a:pt x="2106549" y="88011"/>
                  </a:lnTo>
                  <a:lnTo>
                    <a:pt x="2157729" y="106934"/>
                  </a:lnTo>
                  <a:lnTo>
                    <a:pt x="2197607" y="137414"/>
                  </a:lnTo>
                  <a:lnTo>
                    <a:pt x="2200402" y="147955"/>
                  </a:lnTo>
                </a:path>
                <a:path w="2200910" h="1883410">
                  <a:moveTo>
                    <a:pt x="0" y="297942"/>
                  </a:moveTo>
                  <a:lnTo>
                    <a:pt x="33019" y="274320"/>
                  </a:lnTo>
                  <a:lnTo>
                    <a:pt x="71374" y="264287"/>
                  </a:lnTo>
                  <a:lnTo>
                    <a:pt x="121792" y="256032"/>
                  </a:lnTo>
                  <a:lnTo>
                    <a:pt x="182244" y="249555"/>
                  </a:lnTo>
                  <a:lnTo>
                    <a:pt x="250825" y="245491"/>
                  </a:lnTo>
                  <a:lnTo>
                    <a:pt x="325500" y="244094"/>
                  </a:lnTo>
                  <a:lnTo>
                    <a:pt x="325881" y="244094"/>
                  </a:lnTo>
                  <a:lnTo>
                    <a:pt x="326389" y="244094"/>
                  </a:lnTo>
                  <a:lnTo>
                    <a:pt x="326898" y="244094"/>
                  </a:lnTo>
                  <a:lnTo>
                    <a:pt x="401954" y="245491"/>
                  </a:lnTo>
                  <a:lnTo>
                    <a:pt x="470788" y="249555"/>
                  </a:lnTo>
                  <a:lnTo>
                    <a:pt x="531494" y="255905"/>
                  </a:lnTo>
                  <a:lnTo>
                    <a:pt x="582167" y="264287"/>
                  </a:lnTo>
                  <a:lnTo>
                    <a:pt x="620776" y="274193"/>
                  </a:lnTo>
                  <a:lnTo>
                    <a:pt x="645413" y="285623"/>
                  </a:lnTo>
                  <a:lnTo>
                    <a:pt x="654050" y="297942"/>
                  </a:lnTo>
                </a:path>
                <a:path w="2200910" h="1883410">
                  <a:moveTo>
                    <a:pt x="314832" y="1883333"/>
                  </a:moveTo>
                  <a:lnTo>
                    <a:pt x="242697" y="1881606"/>
                  </a:lnTo>
                  <a:lnTo>
                    <a:pt x="176402" y="1876691"/>
                  </a:lnTo>
                  <a:lnTo>
                    <a:pt x="117982" y="1868982"/>
                  </a:lnTo>
                  <a:lnTo>
                    <a:pt x="69214" y="1858860"/>
                  </a:lnTo>
                  <a:lnTo>
                    <a:pt x="32003" y="1846732"/>
                  </a:lnTo>
                  <a:lnTo>
                    <a:pt x="8254" y="1832978"/>
                  </a:lnTo>
                  <a:lnTo>
                    <a:pt x="0" y="1818005"/>
                  </a:lnTo>
                </a:path>
                <a:path w="2200910" h="1883410">
                  <a:moveTo>
                    <a:pt x="628268" y="1818005"/>
                  </a:moveTo>
                  <a:lnTo>
                    <a:pt x="596264" y="1846732"/>
                  </a:lnTo>
                  <a:lnTo>
                    <a:pt x="559053" y="1858860"/>
                  </a:lnTo>
                  <a:lnTo>
                    <a:pt x="510286" y="1868982"/>
                  </a:lnTo>
                  <a:lnTo>
                    <a:pt x="451865" y="1876691"/>
                  </a:lnTo>
                  <a:lnTo>
                    <a:pt x="385572" y="1881606"/>
                  </a:lnTo>
                  <a:lnTo>
                    <a:pt x="313309" y="1883333"/>
                  </a:lnTo>
                </a:path>
              </a:pathLst>
            </a:custGeom>
            <a:ln w="24384">
              <a:solidFill>
                <a:srgbClr val="000000"/>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4120895" y="5721095"/>
              <a:ext cx="441960" cy="91440"/>
            </a:xfrm>
            <a:prstGeom prst="rect">
              <a:avLst/>
            </a:prstGeom>
          </p:spPr>
        </p:pic>
      </p:grpSp>
      <p:sp>
        <p:nvSpPr>
          <p:cNvPr id="14" name="object 14"/>
          <p:cNvSpPr txBox="1"/>
          <p:nvPr/>
        </p:nvSpPr>
        <p:spPr>
          <a:xfrm>
            <a:off x="860247" y="5916269"/>
            <a:ext cx="5598160" cy="568960"/>
          </a:xfrm>
          <a:prstGeom prst="rect">
            <a:avLst/>
          </a:prstGeom>
        </p:spPr>
        <p:txBody>
          <a:bodyPr vert="horz" wrap="square" lIns="0" tIns="12700" rIns="0" bIns="0" rtlCol="0">
            <a:spAutoFit/>
          </a:bodyPr>
          <a:lstStyle/>
          <a:p>
            <a:pPr marL="12700">
              <a:lnSpc>
                <a:spcPts val="2135"/>
              </a:lnSpc>
              <a:spcBef>
                <a:spcPts val="100"/>
              </a:spcBef>
            </a:pPr>
            <a:r>
              <a:rPr sz="1800" b="1" dirty="0">
                <a:latin typeface="Arial"/>
                <a:cs typeface="Arial"/>
              </a:rPr>
              <a:t>Page</a:t>
            </a:r>
            <a:r>
              <a:rPr sz="1800" b="1" spc="-100" dirty="0">
                <a:latin typeface="Arial"/>
                <a:cs typeface="Arial"/>
              </a:rPr>
              <a:t> </a:t>
            </a:r>
            <a:r>
              <a:rPr sz="1800" b="1" dirty="0">
                <a:latin typeface="Arial"/>
                <a:cs typeface="Arial"/>
              </a:rPr>
              <a:t>Fault</a:t>
            </a:r>
            <a:endParaRPr sz="1800">
              <a:latin typeface="Arial"/>
              <a:cs typeface="Arial"/>
            </a:endParaRPr>
          </a:p>
          <a:p>
            <a:pPr marL="393700">
              <a:lnSpc>
                <a:spcPts val="2135"/>
              </a:lnSpc>
            </a:pPr>
            <a:r>
              <a:rPr sz="1800" b="1" dirty="0">
                <a:latin typeface="Arial"/>
                <a:cs typeface="Arial"/>
              </a:rPr>
              <a:t>Page</a:t>
            </a:r>
            <a:r>
              <a:rPr sz="1800" b="1" spc="-35" dirty="0">
                <a:latin typeface="Arial"/>
                <a:cs typeface="Arial"/>
              </a:rPr>
              <a:t> </a:t>
            </a:r>
            <a:r>
              <a:rPr sz="1800" b="1" dirty="0">
                <a:latin typeface="Arial"/>
                <a:cs typeface="Arial"/>
              </a:rPr>
              <a:t>number</a:t>
            </a:r>
            <a:r>
              <a:rPr sz="1800" b="1" spc="-30" dirty="0">
                <a:latin typeface="Arial"/>
                <a:cs typeface="Arial"/>
              </a:rPr>
              <a:t> </a:t>
            </a:r>
            <a:r>
              <a:rPr sz="1800" b="1" dirty="0">
                <a:latin typeface="Arial"/>
                <a:cs typeface="Arial"/>
              </a:rPr>
              <a:t>cannot</a:t>
            </a:r>
            <a:r>
              <a:rPr sz="1800" b="1" spc="-70" dirty="0">
                <a:latin typeface="Arial"/>
                <a:cs typeface="Arial"/>
              </a:rPr>
              <a:t> </a:t>
            </a:r>
            <a:r>
              <a:rPr sz="1800" b="1" dirty="0">
                <a:latin typeface="Arial"/>
                <a:cs typeface="Arial"/>
              </a:rPr>
              <a:t>be</a:t>
            </a:r>
            <a:r>
              <a:rPr sz="1800" b="1" spc="-10" dirty="0">
                <a:latin typeface="Arial"/>
                <a:cs typeface="Arial"/>
              </a:rPr>
              <a:t> </a:t>
            </a:r>
            <a:r>
              <a:rPr sz="1800" b="1" dirty="0">
                <a:latin typeface="Arial"/>
                <a:cs typeface="Arial"/>
              </a:rPr>
              <a:t>found</a:t>
            </a:r>
            <a:r>
              <a:rPr sz="1800" b="1" spc="-30" dirty="0">
                <a:latin typeface="Arial"/>
                <a:cs typeface="Arial"/>
              </a:rPr>
              <a:t> </a:t>
            </a:r>
            <a:r>
              <a:rPr sz="1800" b="1" dirty="0">
                <a:latin typeface="Arial"/>
                <a:cs typeface="Arial"/>
              </a:rPr>
              <a:t>in</a:t>
            </a:r>
            <a:r>
              <a:rPr sz="1800" b="1" spc="5" dirty="0">
                <a:latin typeface="Arial"/>
                <a:cs typeface="Arial"/>
              </a:rPr>
              <a:t> </a:t>
            </a:r>
            <a:r>
              <a:rPr sz="1800" b="1" spc="-5" dirty="0">
                <a:latin typeface="Arial"/>
                <a:cs typeface="Arial"/>
              </a:rPr>
              <a:t>the</a:t>
            </a:r>
            <a:r>
              <a:rPr sz="1800" b="1" spc="-35" dirty="0">
                <a:latin typeface="Arial"/>
                <a:cs typeface="Arial"/>
              </a:rPr>
              <a:t> </a:t>
            </a:r>
            <a:r>
              <a:rPr sz="1800" b="1" dirty="0">
                <a:latin typeface="Arial"/>
                <a:cs typeface="Arial"/>
              </a:rPr>
              <a:t>Page</a:t>
            </a:r>
            <a:r>
              <a:rPr sz="1800" b="1" spc="-10" dirty="0">
                <a:latin typeface="Arial"/>
                <a:cs typeface="Arial"/>
              </a:rPr>
              <a:t> </a:t>
            </a:r>
            <a:r>
              <a:rPr sz="1800" b="1" spc="-50" dirty="0">
                <a:latin typeface="Arial"/>
                <a:cs typeface="Arial"/>
              </a:rPr>
              <a:t>Table</a:t>
            </a:r>
            <a:endParaRPr sz="1800">
              <a:latin typeface="Arial"/>
              <a:cs typeface="Arial"/>
            </a:endParaRPr>
          </a:p>
        </p:txBody>
      </p:sp>
      <p:sp>
        <p:nvSpPr>
          <p:cNvPr id="15" name="object 15"/>
          <p:cNvSpPr txBox="1"/>
          <p:nvPr/>
        </p:nvSpPr>
        <p:spPr>
          <a:xfrm>
            <a:off x="7766431" y="1270"/>
            <a:ext cx="1282065" cy="238125"/>
          </a:xfrm>
          <a:prstGeom prst="rect">
            <a:avLst/>
          </a:prstGeom>
        </p:spPr>
        <p:txBody>
          <a:bodyPr vert="horz" wrap="square" lIns="0" tIns="11430" rIns="0" bIns="0" rtlCol="0">
            <a:spAutoFit/>
          </a:bodyPr>
          <a:lstStyle/>
          <a:p>
            <a:pPr marL="12700">
              <a:lnSpc>
                <a:spcPct val="100000"/>
              </a:lnSpc>
              <a:spcBef>
                <a:spcPts val="90"/>
              </a:spcBef>
            </a:pPr>
            <a:r>
              <a:rPr sz="1400" b="1" i="1" spc="-55" dirty="0">
                <a:latin typeface="Arial"/>
                <a:cs typeface="Arial"/>
              </a:rPr>
              <a:t>V</a:t>
            </a:r>
            <a:r>
              <a:rPr sz="1400" b="1" i="1" spc="-5" dirty="0">
                <a:latin typeface="Arial"/>
                <a:cs typeface="Arial"/>
              </a:rPr>
              <a:t>i</a:t>
            </a:r>
            <a:r>
              <a:rPr sz="1400" b="1" i="1" dirty="0">
                <a:latin typeface="Arial"/>
                <a:cs typeface="Arial"/>
              </a:rPr>
              <a:t>r</a:t>
            </a:r>
            <a:r>
              <a:rPr sz="1400" b="1" i="1" spc="-15" dirty="0">
                <a:latin typeface="Arial"/>
                <a:cs typeface="Arial"/>
              </a:rPr>
              <a:t>t</a:t>
            </a:r>
            <a:r>
              <a:rPr sz="1400" b="1" i="1" spc="-20" dirty="0">
                <a:latin typeface="Arial"/>
                <a:cs typeface="Arial"/>
              </a:rPr>
              <a:t>u</a:t>
            </a:r>
            <a:r>
              <a:rPr sz="1400" b="1" i="1" spc="-15" dirty="0">
                <a:latin typeface="Arial"/>
                <a:cs typeface="Arial"/>
              </a:rPr>
              <a:t>a</a:t>
            </a:r>
            <a:r>
              <a:rPr sz="1400" b="1" i="1" spc="-5" dirty="0">
                <a:latin typeface="Arial"/>
                <a:cs typeface="Arial"/>
              </a:rPr>
              <a:t>l</a:t>
            </a:r>
            <a:r>
              <a:rPr sz="1400" b="1" i="1" spc="-125"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221615" cy="23812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Arial"/>
                <a:cs typeface="Arial"/>
              </a:rPr>
              <a:t>21</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6" name="object 6"/>
          <p:cNvSpPr/>
          <p:nvPr/>
        </p:nvSpPr>
        <p:spPr>
          <a:xfrm>
            <a:off x="115823"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3590035" y="271398"/>
            <a:ext cx="2004060" cy="391160"/>
          </a:xfrm>
          <a:prstGeom prst="rect">
            <a:avLst/>
          </a:prstGeom>
        </p:spPr>
        <p:txBody>
          <a:bodyPr vert="horz" wrap="square" lIns="0" tIns="12700" rIns="0" bIns="0" rtlCol="0">
            <a:spAutoFit/>
          </a:bodyPr>
          <a:lstStyle/>
          <a:p>
            <a:pPr marL="12700">
              <a:lnSpc>
                <a:spcPct val="100000"/>
              </a:lnSpc>
              <a:spcBef>
                <a:spcPts val="100"/>
              </a:spcBef>
              <a:tabLst>
                <a:tab pos="1045844" algn="l"/>
              </a:tabLst>
            </a:pPr>
            <a:r>
              <a:rPr sz="2400" b="1" u="sng" spc="-165" dirty="0">
                <a:latin typeface="Arial"/>
                <a:cs typeface="Arial"/>
              </a:rPr>
              <a:t>P</a:t>
            </a:r>
            <a:r>
              <a:rPr sz="2400" b="1" u="sng" spc="-110" dirty="0">
                <a:latin typeface="Arial"/>
                <a:cs typeface="Arial"/>
              </a:rPr>
              <a:t>A</a:t>
            </a:r>
            <a:r>
              <a:rPr sz="2400" b="1" u="sng" spc="5" dirty="0">
                <a:latin typeface="Arial"/>
                <a:cs typeface="Arial"/>
              </a:rPr>
              <a:t>G</a:t>
            </a:r>
            <a:r>
              <a:rPr sz="2400" b="1" u="sng" dirty="0">
                <a:latin typeface="Arial"/>
                <a:cs typeface="Arial"/>
              </a:rPr>
              <a:t>E	</a:t>
            </a:r>
            <a:r>
              <a:rPr sz="2400" b="1" u="sng" spc="-150" dirty="0">
                <a:latin typeface="Arial"/>
                <a:cs typeface="Arial"/>
              </a:rPr>
              <a:t>F</a:t>
            </a:r>
            <a:r>
              <a:rPr sz="2400" b="1" u="sng" spc="-110" dirty="0">
                <a:latin typeface="Arial"/>
                <a:cs typeface="Arial"/>
              </a:rPr>
              <a:t>A</a:t>
            </a:r>
            <a:r>
              <a:rPr sz="2400" b="1" u="sng" spc="-5" dirty="0">
                <a:latin typeface="Arial"/>
                <a:cs typeface="Arial"/>
              </a:rPr>
              <a:t>U</a:t>
            </a:r>
            <a:r>
              <a:rPr sz="2400" b="1" u="sng" spc="-180" dirty="0">
                <a:latin typeface="Arial"/>
                <a:cs typeface="Arial"/>
              </a:rPr>
              <a:t>L</a:t>
            </a:r>
            <a:r>
              <a:rPr sz="2400" b="1" u="sng" dirty="0">
                <a:latin typeface="Arial"/>
                <a:cs typeface="Arial"/>
              </a:rPr>
              <a:t>T</a:t>
            </a:r>
            <a:endParaRPr sz="2400" u="sng" dirty="0">
              <a:latin typeface="Arial"/>
              <a:cs typeface="Arial"/>
            </a:endParaRPr>
          </a:p>
        </p:txBody>
      </p:sp>
      <p:sp>
        <p:nvSpPr>
          <p:cNvPr id="8" name="object 8"/>
          <p:cNvSpPr txBox="1"/>
          <p:nvPr/>
        </p:nvSpPr>
        <p:spPr>
          <a:xfrm>
            <a:off x="369519" y="5951626"/>
            <a:ext cx="4166870" cy="452120"/>
          </a:xfrm>
          <a:prstGeom prst="rect">
            <a:avLst/>
          </a:prstGeom>
        </p:spPr>
        <p:txBody>
          <a:bodyPr vert="horz" wrap="square" lIns="0" tIns="12065" rIns="0" bIns="0" rtlCol="0">
            <a:spAutoFit/>
          </a:bodyPr>
          <a:lstStyle/>
          <a:p>
            <a:pPr marL="60960">
              <a:lnSpc>
                <a:spcPct val="100000"/>
              </a:lnSpc>
              <a:spcBef>
                <a:spcPts val="95"/>
              </a:spcBef>
            </a:pPr>
            <a:r>
              <a:rPr sz="1400" b="1" spc="-15" dirty="0">
                <a:latin typeface="Arial"/>
                <a:cs typeface="Arial"/>
              </a:rPr>
              <a:t>Processor</a:t>
            </a:r>
            <a:r>
              <a:rPr sz="1400" b="1" spc="5" dirty="0">
                <a:latin typeface="Arial"/>
                <a:cs typeface="Arial"/>
              </a:rPr>
              <a:t> </a:t>
            </a:r>
            <a:r>
              <a:rPr sz="1400" b="1" spc="-10" dirty="0">
                <a:latin typeface="Arial"/>
                <a:cs typeface="Arial"/>
              </a:rPr>
              <a:t>architecture</a:t>
            </a:r>
            <a:r>
              <a:rPr sz="1400" b="1" spc="10" dirty="0">
                <a:latin typeface="Arial"/>
                <a:cs typeface="Arial"/>
              </a:rPr>
              <a:t> </a:t>
            </a:r>
            <a:r>
              <a:rPr sz="1400" b="1" spc="-15" dirty="0">
                <a:latin typeface="Arial"/>
                <a:cs typeface="Arial"/>
              </a:rPr>
              <a:t>should</a:t>
            </a:r>
            <a:r>
              <a:rPr sz="1400" b="1" dirty="0">
                <a:latin typeface="Arial"/>
                <a:cs typeface="Arial"/>
              </a:rPr>
              <a:t> </a:t>
            </a:r>
            <a:r>
              <a:rPr sz="1400" b="1" spc="-15" dirty="0">
                <a:latin typeface="Arial"/>
                <a:cs typeface="Arial"/>
              </a:rPr>
              <a:t>provide</a:t>
            </a:r>
            <a:r>
              <a:rPr sz="1400" b="1" spc="10" dirty="0">
                <a:latin typeface="Arial"/>
                <a:cs typeface="Arial"/>
              </a:rPr>
              <a:t> </a:t>
            </a:r>
            <a:r>
              <a:rPr sz="1400" b="1" spc="-15" dirty="0">
                <a:latin typeface="Arial"/>
                <a:cs typeface="Arial"/>
              </a:rPr>
              <a:t>the</a:t>
            </a:r>
            <a:r>
              <a:rPr sz="1400" b="1" spc="-40" dirty="0">
                <a:latin typeface="Arial"/>
                <a:cs typeface="Arial"/>
              </a:rPr>
              <a:t> </a:t>
            </a:r>
            <a:r>
              <a:rPr sz="1400" b="1" spc="-10" dirty="0">
                <a:latin typeface="Arial"/>
                <a:cs typeface="Arial"/>
              </a:rPr>
              <a:t>ability</a:t>
            </a:r>
            <a:endParaRPr sz="1400">
              <a:latin typeface="Arial"/>
              <a:cs typeface="Arial"/>
            </a:endParaRPr>
          </a:p>
          <a:p>
            <a:pPr marL="12700">
              <a:lnSpc>
                <a:spcPct val="100000"/>
              </a:lnSpc>
            </a:pPr>
            <a:r>
              <a:rPr sz="1400" b="1" spc="-10" dirty="0">
                <a:latin typeface="Arial"/>
                <a:cs typeface="Arial"/>
              </a:rPr>
              <a:t>to</a:t>
            </a:r>
            <a:r>
              <a:rPr sz="1400" b="1" spc="-20" dirty="0">
                <a:latin typeface="Arial"/>
                <a:cs typeface="Arial"/>
              </a:rPr>
              <a:t> </a:t>
            </a:r>
            <a:r>
              <a:rPr sz="1400" b="1" spc="-10" dirty="0">
                <a:latin typeface="Arial"/>
                <a:cs typeface="Arial"/>
              </a:rPr>
              <a:t>restart</a:t>
            </a:r>
            <a:r>
              <a:rPr sz="1400" b="1" spc="-15" dirty="0">
                <a:latin typeface="Arial"/>
                <a:cs typeface="Arial"/>
              </a:rPr>
              <a:t> any instruction</a:t>
            </a:r>
            <a:r>
              <a:rPr sz="1400" b="1" spc="10" dirty="0">
                <a:latin typeface="Arial"/>
                <a:cs typeface="Arial"/>
              </a:rPr>
              <a:t> </a:t>
            </a:r>
            <a:r>
              <a:rPr sz="1400" b="1" spc="-15" dirty="0">
                <a:latin typeface="Arial"/>
                <a:cs typeface="Arial"/>
              </a:rPr>
              <a:t>after</a:t>
            </a:r>
            <a:r>
              <a:rPr sz="1400" b="1" spc="5" dirty="0">
                <a:latin typeface="Arial"/>
                <a:cs typeface="Arial"/>
              </a:rPr>
              <a:t> </a:t>
            </a:r>
            <a:r>
              <a:rPr sz="1400" b="1" spc="-5" dirty="0">
                <a:latin typeface="Arial"/>
                <a:cs typeface="Arial"/>
              </a:rPr>
              <a:t>a</a:t>
            </a:r>
            <a:r>
              <a:rPr sz="1400" b="1" spc="-35" dirty="0">
                <a:latin typeface="Arial"/>
                <a:cs typeface="Arial"/>
              </a:rPr>
              <a:t> </a:t>
            </a:r>
            <a:r>
              <a:rPr sz="1400" b="1" spc="-15" dirty="0">
                <a:latin typeface="Arial"/>
                <a:cs typeface="Arial"/>
              </a:rPr>
              <a:t>page</a:t>
            </a:r>
            <a:r>
              <a:rPr sz="1400" b="1" spc="-10" dirty="0">
                <a:latin typeface="Arial"/>
                <a:cs typeface="Arial"/>
              </a:rPr>
              <a:t> </a:t>
            </a:r>
            <a:r>
              <a:rPr sz="1400" b="1" spc="-15" dirty="0">
                <a:latin typeface="Arial"/>
                <a:cs typeface="Arial"/>
              </a:rPr>
              <a:t>fault.</a:t>
            </a:r>
            <a:endParaRPr sz="1400">
              <a:latin typeface="Arial"/>
              <a:cs typeface="Arial"/>
            </a:endParaRPr>
          </a:p>
        </p:txBody>
      </p:sp>
      <p:sp>
        <p:nvSpPr>
          <p:cNvPr id="9" name="object 9"/>
          <p:cNvSpPr txBox="1"/>
          <p:nvPr/>
        </p:nvSpPr>
        <p:spPr>
          <a:xfrm>
            <a:off x="236931" y="1030351"/>
            <a:ext cx="3673475" cy="3275965"/>
          </a:xfrm>
          <a:prstGeom prst="rect">
            <a:avLst/>
          </a:prstGeom>
        </p:spPr>
        <p:txBody>
          <a:bodyPr vert="horz" wrap="square" lIns="0" tIns="60960" rIns="0" bIns="0" rtlCol="0">
            <a:spAutoFit/>
          </a:bodyPr>
          <a:lstStyle/>
          <a:p>
            <a:pPr marL="195580" indent="-170815">
              <a:lnSpc>
                <a:spcPct val="100000"/>
              </a:lnSpc>
              <a:spcBef>
                <a:spcPts val="480"/>
              </a:spcBef>
              <a:buAutoNum type="arabicPeriod"/>
              <a:tabLst>
                <a:tab pos="195580" algn="l"/>
              </a:tabLst>
            </a:pPr>
            <a:r>
              <a:rPr sz="1200" b="1" spc="-65" dirty="0">
                <a:latin typeface="Arial"/>
                <a:cs typeface="Arial"/>
              </a:rPr>
              <a:t>T</a:t>
            </a:r>
            <a:r>
              <a:rPr sz="1200" b="1" spc="-40" dirty="0">
                <a:latin typeface="Arial"/>
                <a:cs typeface="Arial"/>
              </a:rPr>
              <a:t>r</a:t>
            </a:r>
            <a:r>
              <a:rPr sz="1200" b="1" spc="-25" dirty="0">
                <a:latin typeface="Arial"/>
                <a:cs typeface="Arial"/>
              </a:rPr>
              <a:t>a</a:t>
            </a:r>
            <a:r>
              <a:rPr sz="1200" b="1" dirty="0">
                <a:latin typeface="Arial"/>
                <a:cs typeface="Arial"/>
              </a:rPr>
              <a:t>p</a:t>
            </a:r>
            <a:r>
              <a:rPr sz="1200" b="1" spc="-60" dirty="0">
                <a:latin typeface="Arial"/>
                <a:cs typeface="Arial"/>
              </a:rPr>
              <a:t> </a:t>
            </a:r>
            <a:r>
              <a:rPr sz="1200" b="1" spc="5" dirty="0">
                <a:latin typeface="Arial"/>
                <a:cs typeface="Arial"/>
              </a:rPr>
              <a:t>t</a:t>
            </a:r>
            <a:r>
              <a:rPr sz="1200" b="1" dirty="0">
                <a:latin typeface="Arial"/>
                <a:cs typeface="Arial"/>
              </a:rPr>
              <a:t>o</a:t>
            </a:r>
            <a:r>
              <a:rPr sz="1200" b="1" spc="-15" dirty="0">
                <a:latin typeface="Arial"/>
                <a:cs typeface="Arial"/>
              </a:rPr>
              <a:t> </a:t>
            </a:r>
            <a:r>
              <a:rPr sz="1200" b="1" spc="5" dirty="0">
                <a:latin typeface="Arial"/>
                <a:cs typeface="Arial"/>
              </a:rPr>
              <a:t>t</a:t>
            </a:r>
            <a:r>
              <a:rPr sz="1200" b="1" spc="-15" dirty="0">
                <a:latin typeface="Arial"/>
                <a:cs typeface="Arial"/>
              </a:rPr>
              <a:t>h</a:t>
            </a:r>
            <a:r>
              <a:rPr sz="1200" b="1" spc="-5" dirty="0">
                <a:latin typeface="Arial"/>
                <a:cs typeface="Arial"/>
              </a:rPr>
              <a:t>e</a:t>
            </a:r>
            <a:r>
              <a:rPr sz="1200" b="1" spc="-20" dirty="0">
                <a:latin typeface="Arial"/>
                <a:cs typeface="Arial"/>
              </a:rPr>
              <a:t> </a:t>
            </a:r>
            <a:r>
              <a:rPr sz="1200" b="1" dirty="0">
                <a:latin typeface="Arial"/>
                <a:cs typeface="Arial"/>
              </a:rPr>
              <a:t>OS</a:t>
            </a:r>
            <a:endParaRPr sz="1200">
              <a:latin typeface="Arial"/>
              <a:cs typeface="Arial"/>
            </a:endParaRPr>
          </a:p>
          <a:p>
            <a:pPr marL="195580" indent="-170815">
              <a:lnSpc>
                <a:spcPct val="100000"/>
              </a:lnSpc>
              <a:spcBef>
                <a:spcPts val="385"/>
              </a:spcBef>
              <a:buAutoNum type="arabicPeriod"/>
              <a:tabLst>
                <a:tab pos="195580" algn="l"/>
              </a:tabLst>
            </a:pPr>
            <a:r>
              <a:rPr sz="1200" b="1" spc="-10" dirty="0">
                <a:latin typeface="Arial"/>
                <a:cs typeface="Arial"/>
              </a:rPr>
              <a:t>Save</a:t>
            </a:r>
            <a:r>
              <a:rPr sz="1200" b="1" spc="-25" dirty="0">
                <a:latin typeface="Arial"/>
                <a:cs typeface="Arial"/>
              </a:rPr>
              <a:t> </a:t>
            </a:r>
            <a:r>
              <a:rPr sz="1200" b="1" spc="-5" dirty="0">
                <a:latin typeface="Arial"/>
                <a:cs typeface="Arial"/>
              </a:rPr>
              <a:t>the</a:t>
            </a:r>
            <a:r>
              <a:rPr sz="1200" b="1" spc="-15" dirty="0">
                <a:latin typeface="Arial"/>
                <a:cs typeface="Arial"/>
              </a:rPr>
              <a:t> </a:t>
            </a:r>
            <a:r>
              <a:rPr sz="1200" b="1" spc="-5" dirty="0">
                <a:latin typeface="Arial"/>
                <a:cs typeface="Arial"/>
              </a:rPr>
              <a:t>user</a:t>
            </a:r>
            <a:r>
              <a:rPr sz="1200" b="1" spc="-10" dirty="0">
                <a:latin typeface="Arial"/>
                <a:cs typeface="Arial"/>
              </a:rPr>
              <a:t> </a:t>
            </a:r>
            <a:r>
              <a:rPr sz="1200" b="1" spc="-5" dirty="0">
                <a:latin typeface="Arial"/>
                <a:cs typeface="Arial"/>
              </a:rPr>
              <a:t>registers</a:t>
            </a:r>
            <a:r>
              <a:rPr sz="1200" b="1" spc="-60" dirty="0">
                <a:latin typeface="Arial"/>
                <a:cs typeface="Arial"/>
              </a:rPr>
              <a:t> </a:t>
            </a:r>
            <a:r>
              <a:rPr sz="1200" b="1" spc="-10" dirty="0">
                <a:latin typeface="Arial"/>
                <a:cs typeface="Arial"/>
              </a:rPr>
              <a:t>and</a:t>
            </a:r>
            <a:r>
              <a:rPr sz="1200" b="1" spc="5" dirty="0">
                <a:latin typeface="Arial"/>
                <a:cs typeface="Arial"/>
              </a:rPr>
              <a:t> </a:t>
            </a:r>
            <a:r>
              <a:rPr sz="1200" b="1" spc="-5" dirty="0">
                <a:latin typeface="Arial"/>
                <a:cs typeface="Arial"/>
              </a:rPr>
              <a:t>program</a:t>
            </a:r>
            <a:r>
              <a:rPr sz="1200" b="1" spc="-60" dirty="0">
                <a:latin typeface="Arial"/>
                <a:cs typeface="Arial"/>
              </a:rPr>
              <a:t> </a:t>
            </a:r>
            <a:r>
              <a:rPr sz="1200" b="1" dirty="0">
                <a:latin typeface="Arial"/>
                <a:cs typeface="Arial"/>
              </a:rPr>
              <a:t>state</a:t>
            </a:r>
            <a:endParaRPr sz="1200">
              <a:latin typeface="Arial"/>
              <a:cs typeface="Arial"/>
            </a:endParaRPr>
          </a:p>
          <a:p>
            <a:pPr marL="195580" indent="-170815">
              <a:lnSpc>
                <a:spcPct val="100000"/>
              </a:lnSpc>
              <a:spcBef>
                <a:spcPts val="409"/>
              </a:spcBef>
              <a:buAutoNum type="arabicPeriod"/>
              <a:tabLst>
                <a:tab pos="195580" algn="l"/>
              </a:tabLst>
            </a:pPr>
            <a:r>
              <a:rPr sz="1200" b="1" spc="-5" dirty="0">
                <a:latin typeface="Arial"/>
                <a:cs typeface="Arial"/>
              </a:rPr>
              <a:t>Determine</a:t>
            </a:r>
            <a:r>
              <a:rPr sz="1200" b="1" spc="-65" dirty="0">
                <a:latin typeface="Arial"/>
                <a:cs typeface="Arial"/>
              </a:rPr>
              <a:t> </a:t>
            </a:r>
            <a:r>
              <a:rPr sz="1200" b="1" spc="-5" dirty="0">
                <a:latin typeface="Arial"/>
                <a:cs typeface="Arial"/>
              </a:rPr>
              <a:t>that</a:t>
            </a:r>
            <a:r>
              <a:rPr sz="1200" b="1" dirty="0">
                <a:latin typeface="Arial"/>
                <a:cs typeface="Arial"/>
              </a:rPr>
              <a:t> </a:t>
            </a:r>
            <a:r>
              <a:rPr sz="1200" b="1" spc="-5" dirty="0">
                <a:latin typeface="Arial"/>
                <a:cs typeface="Arial"/>
              </a:rPr>
              <a:t>the</a:t>
            </a:r>
            <a:r>
              <a:rPr sz="1200" b="1" spc="-25" dirty="0">
                <a:latin typeface="Arial"/>
                <a:cs typeface="Arial"/>
              </a:rPr>
              <a:t> </a:t>
            </a:r>
            <a:r>
              <a:rPr sz="1200" b="1" spc="-5" dirty="0">
                <a:latin typeface="Arial"/>
                <a:cs typeface="Arial"/>
              </a:rPr>
              <a:t>interrupt</a:t>
            </a:r>
            <a:r>
              <a:rPr sz="1200" b="1" spc="-25" dirty="0">
                <a:latin typeface="Arial"/>
                <a:cs typeface="Arial"/>
              </a:rPr>
              <a:t> </a:t>
            </a:r>
            <a:r>
              <a:rPr sz="1200" b="1" dirty="0">
                <a:latin typeface="Arial"/>
                <a:cs typeface="Arial"/>
              </a:rPr>
              <a:t>was</a:t>
            </a:r>
            <a:r>
              <a:rPr sz="1200" b="1" spc="-20" dirty="0">
                <a:latin typeface="Arial"/>
                <a:cs typeface="Arial"/>
              </a:rPr>
              <a:t> </a:t>
            </a:r>
            <a:r>
              <a:rPr sz="1200" b="1" spc="-5" dirty="0">
                <a:latin typeface="Arial"/>
                <a:cs typeface="Arial"/>
              </a:rPr>
              <a:t>a</a:t>
            </a:r>
            <a:r>
              <a:rPr sz="1200" b="1" spc="-25" dirty="0">
                <a:latin typeface="Arial"/>
                <a:cs typeface="Arial"/>
              </a:rPr>
              <a:t> </a:t>
            </a:r>
            <a:r>
              <a:rPr sz="1200" b="1" dirty="0">
                <a:latin typeface="Arial"/>
                <a:cs typeface="Arial"/>
              </a:rPr>
              <a:t>page</a:t>
            </a:r>
            <a:r>
              <a:rPr sz="1200" b="1" spc="-20" dirty="0">
                <a:latin typeface="Arial"/>
                <a:cs typeface="Arial"/>
              </a:rPr>
              <a:t> </a:t>
            </a:r>
            <a:r>
              <a:rPr sz="1200" b="1" spc="-5" dirty="0">
                <a:latin typeface="Arial"/>
                <a:cs typeface="Arial"/>
              </a:rPr>
              <a:t>fault</a:t>
            </a:r>
            <a:endParaRPr sz="1200">
              <a:latin typeface="Arial"/>
              <a:cs typeface="Arial"/>
            </a:endParaRPr>
          </a:p>
          <a:p>
            <a:pPr marL="195580" indent="-182880">
              <a:lnSpc>
                <a:spcPct val="100000"/>
              </a:lnSpc>
              <a:spcBef>
                <a:spcPts val="195"/>
              </a:spcBef>
              <a:buAutoNum type="arabicPeriod"/>
              <a:tabLst>
                <a:tab pos="195580" algn="l"/>
              </a:tabLst>
            </a:pPr>
            <a:r>
              <a:rPr sz="1200" b="1" spc="-5" dirty="0">
                <a:latin typeface="Arial"/>
                <a:cs typeface="Arial"/>
              </a:rPr>
              <a:t>Check</a:t>
            </a:r>
            <a:r>
              <a:rPr sz="1200" b="1" spc="-55" dirty="0">
                <a:latin typeface="Arial"/>
                <a:cs typeface="Arial"/>
              </a:rPr>
              <a:t> </a:t>
            </a:r>
            <a:r>
              <a:rPr sz="1200" b="1" spc="-5" dirty="0">
                <a:latin typeface="Arial"/>
                <a:cs typeface="Arial"/>
              </a:rPr>
              <a:t>that</a:t>
            </a:r>
            <a:r>
              <a:rPr sz="1200" b="1" spc="-20" dirty="0">
                <a:latin typeface="Arial"/>
                <a:cs typeface="Arial"/>
              </a:rPr>
              <a:t> </a:t>
            </a:r>
            <a:r>
              <a:rPr sz="1200" b="1" spc="-5" dirty="0">
                <a:latin typeface="Arial"/>
                <a:cs typeface="Arial"/>
              </a:rPr>
              <a:t>the</a:t>
            </a:r>
            <a:r>
              <a:rPr sz="1200" b="1" spc="-25" dirty="0">
                <a:latin typeface="Arial"/>
                <a:cs typeface="Arial"/>
              </a:rPr>
              <a:t> </a:t>
            </a:r>
            <a:r>
              <a:rPr sz="1200" b="1" dirty="0">
                <a:latin typeface="Arial"/>
                <a:cs typeface="Arial"/>
              </a:rPr>
              <a:t>page</a:t>
            </a:r>
            <a:r>
              <a:rPr sz="1200" b="1" spc="-50" dirty="0">
                <a:latin typeface="Arial"/>
                <a:cs typeface="Arial"/>
              </a:rPr>
              <a:t> </a:t>
            </a:r>
            <a:r>
              <a:rPr sz="1200" b="1" spc="-5" dirty="0">
                <a:latin typeface="Arial"/>
                <a:cs typeface="Arial"/>
              </a:rPr>
              <a:t>reference</a:t>
            </a:r>
            <a:r>
              <a:rPr sz="1200" b="1" spc="-45" dirty="0">
                <a:latin typeface="Arial"/>
                <a:cs typeface="Arial"/>
              </a:rPr>
              <a:t> </a:t>
            </a:r>
            <a:r>
              <a:rPr sz="1200" b="1" dirty="0">
                <a:latin typeface="Arial"/>
                <a:cs typeface="Arial"/>
              </a:rPr>
              <a:t>was</a:t>
            </a:r>
            <a:r>
              <a:rPr sz="1200" b="1" spc="5" dirty="0">
                <a:latin typeface="Arial"/>
                <a:cs typeface="Arial"/>
              </a:rPr>
              <a:t> </a:t>
            </a:r>
            <a:r>
              <a:rPr sz="1200" b="1" dirty="0">
                <a:latin typeface="Arial"/>
                <a:cs typeface="Arial"/>
              </a:rPr>
              <a:t>legal</a:t>
            </a:r>
            <a:r>
              <a:rPr sz="1200" b="1" spc="-25" dirty="0">
                <a:latin typeface="Arial"/>
                <a:cs typeface="Arial"/>
              </a:rPr>
              <a:t> </a:t>
            </a:r>
            <a:r>
              <a:rPr sz="1200" b="1" spc="-10" dirty="0">
                <a:latin typeface="Arial"/>
                <a:cs typeface="Arial"/>
              </a:rPr>
              <a:t>and</a:t>
            </a:r>
            <a:endParaRPr sz="1200">
              <a:latin typeface="Arial"/>
              <a:cs typeface="Arial"/>
            </a:endParaRPr>
          </a:p>
          <a:p>
            <a:pPr marL="194945">
              <a:lnSpc>
                <a:spcPct val="100000"/>
              </a:lnSpc>
              <a:spcBef>
                <a:spcPts val="380"/>
              </a:spcBef>
            </a:pPr>
            <a:r>
              <a:rPr sz="1200" b="1" spc="-5" dirty="0">
                <a:latin typeface="Arial"/>
                <a:cs typeface="Arial"/>
              </a:rPr>
              <a:t>determine</a:t>
            </a:r>
            <a:r>
              <a:rPr sz="1200" b="1" spc="-70" dirty="0">
                <a:latin typeface="Arial"/>
                <a:cs typeface="Arial"/>
              </a:rPr>
              <a:t> </a:t>
            </a:r>
            <a:r>
              <a:rPr sz="1200" b="1" spc="-5" dirty="0">
                <a:latin typeface="Arial"/>
                <a:cs typeface="Arial"/>
              </a:rPr>
              <a:t>the</a:t>
            </a:r>
            <a:r>
              <a:rPr sz="1200" b="1" spc="-20" dirty="0">
                <a:latin typeface="Arial"/>
                <a:cs typeface="Arial"/>
              </a:rPr>
              <a:t> </a:t>
            </a:r>
            <a:r>
              <a:rPr sz="1200" b="1" dirty="0">
                <a:latin typeface="Arial"/>
                <a:cs typeface="Arial"/>
              </a:rPr>
              <a:t>location</a:t>
            </a:r>
            <a:r>
              <a:rPr sz="1200" b="1" spc="-5" dirty="0">
                <a:latin typeface="Arial"/>
                <a:cs typeface="Arial"/>
              </a:rPr>
              <a:t> </a:t>
            </a:r>
            <a:r>
              <a:rPr sz="1200" b="1" dirty="0">
                <a:latin typeface="Arial"/>
                <a:cs typeface="Arial"/>
              </a:rPr>
              <a:t>of</a:t>
            </a:r>
            <a:r>
              <a:rPr sz="1200" b="1" spc="-15" dirty="0">
                <a:latin typeface="Arial"/>
                <a:cs typeface="Arial"/>
              </a:rPr>
              <a:t> </a:t>
            </a:r>
            <a:r>
              <a:rPr sz="1200" b="1" spc="-5" dirty="0">
                <a:latin typeface="Arial"/>
                <a:cs typeface="Arial"/>
              </a:rPr>
              <a:t>the</a:t>
            </a:r>
            <a:r>
              <a:rPr sz="1200" b="1" spc="5" dirty="0">
                <a:latin typeface="Arial"/>
                <a:cs typeface="Arial"/>
              </a:rPr>
              <a:t> page</a:t>
            </a:r>
            <a:r>
              <a:rPr sz="1200" b="1" spc="-65" dirty="0">
                <a:latin typeface="Arial"/>
                <a:cs typeface="Arial"/>
              </a:rPr>
              <a:t> </a:t>
            </a:r>
            <a:r>
              <a:rPr sz="1200" b="1" dirty="0">
                <a:latin typeface="Arial"/>
                <a:cs typeface="Arial"/>
              </a:rPr>
              <a:t>on</a:t>
            </a:r>
            <a:r>
              <a:rPr sz="1200" b="1" spc="10" dirty="0">
                <a:latin typeface="Arial"/>
                <a:cs typeface="Arial"/>
              </a:rPr>
              <a:t> </a:t>
            </a:r>
            <a:r>
              <a:rPr sz="1200" b="1" spc="-5" dirty="0">
                <a:latin typeface="Arial"/>
                <a:cs typeface="Arial"/>
              </a:rPr>
              <a:t>the</a:t>
            </a:r>
            <a:endParaRPr sz="1200">
              <a:latin typeface="Arial"/>
              <a:cs typeface="Arial"/>
            </a:endParaRPr>
          </a:p>
          <a:p>
            <a:pPr marL="216535">
              <a:lnSpc>
                <a:spcPct val="100000"/>
              </a:lnSpc>
              <a:spcBef>
                <a:spcPts val="580"/>
              </a:spcBef>
            </a:pPr>
            <a:r>
              <a:rPr sz="1200" b="1" spc="-5" dirty="0">
                <a:latin typeface="Arial"/>
                <a:cs typeface="Arial"/>
              </a:rPr>
              <a:t>backing</a:t>
            </a:r>
            <a:r>
              <a:rPr sz="1200" b="1" spc="-55" dirty="0">
                <a:latin typeface="Arial"/>
                <a:cs typeface="Arial"/>
              </a:rPr>
              <a:t> </a:t>
            </a:r>
            <a:r>
              <a:rPr sz="1200" b="1" spc="-5" dirty="0">
                <a:latin typeface="Arial"/>
                <a:cs typeface="Arial"/>
              </a:rPr>
              <a:t>store(disk)</a:t>
            </a:r>
            <a:endParaRPr sz="1200">
              <a:latin typeface="Arial"/>
              <a:cs typeface="Arial"/>
            </a:endParaRPr>
          </a:p>
          <a:p>
            <a:pPr marL="195580" indent="-182880">
              <a:lnSpc>
                <a:spcPct val="100000"/>
              </a:lnSpc>
              <a:spcBef>
                <a:spcPts val="195"/>
              </a:spcBef>
              <a:buAutoNum type="arabicPeriod" startAt="5"/>
              <a:tabLst>
                <a:tab pos="195580" algn="l"/>
              </a:tabLst>
            </a:pPr>
            <a:r>
              <a:rPr sz="1200" b="1" spc="-10" dirty="0">
                <a:latin typeface="Arial"/>
                <a:cs typeface="Arial"/>
              </a:rPr>
              <a:t>Issue</a:t>
            </a:r>
            <a:r>
              <a:rPr sz="1200" b="1" spc="30" dirty="0">
                <a:latin typeface="Arial"/>
                <a:cs typeface="Arial"/>
              </a:rPr>
              <a:t> </a:t>
            </a:r>
            <a:r>
              <a:rPr sz="1200" b="1" spc="-5" dirty="0">
                <a:latin typeface="Arial"/>
                <a:cs typeface="Arial"/>
              </a:rPr>
              <a:t>a</a:t>
            </a:r>
            <a:r>
              <a:rPr sz="1200" b="1" spc="-20" dirty="0">
                <a:latin typeface="Arial"/>
                <a:cs typeface="Arial"/>
              </a:rPr>
              <a:t> </a:t>
            </a:r>
            <a:r>
              <a:rPr sz="1200" b="1" spc="-5" dirty="0">
                <a:latin typeface="Arial"/>
                <a:cs typeface="Arial"/>
              </a:rPr>
              <a:t>read</a:t>
            </a:r>
            <a:r>
              <a:rPr sz="1200" b="1" spc="-40" dirty="0">
                <a:latin typeface="Arial"/>
                <a:cs typeface="Arial"/>
              </a:rPr>
              <a:t> </a:t>
            </a:r>
            <a:r>
              <a:rPr sz="1200" b="1" spc="-5" dirty="0">
                <a:latin typeface="Arial"/>
                <a:cs typeface="Arial"/>
              </a:rPr>
              <a:t>from</a:t>
            </a:r>
            <a:r>
              <a:rPr sz="1200" b="1" spc="-35" dirty="0">
                <a:latin typeface="Arial"/>
                <a:cs typeface="Arial"/>
              </a:rPr>
              <a:t> </a:t>
            </a:r>
            <a:r>
              <a:rPr sz="1200" b="1" spc="-5" dirty="0">
                <a:latin typeface="Arial"/>
                <a:cs typeface="Arial"/>
              </a:rPr>
              <a:t>the backing</a:t>
            </a:r>
            <a:r>
              <a:rPr sz="1200" b="1" spc="-10" dirty="0">
                <a:latin typeface="Arial"/>
                <a:cs typeface="Arial"/>
              </a:rPr>
              <a:t> </a:t>
            </a:r>
            <a:r>
              <a:rPr sz="1200" b="1" spc="-5" dirty="0">
                <a:latin typeface="Arial"/>
                <a:cs typeface="Arial"/>
              </a:rPr>
              <a:t>store</a:t>
            </a:r>
            <a:r>
              <a:rPr sz="1200" b="1" spc="-35" dirty="0">
                <a:latin typeface="Arial"/>
                <a:cs typeface="Arial"/>
              </a:rPr>
              <a:t> </a:t>
            </a:r>
            <a:r>
              <a:rPr sz="1200" b="1" dirty="0">
                <a:latin typeface="Arial"/>
                <a:cs typeface="Arial"/>
              </a:rPr>
              <a:t>to</a:t>
            </a:r>
            <a:r>
              <a:rPr sz="1200" b="1" spc="10" dirty="0">
                <a:latin typeface="Arial"/>
                <a:cs typeface="Arial"/>
              </a:rPr>
              <a:t> </a:t>
            </a:r>
            <a:r>
              <a:rPr sz="1200" b="1" spc="-5" dirty="0">
                <a:latin typeface="Arial"/>
                <a:cs typeface="Arial"/>
              </a:rPr>
              <a:t>a</a:t>
            </a:r>
            <a:r>
              <a:rPr sz="1200" b="1" spc="-20" dirty="0">
                <a:latin typeface="Arial"/>
                <a:cs typeface="Arial"/>
              </a:rPr>
              <a:t> </a:t>
            </a:r>
            <a:r>
              <a:rPr sz="1200" b="1" spc="-5" dirty="0">
                <a:latin typeface="Arial"/>
                <a:cs typeface="Arial"/>
              </a:rPr>
              <a:t>free</a:t>
            </a:r>
            <a:endParaRPr sz="1200">
              <a:latin typeface="Arial"/>
              <a:cs typeface="Arial"/>
            </a:endParaRPr>
          </a:p>
          <a:p>
            <a:pPr marL="194945">
              <a:lnSpc>
                <a:spcPct val="100000"/>
              </a:lnSpc>
              <a:spcBef>
                <a:spcPts val="380"/>
              </a:spcBef>
            </a:pPr>
            <a:r>
              <a:rPr sz="1200" b="1" spc="-5" dirty="0">
                <a:latin typeface="Arial"/>
                <a:cs typeface="Arial"/>
              </a:rPr>
              <a:t>frame</a:t>
            </a:r>
            <a:endParaRPr sz="1200">
              <a:latin typeface="Arial"/>
              <a:cs typeface="Arial"/>
            </a:endParaRPr>
          </a:p>
          <a:p>
            <a:pPr marL="384175" lvl="1" indent="-171450">
              <a:lnSpc>
                <a:spcPct val="100000"/>
              </a:lnSpc>
              <a:spcBef>
                <a:spcPts val="580"/>
              </a:spcBef>
              <a:buAutoNum type="alphaLcPeriod"/>
              <a:tabLst>
                <a:tab pos="384810" algn="l"/>
              </a:tabLst>
            </a:pPr>
            <a:r>
              <a:rPr sz="1200" b="1" spc="-35" dirty="0">
                <a:latin typeface="Arial"/>
                <a:cs typeface="Arial"/>
              </a:rPr>
              <a:t>Wait</a:t>
            </a:r>
            <a:r>
              <a:rPr sz="1200" b="1" spc="5" dirty="0">
                <a:latin typeface="Arial"/>
                <a:cs typeface="Arial"/>
              </a:rPr>
              <a:t> </a:t>
            </a:r>
            <a:r>
              <a:rPr sz="1200" b="1" dirty="0">
                <a:latin typeface="Arial"/>
                <a:cs typeface="Arial"/>
              </a:rPr>
              <a:t>in</a:t>
            </a:r>
            <a:r>
              <a:rPr sz="1200" b="1" spc="35" dirty="0">
                <a:latin typeface="Arial"/>
                <a:cs typeface="Arial"/>
              </a:rPr>
              <a:t> </a:t>
            </a:r>
            <a:r>
              <a:rPr sz="1200" b="1" spc="-5" dirty="0">
                <a:latin typeface="Arial"/>
                <a:cs typeface="Arial"/>
              </a:rPr>
              <a:t>a</a:t>
            </a:r>
            <a:r>
              <a:rPr sz="1200" b="1" spc="-20" dirty="0">
                <a:latin typeface="Arial"/>
                <a:cs typeface="Arial"/>
              </a:rPr>
              <a:t> </a:t>
            </a:r>
            <a:r>
              <a:rPr sz="1200" b="1" spc="-10" dirty="0">
                <a:latin typeface="Arial"/>
                <a:cs typeface="Arial"/>
              </a:rPr>
              <a:t>queue</a:t>
            </a:r>
            <a:r>
              <a:rPr sz="1200" b="1" spc="10" dirty="0">
                <a:latin typeface="Arial"/>
                <a:cs typeface="Arial"/>
              </a:rPr>
              <a:t> </a:t>
            </a:r>
            <a:r>
              <a:rPr sz="1200" b="1" dirty="0">
                <a:latin typeface="Arial"/>
                <a:cs typeface="Arial"/>
              </a:rPr>
              <a:t>for</a:t>
            </a:r>
            <a:r>
              <a:rPr sz="1200" b="1" spc="-30" dirty="0">
                <a:latin typeface="Arial"/>
                <a:cs typeface="Arial"/>
              </a:rPr>
              <a:t> </a:t>
            </a:r>
            <a:r>
              <a:rPr sz="1200" b="1" spc="-5" dirty="0">
                <a:latin typeface="Arial"/>
                <a:cs typeface="Arial"/>
              </a:rPr>
              <a:t>this</a:t>
            </a:r>
            <a:r>
              <a:rPr sz="1200" b="1" spc="5" dirty="0">
                <a:latin typeface="Arial"/>
                <a:cs typeface="Arial"/>
              </a:rPr>
              <a:t> </a:t>
            </a:r>
            <a:r>
              <a:rPr sz="1200" b="1" spc="-5" dirty="0">
                <a:latin typeface="Arial"/>
                <a:cs typeface="Arial"/>
              </a:rPr>
              <a:t>device</a:t>
            </a:r>
            <a:r>
              <a:rPr sz="1200" b="1" spc="-35" dirty="0">
                <a:latin typeface="Arial"/>
                <a:cs typeface="Arial"/>
              </a:rPr>
              <a:t> </a:t>
            </a:r>
            <a:r>
              <a:rPr sz="1200" b="1" spc="-5" dirty="0">
                <a:latin typeface="Arial"/>
                <a:cs typeface="Arial"/>
              </a:rPr>
              <a:t>until</a:t>
            </a:r>
            <a:r>
              <a:rPr sz="1200" b="1" spc="55" dirty="0">
                <a:latin typeface="Arial"/>
                <a:cs typeface="Arial"/>
              </a:rPr>
              <a:t> </a:t>
            </a:r>
            <a:r>
              <a:rPr sz="1200" b="1" spc="-5" dirty="0">
                <a:latin typeface="Arial"/>
                <a:cs typeface="Arial"/>
              </a:rPr>
              <a:t>serviced</a:t>
            </a:r>
            <a:endParaRPr sz="1200">
              <a:latin typeface="Arial"/>
              <a:cs typeface="Arial"/>
            </a:endParaRPr>
          </a:p>
          <a:p>
            <a:pPr marL="393700" lvl="1" indent="-180340">
              <a:lnSpc>
                <a:spcPct val="100000"/>
              </a:lnSpc>
              <a:spcBef>
                <a:spcPts val="385"/>
              </a:spcBef>
              <a:buAutoNum type="alphaLcPeriod"/>
              <a:tabLst>
                <a:tab pos="393700" algn="l"/>
              </a:tabLst>
            </a:pPr>
            <a:r>
              <a:rPr sz="1200" b="1" spc="-35" dirty="0">
                <a:latin typeface="Arial"/>
                <a:cs typeface="Arial"/>
              </a:rPr>
              <a:t>Wait</a:t>
            </a:r>
            <a:r>
              <a:rPr sz="1200" b="1" spc="40" dirty="0">
                <a:latin typeface="Arial"/>
                <a:cs typeface="Arial"/>
              </a:rPr>
              <a:t> </a:t>
            </a:r>
            <a:r>
              <a:rPr sz="1200" b="1" dirty="0">
                <a:latin typeface="Arial"/>
                <a:cs typeface="Arial"/>
              </a:rPr>
              <a:t>for</a:t>
            </a:r>
            <a:r>
              <a:rPr sz="1200" b="1" spc="-30" dirty="0">
                <a:latin typeface="Arial"/>
                <a:cs typeface="Arial"/>
              </a:rPr>
              <a:t> </a:t>
            </a:r>
            <a:r>
              <a:rPr sz="1200" b="1" spc="-5" dirty="0">
                <a:latin typeface="Arial"/>
                <a:cs typeface="Arial"/>
              </a:rPr>
              <a:t>the</a:t>
            </a:r>
            <a:r>
              <a:rPr sz="1200" b="1" spc="10" dirty="0">
                <a:latin typeface="Arial"/>
                <a:cs typeface="Arial"/>
              </a:rPr>
              <a:t> </a:t>
            </a:r>
            <a:r>
              <a:rPr sz="1200" b="1" spc="-5" dirty="0">
                <a:latin typeface="Arial"/>
                <a:cs typeface="Arial"/>
              </a:rPr>
              <a:t>device</a:t>
            </a:r>
            <a:r>
              <a:rPr sz="1200" b="1" spc="-30" dirty="0">
                <a:latin typeface="Arial"/>
                <a:cs typeface="Arial"/>
              </a:rPr>
              <a:t> </a:t>
            </a:r>
            <a:r>
              <a:rPr sz="1200" b="1" spc="-5" dirty="0">
                <a:latin typeface="Arial"/>
                <a:cs typeface="Arial"/>
              </a:rPr>
              <a:t>seek</a:t>
            </a:r>
            <a:r>
              <a:rPr sz="1200" b="1" spc="-60" dirty="0">
                <a:latin typeface="Arial"/>
                <a:cs typeface="Arial"/>
              </a:rPr>
              <a:t> </a:t>
            </a:r>
            <a:r>
              <a:rPr sz="1200" b="1" spc="-5" dirty="0">
                <a:latin typeface="Arial"/>
                <a:cs typeface="Arial"/>
              </a:rPr>
              <a:t>and/or</a:t>
            </a:r>
            <a:r>
              <a:rPr sz="1200" b="1" dirty="0">
                <a:latin typeface="Arial"/>
                <a:cs typeface="Arial"/>
              </a:rPr>
              <a:t> </a:t>
            </a:r>
            <a:r>
              <a:rPr sz="1200" b="1" spc="-5" dirty="0">
                <a:latin typeface="Arial"/>
                <a:cs typeface="Arial"/>
              </a:rPr>
              <a:t>latency</a:t>
            </a:r>
            <a:r>
              <a:rPr sz="1200" b="1" spc="-80" dirty="0">
                <a:latin typeface="Arial"/>
                <a:cs typeface="Arial"/>
              </a:rPr>
              <a:t> </a:t>
            </a:r>
            <a:r>
              <a:rPr sz="1200" b="1" spc="-5" dirty="0">
                <a:latin typeface="Arial"/>
                <a:cs typeface="Arial"/>
              </a:rPr>
              <a:t>time</a:t>
            </a:r>
            <a:endParaRPr sz="1200">
              <a:latin typeface="Arial"/>
              <a:cs typeface="Arial"/>
            </a:endParaRPr>
          </a:p>
          <a:p>
            <a:pPr marL="384175" lvl="1" indent="-171450">
              <a:lnSpc>
                <a:spcPct val="100000"/>
              </a:lnSpc>
              <a:spcBef>
                <a:spcPts val="409"/>
              </a:spcBef>
              <a:buAutoNum type="alphaLcPeriod"/>
              <a:tabLst>
                <a:tab pos="384810" algn="l"/>
              </a:tabLst>
            </a:pPr>
            <a:r>
              <a:rPr sz="1200" b="1" dirty="0">
                <a:latin typeface="Arial"/>
                <a:cs typeface="Arial"/>
              </a:rPr>
              <a:t>Begin</a:t>
            </a:r>
            <a:r>
              <a:rPr sz="1200" b="1" spc="-15" dirty="0">
                <a:latin typeface="Arial"/>
                <a:cs typeface="Arial"/>
              </a:rPr>
              <a:t> </a:t>
            </a:r>
            <a:r>
              <a:rPr sz="1200" b="1" spc="-5" dirty="0">
                <a:latin typeface="Arial"/>
                <a:cs typeface="Arial"/>
              </a:rPr>
              <a:t>the</a:t>
            </a:r>
            <a:r>
              <a:rPr sz="1200" b="1" spc="-20" dirty="0">
                <a:latin typeface="Arial"/>
                <a:cs typeface="Arial"/>
              </a:rPr>
              <a:t> </a:t>
            </a:r>
            <a:r>
              <a:rPr sz="1200" b="1" spc="-5" dirty="0">
                <a:latin typeface="Arial"/>
                <a:cs typeface="Arial"/>
              </a:rPr>
              <a:t>transfer</a:t>
            </a:r>
            <a:r>
              <a:rPr sz="1200" b="1" spc="-75" dirty="0">
                <a:latin typeface="Arial"/>
                <a:cs typeface="Arial"/>
              </a:rPr>
              <a:t> </a:t>
            </a:r>
            <a:r>
              <a:rPr sz="1200" b="1" dirty="0">
                <a:latin typeface="Arial"/>
                <a:cs typeface="Arial"/>
              </a:rPr>
              <a:t>of</a:t>
            </a:r>
            <a:r>
              <a:rPr sz="1200" b="1" spc="10" dirty="0">
                <a:latin typeface="Arial"/>
                <a:cs typeface="Arial"/>
              </a:rPr>
              <a:t> </a:t>
            </a:r>
            <a:r>
              <a:rPr sz="1200" b="1" spc="-5" dirty="0">
                <a:latin typeface="Arial"/>
                <a:cs typeface="Arial"/>
              </a:rPr>
              <a:t>the</a:t>
            </a:r>
            <a:r>
              <a:rPr sz="1200" b="1" spc="5" dirty="0">
                <a:latin typeface="Arial"/>
                <a:cs typeface="Arial"/>
              </a:rPr>
              <a:t> page</a:t>
            </a:r>
            <a:r>
              <a:rPr sz="1200" b="1" spc="-40" dirty="0">
                <a:latin typeface="Arial"/>
                <a:cs typeface="Arial"/>
              </a:rPr>
              <a:t> </a:t>
            </a:r>
            <a:r>
              <a:rPr sz="1200" b="1" dirty="0">
                <a:latin typeface="Arial"/>
                <a:cs typeface="Arial"/>
              </a:rPr>
              <a:t>to</a:t>
            </a:r>
            <a:r>
              <a:rPr sz="1200" b="1" spc="-15" dirty="0">
                <a:latin typeface="Arial"/>
                <a:cs typeface="Arial"/>
              </a:rPr>
              <a:t> </a:t>
            </a:r>
            <a:r>
              <a:rPr sz="1200" b="1" dirty="0">
                <a:latin typeface="Arial"/>
                <a:cs typeface="Arial"/>
              </a:rPr>
              <a:t>a</a:t>
            </a:r>
            <a:r>
              <a:rPr sz="1200" b="1" spc="5" dirty="0">
                <a:latin typeface="Arial"/>
                <a:cs typeface="Arial"/>
              </a:rPr>
              <a:t> </a:t>
            </a:r>
            <a:r>
              <a:rPr sz="1200" b="1" spc="-5" dirty="0">
                <a:latin typeface="Arial"/>
                <a:cs typeface="Arial"/>
              </a:rPr>
              <a:t>free</a:t>
            </a:r>
            <a:r>
              <a:rPr sz="1200" b="1" spc="-40" dirty="0">
                <a:latin typeface="Arial"/>
                <a:cs typeface="Arial"/>
              </a:rPr>
              <a:t> </a:t>
            </a:r>
            <a:r>
              <a:rPr sz="1200" b="1" spc="-5" dirty="0">
                <a:latin typeface="Arial"/>
                <a:cs typeface="Arial"/>
              </a:rPr>
              <a:t>frame</a:t>
            </a:r>
            <a:endParaRPr sz="1200">
              <a:latin typeface="Arial"/>
              <a:cs typeface="Arial"/>
            </a:endParaRPr>
          </a:p>
          <a:p>
            <a:pPr marL="195580" indent="-182880">
              <a:lnSpc>
                <a:spcPct val="100000"/>
              </a:lnSpc>
              <a:spcBef>
                <a:spcPts val="190"/>
              </a:spcBef>
              <a:buAutoNum type="arabicPeriod" startAt="6"/>
              <a:tabLst>
                <a:tab pos="195580" algn="l"/>
              </a:tabLst>
            </a:pPr>
            <a:r>
              <a:rPr sz="1200" b="1" spc="-5" dirty="0">
                <a:latin typeface="Arial"/>
                <a:cs typeface="Arial"/>
              </a:rPr>
              <a:t>While</a:t>
            </a:r>
            <a:r>
              <a:rPr sz="1200" b="1" spc="20" dirty="0">
                <a:latin typeface="Arial"/>
                <a:cs typeface="Arial"/>
              </a:rPr>
              <a:t> </a:t>
            </a:r>
            <a:r>
              <a:rPr sz="1200" b="1" dirty="0">
                <a:latin typeface="Arial"/>
                <a:cs typeface="Arial"/>
              </a:rPr>
              <a:t>waiting,</a:t>
            </a:r>
            <a:r>
              <a:rPr sz="1200" b="1" spc="15" dirty="0">
                <a:latin typeface="Arial"/>
                <a:cs typeface="Arial"/>
              </a:rPr>
              <a:t> </a:t>
            </a:r>
            <a:r>
              <a:rPr sz="1200" b="1" spc="-5" dirty="0">
                <a:latin typeface="Arial"/>
                <a:cs typeface="Arial"/>
              </a:rPr>
              <a:t>the</a:t>
            </a:r>
            <a:r>
              <a:rPr sz="1200" b="1" spc="-25" dirty="0">
                <a:latin typeface="Arial"/>
                <a:cs typeface="Arial"/>
              </a:rPr>
              <a:t> </a:t>
            </a:r>
            <a:r>
              <a:rPr sz="1200" b="1" spc="-10" dirty="0">
                <a:latin typeface="Arial"/>
                <a:cs typeface="Arial"/>
              </a:rPr>
              <a:t>CPU</a:t>
            </a:r>
            <a:r>
              <a:rPr sz="1200" b="1" dirty="0">
                <a:latin typeface="Arial"/>
                <a:cs typeface="Arial"/>
              </a:rPr>
              <a:t> </a:t>
            </a:r>
            <a:r>
              <a:rPr sz="1200" b="1" spc="-10" dirty="0">
                <a:latin typeface="Arial"/>
                <a:cs typeface="Arial"/>
              </a:rPr>
              <a:t>may</a:t>
            </a:r>
            <a:r>
              <a:rPr sz="1200" b="1" spc="-50" dirty="0">
                <a:latin typeface="Arial"/>
                <a:cs typeface="Arial"/>
              </a:rPr>
              <a:t> </a:t>
            </a:r>
            <a:r>
              <a:rPr sz="1200" b="1" dirty="0">
                <a:latin typeface="Arial"/>
                <a:cs typeface="Arial"/>
              </a:rPr>
              <a:t>be</a:t>
            </a:r>
            <a:r>
              <a:rPr sz="1200" b="1" spc="-10" dirty="0">
                <a:latin typeface="Arial"/>
                <a:cs typeface="Arial"/>
              </a:rPr>
              <a:t> </a:t>
            </a:r>
            <a:r>
              <a:rPr sz="1200" b="1" dirty="0">
                <a:latin typeface="Arial"/>
                <a:cs typeface="Arial"/>
              </a:rPr>
              <a:t>allocated</a:t>
            </a:r>
            <a:r>
              <a:rPr sz="1200" b="1" spc="-35" dirty="0">
                <a:latin typeface="Arial"/>
                <a:cs typeface="Arial"/>
              </a:rPr>
              <a:t> </a:t>
            </a:r>
            <a:r>
              <a:rPr sz="1200" b="1" dirty="0">
                <a:latin typeface="Arial"/>
                <a:cs typeface="Arial"/>
              </a:rPr>
              <a:t>to</a:t>
            </a:r>
            <a:endParaRPr sz="1200">
              <a:latin typeface="Arial"/>
              <a:cs typeface="Arial"/>
            </a:endParaRPr>
          </a:p>
          <a:p>
            <a:pPr marL="194945">
              <a:lnSpc>
                <a:spcPct val="100000"/>
              </a:lnSpc>
              <a:spcBef>
                <a:spcPts val="385"/>
              </a:spcBef>
            </a:pPr>
            <a:r>
              <a:rPr sz="1200" b="1" spc="-5" dirty="0">
                <a:latin typeface="Arial"/>
                <a:cs typeface="Arial"/>
              </a:rPr>
              <a:t>some</a:t>
            </a:r>
            <a:r>
              <a:rPr sz="1200" b="1" spc="-55" dirty="0">
                <a:latin typeface="Arial"/>
                <a:cs typeface="Arial"/>
              </a:rPr>
              <a:t> </a:t>
            </a:r>
            <a:r>
              <a:rPr sz="1200" b="1" spc="-5" dirty="0">
                <a:latin typeface="Arial"/>
                <a:cs typeface="Arial"/>
              </a:rPr>
              <a:t>other</a:t>
            </a:r>
            <a:r>
              <a:rPr sz="1200" b="1" spc="-40" dirty="0">
                <a:latin typeface="Arial"/>
                <a:cs typeface="Arial"/>
              </a:rPr>
              <a:t> </a:t>
            </a:r>
            <a:r>
              <a:rPr sz="1200" b="1" spc="-5" dirty="0">
                <a:latin typeface="Arial"/>
                <a:cs typeface="Arial"/>
              </a:rPr>
              <a:t>process</a:t>
            </a:r>
            <a:endParaRPr sz="1200">
              <a:latin typeface="Arial"/>
              <a:cs typeface="Arial"/>
            </a:endParaRPr>
          </a:p>
          <a:p>
            <a:pPr marL="195580" indent="-170815">
              <a:lnSpc>
                <a:spcPct val="100000"/>
              </a:lnSpc>
              <a:spcBef>
                <a:spcPts val="575"/>
              </a:spcBef>
              <a:buAutoNum type="arabicPeriod" startAt="7"/>
              <a:tabLst>
                <a:tab pos="195580" algn="l"/>
              </a:tabLst>
            </a:pPr>
            <a:r>
              <a:rPr sz="1200" b="1" spc="-10" dirty="0">
                <a:latin typeface="Arial"/>
                <a:cs typeface="Arial"/>
              </a:rPr>
              <a:t>Interrupt</a:t>
            </a:r>
            <a:r>
              <a:rPr sz="1200" b="1" spc="10" dirty="0">
                <a:latin typeface="Arial"/>
                <a:cs typeface="Arial"/>
              </a:rPr>
              <a:t> </a:t>
            </a:r>
            <a:r>
              <a:rPr sz="1200" b="1" dirty="0">
                <a:latin typeface="Arial"/>
                <a:cs typeface="Arial"/>
              </a:rPr>
              <a:t>from</a:t>
            </a:r>
            <a:r>
              <a:rPr sz="1200" b="1" spc="-10" dirty="0">
                <a:latin typeface="Arial"/>
                <a:cs typeface="Arial"/>
              </a:rPr>
              <a:t> </a:t>
            </a:r>
            <a:r>
              <a:rPr sz="1200" b="1" spc="-5" dirty="0">
                <a:latin typeface="Arial"/>
                <a:cs typeface="Arial"/>
              </a:rPr>
              <a:t>the</a:t>
            </a:r>
            <a:r>
              <a:rPr sz="1200" b="1" spc="5" dirty="0">
                <a:latin typeface="Arial"/>
                <a:cs typeface="Arial"/>
              </a:rPr>
              <a:t> </a:t>
            </a:r>
            <a:r>
              <a:rPr sz="1200" b="1" dirty="0">
                <a:latin typeface="Arial"/>
                <a:cs typeface="Arial"/>
              </a:rPr>
              <a:t>backing</a:t>
            </a:r>
            <a:r>
              <a:rPr sz="1200" b="1" spc="-10" dirty="0">
                <a:latin typeface="Arial"/>
                <a:cs typeface="Arial"/>
              </a:rPr>
              <a:t> </a:t>
            </a:r>
            <a:r>
              <a:rPr sz="1200" b="1" dirty="0">
                <a:latin typeface="Arial"/>
                <a:cs typeface="Arial"/>
              </a:rPr>
              <a:t>store</a:t>
            </a:r>
            <a:r>
              <a:rPr sz="1200" b="1" spc="-45" dirty="0">
                <a:latin typeface="Arial"/>
                <a:cs typeface="Arial"/>
              </a:rPr>
              <a:t> </a:t>
            </a:r>
            <a:r>
              <a:rPr sz="1200" b="1" spc="-5" dirty="0">
                <a:latin typeface="Arial"/>
                <a:cs typeface="Arial"/>
              </a:rPr>
              <a:t>(I/O</a:t>
            </a:r>
            <a:r>
              <a:rPr sz="1200" b="1" spc="55" dirty="0">
                <a:latin typeface="Arial"/>
                <a:cs typeface="Arial"/>
              </a:rPr>
              <a:t> </a:t>
            </a:r>
            <a:r>
              <a:rPr sz="1200" b="1" spc="-5" dirty="0">
                <a:latin typeface="Arial"/>
                <a:cs typeface="Arial"/>
              </a:rPr>
              <a:t>completed)</a:t>
            </a:r>
            <a:endParaRPr sz="1200">
              <a:latin typeface="Arial"/>
              <a:cs typeface="Arial"/>
            </a:endParaRPr>
          </a:p>
        </p:txBody>
      </p:sp>
      <p:sp>
        <p:nvSpPr>
          <p:cNvPr id="10" name="object 10"/>
          <p:cNvSpPr txBox="1"/>
          <p:nvPr/>
        </p:nvSpPr>
        <p:spPr>
          <a:xfrm>
            <a:off x="249123" y="4258817"/>
            <a:ext cx="5146040" cy="1403985"/>
          </a:xfrm>
          <a:prstGeom prst="rect">
            <a:avLst/>
          </a:prstGeom>
        </p:spPr>
        <p:txBody>
          <a:bodyPr vert="horz" wrap="square" lIns="0" tIns="61594" rIns="0" bIns="0" rtlCol="0">
            <a:spAutoFit/>
          </a:bodyPr>
          <a:lstStyle/>
          <a:p>
            <a:pPr marL="182880" indent="-170815">
              <a:lnSpc>
                <a:spcPct val="100000"/>
              </a:lnSpc>
              <a:spcBef>
                <a:spcPts val="484"/>
              </a:spcBef>
              <a:buAutoNum type="arabicPeriod" startAt="8"/>
              <a:tabLst>
                <a:tab pos="183515" algn="l"/>
              </a:tabLst>
            </a:pPr>
            <a:r>
              <a:rPr sz="1200" b="1" spc="-10" dirty="0">
                <a:latin typeface="Arial"/>
                <a:cs typeface="Arial"/>
              </a:rPr>
              <a:t>Save</a:t>
            </a:r>
            <a:r>
              <a:rPr sz="1200" b="1" spc="-20" dirty="0">
                <a:latin typeface="Arial"/>
                <a:cs typeface="Arial"/>
              </a:rPr>
              <a:t> </a:t>
            </a:r>
            <a:r>
              <a:rPr sz="1200" b="1" spc="-5" dirty="0">
                <a:latin typeface="Arial"/>
                <a:cs typeface="Arial"/>
              </a:rPr>
              <a:t>the</a:t>
            </a:r>
            <a:r>
              <a:rPr sz="1200" b="1" spc="10" dirty="0">
                <a:latin typeface="Arial"/>
                <a:cs typeface="Arial"/>
              </a:rPr>
              <a:t> </a:t>
            </a:r>
            <a:r>
              <a:rPr sz="1200" b="1" spc="-5" dirty="0">
                <a:latin typeface="Arial"/>
                <a:cs typeface="Arial"/>
              </a:rPr>
              <a:t>registers</a:t>
            </a:r>
            <a:r>
              <a:rPr sz="1200" b="1" spc="-35" dirty="0">
                <a:latin typeface="Arial"/>
                <a:cs typeface="Arial"/>
              </a:rPr>
              <a:t> </a:t>
            </a:r>
            <a:r>
              <a:rPr sz="1200" b="1" spc="-5" dirty="0">
                <a:latin typeface="Arial"/>
                <a:cs typeface="Arial"/>
              </a:rPr>
              <a:t>and</a:t>
            </a:r>
            <a:r>
              <a:rPr sz="1200" b="1" spc="-40" dirty="0">
                <a:latin typeface="Arial"/>
                <a:cs typeface="Arial"/>
              </a:rPr>
              <a:t> </a:t>
            </a:r>
            <a:r>
              <a:rPr sz="1200" b="1" spc="-5" dirty="0">
                <a:latin typeface="Arial"/>
                <a:cs typeface="Arial"/>
              </a:rPr>
              <a:t>program</a:t>
            </a:r>
            <a:r>
              <a:rPr sz="1200" b="1" spc="-50" dirty="0">
                <a:latin typeface="Arial"/>
                <a:cs typeface="Arial"/>
              </a:rPr>
              <a:t> </a:t>
            </a:r>
            <a:r>
              <a:rPr sz="1200" b="1" dirty="0">
                <a:latin typeface="Arial"/>
                <a:cs typeface="Arial"/>
              </a:rPr>
              <a:t>state</a:t>
            </a:r>
            <a:r>
              <a:rPr sz="1200" b="1" spc="-70" dirty="0">
                <a:latin typeface="Arial"/>
                <a:cs typeface="Arial"/>
              </a:rPr>
              <a:t> </a:t>
            </a:r>
            <a:r>
              <a:rPr sz="1200" b="1" dirty="0">
                <a:latin typeface="Arial"/>
                <a:cs typeface="Arial"/>
              </a:rPr>
              <a:t>for</a:t>
            </a:r>
            <a:r>
              <a:rPr sz="1200" b="1" spc="-10" dirty="0">
                <a:latin typeface="Arial"/>
                <a:cs typeface="Arial"/>
              </a:rPr>
              <a:t> </a:t>
            </a:r>
            <a:r>
              <a:rPr sz="1200" b="1" spc="-5" dirty="0">
                <a:latin typeface="Arial"/>
                <a:cs typeface="Arial"/>
              </a:rPr>
              <a:t>the</a:t>
            </a:r>
            <a:r>
              <a:rPr sz="1200" b="1" spc="5" dirty="0">
                <a:latin typeface="Arial"/>
                <a:cs typeface="Arial"/>
              </a:rPr>
              <a:t> </a:t>
            </a:r>
            <a:r>
              <a:rPr sz="1200" b="1" dirty="0">
                <a:latin typeface="Arial"/>
                <a:cs typeface="Arial"/>
              </a:rPr>
              <a:t>other</a:t>
            </a:r>
            <a:r>
              <a:rPr sz="1200" b="1" spc="-15" dirty="0">
                <a:latin typeface="Arial"/>
                <a:cs typeface="Arial"/>
              </a:rPr>
              <a:t> </a:t>
            </a:r>
            <a:r>
              <a:rPr sz="1200" b="1" spc="-5" dirty="0">
                <a:latin typeface="Arial"/>
                <a:cs typeface="Arial"/>
              </a:rPr>
              <a:t>user</a:t>
            </a:r>
            <a:endParaRPr sz="1200">
              <a:latin typeface="Arial"/>
              <a:cs typeface="Arial"/>
            </a:endParaRPr>
          </a:p>
          <a:p>
            <a:pPr marL="182880" indent="-170815">
              <a:lnSpc>
                <a:spcPct val="100000"/>
              </a:lnSpc>
              <a:spcBef>
                <a:spcPts val="380"/>
              </a:spcBef>
              <a:buAutoNum type="arabicPeriod" startAt="8"/>
              <a:tabLst>
                <a:tab pos="183515" algn="l"/>
              </a:tabLst>
            </a:pPr>
            <a:r>
              <a:rPr sz="1200" b="1" spc="-5" dirty="0">
                <a:latin typeface="Arial"/>
                <a:cs typeface="Arial"/>
              </a:rPr>
              <a:t>Determine</a:t>
            </a:r>
            <a:r>
              <a:rPr sz="1200" b="1" spc="-65" dirty="0">
                <a:latin typeface="Arial"/>
                <a:cs typeface="Arial"/>
              </a:rPr>
              <a:t> </a:t>
            </a:r>
            <a:r>
              <a:rPr sz="1200" b="1" spc="-5" dirty="0">
                <a:latin typeface="Arial"/>
                <a:cs typeface="Arial"/>
              </a:rPr>
              <a:t>that</a:t>
            </a:r>
            <a:r>
              <a:rPr sz="1200" b="1" spc="10" dirty="0">
                <a:latin typeface="Arial"/>
                <a:cs typeface="Arial"/>
              </a:rPr>
              <a:t> </a:t>
            </a:r>
            <a:r>
              <a:rPr sz="1200" b="1" spc="-5" dirty="0">
                <a:latin typeface="Arial"/>
                <a:cs typeface="Arial"/>
              </a:rPr>
              <a:t>the</a:t>
            </a:r>
            <a:r>
              <a:rPr sz="1200" b="1" spc="-20" dirty="0">
                <a:latin typeface="Arial"/>
                <a:cs typeface="Arial"/>
              </a:rPr>
              <a:t> </a:t>
            </a:r>
            <a:r>
              <a:rPr sz="1200" b="1" spc="-5" dirty="0">
                <a:latin typeface="Arial"/>
                <a:cs typeface="Arial"/>
              </a:rPr>
              <a:t>interrupt</a:t>
            </a:r>
            <a:r>
              <a:rPr sz="1200" b="1" spc="5" dirty="0">
                <a:latin typeface="Arial"/>
                <a:cs typeface="Arial"/>
              </a:rPr>
              <a:t> </a:t>
            </a:r>
            <a:r>
              <a:rPr sz="1200" b="1" dirty="0">
                <a:latin typeface="Arial"/>
                <a:cs typeface="Arial"/>
              </a:rPr>
              <a:t>was</a:t>
            </a:r>
            <a:r>
              <a:rPr sz="1200" b="1" spc="-15" dirty="0">
                <a:latin typeface="Arial"/>
                <a:cs typeface="Arial"/>
              </a:rPr>
              <a:t> </a:t>
            </a:r>
            <a:r>
              <a:rPr sz="1200" b="1" spc="-5" dirty="0">
                <a:latin typeface="Arial"/>
                <a:cs typeface="Arial"/>
              </a:rPr>
              <a:t>from</a:t>
            </a:r>
            <a:r>
              <a:rPr sz="1200" b="1" spc="-30" dirty="0">
                <a:latin typeface="Arial"/>
                <a:cs typeface="Arial"/>
              </a:rPr>
              <a:t> </a:t>
            </a:r>
            <a:r>
              <a:rPr sz="1200" b="1" spc="-5" dirty="0">
                <a:latin typeface="Arial"/>
                <a:cs typeface="Arial"/>
              </a:rPr>
              <a:t>the</a:t>
            </a:r>
            <a:r>
              <a:rPr sz="1200" b="1" spc="5" dirty="0">
                <a:latin typeface="Arial"/>
                <a:cs typeface="Arial"/>
              </a:rPr>
              <a:t> </a:t>
            </a:r>
            <a:r>
              <a:rPr sz="1200" b="1" spc="-5" dirty="0">
                <a:latin typeface="Arial"/>
                <a:cs typeface="Arial"/>
              </a:rPr>
              <a:t>backing store</a:t>
            </a:r>
            <a:endParaRPr sz="1200">
              <a:latin typeface="Arial"/>
              <a:cs typeface="Arial"/>
            </a:endParaRPr>
          </a:p>
          <a:p>
            <a:pPr marL="268605" indent="-256540">
              <a:lnSpc>
                <a:spcPct val="100000"/>
              </a:lnSpc>
              <a:spcBef>
                <a:spcPts val="409"/>
              </a:spcBef>
              <a:buAutoNum type="arabicPeriod" startAt="8"/>
              <a:tabLst>
                <a:tab pos="269240" algn="l"/>
              </a:tabLst>
            </a:pPr>
            <a:r>
              <a:rPr sz="1200" b="1" spc="-5" dirty="0">
                <a:latin typeface="Arial"/>
                <a:cs typeface="Arial"/>
              </a:rPr>
              <a:t>Correct</a:t>
            </a:r>
            <a:r>
              <a:rPr sz="1200" b="1" spc="-35" dirty="0">
                <a:latin typeface="Arial"/>
                <a:cs typeface="Arial"/>
              </a:rPr>
              <a:t> </a:t>
            </a:r>
            <a:r>
              <a:rPr sz="1200" b="1" spc="-5" dirty="0">
                <a:latin typeface="Arial"/>
                <a:cs typeface="Arial"/>
              </a:rPr>
              <a:t>the</a:t>
            </a:r>
            <a:r>
              <a:rPr sz="1200" b="1" spc="-20" dirty="0">
                <a:latin typeface="Arial"/>
                <a:cs typeface="Arial"/>
              </a:rPr>
              <a:t> </a:t>
            </a:r>
            <a:r>
              <a:rPr sz="1200" b="1" dirty="0">
                <a:latin typeface="Arial"/>
                <a:cs typeface="Arial"/>
              </a:rPr>
              <a:t>page</a:t>
            </a:r>
            <a:r>
              <a:rPr sz="1200" b="1" spc="-15" dirty="0">
                <a:latin typeface="Arial"/>
                <a:cs typeface="Arial"/>
              </a:rPr>
              <a:t> </a:t>
            </a:r>
            <a:r>
              <a:rPr sz="1200" b="1" dirty="0">
                <a:latin typeface="Arial"/>
                <a:cs typeface="Arial"/>
              </a:rPr>
              <a:t>tables</a:t>
            </a:r>
            <a:r>
              <a:rPr sz="1200" b="1" spc="-55" dirty="0">
                <a:latin typeface="Arial"/>
                <a:cs typeface="Arial"/>
              </a:rPr>
              <a:t> </a:t>
            </a:r>
            <a:r>
              <a:rPr sz="1200" b="1" spc="-5" dirty="0">
                <a:latin typeface="Arial"/>
                <a:cs typeface="Arial"/>
              </a:rPr>
              <a:t>(the</a:t>
            </a:r>
            <a:r>
              <a:rPr sz="1200" b="1" spc="-15" dirty="0">
                <a:latin typeface="Arial"/>
                <a:cs typeface="Arial"/>
              </a:rPr>
              <a:t> </a:t>
            </a:r>
            <a:r>
              <a:rPr sz="1200" b="1" spc="-5" dirty="0">
                <a:latin typeface="Arial"/>
                <a:cs typeface="Arial"/>
              </a:rPr>
              <a:t>desired</a:t>
            </a:r>
            <a:r>
              <a:rPr sz="1200" b="1" spc="-30" dirty="0">
                <a:latin typeface="Arial"/>
                <a:cs typeface="Arial"/>
              </a:rPr>
              <a:t> </a:t>
            </a:r>
            <a:r>
              <a:rPr sz="1200" b="1" dirty="0">
                <a:latin typeface="Arial"/>
                <a:cs typeface="Arial"/>
              </a:rPr>
              <a:t>page</a:t>
            </a:r>
            <a:r>
              <a:rPr sz="1200" b="1" spc="-40" dirty="0">
                <a:latin typeface="Arial"/>
                <a:cs typeface="Arial"/>
              </a:rPr>
              <a:t> </a:t>
            </a:r>
            <a:r>
              <a:rPr sz="1200" b="1" spc="-5" dirty="0">
                <a:latin typeface="Arial"/>
                <a:cs typeface="Arial"/>
              </a:rPr>
              <a:t>is</a:t>
            </a:r>
            <a:r>
              <a:rPr sz="1200" b="1" spc="10" dirty="0">
                <a:latin typeface="Arial"/>
                <a:cs typeface="Arial"/>
              </a:rPr>
              <a:t> </a:t>
            </a:r>
            <a:r>
              <a:rPr sz="1200" b="1" spc="-5" dirty="0">
                <a:latin typeface="Arial"/>
                <a:cs typeface="Arial"/>
              </a:rPr>
              <a:t>now</a:t>
            </a:r>
            <a:r>
              <a:rPr sz="1200" b="1" dirty="0">
                <a:latin typeface="Arial"/>
                <a:cs typeface="Arial"/>
              </a:rPr>
              <a:t> in</a:t>
            </a:r>
            <a:r>
              <a:rPr sz="1200" b="1" spc="45" dirty="0">
                <a:latin typeface="Arial"/>
                <a:cs typeface="Arial"/>
              </a:rPr>
              <a:t> </a:t>
            </a:r>
            <a:r>
              <a:rPr sz="1200" b="1" spc="-10" dirty="0">
                <a:latin typeface="Arial"/>
                <a:cs typeface="Arial"/>
              </a:rPr>
              <a:t>memory)</a:t>
            </a:r>
            <a:endParaRPr sz="1200">
              <a:latin typeface="Arial"/>
              <a:cs typeface="Arial"/>
            </a:endParaRPr>
          </a:p>
          <a:p>
            <a:pPr marL="259079" indent="-247015">
              <a:lnSpc>
                <a:spcPct val="100000"/>
              </a:lnSpc>
              <a:spcBef>
                <a:spcPts val="409"/>
              </a:spcBef>
              <a:buAutoNum type="arabicPeriod" startAt="8"/>
              <a:tabLst>
                <a:tab pos="259715" algn="l"/>
              </a:tabLst>
            </a:pPr>
            <a:r>
              <a:rPr sz="1200" b="1" spc="-35" dirty="0">
                <a:latin typeface="Arial"/>
                <a:cs typeface="Arial"/>
              </a:rPr>
              <a:t>Wait</a:t>
            </a:r>
            <a:r>
              <a:rPr sz="1200" b="1" spc="10" dirty="0">
                <a:latin typeface="Arial"/>
                <a:cs typeface="Arial"/>
              </a:rPr>
              <a:t> </a:t>
            </a:r>
            <a:r>
              <a:rPr sz="1200" b="1" dirty="0">
                <a:latin typeface="Arial"/>
                <a:cs typeface="Arial"/>
              </a:rPr>
              <a:t>for</a:t>
            </a:r>
            <a:r>
              <a:rPr sz="1200" b="1" spc="-5" dirty="0">
                <a:latin typeface="Arial"/>
                <a:cs typeface="Arial"/>
              </a:rPr>
              <a:t> the</a:t>
            </a:r>
            <a:r>
              <a:rPr sz="1200" b="1" spc="5" dirty="0">
                <a:latin typeface="Arial"/>
                <a:cs typeface="Arial"/>
              </a:rPr>
              <a:t> </a:t>
            </a:r>
            <a:r>
              <a:rPr sz="1200" b="1" spc="-10" dirty="0">
                <a:latin typeface="Arial"/>
                <a:cs typeface="Arial"/>
              </a:rPr>
              <a:t>CPU</a:t>
            </a:r>
            <a:r>
              <a:rPr sz="1200" b="1" spc="-20" dirty="0">
                <a:latin typeface="Arial"/>
                <a:cs typeface="Arial"/>
              </a:rPr>
              <a:t> </a:t>
            </a:r>
            <a:r>
              <a:rPr sz="1200" b="1" dirty="0">
                <a:latin typeface="Arial"/>
                <a:cs typeface="Arial"/>
              </a:rPr>
              <a:t>to</a:t>
            </a:r>
            <a:r>
              <a:rPr sz="1200" b="1" spc="15" dirty="0">
                <a:latin typeface="Arial"/>
                <a:cs typeface="Arial"/>
              </a:rPr>
              <a:t> </a:t>
            </a:r>
            <a:r>
              <a:rPr sz="1200" b="1" dirty="0">
                <a:latin typeface="Arial"/>
                <a:cs typeface="Arial"/>
              </a:rPr>
              <a:t>be</a:t>
            </a:r>
            <a:r>
              <a:rPr sz="1200" b="1" spc="-20" dirty="0">
                <a:latin typeface="Arial"/>
                <a:cs typeface="Arial"/>
              </a:rPr>
              <a:t> </a:t>
            </a:r>
            <a:r>
              <a:rPr sz="1200" b="1" dirty="0">
                <a:latin typeface="Arial"/>
                <a:cs typeface="Arial"/>
              </a:rPr>
              <a:t>allocated</a:t>
            </a:r>
            <a:r>
              <a:rPr sz="1200" b="1" spc="-45" dirty="0">
                <a:latin typeface="Arial"/>
                <a:cs typeface="Arial"/>
              </a:rPr>
              <a:t> </a:t>
            </a:r>
            <a:r>
              <a:rPr sz="1200" b="1" dirty="0">
                <a:latin typeface="Arial"/>
                <a:cs typeface="Arial"/>
              </a:rPr>
              <a:t>to</a:t>
            </a:r>
            <a:r>
              <a:rPr sz="1200" b="1" spc="10" dirty="0">
                <a:latin typeface="Arial"/>
                <a:cs typeface="Arial"/>
              </a:rPr>
              <a:t> </a:t>
            </a:r>
            <a:r>
              <a:rPr sz="1200" b="1" spc="-5" dirty="0">
                <a:latin typeface="Arial"/>
                <a:cs typeface="Arial"/>
              </a:rPr>
              <a:t>this</a:t>
            </a:r>
            <a:r>
              <a:rPr sz="1200" b="1" spc="10" dirty="0">
                <a:latin typeface="Arial"/>
                <a:cs typeface="Arial"/>
              </a:rPr>
              <a:t> </a:t>
            </a:r>
            <a:r>
              <a:rPr sz="1200" b="1" spc="-5" dirty="0">
                <a:latin typeface="Arial"/>
                <a:cs typeface="Arial"/>
              </a:rPr>
              <a:t>process</a:t>
            </a:r>
            <a:r>
              <a:rPr sz="1200" b="1" spc="-85" dirty="0">
                <a:latin typeface="Arial"/>
                <a:cs typeface="Arial"/>
              </a:rPr>
              <a:t> </a:t>
            </a:r>
            <a:r>
              <a:rPr sz="1200" b="1" dirty="0">
                <a:latin typeface="Arial"/>
                <a:cs typeface="Arial"/>
              </a:rPr>
              <a:t>again</a:t>
            </a:r>
            <a:endParaRPr sz="1200">
              <a:latin typeface="Arial"/>
              <a:cs typeface="Arial"/>
            </a:endParaRPr>
          </a:p>
          <a:p>
            <a:pPr marL="271780" marR="5080" indent="-259079">
              <a:lnSpc>
                <a:spcPts val="1800"/>
              </a:lnSpc>
              <a:spcBef>
                <a:spcPts val="5"/>
              </a:spcBef>
              <a:buAutoNum type="arabicPeriod" startAt="8"/>
              <a:tabLst>
                <a:tab pos="271780" algn="l"/>
              </a:tabLst>
            </a:pPr>
            <a:r>
              <a:rPr sz="1200" b="1" spc="-5" dirty="0">
                <a:latin typeface="Arial"/>
                <a:cs typeface="Arial"/>
              </a:rPr>
              <a:t>Restore</a:t>
            </a:r>
            <a:r>
              <a:rPr sz="1200" b="1" spc="-85" dirty="0">
                <a:latin typeface="Arial"/>
                <a:cs typeface="Arial"/>
              </a:rPr>
              <a:t> </a:t>
            </a:r>
            <a:r>
              <a:rPr sz="1200" b="1" spc="-5" dirty="0">
                <a:latin typeface="Arial"/>
                <a:cs typeface="Arial"/>
              </a:rPr>
              <a:t>the</a:t>
            </a:r>
            <a:r>
              <a:rPr sz="1200" b="1" spc="15" dirty="0">
                <a:latin typeface="Arial"/>
                <a:cs typeface="Arial"/>
              </a:rPr>
              <a:t> </a:t>
            </a:r>
            <a:r>
              <a:rPr sz="1200" b="1" spc="-5" dirty="0">
                <a:latin typeface="Arial"/>
                <a:cs typeface="Arial"/>
              </a:rPr>
              <a:t>user</a:t>
            </a:r>
            <a:r>
              <a:rPr sz="1200" b="1" spc="-25" dirty="0">
                <a:latin typeface="Arial"/>
                <a:cs typeface="Arial"/>
              </a:rPr>
              <a:t> </a:t>
            </a:r>
            <a:r>
              <a:rPr sz="1200" b="1" spc="-5" dirty="0">
                <a:latin typeface="Arial"/>
                <a:cs typeface="Arial"/>
              </a:rPr>
              <a:t>registers,</a:t>
            </a:r>
            <a:r>
              <a:rPr sz="1200" b="1" spc="-55" dirty="0">
                <a:latin typeface="Arial"/>
                <a:cs typeface="Arial"/>
              </a:rPr>
              <a:t> </a:t>
            </a:r>
            <a:r>
              <a:rPr sz="1200" b="1" spc="-5" dirty="0">
                <a:latin typeface="Arial"/>
                <a:cs typeface="Arial"/>
              </a:rPr>
              <a:t>program</a:t>
            </a:r>
            <a:r>
              <a:rPr sz="1200" b="1" spc="-20" dirty="0">
                <a:latin typeface="Arial"/>
                <a:cs typeface="Arial"/>
              </a:rPr>
              <a:t> </a:t>
            </a:r>
            <a:r>
              <a:rPr sz="1200" b="1" dirty="0">
                <a:latin typeface="Arial"/>
                <a:cs typeface="Arial"/>
              </a:rPr>
              <a:t>state,</a:t>
            </a:r>
            <a:r>
              <a:rPr sz="1200" b="1" spc="-80" dirty="0">
                <a:latin typeface="Arial"/>
                <a:cs typeface="Arial"/>
              </a:rPr>
              <a:t> </a:t>
            </a:r>
            <a:r>
              <a:rPr sz="1200" b="1" spc="-5" dirty="0">
                <a:latin typeface="Arial"/>
                <a:cs typeface="Arial"/>
              </a:rPr>
              <a:t>and</a:t>
            </a:r>
            <a:r>
              <a:rPr sz="1200" b="1" spc="40" dirty="0">
                <a:latin typeface="Arial"/>
                <a:cs typeface="Arial"/>
              </a:rPr>
              <a:t> </a:t>
            </a:r>
            <a:r>
              <a:rPr sz="1200" b="1" spc="-10" dirty="0">
                <a:latin typeface="Arial"/>
                <a:cs typeface="Arial"/>
              </a:rPr>
              <a:t>new</a:t>
            </a:r>
            <a:r>
              <a:rPr sz="1200" b="1" spc="15" dirty="0">
                <a:latin typeface="Arial"/>
                <a:cs typeface="Arial"/>
              </a:rPr>
              <a:t> </a:t>
            </a:r>
            <a:r>
              <a:rPr sz="1200" b="1" dirty="0">
                <a:latin typeface="Arial"/>
                <a:cs typeface="Arial"/>
              </a:rPr>
              <a:t>page</a:t>
            </a:r>
            <a:r>
              <a:rPr sz="1200" b="1" spc="-5" dirty="0">
                <a:latin typeface="Arial"/>
                <a:cs typeface="Arial"/>
              </a:rPr>
              <a:t> </a:t>
            </a:r>
            <a:r>
              <a:rPr sz="1200" b="1" dirty="0">
                <a:latin typeface="Arial"/>
                <a:cs typeface="Arial"/>
              </a:rPr>
              <a:t>table,</a:t>
            </a:r>
            <a:r>
              <a:rPr sz="1200" b="1" spc="-35" dirty="0">
                <a:latin typeface="Arial"/>
                <a:cs typeface="Arial"/>
              </a:rPr>
              <a:t> </a:t>
            </a:r>
            <a:r>
              <a:rPr sz="1200" b="1" spc="-5" dirty="0">
                <a:latin typeface="Arial"/>
                <a:cs typeface="Arial"/>
              </a:rPr>
              <a:t>then </a:t>
            </a:r>
            <a:r>
              <a:rPr sz="1200" b="1" spc="-320" dirty="0">
                <a:latin typeface="Arial"/>
                <a:cs typeface="Arial"/>
              </a:rPr>
              <a:t> </a:t>
            </a:r>
            <a:r>
              <a:rPr sz="1200" b="1" spc="-10" dirty="0">
                <a:latin typeface="Arial"/>
                <a:cs typeface="Arial"/>
              </a:rPr>
              <a:t>resume</a:t>
            </a:r>
            <a:r>
              <a:rPr sz="1200" b="1" spc="-65" dirty="0">
                <a:latin typeface="Arial"/>
                <a:cs typeface="Arial"/>
              </a:rPr>
              <a:t> </a:t>
            </a:r>
            <a:r>
              <a:rPr sz="1200" b="1" spc="-5" dirty="0">
                <a:latin typeface="Arial"/>
                <a:cs typeface="Arial"/>
              </a:rPr>
              <a:t>the</a:t>
            </a:r>
            <a:r>
              <a:rPr sz="1200" b="1" spc="5" dirty="0">
                <a:latin typeface="Arial"/>
                <a:cs typeface="Arial"/>
              </a:rPr>
              <a:t> </a:t>
            </a:r>
            <a:r>
              <a:rPr sz="1200" b="1" spc="-5" dirty="0">
                <a:latin typeface="Arial"/>
                <a:cs typeface="Arial"/>
              </a:rPr>
              <a:t>interrupted</a:t>
            </a:r>
            <a:r>
              <a:rPr sz="1200" b="1" spc="-30" dirty="0">
                <a:latin typeface="Arial"/>
                <a:cs typeface="Arial"/>
              </a:rPr>
              <a:t> </a:t>
            </a:r>
            <a:r>
              <a:rPr sz="1200" b="1" spc="-5" dirty="0">
                <a:latin typeface="Arial"/>
                <a:cs typeface="Arial"/>
              </a:rPr>
              <a:t>instruction.</a:t>
            </a:r>
            <a:endParaRPr sz="1200">
              <a:latin typeface="Arial"/>
              <a:cs typeface="Arial"/>
            </a:endParaRPr>
          </a:p>
        </p:txBody>
      </p:sp>
      <p:pic>
        <p:nvPicPr>
          <p:cNvPr id="11" name="object 11"/>
          <p:cNvPicPr/>
          <p:nvPr/>
        </p:nvPicPr>
        <p:blipFill>
          <a:blip r:embed="rId2" cstate="print"/>
          <a:stretch>
            <a:fillRect/>
          </a:stretch>
        </p:blipFill>
        <p:spPr>
          <a:xfrm>
            <a:off x="6193535" y="853439"/>
            <a:ext cx="185927" cy="185927"/>
          </a:xfrm>
          <a:prstGeom prst="rect">
            <a:avLst/>
          </a:prstGeom>
        </p:spPr>
      </p:pic>
      <p:sp>
        <p:nvSpPr>
          <p:cNvPr id="12" name="object 12"/>
          <p:cNvSpPr txBox="1"/>
          <p:nvPr/>
        </p:nvSpPr>
        <p:spPr>
          <a:xfrm>
            <a:off x="6237223" y="822705"/>
            <a:ext cx="2003425" cy="208279"/>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Arial"/>
                <a:cs typeface="Arial"/>
              </a:rPr>
              <a:t>3  </a:t>
            </a:r>
            <a:r>
              <a:rPr sz="900" b="1" spc="175" dirty="0">
                <a:latin typeface="Arial"/>
                <a:cs typeface="Arial"/>
              </a:rPr>
              <a:t> </a:t>
            </a:r>
            <a:r>
              <a:rPr sz="1200" b="1" spc="-5" dirty="0">
                <a:latin typeface="Arial"/>
                <a:cs typeface="Arial"/>
              </a:rPr>
              <a:t>Page</a:t>
            </a:r>
            <a:r>
              <a:rPr sz="1200" b="1" spc="-45" dirty="0">
                <a:latin typeface="Arial"/>
                <a:cs typeface="Arial"/>
              </a:rPr>
              <a:t> </a:t>
            </a:r>
            <a:r>
              <a:rPr sz="1200" b="1" spc="-5" dirty="0">
                <a:latin typeface="Arial"/>
                <a:cs typeface="Arial"/>
              </a:rPr>
              <a:t>is</a:t>
            </a:r>
            <a:r>
              <a:rPr sz="1200" b="1" spc="-25" dirty="0">
                <a:latin typeface="Arial"/>
                <a:cs typeface="Arial"/>
              </a:rPr>
              <a:t> </a:t>
            </a:r>
            <a:r>
              <a:rPr sz="1200" b="1" spc="5" dirty="0">
                <a:latin typeface="Arial"/>
                <a:cs typeface="Arial"/>
              </a:rPr>
              <a:t>on</a:t>
            </a:r>
            <a:r>
              <a:rPr sz="1200" b="1" dirty="0">
                <a:latin typeface="Arial"/>
                <a:cs typeface="Arial"/>
              </a:rPr>
              <a:t> </a:t>
            </a:r>
            <a:r>
              <a:rPr sz="1200" b="1" spc="-5" dirty="0">
                <a:latin typeface="Arial"/>
                <a:cs typeface="Arial"/>
              </a:rPr>
              <a:t>backing</a:t>
            </a:r>
            <a:r>
              <a:rPr sz="1200" b="1" spc="-35" dirty="0">
                <a:latin typeface="Arial"/>
                <a:cs typeface="Arial"/>
              </a:rPr>
              <a:t> </a:t>
            </a:r>
            <a:r>
              <a:rPr sz="1200" b="1" dirty="0">
                <a:latin typeface="Arial"/>
                <a:cs typeface="Arial"/>
              </a:rPr>
              <a:t>store</a:t>
            </a:r>
            <a:endParaRPr sz="1200">
              <a:latin typeface="Arial"/>
              <a:cs typeface="Arial"/>
            </a:endParaRPr>
          </a:p>
        </p:txBody>
      </p:sp>
      <p:sp>
        <p:nvSpPr>
          <p:cNvPr id="13" name="object 13"/>
          <p:cNvSpPr/>
          <p:nvPr/>
        </p:nvSpPr>
        <p:spPr>
          <a:xfrm>
            <a:off x="6550152" y="2615183"/>
            <a:ext cx="94615" cy="0"/>
          </a:xfrm>
          <a:custGeom>
            <a:avLst/>
            <a:gdLst/>
            <a:ahLst/>
            <a:cxnLst/>
            <a:rect l="l" t="t" r="r" b="b"/>
            <a:pathLst>
              <a:path w="94615">
                <a:moveTo>
                  <a:pt x="0" y="0"/>
                </a:moveTo>
                <a:lnTo>
                  <a:pt x="94488" y="0"/>
                </a:lnTo>
              </a:path>
            </a:pathLst>
          </a:custGeom>
          <a:ln w="24384">
            <a:solidFill>
              <a:srgbClr val="000000"/>
            </a:solidFill>
          </a:ln>
        </p:spPr>
        <p:txBody>
          <a:bodyPr wrap="square" lIns="0" tIns="0" rIns="0" bIns="0" rtlCol="0"/>
          <a:lstStyle/>
          <a:p>
            <a:endParaRPr/>
          </a:p>
        </p:txBody>
      </p:sp>
      <p:sp>
        <p:nvSpPr>
          <p:cNvPr id="14" name="object 14"/>
          <p:cNvSpPr txBox="1"/>
          <p:nvPr/>
        </p:nvSpPr>
        <p:spPr>
          <a:xfrm>
            <a:off x="4084320" y="2304288"/>
            <a:ext cx="716280" cy="414655"/>
          </a:xfrm>
          <a:prstGeom prst="rect">
            <a:avLst/>
          </a:prstGeom>
          <a:ln w="24383">
            <a:solidFill>
              <a:srgbClr val="000000"/>
            </a:solidFill>
          </a:ln>
        </p:spPr>
        <p:txBody>
          <a:bodyPr vert="horz" wrap="square" lIns="0" tIns="6350" rIns="0" bIns="0" rtlCol="0">
            <a:spAutoFit/>
          </a:bodyPr>
          <a:lstStyle/>
          <a:p>
            <a:pPr>
              <a:lnSpc>
                <a:spcPct val="100000"/>
              </a:lnSpc>
              <a:spcBef>
                <a:spcPts val="50"/>
              </a:spcBef>
            </a:pPr>
            <a:endParaRPr sz="850">
              <a:latin typeface="Times New Roman"/>
              <a:cs typeface="Times New Roman"/>
            </a:endParaRPr>
          </a:p>
          <a:p>
            <a:pPr marL="57785">
              <a:lnSpc>
                <a:spcPct val="100000"/>
              </a:lnSpc>
            </a:pPr>
            <a:r>
              <a:rPr sz="900" b="1" dirty="0">
                <a:latin typeface="Arial"/>
                <a:cs typeface="Arial"/>
              </a:rPr>
              <a:t>LOAD</a:t>
            </a:r>
            <a:r>
              <a:rPr sz="900" b="1" spc="95" dirty="0">
                <a:latin typeface="Arial"/>
                <a:cs typeface="Arial"/>
              </a:rPr>
              <a:t> </a:t>
            </a:r>
            <a:r>
              <a:rPr sz="900" b="1" spc="10" dirty="0">
                <a:latin typeface="Arial"/>
                <a:cs typeface="Arial"/>
              </a:rPr>
              <a:t>M</a:t>
            </a:r>
            <a:endParaRPr sz="900">
              <a:latin typeface="Arial"/>
              <a:cs typeface="Arial"/>
            </a:endParaRPr>
          </a:p>
        </p:txBody>
      </p:sp>
      <p:sp>
        <p:nvSpPr>
          <p:cNvPr id="15" name="object 15"/>
          <p:cNvSpPr/>
          <p:nvPr/>
        </p:nvSpPr>
        <p:spPr>
          <a:xfrm>
            <a:off x="4084320" y="1959864"/>
            <a:ext cx="2447925" cy="1962785"/>
          </a:xfrm>
          <a:custGeom>
            <a:avLst/>
            <a:gdLst/>
            <a:ahLst/>
            <a:cxnLst/>
            <a:rect l="l" t="t" r="r" b="b"/>
            <a:pathLst>
              <a:path w="2447925" h="1962785">
                <a:moveTo>
                  <a:pt x="0" y="0"/>
                </a:moveTo>
                <a:lnTo>
                  <a:pt x="0" y="1962531"/>
                </a:lnTo>
              </a:path>
              <a:path w="2447925" h="1962785">
                <a:moveTo>
                  <a:pt x="716279" y="0"/>
                </a:moveTo>
                <a:lnTo>
                  <a:pt x="716279" y="1962531"/>
                </a:lnTo>
              </a:path>
              <a:path w="2447925" h="1962785">
                <a:moveTo>
                  <a:pt x="1874519" y="1027176"/>
                </a:moveTo>
                <a:lnTo>
                  <a:pt x="2447226" y="1027176"/>
                </a:lnTo>
                <a:lnTo>
                  <a:pt x="2447226" y="310908"/>
                </a:lnTo>
                <a:lnTo>
                  <a:pt x="1874519" y="310908"/>
                </a:lnTo>
                <a:lnTo>
                  <a:pt x="1874519" y="1027176"/>
                </a:lnTo>
                <a:close/>
              </a:path>
              <a:path w="2447925" h="1962785">
                <a:moveTo>
                  <a:pt x="1874519" y="591312"/>
                </a:moveTo>
                <a:lnTo>
                  <a:pt x="2444496" y="591312"/>
                </a:lnTo>
              </a:path>
              <a:path w="2447925" h="1962785">
                <a:moveTo>
                  <a:pt x="1874519" y="768096"/>
                </a:moveTo>
                <a:lnTo>
                  <a:pt x="2444496" y="768096"/>
                </a:lnTo>
              </a:path>
              <a:path w="2447925" h="1962785">
                <a:moveTo>
                  <a:pt x="2289047" y="768096"/>
                </a:moveTo>
                <a:lnTo>
                  <a:pt x="2447543" y="768096"/>
                </a:lnTo>
                <a:lnTo>
                  <a:pt x="2447543" y="594360"/>
                </a:lnTo>
                <a:lnTo>
                  <a:pt x="2289047" y="594360"/>
                </a:lnTo>
                <a:lnTo>
                  <a:pt x="2289047" y="768096"/>
                </a:lnTo>
                <a:close/>
              </a:path>
            </a:pathLst>
          </a:custGeom>
          <a:ln w="24384">
            <a:solidFill>
              <a:srgbClr val="000000"/>
            </a:solidFill>
          </a:ln>
        </p:spPr>
        <p:txBody>
          <a:bodyPr wrap="square" lIns="0" tIns="0" rIns="0" bIns="0" rtlCol="0"/>
          <a:lstStyle/>
          <a:p>
            <a:endParaRPr/>
          </a:p>
        </p:txBody>
      </p:sp>
      <p:sp>
        <p:nvSpPr>
          <p:cNvPr id="16" name="object 16"/>
          <p:cNvSpPr txBox="1"/>
          <p:nvPr/>
        </p:nvSpPr>
        <p:spPr>
          <a:xfrm>
            <a:off x="6385559" y="2536316"/>
            <a:ext cx="133985" cy="164465"/>
          </a:xfrm>
          <a:prstGeom prst="rect">
            <a:avLst/>
          </a:prstGeom>
        </p:spPr>
        <p:txBody>
          <a:bodyPr vert="horz" wrap="square" lIns="0" tIns="13970" rIns="0" bIns="0" rtlCol="0">
            <a:spAutoFit/>
          </a:bodyPr>
          <a:lstStyle/>
          <a:p>
            <a:pPr marL="54610">
              <a:lnSpc>
                <a:spcPct val="100000"/>
              </a:lnSpc>
              <a:spcBef>
                <a:spcPts val="110"/>
              </a:spcBef>
            </a:pPr>
            <a:r>
              <a:rPr sz="900" b="1" spc="5" dirty="0">
                <a:latin typeface="Arial"/>
                <a:cs typeface="Arial"/>
              </a:rPr>
              <a:t>0</a:t>
            </a:r>
            <a:endParaRPr sz="900">
              <a:latin typeface="Arial"/>
              <a:cs typeface="Arial"/>
            </a:endParaRPr>
          </a:p>
        </p:txBody>
      </p:sp>
      <p:grpSp>
        <p:nvGrpSpPr>
          <p:cNvPr id="17" name="object 17"/>
          <p:cNvGrpSpPr/>
          <p:nvPr/>
        </p:nvGrpSpPr>
        <p:grpSpPr>
          <a:xfrm>
            <a:off x="4788217" y="2255520"/>
            <a:ext cx="1174115" cy="378460"/>
            <a:chOff x="4788217" y="2255520"/>
            <a:chExt cx="1174115" cy="378460"/>
          </a:xfrm>
        </p:grpSpPr>
        <p:pic>
          <p:nvPicPr>
            <p:cNvPr id="18" name="object 18"/>
            <p:cNvPicPr/>
            <p:nvPr/>
          </p:nvPicPr>
          <p:blipFill>
            <a:blip r:embed="rId3" cstate="print"/>
            <a:stretch>
              <a:fillRect/>
            </a:stretch>
          </p:blipFill>
          <p:spPr>
            <a:xfrm>
              <a:off x="5809487" y="2517648"/>
              <a:ext cx="152400" cy="115824"/>
            </a:xfrm>
            <a:prstGeom prst="rect">
              <a:avLst/>
            </a:prstGeom>
          </p:spPr>
        </p:pic>
        <p:sp>
          <p:nvSpPr>
            <p:cNvPr id="19" name="object 19"/>
            <p:cNvSpPr/>
            <p:nvPr/>
          </p:nvSpPr>
          <p:spPr>
            <a:xfrm>
              <a:off x="4800599" y="2508504"/>
              <a:ext cx="1021080" cy="64135"/>
            </a:xfrm>
            <a:custGeom>
              <a:avLst/>
              <a:gdLst/>
              <a:ahLst/>
              <a:cxnLst/>
              <a:rect l="l" t="t" r="r" b="b"/>
              <a:pathLst>
                <a:path w="1021079" h="64135">
                  <a:moveTo>
                    <a:pt x="0" y="0"/>
                  </a:moveTo>
                  <a:lnTo>
                    <a:pt x="1020826" y="63754"/>
                  </a:lnTo>
                </a:path>
              </a:pathLst>
            </a:custGeom>
            <a:ln w="24384">
              <a:solidFill>
                <a:srgbClr val="000000"/>
              </a:solidFill>
            </a:ln>
          </p:spPr>
          <p:txBody>
            <a:bodyPr wrap="square" lIns="0" tIns="0" rIns="0" bIns="0" rtlCol="0"/>
            <a:lstStyle/>
            <a:p>
              <a:endParaRPr/>
            </a:p>
          </p:txBody>
        </p:sp>
        <p:pic>
          <p:nvPicPr>
            <p:cNvPr id="20" name="object 20"/>
            <p:cNvPicPr/>
            <p:nvPr/>
          </p:nvPicPr>
          <p:blipFill>
            <a:blip r:embed="rId4" cstate="print"/>
            <a:stretch>
              <a:fillRect/>
            </a:stretch>
          </p:blipFill>
          <p:spPr>
            <a:xfrm>
              <a:off x="4806695" y="2255520"/>
              <a:ext cx="173736" cy="164591"/>
            </a:xfrm>
            <a:prstGeom prst="rect">
              <a:avLst/>
            </a:prstGeom>
          </p:spPr>
        </p:pic>
      </p:grpSp>
      <p:sp>
        <p:nvSpPr>
          <p:cNvPr id="21" name="object 21"/>
          <p:cNvSpPr txBox="1"/>
          <p:nvPr/>
        </p:nvSpPr>
        <p:spPr>
          <a:xfrm>
            <a:off x="4840985" y="2216022"/>
            <a:ext cx="905510" cy="208279"/>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Arial"/>
                <a:cs typeface="Arial"/>
              </a:rPr>
              <a:t>1 </a:t>
            </a:r>
            <a:r>
              <a:rPr sz="900" b="1" spc="45" dirty="0">
                <a:latin typeface="Arial"/>
                <a:cs typeface="Arial"/>
              </a:rPr>
              <a:t> </a:t>
            </a:r>
            <a:r>
              <a:rPr sz="1200" b="1" spc="-5" dirty="0">
                <a:latin typeface="Arial"/>
                <a:cs typeface="Arial"/>
              </a:rPr>
              <a:t>Reference</a:t>
            </a:r>
            <a:endParaRPr sz="1200">
              <a:latin typeface="Arial"/>
              <a:cs typeface="Arial"/>
            </a:endParaRPr>
          </a:p>
        </p:txBody>
      </p:sp>
      <p:sp>
        <p:nvSpPr>
          <p:cNvPr id="22" name="object 22"/>
          <p:cNvSpPr/>
          <p:nvPr/>
        </p:nvSpPr>
        <p:spPr>
          <a:xfrm>
            <a:off x="5602223" y="984453"/>
            <a:ext cx="506095" cy="551815"/>
          </a:xfrm>
          <a:custGeom>
            <a:avLst/>
            <a:gdLst/>
            <a:ahLst/>
            <a:cxnLst/>
            <a:rect l="l" t="t" r="r" b="b"/>
            <a:pathLst>
              <a:path w="506095" h="551815">
                <a:moveTo>
                  <a:pt x="0" y="551357"/>
                </a:moveTo>
                <a:lnTo>
                  <a:pt x="505968" y="551357"/>
                </a:lnTo>
                <a:lnTo>
                  <a:pt x="505968" y="0"/>
                </a:lnTo>
                <a:lnTo>
                  <a:pt x="0" y="0"/>
                </a:lnTo>
                <a:lnTo>
                  <a:pt x="0" y="551357"/>
                </a:lnTo>
                <a:close/>
              </a:path>
            </a:pathLst>
          </a:custGeom>
          <a:ln w="24384">
            <a:solidFill>
              <a:srgbClr val="000000"/>
            </a:solidFill>
          </a:ln>
        </p:spPr>
        <p:txBody>
          <a:bodyPr wrap="square" lIns="0" tIns="0" rIns="0" bIns="0" rtlCol="0"/>
          <a:lstStyle/>
          <a:p>
            <a:endParaRPr/>
          </a:p>
        </p:txBody>
      </p:sp>
      <p:sp>
        <p:nvSpPr>
          <p:cNvPr id="23" name="object 23"/>
          <p:cNvSpPr txBox="1"/>
          <p:nvPr/>
        </p:nvSpPr>
        <p:spPr>
          <a:xfrm>
            <a:off x="5757164" y="1135506"/>
            <a:ext cx="195580" cy="164465"/>
          </a:xfrm>
          <a:prstGeom prst="rect">
            <a:avLst/>
          </a:prstGeom>
        </p:spPr>
        <p:txBody>
          <a:bodyPr vert="horz" wrap="square" lIns="0" tIns="13970" rIns="0" bIns="0" rtlCol="0">
            <a:spAutoFit/>
          </a:bodyPr>
          <a:lstStyle/>
          <a:p>
            <a:pPr marL="12700">
              <a:lnSpc>
                <a:spcPct val="100000"/>
              </a:lnSpc>
              <a:spcBef>
                <a:spcPts val="110"/>
              </a:spcBef>
            </a:pPr>
            <a:r>
              <a:rPr sz="900" b="1" spc="15" dirty="0">
                <a:latin typeface="Arial"/>
                <a:cs typeface="Arial"/>
              </a:rPr>
              <a:t>OS</a:t>
            </a:r>
            <a:endParaRPr sz="900">
              <a:latin typeface="Arial"/>
              <a:cs typeface="Arial"/>
            </a:endParaRPr>
          </a:p>
        </p:txBody>
      </p:sp>
      <p:grpSp>
        <p:nvGrpSpPr>
          <p:cNvPr id="24" name="object 24"/>
          <p:cNvGrpSpPr/>
          <p:nvPr/>
        </p:nvGrpSpPr>
        <p:grpSpPr>
          <a:xfrm>
            <a:off x="6129528" y="1310639"/>
            <a:ext cx="664845" cy="1308100"/>
            <a:chOff x="6129528" y="1310639"/>
            <a:chExt cx="664845" cy="1308100"/>
          </a:xfrm>
        </p:grpSpPr>
        <p:pic>
          <p:nvPicPr>
            <p:cNvPr id="25" name="object 25"/>
            <p:cNvPicPr/>
            <p:nvPr/>
          </p:nvPicPr>
          <p:blipFill>
            <a:blip r:embed="rId5" cstate="print"/>
            <a:stretch>
              <a:fillRect/>
            </a:stretch>
          </p:blipFill>
          <p:spPr>
            <a:xfrm>
              <a:off x="6129528" y="1310639"/>
              <a:ext cx="152400" cy="124967"/>
            </a:xfrm>
            <a:prstGeom prst="rect">
              <a:avLst/>
            </a:prstGeom>
          </p:spPr>
        </p:pic>
        <p:sp>
          <p:nvSpPr>
            <p:cNvPr id="26" name="object 26"/>
            <p:cNvSpPr/>
            <p:nvPr/>
          </p:nvSpPr>
          <p:spPr>
            <a:xfrm>
              <a:off x="6263640" y="1374647"/>
              <a:ext cx="518159" cy="1094105"/>
            </a:xfrm>
            <a:custGeom>
              <a:avLst/>
              <a:gdLst/>
              <a:ahLst/>
              <a:cxnLst/>
              <a:rect l="l" t="t" r="r" b="b"/>
              <a:pathLst>
                <a:path w="518159" h="1094105">
                  <a:moveTo>
                    <a:pt x="0" y="4699"/>
                  </a:moveTo>
                  <a:lnTo>
                    <a:pt x="391033" y="0"/>
                  </a:lnTo>
                </a:path>
                <a:path w="518159" h="1094105">
                  <a:moveTo>
                    <a:pt x="518160" y="127000"/>
                  </a:moveTo>
                  <a:lnTo>
                    <a:pt x="518160" y="1093851"/>
                  </a:lnTo>
                </a:path>
              </a:pathLst>
            </a:custGeom>
            <a:ln w="24384">
              <a:solidFill>
                <a:srgbClr val="000000"/>
              </a:solidFill>
            </a:ln>
          </p:spPr>
          <p:txBody>
            <a:bodyPr wrap="square" lIns="0" tIns="0" rIns="0" bIns="0" rtlCol="0"/>
            <a:lstStyle/>
            <a:p>
              <a:endParaRPr/>
            </a:p>
          </p:txBody>
        </p:sp>
        <p:pic>
          <p:nvPicPr>
            <p:cNvPr id="27" name="object 27"/>
            <p:cNvPicPr/>
            <p:nvPr/>
          </p:nvPicPr>
          <p:blipFill>
            <a:blip r:embed="rId6" cstate="print"/>
            <a:stretch>
              <a:fillRect/>
            </a:stretch>
          </p:blipFill>
          <p:spPr>
            <a:xfrm>
              <a:off x="6641592" y="1362455"/>
              <a:ext cx="152400" cy="146303"/>
            </a:xfrm>
            <a:prstGeom prst="rect">
              <a:avLst/>
            </a:prstGeom>
          </p:spPr>
        </p:pic>
        <p:pic>
          <p:nvPicPr>
            <p:cNvPr id="28" name="object 28"/>
            <p:cNvPicPr/>
            <p:nvPr/>
          </p:nvPicPr>
          <p:blipFill>
            <a:blip r:embed="rId7" cstate="print"/>
            <a:stretch>
              <a:fillRect/>
            </a:stretch>
          </p:blipFill>
          <p:spPr>
            <a:xfrm>
              <a:off x="6623304" y="2441447"/>
              <a:ext cx="170688" cy="176784"/>
            </a:xfrm>
            <a:prstGeom prst="rect">
              <a:avLst/>
            </a:prstGeom>
          </p:spPr>
        </p:pic>
      </p:grpSp>
      <p:sp>
        <p:nvSpPr>
          <p:cNvPr id="29" name="object 29"/>
          <p:cNvSpPr txBox="1"/>
          <p:nvPr/>
        </p:nvSpPr>
        <p:spPr>
          <a:xfrm>
            <a:off x="6427723" y="1566164"/>
            <a:ext cx="31369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t</a:t>
            </a:r>
            <a:r>
              <a:rPr sz="1200" b="1" spc="-20" dirty="0">
                <a:latin typeface="Arial"/>
                <a:cs typeface="Arial"/>
              </a:rPr>
              <a:t>r</a:t>
            </a:r>
            <a:r>
              <a:rPr sz="1200" b="1" spc="-5" dirty="0">
                <a:latin typeface="Arial"/>
                <a:cs typeface="Arial"/>
              </a:rPr>
              <a:t>a</a:t>
            </a:r>
            <a:r>
              <a:rPr sz="1200" b="1" dirty="0">
                <a:latin typeface="Arial"/>
                <a:cs typeface="Arial"/>
              </a:rPr>
              <a:t>p</a:t>
            </a:r>
            <a:endParaRPr sz="1200">
              <a:latin typeface="Arial"/>
              <a:cs typeface="Arial"/>
            </a:endParaRPr>
          </a:p>
        </p:txBody>
      </p:sp>
      <p:grpSp>
        <p:nvGrpSpPr>
          <p:cNvPr id="30" name="object 30"/>
          <p:cNvGrpSpPr/>
          <p:nvPr/>
        </p:nvGrpSpPr>
        <p:grpSpPr>
          <a:xfrm>
            <a:off x="6114097" y="1066609"/>
            <a:ext cx="2542540" cy="1829435"/>
            <a:chOff x="6114097" y="1066609"/>
            <a:chExt cx="2542540" cy="1829435"/>
          </a:xfrm>
        </p:grpSpPr>
        <p:pic>
          <p:nvPicPr>
            <p:cNvPr id="31" name="object 31"/>
            <p:cNvPicPr/>
            <p:nvPr/>
          </p:nvPicPr>
          <p:blipFill>
            <a:blip r:embed="rId8" cstate="print"/>
            <a:stretch>
              <a:fillRect/>
            </a:stretch>
          </p:blipFill>
          <p:spPr>
            <a:xfrm>
              <a:off x="6181343" y="1563623"/>
              <a:ext cx="182879" cy="188975"/>
            </a:xfrm>
            <a:prstGeom prst="rect">
              <a:avLst/>
            </a:prstGeom>
          </p:spPr>
        </p:pic>
        <p:sp>
          <p:nvSpPr>
            <p:cNvPr id="32" name="object 32"/>
            <p:cNvSpPr/>
            <p:nvPr/>
          </p:nvSpPr>
          <p:spPr>
            <a:xfrm>
              <a:off x="6126479" y="1078992"/>
              <a:ext cx="2517775" cy="1804670"/>
            </a:xfrm>
            <a:custGeom>
              <a:avLst/>
              <a:gdLst/>
              <a:ahLst/>
              <a:cxnLst/>
              <a:rect l="l" t="t" r="r" b="b"/>
              <a:pathLst>
                <a:path w="2517775" h="1804670">
                  <a:moveTo>
                    <a:pt x="1450848" y="417449"/>
                  </a:moveTo>
                  <a:lnTo>
                    <a:pt x="1499362" y="377698"/>
                  </a:lnTo>
                  <a:lnTo>
                    <a:pt x="1578737" y="355600"/>
                  </a:lnTo>
                  <a:lnTo>
                    <a:pt x="1630172" y="346329"/>
                  </a:lnTo>
                  <a:lnTo>
                    <a:pt x="1688338" y="338328"/>
                  </a:lnTo>
                  <a:lnTo>
                    <a:pt x="1752473" y="331978"/>
                  </a:lnTo>
                  <a:lnTo>
                    <a:pt x="1821815" y="327152"/>
                  </a:lnTo>
                  <a:lnTo>
                    <a:pt x="1895475" y="324104"/>
                  </a:lnTo>
                  <a:lnTo>
                    <a:pt x="1972564" y="323088"/>
                  </a:lnTo>
                </a:path>
                <a:path w="2517775" h="1804670">
                  <a:moveTo>
                    <a:pt x="1970913" y="323088"/>
                  </a:moveTo>
                  <a:lnTo>
                    <a:pt x="1971421" y="323088"/>
                  </a:lnTo>
                  <a:lnTo>
                    <a:pt x="1972055" y="323088"/>
                  </a:lnTo>
                  <a:lnTo>
                    <a:pt x="1972564" y="323088"/>
                  </a:lnTo>
                  <a:lnTo>
                    <a:pt x="2049906" y="324104"/>
                  </a:lnTo>
                  <a:lnTo>
                    <a:pt x="2123821" y="327025"/>
                  </a:lnTo>
                  <a:lnTo>
                    <a:pt x="2193290" y="331850"/>
                  </a:lnTo>
                  <a:lnTo>
                    <a:pt x="2257679" y="338328"/>
                  </a:lnTo>
                  <a:lnTo>
                    <a:pt x="2316099" y="346202"/>
                  </a:lnTo>
                  <a:lnTo>
                    <a:pt x="2367788" y="355600"/>
                  </a:lnTo>
                  <a:lnTo>
                    <a:pt x="2411856" y="366141"/>
                  </a:lnTo>
                  <a:lnTo>
                    <a:pt x="2473960" y="390271"/>
                  </a:lnTo>
                  <a:lnTo>
                    <a:pt x="2490470" y="403479"/>
                  </a:lnTo>
                  <a:lnTo>
                    <a:pt x="2496185" y="417449"/>
                  </a:lnTo>
                </a:path>
                <a:path w="2517775" h="1804670">
                  <a:moveTo>
                    <a:pt x="1972564" y="509905"/>
                  </a:moveTo>
                  <a:lnTo>
                    <a:pt x="1895475" y="508762"/>
                  </a:lnTo>
                  <a:lnTo>
                    <a:pt x="1821815" y="505713"/>
                  </a:lnTo>
                  <a:lnTo>
                    <a:pt x="1752473" y="501015"/>
                  </a:lnTo>
                  <a:lnTo>
                    <a:pt x="1688338" y="494538"/>
                  </a:lnTo>
                  <a:lnTo>
                    <a:pt x="1630172" y="486537"/>
                  </a:lnTo>
                  <a:lnTo>
                    <a:pt x="1578737" y="477266"/>
                  </a:lnTo>
                  <a:lnTo>
                    <a:pt x="1534795" y="466725"/>
                  </a:lnTo>
                  <a:lnTo>
                    <a:pt x="1472946" y="442595"/>
                  </a:lnTo>
                  <a:lnTo>
                    <a:pt x="1456436" y="429387"/>
                  </a:lnTo>
                  <a:lnTo>
                    <a:pt x="1450848" y="415417"/>
                  </a:lnTo>
                </a:path>
                <a:path w="2517775" h="1804670">
                  <a:moveTo>
                    <a:pt x="2496185" y="415417"/>
                  </a:moveTo>
                  <a:lnTo>
                    <a:pt x="2447544" y="455295"/>
                  </a:lnTo>
                  <a:lnTo>
                    <a:pt x="2367788" y="477393"/>
                  </a:lnTo>
                  <a:lnTo>
                    <a:pt x="2316099" y="486663"/>
                  </a:lnTo>
                  <a:lnTo>
                    <a:pt x="2257679" y="494665"/>
                  </a:lnTo>
                  <a:lnTo>
                    <a:pt x="2193290" y="501142"/>
                  </a:lnTo>
                  <a:lnTo>
                    <a:pt x="2123821" y="505841"/>
                  </a:lnTo>
                  <a:lnTo>
                    <a:pt x="2049906" y="508888"/>
                  </a:lnTo>
                  <a:lnTo>
                    <a:pt x="1972564" y="509905"/>
                  </a:lnTo>
                  <a:lnTo>
                    <a:pt x="1972055" y="509905"/>
                  </a:lnTo>
                  <a:lnTo>
                    <a:pt x="1971421" y="509905"/>
                  </a:lnTo>
                  <a:lnTo>
                    <a:pt x="1970913" y="509905"/>
                  </a:lnTo>
                </a:path>
                <a:path w="2517775" h="1804670">
                  <a:moveTo>
                    <a:pt x="1972564" y="1804416"/>
                  </a:moveTo>
                  <a:lnTo>
                    <a:pt x="1895475" y="1803273"/>
                  </a:lnTo>
                  <a:lnTo>
                    <a:pt x="1821815" y="1800352"/>
                  </a:lnTo>
                  <a:lnTo>
                    <a:pt x="1752473" y="1795526"/>
                  </a:lnTo>
                  <a:lnTo>
                    <a:pt x="1688338" y="1789049"/>
                  </a:lnTo>
                  <a:lnTo>
                    <a:pt x="1630172" y="1781175"/>
                  </a:lnTo>
                  <a:lnTo>
                    <a:pt x="1578737" y="1771777"/>
                  </a:lnTo>
                  <a:lnTo>
                    <a:pt x="1534795" y="1761363"/>
                  </a:lnTo>
                  <a:lnTo>
                    <a:pt x="1472946" y="1737233"/>
                  </a:lnTo>
                  <a:lnTo>
                    <a:pt x="1456436" y="1723898"/>
                  </a:lnTo>
                  <a:lnTo>
                    <a:pt x="1450848" y="1710055"/>
                  </a:lnTo>
                </a:path>
                <a:path w="2517775" h="1804670">
                  <a:moveTo>
                    <a:pt x="2496185" y="1710055"/>
                  </a:moveTo>
                  <a:lnTo>
                    <a:pt x="2447544" y="1749806"/>
                  </a:lnTo>
                  <a:lnTo>
                    <a:pt x="2367788" y="1771904"/>
                  </a:lnTo>
                  <a:lnTo>
                    <a:pt x="2316099" y="1781302"/>
                  </a:lnTo>
                  <a:lnTo>
                    <a:pt x="2257679" y="1789176"/>
                  </a:lnTo>
                  <a:lnTo>
                    <a:pt x="2193290" y="1795653"/>
                  </a:lnTo>
                  <a:lnTo>
                    <a:pt x="2123821" y="1800479"/>
                  </a:lnTo>
                  <a:lnTo>
                    <a:pt x="2049906" y="1803400"/>
                  </a:lnTo>
                  <a:lnTo>
                    <a:pt x="1972564" y="1804416"/>
                  </a:lnTo>
                  <a:lnTo>
                    <a:pt x="1972055" y="1804416"/>
                  </a:lnTo>
                  <a:lnTo>
                    <a:pt x="1971421" y="1804416"/>
                  </a:lnTo>
                  <a:lnTo>
                    <a:pt x="1970913" y="1804416"/>
                  </a:lnTo>
                </a:path>
                <a:path w="2517775" h="1804670">
                  <a:moveTo>
                    <a:pt x="1441323" y="434213"/>
                  </a:moveTo>
                  <a:lnTo>
                    <a:pt x="1441323" y="1691640"/>
                  </a:lnTo>
                </a:path>
                <a:path w="2517775" h="1804670">
                  <a:moveTo>
                    <a:pt x="2517648" y="434213"/>
                  </a:moveTo>
                  <a:lnTo>
                    <a:pt x="2517648" y="1691640"/>
                  </a:lnTo>
                </a:path>
                <a:path w="2517775" h="1804670">
                  <a:moveTo>
                    <a:pt x="0" y="0"/>
                  </a:moveTo>
                  <a:lnTo>
                    <a:pt x="1712722" y="0"/>
                  </a:lnTo>
                </a:path>
              </a:pathLst>
            </a:custGeom>
            <a:ln w="24384">
              <a:solidFill>
                <a:srgbClr val="000000"/>
              </a:solidFill>
            </a:ln>
          </p:spPr>
          <p:txBody>
            <a:bodyPr wrap="square" lIns="0" tIns="0" rIns="0" bIns="0" rtlCol="0"/>
            <a:lstStyle/>
            <a:p>
              <a:endParaRPr/>
            </a:p>
          </p:txBody>
        </p:sp>
        <p:pic>
          <p:nvPicPr>
            <p:cNvPr id="33" name="object 33"/>
            <p:cNvPicPr/>
            <p:nvPr/>
          </p:nvPicPr>
          <p:blipFill>
            <a:blip r:embed="rId9" cstate="print"/>
            <a:stretch>
              <a:fillRect/>
            </a:stretch>
          </p:blipFill>
          <p:spPr>
            <a:xfrm>
              <a:off x="8104631" y="1810512"/>
              <a:ext cx="121920" cy="149351"/>
            </a:xfrm>
            <a:prstGeom prst="rect">
              <a:avLst/>
            </a:prstGeom>
          </p:spPr>
        </p:pic>
        <p:sp>
          <p:nvSpPr>
            <p:cNvPr id="34" name="object 34"/>
            <p:cNvSpPr/>
            <p:nvPr/>
          </p:nvSpPr>
          <p:spPr>
            <a:xfrm>
              <a:off x="7839455" y="1078992"/>
              <a:ext cx="329565" cy="762000"/>
            </a:xfrm>
            <a:custGeom>
              <a:avLst/>
              <a:gdLst/>
              <a:ahLst/>
              <a:cxnLst/>
              <a:rect l="l" t="t" r="r" b="b"/>
              <a:pathLst>
                <a:path w="329565" h="762000">
                  <a:moveTo>
                    <a:pt x="329184" y="762000"/>
                  </a:moveTo>
                  <a:lnTo>
                    <a:pt x="329184" y="213360"/>
                  </a:lnTo>
                </a:path>
                <a:path w="329565" h="762000">
                  <a:moveTo>
                    <a:pt x="0" y="0"/>
                  </a:moveTo>
                  <a:lnTo>
                    <a:pt x="635" y="0"/>
                  </a:lnTo>
                  <a:lnTo>
                    <a:pt x="1270" y="0"/>
                  </a:lnTo>
                  <a:lnTo>
                    <a:pt x="1904" y="0"/>
                  </a:lnTo>
                  <a:lnTo>
                    <a:pt x="53721" y="3048"/>
                  </a:lnTo>
                  <a:lnTo>
                    <a:pt x="102870" y="11937"/>
                  </a:lnTo>
                  <a:lnTo>
                    <a:pt x="148717" y="26162"/>
                  </a:lnTo>
                  <a:lnTo>
                    <a:pt x="190626" y="45212"/>
                  </a:lnTo>
                  <a:lnTo>
                    <a:pt x="227965" y="68580"/>
                  </a:lnTo>
                  <a:lnTo>
                    <a:pt x="260096" y="96012"/>
                  </a:lnTo>
                  <a:lnTo>
                    <a:pt x="286258" y="126746"/>
                  </a:lnTo>
                  <a:lnTo>
                    <a:pt x="305943" y="160400"/>
                  </a:lnTo>
                  <a:lnTo>
                    <a:pt x="318389" y="196596"/>
                  </a:lnTo>
                  <a:lnTo>
                    <a:pt x="323088" y="234696"/>
                  </a:lnTo>
                </a:path>
              </a:pathLst>
            </a:custGeom>
            <a:ln w="24384">
              <a:solidFill>
                <a:srgbClr val="000000"/>
              </a:solidFill>
            </a:ln>
          </p:spPr>
          <p:txBody>
            <a:bodyPr wrap="square" lIns="0" tIns="0" rIns="0" bIns="0" rtlCol="0"/>
            <a:lstStyle/>
            <a:p>
              <a:endParaRPr/>
            </a:p>
          </p:txBody>
        </p:sp>
      </p:grpSp>
      <p:sp>
        <p:nvSpPr>
          <p:cNvPr id="35" name="object 35"/>
          <p:cNvSpPr txBox="1"/>
          <p:nvPr/>
        </p:nvSpPr>
        <p:spPr>
          <a:xfrm>
            <a:off x="6230492" y="1563700"/>
            <a:ext cx="90170" cy="165100"/>
          </a:xfrm>
          <a:prstGeom prst="rect">
            <a:avLst/>
          </a:prstGeom>
        </p:spPr>
        <p:txBody>
          <a:bodyPr vert="horz" wrap="square" lIns="0" tIns="14605" rIns="0" bIns="0" rtlCol="0">
            <a:spAutoFit/>
          </a:bodyPr>
          <a:lstStyle/>
          <a:p>
            <a:pPr marL="12700">
              <a:lnSpc>
                <a:spcPct val="100000"/>
              </a:lnSpc>
              <a:spcBef>
                <a:spcPts val="115"/>
              </a:spcBef>
            </a:pPr>
            <a:r>
              <a:rPr sz="900" b="1" spc="5" dirty="0">
                <a:latin typeface="Arial"/>
                <a:cs typeface="Arial"/>
              </a:rPr>
              <a:t>2</a:t>
            </a:r>
            <a:endParaRPr sz="900">
              <a:latin typeface="Arial"/>
              <a:cs typeface="Arial"/>
            </a:endParaRPr>
          </a:p>
        </p:txBody>
      </p:sp>
      <p:graphicFrame>
        <p:nvGraphicFramePr>
          <p:cNvPr id="36" name="object 36"/>
          <p:cNvGraphicFramePr>
            <a:graphicFrameLocks noGrp="1"/>
          </p:cNvGraphicFramePr>
          <p:nvPr/>
        </p:nvGraphicFramePr>
        <p:xfrm>
          <a:off x="6326187" y="2833687"/>
          <a:ext cx="1127125" cy="1374774"/>
        </p:xfrm>
        <a:graphic>
          <a:graphicData uri="http://schemas.openxmlformats.org/drawingml/2006/table">
            <a:tbl>
              <a:tblPr firstRow="1" bandRow="1">
                <a:tableStyleId>{2D5ABB26-0587-4C30-8999-92F81FD0307C}</a:tableStyleId>
              </a:tblPr>
              <a:tblGrid>
                <a:gridCol w="387350">
                  <a:extLst>
                    <a:ext uri="{9D8B030D-6E8A-4147-A177-3AD203B41FA5}">
                      <a16:colId xmlns:a16="http://schemas.microsoft.com/office/drawing/2014/main" xmlns="" val="20000"/>
                    </a:ext>
                  </a:extLst>
                </a:gridCol>
                <a:gridCol w="739775">
                  <a:extLst>
                    <a:ext uri="{9D8B030D-6E8A-4147-A177-3AD203B41FA5}">
                      <a16:colId xmlns:a16="http://schemas.microsoft.com/office/drawing/2014/main" xmlns="" val="20001"/>
                    </a:ext>
                  </a:extLst>
                </a:gridCol>
              </a:tblGrid>
              <a:tr h="231775">
                <a:tc rowSpan="3">
                  <a:txBody>
                    <a:bodyPr/>
                    <a:lstStyle/>
                    <a:p>
                      <a:pPr>
                        <a:lnSpc>
                          <a:spcPct val="100000"/>
                        </a:lnSpc>
                      </a:pPr>
                      <a:endParaRPr sz="12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36600">
                <a:tc vMerge="1">
                  <a:txBody>
                    <a:bodyPr/>
                    <a:lstStyle/>
                    <a:p>
                      <a:endParaRPr/>
                    </a:p>
                  </a:txBody>
                  <a:tcPr marL="0" marR="0" marT="0" marB="0">
                    <a:lnR w="28575">
                      <a:solidFill>
                        <a:srgbClr val="000000"/>
                      </a:solidFill>
                      <a:prstDash val="solid"/>
                    </a:lnR>
                    <a:lnB w="285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04775">
                <a:tc vMerge="1">
                  <a:txBody>
                    <a:bodyPr/>
                    <a:lstStyle/>
                    <a:p>
                      <a:endParaRPr/>
                    </a:p>
                  </a:txBody>
                  <a:tcPr marL="0" marR="0" marT="0" marB="0">
                    <a:lnR w="28575">
                      <a:solidFill>
                        <a:srgbClr val="000000"/>
                      </a:solidFill>
                      <a:prstDash val="solid"/>
                    </a:lnR>
                    <a:lnB w="28575">
                      <a:solidFill>
                        <a:srgbClr val="000000"/>
                      </a:solidFill>
                      <a:prstDash val="solid"/>
                    </a:lnB>
                  </a:tcPr>
                </a:tc>
                <a:tc rowSpan="2">
                  <a:txBody>
                    <a:bodyPr/>
                    <a:lstStyle/>
                    <a:p>
                      <a:pPr marL="72390">
                        <a:lnSpc>
                          <a:spcPct val="100000"/>
                        </a:lnSpc>
                        <a:spcBef>
                          <a:spcPts val="210"/>
                        </a:spcBef>
                      </a:pPr>
                      <a:r>
                        <a:rPr sz="900" b="1" spc="5" dirty="0">
                          <a:latin typeface="Arial"/>
                          <a:cs typeface="Arial"/>
                        </a:rPr>
                        <a:t>f</a:t>
                      </a:r>
                      <a:r>
                        <a:rPr sz="900" b="1" dirty="0">
                          <a:latin typeface="Arial"/>
                          <a:cs typeface="Arial"/>
                        </a:rPr>
                        <a:t>r</a:t>
                      </a:r>
                      <a:r>
                        <a:rPr sz="900" b="1" spc="-5" dirty="0">
                          <a:latin typeface="Arial"/>
                          <a:cs typeface="Arial"/>
                        </a:rPr>
                        <a:t>e</a:t>
                      </a:r>
                      <a:r>
                        <a:rPr sz="900" b="1" dirty="0">
                          <a:latin typeface="Arial"/>
                          <a:cs typeface="Arial"/>
                        </a:rPr>
                        <a:t>e</a:t>
                      </a:r>
                      <a:r>
                        <a:rPr sz="900" b="1" spc="-85" dirty="0">
                          <a:latin typeface="Arial"/>
                          <a:cs typeface="Arial"/>
                        </a:rPr>
                        <a:t> </a:t>
                      </a:r>
                      <a:r>
                        <a:rPr sz="900" b="1" spc="5" dirty="0">
                          <a:latin typeface="Arial"/>
                          <a:cs typeface="Arial"/>
                        </a:rPr>
                        <a:t>f</a:t>
                      </a:r>
                      <a:r>
                        <a:rPr sz="900" b="1" dirty="0">
                          <a:latin typeface="Arial"/>
                          <a:cs typeface="Arial"/>
                        </a:rPr>
                        <a:t>r</a:t>
                      </a:r>
                      <a:r>
                        <a:rPr sz="900" b="1" spc="-5" dirty="0">
                          <a:latin typeface="Arial"/>
                          <a:cs typeface="Arial"/>
                        </a:rPr>
                        <a:t>a</a:t>
                      </a:r>
                      <a:r>
                        <a:rPr sz="900" b="1" dirty="0">
                          <a:latin typeface="Arial"/>
                          <a:cs typeface="Arial"/>
                        </a:rPr>
                        <a:t>me</a:t>
                      </a:r>
                      <a:endParaRPr sz="900">
                        <a:latin typeface="Arial"/>
                        <a:cs typeface="Arial"/>
                      </a:endParaRPr>
                    </a:p>
                  </a:txBody>
                  <a:tcPr marL="0" marR="0" marT="2667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123825">
                <a:tc rowSpan="4">
                  <a:txBody>
                    <a:bodyPr/>
                    <a:lstStyle/>
                    <a:p>
                      <a:pPr>
                        <a:lnSpc>
                          <a:spcPct val="100000"/>
                        </a:lnSpc>
                      </a:pPr>
                      <a:endParaRPr sz="1200">
                        <a:latin typeface="Times New Roman"/>
                        <a:cs typeface="Times New Roman"/>
                      </a:endParaRPr>
                    </a:p>
                  </a:txBody>
                  <a:tcPr marL="0" marR="0" marT="0" marB="0">
                    <a:lnR w="28575">
                      <a:solidFill>
                        <a:srgbClr val="000000"/>
                      </a:solidFill>
                      <a:prstDash val="solid"/>
                    </a:lnR>
                    <a:lnT w="28575">
                      <a:solidFill>
                        <a:srgbClr val="000000"/>
                      </a:solidFill>
                      <a:prstDash val="solid"/>
                    </a:lnT>
                  </a:tcPr>
                </a:tc>
                <a:tc vMerge="1">
                  <a:txBody>
                    <a:bodyPr/>
                    <a:lstStyle/>
                    <a:p>
                      <a:endParaRPr/>
                    </a:p>
                  </a:txBody>
                  <a:tcPr marL="0" marR="0" marT="2667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r h="238125">
                <a:tc vMerge="1">
                  <a:txBody>
                    <a:bodyPr/>
                    <a:lstStyle/>
                    <a:p>
                      <a:endParaRPr/>
                    </a:p>
                  </a:txBody>
                  <a:tcPr marL="0" marR="0" marT="0" marB="0">
                    <a:lnR w="28575">
                      <a:solidFill>
                        <a:srgbClr val="000000"/>
                      </a:solidFill>
                      <a:prstDash val="solid"/>
                    </a:lnR>
                    <a:lnT w="28575">
                      <a:solidFill>
                        <a:srgbClr val="000000"/>
                      </a:solidFill>
                      <a:prstDash val="solid"/>
                    </a:lnT>
                  </a:tcPr>
                </a:tc>
                <a:tc>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4"/>
                  </a:ext>
                </a:extLst>
              </a:tr>
              <a:tr h="239649">
                <a:tc vMerge="1">
                  <a:txBody>
                    <a:bodyPr/>
                    <a:lstStyle/>
                    <a:p>
                      <a:endParaRPr/>
                    </a:p>
                  </a:txBody>
                  <a:tcPr marL="0" marR="0" marT="0" marB="0">
                    <a:lnR w="28575">
                      <a:solidFill>
                        <a:srgbClr val="000000"/>
                      </a:solidFill>
                      <a:prstDash val="solid"/>
                    </a:lnR>
                    <a:lnT w="28575">
                      <a:solidFill>
                        <a:srgbClr val="000000"/>
                      </a:solidFill>
                      <a:prstDash val="solid"/>
                    </a:lnT>
                  </a:tcPr>
                </a:tc>
                <a:tc>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5"/>
                  </a:ext>
                </a:extLst>
              </a:tr>
              <a:tr h="200025">
                <a:tc vMerge="1">
                  <a:txBody>
                    <a:bodyPr/>
                    <a:lstStyle/>
                    <a:p>
                      <a:endParaRPr/>
                    </a:p>
                  </a:txBody>
                  <a:tcPr marL="0" marR="0" marT="0" marB="0">
                    <a:lnR w="28575">
                      <a:solidFill>
                        <a:srgbClr val="000000"/>
                      </a:solidFill>
                      <a:prstDash val="solid"/>
                    </a:lnR>
                    <a:lnT w="28575">
                      <a:solidFill>
                        <a:srgbClr val="000000"/>
                      </a:solidFill>
                      <a:prstDash val="solid"/>
                    </a:lnT>
                  </a:tcPr>
                </a:tc>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6"/>
                  </a:ext>
                </a:extLst>
              </a:tr>
            </a:tbl>
          </a:graphicData>
        </a:graphic>
      </p:graphicFrame>
      <p:sp>
        <p:nvSpPr>
          <p:cNvPr id="37" name="object 37"/>
          <p:cNvSpPr txBox="1"/>
          <p:nvPr/>
        </p:nvSpPr>
        <p:spPr>
          <a:xfrm>
            <a:off x="6616700" y="4249292"/>
            <a:ext cx="1007744" cy="208279"/>
          </a:xfrm>
          <a:prstGeom prst="rect">
            <a:avLst/>
          </a:prstGeom>
        </p:spPr>
        <p:txBody>
          <a:bodyPr vert="horz" wrap="square" lIns="0" tIns="12700" rIns="0" bIns="0" rtlCol="0">
            <a:spAutoFit/>
          </a:bodyPr>
          <a:lstStyle/>
          <a:p>
            <a:pPr marL="12700">
              <a:lnSpc>
                <a:spcPct val="100000"/>
              </a:lnSpc>
              <a:spcBef>
                <a:spcPts val="100"/>
              </a:spcBef>
            </a:pPr>
            <a:r>
              <a:rPr sz="1200" b="1" spc="-20" dirty="0">
                <a:latin typeface="Arial"/>
                <a:cs typeface="Arial"/>
              </a:rPr>
              <a:t>m</a:t>
            </a:r>
            <a:r>
              <a:rPr sz="1200" b="1" spc="-5" dirty="0">
                <a:latin typeface="Arial"/>
                <a:cs typeface="Arial"/>
              </a:rPr>
              <a:t>a</a:t>
            </a:r>
            <a:r>
              <a:rPr sz="1200" b="1" dirty="0">
                <a:latin typeface="Arial"/>
                <a:cs typeface="Arial"/>
              </a:rPr>
              <a:t>in</a:t>
            </a:r>
            <a:r>
              <a:rPr sz="1200" b="1" spc="-55" dirty="0">
                <a:latin typeface="Arial"/>
                <a:cs typeface="Arial"/>
              </a:rPr>
              <a:t> </a:t>
            </a:r>
            <a:r>
              <a:rPr sz="1200" b="1" spc="-15" dirty="0">
                <a:latin typeface="Arial"/>
                <a:cs typeface="Arial"/>
              </a:rPr>
              <a:t>m</a:t>
            </a:r>
            <a:r>
              <a:rPr sz="1200" b="1" dirty="0">
                <a:latin typeface="Arial"/>
                <a:cs typeface="Arial"/>
              </a:rPr>
              <a:t>e</a:t>
            </a:r>
            <a:r>
              <a:rPr sz="1200" b="1" spc="-15" dirty="0">
                <a:latin typeface="Arial"/>
                <a:cs typeface="Arial"/>
              </a:rPr>
              <a:t>m</a:t>
            </a:r>
            <a:r>
              <a:rPr sz="1200" b="1" spc="10" dirty="0">
                <a:latin typeface="Arial"/>
                <a:cs typeface="Arial"/>
              </a:rPr>
              <a:t>o</a:t>
            </a:r>
            <a:r>
              <a:rPr sz="1200" b="1" spc="-15" dirty="0">
                <a:latin typeface="Arial"/>
                <a:cs typeface="Arial"/>
              </a:rPr>
              <a:t>r</a:t>
            </a:r>
            <a:r>
              <a:rPr sz="1200" b="1" spc="-5" dirty="0">
                <a:latin typeface="Arial"/>
                <a:cs typeface="Arial"/>
              </a:rPr>
              <a:t>y</a:t>
            </a:r>
            <a:endParaRPr sz="1200">
              <a:latin typeface="Arial"/>
              <a:cs typeface="Arial"/>
            </a:endParaRPr>
          </a:p>
        </p:txBody>
      </p:sp>
      <p:grpSp>
        <p:nvGrpSpPr>
          <p:cNvPr id="38" name="object 38"/>
          <p:cNvGrpSpPr/>
          <p:nvPr/>
        </p:nvGrpSpPr>
        <p:grpSpPr>
          <a:xfrm>
            <a:off x="7501128" y="1968817"/>
            <a:ext cx="893444" cy="1518285"/>
            <a:chOff x="7501128" y="1968817"/>
            <a:chExt cx="893444" cy="1518285"/>
          </a:xfrm>
        </p:grpSpPr>
        <p:pic>
          <p:nvPicPr>
            <p:cNvPr id="39" name="object 39"/>
            <p:cNvPicPr/>
            <p:nvPr/>
          </p:nvPicPr>
          <p:blipFill>
            <a:blip r:embed="rId10" cstate="print"/>
            <a:stretch>
              <a:fillRect/>
            </a:stretch>
          </p:blipFill>
          <p:spPr>
            <a:xfrm>
              <a:off x="7501128" y="3368039"/>
              <a:ext cx="149351" cy="118872"/>
            </a:xfrm>
            <a:prstGeom prst="rect">
              <a:avLst/>
            </a:prstGeom>
          </p:spPr>
        </p:pic>
        <p:sp>
          <p:nvSpPr>
            <p:cNvPr id="40" name="object 40"/>
            <p:cNvSpPr/>
            <p:nvPr/>
          </p:nvSpPr>
          <p:spPr>
            <a:xfrm>
              <a:off x="7638288" y="1981199"/>
              <a:ext cx="591820" cy="1454150"/>
            </a:xfrm>
            <a:custGeom>
              <a:avLst/>
              <a:gdLst/>
              <a:ahLst/>
              <a:cxnLst/>
              <a:rect l="l" t="t" r="r" b="b"/>
              <a:pathLst>
                <a:path w="591820" h="1454150">
                  <a:moveTo>
                    <a:pt x="0" y="1453641"/>
                  </a:moveTo>
                  <a:lnTo>
                    <a:pt x="264159" y="1453641"/>
                  </a:lnTo>
                </a:path>
                <a:path w="591820" h="1454150">
                  <a:moveTo>
                    <a:pt x="530097" y="164591"/>
                  </a:moveTo>
                  <a:lnTo>
                    <a:pt x="530097" y="1194562"/>
                  </a:lnTo>
                </a:path>
                <a:path w="591820" h="1454150">
                  <a:moveTo>
                    <a:pt x="530097" y="1182624"/>
                  </a:moveTo>
                  <a:lnTo>
                    <a:pt x="526033" y="1230249"/>
                  </a:lnTo>
                  <a:lnTo>
                    <a:pt x="514095" y="1275207"/>
                  </a:lnTo>
                  <a:lnTo>
                    <a:pt x="495172" y="1316482"/>
                  </a:lnTo>
                  <a:lnTo>
                    <a:pt x="469900" y="1353439"/>
                  </a:lnTo>
                  <a:lnTo>
                    <a:pt x="439038" y="1385442"/>
                  </a:lnTo>
                  <a:lnTo>
                    <a:pt x="403351" y="1411604"/>
                  </a:lnTo>
                  <a:lnTo>
                    <a:pt x="363473" y="1431163"/>
                  </a:lnTo>
                  <a:lnTo>
                    <a:pt x="320293" y="1443482"/>
                  </a:lnTo>
                  <a:lnTo>
                    <a:pt x="274319" y="1447800"/>
                  </a:lnTo>
                </a:path>
                <a:path w="591820" h="1454150">
                  <a:moveTo>
                    <a:pt x="445007" y="137160"/>
                  </a:moveTo>
                  <a:lnTo>
                    <a:pt x="591311" y="137160"/>
                  </a:lnTo>
                  <a:lnTo>
                    <a:pt x="591311" y="0"/>
                  </a:lnTo>
                  <a:lnTo>
                    <a:pt x="445007" y="0"/>
                  </a:lnTo>
                  <a:lnTo>
                    <a:pt x="445007" y="137160"/>
                  </a:lnTo>
                  <a:close/>
                </a:path>
              </a:pathLst>
            </a:custGeom>
            <a:ln w="24384">
              <a:solidFill>
                <a:srgbClr val="000000"/>
              </a:solidFill>
            </a:ln>
          </p:spPr>
          <p:txBody>
            <a:bodyPr wrap="square" lIns="0" tIns="0" rIns="0" bIns="0" rtlCol="0"/>
            <a:lstStyle/>
            <a:p>
              <a:endParaRPr/>
            </a:p>
          </p:txBody>
        </p:sp>
        <p:pic>
          <p:nvPicPr>
            <p:cNvPr id="41" name="object 41"/>
            <p:cNvPicPr/>
            <p:nvPr/>
          </p:nvPicPr>
          <p:blipFill>
            <a:blip r:embed="rId11" cstate="print"/>
            <a:stretch>
              <a:fillRect/>
            </a:stretch>
          </p:blipFill>
          <p:spPr>
            <a:xfrm>
              <a:off x="8214360" y="2974847"/>
              <a:ext cx="179831" cy="176784"/>
            </a:xfrm>
            <a:prstGeom prst="rect">
              <a:avLst/>
            </a:prstGeom>
          </p:spPr>
        </p:pic>
      </p:grpSp>
      <p:sp>
        <p:nvSpPr>
          <p:cNvPr id="42" name="object 42"/>
          <p:cNvSpPr txBox="1"/>
          <p:nvPr/>
        </p:nvSpPr>
        <p:spPr>
          <a:xfrm>
            <a:off x="8252586" y="2952209"/>
            <a:ext cx="662305" cy="645795"/>
          </a:xfrm>
          <a:prstGeom prst="rect">
            <a:avLst/>
          </a:prstGeom>
        </p:spPr>
        <p:txBody>
          <a:bodyPr vert="horz" wrap="square" lIns="0" tIns="24130" rIns="0" bIns="0" rtlCol="0">
            <a:spAutoFit/>
          </a:bodyPr>
          <a:lstStyle/>
          <a:p>
            <a:pPr marL="12700">
              <a:lnSpc>
                <a:spcPct val="100000"/>
              </a:lnSpc>
              <a:spcBef>
                <a:spcPts val="190"/>
              </a:spcBef>
            </a:pPr>
            <a:r>
              <a:rPr sz="900" b="1" spc="5" dirty="0">
                <a:latin typeface="Arial"/>
                <a:cs typeface="Arial"/>
              </a:rPr>
              <a:t>4</a:t>
            </a:r>
            <a:endParaRPr sz="900">
              <a:latin typeface="Arial"/>
              <a:cs typeface="Arial"/>
            </a:endParaRPr>
          </a:p>
          <a:p>
            <a:pPr marL="67310" marR="5080" algn="just">
              <a:lnSpc>
                <a:spcPct val="75000"/>
              </a:lnSpc>
              <a:spcBef>
                <a:spcPts val="470"/>
              </a:spcBef>
            </a:pPr>
            <a:r>
              <a:rPr sz="1200" b="1" spc="-5" dirty="0">
                <a:latin typeface="Arial"/>
                <a:cs typeface="Arial"/>
              </a:rPr>
              <a:t>bring </a:t>
            </a:r>
            <a:r>
              <a:rPr sz="1200" b="1" dirty="0">
                <a:latin typeface="Arial"/>
                <a:cs typeface="Arial"/>
              </a:rPr>
              <a:t>in </a:t>
            </a:r>
            <a:r>
              <a:rPr sz="1200" b="1" spc="-320" dirty="0">
                <a:latin typeface="Arial"/>
                <a:cs typeface="Arial"/>
              </a:rPr>
              <a:t> </a:t>
            </a:r>
            <a:r>
              <a:rPr sz="1200" b="1" spc="-20" dirty="0">
                <a:latin typeface="Arial"/>
                <a:cs typeface="Arial"/>
              </a:rPr>
              <a:t>m</a:t>
            </a:r>
            <a:r>
              <a:rPr sz="1200" b="1" dirty="0">
                <a:latin typeface="Arial"/>
                <a:cs typeface="Arial"/>
              </a:rPr>
              <a:t>i</a:t>
            </a:r>
            <a:r>
              <a:rPr sz="1200" b="1" spc="-5" dirty="0">
                <a:latin typeface="Arial"/>
                <a:cs typeface="Arial"/>
              </a:rPr>
              <a:t>ss</a:t>
            </a:r>
            <a:r>
              <a:rPr sz="1200" b="1" dirty="0">
                <a:latin typeface="Arial"/>
                <a:cs typeface="Arial"/>
              </a:rPr>
              <a:t>i</a:t>
            </a:r>
            <a:r>
              <a:rPr sz="1200" b="1" spc="-15" dirty="0">
                <a:latin typeface="Arial"/>
                <a:cs typeface="Arial"/>
              </a:rPr>
              <a:t>n</a:t>
            </a:r>
            <a:r>
              <a:rPr sz="1200" b="1" dirty="0">
                <a:latin typeface="Arial"/>
                <a:cs typeface="Arial"/>
              </a:rPr>
              <a:t>g  page</a:t>
            </a:r>
            <a:endParaRPr sz="1200">
              <a:latin typeface="Arial"/>
              <a:cs typeface="Arial"/>
            </a:endParaRPr>
          </a:p>
        </p:txBody>
      </p:sp>
      <p:grpSp>
        <p:nvGrpSpPr>
          <p:cNvPr id="43" name="object 43"/>
          <p:cNvGrpSpPr/>
          <p:nvPr/>
        </p:nvGrpSpPr>
        <p:grpSpPr>
          <a:xfrm>
            <a:off x="5626417" y="2679192"/>
            <a:ext cx="747395" cy="890269"/>
            <a:chOff x="5626417" y="2679192"/>
            <a:chExt cx="747395" cy="890269"/>
          </a:xfrm>
        </p:grpSpPr>
        <p:pic>
          <p:nvPicPr>
            <p:cNvPr id="44" name="object 44"/>
            <p:cNvPicPr/>
            <p:nvPr/>
          </p:nvPicPr>
          <p:blipFill>
            <a:blip r:embed="rId12" cstate="print"/>
            <a:stretch>
              <a:fillRect/>
            </a:stretch>
          </p:blipFill>
          <p:spPr>
            <a:xfrm>
              <a:off x="5681471" y="2679192"/>
              <a:ext cx="280415" cy="246887"/>
            </a:xfrm>
            <a:prstGeom prst="rect">
              <a:avLst/>
            </a:prstGeom>
          </p:spPr>
        </p:pic>
        <p:sp>
          <p:nvSpPr>
            <p:cNvPr id="45" name="object 45"/>
            <p:cNvSpPr/>
            <p:nvPr/>
          </p:nvSpPr>
          <p:spPr>
            <a:xfrm>
              <a:off x="5638799" y="2898648"/>
              <a:ext cx="722630" cy="536575"/>
            </a:xfrm>
            <a:custGeom>
              <a:avLst/>
              <a:gdLst/>
              <a:ahLst/>
              <a:cxnLst/>
              <a:rect l="l" t="t" r="r" b="b"/>
              <a:pathLst>
                <a:path w="722629" h="536575">
                  <a:moveTo>
                    <a:pt x="0" y="242824"/>
                  </a:moveTo>
                  <a:lnTo>
                    <a:pt x="2794" y="179324"/>
                  </a:lnTo>
                  <a:lnTo>
                    <a:pt x="10667" y="122047"/>
                  </a:lnTo>
                  <a:lnTo>
                    <a:pt x="22987" y="73278"/>
                  </a:lnTo>
                  <a:lnTo>
                    <a:pt x="38988" y="35178"/>
                  </a:lnTo>
                  <a:lnTo>
                    <a:pt x="57785" y="10032"/>
                  </a:lnTo>
                  <a:lnTo>
                    <a:pt x="78866" y="0"/>
                  </a:lnTo>
                </a:path>
                <a:path w="722629" h="536575">
                  <a:moveTo>
                    <a:pt x="722122" y="536448"/>
                  </a:moveTo>
                  <a:lnTo>
                    <a:pt x="657860" y="535177"/>
                  </a:lnTo>
                  <a:lnTo>
                    <a:pt x="595122" y="531622"/>
                  </a:lnTo>
                  <a:lnTo>
                    <a:pt x="534288" y="525779"/>
                  </a:lnTo>
                  <a:lnTo>
                    <a:pt x="475614" y="517651"/>
                  </a:lnTo>
                  <a:lnTo>
                    <a:pt x="419353" y="507618"/>
                  </a:lnTo>
                  <a:lnTo>
                    <a:pt x="365633" y="495426"/>
                  </a:lnTo>
                  <a:lnTo>
                    <a:pt x="314833" y="481584"/>
                  </a:lnTo>
                  <a:lnTo>
                    <a:pt x="267080" y="465836"/>
                  </a:lnTo>
                  <a:lnTo>
                    <a:pt x="222758" y="448563"/>
                  </a:lnTo>
                  <a:lnTo>
                    <a:pt x="181990" y="429767"/>
                  </a:lnTo>
                  <a:lnTo>
                    <a:pt x="145034" y="409448"/>
                  </a:lnTo>
                  <a:lnTo>
                    <a:pt x="112267" y="387857"/>
                  </a:lnTo>
                  <a:lnTo>
                    <a:pt x="60071" y="341122"/>
                  </a:lnTo>
                  <a:lnTo>
                    <a:pt x="27304" y="290322"/>
                  </a:lnTo>
                  <a:lnTo>
                    <a:pt x="18796" y="263778"/>
                  </a:lnTo>
                  <a:lnTo>
                    <a:pt x="15875" y="236474"/>
                  </a:lnTo>
                </a:path>
              </a:pathLst>
            </a:custGeom>
            <a:ln w="24384">
              <a:solidFill>
                <a:srgbClr val="000000"/>
              </a:solidFill>
            </a:ln>
          </p:spPr>
          <p:txBody>
            <a:bodyPr wrap="square" lIns="0" tIns="0" rIns="0" bIns="0" rtlCol="0"/>
            <a:lstStyle/>
            <a:p>
              <a:endParaRPr/>
            </a:p>
          </p:txBody>
        </p:sp>
        <p:pic>
          <p:nvPicPr>
            <p:cNvPr id="46" name="object 46"/>
            <p:cNvPicPr/>
            <p:nvPr/>
          </p:nvPicPr>
          <p:blipFill>
            <a:blip r:embed="rId13" cstate="print"/>
            <a:stretch>
              <a:fillRect/>
            </a:stretch>
          </p:blipFill>
          <p:spPr>
            <a:xfrm>
              <a:off x="5766815" y="3377184"/>
              <a:ext cx="173736" cy="192024"/>
            </a:xfrm>
            <a:prstGeom prst="rect">
              <a:avLst/>
            </a:prstGeom>
          </p:spPr>
        </p:pic>
      </p:grpSp>
      <p:sp>
        <p:nvSpPr>
          <p:cNvPr id="47" name="object 47"/>
          <p:cNvSpPr txBox="1"/>
          <p:nvPr/>
        </p:nvSpPr>
        <p:spPr>
          <a:xfrm>
            <a:off x="5811392" y="3383026"/>
            <a:ext cx="90170" cy="164465"/>
          </a:xfrm>
          <a:prstGeom prst="rect">
            <a:avLst/>
          </a:prstGeom>
        </p:spPr>
        <p:txBody>
          <a:bodyPr vert="horz" wrap="square" lIns="0" tIns="13970" rIns="0" bIns="0" rtlCol="0">
            <a:spAutoFit/>
          </a:bodyPr>
          <a:lstStyle/>
          <a:p>
            <a:pPr marL="12700">
              <a:lnSpc>
                <a:spcPct val="100000"/>
              </a:lnSpc>
              <a:spcBef>
                <a:spcPts val="110"/>
              </a:spcBef>
            </a:pPr>
            <a:r>
              <a:rPr sz="900" b="1" spc="5" dirty="0">
                <a:latin typeface="Arial"/>
                <a:cs typeface="Arial"/>
              </a:rPr>
              <a:t>5</a:t>
            </a:r>
            <a:endParaRPr sz="900">
              <a:latin typeface="Arial"/>
              <a:cs typeface="Arial"/>
            </a:endParaRPr>
          </a:p>
        </p:txBody>
      </p:sp>
      <p:sp>
        <p:nvSpPr>
          <p:cNvPr id="48" name="object 48"/>
          <p:cNvSpPr txBox="1"/>
          <p:nvPr/>
        </p:nvSpPr>
        <p:spPr>
          <a:xfrm>
            <a:off x="5936741" y="3445002"/>
            <a:ext cx="387350" cy="534670"/>
          </a:xfrm>
          <a:prstGeom prst="rect">
            <a:avLst/>
          </a:prstGeom>
        </p:spPr>
        <p:txBody>
          <a:bodyPr vert="horz" wrap="square" lIns="0" tIns="32384" rIns="0" bIns="0" rtlCol="0">
            <a:spAutoFit/>
          </a:bodyPr>
          <a:lstStyle/>
          <a:p>
            <a:pPr marL="12700" marR="5080" algn="just">
              <a:lnSpc>
                <a:spcPct val="89200"/>
              </a:lnSpc>
              <a:spcBef>
                <a:spcPts val="254"/>
              </a:spcBef>
            </a:pPr>
            <a:r>
              <a:rPr sz="1200" b="1" spc="-20" dirty="0">
                <a:latin typeface="Arial"/>
                <a:cs typeface="Arial"/>
              </a:rPr>
              <a:t>r</a:t>
            </a:r>
            <a:r>
              <a:rPr sz="1200" b="1" spc="-5" dirty="0">
                <a:latin typeface="Arial"/>
                <a:cs typeface="Arial"/>
              </a:rPr>
              <a:t>e</a:t>
            </a:r>
            <a:r>
              <a:rPr sz="1200" b="1" spc="-25" dirty="0">
                <a:latin typeface="Arial"/>
                <a:cs typeface="Arial"/>
              </a:rPr>
              <a:t>s</a:t>
            </a:r>
            <a:r>
              <a:rPr sz="1200" b="1" dirty="0">
                <a:latin typeface="Arial"/>
                <a:cs typeface="Arial"/>
              </a:rPr>
              <a:t>et  </a:t>
            </a:r>
            <a:r>
              <a:rPr sz="1200" b="1" spc="5" dirty="0">
                <a:latin typeface="Arial"/>
                <a:cs typeface="Arial"/>
              </a:rPr>
              <a:t>p</a:t>
            </a:r>
            <a:r>
              <a:rPr sz="1200" b="1" spc="-25" dirty="0">
                <a:latin typeface="Arial"/>
                <a:cs typeface="Arial"/>
              </a:rPr>
              <a:t>a</a:t>
            </a:r>
            <a:r>
              <a:rPr sz="1200" b="1" spc="5" dirty="0">
                <a:latin typeface="Arial"/>
                <a:cs typeface="Arial"/>
              </a:rPr>
              <a:t>g</a:t>
            </a:r>
            <a:r>
              <a:rPr sz="1200" b="1" dirty="0">
                <a:latin typeface="Arial"/>
                <a:cs typeface="Arial"/>
              </a:rPr>
              <a:t>e  </a:t>
            </a:r>
            <a:r>
              <a:rPr sz="1200" b="1" spc="5" dirty="0">
                <a:latin typeface="Arial"/>
                <a:cs typeface="Arial"/>
              </a:rPr>
              <a:t>t</a:t>
            </a:r>
            <a:r>
              <a:rPr sz="1200" b="1" spc="-5" dirty="0">
                <a:latin typeface="Arial"/>
                <a:cs typeface="Arial"/>
              </a:rPr>
              <a:t>a</a:t>
            </a:r>
            <a:r>
              <a:rPr sz="1200" b="1" spc="5" dirty="0">
                <a:latin typeface="Arial"/>
                <a:cs typeface="Arial"/>
              </a:rPr>
              <a:t>b</a:t>
            </a:r>
            <a:r>
              <a:rPr sz="1200" b="1" spc="-5" dirty="0">
                <a:latin typeface="Arial"/>
                <a:cs typeface="Arial"/>
              </a:rPr>
              <a:t>le</a:t>
            </a:r>
            <a:endParaRPr sz="1200">
              <a:latin typeface="Arial"/>
              <a:cs typeface="Arial"/>
            </a:endParaRPr>
          </a:p>
        </p:txBody>
      </p:sp>
      <p:grpSp>
        <p:nvGrpSpPr>
          <p:cNvPr id="49" name="object 49"/>
          <p:cNvGrpSpPr/>
          <p:nvPr/>
        </p:nvGrpSpPr>
        <p:grpSpPr>
          <a:xfrm>
            <a:off x="4806696" y="2554223"/>
            <a:ext cx="1161415" cy="299085"/>
            <a:chOff x="4806696" y="2554223"/>
            <a:chExt cx="1161415" cy="299085"/>
          </a:xfrm>
        </p:grpSpPr>
        <p:pic>
          <p:nvPicPr>
            <p:cNvPr id="50" name="object 50"/>
            <p:cNvPicPr/>
            <p:nvPr/>
          </p:nvPicPr>
          <p:blipFill>
            <a:blip r:embed="rId14" cstate="print"/>
            <a:stretch>
              <a:fillRect/>
            </a:stretch>
          </p:blipFill>
          <p:spPr>
            <a:xfrm>
              <a:off x="4806696" y="2554223"/>
              <a:ext cx="152400" cy="118872"/>
            </a:xfrm>
            <a:prstGeom prst="rect">
              <a:avLst/>
            </a:prstGeom>
          </p:spPr>
        </p:pic>
        <p:sp>
          <p:nvSpPr>
            <p:cNvPr id="51" name="object 51"/>
            <p:cNvSpPr/>
            <p:nvPr/>
          </p:nvSpPr>
          <p:spPr>
            <a:xfrm>
              <a:off x="4919472" y="2599943"/>
              <a:ext cx="1036319" cy="82550"/>
            </a:xfrm>
            <a:custGeom>
              <a:avLst/>
              <a:gdLst/>
              <a:ahLst/>
              <a:cxnLst/>
              <a:rect l="l" t="t" r="r" b="b"/>
              <a:pathLst>
                <a:path w="1036320" h="82550">
                  <a:moveTo>
                    <a:pt x="1036065" y="82295"/>
                  </a:moveTo>
                  <a:lnTo>
                    <a:pt x="0" y="0"/>
                  </a:lnTo>
                </a:path>
              </a:pathLst>
            </a:custGeom>
            <a:ln w="24384">
              <a:solidFill>
                <a:srgbClr val="000000"/>
              </a:solidFill>
            </a:ln>
          </p:spPr>
          <p:txBody>
            <a:bodyPr wrap="square" lIns="0" tIns="0" rIns="0" bIns="0" rtlCol="0"/>
            <a:lstStyle/>
            <a:p>
              <a:endParaRPr/>
            </a:p>
          </p:txBody>
        </p:sp>
        <p:pic>
          <p:nvPicPr>
            <p:cNvPr id="52" name="object 52"/>
            <p:cNvPicPr/>
            <p:nvPr/>
          </p:nvPicPr>
          <p:blipFill>
            <a:blip r:embed="rId15" cstate="print"/>
            <a:stretch>
              <a:fillRect/>
            </a:stretch>
          </p:blipFill>
          <p:spPr>
            <a:xfrm>
              <a:off x="4986528" y="2673095"/>
              <a:ext cx="179832" cy="179832"/>
            </a:xfrm>
            <a:prstGeom prst="rect">
              <a:avLst/>
            </a:prstGeom>
          </p:spPr>
        </p:pic>
      </p:grpSp>
      <p:sp>
        <p:nvSpPr>
          <p:cNvPr id="53" name="object 53"/>
          <p:cNvSpPr txBox="1"/>
          <p:nvPr/>
        </p:nvSpPr>
        <p:spPr>
          <a:xfrm>
            <a:off x="4831207" y="2668651"/>
            <a:ext cx="812800" cy="467995"/>
          </a:xfrm>
          <a:prstGeom prst="rect">
            <a:avLst/>
          </a:prstGeom>
        </p:spPr>
        <p:txBody>
          <a:bodyPr vert="horz" wrap="square" lIns="0" tIns="13970" rIns="0" bIns="0" rtlCol="0">
            <a:spAutoFit/>
          </a:bodyPr>
          <a:lstStyle/>
          <a:p>
            <a:pPr marL="216535">
              <a:lnSpc>
                <a:spcPts val="955"/>
              </a:lnSpc>
              <a:spcBef>
                <a:spcPts val="110"/>
              </a:spcBef>
            </a:pPr>
            <a:r>
              <a:rPr sz="900" b="1" spc="5" dirty="0">
                <a:latin typeface="Arial"/>
                <a:cs typeface="Arial"/>
              </a:rPr>
              <a:t>6</a:t>
            </a:r>
            <a:endParaRPr sz="900">
              <a:latin typeface="Arial"/>
              <a:cs typeface="Arial"/>
            </a:endParaRPr>
          </a:p>
          <a:p>
            <a:pPr marL="55244">
              <a:lnSpc>
                <a:spcPts val="1195"/>
              </a:lnSpc>
            </a:pPr>
            <a:r>
              <a:rPr sz="1200" b="1" spc="-5" dirty="0">
                <a:latin typeface="Arial"/>
                <a:cs typeface="Arial"/>
              </a:rPr>
              <a:t>restart</a:t>
            </a:r>
            <a:endParaRPr sz="1200">
              <a:latin typeface="Arial"/>
              <a:cs typeface="Arial"/>
            </a:endParaRPr>
          </a:p>
          <a:p>
            <a:pPr marL="12700">
              <a:lnSpc>
                <a:spcPts val="1320"/>
              </a:lnSpc>
            </a:pPr>
            <a:r>
              <a:rPr sz="1200" b="1" spc="-5" dirty="0">
                <a:latin typeface="Arial"/>
                <a:cs typeface="Arial"/>
              </a:rPr>
              <a:t>instruction</a:t>
            </a:r>
            <a:endParaRPr sz="1200">
              <a:latin typeface="Arial"/>
              <a:cs typeface="Arial"/>
            </a:endParaRPr>
          </a:p>
        </p:txBody>
      </p:sp>
      <p:sp>
        <p:nvSpPr>
          <p:cNvPr id="54" name="object 54"/>
          <p:cNvSpPr txBox="1"/>
          <p:nvPr/>
        </p:nvSpPr>
        <p:spPr>
          <a:xfrm>
            <a:off x="7766431" y="1270"/>
            <a:ext cx="1282065" cy="238125"/>
          </a:xfrm>
          <a:prstGeom prst="rect">
            <a:avLst/>
          </a:prstGeom>
        </p:spPr>
        <p:txBody>
          <a:bodyPr vert="horz" wrap="square" lIns="0" tIns="11430" rIns="0" bIns="0" rtlCol="0">
            <a:spAutoFit/>
          </a:bodyPr>
          <a:lstStyle/>
          <a:p>
            <a:pPr marL="12700">
              <a:lnSpc>
                <a:spcPct val="100000"/>
              </a:lnSpc>
              <a:spcBef>
                <a:spcPts val="90"/>
              </a:spcBef>
            </a:pPr>
            <a:r>
              <a:rPr sz="1400" b="1" i="1" spc="-55" dirty="0">
                <a:latin typeface="Arial"/>
                <a:cs typeface="Arial"/>
              </a:rPr>
              <a:t>V</a:t>
            </a:r>
            <a:r>
              <a:rPr sz="1400" b="1" i="1" spc="-5" dirty="0">
                <a:latin typeface="Arial"/>
                <a:cs typeface="Arial"/>
              </a:rPr>
              <a:t>i</a:t>
            </a:r>
            <a:r>
              <a:rPr sz="1400" b="1" i="1" dirty="0">
                <a:latin typeface="Arial"/>
                <a:cs typeface="Arial"/>
              </a:rPr>
              <a:t>r</a:t>
            </a:r>
            <a:r>
              <a:rPr sz="1400" b="1" i="1" spc="-15" dirty="0">
                <a:latin typeface="Arial"/>
                <a:cs typeface="Arial"/>
              </a:rPr>
              <a:t>t</a:t>
            </a:r>
            <a:r>
              <a:rPr sz="1400" b="1" i="1" spc="-20" dirty="0">
                <a:latin typeface="Arial"/>
                <a:cs typeface="Arial"/>
              </a:rPr>
              <a:t>u</a:t>
            </a:r>
            <a:r>
              <a:rPr sz="1400" b="1" i="1" spc="-15" dirty="0">
                <a:latin typeface="Arial"/>
                <a:cs typeface="Arial"/>
              </a:rPr>
              <a:t>a</a:t>
            </a:r>
            <a:r>
              <a:rPr sz="1400" b="1" i="1" spc="-5" dirty="0">
                <a:latin typeface="Arial"/>
                <a:cs typeface="Arial"/>
              </a:rPr>
              <a:t>l</a:t>
            </a:r>
            <a:r>
              <a:rPr sz="1400" b="1" i="1" spc="-125"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221615" cy="23812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Arial"/>
                <a:cs typeface="Arial"/>
              </a:rPr>
              <a:t>22</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grpSp>
        <p:nvGrpSpPr>
          <p:cNvPr id="4" name="object 4"/>
          <p:cNvGrpSpPr/>
          <p:nvPr/>
        </p:nvGrpSpPr>
        <p:grpSpPr>
          <a:xfrm>
            <a:off x="114300" y="270257"/>
            <a:ext cx="8915400" cy="6297295"/>
            <a:chOff x="115823" y="237743"/>
            <a:chExt cx="8915400" cy="6297295"/>
          </a:xfrm>
        </p:grpSpPr>
        <p:sp>
          <p:nvSpPr>
            <p:cNvPr id="6" name="object 6"/>
            <p:cNvSpPr/>
            <p:nvPr/>
          </p:nvSpPr>
          <p:spPr>
            <a:xfrm>
              <a:off x="115823"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410712" y="4440935"/>
              <a:ext cx="210312" cy="198119"/>
            </a:xfrm>
            <a:prstGeom prst="rect">
              <a:avLst/>
            </a:prstGeom>
          </p:spPr>
        </p:pic>
        <p:sp>
          <p:nvSpPr>
            <p:cNvPr id="8" name="object 8"/>
            <p:cNvSpPr/>
            <p:nvPr/>
          </p:nvSpPr>
          <p:spPr>
            <a:xfrm>
              <a:off x="6391656" y="3919728"/>
              <a:ext cx="1280160" cy="1471930"/>
            </a:xfrm>
            <a:custGeom>
              <a:avLst/>
              <a:gdLst/>
              <a:ahLst/>
              <a:cxnLst/>
              <a:rect l="l" t="t" r="r" b="b"/>
              <a:pathLst>
                <a:path w="1280159" h="1471929">
                  <a:moveTo>
                    <a:pt x="6096" y="100838"/>
                  </a:moveTo>
                  <a:lnTo>
                    <a:pt x="48260" y="64389"/>
                  </a:lnTo>
                  <a:lnTo>
                    <a:pt x="118237" y="43307"/>
                  </a:lnTo>
                  <a:lnTo>
                    <a:pt x="163957" y="33909"/>
                  </a:lnTo>
                  <a:lnTo>
                    <a:pt x="216280" y="25527"/>
                  </a:lnTo>
                  <a:lnTo>
                    <a:pt x="274320" y="18161"/>
                  </a:lnTo>
                  <a:lnTo>
                    <a:pt x="337693" y="11938"/>
                  </a:lnTo>
                  <a:lnTo>
                    <a:pt x="405765" y="6858"/>
                  </a:lnTo>
                  <a:lnTo>
                    <a:pt x="477900" y="3175"/>
                  </a:lnTo>
                  <a:lnTo>
                    <a:pt x="553593" y="762"/>
                  </a:lnTo>
                  <a:lnTo>
                    <a:pt x="632205" y="0"/>
                  </a:lnTo>
                  <a:lnTo>
                    <a:pt x="632714" y="0"/>
                  </a:lnTo>
                  <a:lnTo>
                    <a:pt x="633222" y="0"/>
                  </a:lnTo>
                  <a:lnTo>
                    <a:pt x="633729" y="0"/>
                  </a:lnTo>
                  <a:lnTo>
                    <a:pt x="707009" y="635"/>
                  </a:lnTo>
                  <a:lnTo>
                    <a:pt x="777621" y="2667"/>
                  </a:lnTo>
                  <a:lnTo>
                    <a:pt x="845439" y="5842"/>
                  </a:lnTo>
                  <a:lnTo>
                    <a:pt x="909827" y="10287"/>
                  </a:lnTo>
                  <a:lnTo>
                    <a:pt x="970279" y="15748"/>
                  </a:lnTo>
                  <a:lnTo>
                    <a:pt x="1026414" y="22225"/>
                  </a:lnTo>
                  <a:lnTo>
                    <a:pt x="1077595" y="29591"/>
                  </a:lnTo>
                  <a:lnTo>
                    <a:pt x="1123569" y="37846"/>
                  </a:lnTo>
                  <a:lnTo>
                    <a:pt x="1163701" y="46863"/>
                  </a:lnTo>
                  <a:lnTo>
                    <a:pt x="1224915" y="66929"/>
                  </a:lnTo>
                  <a:lnTo>
                    <a:pt x="1257300" y="89154"/>
                  </a:lnTo>
                  <a:lnTo>
                    <a:pt x="1261491" y="100838"/>
                  </a:lnTo>
                </a:path>
                <a:path w="1280159" h="1471929">
                  <a:moveTo>
                    <a:pt x="633729" y="200533"/>
                  </a:moveTo>
                  <a:lnTo>
                    <a:pt x="560577" y="199898"/>
                  </a:lnTo>
                  <a:lnTo>
                    <a:pt x="489839" y="197866"/>
                  </a:lnTo>
                  <a:lnTo>
                    <a:pt x="422021" y="194691"/>
                  </a:lnTo>
                  <a:lnTo>
                    <a:pt x="357759" y="190246"/>
                  </a:lnTo>
                  <a:lnTo>
                    <a:pt x="297307" y="184785"/>
                  </a:lnTo>
                  <a:lnTo>
                    <a:pt x="241173" y="178435"/>
                  </a:lnTo>
                  <a:lnTo>
                    <a:pt x="189992" y="170942"/>
                  </a:lnTo>
                  <a:lnTo>
                    <a:pt x="144018" y="162687"/>
                  </a:lnTo>
                  <a:lnTo>
                    <a:pt x="103759" y="153670"/>
                  </a:lnTo>
                  <a:lnTo>
                    <a:pt x="42672" y="133604"/>
                  </a:lnTo>
                  <a:lnTo>
                    <a:pt x="10287" y="111379"/>
                  </a:lnTo>
                  <a:lnTo>
                    <a:pt x="6096" y="99568"/>
                  </a:lnTo>
                </a:path>
                <a:path w="1280159" h="1471929">
                  <a:moveTo>
                    <a:pt x="1259967" y="99568"/>
                  </a:moveTo>
                  <a:lnTo>
                    <a:pt x="1223391" y="133604"/>
                  </a:lnTo>
                  <a:lnTo>
                    <a:pt x="1162177" y="153670"/>
                  </a:lnTo>
                  <a:lnTo>
                    <a:pt x="1122045" y="162687"/>
                  </a:lnTo>
                  <a:lnTo>
                    <a:pt x="1076071" y="170942"/>
                  </a:lnTo>
                  <a:lnTo>
                    <a:pt x="1024890" y="178435"/>
                  </a:lnTo>
                  <a:lnTo>
                    <a:pt x="968755" y="184785"/>
                  </a:lnTo>
                  <a:lnTo>
                    <a:pt x="908303" y="190246"/>
                  </a:lnTo>
                  <a:lnTo>
                    <a:pt x="843915" y="194691"/>
                  </a:lnTo>
                  <a:lnTo>
                    <a:pt x="776097" y="197866"/>
                  </a:lnTo>
                  <a:lnTo>
                    <a:pt x="705358" y="199898"/>
                  </a:lnTo>
                  <a:lnTo>
                    <a:pt x="632205" y="200533"/>
                  </a:lnTo>
                </a:path>
                <a:path w="1280159" h="1471929">
                  <a:moveTo>
                    <a:pt x="633729" y="1471930"/>
                  </a:moveTo>
                  <a:lnTo>
                    <a:pt x="560577" y="1471295"/>
                  </a:lnTo>
                  <a:lnTo>
                    <a:pt x="489839" y="1469263"/>
                  </a:lnTo>
                  <a:lnTo>
                    <a:pt x="422021" y="1466088"/>
                  </a:lnTo>
                  <a:lnTo>
                    <a:pt x="357759" y="1461643"/>
                  </a:lnTo>
                  <a:lnTo>
                    <a:pt x="297307" y="1456182"/>
                  </a:lnTo>
                  <a:lnTo>
                    <a:pt x="241173" y="1449705"/>
                  </a:lnTo>
                  <a:lnTo>
                    <a:pt x="189992" y="1442339"/>
                  </a:lnTo>
                  <a:lnTo>
                    <a:pt x="144018" y="1434084"/>
                  </a:lnTo>
                  <a:lnTo>
                    <a:pt x="103759" y="1425067"/>
                  </a:lnTo>
                  <a:lnTo>
                    <a:pt x="42672" y="1405001"/>
                  </a:lnTo>
                  <a:lnTo>
                    <a:pt x="10287" y="1382776"/>
                  </a:lnTo>
                  <a:lnTo>
                    <a:pt x="6096" y="1370965"/>
                  </a:lnTo>
                </a:path>
                <a:path w="1280159" h="1471929">
                  <a:moveTo>
                    <a:pt x="1259967" y="1370965"/>
                  </a:moveTo>
                  <a:lnTo>
                    <a:pt x="1223391" y="1405001"/>
                  </a:lnTo>
                  <a:lnTo>
                    <a:pt x="1162177" y="1425067"/>
                  </a:lnTo>
                  <a:lnTo>
                    <a:pt x="1122045" y="1434084"/>
                  </a:lnTo>
                  <a:lnTo>
                    <a:pt x="1076071" y="1442339"/>
                  </a:lnTo>
                  <a:lnTo>
                    <a:pt x="1024890" y="1449705"/>
                  </a:lnTo>
                  <a:lnTo>
                    <a:pt x="968755" y="1456182"/>
                  </a:lnTo>
                  <a:lnTo>
                    <a:pt x="908303" y="1461643"/>
                  </a:lnTo>
                  <a:lnTo>
                    <a:pt x="843915" y="1465961"/>
                  </a:lnTo>
                  <a:lnTo>
                    <a:pt x="776097" y="1469263"/>
                  </a:lnTo>
                  <a:lnTo>
                    <a:pt x="705358" y="1471168"/>
                  </a:lnTo>
                  <a:lnTo>
                    <a:pt x="632205" y="1471930"/>
                  </a:lnTo>
                </a:path>
                <a:path w="1280159" h="1471929">
                  <a:moveTo>
                    <a:pt x="0" y="109728"/>
                  </a:moveTo>
                  <a:lnTo>
                    <a:pt x="0" y="1362456"/>
                  </a:lnTo>
                </a:path>
                <a:path w="1280159" h="1471929">
                  <a:moveTo>
                    <a:pt x="1280160" y="109728"/>
                  </a:moveTo>
                  <a:lnTo>
                    <a:pt x="1280160" y="1362456"/>
                  </a:lnTo>
                </a:path>
              </a:pathLst>
            </a:custGeom>
            <a:ln w="24384">
              <a:solidFill>
                <a:srgbClr val="000000"/>
              </a:solidFill>
            </a:ln>
          </p:spPr>
          <p:txBody>
            <a:bodyPr wrap="square" lIns="0" tIns="0" rIns="0" bIns="0" rtlCol="0"/>
            <a:lstStyle/>
            <a:p>
              <a:endParaRPr/>
            </a:p>
          </p:txBody>
        </p:sp>
      </p:grpSp>
      <p:graphicFrame>
        <p:nvGraphicFramePr>
          <p:cNvPr id="9" name="object 9"/>
          <p:cNvGraphicFramePr>
            <a:graphicFrameLocks noGrp="1"/>
          </p:cNvGraphicFramePr>
          <p:nvPr/>
        </p:nvGraphicFramePr>
        <p:xfrm>
          <a:off x="2254313" y="4013263"/>
          <a:ext cx="1094105" cy="1463673"/>
        </p:xfrm>
        <a:graphic>
          <a:graphicData uri="http://schemas.openxmlformats.org/drawingml/2006/table">
            <a:tbl>
              <a:tblPr firstRow="1" bandRow="1">
                <a:tableStyleId>{2D5ABB26-0587-4C30-8999-92F81FD0307C}</a:tableStyleId>
              </a:tblPr>
              <a:tblGrid>
                <a:gridCol w="695325">
                  <a:extLst>
                    <a:ext uri="{9D8B030D-6E8A-4147-A177-3AD203B41FA5}">
                      <a16:colId xmlns:a16="http://schemas.microsoft.com/office/drawing/2014/main" xmlns="" val="20000"/>
                    </a:ext>
                  </a:extLst>
                </a:gridCol>
                <a:gridCol w="398780">
                  <a:extLst>
                    <a:ext uri="{9D8B030D-6E8A-4147-A177-3AD203B41FA5}">
                      <a16:colId xmlns:a16="http://schemas.microsoft.com/office/drawing/2014/main" xmlns="" val="20001"/>
                    </a:ext>
                  </a:extLst>
                </a:gridCol>
              </a:tblGrid>
              <a:tr h="560324">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33299">
                <a:tc>
                  <a:txBody>
                    <a:bodyPr/>
                    <a:lstStyle/>
                    <a:p>
                      <a:pPr marL="201930">
                        <a:lnSpc>
                          <a:spcPct val="100000"/>
                        </a:lnSpc>
                        <a:spcBef>
                          <a:spcPts val="45"/>
                        </a:spcBef>
                        <a:tabLst>
                          <a:tab pos="424180" algn="l"/>
                        </a:tabLst>
                      </a:pPr>
                      <a:r>
                        <a:rPr sz="1400" b="1" spc="-5" dirty="0">
                          <a:latin typeface="Arial"/>
                          <a:cs typeface="Arial"/>
                        </a:rPr>
                        <a:t>f	</a:t>
                      </a:r>
                      <a:r>
                        <a:rPr sz="2100" b="1" spc="-7" baseline="3968" dirty="0">
                          <a:latin typeface="Arial"/>
                          <a:cs typeface="Arial"/>
                        </a:rPr>
                        <a:t>0</a:t>
                      </a:r>
                      <a:endParaRPr sz="2100" baseline="3968">
                        <a:latin typeface="Arial"/>
                        <a:cs typeface="Arial"/>
                      </a:endParaRPr>
                    </a:p>
                  </a:txBody>
                  <a:tcPr marL="0" marR="0" marT="571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8415" algn="ctr">
                        <a:lnSpc>
                          <a:spcPct val="100000"/>
                        </a:lnSpc>
                        <a:spcBef>
                          <a:spcPts val="15"/>
                        </a:spcBef>
                      </a:pPr>
                      <a:r>
                        <a:rPr sz="1400" b="1" spc="-5" dirty="0">
                          <a:latin typeface="Arial"/>
                          <a:cs typeface="Arial"/>
                        </a:rPr>
                        <a:t>v</a:t>
                      </a:r>
                      <a:r>
                        <a:rPr sz="1400" b="1" spc="80" dirty="0">
                          <a:latin typeface="Arial"/>
                          <a:cs typeface="Arial"/>
                        </a:rPr>
                        <a:t> </a:t>
                      </a:r>
                      <a:r>
                        <a:rPr sz="2100" b="1" spc="-7" baseline="1984" dirty="0">
                          <a:latin typeface="Arial"/>
                          <a:cs typeface="Arial"/>
                        </a:rPr>
                        <a:t>i</a:t>
                      </a:r>
                      <a:endParaRPr sz="2100" baseline="1984">
                        <a:latin typeface="Arial"/>
                        <a:cs typeface="Arial"/>
                      </a:endParaRPr>
                    </a:p>
                  </a:txBody>
                  <a:tcPr marL="0" marR="0" marT="19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230250">
                <a:tc>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222250">
                <a:tc>
                  <a:txBody>
                    <a:bodyPr/>
                    <a:lstStyle/>
                    <a:p>
                      <a:pPr marR="120650" algn="ctr">
                        <a:lnSpc>
                          <a:spcPts val="1650"/>
                        </a:lnSpc>
                      </a:pPr>
                      <a:r>
                        <a:rPr sz="1400" b="1" dirty="0">
                          <a:latin typeface="Arial"/>
                          <a:cs typeface="Arial"/>
                        </a:rPr>
                        <a:t>f</a:t>
                      </a:r>
                      <a:endParaRPr sz="14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350" algn="ctr">
                        <a:lnSpc>
                          <a:spcPts val="1570"/>
                        </a:lnSpc>
                      </a:pPr>
                      <a:r>
                        <a:rPr sz="1400" b="1" dirty="0">
                          <a:latin typeface="Arial"/>
                          <a:cs typeface="Arial"/>
                        </a:rPr>
                        <a:t>v</a:t>
                      </a:r>
                      <a:endParaRPr sz="14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r h="217550">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4"/>
                  </a:ext>
                </a:extLst>
              </a:tr>
            </a:tbl>
          </a:graphicData>
        </a:graphic>
      </p:graphicFrame>
      <p:sp>
        <p:nvSpPr>
          <p:cNvPr id="10" name="object 10"/>
          <p:cNvSpPr/>
          <p:nvPr/>
        </p:nvSpPr>
        <p:spPr>
          <a:xfrm>
            <a:off x="2389632" y="4693920"/>
            <a:ext cx="222250" cy="91440"/>
          </a:xfrm>
          <a:custGeom>
            <a:avLst/>
            <a:gdLst/>
            <a:ahLst/>
            <a:cxnLst/>
            <a:rect l="l" t="t" r="r" b="b"/>
            <a:pathLst>
              <a:path w="222250" h="91439">
                <a:moveTo>
                  <a:pt x="222250" y="0"/>
                </a:moveTo>
                <a:lnTo>
                  <a:pt x="0" y="91058"/>
                </a:lnTo>
              </a:path>
            </a:pathLst>
          </a:custGeom>
          <a:ln w="24384">
            <a:solidFill>
              <a:srgbClr val="000000"/>
            </a:solidFill>
          </a:ln>
        </p:spPr>
        <p:txBody>
          <a:bodyPr wrap="square" lIns="0" tIns="0" rIns="0" bIns="0" rtlCol="0"/>
          <a:lstStyle/>
          <a:p>
            <a:endParaRPr/>
          </a:p>
        </p:txBody>
      </p:sp>
      <p:sp>
        <p:nvSpPr>
          <p:cNvPr id="11" name="object 11"/>
          <p:cNvSpPr/>
          <p:nvPr/>
        </p:nvSpPr>
        <p:spPr>
          <a:xfrm>
            <a:off x="2971800" y="4706111"/>
            <a:ext cx="231775" cy="91440"/>
          </a:xfrm>
          <a:custGeom>
            <a:avLst/>
            <a:gdLst/>
            <a:ahLst/>
            <a:cxnLst/>
            <a:rect l="l" t="t" r="r" b="b"/>
            <a:pathLst>
              <a:path w="231775" h="91439">
                <a:moveTo>
                  <a:pt x="231267" y="0"/>
                </a:moveTo>
                <a:lnTo>
                  <a:pt x="0" y="91058"/>
                </a:lnTo>
              </a:path>
            </a:pathLst>
          </a:custGeom>
          <a:ln w="24384">
            <a:solidFill>
              <a:srgbClr val="000000"/>
            </a:solidFill>
          </a:ln>
        </p:spPr>
        <p:txBody>
          <a:bodyPr wrap="square" lIns="0" tIns="0" rIns="0" bIns="0" rtlCol="0"/>
          <a:lstStyle/>
          <a:p>
            <a:endParaRPr/>
          </a:p>
        </p:txBody>
      </p:sp>
      <p:sp>
        <p:nvSpPr>
          <p:cNvPr id="12" name="object 12"/>
          <p:cNvSpPr txBox="1"/>
          <p:nvPr/>
        </p:nvSpPr>
        <p:spPr>
          <a:xfrm>
            <a:off x="2868929" y="287273"/>
            <a:ext cx="3366770" cy="391160"/>
          </a:xfrm>
          <a:prstGeom prst="rect">
            <a:avLst/>
          </a:prstGeom>
        </p:spPr>
        <p:txBody>
          <a:bodyPr vert="horz" wrap="square" lIns="0" tIns="12700" rIns="0" bIns="0" rtlCol="0">
            <a:spAutoFit/>
          </a:bodyPr>
          <a:lstStyle/>
          <a:p>
            <a:pPr marL="12700">
              <a:lnSpc>
                <a:spcPct val="100000"/>
              </a:lnSpc>
              <a:spcBef>
                <a:spcPts val="100"/>
              </a:spcBef>
              <a:tabLst>
                <a:tab pos="1042669" algn="l"/>
              </a:tabLst>
            </a:pPr>
            <a:r>
              <a:rPr sz="2400" b="1" u="sng" spc="-65" dirty="0">
                <a:latin typeface="Arial"/>
                <a:cs typeface="Arial"/>
              </a:rPr>
              <a:t>PAGE	</a:t>
            </a:r>
            <a:r>
              <a:rPr sz="2400" b="1" u="sng" spc="-10" dirty="0">
                <a:latin typeface="Arial"/>
                <a:cs typeface="Arial"/>
              </a:rPr>
              <a:t>REPLACEMENT</a:t>
            </a:r>
            <a:endParaRPr sz="2400" u="sng" dirty="0">
              <a:latin typeface="Arial"/>
              <a:cs typeface="Arial"/>
            </a:endParaRPr>
          </a:p>
        </p:txBody>
      </p:sp>
      <p:sp>
        <p:nvSpPr>
          <p:cNvPr id="13" name="object 13"/>
          <p:cNvSpPr txBox="1"/>
          <p:nvPr/>
        </p:nvSpPr>
        <p:spPr>
          <a:xfrm>
            <a:off x="8274811" y="2549474"/>
            <a:ext cx="647700"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f</a:t>
            </a:r>
            <a:r>
              <a:rPr sz="1800" b="1" spc="-10" dirty="0">
                <a:latin typeface="Arial"/>
                <a:cs typeface="Arial"/>
              </a:rPr>
              <a:t>r</a:t>
            </a:r>
            <a:r>
              <a:rPr sz="1800" b="1" spc="-20" dirty="0">
                <a:latin typeface="Arial"/>
                <a:cs typeface="Arial"/>
              </a:rPr>
              <a:t>a</a:t>
            </a:r>
            <a:r>
              <a:rPr sz="1800" b="1" spc="5" dirty="0">
                <a:latin typeface="Arial"/>
                <a:cs typeface="Arial"/>
              </a:rPr>
              <a:t>me</a:t>
            </a:r>
            <a:endParaRPr sz="1800">
              <a:latin typeface="Arial"/>
              <a:cs typeface="Arial"/>
            </a:endParaRPr>
          </a:p>
        </p:txBody>
      </p:sp>
      <p:sp>
        <p:nvSpPr>
          <p:cNvPr id="14" name="object 14"/>
          <p:cNvSpPr txBox="1"/>
          <p:nvPr/>
        </p:nvSpPr>
        <p:spPr>
          <a:xfrm>
            <a:off x="381000" y="789760"/>
            <a:ext cx="7741284" cy="2577465"/>
          </a:xfrm>
          <a:prstGeom prst="rect">
            <a:avLst/>
          </a:prstGeom>
        </p:spPr>
        <p:txBody>
          <a:bodyPr vert="horz" wrap="square" lIns="0" tIns="9525" rIns="0" bIns="0" rtlCol="0">
            <a:spAutoFit/>
          </a:bodyPr>
          <a:lstStyle/>
          <a:p>
            <a:pPr marL="219710" marR="1726564">
              <a:lnSpc>
                <a:spcPct val="101099"/>
              </a:lnSpc>
              <a:spcBef>
                <a:spcPts val="75"/>
              </a:spcBef>
            </a:pPr>
            <a:r>
              <a:rPr sz="1800" b="1" dirty="0">
                <a:latin typeface="Arial"/>
                <a:cs typeface="Arial"/>
              </a:rPr>
              <a:t>Decision</a:t>
            </a:r>
            <a:r>
              <a:rPr sz="1800" b="1" spc="-80" dirty="0">
                <a:latin typeface="Arial"/>
                <a:cs typeface="Arial"/>
              </a:rPr>
              <a:t> </a:t>
            </a:r>
            <a:r>
              <a:rPr sz="1800" b="1" dirty="0">
                <a:latin typeface="Arial"/>
                <a:cs typeface="Arial"/>
              </a:rPr>
              <a:t>on</a:t>
            </a:r>
            <a:r>
              <a:rPr sz="1800" b="1" spc="10" dirty="0">
                <a:latin typeface="Arial"/>
                <a:cs typeface="Arial"/>
              </a:rPr>
              <a:t> </a:t>
            </a:r>
            <a:r>
              <a:rPr sz="1800" b="1" spc="5" dirty="0">
                <a:latin typeface="Arial"/>
                <a:cs typeface="Arial"/>
              </a:rPr>
              <a:t>which</a:t>
            </a:r>
            <a:r>
              <a:rPr sz="1800" b="1" spc="-5" dirty="0">
                <a:latin typeface="Arial"/>
                <a:cs typeface="Arial"/>
              </a:rPr>
              <a:t> </a:t>
            </a:r>
            <a:r>
              <a:rPr sz="1800" b="1" dirty="0">
                <a:latin typeface="Arial"/>
                <a:cs typeface="Arial"/>
              </a:rPr>
              <a:t>page</a:t>
            </a:r>
            <a:r>
              <a:rPr sz="1800" b="1" spc="-40" dirty="0">
                <a:latin typeface="Arial"/>
                <a:cs typeface="Arial"/>
              </a:rPr>
              <a:t> </a:t>
            </a:r>
            <a:r>
              <a:rPr sz="1800" b="1" dirty="0">
                <a:latin typeface="Arial"/>
                <a:cs typeface="Arial"/>
              </a:rPr>
              <a:t>to</a:t>
            </a:r>
            <a:r>
              <a:rPr sz="1800" b="1" spc="-10" dirty="0">
                <a:latin typeface="Arial"/>
                <a:cs typeface="Arial"/>
              </a:rPr>
              <a:t> </a:t>
            </a:r>
            <a:r>
              <a:rPr sz="1800" b="1" dirty="0">
                <a:latin typeface="Arial"/>
                <a:cs typeface="Arial"/>
              </a:rPr>
              <a:t>displace</a:t>
            </a:r>
            <a:r>
              <a:rPr sz="1800" b="1" spc="-4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make</a:t>
            </a:r>
            <a:r>
              <a:rPr sz="1800" b="1" spc="-60" dirty="0">
                <a:latin typeface="Arial"/>
                <a:cs typeface="Arial"/>
              </a:rPr>
              <a:t> </a:t>
            </a:r>
            <a:r>
              <a:rPr sz="1800" b="1" spc="-5" dirty="0">
                <a:latin typeface="Arial"/>
                <a:cs typeface="Arial"/>
              </a:rPr>
              <a:t>room</a:t>
            </a:r>
            <a:r>
              <a:rPr sz="1800" b="1" spc="10" dirty="0">
                <a:latin typeface="Arial"/>
                <a:cs typeface="Arial"/>
              </a:rPr>
              <a:t> </a:t>
            </a:r>
            <a:r>
              <a:rPr sz="1800" b="1" dirty="0">
                <a:latin typeface="Arial"/>
                <a:cs typeface="Arial"/>
              </a:rPr>
              <a:t>for </a:t>
            </a:r>
            <a:r>
              <a:rPr sz="1800" b="1" spc="-484" dirty="0">
                <a:latin typeface="Arial"/>
                <a:cs typeface="Arial"/>
              </a:rPr>
              <a:t> </a:t>
            </a:r>
            <a:r>
              <a:rPr sz="1800" b="1" dirty="0">
                <a:latin typeface="Arial"/>
                <a:cs typeface="Arial"/>
              </a:rPr>
              <a:t>an</a:t>
            </a:r>
            <a:r>
              <a:rPr sz="1800" b="1" spc="-25" dirty="0">
                <a:latin typeface="Arial"/>
                <a:cs typeface="Arial"/>
              </a:rPr>
              <a:t> </a:t>
            </a:r>
            <a:r>
              <a:rPr sz="1800" b="1" dirty="0">
                <a:latin typeface="Arial"/>
                <a:cs typeface="Arial"/>
              </a:rPr>
              <a:t>incoming</a:t>
            </a:r>
            <a:r>
              <a:rPr sz="1800" b="1" spc="-70" dirty="0">
                <a:latin typeface="Arial"/>
                <a:cs typeface="Arial"/>
              </a:rPr>
              <a:t> </a:t>
            </a:r>
            <a:r>
              <a:rPr sz="1800" b="1" dirty="0">
                <a:latin typeface="Arial"/>
                <a:cs typeface="Arial"/>
              </a:rPr>
              <a:t>page</a:t>
            </a:r>
            <a:r>
              <a:rPr sz="1800" b="1" spc="-10" dirty="0">
                <a:latin typeface="Arial"/>
                <a:cs typeface="Arial"/>
              </a:rPr>
              <a:t> </a:t>
            </a:r>
            <a:r>
              <a:rPr sz="1800" b="1" spc="10" dirty="0">
                <a:latin typeface="Arial"/>
                <a:cs typeface="Arial"/>
              </a:rPr>
              <a:t>when</a:t>
            </a:r>
            <a:r>
              <a:rPr sz="1800" b="1" spc="-65" dirty="0">
                <a:latin typeface="Arial"/>
                <a:cs typeface="Arial"/>
              </a:rPr>
              <a:t> </a:t>
            </a:r>
            <a:r>
              <a:rPr sz="1800" b="1" dirty="0">
                <a:latin typeface="Arial"/>
                <a:cs typeface="Arial"/>
              </a:rPr>
              <a:t>no</a:t>
            </a:r>
            <a:r>
              <a:rPr sz="1800" b="1" spc="-20" dirty="0">
                <a:latin typeface="Arial"/>
                <a:cs typeface="Arial"/>
              </a:rPr>
              <a:t> </a:t>
            </a:r>
            <a:r>
              <a:rPr sz="1800" b="1" dirty="0">
                <a:latin typeface="Arial"/>
                <a:cs typeface="Arial"/>
              </a:rPr>
              <a:t>free</a:t>
            </a:r>
            <a:r>
              <a:rPr sz="1800" b="1" spc="-25" dirty="0">
                <a:latin typeface="Arial"/>
                <a:cs typeface="Arial"/>
              </a:rPr>
              <a:t> </a:t>
            </a:r>
            <a:r>
              <a:rPr sz="1800" b="1" dirty="0">
                <a:latin typeface="Arial"/>
                <a:cs typeface="Arial"/>
              </a:rPr>
              <a:t>frame</a:t>
            </a:r>
            <a:r>
              <a:rPr sz="1800" b="1" spc="-35" dirty="0">
                <a:latin typeface="Arial"/>
                <a:cs typeface="Arial"/>
              </a:rPr>
              <a:t> </a:t>
            </a:r>
            <a:r>
              <a:rPr sz="1800" b="1" spc="-5" dirty="0">
                <a:latin typeface="Arial"/>
                <a:cs typeface="Arial"/>
              </a:rPr>
              <a:t>is</a:t>
            </a:r>
            <a:r>
              <a:rPr sz="1800" b="1" spc="-20" dirty="0">
                <a:latin typeface="Arial"/>
                <a:cs typeface="Arial"/>
              </a:rPr>
              <a:t> </a:t>
            </a:r>
            <a:r>
              <a:rPr sz="1800" b="1" dirty="0">
                <a:latin typeface="Arial"/>
                <a:cs typeface="Arial"/>
              </a:rPr>
              <a:t>available</a:t>
            </a:r>
            <a:endParaRPr sz="1800">
              <a:latin typeface="Arial"/>
              <a:cs typeface="Arial"/>
            </a:endParaRPr>
          </a:p>
          <a:p>
            <a:pPr marL="12700">
              <a:lnSpc>
                <a:spcPts val="2125"/>
              </a:lnSpc>
              <a:spcBef>
                <a:spcPts val="985"/>
              </a:spcBef>
            </a:pPr>
            <a:r>
              <a:rPr sz="1800" b="1" dirty="0">
                <a:latin typeface="Arial"/>
                <a:cs typeface="Arial"/>
              </a:rPr>
              <a:t>Modified</a:t>
            </a:r>
            <a:r>
              <a:rPr sz="1800" b="1" spc="-65" dirty="0">
                <a:latin typeface="Arial"/>
                <a:cs typeface="Arial"/>
              </a:rPr>
              <a:t> </a:t>
            </a:r>
            <a:r>
              <a:rPr sz="1800" b="1" dirty="0">
                <a:latin typeface="Arial"/>
                <a:cs typeface="Arial"/>
              </a:rPr>
              <a:t>page</a:t>
            </a:r>
            <a:r>
              <a:rPr sz="1800" b="1" spc="-60" dirty="0">
                <a:latin typeface="Arial"/>
                <a:cs typeface="Arial"/>
              </a:rPr>
              <a:t> </a:t>
            </a:r>
            <a:r>
              <a:rPr sz="1800" b="1" dirty="0">
                <a:latin typeface="Arial"/>
                <a:cs typeface="Arial"/>
              </a:rPr>
              <a:t>fault</a:t>
            </a:r>
            <a:r>
              <a:rPr sz="1800" b="1" spc="-20" dirty="0">
                <a:latin typeface="Arial"/>
                <a:cs typeface="Arial"/>
              </a:rPr>
              <a:t> </a:t>
            </a:r>
            <a:r>
              <a:rPr sz="1800" b="1" spc="-5" dirty="0">
                <a:latin typeface="Arial"/>
                <a:cs typeface="Arial"/>
              </a:rPr>
              <a:t>service</a:t>
            </a:r>
            <a:r>
              <a:rPr sz="1800" b="1" spc="-60" dirty="0">
                <a:latin typeface="Arial"/>
                <a:cs typeface="Arial"/>
              </a:rPr>
              <a:t> </a:t>
            </a:r>
            <a:r>
              <a:rPr sz="1800" b="1" dirty="0">
                <a:latin typeface="Arial"/>
                <a:cs typeface="Arial"/>
              </a:rPr>
              <a:t>routine</a:t>
            </a:r>
            <a:endParaRPr sz="1800">
              <a:latin typeface="Arial"/>
              <a:cs typeface="Arial"/>
            </a:endParaRPr>
          </a:p>
          <a:p>
            <a:pPr marL="512445" indent="-257175">
              <a:lnSpc>
                <a:spcPts val="2100"/>
              </a:lnSpc>
              <a:buAutoNum type="arabicPeriod"/>
              <a:tabLst>
                <a:tab pos="513080" algn="l"/>
              </a:tabLst>
            </a:pPr>
            <a:r>
              <a:rPr sz="1800" b="1" dirty="0">
                <a:latin typeface="Arial"/>
                <a:cs typeface="Arial"/>
              </a:rPr>
              <a:t>Find</a:t>
            </a:r>
            <a:r>
              <a:rPr sz="1800" b="1" spc="-20" dirty="0">
                <a:latin typeface="Arial"/>
                <a:cs typeface="Arial"/>
              </a:rPr>
              <a:t> </a:t>
            </a:r>
            <a:r>
              <a:rPr sz="1800" b="1" spc="-5" dirty="0">
                <a:latin typeface="Arial"/>
                <a:cs typeface="Arial"/>
              </a:rPr>
              <a:t>the</a:t>
            </a:r>
            <a:r>
              <a:rPr sz="1800" b="1" spc="-35" dirty="0">
                <a:latin typeface="Arial"/>
                <a:cs typeface="Arial"/>
              </a:rPr>
              <a:t> </a:t>
            </a:r>
            <a:r>
              <a:rPr sz="1800" b="1" dirty="0">
                <a:latin typeface="Arial"/>
                <a:cs typeface="Arial"/>
              </a:rPr>
              <a:t>location</a:t>
            </a:r>
            <a:r>
              <a:rPr sz="1800" b="1" spc="-65" dirty="0">
                <a:latin typeface="Arial"/>
                <a:cs typeface="Arial"/>
              </a:rPr>
              <a:t> </a:t>
            </a:r>
            <a:r>
              <a:rPr sz="1800" b="1" dirty="0">
                <a:latin typeface="Arial"/>
                <a:cs typeface="Arial"/>
              </a:rPr>
              <a:t>of the</a:t>
            </a:r>
            <a:r>
              <a:rPr sz="1800" b="1" spc="-10" dirty="0">
                <a:latin typeface="Arial"/>
                <a:cs typeface="Arial"/>
              </a:rPr>
              <a:t> </a:t>
            </a:r>
            <a:r>
              <a:rPr sz="1800" b="1" dirty="0">
                <a:latin typeface="Arial"/>
                <a:cs typeface="Arial"/>
              </a:rPr>
              <a:t>desired</a:t>
            </a:r>
            <a:r>
              <a:rPr sz="1800" b="1" spc="-60" dirty="0">
                <a:latin typeface="Arial"/>
                <a:cs typeface="Arial"/>
              </a:rPr>
              <a:t> </a:t>
            </a:r>
            <a:r>
              <a:rPr sz="1800" b="1" dirty="0">
                <a:latin typeface="Arial"/>
                <a:cs typeface="Arial"/>
              </a:rPr>
              <a:t>page</a:t>
            </a:r>
            <a:r>
              <a:rPr sz="1800" b="1" spc="-5" dirty="0">
                <a:latin typeface="Arial"/>
                <a:cs typeface="Arial"/>
              </a:rPr>
              <a:t> </a:t>
            </a:r>
            <a:r>
              <a:rPr sz="1800" b="1" dirty="0">
                <a:latin typeface="Arial"/>
                <a:cs typeface="Arial"/>
              </a:rPr>
              <a:t>on</a:t>
            </a:r>
            <a:r>
              <a:rPr sz="1800" b="1" spc="-20" dirty="0">
                <a:latin typeface="Arial"/>
                <a:cs typeface="Arial"/>
              </a:rPr>
              <a:t> </a:t>
            </a:r>
            <a:r>
              <a:rPr sz="1800" b="1" dirty="0">
                <a:latin typeface="Arial"/>
                <a:cs typeface="Arial"/>
              </a:rPr>
              <a:t>the</a:t>
            </a:r>
            <a:r>
              <a:rPr sz="1800" b="1" spc="-15" dirty="0">
                <a:latin typeface="Arial"/>
                <a:cs typeface="Arial"/>
              </a:rPr>
              <a:t> </a:t>
            </a:r>
            <a:r>
              <a:rPr sz="1800" b="1" dirty="0">
                <a:latin typeface="Arial"/>
                <a:cs typeface="Arial"/>
              </a:rPr>
              <a:t>backing</a:t>
            </a:r>
            <a:r>
              <a:rPr sz="1800" b="1" spc="-55" dirty="0">
                <a:latin typeface="Arial"/>
                <a:cs typeface="Arial"/>
              </a:rPr>
              <a:t> </a:t>
            </a:r>
            <a:r>
              <a:rPr sz="1800" b="1" dirty="0">
                <a:latin typeface="Arial"/>
                <a:cs typeface="Arial"/>
              </a:rPr>
              <a:t>store</a:t>
            </a:r>
            <a:endParaRPr sz="1800">
              <a:latin typeface="Arial"/>
              <a:cs typeface="Arial"/>
            </a:endParaRPr>
          </a:p>
          <a:p>
            <a:pPr marL="512445" indent="-257175">
              <a:lnSpc>
                <a:spcPts val="2100"/>
              </a:lnSpc>
              <a:buAutoNum type="arabicPeriod"/>
              <a:tabLst>
                <a:tab pos="513080" algn="l"/>
              </a:tabLst>
            </a:pPr>
            <a:r>
              <a:rPr sz="1800" b="1" dirty="0">
                <a:latin typeface="Arial"/>
                <a:cs typeface="Arial"/>
              </a:rPr>
              <a:t>Find</a:t>
            </a:r>
            <a:r>
              <a:rPr sz="1800" b="1" spc="-55" dirty="0">
                <a:latin typeface="Arial"/>
                <a:cs typeface="Arial"/>
              </a:rPr>
              <a:t> </a:t>
            </a:r>
            <a:r>
              <a:rPr sz="1800" b="1" dirty="0">
                <a:latin typeface="Arial"/>
                <a:cs typeface="Arial"/>
              </a:rPr>
              <a:t>a</a:t>
            </a:r>
            <a:r>
              <a:rPr sz="1800" b="1" spc="-60" dirty="0">
                <a:latin typeface="Arial"/>
                <a:cs typeface="Arial"/>
              </a:rPr>
              <a:t> </a:t>
            </a:r>
            <a:r>
              <a:rPr sz="1800" b="1" dirty="0">
                <a:latin typeface="Arial"/>
                <a:cs typeface="Arial"/>
              </a:rPr>
              <a:t>free</a:t>
            </a:r>
            <a:r>
              <a:rPr sz="1800" b="1" spc="-60" dirty="0">
                <a:latin typeface="Arial"/>
                <a:cs typeface="Arial"/>
              </a:rPr>
              <a:t> </a:t>
            </a:r>
            <a:r>
              <a:rPr sz="1800" b="1" dirty="0">
                <a:latin typeface="Arial"/>
                <a:cs typeface="Arial"/>
              </a:rPr>
              <a:t>frame</a:t>
            </a:r>
            <a:endParaRPr sz="1800">
              <a:latin typeface="Arial"/>
              <a:cs typeface="Arial"/>
            </a:endParaRPr>
          </a:p>
          <a:p>
            <a:pPr marL="905510" lvl="1" indent="-143510">
              <a:lnSpc>
                <a:spcPts val="2100"/>
              </a:lnSpc>
              <a:buFont typeface="Arial MT"/>
              <a:buChar char="-"/>
              <a:tabLst>
                <a:tab pos="906144" algn="l"/>
              </a:tabLst>
            </a:pPr>
            <a:r>
              <a:rPr sz="1800" b="1" dirty="0">
                <a:latin typeface="Arial"/>
                <a:cs typeface="Arial"/>
              </a:rPr>
              <a:t>If</a:t>
            </a:r>
            <a:r>
              <a:rPr sz="1800" b="1" spc="-30" dirty="0">
                <a:latin typeface="Arial"/>
                <a:cs typeface="Arial"/>
              </a:rPr>
              <a:t> </a:t>
            </a:r>
            <a:r>
              <a:rPr sz="1800" b="1" dirty="0">
                <a:latin typeface="Arial"/>
                <a:cs typeface="Arial"/>
              </a:rPr>
              <a:t>there</a:t>
            </a:r>
            <a:r>
              <a:rPr sz="1800" b="1" spc="-20" dirty="0">
                <a:latin typeface="Arial"/>
                <a:cs typeface="Arial"/>
              </a:rPr>
              <a:t> </a:t>
            </a:r>
            <a:r>
              <a:rPr sz="1800" b="1" spc="-5" dirty="0">
                <a:latin typeface="Arial"/>
                <a:cs typeface="Arial"/>
              </a:rPr>
              <a:t>is</a:t>
            </a:r>
            <a:r>
              <a:rPr sz="1800" b="1" spc="-45" dirty="0">
                <a:latin typeface="Arial"/>
                <a:cs typeface="Arial"/>
              </a:rPr>
              <a:t> </a:t>
            </a:r>
            <a:r>
              <a:rPr sz="1800" b="1" spc="-5" dirty="0">
                <a:latin typeface="Arial"/>
                <a:cs typeface="Arial"/>
              </a:rPr>
              <a:t>a</a:t>
            </a:r>
            <a:r>
              <a:rPr sz="1800" b="1" spc="-20" dirty="0">
                <a:latin typeface="Arial"/>
                <a:cs typeface="Arial"/>
              </a:rPr>
              <a:t> </a:t>
            </a:r>
            <a:r>
              <a:rPr sz="1800" b="1" spc="-5" dirty="0">
                <a:latin typeface="Arial"/>
                <a:cs typeface="Arial"/>
              </a:rPr>
              <a:t>free</a:t>
            </a:r>
            <a:r>
              <a:rPr sz="1800" b="1" spc="-35" dirty="0">
                <a:latin typeface="Arial"/>
                <a:cs typeface="Arial"/>
              </a:rPr>
              <a:t> </a:t>
            </a:r>
            <a:r>
              <a:rPr sz="1800" b="1" dirty="0">
                <a:latin typeface="Arial"/>
                <a:cs typeface="Arial"/>
              </a:rPr>
              <a:t>frame,</a:t>
            </a:r>
            <a:r>
              <a:rPr sz="1800" b="1" spc="-15" dirty="0">
                <a:latin typeface="Arial"/>
                <a:cs typeface="Arial"/>
              </a:rPr>
              <a:t> </a:t>
            </a:r>
            <a:r>
              <a:rPr sz="1800" b="1" dirty="0">
                <a:latin typeface="Arial"/>
                <a:cs typeface="Arial"/>
              </a:rPr>
              <a:t>use</a:t>
            </a:r>
            <a:r>
              <a:rPr sz="1800" b="1" spc="-40" dirty="0">
                <a:latin typeface="Arial"/>
                <a:cs typeface="Arial"/>
              </a:rPr>
              <a:t> </a:t>
            </a:r>
            <a:r>
              <a:rPr sz="1800" b="1" dirty="0">
                <a:latin typeface="Arial"/>
                <a:cs typeface="Arial"/>
              </a:rPr>
              <a:t>it</a:t>
            </a:r>
            <a:endParaRPr sz="1800">
              <a:latin typeface="Arial"/>
              <a:cs typeface="Arial"/>
            </a:endParaRPr>
          </a:p>
          <a:p>
            <a:pPr marL="905510" lvl="1" indent="-143510">
              <a:lnSpc>
                <a:spcPts val="2100"/>
              </a:lnSpc>
              <a:buFont typeface="Arial MT"/>
              <a:buChar char="-"/>
              <a:tabLst>
                <a:tab pos="906144" algn="l"/>
              </a:tabLst>
            </a:pPr>
            <a:r>
              <a:rPr sz="1800" b="1" dirty="0">
                <a:latin typeface="Arial"/>
                <a:cs typeface="Arial"/>
              </a:rPr>
              <a:t>Otherwise,</a:t>
            </a:r>
            <a:r>
              <a:rPr sz="1800" b="1" spc="-65" dirty="0">
                <a:latin typeface="Arial"/>
                <a:cs typeface="Arial"/>
              </a:rPr>
              <a:t> </a:t>
            </a:r>
            <a:r>
              <a:rPr sz="1800" b="1" dirty="0">
                <a:latin typeface="Arial"/>
                <a:cs typeface="Arial"/>
              </a:rPr>
              <a:t>use</a:t>
            </a:r>
            <a:r>
              <a:rPr sz="1800" b="1" spc="-40" dirty="0">
                <a:latin typeface="Arial"/>
                <a:cs typeface="Arial"/>
              </a:rPr>
              <a:t> </a:t>
            </a:r>
            <a:r>
              <a:rPr sz="1800" b="1" dirty="0">
                <a:latin typeface="Arial"/>
                <a:cs typeface="Arial"/>
              </a:rPr>
              <a:t>a</a:t>
            </a:r>
            <a:r>
              <a:rPr sz="1800" b="1" spc="-5" dirty="0">
                <a:latin typeface="Arial"/>
                <a:cs typeface="Arial"/>
              </a:rPr>
              <a:t> page-replacement</a:t>
            </a:r>
            <a:r>
              <a:rPr sz="1800" b="1" spc="-15" dirty="0">
                <a:latin typeface="Arial"/>
                <a:cs typeface="Arial"/>
              </a:rPr>
              <a:t> </a:t>
            </a:r>
            <a:r>
              <a:rPr sz="1800" b="1" spc="-5" dirty="0">
                <a:latin typeface="Arial"/>
                <a:cs typeface="Arial"/>
              </a:rPr>
              <a:t>algorithm</a:t>
            </a:r>
            <a:r>
              <a:rPr sz="1800" b="1" spc="-85" dirty="0">
                <a:latin typeface="Arial"/>
                <a:cs typeface="Arial"/>
              </a:rPr>
              <a:t> </a:t>
            </a:r>
            <a:r>
              <a:rPr sz="1800" b="1" dirty="0">
                <a:latin typeface="Arial"/>
                <a:cs typeface="Arial"/>
              </a:rPr>
              <a:t>to</a:t>
            </a:r>
            <a:r>
              <a:rPr sz="1800" b="1" spc="10" dirty="0">
                <a:latin typeface="Arial"/>
                <a:cs typeface="Arial"/>
              </a:rPr>
              <a:t> </a:t>
            </a:r>
            <a:r>
              <a:rPr sz="1800" b="1" spc="-5" dirty="0">
                <a:latin typeface="Arial"/>
                <a:cs typeface="Arial"/>
              </a:rPr>
              <a:t>select</a:t>
            </a:r>
            <a:r>
              <a:rPr sz="1800" b="1" spc="-40" dirty="0">
                <a:latin typeface="Arial"/>
                <a:cs typeface="Arial"/>
              </a:rPr>
              <a:t> </a:t>
            </a:r>
            <a:r>
              <a:rPr sz="1800" b="1" dirty="0">
                <a:latin typeface="Arial"/>
                <a:cs typeface="Arial"/>
              </a:rPr>
              <a:t>a</a:t>
            </a:r>
            <a:r>
              <a:rPr sz="1800" b="1" spc="10" dirty="0">
                <a:latin typeface="Arial"/>
                <a:cs typeface="Arial"/>
              </a:rPr>
              <a:t> </a:t>
            </a:r>
            <a:r>
              <a:rPr sz="1800" b="1" i="1" spc="-5" dirty="0">
                <a:latin typeface="Arial"/>
                <a:cs typeface="Arial"/>
              </a:rPr>
              <a:t>victim</a:t>
            </a:r>
            <a:endParaRPr sz="1800">
              <a:latin typeface="Arial"/>
              <a:cs typeface="Arial"/>
            </a:endParaRPr>
          </a:p>
          <a:p>
            <a:pPr marL="905510" lvl="1" indent="-143510">
              <a:lnSpc>
                <a:spcPts val="2100"/>
              </a:lnSpc>
              <a:buFont typeface="Arial MT"/>
              <a:buChar char="-"/>
              <a:tabLst>
                <a:tab pos="906144" algn="l"/>
              </a:tabLst>
            </a:pPr>
            <a:r>
              <a:rPr sz="1800" b="1" spc="-5" dirty="0">
                <a:latin typeface="Arial"/>
                <a:cs typeface="Arial"/>
              </a:rPr>
              <a:t>Write</a:t>
            </a:r>
            <a:r>
              <a:rPr sz="1800" b="1" spc="-65" dirty="0">
                <a:latin typeface="Arial"/>
                <a:cs typeface="Arial"/>
              </a:rPr>
              <a:t> </a:t>
            </a:r>
            <a:r>
              <a:rPr sz="1800" b="1" spc="-5" dirty="0">
                <a:latin typeface="Arial"/>
                <a:cs typeface="Arial"/>
              </a:rPr>
              <a:t>the</a:t>
            </a:r>
            <a:r>
              <a:rPr sz="1800" b="1" spc="-10" dirty="0">
                <a:latin typeface="Arial"/>
                <a:cs typeface="Arial"/>
              </a:rPr>
              <a:t> </a:t>
            </a:r>
            <a:r>
              <a:rPr sz="1800" b="1" spc="-5" dirty="0">
                <a:latin typeface="Arial"/>
                <a:cs typeface="Arial"/>
              </a:rPr>
              <a:t>victim</a:t>
            </a:r>
            <a:r>
              <a:rPr sz="1800" b="1" spc="-35" dirty="0">
                <a:latin typeface="Arial"/>
                <a:cs typeface="Arial"/>
              </a:rPr>
              <a:t> </a:t>
            </a:r>
            <a:r>
              <a:rPr sz="1800" b="1" dirty="0">
                <a:latin typeface="Arial"/>
                <a:cs typeface="Arial"/>
              </a:rPr>
              <a:t>page</a:t>
            </a:r>
            <a:r>
              <a:rPr sz="1800" b="1" spc="-30" dirty="0">
                <a:latin typeface="Arial"/>
                <a:cs typeface="Arial"/>
              </a:rPr>
              <a:t> </a:t>
            </a:r>
            <a:r>
              <a:rPr sz="1800" b="1" dirty="0">
                <a:latin typeface="Arial"/>
                <a:cs typeface="Arial"/>
              </a:rPr>
              <a:t>to </a:t>
            </a:r>
            <a:r>
              <a:rPr sz="1800" b="1" spc="-5" dirty="0">
                <a:latin typeface="Arial"/>
                <a:cs typeface="Arial"/>
              </a:rPr>
              <a:t>the</a:t>
            </a:r>
            <a:r>
              <a:rPr sz="1800" b="1" spc="-10" dirty="0">
                <a:latin typeface="Arial"/>
                <a:cs typeface="Arial"/>
              </a:rPr>
              <a:t> </a:t>
            </a:r>
            <a:r>
              <a:rPr sz="1800" b="1" dirty="0">
                <a:latin typeface="Arial"/>
                <a:cs typeface="Arial"/>
              </a:rPr>
              <a:t>backing</a:t>
            </a:r>
            <a:r>
              <a:rPr sz="1800" b="1" spc="-60" dirty="0">
                <a:latin typeface="Arial"/>
                <a:cs typeface="Arial"/>
              </a:rPr>
              <a:t> </a:t>
            </a:r>
            <a:r>
              <a:rPr sz="1800" b="1" dirty="0">
                <a:latin typeface="Arial"/>
                <a:cs typeface="Arial"/>
              </a:rPr>
              <a:t>store</a:t>
            </a:r>
            <a:endParaRPr sz="1800">
              <a:latin typeface="Arial"/>
              <a:cs typeface="Arial"/>
            </a:endParaRPr>
          </a:p>
          <a:p>
            <a:pPr marL="512445" indent="-257175">
              <a:lnSpc>
                <a:spcPts val="2135"/>
              </a:lnSpc>
              <a:buAutoNum type="arabicPeriod"/>
              <a:tabLst>
                <a:tab pos="513080" algn="l"/>
              </a:tabLst>
            </a:pPr>
            <a:r>
              <a:rPr sz="1800" b="1" dirty="0">
                <a:latin typeface="Arial"/>
                <a:cs typeface="Arial"/>
              </a:rPr>
              <a:t>Read</a:t>
            </a:r>
            <a:r>
              <a:rPr sz="1800" b="1" spc="-45" dirty="0">
                <a:latin typeface="Arial"/>
                <a:cs typeface="Arial"/>
              </a:rPr>
              <a:t> </a:t>
            </a:r>
            <a:r>
              <a:rPr sz="1800" b="1" spc="-5" dirty="0">
                <a:latin typeface="Arial"/>
                <a:cs typeface="Arial"/>
              </a:rPr>
              <a:t>the</a:t>
            </a:r>
            <a:r>
              <a:rPr sz="1800" b="1" spc="-10" dirty="0">
                <a:latin typeface="Arial"/>
                <a:cs typeface="Arial"/>
              </a:rPr>
              <a:t> </a:t>
            </a:r>
            <a:r>
              <a:rPr sz="1800" b="1" dirty="0">
                <a:latin typeface="Arial"/>
                <a:cs typeface="Arial"/>
              </a:rPr>
              <a:t>desired</a:t>
            </a:r>
            <a:r>
              <a:rPr sz="1800" b="1" spc="-35" dirty="0">
                <a:latin typeface="Arial"/>
                <a:cs typeface="Arial"/>
              </a:rPr>
              <a:t> </a:t>
            </a:r>
            <a:r>
              <a:rPr sz="1800" b="1" dirty="0">
                <a:latin typeface="Arial"/>
                <a:cs typeface="Arial"/>
              </a:rPr>
              <a:t>page</a:t>
            </a:r>
            <a:r>
              <a:rPr sz="1800" b="1" spc="-50" dirty="0">
                <a:latin typeface="Arial"/>
                <a:cs typeface="Arial"/>
              </a:rPr>
              <a:t> </a:t>
            </a:r>
            <a:r>
              <a:rPr sz="1800" b="1" dirty="0">
                <a:latin typeface="Arial"/>
                <a:cs typeface="Arial"/>
              </a:rPr>
              <a:t>into</a:t>
            </a:r>
            <a:r>
              <a:rPr sz="1800" b="1" spc="10" dirty="0">
                <a:latin typeface="Arial"/>
                <a:cs typeface="Arial"/>
              </a:rPr>
              <a:t> </a:t>
            </a:r>
            <a:r>
              <a:rPr sz="1800" b="1" spc="-5" dirty="0">
                <a:latin typeface="Arial"/>
                <a:cs typeface="Arial"/>
              </a:rPr>
              <a:t>the</a:t>
            </a:r>
            <a:r>
              <a:rPr sz="1800" b="1" spc="-35" dirty="0">
                <a:latin typeface="Arial"/>
                <a:cs typeface="Arial"/>
              </a:rPr>
              <a:t> </a:t>
            </a:r>
            <a:r>
              <a:rPr sz="1800" b="1" spc="-10" dirty="0">
                <a:latin typeface="Arial"/>
                <a:cs typeface="Arial"/>
              </a:rPr>
              <a:t>(newly)</a:t>
            </a:r>
            <a:r>
              <a:rPr sz="1800" b="1" spc="35" dirty="0">
                <a:latin typeface="Arial"/>
                <a:cs typeface="Arial"/>
              </a:rPr>
              <a:t> </a:t>
            </a:r>
            <a:r>
              <a:rPr sz="1800" b="1" spc="-5" dirty="0">
                <a:latin typeface="Arial"/>
                <a:cs typeface="Arial"/>
              </a:rPr>
              <a:t>free</a:t>
            </a:r>
            <a:r>
              <a:rPr sz="1800" b="1" spc="-35" dirty="0">
                <a:latin typeface="Arial"/>
                <a:cs typeface="Arial"/>
              </a:rPr>
              <a:t> </a:t>
            </a:r>
            <a:r>
              <a:rPr sz="1800" b="1" dirty="0">
                <a:latin typeface="Arial"/>
                <a:cs typeface="Arial"/>
              </a:rPr>
              <a:t>frame</a:t>
            </a:r>
            <a:endParaRPr sz="1800">
              <a:latin typeface="Arial"/>
              <a:cs typeface="Arial"/>
            </a:endParaRPr>
          </a:p>
        </p:txBody>
      </p:sp>
      <p:sp>
        <p:nvSpPr>
          <p:cNvPr id="15" name="object 15"/>
          <p:cNvSpPr txBox="1"/>
          <p:nvPr/>
        </p:nvSpPr>
        <p:spPr>
          <a:xfrm>
            <a:off x="649020" y="3336112"/>
            <a:ext cx="295338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4.</a:t>
            </a:r>
            <a:r>
              <a:rPr sz="1800" b="1" spc="-10" dirty="0">
                <a:latin typeface="Arial"/>
                <a:cs typeface="Arial"/>
              </a:rPr>
              <a:t> </a:t>
            </a:r>
            <a:r>
              <a:rPr sz="1800" b="1" dirty="0">
                <a:latin typeface="Arial"/>
                <a:cs typeface="Arial"/>
              </a:rPr>
              <a:t>Restart</a:t>
            </a:r>
            <a:r>
              <a:rPr sz="1800" b="1" spc="-65" dirty="0">
                <a:latin typeface="Arial"/>
                <a:cs typeface="Arial"/>
              </a:rPr>
              <a:t> </a:t>
            </a:r>
            <a:r>
              <a:rPr sz="1800" b="1" dirty="0">
                <a:latin typeface="Arial"/>
                <a:cs typeface="Arial"/>
              </a:rPr>
              <a:t>the</a:t>
            </a:r>
            <a:r>
              <a:rPr sz="1800" b="1" spc="-50" dirty="0">
                <a:latin typeface="Arial"/>
                <a:cs typeface="Arial"/>
              </a:rPr>
              <a:t> </a:t>
            </a:r>
            <a:r>
              <a:rPr sz="1800" b="1" dirty="0">
                <a:latin typeface="Arial"/>
                <a:cs typeface="Arial"/>
              </a:rPr>
              <a:t>user</a:t>
            </a:r>
            <a:r>
              <a:rPr sz="1800" b="1" spc="-60" dirty="0">
                <a:latin typeface="Arial"/>
                <a:cs typeface="Arial"/>
              </a:rPr>
              <a:t> </a:t>
            </a:r>
            <a:r>
              <a:rPr sz="1800" b="1" dirty="0">
                <a:latin typeface="Arial"/>
                <a:cs typeface="Arial"/>
              </a:rPr>
              <a:t>process</a:t>
            </a:r>
            <a:endParaRPr sz="1800">
              <a:latin typeface="Arial"/>
              <a:cs typeface="Arial"/>
            </a:endParaRPr>
          </a:p>
        </p:txBody>
      </p:sp>
      <p:sp>
        <p:nvSpPr>
          <p:cNvPr id="16" name="object 16"/>
          <p:cNvSpPr txBox="1"/>
          <p:nvPr/>
        </p:nvSpPr>
        <p:spPr>
          <a:xfrm>
            <a:off x="2347086" y="3804665"/>
            <a:ext cx="508000" cy="238125"/>
          </a:xfrm>
          <a:prstGeom prst="rect">
            <a:avLst/>
          </a:prstGeom>
        </p:spPr>
        <p:txBody>
          <a:bodyPr vert="horz" wrap="square" lIns="0" tIns="11430" rIns="0" bIns="0" rtlCol="0">
            <a:spAutoFit/>
          </a:bodyPr>
          <a:lstStyle/>
          <a:p>
            <a:pPr marL="12700">
              <a:lnSpc>
                <a:spcPct val="100000"/>
              </a:lnSpc>
              <a:spcBef>
                <a:spcPts val="90"/>
              </a:spcBef>
            </a:pPr>
            <a:r>
              <a:rPr sz="1400" b="1" spc="-15" dirty="0">
                <a:latin typeface="Arial"/>
                <a:cs typeface="Arial"/>
              </a:rPr>
              <a:t>f</a:t>
            </a:r>
            <a:r>
              <a:rPr sz="1400" b="1" dirty="0">
                <a:latin typeface="Arial"/>
                <a:cs typeface="Arial"/>
              </a:rPr>
              <a:t>r</a:t>
            </a:r>
            <a:r>
              <a:rPr sz="1400" b="1" spc="-15" dirty="0">
                <a:latin typeface="Arial"/>
                <a:cs typeface="Arial"/>
              </a:rPr>
              <a:t>a</a:t>
            </a:r>
            <a:r>
              <a:rPr sz="1400" b="1" spc="-5" dirty="0">
                <a:latin typeface="Arial"/>
                <a:cs typeface="Arial"/>
              </a:rPr>
              <a:t>me</a:t>
            </a:r>
            <a:endParaRPr sz="1400">
              <a:latin typeface="Arial"/>
              <a:cs typeface="Arial"/>
            </a:endParaRPr>
          </a:p>
        </p:txBody>
      </p:sp>
      <p:sp>
        <p:nvSpPr>
          <p:cNvPr id="17" name="object 17"/>
          <p:cNvSpPr txBox="1"/>
          <p:nvPr/>
        </p:nvSpPr>
        <p:spPr>
          <a:xfrm>
            <a:off x="2963036" y="3605021"/>
            <a:ext cx="834390" cy="425450"/>
          </a:xfrm>
          <a:prstGeom prst="rect">
            <a:avLst/>
          </a:prstGeom>
        </p:spPr>
        <p:txBody>
          <a:bodyPr vert="horz" wrap="square" lIns="0" tIns="38735" rIns="0" bIns="0" rtlCol="0">
            <a:spAutoFit/>
          </a:bodyPr>
          <a:lstStyle/>
          <a:p>
            <a:pPr marL="12700" marR="5080">
              <a:lnSpc>
                <a:spcPts val="1480"/>
              </a:lnSpc>
              <a:spcBef>
                <a:spcPts val="305"/>
              </a:spcBef>
            </a:pPr>
            <a:r>
              <a:rPr sz="1400" b="1" spc="-20" dirty="0">
                <a:latin typeface="Arial"/>
                <a:cs typeface="Arial"/>
              </a:rPr>
              <a:t>valid/ </a:t>
            </a:r>
            <a:r>
              <a:rPr sz="1400" b="1" spc="-15" dirty="0">
                <a:latin typeface="Arial"/>
                <a:cs typeface="Arial"/>
              </a:rPr>
              <a:t> </a:t>
            </a:r>
            <a:r>
              <a:rPr sz="1400" b="1" spc="-5" dirty="0">
                <a:latin typeface="Arial"/>
                <a:cs typeface="Arial"/>
              </a:rPr>
              <a:t>i</a:t>
            </a:r>
            <a:r>
              <a:rPr sz="1400" b="1" spc="-20" dirty="0">
                <a:latin typeface="Arial"/>
                <a:cs typeface="Arial"/>
              </a:rPr>
              <a:t>n</a:t>
            </a:r>
            <a:r>
              <a:rPr sz="1400" b="1" spc="-40" dirty="0">
                <a:latin typeface="Arial"/>
                <a:cs typeface="Arial"/>
              </a:rPr>
              <a:t>v</a:t>
            </a:r>
            <a:r>
              <a:rPr sz="1400" b="1" spc="-15" dirty="0">
                <a:latin typeface="Arial"/>
                <a:cs typeface="Arial"/>
              </a:rPr>
              <a:t>a</a:t>
            </a:r>
            <a:r>
              <a:rPr sz="1400" b="1" spc="-5" dirty="0">
                <a:latin typeface="Arial"/>
                <a:cs typeface="Arial"/>
              </a:rPr>
              <a:t>l</a:t>
            </a:r>
            <a:r>
              <a:rPr sz="1400" b="1" spc="-15" dirty="0">
                <a:latin typeface="Arial"/>
                <a:cs typeface="Arial"/>
              </a:rPr>
              <a:t>i</a:t>
            </a:r>
            <a:r>
              <a:rPr sz="1400" b="1" spc="-5" dirty="0">
                <a:latin typeface="Arial"/>
                <a:cs typeface="Arial"/>
              </a:rPr>
              <a:t>d</a:t>
            </a:r>
            <a:r>
              <a:rPr sz="1400" b="1" spc="-65" dirty="0">
                <a:latin typeface="Arial"/>
                <a:cs typeface="Arial"/>
              </a:rPr>
              <a:t> </a:t>
            </a:r>
            <a:r>
              <a:rPr sz="1400" b="1" spc="-20" dirty="0">
                <a:latin typeface="Arial"/>
                <a:cs typeface="Arial"/>
              </a:rPr>
              <a:t>b</a:t>
            </a:r>
            <a:r>
              <a:rPr sz="1400" b="1" spc="-5" dirty="0">
                <a:latin typeface="Arial"/>
                <a:cs typeface="Arial"/>
              </a:rPr>
              <a:t>it</a:t>
            </a:r>
            <a:endParaRPr sz="1400">
              <a:latin typeface="Arial"/>
              <a:cs typeface="Arial"/>
            </a:endParaRPr>
          </a:p>
        </p:txBody>
      </p:sp>
      <p:sp>
        <p:nvSpPr>
          <p:cNvPr id="18" name="object 18"/>
          <p:cNvSpPr txBox="1"/>
          <p:nvPr/>
        </p:nvSpPr>
        <p:spPr>
          <a:xfrm>
            <a:off x="2407411" y="5559958"/>
            <a:ext cx="886460" cy="238125"/>
          </a:xfrm>
          <a:prstGeom prst="rect">
            <a:avLst/>
          </a:prstGeom>
        </p:spPr>
        <p:txBody>
          <a:bodyPr vert="horz" wrap="square" lIns="0" tIns="11430" rIns="0" bIns="0" rtlCol="0">
            <a:spAutoFit/>
          </a:bodyPr>
          <a:lstStyle/>
          <a:p>
            <a:pPr marL="12700">
              <a:lnSpc>
                <a:spcPct val="100000"/>
              </a:lnSpc>
              <a:spcBef>
                <a:spcPts val="90"/>
              </a:spcBef>
            </a:pPr>
            <a:r>
              <a:rPr sz="1400" b="1" spc="-20" dirty="0">
                <a:latin typeface="Arial"/>
                <a:cs typeface="Arial"/>
              </a:rPr>
              <a:t>p</a:t>
            </a:r>
            <a:r>
              <a:rPr sz="1400" b="1" spc="-15" dirty="0">
                <a:latin typeface="Arial"/>
                <a:cs typeface="Arial"/>
              </a:rPr>
              <a:t>a</a:t>
            </a:r>
            <a:r>
              <a:rPr sz="1400" b="1" spc="-20" dirty="0">
                <a:latin typeface="Arial"/>
                <a:cs typeface="Arial"/>
              </a:rPr>
              <a:t>g</a:t>
            </a:r>
            <a:r>
              <a:rPr sz="1400" b="1" spc="-5" dirty="0">
                <a:latin typeface="Arial"/>
                <a:cs typeface="Arial"/>
              </a:rPr>
              <a:t>e</a:t>
            </a:r>
            <a:r>
              <a:rPr sz="1400" b="1" spc="-60" dirty="0">
                <a:latin typeface="Arial"/>
                <a:cs typeface="Arial"/>
              </a:rPr>
              <a:t> </a:t>
            </a:r>
            <a:r>
              <a:rPr sz="1400" b="1" spc="-15" dirty="0">
                <a:latin typeface="Arial"/>
                <a:cs typeface="Arial"/>
              </a:rPr>
              <a:t>ta</a:t>
            </a:r>
            <a:r>
              <a:rPr sz="1400" b="1" spc="-20" dirty="0">
                <a:latin typeface="Arial"/>
                <a:cs typeface="Arial"/>
              </a:rPr>
              <a:t>b</a:t>
            </a:r>
            <a:r>
              <a:rPr sz="1400" b="1" spc="-5" dirty="0">
                <a:latin typeface="Arial"/>
                <a:cs typeface="Arial"/>
              </a:rPr>
              <a:t>le</a:t>
            </a:r>
            <a:endParaRPr sz="1400">
              <a:latin typeface="Arial"/>
              <a:cs typeface="Arial"/>
            </a:endParaRPr>
          </a:p>
        </p:txBody>
      </p:sp>
      <p:pic>
        <p:nvPicPr>
          <p:cNvPr id="19" name="object 19"/>
          <p:cNvPicPr/>
          <p:nvPr/>
        </p:nvPicPr>
        <p:blipFill>
          <a:blip r:embed="rId3" cstate="print"/>
          <a:stretch>
            <a:fillRect/>
          </a:stretch>
        </p:blipFill>
        <p:spPr>
          <a:xfrm>
            <a:off x="3410711" y="4956047"/>
            <a:ext cx="210312" cy="201168"/>
          </a:xfrm>
          <a:prstGeom prst="rect">
            <a:avLst/>
          </a:prstGeom>
        </p:spPr>
      </p:pic>
      <p:sp>
        <p:nvSpPr>
          <p:cNvPr id="20" name="object 20"/>
          <p:cNvSpPr txBox="1"/>
          <p:nvPr/>
        </p:nvSpPr>
        <p:spPr>
          <a:xfrm>
            <a:off x="3452621" y="4513529"/>
            <a:ext cx="1078230" cy="1156335"/>
          </a:xfrm>
          <a:prstGeom prst="rect">
            <a:avLst/>
          </a:prstGeom>
        </p:spPr>
        <p:txBody>
          <a:bodyPr vert="horz" wrap="square" lIns="0" tIns="12065" rIns="0" bIns="0" rtlCol="0">
            <a:spAutoFit/>
          </a:bodyPr>
          <a:lstStyle/>
          <a:p>
            <a:pPr marL="12700">
              <a:lnSpc>
                <a:spcPts val="1535"/>
              </a:lnSpc>
              <a:spcBef>
                <a:spcPts val="95"/>
              </a:spcBef>
            </a:pPr>
            <a:r>
              <a:rPr sz="2100" b="1" spc="-7" baseline="23809" dirty="0">
                <a:latin typeface="Arial"/>
                <a:cs typeface="Arial"/>
              </a:rPr>
              <a:t>2</a:t>
            </a:r>
            <a:r>
              <a:rPr sz="2100" b="1" spc="419" baseline="23809" dirty="0">
                <a:latin typeface="Arial"/>
                <a:cs typeface="Arial"/>
              </a:rPr>
              <a:t> </a:t>
            </a:r>
            <a:r>
              <a:rPr sz="1400" b="1" spc="-15" dirty="0">
                <a:latin typeface="Arial"/>
                <a:cs typeface="Arial"/>
              </a:rPr>
              <a:t>change</a:t>
            </a:r>
            <a:r>
              <a:rPr sz="1400" b="1" spc="-60" dirty="0">
                <a:latin typeface="Arial"/>
                <a:cs typeface="Arial"/>
              </a:rPr>
              <a:t> </a:t>
            </a:r>
            <a:r>
              <a:rPr sz="1400" b="1" spc="-10" dirty="0">
                <a:latin typeface="Arial"/>
                <a:cs typeface="Arial"/>
              </a:rPr>
              <a:t>to</a:t>
            </a:r>
            <a:endParaRPr sz="1400">
              <a:latin typeface="Arial"/>
              <a:cs typeface="Arial"/>
            </a:endParaRPr>
          </a:p>
          <a:p>
            <a:pPr marL="210820">
              <a:lnSpc>
                <a:spcPts val="1535"/>
              </a:lnSpc>
            </a:pPr>
            <a:r>
              <a:rPr sz="1400" b="1" spc="-15" dirty="0">
                <a:latin typeface="Arial"/>
                <a:cs typeface="Arial"/>
              </a:rPr>
              <a:t>invalid</a:t>
            </a:r>
            <a:endParaRPr sz="1400">
              <a:latin typeface="Arial"/>
              <a:cs typeface="Arial"/>
            </a:endParaRPr>
          </a:p>
          <a:p>
            <a:pPr marL="21590">
              <a:lnSpc>
                <a:spcPts val="1560"/>
              </a:lnSpc>
              <a:spcBef>
                <a:spcPts val="20"/>
              </a:spcBef>
            </a:pPr>
            <a:r>
              <a:rPr sz="1400" b="1" spc="-5" dirty="0">
                <a:latin typeface="Arial"/>
                <a:cs typeface="Arial"/>
              </a:rPr>
              <a:t>4</a:t>
            </a:r>
            <a:endParaRPr sz="1400">
              <a:latin typeface="Arial"/>
              <a:cs typeface="Arial"/>
            </a:endParaRPr>
          </a:p>
          <a:p>
            <a:pPr marL="186055" marR="5080">
              <a:lnSpc>
                <a:spcPct val="80100"/>
              </a:lnSpc>
              <a:spcBef>
                <a:spcPts val="215"/>
              </a:spcBef>
            </a:pPr>
            <a:r>
              <a:rPr sz="1400" b="1" dirty="0">
                <a:latin typeface="Arial"/>
                <a:cs typeface="Arial"/>
              </a:rPr>
              <a:t>r</a:t>
            </a:r>
            <a:r>
              <a:rPr sz="1400" b="1" spc="-15" dirty="0">
                <a:latin typeface="Arial"/>
                <a:cs typeface="Arial"/>
              </a:rPr>
              <a:t>ese</a:t>
            </a:r>
            <a:r>
              <a:rPr sz="1400" b="1" spc="-5" dirty="0">
                <a:latin typeface="Arial"/>
                <a:cs typeface="Arial"/>
              </a:rPr>
              <a:t>t</a:t>
            </a:r>
            <a:r>
              <a:rPr sz="1400" b="1" spc="-15" dirty="0">
                <a:latin typeface="Arial"/>
                <a:cs typeface="Arial"/>
              </a:rPr>
              <a:t> </a:t>
            </a:r>
            <a:r>
              <a:rPr sz="1400" b="1" spc="-20" dirty="0">
                <a:latin typeface="Arial"/>
                <a:cs typeface="Arial"/>
              </a:rPr>
              <a:t>p</a:t>
            </a:r>
            <a:r>
              <a:rPr sz="1400" b="1" spc="-15" dirty="0">
                <a:latin typeface="Arial"/>
                <a:cs typeface="Arial"/>
              </a:rPr>
              <a:t>a</a:t>
            </a:r>
            <a:r>
              <a:rPr sz="1400" b="1" spc="-20" dirty="0">
                <a:latin typeface="Arial"/>
                <a:cs typeface="Arial"/>
              </a:rPr>
              <a:t>g</a:t>
            </a:r>
            <a:r>
              <a:rPr sz="1400" b="1" spc="-5" dirty="0">
                <a:latin typeface="Arial"/>
                <a:cs typeface="Arial"/>
              </a:rPr>
              <a:t>e  </a:t>
            </a:r>
            <a:r>
              <a:rPr sz="1400" b="1" spc="-10" dirty="0">
                <a:latin typeface="Arial"/>
                <a:cs typeface="Arial"/>
              </a:rPr>
              <a:t>table </a:t>
            </a:r>
            <a:r>
              <a:rPr sz="1400" b="1" spc="-15" dirty="0">
                <a:latin typeface="Arial"/>
                <a:cs typeface="Arial"/>
              </a:rPr>
              <a:t>for </a:t>
            </a:r>
            <a:r>
              <a:rPr sz="1400" b="1" spc="-10" dirty="0">
                <a:latin typeface="Arial"/>
                <a:cs typeface="Arial"/>
              </a:rPr>
              <a:t> </a:t>
            </a:r>
            <a:r>
              <a:rPr sz="1400" b="1" spc="-15" dirty="0">
                <a:latin typeface="Arial"/>
                <a:cs typeface="Arial"/>
              </a:rPr>
              <a:t>new</a:t>
            </a:r>
            <a:r>
              <a:rPr sz="1400" b="1" spc="-70" dirty="0">
                <a:latin typeface="Arial"/>
                <a:cs typeface="Arial"/>
              </a:rPr>
              <a:t> </a:t>
            </a:r>
            <a:r>
              <a:rPr sz="1400" b="1" spc="-15" dirty="0">
                <a:latin typeface="Arial"/>
                <a:cs typeface="Arial"/>
              </a:rPr>
              <a:t>page</a:t>
            </a:r>
            <a:endParaRPr sz="1400">
              <a:latin typeface="Arial"/>
              <a:cs typeface="Arial"/>
            </a:endParaRPr>
          </a:p>
        </p:txBody>
      </p:sp>
      <p:graphicFrame>
        <p:nvGraphicFramePr>
          <p:cNvPr id="21" name="object 21"/>
          <p:cNvGraphicFramePr>
            <a:graphicFrameLocks noGrp="1"/>
          </p:cNvGraphicFramePr>
          <p:nvPr/>
        </p:nvGraphicFramePr>
        <p:xfrm>
          <a:off x="4687887" y="3608387"/>
          <a:ext cx="809625" cy="2616200"/>
        </p:xfrm>
        <a:graphic>
          <a:graphicData uri="http://schemas.openxmlformats.org/drawingml/2006/table">
            <a:tbl>
              <a:tblPr firstRow="1" bandRow="1">
                <a:tableStyleId>{2D5ABB26-0587-4C30-8999-92F81FD0307C}</a:tableStyleId>
              </a:tblPr>
              <a:tblGrid>
                <a:gridCol w="809625">
                  <a:extLst>
                    <a:ext uri="{9D8B030D-6E8A-4147-A177-3AD203B41FA5}">
                      <a16:colId xmlns:a16="http://schemas.microsoft.com/office/drawing/2014/main" xmlns="" val="20000"/>
                    </a:ext>
                  </a:extLst>
                </a:gridCol>
              </a:tblGrid>
              <a:tr h="965200">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33299">
                <a:tc>
                  <a:txBody>
                    <a:bodyPr/>
                    <a:lstStyle/>
                    <a:p>
                      <a:pPr marL="166370">
                        <a:lnSpc>
                          <a:spcPct val="100000"/>
                        </a:lnSpc>
                        <a:spcBef>
                          <a:spcPts val="30"/>
                        </a:spcBef>
                      </a:pPr>
                      <a:r>
                        <a:rPr sz="1400" b="1" spc="-15" dirty="0">
                          <a:latin typeface="Arial"/>
                          <a:cs typeface="Arial"/>
                        </a:rPr>
                        <a:t>victim</a:t>
                      </a:r>
                      <a:endParaRPr sz="1400">
                        <a:latin typeface="Arial"/>
                        <a:cs typeface="Arial"/>
                      </a:endParaRPr>
                    </a:p>
                  </a:txBody>
                  <a:tcPr marL="0" marR="0" marT="38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417701">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22" name="object 22"/>
          <p:cNvGrpSpPr/>
          <p:nvPr/>
        </p:nvGrpSpPr>
        <p:grpSpPr>
          <a:xfrm>
            <a:off x="5513641" y="4209288"/>
            <a:ext cx="1975485" cy="902335"/>
            <a:chOff x="5513641" y="4209288"/>
            <a:chExt cx="1975485" cy="902335"/>
          </a:xfrm>
        </p:grpSpPr>
        <p:pic>
          <p:nvPicPr>
            <p:cNvPr id="23" name="object 23"/>
            <p:cNvPicPr/>
            <p:nvPr/>
          </p:nvPicPr>
          <p:blipFill>
            <a:blip r:embed="rId4" cstate="print"/>
            <a:stretch>
              <a:fillRect/>
            </a:stretch>
          </p:blipFill>
          <p:spPr>
            <a:xfrm>
              <a:off x="6620255" y="4355592"/>
              <a:ext cx="115824" cy="73151"/>
            </a:xfrm>
            <a:prstGeom prst="rect">
              <a:avLst/>
            </a:prstGeom>
          </p:spPr>
        </p:pic>
        <p:sp>
          <p:nvSpPr>
            <p:cNvPr id="24" name="object 24"/>
            <p:cNvSpPr/>
            <p:nvPr/>
          </p:nvSpPr>
          <p:spPr>
            <a:xfrm>
              <a:off x="5526023" y="4322000"/>
              <a:ext cx="1950720" cy="777240"/>
            </a:xfrm>
            <a:custGeom>
              <a:avLst/>
              <a:gdLst/>
              <a:ahLst/>
              <a:cxnLst/>
              <a:rect l="l" t="t" r="r" b="b"/>
              <a:pathLst>
                <a:path w="1950720" h="777239">
                  <a:moveTo>
                    <a:pt x="0" y="347281"/>
                  </a:moveTo>
                  <a:lnTo>
                    <a:pt x="1090929" y="67119"/>
                  </a:lnTo>
                </a:path>
                <a:path w="1950720" h="777239">
                  <a:moveTo>
                    <a:pt x="1213103" y="150939"/>
                  </a:moveTo>
                  <a:lnTo>
                    <a:pt x="1397507" y="150939"/>
                  </a:lnTo>
                  <a:lnTo>
                    <a:pt x="1397507" y="0"/>
                  </a:lnTo>
                  <a:lnTo>
                    <a:pt x="1213103" y="0"/>
                  </a:lnTo>
                  <a:lnTo>
                    <a:pt x="1213103" y="150939"/>
                  </a:lnTo>
                  <a:close/>
                </a:path>
                <a:path w="1950720" h="777239">
                  <a:moveTo>
                    <a:pt x="1766316" y="776922"/>
                  </a:moveTo>
                  <a:lnTo>
                    <a:pt x="1950720" y="776922"/>
                  </a:lnTo>
                  <a:lnTo>
                    <a:pt x="1950720" y="625983"/>
                  </a:lnTo>
                  <a:lnTo>
                    <a:pt x="1766316" y="625983"/>
                  </a:lnTo>
                  <a:lnTo>
                    <a:pt x="1766316" y="776922"/>
                  </a:lnTo>
                  <a:close/>
                </a:path>
              </a:pathLst>
            </a:custGeom>
            <a:ln w="24384">
              <a:solidFill>
                <a:srgbClr val="000000"/>
              </a:solidFill>
            </a:ln>
          </p:spPr>
          <p:txBody>
            <a:bodyPr wrap="square" lIns="0" tIns="0" rIns="0" bIns="0" rtlCol="0"/>
            <a:lstStyle/>
            <a:p>
              <a:endParaRPr/>
            </a:p>
          </p:txBody>
        </p:sp>
        <p:pic>
          <p:nvPicPr>
            <p:cNvPr id="25" name="object 25"/>
            <p:cNvPicPr/>
            <p:nvPr/>
          </p:nvPicPr>
          <p:blipFill>
            <a:blip r:embed="rId5" cstate="print"/>
            <a:stretch>
              <a:fillRect/>
            </a:stretch>
          </p:blipFill>
          <p:spPr>
            <a:xfrm>
              <a:off x="5544311" y="4739640"/>
              <a:ext cx="115824" cy="76200"/>
            </a:xfrm>
            <a:prstGeom prst="rect">
              <a:avLst/>
            </a:prstGeom>
          </p:spPr>
        </p:pic>
        <p:sp>
          <p:nvSpPr>
            <p:cNvPr id="26" name="object 26"/>
            <p:cNvSpPr/>
            <p:nvPr/>
          </p:nvSpPr>
          <p:spPr>
            <a:xfrm>
              <a:off x="5623559" y="4782312"/>
              <a:ext cx="1670685" cy="292735"/>
            </a:xfrm>
            <a:custGeom>
              <a:avLst/>
              <a:gdLst/>
              <a:ahLst/>
              <a:cxnLst/>
              <a:rect l="l" t="t" r="r" b="b"/>
              <a:pathLst>
                <a:path w="1670684" h="292735">
                  <a:moveTo>
                    <a:pt x="1670304" y="292607"/>
                  </a:moveTo>
                  <a:lnTo>
                    <a:pt x="0" y="0"/>
                  </a:lnTo>
                </a:path>
              </a:pathLst>
            </a:custGeom>
            <a:ln w="24384">
              <a:solidFill>
                <a:srgbClr val="000000"/>
              </a:solidFill>
            </a:ln>
          </p:spPr>
          <p:txBody>
            <a:bodyPr wrap="square" lIns="0" tIns="0" rIns="0" bIns="0" rtlCol="0"/>
            <a:lstStyle/>
            <a:p>
              <a:endParaRPr/>
            </a:p>
          </p:txBody>
        </p:sp>
        <p:pic>
          <p:nvPicPr>
            <p:cNvPr id="27" name="object 27"/>
            <p:cNvPicPr/>
            <p:nvPr/>
          </p:nvPicPr>
          <p:blipFill>
            <a:blip r:embed="rId6" cstate="print"/>
            <a:stretch>
              <a:fillRect/>
            </a:stretch>
          </p:blipFill>
          <p:spPr>
            <a:xfrm>
              <a:off x="5574791" y="4209288"/>
              <a:ext cx="213360" cy="188975"/>
            </a:xfrm>
            <a:prstGeom prst="rect">
              <a:avLst/>
            </a:prstGeom>
          </p:spPr>
        </p:pic>
      </p:grpSp>
      <p:sp>
        <p:nvSpPr>
          <p:cNvPr id="28" name="object 28"/>
          <p:cNvSpPr txBox="1"/>
          <p:nvPr/>
        </p:nvSpPr>
        <p:spPr>
          <a:xfrm>
            <a:off x="5608065" y="3815333"/>
            <a:ext cx="737870" cy="749935"/>
          </a:xfrm>
          <a:prstGeom prst="rect">
            <a:avLst/>
          </a:prstGeom>
        </p:spPr>
        <p:txBody>
          <a:bodyPr vert="horz" wrap="square" lIns="0" tIns="53340" rIns="0" bIns="0" rtlCol="0">
            <a:spAutoFit/>
          </a:bodyPr>
          <a:lstStyle/>
          <a:p>
            <a:pPr marL="193675" marR="92075">
              <a:lnSpc>
                <a:spcPts val="1340"/>
              </a:lnSpc>
              <a:spcBef>
                <a:spcPts val="420"/>
              </a:spcBef>
            </a:pPr>
            <a:r>
              <a:rPr sz="1400" b="1" spc="-15" dirty="0">
                <a:latin typeface="Arial"/>
                <a:cs typeface="Arial"/>
              </a:rPr>
              <a:t>s</a:t>
            </a:r>
            <a:r>
              <a:rPr sz="1400" b="1" spc="10" dirty="0">
                <a:latin typeface="Arial"/>
                <a:cs typeface="Arial"/>
              </a:rPr>
              <a:t>w</a:t>
            </a:r>
            <a:r>
              <a:rPr sz="1400" b="1" spc="-15" dirty="0">
                <a:latin typeface="Arial"/>
                <a:cs typeface="Arial"/>
              </a:rPr>
              <a:t>a</a:t>
            </a:r>
            <a:r>
              <a:rPr sz="1400" b="1" spc="-5" dirty="0">
                <a:latin typeface="Arial"/>
                <a:cs typeface="Arial"/>
              </a:rPr>
              <a:t>p  </a:t>
            </a:r>
            <a:r>
              <a:rPr sz="1400" b="1" spc="-20" dirty="0">
                <a:latin typeface="Arial"/>
                <a:cs typeface="Arial"/>
              </a:rPr>
              <a:t>out</a:t>
            </a:r>
            <a:endParaRPr sz="1400">
              <a:latin typeface="Arial"/>
              <a:cs typeface="Arial"/>
            </a:endParaRPr>
          </a:p>
          <a:p>
            <a:pPr algn="ctr">
              <a:lnSpc>
                <a:spcPts val="1135"/>
              </a:lnSpc>
            </a:pPr>
            <a:r>
              <a:rPr sz="2100" b="1" spc="-7" baseline="-7936" dirty="0">
                <a:latin typeface="Arial"/>
                <a:cs typeface="Arial"/>
              </a:rPr>
              <a:t>1</a:t>
            </a:r>
            <a:r>
              <a:rPr sz="2100" b="1" spc="22" baseline="-7936" dirty="0">
                <a:latin typeface="Arial"/>
                <a:cs typeface="Arial"/>
              </a:rPr>
              <a:t> </a:t>
            </a:r>
            <a:r>
              <a:rPr sz="1400" b="1" spc="-15" dirty="0">
                <a:latin typeface="Arial"/>
                <a:cs typeface="Arial"/>
              </a:rPr>
              <a:t>victim</a:t>
            </a:r>
            <a:endParaRPr sz="1400">
              <a:latin typeface="Arial"/>
              <a:cs typeface="Arial"/>
            </a:endParaRPr>
          </a:p>
          <a:p>
            <a:pPr marL="59055" algn="ctr">
              <a:lnSpc>
                <a:spcPts val="1575"/>
              </a:lnSpc>
            </a:pPr>
            <a:r>
              <a:rPr sz="1400" b="1" spc="-15" dirty="0">
                <a:latin typeface="Arial"/>
                <a:cs typeface="Arial"/>
              </a:rPr>
              <a:t>page</a:t>
            </a:r>
            <a:endParaRPr sz="1400">
              <a:latin typeface="Arial"/>
              <a:cs typeface="Arial"/>
            </a:endParaRPr>
          </a:p>
        </p:txBody>
      </p:sp>
      <p:pic>
        <p:nvPicPr>
          <p:cNvPr id="29" name="object 29"/>
          <p:cNvPicPr/>
          <p:nvPr/>
        </p:nvPicPr>
        <p:blipFill>
          <a:blip r:embed="rId7" cstate="print"/>
          <a:stretch>
            <a:fillRect/>
          </a:stretch>
        </p:blipFill>
        <p:spPr>
          <a:xfrm>
            <a:off x="5611367" y="4834128"/>
            <a:ext cx="213360" cy="198119"/>
          </a:xfrm>
          <a:prstGeom prst="rect">
            <a:avLst/>
          </a:prstGeom>
        </p:spPr>
      </p:pic>
      <p:sp>
        <p:nvSpPr>
          <p:cNvPr id="30" name="object 30"/>
          <p:cNvSpPr txBox="1"/>
          <p:nvPr/>
        </p:nvSpPr>
        <p:spPr>
          <a:xfrm>
            <a:off x="5652642" y="4802200"/>
            <a:ext cx="688340" cy="784225"/>
          </a:xfrm>
          <a:prstGeom prst="rect">
            <a:avLst/>
          </a:prstGeom>
        </p:spPr>
        <p:txBody>
          <a:bodyPr vert="horz" wrap="square" lIns="0" tIns="12065" rIns="0" bIns="0" rtlCol="0">
            <a:spAutoFit/>
          </a:bodyPr>
          <a:lstStyle/>
          <a:p>
            <a:pPr marL="12700">
              <a:lnSpc>
                <a:spcPts val="1655"/>
              </a:lnSpc>
              <a:spcBef>
                <a:spcPts val="95"/>
              </a:spcBef>
            </a:pPr>
            <a:r>
              <a:rPr sz="1400" b="1" spc="-5" dirty="0">
                <a:latin typeface="Arial"/>
                <a:cs typeface="Arial"/>
              </a:rPr>
              <a:t>3</a:t>
            </a:r>
            <a:endParaRPr sz="1400">
              <a:latin typeface="Arial"/>
              <a:cs typeface="Arial"/>
            </a:endParaRPr>
          </a:p>
          <a:p>
            <a:pPr marL="48895" marR="5080">
              <a:lnSpc>
                <a:spcPct val="79300"/>
              </a:lnSpc>
              <a:spcBef>
                <a:spcPts val="325"/>
              </a:spcBef>
            </a:pPr>
            <a:r>
              <a:rPr sz="1400" b="1" spc="-15" dirty="0">
                <a:latin typeface="Arial"/>
                <a:cs typeface="Arial"/>
              </a:rPr>
              <a:t>swap </a:t>
            </a:r>
            <a:r>
              <a:rPr sz="1400" b="1" spc="-10" dirty="0">
                <a:latin typeface="Arial"/>
                <a:cs typeface="Arial"/>
              </a:rPr>
              <a:t> </a:t>
            </a:r>
            <a:r>
              <a:rPr sz="1400" b="1" spc="-20" dirty="0">
                <a:latin typeface="Arial"/>
                <a:cs typeface="Arial"/>
              </a:rPr>
              <a:t>d</a:t>
            </a:r>
            <a:r>
              <a:rPr sz="1400" b="1" spc="-15" dirty="0">
                <a:latin typeface="Arial"/>
                <a:cs typeface="Arial"/>
              </a:rPr>
              <a:t>es</a:t>
            </a:r>
            <a:r>
              <a:rPr sz="1400" b="1" spc="-5" dirty="0">
                <a:latin typeface="Arial"/>
                <a:cs typeface="Arial"/>
              </a:rPr>
              <a:t>i</a:t>
            </a:r>
            <a:r>
              <a:rPr sz="1400" b="1" dirty="0">
                <a:latin typeface="Arial"/>
                <a:cs typeface="Arial"/>
              </a:rPr>
              <a:t>r</a:t>
            </a:r>
            <a:r>
              <a:rPr sz="1400" b="1" spc="-15" dirty="0">
                <a:latin typeface="Arial"/>
                <a:cs typeface="Arial"/>
              </a:rPr>
              <a:t>e</a:t>
            </a:r>
            <a:r>
              <a:rPr sz="1400" b="1" spc="-5" dirty="0">
                <a:latin typeface="Arial"/>
                <a:cs typeface="Arial"/>
              </a:rPr>
              <a:t>d  </a:t>
            </a:r>
            <a:r>
              <a:rPr sz="1400" b="1" spc="-20" dirty="0">
                <a:latin typeface="Arial"/>
                <a:cs typeface="Arial"/>
              </a:rPr>
              <a:t>p</a:t>
            </a:r>
            <a:r>
              <a:rPr sz="1400" b="1" spc="-15" dirty="0">
                <a:latin typeface="Arial"/>
                <a:cs typeface="Arial"/>
              </a:rPr>
              <a:t>a</a:t>
            </a:r>
            <a:r>
              <a:rPr sz="1400" b="1" spc="-20" dirty="0">
                <a:latin typeface="Arial"/>
                <a:cs typeface="Arial"/>
              </a:rPr>
              <a:t>g</a:t>
            </a:r>
            <a:r>
              <a:rPr sz="1400" b="1" spc="-5" dirty="0">
                <a:latin typeface="Arial"/>
                <a:cs typeface="Arial"/>
              </a:rPr>
              <a:t>e</a:t>
            </a:r>
            <a:r>
              <a:rPr sz="1400" b="1" spc="-85" dirty="0">
                <a:latin typeface="Arial"/>
                <a:cs typeface="Arial"/>
              </a:rPr>
              <a:t> </a:t>
            </a:r>
            <a:r>
              <a:rPr sz="1400" b="1" spc="-10" dirty="0">
                <a:latin typeface="Arial"/>
                <a:cs typeface="Arial"/>
              </a:rPr>
              <a:t>in</a:t>
            </a:r>
            <a:endParaRPr sz="1400">
              <a:latin typeface="Arial"/>
              <a:cs typeface="Arial"/>
            </a:endParaRPr>
          </a:p>
        </p:txBody>
      </p:sp>
      <p:sp>
        <p:nvSpPr>
          <p:cNvPr id="31" name="object 31"/>
          <p:cNvSpPr txBox="1"/>
          <p:nvPr/>
        </p:nvSpPr>
        <p:spPr>
          <a:xfrm>
            <a:off x="6599046" y="5449315"/>
            <a:ext cx="1158240" cy="238125"/>
          </a:xfrm>
          <a:prstGeom prst="rect">
            <a:avLst/>
          </a:prstGeom>
        </p:spPr>
        <p:txBody>
          <a:bodyPr vert="horz" wrap="square" lIns="0" tIns="11430" rIns="0" bIns="0" rtlCol="0">
            <a:spAutoFit/>
          </a:bodyPr>
          <a:lstStyle/>
          <a:p>
            <a:pPr marL="12700">
              <a:lnSpc>
                <a:spcPct val="100000"/>
              </a:lnSpc>
              <a:spcBef>
                <a:spcPts val="90"/>
              </a:spcBef>
            </a:pPr>
            <a:r>
              <a:rPr sz="1400" b="1" spc="-20" dirty="0">
                <a:latin typeface="Arial"/>
                <a:cs typeface="Arial"/>
              </a:rPr>
              <a:t>b</a:t>
            </a:r>
            <a:r>
              <a:rPr sz="1400" b="1" spc="-15" dirty="0">
                <a:latin typeface="Arial"/>
                <a:cs typeface="Arial"/>
              </a:rPr>
              <a:t>ack</a:t>
            </a:r>
            <a:r>
              <a:rPr sz="1400" b="1" spc="-5" dirty="0">
                <a:latin typeface="Arial"/>
                <a:cs typeface="Arial"/>
              </a:rPr>
              <a:t>i</a:t>
            </a:r>
            <a:r>
              <a:rPr sz="1400" b="1" spc="-20" dirty="0">
                <a:latin typeface="Arial"/>
                <a:cs typeface="Arial"/>
              </a:rPr>
              <a:t>n</a:t>
            </a:r>
            <a:r>
              <a:rPr sz="1400" b="1" spc="-5" dirty="0">
                <a:latin typeface="Arial"/>
                <a:cs typeface="Arial"/>
              </a:rPr>
              <a:t>g</a:t>
            </a:r>
            <a:r>
              <a:rPr sz="1400" b="1" spc="-90" dirty="0">
                <a:latin typeface="Arial"/>
                <a:cs typeface="Arial"/>
              </a:rPr>
              <a:t> </a:t>
            </a:r>
            <a:r>
              <a:rPr sz="1400" b="1" spc="-5" dirty="0">
                <a:latin typeface="Arial"/>
                <a:cs typeface="Arial"/>
              </a:rPr>
              <a:t>s</a:t>
            </a:r>
            <a:r>
              <a:rPr sz="1400" b="1" spc="-15" dirty="0">
                <a:latin typeface="Arial"/>
                <a:cs typeface="Arial"/>
              </a:rPr>
              <a:t>to</a:t>
            </a:r>
            <a:r>
              <a:rPr sz="1400" b="1" spc="5" dirty="0">
                <a:latin typeface="Arial"/>
                <a:cs typeface="Arial"/>
              </a:rPr>
              <a:t>r</a:t>
            </a:r>
            <a:r>
              <a:rPr sz="1400" b="1" spc="-5" dirty="0">
                <a:latin typeface="Arial"/>
                <a:cs typeface="Arial"/>
              </a:rPr>
              <a:t>e</a:t>
            </a:r>
            <a:endParaRPr sz="1400">
              <a:latin typeface="Arial"/>
              <a:cs typeface="Arial"/>
            </a:endParaRPr>
          </a:p>
        </p:txBody>
      </p:sp>
      <p:sp>
        <p:nvSpPr>
          <p:cNvPr id="32" name="object 32"/>
          <p:cNvSpPr txBox="1"/>
          <p:nvPr/>
        </p:nvSpPr>
        <p:spPr>
          <a:xfrm>
            <a:off x="4497704" y="6276543"/>
            <a:ext cx="1459865" cy="238125"/>
          </a:xfrm>
          <a:prstGeom prst="rect">
            <a:avLst/>
          </a:prstGeom>
        </p:spPr>
        <p:txBody>
          <a:bodyPr vert="horz" wrap="square" lIns="0" tIns="11430" rIns="0" bIns="0" rtlCol="0">
            <a:spAutoFit/>
          </a:bodyPr>
          <a:lstStyle/>
          <a:p>
            <a:pPr marL="12700">
              <a:lnSpc>
                <a:spcPct val="100000"/>
              </a:lnSpc>
              <a:spcBef>
                <a:spcPts val="90"/>
              </a:spcBef>
            </a:pPr>
            <a:r>
              <a:rPr sz="1400" b="1" spc="-20" dirty="0">
                <a:latin typeface="Arial"/>
                <a:cs typeface="Arial"/>
              </a:rPr>
              <a:t>physical</a:t>
            </a:r>
            <a:r>
              <a:rPr sz="1400" b="1" spc="-70" dirty="0">
                <a:latin typeface="Arial"/>
                <a:cs typeface="Arial"/>
              </a:rPr>
              <a:t> </a:t>
            </a:r>
            <a:r>
              <a:rPr sz="1400" b="1" spc="-5" dirty="0">
                <a:latin typeface="Arial"/>
                <a:cs typeface="Arial"/>
              </a:rPr>
              <a:t>memory</a:t>
            </a:r>
            <a:endParaRPr sz="1400">
              <a:latin typeface="Arial"/>
              <a:cs typeface="Arial"/>
            </a:endParaRPr>
          </a:p>
        </p:txBody>
      </p:sp>
      <p:sp>
        <p:nvSpPr>
          <p:cNvPr id="33" name="object 33"/>
          <p:cNvSpPr txBox="1"/>
          <p:nvPr/>
        </p:nvSpPr>
        <p:spPr>
          <a:xfrm>
            <a:off x="7632954" y="1270"/>
            <a:ext cx="1282065" cy="238125"/>
          </a:xfrm>
          <a:prstGeom prst="rect">
            <a:avLst/>
          </a:prstGeom>
        </p:spPr>
        <p:txBody>
          <a:bodyPr vert="horz" wrap="square" lIns="0" tIns="11430" rIns="0" bIns="0" rtlCol="0">
            <a:spAutoFit/>
          </a:bodyPr>
          <a:lstStyle/>
          <a:p>
            <a:pPr marL="12700">
              <a:lnSpc>
                <a:spcPct val="100000"/>
              </a:lnSpc>
              <a:spcBef>
                <a:spcPts val="90"/>
              </a:spcBef>
            </a:pPr>
            <a:r>
              <a:rPr sz="1400" b="1" i="1" spc="-55" dirty="0">
                <a:latin typeface="Arial"/>
                <a:cs typeface="Arial"/>
              </a:rPr>
              <a:t>V</a:t>
            </a:r>
            <a:r>
              <a:rPr sz="1400" b="1" i="1" spc="-5" dirty="0">
                <a:latin typeface="Arial"/>
                <a:cs typeface="Arial"/>
              </a:rPr>
              <a:t>i</a:t>
            </a:r>
            <a:r>
              <a:rPr sz="1400" b="1" i="1" dirty="0">
                <a:latin typeface="Arial"/>
                <a:cs typeface="Arial"/>
              </a:rPr>
              <a:t>r</a:t>
            </a:r>
            <a:r>
              <a:rPr sz="1400" b="1" i="1" spc="-15" dirty="0">
                <a:latin typeface="Arial"/>
                <a:cs typeface="Arial"/>
              </a:rPr>
              <a:t>t</a:t>
            </a:r>
            <a:r>
              <a:rPr sz="1400" b="1" i="1" spc="-20" dirty="0">
                <a:latin typeface="Arial"/>
                <a:cs typeface="Arial"/>
              </a:rPr>
              <a:t>u</a:t>
            </a:r>
            <a:r>
              <a:rPr sz="1400" b="1" i="1" spc="-15" dirty="0">
                <a:latin typeface="Arial"/>
                <a:cs typeface="Arial"/>
              </a:rPr>
              <a:t>a</a:t>
            </a:r>
            <a:r>
              <a:rPr sz="1400" b="1" i="1" spc="-5" dirty="0">
                <a:latin typeface="Arial"/>
                <a:cs typeface="Arial"/>
              </a:rPr>
              <a:t>l</a:t>
            </a:r>
            <a:r>
              <a:rPr sz="1400" b="1" i="1" spc="-125"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088" y="0"/>
            <a:ext cx="4538345" cy="238125"/>
          </a:xfrm>
          <a:prstGeom prst="rect">
            <a:avLst/>
          </a:prstGeom>
        </p:spPr>
        <p:txBody>
          <a:bodyPr vert="horz" wrap="square" lIns="0" tIns="11430" rIns="0" bIns="0" rtlCol="0">
            <a:spAutoFit/>
          </a:bodyPr>
          <a:lstStyle/>
          <a:p>
            <a:pPr marL="12700">
              <a:lnSpc>
                <a:spcPct val="100000"/>
              </a:lnSpc>
              <a:spcBef>
                <a:spcPts val="90"/>
              </a:spcBef>
              <a:tabLst>
                <a:tab pos="4330065" algn="l"/>
              </a:tabLst>
            </a:pPr>
            <a:r>
              <a:rPr sz="2100" b="1" i="1" spc="7" baseline="3968" dirty="0">
                <a:latin typeface="Arial"/>
                <a:cs typeface="Arial"/>
              </a:rPr>
              <a:t>M</a:t>
            </a:r>
            <a:r>
              <a:rPr sz="2100" b="1" i="1" spc="-22" baseline="3968" dirty="0">
                <a:latin typeface="Arial"/>
                <a:cs typeface="Arial"/>
              </a:rPr>
              <a:t>e</a:t>
            </a:r>
            <a:r>
              <a:rPr sz="2100" b="1" i="1" baseline="3968" dirty="0">
                <a:latin typeface="Arial"/>
                <a:cs typeface="Arial"/>
              </a:rPr>
              <a:t>m</a:t>
            </a:r>
            <a:r>
              <a:rPr sz="2100" b="1" i="1" spc="-30" baseline="3968" dirty="0">
                <a:latin typeface="Arial"/>
                <a:cs typeface="Arial"/>
              </a:rPr>
              <a:t>o</a:t>
            </a:r>
            <a:r>
              <a:rPr sz="2100" b="1" i="1" spc="7" baseline="3968" dirty="0">
                <a:latin typeface="Arial"/>
                <a:cs typeface="Arial"/>
              </a:rPr>
              <a:t>r</a:t>
            </a:r>
            <a:r>
              <a:rPr sz="2100" b="1" i="1" spc="-7" baseline="3968" dirty="0">
                <a:latin typeface="Arial"/>
                <a:cs typeface="Arial"/>
              </a:rPr>
              <a:t>y</a:t>
            </a:r>
            <a:r>
              <a:rPr sz="2100" b="1" i="1" spc="-52" baseline="3968" dirty="0">
                <a:latin typeface="Arial"/>
                <a:cs typeface="Arial"/>
              </a:rPr>
              <a:t> </a:t>
            </a:r>
            <a:r>
              <a:rPr sz="2100" b="1" i="1" spc="-22" baseline="3968" dirty="0">
                <a:latin typeface="Arial"/>
                <a:cs typeface="Arial"/>
              </a:rPr>
              <a:t>O</a:t>
            </a:r>
            <a:r>
              <a:rPr sz="2100" b="1" i="1" spc="7" baseline="3968" dirty="0">
                <a:latin typeface="Arial"/>
                <a:cs typeface="Arial"/>
              </a:rPr>
              <a:t>r</a:t>
            </a:r>
            <a:r>
              <a:rPr sz="2100" b="1" i="1" spc="-22" baseline="3968" dirty="0">
                <a:latin typeface="Arial"/>
                <a:cs typeface="Arial"/>
              </a:rPr>
              <a:t>ga</a:t>
            </a:r>
            <a:r>
              <a:rPr sz="2100" b="1" i="1" spc="-30" baseline="3968" dirty="0">
                <a:latin typeface="Arial"/>
                <a:cs typeface="Arial"/>
              </a:rPr>
              <a:t>n</a:t>
            </a:r>
            <a:r>
              <a:rPr sz="2100" b="1" i="1" spc="-7" baseline="3968" dirty="0">
                <a:latin typeface="Arial"/>
                <a:cs typeface="Arial"/>
              </a:rPr>
              <a:t>iz</a:t>
            </a:r>
            <a:r>
              <a:rPr sz="2100" b="1" i="1" spc="-22" baseline="3968" dirty="0">
                <a:latin typeface="Arial"/>
                <a:cs typeface="Arial"/>
              </a:rPr>
              <a:t>at</a:t>
            </a:r>
            <a:r>
              <a:rPr sz="2100" b="1" i="1" spc="-15" baseline="3968" dirty="0">
                <a:latin typeface="Arial"/>
                <a:cs typeface="Arial"/>
              </a:rPr>
              <a:t>i</a:t>
            </a:r>
            <a:r>
              <a:rPr sz="2100" b="1" i="1" spc="-30" baseline="3968" dirty="0">
                <a:latin typeface="Arial"/>
                <a:cs typeface="Arial"/>
              </a:rPr>
              <a:t>o</a:t>
            </a:r>
            <a:r>
              <a:rPr sz="2100" b="1" i="1" spc="-7" baseline="3968" dirty="0">
                <a:latin typeface="Arial"/>
                <a:cs typeface="Arial"/>
              </a:rPr>
              <a:t>n</a:t>
            </a:r>
            <a:r>
              <a:rPr sz="2100" b="1" i="1" baseline="3968" dirty="0">
                <a:latin typeface="Arial"/>
                <a:cs typeface="Arial"/>
              </a:rPr>
              <a:t>	</a:t>
            </a:r>
            <a:r>
              <a:rPr sz="1400" b="1" spc="-15" dirty="0">
                <a:latin typeface="Arial"/>
                <a:cs typeface="Arial"/>
              </a:rPr>
              <a:t>23</a:t>
            </a:r>
            <a:endParaRPr sz="1400">
              <a:latin typeface="Arial"/>
              <a:cs typeface="Arial"/>
            </a:endParaRPr>
          </a:p>
        </p:txBody>
      </p:sp>
      <p:sp>
        <p:nvSpPr>
          <p:cNvPr id="5" name="object 5"/>
          <p:cNvSpPr/>
          <p:nvPr/>
        </p:nvSpPr>
        <p:spPr>
          <a:xfrm>
            <a:off x="115824"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1714626" y="282702"/>
            <a:ext cx="5588635" cy="391160"/>
          </a:xfrm>
          <a:prstGeom prst="rect">
            <a:avLst/>
          </a:prstGeom>
        </p:spPr>
        <p:txBody>
          <a:bodyPr vert="horz" wrap="square" lIns="0" tIns="12700" rIns="0" bIns="0" rtlCol="0">
            <a:spAutoFit/>
          </a:bodyPr>
          <a:lstStyle/>
          <a:p>
            <a:pPr marL="12700">
              <a:lnSpc>
                <a:spcPct val="100000"/>
              </a:lnSpc>
              <a:spcBef>
                <a:spcPts val="100"/>
              </a:spcBef>
              <a:tabLst>
                <a:tab pos="1046480" algn="l"/>
                <a:tab pos="3533775" algn="l"/>
              </a:tabLst>
            </a:pPr>
            <a:r>
              <a:rPr u="sng" spc="-20" dirty="0"/>
              <a:t>PAGE	</a:t>
            </a:r>
            <a:r>
              <a:rPr u="sng" spc="-10" dirty="0"/>
              <a:t>REPLACEMENT	ALGORITHMS</a:t>
            </a:r>
          </a:p>
        </p:txBody>
      </p:sp>
      <p:sp>
        <p:nvSpPr>
          <p:cNvPr id="7" name="object 7"/>
          <p:cNvSpPr txBox="1"/>
          <p:nvPr/>
        </p:nvSpPr>
        <p:spPr>
          <a:xfrm>
            <a:off x="396646" y="825753"/>
            <a:ext cx="548640" cy="299720"/>
          </a:xfrm>
          <a:prstGeom prst="rect">
            <a:avLst/>
          </a:prstGeom>
        </p:spPr>
        <p:txBody>
          <a:bodyPr vert="horz" wrap="square" lIns="0" tIns="12700" rIns="0" bIns="0" rtlCol="0">
            <a:spAutoFit/>
          </a:bodyPr>
          <a:lstStyle/>
          <a:p>
            <a:pPr marL="12700">
              <a:lnSpc>
                <a:spcPct val="100000"/>
              </a:lnSpc>
              <a:spcBef>
                <a:spcPts val="100"/>
              </a:spcBef>
            </a:pPr>
            <a:r>
              <a:rPr sz="1800" b="1" u="heavy" dirty="0">
                <a:uFill>
                  <a:solidFill>
                    <a:srgbClr val="000000"/>
                  </a:solidFill>
                </a:uFill>
                <a:latin typeface="Arial"/>
                <a:cs typeface="Arial"/>
              </a:rPr>
              <a:t>FIFO</a:t>
            </a:r>
            <a:endParaRPr sz="1800">
              <a:latin typeface="Arial"/>
              <a:cs typeface="Arial"/>
            </a:endParaRPr>
          </a:p>
        </p:txBody>
      </p:sp>
      <p:graphicFrame>
        <p:nvGraphicFramePr>
          <p:cNvPr id="8" name="object 8"/>
          <p:cNvGraphicFramePr>
            <a:graphicFrameLocks noGrp="1"/>
          </p:cNvGraphicFramePr>
          <p:nvPr/>
        </p:nvGraphicFramePr>
        <p:xfrm>
          <a:off x="1982787" y="1444561"/>
          <a:ext cx="146050" cy="601725"/>
        </p:xfrm>
        <a:graphic>
          <a:graphicData uri="http://schemas.openxmlformats.org/drawingml/2006/table">
            <a:tbl>
              <a:tblPr firstRow="1" bandRow="1">
                <a:tableStyleId>{2D5ABB26-0587-4C30-8999-92F81FD0307C}</a:tableStyleId>
              </a:tblPr>
              <a:tblGrid>
                <a:gridCol w="146050">
                  <a:extLst>
                    <a:ext uri="{9D8B030D-6E8A-4147-A177-3AD203B41FA5}">
                      <a16:colId xmlns:a16="http://schemas.microsoft.com/office/drawing/2014/main" xmlns="" val="20000"/>
                    </a:ext>
                  </a:extLst>
                </a:gridCol>
              </a:tblGrid>
              <a:tr h="201675">
                <a:tc>
                  <a:txBody>
                    <a:bodyPr/>
                    <a:lstStyle/>
                    <a:p>
                      <a:pPr marR="15875" algn="r">
                        <a:lnSpc>
                          <a:spcPct val="100000"/>
                        </a:lnSpc>
                        <a:spcBef>
                          <a:spcPts val="25"/>
                        </a:spcBef>
                      </a:pPr>
                      <a:r>
                        <a:rPr sz="1200" b="1" dirty="0">
                          <a:latin typeface="Arial"/>
                          <a:cs typeface="Arial"/>
                        </a:rPr>
                        <a:t>7</a:t>
                      </a:r>
                      <a:endParaRPr sz="1200">
                        <a:latin typeface="Arial"/>
                        <a:cs typeface="Arial"/>
                      </a:endParaRPr>
                    </a:p>
                  </a:txBody>
                  <a:tcPr marL="0" marR="0" marT="31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R="15875" algn="r">
                        <a:lnSpc>
                          <a:spcPct val="100000"/>
                        </a:lnSpc>
                        <a:spcBef>
                          <a:spcPts val="95"/>
                        </a:spcBef>
                      </a:pPr>
                      <a:r>
                        <a:rPr sz="1200" b="1" dirty="0">
                          <a:latin typeface="Arial"/>
                          <a:cs typeface="Arial"/>
                        </a:rPr>
                        <a:t>0</a:t>
                      </a:r>
                      <a:endParaRPr sz="12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0500">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9" name="object 9"/>
          <p:cNvGraphicFramePr>
            <a:graphicFrameLocks noGrp="1"/>
          </p:cNvGraphicFramePr>
          <p:nvPr/>
        </p:nvGraphicFramePr>
        <p:xfrm>
          <a:off x="1608137" y="1444561"/>
          <a:ext cx="146050" cy="601725"/>
        </p:xfrm>
        <a:graphic>
          <a:graphicData uri="http://schemas.openxmlformats.org/drawingml/2006/table">
            <a:tbl>
              <a:tblPr firstRow="1" bandRow="1">
                <a:tableStyleId>{2D5ABB26-0587-4C30-8999-92F81FD0307C}</a:tableStyleId>
              </a:tblPr>
              <a:tblGrid>
                <a:gridCol w="146050">
                  <a:extLst>
                    <a:ext uri="{9D8B030D-6E8A-4147-A177-3AD203B41FA5}">
                      <a16:colId xmlns:a16="http://schemas.microsoft.com/office/drawing/2014/main" xmlns="" val="20000"/>
                    </a:ext>
                  </a:extLst>
                </a:gridCol>
              </a:tblGrid>
              <a:tr h="201675">
                <a:tc>
                  <a:txBody>
                    <a:bodyPr/>
                    <a:lstStyle/>
                    <a:p>
                      <a:pPr marL="40005">
                        <a:lnSpc>
                          <a:spcPct val="100000"/>
                        </a:lnSpc>
                        <a:spcBef>
                          <a:spcPts val="25"/>
                        </a:spcBef>
                      </a:pPr>
                      <a:r>
                        <a:rPr sz="1200" b="1" dirty="0">
                          <a:latin typeface="Arial"/>
                          <a:cs typeface="Arial"/>
                        </a:rPr>
                        <a:t>7</a:t>
                      </a:r>
                      <a:endParaRPr sz="1200">
                        <a:latin typeface="Arial"/>
                        <a:cs typeface="Arial"/>
                      </a:endParaRPr>
                    </a:p>
                  </a:txBody>
                  <a:tcPr marL="0" marR="0" marT="31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0500">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0" name="object 10"/>
          <p:cNvGraphicFramePr>
            <a:graphicFrameLocks noGrp="1"/>
          </p:cNvGraphicFramePr>
          <p:nvPr/>
        </p:nvGraphicFramePr>
        <p:xfrm>
          <a:off x="2340038" y="1444561"/>
          <a:ext cx="163830" cy="601725"/>
        </p:xfrm>
        <a:graphic>
          <a:graphicData uri="http://schemas.openxmlformats.org/drawingml/2006/table">
            <a:tbl>
              <a:tblPr firstRow="1" bandRow="1">
                <a:tableStyleId>{2D5ABB26-0587-4C30-8999-92F81FD0307C}</a:tableStyleId>
              </a:tblPr>
              <a:tblGrid>
                <a:gridCol w="163830">
                  <a:extLst>
                    <a:ext uri="{9D8B030D-6E8A-4147-A177-3AD203B41FA5}">
                      <a16:colId xmlns:a16="http://schemas.microsoft.com/office/drawing/2014/main" xmlns="" val="20000"/>
                    </a:ext>
                  </a:extLst>
                </a:gridCol>
              </a:tblGrid>
              <a:tr h="201675">
                <a:tc>
                  <a:txBody>
                    <a:bodyPr/>
                    <a:lstStyle/>
                    <a:p>
                      <a:pPr marL="32384" algn="ctr">
                        <a:lnSpc>
                          <a:spcPts val="1435"/>
                        </a:lnSpc>
                        <a:spcBef>
                          <a:spcPts val="55"/>
                        </a:spcBef>
                      </a:pPr>
                      <a:r>
                        <a:rPr sz="1200" b="1" dirty="0">
                          <a:latin typeface="Arial"/>
                          <a:cs typeface="Arial"/>
                        </a:rPr>
                        <a:t>7</a:t>
                      </a:r>
                      <a:endParaRPr sz="1200">
                        <a:latin typeface="Arial"/>
                        <a:cs typeface="Arial"/>
                      </a:endParaRPr>
                    </a:p>
                  </a:txBody>
                  <a:tcPr marL="0" marR="0" marT="69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L="26034" algn="ctr">
                        <a:lnSpc>
                          <a:spcPct val="100000"/>
                        </a:lnSpc>
                        <a:spcBef>
                          <a:spcPts val="95"/>
                        </a:spcBef>
                      </a:pPr>
                      <a:r>
                        <a:rPr sz="1200" b="1" dirty="0">
                          <a:latin typeface="Arial"/>
                          <a:cs typeface="Arial"/>
                        </a:rPr>
                        <a:t>0</a:t>
                      </a:r>
                      <a:endParaRPr sz="12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0500">
                <a:tc>
                  <a:txBody>
                    <a:bodyPr/>
                    <a:lstStyle/>
                    <a:p>
                      <a:pPr marL="13970" algn="ctr">
                        <a:lnSpc>
                          <a:spcPts val="1395"/>
                        </a:lnSpc>
                      </a:pPr>
                      <a:r>
                        <a:rPr sz="1200" b="1" dirty="0">
                          <a:latin typeface="Arial"/>
                          <a:cs typeface="Arial"/>
                        </a:rPr>
                        <a:t>1</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1" name="object 11"/>
          <p:cNvGraphicFramePr>
            <a:graphicFrameLocks noGrp="1"/>
          </p:cNvGraphicFramePr>
          <p:nvPr/>
        </p:nvGraphicFramePr>
        <p:xfrm>
          <a:off x="2716212" y="1444561"/>
          <a:ext cx="147955" cy="601725"/>
        </p:xfrm>
        <a:graphic>
          <a:graphicData uri="http://schemas.openxmlformats.org/drawingml/2006/table">
            <a:tbl>
              <a:tblPr firstRow="1" bandRow="1">
                <a:tableStyleId>{2D5ABB26-0587-4C30-8999-92F81FD0307C}</a:tableStyleId>
              </a:tblPr>
              <a:tblGrid>
                <a:gridCol w="147955">
                  <a:extLst>
                    <a:ext uri="{9D8B030D-6E8A-4147-A177-3AD203B41FA5}">
                      <a16:colId xmlns:a16="http://schemas.microsoft.com/office/drawing/2014/main" xmlns="" val="20000"/>
                    </a:ext>
                  </a:extLst>
                </a:gridCol>
              </a:tblGrid>
              <a:tr h="201675">
                <a:tc>
                  <a:txBody>
                    <a:bodyPr/>
                    <a:lstStyle/>
                    <a:p>
                      <a:pPr marL="37465">
                        <a:lnSpc>
                          <a:spcPct val="100000"/>
                        </a:lnSpc>
                      </a:pPr>
                      <a:r>
                        <a:rPr sz="1200" b="1" dirty="0">
                          <a:latin typeface="Arial"/>
                          <a:cs typeface="Arial"/>
                        </a:rPr>
                        <a:t>2</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L="37465">
                        <a:lnSpc>
                          <a:spcPct val="100000"/>
                        </a:lnSpc>
                        <a:spcBef>
                          <a:spcPts val="95"/>
                        </a:spcBef>
                      </a:pPr>
                      <a:r>
                        <a:rPr sz="1200" b="1" dirty="0">
                          <a:latin typeface="Arial"/>
                          <a:cs typeface="Arial"/>
                        </a:rPr>
                        <a:t>0</a:t>
                      </a:r>
                      <a:endParaRPr sz="12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0500">
                <a:tc>
                  <a:txBody>
                    <a:bodyPr/>
                    <a:lstStyle/>
                    <a:p>
                      <a:pPr marL="31115">
                        <a:lnSpc>
                          <a:spcPts val="1395"/>
                        </a:lnSpc>
                      </a:pPr>
                      <a:r>
                        <a:rPr sz="1200" b="1" dirty="0">
                          <a:latin typeface="Arial"/>
                          <a:cs typeface="Arial"/>
                        </a:rPr>
                        <a:t>1</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2" name="object 12"/>
          <p:cNvGraphicFramePr>
            <a:graphicFrameLocks noGrp="1"/>
          </p:cNvGraphicFramePr>
          <p:nvPr/>
        </p:nvGraphicFramePr>
        <p:xfrm>
          <a:off x="3451288" y="1444561"/>
          <a:ext cx="161925" cy="601725"/>
        </p:xfrm>
        <a:graphic>
          <a:graphicData uri="http://schemas.openxmlformats.org/drawingml/2006/table">
            <a:tbl>
              <a:tblPr firstRow="1" bandRow="1">
                <a:tableStyleId>{2D5ABB26-0587-4C30-8999-92F81FD0307C}</a:tableStyleId>
              </a:tblPr>
              <a:tblGrid>
                <a:gridCol w="161925">
                  <a:extLst>
                    <a:ext uri="{9D8B030D-6E8A-4147-A177-3AD203B41FA5}">
                      <a16:colId xmlns:a16="http://schemas.microsoft.com/office/drawing/2014/main" xmlns="" val="20000"/>
                    </a:ext>
                  </a:extLst>
                </a:gridCol>
              </a:tblGrid>
              <a:tr h="201675">
                <a:tc>
                  <a:txBody>
                    <a:bodyPr/>
                    <a:lstStyle/>
                    <a:p>
                      <a:pPr marR="31115" algn="r">
                        <a:lnSpc>
                          <a:spcPct val="100000"/>
                        </a:lnSpc>
                        <a:spcBef>
                          <a:spcPts val="25"/>
                        </a:spcBef>
                      </a:pPr>
                      <a:r>
                        <a:rPr sz="1200" b="1" dirty="0">
                          <a:latin typeface="Arial"/>
                          <a:cs typeface="Arial"/>
                        </a:rPr>
                        <a:t>2</a:t>
                      </a:r>
                      <a:endParaRPr sz="1200">
                        <a:latin typeface="Arial"/>
                        <a:cs typeface="Arial"/>
                      </a:endParaRPr>
                    </a:p>
                  </a:txBody>
                  <a:tcPr marL="0" marR="0" marT="31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R="25400" algn="r">
                        <a:lnSpc>
                          <a:spcPct val="100000"/>
                        </a:lnSpc>
                        <a:spcBef>
                          <a:spcPts val="95"/>
                        </a:spcBef>
                      </a:pPr>
                      <a:r>
                        <a:rPr sz="1200" b="1" dirty="0">
                          <a:latin typeface="Arial"/>
                          <a:cs typeface="Arial"/>
                        </a:rPr>
                        <a:t>3</a:t>
                      </a:r>
                      <a:endParaRPr sz="12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0500">
                <a:tc>
                  <a:txBody>
                    <a:bodyPr/>
                    <a:lstStyle/>
                    <a:p>
                      <a:pPr marR="31115" algn="r">
                        <a:lnSpc>
                          <a:spcPts val="1395"/>
                        </a:lnSpc>
                      </a:pPr>
                      <a:r>
                        <a:rPr sz="1200" b="1" dirty="0">
                          <a:latin typeface="Arial"/>
                          <a:cs typeface="Arial"/>
                        </a:rPr>
                        <a:t>1</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3" name="object 13"/>
          <p:cNvGraphicFramePr>
            <a:graphicFrameLocks noGrp="1"/>
          </p:cNvGraphicFramePr>
          <p:nvPr/>
        </p:nvGraphicFramePr>
        <p:xfrm>
          <a:off x="3824287" y="1444561"/>
          <a:ext cx="147955" cy="601725"/>
        </p:xfrm>
        <a:graphic>
          <a:graphicData uri="http://schemas.openxmlformats.org/drawingml/2006/table">
            <a:tbl>
              <a:tblPr firstRow="1" bandRow="1">
                <a:tableStyleId>{2D5ABB26-0587-4C30-8999-92F81FD0307C}</a:tableStyleId>
              </a:tblPr>
              <a:tblGrid>
                <a:gridCol w="147955">
                  <a:extLst>
                    <a:ext uri="{9D8B030D-6E8A-4147-A177-3AD203B41FA5}">
                      <a16:colId xmlns:a16="http://schemas.microsoft.com/office/drawing/2014/main" xmlns="" val="20000"/>
                    </a:ext>
                  </a:extLst>
                </a:gridCol>
              </a:tblGrid>
              <a:tr h="201675">
                <a:tc>
                  <a:txBody>
                    <a:bodyPr/>
                    <a:lstStyle/>
                    <a:p>
                      <a:pPr marL="12065" algn="ctr">
                        <a:lnSpc>
                          <a:spcPct val="100000"/>
                        </a:lnSpc>
                        <a:spcBef>
                          <a:spcPts val="25"/>
                        </a:spcBef>
                      </a:pPr>
                      <a:r>
                        <a:rPr sz="1200" b="1" dirty="0">
                          <a:latin typeface="Arial"/>
                          <a:cs typeface="Arial"/>
                        </a:rPr>
                        <a:t>2</a:t>
                      </a:r>
                      <a:endParaRPr sz="1200">
                        <a:latin typeface="Arial"/>
                        <a:cs typeface="Arial"/>
                      </a:endParaRPr>
                    </a:p>
                  </a:txBody>
                  <a:tcPr marL="0" marR="0" marT="31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algn="ctr">
                        <a:lnSpc>
                          <a:spcPct val="100000"/>
                        </a:lnSpc>
                        <a:spcBef>
                          <a:spcPts val="95"/>
                        </a:spcBef>
                      </a:pPr>
                      <a:r>
                        <a:rPr sz="1200" b="1" dirty="0">
                          <a:latin typeface="Arial"/>
                          <a:cs typeface="Arial"/>
                        </a:rPr>
                        <a:t>3</a:t>
                      </a:r>
                      <a:endParaRPr sz="12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0500">
                <a:tc>
                  <a:txBody>
                    <a:bodyPr/>
                    <a:lstStyle/>
                    <a:p>
                      <a:pPr marL="30480" algn="ctr">
                        <a:lnSpc>
                          <a:spcPts val="1395"/>
                        </a:lnSpc>
                      </a:pP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4" name="object 14"/>
          <p:cNvGraphicFramePr>
            <a:graphicFrameLocks noGrp="1"/>
          </p:cNvGraphicFramePr>
          <p:nvPr/>
        </p:nvGraphicFramePr>
        <p:xfrm>
          <a:off x="4200588" y="1444561"/>
          <a:ext cx="146050" cy="601725"/>
        </p:xfrm>
        <a:graphic>
          <a:graphicData uri="http://schemas.openxmlformats.org/drawingml/2006/table">
            <a:tbl>
              <a:tblPr firstRow="1" bandRow="1">
                <a:tableStyleId>{2D5ABB26-0587-4C30-8999-92F81FD0307C}</a:tableStyleId>
              </a:tblPr>
              <a:tblGrid>
                <a:gridCol w="146050">
                  <a:extLst>
                    <a:ext uri="{9D8B030D-6E8A-4147-A177-3AD203B41FA5}">
                      <a16:colId xmlns:a16="http://schemas.microsoft.com/office/drawing/2014/main" xmlns="" val="20000"/>
                    </a:ext>
                  </a:extLst>
                </a:gridCol>
              </a:tblGrid>
              <a:tr h="201675">
                <a:tc>
                  <a:txBody>
                    <a:bodyPr/>
                    <a:lstStyle/>
                    <a:p>
                      <a:pPr marL="1905" algn="ctr">
                        <a:lnSpc>
                          <a:spcPct val="100000"/>
                        </a:lnSpc>
                        <a:spcBef>
                          <a:spcPts val="25"/>
                        </a:spcBef>
                      </a:pPr>
                      <a:r>
                        <a:rPr sz="1200" b="1" dirty="0">
                          <a:latin typeface="Arial"/>
                          <a:cs typeface="Arial"/>
                        </a:rPr>
                        <a:t>4</a:t>
                      </a:r>
                      <a:endParaRPr sz="1200">
                        <a:latin typeface="Arial"/>
                        <a:cs typeface="Arial"/>
                      </a:endParaRPr>
                    </a:p>
                  </a:txBody>
                  <a:tcPr marL="0" marR="0" marT="31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L="1905" algn="ctr">
                        <a:lnSpc>
                          <a:spcPct val="100000"/>
                        </a:lnSpc>
                        <a:spcBef>
                          <a:spcPts val="95"/>
                        </a:spcBef>
                      </a:pPr>
                      <a:r>
                        <a:rPr sz="1200" b="1" dirty="0">
                          <a:latin typeface="Arial"/>
                          <a:cs typeface="Arial"/>
                        </a:rPr>
                        <a:t>3</a:t>
                      </a:r>
                      <a:endParaRPr sz="12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0500">
                <a:tc>
                  <a:txBody>
                    <a:bodyPr/>
                    <a:lstStyle/>
                    <a:p>
                      <a:pPr marL="8255" algn="ctr">
                        <a:lnSpc>
                          <a:spcPts val="1375"/>
                        </a:lnSpc>
                      </a:pP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5" name="object 15"/>
          <p:cNvGraphicFramePr>
            <a:graphicFrameLocks noGrp="1"/>
          </p:cNvGraphicFramePr>
          <p:nvPr/>
        </p:nvGraphicFramePr>
        <p:xfrm>
          <a:off x="4559363" y="1444561"/>
          <a:ext cx="163830" cy="601725"/>
        </p:xfrm>
        <a:graphic>
          <a:graphicData uri="http://schemas.openxmlformats.org/drawingml/2006/table">
            <a:tbl>
              <a:tblPr firstRow="1" bandRow="1">
                <a:tableStyleId>{2D5ABB26-0587-4C30-8999-92F81FD0307C}</a:tableStyleId>
              </a:tblPr>
              <a:tblGrid>
                <a:gridCol w="163830">
                  <a:extLst>
                    <a:ext uri="{9D8B030D-6E8A-4147-A177-3AD203B41FA5}">
                      <a16:colId xmlns:a16="http://schemas.microsoft.com/office/drawing/2014/main" xmlns="" val="20000"/>
                    </a:ext>
                  </a:extLst>
                </a:gridCol>
              </a:tblGrid>
              <a:tr h="201675">
                <a:tc>
                  <a:txBody>
                    <a:bodyPr/>
                    <a:lstStyle/>
                    <a:p>
                      <a:pPr marR="23495" algn="r">
                        <a:lnSpc>
                          <a:spcPts val="1435"/>
                        </a:lnSpc>
                        <a:spcBef>
                          <a:spcPts val="55"/>
                        </a:spcBef>
                      </a:pPr>
                      <a:r>
                        <a:rPr sz="1200" b="1" dirty="0">
                          <a:latin typeface="Arial"/>
                          <a:cs typeface="Arial"/>
                        </a:rPr>
                        <a:t>4</a:t>
                      </a:r>
                      <a:endParaRPr sz="1200">
                        <a:latin typeface="Arial"/>
                        <a:cs typeface="Arial"/>
                      </a:endParaRPr>
                    </a:p>
                  </a:txBody>
                  <a:tcPr marL="0" marR="0" marT="69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R="23495" algn="r">
                        <a:lnSpc>
                          <a:spcPct val="100000"/>
                        </a:lnSpc>
                        <a:spcBef>
                          <a:spcPts val="95"/>
                        </a:spcBef>
                      </a:pPr>
                      <a:r>
                        <a:rPr sz="1200" b="1" dirty="0">
                          <a:latin typeface="Arial"/>
                          <a:cs typeface="Arial"/>
                        </a:rPr>
                        <a:t>2</a:t>
                      </a:r>
                      <a:endParaRPr sz="12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0500">
                <a:tc>
                  <a:txBody>
                    <a:bodyPr/>
                    <a:lstStyle/>
                    <a:p>
                      <a:pPr marR="23495" algn="r">
                        <a:lnSpc>
                          <a:spcPts val="1375"/>
                        </a:lnSpc>
                      </a:pP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6" name="object 16"/>
          <p:cNvGraphicFramePr>
            <a:graphicFrameLocks noGrp="1"/>
          </p:cNvGraphicFramePr>
          <p:nvPr/>
        </p:nvGraphicFramePr>
        <p:xfrm>
          <a:off x="4935537" y="1444561"/>
          <a:ext cx="144780" cy="601725"/>
        </p:xfrm>
        <a:graphic>
          <a:graphicData uri="http://schemas.openxmlformats.org/drawingml/2006/table">
            <a:tbl>
              <a:tblPr firstRow="1" bandRow="1">
                <a:tableStyleId>{2D5ABB26-0587-4C30-8999-92F81FD0307C}</a:tableStyleId>
              </a:tblPr>
              <a:tblGrid>
                <a:gridCol w="144780">
                  <a:extLst>
                    <a:ext uri="{9D8B030D-6E8A-4147-A177-3AD203B41FA5}">
                      <a16:colId xmlns:a16="http://schemas.microsoft.com/office/drawing/2014/main" xmlns="" val="20000"/>
                    </a:ext>
                  </a:extLst>
                </a:gridCol>
              </a:tblGrid>
              <a:tr h="201675">
                <a:tc>
                  <a:txBody>
                    <a:bodyPr/>
                    <a:lstStyle/>
                    <a:p>
                      <a:pPr marR="10795" algn="r">
                        <a:lnSpc>
                          <a:spcPct val="100000"/>
                        </a:lnSpc>
                        <a:spcBef>
                          <a:spcPts val="25"/>
                        </a:spcBef>
                      </a:pPr>
                      <a:r>
                        <a:rPr sz="1200" b="1" dirty="0">
                          <a:latin typeface="Arial"/>
                          <a:cs typeface="Arial"/>
                        </a:rPr>
                        <a:t>4</a:t>
                      </a:r>
                      <a:endParaRPr sz="1200">
                        <a:latin typeface="Arial"/>
                        <a:cs typeface="Arial"/>
                      </a:endParaRPr>
                    </a:p>
                  </a:txBody>
                  <a:tcPr marL="0" marR="0" marT="31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R="19685" algn="r">
                        <a:lnSpc>
                          <a:spcPct val="100000"/>
                        </a:lnSpc>
                        <a:spcBef>
                          <a:spcPts val="95"/>
                        </a:spcBef>
                      </a:pPr>
                      <a:r>
                        <a:rPr sz="1200" b="1" dirty="0">
                          <a:latin typeface="Arial"/>
                          <a:cs typeface="Arial"/>
                        </a:rPr>
                        <a:t>2</a:t>
                      </a:r>
                      <a:endParaRPr sz="12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0500">
                <a:tc>
                  <a:txBody>
                    <a:bodyPr/>
                    <a:lstStyle/>
                    <a:p>
                      <a:pPr marR="19685" algn="r">
                        <a:lnSpc>
                          <a:spcPts val="1375"/>
                        </a:lnSpc>
                      </a:pPr>
                      <a:r>
                        <a:rPr sz="1200" b="1" dirty="0">
                          <a:latin typeface="Arial"/>
                          <a:cs typeface="Arial"/>
                        </a:rPr>
                        <a:t>3</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7" name="object 17"/>
          <p:cNvGraphicFramePr>
            <a:graphicFrameLocks noGrp="1"/>
          </p:cNvGraphicFramePr>
          <p:nvPr/>
        </p:nvGraphicFramePr>
        <p:xfrm>
          <a:off x="5308663" y="1444561"/>
          <a:ext cx="147955" cy="601725"/>
        </p:xfrm>
        <a:graphic>
          <a:graphicData uri="http://schemas.openxmlformats.org/drawingml/2006/table">
            <a:tbl>
              <a:tblPr firstRow="1" bandRow="1">
                <a:tableStyleId>{2D5ABB26-0587-4C30-8999-92F81FD0307C}</a:tableStyleId>
              </a:tblPr>
              <a:tblGrid>
                <a:gridCol w="147955">
                  <a:extLst>
                    <a:ext uri="{9D8B030D-6E8A-4147-A177-3AD203B41FA5}">
                      <a16:colId xmlns:a16="http://schemas.microsoft.com/office/drawing/2014/main" xmlns="" val="20000"/>
                    </a:ext>
                  </a:extLst>
                </a:gridCol>
              </a:tblGrid>
              <a:tr h="201675">
                <a:tc>
                  <a:txBody>
                    <a:bodyPr/>
                    <a:lstStyle/>
                    <a:p>
                      <a:pPr marL="38100">
                        <a:lnSpc>
                          <a:spcPts val="1435"/>
                        </a:lnSpc>
                        <a:spcBef>
                          <a:spcPts val="55"/>
                        </a:spcBef>
                      </a:pPr>
                      <a:r>
                        <a:rPr sz="1200" b="1" dirty="0">
                          <a:latin typeface="Arial"/>
                          <a:cs typeface="Arial"/>
                        </a:rPr>
                        <a:t>0</a:t>
                      </a:r>
                      <a:endParaRPr sz="1200">
                        <a:latin typeface="Arial"/>
                        <a:cs typeface="Arial"/>
                      </a:endParaRPr>
                    </a:p>
                  </a:txBody>
                  <a:tcPr marL="0" marR="0" marT="69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L="32384">
                        <a:lnSpc>
                          <a:spcPct val="100000"/>
                        </a:lnSpc>
                        <a:spcBef>
                          <a:spcPts val="95"/>
                        </a:spcBef>
                      </a:pPr>
                      <a:r>
                        <a:rPr sz="1200" b="1" dirty="0">
                          <a:latin typeface="Arial"/>
                          <a:cs typeface="Arial"/>
                        </a:rPr>
                        <a:t>2</a:t>
                      </a:r>
                      <a:endParaRPr sz="12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0500">
                <a:tc>
                  <a:txBody>
                    <a:bodyPr/>
                    <a:lstStyle/>
                    <a:p>
                      <a:pPr marL="38100">
                        <a:lnSpc>
                          <a:spcPts val="1375"/>
                        </a:lnSpc>
                      </a:pPr>
                      <a:r>
                        <a:rPr sz="1200" b="1" dirty="0">
                          <a:latin typeface="Arial"/>
                          <a:cs typeface="Arial"/>
                        </a:rPr>
                        <a:t>3</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8" name="object 18"/>
          <p:cNvGraphicFramePr>
            <a:graphicFrameLocks noGrp="1"/>
          </p:cNvGraphicFramePr>
          <p:nvPr/>
        </p:nvGraphicFramePr>
        <p:xfrm>
          <a:off x="6418262" y="1444561"/>
          <a:ext cx="146050" cy="601725"/>
        </p:xfrm>
        <a:graphic>
          <a:graphicData uri="http://schemas.openxmlformats.org/drawingml/2006/table">
            <a:tbl>
              <a:tblPr firstRow="1" bandRow="1">
                <a:tableStyleId>{2D5ABB26-0587-4C30-8999-92F81FD0307C}</a:tableStyleId>
              </a:tblPr>
              <a:tblGrid>
                <a:gridCol w="146050">
                  <a:extLst>
                    <a:ext uri="{9D8B030D-6E8A-4147-A177-3AD203B41FA5}">
                      <a16:colId xmlns:a16="http://schemas.microsoft.com/office/drawing/2014/main" xmlns="" val="20000"/>
                    </a:ext>
                  </a:extLst>
                </a:gridCol>
              </a:tblGrid>
              <a:tr h="201675">
                <a:tc>
                  <a:txBody>
                    <a:bodyPr/>
                    <a:lstStyle/>
                    <a:p>
                      <a:pPr marL="29845">
                        <a:lnSpc>
                          <a:spcPct val="100000"/>
                        </a:lnSpc>
                        <a:spcBef>
                          <a:spcPts val="25"/>
                        </a:spcBef>
                      </a:pPr>
                      <a:r>
                        <a:rPr sz="1200" b="1" dirty="0">
                          <a:latin typeface="Arial"/>
                          <a:cs typeface="Arial"/>
                        </a:rPr>
                        <a:t>0</a:t>
                      </a:r>
                      <a:endParaRPr sz="1200">
                        <a:latin typeface="Arial"/>
                        <a:cs typeface="Arial"/>
                      </a:endParaRPr>
                    </a:p>
                  </a:txBody>
                  <a:tcPr marL="0" marR="0" marT="31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L="32384">
                        <a:lnSpc>
                          <a:spcPct val="100000"/>
                        </a:lnSpc>
                        <a:spcBef>
                          <a:spcPts val="95"/>
                        </a:spcBef>
                      </a:pPr>
                      <a:r>
                        <a:rPr sz="1200" b="1" dirty="0">
                          <a:latin typeface="Arial"/>
                          <a:cs typeface="Arial"/>
                        </a:rPr>
                        <a:t>1</a:t>
                      </a:r>
                      <a:endParaRPr sz="12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0500">
                <a:tc>
                  <a:txBody>
                    <a:bodyPr/>
                    <a:lstStyle/>
                    <a:p>
                      <a:pPr marL="38735">
                        <a:lnSpc>
                          <a:spcPts val="1375"/>
                        </a:lnSpc>
                      </a:pPr>
                      <a:r>
                        <a:rPr sz="1200" b="1" dirty="0">
                          <a:latin typeface="Arial"/>
                          <a:cs typeface="Arial"/>
                        </a:rPr>
                        <a:t>3</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9" name="object 19"/>
          <p:cNvGraphicFramePr>
            <a:graphicFrameLocks noGrp="1"/>
          </p:cNvGraphicFramePr>
          <p:nvPr/>
        </p:nvGraphicFramePr>
        <p:xfrm>
          <a:off x="6777037" y="1444561"/>
          <a:ext cx="163830" cy="601725"/>
        </p:xfrm>
        <a:graphic>
          <a:graphicData uri="http://schemas.openxmlformats.org/drawingml/2006/table">
            <a:tbl>
              <a:tblPr firstRow="1" bandRow="1">
                <a:tableStyleId>{2D5ABB26-0587-4C30-8999-92F81FD0307C}</a:tableStyleId>
              </a:tblPr>
              <a:tblGrid>
                <a:gridCol w="163830">
                  <a:extLst>
                    <a:ext uri="{9D8B030D-6E8A-4147-A177-3AD203B41FA5}">
                      <a16:colId xmlns:a16="http://schemas.microsoft.com/office/drawing/2014/main" xmlns="" val="20000"/>
                    </a:ext>
                  </a:extLst>
                </a:gridCol>
              </a:tblGrid>
              <a:tr h="201675">
                <a:tc>
                  <a:txBody>
                    <a:bodyPr/>
                    <a:lstStyle/>
                    <a:p>
                      <a:pPr marL="45085">
                        <a:lnSpc>
                          <a:spcPct val="100000"/>
                        </a:lnSpc>
                        <a:spcBef>
                          <a:spcPts val="25"/>
                        </a:spcBef>
                      </a:pPr>
                      <a:r>
                        <a:rPr sz="1200" b="1" dirty="0">
                          <a:latin typeface="Arial"/>
                          <a:cs typeface="Arial"/>
                        </a:rPr>
                        <a:t>0</a:t>
                      </a:r>
                      <a:endParaRPr sz="1200">
                        <a:latin typeface="Arial"/>
                        <a:cs typeface="Arial"/>
                      </a:endParaRPr>
                    </a:p>
                  </a:txBody>
                  <a:tcPr marL="0" marR="0" marT="31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L="48260">
                        <a:lnSpc>
                          <a:spcPct val="100000"/>
                        </a:lnSpc>
                        <a:spcBef>
                          <a:spcPts val="95"/>
                        </a:spcBef>
                      </a:pPr>
                      <a:r>
                        <a:rPr sz="1200" b="1" dirty="0">
                          <a:latin typeface="Arial"/>
                          <a:cs typeface="Arial"/>
                        </a:rPr>
                        <a:t>1</a:t>
                      </a:r>
                      <a:endParaRPr sz="12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0500">
                <a:tc>
                  <a:txBody>
                    <a:bodyPr/>
                    <a:lstStyle/>
                    <a:p>
                      <a:pPr marL="38735">
                        <a:lnSpc>
                          <a:spcPts val="1375"/>
                        </a:lnSpc>
                      </a:pPr>
                      <a:r>
                        <a:rPr sz="1200" b="1" dirty="0">
                          <a:latin typeface="Arial"/>
                          <a:cs typeface="Arial"/>
                        </a:rPr>
                        <a:t>2</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20" name="object 20"/>
          <p:cNvGraphicFramePr>
            <a:graphicFrameLocks noGrp="1"/>
          </p:cNvGraphicFramePr>
          <p:nvPr/>
        </p:nvGraphicFramePr>
        <p:xfrm>
          <a:off x="7902638" y="1444561"/>
          <a:ext cx="146050" cy="601725"/>
        </p:xfrm>
        <a:graphic>
          <a:graphicData uri="http://schemas.openxmlformats.org/drawingml/2006/table">
            <a:tbl>
              <a:tblPr firstRow="1" bandRow="1">
                <a:tableStyleId>{2D5ABB26-0587-4C30-8999-92F81FD0307C}</a:tableStyleId>
              </a:tblPr>
              <a:tblGrid>
                <a:gridCol w="146050">
                  <a:extLst>
                    <a:ext uri="{9D8B030D-6E8A-4147-A177-3AD203B41FA5}">
                      <a16:colId xmlns:a16="http://schemas.microsoft.com/office/drawing/2014/main" xmlns="" val="20000"/>
                    </a:ext>
                  </a:extLst>
                </a:gridCol>
              </a:tblGrid>
              <a:tr h="201675">
                <a:tc>
                  <a:txBody>
                    <a:bodyPr/>
                    <a:lstStyle/>
                    <a:p>
                      <a:pPr marL="33020">
                        <a:lnSpc>
                          <a:spcPct val="100000"/>
                        </a:lnSpc>
                        <a:spcBef>
                          <a:spcPts val="25"/>
                        </a:spcBef>
                      </a:pPr>
                      <a:r>
                        <a:rPr sz="1200" b="1" dirty="0">
                          <a:latin typeface="Arial"/>
                          <a:cs typeface="Arial"/>
                        </a:rPr>
                        <a:t>7</a:t>
                      </a:r>
                      <a:endParaRPr sz="1200">
                        <a:latin typeface="Arial"/>
                        <a:cs typeface="Arial"/>
                      </a:endParaRPr>
                    </a:p>
                  </a:txBody>
                  <a:tcPr marL="0" marR="0" marT="31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L="33020">
                        <a:lnSpc>
                          <a:spcPct val="100000"/>
                        </a:lnSpc>
                        <a:spcBef>
                          <a:spcPts val="95"/>
                        </a:spcBef>
                      </a:pPr>
                      <a:r>
                        <a:rPr sz="1200" b="1" dirty="0">
                          <a:latin typeface="Arial"/>
                          <a:cs typeface="Arial"/>
                        </a:rPr>
                        <a:t>1</a:t>
                      </a:r>
                      <a:endParaRPr sz="12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0500">
                <a:tc>
                  <a:txBody>
                    <a:bodyPr/>
                    <a:lstStyle/>
                    <a:p>
                      <a:pPr marL="33020">
                        <a:lnSpc>
                          <a:spcPts val="1375"/>
                        </a:lnSpc>
                      </a:pPr>
                      <a:r>
                        <a:rPr sz="1200" b="1" dirty="0">
                          <a:latin typeface="Arial"/>
                          <a:cs typeface="Arial"/>
                        </a:rPr>
                        <a:t>2</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21" name="object 21"/>
          <p:cNvGraphicFramePr>
            <a:graphicFrameLocks noGrp="1"/>
          </p:cNvGraphicFramePr>
          <p:nvPr/>
        </p:nvGraphicFramePr>
        <p:xfrm>
          <a:off x="8261413" y="1444561"/>
          <a:ext cx="161925" cy="601725"/>
        </p:xfrm>
        <a:graphic>
          <a:graphicData uri="http://schemas.openxmlformats.org/drawingml/2006/table">
            <a:tbl>
              <a:tblPr firstRow="1" bandRow="1">
                <a:tableStyleId>{2D5ABB26-0587-4C30-8999-92F81FD0307C}</a:tableStyleId>
              </a:tblPr>
              <a:tblGrid>
                <a:gridCol w="161925">
                  <a:extLst>
                    <a:ext uri="{9D8B030D-6E8A-4147-A177-3AD203B41FA5}">
                      <a16:colId xmlns:a16="http://schemas.microsoft.com/office/drawing/2014/main" xmlns="" val="20000"/>
                    </a:ext>
                  </a:extLst>
                </a:gridCol>
              </a:tblGrid>
              <a:tr h="201675">
                <a:tc>
                  <a:txBody>
                    <a:bodyPr/>
                    <a:lstStyle/>
                    <a:p>
                      <a:pPr marR="20320" algn="r">
                        <a:lnSpc>
                          <a:spcPct val="100000"/>
                        </a:lnSpc>
                        <a:spcBef>
                          <a:spcPts val="25"/>
                        </a:spcBef>
                      </a:pPr>
                      <a:r>
                        <a:rPr sz="1200" b="1" dirty="0">
                          <a:latin typeface="Arial"/>
                          <a:cs typeface="Arial"/>
                        </a:rPr>
                        <a:t>7</a:t>
                      </a:r>
                      <a:endParaRPr sz="1200">
                        <a:latin typeface="Arial"/>
                        <a:cs typeface="Arial"/>
                      </a:endParaRPr>
                    </a:p>
                  </a:txBody>
                  <a:tcPr marL="0" marR="0" marT="31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R="17780" algn="r">
                        <a:lnSpc>
                          <a:spcPct val="100000"/>
                        </a:lnSpc>
                        <a:spcBef>
                          <a:spcPts val="95"/>
                        </a:spcBef>
                      </a:pPr>
                      <a:r>
                        <a:rPr sz="1200" b="1" dirty="0">
                          <a:latin typeface="Arial"/>
                          <a:cs typeface="Arial"/>
                        </a:rPr>
                        <a:t>0</a:t>
                      </a:r>
                      <a:endParaRPr sz="12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0500">
                <a:tc>
                  <a:txBody>
                    <a:bodyPr/>
                    <a:lstStyle/>
                    <a:p>
                      <a:pPr marR="20320" algn="r">
                        <a:lnSpc>
                          <a:spcPts val="1375"/>
                        </a:lnSpc>
                      </a:pPr>
                      <a:r>
                        <a:rPr sz="1200" b="1" dirty="0">
                          <a:latin typeface="Arial"/>
                          <a:cs typeface="Arial"/>
                        </a:rPr>
                        <a:t>2</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22" name="object 22"/>
          <p:cNvGraphicFramePr>
            <a:graphicFrameLocks noGrp="1"/>
          </p:cNvGraphicFramePr>
          <p:nvPr/>
        </p:nvGraphicFramePr>
        <p:xfrm>
          <a:off x="8636063" y="1444561"/>
          <a:ext cx="147955" cy="601725"/>
        </p:xfrm>
        <a:graphic>
          <a:graphicData uri="http://schemas.openxmlformats.org/drawingml/2006/table">
            <a:tbl>
              <a:tblPr firstRow="1" bandRow="1">
                <a:tableStyleId>{2D5ABB26-0587-4C30-8999-92F81FD0307C}</a:tableStyleId>
              </a:tblPr>
              <a:tblGrid>
                <a:gridCol w="147955">
                  <a:extLst>
                    <a:ext uri="{9D8B030D-6E8A-4147-A177-3AD203B41FA5}">
                      <a16:colId xmlns:a16="http://schemas.microsoft.com/office/drawing/2014/main" xmlns="" val="20000"/>
                    </a:ext>
                  </a:extLst>
                </a:gridCol>
              </a:tblGrid>
              <a:tr h="201675">
                <a:tc>
                  <a:txBody>
                    <a:bodyPr/>
                    <a:lstStyle/>
                    <a:p>
                      <a:pPr marR="15240" algn="r">
                        <a:lnSpc>
                          <a:spcPct val="100000"/>
                        </a:lnSpc>
                        <a:spcBef>
                          <a:spcPts val="25"/>
                        </a:spcBef>
                      </a:pPr>
                      <a:r>
                        <a:rPr sz="1200" b="1" dirty="0">
                          <a:latin typeface="Arial"/>
                          <a:cs typeface="Arial"/>
                        </a:rPr>
                        <a:t>7</a:t>
                      </a:r>
                      <a:endParaRPr sz="1200">
                        <a:latin typeface="Arial"/>
                        <a:cs typeface="Arial"/>
                      </a:endParaRPr>
                    </a:p>
                  </a:txBody>
                  <a:tcPr marL="0" marR="0" marT="31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R="18415" algn="r">
                        <a:lnSpc>
                          <a:spcPct val="100000"/>
                        </a:lnSpc>
                        <a:spcBef>
                          <a:spcPts val="95"/>
                        </a:spcBef>
                      </a:pPr>
                      <a:r>
                        <a:rPr sz="1200" b="1" dirty="0">
                          <a:latin typeface="Arial"/>
                          <a:cs typeface="Arial"/>
                        </a:rPr>
                        <a:t>0</a:t>
                      </a:r>
                      <a:endParaRPr sz="12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0500">
                <a:tc>
                  <a:txBody>
                    <a:bodyPr/>
                    <a:lstStyle/>
                    <a:p>
                      <a:pPr marR="15240" algn="r">
                        <a:lnSpc>
                          <a:spcPts val="1375"/>
                        </a:lnSpc>
                      </a:pPr>
                      <a:r>
                        <a:rPr sz="1200" b="1" dirty="0">
                          <a:latin typeface="Arial"/>
                          <a:cs typeface="Arial"/>
                        </a:rPr>
                        <a:t>1</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23" name="object 23"/>
          <p:cNvSpPr txBox="1"/>
          <p:nvPr/>
        </p:nvSpPr>
        <p:spPr>
          <a:xfrm>
            <a:off x="1549653" y="2162632"/>
            <a:ext cx="922019" cy="208915"/>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P</a:t>
            </a:r>
            <a:r>
              <a:rPr sz="1200" b="1" dirty="0">
                <a:latin typeface="Arial"/>
                <a:cs typeface="Arial"/>
              </a:rPr>
              <a:t>a</a:t>
            </a:r>
            <a:r>
              <a:rPr sz="1200" b="1" spc="10" dirty="0">
                <a:latin typeface="Arial"/>
                <a:cs typeface="Arial"/>
              </a:rPr>
              <a:t>g</a:t>
            </a:r>
            <a:r>
              <a:rPr sz="1200" b="1" dirty="0">
                <a:latin typeface="Arial"/>
                <a:cs typeface="Arial"/>
              </a:rPr>
              <a:t>e</a:t>
            </a:r>
            <a:r>
              <a:rPr sz="1200" b="1" spc="-90" dirty="0">
                <a:latin typeface="Arial"/>
                <a:cs typeface="Arial"/>
              </a:rPr>
              <a:t> </a:t>
            </a:r>
            <a:r>
              <a:rPr sz="1200" b="1" spc="5" dirty="0">
                <a:latin typeface="Arial"/>
                <a:cs typeface="Arial"/>
              </a:rPr>
              <a:t>f</a:t>
            </a:r>
            <a:r>
              <a:rPr sz="1200" b="1" spc="-15" dirty="0">
                <a:latin typeface="Arial"/>
                <a:cs typeface="Arial"/>
              </a:rPr>
              <a:t>r</a:t>
            </a:r>
            <a:r>
              <a:rPr sz="1200" b="1" dirty="0">
                <a:latin typeface="Arial"/>
                <a:cs typeface="Arial"/>
              </a:rPr>
              <a:t>a</a:t>
            </a:r>
            <a:r>
              <a:rPr sz="1200" b="1" spc="-15" dirty="0">
                <a:latin typeface="Arial"/>
                <a:cs typeface="Arial"/>
              </a:rPr>
              <a:t>m</a:t>
            </a:r>
            <a:r>
              <a:rPr sz="1200" b="1" dirty="0">
                <a:latin typeface="Arial"/>
                <a:cs typeface="Arial"/>
              </a:rPr>
              <a:t>es</a:t>
            </a:r>
            <a:endParaRPr sz="1200">
              <a:latin typeface="Arial"/>
              <a:cs typeface="Arial"/>
            </a:endParaRPr>
          </a:p>
        </p:txBody>
      </p:sp>
      <p:sp>
        <p:nvSpPr>
          <p:cNvPr id="24" name="object 24"/>
          <p:cNvSpPr txBox="1"/>
          <p:nvPr/>
        </p:nvSpPr>
        <p:spPr>
          <a:xfrm>
            <a:off x="1400302" y="909486"/>
            <a:ext cx="7147559" cy="490220"/>
          </a:xfrm>
          <a:prstGeom prst="rect">
            <a:avLst/>
          </a:prstGeom>
        </p:spPr>
        <p:txBody>
          <a:bodyPr vert="horz" wrap="square" lIns="0" tIns="62229" rIns="0" bIns="0" rtlCol="0">
            <a:spAutoFit/>
          </a:bodyPr>
          <a:lstStyle/>
          <a:p>
            <a:pPr marL="94615">
              <a:lnSpc>
                <a:spcPct val="100000"/>
              </a:lnSpc>
              <a:spcBef>
                <a:spcPts val="489"/>
              </a:spcBef>
            </a:pPr>
            <a:r>
              <a:rPr sz="1200" b="1" spc="-5" dirty="0">
                <a:latin typeface="Arial"/>
                <a:cs typeface="Arial"/>
              </a:rPr>
              <a:t>R</a:t>
            </a:r>
            <a:r>
              <a:rPr sz="1200" b="1" dirty="0">
                <a:latin typeface="Arial"/>
                <a:cs typeface="Arial"/>
              </a:rPr>
              <a:t>e</a:t>
            </a:r>
            <a:r>
              <a:rPr sz="1200" b="1" spc="5" dirty="0">
                <a:latin typeface="Arial"/>
                <a:cs typeface="Arial"/>
              </a:rPr>
              <a:t>f</a:t>
            </a:r>
            <a:r>
              <a:rPr sz="1200" b="1" dirty="0">
                <a:latin typeface="Arial"/>
                <a:cs typeface="Arial"/>
              </a:rPr>
              <a:t>e</a:t>
            </a:r>
            <a:r>
              <a:rPr sz="1200" b="1" spc="-10" dirty="0">
                <a:latin typeface="Arial"/>
                <a:cs typeface="Arial"/>
              </a:rPr>
              <a:t>r</a:t>
            </a:r>
            <a:r>
              <a:rPr sz="1200" b="1" dirty="0">
                <a:latin typeface="Arial"/>
                <a:cs typeface="Arial"/>
              </a:rPr>
              <a:t>e</a:t>
            </a:r>
            <a:r>
              <a:rPr sz="1200" b="1" spc="-15" dirty="0">
                <a:latin typeface="Arial"/>
                <a:cs typeface="Arial"/>
              </a:rPr>
              <a:t>n</a:t>
            </a:r>
            <a:r>
              <a:rPr sz="1200" b="1" dirty="0">
                <a:latin typeface="Arial"/>
                <a:cs typeface="Arial"/>
              </a:rPr>
              <a:t>ce</a:t>
            </a:r>
            <a:r>
              <a:rPr sz="1200" b="1" spc="-110" dirty="0">
                <a:latin typeface="Arial"/>
                <a:cs typeface="Arial"/>
              </a:rPr>
              <a:t> </a:t>
            </a:r>
            <a:r>
              <a:rPr sz="1200" b="1" dirty="0">
                <a:latin typeface="Arial"/>
                <a:cs typeface="Arial"/>
              </a:rPr>
              <a:t>s</a:t>
            </a:r>
            <a:r>
              <a:rPr sz="1200" b="1" spc="5" dirty="0">
                <a:latin typeface="Arial"/>
                <a:cs typeface="Arial"/>
              </a:rPr>
              <a:t>t</a:t>
            </a:r>
            <a:r>
              <a:rPr sz="1200" b="1" spc="-15" dirty="0">
                <a:latin typeface="Arial"/>
                <a:cs typeface="Arial"/>
              </a:rPr>
              <a:t>r</a:t>
            </a:r>
            <a:r>
              <a:rPr sz="1200" b="1" dirty="0">
                <a:latin typeface="Arial"/>
                <a:cs typeface="Arial"/>
              </a:rPr>
              <a:t>i</a:t>
            </a:r>
            <a:r>
              <a:rPr sz="1200" b="1" spc="-15" dirty="0">
                <a:latin typeface="Arial"/>
                <a:cs typeface="Arial"/>
              </a:rPr>
              <a:t>n</a:t>
            </a:r>
            <a:r>
              <a:rPr sz="1200" b="1" dirty="0">
                <a:latin typeface="Arial"/>
                <a:cs typeface="Arial"/>
              </a:rPr>
              <a:t>g</a:t>
            </a:r>
            <a:endParaRPr sz="1200">
              <a:latin typeface="Arial"/>
              <a:cs typeface="Arial"/>
            </a:endParaRPr>
          </a:p>
          <a:p>
            <a:pPr marL="12700">
              <a:lnSpc>
                <a:spcPct val="100000"/>
              </a:lnSpc>
              <a:spcBef>
                <a:spcPts val="385"/>
              </a:spcBef>
              <a:tabLst>
                <a:tab pos="387350" algn="l"/>
                <a:tab pos="759460" algn="l"/>
                <a:tab pos="1118870" algn="l"/>
                <a:tab pos="1499870" algn="l"/>
                <a:tab pos="1878330" algn="l"/>
                <a:tab pos="2228850" algn="l"/>
                <a:tab pos="2604135" algn="l"/>
                <a:tab pos="2981960" algn="l"/>
                <a:tab pos="3338829" algn="l"/>
                <a:tab pos="3716654" algn="l"/>
                <a:tab pos="4088765" algn="l"/>
                <a:tab pos="4451985" algn="l"/>
                <a:tab pos="4826635" algn="l"/>
                <a:tab pos="5198745" algn="l"/>
                <a:tab pos="5561330" algn="l"/>
                <a:tab pos="5936615" algn="l"/>
                <a:tab pos="6314440" algn="l"/>
                <a:tab pos="6683375" algn="l"/>
                <a:tab pos="7049770" algn="l"/>
              </a:tabLst>
            </a:pPr>
            <a:r>
              <a:rPr sz="1200" b="1" spc="-5" dirty="0">
                <a:latin typeface="Arial"/>
                <a:cs typeface="Arial"/>
              </a:rPr>
              <a:t>7	0	1	2	0	3	0	4	2	3	0	3	2	1	2	0	1	7	0	1</a:t>
            </a:r>
            <a:endParaRPr sz="1200">
              <a:latin typeface="Arial"/>
              <a:cs typeface="Arial"/>
            </a:endParaRPr>
          </a:p>
        </p:txBody>
      </p:sp>
      <p:sp>
        <p:nvSpPr>
          <p:cNvPr id="25" name="object 25"/>
          <p:cNvSpPr txBox="1"/>
          <p:nvPr/>
        </p:nvSpPr>
        <p:spPr>
          <a:xfrm>
            <a:off x="1465580" y="3202381"/>
            <a:ext cx="10223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a:t>
            </a:r>
            <a:endParaRPr sz="1800">
              <a:latin typeface="Arial"/>
              <a:cs typeface="Arial"/>
            </a:endParaRPr>
          </a:p>
        </p:txBody>
      </p:sp>
      <p:sp>
        <p:nvSpPr>
          <p:cNvPr id="26" name="object 26"/>
          <p:cNvSpPr txBox="1"/>
          <p:nvPr/>
        </p:nvSpPr>
        <p:spPr>
          <a:xfrm>
            <a:off x="687120" y="2604338"/>
            <a:ext cx="8045450" cy="782320"/>
          </a:xfrm>
          <a:prstGeom prst="rect">
            <a:avLst/>
          </a:prstGeom>
        </p:spPr>
        <p:txBody>
          <a:bodyPr vert="horz" wrap="square" lIns="0" tIns="12700" rIns="0" bIns="0" rtlCol="0">
            <a:spAutoFit/>
          </a:bodyPr>
          <a:lstStyle/>
          <a:p>
            <a:pPr marL="12700">
              <a:lnSpc>
                <a:spcPts val="2030"/>
              </a:lnSpc>
              <a:spcBef>
                <a:spcPts val="100"/>
              </a:spcBef>
            </a:pPr>
            <a:r>
              <a:rPr sz="1800" b="1" dirty="0">
                <a:latin typeface="Arial"/>
                <a:cs typeface="Arial"/>
              </a:rPr>
              <a:t>FIFO</a:t>
            </a:r>
            <a:r>
              <a:rPr sz="1800" b="1" spc="-30" dirty="0">
                <a:latin typeface="Arial"/>
                <a:cs typeface="Arial"/>
              </a:rPr>
              <a:t> </a:t>
            </a:r>
            <a:r>
              <a:rPr sz="1800" b="1" dirty="0">
                <a:latin typeface="Arial"/>
                <a:cs typeface="Arial"/>
              </a:rPr>
              <a:t>algorithm</a:t>
            </a:r>
            <a:r>
              <a:rPr sz="1800" b="1" spc="-5" dirty="0">
                <a:latin typeface="Arial"/>
                <a:cs typeface="Arial"/>
              </a:rPr>
              <a:t> </a:t>
            </a:r>
            <a:r>
              <a:rPr sz="1800" b="1" dirty="0">
                <a:latin typeface="Arial"/>
                <a:cs typeface="Arial"/>
              </a:rPr>
              <a:t>selects</a:t>
            </a:r>
            <a:r>
              <a:rPr sz="1800" b="1" spc="-5" dirty="0">
                <a:latin typeface="Arial"/>
                <a:cs typeface="Arial"/>
              </a:rPr>
              <a:t> </a:t>
            </a:r>
            <a:r>
              <a:rPr sz="1800" b="1" dirty="0">
                <a:latin typeface="Arial"/>
                <a:cs typeface="Arial"/>
              </a:rPr>
              <a:t>the</a:t>
            </a:r>
            <a:r>
              <a:rPr sz="1800" b="1" spc="-85" dirty="0">
                <a:latin typeface="Arial"/>
                <a:cs typeface="Arial"/>
              </a:rPr>
              <a:t> </a:t>
            </a:r>
            <a:r>
              <a:rPr sz="1800" b="1" dirty="0">
                <a:latin typeface="Arial"/>
                <a:cs typeface="Arial"/>
              </a:rPr>
              <a:t>page</a:t>
            </a:r>
            <a:r>
              <a:rPr sz="1800" b="1" spc="-15" dirty="0">
                <a:latin typeface="Arial"/>
                <a:cs typeface="Arial"/>
              </a:rPr>
              <a:t> </a:t>
            </a:r>
            <a:r>
              <a:rPr sz="1800" b="1" dirty="0">
                <a:latin typeface="Arial"/>
                <a:cs typeface="Arial"/>
              </a:rPr>
              <a:t>that</a:t>
            </a:r>
            <a:r>
              <a:rPr sz="1800" b="1" spc="-20" dirty="0">
                <a:latin typeface="Arial"/>
                <a:cs typeface="Arial"/>
              </a:rPr>
              <a:t> </a:t>
            </a:r>
            <a:r>
              <a:rPr sz="1800" b="1" dirty="0">
                <a:latin typeface="Arial"/>
                <a:cs typeface="Arial"/>
              </a:rPr>
              <a:t>has</a:t>
            </a:r>
            <a:r>
              <a:rPr sz="1800" b="1" spc="-40" dirty="0">
                <a:latin typeface="Arial"/>
                <a:cs typeface="Arial"/>
              </a:rPr>
              <a:t> </a:t>
            </a:r>
            <a:r>
              <a:rPr sz="1800" b="1" dirty="0">
                <a:latin typeface="Arial"/>
                <a:cs typeface="Arial"/>
              </a:rPr>
              <a:t>been</a:t>
            </a:r>
            <a:r>
              <a:rPr sz="1800" b="1" spc="-15" dirty="0">
                <a:latin typeface="Arial"/>
                <a:cs typeface="Arial"/>
              </a:rPr>
              <a:t> </a:t>
            </a:r>
            <a:r>
              <a:rPr sz="1800" b="1" dirty="0">
                <a:latin typeface="Arial"/>
                <a:cs typeface="Arial"/>
              </a:rPr>
              <a:t>in</a:t>
            </a:r>
            <a:r>
              <a:rPr sz="1800" b="1" spc="-20" dirty="0">
                <a:latin typeface="Arial"/>
                <a:cs typeface="Arial"/>
              </a:rPr>
              <a:t> </a:t>
            </a:r>
            <a:r>
              <a:rPr sz="1800" b="1" dirty="0">
                <a:latin typeface="Arial"/>
                <a:cs typeface="Arial"/>
              </a:rPr>
              <a:t>memory</a:t>
            </a:r>
            <a:r>
              <a:rPr sz="1800" b="1" spc="-35" dirty="0">
                <a:latin typeface="Arial"/>
                <a:cs typeface="Arial"/>
              </a:rPr>
              <a:t> </a:t>
            </a:r>
            <a:r>
              <a:rPr sz="1800" b="1" dirty="0">
                <a:latin typeface="Arial"/>
                <a:cs typeface="Arial"/>
              </a:rPr>
              <a:t>the</a:t>
            </a:r>
            <a:r>
              <a:rPr sz="1800" b="1" spc="-10" dirty="0">
                <a:latin typeface="Arial"/>
                <a:cs typeface="Arial"/>
              </a:rPr>
              <a:t> </a:t>
            </a:r>
            <a:r>
              <a:rPr sz="1800" b="1" dirty="0">
                <a:latin typeface="Arial"/>
                <a:cs typeface="Arial"/>
              </a:rPr>
              <a:t>longest</a:t>
            </a:r>
            <a:r>
              <a:rPr sz="1800" b="1" spc="-95" dirty="0">
                <a:latin typeface="Arial"/>
                <a:cs typeface="Arial"/>
              </a:rPr>
              <a:t> </a:t>
            </a:r>
            <a:r>
              <a:rPr sz="1800" b="1" dirty="0">
                <a:latin typeface="Arial"/>
                <a:cs typeface="Arial"/>
              </a:rPr>
              <a:t>time</a:t>
            </a:r>
            <a:endParaRPr sz="1800">
              <a:latin typeface="Arial"/>
              <a:cs typeface="Arial"/>
            </a:endParaRPr>
          </a:p>
          <a:p>
            <a:pPr marL="12700">
              <a:lnSpc>
                <a:spcPts val="1895"/>
              </a:lnSpc>
            </a:pPr>
            <a:r>
              <a:rPr sz="1800" b="1" dirty="0">
                <a:latin typeface="Arial"/>
                <a:cs typeface="Arial"/>
              </a:rPr>
              <a:t>Using</a:t>
            </a:r>
            <a:r>
              <a:rPr sz="1800" b="1" spc="-45" dirty="0">
                <a:latin typeface="Arial"/>
                <a:cs typeface="Arial"/>
              </a:rPr>
              <a:t> </a:t>
            </a:r>
            <a:r>
              <a:rPr sz="1800" b="1" spc="-5" dirty="0">
                <a:latin typeface="Arial"/>
                <a:cs typeface="Arial"/>
              </a:rPr>
              <a:t>a</a:t>
            </a:r>
            <a:r>
              <a:rPr sz="1800" b="1" spc="-10" dirty="0">
                <a:latin typeface="Arial"/>
                <a:cs typeface="Arial"/>
              </a:rPr>
              <a:t> </a:t>
            </a:r>
            <a:r>
              <a:rPr sz="1800" b="1" dirty="0">
                <a:latin typeface="Arial"/>
                <a:cs typeface="Arial"/>
              </a:rPr>
              <a:t>queue</a:t>
            </a:r>
            <a:r>
              <a:rPr sz="1800" b="1" spc="-5" dirty="0">
                <a:latin typeface="Arial"/>
                <a:cs typeface="Arial"/>
              </a:rPr>
              <a:t> </a:t>
            </a:r>
            <a:r>
              <a:rPr sz="1800" b="1" dirty="0">
                <a:latin typeface="Arial"/>
                <a:cs typeface="Arial"/>
              </a:rPr>
              <a:t>-</a:t>
            </a:r>
            <a:r>
              <a:rPr sz="1800" b="1" spc="-20" dirty="0">
                <a:latin typeface="Arial"/>
                <a:cs typeface="Arial"/>
              </a:rPr>
              <a:t> </a:t>
            </a:r>
            <a:r>
              <a:rPr sz="1800" b="1" spc="-5" dirty="0">
                <a:latin typeface="Arial"/>
                <a:cs typeface="Arial"/>
              </a:rPr>
              <a:t>every</a:t>
            </a:r>
            <a:r>
              <a:rPr sz="1800" b="1" spc="10" dirty="0">
                <a:latin typeface="Arial"/>
                <a:cs typeface="Arial"/>
              </a:rPr>
              <a:t> </a:t>
            </a:r>
            <a:r>
              <a:rPr sz="1800" b="1" dirty="0">
                <a:latin typeface="Arial"/>
                <a:cs typeface="Arial"/>
              </a:rPr>
              <a:t>time</a:t>
            </a:r>
            <a:r>
              <a:rPr sz="1800" b="1" spc="-45" dirty="0">
                <a:latin typeface="Arial"/>
                <a:cs typeface="Arial"/>
              </a:rPr>
              <a:t> </a:t>
            </a:r>
            <a:r>
              <a:rPr sz="1800" b="1" spc="-5" dirty="0">
                <a:latin typeface="Arial"/>
                <a:cs typeface="Arial"/>
              </a:rPr>
              <a:t>a</a:t>
            </a:r>
            <a:r>
              <a:rPr sz="1800" b="1" spc="-15" dirty="0">
                <a:latin typeface="Arial"/>
                <a:cs typeface="Arial"/>
              </a:rPr>
              <a:t> </a:t>
            </a:r>
            <a:r>
              <a:rPr sz="1800" b="1" dirty="0">
                <a:latin typeface="Arial"/>
                <a:cs typeface="Arial"/>
              </a:rPr>
              <a:t>page</a:t>
            </a:r>
            <a:r>
              <a:rPr sz="1800" b="1" spc="-35" dirty="0">
                <a:latin typeface="Arial"/>
                <a:cs typeface="Arial"/>
              </a:rPr>
              <a:t> </a:t>
            </a:r>
            <a:r>
              <a:rPr sz="1800" b="1" spc="-5" dirty="0">
                <a:latin typeface="Arial"/>
                <a:cs typeface="Arial"/>
              </a:rPr>
              <a:t>is</a:t>
            </a:r>
            <a:r>
              <a:rPr sz="1800" b="1" spc="-15" dirty="0">
                <a:latin typeface="Arial"/>
                <a:cs typeface="Arial"/>
              </a:rPr>
              <a:t> </a:t>
            </a:r>
            <a:r>
              <a:rPr sz="1800" b="1" dirty="0">
                <a:latin typeface="Arial"/>
                <a:cs typeface="Arial"/>
              </a:rPr>
              <a:t>loaded,</a:t>
            </a:r>
            <a:r>
              <a:rPr sz="1800" b="1" spc="-30" dirty="0">
                <a:latin typeface="Arial"/>
                <a:cs typeface="Arial"/>
              </a:rPr>
              <a:t> </a:t>
            </a:r>
            <a:r>
              <a:rPr sz="1800" b="1" spc="-5" dirty="0">
                <a:latin typeface="Arial"/>
                <a:cs typeface="Arial"/>
              </a:rPr>
              <a:t>its</a:t>
            </a:r>
            <a:endParaRPr sz="1800">
              <a:latin typeface="Arial"/>
              <a:cs typeface="Arial"/>
            </a:endParaRPr>
          </a:p>
          <a:p>
            <a:pPr marL="1729105">
              <a:lnSpc>
                <a:spcPts val="2030"/>
              </a:lnSpc>
            </a:pPr>
            <a:r>
              <a:rPr sz="1800" b="1" dirty="0">
                <a:latin typeface="Arial"/>
                <a:cs typeface="Arial"/>
              </a:rPr>
              <a:t>identification</a:t>
            </a:r>
            <a:r>
              <a:rPr sz="1800" b="1" spc="-80" dirty="0">
                <a:latin typeface="Arial"/>
                <a:cs typeface="Arial"/>
              </a:rPr>
              <a:t> </a:t>
            </a:r>
            <a:r>
              <a:rPr sz="1800" b="1" spc="-5" dirty="0">
                <a:latin typeface="Arial"/>
                <a:cs typeface="Arial"/>
              </a:rPr>
              <a:t>is</a:t>
            </a:r>
            <a:r>
              <a:rPr sz="1800" b="1" spc="-25" dirty="0">
                <a:latin typeface="Arial"/>
                <a:cs typeface="Arial"/>
              </a:rPr>
              <a:t> </a:t>
            </a:r>
            <a:r>
              <a:rPr sz="1800" b="1" dirty="0">
                <a:latin typeface="Arial"/>
                <a:cs typeface="Arial"/>
              </a:rPr>
              <a:t>inserted</a:t>
            </a:r>
            <a:r>
              <a:rPr sz="1800" b="1" spc="-60" dirty="0">
                <a:latin typeface="Arial"/>
                <a:cs typeface="Arial"/>
              </a:rPr>
              <a:t> </a:t>
            </a:r>
            <a:r>
              <a:rPr sz="1800" b="1" dirty="0">
                <a:latin typeface="Arial"/>
                <a:cs typeface="Arial"/>
              </a:rPr>
              <a:t>in</a:t>
            </a:r>
            <a:r>
              <a:rPr sz="1800" b="1" spc="-45" dirty="0">
                <a:latin typeface="Arial"/>
                <a:cs typeface="Arial"/>
              </a:rPr>
              <a:t> </a:t>
            </a:r>
            <a:r>
              <a:rPr sz="1800" b="1" dirty="0">
                <a:latin typeface="Arial"/>
                <a:cs typeface="Arial"/>
              </a:rPr>
              <a:t>the</a:t>
            </a:r>
            <a:r>
              <a:rPr sz="1800" b="1" spc="-20" dirty="0">
                <a:latin typeface="Arial"/>
                <a:cs typeface="Arial"/>
              </a:rPr>
              <a:t> </a:t>
            </a:r>
            <a:r>
              <a:rPr sz="1800" b="1" dirty="0">
                <a:latin typeface="Arial"/>
                <a:cs typeface="Arial"/>
              </a:rPr>
              <a:t>queue</a:t>
            </a:r>
            <a:endParaRPr sz="1800">
              <a:latin typeface="Arial"/>
              <a:cs typeface="Arial"/>
            </a:endParaRPr>
          </a:p>
        </p:txBody>
      </p:sp>
      <p:sp>
        <p:nvSpPr>
          <p:cNvPr id="27" name="object 27"/>
          <p:cNvSpPr txBox="1"/>
          <p:nvPr/>
        </p:nvSpPr>
        <p:spPr>
          <a:xfrm>
            <a:off x="364947" y="3339210"/>
            <a:ext cx="7478395" cy="1019810"/>
          </a:xfrm>
          <a:prstGeom prst="rect">
            <a:avLst/>
          </a:prstGeom>
        </p:spPr>
        <p:txBody>
          <a:bodyPr vert="horz" wrap="square" lIns="0" tIns="12700" rIns="0" bIns="0" rtlCol="0">
            <a:spAutoFit/>
          </a:bodyPr>
          <a:lstStyle/>
          <a:p>
            <a:pPr marL="335280">
              <a:lnSpc>
                <a:spcPts val="2135"/>
              </a:lnSpc>
              <a:spcBef>
                <a:spcPts val="100"/>
              </a:spcBef>
            </a:pPr>
            <a:r>
              <a:rPr sz="1800" b="1" dirty="0">
                <a:latin typeface="Arial"/>
                <a:cs typeface="Arial"/>
              </a:rPr>
              <a:t>Easy</a:t>
            </a:r>
            <a:r>
              <a:rPr sz="1800" b="1" spc="-90" dirty="0">
                <a:latin typeface="Arial"/>
                <a:cs typeface="Arial"/>
              </a:rPr>
              <a:t> </a:t>
            </a:r>
            <a:r>
              <a:rPr sz="1800" b="1" dirty="0">
                <a:latin typeface="Arial"/>
                <a:cs typeface="Arial"/>
              </a:rPr>
              <a:t>to</a:t>
            </a:r>
            <a:r>
              <a:rPr sz="1800" b="1" spc="-45" dirty="0">
                <a:latin typeface="Arial"/>
                <a:cs typeface="Arial"/>
              </a:rPr>
              <a:t> </a:t>
            </a:r>
            <a:r>
              <a:rPr sz="1800" b="1" dirty="0">
                <a:latin typeface="Arial"/>
                <a:cs typeface="Arial"/>
              </a:rPr>
              <a:t>implement</a:t>
            </a:r>
            <a:endParaRPr sz="1800">
              <a:latin typeface="Arial"/>
              <a:cs typeface="Arial"/>
            </a:endParaRPr>
          </a:p>
          <a:p>
            <a:pPr marL="335280">
              <a:lnSpc>
                <a:spcPts val="2135"/>
              </a:lnSpc>
            </a:pPr>
            <a:r>
              <a:rPr sz="1800" b="1" dirty="0">
                <a:latin typeface="Arial"/>
                <a:cs typeface="Arial"/>
              </a:rPr>
              <a:t>May</a:t>
            </a:r>
            <a:r>
              <a:rPr sz="1800" b="1" spc="-65" dirty="0">
                <a:latin typeface="Arial"/>
                <a:cs typeface="Arial"/>
              </a:rPr>
              <a:t> </a:t>
            </a:r>
            <a:r>
              <a:rPr sz="1800" b="1" dirty="0">
                <a:latin typeface="Arial"/>
                <a:cs typeface="Arial"/>
              </a:rPr>
              <a:t>result</a:t>
            </a:r>
            <a:r>
              <a:rPr sz="1800" b="1" spc="-45" dirty="0">
                <a:latin typeface="Arial"/>
                <a:cs typeface="Arial"/>
              </a:rPr>
              <a:t> </a:t>
            </a:r>
            <a:r>
              <a:rPr sz="1800" b="1" dirty="0">
                <a:latin typeface="Arial"/>
                <a:cs typeface="Arial"/>
              </a:rPr>
              <a:t>in</a:t>
            </a:r>
            <a:r>
              <a:rPr sz="1800" b="1" spc="-20" dirty="0">
                <a:latin typeface="Arial"/>
                <a:cs typeface="Arial"/>
              </a:rPr>
              <a:t> </a:t>
            </a:r>
            <a:r>
              <a:rPr sz="1800" b="1" spc="-5" dirty="0">
                <a:latin typeface="Arial"/>
                <a:cs typeface="Arial"/>
              </a:rPr>
              <a:t>a</a:t>
            </a:r>
            <a:r>
              <a:rPr sz="1800" b="1" dirty="0">
                <a:latin typeface="Arial"/>
                <a:cs typeface="Arial"/>
              </a:rPr>
              <a:t> frequent</a:t>
            </a:r>
            <a:r>
              <a:rPr sz="1800" b="1" spc="-65" dirty="0">
                <a:latin typeface="Arial"/>
                <a:cs typeface="Arial"/>
              </a:rPr>
              <a:t> </a:t>
            </a:r>
            <a:r>
              <a:rPr sz="1800" b="1" dirty="0">
                <a:latin typeface="Arial"/>
                <a:cs typeface="Arial"/>
              </a:rPr>
              <a:t>page</a:t>
            </a:r>
            <a:r>
              <a:rPr sz="1800" b="1" spc="-35" dirty="0">
                <a:latin typeface="Arial"/>
                <a:cs typeface="Arial"/>
              </a:rPr>
              <a:t> </a:t>
            </a:r>
            <a:r>
              <a:rPr sz="1800" b="1" dirty="0">
                <a:latin typeface="Arial"/>
                <a:cs typeface="Arial"/>
              </a:rPr>
              <a:t>fault</a:t>
            </a:r>
            <a:endParaRPr sz="1800">
              <a:latin typeface="Arial"/>
              <a:cs typeface="Arial"/>
            </a:endParaRPr>
          </a:p>
          <a:p>
            <a:pPr marL="12700">
              <a:lnSpc>
                <a:spcPct val="100000"/>
              </a:lnSpc>
              <a:spcBef>
                <a:spcPts val="1390"/>
              </a:spcBef>
            </a:pPr>
            <a:r>
              <a:rPr sz="1800" b="1" u="heavy" dirty="0">
                <a:uFill>
                  <a:solidFill>
                    <a:srgbClr val="000000"/>
                  </a:solidFill>
                </a:uFill>
                <a:latin typeface="Arial"/>
                <a:cs typeface="Arial"/>
              </a:rPr>
              <a:t>Optimal</a:t>
            </a:r>
            <a:r>
              <a:rPr sz="1800" b="1" u="heavy" spc="-35" dirty="0">
                <a:uFill>
                  <a:solidFill>
                    <a:srgbClr val="000000"/>
                  </a:solidFill>
                </a:uFill>
                <a:latin typeface="Arial"/>
                <a:cs typeface="Arial"/>
              </a:rPr>
              <a:t> </a:t>
            </a:r>
            <a:r>
              <a:rPr sz="1800" b="1" u="heavy" dirty="0">
                <a:uFill>
                  <a:solidFill>
                    <a:srgbClr val="000000"/>
                  </a:solidFill>
                </a:uFill>
                <a:latin typeface="Arial"/>
                <a:cs typeface="Arial"/>
              </a:rPr>
              <a:t>Replacement</a:t>
            </a:r>
            <a:r>
              <a:rPr sz="1800" b="1" spc="-50" dirty="0">
                <a:latin typeface="Arial"/>
                <a:cs typeface="Arial"/>
              </a:rPr>
              <a:t> </a:t>
            </a:r>
            <a:r>
              <a:rPr sz="1800" b="1" spc="-5" dirty="0">
                <a:latin typeface="Arial"/>
                <a:cs typeface="Arial"/>
              </a:rPr>
              <a:t>(OPT)</a:t>
            </a:r>
            <a:r>
              <a:rPr sz="1800" b="1" spc="5" dirty="0">
                <a:latin typeface="Arial"/>
                <a:cs typeface="Arial"/>
              </a:rPr>
              <a:t> </a:t>
            </a:r>
            <a:r>
              <a:rPr sz="1800" b="1" dirty="0">
                <a:latin typeface="Arial"/>
                <a:cs typeface="Arial"/>
              </a:rPr>
              <a:t>-</a:t>
            </a:r>
            <a:r>
              <a:rPr sz="1800" b="1" spc="5" dirty="0">
                <a:latin typeface="Arial"/>
                <a:cs typeface="Arial"/>
              </a:rPr>
              <a:t> Lowest</a:t>
            </a:r>
            <a:r>
              <a:rPr sz="1800" b="1" spc="-95" dirty="0">
                <a:latin typeface="Arial"/>
                <a:cs typeface="Arial"/>
              </a:rPr>
              <a:t> </a:t>
            </a:r>
            <a:r>
              <a:rPr sz="1800" b="1" dirty="0">
                <a:latin typeface="Arial"/>
                <a:cs typeface="Arial"/>
              </a:rPr>
              <a:t>page</a:t>
            </a:r>
            <a:r>
              <a:rPr sz="1800" b="1" spc="-40" dirty="0">
                <a:latin typeface="Arial"/>
                <a:cs typeface="Arial"/>
              </a:rPr>
              <a:t> </a:t>
            </a:r>
            <a:r>
              <a:rPr sz="1800" b="1" dirty="0">
                <a:latin typeface="Arial"/>
                <a:cs typeface="Arial"/>
              </a:rPr>
              <a:t>fault</a:t>
            </a:r>
            <a:r>
              <a:rPr sz="1800" b="1" spc="-15" dirty="0">
                <a:latin typeface="Arial"/>
                <a:cs typeface="Arial"/>
              </a:rPr>
              <a:t> </a:t>
            </a:r>
            <a:r>
              <a:rPr sz="1800" b="1" spc="-5" dirty="0">
                <a:latin typeface="Arial"/>
                <a:cs typeface="Arial"/>
              </a:rPr>
              <a:t>rate</a:t>
            </a:r>
            <a:r>
              <a:rPr sz="1800" b="1" spc="-30" dirty="0">
                <a:latin typeface="Arial"/>
                <a:cs typeface="Arial"/>
              </a:rPr>
              <a:t> </a:t>
            </a:r>
            <a:r>
              <a:rPr sz="1800" b="1" dirty="0">
                <a:latin typeface="Arial"/>
                <a:cs typeface="Arial"/>
              </a:rPr>
              <a:t>of</a:t>
            </a:r>
            <a:r>
              <a:rPr sz="1800" b="1" spc="5" dirty="0">
                <a:latin typeface="Arial"/>
                <a:cs typeface="Arial"/>
              </a:rPr>
              <a:t> </a:t>
            </a:r>
            <a:r>
              <a:rPr sz="1800" b="1" dirty="0">
                <a:latin typeface="Arial"/>
                <a:cs typeface="Arial"/>
              </a:rPr>
              <a:t>all</a:t>
            </a:r>
            <a:r>
              <a:rPr sz="1800" b="1" spc="-35" dirty="0">
                <a:latin typeface="Arial"/>
                <a:cs typeface="Arial"/>
              </a:rPr>
              <a:t> </a:t>
            </a:r>
            <a:r>
              <a:rPr sz="1800" b="1" dirty="0">
                <a:latin typeface="Arial"/>
                <a:cs typeface="Arial"/>
              </a:rPr>
              <a:t>algorithms</a:t>
            </a:r>
            <a:endParaRPr sz="1800">
              <a:latin typeface="Arial"/>
              <a:cs typeface="Arial"/>
            </a:endParaRPr>
          </a:p>
        </p:txBody>
      </p:sp>
      <p:sp>
        <p:nvSpPr>
          <p:cNvPr id="28" name="object 28"/>
          <p:cNvSpPr txBox="1"/>
          <p:nvPr/>
        </p:nvSpPr>
        <p:spPr>
          <a:xfrm>
            <a:off x="1002791" y="4486655"/>
            <a:ext cx="7836534" cy="344805"/>
          </a:xfrm>
          <a:prstGeom prst="rect">
            <a:avLst/>
          </a:prstGeom>
          <a:ln w="24384">
            <a:solidFill>
              <a:srgbClr val="000000"/>
            </a:solidFill>
          </a:ln>
        </p:spPr>
        <p:txBody>
          <a:bodyPr vert="horz" wrap="square" lIns="0" tIns="29209" rIns="0" bIns="0" rtlCol="0">
            <a:spAutoFit/>
          </a:bodyPr>
          <a:lstStyle/>
          <a:p>
            <a:pPr marL="75565">
              <a:lnSpc>
                <a:spcPct val="100000"/>
              </a:lnSpc>
              <a:spcBef>
                <a:spcPts val="229"/>
              </a:spcBef>
            </a:pPr>
            <a:r>
              <a:rPr sz="1800" b="1" dirty="0">
                <a:latin typeface="Arial"/>
                <a:cs typeface="Arial"/>
              </a:rPr>
              <a:t>Replace</a:t>
            </a:r>
            <a:r>
              <a:rPr sz="1800" b="1" spc="-55" dirty="0">
                <a:latin typeface="Arial"/>
                <a:cs typeface="Arial"/>
              </a:rPr>
              <a:t> </a:t>
            </a:r>
            <a:r>
              <a:rPr sz="1800" b="1" dirty="0">
                <a:latin typeface="Arial"/>
                <a:cs typeface="Arial"/>
              </a:rPr>
              <a:t>that</a:t>
            </a:r>
            <a:r>
              <a:rPr sz="1800" b="1" spc="-20" dirty="0">
                <a:latin typeface="Arial"/>
                <a:cs typeface="Arial"/>
              </a:rPr>
              <a:t> </a:t>
            </a:r>
            <a:r>
              <a:rPr sz="1800" b="1" spc="5" dirty="0">
                <a:latin typeface="Arial"/>
                <a:cs typeface="Arial"/>
              </a:rPr>
              <a:t>page</a:t>
            </a:r>
            <a:r>
              <a:rPr sz="1800" b="1" spc="-20" dirty="0">
                <a:latin typeface="Arial"/>
                <a:cs typeface="Arial"/>
              </a:rPr>
              <a:t> </a:t>
            </a:r>
            <a:r>
              <a:rPr sz="1800" b="1" spc="5" dirty="0">
                <a:latin typeface="Arial"/>
                <a:cs typeface="Arial"/>
              </a:rPr>
              <a:t>which</a:t>
            </a:r>
            <a:r>
              <a:rPr sz="1800" b="1" spc="-85" dirty="0">
                <a:latin typeface="Arial"/>
                <a:cs typeface="Arial"/>
              </a:rPr>
              <a:t> </a:t>
            </a:r>
            <a:r>
              <a:rPr sz="1800" b="1" spc="5" dirty="0">
                <a:latin typeface="Arial"/>
                <a:cs typeface="Arial"/>
              </a:rPr>
              <a:t>will</a:t>
            </a:r>
            <a:r>
              <a:rPr sz="1800" b="1" spc="-65" dirty="0">
                <a:latin typeface="Arial"/>
                <a:cs typeface="Arial"/>
              </a:rPr>
              <a:t> </a:t>
            </a:r>
            <a:r>
              <a:rPr sz="1800" b="1" dirty="0">
                <a:latin typeface="Arial"/>
                <a:cs typeface="Arial"/>
              </a:rPr>
              <a:t>not</a:t>
            </a:r>
            <a:r>
              <a:rPr sz="1800" b="1" spc="-20" dirty="0">
                <a:latin typeface="Arial"/>
                <a:cs typeface="Arial"/>
              </a:rPr>
              <a:t> </a:t>
            </a:r>
            <a:r>
              <a:rPr sz="1800" b="1" dirty="0">
                <a:latin typeface="Arial"/>
                <a:cs typeface="Arial"/>
              </a:rPr>
              <a:t>be</a:t>
            </a:r>
            <a:r>
              <a:rPr sz="1800" b="1" spc="-15" dirty="0">
                <a:latin typeface="Arial"/>
                <a:cs typeface="Arial"/>
              </a:rPr>
              <a:t> </a:t>
            </a:r>
            <a:r>
              <a:rPr sz="1800" b="1" dirty="0">
                <a:latin typeface="Arial"/>
                <a:cs typeface="Arial"/>
              </a:rPr>
              <a:t>used</a:t>
            </a:r>
            <a:r>
              <a:rPr sz="1800" b="1" spc="-15" dirty="0">
                <a:latin typeface="Arial"/>
                <a:cs typeface="Arial"/>
              </a:rPr>
              <a:t> </a:t>
            </a:r>
            <a:r>
              <a:rPr sz="1800" b="1" dirty="0">
                <a:latin typeface="Arial"/>
                <a:cs typeface="Arial"/>
              </a:rPr>
              <a:t>for</a:t>
            </a:r>
            <a:r>
              <a:rPr sz="1800" b="1" spc="-25" dirty="0">
                <a:latin typeface="Arial"/>
                <a:cs typeface="Arial"/>
              </a:rPr>
              <a:t> </a:t>
            </a:r>
            <a:r>
              <a:rPr sz="1800" b="1" dirty="0">
                <a:latin typeface="Arial"/>
                <a:cs typeface="Arial"/>
              </a:rPr>
              <a:t>the</a:t>
            </a:r>
            <a:r>
              <a:rPr sz="1800" b="1" spc="-10" dirty="0">
                <a:latin typeface="Arial"/>
                <a:cs typeface="Arial"/>
              </a:rPr>
              <a:t> </a:t>
            </a:r>
            <a:r>
              <a:rPr sz="1800" b="1" dirty="0">
                <a:latin typeface="Arial"/>
                <a:cs typeface="Arial"/>
              </a:rPr>
              <a:t>longest</a:t>
            </a:r>
            <a:r>
              <a:rPr sz="1800" b="1" spc="-60" dirty="0">
                <a:latin typeface="Arial"/>
                <a:cs typeface="Arial"/>
              </a:rPr>
              <a:t> </a:t>
            </a:r>
            <a:r>
              <a:rPr sz="1800" b="1" dirty="0">
                <a:latin typeface="Arial"/>
                <a:cs typeface="Arial"/>
              </a:rPr>
              <a:t>period</a:t>
            </a:r>
            <a:r>
              <a:rPr sz="1800" b="1" spc="-15" dirty="0">
                <a:latin typeface="Arial"/>
                <a:cs typeface="Arial"/>
              </a:rPr>
              <a:t> </a:t>
            </a:r>
            <a:r>
              <a:rPr sz="1800" b="1" dirty="0">
                <a:latin typeface="Arial"/>
                <a:cs typeface="Arial"/>
              </a:rPr>
              <a:t>of</a:t>
            </a:r>
            <a:r>
              <a:rPr sz="1800" b="1" spc="10" dirty="0">
                <a:latin typeface="Arial"/>
                <a:cs typeface="Arial"/>
              </a:rPr>
              <a:t> </a:t>
            </a:r>
            <a:r>
              <a:rPr sz="1800" b="1" dirty="0">
                <a:latin typeface="Arial"/>
                <a:cs typeface="Arial"/>
              </a:rPr>
              <a:t>time</a:t>
            </a:r>
            <a:endParaRPr sz="1800">
              <a:latin typeface="Arial"/>
              <a:cs typeface="Arial"/>
            </a:endParaRPr>
          </a:p>
        </p:txBody>
      </p:sp>
      <p:sp>
        <p:nvSpPr>
          <p:cNvPr id="29" name="object 29"/>
          <p:cNvSpPr txBox="1"/>
          <p:nvPr/>
        </p:nvSpPr>
        <p:spPr>
          <a:xfrm>
            <a:off x="6869048" y="5249926"/>
            <a:ext cx="1257300" cy="208279"/>
          </a:xfrm>
          <a:prstGeom prst="rect">
            <a:avLst/>
          </a:prstGeom>
        </p:spPr>
        <p:txBody>
          <a:bodyPr vert="horz" wrap="square" lIns="0" tIns="12700" rIns="0" bIns="0" rtlCol="0">
            <a:spAutoFit/>
          </a:bodyPr>
          <a:lstStyle/>
          <a:p>
            <a:pPr marL="12700">
              <a:lnSpc>
                <a:spcPct val="100000"/>
              </a:lnSpc>
              <a:spcBef>
                <a:spcPts val="100"/>
              </a:spcBef>
              <a:tabLst>
                <a:tab pos="400050" algn="l"/>
                <a:tab pos="786765" algn="l"/>
                <a:tab pos="1158875" algn="l"/>
              </a:tabLst>
            </a:pPr>
            <a:r>
              <a:rPr sz="1200" b="1" spc="-5" dirty="0">
                <a:latin typeface="Arial"/>
                <a:cs typeface="Arial"/>
              </a:rPr>
              <a:t>1	7	0	1</a:t>
            </a:r>
            <a:endParaRPr sz="1200">
              <a:latin typeface="Arial"/>
              <a:cs typeface="Arial"/>
            </a:endParaRPr>
          </a:p>
        </p:txBody>
      </p:sp>
      <p:graphicFrame>
        <p:nvGraphicFramePr>
          <p:cNvPr id="30" name="object 30"/>
          <p:cNvGraphicFramePr>
            <a:graphicFrameLocks noGrp="1"/>
          </p:cNvGraphicFramePr>
          <p:nvPr/>
        </p:nvGraphicFramePr>
        <p:xfrm>
          <a:off x="1349438" y="5500687"/>
          <a:ext cx="152400" cy="604837"/>
        </p:xfrm>
        <a:graphic>
          <a:graphicData uri="http://schemas.openxmlformats.org/drawingml/2006/table">
            <a:tbl>
              <a:tblPr firstRow="1" bandRow="1">
                <a:tableStyleId>{2D5ABB26-0587-4C30-8999-92F81FD0307C}</a:tableStyleId>
              </a:tblPr>
              <a:tblGrid>
                <a:gridCol w="152400">
                  <a:extLst>
                    <a:ext uri="{9D8B030D-6E8A-4147-A177-3AD203B41FA5}">
                      <a16:colId xmlns:a16="http://schemas.microsoft.com/office/drawing/2014/main" xmlns="" val="20000"/>
                    </a:ext>
                  </a:extLst>
                </a:gridCol>
              </a:tblGrid>
              <a:tr h="203200">
                <a:tc>
                  <a:txBody>
                    <a:bodyPr/>
                    <a:lstStyle/>
                    <a:p>
                      <a:pPr marL="36830" algn="ctr">
                        <a:lnSpc>
                          <a:spcPct val="100000"/>
                        </a:lnSpc>
                        <a:spcBef>
                          <a:spcPts val="10"/>
                        </a:spcBef>
                      </a:pPr>
                      <a:r>
                        <a:rPr sz="1200" b="1" dirty="0">
                          <a:latin typeface="Arial"/>
                          <a:cs typeface="Arial"/>
                        </a:rPr>
                        <a:t>7</a:t>
                      </a:r>
                      <a:endParaRPr sz="1200">
                        <a:latin typeface="Arial"/>
                        <a:cs typeface="Arial"/>
                      </a:endParaRPr>
                    </a:p>
                  </a:txBody>
                  <a:tcPr marL="0" marR="0" marT="127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algn="ctr">
                        <a:lnSpc>
                          <a:spcPct val="100000"/>
                        </a:lnSpc>
                        <a:spcBef>
                          <a:spcPts val="75"/>
                        </a:spcBef>
                      </a:pPr>
                      <a:r>
                        <a:rPr sz="1200" b="1" dirty="0">
                          <a:latin typeface="Arial"/>
                          <a:cs typeface="Arial"/>
                        </a:rPr>
                        <a:t>0</a:t>
                      </a:r>
                      <a:endParaRPr sz="1200">
                        <a:latin typeface="Arial"/>
                        <a:cs typeface="Arial"/>
                      </a:endParaRPr>
                    </a:p>
                  </a:txBody>
                  <a:tcPr marL="0" marR="0" marT="952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2087">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31" name="object 31"/>
          <p:cNvGraphicFramePr>
            <a:graphicFrameLocks noGrp="1"/>
          </p:cNvGraphicFramePr>
          <p:nvPr/>
        </p:nvGraphicFramePr>
        <p:xfrm>
          <a:off x="962025" y="5500687"/>
          <a:ext cx="152400" cy="604837"/>
        </p:xfrm>
        <a:graphic>
          <a:graphicData uri="http://schemas.openxmlformats.org/drawingml/2006/table">
            <a:tbl>
              <a:tblPr firstRow="1" bandRow="1">
                <a:tableStyleId>{2D5ABB26-0587-4C30-8999-92F81FD0307C}</a:tableStyleId>
              </a:tblPr>
              <a:tblGrid>
                <a:gridCol w="152400">
                  <a:extLst>
                    <a:ext uri="{9D8B030D-6E8A-4147-A177-3AD203B41FA5}">
                      <a16:colId xmlns:a16="http://schemas.microsoft.com/office/drawing/2014/main" xmlns="" val="20000"/>
                    </a:ext>
                  </a:extLst>
                </a:gridCol>
              </a:tblGrid>
              <a:tr h="203200">
                <a:tc>
                  <a:txBody>
                    <a:bodyPr/>
                    <a:lstStyle/>
                    <a:p>
                      <a:pPr marL="33655">
                        <a:lnSpc>
                          <a:spcPct val="100000"/>
                        </a:lnSpc>
                        <a:spcBef>
                          <a:spcPts val="10"/>
                        </a:spcBef>
                      </a:pPr>
                      <a:r>
                        <a:rPr sz="1200" b="1" dirty="0">
                          <a:latin typeface="Arial"/>
                          <a:cs typeface="Arial"/>
                        </a:rPr>
                        <a:t>7</a:t>
                      </a:r>
                      <a:endParaRPr sz="1200">
                        <a:latin typeface="Arial"/>
                        <a:cs typeface="Arial"/>
                      </a:endParaRPr>
                    </a:p>
                  </a:txBody>
                  <a:tcPr marL="0" marR="0" marT="127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2087">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32" name="object 32"/>
          <p:cNvGraphicFramePr>
            <a:graphicFrameLocks noGrp="1"/>
          </p:cNvGraphicFramePr>
          <p:nvPr/>
        </p:nvGraphicFramePr>
        <p:xfrm>
          <a:off x="1720913" y="5500687"/>
          <a:ext cx="168275" cy="604837"/>
        </p:xfrm>
        <a:graphic>
          <a:graphicData uri="http://schemas.openxmlformats.org/drawingml/2006/table">
            <a:tbl>
              <a:tblPr firstRow="1" bandRow="1">
                <a:tableStyleId>{2D5ABB26-0587-4C30-8999-92F81FD0307C}</a:tableStyleId>
              </a:tblPr>
              <a:tblGrid>
                <a:gridCol w="168275">
                  <a:extLst>
                    <a:ext uri="{9D8B030D-6E8A-4147-A177-3AD203B41FA5}">
                      <a16:colId xmlns:a16="http://schemas.microsoft.com/office/drawing/2014/main" xmlns="" val="20000"/>
                    </a:ext>
                  </a:extLst>
                </a:gridCol>
              </a:tblGrid>
              <a:tr h="203200">
                <a:tc>
                  <a:txBody>
                    <a:bodyPr/>
                    <a:lstStyle/>
                    <a:p>
                      <a:pPr marR="32384" algn="r">
                        <a:lnSpc>
                          <a:spcPct val="100000"/>
                        </a:lnSpc>
                        <a:spcBef>
                          <a:spcPts val="10"/>
                        </a:spcBef>
                      </a:pPr>
                      <a:r>
                        <a:rPr sz="1200" b="1" dirty="0">
                          <a:latin typeface="Arial"/>
                          <a:cs typeface="Arial"/>
                        </a:rPr>
                        <a:t>7</a:t>
                      </a:r>
                      <a:endParaRPr sz="1200">
                        <a:latin typeface="Arial"/>
                        <a:cs typeface="Arial"/>
                      </a:endParaRPr>
                    </a:p>
                  </a:txBody>
                  <a:tcPr marL="0" marR="0" marT="127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R="32384" algn="r">
                        <a:lnSpc>
                          <a:spcPct val="100000"/>
                        </a:lnSpc>
                        <a:spcBef>
                          <a:spcPts val="75"/>
                        </a:spcBef>
                      </a:pPr>
                      <a:r>
                        <a:rPr sz="1200" b="1" dirty="0">
                          <a:latin typeface="Arial"/>
                          <a:cs typeface="Arial"/>
                        </a:rPr>
                        <a:t>0</a:t>
                      </a:r>
                      <a:endParaRPr sz="1200">
                        <a:latin typeface="Arial"/>
                        <a:cs typeface="Arial"/>
                      </a:endParaRPr>
                    </a:p>
                  </a:txBody>
                  <a:tcPr marL="0" marR="0" marT="952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2087">
                <a:tc>
                  <a:txBody>
                    <a:bodyPr/>
                    <a:lstStyle/>
                    <a:p>
                      <a:pPr marR="32384" algn="r">
                        <a:lnSpc>
                          <a:spcPts val="1415"/>
                        </a:lnSpc>
                      </a:pPr>
                      <a:r>
                        <a:rPr sz="1200" b="1" dirty="0">
                          <a:latin typeface="Arial"/>
                          <a:cs typeface="Arial"/>
                        </a:rPr>
                        <a:t>1</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33" name="object 33"/>
          <p:cNvGraphicFramePr>
            <a:graphicFrameLocks noGrp="1"/>
          </p:cNvGraphicFramePr>
          <p:nvPr/>
        </p:nvGraphicFramePr>
        <p:xfrm>
          <a:off x="2108263" y="5500687"/>
          <a:ext cx="152400" cy="604837"/>
        </p:xfrm>
        <a:graphic>
          <a:graphicData uri="http://schemas.openxmlformats.org/drawingml/2006/table">
            <a:tbl>
              <a:tblPr firstRow="1" bandRow="1">
                <a:tableStyleId>{2D5ABB26-0587-4C30-8999-92F81FD0307C}</a:tableStyleId>
              </a:tblPr>
              <a:tblGrid>
                <a:gridCol w="152400">
                  <a:extLst>
                    <a:ext uri="{9D8B030D-6E8A-4147-A177-3AD203B41FA5}">
                      <a16:colId xmlns:a16="http://schemas.microsoft.com/office/drawing/2014/main" xmlns="" val="20000"/>
                    </a:ext>
                  </a:extLst>
                </a:gridCol>
              </a:tblGrid>
              <a:tr h="203200">
                <a:tc>
                  <a:txBody>
                    <a:bodyPr/>
                    <a:lstStyle/>
                    <a:p>
                      <a:pPr marL="27940">
                        <a:lnSpc>
                          <a:spcPct val="100000"/>
                        </a:lnSpc>
                        <a:spcBef>
                          <a:spcPts val="50"/>
                        </a:spcBef>
                      </a:pPr>
                      <a:r>
                        <a:rPr sz="1200" b="1" dirty="0">
                          <a:latin typeface="Arial"/>
                          <a:cs typeface="Arial"/>
                        </a:rPr>
                        <a:t>2</a:t>
                      </a:r>
                      <a:endParaRPr sz="1200">
                        <a:latin typeface="Arial"/>
                        <a:cs typeface="Arial"/>
                      </a:endParaRPr>
                    </a:p>
                  </a:txBody>
                  <a:tcPr marL="0" marR="0" marT="63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L="33655">
                        <a:lnSpc>
                          <a:spcPct val="100000"/>
                        </a:lnSpc>
                        <a:spcBef>
                          <a:spcPts val="105"/>
                        </a:spcBef>
                      </a:pPr>
                      <a:r>
                        <a:rPr sz="1200" b="1" dirty="0">
                          <a:latin typeface="Arial"/>
                          <a:cs typeface="Arial"/>
                        </a:rPr>
                        <a:t>0</a:t>
                      </a:r>
                      <a:endParaRPr sz="1200">
                        <a:latin typeface="Arial"/>
                        <a:cs typeface="Arial"/>
                      </a:endParaRPr>
                    </a:p>
                  </a:txBody>
                  <a:tcPr marL="0" marR="0" marT="1333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2087">
                <a:tc>
                  <a:txBody>
                    <a:bodyPr/>
                    <a:lstStyle/>
                    <a:p>
                      <a:pPr marL="33655">
                        <a:lnSpc>
                          <a:spcPts val="1415"/>
                        </a:lnSpc>
                      </a:pPr>
                      <a:r>
                        <a:rPr sz="1200" b="1" dirty="0">
                          <a:latin typeface="Arial"/>
                          <a:cs typeface="Arial"/>
                        </a:rPr>
                        <a:t>1</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34" name="object 34"/>
          <p:cNvGraphicFramePr>
            <a:graphicFrameLocks noGrp="1"/>
          </p:cNvGraphicFramePr>
          <p:nvPr/>
        </p:nvGraphicFramePr>
        <p:xfrm>
          <a:off x="2867088" y="5500687"/>
          <a:ext cx="168275" cy="604837"/>
        </p:xfrm>
        <a:graphic>
          <a:graphicData uri="http://schemas.openxmlformats.org/drawingml/2006/table">
            <a:tbl>
              <a:tblPr firstRow="1" bandRow="1">
                <a:tableStyleId>{2D5ABB26-0587-4C30-8999-92F81FD0307C}</a:tableStyleId>
              </a:tblPr>
              <a:tblGrid>
                <a:gridCol w="168275">
                  <a:extLst>
                    <a:ext uri="{9D8B030D-6E8A-4147-A177-3AD203B41FA5}">
                      <a16:colId xmlns:a16="http://schemas.microsoft.com/office/drawing/2014/main" xmlns="" val="20000"/>
                    </a:ext>
                  </a:extLst>
                </a:gridCol>
              </a:tblGrid>
              <a:tr h="203200">
                <a:tc>
                  <a:txBody>
                    <a:bodyPr/>
                    <a:lstStyle/>
                    <a:p>
                      <a:pPr marL="3810" algn="ctr">
                        <a:lnSpc>
                          <a:spcPct val="100000"/>
                        </a:lnSpc>
                        <a:spcBef>
                          <a:spcPts val="10"/>
                        </a:spcBef>
                      </a:pPr>
                      <a:r>
                        <a:rPr sz="1200" b="1" dirty="0">
                          <a:latin typeface="Arial"/>
                          <a:cs typeface="Arial"/>
                        </a:rPr>
                        <a:t>2</a:t>
                      </a:r>
                      <a:endParaRPr sz="1200">
                        <a:latin typeface="Arial"/>
                        <a:cs typeface="Arial"/>
                      </a:endParaRPr>
                    </a:p>
                  </a:txBody>
                  <a:tcPr marL="0" marR="0" marT="127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L="3810" algn="ctr">
                        <a:lnSpc>
                          <a:spcPct val="100000"/>
                        </a:lnSpc>
                        <a:spcBef>
                          <a:spcPts val="75"/>
                        </a:spcBef>
                      </a:pPr>
                      <a:r>
                        <a:rPr sz="1200" b="1" dirty="0">
                          <a:latin typeface="Arial"/>
                          <a:cs typeface="Arial"/>
                        </a:rPr>
                        <a:t>0</a:t>
                      </a:r>
                      <a:endParaRPr sz="1200">
                        <a:latin typeface="Arial"/>
                        <a:cs typeface="Arial"/>
                      </a:endParaRPr>
                    </a:p>
                  </a:txBody>
                  <a:tcPr marL="0" marR="0" marT="952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2087">
                <a:tc>
                  <a:txBody>
                    <a:bodyPr/>
                    <a:lstStyle/>
                    <a:p>
                      <a:pPr marL="3810" algn="ctr">
                        <a:lnSpc>
                          <a:spcPts val="1400"/>
                        </a:lnSpc>
                      </a:pPr>
                      <a:r>
                        <a:rPr sz="1200" b="1" dirty="0">
                          <a:latin typeface="Arial"/>
                          <a:cs typeface="Arial"/>
                        </a:rPr>
                        <a:t>3</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35" name="object 35"/>
          <p:cNvGraphicFramePr>
            <a:graphicFrameLocks noGrp="1"/>
          </p:cNvGraphicFramePr>
          <p:nvPr/>
        </p:nvGraphicFramePr>
        <p:xfrm>
          <a:off x="3641788" y="5500687"/>
          <a:ext cx="152400" cy="604837"/>
        </p:xfrm>
        <a:graphic>
          <a:graphicData uri="http://schemas.openxmlformats.org/drawingml/2006/table">
            <a:tbl>
              <a:tblPr firstRow="1" bandRow="1">
                <a:tableStyleId>{2D5ABB26-0587-4C30-8999-92F81FD0307C}</a:tableStyleId>
              </a:tblPr>
              <a:tblGrid>
                <a:gridCol w="152400">
                  <a:extLst>
                    <a:ext uri="{9D8B030D-6E8A-4147-A177-3AD203B41FA5}">
                      <a16:colId xmlns:a16="http://schemas.microsoft.com/office/drawing/2014/main" xmlns="" val="20000"/>
                    </a:ext>
                  </a:extLst>
                </a:gridCol>
              </a:tblGrid>
              <a:tr h="203200">
                <a:tc>
                  <a:txBody>
                    <a:bodyPr/>
                    <a:lstStyle/>
                    <a:p>
                      <a:pPr marL="1905" algn="ctr">
                        <a:lnSpc>
                          <a:spcPct val="100000"/>
                        </a:lnSpc>
                        <a:spcBef>
                          <a:spcPts val="10"/>
                        </a:spcBef>
                      </a:pPr>
                      <a:r>
                        <a:rPr sz="1200" b="1" dirty="0">
                          <a:latin typeface="Arial"/>
                          <a:cs typeface="Arial"/>
                        </a:rPr>
                        <a:t>2</a:t>
                      </a:r>
                      <a:endParaRPr sz="1200">
                        <a:latin typeface="Arial"/>
                        <a:cs typeface="Arial"/>
                      </a:endParaRPr>
                    </a:p>
                  </a:txBody>
                  <a:tcPr marL="0" marR="0" marT="127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algn="ctr">
                        <a:lnSpc>
                          <a:spcPct val="100000"/>
                        </a:lnSpc>
                        <a:spcBef>
                          <a:spcPts val="50"/>
                        </a:spcBef>
                      </a:pPr>
                      <a:r>
                        <a:rPr sz="1200" b="1" dirty="0">
                          <a:latin typeface="Arial"/>
                          <a:cs typeface="Arial"/>
                        </a:rPr>
                        <a:t>4</a:t>
                      </a:r>
                      <a:endParaRPr sz="1200">
                        <a:latin typeface="Arial"/>
                        <a:cs typeface="Arial"/>
                      </a:endParaRPr>
                    </a:p>
                  </a:txBody>
                  <a:tcPr marL="0" marR="0" marT="63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2087">
                <a:tc>
                  <a:txBody>
                    <a:bodyPr/>
                    <a:lstStyle/>
                    <a:p>
                      <a:pPr algn="ctr">
                        <a:lnSpc>
                          <a:spcPts val="1400"/>
                        </a:lnSpc>
                      </a:pPr>
                      <a:r>
                        <a:rPr sz="1200" b="1" dirty="0">
                          <a:latin typeface="Arial"/>
                          <a:cs typeface="Arial"/>
                        </a:rPr>
                        <a:t>3</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36" name="object 36"/>
          <p:cNvGraphicFramePr>
            <a:graphicFrameLocks noGrp="1"/>
          </p:cNvGraphicFramePr>
          <p:nvPr/>
        </p:nvGraphicFramePr>
        <p:xfrm>
          <a:off x="4789487" y="5500687"/>
          <a:ext cx="151130" cy="604837"/>
        </p:xfrm>
        <a:graphic>
          <a:graphicData uri="http://schemas.openxmlformats.org/drawingml/2006/table">
            <a:tbl>
              <a:tblPr firstRow="1" bandRow="1">
                <a:tableStyleId>{2D5ABB26-0587-4C30-8999-92F81FD0307C}</a:tableStyleId>
              </a:tblPr>
              <a:tblGrid>
                <a:gridCol w="151130">
                  <a:extLst>
                    <a:ext uri="{9D8B030D-6E8A-4147-A177-3AD203B41FA5}">
                      <a16:colId xmlns:a16="http://schemas.microsoft.com/office/drawing/2014/main" xmlns="" val="20000"/>
                    </a:ext>
                  </a:extLst>
                </a:gridCol>
              </a:tblGrid>
              <a:tr h="203200">
                <a:tc>
                  <a:txBody>
                    <a:bodyPr/>
                    <a:lstStyle/>
                    <a:p>
                      <a:pPr marL="43815">
                        <a:lnSpc>
                          <a:spcPts val="1390"/>
                        </a:lnSpc>
                      </a:pPr>
                      <a:r>
                        <a:rPr sz="1200" b="1" dirty="0">
                          <a:latin typeface="Arial"/>
                          <a:cs typeface="Arial"/>
                        </a:rPr>
                        <a:t>2</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L="38100">
                        <a:lnSpc>
                          <a:spcPct val="100000"/>
                        </a:lnSpc>
                        <a:spcBef>
                          <a:spcPts val="105"/>
                        </a:spcBef>
                      </a:pPr>
                      <a:r>
                        <a:rPr sz="1200" b="1" dirty="0">
                          <a:latin typeface="Arial"/>
                          <a:cs typeface="Arial"/>
                        </a:rPr>
                        <a:t>0</a:t>
                      </a:r>
                      <a:endParaRPr sz="1200">
                        <a:latin typeface="Arial"/>
                        <a:cs typeface="Arial"/>
                      </a:endParaRPr>
                    </a:p>
                  </a:txBody>
                  <a:tcPr marL="0" marR="0" marT="1333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2087">
                <a:tc>
                  <a:txBody>
                    <a:bodyPr/>
                    <a:lstStyle/>
                    <a:p>
                      <a:pPr marL="34925">
                        <a:lnSpc>
                          <a:spcPts val="1415"/>
                        </a:lnSpc>
                      </a:pPr>
                      <a:r>
                        <a:rPr sz="1200" b="1" dirty="0">
                          <a:latin typeface="Arial"/>
                          <a:cs typeface="Arial"/>
                        </a:rPr>
                        <a:t>3</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37" name="object 37"/>
          <p:cNvGraphicFramePr>
            <a:graphicFrameLocks noGrp="1"/>
          </p:cNvGraphicFramePr>
          <p:nvPr/>
        </p:nvGraphicFramePr>
        <p:xfrm>
          <a:off x="5935662" y="5500687"/>
          <a:ext cx="151130" cy="604837"/>
        </p:xfrm>
        <a:graphic>
          <a:graphicData uri="http://schemas.openxmlformats.org/drawingml/2006/table">
            <a:tbl>
              <a:tblPr firstRow="1" bandRow="1">
                <a:tableStyleId>{2D5ABB26-0587-4C30-8999-92F81FD0307C}</a:tableStyleId>
              </a:tblPr>
              <a:tblGrid>
                <a:gridCol w="151130">
                  <a:extLst>
                    <a:ext uri="{9D8B030D-6E8A-4147-A177-3AD203B41FA5}">
                      <a16:colId xmlns:a16="http://schemas.microsoft.com/office/drawing/2014/main" xmlns="" val="20000"/>
                    </a:ext>
                  </a:extLst>
                </a:gridCol>
              </a:tblGrid>
              <a:tr h="203200">
                <a:tc>
                  <a:txBody>
                    <a:bodyPr/>
                    <a:lstStyle/>
                    <a:p>
                      <a:pPr marL="5080" algn="ctr">
                        <a:lnSpc>
                          <a:spcPct val="100000"/>
                        </a:lnSpc>
                        <a:spcBef>
                          <a:spcPts val="10"/>
                        </a:spcBef>
                      </a:pPr>
                      <a:r>
                        <a:rPr sz="1200" b="1" dirty="0">
                          <a:latin typeface="Arial"/>
                          <a:cs typeface="Arial"/>
                        </a:rPr>
                        <a:t>2</a:t>
                      </a:r>
                      <a:endParaRPr sz="1200">
                        <a:latin typeface="Arial"/>
                        <a:cs typeface="Arial"/>
                      </a:endParaRPr>
                    </a:p>
                  </a:txBody>
                  <a:tcPr marL="0" marR="0" marT="127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L="10795" algn="ctr">
                        <a:lnSpc>
                          <a:spcPct val="100000"/>
                        </a:lnSpc>
                        <a:spcBef>
                          <a:spcPts val="105"/>
                        </a:spcBef>
                      </a:pPr>
                      <a:r>
                        <a:rPr sz="1200" b="1" dirty="0">
                          <a:latin typeface="Arial"/>
                          <a:cs typeface="Arial"/>
                        </a:rPr>
                        <a:t>0</a:t>
                      </a:r>
                      <a:endParaRPr sz="1200">
                        <a:latin typeface="Arial"/>
                        <a:cs typeface="Arial"/>
                      </a:endParaRPr>
                    </a:p>
                  </a:txBody>
                  <a:tcPr marL="0" marR="0" marT="1333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2087">
                <a:tc>
                  <a:txBody>
                    <a:bodyPr/>
                    <a:lstStyle/>
                    <a:p>
                      <a:pPr marL="4445" algn="ctr">
                        <a:lnSpc>
                          <a:spcPts val="1415"/>
                        </a:lnSpc>
                      </a:pPr>
                      <a:r>
                        <a:rPr sz="1200" b="1" dirty="0">
                          <a:latin typeface="Arial"/>
                          <a:cs typeface="Arial"/>
                        </a:rPr>
                        <a:t>1</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38" name="object 38"/>
          <p:cNvGraphicFramePr>
            <a:graphicFrameLocks noGrp="1"/>
          </p:cNvGraphicFramePr>
          <p:nvPr/>
        </p:nvGraphicFramePr>
        <p:xfrm>
          <a:off x="7469187" y="5500687"/>
          <a:ext cx="152400" cy="604837"/>
        </p:xfrm>
        <a:graphic>
          <a:graphicData uri="http://schemas.openxmlformats.org/drawingml/2006/table">
            <a:tbl>
              <a:tblPr firstRow="1" bandRow="1">
                <a:tableStyleId>{2D5ABB26-0587-4C30-8999-92F81FD0307C}</a:tableStyleId>
              </a:tblPr>
              <a:tblGrid>
                <a:gridCol w="152400">
                  <a:extLst>
                    <a:ext uri="{9D8B030D-6E8A-4147-A177-3AD203B41FA5}">
                      <a16:colId xmlns:a16="http://schemas.microsoft.com/office/drawing/2014/main" xmlns="" val="20000"/>
                    </a:ext>
                  </a:extLst>
                </a:gridCol>
              </a:tblGrid>
              <a:tr h="203200">
                <a:tc>
                  <a:txBody>
                    <a:bodyPr/>
                    <a:lstStyle/>
                    <a:p>
                      <a:pPr marR="20320" algn="r">
                        <a:lnSpc>
                          <a:spcPct val="100000"/>
                        </a:lnSpc>
                        <a:spcBef>
                          <a:spcPts val="10"/>
                        </a:spcBef>
                      </a:pPr>
                      <a:r>
                        <a:rPr sz="1200" b="1" dirty="0">
                          <a:latin typeface="Arial"/>
                          <a:cs typeface="Arial"/>
                        </a:rPr>
                        <a:t>7</a:t>
                      </a:r>
                      <a:endParaRPr sz="1200">
                        <a:latin typeface="Arial"/>
                        <a:cs typeface="Arial"/>
                      </a:endParaRPr>
                    </a:p>
                  </a:txBody>
                  <a:tcPr marL="0" marR="0" marT="127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R="14604" algn="r">
                        <a:lnSpc>
                          <a:spcPct val="100000"/>
                        </a:lnSpc>
                        <a:spcBef>
                          <a:spcPts val="75"/>
                        </a:spcBef>
                      </a:pPr>
                      <a:r>
                        <a:rPr sz="1200" b="1" dirty="0">
                          <a:latin typeface="Arial"/>
                          <a:cs typeface="Arial"/>
                        </a:rPr>
                        <a:t>0</a:t>
                      </a:r>
                      <a:endParaRPr sz="1200">
                        <a:latin typeface="Arial"/>
                        <a:cs typeface="Arial"/>
                      </a:endParaRPr>
                    </a:p>
                  </a:txBody>
                  <a:tcPr marL="0" marR="0" marT="952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2087">
                <a:tc>
                  <a:txBody>
                    <a:bodyPr/>
                    <a:lstStyle/>
                    <a:p>
                      <a:pPr marR="20320" algn="r">
                        <a:lnSpc>
                          <a:spcPts val="1390"/>
                        </a:lnSpc>
                      </a:pPr>
                      <a:r>
                        <a:rPr sz="1200" b="1" dirty="0">
                          <a:latin typeface="Arial"/>
                          <a:cs typeface="Arial"/>
                        </a:rPr>
                        <a:t>1</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39" name="object 39"/>
          <p:cNvSpPr txBox="1"/>
          <p:nvPr/>
        </p:nvSpPr>
        <p:spPr>
          <a:xfrm>
            <a:off x="896823" y="6225336"/>
            <a:ext cx="92075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P</a:t>
            </a:r>
            <a:r>
              <a:rPr sz="1200" b="1" dirty="0">
                <a:latin typeface="Arial"/>
                <a:cs typeface="Arial"/>
              </a:rPr>
              <a:t>a</a:t>
            </a:r>
            <a:r>
              <a:rPr sz="1200" b="1" spc="10" dirty="0">
                <a:latin typeface="Arial"/>
                <a:cs typeface="Arial"/>
              </a:rPr>
              <a:t>g</a:t>
            </a:r>
            <a:r>
              <a:rPr sz="1200" b="1" spc="-5" dirty="0">
                <a:latin typeface="Arial"/>
                <a:cs typeface="Arial"/>
              </a:rPr>
              <a:t>e</a:t>
            </a:r>
            <a:r>
              <a:rPr sz="1200" b="1" spc="-95" dirty="0">
                <a:latin typeface="Arial"/>
                <a:cs typeface="Arial"/>
              </a:rPr>
              <a:t> </a:t>
            </a:r>
            <a:r>
              <a:rPr sz="1200" b="1" spc="5" dirty="0">
                <a:latin typeface="Arial"/>
                <a:cs typeface="Arial"/>
              </a:rPr>
              <a:t>f</a:t>
            </a:r>
            <a:r>
              <a:rPr sz="1200" b="1" spc="-20" dirty="0">
                <a:latin typeface="Arial"/>
                <a:cs typeface="Arial"/>
              </a:rPr>
              <a:t>r</a:t>
            </a:r>
            <a:r>
              <a:rPr sz="1200" b="1" spc="-5" dirty="0">
                <a:latin typeface="Arial"/>
                <a:cs typeface="Arial"/>
              </a:rPr>
              <a:t>a</a:t>
            </a:r>
            <a:r>
              <a:rPr sz="1200" b="1" spc="-20" dirty="0">
                <a:latin typeface="Arial"/>
                <a:cs typeface="Arial"/>
              </a:rPr>
              <a:t>m</a:t>
            </a:r>
            <a:r>
              <a:rPr sz="1200" b="1" spc="-5" dirty="0">
                <a:latin typeface="Arial"/>
                <a:cs typeface="Arial"/>
              </a:rPr>
              <a:t>es</a:t>
            </a:r>
            <a:endParaRPr sz="1200">
              <a:latin typeface="Arial"/>
              <a:cs typeface="Arial"/>
            </a:endParaRPr>
          </a:p>
        </p:txBody>
      </p:sp>
      <p:sp>
        <p:nvSpPr>
          <p:cNvPr id="40" name="object 40"/>
          <p:cNvSpPr txBox="1"/>
          <p:nvPr/>
        </p:nvSpPr>
        <p:spPr>
          <a:xfrm>
            <a:off x="744423" y="4966609"/>
            <a:ext cx="3549650" cy="488950"/>
          </a:xfrm>
          <a:prstGeom prst="rect">
            <a:avLst/>
          </a:prstGeom>
        </p:spPr>
        <p:txBody>
          <a:bodyPr vert="horz" wrap="square" lIns="0" tIns="60960" rIns="0" bIns="0" rtlCol="0">
            <a:spAutoFit/>
          </a:bodyPr>
          <a:lstStyle/>
          <a:p>
            <a:pPr marL="97790">
              <a:lnSpc>
                <a:spcPct val="100000"/>
              </a:lnSpc>
              <a:spcBef>
                <a:spcPts val="480"/>
              </a:spcBef>
            </a:pPr>
            <a:r>
              <a:rPr sz="1200" b="1" spc="-5" dirty="0">
                <a:latin typeface="Arial"/>
                <a:cs typeface="Arial"/>
              </a:rPr>
              <a:t>Re</a:t>
            </a:r>
            <a:r>
              <a:rPr sz="1200" b="1" dirty="0">
                <a:latin typeface="Arial"/>
                <a:cs typeface="Arial"/>
              </a:rPr>
              <a:t>f</a:t>
            </a:r>
            <a:r>
              <a:rPr sz="1200" b="1" spc="-5" dirty="0">
                <a:latin typeface="Arial"/>
                <a:cs typeface="Arial"/>
              </a:rPr>
              <a:t>e</a:t>
            </a:r>
            <a:r>
              <a:rPr sz="1200" b="1" spc="-20" dirty="0">
                <a:latin typeface="Arial"/>
                <a:cs typeface="Arial"/>
              </a:rPr>
              <a:t>r</a:t>
            </a:r>
            <a:r>
              <a:rPr sz="1200" b="1" spc="-5" dirty="0">
                <a:latin typeface="Arial"/>
                <a:cs typeface="Arial"/>
              </a:rPr>
              <a:t>e</a:t>
            </a:r>
            <a:r>
              <a:rPr sz="1200" b="1" spc="-15" dirty="0">
                <a:latin typeface="Arial"/>
                <a:cs typeface="Arial"/>
              </a:rPr>
              <a:t>n</a:t>
            </a:r>
            <a:r>
              <a:rPr sz="1200" b="1" spc="-5" dirty="0">
                <a:latin typeface="Arial"/>
                <a:cs typeface="Arial"/>
              </a:rPr>
              <a:t>ce</a:t>
            </a:r>
            <a:r>
              <a:rPr sz="1200" b="1" spc="-110" dirty="0">
                <a:latin typeface="Arial"/>
                <a:cs typeface="Arial"/>
              </a:rPr>
              <a:t> </a:t>
            </a:r>
            <a:r>
              <a:rPr sz="1200" b="1" spc="-5" dirty="0">
                <a:latin typeface="Arial"/>
                <a:cs typeface="Arial"/>
              </a:rPr>
              <a:t>s</a:t>
            </a:r>
            <a:r>
              <a:rPr sz="1200" b="1" spc="5" dirty="0">
                <a:latin typeface="Arial"/>
                <a:cs typeface="Arial"/>
              </a:rPr>
              <a:t>t</a:t>
            </a:r>
            <a:r>
              <a:rPr sz="1200" b="1" spc="-20" dirty="0">
                <a:latin typeface="Arial"/>
                <a:cs typeface="Arial"/>
              </a:rPr>
              <a:t>r</a:t>
            </a:r>
            <a:r>
              <a:rPr sz="1200" b="1" dirty="0">
                <a:latin typeface="Arial"/>
                <a:cs typeface="Arial"/>
              </a:rPr>
              <a:t>i</a:t>
            </a:r>
            <a:r>
              <a:rPr sz="1200" b="1" spc="-15" dirty="0">
                <a:latin typeface="Arial"/>
                <a:cs typeface="Arial"/>
              </a:rPr>
              <a:t>n</a:t>
            </a:r>
            <a:r>
              <a:rPr sz="1200" b="1" dirty="0">
                <a:latin typeface="Arial"/>
                <a:cs typeface="Arial"/>
              </a:rPr>
              <a:t>g</a:t>
            </a:r>
            <a:endParaRPr sz="1200">
              <a:latin typeface="Arial"/>
              <a:cs typeface="Arial"/>
            </a:endParaRPr>
          </a:p>
          <a:p>
            <a:pPr marL="12700">
              <a:lnSpc>
                <a:spcPct val="100000"/>
              </a:lnSpc>
              <a:spcBef>
                <a:spcPts val="384"/>
              </a:spcBef>
              <a:tabLst>
                <a:tab pos="399415" algn="l"/>
                <a:tab pos="786765" algn="l"/>
                <a:tab pos="1158875" algn="l"/>
                <a:tab pos="1546225" algn="l"/>
                <a:tab pos="1936114" algn="l"/>
                <a:tab pos="2305050" algn="l"/>
                <a:tab pos="2692400" algn="l"/>
                <a:tab pos="3079750" algn="l"/>
                <a:tab pos="3451860" algn="l"/>
              </a:tabLst>
            </a:pPr>
            <a:r>
              <a:rPr sz="1200" b="1" dirty="0">
                <a:latin typeface="Arial"/>
                <a:cs typeface="Arial"/>
              </a:rPr>
              <a:t>7	0	1	2	0	3	0	4	2	3</a:t>
            </a:r>
            <a:endParaRPr sz="1200">
              <a:latin typeface="Arial"/>
              <a:cs typeface="Arial"/>
            </a:endParaRPr>
          </a:p>
        </p:txBody>
      </p:sp>
      <p:sp>
        <p:nvSpPr>
          <p:cNvPr id="41" name="object 41"/>
          <p:cNvSpPr txBox="1"/>
          <p:nvPr/>
        </p:nvSpPr>
        <p:spPr>
          <a:xfrm>
            <a:off x="4577334" y="5246319"/>
            <a:ext cx="2009775" cy="208915"/>
          </a:xfrm>
          <a:prstGeom prst="rect">
            <a:avLst/>
          </a:prstGeom>
        </p:spPr>
        <p:txBody>
          <a:bodyPr vert="horz" wrap="square" lIns="0" tIns="12700" rIns="0" bIns="0" rtlCol="0">
            <a:spAutoFit/>
          </a:bodyPr>
          <a:lstStyle/>
          <a:p>
            <a:pPr marL="12700">
              <a:lnSpc>
                <a:spcPct val="100000"/>
              </a:lnSpc>
              <a:spcBef>
                <a:spcPts val="100"/>
              </a:spcBef>
              <a:tabLst>
                <a:tab pos="393065" algn="l"/>
                <a:tab pos="768350" algn="l"/>
                <a:tab pos="1158875" algn="l"/>
                <a:tab pos="1545590" algn="l"/>
                <a:tab pos="1911985" algn="l"/>
              </a:tabLst>
            </a:pPr>
            <a:r>
              <a:rPr sz="1200" b="1" dirty="0">
                <a:latin typeface="Arial"/>
                <a:cs typeface="Arial"/>
              </a:rPr>
              <a:t>0	3	2	1	2	0</a:t>
            </a:r>
            <a:endParaRPr sz="1200">
              <a:latin typeface="Arial"/>
              <a:cs typeface="Arial"/>
            </a:endParaRPr>
          </a:p>
        </p:txBody>
      </p:sp>
      <p:sp>
        <p:nvSpPr>
          <p:cNvPr id="42" name="object 42"/>
          <p:cNvSpPr txBox="1"/>
          <p:nvPr/>
        </p:nvSpPr>
        <p:spPr>
          <a:xfrm>
            <a:off x="7766431" y="1270"/>
            <a:ext cx="1282065" cy="238125"/>
          </a:xfrm>
          <a:prstGeom prst="rect">
            <a:avLst/>
          </a:prstGeom>
        </p:spPr>
        <p:txBody>
          <a:bodyPr vert="horz" wrap="square" lIns="0" tIns="11430" rIns="0" bIns="0" rtlCol="0">
            <a:spAutoFit/>
          </a:bodyPr>
          <a:lstStyle/>
          <a:p>
            <a:pPr marL="12700">
              <a:lnSpc>
                <a:spcPct val="100000"/>
              </a:lnSpc>
              <a:spcBef>
                <a:spcPts val="90"/>
              </a:spcBef>
            </a:pPr>
            <a:r>
              <a:rPr sz="1400" b="1" i="1" spc="-55" dirty="0">
                <a:latin typeface="Arial"/>
                <a:cs typeface="Arial"/>
              </a:rPr>
              <a:t>V</a:t>
            </a:r>
            <a:r>
              <a:rPr sz="1400" b="1" i="1" spc="-5" dirty="0">
                <a:latin typeface="Arial"/>
                <a:cs typeface="Arial"/>
              </a:rPr>
              <a:t>i</a:t>
            </a:r>
            <a:r>
              <a:rPr sz="1400" b="1" i="1" dirty="0">
                <a:latin typeface="Arial"/>
                <a:cs typeface="Arial"/>
              </a:rPr>
              <a:t>r</a:t>
            </a:r>
            <a:r>
              <a:rPr sz="1400" b="1" i="1" spc="-15" dirty="0">
                <a:latin typeface="Arial"/>
                <a:cs typeface="Arial"/>
              </a:rPr>
              <a:t>t</a:t>
            </a:r>
            <a:r>
              <a:rPr sz="1400" b="1" i="1" spc="-20" dirty="0">
                <a:latin typeface="Arial"/>
                <a:cs typeface="Arial"/>
              </a:rPr>
              <a:t>u</a:t>
            </a:r>
            <a:r>
              <a:rPr sz="1400" b="1" i="1" spc="-15" dirty="0">
                <a:latin typeface="Arial"/>
                <a:cs typeface="Arial"/>
              </a:rPr>
              <a:t>a</a:t>
            </a:r>
            <a:r>
              <a:rPr sz="1400" b="1" i="1" spc="-5" dirty="0">
                <a:latin typeface="Arial"/>
                <a:cs typeface="Arial"/>
              </a:rPr>
              <a:t>l</a:t>
            </a:r>
            <a:r>
              <a:rPr sz="1400" b="1" i="1" spc="-125"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088" y="0"/>
            <a:ext cx="4538345" cy="238125"/>
          </a:xfrm>
          <a:prstGeom prst="rect">
            <a:avLst/>
          </a:prstGeom>
        </p:spPr>
        <p:txBody>
          <a:bodyPr vert="horz" wrap="square" lIns="0" tIns="11430" rIns="0" bIns="0" rtlCol="0">
            <a:spAutoFit/>
          </a:bodyPr>
          <a:lstStyle/>
          <a:p>
            <a:pPr marL="12700">
              <a:lnSpc>
                <a:spcPct val="100000"/>
              </a:lnSpc>
              <a:spcBef>
                <a:spcPts val="90"/>
              </a:spcBef>
              <a:tabLst>
                <a:tab pos="4330065" algn="l"/>
              </a:tabLst>
            </a:pPr>
            <a:r>
              <a:rPr sz="2100" b="1" i="1" spc="7" baseline="3968" dirty="0">
                <a:latin typeface="Arial"/>
                <a:cs typeface="Arial"/>
              </a:rPr>
              <a:t>M</a:t>
            </a:r>
            <a:r>
              <a:rPr sz="2100" b="1" i="1" spc="-22" baseline="3968" dirty="0">
                <a:latin typeface="Arial"/>
                <a:cs typeface="Arial"/>
              </a:rPr>
              <a:t>e</a:t>
            </a:r>
            <a:r>
              <a:rPr sz="2100" b="1" i="1" baseline="3968" dirty="0">
                <a:latin typeface="Arial"/>
                <a:cs typeface="Arial"/>
              </a:rPr>
              <a:t>m</a:t>
            </a:r>
            <a:r>
              <a:rPr sz="2100" b="1" i="1" spc="-30" baseline="3968" dirty="0">
                <a:latin typeface="Arial"/>
                <a:cs typeface="Arial"/>
              </a:rPr>
              <a:t>o</a:t>
            </a:r>
            <a:r>
              <a:rPr sz="2100" b="1" i="1" spc="7" baseline="3968" dirty="0">
                <a:latin typeface="Arial"/>
                <a:cs typeface="Arial"/>
              </a:rPr>
              <a:t>r</a:t>
            </a:r>
            <a:r>
              <a:rPr sz="2100" b="1" i="1" spc="-7" baseline="3968" dirty="0">
                <a:latin typeface="Arial"/>
                <a:cs typeface="Arial"/>
              </a:rPr>
              <a:t>y</a:t>
            </a:r>
            <a:r>
              <a:rPr sz="2100" b="1" i="1" spc="-52" baseline="3968" dirty="0">
                <a:latin typeface="Arial"/>
                <a:cs typeface="Arial"/>
              </a:rPr>
              <a:t> </a:t>
            </a:r>
            <a:r>
              <a:rPr sz="2100" b="1" i="1" spc="-22" baseline="3968" dirty="0">
                <a:latin typeface="Arial"/>
                <a:cs typeface="Arial"/>
              </a:rPr>
              <a:t>O</a:t>
            </a:r>
            <a:r>
              <a:rPr sz="2100" b="1" i="1" spc="7" baseline="3968" dirty="0">
                <a:latin typeface="Arial"/>
                <a:cs typeface="Arial"/>
              </a:rPr>
              <a:t>r</a:t>
            </a:r>
            <a:r>
              <a:rPr sz="2100" b="1" i="1" spc="-22" baseline="3968" dirty="0">
                <a:latin typeface="Arial"/>
                <a:cs typeface="Arial"/>
              </a:rPr>
              <a:t>ga</a:t>
            </a:r>
            <a:r>
              <a:rPr sz="2100" b="1" i="1" spc="-30" baseline="3968" dirty="0">
                <a:latin typeface="Arial"/>
                <a:cs typeface="Arial"/>
              </a:rPr>
              <a:t>n</a:t>
            </a:r>
            <a:r>
              <a:rPr sz="2100" b="1" i="1" spc="-7" baseline="3968" dirty="0">
                <a:latin typeface="Arial"/>
                <a:cs typeface="Arial"/>
              </a:rPr>
              <a:t>iz</a:t>
            </a:r>
            <a:r>
              <a:rPr sz="2100" b="1" i="1" spc="-22" baseline="3968" dirty="0">
                <a:latin typeface="Arial"/>
                <a:cs typeface="Arial"/>
              </a:rPr>
              <a:t>at</a:t>
            </a:r>
            <a:r>
              <a:rPr sz="2100" b="1" i="1" spc="-15" baseline="3968" dirty="0">
                <a:latin typeface="Arial"/>
                <a:cs typeface="Arial"/>
              </a:rPr>
              <a:t>i</a:t>
            </a:r>
            <a:r>
              <a:rPr sz="2100" b="1" i="1" spc="-30" baseline="3968" dirty="0">
                <a:latin typeface="Arial"/>
                <a:cs typeface="Arial"/>
              </a:rPr>
              <a:t>o</a:t>
            </a:r>
            <a:r>
              <a:rPr sz="2100" b="1" i="1" spc="-7" baseline="3968" dirty="0">
                <a:latin typeface="Arial"/>
                <a:cs typeface="Arial"/>
              </a:rPr>
              <a:t>n</a:t>
            </a:r>
            <a:r>
              <a:rPr sz="2100" b="1" i="1" baseline="3968" dirty="0">
                <a:latin typeface="Arial"/>
                <a:cs typeface="Arial"/>
              </a:rPr>
              <a:t>	</a:t>
            </a:r>
            <a:r>
              <a:rPr sz="1400" b="1" spc="-15" dirty="0">
                <a:latin typeface="Arial"/>
                <a:cs typeface="Arial"/>
              </a:rPr>
              <a:t>24</a:t>
            </a:r>
            <a:endParaRPr sz="1400">
              <a:latin typeface="Arial"/>
              <a:cs typeface="Arial"/>
            </a:endParaRPr>
          </a:p>
        </p:txBody>
      </p:sp>
      <p:sp>
        <p:nvSpPr>
          <p:cNvPr id="5" name="object 5"/>
          <p:cNvSpPr/>
          <p:nvPr/>
        </p:nvSpPr>
        <p:spPr>
          <a:xfrm>
            <a:off x="74907" y="227006"/>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1753616" y="268351"/>
            <a:ext cx="5588635" cy="391160"/>
          </a:xfrm>
          <a:prstGeom prst="rect">
            <a:avLst/>
          </a:prstGeom>
        </p:spPr>
        <p:txBody>
          <a:bodyPr vert="horz" wrap="square" lIns="0" tIns="12700" rIns="0" bIns="0" rtlCol="0">
            <a:spAutoFit/>
          </a:bodyPr>
          <a:lstStyle/>
          <a:p>
            <a:pPr marL="12700">
              <a:lnSpc>
                <a:spcPct val="100000"/>
              </a:lnSpc>
              <a:spcBef>
                <a:spcPts val="100"/>
              </a:spcBef>
              <a:tabLst>
                <a:tab pos="1046480" algn="l"/>
                <a:tab pos="3533775" algn="l"/>
              </a:tabLst>
            </a:pPr>
            <a:r>
              <a:rPr u="sng" spc="-20" dirty="0"/>
              <a:t>PAGE	</a:t>
            </a:r>
            <a:r>
              <a:rPr u="sng" spc="-10" dirty="0"/>
              <a:t>REPLACEMENT	ALGORITHMS</a:t>
            </a:r>
          </a:p>
        </p:txBody>
      </p:sp>
      <p:sp>
        <p:nvSpPr>
          <p:cNvPr id="7" name="object 7"/>
          <p:cNvSpPr txBox="1"/>
          <p:nvPr/>
        </p:nvSpPr>
        <p:spPr>
          <a:xfrm>
            <a:off x="1676400" y="1947672"/>
            <a:ext cx="4459605" cy="594360"/>
          </a:xfrm>
          <a:prstGeom prst="rect">
            <a:avLst/>
          </a:prstGeom>
          <a:ln w="24383">
            <a:solidFill>
              <a:srgbClr val="000000"/>
            </a:solidFill>
          </a:ln>
        </p:spPr>
        <p:txBody>
          <a:bodyPr vert="horz" wrap="square" lIns="0" tIns="0" rIns="0" bIns="0" rtlCol="0">
            <a:spAutoFit/>
          </a:bodyPr>
          <a:lstStyle/>
          <a:p>
            <a:pPr marL="149860">
              <a:lnSpc>
                <a:spcPts val="2039"/>
              </a:lnSpc>
            </a:pPr>
            <a:r>
              <a:rPr sz="1800" b="1" dirty="0">
                <a:latin typeface="Arial"/>
                <a:cs typeface="Arial"/>
              </a:rPr>
              <a:t>Replace</a:t>
            </a:r>
            <a:r>
              <a:rPr sz="1800" b="1" spc="-60" dirty="0">
                <a:latin typeface="Arial"/>
                <a:cs typeface="Arial"/>
              </a:rPr>
              <a:t> </a:t>
            </a:r>
            <a:r>
              <a:rPr sz="1800" b="1" dirty="0">
                <a:latin typeface="Arial"/>
                <a:cs typeface="Arial"/>
              </a:rPr>
              <a:t>that</a:t>
            </a:r>
            <a:r>
              <a:rPr sz="1800" b="1" spc="-20" dirty="0">
                <a:latin typeface="Arial"/>
                <a:cs typeface="Arial"/>
              </a:rPr>
              <a:t> </a:t>
            </a:r>
            <a:r>
              <a:rPr sz="1800" b="1" dirty="0">
                <a:latin typeface="Arial"/>
                <a:cs typeface="Arial"/>
              </a:rPr>
              <a:t>page</a:t>
            </a:r>
            <a:r>
              <a:rPr sz="1800" b="1" spc="-40" dirty="0">
                <a:latin typeface="Arial"/>
                <a:cs typeface="Arial"/>
              </a:rPr>
              <a:t> </a:t>
            </a:r>
            <a:r>
              <a:rPr sz="1800" b="1" spc="5" dirty="0">
                <a:latin typeface="Arial"/>
                <a:cs typeface="Arial"/>
              </a:rPr>
              <a:t>which</a:t>
            </a:r>
            <a:r>
              <a:rPr sz="1800" b="1" spc="-95" dirty="0">
                <a:latin typeface="Arial"/>
                <a:cs typeface="Arial"/>
              </a:rPr>
              <a:t> </a:t>
            </a:r>
            <a:r>
              <a:rPr sz="1800" b="1" dirty="0">
                <a:latin typeface="Arial"/>
                <a:cs typeface="Arial"/>
              </a:rPr>
              <a:t>has</a:t>
            </a:r>
            <a:r>
              <a:rPr sz="1800" b="1" spc="-35" dirty="0">
                <a:latin typeface="Arial"/>
                <a:cs typeface="Arial"/>
              </a:rPr>
              <a:t> </a:t>
            </a:r>
            <a:r>
              <a:rPr sz="1800" b="1" dirty="0">
                <a:latin typeface="Arial"/>
                <a:cs typeface="Arial"/>
              </a:rPr>
              <a:t>not</a:t>
            </a:r>
            <a:r>
              <a:rPr sz="1800" b="1" spc="-25" dirty="0">
                <a:latin typeface="Arial"/>
                <a:cs typeface="Arial"/>
              </a:rPr>
              <a:t> </a:t>
            </a:r>
            <a:r>
              <a:rPr sz="1800" b="1" dirty="0">
                <a:latin typeface="Arial"/>
                <a:cs typeface="Arial"/>
              </a:rPr>
              <a:t>been</a:t>
            </a:r>
            <a:endParaRPr sz="1800">
              <a:latin typeface="Arial"/>
              <a:cs typeface="Arial"/>
            </a:endParaRPr>
          </a:p>
          <a:p>
            <a:pPr marL="149860">
              <a:lnSpc>
                <a:spcPct val="100000"/>
              </a:lnSpc>
            </a:pPr>
            <a:r>
              <a:rPr sz="1800" b="1" dirty="0">
                <a:latin typeface="Arial"/>
                <a:cs typeface="Arial"/>
              </a:rPr>
              <a:t>used</a:t>
            </a:r>
            <a:r>
              <a:rPr sz="1800" b="1" spc="-50" dirty="0">
                <a:latin typeface="Arial"/>
                <a:cs typeface="Arial"/>
              </a:rPr>
              <a:t> </a:t>
            </a:r>
            <a:r>
              <a:rPr sz="1800" b="1" dirty="0">
                <a:latin typeface="Arial"/>
                <a:cs typeface="Arial"/>
              </a:rPr>
              <a:t>for</a:t>
            </a:r>
            <a:r>
              <a:rPr sz="1800" b="1" spc="-30" dirty="0">
                <a:latin typeface="Arial"/>
                <a:cs typeface="Arial"/>
              </a:rPr>
              <a:t> </a:t>
            </a:r>
            <a:r>
              <a:rPr sz="1800" b="1" dirty="0">
                <a:latin typeface="Arial"/>
                <a:cs typeface="Arial"/>
              </a:rPr>
              <a:t>the</a:t>
            </a:r>
            <a:r>
              <a:rPr sz="1800" b="1" spc="-15" dirty="0">
                <a:latin typeface="Arial"/>
                <a:cs typeface="Arial"/>
              </a:rPr>
              <a:t> </a:t>
            </a:r>
            <a:r>
              <a:rPr sz="1800" b="1" dirty="0">
                <a:latin typeface="Arial"/>
                <a:cs typeface="Arial"/>
              </a:rPr>
              <a:t>longest</a:t>
            </a:r>
            <a:r>
              <a:rPr sz="1800" b="1" spc="-45" dirty="0">
                <a:latin typeface="Arial"/>
                <a:cs typeface="Arial"/>
              </a:rPr>
              <a:t> </a:t>
            </a:r>
            <a:r>
              <a:rPr sz="1800" b="1" dirty="0">
                <a:latin typeface="Arial"/>
                <a:cs typeface="Arial"/>
              </a:rPr>
              <a:t>period</a:t>
            </a:r>
            <a:r>
              <a:rPr sz="1800" b="1" spc="-70" dirty="0">
                <a:latin typeface="Arial"/>
                <a:cs typeface="Arial"/>
              </a:rPr>
              <a:t> </a:t>
            </a:r>
            <a:r>
              <a:rPr sz="1800" b="1" dirty="0">
                <a:latin typeface="Arial"/>
                <a:cs typeface="Arial"/>
              </a:rPr>
              <a:t>of</a:t>
            </a:r>
            <a:r>
              <a:rPr sz="1800" b="1" spc="-30" dirty="0">
                <a:latin typeface="Arial"/>
                <a:cs typeface="Arial"/>
              </a:rPr>
              <a:t> </a:t>
            </a:r>
            <a:r>
              <a:rPr sz="1800" b="1" dirty="0">
                <a:latin typeface="Arial"/>
                <a:cs typeface="Arial"/>
              </a:rPr>
              <a:t>time</a:t>
            </a:r>
            <a:endParaRPr sz="1800">
              <a:latin typeface="Arial"/>
              <a:cs typeface="Arial"/>
            </a:endParaRPr>
          </a:p>
        </p:txBody>
      </p:sp>
      <p:sp>
        <p:nvSpPr>
          <p:cNvPr id="8" name="object 8"/>
          <p:cNvSpPr txBox="1"/>
          <p:nvPr/>
        </p:nvSpPr>
        <p:spPr>
          <a:xfrm>
            <a:off x="514299" y="836548"/>
            <a:ext cx="7389495" cy="897890"/>
          </a:xfrm>
          <a:prstGeom prst="rect">
            <a:avLst/>
          </a:prstGeom>
        </p:spPr>
        <p:txBody>
          <a:bodyPr vert="horz" wrap="square" lIns="0" tIns="37465" rIns="0" bIns="0" rtlCol="0">
            <a:spAutoFit/>
          </a:bodyPr>
          <a:lstStyle/>
          <a:p>
            <a:pPr marL="12700">
              <a:lnSpc>
                <a:spcPct val="100000"/>
              </a:lnSpc>
              <a:spcBef>
                <a:spcPts val="295"/>
              </a:spcBef>
            </a:pPr>
            <a:r>
              <a:rPr sz="1800" b="1" u="heavy" spc="-5" dirty="0">
                <a:uFill>
                  <a:solidFill>
                    <a:srgbClr val="000000"/>
                  </a:solidFill>
                </a:uFill>
                <a:latin typeface="Arial"/>
                <a:cs typeface="Arial"/>
              </a:rPr>
              <a:t>LRU</a:t>
            </a:r>
            <a:endParaRPr sz="1800">
              <a:latin typeface="Arial"/>
              <a:cs typeface="Arial"/>
            </a:endParaRPr>
          </a:p>
          <a:p>
            <a:pPr marL="512445" indent="-140970">
              <a:lnSpc>
                <a:spcPct val="100000"/>
              </a:lnSpc>
              <a:spcBef>
                <a:spcPts val="190"/>
              </a:spcBef>
              <a:buFont typeface="Arial MT"/>
              <a:buChar char="-"/>
              <a:tabLst>
                <a:tab pos="513080" algn="l"/>
              </a:tabLst>
            </a:pPr>
            <a:r>
              <a:rPr sz="1800" b="1" spc="-5" dirty="0">
                <a:latin typeface="Arial"/>
                <a:cs typeface="Arial"/>
              </a:rPr>
              <a:t>OPT</a:t>
            </a:r>
            <a:r>
              <a:rPr sz="1800" b="1" spc="5" dirty="0">
                <a:latin typeface="Arial"/>
                <a:cs typeface="Arial"/>
              </a:rPr>
              <a:t> </a:t>
            </a:r>
            <a:r>
              <a:rPr sz="1800" b="1" spc="-5" dirty="0">
                <a:latin typeface="Arial"/>
                <a:cs typeface="Arial"/>
              </a:rPr>
              <a:t>is </a:t>
            </a:r>
            <a:r>
              <a:rPr sz="1800" b="1" dirty="0">
                <a:latin typeface="Arial"/>
                <a:cs typeface="Arial"/>
              </a:rPr>
              <a:t>difficult</a:t>
            </a:r>
            <a:r>
              <a:rPr sz="1800" b="1" spc="-35" dirty="0">
                <a:latin typeface="Arial"/>
                <a:cs typeface="Arial"/>
              </a:rPr>
              <a:t> </a:t>
            </a:r>
            <a:r>
              <a:rPr sz="1800" b="1" dirty="0">
                <a:latin typeface="Arial"/>
                <a:cs typeface="Arial"/>
              </a:rPr>
              <a:t>to</a:t>
            </a:r>
            <a:r>
              <a:rPr sz="1800" b="1" spc="15" dirty="0">
                <a:latin typeface="Arial"/>
                <a:cs typeface="Arial"/>
              </a:rPr>
              <a:t> </a:t>
            </a:r>
            <a:r>
              <a:rPr sz="1800" b="1" spc="-5" dirty="0">
                <a:latin typeface="Arial"/>
                <a:cs typeface="Arial"/>
              </a:rPr>
              <a:t>implement</a:t>
            </a:r>
            <a:r>
              <a:rPr sz="1800" b="1" spc="-50" dirty="0">
                <a:latin typeface="Arial"/>
                <a:cs typeface="Arial"/>
              </a:rPr>
              <a:t> </a:t>
            </a:r>
            <a:r>
              <a:rPr sz="1800" b="1" dirty="0">
                <a:latin typeface="Arial"/>
                <a:cs typeface="Arial"/>
              </a:rPr>
              <a:t>since</a:t>
            </a:r>
            <a:r>
              <a:rPr sz="1800" b="1" spc="-25" dirty="0">
                <a:latin typeface="Arial"/>
                <a:cs typeface="Arial"/>
              </a:rPr>
              <a:t> </a:t>
            </a:r>
            <a:r>
              <a:rPr sz="1800" b="1" dirty="0">
                <a:latin typeface="Arial"/>
                <a:cs typeface="Arial"/>
              </a:rPr>
              <a:t>it</a:t>
            </a:r>
            <a:r>
              <a:rPr sz="1800" b="1" spc="-20" dirty="0">
                <a:latin typeface="Arial"/>
                <a:cs typeface="Arial"/>
              </a:rPr>
              <a:t> </a:t>
            </a:r>
            <a:r>
              <a:rPr sz="1800" b="1" dirty="0">
                <a:latin typeface="Arial"/>
                <a:cs typeface="Arial"/>
              </a:rPr>
              <a:t>requires</a:t>
            </a:r>
            <a:r>
              <a:rPr sz="1800" b="1" spc="-50" dirty="0">
                <a:latin typeface="Arial"/>
                <a:cs typeface="Arial"/>
              </a:rPr>
              <a:t> </a:t>
            </a:r>
            <a:r>
              <a:rPr sz="1800" b="1" spc="-5" dirty="0">
                <a:latin typeface="Arial"/>
                <a:cs typeface="Arial"/>
              </a:rPr>
              <a:t>future </a:t>
            </a:r>
            <a:r>
              <a:rPr sz="1800" b="1" spc="5" dirty="0">
                <a:latin typeface="Arial"/>
                <a:cs typeface="Arial"/>
              </a:rPr>
              <a:t>knowledge</a:t>
            </a:r>
            <a:endParaRPr sz="1800">
              <a:latin typeface="Arial"/>
              <a:cs typeface="Arial"/>
            </a:endParaRPr>
          </a:p>
          <a:p>
            <a:pPr marL="512445" indent="-140970">
              <a:lnSpc>
                <a:spcPct val="100000"/>
              </a:lnSpc>
              <a:buFont typeface="Arial MT"/>
              <a:buChar char="-"/>
              <a:tabLst>
                <a:tab pos="513080" algn="l"/>
              </a:tabLst>
            </a:pPr>
            <a:r>
              <a:rPr sz="1800" b="1" spc="-5" dirty="0">
                <a:latin typeface="Arial"/>
                <a:cs typeface="Arial"/>
              </a:rPr>
              <a:t>LRU</a:t>
            </a:r>
            <a:r>
              <a:rPr sz="1800" b="1" dirty="0">
                <a:latin typeface="Arial"/>
                <a:cs typeface="Arial"/>
              </a:rPr>
              <a:t> uses</a:t>
            </a:r>
            <a:r>
              <a:rPr sz="1800" b="1" spc="-55" dirty="0">
                <a:latin typeface="Arial"/>
                <a:cs typeface="Arial"/>
              </a:rPr>
              <a:t> </a:t>
            </a:r>
            <a:r>
              <a:rPr sz="1800" b="1" spc="-5" dirty="0">
                <a:latin typeface="Arial"/>
                <a:cs typeface="Arial"/>
              </a:rPr>
              <a:t>the</a:t>
            </a:r>
            <a:r>
              <a:rPr sz="1800" b="1" spc="15" dirty="0">
                <a:latin typeface="Arial"/>
                <a:cs typeface="Arial"/>
              </a:rPr>
              <a:t> </a:t>
            </a:r>
            <a:r>
              <a:rPr sz="1800" b="1" dirty="0">
                <a:latin typeface="Arial"/>
                <a:cs typeface="Arial"/>
              </a:rPr>
              <a:t>recent</a:t>
            </a:r>
            <a:r>
              <a:rPr sz="1800" b="1" spc="-35" dirty="0">
                <a:latin typeface="Arial"/>
                <a:cs typeface="Arial"/>
              </a:rPr>
              <a:t> </a:t>
            </a:r>
            <a:r>
              <a:rPr sz="1800" b="1" dirty="0">
                <a:latin typeface="Arial"/>
                <a:cs typeface="Arial"/>
              </a:rPr>
              <a:t>past</a:t>
            </a:r>
            <a:r>
              <a:rPr sz="1800" b="1" spc="-40" dirty="0">
                <a:latin typeface="Arial"/>
                <a:cs typeface="Arial"/>
              </a:rPr>
              <a:t> </a:t>
            </a:r>
            <a:r>
              <a:rPr sz="1800" b="1" dirty="0">
                <a:latin typeface="Arial"/>
                <a:cs typeface="Arial"/>
              </a:rPr>
              <a:t>as</a:t>
            </a:r>
            <a:r>
              <a:rPr sz="1800" b="1" spc="10" dirty="0">
                <a:latin typeface="Arial"/>
                <a:cs typeface="Arial"/>
              </a:rPr>
              <a:t> </a:t>
            </a:r>
            <a:r>
              <a:rPr sz="1800" b="1" dirty="0">
                <a:latin typeface="Arial"/>
                <a:cs typeface="Arial"/>
              </a:rPr>
              <a:t>an</a:t>
            </a:r>
            <a:r>
              <a:rPr sz="1800" b="1" spc="-40" dirty="0">
                <a:latin typeface="Arial"/>
                <a:cs typeface="Arial"/>
              </a:rPr>
              <a:t> </a:t>
            </a:r>
            <a:r>
              <a:rPr sz="1800" b="1" dirty="0">
                <a:latin typeface="Arial"/>
                <a:cs typeface="Arial"/>
              </a:rPr>
              <a:t>approximation</a:t>
            </a:r>
            <a:r>
              <a:rPr sz="1800" b="1" spc="-95" dirty="0">
                <a:latin typeface="Arial"/>
                <a:cs typeface="Arial"/>
              </a:rPr>
              <a:t> </a:t>
            </a:r>
            <a:r>
              <a:rPr sz="1800" b="1" dirty="0">
                <a:latin typeface="Arial"/>
                <a:cs typeface="Arial"/>
              </a:rPr>
              <a:t>of</a:t>
            </a:r>
            <a:r>
              <a:rPr sz="1800" b="1" spc="30" dirty="0">
                <a:latin typeface="Arial"/>
                <a:cs typeface="Arial"/>
              </a:rPr>
              <a:t> </a:t>
            </a:r>
            <a:r>
              <a:rPr sz="1800" b="1" dirty="0">
                <a:latin typeface="Arial"/>
                <a:cs typeface="Arial"/>
              </a:rPr>
              <a:t>near</a:t>
            </a:r>
            <a:r>
              <a:rPr sz="1800" b="1" spc="-45" dirty="0">
                <a:latin typeface="Arial"/>
                <a:cs typeface="Arial"/>
              </a:rPr>
              <a:t> </a:t>
            </a:r>
            <a:r>
              <a:rPr sz="1800" b="1" dirty="0">
                <a:latin typeface="Arial"/>
                <a:cs typeface="Arial"/>
              </a:rPr>
              <a:t>future.</a:t>
            </a:r>
            <a:endParaRPr sz="1800">
              <a:latin typeface="Arial"/>
              <a:cs typeface="Arial"/>
            </a:endParaRPr>
          </a:p>
        </p:txBody>
      </p:sp>
      <p:graphicFrame>
        <p:nvGraphicFramePr>
          <p:cNvPr id="9" name="object 9"/>
          <p:cNvGraphicFramePr>
            <a:graphicFrameLocks noGrp="1"/>
          </p:cNvGraphicFramePr>
          <p:nvPr/>
        </p:nvGraphicFramePr>
        <p:xfrm>
          <a:off x="2274887" y="3403536"/>
          <a:ext cx="142875" cy="569974"/>
        </p:xfrm>
        <a:graphic>
          <a:graphicData uri="http://schemas.openxmlformats.org/drawingml/2006/table">
            <a:tbl>
              <a:tblPr firstRow="1" bandRow="1">
                <a:tableStyleId>{2D5ABB26-0587-4C30-8999-92F81FD0307C}</a:tableStyleId>
              </a:tblPr>
              <a:tblGrid>
                <a:gridCol w="142875">
                  <a:extLst>
                    <a:ext uri="{9D8B030D-6E8A-4147-A177-3AD203B41FA5}">
                      <a16:colId xmlns:a16="http://schemas.microsoft.com/office/drawing/2014/main" xmlns="" val="20000"/>
                    </a:ext>
                  </a:extLst>
                </a:gridCol>
              </a:tblGrid>
              <a:tr h="192150">
                <a:tc>
                  <a:txBody>
                    <a:bodyPr/>
                    <a:lstStyle/>
                    <a:p>
                      <a:pPr marR="9525" algn="r">
                        <a:lnSpc>
                          <a:spcPts val="1380"/>
                        </a:lnSpc>
                      </a:pPr>
                      <a:r>
                        <a:rPr sz="1200" b="1" dirty="0">
                          <a:latin typeface="Arial"/>
                          <a:cs typeface="Arial"/>
                        </a:rPr>
                        <a:t>7</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198500">
                <a:tc>
                  <a:txBody>
                    <a:bodyPr/>
                    <a:lstStyle/>
                    <a:p>
                      <a:pPr marR="9525" algn="r">
                        <a:lnSpc>
                          <a:spcPts val="1380"/>
                        </a:lnSpc>
                      </a:pP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79324">
                <a:tc>
                  <a:txBody>
                    <a:bodyPr/>
                    <a:lstStyle/>
                    <a:p>
                      <a:pPr>
                        <a:lnSpc>
                          <a:spcPct val="100000"/>
                        </a:lnSpc>
                      </a:pPr>
                      <a:endParaRPr sz="10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0" name="object 10"/>
          <p:cNvGraphicFramePr>
            <a:graphicFrameLocks noGrp="1"/>
          </p:cNvGraphicFramePr>
          <p:nvPr/>
        </p:nvGraphicFramePr>
        <p:xfrm>
          <a:off x="1909762" y="3403536"/>
          <a:ext cx="142875" cy="569974"/>
        </p:xfrm>
        <a:graphic>
          <a:graphicData uri="http://schemas.openxmlformats.org/drawingml/2006/table">
            <a:tbl>
              <a:tblPr firstRow="1" bandRow="1">
                <a:tableStyleId>{2D5ABB26-0587-4C30-8999-92F81FD0307C}</a:tableStyleId>
              </a:tblPr>
              <a:tblGrid>
                <a:gridCol w="142875">
                  <a:extLst>
                    <a:ext uri="{9D8B030D-6E8A-4147-A177-3AD203B41FA5}">
                      <a16:colId xmlns:a16="http://schemas.microsoft.com/office/drawing/2014/main" xmlns="" val="20000"/>
                    </a:ext>
                  </a:extLst>
                </a:gridCol>
              </a:tblGrid>
              <a:tr h="192150">
                <a:tc>
                  <a:txBody>
                    <a:bodyPr/>
                    <a:lstStyle/>
                    <a:p>
                      <a:pPr marL="31115">
                        <a:lnSpc>
                          <a:spcPts val="1380"/>
                        </a:lnSpc>
                      </a:pPr>
                      <a:r>
                        <a:rPr sz="1200" b="1" dirty="0">
                          <a:latin typeface="Arial"/>
                          <a:cs typeface="Arial"/>
                        </a:rPr>
                        <a:t>7</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198500">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79324">
                <a:tc>
                  <a:txBody>
                    <a:bodyPr/>
                    <a:lstStyle/>
                    <a:p>
                      <a:pPr>
                        <a:lnSpc>
                          <a:spcPct val="100000"/>
                        </a:lnSpc>
                      </a:pPr>
                      <a:endParaRPr sz="10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1" name="object 11"/>
          <p:cNvGraphicFramePr>
            <a:graphicFrameLocks noGrp="1"/>
          </p:cNvGraphicFramePr>
          <p:nvPr/>
        </p:nvGraphicFramePr>
        <p:xfrm>
          <a:off x="2624137" y="3403536"/>
          <a:ext cx="158750" cy="569974"/>
        </p:xfrm>
        <a:graphic>
          <a:graphicData uri="http://schemas.openxmlformats.org/drawingml/2006/table">
            <a:tbl>
              <a:tblPr firstRow="1" bandRow="1">
                <a:tableStyleId>{2D5ABB26-0587-4C30-8999-92F81FD0307C}</a:tableStyleId>
              </a:tblPr>
              <a:tblGrid>
                <a:gridCol w="158750">
                  <a:extLst>
                    <a:ext uri="{9D8B030D-6E8A-4147-A177-3AD203B41FA5}">
                      <a16:colId xmlns:a16="http://schemas.microsoft.com/office/drawing/2014/main" xmlns="" val="20000"/>
                    </a:ext>
                  </a:extLst>
                </a:gridCol>
              </a:tblGrid>
              <a:tr h="192150">
                <a:tc>
                  <a:txBody>
                    <a:bodyPr/>
                    <a:lstStyle/>
                    <a:p>
                      <a:pPr marL="635" algn="ctr">
                        <a:lnSpc>
                          <a:spcPts val="1405"/>
                        </a:lnSpc>
                        <a:spcBef>
                          <a:spcPts val="5"/>
                        </a:spcBef>
                      </a:pPr>
                      <a:r>
                        <a:rPr sz="1200" b="1" dirty="0">
                          <a:latin typeface="Arial"/>
                          <a:cs typeface="Arial"/>
                        </a:rPr>
                        <a:t>7</a:t>
                      </a:r>
                      <a:endParaRPr sz="1200">
                        <a:latin typeface="Arial"/>
                        <a:cs typeface="Arial"/>
                      </a:endParaRPr>
                    </a:p>
                  </a:txBody>
                  <a:tcPr marL="0" marR="0" marT="63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198500">
                <a:tc>
                  <a:txBody>
                    <a:bodyPr/>
                    <a:lstStyle/>
                    <a:p>
                      <a:pPr algn="ctr">
                        <a:lnSpc>
                          <a:spcPts val="1380"/>
                        </a:lnSpc>
                      </a:pP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79324">
                <a:tc>
                  <a:txBody>
                    <a:bodyPr/>
                    <a:lstStyle/>
                    <a:p>
                      <a:pPr marL="635" algn="ctr">
                        <a:lnSpc>
                          <a:spcPts val="1285"/>
                        </a:lnSpc>
                      </a:pPr>
                      <a:r>
                        <a:rPr sz="1200" b="1" dirty="0">
                          <a:latin typeface="Arial"/>
                          <a:cs typeface="Arial"/>
                        </a:rPr>
                        <a:t>1</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2" name="object 12"/>
          <p:cNvGraphicFramePr>
            <a:graphicFrameLocks noGrp="1"/>
          </p:cNvGraphicFramePr>
          <p:nvPr/>
        </p:nvGraphicFramePr>
        <p:xfrm>
          <a:off x="2990913" y="3403536"/>
          <a:ext cx="142875" cy="569974"/>
        </p:xfrm>
        <a:graphic>
          <a:graphicData uri="http://schemas.openxmlformats.org/drawingml/2006/table">
            <a:tbl>
              <a:tblPr firstRow="1" bandRow="1">
                <a:tableStyleId>{2D5ABB26-0587-4C30-8999-92F81FD0307C}</a:tableStyleId>
              </a:tblPr>
              <a:tblGrid>
                <a:gridCol w="142875">
                  <a:extLst>
                    <a:ext uri="{9D8B030D-6E8A-4147-A177-3AD203B41FA5}">
                      <a16:colId xmlns:a16="http://schemas.microsoft.com/office/drawing/2014/main" xmlns="" val="20000"/>
                    </a:ext>
                  </a:extLst>
                </a:gridCol>
              </a:tblGrid>
              <a:tr h="192150">
                <a:tc>
                  <a:txBody>
                    <a:bodyPr/>
                    <a:lstStyle/>
                    <a:p>
                      <a:pPr marR="12700" algn="r">
                        <a:lnSpc>
                          <a:spcPts val="1415"/>
                        </a:lnSpc>
                      </a:pPr>
                      <a:r>
                        <a:rPr sz="1200" b="1" dirty="0">
                          <a:latin typeface="Arial"/>
                          <a:cs typeface="Arial"/>
                        </a:rPr>
                        <a:t>2</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198500">
                <a:tc>
                  <a:txBody>
                    <a:bodyPr/>
                    <a:lstStyle/>
                    <a:p>
                      <a:pPr algn="r">
                        <a:lnSpc>
                          <a:spcPts val="1430"/>
                        </a:lnSpc>
                      </a:pP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79324">
                <a:tc>
                  <a:txBody>
                    <a:bodyPr/>
                    <a:lstStyle/>
                    <a:p>
                      <a:pPr marR="15875" algn="r">
                        <a:lnSpc>
                          <a:spcPts val="1285"/>
                        </a:lnSpc>
                      </a:pPr>
                      <a:r>
                        <a:rPr sz="1200" b="1" dirty="0">
                          <a:latin typeface="Arial"/>
                          <a:cs typeface="Arial"/>
                        </a:rPr>
                        <a:t>1</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3" name="object 13"/>
          <p:cNvGraphicFramePr>
            <a:graphicFrameLocks noGrp="1"/>
          </p:cNvGraphicFramePr>
          <p:nvPr/>
        </p:nvGraphicFramePr>
        <p:xfrm>
          <a:off x="3705288" y="3403536"/>
          <a:ext cx="158750" cy="569974"/>
        </p:xfrm>
        <a:graphic>
          <a:graphicData uri="http://schemas.openxmlformats.org/drawingml/2006/table">
            <a:tbl>
              <a:tblPr firstRow="1" bandRow="1">
                <a:tableStyleId>{2D5ABB26-0587-4C30-8999-92F81FD0307C}</a:tableStyleId>
              </a:tblPr>
              <a:tblGrid>
                <a:gridCol w="158750">
                  <a:extLst>
                    <a:ext uri="{9D8B030D-6E8A-4147-A177-3AD203B41FA5}">
                      <a16:colId xmlns:a16="http://schemas.microsoft.com/office/drawing/2014/main" xmlns="" val="20000"/>
                    </a:ext>
                  </a:extLst>
                </a:gridCol>
              </a:tblGrid>
              <a:tr h="192150">
                <a:tc>
                  <a:txBody>
                    <a:bodyPr/>
                    <a:lstStyle/>
                    <a:p>
                      <a:pPr marR="27940" algn="r">
                        <a:lnSpc>
                          <a:spcPts val="1380"/>
                        </a:lnSpc>
                      </a:pPr>
                      <a:r>
                        <a:rPr sz="1200" b="1" dirty="0">
                          <a:latin typeface="Arial"/>
                          <a:cs typeface="Arial"/>
                        </a:rPr>
                        <a:t>2</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198500">
                <a:tc>
                  <a:txBody>
                    <a:bodyPr/>
                    <a:lstStyle/>
                    <a:p>
                      <a:pPr marR="24765" algn="r">
                        <a:lnSpc>
                          <a:spcPts val="1430"/>
                        </a:lnSpc>
                      </a:pP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79324">
                <a:tc>
                  <a:txBody>
                    <a:bodyPr/>
                    <a:lstStyle/>
                    <a:p>
                      <a:pPr marR="27940" algn="r">
                        <a:lnSpc>
                          <a:spcPts val="1285"/>
                        </a:lnSpc>
                      </a:pPr>
                      <a:r>
                        <a:rPr sz="1200" b="1" dirty="0">
                          <a:latin typeface="Arial"/>
                          <a:cs typeface="Arial"/>
                        </a:rPr>
                        <a:t>3</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4" name="object 14"/>
          <p:cNvGraphicFramePr>
            <a:graphicFrameLocks noGrp="1"/>
          </p:cNvGraphicFramePr>
          <p:nvPr/>
        </p:nvGraphicFramePr>
        <p:xfrm>
          <a:off x="4435538" y="3403536"/>
          <a:ext cx="142875" cy="569974"/>
        </p:xfrm>
        <a:graphic>
          <a:graphicData uri="http://schemas.openxmlformats.org/drawingml/2006/table">
            <a:tbl>
              <a:tblPr firstRow="1" bandRow="1">
                <a:tableStyleId>{2D5ABB26-0587-4C30-8999-92F81FD0307C}</a:tableStyleId>
              </a:tblPr>
              <a:tblGrid>
                <a:gridCol w="142875">
                  <a:extLst>
                    <a:ext uri="{9D8B030D-6E8A-4147-A177-3AD203B41FA5}">
                      <a16:colId xmlns:a16="http://schemas.microsoft.com/office/drawing/2014/main" xmlns="" val="20000"/>
                    </a:ext>
                  </a:extLst>
                </a:gridCol>
              </a:tblGrid>
              <a:tr h="192150">
                <a:tc>
                  <a:txBody>
                    <a:bodyPr/>
                    <a:lstStyle/>
                    <a:p>
                      <a:pPr marL="11430" algn="ctr">
                        <a:lnSpc>
                          <a:spcPts val="1380"/>
                        </a:lnSpc>
                      </a:pPr>
                      <a:r>
                        <a:rPr sz="1200" b="1" dirty="0">
                          <a:latin typeface="Arial"/>
                          <a:cs typeface="Arial"/>
                        </a:rPr>
                        <a:t>4</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198500">
                <a:tc>
                  <a:txBody>
                    <a:bodyPr/>
                    <a:lstStyle/>
                    <a:p>
                      <a:pPr marL="17780" algn="ctr">
                        <a:lnSpc>
                          <a:spcPts val="1430"/>
                        </a:lnSpc>
                      </a:pP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79324">
                <a:tc>
                  <a:txBody>
                    <a:bodyPr/>
                    <a:lstStyle/>
                    <a:p>
                      <a:pPr marL="29845" algn="ctr">
                        <a:lnSpc>
                          <a:spcPts val="1285"/>
                        </a:lnSpc>
                      </a:pPr>
                      <a:r>
                        <a:rPr sz="1200" b="1" dirty="0">
                          <a:latin typeface="Arial"/>
                          <a:cs typeface="Arial"/>
                        </a:rPr>
                        <a:t>3</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5" name="object 15"/>
          <p:cNvGraphicFramePr>
            <a:graphicFrameLocks noGrp="1"/>
          </p:cNvGraphicFramePr>
          <p:nvPr/>
        </p:nvGraphicFramePr>
        <p:xfrm>
          <a:off x="4784788" y="3403536"/>
          <a:ext cx="158750" cy="569974"/>
        </p:xfrm>
        <a:graphic>
          <a:graphicData uri="http://schemas.openxmlformats.org/drawingml/2006/table">
            <a:tbl>
              <a:tblPr firstRow="1" bandRow="1">
                <a:tableStyleId>{2D5ABB26-0587-4C30-8999-92F81FD0307C}</a:tableStyleId>
              </a:tblPr>
              <a:tblGrid>
                <a:gridCol w="158750">
                  <a:extLst>
                    <a:ext uri="{9D8B030D-6E8A-4147-A177-3AD203B41FA5}">
                      <a16:colId xmlns:a16="http://schemas.microsoft.com/office/drawing/2014/main" xmlns="" val="20000"/>
                    </a:ext>
                  </a:extLst>
                </a:gridCol>
              </a:tblGrid>
              <a:tr h="192150">
                <a:tc>
                  <a:txBody>
                    <a:bodyPr/>
                    <a:lstStyle/>
                    <a:p>
                      <a:pPr marL="8255" algn="ctr">
                        <a:lnSpc>
                          <a:spcPts val="1380"/>
                        </a:lnSpc>
                      </a:pPr>
                      <a:r>
                        <a:rPr sz="1200" b="1" dirty="0">
                          <a:latin typeface="Arial"/>
                          <a:cs typeface="Arial"/>
                        </a:rPr>
                        <a:t>4</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198500">
                <a:tc>
                  <a:txBody>
                    <a:bodyPr/>
                    <a:lstStyle/>
                    <a:p>
                      <a:pPr marL="14604" algn="ctr">
                        <a:lnSpc>
                          <a:spcPts val="1430"/>
                        </a:lnSpc>
                      </a:pP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79324">
                <a:tc>
                  <a:txBody>
                    <a:bodyPr/>
                    <a:lstStyle/>
                    <a:p>
                      <a:pPr marL="26670" algn="ctr">
                        <a:lnSpc>
                          <a:spcPts val="1285"/>
                        </a:lnSpc>
                      </a:pPr>
                      <a:r>
                        <a:rPr sz="1200" b="1" dirty="0">
                          <a:latin typeface="Arial"/>
                          <a:cs typeface="Arial"/>
                        </a:rPr>
                        <a:t>2</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6" name="object 16"/>
          <p:cNvGraphicFramePr>
            <a:graphicFrameLocks noGrp="1"/>
          </p:cNvGraphicFramePr>
          <p:nvPr/>
        </p:nvGraphicFramePr>
        <p:xfrm>
          <a:off x="5149913" y="3403536"/>
          <a:ext cx="142875" cy="569974"/>
        </p:xfrm>
        <a:graphic>
          <a:graphicData uri="http://schemas.openxmlformats.org/drawingml/2006/table">
            <a:tbl>
              <a:tblPr firstRow="1" bandRow="1">
                <a:tableStyleId>{2D5ABB26-0587-4C30-8999-92F81FD0307C}</a:tableStyleId>
              </a:tblPr>
              <a:tblGrid>
                <a:gridCol w="142875">
                  <a:extLst>
                    <a:ext uri="{9D8B030D-6E8A-4147-A177-3AD203B41FA5}">
                      <a16:colId xmlns:a16="http://schemas.microsoft.com/office/drawing/2014/main" xmlns="" val="20000"/>
                    </a:ext>
                  </a:extLst>
                </a:gridCol>
              </a:tblGrid>
              <a:tr h="192150">
                <a:tc>
                  <a:txBody>
                    <a:bodyPr/>
                    <a:lstStyle/>
                    <a:p>
                      <a:pPr marL="24765" algn="ctr">
                        <a:lnSpc>
                          <a:spcPts val="1380"/>
                        </a:lnSpc>
                      </a:pPr>
                      <a:r>
                        <a:rPr sz="1200" b="1" dirty="0">
                          <a:latin typeface="Arial"/>
                          <a:cs typeface="Arial"/>
                        </a:rPr>
                        <a:t>4</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198500">
                <a:tc>
                  <a:txBody>
                    <a:bodyPr/>
                    <a:lstStyle/>
                    <a:p>
                      <a:pPr marL="6350" algn="ctr">
                        <a:lnSpc>
                          <a:spcPts val="1430"/>
                        </a:lnSpc>
                      </a:pPr>
                      <a:r>
                        <a:rPr sz="1200" b="1" dirty="0">
                          <a:latin typeface="Arial"/>
                          <a:cs typeface="Arial"/>
                        </a:rPr>
                        <a:t>3</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79324">
                <a:tc>
                  <a:txBody>
                    <a:bodyPr/>
                    <a:lstStyle/>
                    <a:p>
                      <a:pPr marL="24765" algn="ctr">
                        <a:lnSpc>
                          <a:spcPts val="1285"/>
                        </a:lnSpc>
                      </a:pPr>
                      <a:r>
                        <a:rPr sz="1200" b="1" dirty="0">
                          <a:latin typeface="Arial"/>
                          <a:cs typeface="Arial"/>
                        </a:rPr>
                        <a:t>2</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7" name="object 17"/>
          <p:cNvGraphicFramePr>
            <a:graphicFrameLocks noGrp="1"/>
          </p:cNvGraphicFramePr>
          <p:nvPr/>
        </p:nvGraphicFramePr>
        <p:xfrm>
          <a:off x="5515038" y="3403536"/>
          <a:ext cx="142875" cy="569974"/>
        </p:xfrm>
        <a:graphic>
          <a:graphicData uri="http://schemas.openxmlformats.org/drawingml/2006/table">
            <a:tbl>
              <a:tblPr firstRow="1" bandRow="1">
                <a:tableStyleId>{2D5ABB26-0587-4C30-8999-92F81FD0307C}</a:tableStyleId>
              </a:tblPr>
              <a:tblGrid>
                <a:gridCol w="142875">
                  <a:extLst>
                    <a:ext uri="{9D8B030D-6E8A-4147-A177-3AD203B41FA5}">
                      <a16:colId xmlns:a16="http://schemas.microsoft.com/office/drawing/2014/main" xmlns="" val="20000"/>
                    </a:ext>
                  </a:extLst>
                </a:gridCol>
              </a:tblGrid>
              <a:tr h="192150">
                <a:tc>
                  <a:txBody>
                    <a:bodyPr/>
                    <a:lstStyle/>
                    <a:p>
                      <a:pPr marL="30480" algn="ctr">
                        <a:lnSpc>
                          <a:spcPts val="1405"/>
                        </a:lnSpc>
                        <a:spcBef>
                          <a:spcPts val="5"/>
                        </a:spcBef>
                      </a:pPr>
                      <a:r>
                        <a:rPr sz="1200" b="1" dirty="0">
                          <a:latin typeface="Arial"/>
                          <a:cs typeface="Arial"/>
                        </a:rPr>
                        <a:t>0</a:t>
                      </a:r>
                      <a:endParaRPr sz="1200">
                        <a:latin typeface="Arial"/>
                        <a:cs typeface="Arial"/>
                      </a:endParaRPr>
                    </a:p>
                  </a:txBody>
                  <a:tcPr marL="0" marR="0" marT="63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198500">
                <a:tc>
                  <a:txBody>
                    <a:bodyPr/>
                    <a:lstStyle/>
                    <a:p>
                      <a:pPr marL="12700" algn="ctr">
                        <a:lnSpc>
                          <a:spcPts val="1430"/>
                        </a:lnSpc>
                      </a:pPr>
                      <a:r>
                        <a:rPr sz="1200" b="1" dirty="0">
                          <a:latin typeface="Arial"/>
                          <a:cs typeface="Arial"/>
                        </a:rPr>
                        <a:t>3</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79324">
                <a:tc>
                  <a:txBody>
                    <a:bodyPr/>
                    <a:lstStyle/>
                    <a:p>
                      <a:pPr marL="48895" algn="ctr">
                        <a:lnSpc>
                          <a:spcPts val="1285"/>
                        </a:lnSpc>
                      </a:pPr>
                      <a:r>
                        <a:rPr sz="1200" b="1" dirty="0">
                          <a:latin typeface="Arial"/>
                          <a:cs typeface="Arial"/>
                        </a:rPr>
                        <a:t>2</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8" name="object 18"/>
          <p:cNvGraphicFramePr>
            <a:graphicFrameLocks noGrp="1"/>
          </p:cNvGraphicFramePr>
          <p:nvPr/>
        </p:nvGraphicFramePr>
        <p:xfrm>
          <a:off x="6594538" y="3403536"/>
          <a:ext cx="142875" cy="569974"/>
        </p:xfrm>
        <a:graphic>
          <a:graphicData uri="http://schemas.openxmlformats.org/drawingml/2006/table">
            <a:tbl>
              <a:tblPr firstRow="1" bandRow="1">
                <a:tableStyleId>{2D5ABB26-0587-4C30-8999-92F81FD0307C}</a:tableStyleId>
              </a:tblPr>
              <a:tblGrid>
                <a:gridCol w="142875">
                  <a:extLst>
                    <a:ext uri="{9D8B030D-6E8A-4147-A177-3AD203B41FA5}">
                      <a16:colId xmlns:a16="http://schemas.microsoft.com/office/drawing/2014/main" xmlns="" val="20000"/>
                    </a:ext>
                  </a:extLst>
                </a:gridCol>
              </a:tblGrid>
              <a:tr h="192150">
                <a:tc>
                  <a:txBody>
                    <a:bodyPr/>
                    <a:lstStyle/>
                    <a:p>
                      <a:pPr marL="1270" algn="ctr">
                        <a:lnSpc>
                          <a:spcPts val="1380"/>
                        </a:lnSpc>
                      </a:pPr>
                      <a:r>
                        <a:rPr sz="1200" b="1" dirty="0">
                          <a:latin typeface="Arial"/>
                          <a:cs typeface="Arial"/>
                        </a:rPr>
                        <a:t>1</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198500">
                <a:tc>
                  <a:txBody>
                    <a:bodyPr/>
                    <a:lstStyle/>
                    <a:p>
                      <a:pPr marL="1270" algn="ctr">
                        <a:lnSpc>
                          <a:spcPts val="1430"/>
                        </a:lnSpc>
                      </a:pPr>
                      <a:r>
                        <a:rPr sz="1200" b="1" dirty="0">
                          <a:latin typeface="Arial"/>
                          <a:cs typeface="Arial"/>
                        </a:rPr>
                        <a:t>3</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79324">
                <a:tc>
                  <a:txBody>
                    <a:bodyPr/>
                    <a:lstStyle/>
                    <a:p>
                      <a:pPr marL="1270" algn="ctr">
                        <a:lnSpc>
                          <a:spcPts val="1285"/>
                        </a:lnSpc>
                      </a:pPr>
                      <a:r>
                        <a:rPr sz="1200" b="1" dirty="0">
                          <a:latin typeface="Arial"/>
                          <a:cs typeface="Arial"/>
                        </a:rPr>
                        <a:t>2</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9" name="object 19"/>
          <p:cNvGraphicFramePr>
            <a:graphicFrameLocks noGrp="1"/>
          </p:cNvGraphicFramePr>
          <p:nvPr/>
        </p:nvGraphicFramePr>
        <p:xfrm>
          <a:off x="7308913" y="3403536"/>
          <a:ext cx="158750" cy="569974"/>
        </p:xfrm>
        <a:graphic>
          <a:graphicData uri="http://schemas.openxmlformats.org/drawingml/2006/table">
            <a:tbl>
              <a:tblPr firstRow="1" bandRow="1">
                <a:tableStyleId>{2D5ABB26-0587-4C30-8999-92F81FD0307C}</a:tableStyleId>
              </a:tblPr>
              <a:tblGrid>
                <a:gridCol w="158750">
                  <a:extLst>
                    <a:ext uri="{9D8B030D-6E8A-4147-A177-3AD203B41FA5}">
                      <a16:colId xmlns:a16="http://schemas.microsoft.com/office/drawing/2014/main" xmlns="" val="20000"/>
                    </a:ext>
                  </a:extLst>
                </a:gridCol>
              </a:tblGrid>
              <a:tr h="192150">
                <a:tc>
                  <a:txBody>
                    <a:bodyPr/>
                    <a:lstStyle/>
                    <a:p>
                      <a:pPr marR="14604" algn="r">
                        <a:lnSpc>
                          <a:spcPts val="1405"/>
                        </a:lnSpc>
                        <a:spcBef>
                          <a:spcPts val="5"/>
                        </a:spcBef>
                      </a:pPr>
                      <a:r>
                        <a:rPr sz="1200" b="1" dirty="0">
                          <a:latin typeface="Arial"/>
                          <a:cs typeface="Arial"/>
                        </a:rPr>
                        <a:t>1</a:t>
                      </a:r>
                      <a:endParaRPr sz="1200">
                        <a:latin typeface="Arial"/>
                        <a:cs typeface="Arial"/>
                      </a:endParaRPr>
                    </a:p>
                  </a:txBody>
                  <a:tcPr marL="0" marR="0" marT="63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198500">
                <a:tc>
                  <a:txBody>
                    <a:bodyPr/>
                    <a:lstStyle/>
                    <a:p>
                      <a:pPr marR="26670" algn="r">
                        <a:lnSpc>
                          <a:spcPts val="1430"/>
                        </a:lnSpc>
                      </a:pP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79324">
                <a:tc>
                  <a:txBody>
                    <a:bodyPr/>
                    <a:lstStyle/>
                    <a:p>
                      <a:pPr marR="26670" algn="r">
                        <a:lnSpc>
                          <a:spcPts val="1285"/>
                        </a:lnSpc>
                      </a:pPr>
                      <a:r>
                        <a:rPr sz="1200" b="1" dirty="0">
                          <a:latin typeface="Arial"/>
                          <a:cs typeface="Arial"/>
                        </a:rPr>
                        <a:t>2</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20" name="object 20"/>
          <p:cNvGraphicFramePr>
            <a:graphicFrameLocks noGrp="1"/>
          </p:cNvGraphicFramePr>
          <p:nvPr/>
        </p:nvGraphicFramePr>
        <p:xfrm>
          <a:off x="8040687" y="3403536"/>
          <a:ext cx="142875" cy="569974"/>
        </p:xfrm>
        <a:graphic>
          <a:graphicData uri="http://schemas.openxmlformats.org/drawingml/2006/table">
            <a:tbl>
              <a:tblPr firstRow="1" bandRow="1">
                <a:tableStyleId>{2D5ABB26-0587-4C30-8999-92F81FD0307C}</a:tableStyleId>
              </a:tblPr>
              <a:tblGrid>
                <a:gridCol w="142875">
                  <a:extLst>
                    <a:ext uri="{9D8B030D-6E8A-4147-A177-3AD203B41FA5}">
                      <a16:colId xmlns:a16="http://schemas.microsoft.com/office/drawing/2014/main" xmlns="" val="20000"/>
                    </a:ext>
                  </a:extLst>
                </a:gridCol>
              </a:tblGrid>
              <a:tr h="192150">
                <a:tc>
                  <a:txBody>
                    <a:bodyPr/>
                    <a:lstStyle/>
                    <a:p>
                      <a:pPr marL="7620" algn="ctr">
                        <a:lnSpc>
                          <a:spcPts val="1405"/>
                        </a:lnSpc>
                        <a:spcBef>
                          <a:spcPts val="5"/>
                        </a:spcBef>
                      </a:pPr>
                      <a:r>
                        <a:rPr sz="1200" b="1" dirty="0">
                          <a:latin typeface="Arial"/>
                          <a:cs typeface="Arial"/>
                        </a:rPr>
                        <a:t>1</a:t>
                      </a:r>
                      <a:endParaRPr sz="1200">
                        <a:latin typeface="Arial"/>
                        <a:cs typeface="Arial"/>
                      </a:endParaRPr>
                    </a:p>
                  </a:txBody>
                  <a:tcPr marL="0" marR="0" marT="63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198500">
                <a:tc>
                  <a:txBody>
                    <a:bodyPr/>
                    <a:lstStyle/>
                    <a:p>
                      <a:pPr marL="13970" algn="ctr">
                        <a:lnSpc>
                          <a:spcPts val="1410"/>
                        </a:lnSpc>
                      </a:pP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79324">
                <a:tc>
                  <a:txBody>
                    <a:bodyPr/>
                    <a:lstStyle/>
                    <a:p>
                      <a:pPr marL="32384" algn="ctr">
                        <a:lnSpc>
                          <a:spcPts val="1285"/>
                        </a:lnSpc>
                      </a:pPr>
                      <a:r>
                        <a:rPr sz="1200" b="1" dirty="0">
                          <a:latin typeface="Arial"/>
                          <a:cs typeface="Arial"/>
                        </a:rPr>
                        <a:t>7</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21" name="object 21"/>
          <p:cNvSpPr txBox="1"/>
          <p:nvPr/>
        </p:nvSpPr>
        <p:spPr>
          <a:xfrm>
            <a:off x="1854454" y="4088079"/>
            <a:ext cx="920750" cy="208915"/>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P</a:t>
            </a:r>
            <a:r>
              <a:rPr sz="1200" b="1" dirty="0">
                <a:latin typeface="Arial"/>
                <a:cs typeface="Arial"/>
              </a:rPr>
              <a:t>a</a:t>
            </a:r>
            <a:r>
              <a:rPr sz="1200" b="1" spc="10" dirty="0">
                <a:latin typeface="Arial"/>
                <a:cs typeface="Arial"/>
              </a:rPr>
              <a:t>g</a:t>
            </a:r>
            <a:r>
              <a:rPr sz="1200" b="1" dirty="0">
                <a:latin typeface="Arial"/>
                <a:cs typeface="Arial"/>
              </a:rPr>
              <a:t>e</a:t>
            </a:r>
            <a:r>
              <a:rPr sz="1200" b="1" spc="-90" dirty="0">
                <a:latin typeface="Arial"/>
                <a:cs typeface="Arial"/>
              </a:rPr>
              <a:t> </a:t>
            </a:r>
            <a:r>
              <a:rPr sz="1200" b="1" spc="5" dirty="0">
                <a:latin typeface="Arial"/>
                <a:cs typeface="Arial"/>
              </a:rPr>
              <a:t>f</a:t>
            </a:r>
            <a:r>
              <a:rPr sz="1200" b="1" spc="-15" dirty="0">
                <a:latin typeface="Arial"/>
                <a:cs typeface="Arial"/>
              </a:rPr>
              <a:t>r</a:t>
            </a:r>
            <a:r>
              <a:rPr sz="1200" b="1" dirty="0">
                <a:latin typeface="Arial"/>
                <a:cs typeface="Arial"/>
              </a:rPr>
              <a:t>a</a:t>
            </a:r>
            <a:r>
              <a:rPr sz="1200" b="1" spc="-10" dirty="0">
                <a:latin typeface="Arial"/>
                <a:cs typeface="Arial"/>
              </a:rPr>
              <a:t>m</a:t>
            </a:r>
            <a:r>
              <a:rPr sz="1200" b="1" dirty="0">
                <a:latin typeface="Arial"/>
                <a:cs typeface="Arial"/>
              </a:rPr>
              <a:t>es</a:t>
            </a:r>
            <a:endParaRPr sz="1200">
              <a:latin typeface="Arial"/>
              <a:cs typeface="Arial"/>
            </a:endParaRPr>
          </a:p>
        </p:txBody>
      </p:sp>
      <p:sp>
        <p:nvSpPr>
          <p:cNvPr id="22" name="object 22"/>
          <p:cNvSpPr txBox="1"/>
          <p:nvPr/>
        </p:nvSpPr>
        <p:spPr>
          <a:xfrm>
            <a:off x="1711579" y="2911597"/>
            <a:ext cx="6958965" cy="464184"/>
          </a:xfrm>
          <a:prstGeom prst="rect">
            <a:avLst/>
          </a:prstGeom>
        </p:spPr>
        <p:txBody>
          <a:bodyPr vert="horz" wrap="square" lIns="0" tIns="48895" rIns="0" bIns="0" rtlCol="0">
            <a:spAutoFit/>
          </a:bodyPr>
          <a:lstStyle/>
          <a:p>
            <a:pPr marL="91440">
              <a:lnSpc>
                <a:spcPct val="100000"/>
              </a:lnSpc>
              <a:spcBef>
                <a:spcPts val="385"/>
              </a:spcBef>
            </a:pPr>
            <a:r>
              <a:rPr sz="1200" b="1" spc="-5" dirty="0">
                <a:latin typeface="Arial"/>
                <a:cs typeface="Arial"/>
              </a:rPr>
              <a:t>R</a:t>
            </a:r>
            <a:r>
              <a:rPr sz="1200" b="1" dirty="0">
                <a:latin typeface="Arial"/>
                <a:cs typeface="Arial"/>
              </a:rPr>
              <a:t>e</a:t>
            </a:r>
            <a:r>
              <a:rPr sz="1200" b="1" spc="5" dirty="0">
                <a:latin typeface="Arial"/>
                <a:cs typeface="Arial"/>
              </a:rPr>
              <a:t>f</a:t>
            </a:r>
            <a:r>
              <a:rPr sz="1200" b="1" dirty="0">
                <a:latin typeface="Arial"/>
                <a:cs typeface="Arial"/>
              </a:rPr>
              <a:t>e</a:t>
            </a:r>
            <a:r>
              <a:rPr sz="1200" b="1" spc="-15" dirty="0">
                <a:latin typeface="Arial"/>
                <a:cs typeface="Arial"/>
              </a:rPr>
              <a:t>r</a:t>
            </a:r>
            <a:r>
              <a:rPr sz="1200" b="1" dirty="0">
                <a:latin typeface="Arial"/>
                <a:cs typeface="Arial"/>
              </a:rPr>
              <a:t>e</a:t>
            </a:r>
            <a:r>
              <a:rPr sz="1200" b="1" spc="-15" dirty="0">
                <a:latin typeface="Arial"/>
                <a:cs typeface="Arial"/>
              </a:rPr>
              <a:t>n</a:t>
            </a:r>
            <a:r>
              <a:rPr sz="1200" b="1" dirty="0">
                <a:latin typeface="Arial"/>
                <a:cs typeface="Arial"/>
              </a:rPr>
              <a:t>c</a:t>
            </a:r>
            <a:r>
              <a:rPr sz="1200" b="1" spc="-5" dirty="0">
                <a:latin typeface="Arial"/>
                <a:cs typeface="Arial"/>
              </a:rPr>
              <a:t>e</a:t>
            </a:r>
            <a:r>
              <a:rPr sz="1200" b="1" spc="-125" dirty="0">
                <a:latin typeface="Arial"/>
                <a:cs typeface="Arial"/>
              </a:rPr>
              <a:t> </a:t>
            </a:r>
            <a:r>
              <a:rPr sz="1200" b="1" spc="-5" dirty="0">
                <a:latin typeface="Arial"/>
                <a:cs typeface="Arial"/>
              </a:rPr>
              <a:t>s</a:t>
            </a:r>
            <a:r>
              <a:rPr sz="1200" b="1" spc="5" dirty="0">
                <a:latin typeface="Arial"/>
                <a:cs typeface="Arial"/>
              </a:rPr>
              <a:t>t</a:t>
            </a:r>
            <a:r>
              <a:rPr sz="1200" b="1" spc="-20" dirty="0">
                <a:latin typeface="Arial"/>
                <a:cs typeface="Arial"/>
              </a:rPr>
              <a:t>r</a:t>
            </a:r>
            <a:r>
              <a:rPr sz="1200" b="1" dirty="0">
                <a:latin typeface="Arial"/>
                <a:cs typeface="Arial"/>
              </a:rPr>
              <a:t>i</a:t>
            </a:r>
            <a:r>
              <a:rPr sz="1200" b="1" spc="-15" dirty="0">
                <a:latin typeface="Arial"/>
                <a:cs typeface="Arial"/>
              </a:rPr>
              <a:t>n</a:t>
            </a:r>
            <a:r>
              <a:rPr sz="1200" b="1" dirty="0">
                <a:latin typeface="Arial"/>
                <a:cs typeface="Arial"/>
              </a:rPr>
              <a:t>g</a:t>
            </a:r>
            <a:endParaRPr sz="1200">
              <a:latin typeface="Arial"/>
              <a:cs typeface="Arial"/>
            </a:endParaRPr>
          </a:p>
          <a:p>
            <a:pPr marL="12700">
              <a:lnSpc>
                <a:spcPct val="100000"/>
              </a:lnSpc>
              <a:spcBef>
                <a:spcPts val="285"/>
              </a:spcBef>
              <a:tabLst>
                <a:tab pos="378460" algn="l"/>
                <a:tab pos="744220" algn="l"/>
                <a:tab pos="1092200" algn="l"/>
                <a:tab pos="1457960" algn="l"/>
                <a:tab pos="1823720" algn="l"/>
                <a:tab pos="2177415" algn="l"/>
                <a:tab pos="2540000" algn="l"/>
                <a:tab pos="2905760" algn="l"/>
                <a:tab pos="3250565" algn="l"/>
                <a:tab pos="3619500" algn="l"/>
                <a:tab pos="3985260" algn="l"/>
                <a:tab pos="4332605" algn="l"/>
                <a:tab pos="4702175" algn="l"/>
                <a:tab pos="5067935" algn="l"/>
                <a:tab pos="5415280" algn="l"/>
                <a:tab pos="5781040" algn="l"/>
                <a:tab pos="6146800" algn="l"/>
                <a:tab pos="6516370" algn="l"/>
                <a:tab pos="6860540" algn="l"/>
              </a:tabLst>
            </a:pPr>
            <a:r>
              <a:rPr sz="1200" b="1" dirty="0">
                <a:latin typeface="Arial"/>
                <a:cs typeface="Arial"/>
              </a:rPr>
              <a:t>7	0	1	2	0	3	0	4	2	3	0	3	2	1	2	0	1	7	0	1</a:t>
            </a:r>
            <a:endParaRPr sz="1200">
              <a:latin typeface="Arial"/>
              <a:cs typeface="Arial"/>
            </a:endParaRPr>
          </a:p>
        </p:txBody>
      </p:sp>
      <p:sp>
        <p:nvSpPr>
          <p:cNvPr id="23" name="object 23"/>
          <p:cNvSpPr txBox="1"/>
          <p:nvPr/>
        </p:nvSpPr>
        <p:spPr>
          <a:xfrm>
            <a:off x="7766431" y="1270"/>
            <a:ext cx="1282065" cy="238125"/>
          </a:xfrm>
          <a:prstGeom prst="rect">
            <a:avLst/>
          </a:prstGeom>
        </p:spPr>
        <p:txBody>
          <a:bodyPr vert="horz" wrap="square" lIns="0" tIns="11430" rIns="0" bIns="0" rtlCol="0">
            <a:spAutoFit/>
          </a:bodyPr>
          <a:lstStyle/>
          <a:p>
            <a:pPr marL="12700">
              <a:lnSpc>
                <a:spcPct val="100000"/>
              </a:lnSpc>
              <a:spcBef>
                <a:spcPts val="90"/>
              </a:spcBef>
            </a:pPr>
            <a:r>
              <a:rPr sz="1400" b="1" i="1" spc="-55" dirty="0">
                <a:latin typeface="Arial"/>
                <a:cs typeface="Arial"/>
              </a:rPr>
              <a:t>V</a:t>
            </a:r>
            <a:r>
              <a:rPr sz="1400" b="1" i="1" spc="-5" dirty="0">
                <a:latin typeface="Arial"/>
                <a:cs typeface="Arial"/>
              </a:rPr>
              <a:t>i</a:t>
            </a:r>
            <a:r>
              <a:rPr sz="1400" b="1" i="1" dirty="0">
                <a:latin typeface="Arial"/>
                <a:cs typeface="Arial"/>
              </a:rPr>
              <a:t>r</a:t>
            </a:r>
            <a:r>
              <a:rPr sz="1400" b="1" i="1" spc="-15" dirty="0">
                <a:latin typeface="Arial"/>
                <a:cs typeface="Arial"/>
              </a:rPr>
              <a:t>t</a:t>
            </a:r>
            <a:r>
              <a:rPr sz="1400" b="1" i="1" spc="-20" dirty="0">
                <a:latin typeface="Arial"/>
                <a:cs typeface="Arial"/>
              </a:rPr>
              <a:t>u</a:t>
            </a:r>
            <a:r>
              <a:rPr sz="1400" b="1" i="1" spc="-15" dirty="0">
                <a:latin typeface="Arial"/>
                <a:cs typeface="Arial"/>
              </a:rPr>
              <a:t>a</a:t>
            </a:r>
            <a:r>
              <a:rPr sz="1400" b="1" i="1" spc="-5" dirty="0">
                <a:latin typeface="Arial"/>
                <a:cs typeface="Arial"/>
              </a:rPr>
              <a:t>l</a:t>
            </a:r>
            <a:r>
              <a:rPr sz="1400" b="1" i="1" spc="-125"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
        <p:nvSpPr>
          <p:cNvPr id="24" name="object 24"/>
          <p:cNvSpPr txBox="1"/>
          <p:nvPr/>
        </p:nvSpPr>
        <p:spPr>
          <a:xfrm>
            <a:off x="633780" y="5200599"/>
            <a:ext cx="5793105" cy="849630"/>
          </a:xfrm>
          <a:prstGeom prst="rect">
            <a:avLst/>
          </a:prstGeom>
        </p:spPr>
        <p:txBody>
          <a:bodyPr vert="horz" wrap="square" lIns="0" tIns="12700" rIns="0" bIns="0" rtlCol="0">
            <a:spAutoFit/>
          </a:bodyPr>
          <a:lstStyle/>
          <a:p>
            <a:pPr marL="165100" indent="-140335">
              <a:lnSpc>
                <a:spcPct val="100000"/>
              </a:lnSpc>
              <a:spcBef>
                <a:spcPts val="100"/>
              </a:spcBef>
              <a:buFont typeface="Arial MT"/>
              <a:buChar char="-"/>
              <a:tabLst>
                <a:tab pos="165100" algn="l"/>
              </a:tabLst>
            </a:pPr>
            <a:r>
              <a:rPr sz="1800" b="1" dirty="0">
                <a:latin typeface="Arial"/>
                <a:cs typeface="Arial"/>
              </a:rPr>
              <a:t>LRU</a:t>
            </a:r>
            <a:r>
              <a:rPr sz="1800" b="1" spc="-10" dirty="0">
                <a:latin typeface="Arial"/>
                <a:cs typeface="Arial"/>
              </a:rPr>
              <a:t> </a:t>
            </a:r>
            <a:r>
              <a:rPr sz="1800" b="1" dirty="0">
                <a:latin typeface="Arial"/>
                <a:cs typeface="Arial"/>
              </a:rPr>
              <a:t>may</a:t>
            </a:r>
            <a:r>
              <a:rPr sz="1800" b="1" spc="-40" dirty="0">
                <a:latin typeface="Arial"/>
                <a:cs typeface="Arial"/>
              </a:rPr>
              <a:t> </a:t>
            </a:r>
            <a:r>
              <a:rPr sz="1800" b="1" dirty="0">
                <a:latin typeface="Arial"/>
                <a:cs typeface="Arial"/>
              </a:rPr>
              <a:t>require</a:t>
            </a:r>
            <a:r>
              <a:rPr sz="1800" b="1" spc="-70" dirty="0">
                <a:latin typeface="Arial"/>
                <a:cs typeface="Arial"/>
              </a:rPr>
              <a:t> </a:t>
            </a:r>
            <a:r>
              <a:rPr sz="1800" b="1" dirty="0">
                <a:latin typeface="Arial"/>
                <a:cs typeface="Arial"/>
              </a:rPr>
              <a:t>substantial</a:t>
            </a:r>
            <a:r>
              <a:rPr sz="1800" b="1" spc="-70" dirty="0">
                <a:latin typeface="Arial"/>
                <a:cs typeface="Arial"/>
              </a:rPr>
              <a:t> </a:t>
            </a:r>
            <a:r>
              <a:rPr sz="1800" b="1" spc="5" dirty="0">
                <a:latin typeface="Arial"/>
                <a:cs typeface="Arial"/>
              </a:rPr>
              <a:t>hardware</a:t>
            </a:r>
            <a:r>
              <a:rPr sz="1800" b="1" spc="-85" dirty="0">
                <a:latin typeface="Arial"/>
                <a:cs typeface="Arial"/>
              </a:rPr>
              <a:t> </a:t>
            </a:r>
            <a:r>
              <a:rPr sz="1800" b="1" spc="-5" dirty="0">
                <a:latin typeface="Arial"/>
                <a:cs typeface="Arial"/>
              </a:rPr>
              <a:t>assistance</a:t>
            </a:r>
            <a:endParaRPr sz="1800">
              <a:latin typeface="Arial"/>
              <a:cs typeface="Arial"/>
            </a:endParaRPr>
          </a:p>
          <a:p>
            <a:pPr marL="165100" indent="-152400">
              <a:lnSpc>
                <a:spcPts val="2135"/>
              </a:lnSpc>
              <a:spcBef>
                <a:spcPts val="50"/>
              </a:spcBef>
              <a:buFont typeface="Arial MT"/>
              <a:buChar char="-"/>
              <a:tabLst>
                <a:tab pos="165100" algn="l"/>
              </a:tabLst>
            </a:pPr>
            <a:r>
              <a:rPr sz="1800" b="1" dirty="0">
                <a:latin typeface="Arial"/>
                <a:cs typeface="Arial"/>
              </a:rPr>
              <a:t>The</a:t>
            </a:r>
            <a:r>
              <a:rPr sz="1800" b="1" spc="-20" dirty="0">
                <a:latin typeface="Arial"/>
                <a:cs typeface="Arial"/>
              </a:rPr>
              <a:t> </a:t>
            </a:r>
            <a:r>
              <a:rPr sz="1800" b="1" dirty="0">
                <a:latin typeface="Arial"/>
                <a:cs typeface="Arial"/>
              </a:rPr>
              <a:t>problem</a:t>
            </a:r>
            <a:r>
              <a:rPr sz="1800" b="1" spc="-35" dirty="0">
                <a:latin typeface="Arial"/>
                <a:cs typeface="Arial"/>
              </a:rPr>
              <a:t> </a:t>
            </a:r>
            <a:r>
              <a:rPr sz="1800" b="1" spc="-5" dirty="0">
                <a:latin typeface="Arial"/>
                <a:cs typeface="Arial"/>
              </a:rPr>
              <a:t>is</a:t>
            </a:r>
            <a:r>
              <a:rPr sz="1800" b="1" spc="-15"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determine</a:t>
            </a:r>
            <a:r>
              <a:rPr sz="1800" b="1" spc="-65" dirty="0">
                <a:latin typeface="Arial"/>
                <a:cs typeface="Arial"/>
              </a:rPr>
              <a:t> </a:t>
            </a:r>
            <a:r>
              <a:rPr sz="1800" b="1" dirty="0">
                <a:latin typeface="Arial"/>
                <a:cs typeface="Arial"/>
              </a:rPr>
              <a:t>an</a:t>
            </a:r>
            <a:r>
              <a:rPr sz="1800" b="1" spc="-40" dirty="0">
                <a:latin typeface="Arial"/>
                <a:cs typeface="Arial"/>
              </a:rPr>
              <a:t> </a:t>
            </a:r>
            <a:r>
              <a:rPr sz="1800" b="1" dirty="0">
                <a:latin typeface="Arial"/>
                <a:cs typeface="Arial"/>
              </a:rPr>
              <a:t>order</a:t>
            </a:r>
            <a:r>
              <a:rPr sz="1800" b="1" spc="-20" dirty="0">
                <a:latin typeface="Arial"/>
                <a:cs typeface="Arial"/>
              </a:rPr>
              <a:t> </a:t>
            </a:r>
            <a:r>
              <a:rPr sz="1800" b="1" spc="-5" dirty="0">
                <a:latin typeface="Arial"/>
                <a:cs typeface="Arial"/>
              </a:rPr>
              <a:t>for</a:t>
            </a:r>
            <a:r>
              <a:rPr sz="1800" b="1" spc="-20" dirty="0">
                <a:latin typeface="Arial"/>
                <a:cs typeface="Arial"/>
              </a:rPr>
              <a:t> </a:t>
            </a:r>
            <a:r>
              <a:rPr sz="1800" b="1" spc="-5" dirty="0">
                <a:latin typeface="Arial"/>
                <a:cs typeface="Arial"/>
              </a:rPr>
              <a:t>the</a:t>
            </a:r>
            <a:r>
              <a:rPr sz="1800" b="1" spc="10" dirty="0">
                <a:latin typeface="Arial"/>
                <a:cs typeface="Arial"/>
              </a:rPr>
              <a:t> </a:t>
            </a:r>
            <a:r>
              <a:rPr sz="1800" b="1" dirty="0">
                <a:latin typeface="Arial"/>
                <a:cs typeface="Arial"/>
              </a:rPr>
              <a:t>frames</a:t>
            </a:r>
            <a:endParaRPr sz="1800">
              <a:latin typeface="Arial"/>
              <a:cs typeface="Arial"/>
            </a:endParaRPr>
          </a:p>
          <a:p>
            <a:pPr marL="165100">
              <a:lnSpc>
                <a:spcPts val="2135"/>
              </a:lnSpc>
            </a:pPr>
            <a:r>
              <a:rPr sz="1800" b="1" dirty="0">
                <a:latin typeface="Arial"/>
                <a:cs typeface="Arial"/>
              </a:rPr>
              <a:t>defined</a:t>
            </a:r>
            <a:r>
              <a:rPr sz="1800" b="1" spc="-45" dirty="0">
                <a:latin typeface="Arial"/>
                <a:cs typeface="Arial"/>
              </a:rPr>
              <a:t> </a:t>
            </a:r>
            <a:r>
              <a:rPr sz="1800" b="1" dirty="0">
                <a:latin typeface="Arial"/>
                <a:cs typeface="Arial"/>
              </a:rPr>
              <a:t>by</a:t>
            </a:r>
            <a:r>
              <a:rPr sz="1800" b="1" spc="-20" dirty="0">
                <a:latin typeface="Arial"/>
                <a:cs typeface="Arial"/>
              </a:rPr>
              <a:t> </a:t>
            </a:r>
            <a:r>
              <a:rPr sz="1800" b="1" dirty="0">
                <a:latin typeface="Arial"/>
                <a:cs typeface="Arial"/>
              </a:rPr>
              <a:t>the</a:t>
            </a:r>
            <a:r>
              <a:rPr sz="1800" b="1" spc="-50" dirty="0">
                <a:latin typeface="Arial"/>
                <a:cs typeface="Arial"/>
              </a:rPr>
              <a:t> </a:t>
            </a:r>
            <a:r>
              <a:rPr sz="1800" b="1" dirty="0">
                <a:latin typeface="Arial"/>
                <a:cs typeface="Arial"/>
              </a:rPr>
              <a:t>time</a:t>
            </a:r>
            <a:r>
              <a:rPr sz="1800" b="1" spc="-40" dirty="0">
                <a:latin typeface="Arial"/>
                <a:cs typeface="Arial"/>
              </a:rPr>
              <a:t> </a:t>
            </a:r>
            <a:r>
              <a:rPr sz="1800" b="1" dirty="0">
                <a:latin typeface="Arial"/>
                <a:cs typeface="Arial"/>
              </a:rPr>
              <a:t>of</a:t>
            </a:r>
            <a:r>
              <a:rPr sz="1800" b="1" spc="-10" dirty="0">
                <a:latin typeface="Arial"/>
                <a:cs typeface="Arial"/>
              </a:rPr>
              <a:t> </a:t>
            </a:r>
            <a:r>
              <a:rPr sz="1800" b="1" dirty="0">
                <a:latin typeface="Arial"/>
                <a:cs typeface="Arial"/>
              </a:rPr>
              <a:t>last</a:t>
            </a:r>
            <a:r>
              <a:rPr sz="1800" b="1" spc="-45" dirty="0">
                <a:latin typeface="Arial"/>
                <a:cs typeface="Arial"/>
              </a:rPr>
              <a:t> </a:t>
            </a:r>
            <a:r>
              <a:rPr sz="1800" b="1" dirty="0">
                <a:latin typeface="Arial"/>
                <a:cs typeface="Arial"/>
              </a:rPr>
              <a:t>use</a:t>
            </a:r>
            <a:endParaRPr sz="18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088" y="0"/>
            <a:ext cx="4538345" cy="238125"/>
          </a:xfrm>
          <a:prstGeom prst="rect">
            <a:avLst/>
          </a:prstGeom>
        </p:spPr>
        <p:txBody>
          <a:bodyPr vert="horz" wrap="square" lIns="0" tIns="11430" rIns="0" bIns="0" rtlCol="0">
            <a:spAutoFit/>
          </a:bodyPr>
          <a:lstStyle/>
          <a:p>
            <a:pPr marL="12700">
              <a:lnSpc>
                <a:spcPct val="100000"/>
              </a:lnSpc>
              <a:spcBef>
                <a:spcPts val="90"/>
              </a:spcBef>
              <a:tabLst>
                <a:tab pos="4330065" algn="l"/>
              </a:tabLst>
            </a:pPr>
            <a:r>
              <a:rPr sz="2100" b="1" i="1" spc="7" baseline="3968" dirty="0">
                <a:latin typeface="Arial"/>
                <a:cs typeface="Arial"/>
              </a:rPr>
              <a:t>M</a:t>
            </a:r>
            <a:r>
              <a:rPr sz="2100" b="1" i="1" spc="-22" baseline="3968" dirty="0">
                <a:latin typeface="Arial"/>
                <a:cs typeface="Arial"/>
              </a:rPr>
              <a:t>e</a:t>
            </a:r>
            <a:r>
              <a:rPr sz="2100" b="1" i="1" baseline="3968" dirty="0">
                <a:latin typeface="Arial"/>
                <a:cs typeface="Arial"/>
              </a:rPr>
              <a:t>m</a:t>
            </a:r>
            <a:r>
              <a:rPr sz="2100" b="1" i="1" spc="-30" baseline="3968" dirty="0">
                <a:latin typeface="Arial"/>
                <a:cs typeface="Arial"/>
              </a:rPr>
              <a:t>o</a:t>
            </a:r>
            <a:r>
              <a:rPr sz="2100" b="1" i="1" spc="7" baseline="3968" dirty="0">
                <a:latin typeface="Arial"/>
                <a:cs typeface="Arial"/>
              </a:rPr>
              <a:t>r</a:t>
            </a:r>
            <a:r>
              <a:rPr sz="2100" b="1" i="1" spc="-7" baseline="3968" dirty="0">
                <a:latin typeface="Arial"/>
                <a:cs typeface="Arial"/>
              </a:rPr>
              <a:t>y</a:t>
            </a:r>
            <a:r>
              <a:rPr sz="2100" b="1" i="1" spc="-52" baseline="3968" dirty="0">
                <a:latin typeface="Arial"/>
                <a:cs typeface="Arial"/>
              </a:rPr>
              <a:t> </a:t>
            </a:r>
            <a:r>
              <a:rPr sz="2100" b="1" i="1" spc="-22" baseline="3968" dirty="0">
                <a:latin typeface="Arial"/>
                <a:cs typeface="Arial"/>
              </a:rPr>
              <a:t>O</a:t>
            </a:r>
            <a:r>
              <a:rPr sz="2100" b="1" i="1" spc="7" baseline="3968" dirty="0">
                <a:latin typeface="Arial"/>
                <a:cs typeface="Arial"/>
              </a:rPr>
              <a:t>r</a:t>
            </a:r>
            <a:r>
              <a:rPr sz="2100" b="1" i="1" spc="-22" baseline="3968" dirty="0">
                <a:latin typeface="Arial"/>
                <a:cs typeface="Arial"/>
              </a:rPr>
              <a:t>ga</a:t>
            </a:r>
            <a:r>
              <a:rPr sz="2100" b="1" i="1" spc="-30" baseline="3968" dirty="0">
                <a:latin typeface="Arial"/>
                <a:cs typeface="Arial"/>
              </a:rPr>
              <a:t>n</a:t>
            </a:r>
            <a:r>
              <a:rPr sz="2100" b="1" i="1" spc="-7" baseline="3968" dirty="0">
                <a:latin typeface="Arial"/>
                <a:cs typeface="Arial"/>
              </a:rPr>
              <a:t>iz</a:t>
            </a:r>
            <a:r>
              <a:rPr sz="2100" b="1" i="1" spc="-22" baseline="3968" dirty="0">
                <a:latin typeface="Arial"/>
                <a:cs typeface="Arial"/>
              </a:rPr>
              <a:t>at</a:t>
            </a:r>
            <a:r>
              <a:rPr sz="2100" b="1" i="1" spc="-15" baseline="3968" dirty="0">
                <a:latin typeface="Arial"/>
                <a:cs typeface="Arial"/>
              </a:rPr>
              <a:t>i</a:t>
            </a:r>
            <a:r>
              <a:rPr sz="2100" b="1" i="1" spc="-30" baseline="3968" dirty="0">
                <a:latin typeface="Arial"/>
                <a:cs typeface="Arial"/>
              </a:rPr>
              <a:t>o</a:t>
            </a:r>
            <a:r>
              <a:rPr sz="2100" b="1" i="1" spc="-7" baseline="3968" dirty="0">
                <a:latin typeface="Arial"/>
                <a:cs typeface="Arial"/>
              </a:rPr>
              <a:t>n</a:t>
            </a:r>
            <a:r>
              <a:rPr sz="2100" b="1" i="1" baseline="3968" dirty="0">
                <a:latin typeface="Arial"/>
                <a:cs typeface="Arial"/>
              </a:rPr>
              <a:t>	</a:t>
            </a:r>
            <a:r>
              <a:rPr sz="1400" b="1" spc="-15" dirty="0">
                <a:latin typeface="Arial"/>
                <a:cs typeface="Arial"/>
              </a:rPr>
              <a:t>25</a:t>
            </a:r>
            <a:endParaRPr sz="1400">
              <a:latin typeface="Arial"/>
              <a:cs typeface="Arial"/>
            </a:endParaRPr>
          </a:p>
        </p:txBody>
      </p:sp>
      <p:sp>
        <p:nvSpPr>
          <p:cNvPr id="5" name="object 5"/>
          <p:cNvSpPr/>
          <p:nvPr/>
        </p:nvSpPr>
        <p:spPr>
          <a:xfrm>
            <a:off x="115823"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1739264" y="263397"/>
            <a:ext cx="5586095" cy="391160"/>
          </a:xfrm>
          <a:prstGeom prst="rect">
            <a:avLst/>
          </a:prstGeom>
        </p:spPr>
        <p:txBody>
          <a:bodyPr vert="horz" wrap="square" lIns="0" tIns="12700" rIns="0" bIns="0" rtlCol="0">
            <a:spAutoFit/>
          </a:bodyPr>
          <a:lstStyle/>
          <a:p>
            <a:pPr marL="12700">
              <a:lnSpc>
                <a:spcPct val="100000"/>
              </a:lnSpc>
              <a:spcBef>
                <a:spcPts val="100"/>
              </a:spcBef>
              <a:tabLst>
                <a:tab pos="1045844" algn="l"/>
                <a:tab pos="3533775" algn="l"/>
              </a:tabLst>
            </a:pPr>
            <a:r>
              <a:rPr u="sng" spc="5" dirty="0"/>
              <a:t>P</a:t>
            </a:r>
            <a:r>
              <a:rPr u="sng" spc="-80" dirty="0"/>
              <a:t>A</a:t>
            </a:r>
            <a:r>
              <a:rPr u="sng" dirty="0"/>
              <a:t>GE	</a:t>
            </a:r>
            <a:r>
              <a:rPr u="sng" spc="-5" dirty="0"/>
              <a:t>RE</a:t>
            </a:r>
            <a:r>
              <a:rPr u="sng" spc="5" dirty="0"/>
              <a:t>P</a:t>
            </a:r>
            <a:r>
              <a:rPr u="sng" spc="-5" dirty="0"/>
              <a:t>L</a:t>
            </a:r>
            <a:r>
              <a:rPr u="sng" spc="-80" dirty="0"/>
              <a:t>A</a:t>
            </a:r>
            <a:r>
              <a:rPr u="sng" spc="-5" dirty="0"/>
              <a:t>CEMENT</a:t>
            </a:r>
            <a:r>
              <a:rPr u="sng" dirty="0"/>
              <a:t>	</a:t>
            </a:r>
            <a:r>
              <a:rPr u="sng" spc="-85" dirty="0"/>
              <a:t>A</a:t>
            </a:r>
            <a:r>
              <a:rPr u="sng" dirty="0"/>
              <a:t>LG</a:t>
            </a:r>
            <a:r>
              <a:rPr u="sng" spc="5" dirty="0"/>
              <a:t>O</a:t>
            </a:r>
            <a:r>
              <a:rPr u="sng" spc="-5" dirty="0"/>
              <a:t>RIT</a:t>
            </a:r>
            <a:r>
              <a:rPr u="sng" spc="-15" dirty="0"/>
              <a:t>H</a:t>
            </a:r>
            <a:r>
              <a:rPr u="sng" dirty="0"/>
              <a:t>MS</a:t>
            </a:r>
          </a:p>
        </p:txBody>
      </p:sp>
      <p:sp>
        <p:nvSpPr>
          <p:cNvPr id="7" name="object 7"/>
          <p:cNvSpPr txBox="1"/>
          <p:nvPr/>
        </p:nvSpPr>
        <p:spPr>
          <a:xfrm>
            <a:off x="803249" y="5069965"/>
            <a:ext cx="6603365" cy="1409700"/>
          </a:xfrm>
          <a:prstGeom prst="rect">
            <a:avLst/>
          </a:prstGeom>
        </p:spPr>
        <p:txBody>
          <a:bodyPr vert="horz" wrap="square" lIns="0" tIns="30480" rIns="0" bIns="0" rtlCol="0">
            <a:spAutoFit/>
          </a:bodyPr>
          <a:lstStyle/>
          <a:p>
            <a:pPr marL="12700">
              <a:lnSpc>
                <a:spcPct val="100000"/>
              </a:lnSpc>
              <a:spcBef>
                <a:spcPts val="240"/>
              </a:spcBef>
            </a:pPr>
            <a:r>
              <a:rPr sz="1800" b="1" spc="-5" dirty="0">
                <a:latin typeface="Arial"/>
                <a:cs typeface="Arial"/>
              </a:rPr>
              <a:t>LRU</a:t>
            </a:r>
            <a:r>
              <a:rPr sz="1800" b="1" spc="-190" dirty="0">
                <a:latin typeface="Arial"/>
                <a:cs typeface="Arial"/>
              </a:rPr>
              <a:t> </a:t>
            </a:r>
            <a:r>
              <a:rPr sz="1800" b="1" spc="-35" dirty="0">
                <a:latin typeface="Arial"/>
                <a:cs typeface="Arial"/>
              </a:rPr>
              <a:t>A</a:t>
            </a:r>
            <a:r>
              <a:rPr sz="1800" b="1" dirty="0">
                <a:latin typeface="Arial"/>
                <a:cs typeface="Arial"/>
              </a:rPr>
              <a:t>p</a:t>
            </a:r>
            <a:r>
              <a:rPr sz="1800" b="1" spc="5" dirty="0">
                <a:latin typeface="Arial"/>
                <a:cs typeface="Arial"/>
              </a:rPr>
              <a:t>p</a:t>
            </a:r>
            <a:r>
              <a:rPr sz="1800" b="1" spc="-5" dirty="0">
                <a:latin typeface="Arial"/>
                <a:cs typeface="Arial"/>
              </a:rPr>
              <a:t>ro</a:t>
            </a:r>
            <a:r>
              <a:rPr sz="1800" b="1" dirty="0">
                <a:latin typeface="Arial"/>
                <a:cs typeface="Arial"/>
              </a:rPr>
              <a:t>x</a:t>
            </a:r>
            <a:r>
              <a:rPr sz="1800" b="1" spc="-5" dirty="0">
                <a:latin typeface="Arial"/>
                <a:cs typeface="Arial"/>
              </a:rPr>
              <a:t>i</a:t>
            </a:r>
            <a:r>
              <a:rPr sz="1800" b="1" dirty="0">
                <a:latin typeface="Arial"/>
                <a:cs typeface="Arial"/>
              </a:rPr>
              <a:t>mati</a:t>
            </a:r>
            <a:r>
              <a:rPr sz="1800" b="1" spc="5" dirty="0">
                <a:latin typeface="Arial"/>
                <a:cs typeface="Arial"/>
              </a:rPr>
              <a:t>o</a:t>
            </a:r>
            <a:r>
              <a:rPr sz="1800" b="1" dirty="0">
                <a:latin typeface="Arial"/>
                <a:cs typeface="Arial"/>
              </a:rPr>
              <a:t>n</a:t>
            </a:r>
            <a:endParaRPr sz="1800">
              <a:latin typeface="Arial"/>
              <a:cs typeface="Arial"/>
            </a:endParaRPr>
          </a:p>
          <a:p>
            <a:pPr marL="762635" indent="-144145">
              <a:lnSpc>
                <a:spcPts val="2125"/>
              </a:lnSpc>
              <a:spcBef>
                <a:spcPts val="145"/>
              </a:spcBef>
              <a:buFont typeface="Arial MT"/>
              <a:buChar char="-"/>
              <a:tabLst>
                <a:tab pos="763270" algn="l"/>
              </a:tabLst>
            </a:pPr>
            <a:r>
              <a:rPr sz="1800" b="1" dirty="0">
                <a:latin typeface="Arial"/>
                <a:cs typeface="Arial"/>
              </a:rPr>
              <a:t>Reference</a:t>
            </a:r>
            <a:r>
              <a:rPr sz="1800" b="1" spc="-55" dirty="0">
                <a:latin typeface="Arial"/>
                <a:cs typeface="Arial"/>
              </a:rPr>
              <a:t> </a:t>
            </a:r>
            <a:r>
              <a:rPr sz="1800" b="1" dirty="0">
                <a:latin typeface="Arial"/>
                <a:cs typeface="Arial"/>
              </a:rPr>
              <a:t>(or</a:t>
            </a:r>
            <a:r>
              <a:rPr sz="1800" b="1" spc="-30" dirty="0">
                <a:latin typeface="Arial"/>
                <a:cs typeface="Arial"/>
              </a:rPr>
              <a:t> </a:t>
            </a:r>
            <a:r>
              <a:rPr sz="1800" b="1" dirty="0">
                <a:latin typeface="Arial"/>
                <a:cs typeface="Arial"/>
              </a:rPr>
              <a:t>use)</a:t>
            </a:r>
            <a:r>
              <a:rPr sz="1800" b="1" spc="-40" dirty="0">
                <a:latin typeface="Arial"/>
                <a:cs typeface="Arial"/>
              </a:rPr>
              <a:t> </a:t>
            </a:r>
            <a:r>
              <a:rPr sz="1800" b="1" dirty="0">
                <a:latin typeface="Arial"/>
                <a:cs typeface="Arial"/>
              </a:rPr>
              <a:t>bit is</a:t>
            </a:r>
            <a:r>
              <a:rPr sz="1800" b="1" spc="-10" dirty="0">
                <a:latin typeface="Arial"/>
                <a:cs typeface="Arial"/>
              </a:rPr>
              <a:t> </a:t>
            </a:r>
            <a:r>
              <a:rPr sz="1800" b="1" dirty="0">
                <a:latin typeface="Arial"/>
                <a:cs typeface="Arial"/>
              </a:rPr>
              <a:t>used</a:t>
            </a:r>
            <a:r>
              <a:rPr sz="1800" b="1" spc="-35" dirty="0">
                <a:latin typeface="Arial"/>
                <a:cs typeface="Arial"/>
              </a:rPr>
              <a:t> </a:t>
            </a:r>
            <a:r>
              <a:rPr sz="1800" b="1" dirty="0">
                <a:latin typeface="Arial"/>
                <a:cs typeface="Arial"/>
              </a:rPr>
              <a:t>to</a:t>
            </a:r>
            <a:r>
              <a:rPr sz="1800" b="1" spc="5" dirty="0">
                <a:latin typeface="Arial"/>
                <a:cs typeface="Arial"/>
              </a:rPr>
              <a:t> </a:t>
            </a:r>
            <a:r>
              <a:rPr sz="1800" b="1" spc="-5" dirty="0">
                <a:latin typeface="Arial"/>
                <a:cs typeface="Arial"/>
              </a:rPr>
              <a:t>approximate</a:t>
            </a:r>
            <a:r>
              <a:rPr sz="1800" b="1" spc="-70" dirty="0">
                <a:latin typeface="Arial"/>
                <a:cs typeface="Arial"/>
              </a:rPr>
              <a:t> </a:t>
            </a:r>
            <a:r>
              <a:rPr sz="1800" b="1" dirty="0">
                <a:latin typeface="Arial"/>
                <a:cs typeface="Arial"/>
              </a:rPr>
              <a:t>the</a:t>
            </a:r>
            <a:r>
              <a:rPr sz="1800" b="1" spc="10" dirty="0">
                <a:latin typeface="Arial"/>
                <a:cs typeface="Arial"/>
              </a:rPr>
              <a:t> </a:t>
            </a:r>
            <a:r>
              <a:rPr sz="1800" b="1" dirty="0">
                <a:latin typeface="Arial"/>
                <a:cs typeface="Arial"/>
              </a:rPr>
              <a:t>LRU</a:t>
            </a:r>
            <a:endParaRPr sz="1800">
              <a:latin typeface="Arial"/>
              <a:cs typeface="Arial"/>
            </a:endParaRPr>
          </a:p>
          <a:p>
            <a:pPr marL="762635" indent="-144145">
              <a:lnSpc>
                <a:spcPts val="2100"/>
              </a:lnSpc>
              <a:buFont typeface="Arial MT"/>
              <a:buChar char="-"/>
              <a:tabLst>
                <a:tab pos="763270" algn="l"/>
              </a:tabLst>
            </a:pPr>
            <a:r>
              <a:rPr sz="1800" b="1" spc="-45" dirty="0">
                <a:latin typeface="Arial"/>
                <a:cs typeface="Arial"/>
              </a:rPr>
              <a:t>Turned</a:t>
            </a:r>
            <a:r>
              <a:rPr sz="1800" b="1" spc="-40" dirty="0">
                <a:latin typeface="Arial"/>
                <a:cs typeface="Arial"/>
              </a:rPr>
              <a:t> </a:t>
            </a:r>
            <a:r>
              <a:rPr sz="1800" b="1" dirty="0">
                <a:latin typeface="Arial"/>
                <a:cs typeface="Arial"/>
              </a:rPr>
              <a:t>on</a:t>
            </a:r>
            <a:r>
              <a:rPr sz="1800" b="1" spc="5" dirty="0">
                <a:latin typeface="Arial"/>
                <a:cs typeface="Arial"/>
              </a:rPr>
              <a:t> </a:t>
            </a:r>
            <a:r>
              <a:rPr sz="1800" b="1" spc="10" dirty="0">
                <a:latin typeface="Arial"/>
                <a:cs typeface="Arial"/>
              </a:rPr>
              <a:t>when</a:t>
            </a:r>
            <a:r>
              <a:rPr sz="1800" b="1" spc="-65" dirty="0">
                <a:latin typeface="Arial"/>
                <a:cs typeface="Arial"/>
              </a:rPr>
              <a:t> </a:t>
            </a:r>
            <a:r>
              <a:rPr sz="1800" b="1" spc="-5" dirty="0">
                <a:latin typeface="Arial"/>
                <a:cs typeface="Arial"/>
              </a:rPr>
              <a:t>the</a:t>
            </a:r>
            <a:r>
              <a:rPr sz="1800" b="1" spc="-10" dirty="0">
                <a:latin typeface="Arial"/>
                <a:cs typeface="Arial"/>
              </a:rPr>
              <a:t> </a:t>
            </a:r>
            <a:r>
              <a:rPr sz="1800" b="1" spc="-5" dirty="0">
                <a:latin typeface="Arial"/>
                <a:cs typeface="Arial"/>
              </a:rPr>
              <a:t>corresponding</a:t>
            </a:r>
            <a:r>
              <a:rPr sz="1800" b="1" spc="-55" dirty="0">
                <a:latin typeface="Arial"/>
                <a:cs typeface="Arial"/>
              </a:rPr>
              <a:t> </a:t>
            </a:r>
            <a:r>
              <a:rPr sz="1800" b="1" dirty="0">
                <a:latin typeface="Arial"/>
                <a:cs typeface="Arial"/>
              </a:rPr>
              <a:t>page</a:t>
            </a:r>
            <a:r>
              <a:rPr sz="1800" b="1" spc="-40" dirty="0">
                <a:latin typeface="Arial"/>
                <a:cs typeface="Arial"/>
              </a:rPr>
              <a:t> </a:t>
            </a:r>
            <a:r>
              <a:rPr sz="1800" b="1" spc="-5" dirty="0">
                <a:latin typeface="Arial"/>
                <a:cs typeface="Arial"/>
              </a:rPr>
              <a:t>is</a:t>
            </a:r>
            <a:endParaRPr sz="1800">
              <a:latin typeface="Arial"/>
              <a:cs typeface="Arial"/>
            </a:endParaRPr>
          </a:p>
          <a:p>
            <a:pPr marL="747395">
              <a:lnSpc>
                <a:spcPts val="2100"/>
              </a:lnSpc>
            </a:pPr>
            <a:r>
              <a:rPr sz="1800" b="1" dirty="0">
                <a:latin typeface="Arial"/>
                <a:cs typeface="Arial"/>
              </a:rPr>
              <a:t>referenced</a:t>
            </a:r>
            <a:r>
              <a:rPr sz="1800" b="1" spc="-70" dirty="0">
                <a:latin typeface="Arial"/>
                <a:cs typeface="Arial"/>
              </a:rPr>
              <a:t> </a:t>
            </a:r>
            <a:r>
              <a:rPr sz="1800" b="1" dirty="0">
                <a:latin typeface="Arial"/>
                <a:cs typeface="Arial"/>
              </a:rPr>
              <a:t>after</a:t>
            </a:r>
            <a:r>
              <a:rPr sz="1800" b="1" spc="-60" dirty="0">
                <a:latin typeface="Arial"/>
                <a:cs typeface="Arial"/>
              </a:rPr>
              <a:t> </a:t>
            </a:r>
            <a:r>
              <a:rPr sz="1800" b="1" dirty="0">
                <a:latin typeface="Arial"/>
                <a:cs typeface="Arial"/>
              </a:rPr>
              <a:t>its</a:t>
            </a:r>
            <a:r>
              <a:rPr sz="1800" b="1" spc="-20" dirty="0">
                <a:latin typeface="Arial"/>
                <a:cs typeface="Arial"/>
              </a:rPr>
              <a:t> </a:t>
            </a:r>
            <a:r>
              <a:rPr sz="1800" b="1" dirty="0">
                <a:latin typeface="Arial"/>
                <a:cs typeface="Arial"/>
              </a:rPr>
              <a:t>initial</a:t>
            </a:r>
            <a:r>
              <a:rPr sz="1800" b="1" spc="-70" dirty="0">
                <a:latin typeface="Arial"/>
                <a:cs typeface="Arial"/>
              </a:rPr>
              <a:t> </a:t>
            </a:r>
            <a:r>
              <a:rPr sz="1800" b="1" dirty="0">
                <a:latin typeface="Arial"/>
                <a:cs typeface="Arial"/>
              </a:rPr>
              <a:t>loading</a:t>
            </a:r>
            <a:endParaRPr sz="1800">
              <a:latin typeface="Arial"/>
              <a:cs typeface="Arial"/>
            </a:endParaRPr>
          </a:p>
          <a:p>
            <a:pPr marL="750570" indent="-132080">
              <a:lnSpc>
                <a:spcPts val="2125"/>
              </a:lnSpc>
              <a:buFont typeface="Arial MT"/>
              <a:buChar char="-"/>
              <a:tabLst>
                <a:tab pos="751205" algn="l"/>
              </a:tabLst>
            </a:pPr>
            <a:r>
              <a:rPr sz="1800" b="1" spc="-5" dirty="0">
                <a:latin typeface="Arial"/>
                <a:cs typeface="Arial"/>
              </a:rPr>
              <a:t>Additional</a:t>
            </a:r>
            <a:r>
              <a:rPr sz="1800" b="1" spc="-35" dirty="0">
                <a:latin typeface="Arial"/>
                <a:cs typeface="Arial"/>
              </a:rPr>
              <a:t> </a:t>
            </a:r>
            <a:r>
              <a:rPr sz="1800" b="1" dirty="0">
                <a:latin typeface="Arial"/>
                <a:cs typeface="Arial"/>
              </a:rPr>
              <a:t>reference</a:t>
            </a:r>
            <a:r>
              <a:rPr sz="1800" b="1" spc="-70" dirty="0">
                <a:latin typeface="Arial"/>
                <a:cs typeface="Arial"/>
              </a:rPr>
              <a:t> </a:t>
            </a:r>
            <a:r>
              <a:rPr sz="1800" b="1" dirty="0">
                <a:latin typeface="Arial"/>
                <a:cs typeface="Arial"/>
              </a:rPr>
              <a:t>bits</a:t>
            </a:r>
            <a:r>
              <a:rPr sz="1800" b="1" spc="-35" dirty="0">
                <a:latin typeface="Arial"/>
                <a:cs typeface="Arial"/>
              </a:rPr>
              <a:t> </a:t>
            </a:r>
            <a:r>
              <a:rPr sz="1800" b="1" dirty="0">
                <a:latin typeface="Arial"/>
                <a:cs typeface="Arial"/>
              </a:rPr>
              <a:t>may</a:t>
            </a:r>
            <a:r>
              <a:rPr sz="1800" b="1" spc="-40" dirty="0">
                <a:latin typeface="Arial"/>
                <a:cs typeface="Arial"/>
              </a:rPr>
              <a:t> </a:t>
            </a:r>
            <a:r>
              <a:rPr sz="1800" b="1" spc="-5" dirty="0">
                <a:latin typeface="Arial"/>
                <a:cs typeface="Arial"/>
              </a:rPr>
              <a:t>be </a:t>
            </a:r>
            <a:r>
              <a:rPr sz="1800" b="1" dirty="0">
                <a:latin typeface="Arial"/>
                <a:cs typeface="Arial"/>
              </a:rPr>
              <a:t>used</a:t>
            </a:r>
            <a:endParaRPr sz="1800">
              <a:latin typeface="Arial"/>
              <a:cs typeface="Arial"/>
            </a:endParaRPr>
          </a:p>
        </p:txBody>
      </p:sp>
      <p:sp>
        <p:nvSpPr>
          <p:cNvPr id="8" name="object 8"/>
          <p:cNvSpPr txBox="1"/>
          <p:nvPr/>
        </p:nvSpPr>
        <p:spPr>
          <a:xfrm>
            <a:off x="7766431" y="1270"/>
            <a:ext cx="1282065" cy="238125"/>
          </a:xfrm>
          <a:prstGeom prst="rect">
            <a:avLst/>
          </a:prstGeom>
        </p:spPr>
        <p:txBody>
          <a:bodyPr vert="horz" wrap="square" lIns="0" tIns="11430" rIns="0" bIns="0" rtlCol="0">
            <a:spAutoFit/>
          </a:bodyPr>
          <a:lstStyle/>
          <a:p>
            <a:pPr marL="12700">
              <a:lnSpc>
                <a:spcPct val="100000"/>
              </a:lnSpc>
              <a:spcBef>
                <a:spcPts val="90"/>
              </a:spcBef>
            </a:pPr>
            <a:r>
              <a:rPr sz="1400" b="1" i="1" spc="-55" dirty="0">
                <a:latin typeface="Arial"/>
                <a:cs typeface="Arial"/>
              </a:rPr>
              <a:t>V</a:t>
            </a:r>
            <a:r>
              <a:rPr sz="1400" b="1" i="1" spc="-5" dirty="0">
                <a:latin typeface="Arial"/>
                <a:cs typeface="Arial"/>
              </a:rPr>
              <a:t>i</a:t>
            </a:r>
            <a:r>
              <a:rPr sz="1400" b="1" i="1" dirty="0">
                <a:latin typeface="Arial"/>
                <a:cs typeface="Arial"/>
              </a:rPr>
              <a:t>r</a:t>
            </a:r>
            <a:r>
              <a:rPr sz="1400" b="1" i="1" spc="-15" dirty="0">
                <a:latin typeface="Arial"/>
                <a:cs typeface="Arial"/>
              </a:rPr>
              <a:t>t</a:t>
            </a:r>
            <a:r>
              <a:rPr sz="1400" b="1" i="1" spc="-20" dirty="0">
                <a:latin typeface="Arial"/>
                <a:cs typeface="Arial"/>
              </a:rPr>
              <a:t>u</a:t>
            </a:r>
            <a:r>
              <a:rPr sz="1400" b="1" i="1" spc="-15" dirty="0">
                <a:latin typeface="Arial"/>
                <a:cs typeface="Arial"/>
              </a:rPr>
              <a:t>a</a:t>
            </a:r>
            <a:r>
              <a:rPr sz="1400" b="1" i="1" spc="-5" dirty="0">
                <a:latin typeface="Arial"/>
                <a:cs typeface="Arial"/>
              </a:rPr>
              <a:t>l</a:t>
            </a:r>
            <a:r>
              <a:rPr sz="1400" b="1" i="1" spc="-125"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graphicFrame>
        <p:nvGraphicFramePr>
          <p:cNvPr id="9" name="object 9"/>
          <p:cNvGraphicFramePr>
            <a:graphicFrameLocks noGrp="1"/>
          </p:cNvGraphicFramePr>
          <p:nvPr/>
        </p:nvGraphicFramePr>
        <p:xfrm>
          <a:off x="5780087" y="4429125"/>
          <a:ext cx="287655" cy="877948"/>
        </p:xfrm>
        <a:graphic>
          <a:graphicData uri="http://schemas.openxmlformats.org/drawingml/2006/table">
            <a:tbl>
              <a:tblPr firstRow="1" bandRow="1">
                <a:tableStyleId>{2D5ABB26-0587-4C30-8999-92F81FD0307C}</a:tableStyleId>
              </a:tblPr>
              <a:tblGrid>
                <a:gridCol w="287655">
                  <a:extLst>
                    <a:ext uri="{9D8B030D-6E8A-4147-A177-3AD203B41FA5}">
                      <a16:colId xmlns:a16="http://schemas.microsoft.com/office/drawing/2014/main" xmlns="" val="20000"/>
                    </a:ext>
                  </a:extLst>
                </a:gridCol>
              </a:tblGrid>
              <a:tr h="217550">
                <a:tc>
                  <a:txBody>
                    <a:bodyPr/>
                    <a:lstStyle/>
                    <a:p>
                      <a:pPr marL="78105">
                        <a:lnSpc>
                          <a:spcPct val="100000"/>
                        </a:lnSpc>
                        <a:spcBef>
                          <a:spcPts val="145"/>
                        </a:spcBef>
                      </a:pPr>
                      <a:r>
                        <a:rPr sz="1200" b="1" dirty="0">
                          <a:latin typeface="Arial"/>
                          <a:cs typeface="Arial"/>
                        </a:rPr>
                        <a:t>2</a:t>
                      </a:r>
                      <a:endParaRPr sz="1200">
                        <a:latin typeface="Arial"/>
                        <a:cs typeface="Arial"/>
                      </a:endParaRPr>
                    </a:p>
                  </a:txBody>
                  <a:tcPr marL="0" marR="0" marT="18415" marB="0">
                    <a:lnL w="28575">
                      <a:solidFill>
                        <a:srgbClr val="00000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xmlns="" val="10000"/>
                  </a:ext>
                </a:extLst>
              </a:tr>
              <a:tr h="165100">
                <a:tc>
                  <a:txBody>
                    <a:bodyPr/>
                    <a:lstStyle/>
                    <a:p>
                      <a:pPr marL="78105">
                        <a:lnSpc>
                          <a:spcPts val="1195"/>
                        </a:lnSpc>
                      </a:pPr>
                      <a:r>
                        <a:rPr sz="1200" b="1" dirty="0">
                          <a:latin typeface="Arial"/>
                          <a:cs typeface="Arial"/>
                        </a:rPr>
                        <a:t>1</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64973">
                <a:tc>
                  <a:txBody>
                    <a:bodyPr/>
                    <a:lstStyle/>
                    <a:p>
                      <a:pPr marL="86995">
                        <a:lnSpc>
                          <a:spcPts val="1195"/>
                        </a:lnSpc>
                      </a:pP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163575">
                <a:tc>
                  <a:txBody>
                    <a:bodyPr/>
                    <a:lstStyle/>
                    <a:p>
                      <a:pPr marL="78105">
                        <a:lnSpc>
                          <a:spcPts val="1190"/>
                        </a:lnSpc>
                      </a:pPr>
                      <a:r>
                        <a:rPr sz="1200" b="1" dirty="0">
                          <a:latin typeface="Arial"/>
                          <a:cs typeface="Arial"/>
                        </a:rPr>
                        <a:t>7</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r h="166750">
                <a:tc>
                  <a:txBody>
                    <a:bodyPr/>
                    <a:lstStyle/>
                    <a:p>
                      <a:pPr marL="86995">
                        <a:lnSpc>
                          <a:spcPts val="1195"/>
                        </a:lnSpc>
                      </a:pPr>
                      <a:r>
                        <a:rPr sz="1200" b="1" dirty="0">
                          <a:latin typeface="Arial"/>
                          <a:cs typeface="Arial"/>
                        </a:rPr>
                        <a:t>4</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4"/>
                  </a:ext>
                </a:extLst>
              </a:tr>
            </a:tbl>
          </a:graphicData>
        </a:graphic>
      </p:graphicFrame>
      <p:graphicFrame>
        <p:nvGraphicFramePr>
          <p:cNvPr id="10" name="object 10"/>
          <p:cNvGraphicFramePr>
            <a:graphicFrameLocks noGrp="1"/>
          </p:cNvGraphicFramePr>
          <p:nvPr/>
        </p:nvGraphicFramePr>
        <p:xfrm>
          <a:off x="6383337" y="4425950"/>
          <a:ext cx="276225" cy="881123"/>
        </p:xfrm>
        <a:graphic>
          <a:graphicData uri="http://schemas.openxmlformats.org/drawingml/2006/table">
            <a:tbl>
              <a:tblPr firstRow="1" bandRow="1">
                <a:tableStyleId>{2D5ABB26-0587-4C30-8999-92F81FD0307C}</a:tableStyleId>
              </a:tblPr>
              <a:tblGrid>
                <a:gridCol w="276225">
                  <a:extLst>
                    <a:ext uri="{9D8B030D-6E8A-4147-A177-3AD203B41FA5}">
                      <a16:colId xmlns:a16="http://schemas.microsoft.com/office/drawing/2014/main" xmlns="" val="20000"/>
                    </a:ext>
                  </a:extLst>
                </a:gridCol>
              </a:tblGrid>
              <a:tr h="220725">
                <a:tc>
                  <a:txBody>
                    <a:bodyPr/>
                    <a:lstStyle/>
                    <a:p>
                      <a:pPr marL="74930">
                        <a:lnSpc>
                          <a:spcPct val="100000"/>
                        </a:lnSpc>
                        <a:spcBef>
                          <a:spcPts val="170"/>
                        </a:spcBef>
                      </a:pPr>
                      <a:r>
                        <a:rPr sz="1200" b="1" dirty="0">
                          <a:latin typeface="Arial"/>
                          <a:cs typeface="Arial"/>
                        </a:rPr>
                        <a:t>7</a:t>
                      </a:r>
                      <a:endParaRPr sz="1200">
                        <a:latin typeface="Arial"/>
                        <a:cs typeface="Arial"/>
                      </a:endParaRPr>
                    </a:p>
                  </a:txBody>
                  <a:tcPr marL="0" marR="0" marT="21590" marB="0">
                    <a:lnL w="28575">
                      <a:solidFill>
                        <a:srgbClr val="00000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xmlns="" val="10000"/>
                  </a:ext>
                </a:extLst>
              </a:tr>
              <a:tr h="165100">
                <a:tc>
                  <a:txBody>
                    <a:bodyPr/>
                    <a:lstStyle/>
                    <a:p>
                      <a:pPr marL="74930">
                        <a:lnSpc>
                          <a:spcPts val="1195"/>
                        </a:lnSpc>
                      </a:pPr>
                      <a:r>
                        <a:rPr sz="1200" b="1" dirty="0">
                          <a:latin typeface="Arial"/>
                          <a:cs typeface="Arial"/>
                        </a:rPr>
                        <a:t>2</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64973">
                <a:tc>
                  <a:txBody>
                    <a:bodyPr/>
                    <a:lstStyle/>
                    <a:p>
                      <a:pPr marL="66040">
                        <a:lnSpc>
                          <a:spcPts val="1195"/>
                        </a:lnSpc>
                      </a:pPr>
                      <a:r>
                        <a:rPr sz="1200" b="1" dirty="0">
                          <a:latin typeface="Arial"/>
                          <a:cs typeface="Arial"/>
                        </a:rPr>
                        <a:t>1</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163575">
                <a:tc>
                  <a:txBody>
                    <a:bodyPr/>
                    <a:lstStyle/>
                    <a:p>
                      <a:pPr marL="74930">
                        <a:lnSpc>
                          <a:spcPts val="1190"/>
                        </a:lnSpc>
                      </a:pPr>
                      <a:r>
                        <a:rPr sz="1200" b="1" dirty="0">
                          <a:latin typeface="Arial"/>
                          <a:cs typeface="Arial"/>
                        </a:rPr>
                        <a:t>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r h="166750">
                <a:tc>
                  <a:txBody>
                    <a:bodyPr/>
                    <a:lstStyle/>
                    <a:p>
                      <a:pPr marL="74930">
                        <a:lnSpc>
                          <a:spcPts val="1195"/>
                        </a:lnSpc>
                      </a:pPr>
                      <a:r>
                        <a:rPr sz="1200" b="1" dirty="0">
                          <a:latin typeface="Arial"/>
                          <a:cs typeface="Arial"/>
                        </a:rPr>
                        <a:t>4</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4"/>
                  </a:ext>
                </a:extLst>
              </a:tr>
            </a:tbl>
          </a:graphicData>
        </a:graphic>
      </p:graphicFrame>
      <p:sp>
        <p:nvSpPr>
          <p:cNvPr id="11" name="object 11"/>
          <p:cNvSpPr/>
          <p:nvPr/>
        </p:nvSpPr>
        <p:spPr>
          <a:xfrm>
            <a:off x="5983224" y="3962400"/>
            <a:ext cx="600710" cy="426720"/>
          </a:xfrm>
          <a:custGeom>
            <a:avLst/>
            <a:gdLst/>
            <a:ahLst/>
            <a:cxnLst/>
            <a:rect l="l" t="t" r="r" b="b"/>
            <a:pathLst>
              <a:path w="600709" h="426720">
                <a:moveTo>
                  <a:pt x="199390" y="85725"/>
                </a:moveTo>
                <a:lnTo>
                  <a:pt x="199009" y="0"/>
                </a:lnTo>
                <a:lnTo>
                  <a:pt x="130937" y="51689"/>
                </a:lnTo>
                <a:lnTo>
                  <a:pt x="153670" y="63119"/>
                </a:lnTo>
                <a:lnTo>
                  <a:pt x="22733" y="328168"/>
                </a:lnTo>
                <a:lnTo>
                  <a:pt x="0" y="316865"/>
                </a:lnTo>
                <a:lnTo>
                  <a:pt x="254" y="402463"/>
                </a:lnTo>
                <a:lnTo>
                  <a:pt x="68199" y="350901"/>
                </a:lnTo>
                <a:lnTo>
                  <a:pt x="45593" y="339598"/>
                </a:lnTo>
                <a:lnTo>
                  <a:pt x="176530" y="74422"/>
                </a:lnTo>
                <a:lnTo>
                  <a:pt x="199390" y="85725"/>
                </a:lnTo>
                <a:close/>
              </a:path>
              <a:path w="600709" h="426720">
                <a:moveTo>
                  <a:pt x="600329" y="347091"/>
                </a:moveTo>
                <a:lnTo>
                  <a:pt x="574929" y="348996"/>
                </a:lnTo>
                <a:lnTo>
                  <a:pt x="556120" y="94742"/>
                </a:lnTo>
                <a:lnTo>
                  <a:pt x="581520" y="92837"/>
                </a:lnTo>
                <a:lnTo>
                  <a:pt x="537718" y="19177"/>
                </a:lnTo>
                <a:lnTo>
                  <a:pt x="505333" y="98552"/>
                </a:lnTo>
                <a:lnTo>
                  <a:pt x="530606" y="96647"/>
                </a:lnTo>
                <a:lnTo>
                  <a:pt x="549656" y="350901"/>
                </a:lnTo>
                <a:lnTo>
                  <a:pt x="524256" y="352933"/>
                </a:lnTo>
                <a:lnTo>
                  <a:pt x="567944" y="426466"/>
                </a:lnTo>
                <a:lnTo>
                  <a:pt x="600329" y="347091"/>
                </a:lnTo>
                <a:close/>
              </a:path>
            </a:pathLst>
          </a:custGeom>
          <a:solidFill>
            <a:srgbClr val="000000"/>
          </a:solidFill>
        </p:spPr>
        <p:txBody>
          <a:bodyPr wrap="square" lIns="0" tIns="0" rIns="0" bIns="0" rtlCol="0"/>
          <a:lstStyle/>
          <a:p>
            <a:endParaRPr/>
          </a:p>
        </p:txBody>
      </p:sp>
      <p:sp>
        <p:nvSpPr>
          <p:cNvPr id="12" name="object 12"/>
          <p:cNvSpPr txBox="1"/>
          <p:nvPr/>
        </p:nvSpPr>
        <p:spPr>
          <a:xfrm>
            <a:off x="466445" y="821182"/>
            <a:ext cx="7353934" cy="3186430"/>
          </a:xfrm>
          <a:prstGeom prst="rect">
            <a:avLst/>
          </a:prstGeom>
        </p:spPr>
        <p:txBody>
          <a:bodyPr vert="horz" wrap="square" lIns="0" tIns="12700" rIns="0" bIns="0" rtlCol="0">
            <a:spAutoFit/>
          </a:bodyPr>
          <a:lstStyle/>
          <a:p>
            <a:pPr marL="12700">
              <a:lnSpc>
                <a:spcPts val="2135"/>
              </a:lnSpc>
              <a:spcBef>
                <a:spcPts val="100"/>
              </a:spcBef>
            </a:pPr>
            <a:r>
              <a:rPr sz="1800" b="1" spc="-5" dirty="0">
                <a:latin typeface="Arial"/>
                <a:cs typeface="Arial"/>
              </a:rPr>
              <a:t>LRU</a:t>
            </a:r>
            <a:r>
              <a:rPr sz="1800" b="1" spc="-25" dirty="0">
                <a:latin typeface="Arial"/>
                <a:cs typeface="Arial"/>
              </a:rPr>
              <a:t> </a:t>
            </a:r>
            <a:r>
              <a:rPr sz="1800" b="1" spc="-5" dirty="0">
                <a:latin typeface="Arial"/>
                <a:cs typeface="Arial"/>
              </a:rPr>
              <a:t>Implementation</a:t>
            </a:r>
            <a:r>
              <a:rPr sz="1800" b="1" spc="-70" dirty="0">
                <a:latin typeface="Arial"/>
                <a:cs typeface="Arial"/>
              </a:rPr>
              <a:t> </a:t>
            </a:r>
            <a:r>
              <a:rPr sz="1800" b="1" dirty="0">
                <a:latin typeface="Arial"/>
                <a:cs typeface="Arial"/>
              </a:rPr>
              <a:t>Methods</a:t>
            </a:r>
            <a:endParaRPr sz="1800">
              <a:latin typeface="Arial"/>
              <a:cs typeface="Arial"/>
            </a:endParaRPr>
          </a:p>
          <a:p>
            <a:pPr marL="155575" indent="-143510">
              <a:lnSpc>
                <a:spcPts val="2100"/>
              </a:lnSpc>
              <a:buFont typeface="Arial MT"/>
              <a:buChar char="•"/>
              <a:tabLst>
                <a:tab pos="156210" algn="l"/>
              </a:tabLst>
            </a:pPr>
            <a:r>
              <a:rPr sz="1800" b="1" dirty="0">
                <a:latin typeface="Arial"/>
                <a:cs typeface="Arial"/>
              </a:rPr>
              <a:t>Counters</a:t>
            </a:r>
            <a:endParaRPr sz="1800">
              <a:latin typeface="Arial"/>
              <a:cs typeface="Arial"/>
            </a:endParaRPr>
          </a:p>
          <a:p>
            <a:pPr marL="533400" lvl="1" indent="-140970">
              <a:lnSpc>
                <a:spcPts val="2100"/>
              </a:lnSpc>
              <a:buFont typeface="Arial MT"/>
              <a:buChar char="-"/>
              <a:tabLst>
                <a:tab pos="534035" algn="l"/>
              </a:tabLst>
            </a:pPr>
            <a:r>
              <a:rPr sz="1800" b="1" dirty="0">
                <a:latin typeface="Arial"/>
                <a:cs typeface="Arial"/>
              </a:rPr>
              <a:t>For</a:t>
            </a:r>
            <a:r>
              <a:rPr sz="1800" b="1" spc="-35" dirty="0">
                <a:latin typeface="Arial"/>
                <a:cs typeface="Arial"/>
              </a:rPr>
              <a:t> </a:t>
            </a:r>
            <a:r>
              <a:rPr sz="1800" b="1" dirty="0">
                <a:latin typeface="Arial"/>
                <a:cs typeface="Arial"/>
              </a:rPr>
              <a:t>each</a:t>
            </a:r>
            <a:r>
              <a:rPr sz="1800" b="1" spc="-65" dirty="0">
                <a:latin typeface="Arial"/>
                <a:cs typeface="Arial"/>
              </a:rPr>
              <a:t> </a:t>
            </a:r>
            <a:r>
              <a:rPr sz="1800" b="1" dirty="0">
                <a:latin typeface="Arial"/>
                <a:cs typeface="Arial"/>
              </a:rPr>
              <a:t>page</a:t>
            </a:r>
            <a:r>
              <a:rPr sz="1800" b="1" spc="-40" dirty="0">
                <a:latin typeface="Arial"/>
                <a:cs typeface="Arial"/>
              </a:rPr>
              <a:t> </a:t>
            </a:r>
            <a:r>
              <a:rPr sz="1800" b="1" dirty="0">
                <a:latin typeface="Arial"/>
                <a:cs typeface="Arial"/>
              </a:rPr>
              <a:t>table</a:t>
            </a:r>
            <a:r>
              <a:rPr sz="1800" b="1" spc="-10" dirty="0">
                <a:latin typeface="Arial"/>
                <a:cs typeface="Arial"/>
              </a:rPr>
              <a:t> </a:t>
            </a:r>
            <a:r>
              <a:rPr sz="1800" b="1" dirty="0">
                <a:latin typeface="Arial"/>
                <a:cs typeface="Arial"/>
              </a:rPr>
              <a:t>entry</a:t>
            </a:r>
            <a:r>
              <a:rPr sz="1800" b="1" spc="-40"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time-of-use</a:t>
            </a:r>
            <a:r>
              <a:rPr sz="1800" b="1" spc="-85" dirty="0">
                <a:latin typeface="Arial"/>
                <a:cs typeface="Arial"/>
              </a:rPr>
              <a:t> </a:t>
            </a:r>
            <a:r>
              <a:rPr sz="1800" b="1" dirty="0">
                <a:latin typeface="Arial"/>
                <a:cs typeface="Arial"/>
              </a:rPr>
              <a:t>register</a:t>
            </a:r>
            <a:endParaRPr sz="1800">
              <a:latin typeface="Arial"/>
              <a:cs typeface="Arial"/>
            </a:endParaRPr>
          </a:p>
          <a:p>
            <a:pPr marL="533400" lvl="1" indent="-140970">
              <a:lnSpc>
                <a:spcPts val="2100"/>
              </a:lnSpc>
              <a:buFont typeface="Arial MT"/>
              <a:buChar char="-"/>
              <a:tabLst>
                <a:tab pos="534035" algn="l"/>
              </a:tabLst>
            </a:pPr>
            <a:r>
              <a:rPr sz="1800" b="1" dirty="0">
                <a:latin typeface="Arial"/>
                <a:cs typeface="Arial"/>
              </a:rPr>
              <a:t>Incremented</a:t>
            </a:r>
            <a:r>
              <a:rPr sz="1800" b="1" spc="-100" dirty="0">
                <a:latin typeface="Arial"/>
                <a:cs typeface="Arial"/>
              </a:rPr>
              <a:t> </a:t>
            </a:r>
            <a:r>
              <a:rPr sz="1800" b="1" spc="-5" dirty="0">
                <a:latin typeface="Arial"/>
                <a:cs typeface="Arial"/>
              </a:rPr>
              <a:t>for</a:t>
            </a:r>
            <a:r>
              <a:rPr sz="1800" b="1" dirty="0">
                <a:latin typeface="Arial"/>
                <a:cs typeface="Arial"/>
              </a:rPr>
              <a:t> </a:t>
            </a:r>
            <a:r>
              <a:rPr sz="1800" b="1" spc="-20" dirty="0">
                <a:latin typeface="Arial"/>
                <a:cs typeface="Arial"/>
              </a:rPr>
              <a:t>every</a:t>
            </a:r>
            <a:r>
              <a:rPr sz="1800" b="1" spc="20" dirty="0">
                <a:latin typeface="Arial"/>
                <a:cs typeface="Arial"/>
              </a:rPr>
              <a:t> </a:t>
            </a:r>
            <a:r>
              <a:rPr sz="1800" b="1" dirty="0">
                <a:latin typeface="Arial"/>
                <a:cs typeface="Arial"/>
              </a:rPr>
              <a:t>memory</a:t>
            </a:r>
            <a:r>
              <a:rPr sz="1800" b="1" spc="-70" dirty="0">
                <a:latin typeface="Arial"/>
                <a:cs typeface="Arial"/>
              </a:rPr>
              <a:t> </a:t>
            </a:r>
            <a:r>
              <a:rPr sz="1800" b="1" dirty="0">
                <a:latin typeface="Arial"/>
                <a:cs typeface="Arial"/>
              </a:rPr>
              <a:t>reference</a:t>
            </a:r>
            <a:endParaRPr sz="1800">
              <a:latin typeface="Arial"/>
              <a:cs typeface="Arial"/>
            </a:endParaRPr>
          </a:p>
          <a:p>
            <a:pPr marL="533400" lvl="1" indent="-140970">
              <a:lnSpc>
                <a:spcPts val="2100"/>
              </a:lnSpc>
              <a:buFont typeface="Arial MT"/>
              <a:buChar char="-"/>
              <a:tabLst>
                <a:tab pos="534035" algn="l"/>
              </a:tabLst>
            </a:pPr>
            <a:r>
              <a:rPr sz="1800" b="1" dirty="0">
                <a:latin typeface="Arial"/>
                <a:cs typeface="Arial"/>
              </a:rPr>
              <a:t>Page</a:t>
            </a:r>
            <a:r>
              <a:rPr sz="1800" b="1" spc="-40" dirty="0">
                <a:latin typeface="Arial"/>
                <a:cs typeface="Arial"/>
              </a:rPr>
              <a:t> </a:t>
            </a:r>
            <a:r>
              <a:rPr sz="1800" b="1" spc="5" dirty="0">
                <a:latin typeface="Arial"/>
                <a:cs typeface="Arial"/>
              </a:rPr>
              <a:t>with</a:t>
            </a:r>
            <a:r>
              <a:rPr sz="1800" b="1" spc="-55" dirty="0">
                <a:latin typeface="Arial"/>
                <a:cs typeface="Arial"/>
              </a:rPr>
              <a:t> </a:t>
            </a:r>
            <a:r>
              <a:rPr sz="1800" b="1" dirty="0">
                <a:latin typeface="Arial"/>
                <a:cs typeface="Arial"/>
              </a:rPr>
              <a:t>the</a:t>
            </a:r>
            <a:r>
              <a:rPr sz="1800" b="1" spc="-15" dirty="0">
                <a:latin typeface="Arial"/>
                <a:cs typeface="Arial"/>
              </a:rPr>
              <a:t> </a:t>
            </a:r>
            <a:r>
              <a:rPr sz="1800" b="1" spc="-5" dirty="0">
                <a:latin typeface="Arial"/>
                <a:cs typeface="Arial"/>
              </a:rPr>
              <a:t>smallest</a:t>
            </a:r>
            <a:r>
              <a:rPr sz="1800" b="1" spc="-50" dirty="0">
                <a:latin typeface="Arial"/>
                <a:cs typeface="Arial"/>
              </a:rPr>
              <a:t> </a:t>
            </a:r>
            <a:r>
              <a:rPr sz="1800" b="1" spc="-5" dirty="0">
                <a:latin typeface="Arial"/>
                <a:cs typeface="Arial"/>
              </a:rPr>
              <a:t>value</a:t>
            </a:r>
            <a:r>
              <a:rPr sz="1800" b="1" spc="-10" dirty="0">
                <a:latin typeface="Arial"/>
                <a:cs typeface="Arial"/>
              </a:rPr>
              <a:t> </a:t>
            </a:r>
            <a:r>
              <a:rPr sz="1800" b="1" dirty="0">
                <a:latin typeface="Arial"/>
                <a:cs typeface="Arial"/>
              </a:rPr>
              <a:t>in</a:t>
            </a:r>
            <a:r>
              <a:rPr sz="1800" b="1" spc="5" dirty="0">
                <a:latin typeface="Arial"/>
                <a:cs typeface="Arial"/>
              </a:rPr>
              <a:t> </a:t>
            </a:r>
            <a:r>
              <a:rPr sz="1800" b="1" dirty="0">
                <a:latin typeface="Arial"/>
                <a:cs typeface="Arial"/>
              </a:rPr>
              <a:t>time-of-use</a:t>
            </a:r>
            <a:r>
              <a:rPr sz="1800" b="1" spc="-35" dirty="0">
                <a:latin typeface="Arial"/>
                <a:cs typeface="Arial"/>
              </a:rPr>
              <a:t> </a:t>
            </a:r>
            <a:r>
              <a:rPr sz="1800" b="1" dirty="0">
                <a:latin typeface="Arial"/>
                <a:cs typeface="Arial"/>
              </a:rPr>
              <a:t>register</a:t>
            </a:r>
            <a:r>
              <a:rPr sz="1800" b="1" spc="-65" dirty="0">
                <a:latin typeface="Arial"/>
                <a:cs typeface="Arial"/>
              </a:rPr>
              <a:t> </a:t>
            </a:r>
            <a:r>
              <a:rPr sz="1800" b="1" dirty="0">
                <a:latin typeface="Arial"/>
                <a:cs typeface="Arial"/>
              </a:rPr>
              <a:t>is</a:t>
            </a:r>
            <a:r>
              <a:rPr sz="1800" b="1" spc="-10" dirty="0">
                <a:latin typeface="Arial"/>
                <a:cs typeface="Arial"/>
              </a:rPr>
              <a:t> </a:t>
            </a:r>
            <a:r>
              <a:rPr sz="1800" b="1" dirty="0">
                <a:latin typeface="Arial"/>
                <a:cs typeface="Arial"/>
              </a:rPr>
              <a:t>replaced</a:t>
            </a:r>
            <a:endParaRPr sz="1800">
              <a:latin typeface="Arial"/>
              <a:cs typeface="Arial"/>
            </a:endParaRPr>
          </a:p>
          <a:p>
            <a:pPr marL="155575" indent="-143510">
              <a:lnSpc>
                <a:spcPts val="2100"/>
              </a:lnSpc>
              <a:buFont typeface="Arial MT"/>
              <a:buChar char="•"/>
              <a:tabLst>
                <a:tab pos="156210" algn="l"/>
              </a:tabLst>
            </a:pPr>
            <a:r>
              <a:rPr sz="1800" b="1" dirty="0">
                <a:latin typeface="Arial"/>
                <a:cs typeface="Arial"/>
              </a:rPr>
              <a:t>Stack</a:t>
            </a:r>
            <a:endParaRPr sz="1800">
              <a:latin typeface="Arial"/>
              <a:cs typeface="Arial"/>
            </a:endParaRPr>
          </a:p>
          <a:p>
            <a:pPr marL="533400" lvl="1" indent="-140970">
              <a:lnSpc>
                <a:spcPts val="2100"/>
              </a:lnSpc>
              <a:buFont typeface="Arial MT"/>
              <a:buChar char="-"/>
              <a:tabLst>
                <a:tab pos="534035" algn="l"/>
              </a:tabLst>
            </a:pPr>
            <a:r>
              <a:rPr sz="1800" b="1" dirty="0">
                <a:latin typeface="Arial"/>
                <a:cs typeface="Arial"/>
              </a:rPr>
              <a:t>Stack</a:t>
            </a:r>
            <a:r>
              <a:rPr sz="1800" b="1" spc="-85" dirty="0">
                <a:latin typeface="Arial"/>
                <a:cs typeface="Arial"/>
              </a:rPr>
              <a:t> </a:t>
            </a:r>
            <a:r>
              <a:rPr sz="1800" b="1" dirty="0">
                <a:latin typeface="Arial"/>
                <a:cs typeface="Arial"/>
              </a:rPr>
              <a:t>of</a:t>
            </a:r>
            <a:r>
              <a:rPr sz="1800" b="1" spc="-10" dirty="0">
                <a:latin typeface="Arial"/>
                <a:cs typeface="Arial"/>
              </a:rPr>
              <a:t> </a:t>
            </a:r>
            <a:r>
              <a:rPr sz="1800" b="1" dirty="0">
                <a:latin typeface="Arial"/>
                <a:cs typeface="Arial"/>
              </a:rPr>
              <a:t>page</a:t>
            </a:r>
            <a:r>
              <a:rPr sz="1800" b="1" spc="-75" dirty="0">
                <a:latin typeface="Arial"/>
                <a:cs typeface="Arial"/>
              </a:rPr>
              <a:t> </a:t>
            </a:r>
            <a:r>
              <a:rPr sz="1800" b="1" dirty="0">
                <a:latin typeface="Arial"/>
                <a:cs typeface="Arial"/>
              </a:rPr>
              <a:t>numbers</a:t>
            </a:r>
            <a:endParaRPr sz="1800">
              <a:latin typeface="Arial"/>
              <a:cs typeface="Arial"/>
            </a:endParaRPr>
          </a:p>
          <a:p>
            <a:pPr marL="521334" marR="1381760" lvl="1" indent="-128270">
              <a:lnSpc>
                <a:spcPts val="2090"/>
              </a:lnSpc>
              <a:spcBef>
                <a:spcPts val="105"/>
              </a:spcBef>
              <a:buFont typeface="Arial MT"/>
              <a:buChar char="-"/>
              <a:tabLst>
                <a:tab pos="534035" algn="l"/>
              </a:tabLst>
            </a:pPr>
            <a:r>
              <a:rPr sz="1800" b="1" spc="-5" dirty="0">
                <a:latin typeface="Arial"/>
                <a:cs typeface="Arial"/>
              </a:rPr>
              <a:t>Whenever</a:t>
            </a:r>
            <a:r>
              <a:rPr sz="1800" b="1" spc="-55" dirty="0">
                <a:latin typeface="Arial"/>
                <a:cs typeface="Arial"/>
              </a:rPr>
              <a:t> </a:t>
            </a:r>
            <a:r>
              <a:rPr sz="1800" b="1" spc="-5" dirty="0">
                <a:latin typeface="Arial"/>
                <a:cs typeface="Arial"/>
              </a:rPr>
              <a:t>a</a:t>
            </a:r>
            <a:r>
              <a:rPr sz="1800" b="1" spc="-10" dirty="0">
                <a:latin typeface="Arial"/>
                <a:cs typeface="Arial"/>
              </a:rPr>
              <a:t> </a:t>
            </a:r>
            <a:r>
              <a:rPr sz="1800" b="1" dirty="0">
                <a:latin typeface="Arial"/>
                <a:cs typeface="Arial"/>
              </a:rPr>
              <a:t>page</a:t>
            </a:r>
            <a:r>
              <a:rPr sz="1800" b="1" spc="-30" dirty="0">
                <a:latin typeface="Arial"/>
                <a:cs typeface="Arial"/>
              </a:rPr>
              <a:t> </a:t>
            </a:r>
            <a:r>
              <a:rPr sz="1800" b="1" spc="-5" dirty="0">
                <a:latin typeface="Arial"/>
                <a:cs typeface="Arial"/>
              </a:rPr>
              <a:t>is</a:t>
            </a:r>
            <a:r>
              <a:rPr sz="1800" b="1" spc="-10" dirty="0">
                <a:latin typeface="Arial"/>
                <a:cs typeface="Arial"/>
              </a:rPr>
              <a:t> </a:t>
            </a:r>
            <a:r>
              <a:rPr sz="1800" b="1" dirty="0">
                <a:latin typeface="Arial"/>
                <a:cs typeface="Arial"/>
              </a:rPr>
              <a:t>referenced</a:t>
            </a:r>
            <a:r>
              <a:rPr sz="1800" b="1" spc="-55" dirty="0">
                <a:latin typeface="Arial"/>
                <a:cs typeface="Arial"/>
              </a:rPr>
              <a:t> </a:t>
            </a:r>
            <a:r>
              <a:rPr sz="1800" b="1" spc="-5" dirty="0">
                <a:latin typeface="Arial"/>
                <a:cs typeface="Arial"/>
              </a:rPr>
              <a:t>its </a:t>
            </a:r>
            <a:r>
              <a:rPr sz="1800" b="1" dirty="0">
                <a:latin typeface="Arial"/>
                <a:cs typeface="Arial"/>
              </a:rPr>
              <a:t>page</a:t>
            </a:r>
            <a:r>
              <a:rPr sz="1800" b="1" spc="-30" dirty="0">
                <a:latin typeface="Arial"/>
                <a:cs typeface="Arial"/>
              </a:rPr>
              <a:t> </a:t>
            </a:r>
            <a:r>
              <a:rPr sz="1800" b="1" dirty="0">
                <a:latin typeface="Arial"/>
                <a:cs typeface="Arial"/>
              </a:rPr>
              <a:t>number</a:t>
            </a:r>
            <a:r>
              <a:rPr sz="1800" b="1" spc="-55" dirty="0">
                <a:latin typeface="Arial"/>
                <a:cs typeface="Arial"/>
              </a:rPr>
              <a:t> </a:t>
            </a:r>
            <a:r>
              <a:rPr sz="1800" b="1" spc="-5" dirty="0">
                <a:latin typeface="Arial"/>
                <a:cs typeface="Arial"/>
              </a:rPr>
              <a:t>is </a:t>
            </a:r>
            <a:r>
              <a:rPr sz="1800" b="1" spc="-484" dirty="0">
                <a:latin typeface="Arial"/>
                <a:cs typeface="Arial"/>
              </a:rPr>
              <a:t> </a:t>
            </a:r>
            <a:r>
              <a:rPr sz="1800" b="1" dirty="0">
                <a:latin typeface="Arial"/>
                <a:cs typeface="Arial"/>
              </a:rPr>
              <a:t>removed</a:t>
            </a:r>
            <a:r>
              <a:rPr sz="1800" b="1" spc="-50" dirty="0">
                <a:latin typeface="Arial"/>
                <a:cs typeface="Arial"/>
              </a:rPr>
              <a:t> </a:t>
            </a:r>
            <a:r>
              <a:rPr sz="1800" b="1" spc="-5" dirty="0">
                <a:latin typeface="Arial"/>
                <a:cs typeface="Arial"/>
              </a:rPr>
              <a:t>from</a:t>
            </a:r>
            <a:r>
              <a:rPr sz="1800" b="1" spc="-40" dirty="0">
                <a:latin typeface="Arial"/>
                <a:cs typeface="Arial"/>
              </a:rPr>
              <a:t> </a:t>
            </a:r>
            <a:r>
              <a:rPr sz="1800" b="1" spc="-5" dirty="0">
                <a:latin typeface="Arial"/>
                <a:cs typeface="Arial"/>
              </a:rPr>
              <a:t>the</a:t>
            </a:r>
            <a:r>
              <a:rPr sz="1800" b="1" spc="-10" dirty="0">
                <a:latin typeface="Arial"/>
                <a:cs typeface="Arial"/>
              </a:rPr>
              <a:t> </a:t>
            </a:r>
            <a:r>
              <a:rPr sz="1800" b="1" dirty="0">
                <a:latin typeface="Arial"/>
                <a:cs typeface="Arial"/>
              </a:rPr>
              <a:t>stack</a:t>
            </a:r>
            <a:r>
              <a:rPr sz="1800" b="1" spc="-50"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pushed</a:t>
            </a:r>
            <a:r>
              <a:rPr sz="1800" b="1" spc="-40" dirty="0">
                <a:latin typeface="Arial"/>
                <a:cs typeface="Arial"/>
              </a:rPr>
              <a:t> </a:t>
            </a:r>
            <a:r>
              <a:rPr sz="1800" b="1" dirty="0">
                <a:latin typeface="Arial"/>
                <a:cs typeface="Arial"/>
              </a:rPr>
              <a:t>on</a:t>
            </a:r>
            <a:r>
              <a:rPr sz="1800" b="1" spc="-20" dirty="0">
                <a:latin typeface="Arial"/>
                <a:cs typeface="Arial"/>
              </a:rPr>
              <a:t> </a:t>
            </a:r>
            <a:r>
              <a:rPr sz="1800" b="1" dirty="0">
                <a:latin typeface="Arial"/>
                <a:cs typeface="Arial"/>
              </a:rPr>
              <a:t>top</a:t>
            </a:r>
            <a:endParaRPr sz="1800">
              <a:latin typeface="Arial"/>
              <a:cs typeface="Arial"/>
            </a:endParaRPr>
          </a:p>
          <a:p>
            <a:pPr marL="533400" lvl="1" indent="-140970">
              <a:lnSpc>
                <a:spcPts val="2050"/>
              </a:lnSpc>
              <a:buFont typeface="Arial MT"/>
              <a:buChar char="-"/>
              <a:tabLst>
                <a:tab pos="534035" algn="l"/>
              </a:tabLst>
            </a:pPr>
            <a:r>
              <a:rPr sz="1800" b="1" spc="5" dirty="0">
                <a:latin typeface="Arial"/>
                <a:cs typeface="Arial"/>
              </a:rPr>
              <a:t>Least</a:t>
            </a:r>
            <a:r>
              <a:rPr sz="1800" b="1" spc="-55" dirty="0">
                <a:latin typeface="Arial"/>
                <a:cs typeface="Arial"/>
              </a:rPr>
              <a:t> </a:t>
            </a:r>
            <a:r>
              <a:rPr sz="1800" b="1" dirty="0">
                <a:latin typeface="Arial"/>
                <a:cs typeface="Arial"/>
              </a:rPr>
              <a:t>recently</a:t>
            </a:r>
            <a:r>
              <a:rPr sz="1800" b="1" spc="-60" dirty="0">
                <a:latin typeface="Arial"/>
                <a:cs typeface="Arial"/>
              </a:rPr>
              <a:t> </a:t>
            </a:r>
            <a:r>
              <a:rPr sz="1800" b="1" dirty="0">
                <a:latin typeface="Arial"/>
                <a:cs typeface="Arial"/>
              </a:rPr>
              <a:t>used</a:t>
            </a:r>
            <a:r>
              <a:rPr sz="1800" b="1" spc="-45" dirty="0">
                <a:latin typeface="Arial"/>
                <a:cs typeface="Arial"/>
              </a:rPr>
              <a:t> </a:t>
            </a:r>
            <a:r>
              <a:rPr sz="1800" b="1" dirty="0">
                <a:latin typeface="Arial"/>
                <a:cs typeface="Arial"/>
              </a:rPr>
              <a:t>page</a:t>
            </a:r>
            <a:r>
              <a:rPr sz="1800" b="1" spc="-60" dirty="0">
                <a:latin typeface="Arial"/>
                <a:cs typeface="Arial"/>
              </a:rPr>
              <a:t> </a:t>
            </a:r>
            <a:r>
              <a:rPr sz="1800" b="1" dirty="0">
                <a:latin typeface="Arial"/>
                <a:cs typeface="Arial"/>
              </a:rPr>
              <a:t>number</a:t>
            </a:r>
            <a:r>
              <a:rPr sz="1800" b="1" spc="-25" dirty="0">
                <a:latin typeface="Arial"/>
                <a:cs typeface="Arial"/>
              </a:rPr>
              <a:t> </a:t>
            </a:r>
            <a:r>
              <a:rPr sz="1800" b="1" dirty="0">
                <a:latin typeface="Arial"/>
                <a:cs typeface="Arial"/>
              </a:rPr>
              <a:t>is</a:t>
            </a:r>
            <a:r>
              <a:rPr sz="1800" b="1" spc="-20" dirty="0">
                <a:latin typeface="Arial"/>
                <a:cs typeface="Arial"/>
              </a:rPr>
              <a:t> </a:t>
            </a:r>
            <a:r>
              <a:rPr sz="1800" b="1" dirty="0">
                <a:latin typeface="Arial"/>
                <a:cs typeface="Arial"/>
              </a:rPr>
              <a:t>at</a:t>
            </a:r>
            <a:r>
              <a:rPr sz="1800" b="1" spc="-30" dirty="0">
                <a:latin typeface="Arial"/>
                <a:cs typeface="Arial"/>
              </a:rPr>
              <a:t> </a:t>
            </a:r>
            <a:r>
              <a:rPr sz="1800" b="1" dirty="0">
                <a:latin typeface="Arial"/>
                <a:cs typeface="Arial"/>
              </a:rPr>
              <a:t>the</a:t>
            </a:r>
            <a:r>
              <a:rPr sz="1800" b="1" spc="-35" dirty="0">
                <a:latin typeface="Arial"/>
                <a:cs typeface="Arial"/>
              </a:rPr>
              <a:t> </a:t>
            </a:r>
            <a:r>
              <a:rPr sz="1800" b="1" dirty="0">
                <a:latin typeface="Arial"/>
                <a:cs typeface="Arial"/>
              </a:rPr>
              <a:t>bottom</a:t>
            </a:r>
            <a:endParaRPr sz="1800">
              <a:latin typeface="Arial"/>
              <a:cs typeface="Arial"/>
            </a:endParaRPr>
          </a:p>
          <a:p>
            <a:pPr marL="2082800">
              <a:lnSpc>
                <a:spcPct val="100000"/>
              </a:lnSpc>
              <a:spcBef>
                <a:spcPts val="425"/>
              </a:spcBef>
            </a:pPr>
            <a:r>
              <a:rPr sz="1400" b="1" spc="-15" dirty="0">
                <a:latin typeface="Arial"/>
                <a:cs typeface="Arial"/>
              </a:rPr>
              <a:t>Reference</a:t>
            </a:r>
            <a:r>
              <a:rPr sz="1400" b="1" spc="-85" dirty="0">
                <a:latin typeface="Arial"/>
                <a:cs typeface="Arial"/>
              </a:rPr>
              <a:t> </a:t>
            </a:r>
            <a:r>
              <a:rPr sz="1400" b="1" spc="-10" dirty="0">
                <a:latin typeface="Arial"/>
                <a:cs typeface="Arial"/>
              </a:rPr>
              <a:t>string</a:t>
            </a:r>
            <a:endParaRPr sz="1400">
              <a:latin typeface="Arial"/>
              <a:cs typeface="Arial"/>
            </a:endParaRPr>
          </a:p>
          <a:p>
            <a:pPr marL="2082800">
              <a:lnSpc>
                <a:spcPct val="100000"/>
              </a:lnSpc>
              <a:spcBef>
                <a:spcPts val="25"/>
              </a:spcBef>
              <a:tabLst>
                <a:tab pos="2454910" algn="l"/>
                <a:tab pos="2841625" algn="l"/>
                <a:tab pos="3216910" algn="l"/>
                <a:tab pos="3591560" algn="l"/>
                <a:tab pos="3975735" algn="l"/>
                <a:tab pos="4351020" algn="l"/>
                <a:tab pos="4723130" algn="l"/>
                <a:tab pos="5110480" algn="l"/>
                <a:tab pos="5481955" algn="l"/>
                <a:tab pos="5857240" algn="l"/>
                <a:tab pos="6244590" algn="l"/>
                <a:tab pos="6616700" algn="l"/>
              </a:tabLst>
            </a:pPr>
            <a:r>
              <a:rPr sz="1400" b="1" spc="-5" dirty="0">
                <a:latin typeface="Arial"/>
                <a:cs typeface="Arial"/>
              </a:rPr>
              <a:t>4	7	0	7	1	0	1	2	1	2	7	1	2</a:t>
            </a:r>
            <a:endParaRPr sz="14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15823"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5" name="object 5"/>
          <p:cNvSpPr txBox="1">
            <a:spLocks noGrp="1"/>
          </p:cNvSpPr>
          <p:nvPr>
            <p:ph type="title"/>
          </p:nvPr>
        </p:nvSpPr>
        <p:spPr>
          <a:xfrm>
            <a:off x="1632966" y="281685"/>
            <a:ext cx="5662295" cy="391160"/>
          </a:xfrm>
          <a:prstGeom prst="rect">
            <a:avLst/>
          </a:prstGeom>
        </p:spPr>
        <p:txBody>
          <a:bodyPr vert="horz" wrap="square" lIns="0" tIns="12700" rIns="0" bIns="0" rtlCol="0">
            <a:spAutoFit/>
          </a:bodyPr>
          <a:lstStyle/>
          <a:p>
            <a:pPr marL="12700">
              <a:lnSpc>
                <a:spcPct val="100000"/>
              </a:lnSpc>
              <a:spcBef>
                <a:spcPts val="100"/>
              </a:spcBef>
              <a:tabLst>
                <a:tab pos="1555115" algn="l"/>
              </a:tabLst>
            </a:pPr>
            <a:r>
              <a:rPr u="sng" spc="-5" dirty="0"/>
              <a:t>MEMORY	</a:t>
            </a:r>
            <a:r>
              <a:rPr u="sng" spc="-15" dirty="0"/>
              <a:t>MANAGEMENT HARDWARE</a:t>
            </a:r>
          </a:p>
        </p:txBody>
      </p:sp>
      <p:sp>
        <p:nvSpPr>
          <p:cNvPr id="6" name="object 6"/>
          <p:cNvSpPr txBox="1"/>
          <p:nvPr/>
        </p:nvSpPr>
        <p:spPr>
          <a:xfrm>
            <a:off x="1676400" y="4648200"/>
            <a:ext cx="942340" cy="436245"/>
          </a:xfrm>
          <a:prstGeom prst="rect">
            <a:avLst/>
          </a:prstGeom>
          <a:ln w="24384">
            <a:solidFill>
              <a:srgbClr val="000000"/>
            </a:solidFill>
          </a:ln>
        </p:spPr>
        <p:txBody>
          <a:bodyPr vert="horz" wrap="square" lIns="0" tIns="118745" rIns="0" bIns="0" rtlCol="0">
            <a:spAutoFit/>
          </a:bodyPr>
          <a:lstStyle/>
          <a:p>
            <a:pPr marL="119380">
              <a:lnSpc>
                <a:spcPct val="100000"/>
              </a:lnSpc>
              <a:spcBef>
                <a:spcPts val="935"/>
              </a:spcBef>
            </a:pPr>
            <a:r>
              <a:rPr sz="1100" b="1" spc="-5" dirty="0">
                <a:latin typeface="Arial"/>
                <a:cs typeface="Arial"/>
              </a:rPr>
              <a:t>Subroutine</a:t>
            </a:r>
            <a:endParaRPr sz="1100">
              <a:latin typeface="Arial"/>
              <a:cs typeface="Arial"/>
            </a:endParaRPr>
          </a:p>
        </p:txBody>
      </p:sp>
      <p:sp>
        <p:nvSpPr>
          <p:cNvPr id="7" name="object 7"/>
          <p:cNvSpPr txBox="1"/>
          <p:nvPr/>
        </p:nvSpPr>
        <p:spPr>
          <a:xfrm>
            <a:off x="3118104" y="4431791"/>
            <a:ext cx="634365" cy="323215"/>
          </a:xfrm>
          <a:prstGeom prst="rect">
            <a:avLst/>
          </a:prstGeom>
          <a:ln w="24383">
            <a:solidFill>
              <a:srgbClr val="000000"/>
            </a:solidFill>
          </a:ln>
        </p:spPr>
        <p:txBody>
          <a:bodyPr vert="horz" wrap="square" lIns="0" tIns="73025" rIns="0" bIns="0" rtlCol="0">
            <a:spAutoFit/>
          </a:bodyPr>
          <a:lstStyle/>
          <a:p>
            <a:pPr marL="165100">
              <a:lnSpc>
                <a:spcPct val="100000"/>
              </a:lnSpc>
              <a:spcBef>
                <a:spcPts val="575"/>
              </a:spcBef>
            </a:pPr>
            <a:r>
              <a:rPr sz="1100" b="1" dirty="0">
                <a:latin typeface="Arial"/>
                <a:cs typeface="Arial"/>
              </a:rPr>
              <a:t>Stack</a:t>
            </a:r>
            <a:endParaRPr sz="1100">
              <a:latin typeface="Arial"/>
              <a:cs typeface="Arial"/>
            </a:endParaRPr>
          </a:p>
        </p:txBody>
      </p:sp>
      <p:sp>
        <p:nvSpPr>
          <p:cNvPr id="8" name="object 8"/>
          <p:cNvSpPr txBox="1"/>
          <p:nvPr/>
        </p:nvSpPr>
        <p:spPr>
          <a:xfrm>
            <a:off x="1548383" y="5309615"/>
            <a:ext cx="609600" cy="390525"/>
          </a:xfrm>
          <a:prstGeom prst="rect">
            <a:avLst/>
          </a:prstGeom>
          <a:ln w="24384">
            <a:solidFill>
              <a:srgbClr val="000000"/>
            </a:solidFill>
          </a:ln>
        </p:spPr>
        <p:txBody>
          <a:bodyPr vert="horz" wrap="square" lIns="0" tIns="120015" rIns="0" bIns="0" rtlCol="0">
            <a:spAutoFit/>
          </a:bodyPr>
          <a:lstStyle/>
          <a:p>
            <a:pPr marL="118745">
              <a:lnSpc>
                <a:spcPct val="100000"/>
              </a:lnSpc>
              <a:spcBef>
                <a:spcPts val="945"/>
              </a:spcBef>
            </a:pPr>
            <a:r>
              <a:rPr sz="1100" b="1" dirty="0">
                <a:latin typeface="Arial"/>
                <a:cs typeface="Arial"/>
              </a:rPr>
              <a:t>SQRT</a:t>
            </a:r>
            <a:endParaRPr sz="1100">
              <a:latin typeface="Arial"/>
              <a:cs typeface="Arial"/>
            </a:endParaRPr>
          </a:p>
        </p:txBody>
      </p:sp>
      <p:sp>
        <p:nvSpPr>
          <p:cNvPr id="9" name="object 9"/>
          <p:cNvSpPr txBox="1"/>
          <p:nvPr/>
        </p:nvSpPr>
        <p:spPr>
          <a:xfrm>
            <a:off x="2615183" y="5458967"/>
            <a:ext cx="866140" cy="448309"/>
          </a:xfrm>
          <a:prstGeom prst="rect">
            <a:avLst/>
          </a:prstGeom>
          <a:ln w="24383">
            <a:solidFill>
              <a:srgbClr val="000000"/>
            </a:solidFill>
          </a:ln>
        </p:spPr>
        <p:txBody>
          <a:bodyPr vert="horz" wrap="square" lIns="0" tIns="83185" rIns="0" bIns="0" rtlCol="0">
            <a:spAutoFit/>
          </a:bodyPr>
          <a:lstStyle/>
          <a:p>
            <a:pPr marL="43815" algn="ctr">
              <a:lnSpc>
                <a:spcPts val="1310"/>
              </a:lnSpc>
              <a:spcBef>
                <a:spcPts val="655"/>
              </a:spcBef>
            </a:pPr>
            <a:r>
              <a:rPr sz="1100" b="1" spc="-10" dirty="0">
                <a:latin typeface="Arial"/>
                <a:cs typeface="Arial"/>
              </a:rPr>
              <a:t>Main</a:t>
            </a:r>
            <a:endParaRPr sz="1100">
              <a:latin typeface="Arial"/>
              <a:cs typeface="Arial"/>
            </a:endParaRPr>
          </a:p>
          <a:p>
            <a:pPr marL="58419" algn="ctr">
              <a:lnSpc>
                <a:spcPts val="1310"/>
              </a:lnSpc>
            </a:pPr>
            <a:r>
              <a:rPr sz="1100" b="1" dirty="0">
                <a:latin typeface="Arial"/>
                <a:cs typeface="Arial"/>
              </a:rPr>
              <a:t>Program</a:t>
            </a:r>
            <a:endParaRPr sz="1100">
              <a:latin typeface="Arial"/>
              <a:cs typeface="Arial"/>
            </a:endParaRPr>
          </a:p>
        </p:txBody>
      </p:sp>
      <p:sp>
        <p:nvSpPr>
          <p:cNvPr id="10" name="object 10"/>
          <p:cNvSpPr txBox="1"/>
          <p:nvPr/>
        </p:nvSpPr>
        <p:spPr>
          <a:xfrm>
            <a:off x="3358896" y="4940808"/>
            <a:ext cx="896619" cy="384175"/>
          </a:xfrm>
          <a:prstGeom prst="rect">
            <a:avLst/>
          </a:prstGeom>
          <a:ln w="24383">
            <a:solidFill>
              <a:srgbClr val="000000"/>
            </a:solidFill>
          </a:ln>
        </p:spPr>
        <p:txBody>
          <a:bodyPr vert="horz" wrap="square" lIns="0" tIns="44450" rIns="0" bIns="0" rtlCol="0">
            <a:spAutoFit/>
          </a:bodyPr>
          <a:lstStyle/>
          <a:p>
            <a:pPr marL="271145" marR="187960" indent="-70485">
              <a:lnSpc>
                <a:spcPts val="1300"/>
              </a:lnSpc>
              <a:spcBef>
                <a:spcPts val="350"/>
              </a:spcBef>
            </a:pPr>
            <a:r>
              <a:rPr sz="1100" b="1" spc="5" dirty="0">
                <a:latin typeface="Arial"/>
                <a:cs typeface="Arial"/>
              </a:rPr>
              <a:t>S</a:t>
            </a:r>
            <a:r>
              <a:rPr sz="1100" b="1" spc="-40" dirty="0">
                <a:latin typeface="Arial"/>
                <a:cs typeface="Arial"/>
              </a:rPr>
              <a:t>y</a:t>
            </a:r>
            <a:r>
              <a:rPr sz="1100" b="1" spc="-25" dirty="0">
                <a:latin typeface="Arial"/>
                <a:cs typeface="Arial"/>
              </a:rPr>
              <a:t>m</a:t>
            </a:r>
            <a:r>
              <a:rPr sz="1100" b="1" dirty="0">
                <a:latin typeface="Arial"/>
                <a:cs typeface="Arial"/>
              </a:rPr>
              <a:t>b</a:t>
            </a:r>
            <a:r>
              <a:rPr sz="1100" b="1" spc="-10" dirty="0">
                <a:latin typeface="Arial"/>
                <a:cs typeface="Arial"/>
              </a:rPr>
              <a:t>o</a:t>
            </a:r>
            <a:r>
              <a:rPr sz="1100" b="1" dirty="0">
                <a:latin typeface="Arial"/>
                <a:cs typeface="Arial"/>
              </a:rPr>
              <a:t>l  Table</a:t>
            </a:r>
            <a:endParaRPr sz="1100">
              <a:latin typeface="Arial"/>
              <a:cs typeface="Arial"/>
            </a:endParaRPr>
          </a:p>
        </p:txBody>
      </p:sp>
      <p:sp>
        <p:nvSpPr>
          <p:cNvPr id="11" name="object 11"/>
          <p:cNvSpPr/>
          <p:nvPr/>
        </p:nvSpPr>
        <p:spPr>
          <a:xfrm>
            <a:off x="1115567" y="4194047"/>
            <a:ext cx="3365500" cy="1941830"/>
          </a:xfrm>
          <a:custGeom>
            <a:avLst/>
            <a:gdLst/>
            <a:ahLst/>
            <a:cxnLst/>
            <a:rect l="l" t="t" r="r" b="b"/>
            <a:pathLst>
              <a:path w="3365500" h="1941829">
                <a:moveTo>
                  <a:pt x="0" y="970660"/>
                </a:moveTo>
                <a:lnTo>
                  <a:pt x="4229" y="901445"/>
                </a:lnTo>
                <a:lnTo>
                  <a:pt x="16700" y="833374"/>
                </a:lnTo>
                <a:lnTo>
                  <a:pt x="37160" y="766826"/>
                </a:lnTo>
                <a:lnTo>
                  <a:pt x="65316" y="701928"/>
                </a:lnTo>
                <a:lnTo>
                  <a:pt x="100863" y="638937"/>
                </a:lnTo>
                <a:lnTo>
                  <a:pt x="143535" y="577722"/>
                </a:lnTo>
                <a:lnTo>
                  <a:pt x="167512" y="548004"/>
                </a:lnTo>
                <a:lnTo>
                  <a:pt x="193040" y="518794"/>
                </a:lnTo>
                <a:lnTo>
                  <a:pt x="220218" y="490219"/>
                </a:lnTo>
                <a:lnTo>
                  <a:pt x="249047" y="462152"/>
                </a:lnTo>
                <a:lnTo>
                  <a:pt x="279526" y="434720"/>
                </a:lnTo>
                <a:lnTo>
                  <a:pt x="311403" y="407924"/>
                </a:lnTo>
                <a:lnTo>
                  <a:pt x="344804" y="381762"/>
                </a:lnTo>
                <a:lnTo>
                  <a:pt x="379729" y="356362"/>
                </a:lnTo>
                <a:lnTo>
                  <a:pt x="416051" y="331596"/>
                </a:lnTo>
                <a:lnTo>
                  <a:pt x="453770" y="307594"/>
                </a:lnTo>
                <a:lnTo>
                  <a:pt x="492759" y="284352"/>
                </a:lnTo>
                <a:lnTo>
                  <a:pt x="533145" y="261746"/>
                </a:lnTo>
                <a:lnTo>
                  <a:pt x="574801" y="240029"/>
                </a:lnTo>
                <a:lnTo>
                  <a:pt x="617727" y="219075"/>
                </a:lnTo>
                <a:lnTo>
                  <a:pt x="661796" y="199008"/>
                </a:lnTo>
                <a:lnTo>
                  <a:pt x="707136" y="179704"/>
                </a:lnTo>
                <a:lnTo>
                  <a:pt x="753490" y="161289"/>
                </a:lnTo>
                <a:lnTo>
                  <a:pt x="800988" y="143763"/>
                </a:lnTo>
                <a:lnTo>
                  <a:pt x="849630" y="127126"/>
                </a:lnTo>
                <a:lnTo>
                  <a:pt x="899287" y="111378"/>
                </a:lnTo>
                <a:lnTo>
                  <a:pt x="949832" y="96646"/>
                </a:lnTo>
                <a:lnTo>
                  <a:pt x="1001394" y="82803"/>
                </a:lnTo>
                <a:lnTo>
                  <a:pt x="1053973" y="69976"/>
                </a:lnTo>
                <a:lnTo>
                  <a:pt x="1107313" y="58165"/>
                </a:lnTo>
                <a:lnTo>
                  <a:pt x="1161542" y="47370"/>
                </a:lnTo>
                <a:lnTo>
                  <a:pt x="1216659" y="37718"/>
                </a:lnTo>
                <a:lnTo>
                  <a:pt x="1272539" y="28956"/>
                </a:lnTo>
                <a:lnTo>
                  <a:pt x="1329182" y="21462"/>
                </a:lnTo>
                <a:lnTo>
                  <a:pt x="1386458" y="14985"/>
                </a:lnTo>
                <a:lnTo>
                  <a:pt x="1444498" y="9651"/>
                </a:lnTo>
                <a:lnTo>
                  <a:pt x="1503045" y="5460"/>
                </a:lnTo>
                <a:lnTo>
                  <a:pt x="1562354" y="2412"/>
                </a:lnTo>
                <a:lnTo>
                  <a:pt x="1622170" y="634"/>
                </a:lnTo>
                <a:lnTo>
                  <a:pt x="1682495" y="0"/>
                </a:lnTo>
                <a:lnTo>
                  <a:pt x="1742820" y="634"/>
                </a:lnTo>
                <a:lnTo>
                  <a:pt x="1802638" y="2412"/>
                </a:lnTo>
                <a:lnTo>
                  <a:pt x="1861946" y="5460"/>
                </a:lnTo>
                <a:lnTo>
                  <a:pt x="1920494" y="9651"/>
                </a:lnTo>
                <a:lnTo>
                  <a:pt x="1978533" y="14985"/>
                </a:lnTo>
                <a:lnTo>
                  <a:pt x="2035809" y="21462"/>
                </a:lnTo>
                <a:lnTo>
                  <a:pt x="2092452" y="28956"/>
                </a:lnTo>
                <a:lnTo>
                  <a:pt x="2148332" y="37718"/>
                </a:lnTo>
                <a:lnTo>
                  <a:pt x="2203449" y="47370"/>
                </a:lnTo>
                <a:lnTo>
                  <a:pt x="2257679" y="58165"/>
                </a:lnTo>
                <a:lnTo>
                  <a:pt x="2311019" y="69976"/>
                </a:lnTo>
                <a:lnTo>
                  <a:pt x="2363597" y="82803"/>
                </a:lnTo>
                <a:lnTo>
                  <a:pt x="2415159" y="96646"/>
                </a:lnTo>
                <a:lnTo>
                  <a:pt x="2465705" y="111378"/>
                </a:lnTo>
                <a:lnTo>
                  <a:pt x="2515361" y="127126"/>
                </a:lnTo>
                <a:lnTo>
                  <a:pt x="2564003" y="143763"/>
                </a:lnTo>
                <a:lnTo>
                  <a:pt x="2611501" y="161289"/>
                </a:lnTo>
                <a:lnTo>
                  <a:pt x="2657856" y="179704"/>
                </a:lnTo>
                <a:lnTo>
                  <a:pt x="2703195" y="199008"/>
                </a:lnTo>
                <a:lnTo>
                  <a:pt x="2747264" y="219075"/>
                </a:lnTo>
                <a:lnTo>
                  <a:pt x="2790190" y="240029"/>
                </a:lnTo>
                <a:lnTo>
                  <a:pt x="2831846" y="261746"/>
                </a:lnTo>
                <a:lnTo>
                  <a:pt x="2872232" y="284352"/>
                </a:lnTo>
                <a:lnTo>
                  <a:pt x="2911221" y="307594"/>
                </a:lnTo>
                <a:lnTo>
                  <a:pt x="2948940" y="331596"/>
                </a:lnTo>
                <a:lnTo>
                  <a:pt x="2985261" y="356362"/>
                </a:lnTo>
                <a:lnTo>
                  <a:pt x="3020186" y="381762"/>
                </a:lnTo>
                <a:lnTo>
                  <a:pt x="3053587" y="407924"/>
                </a:lnTo>
                <a:lnTo>
                  <a:pt x="3085465" y="434720"/>
                </a:lnTo>
                <a:lnTo>
                  <a:pt x="3115945" y="462152"/>
                </a:lnTo>
                <a:lnTo>
                  <a:pt x="3144773" y="490219"/>
                </a:lnTo>
                <a:lnTo>
                  <a:pt x="3171952" y="518794"/>
                </a:lnTo>
                <a:lnTo>
                  <a:pt x="3197479" y="548004"/>
                </a:lnTo>
                <a:lnTo>
                  <a:pt x="3221482" y="577722"/>
                </a:lnTo>
                <a:lnTo>
                  <a:pt x="3264154" y="638937"/>
                </a:lnTo>
                <a:lnTo>
                  <a:pt x="3299714" y="701928"/>
                </a:lnTo>
                <a:lnTo>
                  <a:pt x="3327780" y="766826"/>
                </a:lnTo>
                <a:lnTo>
                  <a:pt x="3348228" y="833374"/>
                </a:lnTo>
                <a:lnTo>
                  <a:pt x="3360801" y="901445"/>
                </a:lnTo>
                <a:lnTo>
                  <a:pt x="3364992" y="970660"/>
                </a:lnTo>
                <a:lnTo>
                  <a:pt x="3363976" y="1005585"/>
                </a:lnTo>
                <a:lnTo>
                  <a:pt x="3355594" y="1074292"/>
                </a:lnTo>
                <a:lnTo>
                  <a:pt x="3339083" y="1141602"/>
                </a:lnTo>
                <a:lnTo>
                  <a:pt x="3314700" y="1207261"/>
                </a:lnTo>
                <a:lnTo>
                  <a:pt x="3282823" y="1271270"/>
                </a:lnTo>
                <a:lnTo>
                  <a:pt x="3243707" y="1333373"/>
                </a:lnTo>
                <a:lnTo>
                  <a:pt x="3197479" y="1393443"/>
                </a:lnTo>
                <a:lnTo>
                  <a:pt x="3171952" y="1422692"/>
                </a:lnTo>
                <a:lnTo>
                  <a:pt x="3144773" y="1451330"/>
                </a:lnTo>
                <a:lnTo>
                  <a:pt x="3115945" y="1479372"/>
                </a:lnTo>
                <a:lnTo>
                  <a:pt x="3085465" y="1506791"/>
                </a:lnTo>
                <a:lnTo>
                  <a:pt x="3053587" y="1533575"/>
                </a:lnTo>
                <a:lnTo>
                  <a:pt x="3020186" y="1559712"/>
                </a:lnTo>
                <a:lnTo>
                  <a:pt x="2985261" y="1585150"/>
                </a:lnTo>
                <a:lnTo>
                  <a:pt x="2948940" y="1609902"/>
                </a:lnTo>
                <a:lnTo>
                  <a:pt x="2911221" y="1633943"/>
                </a:lnTo>
                <a:lnTo>
                  <a:pt x="2872232" y="1657235"/>
                </a:lnTo>
                <a:lnTo>
                  <a:pt x="2831846" y="1679765"/>
                </a:lnTo>
                <a:lnTo>
                  <a:pt x="2790190" y="1701520"/>
                </a:lnTo>
                <a:lnTo>
                  <a:pt x="2747264" y="1722462"/>
                </a:lnTo>
                <a:lnTo>
                  <a:pt x="2703195" y="1742592"/>
                </a:lnTo>
                <a:lnTo>
                  <a:pt x="2657856" y="1761883"/>
                </a:lnTo>
                <a:lnTo>
                  <a:pt x="2611501" y="1780298"/>
                </a:lnTo>
                <a:lnTo>
                  <a:pt x="2564003" y="1797837"/>
                </a:lnTo>
                <a:lnTo>
                  <a:pt x="2515361" y="1814474"/>
                </a:lnTo>
                <a:lnTo>
                  <a:pt x="2465705" y="1830184"/>
                </a:lnTo>
                <a:lnTo>
                  <a:pt x="2415159" y="1844954"/>
                </a:lnTo>
                <a:lnTo>
                  <a:pt x="2363597" y="1858759"/>
                </a:lnTo>
                <a:lnTo>
                  <a:pt x="2311019" y="1871573"/>
                </a:lnTo>
                <a:lnTo>
                  <a:pt x="2257679" y="1883371"/>
                </a:lnTo>
                <a:lnTo>
                  <a:pt x="2203449" y="1894154"/>
                </a:lnTo>
                <a:lnTo>
                  <a:pt x="2148332" y="1903895"/>
                </a:lnTo>
                <a:lnTo>
                  <a:pt x="2092452" y="1912556"/>
                </a:lnTo>
                <a:lnTo>
                  <a:pt x="2035809" y="1920125"/>
                </a:lnTo>
                <a:lnTo>
                  <a:pt x="1978533" y="1926602"/>
                </a:lnTo>
                <a:lnTo>
                  <a:pt x="1920494" y="1931936"/>
                </a:lnTo>
                <a:lnTo>
                  <a:pt x="1861946" y="1936127"/>
                </a:lnTo>
                <a:lnTo>
                  <a:pt x="1802638" y="1939137"/>
                </a:lnTo>
                <a:lnTo>
                  <a:pt x="1742820" y="1940966"/>
                </a:lnTo>
                <a:lnTo>
                  <a:pt x="1682495" y="1941576"/>
                </a:lnTo>
                <a:lnTo>
                  <a:pt x="1622170" y="1940966"/>
                </a:lnTo>
                <a:lnTo>
                  <a:pt x="1562354" y="1939137"/>
                </a:lnTo>
                <a:lnTo>
                  <a:pt x="1503045" y="1936127"/>
                </a:lnTo>
                <a:lnTo>
                  <a:pt x="1444498" y="1931936"/>
                </a:lnTo>
                <a:lnTo>
                  <a:pt x="1386458" y="1926602"/>
                </a:lnTo>
                <a:lnTo>
                  <a:pt x="1329182" y="1920125"/>
                </a:lnTo>
                <a:lnTo>
                  <a:pt x="1272539" y="1912556"/>
                </a:lnTo>
                <a:lnTo>
                  <a:pt x="1216659" y="1903895"/>
                </a:lnTo>
                <a:lnTo>
                  <a:pt x="1161542" y="1894154"/>
                </a:lnTo>
                <a:lnTo>
                  <a:pt x="1107313" y="1883371"/>
                </a:lnTo>
                <a:lnTo>
                  <a:pt x="1053973" y="1871573"/>
                </a:lnTo>
                <a:lnTo>
                  <a:pt x="1001394" y="1858759"/>
                </a:lnTo>
                <a:lnTo>
                  <a:pt x="949832" y="1844954"/>
                </a:lnTo>
                <a:lnTo>
                  <a:pt x="899287" y="1830184"/>
                </a:lnTo>
                <a:lnTo>
                  <a:pt x="849630" y="1814474"/>
                </a:lnTo>
                <a:lnTo>
                  <a:pt x="800988" y="1797837"/>
                </a:lnTo>
                <a:lnTo>
                  <a:pt x="753490" y="1780298"/>
                </a:lnTo>
                <a:lnTo>
                  <a:pt x="707136" y="1761883"/>
                </a:lnTo>
                <a:lnTo>
                  <a:pt x="661796" y="1742592"/>
                </a:lnTo>
                <a:lnTo>
                  <a:pt x="617727" y="1722462"/>
                </a:lnTo>
                <a:lnTo>
                  <a:pt x="574801" y="1701520"/>
                </a:lnTo>
                <a:lnTo>
                  <a:pt x="533145" y="1679765"/>
                </a:lnTo>
                <a:lnTo>
                  <a:pt x="492759" y="1657235"/>
                </a:lnTo>
                <a:lnTo>
                  <a:pt x="453770" y="1633943"/>
                </a:lnTo>
                <a:lnTo>
                  <a:pt x="416051" y="1609902"/>
                </a:lnTo>
                <a:lnTo>
                  <a:pt x="379729" y="1585150"/>
                </a:lnTo>
                <a:lnTo>
                  <a:pt x="344804" y="1559712"/>
                </a:lnTo>
                <a:lnTo>
                  <a:pt x="311403" y="1533575"/>
                </a:lnTo>
                <a:lnTo>
                  <a:pt x="279526" y="1506791"/>
                </a:lnTo>
                <a:lnTo>
                  <a:pt x="249047" y="1479372"/>
                </a:lnTo>
                <a:lnTo>
                  <a:pt x="220218" y="1451330"/>
                </a:lnTo>
                <a:lnTo>
                  <a:pt x="193040" y="1422692"/>
                </a:lnTo>
                <a:lnTo>
                  <a:pt x="167512" y="1393443"/>
                </a:lnTo>
                <a:lnTo>
                  <a:pt x="143535" y="1363726"/>
                </a:lnTo>
                <a:lnTo>
                  <a:pt x="100863" y="1302639"/>
                </a:lnTo>
                <a:lnTo>
                  <a:pt x="65316" y="1239520"/>
                </a:lnTo>
                <a:lnTo>
                  <a:pt x="37160" y="1174623"/>
                </a:lnTo>
                <a:lnTo>
                  <a:pt x="16700" y="1108074"/>
                </a:lnTo>
                <a:lnTo>
                  <a:pt x="4229" y="1040002"/>
                </a:lnTo>
                <a:lnTo>
                  <a:pt x="0" y="970660"/>
                </a:lnTo>
                <a:close/>
              </a:path>
            </a:pathLst>
          </a:custGeom>
          <a:ln w="24384">
            <a:solidFill>
              <a:srgbClr val="000000"/>
            </a:solidFill>
          </a:ln>
        </p:spPr>
        <p:txBody>
          <a:bodyPr wrap="square" lIns="0" tIns="0" rIns="0" bIns="0" rtlCol="0"/>
          <a:lstStyle/>
          <a:p>
            <a:endParaRPr/>
          </a:p>
        </p:txBody>
      </p:sp>
      <p:sp>
        <p:nvSpPr>
          <p:cNvPr id="12" name="object 12"/>
          <p:cNvSpPr txBox="1"/>
          <p:nvPr/>
        </p:nvSpPr>
        <p:spPr>
          <a:xfrm>
            <a:off x="204927" y="782269"/>
            <a:ext cx="6603365" cy="3359150"/>
          </a:xfrm>
          <a:prstGeom prst="rect">
            <a:avLst/>
          </a:prstGeom>
        </p:spPr>
        <p:txBody>
          <a:bodyPr vert="horz" wrap="square" lIns="0" tIns="12700" rIns="0" bIns="0" rtlCol="0">
            <a:spAutoFit/>
          </a:bodyPr>
          <a:lstStyle/>
          <a:p>
            <a:pPr marL="94615">
              <a:lnSpc>
                <a:spcPct val="100000"/>
              </a:lnSpc>
              <a:spcBef>
                <a:spcPts val="100"/>
              </a:spcBef>
            </a:pPr>
            <a:r>
              <a:rPr sz="1800" b="1" dirty="0">
                <a:latin typeface="Arial"/>
                <a:cs typeface="Arial"/>
              </a:rPr>
              <a:t>Basic</a:t>
            </a:r>
            <a:r>
              <a:rPr sz="1800" b="1" spc="-75" dirty="0">
                <a:latin typeface="Arial"/>
                <a:cs typeface="Arial"/>
              </a:rPr>
              <a:t> </a:t>
            </a:r>
            <a:r>
              <a:rPr sz="1800" b="1" dirty="0">
                <a:latin typeface="Arial"/>
                <a:cs typeface="Arial"/>
              </a:rPr>
              <a:t>Functions</a:t>
            </a:r>
            <a:r>
              <a:rPr sz="1800" b="1" spc="-105" dirty="0">
                <a:latin typeface="Arial"/>
                <a:cs typeface="Arial"/>
              </a:rPr>
              <a:t> </a:t>
            </a:r>
            <a:r>
              <a:rPr sz="1800" b="1" dirty="0">
                <a:latin typeface="Arial"/>
                <a:cs typeface="Arial"/>
              </a:rPr>
              <a:t>of</a:t>
            </a:r>
            <a:r>
              <a:rPr sz="1800" b="1" spc="-10" dirty="0">
                <a:latin typeface="Arial"/>
                <a:cs typeface="Arial"/>
              </a:rPr>
              <a:t> </a:t>
            </a:r>
            <a:r>
              <a:rPr sz="1800" b="1" spc="10" dirty="0">
                <a:latin typeface="Arial"/>
                <a:cs typeface="Arial"/>
              </a:rPr>
              <a:t>MM</a:t>
            </a:r>
            <a:endParaRPr sz="1800">
              <a:latin typeface="Arial"/>
              <a:cs typeface="Arial"/>
            </a:endParaRPr>
          </a:p>
          <a:p>
            <a:pPr marL="615950" indent="-140970">
              <a:lnSpc>
                <a:spcPct val="100000"/>
              </a:lnSpc>
              <a:spcBef>
                <a:spcPts val="5"/>
              </a:spcBef>
              <a:buFont typeface="Arial MT"/>
              <a:buChar char="-"/>
              <a:tabLst>
                <a:tab pos="616585" algn="l"/>
              </a:tabLst>
            </a:pPr>
            <a:r>
              <a:rPr sz="1800" b="1" i="1" dirty="0">
                <a:latin typeface="Arial"/>
                <a:cs typeface="Arial"/>
              </a:rPr>
              <a:t>Dynamic</a:t>
            </a:r>
            <a:r>
              <a:rPr sz="1800" b="1" i="1" spc="-35" dirty="0">
                <a:latin typeface="Arial"/>
                <a:cs typeface="Arial"/>
              </a:rPr>
              <a:t> </a:t>
            </a:r>
            <a:r>
              <a:rPr sz="1800" b="1" i="1" dirty="0">
                <a:latin typeface="Arial"/>
                <a:cs typeface="Arial"/>
              </a:rPr>
              <a:t>Storage</a:t>
            </a:r>
            <a:r>
              <a:rPr sz="1800" b="1" i="1" spc="-45" dirty="0">
                <a:latin typeface="Arial"/>
                <a:cs typeface="Arial"/>
              </a:rPr>
              <a:t> </a:t>
            </a:r>
            <a:r>
              <a:rPr sz="1800" b="1" i="1" dirty="0">
                <a:latin typeface="Arial"/>
                <a:cs typeface="Arial"/>
              </a:rPr>
              <a:t>Relocation</a:t>
            </a:r>
            <a:r>
              <a:rPr sz="1800" b="1" i="1" spc="484" dirty="0">
                <a:latin typeface="Arial"/>
                <a:cs typeface="Arial"/>
              </a:rPr>
              <a:t> </a:t>
            </a:r>
            <a:r>
              <a:rPr sz="1800" b="1" dirty="0">
                <a:latin typeface="Arial"/>
                <a:cs typeface="Arial"/>
              </a:rPr>
              <a:t>-</a:t>
            </a:r>
            <a:r>
              <a:rPr sz="1800" b="1" spc="-20" dirty="0">
                <a:latin typeface="Arial"/>
                <a:cs typeface="Arial"/>
              </a:rPr>
              <a:t> </a:t>
            </a:r>
            <a:r>
              <a:rPr sz="1800" b="1" dirty="0">
                <a:latin typeface="Arial"/>
                <a:cs typeface="Arial"/>
              </a:rPr>
              <a:t>mapping</a:t>
            </a:r>
            <a:r>
              <a:rPr sz="1800" b="1" spc="-80" dirty="0">
                <a:latin typeface="Arial"/>
                <a:cs typeface="Arial"/>
              </a:rPr>
              <a:t> </a:t>
            </a:r>
            <a:r>
              <a:rPr sz="1800" b="1" dirty="0">
                <a:latin typeface="Arial"/>
                <a:cs typeface="Arial"/>
              </a:rPr>
              <a:t>logical</a:t>
            </a:r>
            <a:endParaRPr sz="1800">
              <a:latin typeface="Arial"/>
              <a:cs typeface="Arial"/>
            </a:endParaRPr>
          </a:p>
          <a:p>
            <a:pPr marL="857250">
              <a:lnSpc>
                <a:spcPct val="100000"/>
              </a:lnSpc>
              <a:spcBef>
                <a:spcPts val="95"/>
              </a:spcBef>
            </a:pPr>
            <a:r>
              <a:rPr sz="1800" b="1" dirty="0">
                <a:latin typeface="Arial"/>
                <a:cs typeface="Arial"/>
              </a:rPr>
              <a:t>memory</a:t>
            </a:r>
            <a:r>
              <a:rPr sz="1800" b="1" spc="-75" dirty="0">
                <a:latin typeface="Arial"/>
                <a:cs typeface="Arial"/>
              </a:rPr>
              <a:t> </a:t>
            </a:r>
            <a:r>
              <a:rPr sz="1800" b="1" dirty="0">
                <a:latin typeface="Arial"/>
                <a:cs typeface="Arial"/>
              </a:rPr>
              <a:t>references</a:t>
            </a:r>
            <a:r>
              <a:rPr sz="1800" b="1" spc="-55" dirty="0">
                <a:latin typeface="Arial"/>
                <a:cs typeface="Arial"/>
              </a:rPr>
              <a:t> </a:t>
            </a:r>
            <a:r>
              <a:rPr sz="1800" b="1" spc="-5" dirty="0">
                <a:latin typeface="Arial"/>
                <a:cs typeface="Arial"/>
              </a:rPr>
              <a:t>to</a:t>
            </a:r>
            <a:r>
              <a:rPr sz="1800" b="1" spc="-25" dirty="0">
                <a:latin typeface="Arial"/>
                <a:cs typeface="Arial"/>
              </a:rPr>
              <a:t> </a:t>
            </a:r>
            <a:r>
              <a:rPr sz="1800" b="1" spc="-10" dirty="0">
                <a:latin typeface="Arial"/>
                <a:cs typeface="Arial"/>
              </a:rPr>
              <a:t>physical</a:t>
            </a:r>
            <a:r>
              <a:rPr sz="1800" b="1" spc="30" dirty="0">
                <a:latin typeface="Arial"/>
                <a:cs typeface="Arial"/>
              </a:rPr>
              <a:t> </a:t>
            </a:r>
            <a:r>
              <a:rPr sz="1800" b="1" dirty="0">
                <a:latin typeface="Arial"/>
                <a:cs typeface="Arial"/>
              </a:rPr>
              <a:t>memory</a:t>
            </a:r>
            <a:r>
              <a:rPr sz="1800" b="1" spc="-65" dirty="0">
                <a:latin typeface="Arial"/>
                <a:cs typeface="Arial"/>
              </a:rPr>
              <a:t> </a:t>
            </a:r>
            <a:r>
              <a:rPr sz="1800" b="1" dirty="0">
                <a:latin typeface="Arial"/>
                <a:cs typeface="Arial"/>
              </a:rPr>
              <a:t>references</a:t>
            </a:r>
            <a:endParaRPr sz="1800">
              <a:latin typeface="Arial"/>
              <a:cs typeface="Arial"/>
            </a:endParaRPr>
          </a:p>
          <a:p>
            <a:pPr marL="857250" indent="-382270">
              <a:lnSpc>
                <a:spcPct val="100000"/>
              </a:lnSpc>
              <a:buFont typeface="Arial MT"/>
              <a:buChar char="-"/>
              <a:tabLst>
                <a:tab pos="856615" algn="l"/>
                <a:tab pos="857885" algn="l"/>
                <a:tab pos="3670935" algn="l"/>
              </a:tabLst>
            </a:pPr>
            <a:r>
              <a:rPr sz="1800" b="1" spc="-5" dirty="0">
                <a:latin typeface="Arial"/>
                <a:cs typeface="Arial"/>
              </a:rPr>
              <a:t>Provision</a:t>
            </a:r>
            <a:r>
              <a:rPr sz="1800" b="1" spc="30" dirty="0">
                <a:latin typeface="Arial"/>
                <a:cs typeface="Arial"/>
              </a:rPr>
              <a:t> </a:t>
            </a:r>
            <a:r>
              <a:rPr sz="1800" b="1" spc="-5" dirty="0">
                <a:latin typeface="Arial"/>
                <a:cs typeface="Arial"/>
              </a:rPr>
              <a:t>for </a:t>
            </a:r>
            <a:r>
              <a:rPr sz="1800" b="1" i="1" dirty="0">
                <a:latin typeface="Arial"/>
                <a:cs typeface="Arial"/>
              </a:rPr>
              <a:t>Sharing	</a:t>
            </a:r>
            <a:r>
              <a:rPr sz="1800" b="1" dirty="0">
                <a:latin typeface="Arial"/>
                <a:cs typeface="Arial"/>
              </a:rPr>
              <a:t>common</a:t>
            </a:r>
            <a:r>
              <a:rPr sz="1800" b="1" spc="-75" dirty="0">
                <a:latin typeface="Arial"/>
                <a:cs typeface="Arial"/>
              </a:rPr>
              <a:t> </a:t>
            </a:r>
            <a:r>
              <a:rPr sz="1800" b="1" spc="-5" dirty="0">
                <a:latin typeface="Arial"/>
                <a:cs typeface="Arial"/>
              </a:rPr>
              <a:t>information</a:t>
            </a:r>
            <a:endParaRPr sz="1800">
              <a:latin typeface="Arial"/>
              <a:cs typeface="Arial"/>
            </a:endParaRPr>
          </a:p>
          <a:p>
            <a:pPr marL="857250">
              <a:lnSpc>
                <a:spcPct val="100000"/>
              </a:lnSpc>
              <a:spcBef>
                <a:spcPts val="50"/>
              </a:spcBef>
            </a:pPr>
            <a:r>
              <a:rPr sz="1800" b="1" dirty="0">
                <a:latin typeface="Arial"/>
                <a:cs typeface="Arial"/>
              </a:rPr>
              <a:t>stored</a:t>
            </a:r>
            <a:r>
              <a:rPr sz="1800" b="1" spc="-30" dirty="0">
                <a:latin typeface="Arial"/>
                <a:cs typeface="Arial"/>
              </a:rPr>
              <a:t> </a:t>
            </a:r>
            <a:r>
              <a:rPr sz="1800" b="1" dirty="0">
                <a:latin typeface="Arial"/>
                <a:cs typeface="Arial"/>
              </a:rPr>
              <a:t>in</a:t>
            </a:r>
            <a:r>
              <a:rPr sz="1800" b="1" spc="-45" dirty="0">
                <a:latin typeface="Arial"/>
                <a:cs typeface="Arial"/>
              </a:rPr>
              <a:t> </a:t>
            </a:r>
            <a:r>
              <a:rPr sz="1800" b="1" dirty="0">
                <a:latin typeface="Arial"/>
                <a:cs typeface="Arial"/>
              </a:rPr>
              <a:t>memory</a:t>
            </a:r>
            <a:r>
              <a:rPr sz="1800" b="1" spc="-45" dirty="0">
                <a:latin typeface="Arial"/>
                <a:cs typeface="Arial"/>
              </a:rPr>
              <a:t> </a:t>
            </a:r>
            <a:r>
              <a:rPr sz="1800" b="1" dirty="0">
                <a:latin typeface="Arial"/>
                <a:cs typeface="Arial"/>
              </a:rPr>
              <a:t>by</a:t>
            </a:r>
            <a:r>
              <a:rPr sz="1800" b="1" spc="-50" dirty="0">
                <a:latin typeface="Arial"/>
                <a:cs typeface="Arial"/>
              </a:rPr>
              <a:t> </a:t>
            </a:r>
            <a:r>
              <a:rPr sz="1800" b="1" dirty="0">
                <a:latin typeface="Arial"/>
                <a:cs typeface="Arial"/>
              </a:rPr>
              <a:t>different</a:t>
            </a:r>
            <a:r>
              <a:rPr sz="1800" b="1" spc="-70" dirty="0">
                <a:latin typeface="Arial"/>
                <a:cs typeface="Arial"/>
              </a:rPr>
              <a:t> </a:t>
            </a:r>
            <a:r>
              <a:rPr sz="1800" b="1" dirty="0">
                <a:latin typeface="Arial"/>
                <a:cs typeface="Arial"/>
              </a:rPr>
              <a:t>users</a:t>
            </a:r>
            <a:endParaRPr sz="1800">
              <a:latin typeface="Arial"/>
              <a:cs typeface="Arial"/>
            </a:endParaRPr>
          </a:p>
          <a:p>
            <a:pPr marL="615950" indent="-140970">
              <a:lnSpc>
                <a:spcPct val="100000"/>
              </a:lnSpc>
              <a:spcBef>
                <a:spcPts val="75"/>
              </a:spcBef>
              <a:buFont typeface="Arial MT"/>
              <a:buChar char="-"/>
              <a:tabLst>
                <a:tab pos="616585" algn="l"/>
              </a:tabLst>
            </a:pPr>
            <a:r>
              <a:rPr sz="1800" b="1" i="1" dirty="0">
                <a:latin typeface="Arial"/>
                <a:cs typeface="Arial"/>
              </a:rPr>
              <a:t>Protection</a:t>
            </a:r>
            <a:r>
              <a:rPr sz="1800" b="1" i="1" spc="515" dirty="0">
                <a:latin typeface="Arial"/>
                <a:cs typeface="Arial"/>
              </a:rPr>
              <a:t> </a:t>
            </a:r>
            <a:r>
              <a:rPr sz="1800" b="1" dirty="0">
                <a:latin typeface="Arial"/>
                <a:cs typeface="Arial"/>
              </a:rPr>
              <a:t>of</a:t>
            </a:r>
            <a:r>
              <a:rPr sz="1800" b="1" spc="15" dirty="0">
                <a:latin typeface="Arial"/>
                <a:cs typeface="Arial"/>
              </a:rPr>
              <a:t> </a:t>
            </a:r>
            <a:r>
              <a:rPr sz="1800" b="1" spc="-5" dirty="0">
                <a:latin typeface="Arial"/>
                <a:cs typeface="Arial"/>
              </a:rPr>
              <a:t>information</a:t>
            </a:r>
            <a:r>
              <a:rPr sz="1800" b="1" spc="-60" dirty="0">
                <a:latin typeface="Arial"/>
                <a:cs typeface="Arial"/>
              </a:rPr>
              <a:t> </a:t>
            </a:r>
            <a:r>
              <a:rPr sz="1800" b="1" dirty="0">
                <a:latin typeface="Arial"/>
                <a:cs typeface="Arial"/>
              </a:rPr>
              <a:t>against</a:t>
            </a:r>
            <a:r>
              <a:rPr sz="1800" b="1" spc="-60" dirty="0">
                <a:latin typeface="Arial"/>
                <a:cs typeface="Arial"/>
              </a:rPr>
              <a:t> </a:t>
            </a:r>
            <a:r>
              <a:rPr sz="1800" b="1" dirty="0">
                <a:latin typeface="Arial"/>
                <a:cs typeface="Arial"/>
              </a:rPr>
              <a:t>unauthorized</a:t>
            </a:r>
            <a:r>
              <a:rPr sz="1800" b="1" spc="-40" dirty="0">
                <a:latin typeface="Arial"/>
                <a:cs typeface="Arial"/>
              </a:rPr>
              <a:t> </a:t>
            </a:r>
            <a:r>
              <a:rPr sz="1800" b="1" spc="-5" dirty="0">
                <a:latin typeface="Arial"/>
                <a:cs typeface="Arial"/>
              </a:rPr>
              <a:t>access</a:t>
            </a:r>
            <a:endParaRPr sz="1800">
              <a:latin typeface="Arial"/>
              <a:cs typeface="Arial"/>
            </a:endParaRPr>
          </a:p>
          <a:p>
            <a:pPr marL="36830">
              <a:lnSpc>
                <a:spcPts val="2115"/>
              </a:lnSpc>
              <a:spcBef>
                <a:spcPts val="790"/>
              </a:spcBef>
            </a:pPr>
            <a:r>
              <a:rPr sz="1800" b="1" dirty="0">
                <a:latin typeface="Arial"/>
                <a:cs typeface="Arial"/>
              </a:rPr>
              <a:t>Segmentation</a:t>
            </a:r>
            <a:endParaRPr sz="1800">
              <a:latin typeface="Arial"/>
              <a:cs typeface="Arial"/>
            </a:endParaRPr>
          </a:p>
          <a:p>
            <a:pPr marL="411480" marR="688340" indent="-399415">
              <a:lnSpc>
                <a:spcPts val="2180"/>
              </a:lnSpc>
              <a:spcBef>
                <a:spcPts val="10"/>
              </a:spcBef>
              <a:tabLst>
                <a:tab pos="411480" algn="l"/>
              </a:tabLst>
            </a:pPr>
            <a:r>
              <a:rPr sz="1800" dirty="0">
                <a:latin typeface="Arial MT"/>
                <a:cs typeface="Arial MT"/>
              </a:rPr>
              <a:t>-	</a:t>
            </a:r>
            <a:r>
              <a:rPr sz="1800" b="1" spc="-5" dirty="0">
                <a:latin typeface="Arial"/>
                <a:cs typeface="Arial"/>
              </a:rPr>
              <a:t>A</a:t>
            </a:r>
            <a:r>
              <a:rPr sz="1800" b="1" spc="-75" dirty="0">
                <a:latin typeface="Arial"/>
                <a:cs typeface="Arial"/>
              </a:rPr>
              <a:t> </a:t>
            </a:r>
            <a:r>
              <a:rPr sz="1800" b="1" dirty="0">
                <a:latin typeface="Arial"/>
                <a:cs typeface="Arial"/>
              </a:rPr>
              <a:t>segment</a:t>
            </a:r>
            <a:r>
              <a:rPr sz="1800" b="1" spc="25" dirty="0">
                <a:latin typeface="Arial"/>
                <a:cs typeface="Arial"/>
              </a:rPr>
              <a:t> </a:t>
            </a:r>
            <a:r>
              <a:rPr sz="1800" b="1" dirty="0">
                <a:latin typeface="Arial"/>
                <a:cs typeface="Arial"/>
              </a:rPr>
              <a:t>is</a:t>
            </a:r>
            <a:r>
              <a:rPr sz="1800" b="1" spc="85" dirty="0">
                <a:latin typeface="Arial"/>
                <a:cs typeface="Arial"/>
              </a:rPr>
              <a:t> </a:t>
            </a:r>
            <a:r>
              <a:rPr sz="1800" b="1" spc="-5" dirty="0">
                <a:latin typeface="Arial"/>
                <a:cs typeface="Arial"/>
              </a:rPr>
              <a:t>a</a:t>
            </a:r>
            <a:r>
              <a:rPr sz="1800" b="1" spc="60" dirty="0">
                <a:latin typeface="Arial"/>
                <a:cs typeface="Arial"/>
              </a:rPr>
              <a:t> </a:t>
            </a:r>
            <a:r>
              <a:rPr sz="1800" b="1" dirty="0">
                <a:latin typeface="Arial"/>
                <a:cs typeface="Arial"/>
              </a:rPr>
              <a:t>set</a:t>
            </a:r>
            <a:r>
              <a:rPr sz="1800" b="1" spc="60" dirty="0">
                <a:latin typeface="Arial"/>
                <a:cs typeface="Arial"/>
              </a:rPr>
              <a:t> </a:t>
            </a:r>
            <a:r>
              <a:rPr sz="1800" b="1" dirty="0">
                <a:latin typeface="Arial"/>
                <a:cs typeface="Arial"/>
              </a:rPr>
              <a:t>of</a:t>
            </a:r>
            <a:r>
              <a:rPr sz="1800" b="1" spc="55" dirty="0">
                <a:latin typeface="Arial"/>
                <a:cs typeface="Arial"/>
              </a:rPr>
              <a:t> </a:t>
            </a:r>
            <a:r>
              <a:rPr sz="1800" b="1" dirty="0">
                <a:latin typeface="Arial"/>
                <a:cs typeface="Arial"/>
              </a:rPr>
              <a:t>logically</a:t>
            </a:r>
            <a:r>
              <a:rPr sz="1800" b="1" spc="50" dirty="0">
                <a:latin typeface="Arial"/>
                <a:cs typeface="Arial"/>
              </a:rPr>
              <a:t> </a:t>
            </a:r>
            <a:r>
              <a:rPr sz="1800" b="1" dirty="0">
                <a:latin typeface="Arial"/>
                <a:cs typeface="Arial"/>
              </a:rPr>
              <a:t>related</a:t>
            </a:r>
            <a:r>
              <a:rPr sz="1800" b="1" spc="20" dirty="0">
                <a:latin typeface="Arial"/>
                <a:cs typeface="Arial"/>
              </a:rPr>
              <a:t> </a:t>
            </a:r>
            <a:r>
              <a:rPr sz="1800" b="1" spc="-5" dirty="0">
                <a:latin typeface="Arial"/>
                <a:cs typeface="Arial"/>
              </a:rPr>
              <a:t>instructions </a:t>
            </a:r>
            <a:r>
              <a:rPr sz="1800" b="1" spc="-484" dirty="0">
                <a:latin typeface="Arial"/>
                <a:cs typeface="Arial"/>
              </a:rPr>
              <a:t> </a:t>
            </a:r>
            <a:r>
              <a:rPr sz="1800" b="1" spc="-5" dirty="0">
                <a:latin typeface="Arial"/>
                <a:cs typeface="Arial"/>
              </a:rPr>
              <a:t>or</a:t>
            </a:r>
            <a:r>
              <a:rPr sz="1800" b="1" spc="-30" dirty="0">
                <a:latin typeface="Arial"/>
                <a:cs typeface="Arial"/>
              </a:rPr>
              <a:t> </a:t>
            </a:r>
            <a:r>
              <a:rPr sz="1800" b="1" dirty="0">
                <a:latin typeface="Arial"/>
                <a:cs typeface="Arial"/>
              </a:rPr>
              <a:t>data</a:t>
            </a:r>
            <a:r>
              <a:rPr sz="1800" b="1" spc="-15" dirty="0">
                <a:latin typeface="Arial"/>
                <a:cs typeface="Arial"/>
              </a:rPr>
              <a:t> </a:t>
            </a:r>
            <a:r>
              <a:rPr sz="1800" b="1" dirty="0">
                <a:latin typeface="Arial"/>
                <a:cs typeface="Arial"/>
              </a:rPr>
              <a:t>elements</a:t>
            </a:r>
            <a:r>
              <a:rPr sz="1800" b="1" spc="-75" dirty="0">
                <a:latin typeface="Arial"/>
                <a:cs typeface="Arial"/>
              </a:rPr>
              <a:t> </a:t>
            </a:r>
            <a:r>
              <a:rPr sz="1800" b="1" dirty="0">
                <a:latin typeface="Arial"/>
                <a:cs typeface="Arial"/>
              </a:rPr>
              <a:t>associated</a:t>
            </a:r>
            <a:r>
              <a:rPr sz="1800" b="1" spc="-75" dirty="0">
                <a:latin typeface="Arial"/>
                <a:cs typeface="Arial"/>
              </a:rPr>
              <a:t> </a:t>
            </a:r>
            <a:r>
              <a:rPr sz="1800" b="1" spc="5" dirty="0">
                <a:latin typeface="Arial"/>
                <a:cs typeface="Arial"/>
              </a:rPr>
              <a:t>with</a:t>
            </a:r>
            <a:r>
              <a:rPr sz="1800" b="1" spc="-10" dirty="0">
                <a:latin typeface="Arial"/>
                <a:cs typeface="Arial"/>
              </a:rPr>
              <a:t> </a:t>
            </a:r>
            <a:r>
              <a:rPr sz="1800" b="1" spc="-5" dirty="0">
                <a:latin typeface="Arial"/>
                <a:cs typeface="Arial"/>
              </a:rPr>
              <a:t>a</a:t>
            </a:r>
            <a:r>
              <a:rPr sz="1800" b="1" spc="-15" dirty="0">
                <a:latin typeface="Arial"/>
                <a:cs typeface="Arial"/>
              </a:rPr>
              <a:t> </a:t>
            </a:r>
            <a:r>
              <a:rPr sz="1800" b="1" spc="-5" dirty="0">
                <a:latin typeface="Arial"/>
                <a:cs typeface="Arial"/>
              </a:rPr>
              <a:t>given</a:t>
            </a:r>
            <a:r>
              <a:rPr sz="1800" b="1" spc="-50" dirty="0">
                <a:latin typeface="Arial"/>
                <a:cs typeface="Arial"/>
              </a:rPr>
              <a:t> </a:t>
            </a:r>
            <a:r>
              <a:rPr sz="1800" b="1" dirty="0">
                <a:latin typeface="Arial"/>
                <a:cs typeface="Arial"/>
              </a:rPr>
              <a:t>name</a:t>
            </a:r>
            <a:endParaRPr sz="1800">
              <a:latin typeface="Arial"/>
              <a:cs typeface="Arial"/>
            </a:endParaRPr>
          </a:p>
          <a:p>
            <a:pPr marL="280670">
              <a:lnSpc>
                <a:spcPct val="100000"/>
              </a:lnSpc>
              <a:spcBef>
                <a:spcPts val="50"/>
              </a:spcBef>
            </a:pPr>
            <a:r>
              <a:rPr sz="1800" dirty="0">
                <a:latin typeface="Arial MT"/>
                <a:cs typeface="Arial MT"/>
              </a:rPr>
              <a:t>-</a:t>
            </a:r>
            <a:r>
              <a:rPr sz="1800" spc="-25" dirty="0">
                <a:latin typeface="Arial MT"/>
                <a:cs typeface="Arial MT"/>
              </a:rPr>
              <a:t> </a:t>
            </a:r>
            <a:r>
              <a:rPr sz="1800" b="1" spc="-35" dirty="0">
                <a:latin typeface="Arial"/>
                <a:cs typeface="Arial"/>
              </a:rPr>
              <a:t>Variable</a:t>
            </a:r>
            <a:r>
              <a:rPr sz="1800" b="1" spc="-55" dirty="0">
                <a:latin typeface="Arial"/>
                <a:cs typeface="Arial"/>
              </a:rPr>
              <a:t> </a:t>
            </a:r>
            <a:r>
              <a:rPr sz="1800" b="1" dirty="0">
                <a:latin typeface="Arial"/>
                <a:cs typeface="Arial"/>
              </a:rPr>
              <a:t>size</a:t>
            </a:r>
            <a:endParaRPr sz="1800">
              <a:latin typeface="Arial"/>
              <a:cs typeface="Arial"/>
            </a:endParaRPr>
          </a:p>
          <a:p>
            <a:pPr marL="24765">
              <a:lnSpc>
                <a:spcPct val="100000"/>
              </a:lnSpc>
              <a:spcBef>
                <a:spcPts val="1415"/>
              </a:spcBef>
            </a:pPr>
            <a:r>
              <a:rPr sz="1800" b="1" dirty="0">
                <a:latin typeface="Arial"/>
                <a:cs typeface="Arial"/>
              </a:rPr>
              <a:t>User's</a:t>
            </a:r>
            <a:r>
              <a:rPr sz="1800" b="1" spc="-80" dirty="0">
                <a:latin typeface="Arial"/>
                <a:cs typeface="Arial"/>
              </a:rPr>
              <a:t> </a:t>
            </a:r>
            <a:r>
              <a:rPr sz="1800" b="1" spc="-20" dirty="0">
                <a:latin typeface="Arial"/>
                <a:cs typeface="Arial"/>
              </a:rPr>
              <a:t>view</a:t>
            </a:r>
            <a:r>
              <a:rPr sz="1800" b="1" spc="20" dirty="0">
                <a:latin typeface="Arial"/>
                <a:cs typeface="Arial"/>
              </a:rPr>
              <a:t> </a:t>
            </a:r>
            <a:r>
              <a:rPr sz="1800" b="1" dirty="0">
                <a:latin typeface="Arial"/>
                <a:cs typeface="Arial"/>
              </a:rPr>
              <a:t>of</a:t>
            </a:r>
            <a:r>
              <a:rPr sz="1800" b="1" spc="-40" dirty="0">
                <a:latin typeface="Arial"/>
                <a:cs typeface="Arial"/>
              </a:rPr>
              <a:t> </a:t>
            </a:r>
            <a:r>
              <a:rPr sz="1800" b="1" dirty="0">
                <a:latin typeface="Arial"/>
                <a:cs typeface="Arial"/>
              </a:rPr>
              <a:t>memory</a:t>
            </a:r>
            <a:endParaRPr sz="1800">
              <a:latin typeface="Arial"/>
              <a:cs typeface="Arial"/>
            </a:endParaRPr>
          </a:p>
        </p:txBody>
      </p:sp>
      <p:sp>
        <p:nvSpPr>
          <p:cNvPr id="13" name="object 13"/>
          <p:cNvSpPr txBox="1"/>
          <p:nvPr/>
        </p:nvSpPr>
        <p:spPr>
          <a:xfrm>
            <a:off x="1135176" y="6181140"/>
            <a:ext cx="27222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User's</a:t>
            </a:r>
            <a:r>
              <a:rPr sz="1800" b="1" spc="-55" dirty="0">
                <a:latin typeface="Arial"/>
                <a:cs typeface="Arial"/>
              </a:rPr>
              <a:t> </a:t>
            </a:r>
            <a:r>
              <a:rPr sz="1800" b="1" spc="-25" dirty="0">
                <a:latin typeface="Arial"/>
                <a:cs typeface="Arial"/>
              </a:rPr>
              <a:t>view</a:t>
            </a:r>
            <a:r>
              <a:rPr sz="1800" b="1" dirty="0">
                <a:latin typeface="Arial"/>
                <a:cs typeface="Arial"/>
              </a:rPr>
              <a:t> of</a:t>
            </a:r>
            <a:r>
              <a:rPr sz="1800" b="1" spc="-40" dirty="0">
                <a:latin typeface="Arial"/>
                <a:cs typeface="Arial"/>
              </a:rPr>
              <a:t> </a:t>
            </a:r>
            <a:r>
              <a:rPr sz="1800" b="1" spc="-5" dirty="0">
                <a:latin typeface="Arial"/>
                <a:cs typeface="Arial"/>
              </a:rPr>
              <a:t>a</a:t>
            </a:r>
            <a:r>
              <a:rPr sz="1800" b="1" spc="-30" dirty="0">
                <a:latin typeface="Arial"/>
                <a:cs typeface="Arial"/>
              </a:rPr>
              <a:t> </a:t>
            </a:r>
            <a:r>
              <a:rPr sz="1800" b="1" dirty="0">
                <a:latin typeface="Arial"/>
                <a:cs typeface="Arial"/>
              </a:rPr>
              <a:t>program</a:t>
            </a:r>
            <a:endParaRPr sz="1800">
              <a:latin typeface="Arial"/>
              <a:cs typeface="Arial"/>
            </a:endParaRPr>
          </a:p>
        </p:txBody>
      </p:sp>
      <p:sp>
        <p:nvSpPr>
          <p:cNvPr id="14" name="object 14"/>
          <p:cNvSpPr txBox="1"/>
          <p:nvPr/>
        </p:nvSpPr>
        <p:spPr>
          <a:xfrm>
            <a:off x="5334761" y="4173092"/>
            <a:ext cx="2613660" cy="2012314"/>
          </a:xfrm>
          <a:prstGeom prst="rect">
            <a:avLst/>
          </a:prstGeom>
        </p:spPr>
        <p:txBody>
          <a:bodyPr vert="horz" wrap="square" lIns="0" tIns="8890" rIns="0" bIns="0" rtlCol="0">
            <a:spAutoFit/>
          </a:bodyPr>
          <a:lstStyle/>
          <a:p>
            <a:pPr marL="12700" marR="5080">
              <a:lnSpc>
                <a:spcPct val="102000"/>
              </a:lnSpc>
              <a:spcBef>
                <a:spcPts val="70"/>
              </a:spcBef>
            </a:pPr>
            <a:r>
              <a:rPr sz="1600" b="1" spc="-5" dirty="0">
                <a:latin typeface="Arial"/>
                <a:cs typeface="Arial"/>
              </a:rPr>
              <a:t>The </a:t>
            </a:r>
            <a:r>
              <a:rPr sz="1600" b="1" dirty="0">
                <a:latin typeface="Arial"/>
                <a:cs typeface="Arial"/>
              </a:rPr>
              <a:t>user </a:t>
            </a:r>
            <a:r>
              <a:rPr sz="1600" b="1" spc="5" dirty="0">
                <a:latin typeface="Arial"/>
                <a:cs typeface="Arial"/>
              </a:rPr>
              <a:t>does </a:t>
            </a:r>
            <a:r>
              <a:rPr sz="1600" b="1" dirty="0">
                <a:latin typeface="Arial"/>
                <a:cs typeface="Arial"/>
              </a:rPr>
              <a:t>not think of </a:t>
            </a:r>
            <a:r>
              <a:rPr sz="1600" b="1" spc="-430" dirty="0">
                <a:latin typeface="Arial"/>
                <a:cs typeface="Arial"/>
              </a:rPr>
              <a:t> </a:t>
            </a:r>
            <a:r>
              <a:rPr sz="1600" b="1" spc="5" dirty="0">
                <a:latin typeface="Arial"/>
                <a:cs typeface="Arial"/>
              </a:rPr>
              <a:t>memory</a:t>
            </a:r>
            <a:r>
              <a:rPr sz="1600" b="1" spc="-35" dirty="0">
                <a:latin typeface="Arial"/>
                <a:cs typeface="Arial"/>
              </a:rPr>
              <a:t> </a:t>
            </a:r>
            <a:r>
              <a:rPr sz="1600" b="1" dirty="0">
                <a:latin typeface="Arial"/>
                <a:cs typeface="Arial"/>
              </a:rPr>
              <a:t>as</a:t>
            </a:r>
            <a:r>
              <a:rPr sz="1600" b="1" spc="15" dirty="0">
                <a:latin typeface="Arial"/>
                <a:cs typeface="Arial"/>
              </a:rPr>
              <a:t> </a:t>
            </a:r>
            <a:r>
              <a:rPr sz="1600" b="1" spc="5" dirty="0">
                <a:latin typeface="Arial"/>
                <a:cs typeface="Arial"/>
              </a:rPr>
              <a:t>a</a:t>
            </a:r>
            <a:r>
              <a:rPr sz="1600" b="1" spc="20" dirty="0">
                <a:latin typeface="Arial"/>
                <a:cs typeface="Arial"/>
              </a:rPr>
              <a:t> </a:t>
            </a:r>
            <a:r>
              <a:rPr sz="1600" b="1" dirty="0">
                <a:latin typeface="Arial"/>
                <a:cs typeface="Arial"/>
              </a:rPr>
              <a:t>linear</a:t>
            </a:r>
            <a:r>
              <a:rPr sz="1600" b="1" spc="10" dirty="0">
                <a:latin typeface="Arial"/>
                <a:cs typeface="Arial"/>
              </a:rPr>
              <a:t> </a:t>
            </a:r>
            <a:r>
              <a:rPr sz="1600" b="1" spc="-5" dirty="0">
                <a:latin typeface="Arial"/>
                <a:cs typeface="Arial"/>
              </a:rPr>
              <a:t>array </a:t>
            </a:r>
            <a:r>
              <a:rPr sz="1600" b="1" dirty="0">
                <a:latin typeface="Arial"/>
                <a:cs typeface="Arial"/>
              </a:rPr>
              <a:t> of </a:t>
            </a:r>
            <a:r>
              <a:rPr sz="1600" b="1" spc="5" dirty="0">
                <a:latin typeface="Arial"/>
                <a:cs typeface="Arial"/>
              </a:rPr>
              <a:t>words. </a:t>
            </a:r>
            <a:r>
              <a:rPr sz="1600" b="1" dirty="0">
                <a:latin typeface="Arial"/>
                <a:cs typeface="Arial"/>
              </a:rPr>
              <a:t>Rather the user </a:t>
            </a:r>
            <a:r>
              <a:rPr sz="1600" b="1" spc="5" dirty="0">
                <a:latin typeface="Arial"/>
                <a:cs typeface="Arial"/>
              </a:rPr>
              <a:t> </a:t>
            </a:r>
            <a:r>
              <a:rPr sz="1600" b="1" dirty="0">
                <a:latin typeface="Arial"/>
                <a:cs typeface="Arial"/>
              </a:rPr>
              <a:t>prefers </a:t>
            </a:r>
            <a:r>
              <a:rPr sz="1600" b="1" spc="-5" dirty="0">
                <a:latin typeface="Arial"/>
                <a:cs typeface="Arial"/>
              </a:rPr>
              <a:t>to </a:t>
            </a:r>
            <a:r>
              <a:rPr sz="1600" b="1" spc="-20" dirty="0">
                <a:latin typeface="Arial"/>
                <a:cs typeface="Arial"/>
              </a:rPr>
              <a:t>view </a:t>
            </a:r>
            <a:r>
              <a:rPr sz="1600" b="1" spc="5" dirty="0">
                <a:latin typeface="Arial"/>
                <a:cs typeface="Arial"/>
              </a:rPr>
              <a:t>memory </a:t>
            </a:r>
            <a:r>
              <a:rPr sz="1600" b="1" spc="-10" dirty="0">
                <a:latin typeface="Arial"/>
                <a:cs typeface="Arial"/>
              </a:rPr>
              <a:t>as </a:t>
            </a:r>
            <a:r>
              <a:rPr sz="1600" b="1" spc="-430" dirty="0">
                <a:latin typeface="Arial"/>
                <a:cs typeface="Arial"/>
              </a:rPr>
              <a:t> </a:t>
            </a:r>
            <a:r>
              <a:rPr sz="1600" b="1" spc="5" dirty="0">
                <a:latin typeface="Arial"/>
                <a:cs typeface="Arial"/>
              </a:rPr>
              <a:t>a </a:t>
            </a:r>
            <a:r>
              <a:rPr sz="1600" b="1" dirty="0">
                <a:latin typeface="Arial"/>
                <a:cs typeface="Arial"/>
              </a:rPr>
              <a:t>collection of </a:t>
            </a:r>
            <a:r>
              <a:rPr sz="1600" b="1" spc="-5" dirty="0">
                <a:latin typeface="Arial"/>
                <a:cs typeface="Arial"/>
              </a:rPr>
              <a:t>variable </a:t>
            </a:r>
            <a:r>
              <a:rPr sz="1600" b="1" dirty="0">
                <a:latin typeface="Arial"/>
                <a:cs typeface="Arial"/>
              </a:rPr>
              <a:t> </a:t>
            </a:r>
            <a:r>
              <a:rPr sz="1600" b="1" spc="5" dirty="0">
                <a:latin typeface="Arial"/>
                <a:cs typeface="Arial"/>
              </a:rPr>
              <a:t>sized </a:t>
            </a:r>
            <a:r>
              <a:rPr sz="1600" b="1" dirty="0">
                <a:latin typeface="Arial"/>
                <a:cs typeface="Arial"/>
              </a:rPr>
              <a:t>segments, </a:t>
            </a:r>
            <a:r>
              <a:rPr sz="1600" b="1" spc="5" dirty="0">
                <a:latin typeface="Arial"/>
                <a:cs typeface="Arial"/>
              </a:rPr>
              <a:t>with </a:t>
            </a:r>
            <a:r>
              <a:rPr sz="1600" b="1" dirty="0">
                <a:latin typeface="Arial"/>
                <a:cs typeface="Arial"/>
              </a:rPr>
              <a:t>no </a:t>
            </a:r>
            <a:r>
              <a:rPr sz="1600" b="1" spc="5" dirty="0">
                <a:latin typeface="Arial"/>
                <a:cs typeface="Arial"/>
              </a:rPr>
              <a:t> </a:t>
            </a:r>
            <a:r>
              <a:rPr sz="1600" b="1" dirty="0">
                <a:latin typeface="Arial"/>
                <a:cs typeface="Arial"/>
              </a:rPr>
              <a:t>necessary</a:t>
            </a:r>
            <a:r>
              <a:rPr sz="1600" b="1" spc="-100" dirty="0">
                <a:latin typeface="Arial"/>
                <a:cs typeface="Arial"/>
              </a:rPr>
              <a:t> </a:t>
            </a:r>
            <a:r>
              <a:rPr sz="1600" b="1" dirty="0">
                <a:latin typeface="Arial"/>
                <a:cs typeface="Arial"/>
              </a:rPr>
              <a:t>ordering</a:t>
            </a:r>
            <a:r>
              <a:rPr sz="1600" b="1" spc="-100" dirty="0">
                <a:latin typeface="Arial"/>
                <a:cs typeface="Arial"/>
              </a:rPr>
              <a:t> </a:t>
            </a:r>
            <a:r>
              <a:rPr sz="1600" b="1" dirty="0">
                <a:latin typeface="Arial"/>
                <a:cs typeface="Arial"/>
              </a:rPr>
              <a:t>among </a:t>
            </a:r>
            <a:r>
              <a:rPr sz="1600" b="1" spc="-430" dirty="0">
                <a:latin typeface="Arial"/>
                <a:cs typeface="Arial"/>
              </a:rPr>
              <a:t> </a:t>
            </a:r>
            <a:r>
              <a:rPr sz="1600" b="1" dirty="0">
                <a:latin typeface="Arial"/>
                <a:cs typeface="Arial"/>
              </a:rPr>
              <a:t>segments.</a:t>
            </a:r>
            <a:endParaRPr sz="1600">
              <a:latin typeface="Arial"/>
              <a:cs typeface="Arial"/>
            </a:endParaRPr>
          </a:p>
        </p:txBody>
      </p:sp>
      <p:sp>
        <p:nvSpPr>
          <p:cNvPr id="15" name="object 15"/>
          <p:cNvSpPr txBox="1"/>
          <p:nvPr/>
        </p:nvSpPr>
        <p:spPr>
          <a:xfrm>
            <a:off x="49784" y="1650"/>
            <a:ext cx="8996045" cy="238125"/>
          </a:xfrm>
          <a:prstGeom prst="rect">
            <a:avLst/>
          </a:prstGeom>
        </p:spPr>
        <p:txBody>
          <a:bodyPr vert="horz" wrap="square" lIns="0" tIns="11430" rIns="0" bIns="0" rtlCol="0">
            <a:spAutoFit/>
          </a:bodyPr>
          <a:lstStyle/>
          <a:p>
            <a:pPr marL="12700">
              <a:lnSpc>
                <a:spcPct val="100000"/>
              </a:lnSpc>
              <a:spcBef>
                <a:spcPts val="90"/>
              </a:spcBef>
              <a:tabLst>
                <a:tab pos="4332605" algn="l"/>
                <a:tab pos="6329680" algn="l"/>
              </a:tabLst>
            </a:pPr>
            <a:r>
              <a:rPr sz="2100" b="1" i="1" spc="-15" baseline="3968" dirty="0">
                <a:latin typeface="Arial"/>
                <a:cs typeface="Arial"/>
              </a:rPr>
              <a:t>Memory</a:t>
            </a:r>
            <a:r>
              <a:rPr sz="2100" b="1" i="1" spc="-37" baseline="3968" dirty="0">
                <a:latin typeface="Arial"/>
                <a:cs typeface="Arial"/>
              </a:rPr>
              <a:t> </a:t>
            </a:r>
            <a:r>
              <a:rPr sz="2100" b="1" i="1" spc="-15" baseline="3968" dirty="0">
                <a:latin typeface="Arial"/>
                <a:cs typeface="Arial"/>
              </a:rPr>
              <a:t>Organization	</a:t>
            </a:r>
            <a:r>
              <a:rPr sz="2100" b="1" spc="-15" baseline="1984" dirty="0">
                <a:latin typeface="Arial"/>
                <a:cs typeface="Arial"/>
              </a:rPr>
              <a:t>26	</a:t>
            </a:r>
            <a:r>
              <a:rPr sz="1400" b="1" i="1" spc="-10" dirty="0">
                <a:latin typeface="Arial"/>
                <a:cs typeface="Arial"/>
              </a:rPr>
              <a:t>Memory</a:t>
            </a:r>
            <a:r>
              <a:rPr sz="1400" b="1" i="1" spc="-35" dirty="0">
                <a:latin typeface="Arial"/>
                <a:cs typeface="Arial"/>
              </a:rPr>
              <a:t> </a:t>
            </a:r>
            <a:r>
              <a:rPr sz="1400" b="1" i="1" spc="-15" dirty="0">
                <a:latin typeface="Arial"/>
                <a:cs typeface="Arial"/>
              </a:rPr>
              <a:t>Management</a:t>
            </a:r>
            <a:r>
              <a:rPr sz="1400" b="1" i="1" spc="-35" dirty="0">
                <a:latin typeface="Arial"/>
                <a:cs typeface="Arial"/>
              </a:rPr>
              <a:t> </a:t>
            </a:r>
            <a:r>
              <a:rPr sz="1400" b="1" i="1" spc="-10" dirty="0">
                <a:latin typeface="Arial"/>
                <a:cs typeface="Arial"/>
              </a:rPr>
              <a:t>Hardware</a:t>
            </a:r>
            <a:endParaRPr sz="14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572560" cy="6463308"/>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Memory Unit is an essential component in any digital computer since it is needed for storing programs and data. Memory is just like a brain which is useful for storing information into the computer.</a:t>
            </a:r>
          </a:p>
          <a:p>
            <a:pPr algn="just"/>
            <a:r>
              <a:rPr lang="en-IN" dirty="0" smtClean="0">
                <a:latin typeface="Times New Roman" pitchFamily="18" charset="0"/>
                <a:cs typeface="Times New Roman" pitchFamily="18" charset="0"/>
              </a:rPr>
              <a:t>Several types of memory are there:</a:t>
            </a:r>
          </a:p>
          <a:p>
            <a:pPr marL="342900" indent="-342900" algn="just">
              <a:buFont typeface="+mj-lt"/>
              <a:buAutoNum type="arabicPeriod"/>
            </a:pPr>
            <a:r>
              <a:rPr lang="en-IN" b="1" dirty="0" smtClean="0">
                <a:latin typeface="Times New Roman" pitchFamily="18" charset="0"/>
                <a:cs typeface="Times New Roman" pitchFamily="18" charset="0"/>
              </a:rPr>
              <a:t>Main memory/Primary memory/Volatile memory </a:t>
            </a:r>
            <a:r>
              <a:rPr lang="en-IN" dirty="0" smtClean="0">
                <a:latin typeface="Times New Roman" pitchFamily="18" charset="0"/>
                <a:cs typeface="Times New Roman" pitchFamily="18" charset="0"/>
              </a:rPr>
              <a:t>is used to communicate directly with the CPU. CPU is mainly used to execute any task into the computer. CPU can execute only that program which will be present into the main memory. If we are going to save any program by default it get saved into the secondary memory but during execution DMA/Operating system transfers the program to primary memory.</a:t>
            </a:r>
          </a:p>
          <a:p>
            <a:pPr marL="342900" indent="-342900" algn="just">
              <a:buFont typeface="+mj-lt"/>
              <a:buAutoNum type="arabicPeriod"/>
            </a:pPr>
            <a:r>
              <a:rPr lang="en-IN" b="1" dirty="0" smtClean="0">
                <a:latin typeface="Times New Roman" pitchFamily="18" charset="0"/>
                <a:cs typeface="Times New Roman" pitchFamily="18" charset="0"/>
              </a:rPr>
              <a:t>Auxiliary memory/secondary memory/Non-volatile memory </a:t>
            </a:r>
            <a:r>
              <a:rPr lang="en-IN" dirty="0" smtClean="0">
                <a:latin typeface="Times New Roman" pitchFamily="18" charset="0"/>
                <a:cs typeface="Times New Roman" pitchFamily="18" charset="0"/>
              </a:rPr>
              <a:t>is used to store the data permanently into the computer. Examples are Magnetic disk and Magnetic tapes. Previously everyone is using magnetic tapes but now a days magnetic disks are used. CPU cannot access the data of auxiliary memory.</a:t>
            </a:r>
          </a:p>
          <a:p>
            <a:pPr marL="342900" indent="-342900" algn="just">
              <a:buFont typeface="+mj-lt"/>
              <a:buAutoNum type="arabicPeriod"/>
            </a:pPr>
            <a:r>
              <a:rPr lang="en-IN" b="1" dirty="0" smtClean="0">
                <a:latin typeface="Times New Roman" pitchFamily="18" charset="0"/>
                <a:cs typeface="Times New Roman" pitchFamily="18" charset="0"/>
              </a:rPr>
              <a:t>Cache memory  </a:t>
            </a:r>
            <a:r>
              <a:rPr lang="en-IN" dirty="0" smtClean="0">
                <a:latin typeface="Times New Roman" pitchFamily="18" charset="0"/>
                <a:cs typeface="Times New Roman" pitchFamily="18" charset="0"/>
              </a:rPr>
              <a:t>is small and faster memory which has higher accessibility.  Cache memory is very fast memory and size of the memory is very small. It is mainly used to store the data which is frequently used. Main memory access time is slower but cache memory access time is fast. So if there are any frequently used instructions then operating system/IO transfers the instructions of main memory to cache memory so that access will be fast.</a:t>
            </a:r>
          </a:p>
          <a:p>
            <a:pPr marL="342900" indent="-342900" algn="just">
              <a:buFont typeface="+mj-lt"/>
              <a:buAutoNum type="arabicPeriod"/>
            </a:pPr>
            <a:r>
              <a:rPr lang="en-IN" b="1" dirty="0" smtClean="0">
                <a:latin typeface="Times New Roman" pitchFamily="18" charset="0"/>
                <a:cs typeface="Times New Roman" pitchFamily="18" charset="0"/>
              </a:rPr>
              <a:t>I/O processor </a:t>
            </a:r>
            <a:r>
              <a:rPr lang="en-IN" dirty="0" smtClean="0">
                <a:latin typeface="Times New Roman" pitchFamily="18" charset="0"/>
                <a:cs typeface="Times New Roman" pitchFamily="18" charset="0"/>
              </a:rPr>
              <a:t>is mainly used to transfer the data from secondary memory to main memory.   </a:t>
            </a:r>
          </a:p>
          <a:p>
            <a:pPr marL="342900" indent="-342900" algn="just"/>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221615" cy="23812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Arial"/>
                <a:cs typeface="Arial"/>
              </a:rPr>
              <a:t>27</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6" name="object 6"/>
          <p:cNvSpPr/>
          <p:nvPr/>
        </p:nvSpPr>
        <p:spPr>
          <a:xfrm>
            <a:off x="115823"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521004" y="297560"/>
            <a:ext cx="6643370" cy="2586990"/>
          </a:xfrm>
          <a:prstGeom prst="rect">
            <a:avLst/>
          </a:prstGeom>
        </p:spPr>
        <p:txBody>
          <a:bodyPr vert="horz" wrap="square" lIns="0" tIns="12700" rIns="0" bIns="0" rtlCol="0">
            <a:spAutoFit/>
          </a:bodyPr>
          <a:lstStyle/>
          <a:p>
            <a:pPr marL="2811145">
              <a:lnSpc>
                <a:spcPct val="100000"/>
              </a:lnSpc>
              <a:spcBef>
                <a:spcPts val="100"/>
              </a:spcBef>
            </a:pPr>
            <a:r>
              <a:rPr sz="2400" b="1" u="sng" spc="-40" dirty="0">
                <a:latin typeface="Arial"/>
                <a:cs typeface="Arial"/>
              </a:rPr>
              <a:t>SEGMENTATION</a:t>
            </a:r>
            <a:endParaRPr sz="2400" u="sng" dirty="0">
              <a:latin typeface="Arial"/>
              <a:cs typeface="Arial"/>
            </a:endParaRPr>
          </a:p>
          <a:p>
            <a:pPr marL="155575" indent="-143510">
              <a:lnSpc>
                <a:spcPct val="100000"/>
              </a:lnSpc>
              <a:spcBef>
                <a:spcPts val="2020"/>
              </a:spcBef>
              <a:buFont typeface="Arial MT"/>
              <a:buChar char="-"/>
              <a:tabLst>
                <a:tab pos="156210" algn="l"/>
              </a:tabLst>
            </a:pPr>
            <a:r>
              <a:rPr sz="1800" b="1" spc="-5" dirty="0">
                <a:latin typeface="Arial"/>
                <a:cs typeface="Arial"/>
              </a:rPr>
              <a:t>A</a:t>
            </a:r>
            <a:r>
              <a:rPr sz="1800" b="1" spc="-145" dirty="0">
                <a:latin typeface="Arial"/>
                <a:cs typeface="Arial"/>
              </a:rPr>
              <a:t> </a:t>
            </a:r>
            <a:r>
              <a:rPr sz="1800" b="1" dirty="0">
                <a:latin typeface="Arial"/>
                <a:cs typeface="Arial"/>
              </a:rPr>
              <a:t>mem</a:t>
            </a:r>
            <a:r>
              <a:rPr sz="1800" b="1" spc="5" dirty="0">
                <a:latin typeface="Arial"/>
                <a:cs typeface="Arial"/>
              </a:rPr>
              <a:t>o</a:t>
            </a:r>
            <a:r>
              <a:rPr sz="1800" b="1" spc="-5" dirty="0">
                <a:latin typeface="Arial"/>
                <a:cs typeface="Arial"/>
              </a:rPr>
              <a:t>ry</a:t>
            </a:r>
            <a:r>
              <a:rPr sz="1800" b="1" spc="-65" dirty="0">
                <a:latin typeface="Arial"/>
                <a:cs typeface="Arial"/>
              </a:rPr>
              <a:t> </a:t>
            </a:r>
            <a:r>
              <a:rPr sz="1800" b="1" dirty="0">
                <a:latin typeface="Arial"/>
                <a:cs typeface="Arial"/>
              </a:rPr>
              <a:t>ma</a:t>
            </a:r>
            <a:r>
              <a:rPr sz="1800" b="1" spc="5" dirty="0">
                <a:latin typeface="Arial"/>
                <a:cs typeface="Arial"/>
              </a:rPr>
              <a:t>n</a:t>
            </a:r>
            <a:r>
              <a:rPr sz="1800" b="1" dirty="0">
                <a:latin typeface="Arial"/>
                <a:cs typeface="Arial"/>
              </a:rPr>
              <a:t>a</a:t>
            </a:r>
            <a:r>
              <a:rPr sz="1800" b="1" spc="5" dirty="0">
                <a:latin typeface="Arial"/>
                <a:cs typeface="Arial"/>
              </a:rPr>
              <a:t>g</a:t>
            </a:r>
            <a:r>
              <a:rPr sz="1800" b="1" dirty="0">
                <a:latin typeface="Arial"/>
                <a:cs typeface="Arial"/>
              </a:rPr>
              <a:t>e</a:t>
            </a:r>
            <a:r>
              <a:rPr sz="1800" b="1" spc="-20" dirty="0">
                <a:latin typeface="Arial"/>
                <a:cs typeface="Arial"/>
              </a:rPr>
              <a:t>m</a:t>
            </a:r>
            <a:r>
              <a:rPr sz="1800" b="1" dirty="0">
                <a:latin typeface="Arial"/>
                <a:cs typeface="Arial"/>
              </a:rPr>
              <a:t>e</a:t>
            </a:r>
            <a:r>
              <a:rPr sz="1800" b="1" spc="5" dirty="0">
                <a:latin typeface="Arial"/>
                <a:cs typeface="Arial"/>
              </a:rPr>
              <a:t>n</a:t>
            </a:r>
            <a:r>
              <a:rPr sz="1800" b="1" dirty="0">
                <a:latin typeface="Arial"/>
                <a:cs typeface="Arial"/>
              </a:rPr>
              <a:t>t</a:t>
            </a:r>
            <a:r>
              <a:rPr sz="1800" b="1" spc="-95" dirty="0">
                <a:latin typeface="Arial"/>
                <a:cs typeface="Arial"/>
              </a:rPr>
              <a:t> </a:t>
            </a:r>
            <a:r>
              <a:rPr sz="1800" b="1" dirty="0">
                <a:latin typeface="Arial"/>
                <a:cs typeface="Arial"/>
              </a:rPr>
              <a:t>sc</a:t>
            </a:r>
            <a:r>
              <a:rPr sz="1800" b="1" spc="-5" dirty="0">
                <a:latin typeface="Arial"/>
                <a:cs typeface="Arial"/>
              </a:rPr>
              <a:t>h</a:t>
            </a:r>
            <a:r>
              <a:rPr sz="1800" b="1" dirty="0">
                <a:latin typeface="Arial"/>
                <a:cs typeface="Arial"/>
              </a:rPr>
              <a:t>em</a:t>
            </a:r>
            <a:r>
              <a:rPr sz="1800" b="1" spc="-5" dirty="0">
                <a:latin typeface="Arial"/>
                <a:cs typeface="Arial"/>
              </a:rPr>
              <a:t>e</a:t>
            </a:r>
            <a:r>
              <a:rPr sz="1800" b="1" spc="-55" dirty="0">
                <a:latin typeface="Arial"/>
                <a:cs typeface="Arial"/>
              </a:rPr>
              <a:t> </a:t>
            </a:r>
            <a:r>
              <a:rPr sz="1800" b="1" spc="35" dirty="0">
                <a:latin typeface="Arial"/>
                <a:cs typeface="Arial"/>
              </a:rPr>
              <a:t>w</a:t>
            </a:r>
            <a:r>
              <a:rPr sz="1800" b="1" dirty="0">
                <a:latin typeface="Arial"/>
                <a:cs typeface="Arial"/>
              </a:rPr>
              <a:t>h</a:t>
            </a:r>
            <a:r>
              <a:rPr sz="1800" b="1" spc="5" dirty="0">
                <a:latin typeface="Arial"/>
                <a:cs typeface="Arial"/>
              </a:rPr>
              <a:t>i</a:t>
            </a:r>
            <a:r>
              <a:rPr sz="1800" b="1" dirty="0">
                <a:latin typeface="Arial"/>
                <a:cs typeface="Arial"/>
              </a:rPr>
              <a:t>ch</a:t>
            </a:r>
            <a:r>
              <a:rPr sz="1800" b="1" spc="-60" dirty="0">
                <a:latin typeface="Arial"/>
                <a:cs typeface="Arial"/>
              </a:rPr>
              <a:t> </a:t>
            </a:r>
            <a:r>
              <a:rPr sz="1800" b="1" dirty="0">
                <a:latin typeface="Arial"/>
                <a:cs typeface="Arial"/>
              </a:rPr>
              <a:t>su</a:t>
            </a:r>
            <a:r>
              <a:rPr sz="1800" b="1" spc="5" dirty="0">
                <a:latin typeface="Arial"/>
                <a:cs typeface="Arial"/>
              </a:rPr>
              <a:t>p</a:t>
            </a:r>
            <a:r>
              <a:rPr sz="1800" b="1" dirty="0">
                <a:latin typeface="Arial"/>
                <a:cs typeface="Arial"/>
              </a:rPr>
              <a:t>p</a:t>
            </a:r>
            <a:r>
              <a:rPr sz="1800" b="1" spc="5" dirty="0">
                <a:latin typeface="Arial"/>
                <a:cs typeface="Arial"/>
              </a:rPr>
              <a:t>o</a:t>
            </a:r>
            <a:r>
              <a:rPr sz="1800" b="1" spc="-5" dirty="0">
                <a:latin typeface="Arial"/>
                <a:cs typeface="Arial"/>
              </a:rPr>
              <a:t>rts</a:t>
            </a:r>
            <a:endParaRPr sz="1800" dirty="0">
              <a:latin typeface="Arial"/>
              <a:cs typeface="Arial"/>
            </a:endParaRPr>
          </a:p>
          <a:p>
            <a:pPr marL="155575">
              <a:lnSpc>
                <a:spcPct val="100000"/>
              </a:lnSpc>
              <a:spcBef>
                <a:spcPts val="20"/>
              </a:spcBef>
            </a:pPr>
            <a:r>
              <a:rPr sz="1800" b="1" dirty="0">
                <a:latin typeface="Arial"/>
                <a:cs typeface="Arial"/>
              </a:rPr>
              <a:t>user's</a:t>
            </a:r>
            <a:r>
              <a:rPr sz="1800" b="1" spc="-75" dirty="0">
                <a:latin typeface="Arial"/>
                <a:cs typeface="Arial"/>
              </a:rPr>
              <a:t> </a:t>
            </a:r>
            <a:r>
              <a:rPr sz="1800" b="1" spc="-25" dirty="0">
                <a:latin typeface="Arial"/>
                <a:cs typeface="Arial"/>
              </a:rPr>
              <a:t>view</a:t>
            </a:r>
            <a:r>
              <a:rPr sz="1800" b="1" spc="20" dirty="0">
                <a:latin typeface="Arial"/>
                <a:cs typeface="Arial"/>
              </a:rPr>
              <a:t> </a:t>
            </a:r>
            <a:r>
              <a:rPr sz="1800" b="1" dirty="0">
                <a:latin typeface="Arial"/>
                <a:cs typeface="Arial"/>
              </a:rPr>
              <a:t>of</a:t>
            </a:r>
            <a:r>
              <a:rPr sz="1800" b="1" spc="-40" dirty="0">
                <a:latin typeface="Arial"/>
                <a:cs typeface="Arial"/>
              </a:rPr>
              <a:t> </a:t>
            </a:r>
            <a:r>
              <a:rPr sz="1800" b="1" dirty="0">
                <a:latin typeface="Arial"/>
                <a:cs typeface="Arial"/>
              </a:rPr>
              <a:t>memory</a:t>
            </a:r>
            <a:endParaRPr sz="1800" dirty="0">
              <a:latin typeface="Arial"/>
              <a:cs typeface="Arial"/>
            </a:endParaRPr>
          </a:p>
          <a:p>
            <a:pPr marL="155575" indent="-131445">
              <a:lnSpc>
                <a:spcPct val="100000"/>
              </a:lnSpc>
              <a:spcBef>
                <a:spcPts val="125"/>
              </a:spcBef>
              <a:buFont typeface="Arial MT"/>
              <a:buChar char="-"/>
              <a:tabLst>
                <a:tab pos="156210" algn="l"/>
              </a:tabLst>
            </a:pPr>
            <a:r>
              <a:rPr sz="1800" b="1" spc="-5" dirty="0">
                <a:latin typeface="Arial"/>
                <a:cs typeface="Arial"/>
              </a:rPr>
              <a:t>A</a:t>
            </a:r>
            <a:r>
              <a:rPr sz="1800" b="1" spc="-145" dirty="0">
                <a:latin typeface="Arial"/>
                <a:cs typeface="Arial"/>
              </a:rPr>
              <a:t> </a:t>
            </a:r>
            <a:r>
              <a:rPr sz="1800" b="1" dirty="0">
                <a:latin typeface="Arial"/>
                <a:cs typeface="Arial"/>
              </a:rPr>
              <a:t>logical</a:t>
            </a:r>
            <a:r>
              <a:rPr sz="1800" b="1" spc="-55" dirty="0">
                <a:latin typeface="Arial"/>
                <a:cs typeface="Arial"/>
              </a:rPr>
              <a:t> </a:t>
            </a:r>
            <a:r>
              <a:rPr sz="1800" b="1" dirty="0">
                <a:latin typeface="Arial"/>
                <a:cs typeface="Arial"/>
              </a:rPr>
              <a:t>address</a:t>
            </a:r>
            <a:r>
              <a:rPr sz="1800" b="1" spc="-50" dirty="0">
                <a:latin typeface="Arial"/>
                <a:cs typeface="Arial"/>
              </a:rPr>
              <a:t> </a:t>
            </a:r>
            <a:r>
              <a:rPr sz="1800" b="1" dirty="0">
                <a:latin typeface="Arial"/>
                <a:cs typeface="Arial"/>
              </a:rPr>
              <a:t>space</a:t>
            </a:r>
            <a:r>
              <a:rPr sz="1800" b="1" spc="-35" dirty="0">
                <a:latin typeface="Arial"/>
                <a:cs typeface="Arial"/>
              </a:rPr>
              <a:t> </a:t>
            </a:r>
            <a:r>
              <a:rPr sz="1800" b="1" spc="-5" dirty="0">
                <a:latin typeface="Arial"/>
                <a:cs typeface="Arial"/>
              </a:rPr>
              <a:t>is</a:t>
            </a:r>
            <a:r>
              <a:rPr sz="1800" b="1" spc="-10" dirty="0">
                <a:latin typeface="Arial"/>
                <a:cs typeface="Arial"/>
              </a:rPr>
              <a:t> </a:t>
            </a:r>
            <a:r>
              <a:rPr sz="1800" b="1" spc="-5" dirty="0">
                <a:latin typeface="Arial"/>
                <a:cs typeface="Arial"/>
              </a:rPr>
              <a:t>a</a:t>
            </a:r>
            <a:r>
              <a:rPr sz="1800" b="1" spc="15" dirty="0">
                <a:latin typeface="Arial"/>
                <a:cs typeface="Arial"/>
              </a:rPr>
              <a:t> </a:t>
            </a:r>
            <a:r>
              <a:rPr sz="1800" b="1" spc="-5" dirty="0">
                <a:latin typeface="Arial"/>
                <a:cs typeface="Arial"/>
              </a:rPr>
              <a:t>collection</a:t>
            </a:r>
            <a:r>
              <a:rPr sz="1800" b="1" spc="-45" dirty="0">
                <a:latin typeface="Arial"/>
                <a:cs typeface="Arial"/>
              </a:rPr>
              <a:t> </a:t>
            </a:r>
            <a:r>
              <a:rPr sz="1800" b="1" dirty="0">
                <a:latin typeface="Arial"/>
                <a:cs typeface="Arial"/>
              </a:rPr>
              <a:t>of</a:t>
            </a:r>
            <a:r>
              <a:rPr sz="1800" b="1" spc="-15" dirty="0">
                <a:latin typeface="Arial"/>
                <a:cs typeface="Arial"/>
              </a:rPr>
              <a:t> </a:t>
            </a:r>
            <a:r>
              <a:rPr sz="1800" b="1" dirty="0">
                <a:latin typeface="Arial"/>
                <a:cs typeface="Arial"/>
              </a:rPr>
              <a:t>segments</a:t>
            </a:r>
            <a:endParaRPr sz="1800" dirty="0">
              <a:latin typeface="Arial"/>
              <a:cs typeface="Arial"/>
            </a:endParaRPr>
          </a:p>
          <a:p>
            <a:pPr marL="165100" indent="-140335">
              <a:lnSpc>
                <a:spcPct val="100000"/>
              </a:lnSpc>
              <a:buFont typeface="Arial MT"/>
              <a:buChar char="-"/>
              <a:tabLst>
                <a:tab pos="165100" algn="l"/>
              </a:tabLst>
            </a:pPr>
            <a:r>
              <a:rPr sz="1800" b="1" dirty="0">
                <a:latin typeface="Arial"/>
                <a:cs typeface="Arial"/>
              </a:rPr>
              <a:t>Each</a:t>
            </a:r>
            <a:r>
              <a:rPr sz="1800" b="1" spc="-55" dirty="0">
                <a:latin typeface="Arial"/>
                <a:cs typeface="Arial"/>
              </a:rPr>
              <a:t> </a:t>
            </a:r>
            <a:r>
              <a:rPr sz="1800" b="1" dirty="0">
                <a:latin typeface="Arial"/>
                <a:cs typeface="Arial"/>
              </a:rPr>
              <a:t>segment</a:t>
            </a:r>
            <a:r>
              <a:rPr sz="1800" b="1" spc="-80" dirty="0">
                <a:latin typeface="Arial"/>
                <a:cs typeface="Arial"/>
              </a:rPr>
              <a:t> </a:t>
            </a:r>
            <a:r>
              <a:rPr sz="1800" b="1" dirty="0">
                <a:latin typeface="Arial"/>
                <a:cs typeface="Arial"/>
              </a:rPr>
              <a:t>has</a:t>
            </a:r>
            <a:r>
              <a:rPr sz="1800" b="1" spc="-25" dirty="0">
                <a:latin typeface="Arial"/>
                <a:cs typeface="Arial"/>
              </a:rPr>
              <a:t> </a:t>
            </a:r>
            <a:r>
              <a:rPr sz="1800" b="1" dirty="0">
                <a:latin typeface="Arial"/>
                <a:cs typeface="Arial"/>
              </a:rPr>
              <a:t>a</a:t>
            </a:r>
            <a:r>
              <a:rPr sz="1800" b="1" spc="-15" dirty="0">
                <a:latin typeface="Arial"/>
                <a:cs typeface="Arial"/>
              </a:rPr>
              <a:t> </a:t>
            </a:r>
            <a:r>
              <a:rPr sz="1800" b="1" spc="5" dirty="0">
                <a:latin typeface="Arial"/>
                <a:cs typeface="Arial"/>
              </a:rPr>
              <a:t>name</a:t>
            </a:r>
            <a:r>
              <a:rPr sz="1800" b="1" spc="-45" dirty="0">
                <a:latin typeface="Arial"/>
                <a:cs typeface="Arial"/>
              </a:rPr>
              <a:t> </a:t>
            </a:r>
            <a:r>
              <a:rPr sz="1800" b="1" dirty="0">
                <a:latin typeface="Arial"/>
                <a:cs typeface="Arial"/>
              </a:rPr>
              <a:t>and</a:t>
            </a:r>
            <a:r>
              <a:rPr sz="1800" b="1" spc="-50" dirty="0">
                <a:latin typeface="Arial"/>
                <a:cs typeface="Arial"/>
              </a:rPr>
              <a:t> </a:t>
            </a:r>
            <a:r>
              <a:rPr sz="1800" b="1" dirty="0">
                <a:latin typeface="Arial"/>
                <a:cs typeface="Arial"/>
              </a:rPr>
              <a:t>a</a:t>
            </a:r>
            <a:r>
              <a:rPr sz="1800" b="1" spc="-20" dirty="0">
                <a:latin typeface="Arial"/>
                <a:cs typeface="Arial"/>
              </a:rPr>
              <a:t> </a:t>
            </a:r>
            <a:r>
              <a:rPr sz="1800" b="1" dirty="0">
                <a:latin typeface="Arial"/>
                <a:cs typeface="Arial"/>
              </a:rPr>
              <a:t>length</a:t>
            </a:r>
            <a:endParaRPr sz="1800" dirty="0">
              <a:latin typeface="Arial"/>
              <a:cs typeface="Arial"/>
            </a:endParaRPr>
          </a:p>
          <a:p>
            <a:pPr marL="156210" marR="1223645" indent="-156210">
              <a:lnSpc>
                <a:spcPct val="100000"/>
              </a:lnSpc>
              <a:buFont typeface="Arial MT"/>
              <a:buChar char="-"/>
              <a:tabLst>
                <a:tab pos="156210" algn="l"/>
              </a:tabLst>
            </a:pPr>
            <a:r>
              <a:rPr sz="1800" b="1" spc="-5" dirty="0">
                <a:latin typeface="Arial"/>
                <a:cs typeface="Arial"/>
              </a:rPr>
              <a:t>Address</a:t>
            </a:r>
            <a:r>
              <a:rPr sz="1800" b="1" spc="-10" dirty="0">
                <a:latin typeface="Arial"/>
                <a:cs typeface="Arial"/>
              </a:rPr>
              <a:t> </a:t>
            </a:r>
            <a:r>
              <a:rPr sz="1800" b="1" dirty="0">
                <a:latin typeface="Arial"/>
                <a:cs typeface="Arial"/>
              </a:rPr>
              <a:t>specify</a:t>
            </a:r>
            <a:r>
              <a:rPr sz="1800" b="1" spc="-50" dirty="0">
                <a:latin typeface="Arial"/>
                <a:cs typeface="Arial"/>
              </a:rPr>
              <a:t> </a:t>
            </a:r>
            <a:r>
              <a:rPr sz="1800" b="1" dirty="0">
                <a:latin typeface="Arial"/>
                <a:cs typeface="Arial"/>
              </a:rPr>
              <a:t>both</a:t>
            </a:r>
            <a:r>
              <a:rPr sz="1800" b="1" spc="-15" dirty="0">
                <a:latin typeface="Arial"/>
                <a:cs typeface="Arial"/>
              </a:rPr>
              <a:t> </a:t>
            </a:r>
            <a:r>
              <a:rPr sz="1800" b="1" spc="-5" dirty="0">
                <a:latin typeface="Arial"/>
                <a:cs typeface="Arial"/>
              </a:rPr>
              <a:t>the</a:t>
            </a:r>
            <a:r>
              <a:rPr sz="1800" b="1" spc="-35" dirty="0">
                <a:latin typeface="Arial"/>
                <a:cs typeface="Arial"/>
              </a:rPr>
              <a:t> </a:t>
            </a:r>
            <a:r>
              <a:rPr sz="1800" b="1" dirty="0">
                <a:latin typeface="Arial"/>
                <a:cs typeface="Arial"/>
              </a:rPr>
              <a:t>segment</a:t>
            </a:r>
            <a:r>
              <a:rPr sz="1800" b="1" spc="-60" dirty="0">
                <a:latin typeface="Arial"/>
                <a:cs typeface="Arial"/>
              </a:rPr>
              <a:t> </a:t>
            </a:r>
            <a:r>
              <a:rPr sz="1800" b="1" dirty="0">
                <a:latin typeface="Arial"/>
                <a:cs typeface="Arial"/>
              </a:rPr>
              <a:t>name</a:t>
            </a:r>
            <a:r>
              <a:rPr sz="1800" b="1" spc="-40" dirty="0">
                <a:latin typeface="Arial"/>
                <a:cs typeface="Arial"/>
              </a:rPr>
              <a:t> </a:t>
            </a:r>
            <a:r>
              <a:rPr sz="1800" b="1" dirty="0">
                <a:latin typeface="Arial"/>
                <a:cs typeface="Arial"/>
              </a:rPr>
              <a:t>and</a:t>
            </a:r>
            <a:r>
              <a:rPr sz="1800" b="1" spc="-10" dirty="0">
                <a:latin typeface="Arial"/>
                <a:cs typeface="Arial"/>
              </a:rPr>
              <a:t> </a:t>
            </a:r>
            <a:r>
              <a:rPr sz="1800" b="1" spc="-5" dirty="0">
                <a:latin typeface="Arial"/>
                <a:cs typeface="Arial"/>
              </a:rPr>
              <a:t>the </a:t>
            </a:r>
            <a:r>
              <a:rPr sz="1800" b="1" spc="-484" dirty="0">
                <a:latin typeface="Arial"/>
                <a:cs typeface="Arial"/>
              </a:rPr>
              <a:t> </a:t>
            </a:r>
            <a:r>
              <a:rPr sz="1800" b="1" dirty="0">
                <a:latin typeface="Arial"/>
                <a:cs typeface="Arial"/>
              </a:rPr>
              <a:t>offset</a:t>
            </a:r>
            <a:r>
              <a:rPr sz="1800" b="1" spc="-70" dirty="0">
                <a:latin typeface="Arial"/>
                <a:cs typeface="Arial"/>
              </a:rPr>
              <a:t> </a:t>
            </a:r>
            <a:r>
              <a:rPr sz="1800" b="1" spc="5" dirty="0">
                <a:latin typeface="Arial"/>
                <a:cs typeface="Arial"/>
              </a:rPr>
              <a:t>within</a:t>
            </a:r>
            <a:r>
              <a:rPr sz="1800" b="1" spc="-85" dirty="0">
                <a:latin typeface="Arial"/>
                <a:cs typeface="Arial"/>
              </a:rPr>
              <a:t> </a:t>
            </a:r>
            <a:r>
              <a:rPr sz="1800" b="1" dirty="0">
                <a:latin typeface="Arial"/>
                <a:cs typeface="Arial"/>
              </a:rPr>
              <a:t>the</a:t>
            </a:r>
            <a:r>
              <a:rPr sz="1800" b="1" spc="-15" dirty="0">
                <a:latin typeface="Arial"/>
                <a:cs typeface="Arial"/>
              </a:rPr>
              <a:t> </a:t>
            </a:r>
            <a:r>
              <a:rPr sz="1800" b="1" dirty="0">
                <a:latin typeface="Arial"/>
                <a:cs typeface="Arial"/>
              </a:rPr>
              <a:t>segment.</a:t>
            </a:r>
            <a:endParaRPr sz="1800" dirty="0">
              <a:latin typeface="Arial"/>
              <a:cs typeface="Arial"/>
            </a:endParaRPr>
          </a:p>
          <a:p>
            <a:pPr marL="165100" indent="-140335">
              <a:lnSpc>
                <a:spcPct val="100000"/>
              </a:lnSpc>
              <a:buFont typeface="Arial MT"/>
              <a:buChar char="-"/>
              <a:tabLst>
                <a:tab pos="165100" algn="l"/>
              </a:tabLst>
            </a:pPr>
            <a:r>
              <a:rPr sz="1800" b="1" dirty="0">
                <a:latin typeface="Arial"/>
                <a:cs typeface="Arial"/>
              </a:rPr>
              <a:t>For </a:t>
            </a:r>
            <a:r>
              <a:rPr sz="1800" b="1" spc="-5" dirty="0">
                <a:latin typeface="Arial"/>
                <a:cs typeface="Arial"/>
              </a:rPr>
              <a:t>simplicity</a:t>
            </a:r>
            <a:r>
              <a:rPr sz="1800" b="1" spc="-75" dirty="0">
                <a:latin typeface="Arial"/>
                <a:cs typeface="Arial"/>
              </a:rPr>
              <a:t> </a:t>
            </a:r>
            <a:r>
              <a:rPr sz="1800" b="1" dirty="0">
                <a:latin typeface="Arial"/>
                <a:cs typeface="Arial"/>
              </a:rPr>
              <a:t>of</a:t>
            </a:r>
            <a:r>
              <a:rPr sz="1800" b="1" spc="30" dirty="0">
                <a:latin typeface="Arial"/>
                <a:cs typeface="Arial"/>
              </a:rPr>
              <a:t> </a:t>
            </a:r>
            <a:r>
              <a:rPr sz="1800" b="1" spc="-5" dirty="0">
                <a:latin typeface="Arial"/>
                <a:cs typeface="Arial"/>
              </a:rPr>
              <a:t>implementations,</a:t>
            </a:r>
            <a:r>
              <a:rPr sz="1800" b="1" spc="-50" dirty="0">
                <a:latin typeface="Arial"/>
                <a:cs typeface="Arial"/>
              </a:rPr>
              <a:t> </a:t>
            </a:r>
            <a:r>
              <a:rPr sz="1800" b="1" dirty="0">
                <a:latin typeface="Arial"/>
                <a:cs typeface="Arial"/>
              </a:rPr>
              <a:t>segments</a:t>
            </a:r>
            <a:r>
              <a:rPr sz="1800" b="1" spc="-60" dirty="0">
                <a:latin typeface="Arial"/>
                <a:cs typeface="Arial"/>
              </a:rPr>
              <a:t> </a:t>
            </a:r>
            <a:r>
              <a:rPr sz="1800" b="1" dirty="0">
                <a:latin typeface="Arial"/>
                <a:cs typeface="Arial"/>
              </a:rPr>
              <a:t>are</a:t>
            </a:r>
            <a:r>
              <a:rPr sz="1800" b="1" spc="-15" dirty="0">
                <a:latin typeface="Arial"/>
                <a:cs typeface="Arial"/>
              </a:rPr>
              <a:t> </a:t>
            </a:r>
            <a:r>
              <a:rPr sz="1800" b="1" dirty="0">
                <a:latin typeface="Arial"/>
                <a:cs typeface="Arial"/>
              </a:rPr>
              <a:t>numbered.</a:t>
            </a:r>
            <a:endParaRPr sz="1800" dirty="0">
              <a:latin typeface="Arial"/>
              <a:cs typeface="Arial"/>
            </a:endParaRPr>
          </a:p>
        </p:txBody>
      </p:sp>
      <p:sp>
        <p:nvSpPr>
          <p:cNvPr id="8" name="object 8"/>
          <p:cNvSpPr txBox="1"/>
          <p:nvPr/>
        </p:nvSpPr>
        <p:spPr>
          <a:xfrm>
            <a:off x="455472" y="3208096"/>
            <a:ext cx="263779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Se</a:t>
            </a:r>
            <a:r>
              <a:rPr sz="1800" b="1" spc="5" dirty="0">
                <a:latin typeface="Arial"/>
                <a:cs typeface="Arial"/>
              </a:rPr>
              <a:t>g</a:t>
            </a:r>
            <a:r>
              <a:rPr sz="1800" b="1" dirty="0">
                <a:latin typeface="Arial"/>
                <a:cs typeface="Arial"/>
              </a:rPr>
              <a:t>ment</a:t>
            </a:r>
            <a:r>
              <a:rPr sz="1800" b="1" spc="5" dirty="0">
                <a:latin typeface="Arial"/>
                <a:cs typeface="Arial"/>
              </a:rPr>
              <a:t>a</a:t>
            </a:r>
            <a:r>
              <a:rPr sz="1800" b="1" spc="-25" dirty="0">
                <a:latin typeface="Arial"/>
                <a:cs typeface="Arial"/>
              </a:rPr>
              <a:t>t</a:t>
            </a:r>
            <a:r>
              <a:rPr sz="1800" b="1" dirty="0">
                <a:latin typeface="Arial"/>
                <a:cs typeface="Arial"/>
              </a:rPr>
              <a:t>ion</a:t>
            </a:r>
            <a:r>
              <a:rPr sz="1800" b="1" spc="-105" dirty="0">
                <a:latin typeface="Arial"/>
                <a:cs typeface="Arial"/>
              </a:rPr>
              <a:t> </a:t>
            </a:r>
            <a:r>
              <a:rPr sz="1800" b="1" dirty="0">
                <a:latin typeface="Arial"/>
                <a:cs typeface="Arial"/>
              </a:rPr>
              <a:t>Hard</a:t>
            </a:r>
            <a:r>
              <a:rPr sz="1800" b="1" spc="30" dirty="0">
                <a:latin typeface="Arial"/>
                <a:cs typeface="Arial"/>
              </a:rPr>
              <a:t>w</a:t>
            </a:r>
            <a:r>
              <a:rPr sz="1800" b="1" dirty="0">
                <a:latin typeface="Arial"/>
                <a:cs typeface="Arial"/>
              </a:rPr>
              <a:t>are</a:t>
            </a:r>
            <a:endParaRPr sz="1800">
              <a:latin typeface="Arial"/>
              <a:cs typeface="Arial"/>
            </a:endParaRPr>
          </a:p>
        </p:txBody>
      </p:sp>
      <p:sp>
        <p:nvSpPr>
          <p:cNvPr id="9" name="object 9"/>
          <p:cNvSpPr/>
          <p:nvPr/>
        </p:nvSpPr>
        <p:spPr>
          <a:xfrm>
            <a:off x="5044440" y="3566159"/>
            <a:ext cx="1273810" cy="1386840"/>
          </a:xfrm>
          <a:custGeom>
            <a:avLst/>
            <a:gdLst/>
            <a:ahLst/>
            <a:cxnLst/>
            <a:rect l="l" t="t" r="r" b="b"/>
            <a:pathLst>
              <a:path w="1273810" h="1386839">
                <a:moveTo>
                  <a:pt x="0" y="1386839"/>
                </a:moveTo>
                <a:lnTo>
                  <a:pt x="1273810" y="1386839"/>
                </a:lnTo>
                <a:lnTo>
                  <a:pt x="1273810" y="0"/>
                </a:lnTo>
                <a:lnTo>
                  <a:pt x="0" y="0"/>
                </a:lnTo>
                <a:lnTo>
                  <a:pt x="0" y="1386839"/>
                </a:lnTo>
                <a:close/>
              </a:path>
            </a:pathLst>
          </a:custGeom>
          <a:ln w="24384">
            <a:solidFill>
              <a:srgbClr val="000000"/>
            </a:solidFill>
          </a:ln>
        </p:spPr>
        <p:txBody>
          <a:bodyPr wrap="square" lIns="0" tIns="0" rIns="0" bIns="0" rtlCol="0"/>
          <a:lstStyle/>
          <a:p>
            <a:endParaRPr/>
          </a:p>
        </p:txBody>
      </p:sp>
      <p:sp>
        <p:nvSpPr>
          <p:cNvPr id="10" name="object 10"/>
          <p:cNvSpPr txBox="1"/>
          <p:nvPr/>
        </p:nvSpPr>
        <p:spPr>
          <a:xfrm>
            <a:off x="4980559" y="3272485"/>
            <a:ext cx="1245870" cy="238125"/>
          </a:xfrm>
          <a:prstGeom prst="rect">
            <a:avLst/>
          </a:prstGeom>
        </p:spPr>
        <p:txBody>
          <a:bodyPr vert="horz" wrap="square" lIns="0" tIns="12065" rIns="0" bIns="0" rtlCol="0">
            <a:spAutoFit/>
          </a:bodyPr>
          <a:lstStyle/>
          <a:p>
            <a:pPr marL="12700">
              <a:lnSpc>
                <a:spcPct val="100000"/>
              </a:lnSpc>
              <a:spcBef>
                <a:spcPts val="95"/>
              </a:spcBef>
            </a:pPr>
            <a:r>
              <a:rPr sz="1400" b="1" spc="-5" dirty="0">
                <a:latin typeface="Arial"/>
                <a:cs typeface="Arial"/>
              </a:rPr>
              <a:t>S</a:t>
            </a:r>
            <a:r>
              <a:rPr sz="1400" b="1" spc="-15" dirty="0">
                <a:latin typeface="Arial"/>
                <a:cs typeface="Arial"/>
              </a:rPr>
              <a:t>e</a:t>
            </a:r>
            <a:r>
              <a:rPr sz="1400" b="1" spc="-20" dirty="0">
                <a:latin typeface="Arial"/>
                <a:cs typeface="Arial"/>
              </a:rPr>
              <a:t>g</a:t>
            </a:r>
            <a:r>
              <a:rPr sz="1400" b="1" spc="-5" dirty="0">
                <a:latin typeface="Arial"/>
                <a:cs typeface="Arial"/>
              </a:rPr>
              <a:t>m</a:t>
            </a:r>
            <a:r>
              <a:rPr sz="1400" b="1" spc="-15" dirty="0">
                <a:latin typeface="Arial"/>
                <a:cs typeface="Arial"/>
              </a:rPr>
              <a:t>e</a:t>
            </a:r>
            <a:r>
              <a:rPr sz="1400" b="1" spc="-20" dirty="0">
                <a:latin typeface="Arial"/>
                <a:cs typeface="Arial"/>
              </a:rPr>
              <a:t>n</a:t>
            </a:r>
            <a:r>
              <a:rPr sz="1400" b="1" spc="-5" dirty="0">
                <a:latin typeface="Arial"/>
                <a:cs typeface="Arial"/>
              </a:rPr>
              <a:t>t</a:t>
            </a:r>
            <a:r>
              <a:rPr sz="1400" b="1" spc="-60" dirty="0">
                <a:latin typeface="Arial"/>
                <a:cs typeface="Arial"/>
              </a:rPr>
              <a:t> </a:t>
            </a:r>
            <a:r>
              <a:rPr sz="1400" b="1" spc="-140" dirty="0">
                <a:latin typeface="Arial"/>
                <a:cs typeface="Arial"/>
              </a:rPr>
              <a:t>T</a:t>
            </a:r>
            <a:r>
              <a:rPr sz="1400" b="1" spc="-40" dirty="0">
                <a:latin typeface="Arial"/>
                <a:cs typeface="Arial"/>
              </a:rPr>
              <a:t>a</a:t>
            </a:r>
            <a:r>
              <a:rPr sz="1400" b="1" spc="-45" dirty="0">
                <a:latin typeface="Arial"/>
                <a:cs typeface="Arial"/>
              </a:rPr>
              <a:t>b</a:t>
            </a:r>
            <a:r>
              <a:rPr sz="1400" b="1" spc="-35" dirty="0">
                <a:latin typeface="Arial"/>
                <a:cs typeface="Arial"/>
              </a:rPr>
              <a:t>l</a:t>
            </a:r>
            <a:r>
              <a:rPr sz="1400" b="1" spc="-5" dirty="0">
                <a:latin typeface="Arial"/>
                <a:cs typeface="Arial"/>
              </a:rPr>
              <a:t>e</a:t>
            </a:r>
            <a:endParaRPr sz="1400">
              <a:latin typeface="Arial"/>
              <a:cs typeface="Arial"/>
            </a:endParaRPr>
          </a:p>
        </p:txBody>
      </p:sp>
      <p:sp>
        <p:nvSpPr>
          <p:cNvPr id="11" name="object 11"/>
          <p:cNvSpPr txBox="1"/>
          <p:nvPr/>
        </p:nvSpPr>
        <p:spPr>
          <a:xfrm>
            <a:off x="5044440" y="4084320"/>
            <a:ext cx="680085" cy="222885"/>
          </a:xfrm>
          <a:prstGeom prst="rect">
            <a:avLst/>
          </a:prstGeom>
          <a:ln w="24384">
            <a:solidFill>
              <a:srgbClr val="000000"/>
            </a:solidFill>
          </a:ln>
        </p:spPr>
        <p:txBody>
          <a:bodyPr vert="horz" wrap="square" lIns="0" tIns="0" rIns="0" bIns="0" rtlCol="0">
            <a:spAutoFit/>
          </a:bodyPr>
          <a:lstStyle/>
          <a:p>
            <a:pPr marL="151130">
              <a:lnSpc>
                <a:spcPct val="100000"/>
              </a:lnSpc>
            </a:pPr>
            <a:r>
              <a:rPr sz="1400" b="1" spc="-5" dirty="0">
                <a:latin typeface="Arial"/>
                <a:cs typeface="Arial"/>
              </a:rPr>
              <a:t>limit</a:t>
            </a:r>
            <a:endParaRPr sz="1400">
              <a:latin typeface="Arial"/>
              <a:cs typeface="Arial"/>
            </a:endParaRPr>
          </a:p>
        </p:txBody>
      </p:sp>
      <p:sp>
        <p:nvSpPr>
          <p:cNvPr id="12" name="object 12"/>
          <p:cNvSpPr/>
          <p:nvPr/>
        </p:nvSpPr>
        <p:spPr>
          <a:xfrm>
            <a:off x="5724144" y="4084320"/>
            <a:ext cx="591820" cy="222885"/>
          </a:xfrm>
          <a:custGeom>
            <a:avLst/>
            <a:gdLst/>
            <a:ahLst/>
            <a:cxnLst/>
            <a:rect l="l" t="t" r="r" b="b"/>
            <a:pathLst>
              <a:path w="591820" h="222885">
                <a:moveTo>
                  <a:pt x="0" y="222503"/>
                </a:moveTo>
                <a:lnTo>
                  <a:pt x="591312" y="222503"/>
                </a:lnTo>
                <a:lnTo>
                  <a:pt x="591312" y="0"/>
                </a:lnTo>
                <a:lnTo>
                  <a:pt x="0" y="0"/>
                </a:lnTo>
                <a:lnTo>
                  <a:pt x="0" y="222503"/>
                </a:lnTo>
                <a:close/>
              </a:path>
            </a:pathLst>
          </a:custGeom>
          <a:ln w="24384">
            <a:solidFill>
              <a:srgbClr val="000000"/>
            </a:solidFill>
          </a:ln>
        </p:spPr>
        <p:txBody>
          <a:bodyPr wrap="square" lIns="0" tIns="0" rIns="0" bIns="0" rtlCol="0"/>
          <a:lstStyle/>
          <a:p>
            <a:endParaRPr/>
          </a:p>
        </p:txBody>
      </p:sp>
      <p:sp>
        <p:nvSpPr>
          <p:cNvPr id="13" name="object 13"/>
          <p:cNvSpPr txBox="1"/>
          <p:nvPr/>
        </p:nvSpPr>
        <p:spPr>
          <a:xfrm>
            <a:off x="5736335" y="4072889"/>
            <a:ext cx="568325" cy="238125"/>
          </a:xfrm>
          <a:prstGeom prst="rect">
            <a:avLst/>
          </a:prstGeom>
        </p:spPr>
        <p:txBody>
          <a:bodyPr vert="horz" wrap="square" lIns="0" tIns="11430" rIns="0" bIns="0" rtlCol="0">
            <a:spAutoFit/>
          </a:bodyPr>
          <a:lstStyle/>
          <a:p>
            <a:pPr marL="70485">
              <a:lnSpc>
                <a:spcPct val="100000"/>
              </a:lnSpc>
              <a:spcBef>
                <a:spcPts val="90"/>
              </a:spcBef>
            </a:pPr>
            <a:r>
              <a:rPr sz="1400" b="1" spc="-15" dirty="0">
                <a:latin typeface="Arial"/>
                <a:cs typeface="Arial"/>
              </a:rPr>
              <a:t>base</a:t>
            </a:r>
            <a:endParaRPr sz="1400">
              <a:latin typeface="Arial"/>
              <a:cs typeface="Arial"/>
            </a:endParaRPr>
          </a:p>
        </p:txBody>
      </p:sp>
      <p:grpSp>
        <p:nvGrpSpPr>
          <p:cNvPr id="14" name="object 14"/>
          <p:cNvGrpSpPr/>
          <p:nvPr/>
        </p:nvGrpSpPr>
        <p:grpSpPr>
          <a:xfrm>
            <a:off x="3392233" y="4504944"/>
            <a:ext cx="354330" cy="158115"/>
            <a:chOff x="3392233" y="4504944"/>
            <a:chExt cx="354330" cy="158115"/>
          </a:xfrm>
        </p:grpSpPr>
        <p:sp>
          <p:nvSpPr>
            <p:cNvPr id="15" name="object 15"/>
            <p:cNvSpPr/>
            <p:nvPr/>
          </p:nvSpPr>
          <p:spPr>
            <a:xfrm>
              <a:off x="3572256" y="4504944"/>
              <a:ext cx="173990" cy="158115"/>
            </a:xfrm>
            <a:custGeom>
              <a:avLst/>
              <a:gdLst/>
              <a:ahLst/>
              <a:cxnLst/>
              <a:rect l="l" t="t" r="r" b="b"/>
              <a:pathLst>
                <a:path w="173989" h="158114">
                  <a:moveTo>
                    <a:pt x="15367" y="0"/>
                  </a:moveTo>
                  <a:lnTo>
                    <a:pt x="8763" y="19176"/>
                  </a:lnTo>
                  <a:lnTo>
                    <a:pt x="3937" y="38988"/>
                  </a:lnTo>
                  <a:lnTo>
                    <a:pt x="1016" y="59181"/>
                  </a:lnTo>
                  <a:lnTo>
                    <a:pt x="0" y="79755"/>
                  </a:lnTo>
                  <a:lnTo>
                    <a:pt x="889" y="99948"/>
                  </a:lnTo>
                  <a:lnTo>
                    <a:pt x="3810" y="119760"/>
                  </a:lnTo>
                  <a:lnTo>
                    <a:pt x="8382" y="139191"/>
                  </a:lnTo>
                  <a:lnTo>
                    <a:pt x="14859" y="158114"/>
                  </a:lnTo>
                  <a:lnTo>
                    <a:pt x="173736" y="79755"/>
                  </a:lnTo>
                  <a:lnTo>
                    <a:pt x="15367" y="0"/>
                  </a:lnTo>
                  <a:close/>
                </a:path>
              </a:pathLst>
            </a:custGeom>
            <a:solidFill>
              <a:srgbClr val="000000"/>
            </a:solidFill>
          </p:spPr>
          <p:txBody>
            <a:bodyPr wrap="square" lIns="0" tIns="0" rIns="0" bIns="0" rtlCol="0"/>
            <a:lstStyle/>
            <a:p>
              <a:endParaRPr/>
            </a:p>
          </p:txBody>
        </p:sp>
        <p:sp>
          <p:nvSpPr>
            <p:cNvPr id="16" name="object 16"/>
            <p:cNvSpPr/>
            <p:nvPr/>
          </p:nvSpPr>
          <p:spPr>
            <a:xfrm>
              <a:off x="3404616" y="4590288"/>
              <a:ext cx="164465" cy="0"/>
            </a:xfrm>
            <a:custGeom>
              <a:avLst/>
              <a:gdLst/>
              <a:ahLst/>
              <a:cxnLst/>
              <a:rect l="l" t="t" r="r" b="b"/>
              <a:pathLst>
                <a:path w="164464">
                  <a:moveTo>
                    <a:pt x="0" y="0"/>
                  </a:moveTo>
                  <a:lnTo>
                    <a:pt x="164337" y="0"/>
                  </a:lnTo>
                </a:path>
              </a:pathLst>
            </a:custGeom>
            <a:ln w="24384">
              <a:solidFill>
                <a:srgbClr val="000000"/>
              </a:solidFill>
            </a:ln>
          </p:spPr>
          <p:txBody>
            <a:bodyPr wrap="square" lIns="0" tIns="0" rIns="0" bIns="0" rtlCol="0"/>
            <a:lstStyle/>
            <a:p>
              <a:endParaRPr/>
            </a:p>
          </p:txBody>
        </p:sp>
      </p:grpSp>
      <p:sp>
        <p:nvSpPr>
          <p:cNvPr id="17" name="object 17"/>
          <p:cNvSpPr txBox="1"/>
          <p:nvPr/>
        </p:nvSpPr>
        <p:spPr>
          <a:xfrm>
            <a:off x="3816477" y="4451095"/>
            <a:ext cx="395605" cy="238125"/>
          </a:xfrm>
          <a:prstGeom prst="rect">
            <a:avLst/>
          </a:prstGeom>
        </p:spPr>
        <p:txBody>
          <a:bodyPr vert="horz" wrap="square" lIns="0" tIns="11430" rIns="0" bIns="0" rtlCol="0">
            <a:spAutoFit/>
          </a:bodyPr>
          <a:lstStyle/>
          <a:p>
            <a:pPr marL="12700">
              <a:lnSpc>
                <a:spcPct val="100000"/>
              </a:lnSpc>
              <a:spcBef>
                <a:spcPts val="90"/>
              </a:spcBef>
            </a:pPr>
            <a:r>
              <a:rPr sz="1400" b="1" spc="-15" dirty="0">
                <a:latin typeface="Arial"/>
                <a:cs typeface="Arial"/>
              </a:rPr>
              <a:t>(s</a:t>
            </a:r>
            <a:r>
              <a:rPr sz="1400" b="1" spc="-10" dirty="0">
                <a:latin typeface="Arial"/>
                <a:cs typeface="Arial"/>
              </a:rPr>
              <a:t>,</a:t>
            </a:r>
            <a:r>
              <a:rPr sz="1400" b="1" spc="-20" dirty="0">
                <a:latin typeface="Arial"/>
                <a:cs typeface="Arial"/>
              </a:rPr>
              <a:t>d</a:t>
            </a:r>
            <a:r>
              <a:rPr sz="1400" b="1" spc="-5" dirty="0">
                <a:latin typeface="Arial"/>
                <a:cs typeface="Arial"/>
              </a:rPr>
              <a:t>)</a:t>
            </a:r>
            <a:endParaRPr sz="1400">
              <a:latin typeface="Arial"/>
              <a:cs typeface="Arial"/>
            </a:endParaRPr>
          </a:p>
        </p:txBody>
      </p:sp>
      <p:grpSp>
        <p:nvGrpSpPr>
          <p:cNvPr id="18" name="object 18"/>
          <p:cNvGrpSpPr/>
          <p:nvPr/>
        </p:nvGrpSpPr>
        <p:grpSpPr>
          <a:xfrm>
            <a:off x="3928681" y="3773423"/>
            <a:ext cx="777875" cy="698500"/>
            <a:chOff x="3928681" y="3773423"/>
            <a:chExt cx="777875" cy="698500"/>
          </a:xfrm>
        </p:grpSpPr>
        <p:sp>
          <p:nvSpPr>
            <p:cNvPr id="19" name="object 19"/>
            <p:cNvSpPr/>
            <p:nvPr/>
          </p:nvSpPr>
          <p:spPr>
            <a:xfrm>
              <a:off x="3941064" y="3974591"/>
              <a:ext cx="0" cy="485140"/>
            </a:xfrm>
            <a:custGeom>
              <a:avLst/>
              <a:gdLst/>
              <a:ahLst/>
              <a:cxnLst/>
              <a:rect l="l" t="t" r="r" b="b"/>
              <a:pathLst>
                <a:path h="485139">
                  <a:moveTo>
                    <a:pt x="0" y="484631"/>
                  </a:moveTo>
                  <a:lnTo>
                    <a:pt x="0" y="0"/>
                  </a:lnTo>
                </a:path>
              </a:pathLst>
            </a:custGeom>
            <a:ln w="24384">
              <a:solidFill>
                <a:srgbClr val="000000"/>
              </a:solidFill>
            </a:ln>
          </p:spPr>
          <p:txBody>
            <a:bodyPr wrap="square" lIns="0" tIns="0" rIns="0" bIns="0" rtlCol="0"/>
            <a:lstStyle/>
            <a:p>
              <a:endParaRPr/>
            </a:p>
          </p:txBody>
        </p:sp>
        <p:pic>
          <p:nvPicPr>
            <p:cNvPr id="20" name="object 20"/>
            <p:cNvPicPr/>
            <p:nvPr/>
          </p:nvPicPr>
          <p:blipFill>
            <a:blip r:embed="rId2" cstate="print"/>
            <a:stretch>
              <a:fillRect/>
            </a:stretch>
          </p:blipFill>
          <p:spPr>
            <a:xfrm>
              <a:off x="4529327" y="3773423"/>
              <a:ext cx="176784" cy="155448"/>
            </a:xfrm>
            <a:prstGeom prst="rect">
              <a:avLst/>
            </a:prstGeom>
          </p:spPr>
        </p:pic>
        <p:sp>
          <p:nvSpPr>
            <p:cNvPr id="21" name="object 21"/>
            <p:cNvSpPr/>
            <p:nvPr/>
          </p:nvSpPr>
          <p:spPr>
            <a:xfrm>
              <a:off x="4087368" y="3855719"/>
              <a:ext cx="441959" cy="0"/>
            </a:xfrm>
            <a:custGeom>
              <a:avLst/>
              <a:gdLst/>
              <a:ahLst/>
              <a:cxnLst/>
              <a:rect l="l" t="t" r="r" b="b"/>
              <a:pathLst>
                <a:path w="441960">
                  <a:moveTo>
                    <a:pt x="0" y="0"/>
                  </a:moveTo>
                  <a:lnTo>
                    <a:pt x="441960" y="0"/>
                  </a:lnTo>
                </a:path>
              </a:pathLst>
            </a:custGeom>
            <a:ln w="24384">
              <a:solidFill>
                <a:srgbClr val="000000"/>
              </a:solidFill>
            </a:ln>
          </p:spPr>
          <p:txBody>
            <a:bodyPr wrap="square" lIns="0" tIns="0" rIns="0" bIns="0" rtlCol="0"/>
            <a:lstStyle/>
            <a:p>
              <a:endParaRPr/>
            </a:p>
          </p:txBody>
        </p:sp>
      </p:grpSp>
      <p:sp>
        <p:nvSpPr>
          <p:cNvPr id="22" name="object 22"/>
          <p:cNvSpPr txBox="1"/>
          <p:nvPr/>
        </p:nvSpPr>
        <p:spPr>
          <a:xfrm>
            <a:off x="4739132" y="3702811"/>
            <a:ext cx="123825" cy="23812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Arial"/>
                <a:cs typeface="Arial"/>
              </a:rPr>
              <a:t>s</a:t>
            </a:r>
            <a:endParaRPr sz="1400">
              <a:latin typeface="Arial"/>
              <a:cs typeface="Arial"/>
            </a:endParaRPr>
          </a:p>
        </p:txBody>
      </p:sp>
      <p:sp>
        <p:nvSpPr>
          <p:cNvPr id="23" name="object 23"/>
          <p:cNvSpPr/>
          <p:nvPr/>
        </p:nvSpPr>
        <p:spPr>
          <a:xfrm>
            <a:off x="3944111" y="3569208"/>
            <a:ext cx="2505710" cy="2054225"/>
          </a:xfrm>
          <a:custGeom>
            <a:avLst/>
            <a:gdLst/>
            <a:ahLst/>
            <a:cxnLst/>
            <a:rect l="l" t="t" r="r" b="b"/>
            <a:pathLst>
              <a:path w="2505710" h="2054225">
                <a:moveTo>
                  <a:pt x="946530" y="294385"/>
                </a:moveTo>
                <a:lnTo>
                  <a:pt x="948563" y="227710"/>
                </a:lnTo>
                <a:lnTo>
                  <a:pt x="954151" y="166369"/>
                </a:lnTo>
                <a:lnTo>
                  <a:pt x="963167" y="112140"/>
                </a:lnTo>
                <a:lnTo>
                  <a:pt x="974978" y="66674"/>
                </a:lnTo>
                <a:lnTo>
                  <a:pt x="1005077" y="8889"/>
                </a:lnTo>
                <a:lnTo>
                  <a:pt x="1022603" y="0"/>
                </a:lnTo>
              </a:path>
              <a:path w="2505710" h="2054225">
                <a:moveTo>
                  <a:pt x="1024127" y="508761"/>
                </a:moveTo>
                <a:lnTo>
                  <a:pt x="999616" y="497712"/>
                </a:lnTo>
                <a:lnTo>
                  <a:pt x="978280" y="467105"/>
                </a:lnTo>
                <a:lnTo>
                  <a:pt x="961516" y="420369"/>
                </a:lnTo>
                <a:lnTo>
                  <a:pt x="950467" y="361060"/>
                </a:lnTo>
                <a:lnTo>
                  <a:pt x="946530" y="292734"/>
                </a:lnTo>
              </a:path>
              <a:path w="2505710" h="2054225">
                <a:moveTo>
                  <a:pt x="0" y="424687"/>
                </a:moveTo>
                <a:lnTo>
                  <a:pt x="6603" y="381888"/>
                </a:lnTo>
                <a:lnTo>
                  <a:pt x="25018" y="344677"/>
                </a:lnTo>
                <a:lnTo>
                  <a:pt x="53086" y="315213"/>
                </a:lnTo>
                <a:lnTo>
                  <a:pt x="88900" y="295782"/>
                </a:lnTo>
                <a:lnTo>
                  <a:pt x="130175" y="288416"/>
                </a:lnTo>
              </a:path>
              <a:path w="2505710" h="2054225">
                <a:moveTo>
                  <a:pt x="2252472" y="1917064"/>
                </a:moveTo>
                <a:lnTo>
                  <a:pt x="2262378" y="1863725"/>
                </a:lnTo>
                <a:lnTo>
                  <a:pt x="2289555" y="1820164"/>
                </a:lnTo>
                <a:lnTo>
                  <a:pt x="2329688" y="1790827"/>
                </a:lnTo>
                <a:lnTo>
                  <a:pt x="2378964" y="1780031"/>
                </a:lnTo>
                <a:lnTo>
                  <a:pt x="2428240" y="1790827"/>
                </a:lnTo>
                <a:lnTo>
                  <a:pt x="2468372" y="1820164"/>
                </a:lnTo>
                <a:lnTo>
                  <a:pt x="2495550" y="1863725"/>
                </a:lnTo>
                <a:lnTo>
                  <a:pt x="2505455" y="1917064"/>
                </a:lnTo>
                <a:lnTo>
                  <a:pt x="2495550" y="1970277"/>
                </a:lnTo>
                <a:lnTo>
                  <a:pt x="2468372" y="2013839"/>
                </a:lnTo>
                <a:lnTo>
                  <a:pt x="2428240" y="2043264"/>
                </a:lnTo>
                <a:lnTo>
                  <a:pt x="2378964" y="2054034"/>
                </a:lnTo>
                <a:lnTo>
                  <a:pt x="2329688" y="2043264"/>
                </a:lnTo>
                <a:lnTo>
                  <a:pt x="2289555" y="2013839"/>
                </a:lnTo>
                <a:lnTo>
                  <a:pt x="2262378" y="1970277"/>
                </a:lnTo>
                <a:lnTo>
                  <a:pt x="2252472" y="1917064"/>
                </a:lnTo>
                <a:close/>
              </a:path>
            </a:pathLst>
          </a:custGeom>
          <a:ln w="24384">
            <a:solidFill>
              <a:srgbClr val="000000"/>
            </a:solidFill>
          </a:ln>
        </p:spPr>
        <p:txBody>
          <a:bodyPr wrap="square" lIns="0" tIns="0" rIns="0" bIns="0" rtlCol="0"/>
          <a:lstStyle/>
          <a:p>
            <a:endParaRPr/>
          </a:p>
        </p:txBody>
      </p:sp>
      <p:sp>
        <p:nvSpPr>
          <p:cNvPr id="24" name="object 24"/>
          <p:cNvSpPr txBox="1"/>
          <p:nvPr/>
        </p:nvSpPr>
        <p:spPr>
          <a:xfrm>
            <a:off x="7287768" y="4379976"/>
            <a:ext cx="792480" cy="1533525"/>
          </a:xfrm>
          <a:prstGeom prst="rect">
            <a:avLst/>
          </a:prstGeom>
          <a:ln w="24384">
            <a:solidFill>
              <a:srgbClr val="000000"/>
            </a:solidFill>
          </a:ln>
        </p:spPr>
        <p:txBody>
          <a:bodyPr vert="horz" wrap="square" lIns="0" tIns="0" rIns="0" bIns="0" rtlCol="0">
            <a:spAutoFit/>
          </a:bodyPr>
          <a:lstStyle/>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spcBef>
                <a:spcPts val="10"/>
              </a:spcBef>
            </a:pPr>
            <a:endParaRPr sz="1300">
              <a:latin typeface="Times New Roman"/>
              <a:cs typeface="Times New Roman"/>
            </a:endParaRPr>
          </a:p>
          <a:p>
            <a:pPr marL="78740">
              <a:lnSpc>
                <a:spcPct val="100000"/>
              </a:lnSpc>
            </a:pPr>
            <a:r>
              <a:rPr sz="1400" b="1" spc="-10" dirty="0">
                <a:latin typeface="Arial"/>
                <a:cs typeface="Arial"/>
              </a:rPr>
              <a:t>Memory</a:t>
            </a:r>
            <a:endParaRPr sz="1400">
              <a:latin typeface="Arial"/>
              <a:cs typeface="Arial"/>
            </a:endParaRPr>
          </a:p>
        </p:txBody>
      </p:sp>
      <p:grpSp>
        <p:nvGrpSpPr>
          <p:cNvPr id="25" name="object 25"/>
          <p:cNvGrpSpPr/>
          <p:nvPr/>
        </p:nvGrpSpPr>
        <p:grpSpPr>
          <a:xfrm>
            <a:off x="5178361" y="4303585"/>
            <a:ext cx="2106930" cy="1247140"/>
            <a:chOff x="5178361" y="4303585"/>
            <a:chExt cx="2106930" cy="1247140"/>
          </a:xfrm>
        </p:grpSpPr>
        <p:pic>
          <p:nvPicPr>
            <p:cNvPr id="26" name="object 26"/>
            <p:cNvPicPr/>
            <p:nvPr/>
          </p:nvPicPr>
          <p:blipFill>
            <a:blip r:embed="rId3" cstate="print"/>
            <a:stretch>
              <a:fillRect/>
            </a:stretch>
          </p:blipFill>
          <p:spPr>
            <a:xfrm>
              <a:off x="6019799" y="5398007"/>
              <a:ext cx="170687" cy="152400"/>
            </a:xfrm>
            <a:prstGeom prst="rect">
              <a:avLst/>
            </a:prstGeom>
          </p:spPr>
        </p:pic>
        <p:sp>
          <p:nvSpPr>
            <p:cNvPr id="27" name="object 27"/>
            <p:cNvSpPr/>
            <p:nvPr/>
          </p:nvSpPr>
          <p:spPr>
            <a:xfrm>
              <a:off x="5190743" y="5480303"/>
              <a:ext cx="826135" cy="0"/>
            </a:xfrm>
            <a:custGeom>
              <a:avLst/>
              <a:gdLst/>
              <a:ahLst/>
              <a:cxnLst/>
              <a:rect l="l" t="t" r="r" b="b"/>
              <a:pathLst>
                <a:path w="826135">
                  <a:moveTo>
                    <a:pt x="0" y="0"/>
                  </a:moveTo>
                  <a:lnTo>
                    <a:pt x="825626" y="0"/>
                  </a:lnTo>
                </a:path>
              </a:pathLst>
            </a:custGeom>
            <a:ln w="24384">
              <a:solidFill>
                <a:srgbClr val="000000"/>
              </a:solidFill>
            </a:ln>
          </p:spPr>
          <p:txBody>
            <a:bodyPr wrap="square" lIns="0" tIns="0" rIns="0" bIns="0" rtlCol="0"/>
            <a:lstStyle/>
            <a:p>
              <a:endParaRPr/>
            </a:p>
          </p:txBody>
        </p:sp>
        <p:pic>
          <p:nvPicPr>
            <p:cNvPr id="28" name="object 28"/>
            <p:cNvPicPr/>
            <p:nvPr/>
          </p:nvPicPr>
          <p:blipFill>
            <a:blip r:embed="rId3" cstate="print"/>
            <a:stretch>
              <a:fillRect/>
            </a:stretch>
          </p:blipFill>
          <p:spPr>
            <a:xfrm>
              <a:off x="7110983" y="5398007"/>
              <a:ext cx="173735" cy="152400"/>
            </a:xfrm>
            <a:prstGeom prst="rect">
              <a:avLst/>
            </a:prstGeom>
          </p:spPr>
        </p:pic>
        <p:sp>
          <p:nvSpPr>
            <p:cNvPr id="29" name="object 29"/>
            <p:cNvSpPr/>
            <p:nvPr/>
          </p:nvSpPr>
          <p:spPr>
            <a:xfrm>
              <a:off x="6458711" y="5480303"/>
              <a:ext cx="649605" cy="0"/>
            </a:xfrm>
            <a:custGeom>
              <a:avLst/>
              <a:gdLst/>
              <a:ahLst/>
              <a:cxnLst/>
              <a:rect l="l" t="t" r="r" b="b"/>
              <a:pathLst>
                <a:path w="649604">
                  <a:moveTo>
                    <a:pt x="0" y="0"/>
                  </a:moveTo>
                  <a:lnTo>
                    <a:pt x="649223" y="0"/>
                  </a:lnTo>
                </a:path>
              </a:pathLst>
            </a:custGeom>
            <a:ln w="24384">
              <a:solidFill>
                <a:srgbClr val="000000"/>
              </a:solidFill>
            </a:ln>
          </p:spPr>
          <p:txBody>
            <a:bodyPr wrap="square" lIns="0" tIns="0" rIns="0" bIns="0" rtlCol="0"/>
            <a:lstStyle/>
            <a:p>
              <a:endParaRPr/>
            </a:p>
          </p:txBody>
        </p:sp>
        <p:pic>
          <p:nvPicPr>
            <p:cNvPr id="30" name="object 30"/>
            <p:cNvPicPr/>
            <p:nvPr/>
          </p:nvPicPr>
          <p:blipFill>
            <a:blip r:embed="rId4" cstate="print"/>
            <a:stretch>
              <a:fillRect/>
            </a:stretch>
          </p:blipFill>
          <p:spPr>
            <a:xfrm>
              <a:off x="6160007" y="5141975"/>
              <a:ext cx="140208" cy="188976"/>
            </a:xfrm>
            <a:prstGeom prst="rect">
              <a:avLst/>
            </a:prstGeom>
          </p:spPr>
        </p:pic>
        <p:sp>
          <p:nvSpPr>
            <p:cNvPr id="31" name="object 31"/>
            <p:cNvSpPr/>
            <p:nvPr/>
          </p:nvSpPr>
          <p:spPr>
            <a:xfrm>
              <a:off x="6065519" y="4315967"/>
              <a:ext cx="143510" cy="838200"/>
            </a:xfrm>
            <a:custGeom>
              <a:avLst/>
              <a:gdLst/>
              <a:ahLst/>
              <a:cxnLst/>
              <a:rect l="l" t="t" r="r" b="b"/>
              <a:pathLst>
                <a:path w="143510" h="838200">
                  <a:moveTo>
                    <a:pt x="0" y="0"/>
                  </a:moveTo>
                  <a:lnTo>
                    <a:pt x="143255" y="837818"/>
                  </a:lnTo>
                </a:path>
              </a:pathLst>
            </a:custGeom>
            <a:ln w="24384">
              <a:solidFill>
                <a:srgbClr val="000000"/>
              </a:solidFill>
            </a:ln>
          </p:spPr>
          <p:txBody>
            <a:bodyPr wrap="square" lIns="0" tIns="0" rIns="0" bIns="0" rtlCol="0"/>
            <a:lstStyle/>
            <a:p>
              <a:endParaRPr/>
            </a:p>
          </p:txBody>
        </p:sp>
      </p:grpSp>
      <p:sp>
        <p:nvSpPr>
          <p:cNvPr id="32" name="object 32"/>
          <p:cNvSpPr txBox="1"/>
          <p:nvPr/>
        </p:nvSpPr>
        <p:spPr>
          <a:xfrm>
            <a:off x="6264021" y="5329504"/>
            <a:ext cx="15938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a:t>
            </a:r>
            <a:endParaRPr sz="1800">
              <a:latin typeface="Arial"/>
              <a:cs typeface="Arial"/>
            </a:endParaRPr>
          </a:p>
        </p:txBody>
      </p:sp>
      <p:grpSp>
        <p:nvGrpSpPr>
          <p:cNvPr id="33" name="object 33"/>
          <p:cNvGrpSpPr/>
          <p:nvPr/>
        </p:nvGrpSpPr>
        <p:grpSpPr>
          <a:xfrm>
            <a:off x="4075176" y="4303776"/>
            <a:ext cx="1319530" cy="1725295"/>
            <a:chOff x="4075176" y="4303776"/>
            <a:chExt cx="1319530" cy="1725295"/>
          </a:xfrm>
        </p:grpSpPr>
        <p:sp>
          <p:nvSpPr>
            <p:cNvPr id="34" name="object 34"/>
            <p:cNvSpPr/>
            <p:nvPr/>
          </p:nvSpPr>
          <p:spPr>
            <a:xfrm>
              <a:off x="4087368" y="4745736"/>
              <a:ext cx="0" cy="579120"/>
            </a:xfrm>
            <a:custGeom>
              <a:avLst/>
              <a:gdLst/>
              <a:ahLst/>
              <a:cxnLst/>
              <a:rect l="l" t="t" r="r" b="b"/>
              <a:pathLst>
                <a:path h="579120">
                  <a:moveTo>
                    <a:pt x="0" y="0"/>
                  </a:moveTo>
                  <a:lnTo>
                    <a:pt x="0" y="579119"/>
                  </a:lnTo>
                </a:path>
              </a:pathLst>
            </a:custGeom>
            <a:ln w="24384">
              <a:solidFill>
                <a:srgbClr val="000000"/>
              </a:solidFill>
            </a:ln>
          </p:spPr>
          <p:txBody>
            <a:bodyPr wrap="square" lIns="0" tIns="0" rIns="0" bIns="0" rtlCol="0"/>
            <a:lstStyle/>
            <a:p>
              <a:endParaRPr/>
            </a:p>
          </p:txBody>
        </p:sp>
        <p:pic>
          <p:nvPicPr>
            <p:cNvPr id="35" name="object 35"/>
            <p:cNvPicPr/>
            <p:nvPr/>
          </p:nvPicPr>
          <p:blipFill>
            <a:blip r:embed="rId5" cstate="print"/>
            <a:stretch>
              <a:fillRect/>
            </a:stretch>
          </p:blipFill>
          <p:spPr>
            <a:xfrm>
              <a:off x="4075176" y="5315712"/>
              <a:ext cx="426720" cy="234696"/>
            </a:xfrm>
            <a:prstGeom prst="rect">
              <a:avLst/>
            </a:prstGeom>
          </p:spPr>
        </p:pic>
        <p:sp>
          <p:nvSpPr>
            <p:cNvPr id="36" name="object 36"/>
            <p:cNvSpPr/>
            <p:nvPr/>
          </p:nvSpPr>
          <p:spPr>
            <a:xfrm>
              <a:off x="4507992" y="5269992"/>
              <a:ext cx="716280" cy="433070"/>
            </a:xfrm>
            <a:custGeom>
              <a:avLst/>
              <a:gdLst/>
              <a:ahLst/>
              <a:cxnLst/>
              <a:rect l="l" t="t" r="r" b="b"/>
              <a:pathLst>
                <a:path w="716279" h="433070">
                  <a:moveTo>
                    <a:pt x="370078" y="0"/>
                  </a:moveTo>
                  <a:lnTo>
                    <a:pt x="0" y="209804"/>
                  </a:lnTo>
                </a:path>
                <a:path w="716279" h="433070">
                  <a:moveTo>
                    <a:pt x="716280" y="223012"/>
                  </a:moveTo>
                  <a:lnTo>
                    <a:pt x="334137" y="432816"/>
                  </a:lnTo>
                </a:path>
                <a:path w="716279" h="433070">
                  <a:moveTo>
                    <a:pt x="358140" y="0"/>
                  </a:moveTo>
                  <a:lnTo>
                    <a:pt x="692277" y="209804"/>
                  </a:lnTo>
                </a:path>
                <a:path w="716279" h="433070">
                  <a:moveTo>
                    <a:pt x="23875" y="223012"/>
                  </a:moveTo>
                  <a:lnTo>
                    <a:pt x="346075" y="432816"/>
                  </a:lnTo>
                </a:path>
              </a:pathLst>
            </a:custGeom>
            <a:ln w="24384">
              <a:solidFill>
                <a:srgbClr val="000000"/>
              </a:solidFill>
            </a:ln>
          </p:spPr>
          <p:txBody>
            <a:bodyPr wrap="square" lIns="0" tIns="0" rIns="0" bIns="0" rtlCol="0"/>
            <a:lstStyle/>
            <a:p>
              <a:endParaRPr/>
            </a:p>
          </p:txBody>
        </p:sp>
        <p:pic>
          <p:nvPicPr>
            <p:cNvPr id="37" name="object 37"/>
            <p:cNvPicPr/>
            <p:nvPr/>
          </p:nvPicPr>
          <p:blipFill>
            <a:blip r:embed="rId6" cstate="print"/>
            <a:stretch>
              <a:fillRect/>
            </a:stretch>
          </p:blipFill>
          <p:spPr>
            <a:xfrm>
              <a:off x="4858512" y="5053584"/>
              <a:ext cx="143255" cy="185927"/>
            </a:xfrm>
            <a:prstGeom prst="rect">
              <a:avLst/>
            </a:prstGeom>
          </p:spPr>
        </p:pic>
        <p:sp>
          <p:nvSpPr>
            <p:cNvPr id="38" name="object 38"/>
            <p:cNvSpPr/>
            <p:nvPr/>
          </p:nvSpPr>
          <p:spPr>
            <a:xfrm>
              <a:off x="4913376" y="4315968"/>
              <a:ext cx="469265" cy="783590"/>
            </a:xfrm>
            <a:custGeom>
              <a:avLst/>
              <a:gdLst/>
              <a:ahLst/>
              <a:cxnLst/>
              <a:rect l="l" t="t" r="r" b="b"/>
              <a:pathLst>
                <a:path w="469264" h="783589">
                  <a:moveTo>
                    <a:pt x="469011" y="0"/>
                  </a:moveTo>
                  <a:lnTo>
                    <a:pt x="0" y="783335"/>
                  </a:lnTo>
                </a:path>
              </a:pathLst>
            </a:custGeom>
            <a:ln w="24384">
              <a:solidFill>
                <a:srgbClr val="000000"/>
              </a:solidFill>
            </a:ln>
          </p:spPr>
          <p:txBody>
            <a:bodyPr wrap="square" lIns="0" tIns="0" rIns="0" bIns="0" rtlCol="0"/>
            <a:lstStyle/>
            <a:p>
              <a:endParaRPr/>
            </a:p>
          </p:txBody>
        </p:sp>
        <p:sp>
          <p:nvSpPr>
            <p:cNvPr id="39" name="object 39"/>
            <p:cNvSpPr/>
            <p:nvPr/>
          </p:nvSpPr>
          <p:spPr>
            <a:xfrm>
              <a:off x="4788408" y="5836920"/>
              <a:ext cx="143510" cy="191770"/>
            </a:xfrm>
            <a:custGeom>
              <a:avLst/>
              <a:gdLst/>
              <a:ahLst/>
              <a:cxnLst/>
              <a:rect l="l" t="t" r="r" b="b"/>
              <a:pathLst>
                <a:path w="143510" h="191770">
                  <a:moveTo>
                    <a:pt x="72262" y="0"/>
                  </a:moveTo>
                  <a:lnTo>
                    <a:pt x="53593" y="1079"/>
                  </a:lnTo>
                  <a:lnTo>
                    <a:pt x="35178" y="4305"/>
                  </a:lnTo>
                  <a:lnTo>
                    <a:pt x="17271" y="9651"/>
                  </a:lnTo>
                  <a:lnTo>
                    <a:pt x="0" y="17068"/>
                  </a:lnTo>
                  <a:lnTo>
                    <a:pt x="72262" y="191706"/>
                  </a:lnTo>
                  <a:lnTo>
                    <a:pt x="143255" y="16446"/>
                  </a:lnTo>
                  <a:lnTo>
                    <a:pt x="126111" y="9309"/>
                  </a:lnTo>
                  <a:lnTo>
                    <a:pt x="108457" y="4152"/>
                  </a:lnTo>
                  <a:lnTo>
                    <a:pt x="90424" y="1041"/>
                  </a:lnTo>
                  <a:lnTo>
                    <a:pt x="72262" y="0"/>
                  </a:lnTo>
                  <a:close/>
                </a:path>
              </a:pathLst>
            </a:custGeom>
            <a:solidFill>
              <a:srgbClr val="000000"/>
            </a:solidFill>
          </p:spPr>
          <p:txBody>
            <a:bodyPr wrap="square" lIns="0" tIns="0" rIns="0" bIns="0" rtlCol="0"/>
            <a:lstStyle/>
            <a:p>
              <a:endParaRPr/>
            </a:p>
          </p:txBody>
        </p:sp>
        <p:sp>
          <p:nvSpPr>
            <p:cNvPr id="40" name="object 40"/>
            <p:cNvSpPr/>
            <p:nvPr/>
          </p:nvSpPr>
          <p:spPr>
            <a:xfrm>
              <a:off x="4855464" y="5702808"/>
              <a:ext cx="0" cy="143510"/>
            </a:xfrm>
            <a:custGeom>
              <a:avLst/>
              <a:gdLst/>
              <a:ahLst/>
              <a:cxnLst/>
              <a:rect l="l" t="t" r="r" b="b"/>
              <a:pathLst>
                <a:path h="143510">
                  <a:moveTo>
                    <a:pt x="0" y="0"/>
                  </a:moveTo>
                  <a:lnTo>
                    <a:pt x="0" y="142938"/>
                  </a:lnTo>
                </a:path>
              </a:pathLst>
            </a:custGeom>
            <a:ln w="24384">
              <a:solidFill>
                <a:srgbClr val="000000"/>
              </a:solidFill>
            </a:ln>
          </p:spPr>
          <p:txBody>
            <a:bodyPr wrap="square" lIns="0" tIns="0" rIns="0" bIns="0" rtlCol="0"/>
            <a:lstStyle/>
            <a:p>
              <a:endParaRPr/>
            </a:p>
          </p:txBody>
        </p:sp>
      </p:grpSp>
      <p:sp>
        <p:nvSpPr>
          <p:cNvPr id="41" name="object 41"/>
          <p:cNvSpPr txBox="1"/>
          <p:nvPr/>
        </p:nvSpPr>
        <p:spPr>
          <a:xfrm>
            <a:off x="5280786" y="5248402"/>
            <a:ext cx="123825" cy="23812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Arial"/>
                <a:cs typeface="Arial"/>
              </a:rPr>
              <a:t>y</a:t>
            </a:r>
            <a:endParaRPr sz="1400">
              <a:latin typeface="Arial"/>
              <a:cs typeface="Arial"/>
            </a:endParaRPr>
          </a:p>
        </p:txBody>
      </p:sp>
      <p:sp>
        <p:nvSpPr>
          <p:cNvPr id="42" name="object 42"/>
          <p:cNvSpPr txBox="1"/>
          <p:nvPr/>
        </p:nvSpPr>
        <p:spPr>
          <a:xfrm>
            <a:off x="4801870" y="5316728"/>
            <a:ext cx="1593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&lt;</a:t>
            </a:r>
            <a:endParaRPr sz="1800">
              <a:latin typeface="Arial"/>
              <a:cs typeface="Arial"/>
            </a:endParaRPr>
          </a:p>
        </p:txBody>
      </p:sp>
      <p:sp>
        <p:nvSpPr>
          <p:cNvPr id="43" name="object 43"/>
          <p:cNvSpPr txBox="1"/>
          <p:nvPr/>
        </p:nvSpPr>
        <p:spPr>
          <a:xfrm>
            <a:off x="4676902" y="5642864"/>
            <a:ext cx="438784" cy="591820"/>
          </a:xfrm>
          <a:prstGeom prst="rect">
            <a:avLst/>
          </a:prstGeom>
        </p:spPr>
        <p:txBody>
          <a:bodyPr vert="horz" wrap="square" lIns="0" tIns="11430" rIns="0" bIns="0" rtlCol="0">
            <a:spAutoFit/>
          </a:bodyPr>
          <a:lstStyle/>
          <a:p>
            <a:pPr marR="44450" algn="r">
              <a:lnSpc>
                <a:spcPct val="100000"/>
              </a:lnSpc>
              <a:spcBef>
                <a:spcPts val="90"/>
              </a:spcBef>
            </a:pPr>
            <a:r>
              <a:rPr sz="1400" b="1" spc="-5" dirty="0">
                <a:latin typeface="Arial"/>
                <a:cs typeface="Arial"/>
              </a:rPr>
              <a:t>n</a:t>
            </a:r>
            <a:endParaRPr sz="1400">
              <a:latin typeface="Arial"/>
              <a:cs typeface="Arial"/>
            </a:endParaRPr>
          </a:p>
          <a:p>
            <a:pPr marR="5080" algn="r">
              <a:lnSpc>
                <a:spcPct val="100000"/>
              </a:lnSpc>
              <a:spcBef>
                <a:spcPts val="1105"/>
              </a:spcBef>
            </a:pPr>
            <a:r>
              <a:rPr sz="1400" b="1" spc="-10" dirty="0">
                <a:latin typeface="Arial"/>
                <a:cs typeface="Arial"/>
              </a:rPr>
              <a:t>error</a:t>
            </a:r>
            <a:endParaRPr sz="1400">
              <a:latin typeface="Arial"/>
              <a:cs typeface="Arial"/>
            </a:endParaRPr>
          </a:p>
        </p:txBody>
      </p:sp>
      <p:sp>
        <p:nvSpPr>
          <p:cNvPr id="44" name="object 44"/>
          <p:cNvSpPr txBox="1"/>
          <p:nvPr/>
        </p:nvSpPr>
        <p:spPr>
          <a:xfrm>
            <a:off x="2779776" y="4315967"/>
            <a:ext cx="612775" cy="561340"/>
          </a:xfrm>
          <a:prstGeom prst="rect">
            <a:avLst/>
          </a:prstGeom>
          <a:ln w="24383">
            <a:solidFill>
              <a:srgbClr val="000000"/>
            </a:solidFill>
          </a:ln>
        </p:spPr>
        <p:txBody>
          <a:bodyPr vert="horz" wrap="square" lIns="0" tIns="146685" rIns="0" bIns="0" rtlCol="0">
            <a:spAutoFit/>
          </a:bodyPr>
          <a:lstStyle/>
          <a:p>
            <a:pPr marL="113664">
              <a:lnSpc>
                <a:spcPct val="100000"/>
              </a:lnSpc>
              <a:spcBef>
                <a:spcPts val="1155"/>
              </a:spcBef>
            </a:pPr>
            <a:r>
              <a:rPr sz="1400" b="1" spc="-5" dirty="0">
                <a:latin typeface="Arial"/>
                <a:cs typeface="Arial"/>
              </a:rPr>
              <a:t>CPU</a:t>
            </a:r>
            <a:endParaRPr sz="1400">
              <a:latin typeface="Arial"/>
              <a:cs typeface="Arial"/>
            </a:endParaRPr>
          </a:p>
        </p:txBody>
      </p:sp>
      <p:sp>
        <p:nvSpPr>
          <p:cNvPr id="45" name="object 45"/>
          <p:cNvSpPr txBox="1"/>
          <p:nvPr/>
        </p:nvSpPr>
        <p:spPr>
          <a:xfrm>
            <a:off x="6367017" y="1270"/>
            <a:ext cx="267589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Memory</a:t>
            </a:r>
            <a:r>
              <a:rPr sz="1400" b="1" i="1" spc="-75" dirty="0">
                <a:latin typeface="Arial"/>
                <a:cs typeface="Arial"/>
              </a:rPr>
              <a:t> </a:t>
            </a:r>
            <a:r>
              <a:rPr sz="1400" b="1" i="1" spc="-15" dirty="0">
                <a:latin typeface="Arial"/>
                <a:cs typeface="Arial"/>
              </a:rPr>
              <a:t>Management</a:t>
            </a:r>
            <a:r>
              <a:rPr sz="1400" b="1" i="1" spc="-40" dirty="0">
                <a:latin typeface="Arial"/>
                <a:cs typeface="Arial"/>
              </a:rPr>
              <a:t> </a:t>
            </a:r>
            <a:r>
              <a:rPr sz="1400" b="1" i="1" spc="-10" dirty="0">
                <a:latin typeface="Arial"/>
                <a:cs typeface="Arial"/>
              </a:rPr>
              <a:t>Hardware</a:t>
            </a:r>
            <a:endParaRPr sz="14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5" name="object 5"/>
          <p:cNvSpPr/>
          <p:nvPr/>
        </p:nvSpPr>
        <p:spPr>
          <a:xfrm>
            <a:off x="115823"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2543301" y="296671"/>
            <a:ext cx="4113529" cy="391160"/>
          </a:xfrm>
          <a:prstGeom prst="rect">
            <a:avLst/>
          </a:prstGeom>
        </p:spPr>
        <p:txBody>
          <a:bodyPr vert="horz" wrap="square" lIns="0" tIns="12700" rIns="0" bIns="0" rtlCol="0">
            <a:spAutoFit/>
          </a:bodyPr>
          <a:lstStyle/>
          <a:p>
            <a:pPr marL="12700">
              <a:lnSpc>
                <a:spcPct val="100000"/>
              </a:lnSpc>
              <a:spcBef>
                <a:spcPts val="100"/>
              </a:spcBef>
              <a:tabLst>
                <a:tab pos="2637790" algn="l"/>
              </a:tabLst>
            </a:pPr>
            <a:r>
              <a:rPr u="sng" spc="5" dirty="0"/>
              <a:t>S</a:t>
            </a:r>
            <a:r>
              <a:rPr u="sng" spc="-15" dirty="0"/>
              <a:t>E</a:t>
            </a:r>
            <a:r>
              <a:rPr u="sng" dirty="0"/>
              <a:t>GMEN</a:t>
            </a:r>
            <a:r>
              <a:rPr u="sng" spc="-30" dirty="0"/>
              <a:t>T</a:t>
            </a:r>
            <a:r>
              <a:rPr u="sng" spc="-85" dirty="0"/>
              <a:t>A</a:t>
            </a:r>
            <a:r>
              <a:rPr u="sng" spc="-5" dirty="0"/>
              <a:t>T</a:t>
            </a:r>
            <a:r>
              <a:rPr u="sng" spc="5" dirty="0"/>
              <a:t>IO</a:t>
            </a:r>
            <a:r>
              <a:rPr u="sng" dirty="0"/>
              <a:t>N	</a:t>
            </a:r>
            <a:r>
              <a:rPr u="sng" spc="5" dirty="0"/>
              <a:t>EX</a:t>
            </a:r>
            <a:r>
              <a:rPr u="sng" spc="-110" dirty="0"/>
              <a:t>A</a:t>
            </a:r>
            <a:r>
              <a:rPr u="sng" spc="-10" dirty="0"/>
              <a:t>M</a:t>
            </a:r>
            <a:r>
              <a:rPr u="sng" spc="5" dirty="0"/>
              <a:t>P</a:t>
            </a:r>
            <a:r>
              <a:rPr u="sng" dirty="0"/>
              <a:t>LE</a:t>
            </a:r>
          </a:p>
        </p:txBody>
      </p:sp>
      <p:sp>
        <p:nvSpPr>
          <p:cNvPr id="7" name="object 7"/>
          <p:cNvSpPr txBox="1"/>
          <p:nvPr/>
        </p:nvSpPr>
        <p:spPr>
          <a:xfrm>
            <a:off x="2194560" y="2124455"/>
            <a:ext cx="899160" cy="786765"/>
          </a:xfrm>
          <a:prstGeom prst="rect">
            <a:avLst/>
          </a:prstGeom>
          <a:ln w="24384">
            <a:solidFill>
              <a:srgbClr val="000000"/>
            </a:solidFill>
          </a:ln>
        </p:spPr>
        <p:txBody>
          <a:bodyPr vert="horz" wrap="square" lIns="0" tIns="74295" rIns="0" bIns="0" rtlCol="0">
            <a:spAutoFit/>
          </a:bodyPr>
          <a:lstStyle/>
          <a:p>
            <a:pPr marL="77470">
              <a:lnSpc>
                <a:spcPct val="100000"/>
              </a:lnSpc>
              <a:spcBef>
                <a:spcPts val="585"/>
              </a:spcBef>
            </a:pPr>
            <a:r>
              <a:rPr sz="1200" b="1" spc="-5" dirty="0">
                <a:latin typeface="Arial"/>
                <a:cs typeface="Arial"/>
              </a:rPr>
              <a:t>Subroutine</a:t>
            </a:r>
            <a:endParaRPr sz="1200">
              <a:latin typeface="Arial"/>
              <a:cs typeface="Arial"/>
            </a:endParaRPr>
          </a:p>
          <a:p>
            <a:pPr marL="77470">
              <a:lnSpc>
                <a:spcPct val="100000"/>
              </a:lnSpc>
              <a:spcBef>
                <a:spcPts val="745"/>
              </a:spcBef>
            </a:pPr>
            <a:r>
              <a:rPr sz="1200" b="1" spc="-10" dirty="0">
                <a:latin typeface="Arial"/>
                <a:cs typeface="Arial"/>
              </a:rPr>
              <a:t>S</a:t>
            </a:r>
            <a:r>
              <a:rPr sz="1200" b="1" spc="-5" dirty="0">
                <a:latin typeface="Arial"/>
                <a:cs typeface="Arial"/>
              </a:rPr>
              <a:t>e</a:t>
            </a:r>
            <a:r>
              <a:rPr sz="1200" b="1" spc="5" dirty="0">
                <a:latin typeface="Arial"/>
                <a:cs typeface="Arial"/>
              </a:rPr>
              <a:t>g</a:t>
            </a:r>
            <a:r>
              <a:rPr sz="1200" b="1" spc="-20" dirty="0">
                <a:latin typeface="Arial"/>
                <a:cs typeface="Arial"/>
              </a:rPr>
              <a:t>m</a:t>
            </a:r>
            <a:r>
              <a:rPr sz="1200" b="1" spc="-5" dirty="0">
                <a:latin typeface="Arial"/>
                <a:cs typeface="Arial"/>
              </a:rPr>
              <a:t>e</a:t>
            </a:r>
            <a:r>
              <a:rPr sz="1200" b="1" spc="-15" dirty="0">
                <a:latin typeface="Arial"/>
                <a:cs typeface="Arial"/>
              </a:rPr>
              <a:t>n</a:t>
            </a:r>
            <a:r>
              <a:rPr sz="1200" b="1" dirty="0">
                <a:latin typeface="Arial"/>
                <a:cs typeface="Arial"/>
              </a:rPr>
              <a:t>t</a:t>
            </a:r>
            <a:r>
              <a:rPr sz="1200" b="1" spc="-80" dirty="0">
                <a:latin typeface="Arial"/>
                <a:cs typeface="Arial"/>
              </a:rPr>
              <a:t> </a:t>
            </a:r>
            <a:r>
              <a:rPr sz="1200" b="1" spc="-5" dirty="0">
                <a:latin typeface="Arial"/>
                <a:cs typeface="Arial"/>
              </a:rPr>
              <a:t>0</a:t>
            </a:r>
            <a:endParaRPr sz="1200">
              <a:latin typeface="Arial"/>
              <a:cs typeface="Arial"/>
            </a:endParaRPr>
          </a:p>
        </p:txBody>
      </p:sp>
      <p:sp>
        <p:nvSpPr>
          <p:cNvPr id="8" name="object 8"/>
          <p:cNvSpPr txBox="1"/>
          <p:nvPr/>
        </p:nvSpPr>
        <p:spPr>
          <a:xfrm>
            <a:off x="3258311" y="2124455"/>
            <a:ext cx="822960" cy="414655"/>
          </a:xfrm>
          <a:prstGeom prst="rect">
            <a:avLst/>
          </a:prstGeom>
          <a:ln w="24383">
            <a:solidFill>
              <a:srgbClr val="000000"/>
            </a:solidFill>
          </a:ln>
        </p:spPr>
        <p:txBody>
          <a:bodyPr vert="horz" wrap="square" lIns="0" tIns="0" rIns="0" bIns="0" rtlCol="0">
            <a:spAutoFit/>
          </a:bodyPr>
          <a:lstStyle/>
          <a:p>
            <a:pPr marL="18415" algn="ctr">
              <a:lnSpc>
                <a:spcPts val="1435"/>
              </a:lnSpc>
            </a:pPr>
            <a:r>
              <a:rPr sz="1200" b="1" dirty="0">
                <a:latin typeface="Arial"/>
                <a:cs typeface="Arial"/>
              </a:rPr>
              <a:t>Stack</a:t>
            </a:r>
            <a:endParaRPr sz="1200">
              <a:latin typeface="Arial"/>
              <a:cs typeface="Arial"/>
            </a:endParaRPr>
          </a:p>
          <a:p>
            <a:pPr marL="6350" algn="ctr">
              <a:lnSpc>
                <a:spcPct val="100000"/>
              </a:lnSpc>
              <a:spcBef>
                <a:spcPts val="120"/>
              </a:spcBef>
            </a:pPr>
            <a:r>
              <a:rPr sz="1200" b="1" spc="-10" dirty="0">
                <a:latin typeface="Arial"/>
                <a:cs typeface="Arial"/>
              </a:rPr>
              <a:t>S</a:t>
            </a:r>
            <a:r>
              <a:rPr sz="1200" b="1" spc="-5" dirty="0">
                <a:latin typeface="Arial"/>
                <a:cs typeface="Arial"/>
              </a:rPr>
              <a:t>e</a:t>
            </a:r>
            <a:r>
              <a:rPr sz="1200" b="1" spc="5" dirty="0">
                <a:latin typeface="Arial"/>
                <a:cs typeface="Arial"/>
              </a:rPr>
              <a:t>g</a:t>
            </a:r>
            <a:r>
              <a:rPr sz="1200" b="1" spc="-20" dirty="0">
                <a:latin typeface="Arial"/>
                <a:cs typeface="Arial"/>
              </a:rPr>
              <a:t>m</a:t>
            </a:r>
            <a:r>
              <a:rPr sz="1200" b="1" spc="-5" dirty="0">
                <a:latin typeface="Arial"/>
                <a:cs typeface="Arial"/>
              </a:rPr>
              <a:t>e</a:t>
            </a:r>
            <a:r>
              <a:rPr sz="1200" b="1" spc="-15" dirty="0">
                <a:latin typeface="Arial"/>
                <a:cs typeface="Arial"/>
              </a:rPr>
              <a:t>n</a:t>
            </a:r>
            <a:r>
              <a:rPr sz="1200" b="1" dirty="0">
                <a:latin typeface="Arial"/>
                <a:cs typeface="Arial"/>
              </a:rPr>
              <a:t>t</a:t>
            </a:r>
            <a:r>
              <a:rPr sz="1200" b="1" spc="-105" dirty="0">
                <a:latin typeface="Arial"/>
                <a:cs typeface="Arial"/>
              </a:rPr>
              <a:t> </a:t>
            </a:r>
            <a:r>
              <a:rPr sz="1200" b="1" spc="-5" dirty="0">
                <a:latin typeface="Arial"/>
                <a:cs typeface="Arial"/>
              </a:rPr>
              <a:t>3</a:t>
            </a:r>
            <a:endParaRPr sz="1200">
              <a:latin typeface="Arial"/>
              <a:cs typeface="Arial"/>
            </a:endParaRPr>
          </a:p>
        </p:txBody>
      </p:sp>
      <p:sp>
        <p:nvSpPr>
          <p:cNvPr id="9" name="object 9"/>
          <p:cNvSpPr txBox="1"/>
          <p:nvPr/>
        </p:nvSpPr>
        <p:spPr>
          <a:xfrm>
            <a:off x="1694688" y="3182111"/>
            <a:ext cx="899160" cy="1051560"/>
          </a:xfrm>
          <a:prstGeom prst="rect">
            <a:avLst/>
          </a:prstGeom>
          <a:ln w="24384">
            <a:solidFill>
              <a:srgbClr val="000000"/>
            </a:solidFill>
          </a:ln>
        </p:spPr>
        <p:txBody>
          <a:bodyPr vert="horz" wrap="square" lIns="0" tIns="91440" rIns="0" bIns="0" rtlCol="0">
            <a:spAutoFit/>
          </a:bodyPr>
          <a:lstStyle/>
          <a:p>
            <a:pPr marL="74295" algn="ctr">
              <a:lnSpc>
                <a:spcPct val="100000"/>
              </a:lnSpc>
              <a:spcBef>
                <a:spcPts val="720"/>
              </a:spcBef>
            </a:pPr>
            <a:r>
              <a:rPr sz="1200" b="1" spc="-5" dirty="0">
                <a:latin typeface="Arial"/>
                <a:cs typeface="Arial"/>
              </a:rPr>
              <a:t>SQRT</a:t>
            </a:r>
            <a:endParaRPr sz="1200">
              <a:latin typeface="Arial"/>
              <a:cs typeface="Arial"/>
            </a:endParaRPr>
          </a:p>
          <a:p>
            <a:pPr>
              <a:lnSpc>
                <a:spcPct val="100000"/>
              </a:lnSpc>
              <a:spcBef>
                <a:spcPts val="10"/>
              </a:spcBef>
            </a:pPr>
            <a:endParaRPr sz="1600">
              <a:latin typeface="Arial"/>
              <a:cs typeface="Arial"/>
            </a:endParaRPr>
          </a:p>
          <a:p>
            <a:pPr marL="35560" algn="ctr">
              <a:lnSpc>
                <a:spcPct val="100000"/>
              </a:lnSpc>
            </a:pPr>
            <a:r>
              <a:rPr sz="1200" b="1" spc="-10" dirty="0">
                <a:latin typeface="Arial"/>
                <a:cs typeface="Arial"/>
              </a:rPr>
              <a:t>S</a:t>
            </a:r>
            <a:r>
              <a:rPr sz="1200" b="1" spc="-5" dirty="0">
                <a:latin typeface="Arial"/>
                <a:cs typeface="Arial"/>
              </a:rPr>
              <a:t>e</a:t>
            </a:r>
            <a:r>
              <a:rPr sz="1200" b="1" spc="5" dirty="0">
                <a:latin typeface="Arial"/>
                <a:cs typeface="Arial"/>
              </a:rPr>
              <a:t>g</a:t>
            </a:r>
            <a:r>
              <a:rPr sz="1200" b="1" spc="-20" dirty="0">
                <a:latin typeface="Arial"/>
                <a:cs typeface="Arial"/>
              </a:rPr>
              <a:t>m</a:t>
            </a:r>
            <a:r>
              <a:rPr sz="1200" b="1" spc="-5" dirty="0">
                <a:latin typeface="Arial"/>
                <a:cs typeface="Arial"/>
              </a:rPr>
              <a:t>e</a:t>
            </a:r>
            <a:r>
              <a:rPr sz="1200" b="1" spc="-15" dirty="0">
                <a:latin typeface="Arial"/>
                <a:cs typeface="Arial"/>
              </a:rPr>
              <a:t>n</a:t>
            </a:r>
            <a:r>
              <a:rPr sz="1200" b="1" dirty="0">
                <a:latin typeface="Arial"/>
                <a:cs typeface="Arial"/>
              </a:rPr>
              <a:t>t</a:t>
            </a:r>
            <a:r>
              <a:rPr sz="1200" b="1" spc="-60" dirty="0">
                <a:latin typeface="Arial"/>
                <a:cs typeface="Arial"/>
              </a:rPr>
              <a:t> </a:t>
            </a:r>
            <a:r>
              <a:rPr sz="1200" b="1" spc="-5" dirty="0">
                <a:latin typeface="Arial"/>
                <a:cs typeface="Arial"/>
              </a:rPr>
              <a:t>1</a:t>
            </a:r>
            <a:endParaRPr sz="1200">
              <a:latin typeface="Arial"/>
              <a:cs typeface="Arial"/>
            </a:endParaRPr>
          </a:p>
        </p:txBody>
      </p:sp>
      <p:sp>
        <p:nvSpPr>
          <p:cNvPr id="10" name="object 10"/>
          <p:cNvSpPr txBox="1"/>
          <p:nvPr/>
        </p:nvSpPr>
        <p:spPr>
          <a:xfrm>
            <a:off x="2831592" y="3627120"/>
            <a:ext cx="902335" cy="607060"/>
          </a:xfrm>
          <a:prstGeom prst="rect">
            <a:avLst/>
          </a:prstGeom>
          <a:ln w="24383">
            <a:solidFill>
              <a:srgbClr val="000000"/>
            </a:solidFill>
          </a:ln>
        </p:spPr>
        <p:txBody>
          <a:bodyPr vert="horz" wrap="square" lIns="0" tIns="17145" rIns="0" bIns="0" rtlCol="0">
            <a:spAutoFit/>
          </a:bodyPr>
          <a:lstStyle/>
          <a:p>
            <a:pPr marL="62230" algn="ctr">
              <a:lnSpc>
                <a:spcPts val="1270"/>
              </a:lnSpc>
              <a:spcBef>
                <a:spcPts val="135"/>
              </a:spcBef>
            </a:pPr>
            <a:r>
              <a:rPr sz="1200" b="1" spc="-5" dirty="0">
                <a:latin typeface="Arial"/>
                <a:cs typeface="Arial"/>
              </a:rPr>
              <a:t>Main</a:t>
            </a:r>
            <a:endParaRPr sz="1200">
              <a:latin typeface="Arial"/>
              <a:cs typeface="Arial"/>
            </a:endParaRPr>
          </a:p>
          <a:p>
            <a:pPr marL="92710" algn="ctr">
              <a:lnSpc>
                <a:spcPts val="1270"/>
              </a:lnSpc>
            </a:pPr>
            <a:r>
              <a:rPr sz="1200" b="1" spc="-5" dirty="0">
                <a:latin typeface="Arial"/>
                <a:cs typeface="Arial"/>
              </a:rPr>
              <a:t>Program</a:t>
            </a:r>
            <a:endParaRPr sz="1200">
              <a:latin typeface="Arial"/>
              <a:cs typeface="Arial"/>
            </a:endParaRPr>
          </a:p>
          <a:p>
            <a:pPr marL="27305" algn="ctr">
              <a:lnSpc>
                <a:spcPct val="100000"/>
              </a:lnSpc>
              <a:spcBef>
                <a:spcPts val="385"/>
              </a:spcBef>
            </a:pPr>
            <a:r>
              <a:rPr sz="1200" b="1" spc="-10" dirty="0">
                <a:latin typeface="Arial"/>
                <a:cs typeface="Arial"/>
              </a:rPr>
              <a:t>S</a:t>
            </a:r>
            <a:r>
              <a:rPr sz="1200" b="1" spc="-5" dirty="0">
                <a:latin typeface="Arial"/>
                <a:cs typeface="Arial"/>
              </a:rPr>
              <a:t>e</a:t>
            </a:r>
            <a:r>
              <a:rPr sz="1200" b="1" spc="5" dirty="0">
                <a:latin typeface="Arial"/>
                <a:cs typeface="Arial"/>
              </a:rPr>
              <a:t>g</a:t>
            </a:r>
            <a:r>
              <a:rPr sz="1200" b="1" spc="-20" dirty="0">
                <a:latin typeface="Arial"/>
                <a:cs typeface="Arial"/>
              </a:rPr>
              <a:t>m</a:t>
            </a:r>
            <a:r>
              <a:rPr sz="1200" b="1" spc="-5" dirty="0">
                <a:latin typeface="Arial"/>
                <a:cs typeface="Arial"/>
              </a:rPr>
              <a:t>e</a:t>
            </a:r>
            <a:r>
              <a:rPr sz="1200" b="1" spc="-15" dirty="0">
                <a:latin typeface="Arial"/>
                <a:cs typeface="Arial"/>
              </a:rPr>
              <a:t>n</a:t>
            </a:r>
            <a:r>
              <a:rPr sz="1200" b="1" dirty="0">
                <a:latin typeface="Arial"/>
                <a:cs typeface="Arial"/>
              </a:rPr>
              <a:t>t</a:t>
            </a:r>
            <a:r>
              <a:rPr sz="1200" b="1" spc="-60" dirty="0">
                <a:latin typeface="Arial"/>
                <a:cs typeface="Arial"/>
              </a:rPr>
              <a:t> </a:t>
            </a:r>
            <a:r>
              <a:rPr sz="1200" b="1" spc="-5" dirty="0">
                <a:latin typeface="Arial"/>
                <a:cs typeface="Arial"/>
              </a:rPr>
              <a:t>2</a:t>
            </a:r>
            <a:endParaRPr sz="1200">
              <a:latin typeface="Arial"/>
              <a:cs typeface="Arial"/>
            </a:endParaRPr>
          </a:p>
        </p:txBody>
      </p:sp>
      <p:sp>
        <p:nvSpPr>
          <p:cNvPr id="11" name="object 11"/>
          <p:cNvSpPr txBox="1"/>
          <p:nvPr/>
        </p:nvSpPr>
        <p:spPr>
          <a:xfrm>
            <a:off x="3544823" y="2810255"/>
            <a:ext cx="822960" cy="668020"/>
          </a:xfrm>
          <a:prstGeom prst="rect">
            <a:avLst/>
          </a:prstGeom>
          <a:ln w="24383">
            <a:solidFill>
              <a:srgbClr val="000000"/>
            </a:solidFill>
          </a:ln>
        </p:spPr>
        <p:txBody>
          <a:bodyPr vert="horz" wrap="square" lIns="0" tIns="71755" rIns="0" bIns="0" rtlCol="0">
            <a:spAutoFit/>
          </a:bodyPr>
          <a:lstStyle/>
          <a:p>
            <a:pPr marL="135255" marR="137795" algn="ctr">
              <a:lnSpc>
                <a:spcPct val="76700"/>
              </a:lnSpc>
              <a:spcBef>
                <a:spcPts val="565"/>
              </a:spcBef>
            </a:pPr>
            <a:r>
              <a:rPr sz="1200" b="1" spc="-10" dirty="0">
                <a:latin typeface="Arial"/>
                <a:cs typeface="Arial"/>
              </a:rPr>
              <a:t>S</a:t>
            </a:r>
            <a:r>
              <a:rPr sz="1200" b="1" spc="-75" dirty="0">
                <a:latin typeface="Arial"/>
                <a:cs typeface="Arial"/>
              </a:rPr>
              <a:t>y</a:t>
            </a:r>
            <a:r>
              <a:rPr sz="1200" b="1" spc="-20" dirty="0">
                <a:latin typeface="Arial"/>
                <a:cs typeface="Arial"/>
              </a:rPr>
              <a:t>m</a:t>
            </a:r>
            <a:r>
              <a:rPr sz="1200" b="1" spc="5" dirty="0">
                <a:latin typeface="Arial"/>
                <a:cs typeface="Arial"/>
              </a:rPr>
              <a:t>bo</a:t>
            </a:r>
            <a:r>
              <a:rPr sz="1200" b="1" dirty="0">
                <a:latin typeface="Arial"/>
                <a:cs typeface="Arial"/>
              </a:rPr>
              <a:t>l  </a:t>
            </a:r>
            <a:r>
              <a:rPr sz="1200" b="1" spc="-35" dirty="0">
                <a:latin typeface="Arial"/>
                <a:cs typeface="Arial"/>
              </a:rPr>
              <a:t>Table</a:t>
            </a:r>
            <a:endParaRPr sz="1200">
              <a:latin typeface="Arial"/>
              <a:cs typeface="Arial"/>
            </a:endParaRPr>
          </a:p>
          <a:p>
            <a:pPr marR="4445" algn="ctr">
              <a:lnSpc>
                <a:spcPct val="100000"/>
              </a:lnSpc>
              <a:spcBef>
                <a:spcPts val="795"/>
              </a:spcBef>
            </a:pPr>
            <a:r>
              <a:rPr sz="1200" b="1" spc="-10" dirty="0">
                <a:latin typeface="Arial"/>
                <a:cs typeface="Arial"/>
              </a:rPr>
              <a:t>S</a:t>
            </a:r>
            <a:r>
              <a:rPr sz="1200" b="1" spc="-5" dirty="0">
                <a:latin typeface="Arial"/>
                <a:cs typeface="Arial"/>
              </a:rPr>
              <a:t>e</a:t>
            </a:r>
            <a:r>
              <a:rPr sz="1200" b="1" spc="5" dirty="0">
                <a:latin typeface="Arial"/>
                <a:cs typeface="Arial"/>
              </a:rPr>
              <a:t>g</a:t>
            </a:r>
            <a:r>
              <a:rPr sz="1200" b="1" spc="-20" dirty="0">
                <a:latin typeface="Arial"/>
                <a:cs typeface="Arial"/>
              </a:rPr>
              <a:t>m</a:t>
            </a:r>
            <a:r>
              <a:rPr sz="1200" b="1" spc="-5" dirty="0">
                <a:latin typeface="Arial"/>
                <a:cs typeface="Arial"/>
              </a:rPr>
              <a:t>e</a:t>
            </a:r>
            <a:r>
              <a:rPr sz="1200" b="1" spc="-15" dirty="0">
                <a:latin typeface="Arial"/>
                <a:cs typeface="Arial"/>
              </a:rPr>
              <a:t>n</a:t>
            </a:r>
            <a:r>
              <a:rPr sz="1200" b="1" dirty="0">
                <a:latin typeface="Arial"/>
                <a:cs typeface="Arial"/>
              </a:rPr>
              <a:t>t</a:t>
            </a:r>
            <a:r>
              <a:rPr sz="1200" b="1" spc="-80" dirty="0">
                <a:latin typeface="Arial"/>
                <a:cs typeface="Arial"/>
              </a:rPr>
              <a:t> </a:t>
            </a:r>
            <a:r>
              <a:rPr sz="1200" b="1" spc="-5" dirty="0">
                <a:latin typeface="Arial"/>
                <a:cs typeface="Arial"/>
              </a:rPr>
              <a:t>4</a:t>
            </a:r>
            <a:endParaRPr sz="1200">
              <a:latin typeface="Arial"/>
              <a:cs typeface="Arial"/>
            </a:endParaRPr>
          </a:p>
        </p:txBody>
      </p:sp>
      <p:sp>
        <p:nvSpPr>
          <p:cNvPr id="12" name="object 12"/>
          <p:cNvSpPr/>
          <p:nvPr/>
        </p:nvSpPr>
        <p:spPr>
          <a:xfrm>
            <a:off x="1344167" y="1560575"/>
            <a:ext cx="3236595" cy="3359150"/>
          </a:xfrm>
          <a:custGeom>
            <a:avLst/>
            <a:gdLst/>
            <a:ahLst/>
            <a:cxnLst/>
            <a:rect l="l" t="t" r="r" b="b"/>
            <a:pathLst>
              <a:path w="3236595" h="3359150">
                <a:moveTo>
                  <a:pt x="0" y="1679448"/>
                </a:moveTo>
                <a:lnTo>
                  <a:pt x="634" y="1629918"/>
                </a:lnTo>
                <a:lnTo>
                  <a:pt x="2793" y="1580769"/>
                </a:lnTo>
                <a:lnTo>
                  <a:pt x="6095" y="1532001"/>
                </a:lnTo>
                <a:lnTo>
                  <a:pt x="10921" y="1483614"/>
                </a:lnTo>
                <a:lnTo>
                  <a:pt x="16890" y="1435608"/>
                </a:lnTo>
                <a:lnTo>
                  <a:pt x="24256" y="1388110"/>
                </a:lnTo>
                <a:lnTo>
                  <a:pt x="32893" y="1340993"/>
                </a:lnTo>
                <a:lnTo>
                  <a:pt x="42798" y="1294384"/>
                </a:lnTo>
                <a:lnTo>
                  <a:pt x="53847" y="1248283"/>
                </a:lnTo>
                <a:lnTo>
                  <a:pt x="66166" y="1202689"/>
                </a:lnTo>
                <a:lnTo>
                  <a:pt x="79628" y="1157604"/>
                </a:lnTo>
                <a:lnTo>
                  <a:pt x="94360" y="1113027"/>
                </a:lnTo>
                <a:lnTo>
                  <a:pt x="110235" y="1069086"/>
                </a:lnTo>
                <a:lnTo>
                  <a:pt x="127126" y="1025778"/>
                </a:lnTo>
                <a:lnTo>
                  <a:pt x="145287" y="982979"/>
                </a:lnTo>
                <a:lnTo>
                  <a:pt x="164465" y="940815"/>
                </a:lnTo>
                <a:lnTo>
                  <a:pt x="184784" y="899413"/>
                </a:lnTo>
                <a:lnTo>
                  <a:pt x="206120" y="858647"/>
                </a:lnTo>
                <a:lnTo>
                  <a:pt x="228472" y="818514"/>
                </a:lnTo>
                <a:lnTo>
                  <a:pt x="251968" y="779145"/>
                </a:lnTo>
                <a:lnTo>
                  <a:pt x="276351" y="740410"/>
                </a:lnTo>
                <a:lnTo>
                  <a:pt x="301751" y="702563"/>
                </a:lnTo>
                <a:lnTo>
                  <a:pt x="328168" y="665352"/>
                </a:lnTo>
                <a:lnTo>
                  <a:pt x="355473" y="629031"/>
                </a:lnTo>
                <a:lnTo>
                  <a:pt x="383794" y="593471"/>
                </a:lnTo>
                <a:lnTo>
                  <a:pt x="413004" y="558800"/>
                </a:lnTo>
                <a:lnTo>
                  <a:pt x="442975" y="524890"/>
                </a:lnTo>
                <a:lnTo>
                  <a:pt x="473963" y="491871"/>
                </a:lnTo>
                <a:lnTo>
                  <a:pt x="505713" y="459739"/>
                </a:lnTo>
                <a:lnTo>
                  <a:pt x="538352" y="428625"/>
                </a:lnTo>
                <a:lnTo>
                  <a:pt x="571881" y="398272"/>
                </a:lnTo>
                <a:lnTo>
                  <a:pt x="606044" y="368935"/>
                </a:lnTo>
                <a:lnTo>
                  <a:pt x="641095" y="340613"/>
                </a:lnTo>
                <a:lnTo>
                  <a:pt x="676909" y="313182"/>
                </a:lnTo>
                <a:lnTo>
                  <a:pt x="713486" y="286765"/>
                </a:lnTo>
                <a:lnTo>
                  <a:pt x="750696" y="261493"/>
                </a:lnTo>
                <a:lnTo>
                  <a:pt x="788669" y="237109"/>
                </a:lnTo>
                <a:lnTo>
                  <a:pt x="827277" y="213868"/>
                </a:lnTo>
                <a:lnTo>
                  <a:pt x="866648" y="191770"/>
                </a:lnTo>
                <a:lnTo>
                  <a:pt x="906526" y="170687"/>
                </a:lnTo>
                <a:lnTo>
                  <a:pt x="947165" y="150749"/>
                </a:lnTo>
                <a:lnTo>
                  <a:pt x="988313" y="131952"/>
                </a:lnTo>
                <a:lnTo>
                  <a:pt x="1030096" y="114300"/>
                </a:lnTo>
                <a:lnTo>
                  <a:pt x="1072514" y="97916"/>
                </a:lnTo>
                <a:lnTo>
                  <a:pt x="1115314" y="82676"/>
                </a:lnTo>
                <a:lnTo>
                  <a:pt x="1158748" y="68707"/>
                </a:lnTo>
                <a:lnTo>
                  <a:pt x="1202689" y="55879"/>
                </a:lnTo>
                <a:lnTo>
                  <a:pt x="1247139" y="44323"/>
                </a:lnTo>
                <a:lnTo>
                  <a:pt x="1292098" y="34162"/>
                </a:lnTo>
                <a:lnTo>
                  <a:pt x="1337437" y="25146"/>
                </a:lnTo>
                <a:lnTo>
                  <a:pt x="1383283" y="17525"/>
                </a:lnTo>
                <a:lnTo>
                  <a:pt x="1429512" y="11302"/>
                </a:lnTo>
                <a:lnTo>
                  <a:pt x="1476120" y="6350"/>
                </a:lnTo>
                <a:lnTo>
                  <a:pt x="1523111" y="2794"/>
                </a:lnTo>
                <a:lnTo>
                  <a:pt x="1570482" y="762"/>
                </a:lnTo>
                <a:lnTo>
                  <a:pt x="1618233" y="0"/>
                </a:lnTo>
                <a:lnTo>
                  <a:pt x="1665986" y="762"/>
                </a:lnTo>
                <a:lnTo>
                  <a:pt x="1713357" y="2794"/>
                </a:lnTo>
                <a:lnTo>
                  <a:pt x="1760346" y="6350"/>
                </a:lnTo>
                <a:lnTo>
                  <a:pt x="1806956" y="11302"/>
                </a:lnTo>
                <a:lnTo>
                  <a:pt x="1853183" y="17525"/>
                </a:lnTo>
                <a:lnTo>
                  <a:pt x="1899031" y="25146"/>
                </a:lnTo>
                <a:lnTo>
                  <a:pt x="1944370" y="34162"/>
                </a:lnTo>
                <a:lnTo>
                  <a:pt x="1989328" y="44323"/>
                </a:lnTo>
                <a:lnTo>
                  <a:pt x="2033778" y="55879"/>
                </a:lnTo>
                <a:lnTo>
                  <a:pt x="2077720" y="68707"/>
                </a:lnTo>
                <a:lnTo>
                  <a:pt x="2121154" y="82676"/>
                </a:lnTo>
                <a:lnTo>
                  <a:pt x="2164080" y="97916"/>
                </a:lnTo>
                <a:lnTo>
                  <a:pt x="2206371" y="114300"/>
                </a:lnTo>
                <a:lnTo>
                  <a:pt x="2248154" y="131952"/>
                </a:lnTo>
                <a:lnTo>
                  <a:pt x="2289302" y="150749"/>
                </a:lnTo>
                <a:lnTo>
                  <a:pt x="2329942" y="170687"/>
                </a:lnTo>
                <a:lnTo>
                  <a:pt x="2369947" y="191770"/>
                </a:lnTo>
                <a:lnTo>
                  <a:pt x="2409190" y="213868"/>
                </a:lnTo>
                <a:lnTo>
                  <a:pt x="2447797" y="237109"/>
                </a:lnTo>
                <a:lnTo>
                  <a:pt x="2485771" y="261493"/>
                </a:lnTo>
                <a:lnTo>
                  <a:pt x="2523109" y="286765"/>
                </a:lnTo>
                <a:lnTo>
                  <a:pt x="2559558" y="313182"/>
                </a:lnTo>
                <a:lnTo>
                  <a:pt x="2595372" y="340613"/>
                </a:lnTo>
                <a:lnTo>
                  <a:pt x="2630423" y="368935"/>
                </a:lnTo>
                <a:lnTo>
                  <a:pt x="2664714" y="398272"/>
                </a:lnTo>
                <a:lnTo>
                  <a:pt x="2698115" y="428625"/>
                </a:lnTo>
                <a:lnTo>
                  <a:pt x="2730754" y="459739"/>
                </a:lnTo>
                <a:lnTo>
                  <a:pt x="2762631" y="491871"/>
                </a:lnTo>
                <a:lnTo>
                  <a:pt x="2793492" y="524890"/>
                </a:lnTo>
                <a:lnTo>
                  <a:pt x="2823591" y="558800"/>
                </a:lnTo>
                <a:lnTo>
                  <a:pt x="2852801" y="593471"/>
                </a:lnTo>
                <a:lnTo>
                  <a:pt x="2880995" y="629031"/>
                </a:lnTo>
                <a:lnTo>
                  <a:pt x="2908427" y="665352"/>
                </a:lnTo>
                <a:lnTo>
                  <a:pt x="2934716" y="702563"/>
                </a:lnTo>
                <a:lnTo>
                  <a:pt x="2960243" y="740410"/>
                </a:lnTo>
                <a:lnTo>
                  <a:pt x="2984627" y="779145"/>
                </a:lnTo>
                <a:lnTo>
                  <a:pt x="3007995" y="818514"/>
                </a:lnTo>
                <a:lnTo>
                  <a:pt x="3030473" y="858647"/>
                </a:lnTo>
                <a:lnTo>
                  <a:pt x="3051810" y="899413"/>
                </a:lnTo>
                <a:lnTo>
                  <a:pt x="3072130" y="940815"/>
                </a:lnTo>
                <a:lnTo>
                  <a:pt x="3091307" y="982979"/>
                </a:lnTo>
                <a:lnTo>
                  <a:pt x="3109468" y="1025778"/>
                </a:lnTo>
                <a:lnTo>
                  <a:pt x="3126359" y="1069086"/>
                </a:lnTo>
                <a:lnTo>
                  <a:pt x="3142234" y="1113027"/>
                </a:lnTo>
                <a:lnTo>
                  <a:pt x="3156966" y="1157604"/>
                </a:lnTo>
                <a:lnTo>
                  <a:pt x="3170428" y="1202689"/>
                </a:lnTo>
                <a:lnTo>
                  <a:pt x="3182747" y="1248283"/>
                </a:lnTo>
                <a:lnTo>
                  <a:pt x="3193796" y="1294384"/>
                </a:lnTo>
                <a:lnTo>
                  <a:pt x="3203702" y="1340993"/>
                </a:lnTo>
                <a:lnTo>
                  <a:pt x="3212337" y="1388110"/>
                </a:lnTo>
                <a:lnTo>
                  <a:pt x="3219704" y="1435608"/>
                </a:lnTo>
                <a:lnTo>
                  <a:pt x="3225672" y="1483614"/>
                </a:lnTo>
                <a:lnTo>
                  <a:pt x="3230498" y="1532001"/>
                </a:lnTo>
                <a:lnTo>
                  <a:pt x="3233801" y="1580769"/>
                </a:lnTo>
                <a:lnTo>
                  <a:pt x="3235960" y="1629918"/>
                </a:lnTo>
                <a:lnTo>
                  <a:pt x="3236595" y="1679448"/>
                </a:lnTo>
                <a:lnTo>
                  <a:pt x="3235960" y="1728977"/>
                </a:lnTo>
                <a:lnTo>
                  <a:pt x="3233801" y="1778127"/>
                </a:lnTo>
                <a:lnTo>
                  <a:pt x="3230498" y="1826895"/>
                </a:lnTo>
                <a:lnTo>
                  <a:pt x="3225672" y="1875282"/>
                </a:lnTo>
                <a:lnTo>
                  <a:pt x="3219704" y="1923288"/>
                </a:lnTo>
                <a:lnTo>
                  <a:pt x="3212337" y="1970786"/>
                </a:lnTo>
                <a:lnTo>
                  <a:pt x="3203702" y="2017902"/>
                </a:lnTo>
                <a:lnTo>
                  <a:pt x="3193796" y="2064512"/>
                </a:lnTo>
                <a:lnTo>
                  <a:pt x="3182747" y="2110613"/>
                </a:lnTo>
                <a:lnTo>
                  <a:pt x="3170428" y="2156206"/>
                </a:lnTo>
                <a:lnTo>
                  <a:pt x="3156966" y="2201291"/>
                </a:lnTo>
                <a:lnTo>
                  <a:pt x="3142234" y="2245868"/>
                </a:lnTo>
                <a:lnTo>
                  <a:pt x="3126359" y="2289810"/>
                </a:lnTo>
                <a:lnTo>
                  <a:pt x="3109468" y="2333117"/>
                </a:lnTo>
                <a:lnTo>
                  <a:pt x="3091307" y="2375916"/>
                </a:lnTo>
                <a:lnTo>
                  <a:pt x="3072130" y="2417953"/>
                </a:lnTo>
                <a:lnTo>
                  <a:pt x="3051810" y="2459482"/>
                </a:lnTo>
                <a:lnTo>
                  <a:pt x="3030473" y="2500249"/>
                </a:lnTo>
                <a:lnTo>
                  <a:pt x="3007995" y="2540381"/>
                </a:lnTo>
                <a:lnTo>
                  <a:pt x="2984627" y="2579751"/>
                </a:lnTo>
                <a:lnTo>
                  <a:pt x="2960243" y="2618359"/>
                </a:lnTo>
                <a:lnTo>
                  <a:pt x="2934716" y="2656332"/>
                </a:lnTo>
                <a:lnTo>
                  <a:pt x="2908427" y="2693416"/>
                </a:lnTo>
                <a:lnTo>
                  <a:pt x="2880995" y="2729865"/>
                </a:lnTo>
                <a:lnTo>
                  <a:pt x="2852801" y="2765298"/>
                </a:lnTo>
                <a:lnTo>
                  <a:pt x="2823591" y="2800096"/>
                </a:lnTo>
                <a:lnTo>
                  <a:pt x="2793492" y="2834005"/>
                </a:lnTo>
                <a:lnTo>
                  <a:pt x="2762631" y="2866898"/>
                </a:lnTo>
                <a:lnTo>
                  <a:pt x="2730754" y="2899029"/>
                </a:lnTo>
                <a:lnTo>
                  <a:pt x="2698115" y="2930271"/>
                </a:lnTo>
                <a:lnTo>
                  <a:pt x="2664714" y="2960624"/>
                </a:lnTo>
                <a:lnTo>
                  <a:pt x="2630423" y="2989961"/>
                </a:lnTo>
                <a:lnTo>
                  <a:pt x="2595372" y="3018282"/>
                </a:lnTo>
                <a:lnTo>
                  <a:pt x="2559558" y="3045714"/>
                </a:lnTo>
                <a:lnTo>
                  <a:pt x="2523109" y="3072003"/>
                </a:lnTo>
                <a:lnTo>
                  <a:pt x="2485771" y="3097403"/>
                </a:lnTo>
                <a:lnTo>
                  <a:pt x="2447797" y="3121660"/>
                </a:lnTo>
                <a:lnTo>
                  <a:pt x="2409190" y="3144901"/>
                </a:lnTo>
                <a:lnTo>
                  <a:pt x="2369947" y="3167126"/>
                </a:lnTo>
                <a:lnTo>
                  <a:pt x="2329942" y="3188208"/>
                </a:lnTo>
                <a:lnTo>
                  <a:pt x="2289302" y="3208147"/>
                </a:lnTo>
                <a:lnTo>
                  <a:pt x="2248154" y="3226943"/>
                </a:lnTo>
                <a:lnTo>
                  <a:pt x="2206371" y="3244469"/>
                </a:lnTo>
                <a:lnTo>
                  <a:pt x="2164080" y="3260979"/>
                </a:lnTo>
                <a:lnTo>
                  <a:pt x="2121154" y="3276219"/>
                </a:lnTo>
                <a:lnTo>
                  <a:pt x="2077720" y="3290189"/>
                </a:lnTo>
                <a:lnTo>
                  <a:pt x="2033778" y="3303016"/>
                </a:lnTo>
                <a:lnTo>
                  <a:pt x="1989328" y="3314573"/>
                </a:lnTo>
                <a:lnTo>
                  <a:pt x="1944370" y="3324732"/>
                </a:lnTo>
                <a:lnTo>
                  <a:pt x="1899031" y="3333750"/>
                </a:lnTo>
                <a:lnTo>
                  <a:pt x="1853183" y="3341370"/>
                </a:lnTo>
                <a:lnTo>
                  <a:pt x="1806956" y="3347593"/>
                </a:lnTo>
                <a:lnTo>
                  <a:pt x="1760346" y="3352546"/>
                </a:lnTo>
                <a:lnTo>
                  <a:pt x="1713357" y="3356102"/>
                </a:lnTo>
                <a:lnTo>
                  <a:pt x="1665986" y="3358134"/>
                </a:lnTo>
                <a:lnTo>
                  <a:pt x="1618233" y="3358896"/>
                </a:lnTo>
                <a:lnTo>
                  <a:pt x="1570482" y="3358134"/>
                </a:lnTo>
                <a:lnTo>
                  <a:pt x="1523111" y="3356102"/>
                </a:lnTo>
                <a:lnTo>
                  <a:pt x="1476120" y="3352546"/>
                </a:lnTo>
                <a:lnTo>
                  <a:pt x="1429512" y="3347593"/>
                </a:lnTo>
                <a:lnTo>
                  <a:pt x="1383283" y="3341370"/>
                </a:lnTo>
                <a:lnTo>
                  <a:pt x="1337437" y="3333750"/>
                </a:lnTo>
                <a:lnTo>
                  <a:pt x="1292098" y="3324732"/>
                </a:lnTo>
                <a:lnTo>
                  <a:pt x="1247139" y="3314573"/>
                </a:lnTo>
                <a:lnTo>
                  <a:pt x="1202689" y="3303016"/>
                </a:lnTo>
                <a:lnTo>
                  <a:pt x="1158748" y="3290189"/>
                </a:lnTo>
                <a:lnTo>
                  <a:pt x="1115314" y="3276219"/>
                </a:lnTo>
                <a:lnTo>
                  <a:pt x="1072514" y="3260979"/>
                </a:lnTo>
                <a:lnTo>
                  <a:pt x="1030096" y="3244469"/>
                </a:lnTo>
                <a:lnTo>
                  <a:pt x="988313" y="3226943"/>
                </a:lnTo>
                <a:lnTo>
                  <a:pt x="947165" y="3208147"/>
                </a:lnTo>
                <a:lnTo>
                  <a:pt x="906526" y="3188208"/>
                </a:lnTo>
                <a:lnTo>
                  <a:pt x="866648" y="3167126"/>
                </a:lnTo>
                <a:lnTo>
                  <a:pt x="827277" y="3144901"/>
                </a:lnTo>
                <a:lnTo>
                  <a:pt x="788669" y="3121660"/>
                </a:lnTo>
                <a:lnTo>
                  <a:pt x="750696" y="3097403"/>
                </a:lnTo>
                <a:lnTo>
                  <a:pt x="713486" y="3072003"/>
                </a:lnTo>
                <a:lnTo>
                  <a:pt x="676909" y="3045714"/>
                </a:lnTo>
                <a:lnTo>
                  <a:pt x="641095" y="3018282"/>
                </a:lnTo>
                <a:lnTo>
                  <a:pt x="606044" y="2989961"/>
                </a:lnTo>
                <a:lnTo>
                  <a:pt x="571881" y="2960624"/>
                </a:lnTo>
                <a:lnTo>
                  <a:pt x="538352" y="2930271"/>
                </a:lnTo>
                <a:lnTo>
                  <a:pt x="505713" y="2899029"/>
                </a:lnTo>
                <a:lnTo>
                  <a:pt x="473963" y="2866898"/>
                </a:lnTo>
                <a:lnTo>
                  <a:pt x="442975" y="2834005"/>
                </a:lnTo>
                <a:lnTo>
                  <a:pt x="413004" y="2800096"/>
                </a:lnTo>
                <a:lnTo>
                  <a:pt x="383794" y="2765298"/>
                </a:lnTo>
                <a:lnTo>
                  <a:pt x="355473" y="2729865"/>
                </a:lnTo>
                <a:lnTo>
                  <a:pt x="328168" y="2693416"/>
                </a:lnTo>
                <a:lnTo>
                  <a:pt x="301751" y="2656332"/>
                </a:lnTo>
                <a:lnTo>
                  <a:pt x="276351" y="2618359"/>
                </a:lnTo>
                <a:lnTo>
                  <a:pt x="251968" y="2579751"/>
                </a:lnTo>
                <a:lnTo>
                  <a:pt x="228472" y="2540381"/>
                </a:lnTo>
                <a:lnTo>
                  <a:pt x="206120" y="2500249"/>
                </a:lnTo>
                <a:lnTo>
                  <a:pt x="184784" y="2459482"/>
                </a:lnTo>
                <a:lnTo>
                  <a:pt x="164465" y="2417953"/>
                </a:lnTo>
                <a:lnTo>
                  <a:pt x="145287" y="2375916"/>
                </a:lnTo>
                <a:lnTo>
                  <a:pt x="127126" y="2333117"/>
                </a:lnTo>
                <a:lnTo>
                  <a:pt x="110235" y="2289810"/>
                </a:lnTo>
                <a:lnTo>
                  <a:pt x="94360" y="2245868"/>
                </a:lnTo>
                <a:lnTo>
                  <a:pt x="79628" y="2201291"/>
                </a:lnTo>
                <a:lnTo>
                  <a:pt x="66166" y="2156206"/>
                </a:lnTo>
                <a:lnTo>
                  <a:pt x="53847" y="2110613"/>
                </a:lnTo>
                <a:lnTo>
                  <a:pt x="42798" y="2064512"/>
                </a:lnTo>
                <a:lnTo>
                  <a:pt x="32893" y="2017902"/>
                </a:lnTo>
                <a:lnTo>
                  <a:pt x="24256" y="1970786"/>
                </a:lnTo>
                <a:lnTo>
                  <a:pt x="16890" y="1923288"/>
                </a:lnTo>
                <a:lnTo>
                  <a:pt x="10921" y="1875282"/>
                </a:lnTo>
                <a:lnTo>
                  <a:pt x="6095" y="1826895"/>
                </a:lnTo>
                <a:lnTo>
                  <a:pt x="2793" y="1778127"/>
                </a:lnTo>
                <a:lnTo>
                  <a:pt x="634" y="1728977"/>
                </a:lnTo>
                <a:lnTo>
                  <a:pt x="0" y="1679448"/>
                </a:lnTo>
                <a:close/>
              </a:path>
            </a:pathLst>
          </a:custGeom>
          <a:ln w="24384">
            <a:solidFill>
              <a:srgbClr val="000000"/>
            </a:solidFill>
          </a:ln>
        </p:spPr>
        <p:txBody>
          <a:bodyPr wrap="square" lIns="0" tIns="0" rIns="0" bIns="0" rtlCol="0"/>
          <a:lstStyle/>
          <a:p>
            <a:endParaRPr/>
          </a:p>
        </p:txBody>
      </p:sp>
      <p:graphicFrame>
        <p:nvGraphicFramePr>
          <p:cNvPr id="13" name="object 13"/>
          <p:cNvGraphicFramePr>
            <a:graphicFrameLocks noGrp="1"/>
          </p:cNvGraphicFramePr>
          <p:nvPr/>
        </p:nvGraphicFramePr>
        <p:xfrm>
          <a:off x="5430837" y="1077975"/>
          <a:ext cx="962025" cy="4170297"/>
        </p:xfrm>
        <a:graphic>
          <a:graphicData uri="http://schemas.openxmlformats.org/drawingml/2006/table">
            <a:tbl>
              <a:tblPr firstRow="1" bandRow="1">
                <a:tableStyleId>{2D5ABB26-0587-4C30-8999-92F81FD0307C}</a:tableStyleId>
              </a:tblPr>
              <a:tblGrid>
                <a:gridCol w="962025">
                  <a:extLst>
                    <a:ext uri="{9D8B030D-6E8A-4147-A177-3AD203B41FA5}">
                      <a16:colId xmlns:a16="http://schemas.microsoft.com/office/drawing/2014/main" xmlns="" val="20000"/>
                    </a:ext>
                  </a:extLst>
                </a:gridCol>
              </a:tblGrid>
              <a:tr h="1023874">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xmlns="" val="10000"/>
                  </a:ext>
                </a:extLst>
              </a:tr>
              <a:tr h="363474">
                <a:tc>
                  <a:txBody>
                    <a:bodyPr/>
                    <a:lstStyle/>
                    <a:p>
                      <a:pPr marR="17780" algn="ctr">
                        <a:lnSpc>
                          <a:spcPct val="100000"/>
                        </a:lnSpc>
                        <a:spcBef>
                          <a:spcPts val="765"/>
                        </a:spcBef>
                      </a:pPr>
                      <a:r>
                        <a:rPr sz="1200" b="1" spc="-10" dirty="0">
                          <a:latin typeface="Arial"/>
                          <a:cs typeface="Arial"/>
                        </a:rPr>
                        <a:t>S</a:t>
                      </a:r>
                      <a:r>
                        <a:rPr sz="1200" b="1" dirty="0">
                          <a:latin typeface="Arial"/>
                          <a:cs typeface="Arial"/>
                        </a:rPr>
                        <a:t>e</a:t>
                      </a:r>
                      <a:r>
                        <a:rPr sz="1200" b="1" spc="10" dirty="0">
                          <a:latin typeface="Arial"/>
                          <a:cs typeface="Arial"/>
                        </a:rPr>
                        <a:t>g</a:t>
                      </a:r>
                      <a:r>
                        <a:rPr sz="1200" b="1" spc="-15" dirty="0">
                          <a:latin typeface="Arial"/>
                          <a:cs typeface="Arial"/>
                        </a:rPr>
                        <a:t>m</a:t>
                      </a:r>
                      <a:r>
                        <a:rPr sz="1200" b="1" dirty="0">
                          <a:latin typeface="Arial"/>
                          <a:cs typeface="Arial"/>
                        </a:rPr>
                        <a:t>e</a:t>
                      </a:r>
                      <a:r>
                        <a:rPr sz="1200" b="1" spc="-15" dirty="0">
                          <a:latin typeface="Arial"/>
                          <a:cs typeface="Arial"/>
                        </a:rPr>
                        <a:t>n</a:t>
                      </a:r>
                      <a:r>
                        <a:rPr sz="1200" b="1" dirty="0">
                          <a:latin typeface="Arial"/>
                          <a:cs typeface="Arial"/>
                        </a:rPr>
                        <a:t>t</a:t>
                      </a:r>
                      <a:r>
                        <a:rPr sz="1200" b="1" spc="-60" dirty="0">
                          <a:latin typeface="Arial"/>
                          <a:cs typeface="Arial"/>
                        </a:rPr>
                        <a:t> </a:t>
                      </a:r>
                      <a:r>
                        <a:rPr sz="1200" b="1" dirty="0">
                          <a:latin typeface="Arial"/>
                          <a:cs typeface="Arial"/>
                        </a:rPr>
                        <a:t>0</a:t>
                      </a:r>
                      <a:endParaRPr sz="1200">
                        <a:latin typeface="Arial"/>
                        <a:cs typeface="Arial"/>
                      </a:endParaRPr>
                    </a:p>
                  </a:txBody>
                  <a:tcPr marL="0" marR="0" marT="9715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554101">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812800">
                <a:tc>
                  <a:txBody>
                    <a:bodyPr/>
                    <a:lstStyle/>
                    <a:p>
                      <a:pPr>
                        <a:lnSpc>
                          <a:spcPct val="100000"/>
                        </a:lnSpc>
                      </a:pPr>
                      <a:endParaRPr sz="1300">
                        <a:latin typeface="Times New Roman"/>
                        <a:cs typeface="Times New Roman"/>
                      </a:endParaRPr>
                    </a:p>
                    <a:p>
                      <a:pPr marR="17780" algn="ctr">
                        <a:lnSpc>
                          <a:spcPct val="100000"/>
                        </a:lnSpc>
                        <a:spcBef>
                          <a:spcPts val="845"/>
                        </a:spcBef>
                      </a:pPr>
                      <a:r>
                        <a:rPr sz="1200" b="1" spc="-10" dirty="0">
                          <a:latin typeface="Arial"/>
                          <a:cs typeface="Arial"/>
                        </a:rPr>
                        <a:t>S</a:t>
                      </a:r>
                      <a:r>
                        <a:rPr sz="1200" b="1" dirty="0">
                          <a:latin typeface="Arial"/>
                          <a:cs typeface="Arial"/>
                        </a:rPr>
                        <a:t>e</a:t>
                      </a:r>
                      <a:r>
                        <a:rPr sz="1200" b="1" spc="10" dirty="0">
                          <a:latin typeface="Arial"/>
                          <a:cs typeface="Arial"/>
                        </a:rPr>
                        <a:t>g</a:t>
                      </a:r>
                      <a:r>
                        <a:rPr sz="1200" b="1" spc="-15" dirty="0">
                          <a:latin typeface="Arial"/>
                          <a:cs typeface="Arial"/>
                        </a:rPr>
                        <a:t>m</a:t>
                      </a:r>
                      <a:r>
                        <a:rPr sz="1200" b="1" dirty="0">
                          <a:latin typeface="Arial"/>
                          <a:cs typeface="Arial"/>
                        </a:rPr>
                        <a:t>e</a:t>
                      </a:r>
                      <a:r>
                        <a:rPr sz="1200" b="1" spc="-15" dirty="0">
                          <a:latin typeface="Arial"/>
                          <a:cs typeface="Arial"/>
                        </a:rPr>
                        <a:t>n</a:t>
                      </a:r>
                      <a:r>
                        <a:rPr sz="1200" b="1" dirty="0">
                          <a:latin typeface="Arial"/>
                          <a:cs typeface="Arial"/>
                        </a:rPr>
                        <a:t>t</a:t>
                      </a:r>
                      <a:r>
                        <a:rPr sz="1200" b="1" spc="-60" dirty="0">
                          <a:latin typeface="Arial"/>
                          <a:cs typeface="Arial"/>
                        </a:rPr>
                        <a:t> </a:t>
                      </a:r>
                      <a:r>
                        <a:rPr sz="1200" b="1" dirty="0">
                          <a:latin typeface="Arial"/>
                          <a:cs typeface="Arial"/>
                        </a:rPr>
                        <a:t>3</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r h="233425">
                <a:tc>
                  <a:txBody>
                    <a:bodyPr/>
                    <a:lstStyle/>
                    <a:p>
                      <a:pPr marR="48260" algn="ctr">
                        <a:lnSpc>
                          <a:spcPct val="100000"/>
                        </a:lnSpc>
                        <a:spcBef>
                          <a:spcPts val="204"/>
                        </a:spcBef>
                      </a:pPr>
                      <a:r>
                        <a:rPr sz="1200" b="1" spc="-10" dirty="0">
                          <a:latin typeface="Arial"/>
                          <a:cs typeface="Arial"/>
                        </a:rPr>
                        <a:t>S</a:t>
                      </a:r>
                      <a:r>
                        <a:rPr sz="1200" b="1" dirty="0">
                          <a:latin typeface="Arial"/>
                          <a:cs typeface="Arial"/>
                        </a:rPr>
                        <a:t>e</a:t>
                      </a:r>
                      <a:r>
                        <a:rPr sz="1200" b="1" spc="5" dirty="0">
                          <a:latin typeface="Arial"/>
                          <a:cs typeface="Arial"/>
                        </a:rPr>
                        <a:t>g</a:t>
                      </a:r>
                      <a:r>
                        <a:rPr sz="1200" b="1" spc="-15" dirty="0">
                          <a:latin typeface="Arial"/>
                          <a:cs typeface="Arial"/>
                        </a:rPr>
                        <a:t>m</a:t>
                      </a:r>
                      <a:r>
                        <a:rPr sz="1200" b="1" dirty="0">
                          <a:latin typeface="Arial"/>
                          <a:cs typeface="Arial"/>
                        </a:rPr>
                        <a:t>e</a:t>
                      </a:r>
                      <a:r>
                        <a:rPr sz="1200" b="1" spc="-15" dirty="0">
                          <a:latin typeface="Arial"/>
                          <a:cs typeface="Arial"/>
                        </a:rPr>
                        <a:t>n</a:t>
                      </a:r>
                      <a:r>
                        <a:rPr sz="1200" b="1" dirty="0">
                          <a:latin typeface="Arial"/>
                          <a:cs typeface="Arial"/>
                        </a:rPr>
                        <a:t>t</a:t>
                      </a:r>
                      <a:r>
                        <a:rPr sz="1200" b="1" spc="-55" dirty="0">
                          <a:latin typeface="Arial"/>
                          <a:cs typeface="Arial"/>
                        </a:rPr>
                        <a:t> </a:t>
                      </a:r>
                      <a:r>
                        <a:rPr sz="1200" b="1" dirty="0">
                          <a:latin typeface="Arial"/>
                          <a:cs typeface="Arial"/>
                        </a:rPr>
                        <a:t>2</a:t>
                      </a:r>
                      <a:endParaRPr sz="1200">
                        <a:latin typeface="Arial"/>
                        <a:cs typeface="Arial"/>
                      </a:endParaRPr>
                    </a:p>
                  </a:txBody>
                  <a:tcPr marL="0" marR="0" marT="26034"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4"/>
                  </a:ext>
                </a:extLst>
              </a:tr>
              <a:tr h="688848">
                <a:tc>
                  <a:txBody>
                    <a:bodyPr/>
                    <a:lstStyle/>
                    <a:p>
                      <a:pPr>
                        <a:lnSpc>
                          <a:spcPct val="100000"/>
                        </a:lnSpc>
                      </a:pPr>
                      <a:endParaRPr sz="1300">
                        <a:latin typeface="Times New Roman"/>
                        <a:cs typeface="Times New Roman"/>
                      </a:endParaRPr>
                    </a:p>
                    <a:p>
                      <a:pPr marR="17780" algn="ctr">
                        <a:lnSpc>
                          <a:spcPct val="100000"/>
                        </a:lnSpc>
                        <a:spcBef>
                          <a:spcPts val="850"/>
                        </a:spcBef>
                      </a:pPr>
                      <a:r>
                        <a:rPr sz="1200" b="1" spc="-10" dirty="0">
                          <a:latin typeface="Arial"/>
                          <a:cs typeface="Arial"/>
                        </a:rPr>
                        <a:t>S</a:t>
                      </a:r>
                      <a:r>
                        <a:rPr sz="1200" b="1" dirty="0">
                          <a:latin typeface="Arial"/>
                          <a:cs typeface="Arial"/>
                        </a:rPr>
                        <a:t>e</a:t>
                      </a:r>
                      <a:r>
                        <a:rPr sz="1200" b="1" spc="5" dirty="0">
                          <a:latin typeface="Arial"/>
                          <a:cs typeface="Arial"/>
                        </a:rPr>
                        <a:t>g</a:t>
                      </a:r>
                      <a:r>
                        <a:rPr sz="1200" b="1" spc="-15" dirty="0">
                          <a:latin typeface="Arial"/>
                          <a:cs typeface="Arial"/>
                        </a:rPr>
                        <a:t>m</a:t>
                      </a:r>
                      <a:r>
                        <a:rPr sz="1200" b="1" dirty="0">
                          <a:latin typeface="Arial"/>
                          <a:cs typeface="Arial"/>
                        </a:rPr>
                        <a:t>e</a:t>
                      </a:r>
                      <a:r>
                        <a:rPr sz="1200" b="1" spc="-15" dirty="0">
                          <a:latin typeface="Arial"/>
                          <a:cs typeface="Arial"/>
                        </a:rPr>
                        <a:t>n</a:t>
                      </a:r>
                      <a:r>
                        <a:rPr sz="1200" b="1" dirty="0">
                          <a:latin typeface="Arial"/>
                          <a:cs typeface="Arial"/>
                        </a:rPr>
                        <a:t>t</a:t>
                      </a:r>
                      <a:r>
                        <a:rPr sz="1200" b="1" spc="-55" dirty="0">
                          <a:latin typeface="Arial"/>
                          <a:cs typeface="Arial"/>
                        </a:rPr>
                        <a:t> </a:t>
                      </a:r>
                      <a:r>
                        <a:rPr sz="1200" b="1" dirty="0">
                          <a:latin typeface="Arial"/>
                          <a:cs typeface="Arial"/>
                        </a:rPr>
                        <a:t>4</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5"/>
                  </a:ext>
                </a:extLst>
              </a:tr>
              <a:tr h="212725">
                <a:tc>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6"/>
                  </a:ext>
                </a:extLst>
              </a:tr>
              <a:tr h="281050">
                <a:tc>
                  <a:txBody>
                    <a:bodyPr/>
                    <a:lstStyle/>
                    <a:p>
                      <a:pPr marR="17780" algn="ctr">
                        <a:lnSpc>
                          <a:spcPct val="100000"/>
                        </a:lnSpc>
                        <a:spcBef>
                          <a:spcPts val="400"/>
                        </a:spcBef>
                      </a:pPr>
                      <a:r>
                        <a:rPr sz="1200" b="1" spc="-10" dirty="0">
                          <a:latin typeface="Arial"/>
                          <a:cs typeface="Arial"/>
                        </a:rPr>
                        <a:t>S</a:t>
                      </a:r>
                      <a:r>
                        <a:rPr sz="1200" b="1" dirty="0">
                          <a:latin typeface="Arial"/>
                          <a:cs typeface="Arial"/>
                        </a:rPr>
                        <a:t>e</a:t>
                      </a:r>
                      <a:r>
                        <a:rPr sz="1200" b="1" spc="5" dirty="0">
                          <a:latin typeface="Arial"/>
                          <a:cs typeface="Arial"/>
                        </a:rPr>
                        <a:t>g</a:t>
                      </a:r>
                      <a:r>
                        <a:rPr sz="1200" b="1" spc="-15" dirty="0">
                          <a:latin typeface="Arial"/>
                          <a:cs typeface="Arial"/>
                        </a:rPr>
                        <a:t>m</a:t>
                      </a:r>
                      <a:r>
                        <a:rPr sz="1200" b="1" dirty="0">
                          <a:latin typeface="Arial"/>
                          <a:cs typeface="Arial"/>
                        </a:rPr>
                        <a:t>e</a:t>
                      </a:r>
                      <a:r>
                        <a:rPr sz="1200" b="1" spc="-15" dirty="0">
                          <a:latin typeface="Arial"/>
                          <a:cs typeface="Arial"/>
                        </a:rPr>
                        <a:t>n</a:t>
                      </a:r>
                      <a:r>
                        <a:rPr sz="1200" b="1" dirty="0">
                          <a:latin typeface="Arial"/>
                          <a:cs typeface="Arial"/>
                        </a:rPr>
                        <a:t>t</a:t>
                      </a:r>
                      <a:r>
                        <a:rPr sz="1200" b="1" spc="-55" dirty="0">
                          <a:latin typeface="Arial"/>
                          <a:cs typeface="Arial"/>
                        </a:rPr>
                        <a:t> </a:t>
                      </a:r>
                      <a:r>
                        <a:rPr sz="1200" b="1" dirty="0">
                          <a:latin typeface="Arial"/>
                          <a:cs typeface="Arial"/>
                        </a:rPr>
                        <a:t>1</a:t>
                      </a:r>
                      <a:endParaRPr sz="1200">
                        <a:latin typeface="Arial"/>
                        <a:cs typeface="Arial"/>
                      </a:endParaRPr>
                    </a:p>
                  </a:txBody>
                  <a:tcPr marL="0" marR="0" marT="5080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7"/>
                  </a:ext>
                </a:extLst>
              </a:tr>
            </a:tbl>
          </a:graphicData>
        </a:graphic>
      </p:graphicFrame>
      <p:sp>
        <p:nvSpPr>
          <p:cNvPr id="14" name="object 14"/>
          <p:cNvSpPr txBox="1"/>
          <p:nvPr/>
        </p:nvSpPr>
        <p:spPr>
          <a:xfrm>
            <a:off x="6508495" y="2028190"/>
            <a:ext cx="36703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1400</a:t>
            </a:r>
            <a:endParaRPr sz="1200">
              <a:latin typeface="Arial"/>
              <a:cs typeface="Arial"/>
            </a:endParaRPr>
          </a:p>
        </p:txBody>
      </p:sp>
      <p:pic>
        <p:nvPicPr>
          <p:cNvPr id="15" name="object 15"/>
          <p:cNvPicPr/>
          <p:nvPr/>
        </p:nvPicPr>
        <p:blipFill>
          <a:blip r:embed="rId2" cstate="print"/>
          <a:stretch>
            <a:fillRect/>
          </a:stretch>
        </p:blipFill>
        <p:spPr>
          <a:xfrm>
            <a:off x="5430901" y="1077912"/>
            <a:ext cx="990473" cy="1037399"/>
          </a:xfrm>
          <a:prstGeom prst="rect">
            <a:avLst/>
          </a:prstGeom>
        </p:spPr>
      </p:pic>
      <p:pic>
        <p:nvPicPr>
          <p:cNvPr id="16" name="object 16"/>
          <p:cNvPicPr/>
          <p:nvPr/>
        </p:nvPicPr>
        <p:blipFill>
          <a:blip r:embed="rId3" cstate="print"/>
          <a:stretch>
            <a:fillRect/>
          </a:stretch>
        </p:blipFill>
        <p:spPr>
          <a:xfrm>
            <a:off x="5458967" y="2478023"/>
            <a:ext cx="960119" cy="554736"/>
          </a:xfrm>
          <a:prstGeom prst="rect">
            <a:avLst/>
          </a:prstGeom>
        </p:spPr>
      </p:pic>
      <p:sp>
        <p:nvSpPr>
          <p:cNvPr id="17" name="object 17"/>
          <p:cNvSpPr txBox="1"/>
          <p:nvPr/>
        </p:nvSpPr>
        <p:spPr>
          <a:xfrm>
            <a:off x="6508495" y="2422397"/>
            <a:ext cx="36703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2400</a:t>
            </a:r>
            <a:endParaRPr sz="1200">
              <a:latin typeface="Arial"/>
              <a:cs typeface="Arial"/>
            </a:endParaRPr>
          </a:p>
        </p:txBody>
      </p:sp>
      <p:sp>
        <p:nvSpPr>
          <p:cNvPr id="18" name="object 18"/>
          <p:cNvSpPr txBox="1"/>
          <p:nvPr/>
        </p:nvSpPr>
        <p:spPr>
          <a:xfrm>
            <a:off x="6508495" y="2938653"/>
            <a:ext cx="36703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3200</a:t>
            </a:r>
            <a:endParaRPr sz="1200">
              <a:latin typeface="Arial"/>
              <a:cs typeface="Arial"/>
            </a:endParaRPr>
          </a:p>
        </p:txBody>
      </p:sp>
      <p:sp>
        <p:nvSpPr>
          <p:cNvPr id="19" name="object 19"/>
          <p:cNvSpPr txBox="1"/>
          <p:nvPr/>
        </p:nvSpPr>
        <p:spPr>
          <a:xfrm>
            <a:off x="6508495" y="3708082"/>
            <a:ext cx="367030" cy="465455"/>
          </a:xfrm>
          <a:prstGeom prst="rect">
            <a:avLst/>
          </a:prstGeom>
        </p:spPr>
        <p:txBody>
          <a:bodyPr vert="horz" wrap="square" lIns="0" tIns="49530" rIns="0" bIns="0" rtlCol="0">
            <a:spAutoFit/>
          </a:bodyPr>
          <a:lstStyle/>
          <a:p>
            <a:pPr marL="12700">
              <a:lnSpc>
                <a:spcPct val="100000"/>
              </a:lnSpc>
              <a:spcBef>
                <a:spcPts val="390"/>
              </a:spcBef>
            </a:pPr>
            <a:r>
              <a:rPr sz="1200" b="1" dirty="0">
                <a:latin typeface="Arial"/>
                <a:cs typeface="Arial"/>
              </a:rPr>
              <a:t>4300</a:t>
            </a:r>
            <a:endParaRPr sz="1200">
              <a:latin typeface="Arial"/>
              <a:cs typeface="Arial"/>
            </a:endParaRPr>
          </a:p>
          <a:p>
            <a:pPr marL="12700">
              <a:lnSpc>
                <a:spcPct val="100000"/>
              </a:lnSpc>
              <a:spcBef>
                <a:spcPts val="290"/>
              </a:spcBef>
            </a:pPr>
            <a:r>
              <a:rPr sz="1200" b="1" spc="-5" dirty="0">
                <a:latin typeface="Arial"/>
                <a:cs typeface="Arial"/>
              </a:rPr>
              <a:t>4700</a:t>
            </a:r>
            <a:endParaRPr sz="1200">
              <a:latin typeface="Arial"/>
              <a:cs typeface="Arial"/>
            </a:endParaRPr>
          </a:p>
        </p:txBody>
      </p:sp>
      <p:pic>
        <p:nvPicPr>
          <p:cNvPr id="20" name="object 20"/>
          <p:cNvPicPr/>
          <p:nvPr/>
        </p:nvPicPr>
        <p:blipFill>
          <a:blip r:embed="rId4" cstate="print"/>
          <a:stretch>
            <a:fillRect/>
          </a:stretch>
        </p:blipFill>
        <p:spPr>
          <a:xfrm>
            <a:off x="5458967" y="4767071"/>
            <a:ext cx="960119" cy="213360"/>
          </a:xfrm>
          <a:prstGeom prst="rect">
            <a:avLst/>
          </a:prstGeom>
        </p:spPr>
      </p:pic>
      <p:sp>
        <p:nvSpPr>
          <p:cNvPr id="21" name="object 21"/>
          <p:cNvSpPr txBox="1"/>
          <p:nvPr/>
        </p:nvSpPr>
        <p:spPr>
          <a:xfrm>
            <a:off x="6508495" y="4614799"/>
            <a:ext cx="367030" cy="775970"/>
          </a:xfrm>
          <a:prstGeom prst="rect">
            <a:avLst/>
          </a:prstGeom>
        </p:spPr>
        <p:txBody>
          <a:bodyPr vert="horz" wrap="square" lIns="0" tIns="60960" rIns="0" bIns="0" rtlCol="0">
            <a:spAutoFit/>
          </a:bodyPr>
          <a:lstStyle/>
          <a:p>
            <a:pPr marL="12700">
              <a:lnSpc>
                <a:spcPct val="100000"/>
              </a:lnSpc>
              <a:spcBef>
                <a:spcPts val="480"/>
              </a:spcBef>
            </a:pPr>
            <a:r>
              <a:rPr sz="1200" b="1" spc="-5" dirty="0">
                <a:latin typeface="Arial"/>
                <a:cs typeface="Arial"/>
              </a:rPr>
              <a:t>5700</a:t>
            </a:r>
            <a:endParaRPr sz="1200">
              <a:latin typeface="Arial"/>
              <a:cs typeface="Arial"/>
            </a:endParaRPr>
          </a:p>
          <a:p>
            <a:pPr marL="12700">
              <a:lnSpc>
                <a:spcPct val="100000"/>
              </a:lnSpc>
              <a:spcBef>
                <a:spcPts val="385"/>
              </a:spcBef>
            </a:pPr>
            <a:r>
              <a:rPr sz="1200" b="1" spc="-5" dirty="0">
                <a:latin typeface="Arial"/>
                <a:cs typeface="Arial"/>
              </a:rPr>
              <a:t>6300</a:t>
            </a:r>
            <a:endParaRPr sz="1200">
              <a:latin typeface="Arial"/>
              <a:cs typeface="Arial"/>
            </a:endParaRPr>
          </a:p>
          <a:p>
            <a:pPr marL="12700">
              <a:lnSpc>
                <a:spcPct val="100000"/>
              </a:lnSpc>
              <a:spcBef>
                <a:spcPts val="819"/>
              </a:spcBef>
            </a:pPr>
            <a:r>
              <a:rPr sz="1200" b="1" spc="-5" dirty="0">
                <a:latin typeface="Arial"/>
                <a:cs typeface="Arial"/>
              </a:rPr>
              <a:t>6700</a:t>
            </a:r>
            <a:endParaRPr sz="1200">
              <a:latin typeface="Arial"/>
              <a:cs typeface="Arial"/>
            </a:endParaRPr>
          </a:p>
        </p:txBody>
      </p:sp>
      <p:sp>
        <p:nvSpPr>
          <p:cNvPr id="22" name="object 22"/>
          <p:cNvSpPr txBox="1"/>
          <p:nvPr/>
        </p:nvSpPr>
        <p:spPr>
          <a:xfrm>
            <a:off x="3762502" y="5167376"/>
            <a:ext cx="107950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S</a:t>
            </a:r>
            <a:r>
              <a:rPr sz="1200" b="1" spc="-5" dirty="0">
                <a:latin typeface="Arial"/>
                <a:cs typeface="Arial"/>
              </a:rPr>
              <a:t>e</a:t>
            </a:r>
            <a:r>
              <a:rPr sz="1200" b="1" spc="5" dirty="0">
                <a:latin typeface="Arial"/>
                <a:cs typeface="Arial"/>
              </a:rPr>
              <a:t>g</a:t>
            </a:r>
            <a:r>
              <a:rPr sz="1200" b="1" spc="-20" dirty="0">
                <a:latin typeface="Arial"/>
                <a:cs typeface="Arial"/>
              </a:rPr>
              <a:t>m</a:t>
            </a:r>
            <a:r>
              <a:rPr sz="1200" b="1" spc="-5" dirty="0">
                <a:latin typeface="Arial"/>
                <a:cs typeface="Arial"/>
              </a:rPr>
              <a:t>e</a:t>
            </a:r>
            <a:r>
              <a:rPr sz="1200" b="1" spc="-15" dirty="0">
                <a:latin typeface="Arial"/>
                <a:cs typeface="Arial"/>
              </a:rPr>
              <a:t>n</a:t>
            </a:r>
            <a:r>
              <a:rPr sz="1200" b="1" dirty="0">
                <a:latin typeface="Arial"/>
                <a:cs typeface="Arial"/>
              </a:rPr>
              <a:t>t</a:t>
            </a:r>
            <a:r>
              <a:rPr sz="1200" b="1" spc="-85" dirty="0">
                <a:latin typeface="Arial"/>
                <a:cs typeface="Arial"/>
              </a:rPr>
              <a:t> </a:t>
            </a:r>
            <a:r>
              <a:rPr sz="1200" b="1" spc="-90" dirty="0">
                <a:latin typeface="Arial"/>
                <a:cs typeface="Arial"/>
              </a:rPr>
              <a:t>T</a:t>
            </a:r>
            <a:r>
              <a:rPr sz="1200" b="1" spc="-25" dirty="0">
                <a:latin typeface="Arial"/>
                <a:cs typeface="Arial"/>
              </a:rPr>
              <a:t>a</a:t>
            </a:r>
            <a:r>
              <a:rPr sz="1200" b="1" spc="-15" dirty="0">
                <a:latin typeface="Arial"/>
                <a:cs typeface="Arial"/>
              </a:rPr>
              <a:t>b</a:t>
            </a:r>
            <a:r>
              <a:rPr sz="1200" b="1" spc="-25" dirty="0">
                <a:latin typeface="Arial"/>
                <a:cs typeface="Arial"/>
              </a:rPr>
              <a:t>l</a:t>
            </a:r>
            <a:r>
              <a:rPr sz="1200" b="1" spc="-5" dirty="0">
                <a:latin typeface="Arial"/>
                <a:cs typeface="Arial"/>
              </a:rPr>
              <a:t>e</a:t>
            </a:r>
            <a:endParaRPr sz="1200">
              <a:latin typeface="Arial"/>
              <a:cs typeface="Arial"/>
            </a:endParaRPr>
          </a:p>
        </p:txBody>
      </p:sp>
      <p:graphicFrame>
        <p:nvGraphicFramePr>
          <p:cNvPr id="23" name="object 23"/>
          <p:cNvGraphicFramePr>
            <a:graphicFrameLocks noGrp="1"/>
          </p:cNvGraphicFramePr>
          <p:nvPr/>
        </p:nvGraphicFramePr>
        <p:xfrm>
          <a:off x="3792537" y="5365686"/>
          <a:ext cx="1036955" cy="946213"/>
        </p:xfrm>
        <a:graphic>
          <a:graphicData uri="http://schemas.openxmlformats.org/drawingml/2006/table">
            <a:tbl>
              <a:tblPr firstRow="1" bandRow="1">
                <a:tableStyleId>{2D5ABB26-0587-4C30-8999-92F81FD0307C}</a:tableStyleId>
              </a:tblPr>
              <a:tblGrid>
                <a:gridCol w="494030">
                  <a:extLst>
                    <a:ext uri="{9D8B030D-6E8A-4147-A177-3AD203B41FA5}">
                      <a16:colId xmlns:a16="http://schemas.microsoft.com/office/drawing/2014/main" xmlns="" val="20000"/>
                    </a:ext>
                  </a:extLst>
                </a:gridCol>
                <a:gridCol w="542925">
                  <a:extLst>
                    <a:ext uri="{9D8B030D-6E8A-4147-A177-3AD203B41FA5}">
                      <a16:colId xmlns:a16="http://schemas.microsoft.com/office/drawing/2014/main" xmlns="" val="20001"/>
                    </a:ext>
                  </a:extLst>
                </a:gridCol>
              </a:tblGrid>
              <a:tr h="196850">
                <a:tc>
                  <a:txBody>
                    <a:bodyPr/>
                    <a:lstStyle/>
                    <a:p>
                      <a:pPr marL="116839">
                        <a:lnSpc>
                          <a:spcPts val="1410"/>
                        </a:lnSpc>
                        <a:spcBef>
                          <a:spcPts val="40"/>
                        </a:spcBef>
                      </a:pPr>
                      <a:r>
                        <a:rPr sz="1200" b="1" spc="-5" dirty="0">
                          <a:latin typeface="Arial"/>
                          <a:cs typeface="Arial"/>
                        </a:rPr>
                        <a:t>limit</a:t>
                      </a:r>
                      <a:endParaRPr sz="1200">
                        <a:latin typeface="Arial"/>
                        <a:cs typeface="Arial"/>
                      </a:endParaRPr>
                    </a:p>
                  </a:txBody>
                  <a:tcPr marL="0" marR="0" marT="508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07950">
                        <a:lnSpc>
                          <a:spcPts val="1410"/>
                        </a:lnSpc>
                        <a:spcBef>
                          <a:spcPts val="40"/>
                        </a:spcBef>
                      </a:pPr>
                      <a:r>
                        <a:rPr sz="1200" b="1" dirty="0">
                          <a:latin typeface="Arial"/>
                          <a:cs typeface="Arial"/>
                        </a:rPr>
                        <a:t>base</a:t>
                      </a:r>
                      <a:endParaRPr sz="1200">
                        <a:latin typeface="Arial"/>
                        <a:cs typeface="Arial"/>
                      </a:endParaRPr>
                    </a:p>
                  </a:txBody>
                  <a:tcPr marL="0" marR="0" marT="508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749363">
                <a:tc>
                  <a:txBody>
                    <a:bodyPr/>
                    <a:lstStyle/>
                    <a:p>
                      <a:pPr marR="57785" algn="r">
                        <a:lnSpc>
                          <a:spcPts val="1015"/>
                        </a:lnSpc>
                      </a:pPr>
                      <a:r>
                        <a:rPr sz="1200" b="1" dirty="0">
                          <a:latin typeface="Arial"/>
                          <a:cs typeface="Arial"/>
                        </a:rPr>
                        <a:t>1000</a:t>
                      </a:r>
                      <a:endParaRPr sz="1200">
                        <a:latin typeface="Arial"/>
                        <a:cs typeface="Arial"/>
                      </a:endParaRPr>
                    </a:p>
                    <a:p>
                      <a:pPr marR="57785" algn="r">
                        <a:lnSpc>
                          <a:spcPts val="1095"/>
                        </a:lnSpc>
                      </a:pPr>
                      <a:r>
                        <a:rPr sz="1200" b="1" spc="-5" dirty="0">
                          <a:latin typeface="Arial"/>
                          <a:cs typeface="Arial"/>
                        </a:rPr>
                        <a:t>400</a:t>
                      </a:r>
                      <a:endParaRPr sz="1200">
                        <a:latin typeface="Arial"/>
                        <a:cs typeface="Arial"/>
                      </a:endParaRPr>
                    </a:p>
                    <a:p>
                      <a:pPr marR="57785" algn="r">
                        <a:lnSpc>
                          <a:spcPts val="1105"/>
                        </a:lnSpc>
                      </a:pPr>
                      <a:r>
                        <a:rPr sz="1200" b="1" spc="-5" dirty="0">
                          <a:latin typeface="Arial"/>
                          <a:cs typeface="Arial"/>
                        </a:rPr>
                        <a:t>400</a:t>
                      </a:r>
                      <a:endParaRPr sz="1200">
                        <a:latin typeface="Arial"/>
                        <a:cs typeface="Arial"/>
                      </a:endParaRPr>
                    </a:p>
                    <a:p>
                      <a:pPr marR="64135" algn="r">
                        <a:lnSpc>
                          <a:spcPts val="1150"/>
                        </a:lnSpc>
                      </a:pPr>
                      <a:r>
                        <a:rPr sz="1200" b="1" spc="-25" dirty="0">
                          <a:latin typeface="Arial"/>
                          <a:cs typeface="Arial"/>
                        </a:rPr>
                        <a:t>1100</a:t>
                      </a:r>
                      <a:endParaRPr sz="1200">
                        <a:latin typeface="Arial"/>
                        <a:cs typeface="Arial"/>
                      </a:endParaRPr>
                    </a:p>
                    <a:p>
                      <a:pPr marR="57785" algn="r">
                        <a:lnSpc>
                          <a:spcPts val="1320"/>
                        </a:lnSpc>
                      </a:pPr>
                      <a:r>
                        <a:rPr sz="1200" b="1" dirty="0">
                          <a:latin typeface="Arial"/>
                          <a:cs typeface="Arial"/>
                        </a:rPr>
                        <a:t>1000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165">
                        <a:lnSpc>
                          <a:spcPts val="1015"/>
                        </a:lnSpc>
                      </a:pPr>
                      <a:r>
                        <a:rPr sz="1200" b="1" dirty="0">
                          <a:latin typeface="Arial"/>
                          <a:cs typeface="Arial"/>
                        </a:rPr>
                        <a:t>1400</a:t>
                      </a:r>
                      <a:endParaRPr sz="1200">
                        <a:latin typeface="Arial"/>
                        <a:cs typeface="Arial"/>
                      </a:endParaRPr>
                    </a:p>
                    <a:p>
                      <a:pPr marL="50165">
                        <a:lnSpc>
                          <a:spcPts val="1095"/>
                        </a:lnSpc>
                      </a:pPr>
                      <a:r>
                        <a:rPr sz="1200" b="1" spc="-5" dirty="0">
                          <a:latin typeface="Arial"/>
                          <a:cs typeface="Arial"/>
                        </a:rPr>
                        <a:t>6300</a:t>
                      </a:r>
                      <a:endParaRPr sz="1200">
                        <a:latin typeface="Arial"/>
                        <a:cs typeface="Arial"/>
                      </a:endParaRPr>
                    </a:p>
                    <a:p>
                      <a:pPr marL="50165">
                        <a:lnSpc>
                          <a:spcPts val="1105"/>
                        </a:lnSpc>
                      </a:pPr>
                      <a:r>
                        <a:rPr sz="1200" b="1" spc="-5" dirty="0">
                          <a:latin typeface="Arial"/>
                          <a:cs typeface="Arial"/>
                        </a:rPr>
                        <a:t>4300</a:t>
                      </a:r>
                      <a:endParaRPr sz="1200">
                        <a:latin typeface="Arial"/>
                        <a:cs typeface="Arial"/>
                      </a:endParaRPr>
                    </a:p>
                    <a:p>
                      <a:pPr marL="43815">
                        <a:lnSpc>
                          <a:spcPts val="1150"/>
                        </a:lnSpc>
                      </a:pPr>
                      <a:r>
                        <a:rPr sz="1200" b="1" spc="-5" dirty="0">
                          <a:latin typeface="Arial"/>
                          <a:cs typeface="Arial"/>
                        </a:rPr>
                        <a:t>3200</a:t>
                      </a:r>
                      <a:endParaRPr sz="1200">
                        <a:latin typeface="Arial"/>
                        <a:cs typeface="Arial"/>
                      </a:endParaRPr>
                    </a:p>
                    <a:p>
                      <a:pPr marL="50165">
                        <a:lnSpc>
                          <a:spcPts val="1320"/>
                        </a:lnSpc>
                      </a:pPr>
                      <a:r>
                        <a:rPr sz="1200" b="1" dirty="0">
                          <a:latin typeface="Arial"/>
                          <a:cs typeface="Arial"/>
                        </a:rPr>
                        <a:t>4700</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bl>
          </a:graphicData>
        </a:graphic>
      </p:graphicFrame>
      <p:sp>
        <p:nvSpPr>
          <p:cNvPr id="24" name="object 24"/>
          <p:cNvSpPr txBox="1"/>
          <p:nvPr/>
        </p:nvSpPr>
        <p:spPr>
          <a:xfrm>
            <a:off x="3671696" y="5554167"/>
            <a:ext cx="110489" cy="791210"/>
          </a:xfrm>
          <a:prstGeom prst="rect">
            <a:avLst/>
          </a:prstGeom>
        </p:spPr>
        <p:txBody>
          <a:bodyPr vert="horz" wrap="square" lIns="0" tIns="12700" rIns="0" bIns="0" rtlCol="0">
            <a:spAutoFit/>
          </a:bodyPr>
          <a:lstStyle/>
          <a:p>
            <a:pPr marL="12700">
              <a:lnSpc>
                <a:spcPts val="1270"/>
              </a:lnSpc>
              <a:spcBef>
                <a:spcPts val="100"/>
              </a:spcBef>
            </a:pPr>
            <a:r>
              <a:rPr sz="1200" b="1" spc="-5" dirty="0">
                <a:latin typeface="Arial"/>
                <a:cs typeface="Arial"/>
              </a:rPr>
              <a:t>0</a:t>
            </a:r>
            <a:endParaRPr sz="1200">
              <a:latin typeface="Arial"/>
              <a:cs typeface="Arial"/>
            </a:endParaRPr>
          </a:p>
          <a:p>
            <a:pPr marL="12700">
              <a:lnSpc>
                <a:spcPts val="1090"/>
              </a:lnSpc>
            </a:pPr>
            <a:r>
              <a:rPr sz="1200" b="1" spc="-5" dirty="0">
                <a:latin typeface="Arial"/>
                <a:cs typeface="Arial"/>
              </a:rPr>
              <a:t>1</a:t>
            </a:r>
            <a:endParaRPr sz="1200">
              <a:latin typeface="Arial"/>
              <a:cs typeface="Arial"/>
            </a:endParaRPr>
          </a:p>
          <a:p>
            <a:pPr marL="12700">
              <a:lnSpc>
                <a:spcPts val="1090"/>
              </a:lnSpc>
            </a:pPr>
            <a:r>
              <a:rPr sz="1200" b="1" spc="-5" dirty="0">
                <a:latin typeface="Arial"/>
                <a:cs typeface="Arial"/>
              </a:rPr>
              <a:t>2</a:t>
            </a:r>
            <a:endParaRPr sz="1200">
              <a:latin typeface="Arial"/>
              <a:cs typeface="Arial"/>
            </a:endParaRPr>
          </a:p>
          <a:p>
            <a:pPr marL="12700">
              <a:lnSpc>
                <a:spcPts val="1200"/>
              </a:lnSpc>
            </a:pPr>
            <a:r>
              <a:rPr sz="1200" b="1" dirty="0">
                <a:latin typeface="Arial"/>
                <a:cs typeface="Arial"/>
              </a:rPr>
              <a:t>3</a:t>
            </a:r>
            <a:endParaRPr sz="1200">
              <a:latin typeface="Arial"/>
              <a:cs typeface="Arial"/>
            </a:endParaRPr>
          </a:p>
          <a:p>
            <a:pPr marL="12700">
              <a:lnSpc>
                <a:spcPts val="1370"/>
              </a:lnSpc>
            </a:pPr>
            <a:r>
              <a:rPr sz="1200" b="1" spc="-5" dirty="0">
                <a:latin typeface="Arial"/>
                <a:cs typeface="Arial"/>
              </a:rPr>
              <a:t>4</a:t>
            </a:r>
            <a:endParaRPr sz="1200">
              <a:latin typeface="Arial"/>
              <a:cs typeface="Arial"/>
            </a:endParaRPr>
          </a:p>
        </p:txBody>
      </p:sp>
      <p:sp>
        <p:nvSpPr>
          <p:cNvPr id="25" name="object 25"/>
          <p:cNvSpPr txBox="1"/>
          <p:nvPr/>
        </p:nvSpPr>
        <p:spPr>
          <a:xfrm>
            <a:off x="2116963" y="4430395"/>
            <a:ext cx="168592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Log</a:t>
            </a:r>
            <a:r>
              <a:rPr sz="1200" b="1" spc="-5" dirty="0">
                <a:latin typeface="Arial"/>
                <a:cs typeface="Arial"/>
              </a:rPr>
              <a:t>i</a:t>
            </a:r>
            <a:r>
              <a:rPr sz="1200" b="1" dirty="0">
                <a:latin typeface="Arial"/>
                <a:cs typeface="Arial"/>
              </a:rPr>
              <a:t>c</a:t>
            </a:r>
            <a:r>
              <a:rPr sz="1200" b="1" spc="-5" dirty="0">
                <a:latin typeface="Arial"/>
                <a:cs typeface="Arial"/>
              </a:rPr>
              <a:t>a</a:t>
            </a:r>
            <a:r>
              <a:rPr sz="1200" b="1" dirty="0">
                <a:latin typeface="Arial"/>
                <a:cs typeface="Arial"/>
              </a:rPr>
              <a:t>l</a:t>
            </a:r>
            <a:r>
              <a:rPr sz="1200" b="1" spc="-160" dirty="0">
                <a:latin typeface="Arial"/>
                <a:cs typeface="Arial"/>
              </a:rPr>
              <a:t> </a:t>
            </a:r>
            <a:r>
              <a:rPr sz="1200" b="1" spc="-35" dirty="0">
                <a:latin typeface="Arial"/>
                <a:cs typeface="Arial"/>
              </a:rPr>
              <a:t>A</a:t>
            </a:r>
            <a:r>
              <a:rPr sz="1200" b="1" spc="5" dirty="0">
                <a:latin typeface="Arial"/>
                <a:cs typeface="Arial"/>
              </a:rPr>
              <a:t>dd</a:t>
            </a:r>
            <a:r>
              <a:rPr sz="1200" b="1" spc="-20" dirty="0">
                <a:latin typeface="Arial"/>
                <a:cs typeface="Arial"/>
              </a:rPr>
              <a:t>r</a:t>
            </a:r>
            <a:r>
              <a:rPr sz="1200" b="1" spc="-5" dirty="0">
                <a:latin typeface="Arial"/>
                <a:cs typeface="Arial"/>
              </a:rPr>
              <a:t>ess</a:t>
            </a:r>
            <a:r>
              <a:rPr sz="1200" b="1" spc="-10" dirty="0">
                <a:latin typeface="Arial"/>
                <a:cs typeface="Arial"/>
              </a:rPr>
              <a:t> S</a:t>
            </a:r>
            <a:r>
              <a:rPr sz="1200" b="1" spc="5" dirty="0">
                <a:latin typeface="Arial"/>
                <a:cs typeface="Arial"/>
              </a:rPr>
              <a:t>p</a:t>
            </a:r>
            <a:r>
              <a:rPr sz="1200" b="1" spc="-5" dirty="0">
                <a:latin typeface="Arial"/>
                <a:cs typeface="Arial"/>
              </a:rPr>
              <a:t>ace</a:t>
            </a:r>
            <a:endParaRPr sz="1200">
              <a:latin typeface="Arial"/>
              <a:cs typeface="Arial"/>
            </a:endParaRPr>
          </a:p>
        </p:txBody>
      </p:sp>
      <p:sp>
        <p:nvSpPr>
          <p:cNvPr id="26" name="object 26"/>
          <p:cNvSpPr txBox="1"/>
          <p:nvPr/>
        </p:nvSpPr>
        <p:spPr>
          <a:xfrm>
            <a:off x="4368800" y="1270"/>
            <a:ext cx="4672965" cy="238125"/>
          </a:xfrm>
          <a:prstGeom prst="rect">
            <a:avLst/>
          </a:prstGeom>
        </p:spPr>
        <p:txBody>
          <a:bodyPr vert="horz" wrap="square" lIns="0" tIns="11430" rIns="0" bIns="0" rtlCol="0">
            <a:spAutoFit/>
          </a:bodyPr>
          <a:lstStyle/>
          <a:p>
            <a:pPr marL="12700">
              <a:lnSpc>
                <a:spcPct val="100000"/>
              </a:lnSpc>
              <a:spcBef>
                <a:spcPts val="90"/>
              </a:spcBef>
              <a:tabLst>
                <a:tab pos="2009775" algn="l"/>
              </a:tabLst>
            </a:pPr>
            <a:r>
              <a:rPr sz="2100" b="1" spc="-15" baseline="1984" dirty="0">
                <a:latin typeface="Arial"/>
                <a:cs typeface="Arial"/>
              </a:rPr>
              <a:t>28	</a:t>
            </a:r>
            <a:r>
              <a:rPr sz="1400" b="1" i="1" spc="-10" dirty="0">
                <a:latin typeface="Arial"/>
                <a:cs typeface="Arial"/>
              </a:rPr>
              <a:t>Memory</a:t>
            </a:r>
            <a:r>
              <a:rPr sz="1400" b="1" i="1" spc="-70" dirty="0">
                <a:latin typeface="Arial"/>
                <a:cs typeface="Arial"/>
              </a:rPr>
              <a:t> </a:t>
            </a:r>
            <a:r>
              <a:rPr sz="1400" b="1" i="1" spc="-10" dirty="0">
                <a:latin typeface="Arial"/>
                <a:cs typeface="Arial"/>
              </a:rPr>
              <a:t>Management</a:t>
            </a:r>
            <a:r>
              <a:rPr sz="1400" b="1" i="1" spc="-65" dirty="0">
                <a:latin typeface="Arial"/>
                <a:cs typeface="Arial"/>
              </a:rPr>
              <a:t> </a:t>
            </a:r>
            <a:r>
              <a:rPr sz="1400" b="1" i="1" spc="-10" dirty="0">
                <a:latin typeface="Arial"/>
                <a:cs typeface="Arial"/>
              </a:rPr>
              <a:t>Hardware</a:t>
            </a:r>
            <a:endParaRPr sz="14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5" name="object 5"/>
          <p:cNvSpPr/>
          <p:nvPr/>
        </p:nvSpPr>
        <p:spPr>
          <a:xfrm>
            <a:off x="115823"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2603119" y="278638"/>
            <a:ext cx="3905250" cy="391160"/>
          </a:xfrm>
          <a:prstGeom prst="rect">
            <a:avLst/>
          </a:prstGeom>
        </p:spPr>
        <p:txBody>
          <a:bodyPr vert="horz" wrap="square" lIns="0" tIns="12700" rIns="0" bIns="0" rtlCol="0">
            <a:spAutoFit/>
          </a:bodyPr>
          <a:lstStyle/>
          <a:p>
            <a:pPr marL="12700">
              <a:lnSpc>
                <a:spcPct val="100000"/>
              </a:lnSpc>
              <a:spcBef>
                <a:spcPts val="100"/>
              </a:spcBef>
              <a:tabLst>
                <a:tab pos="1588770" algn="l"/>
                <a:tab pos="2180590" algn="l"/>
              </a:tabLst>
            </a:pPr>
            <a:r>
              <a:rPr u="sng" dirty="0"/>
              <a:t>S</a:t>
            </a:r>
            <a:r>
              <a:rPr u="sng" spc="-10" dirty="0"/>
              <a:t>H</a:t>
            </a:r>
            <a:r>
              <a:rPr u="sng" spc="-110" dirty="0"/>
              <a:t>A</a:t>
            </a:r>
            <a:r>
              <a:rPr u="sng" spc="-5" dirty="0"/>
              <a:t>RING</a:t>
            </a:r>
            <a:r>
              <a:rPr u="sng" dirty="0"/>
              <a:t>	</a:t>
            </a:r>
            <a:r>
              <a:rPr u="sng" spc="5" dirty="0"/>
              <a:t>O</a:t>
            </a:r>
            <a:r>
              <a:rPr u="sng" dirty="0"/>
              <a:t>F	SEGMENTS</a:t>
            </a:r>
          </a:p>
        </p:txBody>
      </p:sp>
      <p:sp>
        <p:nvSpPr>
          <p:cNvPr id="7" name="object 7"/>
          <p:cNvSpPr txBox="1"/>
          <p:nvPr/>
        </p:nvSpPr>
        <p:spPr>
          <a:xfrm>
            <a:off x="2029967" y="1478280"/>
            <a:ext cx="762000" cy="582295"/>
          </a:xfrm>
          <a:prstGeom prst="rect">
            <a:avLst/>
          </a:prstGeom>
          <a:ln w="24384">
            <a:solidFill>
              <a:srgbClr val="000000"/>
            </a:solidFill>
          </a:ln>
        </p:spPr>
        <p:txBody>
          <a:bodyPr vert="horz" wrap="square" lIns="0" tIns="1905" rIns="0" bIns="0" rtlCol="0">
            <a:spAutoFit/>
          </a:bodyPr>
          <a:lstStyle/>
          <a:p>
            <a:pPr>
              <a:lnSpc>
                <a:spcPct val="100000"/>
              </a:lnSpc>
              <a:spcBef>
                <a:spcPts val="15"/>
              </a:spcBef>
            </a:pPr>
            <a:endParaRPr sz="1200">
              <a:latin typeface="Times New Roman"/>
              <a:cs typeface="Times New Roman"/>
            </a:endParaRPr>
          </a:p>
          <a:p>
            <a:pPr marL="176530">
              <a:lnSpc>
                <a:spcPct val="100000"/>
              </a:lnSpc>
            </a:pPr>
            <a:r>
              <a:rPr sz="1200" b="1" dirty="0">
                <a:latin typeface="Arial"/>
                <a:cs typeface="Arial"/>
              </a:rPr>
              <a:t>Editor</a:t>
            </a:r>
            <a:endParaRPr sz="1200">
              <a:latin typeface="Arial"/>
              <a:cs typeface="Arial"/>
            </a:endParaRPr>
          </a:p>
        </p:txBody>
      </p:sp>
      <p:sp>
        <p:nvSpPr>
          <p:cNvPr id="8" name="object 8"/>
          <p:cNvSpPr txBox="1"/>
          <p:nvPr/>
        </p:nvSpPr>
        <p:spPr>
          <a:xfrm>
            <a:off x="2000757" y="2086432"/>
            <a:ext cx="784225" cy="208915"/>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S</a:t>
            </a:r>
            <a:r>
              <a:rPr sz="1200" b="1" dirty="0">
                <a:latin typeface="Arial"/>
                <a:cs typeface="Arial"/>
              </a:rPr>
              <a:t>e</a:t>
            </a:r>
            <a:r>
              <a:rPr sz="1200" b="1" spc="10" dirty="0">
                <a:latin typeface="Arial"/>
                <a:cs typeface="Arial"/>
              </a:rPr>
              <a:t>g</a:t>
            </a:r>
            <a:r>
              <a:rPr sz="1200" b="1" spc="-15" dirty="0">
                <a:latin typeface="Arial"/>
                <a:cs typeface="Arial"/>
              </a:rPr>
              <a:t>m</a:t>
            </a:r>
            <a:r>
              <a:rPr sz="1200" b="1" dirty="0">
                <a:latin typeface="Arial"/>
                <a:cs typeface="Arial"/>
              </a:rPr>
              <a:t>e</a:t>
            </a:r>
            <a:r>
              <a:rPr sz="1200" b="1" spc="-15" dirty="0">
                <a:latin typeface="Arial"/>
                <a:cs typeface="Arial"/>
              </a:rPr>
              <a:t>n</a:t>
            </a:r>
            <a:r>
              <a:rPr sz="1200" b="1" dirty="0">
                <a:latin typeface="Arial"/>
                <a:cs typeface="Arial"/>
              </a:rPr>
              <a:t>t</a:t>
            </a:r>
            <a:r>
              <a:rPr sz="1200" b="1" spc="-90" dirty="0">
                <a:latin typeface="Arial"/>
                <a:cs typeface="Arial"/>
              </a:rPr>
              <a:t> </a:t>
            </a:r>
            <a:r>
              <a:rPr sz="1200" b="1" dirty="0">
                <a:latin typeface="Arial"/>
                <a:cs typeface="Arial"/>
              </a:rPr>
              <a:t>0</a:t>
            </a:r>
            <a:endParaRPr sz="1200">
              <a:latin typeface="Arial"/>
              <a:cs typeface="Arial"/>
            </a:endParaRPr>
          </a:p>
        </p:txBody>
      </p:sp>
      <p:sp>
        <p:nvSpPr>
          <p:cNvPr id="9" name="object 9"/>
          <p:cNvSpPr txBox="1"/>
          <p:nvPr/>
        </p:nvSpPr>
        <p:spPr>
          <a:xfrm>
            <a:off x="2599944" y="2343911"/>
            <a:ext cx="624840" cy="320040"/>
          </a:xfrm>
          <a:prstGeom prst="rect">
            <a:avLst/>
          </a:prstGeom>
          <a:ln w="24384">
            <a:solidFill>
              <a:srgbClr val="000000"/>
            </a:solidFill>
          </a:ln>
        </p:spPr>
        <p:txBody>
          <a:bodyPr vert="horz" wrap="square" lIns="0" tIns="62229" rIns="0" bIns="0" rtlCol="0">
            <a:spAutoFit/>
          </a:bodyPr>
          <a:lstStyle/>
          <a:p>
            <a:pPr marL="86360">
              <a:lnSpc>
                <a:spcPct val="100000"/>
              </a:lnSpc>
              <a:spcBef>
                <a:spcPts val="489"/>
              </a:spcBef>
            </a:pPr>
            <a:r>
              <a:rPr sz="1200" b="1" spc="-5" dirty="0">
                <a:latin typeface="Arial"/>
                <a:cs typeface="Arial"/>
              </a:rPr>
              <a:t>Da</a:t>
            </a:r>
            <a:r>
              <a:rPr sz="1200" b="1" dirty="0">
                <a:latin typeface="Arial"/>
                <a:cs typeface="Arial"/>
              </a:rPr>
              <a:t>t</a:t>
            </a:r>
            <a:r>
              <a:rPr sz="1200" b="1" spc="-5" dirty="0">
                <a:latin typeface="Arial"/>
                <a:cs typeface="Arial"/>
              </a:rPr>
              <a:t>a</a:t>
            </a:r>
            <a:r>
              <a:rPr sz="1200" b="1" spc="-90" dirty="0">
                <a:latin typeface="Arial"/>
                <a:cs typeface="Arial"/>
              </a:rPr>
              <a:t> </a:t>
            </a:r>
            <a:r>
              <a:rPr sz="1200" b="1" spc="-5" dirty="0">
                <a:latin typeface="Arial"/>
                <a:cs typeface="Arial"/>
              </a:rPr>
              <a:t>1</a:t>
            </a:r>
            <a:endParaRPr sz="1200">
              <a:latin typeface="Arial"/>
              <a:cs typeface="Arial"/>
            </a:endParaRPr>
          </a:p>
        </p:txBody>
      </p:sp>
      <p:sp>
        <p:nvSpPr>
          <p:cNvPr id="10" name="object 10"/>
          <p:cNvSpPr txBox="1"/>
          <p:nvPr/>
        </p:nvSpPr>
        <p:spPr>
          <a:xfrm>
            <a:off x="2526538" y="2691841"/>
            <a:ext cx="784860" cy="208915"/>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S</a:t>
            </a:r>
            <a:r>
              <a:rPr sz="1200" b="1" dirty="0">
                <a:latin typeface="Arial"/>
                <a:cs typeface="Arial"/>
              </a:rPr>
              <a:t>e</a:t>
            </a:r>
            <a:r>
              <a:rPr sz="1200" b="1" spc="10" dirty="0">
                <a:latin typeface="Arial"/>
                <a:cs typeface="Arial"/>
              </a:rPr>
              <a:t>g</a:t>
            </a:r>
            <a:r>
              <a:rPr sz="1200" b="1" spc="-15" dirty="0">
                <a:latin typeface="Arial"/>
                <a:cs typeface="Arial"/>
              </a:rPr>
              <a:t>m</a:t>
            </a:r>
            <a:r>
              <a:rPr sz="1200" b="1" dirty="0">
                <a:latin typeface="Arial"/>
                <a:cs typeface="Arial"/>
              </a:rPr>
              <a:t>e</a:t>
            </a:r>
            <a:r>
              <a:rPr sz="1200" b="1" spc="-15" dirty="0">
                <a:latin typeface="Arial"/>
                <a:cs typeface="Arial"/>
              </a:rPr>
              <a:t>n</a:t>
            </a:r>
            <a:r>
              <a:rPr sz="1200" b="1" dirty="0">
                <a:latin typeface="Arial"/>
                <a:cs typeface="Arial"/>
              </a:rPr>
              <a:t>t</a:t>
            </a:r>
            <a:r>
              <a:rPr sz="1200" b="1" spc="-85" dirty="0">
                <a:latin typeface="Arial"/>
                <a:cs typeface="Arial"/>
              </a:rPr>
              <a:t> </a:t>
            </a:r>
            <a:r>
              <a:rPr sz="1200" b="1" dirty="0">
                <a:latin typeface="Arial"/>
                <a:cs typeface="Arial"/>
              </a:rPr>
              <a:t>1</a:t>
            </a:r>
            <a:endParaRPr sz="1200">
              <a:latin typeface="Arial"/>
              <a:cs typeface="Arial"/>
            </a:endParaRPr>
          </a:p>
        </p:txBody>
      </p:sp>
      <p:sp>
        <p:nvSpPr>
          <p:cNvPr id="11" name="object 11"/>
          <p:cNvSpPr/>
          <p:nvPr/>
        </p:nvSpPr>
        <p:spPr>
          <a:xfrm>
            <a:off x="1597152" y="1207008"/>
            <a:ext cx="2209800" cy="1859280"/>
          </a:xfrm>
          <a:custGeom>
            <a:avLst/>
            <a:gdLst/>
            <a:ahLst/>
            <a:cxnLst/>
            <a:rect l="l" t="t" r="r" b="b"/>
            <a:pathLst>
              <a:path w="2209800" h="1859280">
                <a:moveTo>
                  <a:pt x="0" y="929513"/>
                </a:moveTo>
                <a:lnTo>
                  <a:pt x="1142" y="885825"/>
                </a:lnTo>
                <a:lnTo>
                  <a:pt x="4825" y="842517"/>
                </a:lnTo>
                <a:lnTo>
                  <a:pt x="10667" y="799845"/>
                </a:lnTo>
                <a:lnTo>
                  <a:pt x="18795" y="757808"/>
                </a:lnTo>
                <a:lnTo>
                  <a:pt x="29209" y="716406"/>
                </a:lnTo>
                <a:lnTo>
                  <a:pt x="41655" y="675639"/>
                </a:lnTo>
                <a:lnTo>
                  <a:pt x="56387" y="635762"/>
                </a:lnTo>
                <a:lnTo>
                  <a:pt x="73024" y="596518"/>
                </a:lnTo>
                <a:lnTo>
                  <a:pt x="91693" y="558164"/>
                </a:lnTo>
                <a:lnTo>
                  <a:pt x="112267" y="520700"/>
                </a:lnTo>
                <a:lnTo>
                  <a:pt x="134873" y="484250"/>
                </a:lnTo>
                <a:lnTo>
                  <a:pt x="159130" y="448563"/>
                </a:lnTo>
                <a:lnTo>
                  <a:pt x="185292" y="414019"/>
                </a:lnTo>
                <a:lnTo>
                  <a:pt x="213233" y="380491"/>
                </a:lnTo>
                <a:lnTo>
                  <a:pt x="242697" y="348106"/>
                </a:lnTo>
                <a:lnTo>
                  <a:pt x="273939" y="316864"/>
                </a:lnTo>
                <a:lnTo>
                  <a:pt x="306704" y="286765"/>
                </a:lnTo>
                <a:lnTo>
                  <a:pt x="340995" y="257937"/>
                </a:lnTo>
                <a:lnTo>
                  <a:pt x="376681" y="230377"/>
                </a:lnTo>
                <a:lnTo>
                  <a:pt x="413892" y="204215"/>
                </a:lnTo>
                <a:lnTo>
                  <a:pt x="452373" y="179324"/>
                </a:lnTo>
                <a:lnTo>
                  <a:pt x="492124" y="155828"/>
                </a:lnTo>
                <a:lnTo>
                  <a:pt x="533272" y="133857"/>
                </a:lnTo>
                <a:lnTo>
                  <a:pt x="575564" y="113411"/>
                </a:lnTo>
                <a:lnTo>
                  <a:pt x="618997" y="94487"/>
                </a:lnTo>
                <a:lnTo>
                  <a:pt x="663574" y="77088"/>
                </a:lnTo>
                <a:lnTo>
                  <a:pt x="709041" y="61467"/>
                </a:lnTo>
                <a:lnTo>
                  <a:pt x="755649" y="47370"/>
                </a:lnTo>
                <a:lnTo>
                  <a:pt x="803147" y="35051"/>
                </a:lnTo>
                <a:lnTo>
                  <a:pt x="851535" y="24511"/>
                </a:lnTo>
                <a:lnTo>
                  <a:pt x="900810" y="15875"/>
                </a:lnTo>
                <a:lnTo>
                  <a:pt x="950722" y="9016"/>
                </a:lnTo>
                <a:lnTo>
                  <a:pt x="1001522" y="4063"/>
                </a:lnTo>
                <a:lnTo>
                  <a:pt x="1052830" y="1015"/>
                </a:lnTo>
                <a:lnTo>
                  <a:pt x="1104899" y="0"/>
                </a:lnTo>
                <a:lnTo>
                  <a:pt x="1156970" y="1015"/>
                </a:lnTo>
                <a:lnTo>
                  <a:pt x="1208278" y="4063"/>
                </a:lnTo>
                <a:lnTo>
                  <a:pt x="1259078" y="9016"/>
                </a:lnTo>
                <a:lnTo>
                  <a:pt x="1308989" y="15875"/>
                </a:lnTo>
                <a:lnTo>
                  <a:pt x="1358265" y="24511"/>
                </a:lnTo>
                <a:lnTo>
                  <a:pt x="1406652" y="35051"/>
                </a:lnTo>
                <a:lnTo>
                  <a:pt x="1454149" y="47370"/>
                </a:lnTo>
                <a:lnTo>
                  <a:pt x="1500759" y="61467"/>
                </a:lnTo>
                <a:lnTo>
                  <a:pt x="1546224" y="77088"/>
                </a:lnTo>
                <a:lnTo>
                  <a:pt x="1590802" y="94487"/>
                </a:lnTo>
                <a:lnTo>
                  <a:pt x="1634236" y="113411"/>
                </a:lnTo>
                <a:lnTo>
                  <a:pt x="1676527" y="133857"/>
                </a:lnTo>
                <a:lnTo>
                  <a:pt x="1717675" y="155828"/>
                </a:lnTo>
                <a:lnTo>
                  <a:pt x="1757426" y="179324"/>
                </a:lnTo>
                <a:lnTo>
                  <a:pt x="1795907" y="204215"/>
                </a:lnTo>
                <a:lnTo>
                  <a:pt x="1833118" y="230377"/>
                </a:lnTo>
                <a:lnTo>
                  <a:pt x="1868805" y="257937"/>
                </a:lnTo>
                <a:lnTo>
                  <a:pt x="1903095" y="286765"/>
                </a:lnTo>
                <a:lnTo>
                  <a:pt x="1935861" y="316864"/>
                </a:lnTo>
                <a:lnTo>
                  <a:pt x="1967102" y="348106"/>
                </a:lnTo>
                <a:lnTo>
                  <a:pt x="1996567" y="380491"/>
                </a:lnTo>
                <a:lnTo>
                  <a:pt x="2024507" y="414019"/>
                </a:lnTo>
                <a:lnTo>
                  <a:pt x="2050669" y="448563"/>
                </a:lnTo>
                <a:lnTo>
                  <a:pt x="2074926" y="484250"/>
                </a:lnTo>
                <a:lnTo>
                  <a:pt x="2097532" y="520700"/>
                </a:lnTo>
                <a:lnTo>
                  <a:pt x="2118106" y="558164"/>
                </a:lnTo>
                <a:lnTo>
                  <a:pt x="2136775" y="596518"/>
                </a:lnTo>
                <a:lnTo>
                  <a:pt x="2153412" y="635762"/>
                </a:lnTo>
                <a:lnTo>
                  <a:pt x="2168144" y="675639"/>
                </a:lnTo>
                <a:lnTo>
                  <a:pt x="2180590" y="716406"/>
                </a:lnTo>
                <a:lnTo>
                  <a:pt x="2191004" y="757808"/>
                </a:lnTo>
                <a:lnTo>
                  <a:pt x="2199132" y="799845"/>
                </a:lnTo>
                <a:lnTo>
                  <a:pt x="2204974" y="842517"/>
                </a:lnTo>
                <a:lnTo>
                  <a:pt x="2208657" y="885825"/>
                </a:lnTo>
                <a:lnTo>
                  <a:pt x="2209800" y="929513"/>
                </a:lnTo>
                <a:lnTo>
                  <a:pt x="2208657" y="973327"/>
                </a:lnTo>
                <a:lnTo>
                  <a:pt x="2204974" y="1016634"/>
                </a:lnTo>
                <a:lnTo>
                  <a:pt x="2199132" y="1059306"/>
                </a:lnTo>
                <a:lnTo>
                  <a:pt x="2191004" y="1101343"/>
                </a:lnTo>
                <a:lnTo>
                  <a:pt x="2180590" y="1142745"/>
                </a:lnTo>
                <a:lnTo>
                  <a:pt x="2168144" y="1183513"/>
                </a:lnTo>
                <a:lnTo>
                  <a:pt x="2153412" y="1223390"/>
                </a:lnTo>
                <a:lnTo>
                  <a:pt x="2136775" y="1262633"/>
                </a:lnTo>
                <a:lnTo>
                  <a:pt x="2118106" y="1300988"/>
                </a:lnTo>
                <a:lnTo>
                  <a:pt x="2097532" y="1338452"/>
                </a:lnTo>
                <a:lnTo>
                  <a:pt x="2074926" y="1375028"/>
                </a:lnTo>
                <a:lnTo>
                  <a:pt x="2050669" y="1410589"/>
                </a:lnTo>
                <a:lnTo>
                  <a:pt x="2024507" y="1445132"/>
                </a:lnTo>
                <a:lnTo>
                  <a:pt x="1996567" y="1478661"/>
                </a:lnTo>
                <a:lnTo>
                  <a:pt x="1967102" y="1511045"/>
                </a:lnTo>
                <a:lnTo>
                  <a:pt x="1935861" y="1542288"/>
                </a:lnTo>
                <a:lnTo>
                  <a:pt x="1903095" y="1572387"/>
                </a:lnTo>
                <a:lnTo>
                  <a:pt x="1868805" y="1601215"/>
                </a:lnTo>
                <a:lnTo>
                  <a:pt x="1833118" y="1628775"/>
                </a:lnTo>
                <a:lnTo>
                  <a:pt x="1795907" y="1655064"/>
                </a:lnTo>
                <a:lnTo>
                  <a:pt x="1757426" y="1679955"/>
                </a:lnTo>
                <a:lnTo>
                  <a:pt x="1717675" y="1703324"/>
                </a:lnTo>
                <a:lnTo>
                  <a:pt x="1676527" y="1725294"/>
                </a:lnTo>
                <a:lnTo>
                  <a:pt x="1634236" y="1745868"/>
                </a:lnTo>
                <a:lnTo>
                  <a:pt x="1590802" y="1764791"/>
                </a:lnTo>
                <a:lnTo>
                  <a:pt x="1546224" y="1782190"/>
                </a:lnTo>
                <a:lnTo>
                  <a:pt x="1500759" y="1797812"/>
                </a:lnTo>
                <a:lnTo>
                  <a:pt x="1454149" y="1811908"/>
                </a:lnTo>
                <a:lnTo>
                  <a:pt x="1406652" y="1824227"/>
                </a:lnTo>
                <a:lnTo>
                  <a:pt x="1358265" y="1834768"/>
                </a:lnTo>
                <a:lnTo>
                  <a:pt x="1308989" y="1843404"/>
                </a:lnTo>
                <a:lnTo>
                  <a:pt x="1259078" y="1850263"/>
                </a:lnTo>
                <a:lnTo>
                  <a:pt x="1208278" y="1855215"/>
                </a:lnTo>
                <a:lnTo>
                  <a:pt x="1156970" y="1858264"/>
                </a:lnTo>
                <a:lnTo>
                  <a:pt x="1104899" y="1859279"/>
                </a:lnTo>
                <a:lnTo>
                  <a:pt x="1052830" y="1858264"/>
                </a:lnTo>
                <a:lnTo>
                  <a:pt x="1001522" y="1855215"/>
                </a:lnTo>
                <a:lnTo>
                  <a:pt x="950722" y="1850263"/>
                </a:lnTo>
                <a:lnTo>
                  <a:pt x="900810" y="1843404"/>
                </a:lnTo>
                <a:lnTo>
                  <a:pt x="851535" y="1834768"/>
                </a:lnTo>
                <a:lnTo>
                  <a:pt x="803147" y="1824227"/>
                </a:lnTo>
                <a:lnTo>
                  <a:pt x="755649" y="1811908"/>
                </a:lnTo>
                <a:lnTo>
                  <a:pt x="709041" y="1797812"/>
                </a:lnTo>
                <a:lnTo>
                  <a:pt x="663574" y="1782190"/>
                </a:lnTo>
                <a:lnTo>
                  <a:pt x="618997" y="1764791"/>
                </a:lnTo>
                <a:lnTo>
                  <a:pt x="575564" y="1745868"/>
                </a:lnTo>
                <a:lnTo>
                  <a:pt x="533272" y="1725294"/>
                </a:lnTo>
                <a:lnTo>
                  <a:pt x="492124" y="1703324"/>
                </a:lnTo>
                <a:lnTo>
                  <a:pt x="452373" y="1679955"/>
                </a:lnTo>
                <a:lnTo>
                  <a:pt x="413892" y="1655064"/>
                </a:lnTo>
                <a:lnTo>
                  <a:pt x="376681" y="1628775"/>
                </a:lnTo>
                <a:lnTo>
                  <a:pt x="340995" y="1601215"/>
                </a:lnTo>
                <a:lnTo>
                  <a:pt x="306704" y="1572387"/>
                </a:lnTo>
                <a:lnTo>
                  <a:pt x="273939" y="1542288"/>
                </a:lnTo>
                <a:lnTo>
                  <a:pt x="242697" y="1511045"/>
                </a:lnTo>
                <a:lnTo>
                  <a:pt x="213233" y="1478661"/>
                </a:lnTo>
                <a:lnTo>
                  <a:pt x="185292" y="1445132"/>
                </a:lnTo>
                <a:lnTo>
                  <a:pt x="159130" y="1410589"/>
                </a:lnTo>
                <a:lnTo>
                  <a:pt x="134873" y="1375028"/>
                </a:lnTo>
                <a:lnTo>
                  <a:pt x="112267" y="1338452"/>
                </a:lnTo>
                <a:lnTo>
                  <a:pt x="91693" y="1300988"/>
                </a:lnTo>
                <a:lnTo>
                  <a:pt x="73024" y="1262633"/>
                </a:lnTo>
                <a:lnTo>
                  <a:pt x="56387" y="1223390"/>
                </a:lnTo>
                <a:lnTo>
                  <a:pt x="41655" y="1183513"/>
                </a:lnTo>
                <a:lnTo>
                  <a:pt x="29209" y="1142745"/>
                </a:lnTo>
                <a:lnTo>
                  <a:pt x="18795" y="1101343"/>
                </a:lnTo>
                <a:lnTo>
                  <a:pt x="10667" y="1059306"/>
                </a:lnTo>
                <a:lnTo>
                  <a:pt x="4825" y="1016634"/>
                </a:lnTo>
                <a:lnTo>
                  <a:pt x="1142" y="973327"/>
                </a:lnTo>
                <a:lnTo>
                  <a:pt x="0" y="929513"/>
                </a:lnTo>
                <a:close/>
              </a:path>
            </a:pathLst>
          </a:custGeom>
          <a:ln w="24384">
            <a:solidFill>
              <a:srgbClr val="000000"/>
            </a:solidFill>
          </a:ln>
        </p:spPr>
        <p:txBody>
          <a:bodyPr wrap="square" lIns="0" tIns="0" rIns="0" bIns="0" rtlCol="0"/>
          <a:lstStyle/>
          <a:p>
            <a:endParaRPr/>
          </a:p>
        </p:txBody>
      </p:sp>
      <p:sp>
        <p:nvSpPr>
          <p:cNvPr id="12" name="object 12"/>
          <p:cNvSpPr txBox="1"/>
          <p:nvPr/>
        </p:nvSpPr>
        <p:spPr>
          <a:xfrm>
            <a:off x="2185161" y="3089528"/>
            <a:ext cx="1178560" cy="385445"/>
          </a:xfrm>
          <a:prstGeom prst="rect">
            <a:avLst/>
          </a:prstGeom>
        </p:spPr>
        <p:txBody>
          <a:bodyPr vert="horz" wrap="square" lIns="0" tIns="12700" rIns="0" bIns="0" rtlCol="0">
            <a:spAutoFit/>
          </a:bodyPr>
          <a:lstStyle/>
          <a:p>
            <a:pPr marL="12700">
              <a:lnSpc>
                <a:spcPts val="1415"/>
              </a:lnSpc>
              <a:spcBef>
                <a:spcPts val="100"/>
              </a:spcBef>
            </a:pPr>
            <a:r>
              <a:rPr sz="1200" b="1" spc="5" dirty="0">
                <a:latin typeface="Arial"/>
                <a:cs typeface="Arial"/>
              </a:rPr>
              <a:t>Log</a:t>
            </a:r>
            <a:r>
              <a:rPr sz="1200" b="1" spc="-5" dirty="0">
                <a:latin typeface="Arial"/>
                <a:cs typeface="Arial"/>
              </a:rPr>
              <a:t>i</a:t>
            </a:r>
            <a:r>
              <a:rPr sz="1200" b="1" dirty="0">
                <a:latin typeface="Arial"/>
                <a:cs typeface="Arial"/>
              </a:rPr>
              <a:t>c</a:t>
            </a:r>
            <a:r>
              <a:rPr sz="1200" b="1" spc="-5" dirty="0">
                <a:latin typeface="Arial"/>
                <a:cs typeface="Arial"/>
              </a:rPr>
              <a:t>a</a:t>
            </a:r>
            <a:r>
              <a:rPr sz="1200" b="1" dirty="0">
                <a:latin typeface="Arial"/>
                <a:cs typeface="Arial"/>
              </a:rPr>
              <a:t>l</a:t>
            </a:r>
            <a:r>
              <a:rPr sz="1200" b="1" spc="-85" dirty="0">
                <a:latin typeface="Arial"/>
                <a:cs typeface="Arial"/>
              </a:rPr>
              <a:t> </a:t>
            </a:r>
            <a:r>
              <a:rPr sz="1200" b="1" spc="-15" dirty="0">
                <a:latin typeface="Arial"/>
                <a:cs typeface="Arial"/>
              </a:rPr>
              <a:t>M</a:t>
            </a:r>
            <a:r>
              <a:rPr sz="1200" b="1" dirty="0">
                <a:latin typeface="Arial"/>
                <a:cs typeface="Arial"/>
              </a:rPr>
              <a:t>e</a:t>
            </a:r>
            <a:r>
              <a:rPr sz="1200" b="1" spc="-15" dirty="0">
                <a:latin typeface="Arial"/>
                <a:cs typeface="Arial"/>
              </a:rPr>
              <a:t>m</a:t>
            </a:r>
            <a:r>
              <a:rPr sz="1200" b="1" spc="10" dirty="0">
                <a:latin typeface="Arial"/>
                <a:cs typeface="Arial"/>
              </a:rPr>
              <a:t>o</a:t>
            </a:r>
            <a:r>
              <a:rPr sz="1200" b="1" spc="-15" dirty="0">
                <a:latin typeface="Arial"/>
                <a:cs typeface="Arial"/>
              </a:rPr>
              <a:t>r</a:t>
            </a:r>
            <a:r>
              <a:rPr sz="1200" b="1" spc="-5" dirty="0">
                <a:latin typeface="Arial"/>
                <a:cs typeface="Arial"/>
              </a:rPr>
              <a:t>y</a:t>
            </a:r>
            <a:endParaRPr sz="1200">
              <a:latin typeface="Arial"/>
              <a:cs typeface="Arial"/>
            </a:endParaRPr>
          </a:p>
          <a:p>
            <a:pPr marL="274320">
              <a:lnSpc>
                <a:spcPts val="1415"/>
              </a:lnSpc>
            </a:pPr>
            <a:r>
              <a:rPr sz="1200" b="1" spc="5" dirty="0">
                <a:latin typeface="Arial"/>
                <a:cs typeface="Arial"/>
              </a:rPr>
              <a:t>(</a:t>
            </a:r>
            <a:r>
              <a:rPr sz="1200" b="1" spc="-5" dirty="0">
                <a:latin typeface="Arial"/>
                <a:cs typeface="Arial"/>
              </a:rPr>
              <a:t>U</a:t>
            </a:r>
            <a:r>
              <a:rPr sz="1200" b="1" dirty="0">
                <a:latin typeface="Arial"/>
                <a:cs typeface="Arial"/>
              </a:rPr>
              <a:t>s</a:t>
            </a:r>
            <a:r>
              <a:rPr sz="1200" b="1" spc="5" dirty="0">
                <a:latin typeface="Arial"/>
                <a:cs typeface="Arial"/>
              </a:rPr>
              <a:t>e</a:t>
            </a:r>
            <a:r>
              <a:rPr sz="1200" b="1" dirty="0">
                <a:latin typeface="Arial"/>
                <a:cs typeface="Arial"/>
              </a:rPr>
              <a:t>r</a:t>
            </a:r>
            <a:r>
              <a:rPr sz="1200" b="1" spc="-105" dirty="0">
                <a:latin typeface="Arial"/>
                <a:cs typeface="Arial"/>
              </a:rPr>
              <a:t> </a:t>
            </a:r>
            <a:r>
              <a:rPr sz="1200" b="1" dirty="0">
                <a:latin typeface="Arial"/>
                <a:cs typeface="Arial"/>
              </a:rPr>
              <a:t>1)</a:t>
            </a:r>
            <a:endParaRPr sz="1200">
              <a:latin typeface="Arial"/>
              <a:cs typeface="Arial"/>
            </a:endParaRPr>
          </a:p>
        </p:txBody>
      </p:sp>
      <p:sp>
        <p:nvSpPr>
          <p:cNvPr id="13" name="object 13"/>
          <p:cNvSpPr txBox="1"/>
          <p:nvPr/>
        </p:nvSpPr>
        <p:spPr>
          <a:xfrm>
            <a:off x="2029967" y="4355591"/>
            <a:ext cx="762000" cy="579120"/>
          </a:xfrm>
          <a:prstGeom prst="rect">
            <a:avLst/>
          </a:prstGeom>
          <a:ln w="24384">
            <a:solidFill>
              <a:srgbClr val="000000"/>
            </a:solidFill>
          </a:ln>
        </p:spPr>
        <p:txBody>
          <a:bodyPr vert="horz" wrap="square" lIns="0" tIns="5715" rIns="0" bIns="0" rtlCol="0">
            <a:spAutoFit/>
          </a:bodyPr>
          <a:lstStyle/>
          <a:p>
            <a:pPr>
              <a:lnSpc>
                <a:spcPct val="100000"/>
              </a:lnSpc>
              <a:spcBef>
                <a:spcPts val="45"/>
              </a:spcBef>
            </a:pPr>
            <a:endParaRPr sz="1600">
              <a:latin typeface="Times New Roman"/>
              <a:cs typeface="Times New Roman"/>
            </a:endParaRPr>
          </a:p>
          <a:p>
            <a:pPr marL="212725">
              <a:lnSpc>
                <a:spcPct val="100000"/>
              </a:lnSpc>
              <a:spcBef>
                <a:spcPts val="5"/>
              </a:spcBef>
            </a:pPr>
            <a:r>
              <a:rPr sz="1200" b="1" dirty="0">
                <a:latin typeface="Arial"/>
                <a:cs typeface="Arial"/>
              </a:rPr>
              <a:t>Editor</a:t>
            </a:r>
            <a:endParaRPr sz="1200">
              <a:latin typeface="Arial"/>
              <a:cs typeface="Arial"/>
            </a:endParaRPr>
          </a:p>
        </p:txBody>
      </p:sp>
      <p:sp>
        <p:nvSpPr>
          <p:cNvPr id="14" name="object 14"/>
          <p:cNvSpPr txBox="1"/>
          <p:nvPr/>
        </p:nvSpPr>
        <p:spPr>
          <a:xfrm>
            <a:off x="2000757" y="4978400"/>
            <a:ext cx="78422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S</a:t>
            </a:r>
            <a:r>
              <a:rPr sz="1200" b="1" spc="-5" dirty="0">
                <a:latin typeface="Arial"/>
                <a:cs typeface="Arial"/>
              </a:rPr>
              <a:t>e</a:t>
            </a:r>
            <a:r>
              <a:rPr sz="1200" b="1" spc="5" dirty="0">
                <a:latin typeface="Arial"/>
                <a:cs typeface="Arial"/>
              </a:rPr>
              <a:t>g</a:t>
            </a:r>
            <a:r>
              <a:rPr sz="1200" b="1" spc="-20" dirty="0">
                <a:latin typeface="Arial"/>
                <a:cs typeface="Arial"/>
              </a:rPr>
              <a:t>m</a:t>
            </a:r>
            <a:r>
              <a:rPr sz="1200" b="1" spc="-5" dirty="0">
                <a:latin typeface="Arial"/>
                <a:cs typeface="Arial"/>
              </a:rPr>
              <a:t>e</a:t>
            </a:r>
            <a:r>
              <a:rPr sz="1200" b="1" spc="-15" dirty="0">
                <a:latin typeface="Arial"/>
                <a:cs typeface="Arial"/>
              </a:rPr>
              <a:t>n</a:t>
            </a:r>
            <a:r>
              <a:rPr sz="1200" b="1" dirty="0">
                <a:latin typeface="Arial"/>
                <a:cs typeface="Arial"/>
              </a:rPr>
              <a:t>t</a:t>
            </a:r>
            <a:r>
              <a:rPr sz="1200" b="1" spc="-85" dirty="0">
                <a:latin typeface="Arial"/>
                <a:cs typeface="Arial"/>
              </a:rPr>
              <a:t> </a:t>
            </a:r>
            <a:r>
              <a:rPr sz="1200" b="1" spc="-5" dirty="0">
                <a:latin typeface="Arial"/>
                <a:cs typeface="Arial"/>
              </a:rPr>
              <a:t>0</a:t>
            </a:r>
            <a:endParaRPr sz="1200">
              <a:latin typeface="Arial"/>
              <a:cs typeface="Arial"/>
            </a:endParaRPr>
          </a:p>
        </p:txBody>
      </p:sp>
      <p:sp>
        <p:nvSpPr>
          <p:cNvPr id="15" name="object 15"/>
          <p:cNvSpPr txBox="1"/>
          <p:nvPr/>
        </p:nvSpPr>
        <p:spPr>
          <a:xfrm>
            <a:off x="2599944" y="5233415"/>
            <a:ext cx="624840" cy="317500"/>
          </a:xfrm>
          <a:prstGeom prst="rect">
            <a:avLst/>
          </a:prstGeom>
          <a:ln w="24384">
            <a:solidFill>
              <a:srgbClr val="000000"/>
            </a:solidFill>
          </a:ln>
        </p:spPr>
        <p:txBody>
          <a:bodyPr vert="horz" wrap="square" lIns="0" tIns="92075" rIns="0" bIns="0" rtlCol="0">
            <a:spAutoFit/>
          </a:bodyPr>
          <a:lstStyle/>
          <a:p>
            <a:pPr marL="76835">
              <a:lnSpc>
                <a:spcPct val="100000"/>
              </a:lnSpc>
              <a:spcBef>
                <a:spcPts val="725"/>
              </a:spcBef>
            </a:pPr>
            <a:r>
              <a:rPr sz="1200" b="1" spc="-5" dirty="0">
                <a:latin typeface="Arial"/>
                <a:cs typeface="Arial"/>
              </a:rPr>
              <a:t>D</a:t>
            </a:r>
            <a:r>
              <a:rPr sz="1200" b="1" dirty="0">
                <a:latin typeface="Arial"/>
                <a:cs typeface="Arial"/>
              </a:rPr>
              <a:t>a</a:t>
            </a:r>
            <a:r>
              <a:rPr sz="1200" b="1" spc="5" dirty="0">
                <a:latin typeface="Arial"/>
                <a:cs typeface="Arial"/>
              </a:rPr>
              <a:t>t</a:t>
            </a:r>
            <a:r>
              <a:rPr sz="1200" b="1" dirty="0">
                <a:latin typeface="Arial"/>
                <a:cs typeface="Arial"/>
              </a:rPr>
              <a:t>a</a:t>
            </a:r>
            <a:r>
              <a:rPr sz="1200" b="1" spc="-90" dirty="0">
                <a:latin typeface="Arial"/>
                <a:cs typeface="Arial"/>
              </a:rPr>
              <a:t> </a:t>
            </a:r>
            <a:r>
              <a:rPr sz="1200" b="1" dirty="0">
                <a:latin typeface="Arial"/>
                <a:cs typeface="Arial"/>
              </a:rPr>
              <a:t>2</a:t>
            </a:r>
            <a:endParaRPr sz="1200">
              <a:latin typeface="Arial"/>
              <a:cs typeface="Arial"/>
            </a:endParaRPr>
          </a:p>
        </p:txBody>
      </p:sp>
      <p:sp>
        <p:nvSpPr>
          <p:cNvPr id="16" name="object 16"/>
          <p:cNvSpPr/>
          <p:nvPr/>
        </p:nvSpPr>
        <p:spPr>
          <a:xfrm>
            <a:off x="1597152" y="4096511"/>
            <a:ext cx="2209800" cy="1859280"/>
          </a:xfrm>
          <a:custGeom>
            <a:avLst/>
            <a:gdLst/>
            <a:ahLst/>
            <a:cxnLst/>
            <a:rect l="l" t="t" r="r" b="b"/>
            <a:pathLst>
              <a:path w="2209800" h="1859279">
                <a:moveTo>
                  <a:pt x="0" y="929639"/>
                </a:moveTo>
                <a:lnTo>
                  <a:pt x="1142" y="885825"/>
                </a:lnTo>
                <a:lnTo>
                  <a:pt x="4825" y="842644"/>
                </a:lnTo>
                <a:lnTo>
                  <a:pt x="10667" y="799973"/>
                </a:lnTo>
                <a:lnTo>
                  <a:pt x="18795" y="757936"/>
                </a:lnTo>
                <a:lnTo>
                  <a:pt x="29209" y="716533"/>
                </a:lnTo>
                <a:lnTo>
                  <a:pt x="41655" y="675767"/>
                </a:lnTo>
                <a:lnTo>
                  <a:pt x="56387" y="635762"/>
                </a:lnTo>
                <a:lnTo>
                  <a:pt x="73024" y="596645"/>
                </a:lnTo>
                <a:lnTo>
                  <a:pt x="91693" y="558292"/>
                </a:lnTo>
                <a:lnTo>
                  <a:pt x="112267" y="520826"/>
                </a:lnTo>
                <a:lnTo>
                  <a:pt x="134873" y="484250"/>
                </a:lnTo>
                <a:lnTo>
                  <a:pt x="159130" y="448690"/>
                </a:lnTo>
                <a:lnTo>
                  <a:pt x="185292" y="414146"/>
                </a:lnTo>
                <a:lnTo>
                  <a:pt x="213233" y="380619"/>
                </a:lnTo>
                <a:lnTo>
                  <a:pt x="242697" y="348233"/>
                </a:lnTo>
                <a:lnTo>
                  <a:pt x="273939" y="316992"/>
                </a:lnTo>
                <a:lnTo>
                  <a:pt x="306704" y="286893"/>
                </a:lnTo>
                <a:lnTo>
                  <a:pt x="340995" y="258063"/>
                </a:lnTo>
                <a:lnTo>
                  <a:pt x="376681" y="230505"/>
                </a:lnTo>
                <a:lnTo>
                  <a:pt x="413892" y="204215"/>
                </a:lnTo>
                <a:lnTo>
                  <a:pt x="452373" y="179324"/>
                </a:lnTo>
                <a:lnTo>
                  <a:pt x="492124" y="155956"/>
                </a:lnTo>
                <a:lnTo>
                  <a:pt x="533272" y="133985"/>
                </a:lnTo>
                <a:lnTo>
                  <a:pt x="575564" y="113411"/>
                </a:lnTo>
                <a:lnTo>
                  <a:pt x="618997" y="94487"/>
                </a:lnTo>
                <a:lnTo>
                  <a:pt x="663574" y="77088"/>
                </a:lnTo>
                <a:lnTo>
                  <a:pt x="709041" y="61468"/>
                </a:lnTo>
                <a:lnTo>
                  <a:pt x="755649" y="47370"/>
                </a:lnTo>
                <a:lnTo>
                  <a:pt x="803147" y="35051"/>
                </a:lnTo>
                <a:lnTo>
                  <a:pt x="851535" y="24511"/>
                </a:lnTo>
                <a:lnTo>
                  <a:pt x="900810" y="15875"/>
                </a:lnTo>
                <a:lnTo>
                  <a:pt x="950722" y="9017"/>
                </a:lnTo>
                <a:lnTo>
                  <a:pt x="1001522" y="4063"/>
                </a:lnTo>
                <a:lnTo>
                  <a:pt x="1052830" y="1015"/>
                </a:lnTo>
                <a:lnTo>
                  <a:pt x="1104899" y="0"/>
                </a:lnTo>
                <a:lnTo>
                  <a:pt x="1156970" y="1015"/>
                </a:lnTo>
                <a:lnTo>
                  <a:pt x="1208278" y="4063"/>
                </a:lnTo>
                <a:lnTo>
                  <a:pt x="1259078" y="9017"/>
                </a:lnTo>
                <a:lnTo>
                  <a:pt x="1308989" y="15875"/>
                </a:lnTo>
                <a:lnTo>
                  <a:pt x="1358265" y="24511"/>
                </a:lnTo>
                <a:lnTo>
                  <a:pt x="1406652" y="35051"/>
                </a:lnTo>
                <a:lnTo>
                  <a:pt x="1454149" y="47370"/>
                </a:lnTo>
                <a:lnTo>
                  <a:pt x="1500759" y="61468"/>
                </a:lnTo>
                <a:lnTo>
                  <a:pt x="1546224" y="77088"/>
                </a:lnTo>
                <a:lnTo>
                  <a:pt x="1590802" y="94487"/>
                </a:lnTo>
                <a:lnTo>
                  <a:pt x="1634236" y="113411"/>
                </a:lnTo>
                <a:lnTo>
                  <a:pt x="1676527" y="133985"/>
                </a:lnTo>
                <a:lnTo>
                  <a:pt x="1717675" y="155956"/>
                </a:lnTo>
                <a:lnTo>
                  <a:pt x="1757426" y="179324"/>
                </a:lnTo>
                <a:lnTo>
                  <a:pt x="1795907" y="204215"/>
                </a:lnTo>
                <a:lnTo>
                  <a:pt x="1833118" y="230505"/>
                </a:lnTo>
                <a:lnTo>
                  <a:pt x="1868805" y="258063"/>
                </a:lnTo>
                <a:lnTo>
                  <a:pt x="1903095" y="286893"/>
                </a:lnTo>
                <a:lnTo>
                  <a:pt x="1935861" y="316992"/>
                </a:lnTo>
                <a:lnTo>
                  <a:pt x="1967102" y="348233"/>
                </a:lnTo>
                <a:lnTo>
                  <a:pt x="1996567" y="380619"/>
                </a:lnTo>
                <a:lnTo>
                  <a:pt x="2024507" y="414146"/>
                </a:lnTo>
                <a:lnTo>
                  <a:pt x="2050669" y="448690"/>
                </a:lnTo>
                <a:lnTo>
                  <a:pt x="2074926" y="484250"/>
                </a:lnTo>
                <a:lnTo>
                  <a:pt x="2097532" y="520826"/>
                </a:lnTo>
                <a:lnTo>
                  <a:pt x="2118106" y="558292"/>
                </a:lnTo>
                <a:lnTo>
                  <a:pt x="2136775" y="596645"/>
                </a:lnTo>
                <a:lnTo>
                  <a:pt x="2153412" y="635762"/>
                </a:lnTo>
                <a:lnTo>
                  <a:pt x="2168144" y="675767"/>
                </a:lnTo>
                <a:lnTo>
                  <a:pt x="2180590" y="716533"/>
                </a:lnTo>
                <a:lnTo>
                  <a:pt x="2191004" y="757936"/>
                </a:lnTo>
                <a:lnTo>
                  <a:pt x="2199132" y="799973"/>
                </a:lnTo>
                <a:lnTo>
                  <a:pt x="2204974" y="842644"/>
                </a:lnTo>
                <a:lnTo>
                  <a:pt x="2208657" y="885825"/>
                </a:lnTo>
                <a:lnTo>
                  <a:pt x="2209800" y="929639"/>
                </a:lnTo>
                <a:lnTo>
                  <a:pt x="2208657" y="973455"/>
                </a:lnTo>
                <a:lnTo>
                  <a:pt x="2204974" y="1016635"/>
                </a:lnTo>
                <a:lnTo>
                  <a:pt x="2199132" y="1059307"/>
                </a:lnTo>
                <a:lnTo>
                  <a:pt x="2191004" y="1101344"/>
                </a:lnTo>
                <a:lnTo>
                  <a:pt x="2180590" y="1142746"/>
                </a:lnTo>
                <a:lnTo>
                  <a:pt x="2168144" y="1183513"/>
                </a:lnTo>
                <a:lnTo>
                  <a:pt x="2153412" y="1223391"/>
                </a:lnTo>
                <a:lnTo>
                  <a:pt x="2136775" y="1262634"/>
                </a:lnTo>
                <a:lnTo>
                  <a:pt x="2118106" y="1300988"/>
                </a:lnTo>
                <a:lnTo>
                  <a:pt x="2097532" y="1338453"/>
                </a:lnTo>
                <a:lnTo>
                  <a:pt x="2074926" y="1375029"/>
                </a:lnTo>
                <a:lnTo>
                  <a:pt x="2050669" y="1410589"/>
                </a:lnTo>
                <a:lnTo>
                  <a:pt x="2024507" y="1445133"/>
                </a:lnTo>
                <a:lnTo>
                  <a:pt x="1996567" y="1478661"/>
                </a:lnTo>
                <a:lnTo>
                  <a:pt x="1967102" y="1511058"/>
                </a:lnTo>
                <a:lnTo>
                  <a:pt x="1935861" y="1542313"/>
                </a:lnTo>
                <a:lnTo>
                  <a:pt x="1903095" y="1572399"/>
                </a:lnTo>
                <a:lnTo>
                  <a:pt x="1868805" y="1601228"/>
                </a:lnTo>
                <a:lnTo>
                  <a:pt x="1833118" y="1628787"/>
                </a:lnTo>
                <a:lnTo>
                  <a:pt x="1795907" y="1655025"/>
                </a:lnTo>
                <a:lnTo>
                  <a:pt x="1757426" y="1679892"/>
                </a:lnTo>
                <a:lnTo>
                  <a:pt x="1717675" y="1703349"/>
                </a:lnTo>
                <a:lnTo>
                  <a:pt x="1676527" y="1725345"/>
                </a:lnTo>
                <a:lnTo>
                  <a:pt x="1634236" y="1745830"/>
                </a:lnTo>
                <a:lnTo>
                  <a:pt x="1590802" y="1764779"/>
                </a:lnTo>
                <a:lnTo>
                  <a:pt x="1546224" y="1782127"/>
                </a:lnTo>
                <a:lnTo>
                  <a:pt x="1500759" y="1797850"/>
                </a:lnTo>
                <a:lnTo>
                  <a:pt x="1454149" y="1811883"/>
                </a:lnTo>
                <a:lnTo>
                  <a:pt x="1406652" y="1824189"/>
                </a:lnTo>
                <a:lnTo>
                  <a:pt x="1358265" y="1834718"/>
                </a:lnTo>
                <a:lnTo>
                  <a:pt x="1308989" y="1843443"/>
                </a:lnTo>
                <a:lnTo>
                  <a:pt x="1259078" y="1850301"/>
                </a:lnTo>
                <a:lnTo>
                  <a:pt x="1208278" y="1855266"/>
                </a:lnTo>
                <a:lnTo>
                  <a:pt x="1156970" y="1858264"/>
                </a:lnTo>
                <a:lnTo>
                  <a:pt x="1104899" y="1859279"/>
                </a:lnTo>
                <a:lnTo>
                  <a:pt x="1052830" y="1858264"/>
                </a:lnTo>
                <a:lnTo>
                  <a:pt x="1001522" y="1855266"/>
                </a:lnTo>
                <a:lnTo>
                  <a:pt x="950722" y="1850301"/>
                </a:lnTo>
                <a:lnTo>
                  <a:pt x="900810" y="1843443"/>
                </a:lnTo>
                <a:lnTo>
                  <a:pt x="851535" y="1834718"/>
                </a:lnTo>
                <a:lnTo>
                  <a:pt x="803147" y="1824189"/>
                </a:lnTo>
                <a:lnTo>
                  <a:pt x="755649" y="1811883"/>
                </a:lnTo>
                <a:lnTo>
                  <a:pt x="709041" y="1797850"/>
                </a:lnTo>
                <a:lnTo>
                  <a:pt x="663574" y="1782127"/>
                </a:lnTo>
                <a:lnTo>
                  <a:pt x="618997" y="1764779"/>
                </a:lnTo>
                <a:lnTo>
                  <a:pt x="575564" y="1745830"/>
                </a:lnTo>
                <a:lnTo>
                  <a:pt x="533272" y="1725345"/>
                </a:lnTo>
                <a:lnTo>
                  <a:pt x="492124" y="1703349"/>
                </a:lnTo>
                <a:lnTo>
                  <a:pt x="452373" y="1679892"/>
                </a:lnTo>
                <a:lnTo>
                  <a:pt x="413892" y="1655025"/>
                </a:lnTo>
                <a:lnTo>
                  <a:pt x="376681" y="1628787"/>
                </a:lnTo>
                <a:lnTo>
                  <a:pt x="340995" y="1601228"/>
                </a:lnTo>
                <a:lnTo>
                  <a:pt x="306704" y="1572399"/>
                </a:lnTo>
                <a:lnTo>
                  <a:pt x="273939" y="1542313"/>
                </a:lnTo>
                <a:lnTo>
                  <a:pt x="242697" y="1511058"/>
                </a:lnTo>
                <a:lnTo>
                  <a:pt x="213233" y="1478661"/>
                </a:lnTo>
                <a:lnTo>
                  <a:pt x="185292" y="1445133"/>
                </a:lnTo>
                <a:lnTo>
                  <a:pt x="159130" y="1410589"/>
                </a:lnTo>
                <a:lnTo>
                  <a:pt x="134873" y="1375029"/>
                </a:lnTo>
                <a:lnTo>
                  <a:pt x="112267" y="1338453"/>
                </a:lnTo>
                <a:lnTo>
                  <a:pt x="91693" y="1300988"/>
                </a:lnTo>
                <a:lnTo>
                  <a:pt x="73024" y="1262634"/>
                </a:lnTo>
                <a:lnTo>
                  <a:pt x="56387" y="1223391"/>
                </a:lnTo>
                <a:lnTo>
                  <a:pt x="41655" y="1183513"/>
                </a:lnTo>
                <a:lnTo>
                  <a:pt x="29209" y="1142746"/>
                </a:lnTo>
                <a:lnTo>
                  <a:pt x="18795" y="1101344"/>
                </a:lnTo>
                <a:lnTo>
                  <a:pt x="10667" y="1059307"/>
                </a:lnTo>
                <a:lnTo>
                  <a:pt x="4825" y="1016635"/>
                </a:lnTo>
                <a:lnTo>
                  <a:pt x="1142" y="973455"/>
                </a:lnTo>
                <a:lnTo>
                  <a:pt x="0" y="929639"/>
                </a:lnTo>
                <a:close/>
              </a:path>
            </a:pathLst>
          </a:custGeom>
          <a:ln w="24384">
            <a:solidFill>
              <a:srgbClr val="000000"/>
            </a:solidFill>
          </a:ln>
        </p:spPr>
        <p:txBody>
          <a:bodyPr wrap="square" lIns="0" tIns="0" rIns="0" bIns="0" rtlCol="0"/>
          <a:lstStyle/>
          <a:p>
            <a:endParaRPr/>
          </a:p>
        </p:txBody>
      </p:sp>
      <p:sp>
        <p:nvSpPr>
          <p:cNvPr id="17" name="object 17"/>
          <p:cNvSpPr txBox="1"/>
          <p:nvPr/>
        </p:nvSpPr>
        <p:spPr>
          <a:xfrm>
            <a:off x="2185161" y="5583732"/>
            <a:ext cx="1175385" cy="794385"/>
          </a:xfrm>
          <a:prstGeom prst="rect">
            <a:avLst/>
          </a:prstGeom>
        </p:spPr>
        <p:txBody>
          <a:bodyPr vert="horz" wrap="square" lIns="0" tIns="12700" rIns="0" bIns="0" rtlCol="0">
            <a:spAutoFit/>
          </a:bodyPr>
          <a:lstStyle/>
          <a:p>
            <a:pPr marL="353695">
              <a:lnSpc>
                <a:spcPct val="100000"/>
              </a:lnSpc>
              <a:spcBef>
                <a:spcPts val="100"/>
              </a:spcBef>
            </a:pPr>
            <a:r>
              <a:rPr sz="1200" b="1" spc="-10" dirty="0">
                <a:latin typeface="Arial"/>
                <a:cs typeface="Arial"/>
              </a:rPr>
              <a:t>S</a:t>
            </a:r>
            <a:r>
              <a:rPr sz="1200" b="1" spc="-5" dirty="0">
                <a:latin typeface="Arial"/>
                <a:cs typeface="Arial"/>
              </a:rPr>
              <a:t>e</a:t>
            </a:r>
            <a:r>
              <a:rPr sz="1200" b="1" spc="5" dirty="0">
                <a:latin typeface="Arial"/>
                <a:cs typeface="Arial"/>
              </a:rPr>
              <a:t>g</a:t>
            </a:r>
            <a:r>
              <a:rPr sz="1200" b="1" spc="-20" dirty="0">
                <a:latin typeface="Arial"/>
                <a:cs typeface="Arial"/>
              </a:rPr>
              <a:t>m</a:t>
            </a:r>
            <a:r>
              <a:rPr sz="1200" b="1" spc="-5" dirty="0">
                <a:latin typeface="Arial"/>
                <a:cs typeface="Arial"/>
              </a:rPr>
              <a:t>e</a:t>
            </a:r>
            <a:r>
              <a:rPr sz="1200" b="1" spc="-15" dirty="0">
                <a:latin typeface="Arial"/>
                <a:cs typeface="Arial"/>
              </a:rPr>
              <a:t>n</a:t>
            </a:r>
            <a:r>
              <a:rPr sz="1200" b="1" dirty="0">
                <a:latin typeface="Arial"/>
                <a:cs typeface="Arial"/>
              </a:rPr>
              <a:t>t</a:t>
            </a:r>
            <a:r>
              <a:rPr sz="1200" b="1" spc="-55" dirty="0">
                <a:latin typeface="Arial"/>
                <a:cs typeface="Arial"/>
              </a:rPr>
              <a:t> </a:t>
            </a:r>
            <a:r>
              <a:rPr sz="1200" b="1" spc="-5" dirty="0">
                <a:latin typeface="Arial"/>
                <a:cs typeface="Arial"/>
              </a:rPr>
              <a:t>1</a:t>
            </a:r>
            <a:endParaRPr sz="1200">
              <a:latin typeface="Arial"/>
              <a:cs typeface="Arial"/>
            </a:endParaRPr>
          </a:p>
          <a:p>
            <a:pPr>
              <a:lnSpc>
                <a:spcPct val="100000"/>
              </a:lnSpc>
              <a:spcBef>
                <a:spcPts val="30"/>
              </a:spcBef>
            </a:pPr>
            <a:endParaRPr sz="1600">
              <a:latin typeface="Arial"/>
              <a:cs typeface="Arial"/>
            </a:endParaRPr>
          </a:p>
          <a:p>
            <a:pPr marL="12700">
              <a:lnSpc>
                <a:spcPts val="1370"/>
              </a:lnSpc>
            </a:pPr>
            <a:r>
              <a:rPr sz="1200" b="1" spc="5" dirty="0">
                <a:latin typeface="Arial"/>
                <a:cs typeface="Arial"/>
              </a:rPr>
              <a:t>Log</a:t>
            </a:r>
            <a:r>
              <a:rPr sz="1200" b="1" dirty="0">
                <a:latin typeface="Arial"/>
                <a:cs typeface="Arial"/>
              </a:rPr>
              <a:t>ical</a:t>
            </a:r>
            <a:r>
              <a:rPr sz="1200" b="1" spc="-110" dirty="0">
                <a:latin typeface="Arial"/>
                <a:cs typeface="Arial"/>
              </a:rPr>
              <a:t> </a:t>
            </a:r>
            <a:r>
              <a:rPr sz="1200" b="1" spc="-20" dirty="0">
                <a:latin typeface="Arial"/>
                <a:cs typeface="Arial"/>
              </a:rPr>
              <a:t>M</a:t>
            </a:r>
            <a:r>
              <a:rPr sz="1200" b="1" dirty="0">
                <a:latin typeface="Arial"/>
                <a:cs typeface="Arial"/>
              </a:rPr>
              <a:t>e</a:t>
            </a:r>
            <a:r>
              <a:rPr sz="1200" b="1" spc="-15" dirty="0">
                <a:latin typeface="Arial"/>
                <a:cs typeface="Arial"/>
              </a:rPr>
              <a:t>m</a:t>
            </a:r>
            <a:r>
              <a:rPr sz="1200" b="1" spc="10" dirty="0">
                <a:latin typeface="Arial"/>
                <a:cs typeface="Arial"/>
              </a:rPr>
              <a:t>o</a:t>
            </a:r>
            <a:r>
              <a:rPr sz="1200" b="1" spc="-10" dirty="0">
                <a:latin typeface="Arial"/>
                <a:cs typeface="Arial"/>
              </a:rPr>
              <a:t>r</a:t>
            </a:r>
            <a:r>
              <a:rPr sz="1200" b="1" dirty="0">
                <a:latin typeface="Arial"/>
                <a:cs typeface="Arial"/>
              </a:rPr>
              <a:t>y</a:t>
            </a:r>
            <a:endParaRPr sz="1200">
              <a:latin typeface="Arial"/>
              <a:cs typeface="Arial"/>
            </a:endParaRPr>
          </a:p>
          <a:p>
            <a:pPr marL="274320">
              <a:lnSpc>
                <a:spcPts val="1370"/>
              </a:lnSpc>
            </a:pPr>
            <a:r>
              <a:rPr sz="1200" b="1" spc="5" dirty="0">
                <a:latin typeface="Arial"/>
                <a:cs typeface="Arial"/>
              </a:rPr>
              <a:t>(</a:t>
            </a:r>
            <a:r>
              <a:rPr sz="1200" b="1" spc="-5" dirty="0">
                <a:latin typeface="Arial"/>
                <a:cs typeface="Arial"/>
              </a:rPr>
              <a:t>Us</a:t>
            </a:r>
            <a:r>
              <a:rPr sz="1200" b="1" dirty="0">
                <a:latin typeface="Arial"/>
                <a:cs typeface="Arial"/>
              </a:rPr>
              <a:t>e</a:t>
            </a:r>
            <a:r>
              <a:rPr sz="1200" b="1" spc="-5" dirty="0">
                <a:latin typeface="Arial"/>
                <a:cs typeface="Arial"/>
              </a:rPr>
              <a:t>r</a:t>
            </a:r>
            <a:r>
              <a:rPr sz="1200" b="1" spc="-75" dirty="0">
                <a:latin typeface="Arial"/>
                <a:cs typeface="Arial"/>
              </a:rPr>
              <a:t> </a:t>
            </a:r>
            <a:r>
              <a:rPr sz="1200" b="1" spc="-5" dirty="0">
                <a:latin typeface="Arial"/>
                <a:cs typeface="Arial"/>
              </a:rPr>
              <a:t>2)</a:t>
            </a:r>
            <a:endParaRPr sz="1200">
              <a:latin typeface="Arial"/>
              <a:cs typeface="Arial"/>
            </a:endParaRPr>
          </a:p>
        </p:txBody>
      </p:sp>
      <p:pic>
        <p:nvPicPr>
          <p:cNvPr id="18" name="object 18"/>
          <p:cNvPicPr/>
          <p:nvPr/>
        </p:nvPicPr>
        <p:blipFill>
          <a:blip r:embed="rId2" cstate="print"/>
          <a:stretch>
            <a:fillRect/>
          </a:stretch>
        </p:blipFill>
        <p:spPr>
          <a:xfrm>
            <a:off x="5839967" y="1411224"/>
            <a:ext cx="914399" cy="469391"/>
          </a:xfrm>
          <a:prstGeom prst="rect">
            <a:avLst/>
          </a:prstGeom>
        </p:spPr>
      </p:pic>
      <p:sp>
        <p:nvSpPr>
          <p:cNvPr id="19" name="object 19"/>
          <p:cNvSpPr txBox="1"/>
          <p:nvPr/>
        </p:nvSpPr>
        <p:spPr>
          <a:xfrm>
            <a:off x="6851650" y="1756664"/>
            <a:ext cx="45212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43062</a:t>
            </a:r>
            <a:endParaRPr sz="1200">
              <a:latin typeface="Arial"/>
              <a:cs typeface="Arial"/>
            </a:endParaRPr>
          </a:p>
        </p:txBody>
      </p:sp>
      <p:sp>
        <p:nvSpPr>
          <p:cNvPr id="20" name="object 20"/>
          <p:cNvSpPr txBox="1"/>
          <p:nvPr/>
        </p:nvSpPr>
        <p:spPr>
          <a:xfrm>
            <a:off x="6851650" y="2549256"/>
            <a:ext cx="452120" cy="416559"/>
          </a:xfrm>
          <a:prstGeom prst="rect">
            <a:avLst/>
          </a:prstGeom>
        </p:spPr>
        <p:txBody>
          <a:bodyPr vert="horz" wrap="square" lIns="0" tIns="25400" rIns="0" bIns="0" rtlCol="0">
            <a:spAutoFit/>
          </a:bodyPr>
          <a:lstStyle/>
          <a:p>
            <a:pPr marL="12700">
              <a:lnSpc>
                <a:spcPct val="100000"/>
              </a:lnSpc>
              <a:spcBef>
                <a:spcPts val="200"/>
              </a:spcBef>
            </a:pPr>
            <a:r>
              <a:rPr sz="1200" b="1" dirty="0">
                <a:latin typeface="Arial"/>
                <a:cs typeface="Arial"/>
              </a:rPr>
              <a:t>68348</a:t>
            </a:r>
            <a:endParaRPr sz="1200">
              <a:latin typeface="Arial"/>
              <a:cs typeface="Arial"/>
            </a:endParaRPr>
          </a:p>
          <a:p>
            <a:pPr marL="12700">
              <a:lnSpc>
                <a:spcPct val="100000"/>
              </a:lnSpc>
              <a:spcBef>
                <a:spcPts val="95"/>
              </a:spcBef>
            </a:pPr>
            <a:r>
              <a:rPr sz="1200" b="1" spc="-5" dirty="0">
                <a:latin typeface="Arial"/>
                <a:cs typeface="Arial"/>
              </a:rPr>
              <a:t>72773</a:t>
            </a:r>
            <a:endParaRPr sz="1200">
              <a:latin typeface="Arial"/>
              <a:cs typeface="Arial"/>
            </a:endParaRPr>
          </a:p>
        </p:txBody>
      </p:sp>
      <p:pic>
        <p:nvPicPr>
          <p:cNvPr id="21" name="object 21"/>
          <p:cNvPicPr/>
          <p:nvPr/>
        </p:nvPicPr>
        <p:blipFill>
          <a:blip r:embed="rId3" cstate="print"/>
          <a:stretch>
            <a:fillRect/>
          </a:stretch>
        </p:blipFill>
        <p:spPr>
          <a:xfrm>
            <a:off x="5839967" y="2886455"/>
            <a:ext cx="914399" cy="938784"/>
          </a:xfrm>
          <a:prstGeom prst="rect">
            <a:avLst/>
          </a:prstGeom>
        </p:spPr>
      </p:pic>
      <p:sp>
        <p:nvSpPr>
          <p:cNvPr id="22" name="object 22"/>
          <p:cNvSpPr txBox="1"/>
          <p:nvPr/>
        </p:nvSpPr>
        <p:spPr>
          <a:xfrm>
            <a:off x="6846823" y="3697985"/>
            <a:ext cx="458470" cy="620395"/>
          </a:xfrm>
          <a:prstGeom prst="rect">
            <a:avLst/>
          </a:prstGeom>
        </p:spPr>
        <p:txBody>
          <a:bodyPr vert="horz" wrap="square" lIns="0" tIns="12700" rIns="0" bIns="0" rtlCol="0">
            <a:spAutoFit/>
          </a:bodyPr>
          <a:lstStyle/>
          <a:p>
            <a:pPr marL="18415">
              <a:lnSpc>
                <a:spcPct val="100000"/>
              </a:lnSpc>
              <a:spcBef>
                <a:spcPts val="100"/>
              </a:spcBef>
            </a:pPr>
            <a:r>
              <a:rPr sz="1200" b="1" spc="-5" dirty="0">
                <a:latin typeface="Arial"/>
                <a:cs typeface="Arial"/>
              </a:rPr>
              <a:t>90003</a:t>
            </a:r>
            <a:endParaRPr sz="1200">
              <a:latin typeface="Arial"/>
              <a:cs typeface="Arial"/>
            </a:endParaRPr>
          </a:p>
          <a:p>
            <a:pPr>
              <a:lnSpc>
                <a:spcPct val="100000"/>
              </a:lnSpc>
              <a:spcBef>
                <a:spcPts val="15"/>
              </a:spcBef>
            </a:pPr>
            <a:endParaRPr sz="1550">
              <a:latin typeface="Arial"/>
              <a:cs typeface="Arial"/>
            </a:endParaRPr>
          </a:p>
          <a:p>
            <a:pPr marL="12700">
              <a:lnSpc>
                <a:spcPct val="100000"/>
              </a:lnSpc>
            </a:pPr>
            <a:r>
              <a:rPr sz="1200" b="1" dirty="0">
                <a:latin typeface="Arial"/>
                <a:cs typeface="Arial"/>
              </a:rPr>
              <a:t>98556</a:t>
            </a:r>
            <a:endParaRPr sz="1200">
              <a:latin typeface="Arial"/>
              <a:cs typeface="Arial"/>
            </a:endParaRPr>
          </a:p>
        </p:txBody>
      </p:sp>
      <p:graphicFrame>
        <p:nvGraphicFramePr>
          <p:cNvPr id="23" name="object 23"/>
          <p:cNvGraphicFramePr>
            <a:graphicFrameLocks noGrp="1"/>
          </p:cNvGraphicFramePr>
          <p:nvPr/>
        </p:nvGraphicFramePr>
        <p:xfrm>
          <a:off x="5813488" y="1382712"/>
          <a:ext cx="914400" cy="3482974"/>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xmlns="" val="20000"/>
                    </a:ext>
                  </a:extLst>
                </a:gridCol>
              </a:tblGrid>
              <a:tr h="471550">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807212">
                <a:tc>
                  <a:txBody>
                    <a:bodyPr/>
                    <a:lstStyle/>
                    <a:p>
                      <a:pPr>
                        <a:lnSpc>
                          <a:spcPct val="100000"/>
                        </a:lnSpc>
                      </a:pPr>
                      <a:endParaRPr sz="1300">
                        <a:latin typeface="Times New Roman"/>
                        <a:cs typeface="Times New Roman"/>
                      </a:endParaRPr>
                    </a:p>
                    <a:p>
                      <a:pPr marL="227329">
                        <a:lnSpc>
                          <a:spcPct val="100000"/>
                        </a:lnSpc>
                        <a:spcBef>
                          <a:spcPts val="840"/>
                        </a:spcBef>
                      </a:pPr>
                      <a:r>
                        <a:rPr sz="1200" b="1" dirty="0">
                          <a:latin typeface="Arial"/>
                          <a:cs typeface="Arial"/>
                        </a:rPr>
                        <a:t>Editor</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8374">
                <a:tc>
                  <a:txBody>
                    <a:bodyPr/>
                    <a:lstStyle/>
                    <a:p>
                      <a:pPr marL="224154">
                        <a:lnSpc>
                          <a:spcPts val="1380"/>
                        </a:lnSpc>
                      </a:pPr>
                      <a:r>
                        <a:rPr sz="1200" b="1" dirty="0">
                          <a:latin typeface="Arial"/>
                          <a:cs typeface="Arial"/>
                        </a:rPr>
                        <a:t>Da</a:t>
                      </a:r>
                      <a:r>
                        <a:rPr sz="1200" b="1" spc="5" dirty="0">
                          <a:latin typeface="Arial"/>
                          <a:cs typeface="Arial"/>
                        </a:rPr>
                        <a:t>t</a:t>
                      </a:r>
                      <a:r>
                        <a:rPr sz="1200" b="1" dirty="0">
                          <a:latin typeface="Arial"/>
                          <a:cs typeface="Arial"/>
                        </a:rPr>
                        <a:t>a</a:t>
                      </a:r>
                      <a:r>
                        <a:rPr sz="1200" b="1" spc="-90" dirty="0">
                          <a:latin typeface="Arial"/>
                          <a:cs typeface="Arial"/>
                        </a:rPr>
                        <a:t> </a:t>
                      </a:r>
                      <a:r>
                        <a:rPr sz="1200" b="1" dirty="0">
                          <a:latin typeface="Arial"/>
                          <a:cs typeface="Arial"/>
                        </a:rPr>
                        <a:t>1</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938276">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r h="402463">
                <a:tc>
                  <a:txBody>
                    <a:bodyPr/>
                    <a:lstStyle/>
                    <a:p>
                      <a:pPr marL="220979">
                        <a:lnSpc>
                          <a:spcPct val="100000"/>
                        </a:lnSpc>
                        <a:spcBef>
                          <a:spcPts val="685"/>
                        </a:spcBef>
                      </a:pPr>
                      <a:r>
                        <a:rPr sz="1200" b="1" dirty="0">
                          <a:latin typeface="Arial"/>
                          <a:cs typeface="Arial"/>
                        </a:rPr>
                        <a:t>Da</a:t>
                      </a:r>
                      <a:r>
                        <a:rPr sz="1200" b="1" spc="5" dirty="0">
                          <a:latin typeface="Arial"/>
                          <a:cs typeface="Arial"/>
                        </a:rPr>
                        <a:t>t</a:t>
                      </a:r>
                      <a:r>
                        <a:rPr sz="1200" b="1" dirty="0">
                          <a:latin typeface="Arial"/>
                          <a:cs typeface="Arial"/>
                        </a:rPr>
                        <a:t>a</a:t>
                      </a:r>
                      <a:r>
                        <a:rPr sz="1200" b="1" spc="-90" dirty="0">
                          <a:latin typeface="Arial"/>
                          <a:cs typeface="Arial"/>
                        </a:rPr>
                        <a:t> </a:t>
                      </a:r>
                      <a:r>
                        <a:rPr sz="1200" b="1" dirty="0">
                          <a:latin typeface="Arial"/>
                          <a:cs typeface="Arial"/>
                        </a:rPr>
                        <a:t>2</a:t>
                      </a:r>
                      <a:endParaRPr sz="1200">
                        <a:latin typeface="Arial"/>
                        <a:cs typeface="Arial"/>
                      </a:endParaRPr>
                    </a:p>
                  </a:txBody>
                  <a:tcPr marL="0" marR="0" marT="8699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4"/>
                  </a:ext>
                </a:extLst>
              </a:tr>
              <a:tr h="665099">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extLst>
                  <a:ext uri="{0D108BD9-81ED-4DB2-BD59-A6C34878D82A}">
                    <a16:rowId xmlns:a16="http://schemas.microsoft.com/office/drawing/2014/main" xmlns="" val="10005"/>
                  </a:ext>
                </a:extLst>
              </a:tr>
            </a:tbl>
          </a:graphicData>
        </a:graphic>
      </p:graphicFrame>
      <p:pic>
        <p:nvPicPr>
          <p:cNvPr id="24" name="object 24"/>
          <p:cNvPicPr/>
          <p:nvPr/>
        </p:nvPicPr>
        <p:blipFill>
          <a:blip r:embed="rId4" cstate="print"/>
          <a:stretch>
            <a:fillRect/>
          </a:stretch>
        </p:blipFill>
        <p:spPr>
          <a:xfrm>
            <a:off x="5813552" y="4224528"/>
            <a:ext cx="942848" cy="655510"/>
          </a:xfrm>
          <a:prstGeom prst="rect">
            <a:avLst/>
          </a:prstGeom>
        </p:spPr>
      </p:pic>
      <p:graphicFrame>
        <p:nvGraphicFramePr>
          <p:cNvPr id="25" name="object 25"/>
          <p:cNvGraphicFramePr>
            <a:graphicFrameLocks noGrp="1"/>
          </p:cNvGraphicFramePr>
          <p:nvPr/>
        </p:nvGraphicFramePr>
        <p:xfrm>
          <a:off x="4300537" y="1712912"/>
          <a:ext cx="1132205" cy="579499"/>
        </p:xfrm>
        <a:graphic>
          <a:graphicData uri="http://schemas.openxmlformats.org/drawingml/2006/table">
            <a:tbl>
              <a:tblPr firstRow="1" bandRow="1">
                <a:tableStyleId>{2D5ABB26-0587-4C30-8999-92F81FD0307C}</a:tableStyleId>
              </a:tblPr>
              <a:tblGrid>
                <a:gridCol w="579755">
                  <a:extLst>
                    <a:ext uri="{9D8B030D-6E8A-4147-A177-3AD203B41FA5}">
                      <a16:colId xmlns:a16="http://schemas.microsoft.com/office/drawing/2014/main" xmlns="" val="20000"/>
                    </a:ext>
                  </a:extLst>
                </a:gridCol>
                <a:gridCol w="552450">
                  <a:extLst>
                    <a:ext uri="{9D8B030D-6E8A-4147-A177-3AD203B41FA5}">
                      <a16:colId xmlns:a16="http://schemas.microsoft.com/office/drawing/2014/main" xmlns="" val="20001"/>
                    </a:ext>
                  </a:extLst>
                </a:gridCol>
              </a:tblGrid>
              <a:tr h="195325">
                <a:tc>
                  <a:txBody>
                    <a:bodyPr/>
                    <a:lstStyle/>
                    <a:p>
                      <a:pPr marR="68580" algn="r">
                        <a:lnSpc>
                          <a:spcPts val="1375"/>
                        </a:lnSpc>
                      </a:pPr>
                      <a:r>
                        <a:rPr sz="1200" b="1" spc="-5" dirty="0">
                          <a:latin typeface="Arial"/>
                          <a:cs typeface="Arial"/>
                        </a:rPr>
                        <a:t>limit</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101600" algn="r">
                        <a:lnSpc>
                          <a:spcPts val="1375"/>
                        </a:lnSpc>
                      </a:pPr>
                      <a:r>
                        <a:rPr sz="1200" b="1" dirty="0">
                          <a:latin typeface="Arial"/>
                          <a:cs typeface="Arial"/>
                        </a:rPr>
                        <a:t>base</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0817">
                <a:tc>
                  <a:txBody>
                    <a:bodyPr/>
                    <a:lstStyle/>
                    <a:p>
                      <a:pPr marR="61594" algn="r">
                        <a:lnSpc>
                          <a:spcPts val="1355"/>
                        </a:lnSpc>
                        <a:spcBef>
                          <a:spcPts val="120"/>
                        </a:spcBef>
                      </a:pPr>
                      <a:r>
                        <a:rPr sz="1200" b="1" dirty="0">
                          <a:latin typeface="Arial"/>
                          <a:cs typeface="Arial"/>
                        </a:rPr>
                        <a:t>25286</a:t>
                      </a:r>
                      <a:endParaRPr sz="1200">
                        <a:latin typeface="Arial"/>
                        <a:cs typeface="Arial"/>
                      </a:endParaRPr>
                    </a:p>
                  </a:txBody>
                  <a:tcPr marL="0" marR="0" marT="1524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R="64135" algn="r">
                        <a:lnSpc>
                          <a:spcPts val="1355"/>
                        </a:lnSpc>
                        <a:spcBef>
                          <a:spcPts val="120"/>
                        </a:spcBef>
                      </a:pPr>
                      <a:r>
                        <a:rPr sz="1200" b="1" dirty="0">
                          <a:latin typeface="Arial"/>
                          <a:cs typeface="Arial"/>
                        </a:rPr>
                        <a:t>43062</a:t>
                      </a:r>
                      <a:endParaRPr sz="1200">
                        <a:latin typeface="Arial"/>
                        <a:cs typeface="Arial"/>
                      </a:endParaRPr>
                    </a:p>
                  </a:txBody>
                  <a:tcPr marL="0" marR="0" marT="15240" marB="0">
                    <a:lnL w="28575">
                      <a:solidFill>
                        <a:srgbClr val="000000"/>
                      </a:solidFill>
                      <a:prstDash val="solid"/>
                    </a:lnL>
                    <a:lnR w="28575">
                      <a:solidFill>
                        <a:srgbClr val="000000"/>
                      </a:solidFill>
                      <a:prstDash val="solid"/>
                    </a:lnR>
                    <a:lnT w="28575">
                      <a:solidFill>
                        <a:srgbClr val="000000"/>
                      </a:solidFill>
                      <a:prstDash val="solid"/>
                    </a:lnT>
                  </a:tcPr>
                </a:tc>
                <a:extLst>
                  <a:ext uri="{0D108BD9-81ED-4DB2-BD59-A6C34878D82A}">
                    <a16:rowId xmlns:a16="http://schemas.microsoft.com/office/drawing/2014/main" xmlns="" val="10001"/>
                  </a:ext>
                </a:extLst>
              </a:tr>
              <a:tr h="183357">
                <a:tc>
                  <a:txBody>
                    <a:bodyPr/>
                    <a:lstStyle/>
                    <a:p>
                      <a:pPr marR="58419" algn="r">
                        <a:lnSpc>
                          <a:spcPts val="1330"/>
                        </a:lnSpc>
                      </a:pPr>
                      <a:r>
                        <a:rPr sz="1200" b="1" spc="-5" dirty="0">
                          <a:latin typeface="Arial"/>
                          <a:cs typeface="Arial"/>
                        </a:rPr>
                        <a:t>4425</a:t>
                      </a:r>
                      <a:endParaRPr sz="1200">
                        <a:latin typeface="Arial"/>
                        <a:cs typeface="Arial"/>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R="60960" algn="r">
                        <a:lnSpc>
                          <a:spcPts val="1330"/>
                        </a:lnSpc>
                      </a:pPr>
                      <a:r>
                        <a:rPr sz="1200" b="1" spc="-5" dirty="0">
                          <a:latin typeface="Arial"/>
                          <a:cs typeface="Arial"/>
                        </a:rPr>
                        <a:t>68348</a:t>
                      </a:r>
                      <a:endParaRPr sz="1200">
                        <a:latin typeface="Arial"/>
                        <a:cs typeface="Arial"/>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26" name="object 26"/>
          <p:cNvSpPr txBox="1"/>
          <p:nvPr/>
        </p:nvSpPr>
        <p:spPr>
          <a:xfrm>
            <a:off x="4176776" y="1950465"/>
            <a:ext cx="110489" cy="385445"/>
          </a:xfrm>
          <a:prstGeom prst="rect">
            <a:avLst/>
          </a:prstGeom>
        </p:spPr>
        <p:txBody>
          <a:bodyPr vert="horz" wrap="square" lIns="0" tIns="12700" rIns="0" bIns="0" rtlCol="0">
            <a:spAutoFit/>
          </a:bodyPr>
          <a:lstStyle/>
          <a:p>
            <a:pPr marL="12700">
              <a:lnSpc>
                <a:spcPts val="1415"/>
              </a:lnSpc>
              <a:spcBef>
                <a:spcPts val="100"/>
              </a:spcBef>
            </a:pPr>
            <a:r>
              <a:rPr sz="1200" b="1" spc="-5" dirty="0">
                <a:latin typeface="Arial"/>
                <a:cs typeface="Arial"/>
              </a:rPr>
              <a:t>0</a:t>
            </a:r>
            <a:endParaRPr sz="1200">
              <a:latin typeface="Arial"/>
              <a:cs typeface="Arial"/>
            </a:endParaRPr>
          </a:p>
          <a:p>
            <a:pPr marL="12700">
              <a:lnSpc>
                <a:spcPts val="1415"/>
              </a:lnSpc>
            </a:pPr>
            <a:r>
              <a:rPr sz="1200" b="1" dirty="0">
                <a:latin typeface="Arial"/>
                <a:cs typeface="Arial"/>
              </a:rPr>
              <a:t>1</a:t>
            </a:r>
            <a:endParaRPr sz="1200">
              <a:latin typeface="Arial"/>
              <a:cs typeface="Arial"/>
            </a:endParaRPr>
          </a:p>
        </p:txBody>
      </p:sp>
      <p:sp>
        <p:nvSpPr>
          <p:cNvPr id="27" name="object 27"/>
          <p:cNvSpPr txBox="1"/>
          <p:nvPr/>
        </p:nvSpPr>
        <p:spPr>
          <a:xfrm>
            <a:off x="4407153" y="2359278"/>
            <a:ext cx="1080135" cy="373380"/>
          </a:xfrm>
          <a:prstGeom prst="rect">
            <a:avLst/>
          </a:prstGeom>
        </p:spPr>
        <p:txBody>
          <a:bodyPr vert="horz" wrap="square" lIns="0" tIns="12700" rIns="0" bIns="0" rtlCol="0">
            <a:spAutoFit/>
          </a:bodyPr>
          <a:lstStyle/>
          <a:p>
            <a:pPr algn="ctr">
              <a:lnSpc>
                <a:spcPts val="1370"/>
              </a:lnSpc>
              <a:spcBef>
                <a:spcPts val="100"/>
              </a:spcBef>
            </a:pPr>
            <a:r>
              <a:rPr sz="1200" b="1" spc="-10" dirty="0">
                <a:latin typeface="Arial"/>
                <a:cs typeface="Arial"/>
              </a:rPr>
              <a:t>S</a:t>
            </a:r>
            <a:r>
              <a:rPr sz="1200" b="1" spc="-5" dirty="0">
                <a:latin typeface="Arial"/>
                <a:cs typeface="Arial"/>
              </a:rPr>
              <a:t>e</a:t>
            </a:r>
            <a:r>
              <a:rPr sz="1200" b="1" spc="5" dirty="0">
                <a:latin typeface="Arial"/>
                <a:cs typeface="Arial"/>
              </a:rPr>
              <a:t>g</a:t>
            </a:r>
            <a:r>
              <a:rPr sz="1200" b="1" spc="-20" dirty="0">
                <a:latin typeface="Arial"/>
                <a:cs typeface="Arial"/>
              </a:rPr>
              <a:t>m</a:t>
            </a:r>
            <a:r>
              <a:rPr sz="1200" b="1" spc="-5" dirty="0">
                <a:latin typeface="Arial"/>
                <a:cs typeface="Arial"/>
              </a:rPr>
              <a:t>e</a:t>
            </a:r>
            <a:r>
              <a:rPr sz="1200" b="1" spc="-15" dirty="0">
                <a:latin typeface="Arial"/>
                <a:cs typeface="Arial"/>
              </a:rPr>
              <a:t>n</a:t>
            </a:r>
            <a:r>
              <a:rPr sz="1200" b="1" dirty="0">
                <a:latin typeface="Arial"/>
                <a:cs typeface="Arial"/>
              </a:rPr>
              <a:t>t</a:t>
            </a:r>
            <a:r>
              <a:rPr sz="1200" b="1" spc="-80" dirty="0">
                <a:latin typeface="Arial"/>
                <a:cs typeface="Arial"/>
              </a:rPr>
              <a:t> </a:t>
            </a:r>
            <a:r>
              <a:rPr sz="1200" b="1" spc="-90" dirty="0">
                <a:latin typeface="Arial"/>
                <a:cs typeface="Arial"/>
              </a:rPr>
              <a:t>T</a:t>
            </a:r>
            <a:r>
              <a:rPr sz="1200" b="1" spc="-25" dirty="0">
                <a:latin typeface="Arial"/>
                <a:cs typeface="Arial"/>
              </a:rPr>
              <a:t>a</a:t>
            </a:r>
            <a:r>
              <a:rPr sz="1200" b="1" spc="-15" dirty="0">
                <a:latin typeface="Arial"/>
                <a:cs typeface="Arial"/>
              </a:rPr>
              <a:t>b</a:t>
            </a:r>
            <a:r>
              <a:rPr sz="1200" b="1" spc="-25" dirty="0">
                <a:latin typeface="Arial"/>
                <a:cs typeface="Arial"/>
              </a:rPr>
              <a:t>l</a:t>
            </a:r>
            <a:r>
              <a:rPr sz="1200" b="1" spc="-5" dirty="0">
                <a:latin typeface="Arial"/>
                <a:cs typeface="Arial"/>
              </a:rPr>
              <a:t>e</a:t>
            </a:r>
            <a:endParaRPr sz="1200">
              <a:latin typeface="Arial"/>
              <a:cs typeface="Arial"/>
            </a:endParaRPr>
          </a:p>
          <a:p>
            <a:pPr marL="12065" algn="ctr">
              <a:lnSpc>
                <a:spcPts val="1370"/>
              </a:lnSpc>
            </a:pPr>
            <a:r>
              <a:rPr sz="1200" b="1" spc="5" dirty="0">
                <a:latin typeface="Arial"/>
                <a:cs typeface="Arial"/>
              </a:rPr>
              <a:t>(</a:t>
            </a:r>
            <a:r>
              <a:rPr sz="1200" b="1" spc="-5" dirty="0">
                <a:latin typeface="Arial"/>
                <a:cs typeface="Arial"/>
              </a:rPr>
              <a:t>U</a:t>
            </a:r>
            <a:r>
              <a:rPr sz="1200" b="1" dirty="0">
                <a:latin typeface="Arial"/>
                <a:cs typeface="Arial"/>
              </a:rPr>
              <a:t>s</a:t>
            </a:r>
            <a:r>
              <a:rPr sz="1200" b="1" spc="5" dirty="0">
                <a:latin typeface="Arial"/>
                <a:cs typeface="Arial"/>
              </a:rPr>
              <a:t>e</a:t>
            </a:r>
            <a:r>
              <a:rPr sz="1200" b="1" dirty="0">
                <a:latin typeface="Arial"/>
                <a:cs typeface="Arial"/>
              </a:rPr>
              <a:t>r</a:t>
            </a:r>
            <a:r>
              <a:rPr sz="1200" b="1" spc="-80" dirty="0">
                <a:latin typeface="Arial"/>
                <a:cs typeface="Arial"/>
              </a:rPr>
              <a:t> </a:t>
            </a:r>
            <a:r>
              <a:rPr sz="1200" b="1" dirty="0">
                <a:latin typeface="Arial"/>
                <a:cs typeface="Arial"/>
              </a:rPr>
              <a:t>1)</a:t>
            </a:r>
            <a:endParaRPr sz="1200">
              <a:latin typeface="Arial"/>
              <a:cs typeface="Arial"/>
            </a:endParaRPr>
          </a:p>
        </p:txBody>
      </p:sp>
      <p:graphicFrame>
        <p:nvGraphicFramePr>
          <p:cNvPr id="28" name="object 28"/>
          <p:cNvGraphicFramePr>
            <a:graphicFrameLocks noGrp="1"/>
          </p:cNvGraphicFramePr>
          <p:nvPr/>
        </p:nvGraphicFramePr>
        <p:xfrm>
          <a:off x="4238688" y="4470336"/>
          <a:ext cx="1117600" cy="582674"/>
        </p:xfrm>
        <a:graphic>
          <a:graphicData uri="http://schemas.openxmlformats.org/drawingml/2006/table">
            <a:tbl>
              <a:tblPr firstRow="1" bandRow="1">
                <a:tableStyleId>{2D5ABB26-0587-4C30-8999-92F81FD0307C}</a:tableStyleId>
              </a:tblPr>
              <a:tblGrid>
                <a:gridCol w="565150">
                  <a:extLst>
                    <a:ext uri="{9D8B030D-6E8A-4147-A177-3AD203B41FA5}">
                      <a16:colId xmlns:a16="http://schemas.microsoft.com/office/drawing/2014/main" xmlns="" val="20000"/>
                    </a:ext>
                  </a:extLst>
                </a:gridCol>
                <a:gridCol w="552450">
                  <a:extLst>
                    <a:ext uri="{9D8B030D-6E8A-4147-A177-3AD203B41FA5}">
                      <a16:colId xmlns:a16="http://schemas.microsoft.com/office/drawing/2014/main" xmlns="" val="20001"/>
                    </a:ext>
                  </a:extLst>
                </a:gridCol>
              </a:tblGrid>
              <a:tr h="196976">
                <a:tc>
                  <a:txBody>
                    <a:bodyPr/>
                    <a:lstStyle/>
                    <a:p>
                      <a:pPr marR="75565" algn="r">
                        <a:lnSpc>
                          <a:spcPts val="1400"/>
                        </a:lnSpc>
                      </a:pPr>
                      <a:r>
                        <a:rPr sz="1200" b="1" spc="-5" dirty="0">
                          <a:latin typeface="Arial"/>
                          <a:cs typeface="Arial"/>
                        </a:rPr>
                        <a:t>limit</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0955" algn="ctr">
                        <a:lnSpc>
                          <a:spcPts val="1400"/>
                        </a:lnSpc>
                      </a:pPr>
                      <a:r>
                        <a:rPr sz="1200" b="1" dirty="0">
                          <a:latin typeface="Arial"/>
                          <a:cs typeface="Arial"/>
                        </a:rPr>
                        <a:t>base</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197546">
                <a:tc>
                  <a:txBody>
                    <a:bodyPr/>
                    <a:lstStyle/>
                    <a:p>
                      <a:pPr marR="62230" algn="r">
                        <a:lnSpc>
                          <a:spcPts val="1405"/>
                        </a:lnSpc>
                        <a:spcBef>
                          <a:spcPts val="45"/>
                        </a:spcBef>
                      </a:pPr>
                      <a:r>
                        <a:rPr sz="1200" b="1" spc="-5" dirty="0">
                          <a:latin typeface="Arial"/>
                          <a:cs typeface="Arial"/>
                        </a:rPr>
                        <a:t>25286</a:t>
                      </a:r>
                      <a:endParaRPr sz="1200">
                        <a:latin typeface="Arial"/>
                        <a:cs typeface="Arial"/>
                      </a:endParaRPr>
                    </a:p>
                  </a:txBody>
                  <a:tcPr marL="0" marR="0" marT="5715"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R="17145" algn="ctr">
                        <a:lnSpc>
                          <a:spcPts val="1405"/>
                        </a:lnSpc>
                        <a:spcBef>
                          <a:spcPts val="45"/>
                        </a:spcBef>
                      </a:pPr>
                      <a:r>
                        <a:rPr sz="1200" b="1" spc="-5" dirty="0">
                          <a:latin typeface="Arial"/>
                          <a:cs typeface="Arial"/>
                        </a:rPr>
                        <a:t>43062</a:t>
                      </a:r>
                      <a:endParaRPr sz="1200">
                        <a:latin typeface="Arial"/>
                        <a:cs typeface="Arial"/>
                      </a:endParaRPr>
                    </a:p>
                  </a:txBody>
                  <a:tcPr marL="0" marR="0" marT="5715" marB="0">
                    <a:lnL w="28575">
                      <a:solidFill>
                        <a:srgbClr val="000000"/>
                      </a:solidFill>
                      <a:prstDash val="solid"/>
                    </a:lnL>
                    <a:lnR w="28575">
                      <a:solidFill>
                        <a:srgbClr val="000000"/>
                      </a:solidFill>
                      <a:prstDash val="solid"/>
                    </a:lnR>
                    <a:lnT w="28575">
                      <a:solidFill>
                        <a:srgbClr val="000000"/>
                      </a:solidFill>
                      <a:prstDash val="solid"/>
                    </a:lnT>
                  </a:tcPr>
                </a:tc>
                <a:extLst>
                  <a:ext uri="{0D108BD9-81ED-4DB2-BD59-A6C34878D82A}">
                    <a16:rowId xmlns:a16="http://schemas.microsoft.com/office/drawing/2014/main" xmlns="" val="10001"/>
                  </a:ext>
                </a:extLst>
              </a:tr>
              <a:tr h="188152">
                <a:tc>
                  <a:txBody>
                    <a:bodyPr/>
                    <a:lstStyle/>
                    <a:p>
                      <a:pPr marR="62230" algn="r">
                        <a:lnSpc>
                          <a:spcPts val="1380"/>
                        </a:lnSpc>
                      </a:pPr>
                      <a:r>
                        <a:rPr sz="1200" b="1" spc="-5" dirty="0">
                          <a:latin typeface="Arial"/>
                          <a:cs typeface="Arial"/>
                        </a:rPr>
                        <a:t>8550</a:t>
                      </a:r>
                      <a:endParaRPr sz="1200">
                        <a:latin typeface="Arial"/>
                        <a:cs typeface="Arial"/>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R="10795" algn="ctr">
                        <a:lnSpc>
                          <a:spcPts val="1380"/>
                        </a:lnSpc>
                      </a:pPr>
                      <a:r>
                        <a:rPr sz="1200" b="1" spc="-5" dirty="0">
                          <a:latin typeface="Arial"/>
                          <a:cs typeface="Arial"/>
                        </a:rPr>
                        <a:t>90003</a:t>
                      </a:r>
                      <a:endParaRPr sz="1200">
                        <a:latin typeface="Arial"/>
                        <a:cs typeface="Arial"/>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29" name="object 29"/>
          <p:cNvSpPr txBox="1"/>
          <p:nvPr/>
        </p:nvSpPr>
        <p:spPr>
          <a:xfrm>
            <a:off x="4099052" y="4700396"/>
            <a:ext cx="110489" cy="385445"/>
          </a:xfrm>
          <a:prstGeom prst="rect">
            <a:avLst/>
          </a:prstGeom>
        </p:spPr>
        <p:txBody>
          <a:bodyPr vert="horz" wrap="square" lIns="0" tIns="12700" rIns="0" bIns="0" rtlCol="0">
            <a:spAutoFit/>
          </a:bodyPr>
          <a:lstStyle/>
          <a:p>
            <a:pPr marL="12700">
              <a:lnSpc>
                <a:spcPts val="1415"/>
              </a:lnSpc>
              <a:spcBef>
                <a:spcPts val="100"/>
              </a:spcBef>
            </a:pPr>
            <a:r>
              <a:rPr sz="1200" b="1" spc="-5" dirty="0">
                <a:latin typeface="Arial"/>
                <a:cs typeface="Arial"/>
              </a:rPr>
              <a:t>0</a:t>
            </a:r>
            <a:endParaRPr sz="1200">
              <a:latin typeface="Arial"/>
              <a:cs typeface="Arial"/>
            </a:endParaRPr>
          </a:p>
          <a:p>
            <a:pPr marL="12700">
              <a:lnSpc>
                <a:spcPts val="1415"/>
              </a:lnSpc>
            </a:pPr>
            <a:r>
              <a:rPr sz="1200" b="1" dirty="0">
                <a:latin typeface="Arial"/>
                <a:cs typeface="Arial"/>
              </a:rPr>
              <a:t>1</a:t>
            </a:r>
            <a:endParaRPr sz="1200">
              <a:latin typeface="Arial"/>
              <a:cs typeface="Arial"/>
            </a:endParaRPr>
          </a:p>
        </p:txBody>
      </p:sp>
      <p:sp>
        <p:nvSpPr>
          <p:cNvPr id="30" name="object 30"/>
          <p:cNvSpPr txBox="1"/>
          <p:nvPr/>
        </p:nvSpPr>
        <p:spPr>
          <a:xfrm>
            <a:off x="4345051" y="5109464"/>
            <a:ext cx="1080135" cy="373380"/>
          </a:xfrm>
          <a:prstGeom prst="rect">
            <a:avLst/>
          </a:prstGeom>
        </p:spPr>
        <p:txBody>
          <a:bodyPr vert="horz" wrap="square" lIns="0" tIns="33019" rIns="0" bIns="0" rtlCol="0">
            <a:spAutoFit/>
          </a:bodyPr>
          <a:lstStyle/>
          <a:p>
            <a:pPr marL="265430" marR="5080" indent="-253365">
              <a:lnSpc>
                <a:spcPts val="1300"/>
              </a:lnSpc>
              <a:spcBef>
                <a:spcPts val="259"/>
              </a:spcBef>
            </a:pPr>
            <a:r>
              <a:rPr sz="1200" b="1" spc="-10" dirty="0">
                <a:latin typeface="Arial"/>
                <a:cs typeface="Arial"/>
              </a:rPr>
              <a:t>S</a:t>
            </a:r>
            <a:r>
              <a:rPr sz="1200" b="1" dirty="0">
                <a:latin typeface="Arial"/>
                <a:cs typeface="Arial"/>
              </a:rPr>
              <a:t>e</a:t>
            </a:r>
            <a:r>
              <a:rPr sz="1200" b="1" spc="10" dirty="0">
                <a:latin typeface="Arial"/>
                <a:cs typeface="Arial"/>
              </a:rPr>
              <a:t>g</a:t>
            </a:r>
            <a:r>
              <a:rPr sz="1200" b="1" spc="-15" dirty="0">
                <a:latin typeface="Arial"/>
                <a:cs typeface="Arial"/>
              </a:rPr>
              <a:t>m</a:t>
            </a:r>
            <a:r>
              <a:rPr sz="1200" b="1" dirty="0">
                <a:latin typeface="Arial"/>
                <a:cs typeface="Arial"/>
              </a:rPr>
              <a:t>e</a:t>
            </a:r>
            <a:r>
              <a:rPr sz="1200" b="1" spc="-15" dirty="0">
                <a:latin typeface="Arial"/>
                <a:cs typeface="Arial"/>
              </a:rPr>
              <a:t>n</a:t>
            </a:r>
            <a:r>
              <a:rPr sz="1200" b="1" dirty="0">
                <a:latin typeface="Arial"/>
                <a:cs typeface="Arial"/>
              </a:rPr>
              <a:t>t</a:t>
            </a:r>
            <a:r>
              <a:rPr sz="1200" b="1" spc="-95" dirty="0">
                <a:latin typeface="Arial"/>
                <a:cs typeface="Arial"/>
              </a:rPr>
              <a:t> </a:t>
            </a:r>
            <a:r>
              <a:rPr sz="1200" b="1" spc="-90" dirty="0">
                <a:latin typeface="Arial"/>
                <a:cs typeface="Arial"/>
              </a:rPr>
              <a:t>T</a:t>
            </a:r>
            <a:r>
              <a:rPr sz="1200" b="1" spc="-25" dirty="0">
                <a:latin typeface="Arial"/>
                <a:cs typeface="Arial"/>
              </a:rPr>
              <a:t>a</a:t>
            </a:r>
            <a:r>
              <a:rPr sz="1200" b="1" spc="-15" dirty="0">
                <a:latin typeface="Arial"/>
                <a:cs typeface="Arial"/>
              </a:rPr>
              <a:t>b</a:t>
            </a:r>
            <a:r>
              <a:rPr sz="1200" b="1" spc="-25" dirty="0">
                <a:latin typeface="Arial"/>
                <a:cs typeface="Arial"/>
              </a:rPr>
              <a:t>l</a:t>
            </a:r>
            <a:r>
              <a:rPr sz="1200" b="1" spc="-5" dirty="0">
                <a:latin typeface="Arial"/>
                <a:cs typeface="Arial"/>
              </a:rPr>
              <a:t>e  </a:t>
            </a:r>
            <a:r>
              <a:rPr sz="1200" b="1" spc="5" dirty="0">
                <a:latin typeface="Arial"/>
                <a:cs typeface="Arial"/>
              </a:rPr>
              <a:t>(</a:t>
            </a:r>
            <a:r>
              <a:rPr sz="1200" b="1" spc="-5" dirty="0">
                <a:latin typeface="Arial"/>
                <a:cs typeface="Arial"/>
              </a:rPr>
              <a:t>Us</a:t>
            </a:r>
            <a:r>
              <a:rPr sz="1200" b="1" dirty="0">
                <a:latin typeface="Arial"/>
                <a:cs typeface="Arial"/>
              </a:rPr>
              <a:t>e</a:t>
            </a:r>
            <a:r>
              <a:rPr sz="1200" b="1" spc="-5" dirty="0">
                <a:latin typeface="Arial"/>
                <a:cs typeface="Arial"/>
              </a:rPr>
              <a:t>r</a:t>
            </a:r>
            <a:r>
              <a:rPr sz="1200" b="1" spc="-80" dirty="0">
                <a:latin typeface="Arial"/>
                <a:cs typeface="Arial"/>
              </a:rPr>
              <a:t> </a:t>
            </a:r>
            <a:r>
              <a:rPr sz="1200" b="1" spc="-5" dirty="0">
                <a:latin typeface="Arial"/>
                <a:cs typeface="Arial"/>
              </a:rPr>
              <a:t>2)</a:t>
            </a:r>
            <a:endParaRPr sz="1200">
              <a:latin typeface="Arial"/>
              <a:cs typeface="Arial"/>
            </a:endParaRPr>
          </a:p>
        </p:txBody>
      </p:sp>
      <p:sp>
        <p:nvSpPr>
          <p:cNvPr id="31" name="object 31"/>
          <p:cNvSpPr txBox="1"/>
          <p:nvPr/>
        </p:nvSpPr>
        <p:spPr>
          <a:xfrm>
            <a:off x="5766942" y="4906771"/>
            <a:ext cx="125666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P</a:t>
            </a:r>
            <a:r>
              <a:rPr sz="1200" b="1" spc="-15" dirty="0">
                <a:latin typeface="Arial"/>
                <a:cs typeface="Arial"/>
              </a:rPr>
              <a:t>h</a:t>
            </a:r>
            <a:r>
              <a:rPr sz="1200" b="1" spc="-25" dirty="0">
                <a:latin typeface="Arial"/>
                <a:cs typeface="Arial"/>
              </a:rPr>
              <a:t>y</a:t>
            </a:r>
            <a:r>
              <a:rPr sz="1200" b="1" spc="-5" dirty="0">
                <a:latin typeface="Arial"/>
                <a:cs typeface="Arial"/>
              </a:rPr>
              <a:t>si</a:t>
            </a:r>
            <a:r>
              <a:rPr sz="1200" b="1" dirty="0">
                <a:latin typeface="Arial"/>
                <a:cs typeface="Arial"/>
              </a:rPr>
              <a:t>c</a:t>
            </a:r>
            <a:r>
              <a:rPr sz="1200" b="1" spc="-5" dirty="0">
                <a:latin typeface="Arial"/>
                <a:cs typeface="Arial"/>
              </a:rPr>
              <a:t>a</a:t>
            </a:r>
            <a:r>
              <a:rPr sz="1200" b="1" dirty="0">
                <a:latin typeface="Arial"/>
                <a:cs typeface="Arial"/>
              </a:rPr>
              <a:t>l</a:t>
            </a:r>
            <a:r>
              <a:rPr sz="1200" b="1" spc="-65" dirty="0">
                <a:latin typeface="Arial"/>
                <a:cs typeface="Arial"/>
              </a:rPr>
              <a:t> </a:t>
            </a:r>
            <a:r>
              <a:rPr sz="1200" b="1" spc="-20" dirty="0">
                <a:latin typeface="Arial"/>
                <a:cs typeface="Arial"/>
              </a:rPr>
              <a:t>M</a:t>
            </a:r>
            <a:r>
              <a:rPr sz="1200" b="1" spc="-5" dirty="0">
                <a:latin typeface="Arial"/>
                <a:cs typeface="Arial"/>
              </a:rPr>
              <a:t>e</a:t>
            </a:r>
            <a:r>
              <a:rPr sz="1200" b="1" spc="-20" dirty="0">
                <a:latin typeface="Arial"/>
                <a:cs typeface="Arial"/>
              </a:rPr>
              <a:t>m</a:t>
            </a:r>
            <a:r>
              <a:rPr sz="1200" b="1" spc="5" dirty="0">
                <a:latin typeface="Arial"/>
                <a:cs typeface="Arial"/>
              </a:rPr>
              <a:t>o</a:t>
            </a:r>
            <a:r>
              <a:rPr sz="1200" b="1" spc="-20" dirty="0">
                <a:latin typeface="Arial"/>
                <a:cs typeface="Arial"/>
              </a:rPr>
              <a:t>r</a:t>
            </a:r>
            <a:r>
              <a:rPr sz="1200" b="1" spc="-5" dirty="0">
                <a:latin typeface="Arial"/>
                <a:cs typeface="Arial"/>
              </a:rPr>
              <a:t>y</a:t>
            </a:r>
            <a:endParaRPr sz="1200">
              <a:latin typeface="Arial"/>
              <a:cs typeface="Arial"/>
            </a:endParaRPr>
          </a:p>
        </p:txBody>
      </p:sp>
      <p:sp>
        <p:nvSpPr>
          <p:cNvPr id="32" name="object 32"/>
          <p:cNvSpPr txBox="1"/>
          <p:nvPr/>
        </p:nvSpPr>
        <p:spPr>
          <a:xfrm>
            <a:off x="4368800" y="1270"/>
            <a:ext cx="4672965" cy="238125"/>
          </a:xfrm>
          <a:prstGeom prst="rect">
            <a:avLst/>
          </a:prstGeom>
        </p:spPr>
        <p:txBody>
          <a:bodyPr vert="horz" wrap="square" lIns="0" tIns="11430" rIns="0" bIns="0" rtlCol="0">
            <a:spAutoFit/>
          </a:bodyPr>
          <a:lstStyle/>
          <a:p>
            <a:pPr marL="12700">
              <a:lnSpc>
                <a:spcPct val="100000"/>
              </a:lnSpc>
              <a:spcBef>
                <a:spcPts val="90"/>
              </a:spcBef>
              <a:tabLst>
                <a:tab pos="2009775" algn="l"/>
              </a:tabLst>
            </a:pPr>
            <a:r>
              <a:rPr sz="2100" b="1" spc="-15" baseline="1984" dirty="0">
                <a:latin typeface="Arial"/>
                <a:cs typeface="Arial"/>
              </a:rPr>
              <a:t>29	</a:t>
            </a:r>
            <a:r>
              <a:rPr sz="1400" b="1" i="1" spc="-10" dirty="0">
                <a:latin typeface="Arial"/>
                <a:cs typeface="Arial"/>
              </a:rPr>
              <a:t>Memory</a:t>
            </a:r>
            <a:r>
              <a:rPr sz="1400" b="1" i="1" spc="-70" dirty="0">
                <a:latin typeface="Arial"/>
                <a:cs typeface="Arial"/>
              </a:rPr>
              <a:t> </a:t>
            </a:r>
            <a:r>
              <a:rPr sz="1400" b="1" i="1" spc="-10" dirty="0">
                <a:latin typeface="Arial"/>
                <a:cs typeface="Arial"/>
              </a:rPr>
              <a:t>Management</a:t>
            </a:r>
            <a:r>
              <a:rPr sz="1400" b="1" i="1" spc="-65" dirty="0">
                <a:latin typeface="Arial"/>
                <a:cs typeface="Arial"/>
              </a:rPr>
              <a:t> </a:t>
            </a:r>
            <a:r>
              <a:rPr sz="1400" b="1" i="1" spc="-10" dirty="0">
                <a:latin typeface="Arial"/>
                <a:cs typeface="Arial"/>
              </a:rPr>
              <a:t>Hardware</a:t>
            </a:r>
            <a:endParaRPr sz="14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5" name="object 5"/>
          <p:cNvSpPr/>
          <p:nvPr/>
        </p:nvSpPr>
        <p:spPr>
          <a:xfrm>
            <a:off x="105410" y="251079"/>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2356485" y="306451"/>
            <a:ext cx="4408170" cy="391160"/>
          </a:xfrm>
          <a:prstGeom prst="rect">
            <a:avLst/>
          </a:prstGeom>
        </p:spPr>
        <p:txBody>
          <a:bodyPr vert="horz" wrap="square" lIns="0" tIns="12700" rIns="0" bIns="0" rtlCol="0">
            <a:spAutoFit/>
          </a:bodyPr>
          <a:lstStyle/>
          <a:p>
            <a:pPr marL="12700">
              <a:lnSpc>
                <a:spcPct val="100000"/>
              </a:lnSpc>
              <a:spcBef>
                <a:spcPts val="100"/>
              </a:spcBef>
              <a:tabLst>
                <a:tab pos="2113280" algn="l"/>
                <a:tab pos="3143885" algn="l"/>
              </a:tabLst>
            </a:pPr>
            <a:r>
              <a:rPr u="sng" spc="5" dirty="0"/>
              <a:t>S</a:t>
            </a:r>
            <a:r>
              <a:rPr u="sng" spc="10" dirty="0"/>
              <a:t>E</a:t>
            </a:r>
            <a:r>
              <a:rPr u="sng" spc="5" dirty="0"/>
              <a:t>G</a:t>
            </a:r>
            <a:r>
              <a:rPr u="sng" spc="-10" dirty="0"/>
              <a:t>M</a:t>
            </a:r>
            <a:r>
              <a:rPr u="sng" spc="5" dirty="0"/>
              <a:t>E</a:t>
            </a:r>
            <a:r>
              <a:rPr u="sng" spc="-35" dirty="0"/>
              <a:t>N</a:t>
            </a:r>
            <a:r>
              <a:rPr u="sng" spc="-5" dirty="0"/>
              <a:t>T</a:t>
            </a:r>
            <a:r>
              <a:rPr u="sng" spc="5" dirty="0"/>
              <a:t>E</a:t>
            </a:r>
            <a:r>
              <a:rPr u="sng" spc="-5" dirty="0"/>
              <a:t>D</a:t>
            </a:r>
            <a:r>
              <a:rPr u="sng" dirty="0"/>
              <a:t>	</a:t>
            </a:r>
            <a:r>
              <a:rPr u="sng" spc="-20" dirty="0"/>
              <a:t>P</a:t>
            </a:r>
            <a:r>
              <a:rPr u="sng" spc="-85" dirty="0"/>
              <a:t>A</a:t>
            </a:r>
            <a:r>
              <a:rPr u="sng" dirty="0"/>
              <a:t>GE	</a:t>
            </a:r>
            <a:r>
              <a:rPr u="sng" spc="5" dirty="0"/>
              <a:t>S</a:t>
            </a:r>
            <a:r>
              <a:rPr u="sng" spc="-20" dirty="0"/>
              <a:t>Y</a:t>
            </a:r>
            <a:r>
              <a:rPr u="sng" spc="5" dirty="0"/>
              <a:t>S</a:t>
            </a:r>
            <a:r>
              <a:rPr u="sng" dirty="0"/>
              <a:t>T</a:t>
            </a:r>
            <a:r>
              <a:rPr u="sng" spc="-20" dirty="0"/>
              <a:t>E</a:t>
            </a:r>
            <a:r>
              <a:rPr u="sng" dirty="0"/>
              <a:t>M</a:t>
            </a:r>
          </a:p>
        </p:txBody>
      </p:sp>
      <p:sp>
        <p:nvSpPr>
          <p:cNvPr id="7" name="object 7"/>
          <p:cNvSpPr txBox="1"/>
          <p:nvPr/>
        </p:nvSpPr>
        <p:spPr>
          <a:xfrm>
            <a:off x="1194816" y="1627632"/>
            <a:ext cx="1195070" cy="274320"/>
          </a:xfrm>
          <a:prstGeom prst="rect">
            <a:avLst/>
          </a:prstGeom>
          <a:ln w="24384">
            <a:solidFill>
              <a:srgbClr val="000000"/>
            </a:solidFill>
          </a:ln>
        </p:spPr>
        <p:txBody>
          <a:bodyPr vert="horz" wrap="square" lIns="0" tIns="15875" rIns="0" bIns="0" rtlCol="0">
            <a:spAutoFit/>
          </a:bodyPr>
          <a:lstStyle/>
          <a:p>
            <a:pPr marL="223520">
              <a:lnSpc>
                <a:spcPct val="100000"/>
              </a:lnSpc>
              <a:spcBef>
                <a:spcPts val="125"/>
              </a:spcBef>
            </a:pPr>
            <a:r>
              <a:rPr sz="1200" b="1" spc="-10" dirty="0">
                <a:latin typeface="Arial"/>
                <a:cs typeface="Arial"/>
              </a:rPr>
              <a:t>Segment</a:t>
            </a:r>
            <a:endParaRPr sz="1200">
              <a:latin typeface="Arial"/>
              <a:cs typeface="Arial"/>
            </a:endParaRPr>
          </a:p>
        </p:txBody>
      </p:sp>
      <p:sp>
        <p:nvSpPr>
          <p:cNvPr id="8" name="object 8"/>
          <p:cNvSpPr txBox="1"/>
          <p:nvPr/>
        </p:nvSpPr>
        <p:spPr>
          <a:xfrm>
            <a:off x="2389632" y="1627632"/>
            <a:ext cx="1268095" cy="274320"/>
          </a:xfrm>
          <a:prstGeom prst="rect">
            <a:avLst/>
          </a:prstGeom>
          <a:ln w="24383">
            <a:solidFill>
              <a:srgbClr val="000000"/>
            </a:solidFill>
          </a:ln>
        </p:spPr>
        <p:txBody>
          <a:bodyPr vert="horz" wrap="square" lIns="0" tIns="15875" rIns="0" bIns="0" rtlCol="0">
            <a:spAutoFit/>
          </a:bodyPr>
          <a:lstStyle/>
          <a:p>
            <a:pPr marL="3175" algn="ctr">
              <a:lnSpc>
                <a:spcPct val="100000"/>
              </a:lnSpc>
              <a:spcBef>
                <a:spcPts val="125"/>
              </a:spcBef>
            </a:pPr>
            <a:r>
              <a:rPr sz="1200" b="1" spc="-5" dirty="0">
                <a:latin typeface="Arial"/>
                <a:cs typeface="Arial"/>
              </a:rPr>
              <a:t>Page</a:t>
            </a:r>
            <a:endParaRPr sz="1200">
              <a:latin typeface="Arial"/>
              <a:cs typeface="Arial"/>
            </a:endParaRPr>
          </a:p>
        </p:txBody>
      </p:sp>
      <p:sp>
        <p:nvSpPr>
          <p:cNvPr id="9" name="object 9"/>
          <p:cNvSpPr txBox="1"/>
          <p:nvPr/>
        </p:nvSpPr>
        <p:spPr>
          <a:xfrm>
            <a:off x="3657600" y="1627632"/>
            <a:ext cx="1247140" cy="274320"/>
          </a:xfrm>
          <a:prstGeom prst="rect">
            <a:avLst/>
          </a:prstGeom>
          <a:ln w="24383">
            <a:solidFill>
              <a:srgbClr val="000000"/>
            </a:solidFill>
          </a:ln>
        </p:spPr>
        <p:txBody>
          <a:bodyPr vert="horz" wrap="square" lIns="0" tIns="15875" rIns="0" bIns="0" rtlCol="0">
            <a:spAutoFit/>
          </a:bodyPr>
          <a:lstStyle/>
          <a:p>
            <a:pPr marL="455295">
              <a:lnSpc>
                <a:spcPct val="100000"/>
              </a:lnSpc>
              <a:spcBef>
                <a:spcPts val="125"/>
              </a:spcBef>
            </a:pPr>
            <a:r>
              <a:rPr sz="1200" b="1" spc="-10" dirty="0">
                <a:latin typeface="Arial"/>
                <a:cs typeface="Arial"/>
              </a:rPr>
              <a:t>Word</a:t>
            </a:r>
            <a:endParaRPr sz="1200">
              <a:latin typeface="Arial"/>
              <a:cs typeface="Arial"/>
            </a:endParaRPr>
          </a:p>
        </p:txBody>
      </p:sp>
      <p:sp>
        <p:nvSpPr>
          <p:cNvPr id="10" name="object 10"/>
          <p:cNvSpPr txBox="1"/>
          <p:nvPr/>
        </p:nvSpPr>
        <p:spPr>
          <a:xfrm>
            <a:off x="1707007" y="2487295"/>
            <a:ext cx="105791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S</a:t>
            </a:r>
            <a:r>
              <a:rPr sz="1200" b="1" dirty="0">
                <a:latin typeface="Arial"/>
                <a:cs typeface="Arial"/>
              </a:rPr>
              <a:t>e</a:t>
            </a:r>
            <a:r>
              <a:rPr sz="1200" b="1" spc="10" dirty="0">
                <a:latin typeface="Arial"/>
                <a:cs typeface="Arial"/>
              </a:rPr>
              <a:t>g</a:t>
            </a:r>
            <a:r>
              <a:rPr sz="1200" b="1" spc="-15" dirty="0">
                <a:latin typeface="Arial"/>
                <a:cs typeface="Arial"/>
              </a:rPr>
              <a:t>m</a:t>
            </a:r>
            <a:r>
              <a:rPr sz="1200" b="1" dirty="0">
                <a:latin typeface="Arial"/>
                <a:cs typeface="Arial"/>
              </a:rPr>
              <a:t>e</a:t>
            </a:r>
            <a:r>
              <a:rPr sz="1200" b="1" spc="-15" dirty="0">
                <a:latin typeface="Arial"/>
                <a:cs typeface="Arial"/>
              </a:rPr>
              <a:t>n</a:t>
            </a:r>
            <a:r>
              <a:rPr sz="1200" b="1" dirty="0">
                <a:latin typeface="Arial"/>
                <a:cs typeface="Arial"/>
              </a:rPr>
              <a:t>t</a:t>
            </a:r>
            <a:r>
              <a:rPr sz="1200" b="1" spc="-95" dirty="0">
                <a:latin typeface="Arial"/>
                <a:cs typeface="Arial"/>
              </a:rPr>
              <a:t> </a:t>
            </a:r>
            <a:r>
              <a:rPr sz="1200" b="1" spc="5" dirty="0">
                <a:latin typeface="Arial"/>
                <a:cs typeface="Arial"/>
              </a:rPr>
              <a:t>t</a:t>
            </a:r>
            <a:r>
              <a:rPr sz="1200" b="1" spc="-5" dirty="0">
                <a:latin typeface="Arial"/>
                <a:cs typeface="Arial"/>
              </a:rPr>
              <a:t>a</a:t>
            </a:r>
            <a:r>
              <a:rPr sz="1200" b="1" spc="5" dirty="0">
                <a:latin typeface="Arial"/>
                <a:cs typeface="Arial"/>
              </a:rPr>
              <a:t>b</a:t>
            </a:r>
            <a:r>
              <a:rPr sz="1200" b="1" spc="-5" dirty="0">
                <a:latin typeface="Arial"/>
                <a:cs typeface="Arial"/>
              </a:rPr>
              <a:t>le</a:t>
            </a:r>
            <a:endParaRPr sz="1200">
              <a:latin typeface="Arial"/>
              <a:cs typeface="Arial"/>
            </a:endParaRPr>
          </a:p>
        </p:txBody>
      </p:sp>
      <p:sp>
        <p:nvSpPr>
          <p:cNvPr id="11" name="object 11"/>
          <p:cNvSpPr/>
          <p:nvPr/>
        </p:nvSpPr>
        <p:spPr>
          <a:xfrm>
            <a:off x="1792223" y="2715767"/>
            <a:ext cx="948055" cy="1459865"/>
          </a:xfrm>
          <a:custGeom>
            <a:avLst/>
            <a:gdLst/>
            <a:ahLst/>
            <a:cxnLst/>
            <a:rect l="l" t="t" r="r" b="b"/>
            <a:pathLst>
              <a:path w="948055" h="1459864">
                <a:moveTo>
                  <a:pt x="0" y="1459610"/>
                </a:moveTo>
                <a:lnTo>
                  <a:pt x="947927" y="1459610"/>
                </a:lnTo>
                <a:lnTo>
                  <a:pt x="947927" y="0"/>
                </a:lnTo>
                <a:lnTo>
                  <a:pt x="0" y="0"/>
                </a:lnTo>
                <a:lnTo>
                  <a:pt x="0" y="1459610"/>
                </a:lnTo>
                <a:close/>
              </a:path>
              <a:path w="948055" h="1459864">
                <a:moveTo>
                  <a:pt x="0" y="377951"/>
                </a:moveTo>
                <a:lnTo>
                  <a:pt x="947927" y="378078"/>
                </a:lnTo>
              </a:path>
              <a:path w="948055" h="1459864">
                <a:moveTo>
                  <a:pt x="0" y="615441"/>
                </a:moveTo>
                <a:lnTo>
                  <a:pt x="947927" y="615441"/>
                </a:lnTo>
              </a:path>
            </a:pathLst>
          </a:custGeom>
          <a:ln w="24384">
            <a:solidFill>
              <a:srgbClr val="000000"/>
            </a:solidFill>
          </a:ln>
        </p:spPr>
        <p:txBody>
          <a:bodyPr wrap="square" lIns="0" tIns="0" rIns="0" bIns="0" rtlCol="0"/>
          <a:lstStyle/>
          <a:p>
            <a:endParaRPr/>
          </a:p>
        </p:txBody>
      </p:sp>
      <p:sp>
        <p:nvSpPr>
          <p:cNvPr id="12" name="object 12"/>
          <p:cNvSpPr txBox="1"/>
          <p:nvPr/>
        </p:nvSpPr>
        <p:spPr>
          <a:xfrm>
            <a:off x="4018026" y="2487295"/>
            <a:ext cx="78041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P</a:t>
            </a:r>
            <a:r>
              <a:rPr sz="1200" b="1" spc="-5" dirty="0">
                <a:latin typeface="Arial"/>
                <a:cs typeface="Arial"/>
              </a:rPr>
              <a:t>a</a:t>
            </a:r>
            <a:r>
              <a:rPr sz="1200" b="1" spc="5" dirty="0">
                <a:latin typeface="Arial"/>
                <a:cs typeface="Arial"/>
              </a:rPr>
              <a:t>g</a:t>
            </a:r>
            <a:r>
              <a:rPr sz="1200" b="1" spc="-5" dirty="0">
                <a:latin typeface="Arial"/>
                <a:cs typeface="Arial"/>
              </a:rPr>
              <a:t>e</a:t>
            </a:r>
            <a:r>
              <a:rPr sz="1200" b="1" spc="-90" dirty="0">
                <a:latin typeface="Arial"/>
                <a:cs typeface="Arial"/>
              </a:rPr>
              <a:t> </a:t>
            </a:r>
            <a:r>
              <a:rPr sz="1200" b="1" spc="5" dirty="0">
                <a:latin typeface="Arial"/>
                <a:cs typeface="Arial"/>
              </a:rPr>
              <a:t>t</a:t>
            </a:r>
            <a:r>
              <a:rPr sz="1200" b="1" spc="-5" dirty="0">
                <a:latin typeface="Arial"/>
                <a:cs typeface="Arial"/>
              </a:rPr>
              <a:t>a</a:t>
            </a:r>
            <a:r>
              <a:rPr sz="1200" b="1" spc="5" dirty="0">
                <a:latin typeface="Arial"/>
                <a:cs typeface="Arial"/>
              </a:rPr>
              <a:t>b</a:t>
            </a:r>
            <a:r>
              <a:rPr sz="1200" b="1" spc="-5" dirty="0">
                <a:latin typeface="Arial"/>
                <a:cs typeface="Arial"/>
              </a:rPr>
              <a:t>le</a:t>
            </a:r>
            <a:endParaRPr sz="1200">
              <a:latin typeface="Arial"/>
              <a:cs typeface="Arial"/>
            </a:endParaRPr>
          </a:p>
        </p:txBody>
      </p:sp>
      <p:grpSp>
        <p:nvGrpSpPr>
          <p:cNvPr id="13" name="object 13"/>
          <p:cNvGrpSpPr/>
          <p:nvPr/>
        </p:nvGrpSpPr>
        <p:grpSpPr>
          <a:xfrm>
            <a:off x="1475041" y="1892617"/>
            <a:ext cx="3444875" cy="2295525"/>
            <a:chOff x="1475041" y="1892617"/>
            <a:chExt cx="3444875" cy="2295525"/>
          </a:xfrm>
        </p:grpSpPr>
        <p:sp>
          <p:nvSpPr>
            <p:cNvPr id="14" name="object 14"/>
            <p:cNvSpPr/>
            <p:nvPr/>
          </p:nvSpPr>
          <p:spPr>
            <a:xfrm>
              <a:off x="3968496" y="2715767"/>
              <a:ext cx="938530" cy="1459865"/>
            </a:xfrm>
            <a:custGeom>
              <a:avLst/>
              <a:gdLst/>
              <a:ahLst/>
              <a:cxnLst/>
              <a:rect l="l" t="t" r="r" b="b"/>
              <a:pathLst>
                <a:path w="938529" h="1459864">
                  <a:moveTo>
                    <a:pt x="0" y="1459610"/>
                  </a:moveTo>
                  <a:lnTo>
                    <a:pt x="938466" y="1459610"/>
                  </a:lnTo>
                  <a:lnTo>
                    <a:pt x="938466" y="0"/>
                  </a:lnTo>
                  <a:lnTo>
                    <a:pt x="0" y="0"/>
                  </a:lnTo>
                  <a:lnTo>
                    <a:pt x="0" y="1459610"/>
                  </a:lnTo>
                  <a:close/>
                </a:path>
                <a:path w="938529" h="1459864">
                  <a:moveTo>
                    <a:pt x="0" y="1094231"/>
                  </a:moveTo>
                  <a:lnTo>
                    <a:pt x="938402" y="1094231"/>
                  </a:lnTo>
                </a:path>
                <a:path w="938529" h="1459864">
                  <a:moveTo>
                    <a:pt x="0" y="1331721"/>
                  </a:moveTo>
                  <a:lnTo>
                    <a:pt x="938402" y="1331721"/>
                  </a:lnTo>
                </a:path>
              </a:pathLst>
            </a:custGeom>
            <a:ln w="24384">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1658111" y="3194303"/>
              <a:ext cx="128016" cy="106679"/>
            </a:xfrm>
            <a:prstGeom prst="rect">
              <a:avLst/>
            </a:prstGeom>
          </p:spPr>
        </p:pic>
        <p:sp>
          <p:nvSpPr>
            <p:cNvPr id="16" name="object 16"/>
            <p:cNvSpPr/>
            <p:nvPr/>
          </p:nvSpPr>
          <p:spPr>
            <a:xfrm>
              <a:off x="1487423" y="1917191"/>
              <a:ext cx="1582420" cy="1344295"/>
            </a:xfrm>
            <a:custGeom>
              <a:avLst/>
              <a:gdLst/>
              <a:ahLst/>
              <a:cxnLst/>
              <a:rect l="l" t="t" r="r" b="b"/>
              <a:pathLst>
                <a:path w="1582420" h="1344295">
                  <a:moveTo>
                    <a:pt x="182880" y="1337945"/>
                  </a:moveTo>
                  <a:lnTo>
                    <a:pt x="0" y="1337945"/>
                  </a:lnTo>
                  <a:lnTo>
                    <a:pt x="0" y="0"/>
                  </a:lnTo>
                </a:path>
                <a:path w="1582420" h="1344295">
                  <a:moveTo>
                    <a:pt x="1581912" y="1344168"/>
                  </a:moveTo>
                  <a:lnTo>
                    <a:pt x="804671" y="1344168"/>
                  </a:lnTo>
                </a:path>
              </a:pathLst>
            </a:custGeom>
            <a:ln w="24384">
              <a:solidFill>
                <a:srgbClr val="000000"/>
              </a:solidFill>
            </a:ln>
          </p:spPr>
          <p:txBody>
            <a:bodyPr wrap="square" lIns="0" tIns="0" rIns="0" bIns="0" rtlCol="0"/>
            <a:lstStyle/>
            <a:p>
              <a:endParaRPr/>
            </a:p>
          </p:txBody>
        </p:sp>
        <p:sp>
          <p:nvSpPr>
            <p:cNvPr id="17" name="object 17"/>
            <p:cNvSpPr/>
            <p:nvPr/>
          </p:nvSpPr>
          <p:spPr>
            <a:xfrm>
              <a:off x="3014471" y="3435095"/>
              <a:ext cx="100965" cy="128270"/>
            </a:xfrm>
            <a:custGeom>
              <a:avLst/>
              <a:gdLst/>
              <a:ahLst/>
              <a:cxnLst/>
              <a:rect l="l" t="t" r="r" b="b"/>
              <a:pathLst>
                <a:path w="100964" h="128270">
                  <a:moveTo>
                    <a:pt x="51053" y="0"/>
                  </a:moveTo>
                  <a:lnTo>
                    <a:pt x="37845" y="762"/>
                  </a:lnTo>
                  <a:lnTo>
                    <a:pt x="25018" y="2793"/>
                  </a:lnTo>
                  <a:lnTo>
                    <a:pt x="12318" y="6223"/>
                  </a:lnTo>
                  <a:lnTo>
                    <a:pt x="0" y="10921"/>
                  </a:lnTo>
                  <a:lnTo>
                    <a:pt x="51053" y="127762"/>
                  </a:lnTo>
                  <a:lnTo>
                    <a:pt x="100583" y="10287"/>
                  </a:lnTo>
                  <a:lnTo>
                    <a:pt x="88645" y="5841"/>
                  </a:lnTo>
                  <a:lnTo>
                    <a:pt x="76326" y="2666"/>
                  </a:lnTo>
                  <a:lnTo>
                    <a:pt x="63753" y="634"/>
                  </a:lnTo>
                  <a:lnTo>
                    <a:pt x="51053" y="0"/>
                  </a:lnTo>
                  <a:close/>
                </a:path>
              </a:pathLst>
            </a:custGeom>
            <a:solidFill>
              <a:srgbClr val="000000"/>
            </a:solidFill>
          </p:spPr>
          <p:txBody>
            <a:bodyPr wrap="square" lIns="0" tIns="0" rIns="0" bIns="0" rtlCol="0"/>
            <a:lstStyle/>
            <a:p>
              <a:endParaRPr/>
            </a:p>
          </p:txBody>
        </p:sp>
        <p:sp>
          <p:nvSpPr>
            <p:cNvPr id="18" name="object 18"/>
            <p:cNvSpPr/>
            <p:nvPr/>
          </p:nvSpPr>
          <p:spPr>
            <a:xfrm>
              <a:off x="3063239" y="3267455"/>
              <a:ext cx="0" cy="180340"/>
            </a:xfrm>
            <a:custGeom>
              <a:avLst/>
              <a:gdLst/>
              <a:ahLst/>
              <a:cxnLst/>
              <a:rect l="l" t="t" r="r" b="b"/>
              <a:pathLst>
                <a:path h="180339">
                  <a:moveTo>
                    <a:pt x="0" y="0"/>
                  </a:moveTo>
                  <a:lnTo>
                    <a:pt x="0" y="179832"/>
                  </a:lnTo>
                </a:path>
              </a:pathLst>
            </a:custGeom>
            <a:ln w="24384">
              <a:solidFill>
                <a:srgbClr val="000000"/>
              </a:solidFill>
            </a:ln>
          </p:spPr>
          <p:txBody>
            <a:bodyPr wrap="square" lIns="0" tIns="0" rIns="0" bIns="0" rtlCol="0"/>
            <a:lstStyle/>
            <a:p>
              <a:endParaRPr/>
            </a:p>
          </p:txBody>
        </p:sp>
        <p:pic>
          <p:nvPicPr>
            <p:cNvPr id="19" name="object 19"/>
            <p:cNvPicPr/>
            <p:nvPr/>
          </p:nvPicPr>
          <p:blipFill>
            <a:blip r:embed="rId3" cstate="print"/>
            <a:stretch>
              <a:fillRect/>
            </a:stretch>
          </p:blipFill>
          <p:spPr>
            <a:xfrm>
              <a:off x="3240024" y="3435095"/>
              <a:ext cx="100584" cy="128015"/>
            </a:xfrm>
            <a:prstGeom prst="rect">
              <a:avLst/>
            </a:prstGeom>
          </p:spPr>
        </p:pic>
        <p:sp>
          <p:nvSpPr>
            <p:cNvPr id="20" name="object 20"/>
            <p:cNvSpPr/>
            <p:nvPr/>
          </p:nvSpPr>
          <p:spPr>
            <a:xfrm>
              <a:off x="3288791" y="1904999"/>
              <a:ext cx="0" cy="1542415"/>
            </a:xfrm>
            <a:custGeom>
              <a:avLst/>
              <a:gdLst/>
              <a:ahLst/>
              <a:cxnLst/>
              <a:rect l="l" t="t" r="r" b="b"/>
              <a:pathLst>
                <a:path h="1542414">
                  <a:moveTo>
                    <a:pt x="0" y="0"/>
                  </a:moveTo>
                  <a:lnTo>
                    <a:pt x="0" y="1541907"/>
                  </a:lnTo>
                </a:path>
              </a:pathLst>
            </a:custGeom>
            <a:ln w="24384">
              <a:solidFill>
                <a:srgbClr val="000000"/>
              </a:solidFill>
            </a:ln>
          </p:spPr>
          <p:txBody>
            <a:bodyPr wrap="square" lIns="0" tIns="0" rIns="0" bIns="0" rtlCol="0"/>
            <a:lstStyle/>
            <a:p>
              <a:endParaRPr/>
            </a:p>
          </p:txBody>
        </p:sp>
      </p:grpSp>
      <p:sp>
        <p:nvSpPr>
          <p:cNvPr id="21" name="object 21"/>
          <p:cNvSpPr txBox="1"/>
          <p:nvPr/>
        </p:nvSpPr>
        <p:spPr>
          <a:xfrm>
            <a:off x="2910839" y="3584447"/>
            <a:ext cx="502920" cy="207645"/>
          </a:xfrm>
          <a:prstGeom prst="rect">
            <a:avLst/>
          </a:prstGeom>
          <a:ln w="24383">
            <a:solidFill>
              <a:srgbClr val="000000"/>
            </a:solidFill>
          </a:ln>
        </p:spPr>
        <p:txBody>
          <a:bodyPr vert="horz" wrap="square" lIns="0" tIns="17780" rIns="0" bIns="0" rtlCol="0">
            <a:spAutoFit/>
          </a:bodyPr>
          <a:lstStyle/>
          <a:p>
            <a:pPr marL="58419" algn="ctr">
              <a:lnSpc>
                <a:spcPct val="100000"/>
              </a:lnSpc>
              <a:spcBef>
                <a:spcPts val="140"/>
              </a:spcBef>
            </a:pPr>
            <a:r>
              <a:rPr sz="1200" b="1" dirty="0">
                <a:latin typeface="Arial"/>
                <a:cs typeface="Arial"/>
              </a:rPr>
              <a:t>+</a:t>
            </a:r>
            <a:endParaRPr sz="1200">
              <a:latin typeface="Arial"/>
              <a:cs typeface="Arial"/>
            </a:endParaRPr>
          </a:p>
        </p:txBody>
      </p:sp>
      <p:grpSp>
        <p:nvGrpSpPr>
          <p:cNvPr id="22" name="object 22"/>
          <p:cNvGrpSpPr/>
          <p:nvPr/>
        </p:nvGrpSpPr>
        <p:grpSpPr>
          <a:xfrm>
            <a:off x="3197161" y="3788473"/>
            <a:ext cx="2161540" cy="713740"/>
            <a:chOff x="3197161" y="3788473"/>
            <a:chExt cx="2161540" cy="713740"/>
          </a:xfrm>
        </p:grpSpPr>
        <p:sp>
          <p:nvSpPr>
            <p:cNvPr id="23" name="object 23"/>
            <p:cNvSpPr/>
            <p:nvPr/>
          </p:nvSpPr>
          <p:spPr>
            <a:xfrm>
              <a:off x="3209543" y="3800855"/>
              <a:ext cx="0" cy="149860"/>
            </a:xfrm>
            <a:custGeom>
              <a:avLst/>
              <a:gdLst/>
              <a:ahLst/>
              <a:cxnLst/>
              <a:rect l="l" t="t" r="r" b="b"/>
              <a:pathLst>
                <a:path h="149860">
                  <a:moveTo>
                    <a:pt x="0" y="0"/>
                  </a:moveTo>
                  <a:lnTo>
                    <a:pt x="0" y="149352"/>
                  </a:lnTo>
                </a:path>
              </a:pathLst>
            </a:custGeom>
            <a:ln w="24384">
              <a:solidFill>
                <a:srgbClr val="000000"/>
              </a:solidFill>
            </a:ln>
          </p:spPr>
          <p:txBody>
            <a:bodyPr wrap="square" lIns="0" tIns="0" rIns="0" bIns="0" rtlCol="0"/>
            <a:lstStyle/>
            <a:p>
              <a:endParaRPr/>
            </a:p>
          </p:txBody>
        </p:sp>
        <p:pic>
          <p:nvPicPr>
            <p:cNvPr id="24" name="object 24"/>
            <p:cNvPicPr/>
            <p:nvPr/>
          </p:nvPicPr>
          <p:blipFill>
            <a:blip r:embed="rId4" cstate="print"/>
            <a:stretch>
              <a:fillRect/>
            </a:stretch>
          </p:blipFill>
          <p:spPr>
            <a:xfrm>
              <a:off x="3837431" y="3898391"/>
              <a:ext cx="124967" cy="103631"/>
            </a:xfrm>
            <a:prstGeom prst="rect">
              <a:avLst/>
            </a:prstGeom>
          </p:spPr>
        </p:pic>
        <p:sp>
          <p:nvSpPr>
            <p:cNvPr id="25" name="object 25"/>
            <p:cNvSpPr/>
            <p:nvPr/>
          </p:nvSpPr>
          <p:spPr>
            <a:xfrm>
              <a:off x="3221735" y="3947159"/>
              <a:ext cx="2082164" cy="12065"/>
            </a:xfrm>
            <a:custGeom>
              <a:avLst/>
              <a:gdLst/>
              <a:ahLst/>
              <a:cxnLst/>
              <a:rect l="l" t="t" r="r" b="b"/>
              <a:pathLst>
                <a:path w="2082164" h="12064">
                  <a:moveTo>
                    <a:pt x="0" y="0"/>
                  </a:moveTo>
                  <a:lnTo>
                    <a:pt x="620394" y="0"/>
                  </a:lnTo>
                </a:path>
                <a:path w="2082164" h="12064">
                  <a:moveTo>
                    <a:pt x="1261364" y="11810"/>
                  </a:moveTo>
                  <a:lnTo>
                    <a:pt x="2081784" y="11937"/>
                  </a:lnTo>
                </a:path>
              </a:pathLst>
            </a:custGeom>
            <a:ln w="24384">
              <a:solidFill>
                <a:srgbClr val="000000"/>
              </a:solidFill>
            </a:ln>
          </p:spPr>
          <p:txBody>
            <a:bodyPr wrap="square" lIns="0" tIns="0" rIns="0" bIns="0" rtlCol="0"/>
            <a:lstStyle/>
            <a:p>
              <a:endParaRPr/>
            </a:p>
          </p:txBody>
        </p:sp>
        <p:pic>
          <p:nvPicPr>
            <p:cNvPr id="26" name="object 26"/>
            <p:cNvPicPr/>
            <p:nvPr/>
          </p:nvPicPr>
          <p:blipFill>
            <a:blip r:embed="rId5" cstate="print"/>
            <a:stretch>
              <a:fillRect/>
            </a:stretch>
          </p:blipFill>
          <p:spPr>
            <a:xfrm>
              <a:off x="5260847" y="4370831"/>
              <a:ext cx="97536" cy="131063"/>
            </a:xfrm>
            <a:prstGeom prst="rect">
              <a:avLst/>
            </a:prstGeom>
          </p:spPr>
        </p:pic>
        <p:sp>
          <p:nvSpPr>
            <p:cNvPr id="27" name="object 27"/>
            <p:cNvSpPr/>
            <p:nvPr/>
          </p:nvSpPr>
          <p:spPr>
            <a:xfrm>
              <a:off x="5309616" y="3959351"/>
              <a:ext cx="0" cy="424180"/>
            </a:xfrm>
            <a:custGeom>
              <a:avLst/>
              <a:gdLst/>
              <a:ahLst/>
              <a:cxnLst/>
              <a:rect l="l" t="t" r="r" b="b"/>
              <a:pathLst>
                <a:path h="424179">
                  <a:moveTo>
                    <a:pt x="0" y="0"/>
                  </a:moveTo>
                  <a:lnTo>
                    <a:pt x="0" y="423672"/>
                  </a:lnTo>
                </a:path>
              </a:pathLst>
            </a:custGeom>
            <a:ln w="24384">
              <a:solidFill>
                <a:srgbClr val="000000"/>
              </a:solidFill>
            </a:ln>
          </p:spPr>
          <p:txBody>
            <a:bodyPr wrap="square" lIns="0" tIns="0" rIns="0" bIns="0" rtlCol="0"/>
            <a:lstStyle/>
            <a:p>
              <a:endParaRPr/>
            </a:p>
          </p:txBody>
        </p:sp>
      </p:grpSp>
      <p:sp>
        <p:nvSpPr>
          <p:cNvPr id="28" name="object 28"/>
          <p:cNvSpPr txBox="1"/>
          <p:nvPr/>
        </p:nvSpPr>
        <p:spPr>
          <a:xfrm>
            <a:off x="5010911" y="4520184"/>
            <a:ext cx="668020" cy="277495"/>
          </a:xfrm>
          <a:prstGeom prst="rect">
            <a:avLst/>
          </a:prstGeom>
          <a:ln w="24383">
            <a:solidFill>
              <a:srgbClr val="000000"/>
            </a:solidFill>
          </a:ln>
        </p:spPr>
        <p:txBody>
          <a:bodyPr vert="horz" wrap="square" lIns="0" tIns="46355" rIns="0" bIns="0" rtlCol="0">
            <a:spAutoFit/>
          </a:bodyPr>
          <a:lstStyle/>
          <a:p>
            <a:pPr marL="140970">
              <a:lnSpc>
                <a:spcPct val="100000"/>
              </a:lnSpc>
              <a:spcBef>
                <a:spcPts val="365"/>
              </a:spcBef>
            </a:pPr>
            <a:r>
              <a:rPr sz="1200" b="1" dirty="0">
                <a:latin typeface="Arial"/>
                <a:cs typeface="Arial"/>
              </a:rPr>
              <a:t>Block</a:t>
            </a:r>
            <a:endParaRPr sz="1200">
              <a:latin typeface="Arial"/>
              <a:cs typeface="Arial"/>
            </a:endParaRPr>
          </a:p>
        </p:txBody>
      </p:sp>
      <p:sp>
        <p:nvSpPr>
          <p:cNvPr id="29" name="object 29"/>
          <p:cNvSpPr txBox="1"/>
          <p:nvPr/>
        </p:nvSpPr>
        <p:spPr>
          <a:xfrm>
            <a:off x="5678423" y="4520184"/>
            <a:ext cx="652780" cy="277495"/>
          </a:xfrm>
          <a:prstGeom prst="rect">
            <a:avLst/>
          </a:prstGeom>
          <a:ln w="24383">
            <a:solidFill>
              <a:srgbClr val="000000"/>
            </a:solidFill>
          </a:ln>
        </p:spPr>
        <p:txBody>
          <a:bodyPr vert="horz" wrap="square" lIns="0" tIns="55880" rIns="0" bIns="0" rtlCol="0">
            <a:spAutoFit/>
          </a:bodyPr>
          <a:lstStyle/>
          <a:p>
            <a:pPr marL="184785">
              <a:lnSpc>
                <a:spcPct val="100000"/>
              </a:lnSpc>
              <a:spcBef>
                <a:spcPts val="440"/>
              </a:spcBef>
            </a:pPr>
            <a:r>
              <a:rPr sz="1200" b="1" spc="-10" dirty="0">
                <a:latin typeface="Arial"/>
                <a:cs typeface="Arial"/>
              </a:rPr>
              <a:t>Word</a:t>
            </a:r>
            <a:endParaRPr sz="1200">
              <a:latin typeface="Arial"/>
              <a:cs typeface="Arial"/>
            </a:endParaRPr>
          </a:p>
        </p:txBody>
      </p:sp>
      <p:grpSp>
        <p:nvGrpSpPr>
          <p:cNvPr id="30" name="object 30"/>
          <p:cNvGrpSpPr/>
          <p:nvPr/>
        </p:nvGrpSpPr>
        <p:grpSpPr>
          <a:xfrm>
            <a:off x="2279904" y="1905000"/>
            <a:ext cx="3755390" cy="2597150"/>
            <a:chOff x="2279904" y="1905000"/>
            <a:chExt cx="3755390" cy="2597150"/>
          </a:xfrm>
        </p:grpSpPr>
        <p:pic>
          <p:nvPicPr>
            <p:cNvPr id="31" name="object 31"/>
            <p:cNvPicPr/>
            <p:nvPr/>
          </p:nvPicPr>
          <p:blipFill>
            <a:blip r:embed="rId6" cstate="print"/>
            <a:stretch>
              <a:fillRect/>
            </a:stretch>
          </p:blipFill>
          <p:spPr>
            <a:xfrm>
              <a:off x="5931407" y="4370832"/>
              <a:ext cx="103632" cy="131063"/>
            </a:xfrm>
            <a:prstGeom prst="rect">
              <a:avLst/>
            </a:prstGeom>
          </p:spPr>
        </p:pic>
        <p:sp>
          <p:nvSpPr>
            <p:cNvPr id="32" name="object 32"/>
            <p:cNvSpPr/>
            <p:nvPr/>
          </p:nvSpPr>
          <p:spPr>
            <a:xfrm>
              <a:off x="4325111" y="1917191"/>
              <a:ext cx="1649095" cy="2480945"/>
            </a:xfrm>
            <a:custGeom>
              <a:avLst/>
              <a:gdLst/>
              <a:ahLst/>
              <a:cxnLst/>
              <a:rect l="l" t="t" r="r" b="b"/>
              <a:pathLst>
                <a:path w="1649095" h="2480945">
                  <a:moveTo>
                    <a:pt x="1648967" y="2480945"/>
                  </a:moveTo>
                  <a:lnTo>
                    <a:pt x="1648967" y="399796"/>
                  </a:lnTo>
                  <a:lnTo>
                    <a:pt x="0" y="399796"/>
                  </a:lnTo>
                  <a:lnTo>
                    <a:pt x="0" y="0"/>
                  </a:lnTo>
                </a:path>
              </a:pathLst>
            </a:custGeom>
            <a:ln w="24384">
              <a:solidFill>
                <a:srgbClr val="000000"/>
              </a:solidFill>
            </a:ln>
          </p:spPr>
          <p:txBody>
            <a:bodyPr wrap="square" lIns="0" tIns="0" rIns="0" bIns="0" rtlCol="0"/>
            <a:lstStyle/>
            <a:p>
              <a:endParaRPr/>
            </a:p>
          </p:txBody>
        </p:sp>
        <p:sp>
          <p:nvSpPr>
            <p:cNvPr id="33" name="object 33"/>
            <p:cNvSpPr/>
            <p:nvPr/>
          </p:nvSpPr>
          <p:spPr>
            <a:xfrm>
              <a:off x="2279904" y="3230879"/>
              <a:ext cx="2216150" cy="752475"/>
            </a:xfrm>
            <a:custGeom>
              <a:avLst/>
              <a:gdLst/>
              <a:ahLst/>
              <a:cxnLst/>
              <a:rect l="l" t="t" r="r" b="b"/>
              <a:pathLst>
                <a:path w="2216150" h="752475">
                  <a:moveTo>
                    <a:pt x="52451" y="27686"/>
                  </a:moveTo>
                  <a:lnTo>
                    <a:pt x="50419" y="16891"/>
                  </a:lnTo>
                  <a:lnTo>
                    <a:pt x="44704" y="8128"/>
                  </a:lnTo>
                  <a:lnTo>
                    <a:pt x="36322" y="2159"/>
                  </a:lnTo>
                  <a:lnTo>
                    <a:pt x="26162" y="0"/>
                  </a:lnTo>
                  <a:lnTo>
                    <a:pt x="16002" y="2159"/>
                  </a:lnTo>
                  <a:lnTo>
                    <a:pt x="7620" y="8128"/>
                  </a:lnTo>
                  <a:lnTo>
                    <a:pt x="2032" y="16891"/>
                  </a:lnTo>
                  <a:lnTo>
                    <a:pt x="0" y="27686"/>
                  </a:lnTo>
                  <a:lnTo>
                    <a:pt x="2032" y="38481"/>
                  </a:lnTo>
                  <a:lnTo>
                    <a:pt x="7620" y="47244"/>
                  </a:lnTo>
                  <a:lnTo>
                    <a:pt x="16002" y="53213"/>
                  </a:lnTo>
                  <a:lnTo>
                    <a:pt x="26162" y="55372"/>
                  </a:lnTo>
                  <a:lnTo>
                    <a:pt x="36322" y="53213"/>
                  </a:lnTo>
                  <a:lnTo>
                    <a:pt x="44704" y="47244"/>
                  </a:lnTo>
                  <a:lnTo>
                    <a:pt x="50419" y="38481"/>
                  </a:lnTo>
                  <a:lnTo>
                    <a:pt x="52451" y="27686"/>
                  </a:lnTo>
                  <a:close/>
                </a:path>
                <a:path w="2216150" h="752475">
                  <a:moveTo>
                    <a:pt x="2215896" y="724662"/>
                  </a:moveTo>
                  <a:lnTo>
                    <a:pt x="2213864" y="713867"/>
                  </a:lnTo>
                  <a:lnTo>
                    <a:pt x="2208276" y="705104"/>
                  </a:lnTo>
                  <a:lnTo>
                    <a:pt x="2199894" y="699135"/>
                  </a:lnTo>
                  <a:lnTo>
                    <a:pt x="2189734" y="696976"/>
                  </a:lnTo>
                  <a:lnTo>
                    <a:pt x="2179574" y="699135"/>
                  </a:lnTo>
                  <a:lnTo>
                    <a:pt x="2171192" y="705104"/>
                  </a:lnTo>
                  <a:lnTo>
                    <a:pt x="2165604" y="713867"/>
                  </a:lnTo>
                  <a:lnTo>
                    <a:pt x="2163572" y="724662"/>
                  </a:lnTo>
                  <a:lnTo>
                    <a:pt x="2165604" y="735584"/>
                  </a:lnTo>
                  <a:lnTo>
                    <a:pt x="2171192" y="744347"/>
                  </a:lnTo>
                  <a:lnTo>
                    <a:pt x="2179574" y="750316"/>
                  </a:lnTo>
                  <a:lnTo>
                    <a:pt x="2189734" y="752475"/>
                  </a:lnTo>
                  <a:lnTo>
                    <a:pt x="2199894" y="750316"/>
                  </a:lnTo>
                  <a:lnTo>
                    <a:pt x="2208276" y="744347"/>
                  </a:lnTo>
                  <a:lnTo>
                    <a:pt x="2213864" y="735584"/>
                  </a:lnTo>
                  <a:lnTo>
                    <a:pt x="2215896" y="724662"/>
                  </a:lnTo>
                  <a:close/>
                </a:path>
              </a:pathLst>
            </a:custGeom>
            <a:solidFill>
              <a:srgbClr val="000000"/>
            </a:solidFill>
          </p:spPr>
          <p:txBody>
            <a:bodyPr wrap="square" lIns="0" tIns="0" rIns="0" bIns="0" rtlCol="0"/>
            <a:lstStyle/>
            <a:p>
              <a:endParaRPr/>
            </a:p>
          </p:txBody>
        </p:sp>
      </p:grpSp>
      <p:sp>
        <p:nvSpPr>
          <p:cNvPr id="34" name="object 34"/>
          <p:cNvSpPr txBox="1"/>
          <p:nvPr/>
        </p:nvSpPr>
        <p:spPr>
          <a:xfrm>
            <a:off x="2383663" y="1314653"/>
            <a:ext cx="1183640" cy="208915"/>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Log</a:t>
            </a:r>
            <a:r>
              <a:rPr sz="1200" b="1" dirty="0">
                <a:latin typeface="Arial"/>
                <a:cs typeface="Arial"/>
              </a:rPr>
              <a:t>ical</a:t>
            </a:r>
            <a:r>
              <a:rPr sz="1200" b="1" spc="-85" dirty="0">
                <a:latin typeface="Arial"/>
                <a:cs typeface="Arial"/>
              </a:rPr>
              <a:t> </a:t>
            </a:r>
            <a:r>
              <a:rPr sz="1200" b="1" dirty="0">
                <a:latin typeface="Arial"/>
                <a:cs typeface="Arial"/>
              </a:rPr>
              <a:t>a</a:t>
            </a:r>
            <a:r>
              <a:rPr sz="1200" b="1" spc="10" dirty="0">
                <a:latin typeface="Arial"/>
                <a:cs typeface="Arial"/>
              </a:rPr>
              <a:t>d</a:t>
            </a:r>
            <a:r>
              <a:rPr sz="1200" b="1" spc="5" dirty="0">
                <a:latin typeface="Arial"/>
                <a:cs typeface="Arial"/>
              </a:rPr>
              <a:t>d</a:t>
            </a:r>
            <a:r>
              <a:rPr sz="1200" b="1" spc="-15" dirty="0">
                <a:latin typeface="Arial"/>
                <a:cs typeface="Arial"/>
              </a:rPr>
              <a:t>r</a:t>
            </a:r>
            <a:r>
              <a:rPr sz="1200" b="1" dirty="0">
                <a:latin typeface="Arial"/>
                <a:cs typeface="Arial"/>
              </a:rPr>
              <a:t>e</a:t>
            </a:r>
            <a:r>
              <a:rPr sz="1200" b="1" spc="5" dirty="0">
                <a:latin typeface="Arial"/>
                <a:cs typeface="Arial"/>
              </a:rPr>
              <a:t>s</a:t>
            </a:r>
            <a:r>
              <a:rPr sz="1200" b="1" dirty="0">
                <a:latin typeface="Arial"/>
                <a:cs typeface="Arial"/>
              </a:rPr>
              <a:t>s</a:t>
            </a:r>
            <a:endParaRPr sz="1200">
              <a:latin typeface="Arial"/>
              <a:cs typeface="Arial"/>
            </a:endParaRPr>
          </a:p>
        </p:txBody>
      </p:sp>
      <p:sp>
        <p:nvSpPr>
          <p:cNvPr id="35" name="object 35"/>
          <p:cNvSpPr txBox="1"/>
          <p:nvPr/>
        </p:nvSpPr>
        <p:spPr>
          <a:xfrm>
            <a:off x="5090286" y="4829047"/>
            <a:ext cx="126174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P</a:t>
            </a:r>
            <a:r>
              <a:rPr sz="1200" b="1" spc="-15" dirty="0">
                <a:latin typeface="Arial"/>
                <a:cs typeface="Arial"/>
              </a:rPr>
              <a:t>h</a:t>
            </a:r>
            <a:r>
              <a:rPr sz="1200" b="1" spc="-25" dirty="0">
                <a:latin typeface="Arial"/>
                <a:cs typeface="Arial"/>
              </a:rPr>
              <a:t>y</a:t>
            </a:r>
            <a:r>
              <a:rPr sz="1200" b="1" spc="-5" dirty="0">
                <a:latin typeface="Arial"/>
                <a:cs typeface="Arial"/>
              </a:rPr>
              <a:t>si</a:t>
            </a:r>
            <a:r>
              <a:rPr sz="1200" b="1" dirty="0">
                <a:latin typeface="Arial"/>
                <a:cs typeface="Arial"/>
              </a:rPr>
              <a:t>c</a:t>
            </a:r>
            <a:r>
              <a:rPr sz="1200" b="1" spc="-5" dirty="0">
                <a:latin typeface="Arial"/>
                <a:cs typeface="Arial"/>
              </a:rPr>
              <a:t>a</a:t>
            </a:r>
            <a:r>
              <a:rPr sz="1200" b="1" dirty="0">
                <a:latin typeface="Arial"/>
                <a:cs typeface="Arial"/>
              </a:rPr>
              <a:t>l</a:t>
            </a:r>
            <a:r>
              <a:rPr sz="1200" b="1" spc="-65" dirty="0">
                <a:latin typeface="Arial"/>
                <a:cs typeface="Arial"/>
              </a:rPr>
              <a:t> </a:t>
            </a:r>
            <a:r>
              <a:rPr sz="1200" b="1" spc="-5" dirty="0">
                <a:latin typeface="Arial"/>
                <a:cs typeface="Arial"/>
              </a:rPr>
              <a:t>a</a:t>
            </a:r>
            <a:r>
              <a:rPr sz="1200" b="1" spc="5" dirty="0">
                <a:latin typeface="Arial"/>
                <a:cs typeface="Arial"/>
              </a:rPr>
              <a:t>dd</a:t>
            </a:r>
            <a:r>
              <a:rPr sz="1200" b="1" spc="-20" dirty="0">
                <a:latin typeface="Arial"/>
                <a:cs typeface="Arial"/>
              </a:rPr>
              <a:t>r</a:t>
            </a:r>
            <a:r>
              <a:rPr sz="1200" b="1" spc="-5" dirty="0">
                <a:latin typeface="Arial"/>
                <a:cs typeface="Arial"/>
              </a:rPr>
              <a:t>ess</a:t>
            </a:r>
            <a:endParaRPr sz="1200">
              <a:latin typeface="Arial"/>
              <a:cs typeface="Arial"/>
            </a:endParaRPr>
          </a:p>
        </p:txBody>
      </p:sp>
      <p:sp>
        <p:nvSpPr>
          <p:cNvPr id="36" name="object 36"/>
          <p:cNvSpPr txBox="1"/>
          <p:nvPr/>
        </p:nvSpPr>
        <p:spPr>
          <a:xfrm>
            <a:off x="4368800" y="1270"/>
            <a:ext cx="4672965" cy="238125"/>
          </a:xfrm>
          <a:prstGeom prst="rect">
            <a:avLst/>
          </a:prstGeom>
        </p:spPr>
        <p:txBody>
          <a:bodyPr vert="horz" wrap="square" lIns="0" tIns="11430" rIns="0" bIns="0" rtlCol="0">
            <a:spAutoFit/>
          </a:bodyPr>
          <a:lstStyle/>
          <a:p>
            <a:pPr marL="12700">
              <a:lnSpc>
                <a:spcPct val="100000"/>
              </a:lnSpc>
              <a:spcBef>
                <a:spcPts val="90"/>
              </a:spcBef>
              <a:tabLst>
                <a:tab pos="2009775" algn="l"/>
              </a:tabLst>
            </a:pPr>
            <a:r>
              <a:rPr sz="2100" b="1" spc="-15" baseline="1984" dirty="0">
                <a:latin typeface="Arial"/>
                <a:cs typeface="Arial"/>
              </a:rPr>
              <a:t>30	</a:t>
            </a:r>
            <a:r>
              <a:rPr sz="1400" b="1" i="1" spc="-10" dirty="0">
                <a:latin typeface="Arial"/>
                <a:cs typeface="Arial"/>
              </a:rPr>
              <a:t>Memory</a:t>
            </a:r>
            <a:r>
              <a:rPr sz="1400" b="1" i="1" spc="-70" dirty="0">
                <a:latin typeface="Arial"/>
                <a:cs typeface="Arial"/>
              </a:rPr>
              <a:t> </a:t>
            </a:r>
            <a:r>
              <a:rPr sz="1400" b="1" i="1" spc="-10" dirty="0">
                <a:latin typeface="Arial"/>
                <a:cs typeface="Arial"/>
              </a:rPr>
              <a:t>Management</a:t>
            </a:r>
            <a:r>
              <a:rPr sz="1400" b="1" i="1" spc="-65" dirty="0">
                <a:latin typeface="Arial"/>
                <a:cs typeface="Arial"/>
              </a:rPr>
              <a:t> </a:t>
            </a:r>
            <a:r>
              <a:rPr sz="1400" b="1" i="1" spc="-10" dirty="0">
                <a:latin typeface="Arial"/>
                <a:cs typeface="Arial"/>
              </a:rPr>
              <a:t>Hardware</a:t>
            </a:r>
            <a:endParaRPr sz="14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15824"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5" name="object 5"/>
          <p:cNvSpPr txBox="1">
            <a:spLocks noGrp="1"/>
          </p:cNvSpPr>
          <p:nvPr>
            <p:ph type="title"/>
          </p:nvPr>
        </p:nvSpPr>
        <p:spPr>
          <a:xfrm>
            <a:off x="1191260" y="319786"/>
            <a:ext cx="6901815" cy="329565"/>
          </a:xfrm>
          <a:prstGeom prst="rect">
            <a:avLst/>
          </a:prstGeom>
        </p:spPr>
        <p:txBody>
          <a:bodyPr vert="horz" wrap="square" lIns="0" tIns="11430" rIns="0" bIns="0" rtlCol="0">
            <a:spAutoFit/>
          </a:bodyPr>
          <a:lstStyle/>
          <a:p>
            <a:pPr marL="12700">
              <a:lnSpc>
                <a:spcPct val="100000"/>
              </a:lnSpc>
              <a:spcBef>
                <a:spcPts val="90"/>
              </a:spcBef>
              <a:tabLst>
                <a:tab pos="2442210" algn="l"/>
                <a:tab pos="2933065" algn="l"/>
                <a:tab pos="3792854" algn="l"/>
                <a:tab pos="4485005" algn="l"/>
                <a:tab pos="5881370" algn="l"/>
              </a:tabLst>
            </a:pPr>
            <a:r>
              <a:rPr sz="2000" u="sng" spc="-10" dirty="0"/>
              <a:t>I</a:t>
            </a:r>
            <a:r>
              <a:rPr sz="2000" u="sng" spc="30" dirty="0"/>
              <a:t>M</a:t>
            </a:r>
            <a:r>
              <a:rPr sz="2000" u="sng" spc="-20" dirty="0"/>
              <a:t>P</a:t>
            </a:r>
            <a:r>
              <a:rPr sz="2000" u="sng" dirty="0"/>
              <a:t>L</a:t>
            </a:r>
            <a:r>
              <a:rPr sz="2000" u="sng" spc="-20" dirty="0"/>
              <a:t>E</a:t>
            </a:r>
            <a:r>
              <a:rPr sz="2000" u="sng" spc="30" dirty="0"/>
              <a:t>M</a:t>
            </a:r>
            <a:r>
              <a:rPr sz="2000" u="sng" spc="-20" dirty="0"/>
              <a:t>E</a:t>
            </a:r>
            <a:r>
              <a:rPr sz="2000" u="sng" spc="-10" dirty="0"/>
              <a:t>N</a:t>
            </a:r>
            <a:r>
              <a:rPr sz="2000" u="sng" spc="20" dirty="0"/>
              <a:t>T</a:t>
            </a:r>
            <a:r>
              <a:rPr sz="2000" u="sng" spc="-80" dirty="0"/>
              <a:t>A</a:t>
            </a:r>
            <a:r>
              <a:rPr sz="2000" u="sng" spc="25" dirty="0"/>
              <a:t>T</a:t>
            </a:r>
            <a:r>
              <a:rPr sz="2000" u="sng" spc="-5" dirty="0"/>
              <a:t>IO</a:t>
            </a:r>
            <a:r>
              <a:rPr sz="2000" u="sng" spc="-10" dirty="0"/>
              <a:t>N</a:t>
            </a:r>
            <a:r>
              <a:rPr sz="2000" u="sng" dirty="0"/>
              <a:t>	O</a:t>
            </a:r>
            <a:r>
              <a:rPr sz="2000" u="sng" spc="-5" dirty="0"/>
              <a:t>F</a:t>
            </a:r>
            <a:r>
              <a:rPr sz="2000" u="sng" dirty="0"/>
              <a:t>	</a:t>
            </a:r>
            <a:r>
              <a:rPr sz="2000" u="sng" spc="-20" dirty="0"/>
              <a:t>P</a:t>
            </a:r>
            <a:r>
              <a:rPr sz="2000" u="sng" spc="-80" dirty="0"/>
              <a:t>A</a:t>
            </a:r>
            <a:r>
              <a:rPr sz="2000" u="sng" spc="-5" dirty="0"/>
              <a:t>G</a:t>
            </a:r>
            <a:r>
              <a:rPr sz="2000" u="sng" spc="-10" dirty="0"/>
              <a:t>E</a:t>
            </a:r>
            <a:r>
              <a:rPr sz="2000" u="sng" dirty="0"/>
              <a:t>	</a:t>
            </a:r>
            <a:r>
              <a:rPr sz="2000" u="sng" spc="-80" dirty="0"/>
              <a:t>A</a:t>
            </a:r>
            <a:r>
              <a:rPr sz="2000" u="sng" spc="-10" dirty="0"/>
              <a:t>ND</a:t>
            </a:r>
            <a:r>
              <a:rPr sz="2000" u="sng" dirty="0"/>
              <a:t>	</a:t>
            </a:r>
            <a:r>
              <a:rPr sz="2000" u="sng" spc="-20" dirty="0"/>
              <a:t>SE</a:t>
            </a:r>
            <a:r>
              <a:rPr sz="2000" u="sng" spc="-5" dirty="0"/>
              <a:t>G</a:t>
            </a:r>
            <a:r>
              <a:rPr sz="2000" u="sng" spc="30" dirty="0"/>
              <a:t>M</a:t>
            </a:r>
            <a:r>
              <a:rPr sz="2000" u="sng" spc="-20" dirty="0"/>
              <a:t>E</a:t>
            </a:r>
            <a:r>
              <a:rPr sz="2000" u="sng" spc="-10" dirty="0"/>
              <a:t>NT</a:t>
            </a:r>
            <a:r>
              <a:rPr sz="2000" u="sng" dirty="0"/>
              <a:t>	</a:t>
            </a:r>
            <a:r>
              <a:rPr sz="2000" u="sng" spc="25" dirty="0"/>
              <a:t>T</a:t>
            </a:r>
            <a:r>
              <a:rPr sz="2000" u="sng" spc="-80" dirty="0"/>
              <a:t>A</a:t>
            </a:r>
            <a:r>
              <a:rPr sz="2000" u="sng" spc="-10" dirty="0"/>
              <a:t>B</a:t>
            </a:r>
            <a:r>
              <a:rPr sz="2000" u="sng" spc="-5" dirty="0"/>
              <a:t>L</a:t>
            </a:r>
            <a:r>
              <a:rPr sz="2000" u="sng" spc="-20" dirty="0"/>
              <a:t>E</a:t>
            </a:r>
            <a:r>
              <a:rPr sz="2000" u="sng" spc="-10" dirty="0"/>
              <a:t>S</a:t>
            </a:r>
            <a:endParaRPr sz="2000" u="sng" dirty="0"/>
          </a:p>
        </p:txBody>
      </p:sp>
      <p:sp>
        <p:nvSpPr>
          <p:cNvPr id="6" name="object 6"/>
          <p:cNvSpPr txBox="1"/>
          <p:nvPr/>
        </p:nvSpPr>
        <p:spPr>
          <a:xfrm>
            <a:off x="484428" y="848920"/>
            <a:ext cx="6866255" cy="4521200"/>
          </a:xfrm>
          <a:prstGeom prst="rect">
            <a:avLst/>
          </a:prstGeom>
        </p:spPr>
        <p:txBody>
          <a:bodyPr vert="horz" wrap="square" lIns="0" tIns="171450" rIns="0" bIns="0" rtlCol="0">
            <a:spAutoFit/>
          </a:bodyPr>
          <a:lstStyle/>
          <a:p>
            <a:pPr marL="12700">
              <a:lnSpc>
                <a:spcPct val="100000"/>
              </a:lnSpc>
              <a:spcBef>
                <a:spcPts val="1350"/>
              </a:spcBef>
            </a:pPr>
            <a:r>
              <a:rPr sz="1800" b="1" spc="-5" dirty="0">
                <a:latin typeface="Arial"/>
                <a:cs typeface="Arial"/>
              </a:rPr>
              <a:t>Implementation</a:t>
            </a:r>
            <a:r>
              <a:rPr sz="1800" b="1" spc="-75" dirty="0">
                <a:latin typeface="Arial"/>
                <a:cs typeface="Arial"/>
              </a:rPr>
              <a:t> </a:t>
            </a:r>
            <a:r>
              <a:rPr sz="1800" b="1" dirty="0">
                <a:latin typeface="Arial"/>
                <a:cs typeface="Arial"/>
              </a:rPr>
              <a:t>of</a:t>
            </a:r>
            <a:r>
              <a:rPr sz="1800" b="1" spc="-10" dirty="0">
                <a:latin typeface="Arial"/>
                <a:cs typeface="Arial"/>
              </a:rPr>
              <a:t> </a:t>
            </a:r>
            <a:r>
              <a:rPr sz="1800" b="1" dirty="0">
                <a:latin typeface="Arial"/>
                <a:cs typeface="Arial"/>
              </a:rPr>
              <a:t>the</a:t>
            </a:r>
            <a:r>
              <a:rPr sz="1800" b="1" spc="-40" dirty="0">
                <a:latin typeface="Arial"/>
                <a:cs typeface="Arial"/>
              </a:rPr>
              <a:t> </a:t>
            </a:r>
            <a:r>
              <a:rPr sz="1800" b="1" dirty="0">
                <a:latin typeface="Arial"/>
                <a:cs typeface="Arial"/>
              </a:rPr>
              <a:t>Page</a:t>
            </a:r>
            <a:r>
              <a:rPr sz="1800" b="1" spc="-45" dirty="0">
                <a:latin typeface="Arial"/>
                <a:cs typeface="Arial"/>
              </a:rPr>
              <a:t> </a:t>
            </a:r>
            <a:r>
              <a:rPr sz="1800" b="1" spc="-50" dirty="0">
                <a:latin typeface="Arial"/>
                <a:cs typeface="Arial"/>
              </a:rPr>
              <a:t>Table</a:t>
            </a:r>
            <a:endParaRPr sz="1800">
              <a:latin typeface="Arial"/>
              <a:cs typeface="Arial"/>
            </a:endParaRPr>
          </a:p>
          <a:p>
            <a:pPr marL="668020" indent="-140970">
              <a:lnSpc>
                <a:spcPts val="2125"/>
              </a:lnSpc>
              <a:spcBef>
                <a:spcPts val="1250"/>
              </a:spcBef>
              <a:buFont typeface="Arial MT"/>
              <a:buChar char="-"/>
              <a:tabLst>
                <a:tab pos="668655" algn="l"/>
              </a:tabLst>
            </a:pPr>
            <a:r>
              <a:rPr sz="1800" b="1" spc="5" dirty="0">
                <a:latin typeface="Arial"/>
                <a:cs typeface="Arial"/>
              </a:rPr>
              <a:t>Hardware</a:t>
            </a:r>
            <a:r>
              <a:rPr sz="1800" b="1" spc="-65" dirty="0">
                <a:latin typeface="Arial"/>
                <a:cs typeface="Arial"/>
              </a:rPr>
              <a:t> </a:t>
            </a:r>
            <a:r>
              <a:rPr sz="1800" b="1" dirty="0">
                <a:latin typeface="Arial"/>
                <a:cs typeface="Arial"/>
              </a:rPr>
              <a:t>registers</a:t>
            </a:r>
            <a:r>
              <a:rPr sz="1800" b="1" spc="-15" dirty="0">
                <a:latin typeface="Arial"/>
                <a:cs typeface="Arial"/>
              </a:rPr>
              <a:t> </a:t>
            </a:r>
            <a:r>
              <a:rPr sz="1800" b="1" dirty="0">
                <a:latin typeface="Arial"/>
                <a:cs typeface="Arial"/>
              </a:rPr>
              <a:t>(if</a:t>
            </a:r>
            <a:r>
              <a:rPr sz="1800" b="1" spc="-40" dirty="0">
                <a:latin typeface="Arial"/>
                <a:cs typeface="Arial"/>
              </a:rPr>
              <a:t> </a:t>
            </a:r>
            <a:r>
              <a:rPr sz="1800" b="1" dirty="0">
                <a:latin typeface="Arial"/>
                <a:cs typeface="Arial"/>
              </a:rPr>
              <a:t>the</a:t>
            </a:r>
            <a:r>
              <a:rPr sz="1800" b="1" spc="-20" dirty="0">
                <a:latin typeface="Arial"/>
                <a:cs typeface="Arial"/>
              </a:rPr>
              <a:t> </a:t>
            </a:r>
            <a:r>
              <a:rPr sz="1800" b="1" dirty="0">
                <a:latin typeface="Arial"/>
                <a:cs typeface="Arial"/>
              </a:rPr>
              <a:t>page</a:t>
            </a:r>
            <a:r>
              <a:rPr sz="1800" b="1" spc="-40" dirty="0">
                <a:latin typeface="Arial"/>
                <a:cs typeface="Arial"/>
              </a:rPr>
              <a:t> </a:t>
            </a:r>
            <a:r>
              <a:rPr sz="1800" b="1" dirty="0">
                <a:latin typeface="Arial"/>
                <a:cs typeface="Arial"/>
              </a:rPr>
              <a:t>table</a:t>
            </a:r>
            <a:r>
              <a:rPr sz="1800" b="1" spc="-30" dirty="0">
                <a:latin typeface="Arial"/>
                <a:cs typeface="Arial"/>
              </a:rPr>
              <a:t> </a:t>
            </a:r>
            <a:r>
              <a:rPr sz="1800" b="1" spc="-5" dirty="0">
                <a:latin typeface="Arial"/>
                <a:cs typeface="Arial"/>
              </a:rPr>
              <a:t>is</a:t>
            </a:r>
            <a:r>
              <a:rPr sz="1800" b="1" spc="-15" dirty="0">
                <a:latin typeface="Arial"/>
                <a:cs typeface="Arial"/>
              </a:rPr>
              <a:t> </a:t>
            </a:r>
            <a:r>
              <a:rPr sz="1800" b="1" dirty="0">
                <a:latin typeface="Arial"/>
                <a:cs typeface="Arial"/>
              </a:rPr>
              <a:t>reasonably</a:t>
            </a:r>
            <a:r>
              <a:rPr sz="1800" b="1" spc="-70" dirty="0">
                <a:latin typeface="Arial"/>
                <a:cs typeface="Arial"/>
              </a:rPr>
              <a:t> </a:t>
            </a:r>
            <a:r>
              <a:rPr sz="1800" b="1" dirty="0">
                <a:latin typeface="Arial"/>
                <a:cs typeface="Arial"/>
              </a:rPr>
              <a:t>small)</a:t>
            </a:r>
            <a:endParaRPr sz="1800">
              <a:latin typeface="Arial"/>
              <a:cs typeface="Arial"/>
            </a:endParaRPr>
          </a:p>
          <a:p>
            <a:pPr marL="668020" indent="-140970">
              <a:lnSpc>
                <a:spcPts val="2125"/>
              </a:lnSpc>
              <a:buFont typeface="Arial MT"/>
              <a:buChar char="-"/>
              <a:tabLst>
                <a:tab pos="668655" algn="l"/>
              </a:tabLst>
            </a:pPr>
            <a:r>
              <a:rPr sz="1800" b="1" dirty="0">
                <a:latin typeface="Arial"/>
                <a:cs typeface="Arial"/>
              </a:rPr>
              <a:t>Main</a:t>
            </a:r>
            <a:r>
              <a:rPr sz="1800" b="1" spc="-95" dirty="0">
                <a:latin typeface="Arial"/>
                <a:cs typeface="Arial"/>
              </a:rPr>
              <a:t> </a:t>
            </a:r>
            <a:r>
              <a:rPr sz="1800" b="1" dirty="0">
                <a:latin typeface="Arial"/>
                <a:cs typeface="Arial"/>
              </a:rPr>
              <a:t>memory</a:t>
            </a:r>
            <a:endParaRPr sz="1800">
              <a:latin typeface="Arial"/>
              <a:cs typeface="Arial"/>
            </a:endParaRPr>
          </a:p>
          <a:p>
            <a:pPr marL="939165" lvl="1" indent="-140970">
              <a:lnSpc>
                <a:spcPts val="2135"/>
              </a:lnSpc>
              <a:spcBef>
                <a:spcPts val="844"/>
              </a:spcBef>
              <a:buFont typeface="Arial MT"/>
              <a:buChar char="-"/>
              <a:tabLst>
                <a:tab pos="939800" algn="l"/>
              </a:tabLst>
            </a:pPr>
            <a:r>
              <a:rPr sz="1800" b="1" spc="-5" dirty="0">
                <a:latin typeface="Arial"/>
                <a:cs typeface="Arial"/>
              </a:rPr>
              <a:t>P</a:t>
            </a:r>
            <a:r>
              <a:rPr sz="1800" b="1" dirty="0">
                <a:latin typeface="Arial"/>
                <a:cs typeface="Arial"/>
              </a:rPr>
              <a:t>a</a:t>
            </a:r>
            <a:r>
              <a:rPr sz="1800" b="1" spc="-5" dirty="0">
                <a:latin typeface="Arial"/>
                <a:cs typeface="Arial"/>
              </a:rPr>
              <a:t>ge</a:t>
            </a:r>
            <a:r>
              <a:rPr sz="1800" b="1" spc="-30" dirty="0">
                <a:latin typeface="Arial"/>
                <a:cs typeface="Arial"/>
              </a:rPr>
              <a:t> </a:t>
            </a:r>
            <a:r>
              <a:rPr sz="1800" b="1" spc="-165" dirty="0">
                <a:latin typeface="Arial"/>
                <a:cs typeface="Arial"/>
              </a:rPr>
              <a:t>T</a:t>
            </a:r>
            <a:r>
              <a:rPr sz="1800" b="1" spc="-25" dirty="0">
                <a:latin typeface="Arial"/>
                <a:cs typeface="Arial"/>
              </a:rPr>
              <a:t>a</a:t>
            </a:r>
            <a:r>
              <a:rPr sz="1800" b="1" spc="-20" dirty="0">
                <a:latin typeface="Arial"/>
                <a:cs typeface="Arial"/>
              </a:rPr>
              <a:t>bl</a:t>
            </a:r>
            <a:r>
              <a:rPr sz="1800" b="1" spc="-5" dirty="0">
                <a:latin typeface="Arial"/>
                <a:cs typeface="Arial"/>
              </a:rPr>
              <a:t>e</a:t>
            </a:r>
            <a:r>
              <a:rPr sz="1800" b="1" spc="-90" dirty="0">
                <a:latin typeface="Arial"/>
                <a:cs typeface="Arial"/>
              </a:rPr>
              <a:t> </a:t>
            </a:r>
            <a:r>
              <a:rPr sz="1800" b="1" spc="-5" dirty="0">
                <a:latin typeface="Arial"/>
                <a:cs typeface="Arial"/>
              </a:rPr>
              <a:t>Ba</a:t>
            </a:r>
            <a:r>
              <a:rPr sz="1800" b="1" dirty="0">
                <a:latin typeface="Arial"/>
                <a:cs typeface="Arial"/>
              </a:rPr>
              <a:t>s</a:t>
            </a:r>
            <a:r>
              <a:rPr sz="1800" b="1" spc="-5" dirty="0">
                <a:latin typeface="Arial"/>
                <a:cs typeface="Arial"/>
              </a:rPr>
              <a:t>e</a:t>
            </a:r>
            <a:r>
              <a:rPr sz="1800" b="1" spc="-10" dirty="0">
                <a:latin typeface="Arial"/>
                <a:cs typeface="Arial"/>
              </a:rPr>
              <a:t> </a:t>
            </a:r>
            <a:r>
              <a:rPr sz="1800" b="1" spc="-5" dirty="0">
                <a:latin typeface="Arial"/>
                <a:cs typeface="Arial"/>
              </a:rPr>
              <a:t>Re</a:t>
            </a:r>
            <a:r>
              <a:rPr sz="1800" b="1" dirty="0">
                <a:latin typeface="Arial"/>
                <a:cs typeface="Arial"/>
              </a:rPr>
              <a:t>g</a:t>
            </a:r>
            <a:r>
              <a:rPr sz="1800" b="1" spc="-5" dirty="0">
                <a:latin typeface="Arial"/>
                <a:cs typeface="Arial"/>
              </a:rPr>
              <a:t>i</a:t>
            </a:r>
            <a:r>
              <a:rPr sz="1800" b="1" dirty="0">
                <a:latin typeface="Arial"/>
                <a:cs typeface="Arial"/>
              </a:rPr>
              <a:t>s</a:t>
            </a:r>
            <a:r>
              <a:rPr sz="1800" b="1" spc="-5" dirty="0">
                <a:latin typeface="Arial"/>
                <a:cs typeface="Arial"/>
              </a:rPr>
              <a:t>t</a:t>
            </a:r>
            <a:r>
              <a:rPr sz="1800" b="1" dirty="0">
                <a:latin typeface="Arial"/>
                <a:cs typeface="Arial"/>
              </a:rPr>
              <a:t>e</a:t>
            </a:r>
            <a:r>
              <a:rPr sz="1800" b="1" spc="-5" dirty="0">
                <a:latin typeface="Arial"/>
                <a:cs typeface="Arial"/>
              </a:rPr>
              <a:t>r(</a:t>
            </a:r>
            <a:r>
              <a:rPr sz="1800" b="1" spc="-35" dirty="0">
                <a:latin typeface="Arial"/>
                <a:cs typeface="Arial"/>
              </a:rPr>
              <a:t>P</a:t>
            </a:r>
            <a:r>
              <a:rPr sz="1800" b="1" spc="-5" dirty="0">
                <a:latin typeface="Arial"/>
                <a:cs typeface="Arial"/>
              </a:rPr>
              <a:t>TBR)</a:t>
            </a:r>
            <a:r>
              <a:rPr sz="1800" b="1" spc="-60" dirty="0">
                <a:latin typeface="Arial"/>
                <a:cs typeface="Arial"/>
              </a:rPr>
              <a:t> </a:t>
            </a:r>
            <a:r>
              <a:rPr sz="1800" b="1" dirty="0">
                <a:latin typeface="Arial"/>
                <a:cs typeface="Arial"/>
              </a:rPr>
              <a:t>p</a:t>
            </a:r>
            <a:r>
              <a:rPr sz="1800" b="1" spc="5" dirty="0">
                <a:latin typeface="Arial"/>
                <a:cs typeface="Arial"/>
              </a:rPr>
              <a:t>o</a:t>
            </a:r>
            <a:r>
              <a:rPr sz="1800" b="1" dirty="0">
                <a:latin typeface="Arial"/>
                <a:cs typeface="Arial"/>
              </a:rPr>
              <a:t>i</a:t>
            </a:r>
            <a:r>
              <a:rPr sz="1800" b="1" spc="5" dirty="0">
                <a:latin typeface="Arial"/>
                <a:cs typeface="Arial"/>
              </a:rPr>
              <a:t>n</a:t>
            </a:r>
            <a:r>
              <a:rPr sz="1800" b="1" spc="-5" dirty="0">
                <a:latin typeface="Arial"/>
                <a:cs typeface="Arial"/>
              </a:rPr>
              <a:t>ts</a:t>
            </a:r>
            <a:r>
              <a:rPr sz="1800" b="1" spc="-30" dirty="0">
                <a:latin typeface="Arial"/>
                <a:cs typeface="Arial"/>
              </a:rPr>
              <a:t> </a:t>
            </a:r>
            <a:r>
              <a:rPr sz="1800" b="1" dirty="0">
                <a:latin typeface="Arial"/>
                <a:cs typeface="Arial"/>
              </a:rPr>
              <a:t>to</a:t>
            </a:r>
            <a:r>
              <a:rPr sz="1800" b="1" spc="5" dirty="0">
                <a:latin typeface="Arial"/>
                <a:cs typeface="Arial"/>
              </a:rPr>
              <a:t> </a:t>
            </a:r>
            <a:r>
              <a:rPr sz="1800" b="1" dirty="0">
                <a:latin typeface="Arial"/>
                <a:cs typeface="Arial"/>
              </a:rPr>
              <a:t>PT</a:t>
            </a:r>
            <a:endParaRPr sz="1800">
              <a:latin typeface="Arial"/>
              <a:cs typeface="Arial"/>
            </a:endParaRPr>
          </a:p>
          <a:p>
            <a:pPr marL="939165" lvl="1" indent="-140970">
              <a:lnSpc>
                <a:spcPts val="2100"/>
              </a:lnSpc>
              <a:buFont typeface="Arial MT"/>
              <a:buChar char="-"/>
              <a:tabLst>
                <a:tab pos="939800" algn="l"/>
              </a:tabLst>
            </a:pPr>
            <a:r>
              <a:rPr sz="1800" b="1" spc="-190" dirty="0">
                <a:latin typeface="Arial"/>
                <a:cs typeface="Arial"/>
              </a:rPr>
              <a:t>T</a:t>
            </a:r>
            <a:r>
              <a:rPr sz="1800" b="1" spc="-15" dirty="0">
                <a:latin typeface="Arial"/>
                <a:cs typeface="Arial"/>
              </a:rPr>
              <a:t>w</a:t>
            </a:r>
            <a:r>
              <a:rPr sz="1800" b="1" dirty="0">
                <a:latin typeface="Arial"/>
                <a:cs typeface="Arial"/>
              </a:rPr>
              <a:t>o</a:t>
            </a:r>
            <a:r>
              <a:rPr sz="1800" b="1" spc="-114" dirty="0">
                <a:latin typeface="Arial"/>
                <a:cs typeface="Arial"/>
              </a:rPr>
              <a:t> </a:t>
            </a:r>
            <a:r>
              <a:rPr sz="1800" b="1" dirty="0">
                <a:latin typeface="Arial"/>
                <a:cs typeface="Arial"/>
              </a:rPr>
              <a:t>memory</a:t>
            </a:r>
            <a:r>
              <a:rPr sz="1800" b="1" spc="-35" dirty="0">
                <a:latin typeface="Arial"/>
                <a:cs typeface="Arial"/>
              </a:rPr>
              <a:t> </a:t>
            </a:r>
            <a:r>
              <a:rPr sz="1800" b="1" dirty="0">
                <a:latin typeface="Arial"/>
                <a:cs typeface="Arial"/>
              </a:rPr>
              <a:t>acces</a:t>
            </a:r>
            <a:r>
              <a:rPr sz="1800" b="1" spc="-20" dirty="0">
                <a:latin typeface="Arial"/>
                <a:cs typeface="Arial"/>
              </a:rPr>
              <a:t>s</a:t>
            </a:r>
            <a:r>
              <a:rPr sz="1800" b="1" dirty="0">
                <a:latin typeface="Arial"/>
                <a:cs typeface="Arial"/>
              </a:rPr>
              <a:t>es</a:t>
            </a:r>
            <a:r>
              <a:rPr sz="1800" b="1" spc="-50" dirty="0">
                <a:latin typeface="Arial"/>
                <a:cs typeface="Arial"/>
              </a:rPr>
              <a:t> </a:t>
            </a:r>
            <a:r>
              <a:rPr sz="1800" b="1" dirty="0">
                <a:latin typeface="Arial"/>
                <a:cs typeface="Arial"/>
              </a:rPr>
              <a:t>are</a:t>
            </a:r>
            <a:r>
              <a:rPr sz="1800" b="1" spc="-20" dirty="0">
                <a:latin typeface="Arial"/>
                <a:cs typeface="Arial"/>
              </a:rPr>
              <a:t> </a:t>
            </a:r>
            <a:r>
              <a:rPr sz="1800" b="1" dirty="0">
                <a:latin typeface="Arial"/>
                <a:cs typeface="Arial"/>
              </a:rPr>
              <a:t>n</a:t>
            </a:r>
            <a:r>
              <a:rPr sz="1800" b="1" spc="5" dirty="0">
                <a:latin typeface="Arial"/>
                <a:cs typeface="Arial"/>
              </a:rPr>
              <a:t>e</a:t>
            </a:r>
            <a:r>
              <a:rPr sz="1800" b="1" dirty="0">
                <a:latin typeface="Arial"/>
                <a:cs typeface="Arial"/>
              </a:rPr>
              <a:t>ed</a:t>
            </a:r>
            <a:r>
              <a:rPr sz="1800" b="1" spc="5" dirty="0">
                <a:latin typeface="Arial"/>
                <a:cs typeface="Arial"/>
              </a:rPr>
              <a:t>e</a:t>
            </a:r>
            <a:r>
              <a:rPr sz="1800" b="1" dirty="0">
                <a:latin typeface="Arial"/>
                <a:cs typeface="Arial"/>
              </a:rPr>
              <a:t>d</a:t>
            </a:r>
            <a:r>
              <a:rPr sz="1800" b="1" spc="-60" dirty="0">
                <a:latin typeface="Arial"/>
                <a:cs typeface="Arial"/>
              </a:rPr>
              <a:t> </a:t>
            </a:r>
            <a:r>
              <a:rPr sz="1800" b="1" spc="-5" dirty="0">
                <a:latin typeface="Arial"/>
                <a:cs typeface="Arial"/>
              </a:rPr>
              <a:t>t</a:t>
            </a:r>
            <a:r>
              <a:rPr sz="1800" b="1" dirty="0">
                <a:latin typeface="Arial"/>
                <a:cs typeface="Arial"/>
              </a:rPr>
              <a:t>o</a:t>
            </a:r>
            <a:r>
              <a:rPr sz="1800" b="1" spc="-15" dirty="0">
                <a:latin typeface="Arial"/>
                <a:cs typeface="Arial"/>
              </a:rPr>
              <a:t> </a:t>
            </a:r>
            <a:r>
              <a:rPr sz="1800" b="1" spc="5" dirty="0">
                <a:latin typeface="Arial"/>
                <a:cs typeface="Arial"/>
              </a:rPr>
              <a:t>access</a:t>
            </a:r>
            <a:endParaRPr sz="1800">
              <a:latin typeface="Arial"/>
              <a:cs typeface="Arial"/>
            </a:endParaRPr>
          </a:p>
          <a:p>
            <a:pPr marL="927100">
              <a:lnSpc>
                <a:spcPts val="2125"/>
              </a:lnSpc>
            </a:pPr>
            <a:r>
              <a:rPr sz="1800" b="1" spc="-5" dirty="0">
                <a:latin typeface="Arial"/>
                <a:cs typeface="Arial"/>
              </a:rPr>
              <a:t>a</a:t>
            </a:r>
            <a:r>
              <a:rPr sz="1800" b="1" spc="-15" dirty="0">
                <a:latin typeface="Arial"/>
                <a:cs typeface="Arial"/>
              </a:rPr>
              <a:t> </a:t>
            </a:r>
            <a:r>
              <a:rPr sz="1800" b="1" spc="5" dirty="0">
                <a:latin typeface="Arial"/>
                <a:cs typeface="Arial"/>
              </a:rPr>
              <a:t>word;</a:t>
            </a:r>
            <a:r>
              <a:rPr sz="1800" b="1" spc="-60" dirty="0">
                <a:latin typeface="Arial"/>
                <a:cs typeface="Arial"/>
              </a:rPr>
              <a:t> </a:t>
            </a:r>
            <a:r>
              <a:rPr sz="1800" b="1" dirty="0">
                <a:latin typeface="Arial"/>
                <a:cs typeface="Arial"/>
              </a:rPr>
              <a:t>one</a:t>
            </a:r>
            <a:r>
              <a:rPr sz="1800" b="1" spc="10" dirty="0">
                <a:latin typeface="Arial"/>
                <a:cs typeface="Arial"/>
              </a:rPr>
              <a:t> </a:t>
            </a:r>
            <a:r>
              <a:rPr sz="1800" b="1" dirty="0">
                <a:latin typeface="Arial"/>
                <a:cs typeface="Arial"/>
              </a:rPr>
              <a:t>for</a:t>
            </a:r>
            <a:r>
              <a:rPr sz="1800" b="1" spc="-50" dirty="0">
                <a:latin typeface="Arial"/>
                <a:cs typeface="Arial"/>
              </a:rPr>
              <a:t> </a:t>
            </a:r>
            <a:r>
              <a:rPr sz="1800" b="1" spc="-5" dirty="0">
                <a:latin typeface="Arial"/>
                <a:cs typeface="Arial"/>
              </a:rPr>
              <a:t>the </a:t>
            </a:r>
            <a:r>
              <a:rPr sz="1800" b="1" dirty="0">
                <a:latin typeface="Arial"/>
                <a:cs typeface="Arial"/>
              </a:rPr>
              <a:t>page</a:t>
            </a:r>
            <a:r>
              <a:rPr sz="1800" b="1" spc="-15" dirty="0">
                <a:latin typeface="Arial"/>
                <a:cs typeface="Arial"/>
              </a:rPr>
              <a:t> </a:t>
            </a:r>
            <a:r>
              <a:rPr sz="1800" b="1" dirty="0">
                <a:latin typeface="Arial"/>
                <a:cs typeface="Arial"/>
              </a:rPr>
              <a:t>table,</a:t>
            </a:r>
            <a:r>
              <a:rPr sz="1800" b="1" spc="-35" dirty="0">
                <a:latin typeface="Arial"/>
                <a:cs typeface="Arial"/>
              </a:rPr>
              <a:t> </a:t>
            </a:r>
            <a:r>
              <a:rPr sz="1800" b="1" dirty="0">
                <a:latin typeface="Arial"/>
                <a:cs typeface="Arial"/>
              </a:rPr>
              <a:t>one</a:t>
            </a:r>
            <a:r>
              <a:rPr sz="1800" b="1" spc="-40" dirty="0">
                <a:latin typeface="Arial"/>
                <a:cs typeface="Arial"/>
              </a:rPr>
              <a:t> </a:t>
            </a:r>
            <a:r>
              <a:rPr sz="1800" b="1" spc="-5" dirty="0">
                <a:latin typeface="Arial"/>
                <a:cs typeface="Arial"/>
              </a:rPr>
              <a:t>for</a:t>
            </a:r>
            <a:r>
              <a:rPr sz="1800" b="1" spc="5" dirty="0">
                <a:latin typeface="Arial"/>
                <a:cs typeface="Arial"/>
              </a:rPr>
              <a:t> </a:t>
            </a:r>
            <a:r>
              <a:rPr sz="1800" b="1" spc="-5" dirty="0">
                <a:latin typeface="Arial"/>
                <a:cs typeface="Arial"/>
              </a:rPr>
              <a:t>the</a:t>
            </a:r>
            <a:r>
              <a:rPr sz="1800" b="1" spc="-30" dirty="0">
                <a:latin typeface="Arial"/>
                <a:cs typeface="Arial"/>
              </a:rPr>
              <a:t> </a:t>
            </a:r>
            <a:r>
              <a:rPr sz="1800" b="1" spc="5" dirty="0">
                <a:latin typeface="Arial"/>
                <a:cs typeface="Arial"/>
              </a:rPr>
              <a:t>word</a:t>
            </a:r>
            <a:endParaRPr sz="1800">
              <a:latin typeface="Arial"/>
              <a:cs typeface="Arial"/>
            </a:endParaRPr>
          </a:p>
          <a:p>
            <a:pPr>
              <a:lnSpc>
                <a:spcPct val="100000"/>
              </a:lnSpc>
              <a:spcBef>
                <a:spcPts val="35"/>
              </a:spcBef>
            </a:pPr>
            <a:endParaRPr sz="1850">
              <a:latin typeface="Arial"/>
              <a:cs typeface="Arial"/>
            </a:endParaRPr>
          </a:p>
          <a:p>
            <a:pPr marL="424180">
              <a:lnSpc>
                <a:spcPct val="100000"/>
              </a:lnSpc>
            </a:pPr>
            <a:r>
              <a:rPr sz="1800" b="1" dirty="0">
                <a:latin typeface="Arial"/>
                <a:cs typeface="Arial"/>
              </a:rPr>
              <a:t>-</a:t>
            </a:r>
            <a:r>
              <a:rPr sz="1800" b="1" spc="-25" dirty="0">
                <a:latin typeface="Arial"/>
                <a:cs typeface="Arial"/>
              </a:rPr>
              <a:t> </a:t>
            </a:r>
            <a:r>
              <a:rPr sz="1800" b="1" dirty="0">
                <a:latin typeface="Arial"/>
                <a:cs typeface="Arial"/>
              </a:rPr>
              <a:t>Cache</a:t>
            </a:r>
            <a:r>
              <a:rPr sz="1800" b="1" spc="-35" dirty="0">
                <a:latin typeface="Arial"/>
                <a:cs typeface="Arial"/>
              </a:rPr>
              <a:t> </a:t>
            </a:r>
            <a:r>
              <a:rPr sz="1800" b="1" dirty="0">
                <a:latin typeface="Arial"/>
                <a:cs typeface="Arial"/>
              </a:rPr>
              <a:t>memory</a:t>
            </a:r>
            <a:r>
              <a:rPr sz="1800" b="1" spc="-45" dirty="0">
                <a:latin typeface="Arial"/>
                <a:cs typeface="Arial"/>
              </a:rPr>
              <a:t> </a:t>
            </a:r>
            <a:r>
              <a:rPr sz="1800" b="1" dirty="0">
                <a:latin typeface="Arial"/>
                <a:cs typeface="Arial"/>
              </a:rPr>
              <a:t>(TLB:</a:t>
            </a:r>
            <a:r>
              <a:rPr sz="1800" b="1" spc="-25" dirty="0">
                <a:latin typeface="Arial"/>
                <a:cs typeface="Arial"/>
              </a:rPr>
              <a:t> </a:t>
            </a:r>
            <a:r>
              <a:rPr sz="1800" b="1" spc="-15" dirty="0">
                <a:latin typeface="Arial"/>
                <a:cs typeface="Arial"/>
              </a:rPr>
              <a:t>Translation</a:t>
            </a:r>
            <a:r>
              <a:rPr sz="1800" b="1" spc="-80" dirty="0">
                <a:latin typeface="Arial"/>
                <a:cs typeface="Arial"/>
              </a:rPr>
              <a:t> </a:t>
            </a:r>
            <a:r>
              <a:rPr sz="1800" b="1" spc="-5" dirty="0">
                <a:latin typeface="Arial"/>
                <a:cs typeface="Arial"/>
              </a:rPr>
              <a:t>Lookaside</a:t>
            </a:r>
            <a:r>
              <a:rPr sz="1800" b="1" spc="-75" dirty="0">
                <a:latin typeface="Arial"/>
                <a:cs typeface="Arial"/>
              </a:rPr>
              <a:t> </a:t>
            </a:r>
            <a:r>
              <a:rPr sz="1800" b="1" dirty="0">
                <a:latin typeface="Arial"/>
                <a:cs typeface="Arial"/>
              </a:rPr>
              <a:t>Buffer)</a:t>
            </a:r>
            <a:endParaRPr sz="1800">
              <a:latin typeface="Arial"/>
              <a:cs typeface="Arial"/>
            </a:endParaRPr>
          </a:p>
          <a:p>
            <a:pPr>
              <a:lnSpc>
                <a:spcPct val="100000"/>
              </a:lnSpc>
              <a:spcBef>
                <a:spcPts val="10"/>
              </a:spcBef>
            </a:pPr>
            <a:endParaRPr sz="1750">
              <a:latin typeface="Arial"/>
              <a:cs typeface="Arial"/>
            </a:endParaRPr>
          </a:p>
          <a:p>
            <a:pPr marL="930275" marR="909955" indent="-128270">
              <a:lnSpc>
                <a:spcPct val="88400"/>
              </a:lnSpc>
              <a:spcBef>
                <a:spcPts val="5"/>
              </a:spcBef>
            </a:pPr>
            <a:r>
              <a:rPr sz="1800" b="1" dirty="0">
                <a:latin typeface="Arial"/>
                <a:cs typeface="Arial"/>
              </a:rPr>
              <a:t>-</a:t>
            </a:r>
            <a:r>
              <a:rPr sz="1800" b="1" spc="-25" dirty="0">
                <a:latin typeface="Arial"/>
                <a:cs typeface="Arial"/>
              </a:rPr>
              <a:t> </a:t>
            </a:r>
            <a:r>
              <a:rPr sz="1800" b="1" spc="-215" dirty="0">
                <a:latin typeface="Arial"/>
                <a:cs typeface="Arial"/>
              </a:rPr>
              <a:t>T</a:t>
            </a:r>
            <a:r>
              <a:rPr sz="1800" b="1" dirty="0">
                <a:latin typeface="Arial"/>
                <a:cs typeface="Arial"/>
              </a:rPr>
              <a:t>o</a:t>
            </a:r>
            <a:r>
              <a:rPr sz="1800" b="1" spc="-45" dirty="0">
                <a:latin typeface="Arial"/>
                <a:cs typeface="Arial"/>
              </a:rPr>
              <a:t> </a:t>
            </a:r>
            <a:r>
              <a:rPr sz="1800" b="1" spc="5" dirty="0">
                <a:latin typeface="Arial"/>
                <a:cs typeface="Arial"/>
              </a:rPr>
              <a:t>speedu</a:t>
            </a:r>
            <a:r>
              <a:rPr sz="1800" b="1" dirty="0">
                <a:latin typeface="Arial"/>
                <a:cs typeface="Arial"/>
              </a:rPr>
              <a:t>p</a:t>
            </a:r>
            <a:r>
              <a:rPr sz="1800" b="1" spc="-75" dirty="0">
                <a:latin typeface="Arial"/>
                <a:cs typeface="Arial"/>
              </a:rPr>
              <a:t> </a:t>
            </a:r>
            <a:r>
              <a:rPr sz="1800" b="1" dirty="0">
                <a:latin typeface="Arial"/>
                <a:cs typeface="Arial"/>
              </a:rPr>
              <a:t>t</a:t>
            </a:r>
            <a:r>
              <a:rPr sz="1800" b="1" spc="5" dirty="0">
                <a:latin typeface="Arial"/>
                <a:cs typeface="Arial"/>
              </a:rPr>
              <a:t>h</a:t>
            </a:r>
            <a:r>
              <a:rPr sz="1800" b="1" dirty="0">
                <a:latin typeface="Arial"/>
                <a:cs typeface="Arial"/>
              </a:rPr>
              <a:t>e</a:t>
            </a:r>
            <a:r>
              <a:rPr sz="1800" b="1" spc="-15" dirty="0">
                <a:latin typeface="Arial"/>
                <a:cs typeface="Arial"/>
              </a:rPr>
              <a:t> </a:t>
            </a:r>
            <a:r>
              <a:rPr sz="1800" b="1" dirty="0">
                <a:latin typeface="Arial"/>
                <a:cs typeface="Arial"/>
              </a:rPr>
              <a:t>effe</a:t>
            </a:r>
            <a:r>
              <a:rPr sz="1800" b="1" spc="-20" dirty="0">
                <a:latin typeface="Arial"/>
                <a:cs typeface="Arial"/>
              </a:rPr>
              <a:t>c</a:t>
            </a:r>
            <a:r>
              <a:rPr sz="1800" b="1" dirty="0">
                <a:latin typeface="Arial"/>
                <a:cs typeface="Arial"/>
              </a:rPr>
              <a:t>t</a:t>
            </a:r>
            <a:r>
              <a:rPr sz="1800" b="1" spc="-25" dirty="0">
                <a:latin typeface="Arial"/>
                <a:cs typeface="Arial"/>
              </a:rPr>
              <a:t>i</a:t>
            </a:r>
            <a:r>
              <a:rPr sz="1800" b="1" spc="-20" dirty="0">
                <a:latin typeface="Arial"/>
                <a:cs typeface="Arial"/>
              </a:rPr>
              <a:t>v</a:t>
            </a:r>
            <a:r>
              <a:rPr sz="1800" b="1" dirty="0">
                <a:latin typeface="Arial"/>
                <a:cs typeface="Arial"/>
              </a:rPr>
              <a:t>e</a:t>
            </a:r>
            <a:r>
              <a:rPr sz="1800" b="1" spc="-10" dirty="0">
                <a:latin typeface="Arial"/>
                <a:cs typeface="Arial"/>
              </a:rPr>
              <a:t> </a:t>
            </a:r>
            <a:r>
              <a:rPr sz="1800" b="1" dirty="0">
                <a:latin typeface="Arial"/>
                <a:cs typeface="Arial"/>
              </a:rPr>
              <a:t>memory</a:t>
            </a:r>
            <a:r>
              <a:rPr sz="1800" b="1" spc="-60" dirty="0">
                <a:latin typeface="Arial"/>
                <a:cs typeface="Arial"/>
              </a:rPr>
              <a:t> </a:t>
            </a:r>
            <a:r>
              <a:rPr sz="1800" b="1" spc="5" dirty="0">
                <a:latin typeface="Arial"/>
                <a:cs typeface="Arial"/>
              </a:rPr>
              <a:t>acces</a:t>
            </a:r>
            <a:r>
              <a:rPr sz="1800" b="1" dirty="0">
                <a:latin typeface="Arial"/>
                <a:cs typeface="Arial"/>
              </a:rPr>
              <a:t>s</a:t>
            </a:r>
            <a:r>
              <a:rPr sz="1800" b="1" spc="-60" dirty="0">
                <a:latin typeface="Arial"/>
                <a:cs typeface="Arial"/>
              </a:rPr>
              <a:t> </a:t>
            </a:r>
            <a:r>
              <a:rPr sz="1800" b="1" dirty="0">
                <a:latin typeface="Arial"/>
                <a:cs typeface="Arial"/>
              </a:rPr>
              <a:t>ti</a:t>
            </a:r>
            <a:r>
              <a:rPr sz="1800" b="1" spc="5" dirty="0">
                <a:latin typeface="Arial"/>
                <a:cs typeface="Arial"/>
              </a:rPr>
              <a:t>m</a:t>
            </a:r>
            <a:r>
              <a:rPr sz="1800" b="1" dirty="0">
                <a:latin typeface="Arial"/>
                <a:cs typeface="Arial"/>
              </a:rPr>
              <a:t>e,  </a:t>
            </a:r>
            <a:r>
              <a:rPr sz="1800" b="1" spc="-5" dirty="0">
                <a:latin typeface="Arial"/>
                <a:cs typeface="Arial"/>
              </a:rPr>
              <a:t>a </a:t>
            </a:r>
            <a:r>
              <a:rPr sz="1800" b="1" dirty="0">
                <a:latin typeface="Arial"/>
                <a:cs typeface="Arial"/>
              </a:rPr>
              <a:t>special small memory called </a:t>
            </a:r>
            <a:r>
              <a:rPr sz="1800" b="1" spc="-10" dirty="0">
                <a:latin typeface="Arial"/>
                <a:cs typeface="Arial"/>
              </a:rPr>
              <a:t>associative </a:t>
            </a:r>
            <a:r>
              <a:rPr sz="1800" b="1" spc="-5" dirty="0">
                <a:latin typeface="Arial"/>
                <a:cs typeface="Arial"/>
              </a:rPr>
              <a:t> </a:t>
            </a:r>
            <a:r>
              <a:rPr sz="1800" b="1" spc="-55" dirty="0">
                <a:latin typeface="Arial"/>
                <a:cs typeface="Arial"/>
              </a:rPr>
              <a:t>memory,</a:t>
            </a:r>
            <a:r>
              <a:rPr sz="1800" b="1" spc="50" dirty="0">
                <a:latin typeface="Arial"/>
                <a:cs typeface="Arial"/>
              </a:rPr>
              <a:t> </a:t>
            </a:r>
            <a:r>
              <a:rPr sz="1800" b="1" dirty="0">
                <a:latin typeface="Arial"/>
                <a:cs typeface="Arial"/>
              </a:rPr>
              <a:t>or</a:t>
            </a:r>
            <a:r>
              <a:rPr sz="1800" b="1" spc="-30" dirty="0">
                <a:latin typeface="Arial"/>
                <a:cs typeface="Arial"/>
              </a:rPr>
              <a:t> </a:t>
            </a:r>
            <a:r>
              <a:rPr sz="1800" b="1" dirty="0">
                <a:latin typeface="Arial"/>
                <a:cs typeface="Arial"/>
              </a:rPr>
              <a:t>cache</a:t>
            </a:r>
            <a:r>
              <a:rPr sz="1800" b="1" spc="-40" dirty="0">
                <a:latin typeface="Arial"/>
                <a:cs typeface="Arial"/>
              </a:rPr>
              <a:t> </a:t>
            </a:r>
            <a:r>
              <a:rPr sz="1800" b="1" dirty="0">
                <a:latin typeface="Arial"/>
                <a:cs typeface="Arial"/>
              </a:rPr>
              <a:t>is</a:t>
            </a:r>
            <a:r>
              <a:rPr sz="1800" b="1" spc="-20" dirty="0">
                <a:latin typeface="Arial"/>
                <a:cs typeface="Arial"/>
              </a:rPr>
              <a:t> </a:t>
            </a:r>
            <a:r>
              <a:rPr sz="1800" b="1" spc="5" dirty="0">
                <a:latin typeface="Arial"/>
                <a:cs typeface="Arial"/>
              </a:rPr>
              <a:t>used</a:t>
            </a:r>
            <a:endParaRPr sz="1800">
              <a:latin typeface="Arial"/>
              <a:cs typeface="Arial"/>
            </a:endParaRPr>
          </a:p>
          <a:p>
            <a:pPr marL="570230" marR="2399665" indent="-448945">
              <a:lnSpc>
                <a:spcPct val="132300"/>
              </a:lnSpc>
              <a:spcBef>
                <a:spcPts val="1485"/>
              </a:spcBef>
            </a:pPr>
            <a:r>
              <a:rPr sz="1800" b="1" spc="-5" dirty="0">
                <a:latin typeface="Arial"/>
                <a:cs typeface="Arial"/>
              </a:rPr>
              <a:t>Implementation </a:t>
            </a:r>
            <a:r>
              <a:rPr sz="1800" b="1" dirty="0">
                <a:latin typeface="Arial"/>
                <a:cs typeface="Arial"/>
              </a:rPr>
              <a:t>of the Segment </a:t>
            </a:r>
            <a:r>
              <a:rPr sz="1800" b="1" spc="-50" dirty="0">
                <a:latin typeface="Arial"/>
                <a:cs typeface="Arial"/>
              </a:rPr>
              <a:t>Table </a:t>
            </a:r>
            <a:r>
              <a:rPr sz="1800" b="1" spc="-45" dirty="0">
                <a:latin typeface="Arial"/>
                <a:cs typeface="Arial"/>
              </a:rPr>
              <a:t> </a:t>
            </a:r>
            <a:r>
              <a:rPr sz="1800" b="1" dirty="0">
                <a:latin typeface="Arial"/>
                <a:cs typeface="Arial"/>
              </a:rPr>
              <a:t>Similar</a:t>
            </a:r>
            <a:r>
              <a:rPr sz="1800" b="1" spc="-75" dirty="0">
                <a:latin typeface="Arial"/>
                <a:cs typeface="Arial"/>
              </a:rPr>
              <a:t> </a:t>
            </a:r>
            <a:r>
              <a:rPr sz="1800" b="1" dirty="0">
                <a:latin typeface="Arial"/>
                <a:cs typeface="Arial"/>
              </a:rPr>
              <a:t>to</a:t>
            </a:r>
            <a:r>
              <a:rPr sz="1800" b="1" spc="-25" dirty="0">
                <a:latin typeface="Arial"/>
                <a:cs typeface="Arial"/>
              </a:rPr>
              <a:t> </a:t>
            </a:r>
            <a:r>
              <a:rPr sz="1800" b="1" spc="-5" dirty="0">
                <a:latin typeface="Arial"/>
                <a:cs typeface="Arial"/>
              </a:rPr>
              <a:t>the</a:t>
            </a:r>
            <a:r>
              <a:rPr sz="1800" b="1" spc="-15" dirty="0">
                <a:latin typeface="Arial"/>
                <a:cs typeface="Arial"/>
              </a:rPr>
              <a:t> </a:t>
            </a:r>
            <a:r>
              <a:rPr sz="1800" b="1" dirty="0">
                <a:latin typeface="Arial"/>
                <a:cs typeface="Arial"/>
              </a:rPr>
              <a:t>case</a:t>
            </a:r>
            <a:r>
              <a:rPr sz="1800" b="1" spc="-40" dirty="0">
                <a:latin typeface="Arial"/>
                <a:cs typeface="Arial"/>
              </a:rPr>
              <a:t> </a:t>
            </a:r>
            <a:r>
              <a:rPr sz="1800" b="1" dirty="0">
                <a:latin typeface="Arial"/>
                <a:cs typeface="Arial"/>
              </a:rPr>
              <a:t>of</a:t>
            </a:r>
            <a:r>
              <a:rPr sz="1800" b="1" spc="-5" dirty="0">
                <a:latin typeface="Arial"/>
                <a:cs typeface="Arial"/>
              </a:rPr>
              <a:t> the</a:t>
            </a:r>
            <a:r>
              <a:rPr sz="1800" b="1" spc="-10" dirty="0">
                <a:latin typeface="Arial"/>
                <a:cs typeface="Arial"/>
              </a:rPr>
              <a:t> </a:t>
            </a:r>
            <a:r>
              <a:rPr sz="1800" b="1" dirty="0">
                <a:latin typeface="Arial"/>
                <a:cs typeface="Arial"/>
              </a:rPr>
              <a:t>page</a:t>
            </a:r>
            <a:r>
              <a:rPr sz="1800" b="1" spc="-45" dirty="0">
                <a:latin typeface="Arial"/>
                <a:cs typeface="Arial"/>
              </a:rPr>
              <a:t> </a:t>
            </a:r>
            <a:r>
              <a:rPr sz="1800" b="1" dirty="0">
                <a:latin typeface="Arial"/>
                <a:cs typeface="Arial"/>
              </a:rPr>
              <a:t>table</a:t>
            </a:r>
            <a:endParaRPr sz="1800">
              <a:latin typeface="Arial"/>
              <a:cs typeface="Arial"/>
            </a:endParaRPr>
          </a:p>
        </p:txBody>
      </p:sp>
      <p:sp>
        <p:nvSpPr>
          <p:cNvPr id="7" name="object 7"/>
          <p:cNvSpPr txBox="1"/>
          <p:nvPr/>
        </p:nvSpPr>
        <p:spPr>
          <a:xfrm>
            <a:off x="49784" y="1650"/>
            <a:ext cx="8996045" cy="238125"/>
          </a:xfrm>
          <a:prstGeom prst="rect">
            <a:avLst/>
          </a:prstGeom>
        </p:spPr>
        <p:txBody>
          <a:bodyPr vert="horz" wrap="square" lIns="0" tIns="11430" rIns="0" bIns="0" rtlCol="0">
            <a:spAutoFit/>
          </a:bodyPr>
          <a:lstStyle/>
          <a:p>
            <a:pPr marL="12700">
              <a:lnSpc>
                <a:spcPct val="100000"/>
              </a:lnSpc>
              <a:spcBef>
                <a:spcPts val="90"/>
              </a:spcBef>
              <a:tabLst>
                <a:tab pos="4332605" algn="l"/>
                <a:tab pos="6329680" algn="l"/>
              </a:tabLst>
            </a:pPr>
            <a:r>
              <a:rPr sz="2100" b="1" i="1" spc="-15" baseline="3968" dirty="0">
                <a:latin typeface="Arial"/>
                <a:cs typeface="Arial"/>
              </a:rPr>
              <a:t>Memory</a:t>
            </a:r>
            <a:r>
              <a:rPr sz="2100" b="1" i="1" spc="-37" baseline="3968" dirty="0">
                <a:latin typeface="Arial"/>
                <a:cs typeface="Arial"/>
              </a:rPr>
              <a:t> </a:t>
            </a:r>
            <a:r>
              <a:rPr sz="2100" b="1" i="1" spc="-15" baseline="3968" dirty="0">
                <a:latin typeface="Arial"/>
                <a:cs typeface="Arial"/>
              </a:rPr>
              <a:t>Organization	</a:t>
            </a:r>
            <a:r>
              <a:rPr sz="2100" b="1" spc="-15" baseline="1984" dirty="0">
                <a:latin typeface="Arial"/>
                <a:cs typeface="Arial"/>
              </a:rPr>
              <a:t>31	</a:t>
            </a:r>
            <a:r>
              <a:rPr sz="1400" b="1" i="1" spc="-10" dirty="0">
                <a:latin typeface="Arial"/>
                <a:cs typeface="Arial"/>
              </a:rPr>
              <a:t>Memory</a:t>
            </a:r>
            <a:r>
              <a:rPr sz="1400" b="1" i="1" spc="-35" dirty="0">
                <a:latin typeface="Arial"/>
                <a:cs typeface="Arial"/>
              </a:rPr>
              <a:t> </a:t>
            </a:r>
            <a:r>
              <a:rPr sz="1400" b="1" i="1" spc="-15" dirty="0">
                <a:latin typeface="Arial"/>
                <a:cs typeface="Arial"/>
              </a:rPr>
              <a:t>Management</a:t>
            </a:r>
            <a:r>
              <a:rPr sz="1400" b="1" i="1" spc="-35" dirty="0">
                <a:latin typeface="Arial"/>
                <a:cs typeface="Arial"/>
              </a:rPr>
              <a:t> </a:t>
            </a:r>
            <a:r>
              <a:rPr sz="1400" b="1" i="1" spc="-10" dirty="0">
                <a:latin typeface="Arial"/>
                <a:cs typeface="Arial"/>
              </a:rPr>
              <a:t>Hardware</a:t>
            </a:r>
            <a:endParaRPr sz="14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221615" cy="23812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Arial"/>
                <a:cs typeface="Arial"/>
              </a:rPr>
              <a:t>32</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6" name="object 6"/>
          <p:cNvSpPr/>
          <p:nvPr/>
        </p:nvSpPr>
        <p:spPr>
          <a:xfrm>
            <a:off x="115823"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3842765" y="263397"/>
            <a:ext cx="1490980" cy="391160"/>
          </a:xfrm>
          <a:prstGeom prst="rect">
            <a:avLst/>
          </a:prstGeom>
        </p:spPr>
        <p:txBody>
          <a:bodyPr vert="horz" wrap="square" lIns="0" tIns="12700" rIns="0" bIns="0" rtlCol="0">
            <a:spAutoFit/>
          </a:bodyPr>
          <a:lstStyle/>
          <a:p>
            <a:pPr marL="12700">
              <a:lnSpc>
                <a:spcPct val="100000"/>
              </a:lnSpc>
              <a:spcBef>
                <a:spcPts val="100"/>
              </a:spcBef>
            </a:pPr>
            <a:r>
              <a:rPr sz="2400" b="1" u="sng" spc="-15" dirty="0">
                <a:latin typeface="Arial"/>
                <a:cs typeface="Arial"/>
              </a:rPr>
              <a:t>EXAMPLE</a:t>
            </a:r>
            <a:endParaRPr sz="2400" u="sng" dirty="0">
              <a:latin typeface="Arial"/>
              <a:cs typeface="Arial"/>
            </a:endParaRPr>
          </a:p>
        </p:txBody>
      </p:sp>
      <p:graphicFrame>
        <p:nvGraphicFramePr>
          <p:cNvPr id="8" name="object 8"/>
          <p:cNvGraphicFramePr>
            <a:graphicFrameLocks noGrp="1"/>
          </p:cNvGraphicFramePr>
          <p:nvPr/>
        </p:nvGraphicFramePr>
        <p:xfrm>
          <a:off x="2484183" y="1925764"/>
          <a:ext cx="4055110" cy="273303"/>
        </p:xfrm>
        <a:graphic>
          <a:graphicData uri="http://schemas.openxmlformats.org/drawingml/2006/table">
            <a:tbl>
              <a:tblPr firstRow="1" bandRow="1">
                <a:tableStyleId>{2D5ABB26-0587-4C30-8999-92F81FD0307C}</a:tableStyleId>
              </a:tblPr>
              <a:tblGrid>
                <a:gridCol w="819150">
                  <a:extLst>
                    <a:ext uri="{9D8B030D-6E8A-4147-A177-3AD203B41FA5}">
                      <a16:colId xmlns:a16="http://schemas.microsoft.com/office/drawing/2014/main" xmlns="" val="20000"/>
                    </a:ext>
                  </a:extLst>
                </a:gridCol>
                <a:gridCol w="1610995">
                  <a:extLst>
                    <a:ext uri="{9D8B030D-6E8A-4147-A177-3AD203B41FA5}">
                      <a16:colId xmlns:a16="http://schemas.microsoft.com/office/drawing/2014/main" xmlns="" val="20001"/>
                    </a:ext>
                  </a:extLst>
                </a:gridCol>
                <a:gridCol w="1624965">
                  <a:extLst>
                    <a:ext uri="{9D8B030D-6E8A-4147-A177-3AD203B41FA5}">
                      <a16:colId xmlns:a16="http://schemas.microsoft.com/office/drawing/2014/main" xmlns="" val="20002"/>
                    </a:ext>
                  </a:extLst>
                </a:gridCol>
              </a:tblGrid>
              <a:tr h="273303">
                <a:tc>
                  <a:txBody>
                    <a:bodyPr/>
                    <a:lstStyle/>
                    <a:p>
                      <a:pPr marL="83185">
                        <a:lnSpc>
                          <a:spcPct val="100000"/>
                        </a:lnSpc>
                        <a:spcBef>
                          <a:spcPts val="285"/>
                        </a:spcBef>
                      </a:pPr>
                      <a:r>
                        <a:rPr sz="1200" b="1" spc="-5" dirty="0">
                          <a:latin typeface="Arial"/>
                          <a:cs typeface="Arial"/>
                        </a:rPr>
                        <a:t>Segment</a:t>
                      </a:r>
                      <a:endParaRPr sz="1200">
                        <a:latin typeface="Arial"/>
                        <a:cs typeface="Arial"/>
                      </a:endParaRPr>
                    </a:p>
                  </a:txBody>
                  <a:tcPr marL="0" marR="0" marT="3619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21970">
                        <a:lnSpc>
                          <a:spcPct val="100000"/>
                        </a:lnSpc>
                        <a:spcBef>
                          <a:spcPts val="195"/>
                        </a:spcBef>
                      </a:pPr>
                      <a:r>
                        <a:rPr sz="1200" b="1" spc="-5" dirty="0">
                          <a:latin typeface="Arial"/>
                          <a:cs typeface="Arial"/>
                        </a:rPr>
                        <a:t>Page</a:t>
                      </a:r>
                      <a:endParaRPr sz="1200">
                        <a:latin typeface="Arial"/>
                        <a:cs typeface="Arial"/>
                      </a:endParaRPr>
                    </a:p>
                  </a:txBody>
                  <a:tcPr marL="0" marR="0" marT="247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10795" algn="ctr">
                        <a:lnSpc>
                          <a:spcPct val="100000"/>
                        </a:lnSpc>
                        <a:spcBef>
                          <a:spcPts val="195"/>
                        </a:spcBef>
                      </a:pPr>
                      <a:r>
                        <a:rPr sz="1200" b="1" spc="-5" dirty="0">
                          <a:latin typeface="Arial"/>
                          <a:cs typeface="Arial"/>
                        </a:rPr>
                        <a:t>Word</a:t>
                      </a:r>
                      <a:endParaRPr sz="1200">
                        <a:latin typeface="Arial"/>
                        <a:cs typeface="Arial"/>
                      </a:endParaRPr>
                    </a:p>
                  </a:txBody>
                  <a:tcPr marL="0" marR="0" marT="247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bl>
          </a:graphicData>
        </a:graphic>
      </p:graphicFrame>
      <p:sp>
        <p:nvSpPr>
          <p:cNvPr id="9" name="object 9"/>
          <p:cNvSpPr/>
          <p:nvPr/>
        </p:nvSpPr>
        <p:spPr>
          <a:xfrm>
            <a:off x="2502407" y="3319271"/>
            <a:ext cx="4063365" cy="274320"/>
          </a:xfrm>
          <a:custGeom>
            <a:avLst/>
            <a:gdLst/>
            <a:ahLst/>
            <a:cxnLst/>
            <a:rect l="l" t="t" r="r" b="b"/>
            <a:pathLst>
              <a:path w="4063365" h="274320">
                <a:moveTo>
                  <a:pt x="14097" y="0"/>
                </a:moveTo>
                <a:lnTo>
                  <a:pt x="4062857" y="0"/>
                </a:lnTo>
              </a:path>
              <a:path w="4063365" h="274320">
                <a:moveTo>
                  <a:pt x="0" y="273938"/>
                </a:moveTo>
                <a:lnTo>
                  <a:pt x="4058158" y="269113"/>
                </a:lnTo>
              </a:path>
              <a:path w="4063365" h="274320">
                <a:moveTo>
                  <a:pt x="8255" y="7112"/>
                </a:moveTo>
                <a:lnTo>
                  <a:pt x="8255" y="273812"/>
                </a:lnTo>
              </a:path>
              <a:path w="4063365" h="274320">
                <a:moveTo>
                  <a:pt x="2437892" y="7112"/>
                </a:moveTo>
                <a:lnTo>
                  <a:pt x="2437892" y="273812"/>
                </a:lnTo>
              </a:path>
              <a:path w="4063365" h="274320">
                <a:moveTo>
                  <a:pt x="4062857" y="7112"/>
                </a:moveTo>
                <a:lnTo>
                  <a:pt x="4062857" y="273812"/>
                </a:lnTo>
              </a:path>
            </a:pathLst>
          </a:custGeom>
          <a:ln w="24384">
            <a:solidFill>
              <a:srgbClr val="000000"/>
            </a:solidFill>
          </a:ln>
        </p:spPr>
        <p:txBody>
          <a:bodyPr wrap="square" lIns="0" tIns="0" rIns="0" bIns="0" rtlCol="0"/>
          <a:lstStyle/>
          <a:p>
            <a:endParaRPr/>
          </a:p>
        </p:txBody>
      </p:sp>
      <p:sp>
        <p:nvSpPr>
          <p:cNvPr id="10" name="object 10"/>
          <p:cNvSpPr txBox="1"/>
          <p:nvPr/>
        </p:nvSpPr>
        <p:spPr>
          <a:xfrm>
            <a:off x="2522854" y="2687523"/>
            <a:ext cx="4030345" cy="867410"/>
          </a:xfrm>
          <a:prstGeom prst="rect">
            <a:avLst/>
          </a:prstGeom>
        </p:spPr>
        <p:txBody>
          <a:bodyPr vert="horz" wrap="square" lIns="0" tIns="12700" rIns="0" bIns="0" rtlCol="0">
            <a:spAutoFit/>
          </a:bodyPr>
          <a:lstStyle/>
          <a:p>
            <a:pPr marL="114300">
              <a:lnSpc>
                <a:spcPts val="1415"/>
              </a:lnSpc>
              <a:spcBef>
                <a:spcPts val="100"/>
              </a:spcBef>
            </a:pPr>
            <a:r>
              <a:rPr sz="1200" b="1" spc="-5" dirty="0">
                <a:latin typeface="Arial"/>
                <a:cs typeface="Arial"/>
              </a:rPr>
              <a:t>Physical</a:t>
            </a:r>
            <a:r>
              <a:rPr sz="1200" b="1" spc="-35" dirty="0">
                <a:latin typeface="Arial"/>
                <a:cs typeface="Arial"/>
              </a:rPr>
              <a:t> </a:t>
            </a:r>
            <a:r>
              <a:rPr sz="1200" b="1" dirty="0">
                <a:latin typeface="Arial"/>
                <a:cs typeface="Arial"/>
              </a:rPr>
              <a:t>address</a:t>
            </a:r>
            <a:r>
              <a:rPr sz="1200" b="1" spc="-65" dirty="0">
                <a:latin typeface="Arial"/>
                <a:cs typeface="Arial"/>
              </a:rPr>
              <a:t> </a:t>
            </a:r>
            <a:r>
              <a:rPr sz="1200" b="1" spc="-5" dirty="0">
                <a:latin typeface="Arial"/>
                <a:cs typeface="Arial"/>
              </a:rPr>
              <a:t>format:</a:t>
            </a:r>
            <a:r>
              <a:rPr sz="1200" b="1" spc="-40" dirty="0">
                <a:latin typeface="Arial"/>
                <a:cs typeface="Arial"/>
              </a:rPr>
              <a:t> </a:t>
            </a:r>
            <a:r>
              <a:rPr sz="1200" b="1" dirty="0">
                <a:latin typeface="Arial"/>
                <a:cs typeface="Arial"/>
              </a:rPr>
              <a:t>4096</a:t>
            </a:r>
            <a:r>
              <a:rPr sz="1200" b="1" spc="-45" dirty="0">
                <a:latin typeface="Arial"/>
                <a:cs typeface="Arial"/>
              </a:rPr>
              <a:t> </a:t>
            </a:r>
            <a:r>
              <a:rPr sz="1200" b="1" dirty="0">
                <a:latin typeface="Arial"/>
                <a:cs typeface="Arial"/>
              </a:rPr>
              <a:t>blocks</a:t>
            </a:r>
            <a:r>
              <a:rPr sz="1200" b="1" spc="-60" dirty="0">
                <a:latin typeface="Arial"/>
                <a:cs typeface="Arial"/>
              </a:rPr>
              <a:t> </a:t>
            </a:r>
            <a:r>
              <a:rPr sz="1200" b="1" dirty="0">
                <a:latin typeface="Arial"/>
                <a:cs typeface="Arial"/>
              </a:rPr>
              <a:t>of</a:t>
            </a:r>
            <a:r>
              <a:rPr sz="1200" b="1" spc="-20" dirty="0">
                <a:latin typeface="Arial"/>
                <a:cs typeface="Arial"/>
              </a:rPr>
              <a:t> </a:t>
            </a:r>
            <a:r>
              <a:rPr sz="1200" b="1" dirty="0">
                <a:latin typeface="Arial"/>
                <a:cs typeface="Arial"/>
              </a:rPr>
              <a:t>256</a:t>
            </a:r>
            <a:r>
              <a:rPr sz="1200" b="1" spc="-45" dirty="0">
                <a:latin typeface="Arial"/>
                <a:cs typeface="Arial"/>
              </a:rPr>
              <a:t> </a:t>
            </a:r>
            <a:r>
              <a:rPr sz="1200" b="1" dirty="0">
                <a:latin typeface="Arial"/>
                <a:cs typeface="Arial"/>
              </a:rPr>
              <a:t>words</a:t>
            </a:r>
            <a:endParaRPr sz="1200">
              <a:latin typeface="Arial"/>
              <a:cs typeface="Arial"/>
            </a:endParaRPr>
          </a:p>
          <a:p>
            <a:pPr marL="114300">
              <a:lnSpc>
                <a:spcPts val="1415"/>
              </a:lnSpc>
            </a:pPr>
            <a:r>
              <a:rPr sz="1200" b="1" spc="-5" dirty="0">
                <a:latin typeface="Arial"/>
                <a:cs typeface="Arial"/>
              </a:rPr>
              <a:t>each,</a:t>
            </a:r>
            <a:r>
              <a:rPr sz="1200" b="1" spc="-55" dirty="0">
                <a:latin typeface="Arial"/>
                <a:cs typeface="Arial"/>
              </a:rPr>
              <a:t> </a:t>
            </a:r>
            <a:r>
              <a:rPr sz="1200" b="1" spc="-5" dirty="0">
                <a:latin typeface="Arial"/>
                <a:cs typeface="Arial"/>
              </a:rPr>
              <a:t>each</a:t>
            </a:r>
            <a:r>
              <a:rPr sz="1200" b="1" spc="-65" dirty="0">
                <a:latin typeface="Arial"/>
                <a:cs typeface="Arial"/>
              </a:rPr>
              <a:t> </a:t>
            </a:r>
            <a:r>
              <a:rPr sz="1200" b="1" spc="-5" dirty="0">
                <a:latin typeface="Arial"/>
                <a:cs typeface="Arial"/>
              </a:rPr>
              <a:t>word</a:t>
            </a:r>
            <a:r>
              <a:rPr sz="1200" b="1" spc="-10" dirty="0">
                <a:latin typeface="Arial"/>
                <a:cs typeface="Arial"/>
              </a:rPr>
              <a:t> has</a:t>
            </a:r>
            <a:r>
              <a:rPr sz="1200" b="1" spc="-25" dirty="0">
                <a:latin typeface="Arial"/>
                <a:cs typeface="Arial"/>
              </a:rPr>
              <a:t> </a:t>
            </a:r>
            <a:r>
              <a:rPr sz="1200" b="1" dirty="0">
                <a:latin typeface="Arial"/>
                <a:cs typeface="Arial"/>
              </a:rPr>
              <a:t>32bits</a:t>
            </a:r>
            <a:endParaRPr sz="1200">
              <a:latin typeface="Arial"/>
              <a:cs typeface="Arial"/>
            </a:endParaRPr>
          </a:p>
          <a:p>
            <a:pPr marL="940435">
              <a:lnSpc>
                <a:spcPct val="100000"/>
              </a:lnSpc>
              <a:spcBef>
                <a:spcPts val="505"/>
              </a:spcBef>
              <a:tabLst>
                <a:tab pos="3169285" algn="l"/>
              </a:tabLst>
            </a:pPr>
            <a:r>
              <a:rPr sz="1200" b="1" spc="-5" dirty="0">
                <a:latin typeface="Arial"/>
                <a:cs typeface="Arial"/>
              </a:rPr>
              <a:t>12	8</a:t>
            </a:r>
            <a:endParaRPr sz="1200">
              <a:latin typeface="Arial"/>
              <a:cs typeface="Arial"/>
            </a:endParaRPr>
          </a:p>
          <a:p>
            <a:pPr marL="876300">
              <a:lnSpc>
                <a:spcPct val="100000"/>
              </a:lnSpc>
              <a:spcBef>
                <a:spcPts val="409"/>
              </a:spcBef>
              <a:tabLst>
                <a:tab pos="3023235" algn="l"/>
              </a:tabLst>
            </a:pPr>
            <a:r>
              <a:rPr sz="1200" b="1" dirty="0">
                <a:latin typeface="Arial"/>
                <a:cs typeface="Arial"/>
              </a:rPr>
              <a:t>Block	</a:t>
            </a:r>
            <a:r>
              <a:rPr sz="1200" b="1" spc="-10" dirty="0">
                <a:latin typeface="Arial"/>
                <a:cs typeface="Arial"/>
              </a:rPr>
              <a:t>Word</a:t>
            </a:r>
            <a:endParaRPr sz="1200">
              <a:latin typeface="Arial"/>
              <a:cs typeface="Arial"/>
            </a:endParaRPr>
          </a:p>
        </p:txBody>
      </p:sp>
      <p:sp>
        <p:nvSpPr>
          <p:cNvPr id="11" name="object 11"/>
          <p:cNvSpPr txBox="1"/>
          <p:nvPr/>
        </p:nvSpPr>
        <p:spPr>
          <a:xfrm>
            <a:off x="932688" y="2304288"/>
            <a:ext cx="1155700" cy="875030"/>
          </a:xfrm>
          <a:prstGeom prst="rect">
            <a:avLst/>
          </a:prstGeom>
          <a:ln w="24384">
            <a:solidFill>
              <a:srgbClr val="000000"/>
            </a:solidFill>
          </a:ln>
        </p:spPr>
        <p:txBody>
          <a:bodyPr vert="horz" wrap="square" lIns="0" tIns="176530" rIns="0" bIns="0" rtlCol="0">
            <a:spAutoFit/>
          </a:bodyPr>
          <a:lstStyle/>
          <a:p>
            <a:pPr marL="258445">
              <a:lnSpc>
                <a:spcPts val="1415"/>
              </a:lnSpc>
              <a:spcBef>
                <a:spcPts val="1390"/>
              </a:spcBef>
            </a:pPr>
            <a:r>
              <a:rPr sz="1200" b="1" spc="45" dirty="0">
                <a:latin typeface="Arial"/>
                <a:cs typeface="Arial"/>
              </a:rPr>
              <a:t>2</a:t>
            </a:r>
            <a:r>
              <a:rPr sz="1500" b="1" spc="67" baseline="33333" dirty="0">
                <a:latin typeface="Arial"/>
                <a:cs typeface="Arial"/>
              </a:rPr>
              <a:t>20</a:t>
            </a:r>
            <a:r>
              <a:rPr sz="1500" b="1" spc="97" baseline="33333" dirty="0">
                <a:latin typeface="Arial"/>
                <a:cs typeface="Arial"/>
              </a:rPr>
              <a:t> </a:t>
            </a:r>
            <a:r>
              <a:rPr sz="1200" b="1" dirty="0">
                <a:latin typeface="Arial"/>
                <a:cs typeface="Arial"/>
              </a:rPr>
              <a:t>x</a:t>
            </a:r>
            <a:r>
              <a:rPr sz="1200" b="1" spc="-80" dirty="0">
                <a:latin typeface="Arial"/>
                <a:cs typeface="Arial"/>
              </a:rPr>
              <a:t> </a:t>
            </a:r>
            <a:r>
              <a:rPr sz="1200" b="1" dirty="0">
                <a:latin typeface="Arial"/>
                <a:cs typeface="Arial"/>
              </a:rPr>
              <a:t>32</a:t>
            </a:r>
            <a:endParaRPr sz="1200">
              <a:latin typeface="Arial"/>
              <a:cs typeface="Arial"/>
            </a:endParaRPr>
          </a:p>
          <a:p>
            <a:pPr marL="243204">
              <a:lnSpc>
                <a:spcPts val="1415"/>
              </a:lnSpc>
            </a:pPr>
            <a:r>
              <a:rPr sz="1200" b="1" spc="-15" dirty="0">
                <a:latin typeface="Arial"/>
                <a:cs typeface="Arial"/>
              </a:rPr>
              <a:t>Physical</a:t>
            </a:r>
            <a:endParaRPr sz="1200">
              <a:latin typeface="Arial"/>
              <a:cs typeface="Arial"/>
            </a:endParaRPr>
          </a:p>
          <a:p>
            <a:pPr marL="258445">
              <a:lnSpc>
                <a:spcPct val="100000"/>
              </a:lnSpc>
              <a:spcBef>
                <a:spcPts val="50"/>
              </a:spcBef>
            </a:pPr>
            <a:r>
              <a:rPr sz="1200" b="1" spc="-10" dirty="0">
                <a:latin typeface="Arial"/>
                <a:cs typeface="Arial"/>
              </a:rPr>
              <a:t>memory</a:t>
            </a:r>
            <a:endParaRPr sz="1200">
              <a:latin typeface="Arial"/>
              <a:cs typeface="Arial"/>
            </a:endParaRPr>
          </a:p>
        </p:txBody>
      </p:sp>
      <p:sp>
        <p:nvSpPr>
          <p:cNvPr id="12" name="object 12"/>
          <p:cNvSpPr txBox="1"/>
          <p:nvPr/>
        </p:nvSpPr>
        <p:spPr>
          <a:xfrm>
            <a:off x="268020" y="892555"/>
            <a:ext cx="6045835" cy="1056005"/>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L</a:t>
            </a:r>
            <a:r>
              <a:rPr sz="1800" b="1" spc="5" dirty="0">
                <a:latin typeface="Arial"/>
                <a:cs typeface="Arial"/>
              </a:rPr>
              <a:t>o</a:t>
            </a:r>
            <a:r>
              <a:rPr sz="1800" b="1" dirty="0">
                <a:latin typeface="Arial"/>
                <a:cs typeface="Arial"/>
              </a:rPr>
              <a:t>g</a:t>
            </a:r>
            <a:r>
              <a:rPr sz="1800" b="1" spc="5" dirty="0">
                <a:latin typeface="Arial"/>
                <a:cs typeface="Arial"/>
              </a:rPr>
              <a:t>i</a:t>
            </a:r>
            <a:r>
              <a:rPr sz="1800" b="1" dirty="0">
                <a:latin typeface="Arial"/>
                <a:cs typeface="Arial"/>
              </a:rPr>
              <a:t>cal</a:t>
            </a:r>
            <a:r>
              <a:rPr sz="1800" b="1" spc="-65" dirty="0">
                <a:latin typeface="Arial"/>
                <a:cs typeface="Arial"/>
              </a:rPr>
              <a:t> </a:t>
            </a:r>
            <a:r>
              <a:rPr sz="1800" b="1" dirty="0">
                <a:latin typeface="Arial"/>
                <a:cs typeface="Arial"/>
              </a:rPr>
              <a:t>and</a:t>
            </a:r>
            <a:r>
              <a:rPr sz="1800" b="1" spc="-25" dirty="0">
                <a:latin typeface="Arial"/>
                <a:cs typeface="Arial"/>
              </a:rPr>
              <a:t> </a:t>
            </a:r>
            <a:r>
              <a:rPr sz="1800" b="1" dirty="0">
                <a:latin typeface="Arial"/>
                <a:cs typeface="Arial"/>
              </a:rPr>
              <a:t>Ph</a:t>
            </a:r>
            <a:r>
              <a:rPr sz="1800" b="1" spc="-85" dirty="0">
                <a:latin typeface="Arial"/>
                <a:cs typeface="Arial"/>
              </a:rPr>
              <a:t>y</a:t>
            </a:r>
            <a:r>
              <a:rPr sz="1800" b="1" dirty="0">
                <a:latin typeface="Arial"/>
                <a:cs typeface="Arial"/>
              </a:rPr>
              <a:t>s</a:t>
            </a:r>
            <a:r>
              <a:rPr sz="1800" b="1" spc="-5" dirty="0">
                <a:latin typeface="Arial"/>
                <a:cs typeface="Arial"/>
              </a:rPr>
              <a:t>i</a:t>
            </a:r>
            <a:r>
              <a:rPr sz="1800" b="1" dirty="0">
                <a:latin typeface="Arial"/>
                <a:cs typeface="Arial"/>
              </a:rPr>
              <a:t>cal</a:t>
            </a:r>
            <a:r>
              <a:rPr sz="1800" b="1" spc="-110" dirty="0">
                <a:latin typeface="Arial"/>
                <a:cs typeface="Arial"/>
              </a:rPr>
              <a:t> </a:t>
            </a:r>
            <a:r>
              <a:rPr sz="1800" b="1" spc="-35" dirty="0">
                <a:latin typeface="Arial"/>
                <a:cs typeface="Arial"/>
              </a:rPr>
              <a:t>A</a:t>
            </a:r>
            <a:r>
              <a:rPr sz="1800" b="1" dirty="0">
                <a:latin typeface="Arial"/>
                <a:cs typeface="Arial"/>
              </a:rPr>
              <a:t>d</a:t>
            </a:r>
            <a:r>
              <a:rPr sz="1800" b="1" spc="5" dirty="0">
                <a:latin typeface="Arial"/>
                <a:cs typeface="Arial"/>
              </a:rPr>
              <a:t>d</a:t>
            </a:r>
            <a:r>
              <a:rPr sz="1800" b="1" spc="-5" dirty="0">
                <a:latin typeface="Arial"/>
                <a:cs typeface="Arial"/>
              </a:rPr>
              <a:t>re</a:t>
            </a:r>
            <a:r>
              <a:rPr sz="1800" b="1" dirty="0">
                <a:latin typeface="Arial"/>
                <a:cs typeface="Arial"/>
              </a:rPr>
              <a:t>ss</a:t>
            </a:r>
            <a:r>
              <a:rPr sz="1800" b="1" spc="-25" dirty="0">
                <a:latin typeface="Arial"/>
                <a:cs typeface="Arial"/>
              </a:rPr>
              <a:t>e</a:t>
            </a:r>
            <a:r>
              <a:rPr sz="1800" b="1" spc="-5" dirty="0">
                <a:latin typeface="Arial"/>
                <a:cs typeface="Arial"/>
              </a:rPr>
              <a:t>s</a:t>
            </a:r>
            <a:endParaRPr sz="1800">
              <a:latin typeface="Arial"/>
              <a:cs typeface="Arial"/>
            </a:endParaRPr>
          </a:p>
          <a:p>
            <a:pPr marL="2396490">
              <a:lnSpc>
                <a:spcPts val="1370"/>
              </a:lnSpc>
              <a:spcBef>
                <a:spcPts val="1365"/>
              </a:spcBef>
            </a:pPr>
            <a:r>
              <a:rPr sz="1200" b="1" spc="10" dirty="0">
                <a:latin typeface="Arial"/>
                <a:cs typeface="Arial"/>
              </a:rPr>
              <a:t>Log</a:t>
            </a:r>
            <a:r>
              <a:rPr sz="1200" b="1" spc="-5" dirty="0">
                <a:latin typeface="Arial"/>
                <a:cs typeface="Arial"/>
              </a:rPr>
              <a:t>i</a:t>
            </a:r>
            <a:r>
              <a:rPr sz="1200" b="1" dirty="0">
                <a:latin typeface="Arial"/>
                <a:cs typeface="Arial"/>
              </a:rPr>
              <a:t>cal</a:t>
            </a:r>
            <a:r>
              <a:rPr sz="1200" b="1" spc="-70" dirty="0">
                <a:latin typeface="Arial"/>
                <a:cs typeface="Arial"/>
              </a:rPr>
              <a:t> </a:t>
            </a:r>
            <a:r>
              <a:rPr sz="1200" b="1" dirty="0">
                <a:latin typeface="Arial"/>
                <a:cs typeface="Arial"/>
              </a:rPr>
              <a:t>a</a:t>
            </a:r>
            <a:r>
              <a:rPr sz="1200" b="1" spc="10" dirty="0">
                <a:latin typeface="Arial"/>
                <a:cs typeface="Arial"/>
              </a:rPr>
              <a:t>dd</a:t>
            </a:r>
            <a:r>
              <a:rPr sz="1200" b="1" spc="-20" dirty="0">
                <a:latin typeface="Arial"/>
                <a:cs typeface="Arial"/>
              </a:rPr>
              <a:t>r</a:t>
            </a:r>
            <a:r>
              <a:rPr sz="1200" b="1" dirty="0">
                <a:latin typeface="Arial"/>
                <a:cs typeface="Arial"/>
              </a:rPr>
              <a:t>es</a:t>
            </a:r>
            <a:r>
              <a:rPr sz="1200" b="1" spc="-5" dirty="0">
                <a:latin typeface="Arial"/>
                <a:cs typeface="Arial"/>
              </a:rPr>
              <a:t>s</a:t>
            </a:r>
            <a:r>
              <a:rPr sz="1200" b="1" spc="-90" dirty="0">
                <a:latin typeface="Arial"/>
                <a:cs typeface="Arial"/>
              </a:rPr>
              <a:t> </a:t>
            </a:r>
            <a:r>
              <a:rPr sz="1200" b="1" spc="5" dirty="0">
                <a:latin typeface="Arial"/>
                <a:cs typeface="Arial"/>
              </a:rPr>
              <a:t>f</a:t>
            </a:r>
            <a:r>
              <a:rPr sz="1200" b="1" spc="10" dirty="0">
                <a:latin typeface="Arial"/>
                <a:cs typeface="Arial"/>
              </a:rPr>
              <a:t>o</a:t>
            </a:r>
            <a:r>
              <a:rPr sz="1200" b="1" spc="-20" dirty="0">
                <a:latin typeface="Arial"/>
                <a:cs typeface="Arial"/>
              </a:rPr>
              <a:t>r</a:t>
            </a:r>
            <a:r>
              <a:rPr sz="1200" b="1" spc="-15" dirty="0">
                <a:latin typeface="Arial"/>
                <a:cs typeface="Arial"/>
              </a:rPr>
              <a:t>m</a:t>
            </a:r>
            <a:r>
              <a:rPr sz="1200" b="1" dirty="0">
                <a:latin typeface="Arial"/>
                <a:cs typeface="Arial"/>
              </a:rPr>
              <a:t>a</a:t>
            </a:r>
            <a:r>
              <a:rPr sz="1200" b="1" spc="5" dirty="0">
                <a:latin typeface="Arial"/>
                <a:cs typeface="Arial"/>
              </a:rPr>
              <a:t>t</a:t>
            </a:r>
            <a:r>
              <a:rPr sz="1200" b="1" dirty="0">
                <a:latin typeface="Arial"/>
                <a:cs typeface="Arial"/>
              </a:rPr>
              <a:t>:</a:t>
            </a:r>
            <a:r>
              <a:rPr sz="1200" b="1" spc="-40" dirty="0">
                <a:latin typeface="Arial"/>
                <a:cs typeface="Arial"/>
              </a:rPr>
              <a:t> </a:t>
            </a:r>
            <a:r>
              <a:rPr sz="1200" b="1" dirty="0">
                <a:latin typeface="Arial"/>
                <a:cs typeface="Arial"/>
              </a:rPr>
              <a:t>1</a:t>
            </a:r>
            <a:r>
              <a:rPr sz="1200" b="1" spc="-5" dirty="0">
                <a:latin typeface="Arial"/>
                <a:cs typeface="Arial"/>
              </a:rPr>
              <a:t>6</a:t>
            </a:r>
            <a:r>
              <a:rPr sz="1200" b="1" spc="-40" dirty="0">
                <a:latin typeface="Arial"/>
                <a:cs typeface="Arial"/>
              </a:rPr>
              <a:t> </a:t>
            </a:r>
            <a:r>
              <a:rPr sz="1200" b="1" dirty="0">
                <a:latin typeface="Arial"/>
                <a:cs typeface="Arial"/>
              </a:rPr>
              <a:t>se</a:t>
            </a:r>
            <a:r>
              <a:rPr sz="1200" b="1" spc="10" dirty="0">
                <a:latin typeface="Arial"/>
                <a:cs typeface="Arial"/>
              </a:rPr>
              <a:t>g</a:t>
            </a:r>
            <a:r>
              <a:rPr sz="1200" b="1" spc="-15" dirty="0">
                <a:latin typeface="Arial"/>
                <a:cs typeface="Arial"/>
              </a:rPr>
              <a:t>m</a:t>
            </a:r>
            <a:r>
              <a:rPr sz="1200" b="1" dirty="0">
                <a:latin typeface="Arial"/>
                <a:cs typeface="Arial"/>
              </a:rPr>
              <a:t>e</a:t>
            </a:r>
            <a:r>
              <a:rPr sz="1200" b="1" spc="-15" dirty="0">
                <a:latin typeface="Arial"/>
                <a:cs typeface="Arial"/>
              </a:rPr>
              <a:t>n</a:t>
            </a:r>
            <a:r>
              <a:rPr sz="1200" b="1" spc="5" dirty="0">
                <a:latin typeface="Arial"/>
                <a:cs typeface="Arial"/>
              </a:rPr>
              <a:t>t</a:t>
            </a:r>
            <a:r>
              <a:rPr sz="1200" b="1" spc="-5" dirty="0">
                <a:latin typeface="Arial"/>
                <a:cs typeface="Arial"/>
              </a:rPr>
              <a:t>s</a:t>
            </a:r>
            <a:r>
              <a:rPr sz="1200" b="1" spc="-85" dirty="0">
                <a:latin typeface="Arial"/>
                <a:cs typeface="Arial"/>
              </a:rPr>
              <a:t> </a:t>
            </a:r>
            <a:r>
              <a:rPr sz="1200" b="1" spc="10" dirty="0">
                <a:latin typeface="Arial"/>
                <a:cs typeface="Arial"/>
              </a:rPr>
              <a:t>o</a:t>
            </a:r>
            <a:r>
              <a:rPr sz="1200" b="1" dirty="0">
                <a:latin typeface="Arial"/>
                <a:cs typeface="Arial"/>
              </a:rPr>
              <a:t>f</a:t>
            </a:r>
            <a:r>
              <a:rPr sz="1200" b="1" spc="10" dirty="0">
                <a:latin typeface="Arial"/>
                <a:cs typeface="Arial"/>
              </a:rPr>
              <a:t> </a:t>
            </a:r>
            <a:r>
              <a:rPr sz="1200" b="1" spc="-5" dirty="0">
                <a:latin typeface="Arial"/>
                <a:cs typeface="Arial"/>
              </a:rPr>
              <a:t>256</a:t>
            </a:r>
            <a:r>
              <a:rPr sz="1200" b="1" spc="-45" dirty="0">
                <a:latin typeface="Arial"/>
                <a:cs typeface="Arial"/>
              </a:rPr>
              <a:t> </a:t>
            </a:r>
            <a:r>
              <a:rPr sz="1200" b="1" spc="5" dirty="0">
                <a:latin typeface="Arial"/>
                <a:cs typeface="Arial"/>
              </a:rPr>
              <a:t>p</a:t>
            </a:r>
            <a:r>
              <a:rPr sz="1200" b="1" spc="-5" dirty="0">
                <a:latin typeface="Arial"/>
                <a:cs typeface="Arial"/>
              </a:rPr>
              <a:t>a</a:t>
            </a:r>
            <a:r>
              <a:rPr sz="1200" b="1" spc="5" dirty="0">
                <a:latin typeface="Arial"/>
                <a:cs typeface="Arial"/>
              </a:rPr>
              <a:t>g</a:t>
            </a:r>
            <a:r>
              <a:rPr sz="1200" b="1" spc="-5" dirty="0">
                <a:latin typeface="Arial"/>
                <a:cs typeface="Arial"/>
              </a:rPr>
              <a:t>es</a:t>
            </a:r>
            <a:endParaRPr sz="1200">
              <a:latin typeface="Arial"/>
              <a:cs typeface="Arial"/>
            </a:endParaRPr>
          </a:p>
          <a:p>
            <a:pPr marL="2396490">
              <a:lnSpc>
                <a:spcPts val="1370"/>
              </a:lnSpc>
            </a:pPr>
            <a:r>
              <a:rPr sz="1200" b="1" spc="-5" dirty="0">
                <a:latin typeface="Arial"/>
                <a:cs typeface="Arial"/>
              </a:rPr>
              <a:t>each,</a:t>
            </a:r>
            <a:r>
              <a:rPr sz="1200" b="1" spc="-65" dirty="0">
                <a:latin typeface="Arial"/>
                <a:cs typeface="Arial"/>
              </a:rPr>
              <a:t> </a:t>
            </a:r>
            <a:r>
              <a:rPr sz="1200" b="1" dirty="0">
                <a:latin typeface="Arial"/>
                <a:cs typeface="Arial"/>
              </a:rPr>
              <a:t>each</a:t>
            </a:r>
            <a:r>
              <a:rPr sz="1200" b="1" spc="-70" dirty="0">
                <a:latin typeface="Arial"/>
                <a:cs typeface="Arial"/>
              </a:rPr>
              <a:t> </a:t>
            </a:r>
            <a:r>
              <a:rPr sz="1200" b="1" spc="5" dirty="0">
                <a:latin typeface="Arial"/>
                <a:cs typeface="Arial"/>
              </a:rPr>
              <a:t>page</a:t>
            </a:r>
            <a:r>
              <a:rPr sz="1200" b="1" spc="-80" dirty="0">
                <a:latin typeface="Arial"/>
                <a:cs typeface="Arial"/>
              </a:rPr>
              <a:t> </a:t>
            </a:r>
            <a:r>
              <a:rPr sz="1200" b="1" spc="-5" dirty="0">
                <a:latin typeface="Arial"/>
                <a:cs typeface="Arial"/>
              </a:rPr>
              <a:t>has </a:t>
            </a:r>
            <a:r>
              <a:rPr sz="1200" b="1" dirty="0">
                <a:latin typeface="Arial"/>
                <a:cs typeface="Arial"/>
              </a:rPr>
              <a:t>256words</a:t>
            </a:r>
            <a:endParaRPr sz="1200">
              <a:latin typeface="Arial"/>
              <a:cs typeface="Arial"/>
            </a:endParaRPr>
          </a:p>
          <a:p>
            <a:pPr marL="2549525">
              <a:lnSpc>
                <a:spcPct val="100000"/>
              </a:lnSpc>
              <a:spcBef>
                <a:spcPts val="409"/>
              </a:spcBef>
              <a:tabLst>
                <a:tab pos="3872229" algn="l"/>
                <a:tab pos="5424170" algn="l"/>
              </a:tabLst>
            </a:pPr>
            <a:r>
              <a:rPr sz="1200" b="1" spc="-5" dirty="0">
                <a:latin typeface="Arial"/>
                <a:cs typeface="Arial"/>
              </a:rPr>
              <a:t>4	8	8</a:t>
            </a:r>
            <a:endParaRPr sz="1200">
              <a:latin typeface="Arial"/>
              <a:cs typeface="Arial"/>
            </a:endParaRPr>
          </a:p>
        </p:txBody>
      </p:sp>
      <p:sp>
        <p:nvSpPr>
          <p:cNvPr id="13" name="object 13"/>
          <p:cNvSpPr txBox="1"/>
          <p:nvPr/>
        </p:nvSpPr>
        <p:spPr>
          <a:xfrm>
            <a:off x="280822" y="3864305"/>
            <a:ext cx="5527040" cy="486409"/>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Logical</a:t>
            </a:r>
            <a:r>
              <a:rPr sz="1800" b="1" spc="-50" dirty="0">
                <a:latin typeface="Arial"/>
                <a:cs typeface="Arial"/>
              </a:rPr>
              <a:t> </a:t>
            </a:r>
            <a:r>
              <a:rPr sz="1800" b="1" dirty="0">
                <a:latin typeface="Arial"/>
                <a:cs typeface="Arial"/>
              </a:rPr>
              <a:t>and</a:t>
            </a:r>
            <a:r>
              <a:rPr sz="1800" b="1" spc="-35" dirty="0">
                <a:latin typeface="Arial"/>
                <a:cs typeface="Arial"/>
              </a:rPr>
              <a:t> </a:t>
            </a:r>
            <a:r>
              <a:rPr sz="1800" b="1" spc="-15" dirty="0">
                <a:latin typeface="Arial"/>
                <a:cs typeface="Arial"/>
              </a:rPr>
              <a:t>Physical</a:t>
            </a:r>
            <a:r>
              <a:rPr sz="1800" b="1" spc="50" dirty="0">
                <a:latin typeface="Arial"/>
                <a:cs typeface="Arial"/>
              </a:rPr>
              <a:t> </a:t>
            </a:r>
            <a:r>
              <a:rPr sz="1800" b="1" dirty="0">
                <a:latin typeface="Arial"/>
                <a:cs typeface="Arial"/>
              </a:rPr>
              <a:t>Memory</a:t>
            </a:r>
            <a:r>
              <a:rPr sz="1800" b="1" spc="-180" dirty="0">
                <a:latin typeface="Arial"/>
                <a:cs typeface="Arial"/>
              </a:rPr>
              <a:t> </a:t>
            </a:r>
            <a:r>
              <a:rPr sz="1800" b="1" spc="-5" dirty="0">
                <a:latin typeface="Arial"/>
                <a:cs typeface="Arial"/>
              </a:rPr>
              <a:t>Address</a:t>
            </a:r>
            <a:r>
              <a:rPr sz="1800" b="1" spc="-155" dirty="0">
                <a:latin typeface="Arial"/>
                <a:cs typeface="Arial"/>
              </a:rPr>
              <a:t> </a:t>
            </a:r>
            <a:r>
              <a:rPr sz="1800" b="1" spc="-5" dirty="0">
                <a:latin typeface="Arial"/>
                <a:cs typeface="Arial"/>
              </a:rPr>
              <a:t>Assignment</a:t>
            </a:r>
            <a:endParaRPr sz="1800">
              <a:latin typeface="Arial"/>
              <a:cs typeface="Arial"/>
            </a:endParaRPr>
          </a:p>
          <a:p>
            <a:pPr marR="731520" algn="ctr">
              <a:lnSpc>
                <a:spcPct val="100000"/>
              </a:lnSpc>
              <a:spcBef>
                <a:spcPts val="30"/>
              </a:spcBef>
            </a:pPr>
            <a:r>
              <a:rPr sz="1200" b="1" dirty="0">
                <a:latin typeface="Arial"/>
                <a:cs typeface="Arial"/>
              </a:rPr>
              <a:t>Hexa</a:t>
            </a:r>
            <a:endParaRPr sz="1200">
              <a:latin typeface="Arial"/>
              <a:cs typeface="Arial"/>
            </a:endParaRPr>
          </a:p>
        </p:txBody>
      </p:sp>
      <p:sp>
        <p:nvSpPr>
          <p:cNvPr id="14" name="object 14"/>
          <p:cNvSpPr txBox="1"/>
          <p:nvPr/>
        </p:nvSpPr>
        <p:spPr>
          <a:xfrm>
            <a:off x="3376040" y="4349622"/>
            <a:ext cx="979169"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P</a:t>
            </a:r>
            <a:r>
              <a:rPr sz="1200" b="1" spc="-5" dirty="0">
                <a:latin typeface="Arial"/>
                <a:cs typeface="Arial"/>
              </a:rPr>
              <a:t>a</a:t>
            </a:r>
            <a:r>
              <a:rPr sz="1200" b="1" spc="5" dirty="0">
                <a:latin typeface="Arial"/>
                <a:cs typeface="Arial"/>
              </a:rPr>
              <a:t>g</a:t>
            </a:r>
            <a:r>
              <a:rPr sz="1200" b="1" spc="-5" dirty="0">
                <a:latin typeface="Arial"/>
                <a:cs typeface="Arial"/>
              </a:rPr>
              <a:t>e</a:t>
            </a:r>
            <a:r>
              <a:rPr sz="1200" b="1" spc="-90" dirty="0">
                <a:latin typeface="Arial"/>
                <a:cs typeface="Arial"/>
              </a:rPr>
              <a:t> </a:t>
            </a:r>
            <a:r>
              <a:rPr sz="1200" b="1" spc="-15" dirty="0">
                <a:latin typeface="Arial"/>
                <a:cs typeface="Arial"/>
              </a:rPr>
              <a:t>num</a:t>
            </a:r>
            <a:r>
              <a:rPr sz="1200" b="1" spc="10" dirty="0">
                <a:latin typeface="Arial"/>
                <a:cs typeface="Arial"/>
              </a:rPr>
              <a:t>b</a:t>
            </a:r>
            <a:r>
              <a:rPr sz="1200" b="1" dirty="0">
                <a:latin typeface="Arial"/>
                <a:cs typeface="Arial"/>
              </a:rPr>
              <a:t>e</a:t>
            </a:r>
            <a:r>
              <a:rPr sz="1200" b="1" spc="-5" dirty="0">
                <a:latin typeface="Arial"/>
                <a:cs typeface="Arial"/>
              </a:rPr>
              <a:t>r</a:t>
            </a:r>
            <a:endParaRPr sz="1200">
              <a:latin typeface="Arial"/>
              <a:cs typeface="Arial"/>
            </a:endParaRPr>
          </a:p>
        </p:txBody>
      </p:sp>
      <p:graphicFrame>
        <p:nvGraphicFramePr>
          <p:cNvPr id="15" name="object 15"/>
          <p:cNvGraphicFramePr>
            <a:graphicFrameLocks noGrp="1"/>
          </p:cNvGraphicFramePr>
          <p:nvPr/>
        </p:nvGraphicFramePr>
        <p:xfrm>
          <a:off x="3065716" y="4573841"/>
          <a:ext cx="1706245" cy="1356458"/>
        </p:xfrm>
        <a:graphic>
          <a:graphicData uri="http://schemas.openxmlformats.org/drawingml/2006/table">
            <a:tbl>
              <a:tblPr firstRow="1" bandRow="1">
                <a:tableStyleId>{2D5ABB26-0587-4C30-8999-92F81FD0307C}</a:tableStyleId>
              </a:tblPr>
              <a:tblGrid>
                <a:gridCol w="1706245">
                  <a:extLst>
                    <a:ext uri="{9D8B030D-6E8A-4147-A177-3AD203B41FA5}">
                      <a16:colId xmlns:a16="http://schemas.microsoft.com/office/drawing/2014/main" xmlns="" val="20000"/>
                    </a:ext>
                  </a:extLst>
                </a:gridCol>
              </a:tblGrid>
              <a:tr h="273050">
                <a:tc>
                  <a:txBody>
                    <a:bodyPr/>
                    <a:lstStyle/>
                    <a:p>
                      <a:pPr marL="519430">
                        <a:lnSpc>
                          <a:spcPct val="100000"/>
                        </a:lnSpc>
                        <a:spcBef>
                          <a:spcPts val="185"/>
                        </a:spcBef>
                      </a:pPr>
                      <a:r>
                        <a:rPr sz="1200" b="1" spc="-10" dirty="0">
                          <a:latin typeface="Arial"/>
                          <a:cs typeface="Arial"/>
                        </a:rPr>
                        <a:t>P</a:t>
                      </a:r>
                      <a:r>
                        <a:rPr sz="1200" b="1" dirty="0">
                          <a:latin typeface="Arial"/>
                          <a:cs typeface="Arial"/>
                        </a:rPr>
                        <a:t>a</a:t>
                      </a:r>
                      <a:r>
                        <a:rPr sz="1200" b="1" spc="10" dirty="0">
                          <a:latin typeface="Arial"/>
                          <a:cs typeface="Arial"/>
                        </a:rPr>
                        <a:t>g</a:t>
                      </a:r>
                      <a:r>
                        <a:rPr sz="1200" b="1" dirty="0">
                          <a:latin typeface="Arial"/>
                          <a:cs typeface="Arial"/>
                        </a:rPr>
                        <a:t>e</a:t>
                      </a:r>
                      <a:r>
                        <a:rPr sz="1200" b="1" spc="-65" dirty="0">
                          <a:latin typeface="Arial"/>
                          <a:cs typeface="Arial"/>
                        </a:rPr>
                        <a:t> </a:t>
                      </a:r>
                      <a:r>
                        <a:rPr sz="1200" b="1" dirty="0">
                          <a:latin typeface="Arial"/>
                          <a:cs typeface="Arial"/>
                        </a:rPr>
                        <a:t>0</a:t>
                      </a:r>
                      <a:endParaRPr sz="1200">
                        <a:latin typeface="Arial"/>
                        <a:cs typeface="Arial"/>
                      </a:endParaRPr>
                    </a:p>
                  </a:txBody>
                  <a:tcPr marL="0" marR="0" marT="2349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75081">
                <a:tc>
                  <a:txBody>
                    <a:bodyPr/>
                    <a:lstStyle/>
                    <a:p>
                      <a:pPr marL="519430">
                        <a:lnSpc>
                          <a:spcPct val="100000"/>
                        </a:lnSpc>
                        <a:spcBef>
                          <a:spcPts val="204"/>
                        </a:spcBef>
                      </a:pPr>
                      <a:r>
                        <a:rPr sz="1200" b="1" spc="-10" dirty="0">
                          <a:latin typeface="Arial"/>
                          <a:cs typeface="Arial"/>
                        </a:rPr>
                        <a:t>P</a:t>
                      </a:r>
                      <a:r>
                        <a:rPr sz="1200" b="1" dirty="0">
                          <a:latin typeface="Arial"/>
                          <a:cs typeface="Arial"/>
                        </a:rPr>
                        <a:t>a</a:t>
                      </a:r>
                      <a:r>
                        <a:rPr sz="1200" b="1" spc="5" dirty="0">
                          <a:latin typeface="Arial"/>
                          <a:cs typeface="Arial"/>
                        </a:rPr>
                        <a:t>g</a:t>
                      </a:r>
                      <a:r>
                        <a:rPr sz="1200" b="1" dirty="0">
                          <a:latin typeface="Arial"/>
                          <a:cs typeface="Arial"/>
                        </a:rPr>
                        <a:t>e</a:t>
                      </a:r>
                      <a:r>
                        <a:rPr sz="1200" b="1" spc="-65" dirty="0">
                          <a:latin typeface="Arial"/>
                          <a:cs typeface="Arial"/>
                        </a:rPr>
                        <a:t> </a:t>
                      </a:r>
                      <a:r>
                        <a:rPr sz="1200" b="1" dirty="0">
                          <a:latin typeface="Arial"/>
                          <a:cs typeface="Arial"/>
                        </a:rPr>
                        <a:t>1</a:t>
                      </a:r>
                      <a:endParaRPr sz="1200">
                        <a:latin typeface="Arial"/>
                        <a:cs typeface="Arial"/>
                      </a:endParaRPr>
                    </a:p>
                  </a:txBody>
                  <a:tcPr marL="0" marR="0" marT="26034"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260095">
                <a:tc>
                  <a:txBody>
                    <a:bodyPr/>
                    <a:lstStyle/>
                    <a:p>
                      <a:pPr marL="519430">
                        <a:lnSpc>
                          <a:spcPct val="100000"/>
                        </a:lnSpc>
                        <a:spcBef>
                          <a:spcPts val="90"/>
                        </a:spcBef>
                      </a:pPr>
                      <a:r>
                        <a:rPr sz="1200" b="1" spc="-10" dirty="0">
                          <a:latin typeface="Arial"/>
                          <a:cs typeface="Arial"/>
                        </a:rPr>
                        <a:t>P</a:t>
                      </a:r>
                      <a:r>
                        <a:rPr sz="1200" b="1" dirty="0">
                          <a:latin typeface="Arial"/>
                          <a:cs typeface="Arial"/>
                        </a:rPr>
                        <a:t>a</a:t>
                      </a:r>
                      <a:r>
                        <a:rPr sz="1200" b="1" spc="5" dirty="0">
                          <a:latin typeface="Arial"/>
                          <a:cs typeface="Arial"/>
                        </a:rPr>
                        <a:t>g</a:t>
                      </a:r>
                      <a:r>
                        <a:rPr sz="1200" b="1" dirty="0">
                          <a:latin typeface="Arial"/>
                          <a:cs typeface="Arial"/>
                        </a:rPr>
                        <a:t>e</a:t>
                      </a:r>
                      <a:r>
                        <a:rPr sz="1200" b="1" spc="-65" dirty="0">
                          <a:latin typeface="Arial"/>
                          <a:cs typeface="Arial"/>
                        </a:rPr>
                        <a:t> </a:t>
                      </a:r>
                      <a:r>
                        <a:rPr sz="1200" b="1" dirty="0">
                          <a:latin typeface="Arial"/>
                          <a:cs typeface="Arial"/>
                        </a:rPr>
                        <a:t>2</a:t>
                      </a:r>
                      <a:endParaRPr sz="1200">
                        <a:latin typeface="Arial"/>
                        <a:cs typeface="Arial"/>
                      </a:endParaRPr>
                    </a:p>
                  </a:txBody>
                  <a:tcPr marL="0" marR="0" marT="1143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275221">
                <a:tc>
                  <a:txBody>
                    <a:bodyPr/>
                    <a:lstStyle/>
                    <a:p>
                      <a:pPr marL="519430">
                        <a:lnSpc>
                          <a:spcPct val="100000"/>
                        </a:lnSpc>
                        <a:spcBef>
                          <a:spcPts val="210"/>
                        </a:spcBef>
                      </a:pPr>
                      <a:r>
                        <a:rPr sz="1200" b="1" spc="-10" dirty="0">
                          <a:latin typeface="Arial"/>
                          <a:cs typeface="Arial"/>
                        </a:rPr>
                        <a:t>P</a:t>
                      </a:r>
                      <a:r>
                        <a:rPr sz="1200" b="1" dirty="0">
                          <a:latin typeface="Arial"/>
                          <a:cs typeface="Arial"/>
                        </a:rPr>
                        <a:t>a</a:t>
                      </a:r>
                      <a:r>
                        <a:rPr sz="1200" b="1" spc="5" dirty="0">
                          <a:latin typeface="Arial"/>
                          <a:cs typeface="Arial"/>
                        </a:rPr>
                        <a:t>g</a:t>
                      </a:r>
                      <a:r>
                        <a:rPr sz="1200" b="1" dirty="0">
                          <a:latin typeface="Arial"/>
                          <a:cs typeface="Arial"/>
                        </a:rPr>
                        <a:t>e</a:t>
                      </a:r>
                      <a:r>
                        <a:rPr sz="1200" b="1" spc="-65" dirty="0">
                          <a:latin typeface="Arial"/>
                          <a:cs typeface="Arial"/>
                        </a:rPr>
                        <a:t> </a:t>
                      </a:r>
                      <a:r>
                        <a:rPr sz="1200" b="1" dirty="0">
                          <a:latin typeface="Arial"/>
                          <a:cs typeface="Arial"/>
                        </a:rPr>
                        <a:t>3</a:t>
                      </a:r>
                      <a:endParaRPr sz="1200">
                        <a:latin typeface="Arial"/>
                        <a:cs typeface="Arial"/>
                      </a:endParaRPr>
                    </a:p>
                  </a:txBody>
                  <a:tcPr marL="0" marR="0" marT="2667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r h="273011">
                <a:tc>
                  <a:txBody>
                    <a:bodyPr/>
                    <a:lstStyle/>
                    <a:p>
                      <a:pPr marL="519430">
                        <a:lnSpc>
                          <a:spcPct val="100000"/>
                        </a:lnSpc>
                        <a:spcBef>
                          <a:spcPts val="190"/>
                        </a:spcBef>
                      </a:pPr>
                      <a:r>
                        <a:rPr sz="1200" b="1" spc="-10" dirty="0">
                          <a:latin typeface="Arial"/>
                          <a:cs typeface="Arial"/>
                        </a:rPr>
                        <a:t>P</a:t>
                      </a:r>
                      <a:r>
                        <a:rPr sz="1200" b="1" dirty="0">
                          <a:latin typeface="Arial"/>
                          <a:cs typeface="Arial"/>
                        </a:rPr>
                        <a:t>a</a:t>
                      </a:r>
                      <a:r>
                        <a:rPr sz="1200" b="1" spc="5" dirty="0">
                          <a:latin typeface="Arial"/>
                          <a:cs typeface="Arial"/>
                        </a:rPr>
                        <a:t>g</a:t>
                      </a:r>
                      <a:r>
                        <a:rPr sz="1200" b="1" dirty="0">
                          <a:latin typeface="Arial"/>
                          <a:cs typeface="Arial"/>
                        </a:rPr>
                        <a:t>e</a:t>
                      </a:r>
                      <a:r>
                        <a:rPr sz="1200" b="1" spc="-65" dirty="0">
                          <a:latin typeface="Arial"/>
                          <a:cs typeface="Arial"/>
                        </a:rPr>
                        <a:t> </a:t>
                      </a:r>
                      <a:r>
                        <a:rPr sz="1200" b="1" dirty="0">
                          <a:latin typeface="Arial"/>
                          <a:cs typeface="Arial"/>
                        </a:rPr>
                        <a:t>4</a:t>
                      </a:r>
                      <a:endParaRPr sz="1200">
                        <a:latin typeface="Arial"/>
                        <a:cs typeface="Arial"/>
                      </a:endParaRPr>
                    </a:p>
                  </a:txBody>
                  <a:tcPr marL="0" marR="0" marT="2413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4"/>
                  </a:ext>
                </a:extLst>
              </a:tr>
            </a:tbl>
          </a:graphicData>
        </a:graphic>
      </p:graphicFrame>
      <p:sp>
        <p:nvSpPr>
          <p:cNvPr id="16" name="object 16"/>
          <p:cNvSpPr txBox="1"/>
          <p:nvPr/>
        </p:nvSpPr>
        <p:spPr>
          <a:xfrm>
            <a:off x="2369311" y="4315205"/>
            <a:ext cx="612775" cy="1711960"/>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address</a:t>
            </a:r>
            <a:endParaRPr sz="1200">
              <a:latin typeface="Arial"/>
              <a:cs typeface="Arial"/>
            </a:endParaRPr>
          </a:p>
          <a:p>
            <a:pPr marL="119380">
              <a:lnSpc>
                <a:spcPct val="100000"/>
              </a:lnSpc>
              <a:spcBef>
                <a:spcPts val="985"/>
              </a:spcBef>
            </a:pPr>
            <a:r>
              <a:rPr sz="1200" b="1" spc="-5" dirty="0">
                <a:latin typeface="Arial"/>
                <a:cs typeface="Arial"/>
              </a:rPr>
              <a:t>60000</a:t>
            </a:r>
            <a:endParaRPr sz="1200">
              <a:latin typeface="Arial"/>
              <a:cs typeface="Arial"/>
            </a:endParaRPr>
          </a:p>
          <a:p>
            <a:pPr marL="119380">
              <a:lnSpc>
                <a:spcPct val="100000"/>
              </a:lnSpc>
              <a:spcBef>
                <a:spcPts val="600"/>
              </a:spcBef>
            </a:pPr>
            <a:r>
              <a:rPr sz="1200" b="1" spc="-5" dirty="0">
                <a:latin typeface="Arial"/>
                <a:cs typeface="Arial"/>
              </a:rPr>
              <a:t>60100</a:t>
            </a:r>
            <a:endParaRPr sz="1200">
              <a:latin typeface="Arial"/>
              <a:cs typeface="Arial"/>
            </a:endParaRPr>
          </a:p>
          <a:p>
            <a:pPr marL="119380">
              <a:lnSpc>
                <a:spcPct val="100000"/>
              </a:lnSpc>
              <a:spcBef>
                <a:spcPts val="695"/>
              </a:spcBef>
            </a:pPr>
            <a:r>
              <a:rPr sz="1200" b="1" spc="-5" dirty="0">
                <a:latin typeface="Arial"/>
                <a:cs typeface="Arial"/>
              </a:rPr>
              <a:t>60200</a:t>
            </a:r>
            <a:endParaRPr sz="1200">
              <a:latin typeface="Arial"/>
              <a:cs typeface="Arial"/>
            </a:endParaRPr>
          </a:p>
          <a:p>
            <a:pPr marL="119380">
              <a:lnSpc>
                <a:spcPct val="100000"/>
              </a:lnSpc>
              <a:spcBef>
                <a:spcPts val="720"/>
              </a:spcBef>
            </a:pPr>
            <a:r>
              <a:rPr sz="1200" b="1" dirty="0">
                <a:latin typeface="Arial"/>
                <a:cs typeface="Arial"/>
              </a:rPr>
              <a:t>60300</a:t>
            </a:r>
            <a:endParaRPr sz="1200">
              <a:latin typeface="Arial"/>
              <a:cs typeface="Arial"/>
            </a:endParaRPr>
          </a:p>
          <a:p>
            <a:pPr marL="119380">
              <a:lnSpc>
                <a:spcPct val="100000"/>
              </a:lnSpc>
              <a:spcBef>
                <a:spcPts val="100"/>
              </a:spcBef>
            </a:pPr>
            <a:r>
              <a:rPr sz="1200" b="1" spc="-5" dirty="0">
                <a:latin typeface="Arial"/>
                <a:cs typeface="Arial"/>
              </a:rPr>
              <a:t>60400</a:t>
            </a:r>
            <a:endParaRPr sz="1200">
              <a:latin typeface="Arial"/>
              <a:cs typeface="Arial"/>
            </a:endParaRPr>
          </a:p>
          <a:p>
            <a:pPr marL="119380">
              <a:lnSpc>
                <a:spcPct val="100000"/>
              </a:lnSpc>
              <a:spcBef>
                <a:spcPts val="95"/>
              </a:spcBef>
            </a:pPr>
            <a:r>
              <a:rPr sz="1200" b="1" dirty="0">
                <a:latin typeface="Arial"/>
                <a:cs typeface="Arial"/>
              </a:rPr>
              <a:t>604FF</a:t>
            </a:r>
            <a:endParaRPr sz="1200">
              <a:latin typeface="Arial"/>
              <a:cs typeface="Arial"/>
            </a:endParaRPr>
          </a:p>
        </p:txBody>
      </p:sp>
      <p:graphicFrame>
        <p:nvGraphicFramePr>
          <p:cNvPr id="17" name="object 17"/>
          <p:cNvGraphicFramePr>
            <a:graphicFrameLocks noGrp="1"/>
          </p:cNvGraphicFramePr>
          <p:nvPr/>
        </p:nvGraphicFramePr>
        <p:xfrm>
          <a:off x="5323141" y="4738370"/>
          <a:ext cx="1852930" cy="874966"/>
        </p:xfrm>
        <a:graphic>
          <a:graphicData uri="http://schemas.openxmlformats.org/drawingml/2006/table">
            <a:tbl>
              <a:tblPr firstRow="1" bandRow="1">
                <a:tableStyleId>{2D5ABB26-0587-4C30-8999-92F81FD0307C}</a:tableStyleId>
              </a:tblPr>
              <a:tblGrid>
                <a:gridCol w="1343025">
                  <a:extLst>
                    <a:ext uri="{9D8B030D-6E8A-4147-A177-3AD203B41FA5}">
                      <a16:colId xmlns:a16="http://schemas.microsoft.com/office/drawing/2014/main" xmlns="" val="20000"/>
                    </a:ext>
                  </a:extLst>
                </a:gridCol>
                <a:gridCol w="509905">
                  <a:extLst>
                    <a:ext uri="{9D8B030D-6E8A-4147-A177-3AD203B41FA5}">
                      <a16:colId xmlns:a16="http://schemas.microsoft.com/office/drawing/2014/main" xmlns="" val="20001"/>
                    </a:ext>
                  </a:extLst>
                </a:gridCol>
              </a:tblGrid>
              <a:tr h="135509">
                <a:tc>
                  <a:txBody>
                    <a:bodyPr/>
                    <a:lstStyle/>
                    <a:p>
                      <a:pPr marL="1270">
                        <a:lnSpc>
                          <a:spcPts val="965"/>
                        </a:lnSpc>
                        <a:tabLst>
                          <a:tab pos="901065" algn="l"/>
                        </a:tabLst>
                      </a:pPr>
                      <a:r>
                        <a:rPr sz="1200" b="1" spc="-10" dirty="0">
                          <a:latin typeface="Arial"/>
                          <a:cs typeface="Arial"/>
                        </a:rPr>
                        <a:t>Segment	</a:t>
                      </a:r>
                      <a:r>
                        <a:rPr sz="1200" b="1" spc="-5" dirty="0">
                          <a:latin typeface="Arial"/>
                          <a:cs typeface="Arial"/>
                        </a:rPr>
                        <a:t>Page</a:t>
                      </a:r>
                      <a:endParaRPr sz="1200">
                        <a:latin typeface="Arial"/>
                        <a:cs typeface="Arial"/>
                      </a:endParaRPr>
                    </a:p>
                  </a:txBody>
                  <a:tcPr marL="0" marR="0" marT="0" marB="0">
                    <a:lnR w="28575">
                      <a:solidFill>
                        <a:srgbClr val="000000"/>
                      </a:solidFill>
                      <a:prstDash val="solid"/>
                    </a:lnR>
                    <a:lnB w="28575">
                      <a:solidFill>
                        <a:srgbClr val="000000"/>
                      </a:solidFill>
                      <a:prstDash val="solid"/>
                    </a:lnB>
                  </a:tcPr>
                </a:tc>
                <a:tc>
                  <a:txBody>
                    <a:bodyPr/>
                    <a:lstStyle/>
                    <a:p>
                      <a:pPr marL="84455">
                        <a:lnSpc>
                          <a:spcPts val="965"/>
                        </a:lnSpc>
                      </a:pPr>
                      <a:r>
                        <a:rPr sz="1200" b="1" dirty="0">
                          <a:latin typeface="Arial"/>
                          <a:cs typeface="Arial"/>
                        </a:rPr>
                        <a:t>Bl</a:t>
                      </a:r>
                      <a:r>
                        <a:rPr sz="1200" b="1" spc="5" dirty="0">
                          <a:latin typeface="Arial"/>
                          <a:cs typeface="Arial"/>
                        </a:rPr>
                        <a:t>o</a:t>
                      </a:r>
                      <a:r>
                        <a:rPr sz="1200" b="1" dirty="0">
                          <a:latin typeface="Arial"/>
                          <a:cs typeface="Arial"/>
                        </a:rPr>
                        <a:t>ck</a:t>
                      </a:r>
                      <a:endParaRPr sz="1200">
                        <a:latin typeface="Arial"/>
                        <a:cs typeface="Arial"/>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xmlns="" val="10000"/>
                  </a:ext>
                </a:extLst>
              </a:tr>
              <a:tr h="739457">
                <a:tc>
                  <a:txBody>
                    <a:bodyPr/>
                    <a:lstStyle/>
                    <a:p>
                      <a:pPr marL="370840">
                        <a:lnSpc>
                          <a:spcPts val="1225"/>
                        </a:lnSpc>
                        <a:tabLst>
                          <a:tab pos="1044575" algn="l"/>
                        </a:tabLst>
                      </a:pPr>
                      <a:r>
                        <a:rPr sz="1200" b="1" spc="-5" dirty="0">
                          <a:latin typeface="Arial"/>
                          <a:cs typeface="Arial"/>
                        </a:rPr>
                        <a:t>6	00</a:t>
                      </a:r>
                      <a:endParaRPr sz="1200">
                        <a:latin typeface="Arial"/>
                        <a:cs typeface="Arial"/>
                      </a:endParaRPr>
                    </a:p>
                    <a:p>
                      <a:pPr marL="370840">
                        <a:lnSpc>
                          <a:spcPts val="1090"/>
                        </a:lnSpc>
                        <a:tabLst>
                          <a:tab pos="1044575" algn="l"/>
                        </a:tabLst>
                      </a:pPr>
                      <a:r>
                        <a:rPr sz="1200" b="1" spc="-5" dirty="0">
                          <a:latin typeface="Arial"/>
                          <a:cs typeface="Arial"/>
                        </a:rPr>
                        <a:t>6	01</a:t>
                      </a:r>
                      <a:endParaRPr sz="1200">
                        <a:latin typeface="Arial"/>
                        <a:cs typeface="Arial"/>
                      </a:endParaRPr>
                    </a:p>
                    <a:p>
                      <a:pPr marL="370840">
                        <a:lnSpc>
                          <a:spcPts val="1070"/>
                        </a:lnSpc>
                        <a:tabLst>
                          <a:tab pos="1044575" algn="l"/>
                        </a:tabLst>
                      </a:pPr>
                      <a:r>
                        <a:rPr sz="1200" b="1" spc="-5" dirty="0">
                          <a:latin typeface="Arial"/>
                          <a:cs typeface="Arial"/>
                        </a:rPr>
                        <a:t>6	02</a:t>
                      </a:r>
                      <a:endParaRPr sz="1200">
                        <a:latin typeface="Arial"/>
                        <a:cs typeface="Arial"/>
                      </a:endParaRPr>
                    </a:p>
                    <a:p>
                      <a:pPr marL="370840">
                        <a:lnSpc>
                          <a:spcPts val="1055"/>
                        </a:lnSpc>
                        <a:tabLst>
                          <a:tab pos="1044575" algn="l"/>
                        </a:tabLst>
                      </a:pPr>
                      <a:r>
                        <a:rPr sz="1200" b="1" spc="-5" dirty="0">
                          <a:latin typeface="Arial"/>
                          <a:cs typeface="Arial"/>
                        </a:rPr>
                        <a:t>6	03</a:t>
                      </a:r>
                      <a:endParaRPr sz="1200">
                        <a:latin typeface="Arial"/>
                        <a:cs typeface="Arial"/>
                      </a:endParaRPr>
                    </a:p>
                    <a:p>
                      <a:pPr marL="370840">
                        <a:lnSpc>
                          <a:spcPts val="1260"/>
                        </a:lnSpc>
                        <a:tabLst>
                          <a:tab pos="1044575" algn="l"/>
                        </a:tabLst>
                      </a:pPr>
                      <a:r>
                        <a:rPr sz="1200" b="1" dirty="0">
                          <a:latin typeface="Arial"/>
                          <a:cs typeface="Arial"/>
                        </a:rPr>
                        <a:t>6	04</a:t>
                      </a:r>
                      <a:endParaRPr sz="1200">
                        <a:latin typeface="Arial"/>
                        <a:cs typeface="Arial"/>
                      </a:endParaRPr>
                    </a:p>
                  </a:txBody>
                  <a:tcPr marL="0" marR="0" marT="0" marB="0">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51130">
                        <a:lnSpc>
                          <a:spcPts val="1225"/>
                        </a:lnSpc>
                      </a:pPr>
                      <a:r>
                        <a:rPr sz="1200" b="1" spc="-5" dirty="0">
                          <a:latin typeface="Arial"/>
                          <a:cs typeface="Arial"/>
                        </a:rPr>
                        <a:t>012</a:t>
                      </a:r>
                      <a:endParaRPr sz="1200">
                        <a:latin typeface="Arial"/>
                        <a:cs typeface="Arial"/>
                      </a:endParaRPr>
                    </a:p>
                    <a:p>
                      <a:pPr marL="151130">
                        <a:lnSpc>
                          <a:spcPts val="1090"/>
                        </a:lnSpc>
                      </a:pPr>
                      <a:r>
                        <a:rPr sz="1200" b="1" spc="-5" dirty="0">
                          <a:latin typeface="Arial"/>
                          <a:cs typeface="Arial"/>
                        </a:rPr>
                        <a:t>000</a:t>
                      </a:r>
                      <a:endParaRPr sz="1200">
                        <a:latin typeface="Arial"/>
                        <a:cs typeface="Arial"/>
                      </a:endParaRPr>
                    </a:p>
                    <a:p>
                      <a:pPr marL="151130">
                        <a:lnSpc>
                          <a:spcPts val="1070"/>
                        </a:lnSpc>
                      </a:pPr>
                      <a:r>
                        <a:rPr sz="1200" b="1" spc="-5" dirty="0">
                          <a:latin typeface="Arial"/>
                          <a:cs typeface="Arial"/>
                        </a:rPr>
                        <a:t>019</a:t>
                      </a:r>
                      <a:endParaRPr sz="1200">
                        <a:latin typeface="Arial"/>
                        <a:cs typeface="Arial"/>
                      </a:endParaRPr>
                    </a:p>
                    <a:p>
                      <a:pPr marL="151130">
                        <a:lnSpc>
                          <a:spcPts val="1055"/>
                        </a:lnSpc>
                      </a:pPr>
                      <a:r>
                        <a:rPr sz="1200" b="1" spc="-5" dirty="0">
                          <a:latin typeface="Arial"/>
                          <a:cs typeface="Arial"/>
                        </a:rPr>
                        <a:t>053</a:t>
                      </a:r>
                      <a:endParaRPr sz="1200">
                        <a:latin typeface="Arial"/>
                        <a:cs typeface="Arial"/>
                      </a:endParaRPr>
                    </a:p>
                    <a:p>
                      <a:pPr marL="151130">
                        <a:lnSpc>
                          <a:spcPts val="1260"/>
                        </a:lnSpc>
                      </a:pPr>
                      <a:r>
                        <a:rPr sz="1200" b="1" spc="-30" dirty="0">
                          <a:latin typeface="Arial"/>
                          <a:cs typeface="Arial"/>
                        </a:rPr>
                        <a:t>A61</a:t>
                      </a:r>
                      <a:endParaRPr sz="1200">
                        <a:latin typeface="Arial"/>
                        <a:cs typeface="Arial"/>
                      </a:endParaRPr>
                    </a:p>
                  </a:txBody>
                  <a:tcPr marL="0" marR="0" marT="0" marB="0">
                    <a:lnL w="28575">
                      <a:solidFill>
                        <a:srgbClr val="000000"/>
                      </a:solidFill>
                      <a:prstDash val="solid"/>
                    </a:lnL>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bl>
          </a:graphicData>
        </a:graphic>
      </p:graphicFrame>
      <p:sp>
        <p:nvSpPr>
          <p:cNvPr id="18" name="object 18"/>
          <p:cNvSpPr txBox="1"/>
          <p:nvPr/>
        </p:nvSpPr>
        <p:spPr>
          <a:xfrm>
            <a:off x="2486405" y="6102502"/>
            <a:ext cx="2295525" cy="208915"/>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(a)</a:t>
            </a:r>
            <a:r>
              <a:rPr sz="1200" b="1" spc="-45" dirty="0">
                <a:latin typeface="Arial"/>
                <a:cs typeface="Arial"/>
              </a:rPr>
              <a:t> </a:t>
            </a:r>
            <a:r>
              <a:rPr sz="1200" b="1" dirty="0">
                <a:latin typeface="Arial"/>
                <a:cs typeface="Arial"/>
              </a:rPr>
              <a:t>Logical</a:t>
            </a:r>
            <a:r>
              <a:rPr sz="1200" b="1" spc="-15" dirty="0">
                <a:latin typeface="Arial"/>
                <a:cs typeface="Arial"/>
              </a:rPr>
              <a:t> </a:t>
            </a:r>
            <a:r>
              <a:rPr sz="1200" b="1" dirty="0">
                <a:latin typeface="Arial"/>
                <a:cs typeface="Arial"/>
              </a:rPr>
              <a:t>address</a:t>
            </a:r>
            <a:r>
              <a:rPr sz="1200" b="1" spc="-50" dirty="0">
                <a:latin typeface="Arial"/>
                <a:cs typeface="Arial"/>
              </a:rPr>
              <a:t> </a:t>
            </a:r>
            <a:r>
              <a:rPr sz="1200" b="1" spc="-10" dirty="0">
                <a:latin typeface="Arial"/>
                <a:cs typeface="Arial"/>
              </a:rPr>
              <a:t>assignment</a:t>
            </a:r>
            <a:endParaRPr sz="1200">
              <a:latin typeface="Arial"/>
              <a:cs typeface="Arial"/>
            </a:endParaRPr>
          </a:p>
        </p:txBody>
      </p:sp>
      <p:sp>
        <p:nvSpPr>
          <p:cNvPr id="19" name="object 19"/>
          <p:cNvSpPr txBox="1"/>
          <p:nvPr/>
        </p:nvSpPr>
        <p:spPr>
          <a:xfrm>
            <a:off x="5335651" y="6104940"/>
            <a:ext cx="2188845" cy="373380"/>
          </a:xfrm>
          <a:prstGeom prst="rect">
            <a:avLst/>
          </a:prstGeom>
        </p:spPr>
        <p:txBody>
          <a:bodyPr vert="horz" wrap="square" lIns="0" tIns="12700" rIns="0" bIns="0" rtlCol="0">
            <a:spAutoFit/>
          </a:bodyPr>
          <a:lstStyle/>
          <a:p>
            <a:pPr marL="12700">
              <a:lnSpc>
                <a:spcPts val="1370"/>
              </a:lnSpc>
              <a:spcBef>
                <a:spcPts val="100"/>
              </a:spcBef>
            </a:pPr>
            <a:r>
              <a:rPr sz="1200" b="1" spc="5" dirty="0">
                <a:latin typeface="Arial"/>
                <a:cs typeface="Arial"/>
              </a:rPr>
              <a:t>(b</a:t>
            </a:r>
            <a:r>
              <a:rPr sz="1200" b="1" dirty="0">
                <a:latin typeface="Arial"/>
                <a:cs typeface="Arial"/>
              </a:rPr>
              <a:t>)</a:t>
            </a:r>
            <a:r>
              <a:rPr sz="1200" b="1" spc="-10" dirty="0">
                <a:latin typeface="Arial"/>
                <a:cs typeface="Arial"/>
              </a:rPr>
              <a:t> S</a:t>
            </a:r>
            <a:r>
              <a:rPr sz="1200" b="1" spc="-5" dirty="0">
                <a:latin typeface="Arial"/>
                <a:cs typeface="Arial"/>
              </a:rPr>
              <a:t>e</a:t>
            </a:r>
            <a:r>
              <a:rPr sz="1200" b="1" spc="5" dirty="0">
                <a:latin typeface="Arial"/>
                <a:cs typeface="Arial"/>
              </a:rPr>
              <a:t>g</a:t>
            </a:r>
            <a:r>
              <a:rPr sz="1200" b="1" spc="-20" dirty="0">
                <a:latin typeface="Arial"/>
                <a:cs typeface="Arial"/>
              </a:rPr>
              <a:t>m</a:t>
            </a:r>
            <a:r>
              <a:rPr sz="1200" b="1" spc="-5" dirty="0">
                <a:latin typeface="Arial"/>
                <a:cs typeface="Arial"/>
              </a:rPr>
              <a:t>e</a:t>
            </a:r>
            <a:r>
              <a:rPr sz="1200" b="1" spc="-15" dirty="0">
                <a:latin typeface="Arial"/>
                <a:cs typeface="Arial"/>
              </a:rPr>
              <a:t>n</a:t>
            </a:r>
            <a:r>
              <a:rPr sz="1200" b="1" spc="10" dirty="0">
                <a:latin typeface="Arial"/>
                <a:cs typeface="Arial"/>
              </a:rPr>
              <a:t>t</a:t>
            </a:r>
            <a:r>
              <a:rPr sz="1200" b="1" spc="5" dirty="0">
                <a:latin typeface="Arial"/>
                <a:cs typeface="Arial"/>
              </a:rPr>
              <a:t>-</a:t>
            </a:r>
            <a:r>
              <a:rPr sz="1200" b="1" spc="10" dirty="0">
                <a:latin typeface="Arial"/>
                <a:cs typeface="Arial"/>
              </a:rPr>
              <a:t>p</a:t>
            </a:r>
            <a:r>
              <a:rPr sz="1200" b="1" spc="-25" dirty="0">
                <a:latin typeface="Arial"/>
                <a:cs typeface="Arial"/>
              </a:rPr>
              <a:t>a</a:t>
            </a:r>
            <a:r>
              <a:rPr sz="1200" b="1" spc="10" dirty="0">
                <a:latin typeface="Arial"/>
                <a:cs typeface="Arial"/>
              </a:rPr>
              <a:t>g</a:t>
            </a:r>
            <a:r>
              <a:rPr sz="1200" b="1" spc="-5" dirty="0">
                <a:latin typeface="Arial"/>
                <a:cs typeface="Arial"/>
              </a:rPr>
              <a:t>e</a:t>
            </a:r>
            <a:r>
              <a:rPr sz="1200" b="1" spc="-90" dirty="0">
                <a:latin typeface="Arial"/>
                <a:cs typeface="Arial"/>
              </a:rPr>
              <a:t> </a:t>
            </a:r>
            <a:r>
              <a:rPr sz="1200" b="1" spc="-25" dirty="0">
                <a:latin typeface="Arial"/>
                <a:cs typeface="Arial"/>
              </a:rPr>
              <a:t>v</a:t>
            </a:r>
            <a:r>
              <a:rPr sz="1200" b="1" dirty="0">
                <a:latin typeface="Arial"/>
                <a:cs typeface="Arial"/>
              </a:rPr>
              <a:t>e</a:t>
            </a:r>
            <a:r>
              <a:rPr sz="1200" b="1" spc="-20" dirty="0">
                <a:latin typeface="Arial"/>
                <a:cs typeface="Arial"/>
              </a:rPr>
              <a:t>r</a:t>
            </a:r>
            <a:r>
              <a:rPr sz="1200" b="1" dirty="0">
                <a:latin typeface="Arial"/>
                <a:cs typeface="Arial"/>
              </a:rPr>
              <a:t>s</a:t>
            </a:r>
            <a:r>
              <a:rPr sz="1200" b="1" spc="-15" dirty="0">
                <a:latin typeface="Arial"/>
                <a:cs typeface="Arial"/>
              </a:rPr>
              <a:t>u</a:t>
            </a:r>
            <a:r>
              <a:rPr sz="1200" b="1" spc="-5" dirty="0">
                <a:latin typeface="Arial"/>
                <a:cs typeface="Arial"/>
              </a:rPr>
              <a:t>s</a:t>
            </a:r>
            <a:endParaRPr sz="1200">
              <a:latin typeface="Arial"/>
              <a:cs typeface="Arial"/>
            </a:endParaRPr>
          </a:p>
          <a:p>
            <a:pPr marL="268605">
              <a:lnSpc>
                <a:spcPts val="1370"/>
              </a:lnSpc>
            </a:pPr>
            <a:r>
              <a:rPr sz="1200" b="1" spc="-15" dirty="0">
                <a:latin typeface="Arial"/>
                <a:cs typeface="Arial"/>
              </a:rPr>
              <a:t>m</a:t>
            </a:r>
            <a:r>
              <a:rPr sz="1200" b="1" dirty="0">
                <a:latin typeface="Arial"/>
                <a:cs typeface="Arial"/>
              </a:rPr>
              <a:t>e</a:t>
            </a:r>
            <a:r>
              <a:rPr sz="1200" b="1" spc="-10" dirty="0">
                <a:latin typeface="Arial"/>
                <a:cs typeface="Arial"/>
              </a:rPr>
              <a:t>m</a:t>
            </a:r>
            <a:r>
              <a:rPr sz="1200" b="1" spc="5" dirty="0">
                <a:latin typeface="Arial"/>
                <a:cs typeface="Arial"/>
              </a:rPr>
              <a:t>o</a:t>
            </a:r>
            <a:r>
              <a:rPr sz="1200" b="1" spc="-15" dirty="0">
                <a:latin typeface="Arial"/>
                <a:cs typeface="Arial"/>
              </a:rPr>
              <a:t>r</a:t>
            </a:r>
            <a:r>
              <a:rPr sz="1200" b="1" dirty="0">
                <a:latin typeface="Arial"/>
                <a:cs typeface="Arial"/>
              </a:rPr>
              <a:t>y</a:t>
            </a:r>
            <a:r>
              <a:rPr sz="1200" b="1" spc="-90" dirty="0">
                <a:latin typeface="Arial"/>
                <a:cs typeface="Arial"/>
              </a:rPr>
              <a:t> </a:t>
            </a:r>
            <a:r>
              <a:rPr sz="1200" b="1" spc="5" dirty="0">
                <a:latin typeface="Arial"/>
                <a:cs typeface="Arial"/>
              </a:rPr>
              <a:t>b</a:t>
            </a:r>
            <a:r>
              <a:rPr sz="1200" b="1" dirty="0">
                <a:latin typeface="Arial"/>
                <a:cs typeface="Arial"/>
              </a:rPr>
              <a:t>l</a:t>
            </a:r>
            <a:r>
              <a:rPr sz="1200" b="1" spc="5" dirty="0">
                <a:latin typeface="Arial"/>
                <a:cs typeface="Arial"/>
              </a:rPr>
              <a:t>o</a:t>
            </a:r>
            <a:r>
              <a:rPr sz="1200" b="1" dirty="0">
                <a:latin typeface="Arial"/>
                <a:cs typeface="Arial"/>
              </a:rPr>
              <a:t>ck</a:t>
            </a:r>
            <a:r>
              <a:rPr sz="1200" b="1" spc="-35" dirty="0">
                <a:latin typeface="Arial"/>
                <a:cs typeface="Arial"/>
              </a:rPr>
              <a:t> </a:t>
            </a:r>
            <a:r>
              <a:rPr sz="1200" b="1" dirty="0">
                <a:latin typeface="Arial"/>
                <a:cs typeface="Arial"/>
              </a:rPr>
              <a:t>a</a:t>
            </a:r>
            <a:r>
              <a:rPr sz="1200" b="1" spc="5" dirty="0">
                <a:latin typeface="Arial"/>
                <a:cs typeface="Arial"/>
              </a:rPr>
              <a:t>s</a:t>
            </a:r>
            <a:r>
              <a:rPr sz="1200" b="1" dirty="0">
                <a:latin typeface="Arial"/>
                <a:cs typeface="Arial"/>
              </a:rPr>
              <a:t>si</a:t>
            </a:r>
            <a:r>
              <a:rPr sz="1200" b="1" spc="5" dirty="0">
                <a:latin typeface="Arial"/>
                <a:cs typeface="Arial"/>
              </a:rPr>
              <a:t>g</a:t>
            </a:r>
            <a:r>
              <a:rPr sz="1200" b="1" spc="-15" dirty="0">
                <a:latin typeface="Arial"/>
                <a:cs typeface="Arial"/>
              </a:rPr>
              <a:t>nm</a:t>
            </a:r>
            <a:r>
              <a:rPr sz="1200" b="1" dirty="0">
                <a:latin typeface="Arial"/>
                <a:cs typeface="Arial"/>
              </a:rPr>
              <a:t>e</a:t>
            </a:r>
            <a:r>
              <a:rPr sz="1200" b="1" spc="-15" dirty="0">
                <a:latin typeface="Arial"/>
                <a:cs typeface="Arial"/>
              </a:rPr>
              <a:t>n</a:t>
            </a:r>
            <a:r>
              <a:rPr sz="1200" b="1" dirty="0">
                <a:latin typeface="Arial"/>
                <a:cs typeface="Arial"/>
              </a:rPr>
              <a:t>t</a:t>
            </a:r>
            <a:endParaRPr sz="1200">
              <a:latin typeface="Arial"/>
              <a:cs typeface="Arial"/>
            </a:endParaRPr>
          </a:p>
        </p:txBody>
      </p:sp>
      <p:sp>
        <p:nvSpPr>
          <p:cNvPr id="20" name="object 20"/>
          <p:cNvSpPr txBox="1"/>
          <p:nvPr/>
        </p:nvSpPr>
        <p:spPr>
          <a:xfrm>
            <a:off x="6367017" y="1270"/>
            <a:ext cx="267589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Memory</a:t>
            </a:r>
            <a:r>
              <a:rPr sz="1400" b="1" i="1" spc="-75" dirty="0">
                <a:latin typeface="Arial"/>
                <a:cs typeface="Arial"/>
              </a:rPr>
              <a:t> </a:t>
            </a:r>
            <a:r>
              <a:rPr sz="1400" b="1" i="1" spc="-15" dirty="0">
                <a:latin typeface="Arial"/>
                <a:cs typeface="Arial"/>
              </a:rPr>
              <a:t>Management</a:t>
            </a:r>
            <a:r>
              <a:rPr sz="1400" b="1" i="1" spc="-40" dirty="0">
                <a:latin typeface="Arial"/>
                <a:cs typeface="Arial"/>
              </a:rPr>
              <a:t> </a:t>
            </a:r>
            <a:r>
              <a:rPr sz="1400" b="1" i="1" spc="-10" dirty="0">
                <a:latin typeface="Arial"/>
                <a:cs typeface="Arial"/>
              </a:rPr>
              <a:t>Hardware</a:t>
            </a:r>
            <a:endParaRPr sz="14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15823"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700" rIns="0" bIns="0" rtlCol="0">
            <a:spAutoFit/>
          </a:bodyPr>
          <a:lstStyle/>
          <a:p>
            <a:pPr marL="163830">
              <a:lnSpc>
                <a:spcPct val="100000"/>
              </a:lnSpc>
              <a:spcBef>
                <a:spcPts val="100"/>
              </a:spcBef>
              <a:tabLst>
                <a:tab pos="1703705" algn="l"/>
                <a:tab pos="2295525" algn="l"/>
                <a:tab pos="4006215" algn="l"/>
                <a:tab pos="5545455" algn="l"/>
              </a:tabLst>
            </a:pPr>
            <a:r>
              <a:rPr u="sng" spc="-15" dirty="0"/>
              <a:t>LOGICAL	</a:t>
            </a:r>
            <a:r>
              <a:rPr u="sng" spc="-5" dirty="0"/>
              <a:t>TO	</a:t>
            </a:r>
            <a:r>
              <a:rPr u="sng" spc="-20" dirty="0"/>
              <a:t>PHYSICAL	</a:t>
            </a:r>
            <a:r>
              <a:rPr u="sng" spc="-5" dirty="0"/>
              <a:t>MEMORY	</a:t>
            </a:r>
            <a:r>
              <a:rPr u="sng" spc="-15" dirty="0"/>
              <a:t>MAPPING</a:t>
            </a:r>
          </a:p>
        </p:txBody>
      </p:sp>
      <p:sp>
        <p:nvSpPr>
          <p:cNvPr id="6" name="object 6"/>
          <p:cNvSpPr txBox="1"/>
          <p:nvPr/>
        </p:nvSpPr>
        <p:spPr>
          <a:xfrm>
            <a:off x="3810127" y="1839214"/>
            <a:ext cx="105791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S</a:t>
            </a:r>
            <a:r>
              <a:rPr sz="1200" b="1" spc="-5" dirty="0">
                <a:latin typeface="Arial"/>
                <a:cs typeface="Arial"/>
              </a:rPr>
              <a:t>e</a:t>
            </a:r>
            <a:r>
              <a:rPr sz="1200" b="1" spc="5" dirty="0">
                <a:latin typeface="Arial"/>
                <a:cs typeface="Arial"/>
              </a:rPr>
              <a:t>g</a:t>
            </a:r>
            <a:r>
              <a:rPr sz="1200" b="1" spc="-20" dirty="0">
                <a:latin typeface="Arial"/>
                <a:cs typeface="Arial"/>
              </a:rPr>
              <a:t>m</a:t>
            </a:r>
            <a:r>
              <a:rPr sz="1200" b="1" spc="-5" dirty="0">
                <a:latin typeface="Arial"/>
                <a:cs typeface="Arial"/>
              </a:rPr>
              <a:t>e</a:t>
            </a:r>
            <a:r>
              <a:rPr sz="1200" b="1" spc="-15" dirty="0">
                <a:latin typeface="Arial"/>
                <a:cs typeface="Arial"/>
              </a:rPr>
              <a:t>n</a:t>
            </a:r>
            <a:r>
              <a:rPr sz="1200" b="1" dirty="0">
                <a:latin typeface="Arial"/>
                <a:cs typeface="Arial"/>
              </a:rPr>
              <a:t>t</a:t>
            </a:r>
            <a:r>
              <a:rPr sz="1200" b="1" spc="-80" dirty="0">
                <a:latin typeface="Arial"/>
                <a:cs typeface="Arial"/>
              </a:rPr>
              <a:t> </a:t>
            </a:r>
            <a:r>
              <a:rPr sz="1200" b="1" spc="5" dirty="0">
                <a:latin typeface="Arial"/>
                <a:cs typeface="Arial"/>
              </a:rPr>
              <a:t>t</a:t>
            </a:r>
            <a:r>
              <a:rPr sz="1200" b="1" spc="-5" dirty="0">
                <a:latin typeface="Arial"/>
                <a:cs typeface="Arial"/>
              </a:rPr>
              <a:t>a</a:t>
            </a:r>
            <a:r>
              <a:rPr sz="1200" b="1" spc="5" dirty="0">
                <a:latin typeface="Arial"/>
                <a:cs typeface="Arial"/>
              </a:rPr>
              <a:t>b</a:t>
            </a:r>
            <a:r>
              <a:rPr sz="1200" b="1" spc="-5" dirty="0">
                <a:latin typeface="Arial"/>
                <a:cs typeface="Arial"/>
              </a:rPr>
              <a:t>le</a:t>
            </a:r>
            <a:endParaRPr sz="1200">
              <a:latin typeface="Arial"/>
              <a:cs typeface="Arial"/>
            </a:endParaRPr>
          </a:p>
        </p:txBody>
      </p:sp>
      <p:sp>
        <p:nvSpPr>
          <p:cNvPr id="7" name="object 7"/>
          <p:cNvSpPr txBox="1"/>
          <p:nvPr/>
        </p:nvSpPr>
        <p:spPr>
          <a:xfrm>
            <a:off x="3667125" y="2048332"/>
            <a:ext cx="110489" cy="208915"/>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0</a:t>
            </a:r>
            <a:endParaRPr sz="1200">
              <a:latin typeface="Arial"/>
              <a:cs typeface="Arial"/>
            </a:endParaRPr>
          </a:p>
        </p:txBody>
      </p:sp>
      <p:sp>
        <p:nvSpPr>
          <p:cNvPr id="8" name="object 8"/>
          <p:cNvSpPr txBox="1"/>
          <p:nvPr/>
        </p:nvSpPr>
        <p:spPr>
          <a:xfrm>
            <a:off x="3667125" y="3464432"/>
            <a:ext cx="11874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F</a:t>
            </a:r>
            <a:endParaRPr sz="1200">
              <a:latin typeface="Arial"/>
              <a:cs typeface="Arial"/>
            </a:endParaRPr>
          </a:p>
        </p:txBody>
      </p:sp>
      <p:sp>
        <p:nvSpPr>
          <p:cNvPr id="9" name="object 9"/>
          <p:cNvSpPr txBox="1"/>
          <p:nvPr/>
        </p:nvSpPr>
        <p:spPr>
          <a:xfrm>
            <a:off x="3679952" y="2609164"/>
            <a:ext cx="110489" cy="208915"/>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6</a:t>
            </a:r>
            <a:endParaRPr sz="1200">
              <a:latin typeface="Arial"/>
              <a:cs typeface="Arial"/>
            </a:endParaRPr>
          </a:p>
        </p:txBody>
      </p:sp>
      <p:graphicFrame>
        <p:nvGraphicFramePr>
          <p:cNvPr id="10" name="object 10"/>
          <p:cNvGraphicFramePr>
            <a:graphicFrameLocks noGrp="1"/>
          </p:cNvGraphicFramePr>
          <p:nvPr/>
        </p:nvGraphicFramePr>
        <p:xfrm>
          <a:off x="3784663" y="2093912"/>
          <a:ext cx="903605" cy="1511300"/>
        </p:xfrm>
        <a:graphic>
          <a:graphicData uri="http://schemas.openxmlformats.org/drawingml/2006/table">
            <a:tbl>
              <a:tblPr firstRow="1" bandRow="1">
                <a:tableStyleId>{2D5ABB26-0587-4C30-8999-92F81FD0307C}</a:tableStyleId>
              </a:tblPr>
              <a:tblGrid>
                <a:gridCol w="903605">
                  <a:extLst>
                    <a:ext uri="{9D8B030D-6E8A-4147-A177-3AD203B41FA5}">
                      <a16:colId xmlns:a16="http://schemas.microsoft.com/office/drawing/2014/main" xmlns="" val="20000"/>
                    </a:ext>
                  </a:extLst>
                </a:gridCol>
              </a:tblGrid>
              <a:tr h="476250">
                <a:tc>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L="345440">
                        <a:lnSpc>
                          <a:spcPct val="100000"/>
                        </a:lnSpc>
                        <a:spcBef>
                          <a:spcPts val="50"/>
                        </a:spcBef>
                      </a:pPr>
                      <a:r>
                        <a:rPr sz="1200" b="1" dirty="0">
                          <a:latin typeface="Arial"/>
                          <a:cs typeface="Arial"/>
                        </a:rPr>
                        <a:t>35</a:t>
                      </a:r>
                      <a:endParaRPr sz="1200">
                        <a:latin typeface="Arial"/>
                        <a:cs typeface="Arial"/>
                      </a:endParaRPr>
                    </a:p>
                  </a:txBody>
                  <a:tcPr marL="0" marR="0" marT="63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633476">
                <a:tc>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192024">
                <a:tc>
                  <a:txBody>
                    <a:bodyPr/>
                    <a:lstStyle/>
                    <a:p>
                      <a:pPr marL="336550">
                        <a:lnSpc>
                          <a:spcPts val="1390"/>
                        </a:lnSpc>
                      </a:pPr>
                      <a:r>
                        <a:rPr sz="1200" b="1" spc="-80" dirty="0">
                          <a:latin typeface="Arial"/>
                          <a:cs typeface="Arial"/>
                        </a:rPr>
                        <a:t>A3</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bl>
          </a:graphicData>
        </a:graphic>
      </p:graphicFrame>
      <p:sp>
        <p:nvSpPr>
          <p:cNvPr id="11" name="object 11"/>
          <p:cNvSpPr txBox="1"/>
          <p:nvPr/>
        </p:nvSpPr>
        <p:spPr>
          <a:xfrm>
            <a:off x="5401817" y="1839214"/>
            <a:ext cx="78041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P</a:t>
            </a:r>
            <a:r>
              <a:rPr sz="1200" b="1" spc="-5" dirty="0">
                <a:latin typeface="Arial"/>
                <a:cs typeface="Arial"/>
              </a:rPr>
              <a:t>a</a:t>
            </a:r>
            <a:r>
              <a:rPr sz="1200" b="1" spc="5" dirty="0">
                <a:latin typeface="Arial"/>
                <a:cs typeface="Arial"/>
              </a:rPr>
              <a:t>g</a:t>
            </a:r>
            <a:r>
              <a:rPr sz="1200" b="1" spc="-5" dirty="0">
                <a:latin typeface="Arial"/>
                <a:cs typeface="Arial"/>
              </a:rPr>
              <a:t>e</a:t>
            </a:r>
            <a:r>
              <a:rPr sz="1200" b="1" spc="-90" dirty="0">
                <a:latin typeface="Arial"/>
                <a:cs typeface="Arial"/>
              </a:rPr>
              <a:t> </a:t>
            </a:r>
            <a:r>
              <a:rPr sz="1200" b="1" spc="5" dirty="0">
                <a:latin typeface="Arial"/>
                <a:cs typeface="Arial"/>
              </a:rPr>
              <a:t>t</a:t>
            </a:r>
            <a:r>
              <a:rPr sz="1200" b="1" spc="-5" dirty="0">
                <a:latin typeface="Arial"/>
                <a:cs typeface="Arial"/>
              </a:rPr>
              <a:t>a</a:t>
            </a:r>
            <a:r>
              <a:rPr sz="1200" b="1" spc="5" dirty="0">
                <a:latin typeface="Arial"/>
                <a:cs typeface="Arial"/>
              </a:rPr>
              <a:t>b</a:t>
            </a:r>
            <a:r>
              <a:rPr sz="1200" b="1" spc="-5" dirty="0">
                <a:latin typeface="Arial"/>
                <a:cs typeface="Arial"/>
              </a:rPr>
              <a:t>le</a:t>
            </a:r>
            <a:endParaRPr sz="1200">
              <a:latin typeface="Arial"/>
              <a:cs typeface="Arial"/>
            </a:endParaRPr>
          </a:p>
        </p:txBody>
      </p:sp>
      <p:sp>
        <p:nvSpPr>
          <p:cNvPr id="12" name="object 12"/>
          <p:cNvSpPr txBox="1"/>
          <p:nvPr/>
        </p:nvSpPr>
        <p:spPr>
          <a:xfrm>
            <a:off x="5094859" y="2039492"/>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00</a:t>
            </a:r>
            <a:endParaRPr sz="1200">
              <a:latin typeface="Arial"/>
              <a:cs typeface="Arial"/>
            </a:endParaRPr>
          </a:p>
        </p:txBody>
      </p:sp>
      <p:sp>
        <p:nvSpPr>
          <p:cNvPr id="13" name="object 13"/>
          <p:cNvSpPr txBox="1"/>
          <p:nvPr/>
        </p:nvSpPr>
        <p:spPr>
          <a:xfrm>
            <a:off x="5094859" y="2586608"/>
            <a:ext cx="208279" cy="1065530"/>
          </a:xfrm>
          <a:prstGeom prst="rect">
            <a:avLst/>
          </a:prstGeom>
        </p:spPr>
        <p:txBody>
          <a:bodyPr vert="horz" wrap="square" lIns="0" tIns="36830" rIns="0" bIns="0" rtlCol="0">
            <a:spAutoFit/>
          </a:bodyPr>
          <a:lstStyle/>
          <a:p>
            <a:pPr marL="24765">
              <a:lnSpc>
                <a:spcPct val="100000"/>
              </a:lnSpc>
              <a:spcBef>
                <a:spcPts val="290"/>
              </a:spcBef>
            </a:pPr>
            <a:r>
              <a:rPr sz="1200" b="1" spc="-5" dirty="0">
                <a:latin typeface="Arial"/>
                <a:cs typeface="Arial"/>
              </a:rPr>
              <a:t>35</a:t>
            </a:r>
            <a:endParaRPr sz="1200">
              <a:latin typeface="Arial"/>
              <a:cs typeface="Arial"/>
            </a:endParaRPr>
          </a:p>
          <a:p>
            <a:pPr marL="12700">
              <a:lnSpc>
                <a:spcPct val="100000"/>
              </a:lnSpc>
              <a:spcBef>
                <a:spcPts val="195"/>
              </a:spcBef>
            </a:pPr>
            <a:r>
              <a:rPr sz="1200" b="1" spc="-5" dirty="0">
                <a:latin typeface="Arial"/>
                <a:cs typeface="Arial"/>
              </a:rPr>
              <a:t>36</a:t>
            </a:r>
            <a:endParaRPr sz="1200">
              <a:latin typeface="Arial"/>
              <a:cs typeface="Arial"/>
            </a:endParaRPr>
          </a:p>
          <a:p>
            <a:pPr marL="12700">
              <a:lnSpc>
                <a:spcPct val="100000"/>
              </a:lnSpc>
              <a:spcBef>
                <a:spcPts val="190"/>
              </a:spcBef>
            </a:pPr>
            <a:r>
              <a:rPr sz="1200" b="1" spc="-5" dirty="0">
                <a:latin typeface="Arial"/>
                <a:cs typeface="Arial"/>
              </a:rPr>
              <a:t>37</a:t>
            </a:r>
            <a:endParaRPr sz="1200">
              <a:latin typeface="Arial"/>
              <a:cs typeface="Arial"/>
            </a:endParaRPr>
          </a:p>
          <a:p>
            <a:pPr marL="12700">
              <a:lnSpc>
                <a:spcPct val="100000"/>
              </a:lnSpc>
              <a:spcBef>
                <a:spcPts val="215"/>
              </a:spcBef>
            </a:pPr>
            <a:r>
              <a:rPr sz="1200" b="1" dirty="0">
                <a:latin typeface="Arial"/>
                <a:cs typeface="Arial"/>
              </a:rPr>
              <a:t>38</a:t>
            </a:r>
            <a:endParaRPr sz="1200">
              <a:latin typeface="Arial"/>
              <a:cs typeface="Arial"/>
            </a:endParaRPr>
          </a:p>
          <a:p>
            <a:pPr marL="12700">
              <a:lnSpc>
                <a:spcPct val="100000"/>
              </a:lnSpc>
              <a:spcBef>
                <a:spcPts val="195"/>
              </a:spcBef>
            </a:pPr>
            <a:r>
              <a:rPr sz="1200" b="1" spc="-5" dirty="0">
                <a:latin typeface="Arial"/>
                <a:cs typeface="Arial"/>
              </a:rPr>
              <a:t>39</a:t>
            </a:r>
            <a:endParaRPr sz="1200">
              <a:latin typeface="Arial"/>
              <a:cs typeface="Arial"/>
            </a:endParaRPr>
          </a:p>
        </p:txBody>
      </p:sp>
      <p:graphicFrame>
        <p:nvGraphicFramePr>
          <p:cNvPr id="14" name="object 14"/>
          <p:cNvGraphicFramePr>
            <a:graphicFrameLocks noGrp="1"/>
          </p:cNvGraphicFramePr>
          <p:nvPr/>
        </p:nvGraphicFramePr>
        <p:xfrm>
          <a:off x="5308663" y="2093912"/>
          <a:ext cx="914400" cy="2292349"/>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xmlns="" val="20000"/>
                    </a:ext>
                  </a:extLst>
                </a:gridCol>
              </a:tblGrid>
              <a:tr h="476250">
                <a:tc>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209550">
                <a:tc>
                  <a:txBody>
                    <a:bodyPr/>
                    <a:lstStyle/>
                    <a:p>
                      <a:pPr marR="292100" algn="r">
                        <a:lnSpc>
                          <a:spcPts val="1410"/>
                        </a:lnSpc>
                        <a:spcBef>
                          <a:spcPts val="140"/>
                        </a:spcBef>
                      </a:pPr>
                      <a:r>
                        <a:rPr sz="1200" b="1" dirty="0">
                          <a:latin typeface="Arial"/>
                          <a:cs typeface="Arial"/>
                        </a:rPr>
                        <a:t>012</a:t>
                      </a:r>
                      <a:endParaRPr sz="1200">
                        <a:latin typeface="Arial"/>
                        <a:cs typeface="Arial"/>
                      </a:endParaRPr>
                    </a:p>
                  </a:txBody>
                  <a:tcPr marL="0" marR="0" marT="1778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211074">
                <a:tc>
                  <a:txBody>
                    <a:bodyPr/>
                    <a:lstStyle/>
                    <a:p>
                      <a:pPr marR="292100" algn="r">
                        <a:lnSpc>
                          <a:spcPts val="1420"/>
                        </a:lnSpc>
                        <a:spcBef>
                          <a:spcPts val="140"/>
                        </a:spcBef>
                      </a:pPr>
                      <a:r>
                        <a:rPr sz="1200" b="1" spc="-5" dirty="0">
                          <a:latin typeface="Arial"/>
                          <a:cs typeface="Arial"/>
                        </a:rPr>
                        <a:t>000</a:t>
                      </a:r>
                      <a:endParaRPr sz="1200">
                        <a:latin typeface="Arial"/>
                        <a:cs typeface="Arial"/>
                      </a:endParaRPr>
                    </a:p>
                  </a:txBody>
                  <a:tcPr marL="0" marR="0" marT="1778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212851">
                <a:tc>
                  <a:txBody>
                    <a:bodyPr/>
                    <a:lstStyle/>
                    <a:p>
                      <a:pPr marR="292100" algn="r">
                        <a:lnSpc>
                          <a:spcPts val="1430"/>
                        </a:lnSpc>
                        <a:spcBef>
                          <a:spcPts val="140"/>
                        </a:spcBef>
                      </a:pPr>
                      <a:r>
                        <a:rPr sz="1200" b="1" spc="-5" dirty="0">
                          <a:latin typeface="Arial"/>
                          <a:cs typeface="Arial"/>
                        </a:rPr>
                        <a:t>019</a:t>
                      </a:r>
                      <a:endParaRPr sz="1200">
                        <a:latin typeface="Arial"/>
                        <a:cs typeface="Arial"/>
                      </a:endParaRPr>
                    </a:p>
                  </a:txBody>
                  <a:tcPr marL="0" marR="0" marT="1778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r h="209550">
                <a:tc>
                  <a:txBody>
                    <a:bodyPr/>
                    <a:lstStyle/>
                    <a:p>
                      <a:pPr marR="292100" algn="r">
                        <a:lnSpc>
                          <a:spcPts val="1405"/>
                        </a:lnSpc>
                        <a:spcBef>
                          <a:spcPts val="145"/>
                        </a:spcBef>
                      </a:pPr>
                      <a:r>
                        <a:rPr sz="1200" b="1" spc="-5" dirty="0">
                          <a:latin typeface="Arial"/>
                          <a:cs typeface="Arial"/>
                        </a:rPr>
                        <a:t>053</a:t>
                      </a:r>
                      <a:endParaRPr sz="1200">
                        <a:latin typeface="Arial"/>
                        <a:cs typeface="Arial"/>
                      </a:endParaRPr>
                    </a:p>
                  </a:txBody>
                  <a:tcPr marL="0" marR="0" marT="1841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4"/>
                  </a:ext>
                </a:extLst>
              </a:tr>
              <a:tr h="211074">
                <a:tc>
                  <a:txBody>
                    <a:bodyPr/>
                    <a:lstStyle/>
                    <a:p>
                      <a:pPr marR="271145" algn="r">
                        <a:lnSpc>
                          <a:spcPts val="1420"/>
                        </a:lnSpc>
                        <a:spcBef>
                          <a:spcPts val="145"/>
                        </a:spcBef>
                      </a:pPr>
                      <a:r>
                        <a:rPr sz="1200" b="1" spc="-30" dirty="0">
                          <a:latin typeface="Arial"/>
                          <a:cs typeface="Arial"/>
                        </a:rPr>
                        <a:t>A61</a:t>
                      </a:r>
                      <a:endParaRPr sz="1200">
                        <a:latin typeface="Arial"/>
                        <a:cs typeface="Arial"/>
                      </a:endParaRPr>
                    </a:p>
                  </a:txBody>
                  <a:tcPr marL="0" marR="0" marT="1841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5"/>
                  </a:ext>
                </a:extLst>
              </a:tr>
              <a:tr h="569976">
                <a:tc>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6"/>
                  </a:ext>
                </a:extLst>
              </a:tr>
              <a:tr h="192024">
                <a:tc>
                  <a:txBody>
                    <a:bodyPr/>
                    <a:lstStyle/>
                    <a:p>
                      <a:pPr marR="292100" algn="r">
                        <a:lnSpc>
                          <a:spcPts val="1380"/>
                        </a:lnSpc>
                      </a:pPr>
                      <a:r>
                        <a:rPr sz="1200" b="1" spc="-5" dirty="0">
                          <a:latin typeface="Arial"/>
                          <a:cs typeface="Arial"/>
                        </a:rPr>
                        <a:t>012</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7"/>
                  </a:ext>
                </a:extLst>
              </a:tr>
            </a:tbl>
          </a:graphicData>
        </a:graphic>
      </p:graphicFrame>
      <p:sp>
        <p:nvSpPr>
          <p:cNvPr id="15" name="object 15"/>
          <p:cNvSpPr txBox="1"/>
          <p:nvPr/>
        </p:nvSpPr>
        <p:spPr>
          <a:xfrm>
            <a:off x="5094859" y="4222242"/>
            <a:ext cx="201295" cy="208279"/>
          </a:xfrm>
          <a:prstGeom prst="rect">
            <a:avLst/>
          </a:prstGeom>
        </p:spPr>
        <p:txBody>
          <a:bodyPr vert="horz" wrap="square" lIns="0" tIns="12700" rIns="0" bIns="0" rtlCol="0">
            <a:spAutoFit/>
          </a:bodyPr>
          <a:lstStyle/>
          <a:p>
            <a:pPr marL="12700">
              <a:lnSpc>
                <a:spcPct val="100000"/>
              </a:lnSpc>
              <a:spcBef>
                <a:spcPts val="100"/>
              </a:spcBef>
            </a:pPr>
            <a:r>
              <a:rPr sz="1200" b="1" spc="-80" dirty="0">
                <a:latin typeface="Arial"/>
                <a:cs typeface="Arial"/>
              </a:rPr>
              <a:t>A3</a:t>
            </a:r>
            <a:endParaRPr sz="1200">
              <a:latin typeface="Arial"/>
              <a:cs typeface="Arial"/>
            </a:endParaRPr>
          </a:p>
        </p:txBody>
      </p:sp>
      <p:sp>
        <p:nvSpPr>
          <p:cNvPr id="16" name="object 16"/>
          <p:cNvSpPr txBox="1"/>
          <p:nvPr/>
        </p:nvSpPr>
        <p:spPr>
          <a:xfrm>
            <a:off x="7126351" y="1839214"/>
            <a:ext cx="126555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P</a:t>
            </a:r>
            <a:r>
              <a:rPr sz="1200" b="1" spc="-15" dirty="0">
                <a:latin typeface="Arial"/>
                <a:cs typeface="Arial"/>
              </a:rPr>
              <a:t>h</a:t>
            </a:r>
            <a:r>
              <a:rPr sz="1200" b="1" spc="-25" dirty="0">
                <a:latin typeface="Arial"/>
                <a:cs typeface="Arial"/>
              </a:rPr>
              <a:t>y</a:t>
            </a:r>
            <a:r>
              <a:rPr sz="1200" b="1" spc="-5" dirty="0">
                <a:latin typeface="Arial"/>
                <a:cs typeface="Arial"/>
              </a:rPr>
              <a:t>si</a:t>
            </a:r>
            <a:r>
              <a:rPr sz="1200" b="1" dirty="0">
                <a:latin typeface="Arial"/>
                <a:cs typeface="Arial"/>
              </a:rPr>
              <a:t>c</a:t>
            </a:r>
            <a:r>
              <a:rPr sz="1200" b="1" spc="-5" dirty="0">
                <a:latin typeface="Arial"/>
                <a:cs typeface="Arial"/>
              </a:rPr>
              <a:t>a</a:t>
            </a:r>
            <a:r>
              <a:rPr sz="1200" b="1" dirty="0">
                <a:latin typeface="Arial"/>
                <a:cs typeface="Arial"/>
              </a:rPr>
              <a:t>l</a:t>
            </a:r>
            <a:r>
              <a:rPr sz="1200" b="1" spc="-65" dirty="0">
                <a:latin typeface="Arial"/>
                <a:cs typeface="Arial"/>
              </a:rPr>
              <a:t> </a:t>
            </a:r>
            <a:r>
              <a:rPr sz="1200" b="1" spc="-20" dirty="0">
                <a:latin typeface="Arial"/>
                <a:cs typeface="Arial"/>
              </a:rPr>
              <a:t>m</a:t>
            </a:r>
            <a:r>
              <a:rPr sz="1200" b="1" spc="-5" dirty="0">
                <a:latin typeface="Arial"/>
                <a:cs typeface="Arial"/>
              </a:rPr>
              <a:t>e</a:t>
            </a:r>
            <a:r>
              <a:rPr sz="1200" b="1" spc="-20" dirty="0">
                <a:latin typeface="Arial"/>
                <a:cs typeface="Arial"/>
              </a:rPr>
              <a:t>m</a:t>
            </a:r>
            <a:r>
              <a:rPr sz="1200" b="1" spc="5" dirty="0">
                <a:latin typeface="Arial"/>
                <a:cs typeface="Arial"/>
              </a:rPr>
              <a:t>o</a:t>
            </a:r>
            <a:r>
              <a:rPr sz="1200" b="1" spc="-20" dirty="0">
                <a:latin typeface="Arial"/>
                <a:cs typeface="Arial"/>
              </a:rPr>
              <a:t>r</a:t>
            </a:r>
            <a:r>
              <a:rPr sz="1200" b="1" spc="-5" dirty="0">
                <a:latin typeface="Arial"/>
                <a:cs typeface="Arial"/>
              </a:rPr>
              <a:t>y</a:t>
            </a:r>
            <a:endParaRPr sz="1200">
              <a:latin typeface="Arial"/>
              <a:cs typeface="Arial"/>
            </a:endParaRPr>
          </a:p>
        </p:txBody>
      </p:sp>
      <p:grpSp>
        <p:nvGrpSpPr>
          <p:cNvPr id="17" name="object 17"/>
          <p:cNvGrpSpPr/>
          <p:nvPr/>
        </p:nvGrpSpPr>
        <p:grpSpPr>
          <a:xfrm>
            <a:off x="7019543" y="4514088"/>
            <a:ext cx="1143000" cy="116205"/>
            <a:chOff x="7019543" y="4514088"/>
            <a:chExt cx="1143000" cy="116205"/>
          </a:xfrm>
        </p:grpSpPr>
        <p:pic>
          <p:nvPicPr>
            <p:cNvPr id="18" name="object 18"/>
            <p:cNvPicPr/>
            <p:nvPr/>
          </p:nvPicPr>
          <p:blipFill>
            <a:blip r:embed="rId2" cstate="print"/>
            <a:stretch>
              <a:fillRect/>
            </a:stretch>
          </p:blipFill>
          <p:spPr>
            <a:xfrm>
              <a:off x="7019543" y="4514088"/>
              <a:ext cx="91440" cy="115824"/>
            </a:xfrm>
            <a:prstGeom prst="rect">
              <a:avLst/>
            </a:prstGeom>
          </p:spPr>
        </p:pic>
        <p:pic>
          <p:nvPicPr>
            <p:cNvPr id="19" name="object 19"/>
            <p:cNvPicPr/>
            <p:nvPr/>
          </p:nvPicPr>
          <p:blipFill>
            <a:blip r:embed="rId3" cstate="print"/>
            <a:stretch>
              <a:fillRect/>
            </a:stretch>
          </p:blipFill>
          <p:spPr>
            <a:xfrm>
              <a:off x="8074151" y="4514088"/>
              <a:ext cx="88392" cy="115824"/>
            </a:xfrm>
            <a:prstGeom prst="rect">
              <a:avLst/>
            </a:prstGeom>
          </p:spPr>
        </p:pic>
      </p:grpSp>
      <p:sp>
        <p:nvSpPr>
          <p:cNvPr id="20" name="object 20"/>
          <p:cNvSpPr txBox="1"/>
          <p:nvPr/>
        </p:nvSpPr>
        <p:spPr>
          <a:xfrm>
            <a:off x="6576821" y="1947545"/>
            <a:ext cx="468630" cy="593090"/>
          </a:xfrm>
          <a:prstGeom prst="rect">
            <a:avLst/>
          </a:prstGeom>
        </p:spPr>
        <p:txBody>
          <a:bodyPr vert="horz" wrap="square" lIns="0" tIns="113030" rIns="0" bIns="0" rtlCol="0">
            <a:spAutoFit/>
          </a:bodyPr>
          <a:lstStyle/>
          <a:p>
            <a:pPr marL="12700">
              <a:lnSpc>
                <a:spcPct val="100000"/>
              </a:lnSpc>
              <a:spcBef>
                <a:spcPts val="890"/>
              </a:spcBef>
            </a:pPr>
            <a:r>
              <a:rPr sz="1200" b="1" spc="-5" dirty="0">
                <a:latin typeface="Arial"/>
                <a:cs typeface="Arial"/>
              </a:rPr>
              <a:t>00000</a:t>
            </a:r>
            <a:endParaRPr sz="1200">
              <a:latin typeface="Arial"/>
              <a:cs typeface="Arial"/>
            </a:endParaRPr>
          </a:p>
          <a:p>
            <a:pPr marL="12700">
              <a:lnSpc>
                <a:spcPct val="100000"/>
              </a:lnSpc>
              <a:spcBef>
                <a:spcPts val="795"/>
              </a:spcBef>
            </a:pPr>
            <a:r>
              <a:rPr sz="1200" b="1" spc="-5" dirty="0">
                <a:latin typeface="Arial"/>
                <a:cs typeface="Arial"/>
              </a:rPr>
              <a:t>000</a:t>
            </a:r>
            <a:r>
              <a:rPr sz="1200" b="1" spc="5" dirty="0">
                <a:latin typeface="Arial"/>
                <a:cs typeface="Arial"/>
              </a:rPr>
              <a:t>F</a:t>
            </a:r>
            <a:r>
              <a:rPr sz="1200" b="1" dirty="0">
                <a:latin typeface="Arial"/>
                <a:cs typeface="Arial"/>
              </a:rPr>
              <a:t>F</a:t>
            </a:r>
            <a:endParaRPr sz="1200">
              <a:latin typeface="Arial"/>
              <a:cs typeface="Arial"/>
            </a:endParaRPr>
          </a:p>
        </p:txBody>
      </p:sp>
      <p:sp>
        <p:nvSpPr>
          <p:cNvPr id="21" name="object 21"/>
          <p:cNvSpPr txBox="1"/>
          <p:nvPr/>
        </p:nvSpPr>
        <p:spPr>
          <a:xfrm>
            <a:off x="6576821" y="2865882"/>
            <a:ext cx="469265" cy="593090"/>
          </a:xfrm>
          <a:prstGeom prst="rect">
            <a:avLst/>
          </a:prstGeom>
        </p:spPr>
        <p:txBody>
          <a:bodyPr vert="horz" wrap="square" lIns="0" tIns="113030" rIns="0" bIns="0" rtlCol="0">
            <a:spAutoFit/>
          </a:bodyPr>
          <a:lstStyle/>
          <a:p>
            <a:pPr marL="12700">
              <a:lnSpc>
                <a:spcPct val="100000"/>
              </a:lnSpc>
              <a:spcBef>
                <a:spcPts val="890"/>
              </a:spcBef>
            </a:pPr>
            <a:r>
              <a:rPr sz="1200" b="1" spc="-5" dirty="0">
                <a:latin typeface="Arial"/>
                <a:cs typeface="Arial"/>
              </a:rPr>
              <a:t>01200</a:t>
            </a:r>
            <a:endParaRPr sz="1200">
              <a:latin typeface="Arial"/>
              <a:cs typeface="Arial"/>
            </a:endParaRPr>
          </a:p>
          <a:p>
            <a:pPr marL="12700">
              <a:lnSpc>
                <a:spcPct val="100000"/>
              </a:lnSpc>
              <a:spcBef>
                <a:spcPts val="795"/>
              </a:spcBef>
            </a:pPr>
            <a:r>
              <a:rPr sz="1200" b="1" spc="-5" dirty="0">
                <a:latin typeface="Arial"/>
                <a:cs typeface="Arial"/>
              </a:rPr>
              <a:t>012</a:t>
            </a:r>
            <a:r>
              <a:rPr sz="1200" b="1" spc="5" dirty="0">
                <a:latin typeface="Arial"/>
                <a:cs typeface="Arial"/>
              </a:rPr>
              <a:t>F</a:t>
            </a:r>
            <a:r>
              <a:rPr sz="1200" b="1" dirty="0">
                <a:latin typeface="Arial"/>
                <a:cs typeface="Arial"/>
              </a:rPr>
              <a:t>F</a:t>
            </a:r>
            <a:endParaRPr sz="1200">
              <a:latin typeface="Arial"/>
              <a:cs typeface="Arial"/>
            </a:endParaRPr>
          </a:p>
        </p:txBody>
      </p:sp>
      <p:graphicFrame>
        <p:nvGraphicFramePr>
          <p:cNvPr id="22" name="object 22"/>
          <p:cNvGraphicFramePr>
            <a:graphicFrameLocks noGrp="1"/>
          </p:cNvGraphicFramePr>
          <p:nvPr/>
        </p:nvGraphicFramePr>
        <p:xfrm>
          <a:off x="7037387" y="2085911"/>
          <a:ext cx="1049655" cy="2409698"/>
        </p:xfrm>
        <a:graphic>
          <a:graphicData uri="http://schemas.openxmlformats.org/drawingml/2006/table">
            <a:tbl>
              <a:tblPr firstRow="1" bandRow="1">
                <a:tableStyleId>{2D5ABB26-0587-4C30-8999-92F81FD0307C}</a:tableStyleId>
              </a:tblPr>
              <a:tblGrid>
                <a:gridCol w="1049655">
                  <a:extLst>
                    <a:ext uri="{9D8B030D-6E8A-4147-A177-3AD203B41FA5}">
                      <a16:colId xmlns:a16="http://schemas.microsoft.com/office/drawing/2014/main" xmlns="" val="20000"/>
                    </a:ext>
                  </a:extLst>
                </a:gridCol>
              </a:tblGrid>
              <a:tr h="347599">
                <a:tc>
                  <a:txBody>
                    <a:bodyPr/>
                    <a:lstStyle/>
                    <a:p>
                      <a:pPr marL="343535">
                        <a:lnSpc>
                          <a:spcPct val="100000"/>
                        </a:lnSpc>
                        <a:spcBef>
                          <a:spcPts val="780"/>
                        </a:spcBef>
                      </a:pPr>
                      <a:r>
                        <a:rPr sz="1200" b="1" dirty="0">
                          <a:latin typeface="Arial"/>
                          <a:cs typeface="Arial"/>
                        </a:rPr>
                        <a:t>Bl</a:t>
                      </a:r>
                      <a:r>
                        <a:rPr sz="1200" b="1" spc="5" dirty="0">
                          <a:latin typeface="Arial"/>
                          <a:cs typeface="Arial"/>
                        </a:rPr>
                        <a:t>o</a:t>
                      </a:r>
                      <a:r>
                        <a:rPr sz="1200" b="1" dirty="0">
                          <a:latin typeface="Arial"/>
                          <a:cs typeface="Arial"/>
                        </a:rPr>
                        <a:t>ck</a:t>
                      </a:r>
                      <a:r>
                        <a:rPr sz="1200" b="1" spc="-90" dirty="0">
                          <a:latin typeface="Arial"/>
                          <a:cs typeface="Arial"/>
                        </a:rPr>
                        <a:t> </a:t>
                      </a:r>
                      <a:r>
                        <a:rPr sz="1200" b="1" dirty="0">
                          <a:latin typeface="Arial"/>
                          <a:cs typeface="Arial"/>
                        </a:rPr>
                        <a:t>0</a:t>
                      </a:r>
                      <a:endParaRPr sz="1200">
                        <a:latin typeface="Arial"/>
                        <a:cs typeface="Arial"/>
                      </a:endParaRPr>
                    </a:p>
                  </a:txBody>
                  <a:tcPr marL="0" marR="0" marT="9906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557276">
                <a:tc>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360299">
                <a:tc>
                  <a:txBody>
                    <a:bodyPr/>
                    <a:lstStyle/>
                    <a:p>
                      <a:pPr marL="361950">
                        <a:lnSpc>
                          <a:spcPct val="100000"/>
                        </a:lnSpc>
                        <a:spcBef>
                          <a:spcPts val="885"/>
                        </a:spcBef>
                      </a:pPr>
                      <a:r>
                        <a:rPr sz="1200" b="1" dirty="0">
                          <a:latin typeface="Arial"/>
                          <a:cs typeface="Arial"/>
                        </a:rPr>
                        <a:t>Bl</a:t>
                      </a:r>
                      <a:r>
                        <a:rPr sz="1200" b="1" spc="5" dirty="0">
                          <a:latin typeface="Arial"/>
                          <a:cs typeface="Arial"/>
                        </a:rPr>
                        <a:t>o</a:t>
                      </a:r>
                      <a:r>
                        <a:rPr sz="1200" b="1" dirty="0">
                          <a:latin typeface="Arial"/>
                          <a:cs typeface="Arial"/>
                        </a:rPr>
                        <a:t>ck</a:t>
                      </a:r>
                      <a:r>
                        <a:rPr sz="1200" b="1" spc="-90" dirty="0">
                          <a:latin typeface="Arial"/>
                          <a:cs typeface="Arial"/>
                        </a:rPr>
                        <a:t> </a:t>
                      </a:r>
                      <a:r>
                        <a:rPr sz="1200" b="1" dirty="0">
                          <a:latin typeface="Arial"/>
                          <a:cs typeface="Arial"/>
                        </a:rPr>
                        <a:t>12</a:t>
                      </a:r>
                      <a:endParaRPr sz="1200">
                        <a:latin typeface="Arial"/>
                        <a:cs typeface="Arial"/>
                      </a:endParaRPr>
                    </a:p>
                  </a:txBody>
                  <a:tcPr marL="0" marR="0" marT="11239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557276">
                <a:tc>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r h="346075">
                <a:tc>
                  <a:txBody>
                    <a:bodyPr/>
                    <a:lstStyle/>
                    <a:p>
                      <a:pPr marL="340995">
                        <a:lnSpc>
                          <a:spcPct val="100000"/>
                        </a:lnSpc>
                        <a:spcBef>
                          <a:spcPts val="309"/>
                        </a:spcBef>
                      </a:pPr>
                      <a:r>
                        <a:rPr sz="1000" b="1" spc="-10" dirty="0">
                          <a:latin typeface="Arial"/>
                          <a:cs typeface="Arial"/>
                        </a:rPr>
                        <a:t>32</a:t>
                      </a:r>
                      <a:r>
                        <a:rPr sz="1000" b="1" dirty="0">
                          <a:latin typeface="Arial"/>
                          <a:cs typeface="Arial"/>
                        </a:rPr>
                        <a:t>-</a:t>
                      </a:r>
                      <a:r>
                        <a:rPr sz="1000" b="1" spc="5" dirty="0">
                          <a:latin typeface="Arial"/>
                          <a:cs typeface="Arial"/>
                        </a:rPr>
                        <a:t>bi</a:t>
                      </a:r>
                      <a:r>
                        <a:rPr sz="1000" b="1" dirty="0">
                          <a:latin typeface="Arial"/>
                          <a:cs typeface="Arial"/>
                        </a:rPr>
                        <a:t>t</a:t>
                      </a:r>
                      <a:r>
                        <a:rPr sz="1000" b="1" spc="-110" dirty="0">
                          <a:latin typeface="Arial"/>
                          <a:cs typeface="Arial"/>
                        </a:rPr>
                        <a:t> </a:t>
                      </a:r>
                      <a:r>
                        <a:rPr sz="1000" b="1" spc="-20" dirty="0">
                          <a:latin typeface="Arial"/>
                          <a:cs typeface="Arial"/>
                        </a:rPr>
                        <a:t>wo</a:t>
                      </a:r>
                      <a:r>
                        <a:rPr sz="1000" b="1" spc="-35" dirty="0">
                          <a:latin typeface="Arial"/>
                          <a:cs typeface="Arial"/>
                        </a:rPr>
                        <a:t>r</a:t>
                      </a:r>
                      <a:r>
                        <a:rPr sz="1000" b="1" dirty="0">
                          <a:latin typeface="Arial"/>
                          <a:cs typeface="Arial"/>
                        </a:rPr>
                        <a:t>d</a:t>
                      </a:r>
                      <a:endParaRPr sz="1000">
                        <a:latin typeface="Arial"/>
                        <a:cs typeface="Arial"/>
                      </a:endParaRPr>
                    </a:p>
                  </a:txBody>
                  <a:tcPr marL="0" marR="0" marT="3936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4"/>
                  </a:ext>
                </a:extLst>
              </a:tr>
              <a:tr h="241173">
                <a:tc>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extLst>
                  <a:ext uri="{0D108BD9-81ED-4DB2-BD59-A6C34878D82A}">
                    <a16:rowId xmlns:a16="http://schemas.microsoft.com/office/drawing/2014/main" xmlns="" val="10005"/>
                  </a:ext>
                </a:extLst>
              </a:tr>
            </a:tbl>
          </a:graphicData>
        </a:graphic>
      </p:graphicFrame>
      <p:grpSp>
        <p:nvGrpSpPr>
          <p:cNvPr id="23" name="object 23"/>
          <p:cNvGrpSpPr/>
          <p:nvPr/>
        </p:nvGrpSpPr>
        <p:grpSpPr>
          <a:xfrm>
            <a:off x="7068311" y="4105655"/>
            <a:ext cx="180340" cy="94615"/>
            <a:chOff x="7068311" y="4105655"/>
            <a:chExt cx="180340" cy="94615"/>
          </a:xfrm>
        </p:grpSpPr>
        <p:sp>
          <p:nvSpPr>
            <p:cNvPr id="24" name="object 24"/>
            <p:cNvSpPr/>
            <p:nvPr/>
          </p:nvSpPr>
          <p:spPr>
            <a:xfrm>
              <a:off x="7068311" y="4105655"/>
              <a:ext cx="113030" cy="94615"/>
            </a:xfrm>
            <a:custGeom>
              <a:avLst/>
              <a:gdLst/>
              <a:ahLst/>
              <a:cxnLst/>
              <a:rect l="l" t="t" r="r" b="b"/>
              <a:pathLst>
                <a:path w="113029" h="94614">
                  <a:moveTo>
                    <a:pt x="102870" y="0"/>
                  </a:moveTo>
                  <a:lnTo>
                    <a:pt x="0" y="47879"/>
                  </a:lnTo>
                  <a:lnTo>
                    <a:pt x="103378" y="94488"/>
                  </a:lnTo>
                  <a:lnTo>
                    <a:pt x="107442" y="83185"/>
                  </a:lnTo>
                  <a:lnTo>
                    <a:pt x="110363" y="71628"/>
                  </a:lnTo>
                  <a:lnTo>
                    <a:pt x="112141" y="59817"/>
                  </a:lnTo>
                  <a:lnTo>
                    <a:pt x="112776" y="47879"/>
                  </a:lnTo>
                  <a:lnTo>
                    <a:pt x="112141" y="35560"/>
                  </a:lnTo>
                  <a:lnTo>
                    <a:pt x="110236" y="23368"/>
                  </a:lnTo>
                  <a:lnTo>
                    <a:pt x="107061" y="11557"/>
                  </a:lnTo>
                  <a:lnTo>
                    <a:pt x="102870" y="0"/>
                  </a:lnTo>
                  <a:close/>
                </a:path>
              </a:pathLst>
            </a:custGeom>
            <a:solidFill>
              <a:srgbClr val="000000"/>
            </a:solidFill>
          </p:spPr>
          <p:txBody>
            <a:bodyPr wrap="square" lIns="0" tIns="0" rIns="0" bIns="0" rtlCol="0"/>
            <a:lstStyle/>
            <a:p>
              <a:endParaRPr/>
            </a:p>
          </p:txBody>
        </p:sp>
        <p:sp>
          <p:nvSpPr>
            <p:cNvPr id="25" name="object 25"/>
            <p:cNvSpPr/>
            <p:nvPr/>
          </p:nvSpPr>
          <p:spPr>
            <a:xfrm>
              <a:off x="7165847" y="4145279"/>
              <a:ext cx="82550" cy="0"/>
            </a:xfrm>
            <a:custGeom>
              <a:avLst/>
              <a:gdLst/>
              <a:ahLst/>
              <a:cxnLst/>
              <a:rect l="l" t="t" r="r" b="b"/>
              <a:pathLst>
                <a:path w="82550">
                  <a:moveTo>
                    <a:pt x="0" y="0"/>
                  </a:moveTo>
                  <a:lnTo>
                    <a:pt x="82296" y="0"/>
                  </a:lnTo>
                </a:path>
              </a:pathLst>
            </a:custGeom>
            <a:ln w="24384">
              <a:solidFill>
                <a:srgbClr val="000000"/>
              </a:solidFill>
            </a:ln>
          </p:spPr>
          <p:txBody>
            <a:bodyPr wrap="square" lIns="0" tIns="0" rIns="0" bIns="0" rtlCol="0"/>
            <a:lstStyle/>
            <a:p>
              <a:endParaRPr/>
            </a:p>
          </p:txBody>
        </p:sp>
      </p:grpSp>
      <p:pic>
        <p:nvPicPr>
          <p:cNvPr id="26" name="object 26"/>
          <p:cNvPicPr/>
          <p:nvPr/>
        </p:nvPicPr>
        <p:blipFill>
          <a:blip r:embed="rId4" cstate="print"/>
          <a:stretch>
            <a:fillRect/>
          </a:stretch>
        </p:blipFill>
        <p:spPr>
          <a:xfrm>
            <a:off x="8013192" y="4096511"/>
            <a:ext cx="109727" cy="97155"/>
          </a:xfrm>
          <a:prstGeom prst="rect">
            <a:avLst/>
          </a:prstGeom>
        </p:spPr>
      </p:pic>
      <p:sp>
        <p:nvSpPr>
          <p:cNvPr id="27" name="object 27"/>
          <p:cNvSpPr txBox="1"/>
          <p:nvPr/>
        </p:nvSpPr>
        <p:spPr>
          <a:xfrm>
            <a:off x="6576821" y="3867150"/>
            <a:ext cx="469265" cy="513715"/>
          </a:xfrm>
          <a:prstGeom prst="rect">
            <a:avLst/>
          </a:prstGeom>
        </p:spPr>
        <p:txBody>
          <a:bodyPr vert="horz" wrap="square" lIns="0" tIns="12700" rIns="0" bIns="0" rtlCol="0">
            <a:spAutoFit/>
          </a:bodyPr>
          <a:lstStyle/>
          <a:p>
            <a:pPr marL="12700">
              <a:lnSpc>
                <a:spcPts val="1270"/>
              </a:lnSpc>
              <a:spcBef>
                <a:spcPts val="100"/>
              </a:spcBef>
            </a:pPr>
            <a:r>
              <a:rPr sz="1200" b="1" spc="-5" dirty="0">
                <a:latin typeface="Arial"/>
                <a:cs typeface="Arial"/>
              </a:rPr>
              <a:t>01900</a:t>
            </a:r>
            <a:endParaRPr sz="1200">
              <a:latin typeface="Arial"/>
              <a:cs typeface="Arial"/>
            </a:endParaRPr>
          </a:p>
          <a:p>
            <a:pPr marL="12700">
              <a:lnSpc>
                <a:spcPts val="1200"/>
              </a:lnSpc>
            </a:pPr>
            <a:r>
              <a:rPr sz="1200" b="1" spc="-5" dirty="0">
                <a:latin typeface="Arial"/>
                <a:cs typeface="Arial"/>
              </a:rPr>
              <a:t>0197E</a:t>
            </a:r>
            <a:endParaRPr sz="1200">
              <a:latin typeface="Arial"/>
              <a:cs typeface="Arial"/>
            </a:endParaRPr>
          </a:p>
          <a:p>
            <a:pPr marL="12700">
              <a:lnSpc>
                <a:spcPts val="1370"/>
              </a:lnSpc>
            </a:pPr>
            <a:r>
              <a:rPr sz="1200" b="1" dirty="0">
                <a:latin typeface="Arial"/>
                <a:cs typeface="Arial"/>
              </a:rPr>
              <a:t>0</a:t>
            </a:r>
            <a:r>
              <a:rPr sz="1200" b="1" spc="5" dirty="0">
                <a:latin typeface="Arial"/>
                <a:cs typeface="Arial"/>
              </a:rPr>
              <a:t>1</a:t>
            </a:r>
            <a:r>
              <a:rPr sz="1200" b="1" dirty="0">
                <a:latin typeface="Arial"/>
                <a:cs typeface="Arial"/>
              </a:rPr>
              <a:t>9</a:t>
            </a:r>
            <a:r>
              <a:rPr sz="1200" b="1" spc="10" dirty="0">
                <a:latin typeface="Arial"/>
                <a:cs typeface="Arial"/>
              </a:rPr>
              <a:t>F</a:t>
            </a:r>
            <a:r>
              <a:rPr sz="1200" b="1" dirty="0">
                <a:latin typeface="Arial"/>
                <a:cs typeface="Arial"/>
              </a:rPr>
              <a:t>F</a:t>
            </a:r>
            <a:endParaRPr sz="1200">
              <a:latin typeface="Arial"/>
              <a:cs typeface="Arial"/>
            </a:endParaRPr>
          </a:p>
        </p:txBody>
      </p:sp>
      <p:sp>
        <p:nvSpPr>
          <p:cNvPr id="28" name="object 28"/>
          <p:cNvSpPr txBox="1"/>
          <p:nvPr/>
        </p:nvSpPr>
        <p:spPr>
          <a:xfrm>
            <a:off x="4932934" y="997458"/>
            <a:ext cx="241681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Log</a:t>
            </a:r>
            <a:r>
              <a:rPr sz="1200" b="1" spc="-5" dirty="0">
                <a:latin typeface="Arial"/>
                <a:cs typeface="Arial"/>
              </a:rPr>
              <a:t>i</a:t>
            </a:r>
            <a:r>
              <a:rPr sz="1200" b="1" dirty="0">
                <a:latin typeface="Arial"/>
                <a:cs typeface="Arial"/>
              </a:rPr>
              <a:t>c</a:t>
            </a:r>
            <a:r>
              <a:rPr sz="1200" b="1" spc="-5" dirty="0">
                <a:latin typeface="Arial"/>
                <a:cs typeface="Arial"/>
              </a:rPr>
              <a:t>a</a:t>
            </a:r>
            <a:r>
              <a:rPr sz="1200" b="1" dirty="0">
                <a:latin typeface="Arial"/>
                <a:cs typeface="Arial"/>
              </a:rPr>
              <a:t>l</a:t>
            </a:r>
            <a:r>
              <a:rPr sz="1200" b="1" spc="-60" dirty="0">
                <a:latin typeface="Arial"/>
                <a:cs typeface="Arial"/>
              </a:rPr>
              <a:t> </a:t>
            </a:r>
            <a:r>
              <a:rPr sz="1200" b="1" spc="-5" dirty="0">
                <a:latin typeface="Arial"/>
                <a:cs typeface="Arial"/>
              </a:rPr>
              <a:t>a</a:t>
            </a:r>
            <a:r>
              <a:rPr sz="1200" b="1" spc="5" dirty="0">
                <a:latin typeface="Arial"/>
                <a:cs typeface="Arial"/>
              </a:rPr>
              <a:t>dd</a:t>
            </a:r>
            <a:r>
              <a:rPr sz="1200" b="1" spc="-20" dirty="0">
                <a:latin typeface="Arial"/>
                <a:cs typeface="Arial"/>
              </a:rPr>
              <a:t>r</a:t>
            </a:r>
            <a:r>
              <a:rPr sz="1200" b="1" spc="-5" dirty="0">
                <a:latin typeface="Arial"/>
                <a:cs typeface="Arial"/>
              </a:rPr>
              <a:t>ess</a:t>
            </a:r>
            <a:r>
              <a:rPr sz="1200" b="1" spc="-85" dirty="0">
                <a:latin typeface="Arial"/>
                <a:cs typeface="Arial"/>
              </a:rPr>
              <a:t> </a:t>
            </a:r>
            <a:r>
              <a:rPr sz="1200" b="1" spc="5" dirty="0">
                <a:latin typeface="Arial"/>
                <a:cs typeface="Arial"/>
              </a:rPr>
              <a:t>(</a:t>
            </a:r>
            <a:r>
              <a:rPr sz="1200" b="1" dirty="0">
                <a:latin typeface="Arial"/>
                <a:cs typeface="Arial"/>
              </a:rPr>
              <a:t>in</a:t>
            </a:r>
            <a:r>
              <a:rPr sz="1200" b="1" spc="40" dirty="0">
                <a:latin typeface="Arial"/>
                <a:cs typeface="Arial"/>
              </a:rPr>
              <a:t> </a:t>
            </a:r>
            <a:r>
              <a:rPr sz="1200" b="1" spc="-15" dirty="0">
                <a:latin typeface="Arial"/>
                <a:cs typeface="Arial"/>
              </a:rPr>
              <a:t>h</a:t>
            </a:r>
            <a:r>
              <a:rPr sz="1200" b="1" spc="-5" dirty="0">
                <a:latin typeface="Arial"/>
                <a:cs typeface="Arial"/>
              </a:rPr>
              <a:t>exa</a:t>
            </a:r>
            <a:r>
              <a:rPr sz="1200" b="1" spc="5" dirty="0">
                <a:latin typeface="Arial"/>
                <a:cs typeface="Arial"/>
              </a:rPr>
              <a:t>d</a:t>
            </a:r>
            <a:r>
              <a:rPr sz="1200" b="1" spc="-5" dirty="0">
                <a:latin typeface="Arial"/>
                <a:cs typeface="Arial"/>
              </a:rPr>
              <a:t>ec</a:t>
            </a:r>
            <a:r>
              <a:rPr sz="1200" b="1" spc="-25" dirty="0">
                <a:latin typeface="Arial"/>
                <a:cs typeface="Arial"/>
              </a:rPr>
              <a:t>i</a:t>
            </a:r>
            <a:r>
              <a:rPr sz="1200" b="1" spc="-20" dirty="0">
                <a:latin typeface="Arial"/>
                <a:cs typeface="Arial"/>
              </a:rPr>
              <a:t>m</a:t>
            </a:r>
            <a:r>
              <a:rPr sz="1200" b="1" spc="-5" dirty="0">
                <a:latin typeface="Arial"/>
                <a:cs typeface="Arial"/>
              </a:rPr>
              <a:t>a</a:t>
            </a:r>
            <a:r>
              <a:rPr sz="1200" b="1" dirty="0">
                <a:latin typeface="Arial"/>
                <a:cs typeface="Arial"/>
              </a:rPr>
              <a:t>l)</a:t>
            </a:r>
            <a:endParaRPr sz="1200">
              <a:latin typeface="Arial"/>
              <a:cs typeface="Arial"/>
            </a:endParaRPr>
          </a:p>
        </p:txBody>
      </p:sp>
      <p:graphicFrame>
        <p:nvGraphicFramePr>
          <p:cNvPr id="29" name="object 29"/>
          <p:cNvGraphicFramePr>
            <a:graphicFrameLocks noGrp="1"/>
          </p:cNvGraphicFramePr>
          <p:nvPr/>
        </p:nvGraphicFramePr>
        <p:xfrm>
          <a:off x="4452937" y="1249362"/>
          <a:ext cx="2837180" cy="185800"/>
        </p:xfrm>
        <a:graphic>
          <a:graphicData uri="http://schemas.openxmlformats.org/drawingml/2006/table">
            <a:tbl>
              <a:tblPr firstRow="1" bandRow="1">
                <a:tableStyleId>{2D5ABB26-0587-4C30-8999-92F81FD0307C}</a:tableStyleId>
              </a:tblPr>
              <a:tblGrid>
                <a:gridCol w="720725">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1049655">
                  <a:extLst>
                    <a:ext uri="{9D8B030D-6E8A-4147-A177-3AD203B41FA5}">
                      <a16:colId xmlns:a16="http://schemas.microsoft.com/office/drawing/2014/main" xmlns="" val="20002"/>
                    </a:ext>
                  </a:extLst>
                </a:gridCol>
              </a:tblGrid>
              <a:tr h="185800">
                <a:tc>
                  <a:txBody>
                    <a:bodyPr/>
                    <a:lstStyle/>
                    <a:p>
                      <a:pPr marL="38100" algn="ctr">
                        <a:lnSpc>
                          <a:spcPts val="1365"/>
                        </a:lnSpc>
                      </a:pPr>
                      <a:r>
                        <a:rPr sz="1200" b="1" dirty="0">
                          <a:latin typeface="Arial"/>
                          <a:cs typeface="Arial"/>
                        </a:rPr>
                        <a:t>6</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0485" algn="ctr">
                        <a:lnSpc>
                          <a:spcPts val="1365"/>
                        </a:lnSpc>
                      </a:pPr>
                      <a:r>
                        <a:rPr sz="1200" b="1" dirty="0">
                          <a:latin typeface="Arial"/>
                          <a:cs typeface="Arial"/>
                        </a:rPr>
                        <a:t>02</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11760" algn="ctr">
                        <a:lnSpc>
                          <a:spcPts val="1365"/>
                        </a:lnSpc>
                      </a:pPr>
                      <a:r>
                        <a:rPr sz="1200" b="1" dirty="0">
                          <a:latin typeface="Arial"/>
                          <a:cs typeface="Arial"/>
                        </a:rPr>
                        <a:t>7E</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bl>
          </a:graphicData>
        </a:graphic>
      </p:graphicFrame>
      <p:sp>
        <p:nvSpPr>
          <p:cNvPr id="30" name="object 30"/>
          <p:cNvSpPr txBox="1"/>
          <p:nvPr/>
        </p:nvSpPr>
        <p:spPr>
          <a:xfrm>
            <a:off x="263143" y="912114"/>
            <a:ext cx="36645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Segment</a:t>
            </a:r>
            <a:r>
              <a:rPr sz="1800" b="1" spc="-75" dirty="0">
                <a:latin typeface="Arial"/>
                <a:cs typeface="Arial"/>
              </a:rPr>
              <a:t> </a:t>
            </a:r>
            <a:r>
              <a:rPr sz="1800" b="1" dirty="0">
                <a:latin typeface="Arial"/>
                <a:cs typeface="Arial"/>
              </a:rPr>
              <a:t>and</a:t>
            </a:r>
            <a:r>
              <a:rPr sz="1800" b="1" spc="-35" dirty="0">
                <a:latin typeface="Arial"/>
                <a:cs typeface="Arial"/>
              </a:rPr>
              <a:t> </a:t>
            </a:r>
            <a:r>
              <a:rPr sz="1800" b="1" dirty="0">
                <a:latin typeface="Arial"/>
                <a:cs typeface="Arial"/>
              </a:rPr>
              <a:t>page</a:t>
            </a:r>
            <a:r>
              <a:rPr sz="1800" b="1" spc="-25" dirty="0">
                <a:latin typeface="Arial"/>
                <a:cs typeface="Arial"/>
              </a:rPr>
              <a:t> </a:t>
            </a:r>
            <a:r>
              <a:rPr sz="1800" b="1" dirty="0">
                <a:latin typeface="Arial"/>
                <a:cs typeface="Arial"/>
              </a:rPr>
              <a:t>table</a:t>
            </a:r>
            <a:r>
              <a:rPr sz="1800" b="1" spc="-40" dirty="0">
                <a:latin typeface="Arial"/>
                <a:cs typeface="Arial"/>
              </a:rPr>
              <a:t> </a:t>
            </a:r>
            <a:r>
              <a:rPr sz="1800" b="1" dirty="0">
                <a:latin typeface="Arial"/>
                <a:cs typeface="Arial"/>
              </a:rPr>
              <a:t>mapping</a:t>
            </a:r>
            <a:endParaRPr sz="1800">
              <a:latin typeface="Arial"/>
              <a:cs typeface="Arial"/>
            </a:endParaRPr>
          </a:p>
        </p:txBody>
      </p:sp>
      <p:graphicFrame>
        <p:nvGraphicFramePr>
          <p:cNvPr id="31" name="object 31"/>
          <p:cNvGraphicFramePr>
            <a:graphicFrameLocks noGrp="1"/>
          </p:cNvGraphicFramePr>
          <p:nvPr/>
        </p:nvGraphicFramePr>
        <p:xfrm>
          <a:off x="2486977" y="4988496"/>
          <a:ext cx="2844800" cy="1471865"/>
        </p:xfrm>
        <a:graphic>
          <a:graphicData uri="http://schemas.openxmlformats.org/drawingml/2006/table">
            <a:tbl>
              <a:tblPr firstRow="1" bandRow="1">
                <a:tableStyleId>{2D5ABB26-0587-4C30-8999-92F81FD0307C}</a:tableStyleId>
              </a:tblPr>
              <a:tblGrid>
                <a:gridCol w="730250">
                  <a:extLst>
                    <a:ext uri="{9D8B030D-6E8A-4147-A177-3AD203B41FA5}">
                      <a16:colId xmlns:a16="http://schemas.microsoft.com/office/drawing/2014/main" xmlns="" val="20000"/>
                    </a:ext>
                  </a:extLst>
                </a:gridCol>
                <a:gridCol w="1057275">
                  <a:extLst>
                    <a:ext uri="{9D8B030D-6E8A-4147-A177-3AD203B41FA5}">
                      <a16:colId xmlns:a16="http://schemas.microsoft.com/office/drawing/2014/main" xmlns="" val="20001"/>
                    </a:ext>
                  </a:extLst>
                </a:gridCol>
                <a:gridCol w="1057275">
                  <a:extLst>
                    <a:ext uri="{9D8B030D-6E8A-4147-A177-3AD203B41FA5}">
                      <a16:colId xmlns:a16="http://schemas.microsoft.com/office/drawing/2014/main" xmlns="" val="20002"/>
                    </a:ext>
                  </a:extLst>
                </a:gridCol>
              </a:tblGrid>
              <a:tr h="200025">
                <a:tc>
                  <a:txBody>
                    <a:bodyPr/>
                    <a:lstStyle/>
                    <a:p>
                      <a:pPr marL="82550" algn="ctr">
                        <a:lnSpc>
                          <a:spcPct val="100000"/>
                        </a:lnSpc>
                        <a:spcBef>
                          <a:spcPts val="10"/>
                        </a:spcBef>
                      </a:pPr>
                      <a:r>
                        <a:rPr sz="1200" b="1" spc="-10" dirty="0">
                          <a:latin typeface="Arial"/>
                          <a:cs typeface="Arial"/>
                        </a:rPr>
                        <a:t>S</a:t>
                      </a:r>
                      <a:r>
                        <a:rPr sz="1200" b="1" dirty="0">
                          <a:latin typeface="Arial"/>
                          <a:cs typeface="Arial"/>
                        </a:rPr>
                        <a:t>e</a:t>
                      </a:r>
                      <a:r>
                        <a:rPr sz="1200" b="1" spc="5" dirty="0">
                          <a:latin typeface="Arial"/>
                          <a:cs typeface="Arial"/>
                        </a:rPr>
                        <a:t>g</a:t>
                      </a:r>
                      <a:r>
                        <a:rPr sz="1200" b="1" spc="-10" dirty="0">
                          <a:latin typeface="Arial"/>
                          <a:cs typeface="Arial"/>
                        </a:rPr>
                        <a:t>m</a:t>
                      </a:r>
                      <a:r>
                        <a:rPr sz="1200" b="1" dirty="0">
                          <a:latin typeface="Arial"/>
                          <a:cs typeface="Arial"/>
                        </a:rPr>
                        <a:t>e</a:t>
                      </a:r>
                      <a:r>
                        <a:rPr sz="1200" b="1" spc="-15" dirty="0">
                          <a:latin typeface="Arial"/>
                          <a:cs typeface="Arial"/>
                        </a:rPr>
                        <a:t>nt</a:t>
                      </a:r>
                      <a:endParaRPr sz="1200">
                        <a:latin typeface="Arial"/>
                        <a:cs typeface="Arial"/>
                      </a:endParaRPr>
                    </a:p>
                  </a:txBody>
                  <a:tcPr marL="0" marR="0" marT="127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339090">
                        <a:lnSpc>
                          <a:spcPct val="100000"/>
                        </a:lnSpc>
                        <a:spcBef>
                          <a:spcPts val="10"/>
                        </a:spcBef>
                      </a:pPr>
                      <a:r>
                        <a:rPr sz="1200" b="1" spc="-5" dirty="0">
                          <a:latin typeface="Arial"/>
                          <a:cs typeface="Arial"/>
                        </a:rPr>
                        <a:t>Page</a:t>
                      </a:r>
                      <a:endParaRPr sz="1200">
                        <a:latin typeface="Arial"/>
                        <a:cs typeface="Arial"/>
                      </a:endParaRPr>
                    </a:p>
                  </a:txBody>
                  <a:tcPr marL="0" marR="0" marT="127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32384" algn="ctr">
                        <a:lnSpc>
                          <a:spcPct val="100000"/>
                        </a:lnSpc>
                        <a:spcBef>
                          <a:spcPts val="10"/>
                        </a:spcBef>
                      </a:pPr>
                      <a:r>
                        <a:rPr sz="1200" b="1" dirty="0">
                          <a:latin typeface="Arial"/>
                          <a:cs typeface="Arial"/>
                        </a:rPr>
                        <a:t>Block</a:t>
                      </a:r>
                      <a:endParaRPr sz="1200">
                        <a:latin typeface="Arial"/>
                        <a:cs typeface="Arial"/>
                      </a:endParaRPr>
                    </a:p>
                  </a:txBody>
                  <a:tcPr marL="0" marR="0" marT="1270" marB="0">
                    <a:lnL w="28575">
                      <a:solidFill>
                        <a:srgbClr val="00000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xmlns="" val="10000"/>
                  </a:ext>
                </a:extLst>
              </a:tr>
              <a:tr h="204343">
                <a:tc>
                  <a:txBody>
                    <a:bodyPr/>
                    <a:lstStyle/>
                    <a:p>
                      <a:pPr marL="33020" algn="ctr">
                        <a:lnSpc>
                          <a:spcPct val="100000"/>
                        </a:lnSpc>
                        <a:spcBef>
                          <a:spcPts val="45"/>
                        </a:spcBef>
                      </a:pPr>
                      <a:r>
                        <a:rPr sz="1200" b="1" dirty="0">
                          <a:latin typeface="Arial"/>
                          <a:cs typeface="Arial"/>
                        </a:rPr>
                        <a:t>6</a:t>
                      </a:r>
                      <a:endParaRPr sz="1200">
                        <a:latin typeface="Arial"/>
                        <a:cs typeface="Arial"/>
                      </a:endParaRPr>
                    </a:p>
                  </a:txBody>
                  <a:tcPr marL="0" marR="0" marT="571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2390" algn="ctr">
                        <a:lnSpc>
                          <a:spcPct val="100000"/>
                        </a:lnSpc>
                        <a:spcBef>
                          <a:spcPts val="45"/>
                        </a:spcBef>
                      </a:pPr>
                      <a:r>
                        <a:rPr sz="1200" b="1" spc="-5" dirty="0">
                          <a:latin typeface="Arial"/>
                          <a:cs typeface="Arial"/>
                        </a:rPr>
                        <a:t>02</a:t>
                      </a:r>
                      <a:endParaRPr sz="1200">
                        <a:latin typeface="Arial"/>
                        <a:cs typeface="Arial"/>
                      </a:endParaRPr>
                    </a:p>
                  </a:txBody>
                  <a:tcPr marL="0" marR="0" marT="571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8415" algn="ctr">
                        <a:lnSpc>
                          <a:spcPct val="100000"/>
                        </a:lnSpc>
                        <a:spcBef>
                          <a:spcPts val="55"/>
                        </a:spcBef>
                      </a:pPr>
                      <a:r>
                        <a:rPr sz="1200" b="1" spc="-5" dirty="0">
                          <a:latin typeface="Arial"/>
                          <a:cs typeface="Arial"/>
                        </a:rPr>
                        <a:t>019</a:t>
                      </a:r>
                      <a:endParaRPr sz="1200">
                        <a:latin typeface="Arial"/>
                        <a:cs typeface="Arial"/>
                      </a:endParaRPr>
                    </a:p>
                  </a:txBody>
                  <a:tcPr marL="0" marR="0" marT="69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204393">
                <a:tc>
                  <a:txBody>
                    <a:bodyPr/>
                    <a:lstStyle/>
                    <a:p>
                      <a:pPr marL="33020" algn="ctr">
                        <a:lnSpc>
                          <a:spcPct val="100000"/>
                        </a:lnSpc>
                        <a:spcBef>
                          <a:spcPts val="45"/>
                        </a:spcBef>
                      </a:pPr>
                      <a:r>
                        <a:rPr sz="1200" b="1" dirty="0">
                          <a:latin typeface="Arial"/>
                          <a:cs typeface="Arial"/>
                        </a:rPr>
                        <a:t>6</a:t>
                      </a:r>
                      <a:endParaRPr sz="1200">
                        <a:latin typeface="Arial"/>
                        <a:cs typeface="Arial"/>
                      </a:endParaRPr>
                    </a:p>
                  </a:txBody>
                  <a:tcPr marL="0" marR="0" marT="571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2390" algn="ctr">
                        <a:lnSpc>
                          <a:spcPct val="100000"/>
                        </a:lnSpc>
                        <a:spcBef>
                          <a:spcPts val="45"/>
                        </a:spcBef>
                      </a:pPr>
                      <a:r>
                        <a:rPr sz="1200" b="1" spc="-5" dirty="0">
                          <a:latin typeface="Arial"/>
                          <a:cs typeface="Arial"/>
                        </a:rPr>
                        <a:t>04</a:t>
                      </a:r>
                      <a:endParaRPr sz="1200">
                        <a:latin typeface="Arial"/>
                        <a:cs typeface="Arial"/>
                      </a:endParaRPr>
                    </a:p>
                  </a:txBody>
                  <a:tcPr marL="0" marR="0" marT="571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9370" algn="ctr">
                        <a:lnSpc>
                          <a:spcPct val="100000"/>
                        </a:lnSpc>
                        <a:spcBef>
                          <a:spcPts val="45"/>
                        </a:spcBef>
                      </a:pPr>
                      <a:r>
                        <a:rPr sz="1200" b="1" spc="-30" dirty="0">
                          <a:latin typeface="Arial"/>
                          <a:cs typeface="Arial"/>
                        </a:rPr>
                        <a:t>A61</a:t>
                      </a:r>
                      <a:endParaRPr sz="1200">
                        <a:latin typeface="Arial"/>
                        <a:cs typeface="Arial"/>
                      </a:endParaRPr>
                    </a:p>
                  </a:txBody>
                  <a:tcPr marL="0" marR="0" marT="571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863104">
                <a:tc>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bl>
          </a:graphicData>
        </a:graphic>
      </p:graphicFrame>
      <p:sp>
        <p:nvSpPr>
          <p:cNvPr id="32" name="object 32"/>
          <p:cNvSpPr txBox="1"/>
          <p:nvPr/>
        </p:nvSpPr>
        <p:spPr>
          <a:xfrm>
            <a:off x="511860" y="4644974"/>
            <a:ext cx="3258820"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Associative</a:t>
            </a:r>
            <a:r>
              <a:rPr sz="1800" b="1" spc="-55" dirty="0">
                <a:latin typeface="Arial"/>
                <a:cs typeface="Arial"/>
              </a:rPr>
              <a:t> </a:t>
            </a:r>
            <a:r>
              <a:rPr sz="1800" b="1" dirty="0">
                <a:latin typeface="Arial"/>
                <a:cs typeface="Arial"/>
              </a:rPr>
              <a:t>memory</a:t>
            </a:r>
            <a:r>
              <a:rPr sz="1800" b="1" spc="-80" dirty="0">
                <a:latin typeface="Arial"/>
                <a:cs typeface="Arial"/>
              </a:rPr>
              <a:t> </a:t>
            </a:r>
            <a:r>
              <a:rPr sz="1800" b="1" dirty="0">
                <a:latin typeface="Arial"/>
                <a:cs typeface="Arial"/>
              </a:rPr>
              <a:t>mapping</a:t>
            </a:r>
            <a:endParaRPr sz="1800">
              <a:latin typeface="Arial"/>
              <a:cs typeface="Arial"/>
            </a:endParaRPr>
          </a:p>
        </p:txBody>
      </p:sp>
      <p:sp>
        <p:nvSpPr>
          <p:cNvPr id="33" name="object 33"/>
          <p:cNvSpPr txBox="1"/>
          <p:nvPr/>
        </p:nvSpPr>
        <p:spPr>
          <a:xfrm>
            <a:off x="49784" y="1650"/>
            <a:ext cx="8996045" cy="238125"/>
          </a:xfrm>
          <a:prstGeom prst="rect">
            <a:avLst/>
          </a:prstGeom>
        </p:spPr>
        <p:txBody>
          <a:bodyPr vert="horz" wrap="square" lIns="0" tIns="11430" rIns="0" bIns="0" rtlCol="0">
            <a:spAutoFit/>
          </a:bodyPr>
          <a:lstStyle/>
          <a:p>
            <a:pPr marL="12700">
              <a:lnSpc>
                <a:spcPct val="100000"/>
              </a:lnSpc>
              <a:spcBef>
                <a:spcPts val="90"/>
              </a:spcBef>
              <a:tabLst>
                <a:tab pos="4332605" algn="l"/>
                <a:tab pos="6329680" algn="l"/>
              </a:tabLst>
            </a:pPr>
            <a:r>
              <a:rPr sz="2100" b="1" i="1" spc="-15" baseline="3968" dirty="0">
                <a:latin typeface="Arial"/>
                <a:cs typeface="Arial"/>
              </a:rPr>
              <a:t>Memory</a:t>
            </a:r>
            <a:r>
              <a:rPr sz="2100" b="1" i="1" spc="-37" baseline="3968" dirty="0">
                <a:latin typeface="Arial"/>
                <a:cs typeface="Arial"/>
              </a:rPr>
              <a:t> </a:t>
            </a:r>
            <a:r>
              <a:rPr sz="2100" b="1" i="1" spc="-15" baseline="3968" dirty="0">
                <a:latin typeface="Arial"/>
                <a:cs typeface="Arial"/>
              </a:rPr>
              <a:t>Organization	</a:t>
            </a:r>
            <a:r>
              <a:rPr sz="2100" b="1" spc="-15" baseline="1984" dirty="0">
                <a:latin typeface="Arial"/>
                <a:cs typeface="Arial"/>
              </a:rPr>
              <a:t>33	</a:t>
            </a:r>
            <a:r>
              <a:rPr sz="1400" b="1" i="1" spc="-10" dirty="0">
                <a:latin typeface="Arial"/>
                <a:cs typeface="Arial"/>
              </a:rPr>
              <a:t>Memory</a:t>
            </a:r>
            <a:r>
              <a:rPr sz="1400" b="1" i="1" spc="-35" dirty="0">
                <a:latin typeface="Arial"/>
                <a:cs typeface="Arial"/>
              </a:rPr>
              <a:t> </a:t>
            </a:r>
            <a:r>
              <a:rPr sz="1400" b="1" i="1" spc="-15" dirty="0">
                <a:latin typeface="Arial"/>
                <a:cs typeface="Arial"/>
              </a:rPr>
              <a:t>Management</a:t>
            </a:r>
            <a:r>
              <a:rPr sz="1400" b="1" i="1" spc="-35" dirty="0">
                <a:latin typeface="Arial"/>
                <a:cs typeface="Arial"/>
              </a:rPr>
              <a:t> </a:t>
            </a:r>
            <a:r>
              <a:rPr sz="1400" b="1" i="1" spc="-10" dirty="0">
                <a:latin typeface="Arial"/>
                <a:cs typeface="Arial"/>
              </a:rPr>
              <a:t>Hardware</a:t>
            </a:r>
            <a:endParaRPr sz="14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221615" cy="23812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Arial"/>
                <a:cs typeface="Arial"/>
              </a:rPr>
              <a:t>34</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6" name="object 6"/>
          <p:cNvSpPr/>
          <p:nvPr/>
        </p:nvSpPr>
        <p:spPr>
          <a:xfrm>
            <a:off x="115824" y="172429"/>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450595" y="282702"/>
            <a:ext cx="6149975" cy="2151871"/>
          </a:xfrm>
          <a:prstGeom prst="rect">
            <a:avLst/>
          </a:prstGeom>
        </p:spPr>
        <p:txBody>
          <a:bodyPr vert="horz" wrap="square" lIns="0" tIns="12700" rIns="0" bIns="0" rtlCol="0">
            <a:spAutoFit/>
          </a:bodyPr>
          <a:lstStyle/>
          <a:p>
            <a:pPr marL="2336165">
              <a:lnSpc>
                <a:spcPct val="100000"/>
              </a:lnSpc>
              <a:spcBef>
                <a:spcPts val="100"/>
              </a:spcBef>
              <a:tabLst>
                <a:tab pos="3878579" algn="l"/>
              </a:tabLst>
            </a:pPr>
            <a:r>
              <a:rPr sz="2400" b="1" u="sng" spc="-25" dirty="0">
                <a:latin typeface="Arial"/>
                <a:cs typeface="Arial"/>
              </a:rPr>
              <a:t>MEMORY	</a:t>
            </a:r>
            <a:r>
              <a:rPr sz="2400" b="1" u="sng" dirty="0">
                <a:latin typeface="Arial"/>
                <a:cs typeface="Arial"/>
              </a:rPr>
              <a:t>PROTECTION</a:t>
            </a:r>
            <a:endParaRPr sz="2400" u="sng" dirty="0">
              <a:latin typeface="Arial"/>
              <a:cs typeface="Arial"/>
            </a:endParaRPr>
          </a:p>
          <a:p>
            <a:pPr>
              <a:lnSpc>
                <a:spcPct val="100000"/>
              </a:lnSpc>
              <a:spcBef>
                <a:spcPts val="10"/>
              </a:spcBef>
            </a:pPr>
            <a:endParaRPr sz="2350" dirty="0">
              <a:latin typeface="Arial"/>
              <a:cs typeface="Arial"/>
            </a:endParaRPr>
          </a:p>
          <a:p>
            <a:pPr marL="12700">
              <a:lnSpc>
                <a:spcPts val="2110"/>
              </a:lnSpc>
            </a:pPr>
            <a:r>
              <a:rPr sz="1800" b="1" dirty="0">
                <a:latin typeface="Arial"/>
                <a:cs typeface="Arial"/>
              </a:rPr>
              <a:t>Protection</a:t>
            </a:r>
            <a:r>
              <a:rPr sz="1800" b="1" spc="-60" dirty="0">
                <a:latin typeface="Arial"/>
                <a:cs typeface="Arial"/>
              </a:rPr>
              <a:t> </a:t>
            </a:r>
            <a:r>
              <a:rPr sz="1800" b="1" spc="-5" dirty="0">
                <a:latin typeface="Arial"/>
                <a:cs typeface="Arial"/>
              </a:rPr>
              <a:t>information</a:t>
            </a:r>
            <a:r>
              <a:rPr sz="1800" b="1" spc="-55" dirty="0">
                <a:latin typeface="Arial"/>
                <a:cs typeface="Arial"/>
              </a:rPr>
              <a:t> </a:t>
            </a:r>
            <a:r>
              <a:rPr sz="1800" b="1" dirty="0">
                <a:latin typeface="Arial"/>
                <a:cs typeface="Arial"/>
              </a:rPr>
              <a:t>can</a:t>
            </a:r>
            <a:r>
              <a:rPr sz="1800" b="1" spc="-35" dirty="0">
                <a:latin typeface="Arial"/>
                <a:cs typeface="Arial"/>
              </a:rPr>
              <a:t> </a:t>
            </a:r>
            <a:r>
              <a:rPr sz="1800" b="1" spc="-5" dirty="0">
                <a:latin typeface="Arial"/>
                <a:cs typeface="Arial"/>
              </a:rPr>
              <a:t>be</a:t>
            </a:r>
            <a:r>
              <a:rPr sz="1800" b="1" spc="10" dirty="0">
                <a:latin typeface="Arial"/>
                <a:cs typeface="Arial"/>
              </a:rPr>
              <a:t> </a:t>
            </a:r>
            <a:r>
              <a:rPr sz="1800" b="1" dirty="0">
                <a:latin typeface="Arial"/>
                <a:cs typeface="Arial"/>
              </a:rPr>
              <a:t>included</a:t>
            </a:r>
            <a:r>
              <a:rPr sz="1800" b="1" spc="-50" dirty="0">
                <a:latin typeface="Arial"/>
                <a:cs typeface="Arial"/>
              </a:rPr>
              <a:t> </a:t>
            </a:r>
            <a:r>
              <a:rPr sz="1800" b="1" dirty="0">
                <a:latin typeface="Arial"/>
                <a:cs typeface="Arial"/>
              </a:rPr>
              <a:t>in</a:t>
            </a:r>
            <a:r>
              <a:rPr sz="1800" b="1" spc="5" dirty="0">
                <a:latin typeface="Arial"/>
                <a:cs typeface="Arial"/>
              </a:rPr>
              <a:t> </a:t>
            </a:r>
            <a:r>
              <a:rPr sz="1800" b="1" spc="-5" dirty="0">
                <a:latin typeface="Arial"/>
                <a:cs typeface="Arial"/>
              </a:rPr>
              <a:t>the</a:t>
            </a:r>
            <a:endParaRPr sz="1800" dirty="0">
              <a:latin typeface="Arial"/>
              <a:cs typeface="Arial"/>
            </a:endParaRPr>
          </a:p>
          <a:p>
            <a:pPr marL="774700">
              <a:lnSpc>
                <a:spcPts val="2110"/>
              </a:lnSpc>
            </a:pPr>
            <a:r>
              <a:rPr sz="1800" b="1" dirty="0">
                <a:latin typeface="Arial"/>
                <a:cs typeface="Arial"/>
              </a:rPr>
              <a:t>segment</a:t>
            </a:r>
            <a:r>
              <a:rPr sz="1800" b="1" spc="-65" dirty="0">
                <a:latin typeface="Arial"/>
                <a:cs typeface="Arial"/>
              </a:rPr>
              <a:t> </a:t>
            </a:r>
            <a:r>
              <a:rPr sz="1800" b="1" dirty="0">
                <a:latin typeface="Arial"/>
                <a:cs typeface="Arial"/>
              </a:rPr>
              <a:t>table</a:t>
            </a:r>
            <a:r>
              <a:rPr sz="1800" b="1" spc="-15" dirty="0">
                <a:latin typeface="Arial"/>
                <a:cs typeface="Arial"/>
              </a:rPr>
              <a:t> </a:t>
            </a:r>
            <a:r>
              <a:rPr sz="1800" b="1" dirty="0">
                <a:latin typeface="Arial"/>
                <a:cs typeface="Arial"/>
              </a:rPr>
              <a:t>or</a:t>
            </a:r>
            <a:r>
              <a:rPr sz="1800" b="1" spc="-35" dirty="0">
                <a:latin typeface="Arial"/>
                <a:cs typeface="Arial"/>
              </a:rPr>
              <a:t> </a:t>
            </a:r>
            <a:r>
              <a:rPr sz="1800" b="1" dirty="0">
                <a:latin typeface="Arial"/>
                <a:cs typeface="Arial"/>
              </a:rPr>
              <a:t>segment</a:t>
            </a:r>
            <a:r>
              <a:rPr sz="1800" b="1" spc="-60" dirty="0">
                <a:latin typeface="Arial"/>
                <a:cs typeface="Arial"/>
              </a:rPr>
              <a:t> </a:t>
            </a:r>
            <a:r>
              <a:rPr sz="1800" b="1" dirty="0">
                <a:latin typeface="Arial"/>
                <a:cs typeface="Arial"/>
              </a:rPr>
              <a:t>register</a:t>
            </a:r>
            <a:r>
              <a:rPr sz="1800" b="1" spc="-50" dirty="0">
                <a:latin typeface="Arial"/>
                <a:cs typeface="Arial"/>
              </a:rPr>
              <a:t> </a:t>
            </a:r>
            <a:r>
              <a:rPr sz="1800" b="1" dirty="0">
                <a:latin typeface="Arial"/>
                <a:cs typeface="Arial"/>
              </a:rPr>
              <a:t>of</a:t>
            </a:r>
            <a:r>
              <a:rPr sz="1800" b="1" spc="-5" dirty="0">
                <a:latin typeface="Arial"/>
                <a:cs typeface="Arial"/>
              </a:rPr>
              <a:t> </a:t>
            </a:r>
            <a:r>
              <a:rPr sz="1800" b="1" dirty="0">
                <a:latin typeface="Arial"/>
                <a:cs typeface="Arial"/>
              </a:rPr>
              <a:t>the</a:t>
            </a:r>
            <a:r>
              <a:rPr sz="1800" b="1" spc="-40" dirty="0">
                <a:latin typeface="Arial"/>
                <a:cs typeface="Arial"/>
              </a:rPr>
              <a:t> </a:t>
            </a:r>
            <a:r>
              <a:rPr sz="1800" b="1" dirty="0">
                <a:latin typeface="Arial"/>
                <a:cs typeface="Arial"/>
              </a:rPr>
              <a:t>memory</a:t>
            </a:r>
            <a:endParaRPr sz="1800" dirty="0">
              <a:latin typeface="Arial"/>
              <a:cs typeface="Arial"/>
            </a:endParaRPr>
          </a:p>
          <a:p>
            <a:pPr marL="774700">
              <a:lnSpc>
                <a:spcPct val="100000"/>
              </a:lnSpc>
              <a:spcBef>
                <a:spcPts val="25"/>
              </a:spcBef>
            </a:pPr>
            <a:r>
              <a:rPr sz="1800" b="1" dirty="0">
                <a:latin typeface="Arial"/>
                <a:cs typeface="Arial"/>
              </a:rPr>
              <a:t>management</a:t>
            </a:r>
            <a:r>
              <a:rPr sz="1800" b="1" spc="-110" dirty="0">
                <a:latin typeface="Arial"/>
                <a:cs typeface="Arial"/>
              </a:rPr>
              <a:t> </a:t>
            </a:r>
            <a:r>
              <a:rPr sz="1800" b="1" spc="5" dirty="0">
                <a:latin typeface="Arial"/>
                <a:cs typeface="Arial"/>
              </a:rPr>
              <a:t>hardware</a:t>
            </a:r>
            <a:endParaRPr sz="1800" dirty="0">
              <a:latin typeface="Arial"/>
              <a:cs typeface="Arial"/>
            </a:endParaRPr>
          </a:p>
          <a:p>
            <a:pPr>
              <a:lnSpc>
                <a:spcPct val="100000"/>
              </a:lnSpc>
              <a:spcBef>
                <a:spcPts val="45"/>
              </a:spcBef>
            </a:pPr>
            <a:endParaRPr sz="2050" dirty="0">
              <a:latin typeface="Arial"/>
              <a:cs typeface="Arial"/>
            </a:endParaRPr>
          </a:p>
          <a:p>
            <a:pPr marL="12700">
              <a:lnSpc>
                <a:spcPct val="100000"/>
              </a:lnSpc>
            </a:pPr>
            <a:r>
              <a:rPr sz="1800" b="1" dirty="0">
                <a:latin typeface="Arial"/>
                <a:cs typeface="Arial"/>
              </a:rPr>
              <a:t>-</a:t>
            </a:r>
            <a:r>
              <a:rPr sz="1800" b="1" spc="-5" dirty="0">
                <a:latin typeface="Arial"/>
                <a:cs typeface="Arial"/>
              </a:rPr>
              <a:t> </a:t>
            </a:r>
            <a:r>
              <a:rPr sz="1800" b="1" dirty="0">
                <a:latin typeface="Arial"/>
                <a:cs typeface="Arial"/>
              </a:rPr>
              <a:t>Format</a:t>
            </a:r>
            <a:r>
              <a:rPr sz="1800" b="1" spc="-40" dirty="0">
                <a:latin typeface="Arial"/>
                <a:cs typeface="Arial"/>
              </a:rPr>
              <a:t> </a:t>
            </a:r>
            <a:r>
              <a:rPr sz="1800" b="1" dirty="0">
                <a:latin typeface="Arial"/>
                <a:cs typeface="Arial"/>
              </a:rPr>
              <a:t>of</a:t>
            </a:r>
            <a:r>
              <a:rPr sz="1800" b="1" spc="-25" dirty="0">
                <a:latin typeface="Arial"/>
                <a:cs typeface="Arial"/>
              </a:rPr>
              <a:t> </a:t>
            </a:r>
            <a:r>
              <a:rPr sz="1800" b="1" dirty="0">
                <a:latin typeface="Arial"/>
                <a:cs typeface="Arial"/>
              </a:rPr>
              <a:t>a</a:t>
            </a:r>
            <a:r>
              <a:rPr sz="1800" b="1" spc="-15" dirty="0">
                <a:latin typeface="Arial"/>
                <a:cs typeface="Arial"/>
              </a:rPr>
              <a:t> typical</a:t>
            </a:r>
            <a:r>
              <a:rPr sz="1800" b="1" spc="55" dirty="0">
                <a:latin typeface="Arial"/>
                <a:cs typeface="Arial"/>
              </a:rPr>
              <a:t> </a:t>
            </a:r>
            <a:r>
              <a:rPr sz="1800" b="1" dirty="0">
                <a:latin typeface="Arial"/>
                <a:cs typeface="Arial"/>
              </a:rPr>
              <a:t>segment</a:t>
            </a:r>
            <a:r>
              <a:rPr sz="1800" b="1" spc="-95" dirty="0">
                <a:latin typeface="Arial"/>
                <a:cs typeface="Arial"/>
              </a:rPr>
              <a:t> </a:t>
            </a:r>
            <a:r>
              <a:rPr sz="1800" b="1" dirty="0">
                <a:latin typeface="Arial"/>
                <a:cs typeface="Arial"/>
              </a:rPr>
              <a:t>descriptor</a:t>
            </a:r>
            <a:endParaRPr sz="1800" dirty="0">
              <a:latin typeface="Arial"/>
              <a:cs typeface="Arial"/>
            </a:endParaRPr>
          </a:p>
        </p:txBody>
      </p:sp>
      <p:sp>
        <p:nvSpPr>
          <p:cNvPr id="8" name="object 8"/>
          <p:cNvSpPr txBox="1"/>
          <p:nvPr/>
        </p:nvSpPr>
        <p:spPr>
          <a:xfrm>
            <a:off x="438404" y="3460445"/>
            <a:ext cx="5990590" cy="1700530"/>
          </a:xfrm>
          <a:prstGeom prst="rect">
            <a:avLst/>
          </a:prstGeom>
        </p:spPr>
        <p:txBody>
          <a:bodyPr vert="horz" wrap="square" lIns="0" tIns="12700" rIns="0" bIns="0" rtlCol="0">
            <a:spAutoFit/>
          </a:bodyPr>
          <a:lstStyle/>
          <a:p>
            <a:pPr marL="165100" indent="-152400">
              <a:lnSpc>
                <a:spcPct val="100000"/>
              </a:lnSpc>
              <a:spcBef>
                <a:spcPts val="100"/>
              </a:spcBef>
              <a:buFont typeface="Arial MT"/>
              <a:buChar char="-"/>
              <a:tabLst>
                <a:tab pos="165100" algn="l"/>
              </a:tabLst>
            </a:pPr>
            <a:r>
              <a:rPr sz="1800" b="1" dirty="0">
                <a:latin typeface="Arial"/>
                <a:cs typeface="Arial"/>
              </a:rPr>
              <a:t>The</a:t>
            </a:r>
            <a:r>
              <a:rPr sz="1800" b="1" spc="40" dirty="0">
                <a:latin typeface="Arial"/>
                <a:cs typeface="Arial"/>
              </a:rPr>
              <a:t> </a:t>
            </a:r>
            <a:r>
              <a:rPr sz="1800" b="1" spc="-5" dirty="0">
                <a:latin typeface="Arial"/>
                <a:cs typeface="Arial"/>
              </a:rPr>
              <a:t>protection</a:t>
            </a:r>
            <a:r>
              <a:rPr sz="1800" b="1" spc="35" dirty="0">
                <a:latin typeface="Arial"/>
                <a:cs typeface="Arial"/>
              </a:rPr>
              <a:t> </a:t>
            </a:r>
            <a:r>
              <a:rPr sz="1800" b="1" spc="-5" dirty="0">
                <a:latin typeface="Arial"/>
                <a:cs typeface="Arial"/>
              </a:rPr>
              <a:t>field</a:t>
            </a:r>
            <a:r>
              <a:rPr sz="1800" b="1" spc="15" dirty="0">
                <a:latin typeface="Arial"/>
                <a:cs typeface="Arial"/>
              </a:rPr>
              <a:t> </a:t>
            </a:r>
            <a:r>
              <a:rPr sz="1800" b="1" dirty="0">
                <a:latin typeface="Arial"/>
                <a:cs typeface="Arial"/>
              </a:rPr>
              <a:t>in</a:t>
            </a:r>
            <a:r>
              <a:rPr sz="1800" b="1" spc="35" dirty="0">
                <a:latin typeface="Arial"/>
                <a:cs typeface="Arial"/>
              </a:rPr>
              <a:t> </a:t>
            </a:r>
            <a:r>
              <a:rPr sz="1800" b="1" dirty="0">
                <a:latin typeface="Arial"/>
                <a:cs typeface="Arial"/>
              </a:rPr>
              <a:t>a</a:t>
            </a:r>
            <a:r>
              <a:rPr sz="1800" b="1" spc="10" dirty="0">
                <a:latin typeface="Arial"/>
                <a:cs typeface="Arial"/>
              </a:rPr>
              <a:t> </a:t>
            </a:r>
            <a:r>
              <a:rPr sz="1800" b="1" spc="-10" dirty="0">
                <a:latin typeface="Arial"/>
                <a:cs typeface="Arial"/>
              </a:rPr>
              <a:t>segment</a:t>
            </a:r>
            <a:r>
              <a:rPr sz="1800" b="1" spc="40" dirty="0">
                <a:latin typeface="Arial"/>
                <a:cs typeface="Arial"/>
              </a:rPr>
              <a:t> </a:t>
            </a:r>
            <a:r>
              <a:rPr sz="1800" b="1" spc="-10" dirty="0">
                <a:latin typeface="Arial"/>
                <a:cs typeface="Arial"/>
              </a:rPr>
              <a:t>descriptor</a:t>
            </a:r>
            <a:r>
              <a:rPr sz="1800" b="1" spc="15" dirty="0">
                <a:latin typeface="Arial"/>
                <a:cs typeface="Arial"/>
              </a:rPr>
              <a:t> </a:t>
            </a:r>
            <a:r>
              <a:rPr sz="1800" b="1" spc="-10" dirty="0">
                <a:latin typeface="Arial"/>
                <a:cs typeface="Arial"/>
              </a:rPr>
              <a:t>specifies</a:t>
            </a:r>
            <a:endParaRPr sz="1800" dirty="0">
              <a:latin typeface="Arial"/>
              <a:cs typeface="Arial"/>
            </a:endParaRPr>
          </a:p>
          <a:p>
            <a:pPr marL="165100">
              <a:lnSpc>
                <a:spcPct val="100000"/>
              </a:lnSpc>
              <a:spcBef>
                <a:spcPts val="30"/>
              </a:spcBef>
            </a:pPr>
            <a:r>
              <a:rPr sz="1800" b="1" spc="-5" dirty="0">
                <a:latin typeface="Arial"/>
                <a:cs typeface="Arial"/>
              </a:rPr>
              <a:t>the</a:t>
            </a:r>
            <a:r>
              <a:rPr sz="1800" b="1" spc="-80" dirty="0">
                <a:latin typeface="Arial"/>
                <a:cs typeface="Arial"/>
              </a:rPr>
              <a:t> </a:t>
            </a:r>
            <a:r>
              <a:rPr sz="1800" b="1" i="1" dirty="0">
                <a:latin typeface="Arial"/>
                <a:cs typeface="Arial"/>
              </a:rPr>
              <a:t>Access</a:t>
            </a:r>
            <a:r>
              <a:rPr sz="1800" b="1" i="1" spc="-40" dirty="0">
                <a:latin typeface="Arial"/>
                <a:cs typeface="Arial"/>
              </a:rPr>
              <a:t> </a:t>
            </a:r>
            <a:r>
              <a:rPr sz="1800" b="1" i="1" dirty="0">
                <a:latin typeface="Arial"/>
                <a:cs typeface="Arial"/>
              </a:rPr>
              <a:t>Rights</a:t>
            </a:r>
            <a:r>
              <a:rPr sz="1800" b="1" i="1" spc="465" dirty="0">
                <a:latin typeface="Arial"/>
                <a:cs typeface="Arial"/>
              </a:rPr>
              <a:t> </a:t>
            </a:r>
            <a:r>
              <a:rPr sz="1800" b="1" dirty="0">
                <a:latin typeface="Arial"/>
                <a:cs typeface="Arial"/>
              </a:rPr>
              <a:t>to</a:t>
            </a:r>
            <a:r>
              <a:rPr sz="1800" b="1" spc="10" dirty="0">
                <a:latin typeface="Arial"/>
                <a:cs typeface="Arial"/>
              </a:rPr>
              <a:t> </a:t>
            </a:r>
            <a:r>
              <a:rPr sz="1800" b="1" spc="-5" dirty="0">
                <a:latin typeface="Arial"/>
                <a:cs typeface="Arial"/>
              </a:rPr>
              <a:t>the</a:t>
            </a:r>
            <a:r>
              <a:rPr sz="1800" b="1" spc="-10" dirty="0">
                <a:latin typeface="Arial"/>
                <a:cs typeface="Arial"/>
              </a:rPr>
              <a:t> </a:t>
            </a:r>
            <a:r>
              <a:rPr sz="1800" b="1" dirty="0">
                <a:latin typeface="Arial"/>
                <a:cs typeface="Arial"/>
              </a:rPr>
              <a:t>particular</a:t>
            </a:r>
            <a:r>
              <a:rPr sz="1800" b="1" spc="-85" dirty="0">
                <a:latin typeface="Arial"/>
                <a:cs typeface="Arial"/>
              </a:rPr>
              <a:t> </a:t>
            </a:r>
            <a:r>
              <a:rPr sz="1800" b="1" dirty="0">
                <a:latin typeface="Arial"/>
                <a:cs typeface="Arial"/>
              </a:rPr>
              <a:t>segment</a:t>
            </a:r>
            <a:endParaRPr sz="1800" dirty="0">
              <a:latin typeface="Arial"/>
              <a:cs typeface="Arial"/>
            </a:endParaRPr>
          </a:p>
          <a:p>
            <a:pPr>
              <a:lnSpc>
                <a:spcPct val="100000"/>
              </a:lnSpc>
              <a:spcBef>
                <a:spcPts val="35"/>
              </a:spcBef>
            </a:pPr>
            <a:endParaRPr sz="1950" dirty="0">
              <a:latin typeface="Arial"/>
              <a:cs typeface="Arial"/>
            </a:endParaRPr>
          </a:p>
          <a:p>
            <a:pPr marL="165100" marR="107314" indent="-152400" algn="just">
              <a:lnSpc>
                <a:spcPct val="101200"/>
              </a:lnSpc>
              <a:buFont typeface="Arial MT"/>
              <a:buChar char="-"/>
              <a:tabLst>
                <a:tab pos="165100" algn="l"/>
              </a:tabLst>
            </a:pPr>
            <a:r>
              <a:rPr sz="1800" b="1" dirty="0">
                <a:latin typeface="Arial"/>
                <a:cs typeface="Arial"/>
              </a:rPr>
              <a:t>In </a:t>
            </a:r>
            <a:r>
              <a:rPr sz="1800" b="1" spc="-5" dirty="0">
                <a:latin typeface="Arial"/>
                <a:cs typeface="Arial"/>
              </a:rPr>
              <a:t>a </a:t>
            </a:r>
            <a:r>
              <a:rPr sz="1800" b="1" spc="-10" dirty="0">
                <a:latin typeface="Arial"/>
                <a:cs typeface="Arial"/>
              </a:rPr>
              <a:t>segmented-page </a:t>
            </a:r>
            <a:r>
              <a:rPr sz="1800" b="1" dirty="0">
                <a:latin typeface="Arial"/>
                <a:cs typeface="Arial"/>
              </a:rPr>
              <a:t>organization, </a:t>
            </a:r>
            <a:r>
              <a:rPr sz="1800" b="1" spc="-10" dirty="0">
                <a:latin typeface="Arial"/>
                <a:cs typeface="Arial"/>
              </a:rPr>
              <a:t>each </a:t>
            </a:r>
            <a:r>
              <a:rPr sz="1800" b="1" spc="-5" dirty="0">
                <a:latin typeface="Arial"/>
                <a:cs typeface="Arial"/>
              </a:rPr>
              <a:t>entry </a:t>
            </a:r>
            <a:r>
              <a:rPr sz="1800" b="1" dirty="0">
                <a:latin typeface="Arial"/>
                <a:cs typeface="Arial"/>
              </a:rPr>
              <a:t>in </a:t>
            </a:r>
            <a:r>
              <a:rPr sz="1800" b="1" spc="-5" dirty="0">
                <a:latin typeface="Arial"/>
                <a:cs typeface="Arial"/>
              </a:rPr>
              <a:t>the </a:t>
            </a:r>
            <a:r>
              <a:rPr sz="1800" b="1" dirty="0">
                <a:latin typeface="Arial"/>
                <a:cs typeface="Arial"/>
              </a:rPr>
              <a:t> </a:t>
            </a:r>
            <a:r>
              <a:rPr sz="1800" b="1" spc="-5" dirty="0">
                <a:latin typeface="Arial"/>
                <a:cs typeface="Arial"/>
              </a:rPr>
              <a:t>page</a:t>
            </a:r>
            <a:r>
              <a:rPr sz="1800" b="1" dirty="0">
                <a:latin typeface="Arial"/>
                <a:cs typeface="Arial"/>
              </a:rPr>
              <a:t> </a:t>
            </a:r>
            <a:r>
              <a:rPr sz="1800" b="1" spc="-10" dirty="0">
                <a:latin typeface="Arial"/>
                <a:cs typeface="Arial"/>
              </a:rPr>
              <a:t>table</a:t>
            </a:r>
            <a:r>
              <a:rPr sz="1800" b="1" spc="-5" dirty="0">
                <a:latin typeface="Arial"/>
                <a:cs typeface="Arial"/>
              </a:rPr>
              <a:t> </a:t>
            </a:r>
            <a:r>
              <a:rPr sz="1800" b="1" dirty="0">
                <a:latin typeface="Arial"/>
                <a:cs typeface="Arial"/>
              </a:rPr>
              <a:t>may</a:t>
            </a:r>
            <a:r>
              <a:rPr sz="1800" b="1" spc="5" dirty="0">
                <a:latin typeface="Arial"/>
                <a:cs typeface="Arial"/>
              </a:rPr>
              <a:t> </a:t>
            </a:r>
            <a:r>
              <a:rPr sz="1800" b="1" spc="-20" dirty="0">
                <a:latin typeface="Arial"/>
                <a:cs typeface="Arial"/>
              </a:rPr>
              <a:t>have</a:t>
            </a:r>
            <a:r>
              <a:rPr sz="1800" b="1" spc="-15" dirty="0">
                <a:latin typeface="Arial"/>
                <a:cs typeface="Arial"/>
              </a:rPr>
              <a:t> </a:t>
            </a:r>
            <a:r>
              <a:rPr sz="1800" b="1" dirty="0">
                <a:latin typeface="Arial"/>
                <a:cs typeface="Arial"/>
              </a:rPr>
              <a:t>its</a:t>
            </a:r>
            <a:r>
              <a:rPr sz="1800" b="1" spc="5" dirty="0">
                <a:latin typeface="Arial"/>
                <a:cs typeface="Arial"/>
              </a:rPr>
              <a:t> </a:t>
            </a:r>
            <a:r>
              <a:rPr sz="1800" b="1" spc="10" dirty="0">
                <a:latin typeface="Arial"/>
                <a:cs typeface="Arial"/>
              </a:rPr>
              <a:t>own</a:t>
            </a:r>
            <a:r>
              <a:rPr sz="1800" b="1" spc="15" dirty="0">
                <a:latin typeface="Arial"/>
                <a:cs typeface="Arial"/>
              </a:rPr>
              <a:t> </a:t>
            </a:r>
            <a:r>
              <a:rPr sz="1800" b="1" spc="-5" dirty="0">
                <a:latin typeface="Arial"/>
                <a:cs typeface="Arial"/>
              </a:rPr>
              <a:t>protection</a:t>
            </a:r>
            <a:r>
              <a:rPr sz="1800" b="1" dirty="0">
                <a:latin typeface="Arial"/>
                <a:cs typeface="Arial"/>
              </a:rPr>
              <a:t> </a:t>
            </a:r>
            <a:r>
              <a:rPr sz="1800" b="1" spc="-5" dirty="0">
                <a:latin typeface="Arial"/>
                <a:cs typeface="Arial"/>
              </a:rPr>
              <a:t>field</a:t>
            </a:r>
            <a:r>
              <a:rPr sz="1800" b="1" dirty="0">
                <a:latin typeface="Arial"/>
                <a:cs typeface="Arial"/>
              </a:rPr>
              <a:t> </a:t>
            </a:r>
            <a:r>
              <a:rPr sz="1800" b="1" spc="-5" dirty="0">
                <a:latin typeface="Arial"/>
                <a:cs typeface="Arial"/>
              </a:rPr>
              <a:t>to </a:t>
            </a:r>
            <a:r>
              <a:rPr sz="1800" b="1" dirty="0">
                <a:latin typeface="Arial"/>
                <a:cs typeface="Arial"/>
              </a:rPr>
              <a:t> </a:t>
            </a:r>
            <a:r>
              <a:rPr sz="1800" b="1" spc="-5" dirty="0">
                <a:latin typeface="Arial"/>
                <a:cs typeface="Arial"/>
              </a:rPr>
              <a:t>d</a:t>
            </a:r>
            <a:r>
              <a:rPr sz="1800" b="1" dirty="0">
                <a:latin typeface="Arial"/>
                <a:cs typeface="Arial"/>
              </a:rPr>
              <a:t>esc</a:t>
            </a:r>
            <a:r>
              <a:rPr sz="1800" b="1" spc="-5" dirty="0">
                <a:latin typeface="Arial"/>
                <a:cs typeface="Arial"/>
              </a:rPr>
              <a:t>ribe</a:t>
            </a:r>
            <a:r>
              <a:rPr sz="1800" b="1" spc="-75" dirty="0">
                <a:latin typeface="Arial"/>
                <a:cs typeface="Arial"/>
              </a:rPr>
              <a:t> </a:t>
            </a:r>
            <a:r>
              <a:rPr sz="1800" b="1" spc="-5" dirty="0">
                <a:latin typeface="Arial"/>
                <a:cs typeface="Arial"/>
              </a:rPr>
              <a:t>the</a:t>
            </a:r>
            <a:r>
              <a:rPr sz="1800" b="1" spc="-150" dirty="0">
                <a:latin typeface="Arial"/>
                <a:cs typeface="Arial"/>
              </a:rPr>
              <a:t> </a:t>
            </a:r>
            <a:r>
              <a:rPr sz="1800" b="1" spc="-60" dirty="0">
                <a:latin typeface="Arial"/>
                <a:cs typeface="Arial"/>
              </a:rPr>
              <a:t>A</a:t>
            </a:r>
            <a:r>
              <a:rPr sz="1800" b="1" spc="-25" dirty="0">
                <a:latin typeface="Arial"/>
                <a:cs typeface="Arial"/>
              </a:rPr>
              <a:t>cces</a:t>
            </a:r>
            <a:r>
              <a:rPr sz="1800" b="1" spc="-5" dirty="0">
                <a:latin typeface="Arial"/>
                <a:cs typeface="Arial"/>
              </a:rPr>
              <a:t>s</a:t>
            </a:r>
            <a:r>
              <a:rPr sz="1800" b="1" spc="80" dirty="0">
                <a:latin typeface="Arial"/>
                <a:cs typeface="Arial"/>
              </a:rPr>
              <a:t> </a:t>
            </a:r>
            <a:r>
              <a:rPr sz="1800" b="1" dirty="0">
                <a:latin typeface="Arial"/>
                <a:cs typeface="Arial"/>
              </a:rPr>
              <a:t>Rig</a:t>
            </a:r>
            <a:r>
              <a:rPr sz="1800" b="1" spc="5" dirty="0">
                <a:latin typeface="Arial"/>
                <a:cs typeface="Arial"/>
              </a:rPr>
              <a:t>h</a:t>
            </a:r>
            <a:r>
              <a:rPr sz="1800" b="1" spc="-5" dirty="0">
                <a:latin typeface="Arial"/>
                <a:cs typeface="Arial"/>
              </a:rPr>
              <a:t>ts</a:t>
            </a:r>
            <a:r>
              <a:rPr sz="1800" b="1" spc="-15" dirty="0">
                <a:latin typeface="Arial"/>
                <a:cs typeface="Arial"/>
              </a:rPr>
              <a:t> </a:t>
            </a:r>
            <a:r>
              <a:rPr sz="1800" b="1" spc="5" dirty="0">
                <a:latin typeface="Arial"/>
                <a:cs typeface="Arial"/>
              </a:rPr>
              <a:t>o</a:t>
            </a:r>
            <a:r>
              <a:rPr sz="1800" b="1" dirty="0">
                <a:latin typeface="Arial"/>
                <a:cs typeface="Arial"/>
              </a:rPr>
              <a:t>f</a:t>
            </a:r>
            <a:r>
              <a:rPr sz="1800" b="1" spc="-20" dirty="0">
                <a:latin typeface="Arial"/>
                <a:cs typeface="Arial"/>
              </a:rPr>
              <a:t> </a:t>
            </a:r>
            <a:r>
              <a:rPr sz="1800" b="1" dirty="0">
                <a:latin typeface="Arial"/>
                <a:cs typeface="Arial"/>
              </a:rPr>
              <a:t>eac</a:t>
            </a:r>
            <a:r>
              <a:rPr sz="1800" b="1" spc="-5" dirty="0">
                <a:latin typeface="Arial"/>
                <a:cs typeface="Arial"/>
              </a:rPr>
              <a:t>h</a:t>
            </a:r>
            <a:r>
              <a:rPr sz="1800" b="1" spc="-40" dirty="0">
                <a:latin typeface="Arial"/>
                <a:cs typeface="Arial"/>
              </a:rPr>
              <a:t> </a:t>
            </a:r>
            <a:r>
              <a:rPr sz="1800" b="1" spc="5" dirty="0">
                <a:latin typeface="Arial"/>
                <a:cs typeface="Arial"/>
              </a:rPr>
              <a:t>p</a:t>
            </a:r>
            <a:r>
              <a:rPr sz="1800" b="1" dirty="0">
                <a:latin typeface="Arial"/>
                <a:cs typeface="Arial"/>
              </a:rPr>
              <a:t>a</a:t>
            </a:r>
            <a:r>
              <a:rPr sz="1800" b="1" spc="5" dirty="0">
                <a:latin typeface="Arial"/>
                <a:cs typeface="Arial"/>
              </a:rPr>
              <a:t>g</a:t>
            </a:r>
            <a:r>
              <a:rPr sz="1800" b="1" spc="-5" dirty="0">
                <a:latin typeface="Arial"/>
                <a:cs typeface="Arial"/>
              </a:rPr>
              <a:t>e</a:t>
            </a:r>
            <a:endParaRPr sz="1800" dirty="0">
              <a:latin typeface="Arial"/>
              <a:cs typeface="Arial"/>
            </a:endParaRPr>
          </a:p>
        </p:txBody>
      </p:sp>
      <p:sp>
        <p:nvSpPr>
          <p:cNvPr id="9" name="object 9"/>
          <p:cNvSpPr txBox="1"/>
          <p:nvPr/>
        </p:nvSpPr>
        <p:spPr>
          <a:xfrm>
            <a:off x="450595" y="5417921"/>
            <a:ext cx="178688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a:t>
            </a:r>
            <a:r>
              <a:rPr sz="1800" b="1" spc="-165" dirty="0">
                <a:latin typeface="Arial"/>
                <a:cs typeface="Arial"/>
              </a:rPr>
              <a:t> </a:t>
            </a:r>
            <a:r>
              <a:rPr sz="1800" b="1" spc="-60" dirty="0">
                <a:latin typeface="Arial"/>
                <a:cs typeface="Arial"/>
              </a:rPr>
              <a:t>A</a:t>
            </a:r>
            <a:r>
              <a:rPr sz="1800" b="1" spc="-25" dirty="0">
                <a:latin typeface="Arial"/>
                <a:cs typeface="Arial"/>
              </a:rPr>
              <a:t>cces</a:t>
            </a:r>
            <a:r>
              <a:rPr sz="1800" b="1" spc="-5" dirty="0">
                <a:latin typeface="Arial"/>
                <a:cs typeface="Arial"/>
              </a:rPr>
              <a:t>s</a:t>
            </a:r>
            <a:r>
              <a:rPr sz="1800" b="1" spc="35" dirty="0">
                <a:latin typeface="Arial"/>
                <a:cs typeface="Arial"/>
              </a:rPr>
              <a:t> </a:t>
            </a:r>
            <a:r>
              <a:rPr sz="1800" b="1" dirty="0">
                <a:latin typeface="Arial"/>
                <a:cs typeface="Arial"/>
              </a:rPr>
              <a:t>Rig</a:t>
            </a:r>
            <a:r>
              <a:rPr sz="1800" b="1" spc="5" dirty="0">
                <a:latin typeface="Arial"/>
                <a:cs typeface="Arial"/>
              </a:rPr>
              <a:t>h</a:t>
            </a:r>
            <a:r>
              <a:rPr sz="1800" b="1" spc="-5" dirty="0">
                <a:latin typeface="Arial"/>
                <a:cs typeface="Arial"/>
              </a:rPr>
              <a:t>t</a:t>
            </a:r>
            <a:r>
              <a:rPr sz="1800" b="1" dirty="0">
                <a:latin typeface="Arial"/>
                <a:cs typeface="Arial"/>
              </a:rPr>
              <a:t>s:</a:t>
            </a:r>
            <a:endParaRPr sz="1800">
              <a:latin typeface="Arial"/>
              <a:cs typeface="Arial"/>
            </a:endParaRPr>
          </a:p>
        </p:txBody>
      </p:sp>
      <p:sp>
        <p:nvSpPr>
          <p:cNvPr id="10" name="object 10"/>
          <p:cNvSpPr txBox="1"/>
          <p:nvPr/>
        </p:nvSpPr>
        <p:spPr>
          <a:xfrm>
            <a:off x="2630170" y="5268214"/>
            <a:ext cx="3750945" cy="1132205"/>
          </a:xfrm>
          <a:prstGeom prst="rect">
            <a:avLst/>
          </a:prstGeom>
        </p:spPr>
        <p:txBody>
          <a:bodyPr vert="horz" wrap="square" lIns="0" tIns="9525" rIns="0" bIns="0" rtlCol="0">
            <a:spAutoFit/>
          </a:bodyPr>
          <a:lstStyle/>
          <a:p>
            <a:pPr marL="12700" marR="5080">
              <a:lnSpc>
                <a:spcPct val="101200"/>
              </a:lnSpc>
              <a:spcBef>
                <a:spcPts val="75"/>
              </a:spcBef>
            </a:pPr>
            <a:r>
              <a:rPr sz="1800" b="1" dirty="0">
                <a:latin typeface="Arial"/>
                <a:cs typeface="Arial"/>
              </a:rPr>
              <a:t>Full read and </a:t>
            </a:r>
            <a:r>
              <a:rPr sz="1800" b="1" spc="5" dirty="0">
                <a:latin typeface="Arial"/>
                <a:cs typeface="Arial"/>
              </a:rPr>
              <a:t>write </a:t>
            </a:r>
            <a:r>
              <a:rPr sz="1800" b="1" spc="-5" dirty="0">
                <a:latin typeface="Arial"/>
                <a:cs typeface="Arial"/>
              </a:rPr>
              <a:t>privileges. </a:t>
            </a:r>
            <a:r>
              <a:rPr sz="1800" b="1" dirty="0">
                <a:latin typeface="Arial"/>
                <a:cs typeface="Arial"/>
              </a:rPr>
              <a:t> Read only </a:t>
            </a:r>
            <a:r>
              <a:rPr sz="1800" b="1" spc="5" dirty="0">
                <a:latin typeface="Arial"/>
                <a:cs typeface="Arial"/>
              </a:rPr>
              <a:t>(write </a:t>
            </a:r>
            <a:r>
              <a:rPr sz="1800" b="1" dirty="0">
                <a:latin typeface="Arial"/>
                <a:cs typeface="Arial"/>
              </a:rPr>
              <a:t>protection) </a:t>
            </a:r>
            <a:r>
              <a:rPr sz="1800" b="1" spc="5" dirty="0">
                <a:latin typeface="Arial"/>
                <a:cs typeface="Arial"/>
              </a:rPr>
              <a:t> </a:t>
            </a:r>
            <a:r>
              <a:rPr sz="1800" b="1" dirty="0">
                <a:latin typeface="Arial"/>
                <a:cs typeface="Arial"/>
              </a:rPr>
              <a:t>Execute</a:t>
            </a:r>
            <a:r>
              <a:rPr sz="1800" b="1" spc="-85" dirty="0">
                <a:latin typeface="Arial"/>
                <a:cs typeface="Arial"/>
              </a:rPr>
              <a:t> </a:t>
            </a:r>
            <a:r>
              <a:rPr sz="1800" b="1" dirty="0">
                <a:latin typeface="Arial"/>
                <a:cs typeface="Arial"/>
              </a:rPr>
              <a:t>only</a:t>
            </a:r>
            <a:r>
              <a:rPr sz="1800" b="1" spc="-40" dirty="0">
                <a:latin typeface="Arial"/>
                <a:cs typeface="Arial"/>
              </a:rPr>
              <a:t> </a:t>
            </a:r>
            <a:r>
              <a:rPr sz="1800" b="1" dirty="0">
                <a:latin typeface="Arial"/>
                <a:cs typeface="Arial"/>
              </a:rPr>
              <a:t>(program</a:t>
            </a:r>
            <a:r>
              <a:rPr sz="1800" b="1" spc="-10" dirty="0">
                <a:latin typeface="Arial"/>
                <a:cs typeface="Arial"/>
              </a:rPr>
              <a:t> </a:t>
            </a:r>
            <a:r>
              <a:rPr sz="1800" b="1" spc="-5" dirty="0">
                <a:latin typeface="Arial"/>
                <a:cs typeface="Arial"/>
              </a:rPr>
              <a:t>protection) </a:t>
            </a:r>
            <a:r>
              <a:rPr sz="1800" b="1" spc="-484" dirty="0">
                <a:latin typeface="Arial"/>
                <a:cs typeface="Arial"/>
              </a:rPr>
              <a:t> </a:t>
            </a:r>
            <a:r>
              <a:rPr sz="1800" b="1" spc="-15" dirty="0">
                <a:latin typeface="Arial"/>
                <a:cs typeface="Arial"/>
              </a:rPr>
              <a:t>System</a:t>
            </a:r>
            <a:r>
              <a:rPr sz="1800" b="1" spc="30" dirty="0">
                <a:latin typeface="Arial"/>
                <a:cs typeface="Arial"/>
              </a:rPr>
              <a:t> </a:t>
            </a:r>
            <a:r>
              <a:rPr sz="1800" b="1" dirty="0">
                <a:latin typeface="Arial"/>
                <a:cs typeface="Arial"/>
              </a:rPr>
              <a:t>only</a:t>
            </a:r>
            <a:r>
              <a:rPr sz="1800" b="1" spc="-40" dirty="0">
                <a:latin typeface="Arial"/>
                <a:cs typeface="Arial"/>
              </a:rPr>
              <a:t> </a:t>
            </a:r>
            <a:r>
              <a:rPr sz="1800" b="1" spc="-5" dirty="0">
                <a:latin typeface="Arial"/>
                <a:cs typeface="Arial"/>
              </a:rPr>
              <a:t>(O.S.</a:t>
            </a:r>
            <a:r>
              <a:rPr sz="1800" b="1" spc="-20" dirty="0">
                <a:latin typeface="Arial"/>
                <a:cs typeface="Arial"/>
              </a:rPr>
              <a:t> </a:t>
            </a:r>
            <a:r>
              <a:rPr sz="1800" b="1" dirty="0">
                <a:latin typeface="Arial"/>
                <a:cs typeface="Arial"/>
              </a:rPr>
              <a:t>Protection)</a:t>
            </a:r>
            <a:endParaRPr sz="1800" dirty="0">
              <a:latin typeface="Arial"/>
              <a:cs typeface="Arial"/>
            </a:endParaRPr>
          </a:p>
        </p:txBody>
      </p:sp>
      <p:graphicFrame>
        <p:nvGraphicFramePr>
          <p:cNvPr id="11" name="object 11"/>
          <p:cNvGraphicFramePr>
            <a:graphicFrameLocks noGrp="1"/>
          </p:cNvGraphicFramePr>
          <p:nvPr/>
        </p:nvGraphicFramePr>
        <p:xfrm>
          <a:off x="1485963" y="2557462"/>
          <a:ext cx="3735704" cy="320675"/>
        </p:xfrm>
        <a:graphic>
          <a:graphicData uri="http://schemas.openxmlformats.org/drawingml/2006/table">
            <a:tbl>
              <a:tblPr firstRow="1" bandRow="1">
                <a:tableStyleId>{2D5ABB26-0587-4C30-8999-92F81FD0307C}</a:tableStyleId>
              </a:tblPr>
              <a:tblGrid>
                <a:gridCol w="1445895">
                  <a:extLst>
                    <a:ext uri="{9D8B030D-6E8A-4147-A177-3AD203B41FA5}">
                      <a16:colId xmlns:a16="http://schemas.microsoft.com/office/drawing/2014/main" xmlns="" val="20000"/>
                    </a:ext>
                  </a:extLst>
                </a:gridCol>
                <a:gridCol w="956309">
                  <a:extLst>
                    <a:ext uri="{9D8B030D-6E8A-4147-A177-3AD203B41FA5}">
                      <a16:colId xmlns:a16="http://schemas.microsoft.com/office/drawing/2014/main" xmlns="" val="20001"/>
                    </a:ext>
                  </a:extLst>
                </a:gridCol>
                <a:gridCol w="1333500">
                  <a:extLst>
                    <a:ext uri="{9D8B030D-6E8A-4147-A177-3AD203B41FA5}">
                      <a16:colId xmlns:a16="http://schemas.microsoft.com/office/drawing/2014/main" xmlns="" val="20002"/>
                    </a:ext>
                  </a:extLst>
                </a:gridCol>
              </a:tblGrid>
              <a:tr h="320675">
                <a:tc>
                  <a:txBody>
                    <a:bodyPr/>
                    <a:lstStyle/>
                    <a:p>
                      <a:pPr marL="116205">
                        <a:lnSpc>
                          <a:spcPct val="100000"/>
                        </a:lnSpc>
                        <a:spcBef>
                          <a:spcPts val="350"/>
                        </a:spcBef>
                      </a:pPr>
                      <a:r>
                        <a:rPr sz="1400" b="1" spc="-10" dirty="0">
                          <a:latin typeface="Arial"/>
                          <a:cs typeface="Arial"/>
                        </a:rPr>
                        <a:t>Base</a:t>
                      </a:r>
                      <a:r>
                        <a:rPr sz="1400" b="1" spc="-75" dirty="0">
                          <a:latin typeface="Arial"/>
                          <a:cs typeface="Arial"/>
                        </a:rPr>
                        <a:t> </a:t>
                      </a:r>
                      <a:r>
                        <a:rPr sz="1400" b="1" spc="-10" dirty="0">
                          <a:latin typeface="Arial"/>
                          <a:cs typeface="Arial"/>
                        </a:rPr>
                        <a:t>address</a:t>
                      </a:r>
                      <a:endParaRPr sz="1400">
                        <a:latin typeface="Arial"/>
                        <a:cs typeface="Arial"/>
                      </a:endParaRPr>
                    </a:p>
                  </a:txBody>
                  <a:tcPr marL="0" marR="0" marT="444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62890">
                        <a:lnSpc>
                          <a:spcPct val="100000"/>
                        </a:lnSpc>
                        <a:spcBef>
                          <a:spcPts val="350"/>
                        </a:spcBef>
                      </a:pPr>
                      <a:r>
                        <a:rPr sz="1400" b="1" spc="-15" dirty="0">
                          <a:latin typeface="Arial"/>
                          <a:cs typeface="Arial"/>
                        </a:rPr>
                        <a:t>Length</a:t>
                      </a:r>
                      <a:endParaRPr sz="1400">
                        <a:latin typeface="Arial"/>
                        <a:cs typeface="Arial"/>
                      </a:endParaRPr>
                    </a:p>
                  </a:txBody>
                  <a:tcPr marL="0" marR="0" marT="444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44145">
                        <a:lnSpc>
                          <a:spcPct val="100000"/>
                        </a:lnSpc>
                        <a:spcBef>
                          <a:spcPts val="350"/>
                        </a:spcBef>
                      </a:pPr>
                      <a:r>
                        <a:rPr sz="1400" b="1" spc="-10" dirty="0">
                          <a:latin typeface="Arial"/>
                          <a:cs typeface="Arial"/>
                        </a:rPr>
                        <a:t>Protection</a:t>
                      </a:r>
                      <a:endParaRPr sz="1400">
                        <a:latin typeface="Arial"/>
                        <a:cs typeface="Arial"/>
                      </a:endParaRPr>
                    </a:p>
                  </a:txBody>
                  <a:tcPr marL="0" marR="0" marT="444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bl>
          </a:graphicData>
        </a:graphic>
      </p:graphicFrame>
      <p:sp>
        <p:nvSpPr>
          <p:cNvPr id="12" name="object 12"/>
          <p:cNvSpPr txBox="1"/>
          <p:nvPr/>
        </p:nvSpPr>
        <p:spPr>
          <a:xfrm>
            <a:off x="6367017" y="1270"/>
            <a:ext cx="267589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Memory</a:t>
            </a:r>
            <a:r>
              <a:rPr sz="1400" b="1" i="1" spc="-75" dirty="0">
                <a:latin typeface="Arial"/>
                <a:cs typeface="Arial"/>
              </a:rPr>
              <a:t> </a:t>
            </a:r>
            <a:r>
              <a:rPr sz="1400" b="1" i="1" spc="-15" dirty="0">
                <a:latin typeface="Arial"/>
                <a:cs typeface="Arial"/>
              </a:rPr>
              <a:t>Management</a:t>
            </a:r>
            <a:r>
              <a:rPr sz="1400" b="1" i="1" spc="-40" dirty="0">
                <a:latin typeface="Arial"/>
                <a:cs typeface="Arial"/>
              </a:rPr>
              <a:t> </a:t>
            </a:r>
            <a:r>
              <a:rPr sz="1400" b="1" i="1" spc="-10" dirty="0">
                <a:latin typeface="Arial"/>
                <a:cs typeface="Arial"/>
              </a:rPr>
              <a:t>Hardware</a:t>
            </a:r>
            <a:endParaRPr sz="14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8501122" cy="5909310"/>
          </a:xfrm>
          <a:prstGeom prst="rect">
            <a:avLst/>
          </a:prstGeom>
        </p:spPr>
        <p:txBody>
          <a:bodyPr wrap="square">
            <a:spAutoFit/>
          </a:bodyPr>
          <a:lstStyle/>
          <a:p>
            <a:pPr algn="just"/>
            <a:r>
              <a:rPr lang="en-US" dirty="0" smtClean="0">
                <a:latin typeface="Times New Roman" pitchFamily="18" charset="0"/>
                <a:cs typeface="Times New Roman" pitchFamily="18" charset="0"/>
              </a:rPr>
              <a:t>Q1.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How many 128 × 8 RAM chips are needed to provide a memory capacity of 2048 bytes?</a:t>
            </a:r>
          </a:p>
          <a:p>
            <a:pPr algn="just"/>
            <a:r>
              <a:rPr lang="en-US" dirty="0" smtClean="0">
                <a:latin typeface="Times New Roman" pitchFamily="18" charset="0"/>
                <a:cs typeface="Times New Roman" pitchFamily="18" charset="0"/>
              </a:rPr>
              <a:t>ii.) How many lines of the address bus must be used to access 2048 byte of memory? How many of these lines will be common to all chips?</a:t>
            </a:r>
          </a:p>
          <a:p>
            <a:pPr algn="just"/>
            <a:r>
              <a:rPr lang="en-US" dirty="0" smtClean="0">
                <a:latin typeface="Times New Roman" pitchFamily="18" charset="0"/>
                <a:cs typeface="Times New Roman" pitchFamily="18" charset="0"/>
              </a:rPr>
              <a:t>iii.) How many lines must be decoded for chip select? Specify the size of the decoders?</a:t>
            </a:r>
          </a:p>
          <a:p>
            <a:pPr algn="just"/>
            <a:endParaRPr lang="en-IN" dirty="0" smtClean="0">
              <a:latin typeface="Times New Roman" pitchFamily="18" charset="0"/>
              <a:cs typeface="Times New Roman" pitchFamily="18" charset="0"/>
            </a:endParaRPr>
          </a:p>
          <a:p>
            <a:pPr marL="400050" indent="-400050" algn="just">
              <a:buAutoNum type="romanLcParenR"/>
            </a:pPr>
            <a:r>
              <a:rPr lang="en-US" dirty="0" smtClean="0">
                <a:latin typeface="Times New Roman" pitchFamily="18" charset="0"/>
                <a:cs typeface="Times New Roman" pitchFamily="18" charset="0"/>
              </a:rPr>
              <a:t>According to question, 128 x 8 RAM = 1024 bits and 1 bit = 1/8Byte Thus, 1024 bits = 1024 /8 = 128 Byte </a:t>
            </a:r>
          </a:p>
          <a:p>
            <a:pPr marL="400050" indent="-400050" algn="just"/>
            <a:r>
              <a:rPr lang="en-US" dirty="0" smtClean="0">
                <a:latin typeface="Times New Roman" pitchFamily="18" charset="0"/>
                <a:cs typeface="Times New Roman" pitchFamily="18" charset="0"/>
              </a:rPr>
              <a:t>       1 RAM chip = 128 Byte </a:t>
            </a:r>
          </a:p>
          <a:p>
            <a:pPr marL="400050" indent="-400050" algn="just"/>
            <a:r>
              <a:rPr lang="en-US" dirty="0" smtClean="0">
                <a:latin typeface="Times New Roman" pitchFamily="18" charset="0"/>
                <a:cs typeface="Times New Roman" pitchFamily="18" charset="0"/>
              </a:rPr>
              <a:t>       Lets consider there are n number of Chips to provide 2048 Bytes </a:t>
            </a:r>
          </a:p>
          <a:p>
            <a:pPr marL="400050" indent="-400050" algn="just"/>
            <a:r>
              <a:rPr lang="en-US" dirty="0" smtClean="0">
                <a:latin typeface="Times New Roman" pitchFamily="18" charset="0"/>
                <a:cs typeface="Times New Roman" pitchFamily="18" charset="0"/>
              </a:rPr>
              <a:t>       Now, 1RAM Chip = 128 Byte </a:t>
            </a:r>
          </a:p>
          <a:p>
            <a:pPr marL="400050" indent="-400050" algn="just"/>
            <a:r>
              <a:rPr lang="en-US" dirty="0" smtClean="0">
                <a:latin typeface="Times New Roman" pitchFamily="18" charset="0"/>
                <a:cs typeface="Times New Roman" pitchFamily="18" charset="0"/>
              </a:rPr>
              <a:t>       128n = 2048 </a:t>
            </a:r>
          </a:p>
          <a:p>
            <a:pPr marL="400050" indent="-400050" algn="just"/>
            <a:r>
              <a:rPr lang="en-US" dirty="0" smtClean="0">
                <a:latin typeface="Times New Roman" pitchFamily="18" charset="0"/>
                <a:cs typeface="Times New Roman" pitchFamily="18" charset="0"/>
              </a:rPr>
              <a:t>       n = 16 Therefore, 16 Chips will be needed to provide memory capacity of 2048 bytes. </a:t>
            </a:r>
          </a:p>
          <a:p>
            <a:pPr marL="400050" indent="-400050" algn="just">
              <a:buAutoNum type="romanLcParenR" startAt="2"/>
            </a:pPr>
            <a:r>
              <a:rPr lang="en-US" dirty="0" smtClean="0">
                <a:latin typeface="Times New Roman" pitchFamily="18" charset="0"/>
                <a:cs typeface="Times New Roman" pitchFamily="18" charset="0"/>
              </a:rPr>
              <a:t>2048 ( 2</a:t>
            </a:r>
            <a:r>
              <a:rPr lang="en-US" baseline="30000" dirty="0" smtClean="0">
                <a:latin typeface="Times New Roman" pitchFamily="18" charset="0"/>
                <a:cs typeface="Times New Roman" pitchFamily="18" charset="0"/>
              </a:rPr>
              <a:t>11</a:t>
            </a:r>
            <a:r>
              <a:rPr lang="en-US" dirty="0" smtClean="0">
                <a:latin typeface="Times New Roman" pitchFamily="18" charset="0"/>
                <a:cs typeface="Times New Roman" pitchFamily="18" charset="0"/>
              </a:rPr>
              <a:t> ) locations needs same address lines as one need bits for representing 2048 11 lines of address bus required to access 2048 bytes of memory.</a:t>
            </a:r>
          </a:p>
          <a:p>
            <a:pPr marL="400050" indent="-400050" algn="just"/>
            <a:r>
              <a:rPr lang="en-US" dirty="0" smtClean="0">
                <a:latin typeface="Times New Roman" pitchFamily="18" charset="0"/>
                <a:cs typeface="Times New Roman" pitchFamily="18" charset="0"/>
              </a:rPr>
              <a:t>       Here chips are of 128x8 in size, </a:t>
            </a:r>
          </a:p>
          <a:p>
            <a:pPr marL="400050" indent="-400050" algn="just"/>
            <a:r>
              <a:rPr lang="en-US" dirty="0" smtClean="0">
                <a:latin typeface="Times New Roman" pitchFamily="18" charset="0"/>
                <a:cs typeface="Times New Roman" pitchFamily="18" charset="0"/>
              </a:rPr>
              <a:t>      128 ( 2</a:t>
            </a:r>
            <a:r>
              <a:rPr lang="en-US" baseline="30000" dirty="0" smtClean="0">
                <a:latin typeface="Times New Roman" pitchFamily="18" charset="0"/>
                <a:cs typeface="Times New Roman" pitchFamily="18" charset="0"/>
              </a:rPr>
              <a:t>7</a:t>
            </a:r>
            <a:r>
              <a:rPr lang="en-US" dirty="0" smtClean="0">
                <a:latin typeface="Times New Roman" pitchFamily="18" charset="0"/>
                <a:cs typeface="Times New Roman" pitchFamily="18" charset="0"/>
              </a:rPr>
              <a:t> ) locations means we need 7 address lines. Therefore 11 lines of address bus required to access 2048 bytes of memory. And 7 address lines will be common to all chips.</a:t>
            </a:r>
          </a:p>
          <a:p>
            <a:pPr marL="400050" indent="-400050" algn="just"/>
            <a:r>
              <a:rPr lang="en-US" dirty="0" smtClean="0">
                <a:latin typeface="Times New Roman" pitchFamily="18" charset="0"/>
                <a:cs typeface="Times New Roman" pitchFamily="18" charset="0"/>
              </a:rPr>
              <a:t>iii)  4 address lines must be decoded to select the right chip. 4 address lines will need 16 chips, Size of decoder = 4x16.</a:t>
            </a:r>
            <a:endParaRPr lang="en-US"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715436" cy="3416320"/>
          </a:xfrm>
          <a:prstGeom prst="rect">
            <a:avLst/>
          </a:prstGeom>
        </p:spPr>
        <p:txBody>
          <a:bodyPr wrap="square">
            <a:spAutoFit/>
          </a:bodyPr>
          <a:lstStyle/>
          <a:p>
            <a:pPr algn="just"/>
            <a:r>
              <a:rPr lang="en-US" dirty="0" smtClean="0">
                <a:latin typeface="Times New Roman" pitchFamily="18" charset="0"/>
                <a:cs typeface="Times New Roman" pitchFamily="18" charset="0"/>
              </a:rPr>
              <a:t>Q2. A computer uses RAM chips of 1024 x 1 capacity. </a:t>
            </a:r>
          </a:p>
          <a:p>
            <a:pPr marL="342900" indent="-342900" algn="just">
              <a:buAutoNum type="alphaLcParenR"/>
            </a:pPr>
            <a:r>
              <a:rPr lang="en-US" dirty="0" smtClean="0">
                <a:latin typeface="Times New Roman" pitchFamily="18" charset="0"/>
                <a:cs typeface="Times New Roman" pitchFamily="18" charset="0"/>
              </a:rPr>
              <a:t>How many chips are needed and how should their address lines be connected to provide a memory capacity of 1024 bytes? </a:t>
            </a:r>
          </a:p>
          <a:p>
            <a:pPr marL="342900" indent="-342900" algn="just">
              <a:buAutoNum type="alphaLcParenR"/>
            </a:pPr>
            <a:r>
              <a:rPr lang="en-US" dirty="0" smtClean="0">
                <a:latin typeface="Times New Roman" pitchFamily="18" charset="0"/>
                <a:cs typeface="Times New Roman" pitchFamily="18" charset="0"/>
              </a:rPr>
              <a:t>How many chips are needed to provide a memory capacity of 16K bytes? </a:t>
            </a:r>
          </a:p>
          <a:p>
            <a:pPr marL="342900" indent="-342900" algn="just">
              <a:buAutoNum type="alphaLcParenR"/>
            </a:pPr>
            <a:r>
              <a:rPr lang="en-US" dirty="0" smtClean="0">
                <a:latin typeface="Times New Roman" pitchFamily="18" charset="0"/>
                <a:cs typeface="Times New Roman" pitchFamily="18" charset="0"/>
              </a:rPr>
              <a:t>Explain in words how the chips are to be connected to the address bus.</a:t>
            </a:r>
          </a:p>
          <a:p>
            <a:pPr marL="342900" indent="-342900" algn="just"/>
            <a:endParaRPr lang="en-IN" dirty="0" smtClean="0">
              <a:latin typeface="Times New Roman" pitchFamily="18" charset="0"/>
              <a:cs typeface="Times New Roman" pitchFamily="18" charset="0"/>
            </a:endParaRPr>
          </a:p>
          <a:p>
            <a:pPr marL="400050" indent="-400050" algn="just">
              <a:buAutoNum type="romanLcParenBoth"/>
            </a:pPr>
            <a:r>
              <a:rPr lang="en-US" dirty="0" smtClean="0">
                <a:latin typeface="Times New Roman" pitchFamily="18" charset="0"/>
                <a:cs typeface="Times New Roman" pitchFamily="18" charset="0"/>
              </a:rPr>
              <a:t>As given available chips = 1024 x 1 capacity and Required capacity = 1024 x 8 capacity Number of Chips=(1024X8)/(1024X1) = 8 </a:t>
            </a:r>
          </a:p>
          <a:p>
            <a:pPr marL="400050" indent="-400050" algn="just"/>
            <a:r>
              <a:rPr lang="en-US" dirty="0" smtClean="0">
                <a:latin typeface="Times New Roman" pitchFamily="18" charset="0"/>
                <a:cs typeface="Times New Roman" pitchFamily="18" charset="0"/>
              </a:rPr>
              <a:t>(ii) Number Of Chips Required = (16X1024X8)/(1024X1) = 128</a:t>
            </a:r>
          </a:p>
          <a:p>
            <a:pPr marL="400050" indent="-400050" algn="just"/>
            <a:r>
              <a:rPr lang="en-US" dirty="0" smtClean="0">
                <a:latin typeface="Times New Roman" pitchFamily="18" charset="0"/>
                <a:cs typeface="Times New Roman" pitchFamily="18" charset="0"/>
              </a:rPr>
              <a:t>(iii) Use 14 address lines (16 k = 2</a:t>
            </a:r>
            <a:r>
              <a:rPr lang="en-US" baseline="30000" dirty="0" smtClean="0">
                <a:latin typeface="Times New Roman" pitchFamily="18" charset="0"/>
                <a:cs typeface="Times New Roman" pitchFamily="18" charset="0"/>
              </a:rPr>
              <a:t>14</a:t>
            </a:r>
            <a:r>
              <a:rPr lang="en-US" dirty="0" smtClean="0">
                <a:latin typeface="Times New Roman" pitchFamily="18" charset="0"/>
                <a:cs typeface="Times New Roman" pitchFamily="18" charset="0"/>
              </a:rPr>
              <a:t>)</a:t>
            </a:r>
          </a:p>
          <a:p>
            <a:pPr marL="400050" indent="-400050" algn="just"/>
            <a:r>
              <a:rPr lang="en-US" dirty="0" smtClean="0">
                <a:latin typeface="Times New Roman" pitchFamily="18" charset="0"/>
                <a:cs typeface="Times New Roman" pitchFamily="18" charset="0"/>
              </a:rPr>
              <a:t>	10 lines specify the chip address</a:t>
            </a:r>
          </a:p>
          <a:p>
            <a:pPr marL="400050" indent="-400050" algn="just"/>
            <a:r>
              <a:rPr lang="en-US" dirty="0" smtClean="0">
                <a:latin typeface="Times New Roman" pitchFamily="18" charset="0"/>
                <a:cs typeface="Times New Roman" pitchFamily="18" charset="0"/>
              </a:rPr>
              <a:t>	4 lines are decoded into 16 chip-select inputs.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123825" cy="23812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Arial"/>
                <a:cs typeface="Arial"/>
              </a:rPr>
              <a:t>3</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7" name="object 7"/>
          <p:cNvSpPr txBox="1"/>
          <p:nvPr/>
        </p:nvSpPr>
        <p:spPr>
          <a:xfrm>
            <a:off x="3388106" y="183374"/>
            <a:ext cx="2334260" cy="391795"/>
          </a:xfrm>
          <a:prstGeom prst="rect">
            <a:avLst/>
          </a:prstGeom>
        </p:spPr>
        <p:txBody>
          <a:bodyPr vert="horz" wrap="square" lIns="0" tIns="12700" rIns="0" bIns="0" rtlCol="0">
            <a:spAutoFit/>
          </a:bodyPr>
          <a:lstStyle/>
          <a:p>
            <a:pPr marL="12700">
              <a:lnSpc>
                <a:spcPct val="100000"/>
              </a:lnSpc>
              <a:spcBef>
                <a:spcPts val="100"/>
              </a:spcBef>
              <a:tabLst>
                <a:tab pos="960755" algn="l"/>
              </a:tabLst>
            </a:pPr>
            <a:r>
              <a:rPr sz="2400" b="1" u="sng" dirty="0">
                <a:latin typeface="Arial"/>
                <a:cs typeface="Arial"/>
              </a:rPr>
              <a:t>M</a:t>
            </a:r>
            <a:r>
              <a:rPr sz="2400" b="1" u="sng" spc="-85" dirty="0">
                <a:latin typeface="Arial"/>
                <a:cs typeface="Arial"/>
              </a:rPr>
              <a:t>A</a:t>
            </a:r>
            <a:r>
              <a:rPr sz="2400" b="1" u="sng" dirty="0">
                <a:latin typeface="Arial"/>
                <a:cs typeface="Arial"/>
              </a:rPr>
              <a:t>IN	MEMO</a:t>
            </a:r>
            <a:r>
              <a:rPr sz="2400" b="1" u="sng" spc="-105" dirty="0">
                <a:latin typeface="Arial"/>
                <a:cs typeface="Arial"/>
              </a:rPr>
              <a:t>R</a:t>
            </a:r>
            <a:r>
              <a:rPr sz="2400" b="1" u="sng" dirty="0">
                <a:latin typeface="Arial"/>
                <a:cs typeface="Arial"/>
              </a:rPr>
              <a:t>Y</a:t>
            </a:r>
            <a:endParaRPr sz="2400" u="sng" dirty="0">
              <a:latin typeface="Arial"/>
              <a:cs typeface="Arial"/>
            </a:endParaRPr>
          </a:p>
        </p:txBody>
      </p:sp>
      <p:sp>
        <p:nvSpPr>
          <p:cNvPr id="8" name="object 8"/>
          <p:cNvSpPr txBox="1"/>
          <p:nvPr/>
        </p:nvSpPr>
        <p:spPr>
          <a:xfrm>
            <a:off x="391769" y="846264"/>
            <a:ext cx="2304415" cy="685165"/>
          </a:xfrm>
          <a:prstGeom prst="rect">
            <a:avLst/>
          </a:prstGeom>
        </p:spPr>
        <p:txBody>
          <a:bodyPr vert="horz" wrap="square" lIns="0" tIns="67945" rIns="0" bIns="0" rtlCol="0">
            <a:spAutoFit/>
          </a:bodyPr>
          <a:lstStyle/>
          <a:p>
            <a:pPr marL="12700">
              <a:lnSpc>
                <a:spcPct val="100000"/>
              </a:lnSpc>
              <a:spcBef>
                <a:spcPts val="535"/>
              </a:spcBef>
            </a:pPr>
            <a:r>
              <a:rPr sz="1800" b="1" spc="-30" dirty="0">
                <a:latin typeface="Arial"/>
                <a:cs typeface="Arial"/>
              </a:rPr>
              <a:t>RAM </a:t>
            </a:r>
            <a:r>
              <a:rPr sz="1800" b="1" dirty="0">
                <a:latin typeface="Arial"/>
                <a:cs typeface="Arial"/>
              </a:rPr>
              <a:t>and</a:t>
            </a:r>
            <a:r>
              <a:rPr sz="1800" b="1" spc="-30" dirty="0">
                <a:latin typeface="Arial"/>
                <a:cs typeface="Arial"/>
              </a:rPr>
              <a:t> </a:t>
            </a:r>
            <a:r>
              <a:rPr sz="1800" b="1" spc="-5" dirty="0">
                <a:latin typeface="Arial"/>
                <a:cs typeface="Arial"/>
              </a:rPr>
              <a:t>ROM</a:t>
            </a:r>
            <a:r>
              <a:rPr sz="1800" b="1" spc="-10" dirty="0">
                <a:latin typeface="Arial"/>
                <a:cs typeface="Arial"/>
              </a:rPr>
              <a:t> </a:t>
            </a:r>
            <a:r>
              <a:rPr sz="1800" b="1" dirty="0">
                <a:latin typeface="Arial"/>
                <a:cs typeface="Arial"/>
              </a:rPr>
              <a:t>Chips</a:t>
            </a:r>
            <a:endParaRPr sz="1800">
              <a:latin typeface="Arial"/>
              <a:cs typeface="Arial"/>
            </a:endParaRPr>
          </a:p>
          <a:p>
            <a:pPr marL="304800">
              <a:lnSpc>
                <a:spcPct val="100000"/>
              </a:lnSpc>
              <a:spcBef>
                <a:spcPts val="434"/>
              </a:spcBef>
            </a:pPr>
            <a:r>
              <a:rPr sz="1800" b="1" spc="-55" dirty="0">
                <a:latin typeface="Arial"/>
                <a:cs typeface="Arial"/>
              </a:rPr>
              <a:t>Typical</a:t>
            </a:r>
            <a:r>
              <a:rPr sz="1800" b="1" spc="10" dirty="0">
                <a:latin typeface="Arial"/>
                <a:cs typeface="Arial"/>
              </a:rPr>
              <a:t> </a:t>
            </a:r>
            <a:r>
              <a:rPr sz="1800" b="1" spc="-30" dirty="0">
                <a:latin typeface="Arial"/>
                <a:cs typeface="Arial"/>
              </a:rPr>
              <a:t>RAM</a:t>
            </a:r>
            <a:r>
              <a:rPr sz="1800" b="1" spc="20" dirty="0">
                <a:latin typeface="Arial"/>
                <a:cs typeface="Arial"/>
              </a:rPr>
              <a:t> </a:t>
            </a:r>
            <a:r>
              <a:rPr sz="1800" b="1" dirty="0">
                <a:latin typeface="Arial"/>
                <a:cs typeface="Arial"/>
              </a:rPr>
              <a:t>chip</a:t>
            </a:r>
            <a:endParaRPr sz="1800">
              <a:latin typeface="Arial"/>
              <a:cs typeface="Arial"/>
            </a:endParaRPr>
          </a:p>
        </p:txBody>
      </p:sp>
      <p:sp>
        <p:nvSpPr>
          <p:cNvPr id="9" name="object 9"/>
          <p:cNvSpPr txBox="1"/>
          <p:nvPr/>
        </p:nvSpPr>
        <p:spPr>
          <a:xfrm>
            <a:off x="684072" y="4727575"/>
            <a:ext cx="1896745" cy="299720"/>
          </a:xfrm>
          <a:prstGeom prst="rect">
            <a:avLst/>
          </a:prstGeom>
        </p:spPr>
        <p:txBody>
          <a:bodyPr vert="horz" wrap="square" lIns="0" tIns="12700" rIns="0" bIns="0" rtlCol="0">
            <a:spAutoFit/>
          </a:bodyPr>
          <a:lstStyle/>
          <a:p>
            <a:pPr marL="12700">
              <a:lnSpc>
                <a:spcPct val="100000"/>
              </a:lnSpc>
              <a:spcBef>
                <a:spcPts val="100"/>
              </a:spcBef>
            </a:pPr>
            <a:r>
              <a:rPr sz="1800" b="1" spc="-55" dirty="0">
                <a:latin typeface="Arial"/>
                <a:cs typeface="Arial"/>
              </a:rPr>
              <a:t>Typical</a:t>
            </a:r>
            <a:r>
              <a:rPr sz="1800" b="1" spc="-20" dirty="0">
                <a:latin typeface="Arial"/>
                <a:cs typeface="Arial"/>
              </a:rPr>
              <a:t> </a:t>
            </a:r>
            <a:r>
              <a:rPr sz="1800" b="1" spc="-10" dirty="0">
                <a:latin typeface="Arial"/>
                <a:cs typeface="Arial"/>
              </a:rPr>
              <a:t>ROM</a:t>
            </a:r>
            <a:r>
              <a:rPr sz="1800" b="1" spc="-55" dirty="0">
                <a:latin typeface="Arial"/>
                <a:cs typeface="Arial"/>
              </a:rPr>
              <a:t> </a:t>
            </a:r>
            <a:r>
              <a:rPr sz="1800" b="1" dirty="0">
                <a:latin typeface="Arial"/>
                <a:cs typeface="Arial"/>
              </a:rPr>
              <a:t>chip</a:t>
            </a:r>
            <a:endParaRPr sz="1800">
              <a:latin typeface="Arial"/>
              <a:cs typeface="Arial"/>
            </a:endParaRPr>
          </a:p>
        </p:txBody>
      </p:sp>
      <p:sp>
        <p:nvSpPr>
          <p:cNvPr id="10" name="object 10"/>
          <p:cNvSpPr txBox="1"/>
          <p:nvPr/>
        </p:nvSpPr>
        <p:spPr>
          <a:xfrm>
            <a:off x="2322702" y="1785366"/>
            <a:ext cx="972185" cy="1001394"/>
          </a:xfrm>
          <a:prstGeom prst="rect">
            <a:avLst/>
          </a:prstGeom>
        </p:spPr>
        <p:txBody>
          <a:bodyPr vert="horz" wrap="square" lIns="0" tIns="24765" rIns="0" bIns="0" rtlCol="0">
            <a:spAutoFit/>
          </a:bodyPr>
          <a:lstStyle/>
          <a:p>
            <a:pPr marR="19050" algn="r">
              <a:lnSpc>
                <a:spcPct val="100000"/>
              </a:lnSpc>
              <a:spcBef>
                <a:spcPts val="195"/>
              </a:spcBef>
            </a:pPr>
            <a:r>
              <a:rPr sz="1200" b="1" spc="-5" dirty="0">
                <a:latin typeface="Arial"/>
                <a:cs typeface="Arial"/>
              </a:rPr>
              <a:t>C</a:t>
            </a:r>
            <a:r>
              <a:rPr sz="1200" b="1" spc="-25" dirty="0">
                <a:latin typeface="Arial"/>
                <a:cs typeface="Arial"/>
              </a:rPr>
              <a:t>h</a:t>
            </a:r>
            <a:r>
              <a:rPr sz="1200" b="1" dirty="0">
                <a:latin typeface="Arial"/>
                <a:cs typeface="Arial"/>
              </a:rPr>
              <a:t>ip</a:t>
            </a:r>
            <a:r>
              <a:rPr sz="1200" b="1" spc="-35" dirty="0">
                <a:latin typeface="Arial"/>
                <a:cs typeface="Arial"/>
              </a:rPr>
              <a:t> </a:t>
            </a:r>
            <a:r>
              <a:rPr sz="1200" b="1" spc="-5" dirty="0">
                <a:latin typeface="Arial"/>
                <a:cs typeface="Arial"/>
              </a:rPr>
              <a:t>sel</a:t>
            </a:r>
            <a:r>
              <a:rPr sz="1200" b="1" dirty="0">
                <a:latin typeface="Arial"/>
                <a:cs typeface="Arial"/>
              </a:rPr>
              <a:t>e</a:t>
            </a:r>
            <a:r>
              <a:rPr sz="1200" b="1" spc="-5" dirty="0">
                <a:latin typeface="Arial"/>
                <a:cs typeface="Arial"/>
              </a:rPr>
              <a:t>c</a:t>
            </a:r>
            <a:r>
              <a:rPr sz="1200" b="1" dirty="0">
                <a:latin typeface="Arial"/>
                <a:cs typeface="Arial"/>
              </a:rPr>
              <a:t>t</a:t>
            </a:r>
            <a:r>
              <a:rPr sz="1200" b="1" spc="-80" dirty="0">
                <a:latin typeface="Arial"/>
                <a:cs typeface="Arial"/>
              </a:rPr>
              <a:t> </a:t>
            </a:r>
            <a:r>
              <a:rPr sz="1200" b="1" spc="-5" dirty="0">
                <a:latin typeface="Arial"/>
                <a:cs typeface="Arial"/>
              </a:rPr>
              <a:t>1</a:t>
            </a:r>
            <a:endParaRPr sz="1200">
              <a:latin typeface="Arial"/>
              <a:cs typeface="Arial"/>
            </a:endParaRPr>
          </a:p>
          <a:p>
            <a:pPr marR="19050" algn="r">
              <a:lnSpc>
                <a:spcPts val="1430"/>
              </a:lnSpc>
              <a:spcBef>
                <a:spcPts val="95"/>
              </a:spcBef>
            </a:pPr>
            <a:r>
              <a:rPr sz="1200" b="1" spc="-5" dirty="0">
                <a:latin typeface="Arial"/>
                <a:cs typeface="Arial"/>
              </a:rPr>
              <a:t>C</a:t>
            </a:r>
            <a:r>
              <a:rPr sz="1200" b="1" spc="-25" dirty="0">
                <a:latin typeface="Arial"/>
                <a:cs typeface="Arial"/>
              </a:rPr>
              <a:t>h</a:t>
            </a:r>
            <a:r>
              <a:rPr sz="1200" b="1" dirty="0">
                <a:latin typeface="Arial"/>
                <a:cs typeface="Arial"/>
              </a:rPr>
              <a:t>ip</a:t>
            </a:r>
            <a:r>
              <a:rPr sz="1200" b="1" spc="-35" dirty="0">
                <a:latin typeface="Arial"/>
                <a:cs typeface="Arial"/>
              </a:rPr>
              <a:t> </a:t>
            </a:r>
            <a:r>
              <a:rPr sz="1200" b="1" spc="-5" dirty="0">
                <a:latin typeface="Arial"/>
                <a:cs typeface="Arial"/>
              </a:rPr>
              <a:t>sel</a:t>
            </a:r>
            <a:r>
              <a:rPr sz="1200" b="1" dirty="0">
                <a:latin typeface="Arial"/>
                <a:cs typeface="Arial"/>
              </a:rPr>
              <a:t>e</a:t>
            </a:r>
            <a:r>
              <a:rPr sz="1200" b="1" spc="-5" dirty="0">
                <a:latin typeface="Arial"/>
                <a:cs typeface="Arial"/>
              </a:rPr>
              <a:t>c</a:t>
            </a:r>
            <a:r>
              <a:rPr sz="1200" b="1" dirty="0">
                <a:latin typeface="Arial"/>
                <a:cs typeface="Arial"/>
              </a:rPr>
              <a:t>t</a:t>
            </a:r>
            <a:r>
              <a:rPr sz="1200" b="1" spc="-80" dirty="0">
                <a:latin typeface="Arial"/>
                <a:cs typeface="Arial"/>
              </a:rPr>
              <a:t> </a:t>
            </a:r>
            <a:r>
              <a:rPr sz="1200" b="1" spc="-5" dirty="0">
                <a:latin typeface="Arial"/>
                <a:cs typeface="Arial"/>
              </a:rPr>
              <a:t>2</a:t>
            </a:r>
            <a:endParaRPr sz="1200">
              <a:latin typeface="Arial"/>
              <a:cs typeface="Arial"/>
            </a:endParaRPr>
          </a:p>
          <a:p>
            <a:pPr marR="41275" algn="r">
              <a:lnSpc>
                <a:spcPts val="1430"/>
              </a:lnSpc>
            </a:pPr>
            <a:r>
              <a:rPr sz="1200" b="1" dirty="0">
                <a:latin typeface="Arial"/>
                <a:cs typeface="Arial"/>
              </a:rPr>
              <a:t>Read</a:t>
            </a:r>
            <a:endParaRPr sz="1200">
              <a:latin typeface="Arial"/>
              <a:cs typeface="Arial"/>
            </a:endParaRPr>
          </a:p>
          <a:p>
            <a:pPr marL="12700" marR="5080" indent="535940" algn="r">
              <a:lnSpc>
                <a:spcPts val="1630"/>
              </a:lnSpc>
              <a:spcBef>
                <a:spcPts val="20"/>
              </a:spcBef>
            </a:pPr>
            <a:r>
              <a:rPr sz="1200" b="1" spc="-15" dirty="0">
                <a:latin typeface="Arial"/>
                <a:cs typeface="Arial"/>
              </a:rPr>
              <a:t>Write </a:t>
            </a:r>
            <a:r>
              <a:rPr sz="1200" b="1" spc="-320" dirty="0">
                <a:latin typeface="Arial"/>
                <a:cs typeface="Arial"/>
              </a:rPr>
              <a:t> </a:t>
            </a:r>
            <a:r>
              <a:rPr sz="1200" b="1" spc="-5" dirty="0">
                <a:latin typeface="Arial"/>
                <a:cs typeface="Arial"/>
              </a:rPr>
              <a:t>7</a:t>
            </a:r>
            <a:r>
              <a:rPr sz="1200" b="1" spc="5" dirty="0">
                <a:latin typeface="Arial"/>
                <a:cs typeface="Arial"/>
              </a:rPr>
              <a:t>-b</a:t>
            </a:r>
            <a:r>
              <a:rPr sz="1200" b="1" dirty="0">
                <a:latin typeface="Arial"/>
                <a:cs typeface="Arial"/>
              </a:rPr>
              <a:t>it</a:t>
            </a:r>
            <a:r>
              <a:rPr sz="1200" b="1" spc="-60" dirty="0">
                <a:latin typeface="Arial"/>
                <a:cs typeface="Arial"/>
              </a:rPr>
              <a:t> </a:t>
            </a:r>
            <a:r>
              <a:rPr sz="1200" b="1" spc="-5" dirty="0">
                <a:latin typeface="Arial"/>
                <a:cs typeface="Arial"/>
              </a:rPr>
              <a:t>a</a:t>
            </a:r>
            <a:r>
              <a:rPr sz="1200" b="1" spc="5" dirty="0">
                <a:latin typeface="Arial"/>
                <a:cs typeface="Arial"/>
              </a:rPr>
              <a:t>dd</a:t>
            </a:r>
            <a:r>
              <a:rPr sz="1200" b="1" spc="-20" dirty="0">
                <a:latin typeface="Arial"/>
                <a:cs typeface="Arial"/>
              </a:rPr>
              <a:t>r</a:t>
            </a:r>
            <a:r>
              <a:rPr sz="1200" b="1" spc="-5" dirty="0">
                <a:latin typeface="Arial"/>
                <a:cs typeface="Arial"/>
              </a:rPr>
              <a:t>ess</a:t>
            </a:r>
            <a:endParaRPr sz="1200">
              <a:latin typeface="Arial"/>
              <a:cs typeface="Arial"/>
            </a:endParaRPr>
          </a:p>
        </p:txBody>
      </p:sp>
      <p:sp>
        <p:nvSpPr>
          <p:cNvPr id="11" name="object 11"/>
          <p:cNvSpPr txBox="1"/>
          <p:nvPr/>
        </p:nvSpPr>
        <p:spPr>
          <a:xfrm>
            <a:off x="5398642" y="2101977"/>
            <a:ext cx="549275" cy="208279"/>
          </a:xfrm>
          <a:prstGeom prst="rect">
            <a:avLst/>
          </a:prstGeom>
        </p:spPr>
        <p:txBody>
          <a:bodyPr vert="horz" wrap="square" lIns="0" tIns="12700" rIns="0" bIns="0" rtlCol="0">
            <a:spAutoFit/>
          </a:bodyPr>
          <a:lstStyle/>
          <a:p>
            <a:pPr marL="12700">
              <a:lnSpc>
                <a:spcPct val="100000"/>
              </a:lnSpc>
              <a:spcBef>
                <a:spcPts val="100"/>
              </a:spcBef>
              <a:tabLst>
                <a:tab pos="535940" algn="l"/>
              </a:tabLst>
            </a:pPr>
            <a:r>
              <a:rPr sz="1200" b="1" u="heavy" dirty="0">
                <a:uFill>
                  <a:solidFill>
                    <a:srgbClr val="000000"/>
                  </a:solidFill>
                </a:uFill>
                <a:latin typeface="Arial"/>
                <a:cs typeface="Arial"/>
              </a:rPr>
              <a:t> 	</a:t>
            </a:r>
            <a:endParaRPr sz="1200">
              <a:latin typeface="Arial"/>
              <a:cs typeface="Arial"/>
            </a:endParaRPr>
          </a:p>
        </p:txBody>
      </p:sp>
      <p:graphicFrame>
        <p:nvGraphicFramePr>
          <p:cNvPr id="12" name="object 12"/>
          <p:cNvGraphicFramePr>
            <a:graphicFrameLocks noGrp="1"/>
          </p:cNvGraphicFramePr>
          <p:nvPr/>
        </p:nvGraphicFramePr>
        <p:xfrm>
          <a:off x="3362388" y="1697037"/>
          <a:ext cx="1887220" cy="1146172"/>
        </p:xfrm>
        <a:graphic>
          <a:graphicData uri="http://schemas.openxmlformats.org/drawingml/2006/table">
            <a:tbl>
              <a:tblPr firstRow="1" bandRow="1">
                <a:tableStyleId>{2D5ABB26-0587-4C30-8999-92F81FD0307C}</a:tableStyleId>
              </a:tblPr>
              <a:tblGrid>
                <a:gridCol w="350520">
                  <a:extLst>
                    <a:ext uri="{9D8B030D-6E8A-4147-A177-3AD203B41FA5}">
                      <a16:colId xmlns:a16="http://schemas.microsoft.com/office/drawing/2014/main" xmlns="" val="20000"/>
                    </a:ext>
                  </a:extLst>
                </a:gridCol>
                <a:gridCol w="1536700">
                  <a:extLst>
                    <a:ext uri="{9D8B030D-6E8A-4147-A177-3AD203B41FA5}">
                      <a16:colId xmlns:a16="http://schemas.microsoft.com/office/drawing/2014/main" xmlns="" val="20001"/>
                    </a:ext>
                  </a:extLst>
                </a:gridCol>
              </a:tblGrid>
              <a:tr h="188975">
                <a:tc>
                  <a:txBody>
                    <a:bodyPr/>
                    <a:lstStyle/>
                    <a:p>
                      <a:pPr>
                        <a:lnSpc>
                          <a:spcPct val="100000"/>
                        </a:lnSpc>
                      </a:pPr>
                      <a:endParaRPr sz="11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rowSpan="6">
                  <a:txBody>
                    <a:bodyPr/>
                    <a:lstStyle/>
                    <a:p>
                      <a:pPr marL="101600" marR="1131570">
                        <a:lnSpc>
                          <a:spcPct val="106700"/>
                        </a:lnSpc>
                        <a:spcBef>
                          <a:spcPts val="459"/>
                        </a:spcBef>
                      </a:pPr>
                      <a:r>
                        <a:rPr sz="1200" b="1" u="heavy" spc="-5" dirty="0">
                          <a:uFill>
                            <a:solidFill>
                              <a:srgbClr val="000000"/>
                            </a:solidFill>
                          </a:uFill>
                          <a:latin typeface="Arial"/>
                          <a:cs typeface="Arial"/>
                        </a:rPr>
                        <a:t>C</a:t>
                      </a:r>
                      <a:r>
                        <a:rPr sz="1200" b="1" u="heavy" spc="-10" dirty="0">
                          <a:uFill>
                            <a:solidFill>
                              <a:srgbClr val="000000"/>
                            </a:solidFill>
                          </a:uFill>
                          <a:latin typeface="Arial"/>
                          <a:cs typeface="Arial"/>
                        </a:rPr>
                        <a:t>S</a:t>
                      </a:r>
                      <a:r>
                        <a:rPr sz="1200" b="1" u="heavy" dirty="0">
                          <a:uFill>
                            <a:solidFill>
                              <a:srgbClr val="000000"/>
                            </a:solidFill>
                          </a:uFill>
                          <a:latin typeface="Arial"/>
                          <a:cs typeface="Arial"/>
                        </a:rPr>
                        <a:t>1 </a:t>
                      </a:r>
                      <a:r>
                        <a:rPr sz="1200" b="1" dirty="0">
                          <a:latin typeface="Arial"/>
                          <a:cs typeface="Arial"/>
                        </a:rPr>
                        <a:t> </a:t>
                      </a:r>
                      <a:r>
                        <a:rPr sz="1200" b="1" spc="-5" dirty="0">
                          <a:latin typeface="Arial"/>
                          <a:cs typeface="Arial"/>
                        </a:rPr>
                        <a:t>C</a:t>
                      </a:r>
                      <a:r>
                        <a:rPr sz="1200" b="1" spc="-10" dirty="0">
                          <a:latin typeface="Arial"/>
                          <a:cs typeface="Arial"/>
                        </a:rPr>
                        <a:t>S</a:t>
                      </a:r>
                      <a:r>
                        <a:rPr sz="1200" b="1" dirty="0">
                          <a:latin typeface="Arial"/>
                          <a:cs typeface="Arial"/>
                        </a:rPr>
                        <a:t>2</a:t>
                      </a:r>
                      <a:endParaRPr sz="1200">
                        <a:latin typeface="Arial"/>
                        <a:cs typeface="Arial"/>
                      </a:endParaRPr>
                    </a:p>
                    <a:p>
                      <a:pPr marL="101600">
                        <a:lnSpc>
                          <a:spcPts val="1030"/>
                        </a:lnSpc>
                        <a:tabLst>
                          <a:tab pos="738505" algn="l"/>
                        </a:tabLst>
                      </a:pPr>
                      <a:r>
                        <a:rPr sz="1800" b="1" spc="-7" baseline="-20833" dirty="0">
                          <a:latin typeface="Arial"/>
                          <a:cs typeface="Arial"/>
                        </a:rPr>
                        <a:t>R</a:t>
                      </a:r>
                      <a:r>
                        <a:rPr sz="1800" b="1" baseline="-20833" dirty="0">
                          <a:latin typeface="Arial"/>
                          <a:cs typeface="Arial"/>
                        </a:rPr>
                        <a:t>D	</a:t>
                      </a:r>
                      <a:r>
                        <a:rPr sz="1200" b="1" spc="5" dirty="0">
                          <a:latin typeface="Arial"/>
                          <a:cs typeface="Arial"/>
                        </a:rPr>
                        <a:t>12</a:t>
                      </a:r>
                      <a:r>
                        <a:rPr sz="1200" b="1" dirty="0">
                          <a:latin typeface="Arial"/>
                          <a:cs typeface="Arial"/>
                        </a:rPr>
                        <a:t>8</a:t>
                      </a:r>
                      <a:r>
                        <a:rPr sz="1200" b="1" spc="-95" dirty="0">
                          <a:latin typeface="Arial"/>
                          <a:cs typeface="Arial"/>
                        </a:rPr>
                        <a:t> </a:t>
                      </a:r>
                      <a:r>
                        <a:rPr sz="1200" b="1" dirty="0">
                          <a:latin typeface="Arial"/>
                          <a:cs typeface="Arial"/>
                        </a:rPr>
                        <a:t>x</a:t>
                      </a:r>
                      <a:r>
                        <a:rPr sz="1200" b="1" spc="-45" dirty="0">
                          <a:latin typeface="Arial"/>
                          <a:cs typeface="Arial"/>
                        </a:rPr>
                        <a:t> </a:t>
                      </a:r>
                      <a:r>
                        <a:rPr sz="1200" b="1" dirty="0">
                          <a:latin typeface="Arial"/>
                          <a:cs typeface="Arial"/>
                        </a:rPr>
                        <a:t>8</a:t>
                      </a:r>
                      <a:endParaRPr sz="1200">
                        <a:latin typeface="Arial"/>
                        <a:cs typeface="Arial"/>
                      </a:endParaRPr>
                    </a:p>
                    <a:p>
                      <a:pPr marL="101600">
                        <a:lnSpc>
                          <a:spcPts val="1390"/>
                        </a:lnSpc>
                        <a:tabLst>
                          <a:tab pos="830580" algn="l"/>
                        </a:tabLst>
                      </a:pPr>
                      <a:r>
                        <a:rPr sz="1800" b="1" spc="-7" baseline="-30092" dirty="0">
                          <a:latin typeface="Arial"/>
                          <a:cs typeface="Arial"/>
                        </a:rPr>
                        <a:t>WR	</a:t>
                      </a:r>
                      <a:r>
                        <a:rPr sz="1200" b="1" spc="-30" dirty="0">
                          <a:latin typeface="Arial"/>
                          <a:cs typeface="Arial"/>
                        </a:rPr>
                        <a:t>RAM</a:t>
                      </a:r>
                      <a:endParaRPr sz="1200">
                        <a:latin typeface="Arial"/>
                        <a:cs typeface="Arial"/>
                      </a:endParaRPr>
                    </a:p>
                    <a:p>
                      <a:pPr marL="116839">
                        <a:lnSpc>
                          <a:spcPct val="100000"/>
                        </a:lnSpc>
                        <a:spcBef>
                          <a:spcPts val="895"/>
                        </a:spcBef>
                      </a:pPr>
                      <a:r>
                        <a:rPr sz="1200" b="1" spc="-55" dirty="0">
                          <a:latin typeface="Arial"/>
                          <a:cs typeface="Arial"/>
                        </a:rPr>
                        <a:t>A</a:t>
                      </a:r>
                      <a:r>
                        <a:rPr sz="1200" b="1" dirty="0">
                          <a:latin typeface="Arial"/>
                          <a:cs typeface="Arial"/>
                        </a:rPr>
                        <a:t>D</a:t>
                      </a:r>
                      <a:r>
                        <a:rPr sz="1200" b="1" spc="-25" dirty="0">
                          <a:latin typeface="Arial"/>
                          <a:cs typeface="Arial"/>
                        </a:rPr>
                        <a:t> </a:t>
                      </a:r>
                      <a:r>
                        <a:rPr sz="1200" b="1" dirty="0">
                          <a:latin typeface="Arial"/>
                          <a:cs typeface="Arial"/>
                        </a:rPr>
                        <a:t>7</a:t>
                      </a:r>
                      <a:endParaRPr sz="1200">
                        <a:latin typeface="Arial"/>
                        <a:cs typeface="Arial"/>
                      </a:endParaRPr>
                    </a:p>
                  </a:txBody>
                  <a:tcPr marL="0" marR="0" marT="5841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r h="198374">
                <a:tc>
                  <a:txBody>
                    <a:bodyPr/>
                    <a:lstStyle/>
                    <a:p>
                      <a:pPr>
                        <a:lnSpc>
                          <a:spcPct val="100000"/>
                        </a:lnSpc>
                      </a:pPr>
                      <a:endParaRPr sz="1100">
                        <a:latin typeface="Times New Roman"/>
                        <a:cs typeface="Times New Roman"/>
                      </a:endParaRPr>
                    </a:p>
                  </a:txBody>
                  <a:tcPr marL="0" marR="0" marT="0" marB="0">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5841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195325">
                <a:tc>
                  <a:txBody>
                    <a:bodyPr/>
                    <a:lstStyle/>
                    <a:p>
                      <a:pPr>
                        <a:lnSpc>
                          <a:spcPct val="100000"/>
                        </a:lnSpc>
                      </a:pPr>
                      <a:endParaRPr sz="1100">
                        <a:latin typeface="Times New Roman"/>
                        <a:cs typeface="Times New Roman"/>
                      </a:endParaRPr>
                    </a:p>
                  </a:txBody>
                  <a:tcPr marL="0" marR="0" marT="0" marB="0">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5841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196723">
                <a:tc>
                  <a:txBody>
                    <a:bodyPr/>
                    <a:lstStyle/>
                    <a:p>
                      <a:pPr>
                        <a:lnSpc>
                          <a:spcPct val="100000"/>
                        </a:lnSpc>
                      </a:pPr>
                      <a:endParaRPr sz="1100">
                        <a:latin typeface="Times New Roman"/>
                        <a:cs typeface="Times New Roman"/>
                      </a:endParaRPr>
                    </a:p>
                  </a:txBody>
                  <a:tcPr marL="0" marR="0" marT="0" marB="0">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5841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r h="195325">
                <a:tc>
                  <a:txBody>
                    <a:bodyPr/>
                    <a:lstStyle/>
                    <a:p>
                      <a:pPr>
                        <a:lnSpc>
                          <a:spcPct val="100000"/>
                        </a:lnSpc>
                      </a:pPr>
                      <a:endParaRPr sz="1100">
                        <a:latin typeface="Times New Roman"/>
                        <a:cs typeface="Times New Roman"/>
                      </a:endParaRPr>
                    </a:p>
                  </a:txBody>
                  <a:tcPr marL="0" marR="0" marT="0" marB="0">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5841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4"/>
                  </a:ext>
                </a:extLst>
              </a:tr>
              <a:tr h="171450">
                <a:tc>
                  <a:txBody>
                    <a:bodyPr/>
                    <a:lstStyle/>
                    <a:p>
                      <a:pPr>
                        <a:lnSpc>
                          <a:spcPct val="100000"/>
                        </a:lnSpc>
                      </a:pPr>
                      <a:endParaRPr sz="1000">
                        <a:latin typeface="Times New Roman"/>
                        <a:cs typeface="Times New Roman"/>
                      </a:endParaRPr>
                    </a:p>
                  </a:txBody>
                  <a:tcPr marL="0" marR="0" marT="0" marB="0">
                    <a:lnR w="28575">
                      <a:solidFill>
                        <a:srgbClr val="000000"/>
                      </a:solidFill>
                      <a:prstDash val="solid"/>
                    </a:lnR>
                    <a:lnT w="28575">
                      <a:solidFill>
                        <a:srgbClr val="000000"/>
                      </a:solidFill>
                      <a:prstDash val="solid"/>
                    </a:lnT>
                  </a:tcPr>
                </a:tc>
                <a:tc vMerge="1">
                  <a:txBody>
                    <a:bodyPr/>
                    <a:lstStyle/>
                    <a:p>
                      <a:endParaRPr/>
                    </a:p>
                  </a:txBody>
                  <a:tcPr marL="0" marR="0" marT="5841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5"/>
                  </a:ext>
                </a:extLst>
              </a:tr>
            </a:tbl>
          </a:graphicData>
        </a:graphic>
      </p:graphicFrame>
      <p:grpSp>
        <p:nvGrpSpPr>
          <p:cNvPr id="13" name="object 13"/>
          <p:cNvGrpSpPr/>
          <p:nvPr/>
        </p:nvGrpSpPr>
        <p:grpSpPr>
          <a:xfrm>
            <a:off x="2593657" y="2252472"/>
            <a:ext cx="3392804" cy="3359150"/>
            <a:chOff x="2593657" y="2252472"/>
            <a:chExt cx="3392804" cy="3359150"/>
          </a:xfrm>
        </p:grpSpPr>
        <p:pic>
          <p:nvPicPr>
            <p:cNvPr id="14" name="object 14"/>
            <p:cNvPicPr/>
            <p:nvPr/>
          </p:nvPicPr>
          <p:blipFill>
            <a:blip r:embed="rId2" cstate="print"/>
            <a:stretch>
              <a:fillRect/>
            </a:stretch>
          </p:blipFill>
          <p:spPr>
            <a:xfrm>
              <a:off x="5858255" y="2252472"/>
              <a:ext cx="128015" cy="88391"/>
            </a:xfrm>
            <a:prstGeom prst="rect">
              <a:avLst/>
            </a:prstGeom>
          </p:spPr>
        </p:pic>
        <p:pic>
          <p:nvPicPr>
            <p:cNvPr id="15" name="object 15"/>
            <p:cNvPicPr/>
            <p:nvPr/>
          </p:nvPicPr>
          <p:blipFill>
            <a:blip r:embed="rId3" cstate="print"/>
            <a:stretch>
              <a:fillRect/>
            </a:stretch>
          </p:blipFill>
          <p:spPr>
            <a:xfrm>
              <a:off x="5297424" y="2252472"/>
              <a:ext cx="128015" cy="88391"/>
            </a:xfrm>
            <a:prstGeom prst="rect">
              <a:avLst/>
            </a:prstGeom>
          </p:spPr>
        </p:pic>
        <p:sp>
          <p:nvSpPr>
            <p:cNvPr id="16" name="object 16"/>
            <p:cNvSpPr/>
            <p:nvPr/>
          </p:nvSpPr>
          <p:spPr>
            <a:xfrm>
              <a:off x="2606040" y="5394960"/>
              <a:ext cx="332105" cy="204470"/>
            </a:xfrm>
            <a:custGeom>
              <a:avLst/>
              <a:gdLst/>
              <a:ahLst/>
              <a:cxnLst/>
              <a:rect l="l" t="t" r="r" b="b"/>
              <a:pathLst>
                <a:path w="332105" h="204470">
                  <a:moveTo>
                    <a:pt x="0" y="0"/>
                  </a:moveTo>
                  <a:lnTo>
                    <a:pt x="331851" y="0"/>
                  </a:lnTo>
                </a:path>
                <a:path w="332105" h="204470">
                  <a:moveTo>
                    <a:pt x="0" y="204152"/>
                  </a:moveTo>
                  <a:lnTo>
                    <a:pt x="331851" y="204152"/>
                  </a:lnTo>
                </a:path>
              </a:pathLst>
            </a:custGeom>
            <a:ln w="24384">
              <a:solidFill>
                <a:srgbClr val="000000"/>
              </a:solidFill>
            </a:ln>
          </p:spPr>
          <p:txBody>
            <a:bodyPr wrap="square" lIns="0" tIns="0" rIns="0" bIns="0" rtlCol="0"/>
            <a:lstStyle/>
            <a:p>
              <a:endParaRPr/>
            </a:p>
          </p:txBody>
        </p:sp>
      </p:grpSp>
      <p:sp>
        <p:nvSpPr>
          <p:cNvPr id="17" name="object 17"/>
          <p:cNvSpPr txBox="1"/>
          <p:nvPr/>
        </p:nvSpPr>
        <p:spPr>
          <a:xfrm>
            <a:off x="6055867" y="2190369"/>
            <a:ext cx="10033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8</a:t>
            </a:r>
            <a:r>
              <a:rPr sz="1200" b="1" spc="5" dirty="0">
                <a:latin typeface="Arial"/>
                <a:cs typeface="Arial"/>
              </a:rPr>
              <a:t>-</a:t>
            </a:r>
            <a:r>
              <a:rPr sz="1200" b="1" spc="10" dirty="0">
                <a:latin typeface="Arial"/>
                <a:cs typeface="Arial"/>
              </a:rPr>
              <a:t>b</a:t>
            </a:r>
            <a:r>
              <a:rPr sz="1200" b="1" dirty="0">
                <a:latin typeface="Arial"/>
                <a:cs typeface="Arial"/>
              </a:rPr>
              <a:t>it</a:t>
            </a:r>
            <a:r>
              <a:rPr sz="1200" b="1" spc="-60" dirty="0">
                <a:latin typeface="Arial"/>
                <a:cs typeface="Arial"/>
              </a:rPr>
              <a:t> </a:t>
            </a:r>
            <a:r>
              <a:rPr sz="1200" b="1" spc="5" dirty="0">
                <a:latin typeface="Arial"/>
                <a:cs typeface="Arial"/>
              </a:rPr>
              <a:t>d</a:t>
            </a:r>
            <a:r>
              <a:rPr sz="1200" b="1" spc="-5" dirty="0">
                <a:latin typeface="Arial"/>
                <a:cs typeface="Arial"/>
              </a:rPr>
              <a:t>a</a:t>
            </a:r>
            <a:r>
              <a:rPr sz="1200" b="1" spc="5" dirty="0">
                <a:latin typeface="Arial"/>
                <a:cs typeface="Arial"/>
              </a:rPr>
              <a:t>t</a:t>
            </a:r>
            <a:r>
              <a:rPr sz="1200" b="1" spc="-5" dirty="0">
                <a:latin typeface="Arial"/>
                <a:cs typeface="Arial"/>
              </a:rPr>
              <a:t>a</a:t>
            </a:r>
            <a:r>
              <a:rPr sz="1200" b="1" spc="-85" dirty="0">
                <a:latin typeface="Arial"/>
                <a:cs typeface="Arial"/>
              </a:rPr>
              <a:t> </a:t>
            </a:r>
            <a:r>
              <a:rPr sz="1200" b="1" spc="5" dirty="0">
                <a:latin typeface="Arial"/>
                <a:cs typeface="Arial"/>
              </a:rPr>
              <a:t>b</a:t>
            </a:r>
            <a:r>
              <a:rPr sz="1200" b="1" spc="-15" dirty="0">
                <a:latin typeface="Arial"/>
                <a:cs typeface="Arial"/>
              </a:rPr>
              <a:t>u</a:t>
            </a:r>
            <a:r>
              <a:rPr sz="1200" b="1" spc="-5" dirty="0">
                <a:latin typeface="Arial"/>
                <a:cs typeface="Arial"/>
              </a:rPr>
              <a:t>s</a:t>
            </a:r>
            <a:endParaRPr sz="1200">
              <a:latin typeface="Arial"/>
              <a:cs typeface="Arial"/>
            </a:endParaRPr>
          </a:p>
        </p:txBody>
      </p:sp>
      <p:graphicFrame>
        <p:nvGraphicFramePr>
          <p:cNvPr id="18" name="object 18"/>
          <p:cNvGraphicFramePr>
            <a:graphicFrameLocks noGrp="1"/>
          </p:cNvGraphicFramePr>
          <p:nvPr/>
        </p:nvGraphicFramePr>
        <p:xfrm>
          <a:off x="2311400" y="3331464"/>
          <a:ext cx="4951092" cy="1258440"/>
        </p:xfrm>
        <a:graphic>
          <a:graphicData uri="http://schemas.openxmlformats.org/drawingml/2006/table">
            <a:tbl>
              <a:tblPr firstRow="1" bandRow="1">
                <a:tableStyleId>{2D5ABB26-0587-4C30-8999-92F81FD0307C}</a:tableStyleId>
              </a:tblPr>
              <a:tblGrid>
                <a:gridCol w="443230">
                  <a:extLst>
                    <a:ext uri="{9D8B030D-6E8A-4147-A177-3AD203B41FA5}">
                      <a16:colId xmlns:a16="http://schemas.microsoft.com/office/drawing/2014/main" xmlns="" val="20000"/>
                    </a:ext>
                  </a:extLst>
                </a:gridCol>
                <a:gridCol w="363220">
                  <a:extLst>
                    <a:ext uri="{9D8B030D-6E8A-4147-A177-3AD203B41FA5}">
                      <a16:colId xmlns:a16="http://schemas.microsoft.com/office/drawing/2014/main" xmlns="" val="20001"/>
                    </a:ext>
                  </a:extLst>
                </a:gridCol>
                <a:gridCol w="495300">
                  <a:extLst>
                    <a:ext uri="{9D8B030D-6E8A-4147-A177-3AD203B41FA5}">
                      <a16:colId xmlns:a16="http://schemas.microsoft.com/office/drawing/2014/main" xmlns="" val="20002"/>
                    </a:ext>
                  </a:extLst>
                </a:gridCol>
                <a:gridCol w="445769">
                  <a:extLst>
                    <a:ext uri="{9D8B030D-6E8A-4147-A177-3AD203B41FA5}">
                      <a16:colId xmlns:a16="http://schemas.microsoft.com/office/drawing/2014/main" xmlns="" val="20003"/>
                    </a:ext>
                  </a:extLst>
                </a:gridCol>
                <a:gridCol w="1375409">
                  <a:extLst>
                    <a:ext uri="{9D8B030D-6E8A-4147-A177-3AD203B41FA5}">
                      <a16:colId xmlns:a16="http://schemas.microsoft.com/office/drawing/2014/main" xmlns="" val="20004"/>
                    </a:ext>
                  </a:extLst>
                </a:gridCol>
                <a:gridCol w="1828164">
                  <a:extLst>
                    <a:ext uri="{9D8B030D-6E8A-4147-A177-3AD203B41FA5}">
                      <a16:colId xmlns:a16="http://schemas.microsoft.com/office/drawing/2014/main" xmlns="" val="20005"/>
                    </a:ext>
                  </a:extLst>
                </a:gridCol>
              </a:tblGrid>
              <a:tr h="180594">
                <a:tc>
                  <a:txBody>
                    <a:bodyPr/>
                    <a:lstStyle/>
                    <a:p>
                      <a:pPr marL="60325" algn="ctr">
                        <a:lnSpc>
                          <a:spcPts val="1320"/>
                        </a:lnSpc>
                      </a:pPr>
                      <a:r>
                        <a:rPr sz="1200" b="1" spc="-10" dirty="0">
                          <a:latin typeface="Arial"/>
                          <a:cs typeface="Arial"/>
                        </a:rPr>
                        <a:t>CS1</a:t>
                      </a:r>
                      <a:endParaRPr sz="1200">
                        <a:latin typeface="Arial"/>
                        <a:cs typeface="Arial"/>
                      </a:endParaRPr>
                    </a:p>
                  </a:txBody>
                  <a:tcPr marL="0" marR="0" marT="0" marB="0">
                    <a:lnB w="28575">
                      <a:solidFill>
                        <a:srgbClr val="000000"/>
                      </a:solidFill>
                      <a:prstDash val="solid"/>
                    </a:lnB>
                  </a:tcPr>
                </a:tc>
                <a:tc>
                  <a:txBody>
                    <a:bodyPr/>
                    <a:lstStyle/>
                    <a:p>
                      <a:pPr marL="19685" algn="ctr">
                        <a:lnSpc>
                          <a:spcPts val="1320"/>
                        </a:lnSpc>
                      </a:pPr>
                      <a:r>
                        <a:rPr sz="1200" b="1" spc="-10" dirty="0">
                          <a:latin typeface="Arial"/>
                          <a:cs typeface="Arial"/>
                        </a:rPr>
                        <a:t>CS2</a:t>
                      </a:r>
                      <a:endParaRPr sz="1200">
                        <a:latin typeface="Arial"/>
                        <a:cs typeface="Arial"/>
                      </a:endParaRPr>
                    </a:p>
                  </a:txBody>
                  <a:tcPr marL="0" marR="0" marT="0" marB="0">
                    <a:lnT w="28575">
                      <a:solidFill>
                        <a:srgbClr val="000000"/>
                      </a:solidFill>
                      <a:prstDash val="solid"/>
                    </a:lnT>
                    <a:lnB w="28575">
                      <a:solidFill>
                        <a:srgbClr val="000000"/>
                      </a:solidFill>
                      <a:prstDash val="solid"/>
                    </a:lnB>
                  </a:tcPr>
                </a:tc>
                <a:tc>
                  <a:txBody>
                    <a:bodyPr/>
                    <a:lstStyle/>
                    <a:p>
                      <a:pPr marL="104139" algn="ctr">
                        <a:lnSpc>
                          <a:spcPts val="1320"/>
                        </a:lnSpc>
                      </a:pPr>
                      <a:r>
                        <a:rPr sz="1200" b="1" spc="-10" dirty="0">
                          <a:latin typeface="Arial"/>
                          <a:cs typeface="Arial"/>
                        </a:rPr>
                        <a:t>RD</a:t>
                      </a:r>
                      <a:endParaRPr sz="1200">
                        <a:latin typeface="Arial"/>
                        <a:cs typeface="Arial"/>
                      </a:endParaRPr>
                    </a:p>
                  </a:txBody>
                  <a:tcPr marL="0" marR="0" marT="0" marB="0">
                    <a:lnB w="28575">
                      <a:solidFill>
                        <a:srgbClr val="000000"/>
                      </a:solidFill>
                      <a:prstDash val="solid"/>
                    </a:lnB>
                  </a:tcPr>
                </a:tc>
                <a:tc>
                  <a:txBody>
                    <a:bodyPr/>
                    <a:lstStyle/>
                    <a:p>
                      <a:pPr marR="13970" algn="ctr">
                        <a:lnSpc>
                          <a:spcPts val="1320"/>
                        </a:lnSpc>
                      </a:pPr>
                      <a:r>
                        <a:rPr sz="1200" b="1" spc="-10" dirty="0">
                          <a:latin typeface="Arial"/>
                          <a:cs typeface="Arial"/>
                        </a:rPr>
                        <a:t>WR</a:t>
                      </a:r>
                      <a:endParaRPr sz="1200">
                        <a:latin typeface="Arial"/>
                        <a:cs typeface="Arial"/>
                      </a:endParaRPr>
                    </a:p>
                  </a:txBody>
                  <a:tcPr marL="0" marR="0" marT="0" marB="0">
                    <a:lnR w="28575">
                      <a:solidFill>
                        <a:srgbClr val="000000"/>
                      </a:solidFill>
                      <a:prstDash val="solid"/>
                    </a:lnR>
                    <a:lnB w="28575">
                      <a:solidFill>
                        <a:srgbClr val="000000"/>
                      </a:solidFill>
                      <a:prstDash val="solid"/>
                    </a:lnB>
                  </a:tcPr>
                </a:tc>
                <a:tc>
                  <a:txBody>
                    <a:bodyPr/>
                    <a:lstStyle/>
                    <a:p>
                      <a:pPr marL="113664">
                        <a:lnSpc>
                          <a:spcPts val="1200"/>
                        </a:lnSpc>
                      </a:pPr>
                      <a:r>
                        <a:rPr sz="1200" b="1" spc="-20" dirty="0">
                          <a:latin typeface="Arial"/>
                          <a:cs typeface="Arial"/>
                        </a:rPr>
                        <a:t>M</a:t>
                      </a:r>
                      <a:r>
                        <a:rPr sz="1200" b="1" dirty="0">
                          <a:latin typeface="Arial"/>
                          <a:cs typeface="Arial"/>
                        </a:rPr>
                        <a:t>e</a:t>
                      </a:r>
                      <a:r>
                        <a:rPr sz="1200" b="1" spc="-15" dirty="0">
                          <a:latin typeface="Arial"/>
                          <a:cs typeface="Arial"/>
                        </a:rPr>
                        <a:t>m</a:t>
                      </a:r>
                      <a:r>
                        <a:rPr sz="1200" b="1" spc="10" dirty="0">
                          <a:latin typeface="Arial"/>
                          <a:cs typeface="Arial"/>
                        </a:rPr>
                        <a:t>o</a:t>
                      </a:r>
                      <a:r>
                        <a:rPr sz="1200" b="1" spc="-15" dirty="0">
                          <a:latin typeface="Arial"/>
                          <a:cs typeface="Arial"/>
                        </a:rPr>
                        <a:t>r</a:t>
                      </a:r>
                      <a:r>
                        <a:rPr sz="1200" b="1" dirty="0">
                          <a:latin typeface="Arial"/>
                          <a:cs typeface="Arial"/>
                        </a:rPr>
                        <a:t>y</a:t>
                      </a:r>
                      <a:r>
                        <a:rPr sz="1200" b="1" spc="-70" dirty="0">
                          <a:latin typeface="Arial"/>
                          <a:cs typeface="Arial"/>
                        </a:rPr>
                        <a:t> </a:t>
                      </a:r>
                      <a:r>
                        <a:rPr sz="1200" b="1" spc="5" dirty="0">
                          <a:latin typeface="Arial"/>
                          <a:cs typeface="Arial"/>
                        </a:rPr>
                        <a:t>f</a:t>
                      </a:r>
                      <a:r>
                        <a:rPr sz="1200" b="1" spc="-15" dirty="0">
                          <a:latin typeface="Arial"/>
                          <a:cs typeface="Arial"/>
                        </a:rPr>
                        <a:t>un</a:t>
                      </a:r>
                      <a:r>
                        <a:rPr sz="1200" b="1" dirty="0">
                          <a:latin typeface="Arial"/>
                          <a:cs typeface="Arial"/>
                        </a:rPr>
                        <a:t>c</a:t>
                      </a:r>
                      <a:r>
                        <a:rPr sz="1200" b="1" spc="5" dirty="0">
                          <a:latin typeface="Arial"/>
                          <a:cs typeface="Arial"/>
                        </a:rPr>
                        <a:t>t</a:t>
                      </a:r>
                      <a:r>
                        <a:rPr sz="1200" b="1" dirty="0">
                          <a:latin typeface="Arial"/>
                          <a:cs typeface="Arial"/>
                        </a:rPr>
                        <a:t>i</a:t>
                      </a:r>
                      <a:r>
                        <a:rPr sz="1200" b="1" spc="5" dirty="0">
                          <a:latin typeface="Arial"/>
                          <a:cs typeface="Arial"/>
                        </a:rPr>
                        <a:t>o</a:t>
                      </a:r>
                      <a:r>
                        <a:rPr sz="1200" b="1" dirty="0">
                          <a:latin typeface="Arial"/>
                          <a:cs typeface="Arial"/>
                        </a:rPr>
                        <a:t>n</a:t>
                      </a:r>
                      <a:endParaRPr sz="1200">
                        <a:latin typeface="Arial"/>
                        <a:cs typeface="Arial"/>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193675">
                        <a:lnSpc>
                          <a:spcPts val="1200"/>
                        </a:lnSpc>
                      </a:pPr>
                      <a:r>
                        <a:rPr sz="1200" b="1" dirty="0">
                          <a:latin typeface="Arial"/>
                          <a:cs typeface="Arial"/>
                        </a:rPr>
                        <a:t>State</a:t>
                      </a:r>
                      <a:r>
                        <a:rPr sz="1200" b="1" spc="-80" dirty="0">
                          <a:latin typeface="Arial"/>
                          <a:cs typeface="Arial"/>
                        </a:rPr>
                        <a:t> </a:t>
                      </a:r>
                      <a:r>
                        <a:rPr sz="1200" b="1" dirty="0">
                          <a:latin typeface="Arial"/>
                          <a:cs typeface="Arial"/>
                        </a:rPr>
                        <a:t>of</a:t>
                      </a:r>
                      <a:r>
                        <a:rPr sz="1200" b="1" spc="-30" dirty="0">
                          <a:latin typeface="Arial"/>
                          <a:cs typeface="Arial"/>
                        </a:rPr>
                        <a:t> </a:t>
                      </a:r>
                      <a:r>
                        <a:rPr sz="1200" b="1" dirty="0">
                          <a:latin typeface="Arial"/>
                          <a:cs typeface="Arial"/>
                        </a:rPr>
                        <a:t>data</a:t>
                      </a:r>
                      <a:r>
                        <a:rPr sz="1200" b="1" spc="-80" dirty="0">
                          <a:latin typeface="Arial"/>
                          <a:cs typeface="Arial"/>
                        </a:rPr>
                        <a:t> </a:t>
                      </a:r>
                      <a:r>
                        <a:rPr sz="1200" b="1" spc="-5" dirty="0">
                          <a:latin typeface="Arial"/>
                          <a:cs typeface="Arial"/>
                        </a:rPr>
                        <a:t>bus</a:t>
                      </a:r>
                      <a:endParaRPr sz="1200">
                        <a:latin typeface="Arial"/>
                        <a:cs typeface="Arial"/>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xmlns="" val="10000"/>
                  </a:ext>
                </a:extLst>
              </a:tr>
              <a:tr h="180434">
                <a:tc>
                  <a:txBody>
                    <a:bodyPr/>
                    <a:lstStyle/>
                    <a:p>
                      <a:pPr marL="52069" algn="ctr">
                        <a:lnSpc>
                          <a:spcPts val="1320"/>
                        </a:lnSpc>
                      </a:pPr>
                      <a:r>
                        <a:rPr sz="1200" b="1" dirty="0">
                          <a:latin typeface="Arial"/>
                          <a:cs typeface="Arial"/>
                        </a:rPr>
                        <a:t>0</a:t>
                      </a:r>
                      <a:endParaRPr sz="1200">
                        <a:latin typeface="Arial"/>
                        <a:cs typeface="Arial"/>
                      </a:endParaRPr>
                    </a:p>
                  </a:txBody>
                  <a:tcPr marL="0" marR="0" marT="0" marB="0">
                    <a:lnT w="28575">
                      <a:solidFill>
                        <a:srgbClr val="000000"/>
                      </a:solidFill>
                      <a:prstDash val="solid"/>
                    </a:lnT>
                  </a:tcPr>
                </a:tc>
                <a:tc>
                  <a:txBody>
                    <a:bodyPr/>
                    <a:lstStyle/>
                    <a:p>
                      <a:pPr marL="102870" algn="ctr">
                        <a:lnSpc>
                          <a:spcPts val="1320"/>
                        </a:lnSpc>
                      </a:pPr>
                      <a:r>
                        <a:rPr sz="1200" b="1" dirty="0">
                          <a:latin typeface="Arial"/>
                          <a:cs typeface="Arial"/>
                        </a:rPr>
                        <a:t>0</a:t>
                      </a:r>
                      <a:endParaRPr sz="1200">
                        <a:latin typeface="Arial"/>
                        <a:cs typeface="Arial"/>
                      </a:endParaRPr>
                    </a:p>
                  </a:txBody>
                  <a:tcPr marL="0" marR="0" marT="0" marB="0">
                    <a:lnT w="28575">
                      <a:solidFill>
                        <a:srgbClr val="000000"/>
                      </a:solidFill>
                      <a:prstDash val="solid"/>
                    </a:lnT>
                  </a:tcPr>
                </a:tc>
                <a:tc>
                  <a:txBody>
                    <a:bodyPr/>
                    <a:lstStyle/>
                    <a:p>
                      <a:pPr marL="92075" algn="ctr">
                        <a:lnSpc>
                          <a:spcPts val="1320"/>
                        </a:lnSpc>
                      </a:pPr>
                      <a:r>
                        <a:rPr sz="1200" b="1" dirty="0">
                          <a:latin typeface="Arial"/>
                          <a:cs typeface="Arial"/>
                        </a:rPr>
                        <a:t>x</a:t>
                      </a:r>
                      <a:endParaRPr sz="1200">
                        <a:latin typeface="Arial"/>
                        <a:cs typeface="Arial"/>
                      </a:endParaRPr>
                    </a:p>
                  </a:txBody>
                  <a:tcPr marL="0" marR="0" marT="0" marB="0">
                    <a:lnT w="28575">
                      <a:solidFill>
                        <a:srgbClr val="000000"/>
                      </a:solidFill>
                      <a:prstDash val="solid"/>
                    </a:lnT>
                  </a:tcPr>
                </a:tc>
                <a:tc>
                  <a:txBody>
                    <a:bodyPr/>
                    <a:lstStyle/>
                    <a:p>
                      <a:pPr marL="5715" algn="ctr">
                        <a:lnSpc>
                          <a:spcPts val="1320"/>
                        </a:lnSpc>
                      </a:pPr>
                      <a:r>
                        <a:rPr sz="1200" b="1" dirty="0">
                          <a:latin typeface="Arial"/>
                          <a:cs typeface="Arial"/>
                        </a:rPr>
                        <a:t>x</a:t>
                      </a:r>
                      <a:endParaRPr sz="1200">
                        <a:latin typeface="Arial"/>
                        <a:cs typeface="Arial"/>
                      </a:endParaRPr>
                    </a:p>
                  </a:txBody>
                  <a:tcPr marL="0" marR="0" marT="0" marB="0">
                    <a:lnR w="28575">
                      <a:solidFill>
                        <a:srgbClr val="000000"/>
                      </a:solidFill>
                      <a:prstDash val="solid"/>
                    </a:lnR>
                    <a:lnT w="28575">
                      <a:solidFill>
                        <a:srgbClr val="000000"/>
                      </a:solidFill>
                      <a:prstDash val="solid"/>
                    </a:lnT>
                  </a:tcPr>
                </a:tc>
                <a:tc>
                  <a:txBody>
                    <a:bodyPr/>
                    <a:lstStyle/>
                    <a:p>
                      <a:pPr marL="299720">
                        <a:lnSpc>
                          <a:spcPts val="1320"/>
                        </a:lnSpc>
                      </a:pPr>
                      <a:r>
                        <a:rPr sz="1200" b="1" spc="-10" dirty="0">
                          <a:latin typeface="Arial"/>
                          <a:cs typeface="Arial"/>
                        </a:rPr>
                        <a:t>Inhibit</a:t>
                      </a:r>
                      <a:endParaRPr sz="12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166370">
                        <a:lnSpc>
                          <a:spcPts val="1320"/>
                        </a:lnSpc>
                      </a:pPr>
                      <a:r>
                        <a:rPr sz="1200" b="1" spc="-5" dirty="0">
                          <a:latin typeface="Arial"/>
                          <a:cs typeface="Arial"/>
                        </a:rPr>
                        <a:t>High-impedence</a:t>
                      </a:r>
                      <a:endParaRPr sz="1200">
                        <a:latin typeface="Arial"/>
                        <a:cs typeface="Arial"/>
                      </a:endParaRPr>
                    </a:p>
                  </a:txBody>
                  <a:tcPr marL="0" marR="0" marT="0" marB="0">
                    <a:lnL w="28575">
                      <a:solidFill>
                        <a:srgbClr val="000000"/>
                      </a:solidFill>
                      <a:prstDash val="solid"/>
                    </a:lnL>
                    <a:lnT w="28575">
                      <a:solidFill>
                        <a:srgbClr val="000000"/>
                      </a:solidFill>
                      <a:prstDash val="solid"/>
                    </a:lnT>
                  </a:tcPr>
                </a:tc>
                <a:extLst>
                  <a:ext uri="{0D108BD9-81ED-4DB2-BD59-A6C34878D82A}">
                    <a16:rowId xmlns:a16="http://schemas.microsoft.com/office/drawing/2014/main" xmlns="" val="10001"/>
                  </a:ext>
                </a:extLst>
              </a:tr>
              <a:tr h="184878">
                <a:tc>
                  <a:txBody>
                    <a:bodyPr/>
                    <a:lstStyle/>
                    <a:p>
                      <a:pPr marL="52069" algn="ctr">
                        <a:lnSpc>
                          <a:spcPts val="1310"/>
                        </a:lnSpc>
                        <a:spcBef>
                          <a:spcPts val="45"/>
                        </a:spcBef>
                      </a:pPr>
                      <a:r>
                        <a:rPr sz="1200" b="1" dirty="0">
                          <a:latin typeface="Arial"/>
                          <a:cs typeface="Arial"/>
                        </a:rPr>
                        <a:t>0</a:t>
                      </a:r>
                      <a:endParaRPr sz="1200">
                        <a:latin typeface="Arial"/>
                        <a:cs typeface="Arial"/>
                      </a:endParaRPr>
                    </a:p>
                  </a:txBody>
                  <a:tcPr marL="0" marR="0" marT="5715" marB="0"/>
                </a:tc>
                <a:tc>
                  <a:txBody>
                    <a:bodyPr/>
                    <a:lstStyle/>
                    <a:p>
                      <a:pPr marL="102870" algn="ctr">
                        <a:lnSpc>
                          <a:spcPts val="1310"/>
                        </a:lnSpc>
                        <a:spcBef>
                          <a:spcPts val="45"/>
                        </a:spcBef>
                      </a:pPr>
                      <a:r>
                        <a:rPr sz="1200" b="1" dirty="0">
                          <a:latin typeface="Arial"/>
                          <a:cs typeface="Arial"/>
                        </a:rPr>
                        <a:t>1</a:t>
                      </a:r>
                      <a:endParaRPr sz="1200">
                        <a:latin typeface="Arial"/>
                        <a:cs typeface="Arial"/>
                      </a:endParaRPr>
                    </a:p>
                  </a:txBody>
                  <a:tcPr marL="0" marR="0" marT="5715" marB="0"/>
                </a:tc>
                <a:tc>
                  <a:txBody>
                    <a:bodyPr/>
                    <a:lstStyle/>
                    <a:p>
                      <a:pPr marL="92075" algn="ctr">
                        <a:lnSpc>
                          <a:spcPts val="1310"/>
                        </a:lnSpc>
                        <a:spcBef>
                          <a:spcPts val="45"/>
                        </a:spcBef>
                      </a:pPr>
                      <a:r>
                        <a:rPr sz="1200" b="1" dirty="0">
                          <a:latin typeface="Arial"/>
                          <a:cs typeface="Arial"/>
                        </a:rPr>
                        <a:t>x</a:t>
                      </a:r>
                      <a:endParaRPr sz="1200">
                        <a:latin typeface="Arial"/>
                        <a:cs typeface="Arial"/>
                      </a:endParaRPr>
                    </a:p>
                  </a:txBody>
                  <a:tcPr marL="0" marR="0" marT="5715" marB="0"/>
                </a:tc>
                <a:tc>
                  <a:txBody>
                    <a:bodyPr/>
                    <a:lstStyle/>
                    <a:p>
                      <a:pPr marL="5715" algn="ctr">
                        <a:lnSpc>
                          <a:spcPts val="1310"/>
                        </a:lnSpc>
                        <a:spcBef>
                          <a:spcPts val="45"/>
                        </a:spcBef>
                      </a:pPr>
                      <a:r>
                        <a:rPr sz="1200" b="1" dirty="0">
                          <a:latin typeface="Arial"/>
                          <a:cs typeface="Arial"/>
                        </a:rPr>
                        <a:t>x</a:t>
                      </a:r>
                      <a:endParaRPr sz="1200">
                        <a:latin typeface="Arial"/>
                        <a:cs typeface="Arial"/>
                      </a:endParaRPr>
                    </a:p>
                  </a:txBody>
                  <a:tcPr marL="0" marR="0" marT="5715" marB="0">
                    <a:lnR w="28575">
                      <a:solidFill>
                        <a:srgbClr val="000000"/>
                      </a:solidFill>
                      <a:prstDash val="solid"/>
                    </a:lnR>
                  </a:tcPr>
                </a:tc>
                <a:tc>
                  <a:txBody>
                    <a:bodyPr/>
                    <a:lstStyle/>
                    <a:p>
                      <a:pPr marL="299720">
                        <a:lnSpc>
                          <a:spcPts val="1285"/>
                        </a:lnSpc>
                      </a:pPr>
                      <a:r>
                        <a:rPr sz="1200" b="1" spc="-10" dirty="0">
                          <a:latin typeface="Arial"/>
                          <a:cs typeface="Arial"/>
                        </a:rPr>
                        <a:t>Inhibit</a:t>
                      </a:r>
                      <a:endParaRPr sz="1200">
                        <a:latin typeface="Arial"/>
                        <a:cs typeface="Arial"/>
                      </a:endParaRPr>
                    </a:p>
                  </a:txBody>
                  <a:tcPr marL="0" marR="0" marT="0" marB="0">
                    <a:lnL w="28575">
                      <a:solidFill>
                        <a:srgbClr val="000000"/>
                      </a:solidFill>
                      <a:prstDash val="solid"/>
                    </a:lnL>
                    <a:lnR w="28575">
                      <a:solidFill>
                        <a:srgbClr val="000000"/>
                      </a:solidFill>
                      <a:prstDash val="solid"/>
                    </a:lnR>
                  </a:tcPr>
                </a:tc>
                <a:tc>
                  <a:txBody>
                    <a:bodyPr/>
                    <a:lstStyle/>
                    <a:p>
                      <a:pPr marL="166370">
                        <a:lnSpc>
                          <a:spcPts val="1285"/>
                        </a:lnSpc>
                      </a:pPr>
                      <a:r>
                        <a:rPr sz="1200" b="1" spc="-5" dirty="0">
                          <a:latin typeface="Arial"/>
                          <a:cs typeface="Arial"/>
                        </a:rPr>
                        <a:t>High-impedence</a:t>
                      </a:r>
                      <a:endParaRPr sz="1200">
                        <a:latin typeface="Arial"/>
                        <a:cs typeface="Arial"/>
                      </a:endParaRPr>
                    </a:p>
                  </a:txBody>
                  <a:tcPr marL="0" marR="0" marT="0" marB="0">
                    <a:lnL w="28575">
                      <a:solidFill>
                        <a:srgbClr val="000000"/>
                      </a:solidFill>
                      <a:prstDash val="solid"/>
                    </a:lnL>
                  </a:tcPr>
                </a:tc>
                <a:extLst>
                  <a:ext uri="{0D108BD9-81ED-4DB2-BD59-A6C34878D82A}">
                    <a16:rowId xmlns:a16="http://schemas.microsoft.com/office/drawing/2014/main" xmlns="" val="10002"/>
                  </a:ext>
                </a:extLst>
              </a:tr>
              <a:tr h="341074">
                <a:tc>
                  <a:txBody>
                    <a:bodyPr/>
                    <a:lstStyle/>
                    <a:p>
                      <a:pPr marL="52069" algn="ctr">
                        <a:lnSpc>
                          <a:spcPts val="1320"/>
                        </a:lnSpc>
                        <a:spcBef>
                          <a:spcPts val="40"/>
                        </a:spcBef>
                      </a:pPr>
                      <a:r>
                        <a:rPr sz="1200" b="1" dirty="0">
                          <a:latin typeface="Arial"/>
                          <a:cs typeface="Arial"/>
                        </a:rPr>
                        <a:t>1</a:t>
                      </a:r>
                      <a:endParaRPr sz="1200">
                        <a:latin typeface="Arial"/>
                        <a:cs typeface="Arial"/>
                      </a:endParaRPr>
                    </a:p>
                    <a:p>
                      <a:pPr marL="52069" algn="ctr">
                        <a:lnSpc>
                          <a:spcPts val="1220"/>
                        </a:lnSpc>
                      </a:pPr>
                      <a:r>
                        <a:rPr sz="1200" b="1" dirty="0">
                          <a:latin typeface="Arial"/>
                          <a:cs typeface="Arial"/>
                        </a:rPr>
                        <a:t>1</a:t>
                      </a:r>
                      <a:endParaRPr sz="1200">
                        <a:latin typeface="Arial"/>
                        <a:cs typeface="Arial"/>
                      </a:endParaRPr>
                    </a:p>
                  </a:txBody>
                  <a:tcPr marL="0" marR="0" marT="5080" marB="0"/>
                </a:tc>
                <a:tc>
                  <a:txBody>
                    <a:bodyPr/>
                    <a:lstStyle/>
                    <a:p>
                      <a:pPr marL="190500">
                        <a:lnSpc>
                          <a:spcPts val="1320"/>
                        </a:lnSpc>
                        <a:spcBef>
                          <a:spcPts val="40"/>
                        </a:spcBef>
                      </a:pPr>
                      <a:r>
                        <a:rPr sz="1200" b="1" dirty="0">
                          <a:latin typeface="Arial"/>
                          <a:cs typeface="Arial"/>
                        </a:rPr>
                        <a:t>0</a:t>
                      </a:r>
                      <a:endParaRPr sz="1200">
                        <a:latin typeface="Arial"/>
                        <a:cs typeface="Arial"/>
                      </a:endParaRPr>
                    </a:p>
                    <a:p>
                      <a:pPr marL="190500">
                        <a:lnSpc>
                          <a:spcPts val="1220"/>
                        </a:lnSpc>
                      </a:pPr>
                      <a:r>
                        <a:rPr sz="1200" b="1" dirty="0">
                          <a:latin typeface="Arial"/>
                          <a:cs typeface="Arial"/>
                        </a:rPr>
                        <a:t>0</a:t>
                      </a:r>
                      <a:endParaRPr sz="1200">
                        <a:latin typeface="Arial"/>
                        <a:cs typeface="Arial"/>
                      </a:endParaRPr>
                    </a:p>
                  </a:txBody>
                  <a:tcPr marL="0" marR="0" marT="5080" marB="0"/>
                </a:tc>
                <a:tc>
                  <a:txBody>
                    <a:bodyPr/>
                    <a:lstStyle/>
                    <a:p>
                      <a:pPr marL="250825">
                        <a:lnSpc>
                          <a:spcPts val="1320"/>
                        </a:lnSpc>
                        <a:spcBef>
                          <a:spcPts val="40"/>
                        </a:spcBef>
                      </a:pPr>
                      <a:r>
                        <a:rPr sz="1200" b="1" dirty="0">
                          <a:latin typeface="Arial"/>
                          <a:cs typeface="Arial"/>
                        </a:rPr>
                        <a:t>0</a:t>
                      </a:r>
                      <a:endParaRPr sz="1200">
                        <a:latin typeface="Arial"/>
                        <a:cs typeface="Arial"/>
                      </a:endParaRPr>
                    </a:p>
                    <a:p>
                      <a:pPr marL="250825">
                        <a:lnSpc>
                          <a:spcPts val="1220"/>
                        </a:lnSpc>
                      </a:pPr>
                      <a:r>
                        <a:rPr sz="1200" b="1" dirty="0">
                          <a:latin typeface="Arial"/>
                          <a:cs typeface="Arial"/>
                        </a:rPr>
                        <a:t>0</a:t>
                      </a:r>
                      <a:endParaRPr sz="1200">
                        <a:latin typeface="Arial"/>
                        <a:cs typeface="Arial"/>
                      </a:endParaRPr>
                    </a:p>
                  </a:txBody>
                  <a:tcPr marL="0" marR="0" marT="5080" marB="0"/>
                </a:tc>
                <a:tc>
                  <a:txBody>
                    <a:bodyPr/>
                    <a:lstStyle/>
                    <a:p>
                      <a:pPr marL="5715" algn="ctr">
                        <a:lnSpc>
                          <a:spcPts val="1320"/>
                        </a:lnSpc>
                        <a:spcBef>
                          <a:spcPts val="40"/>
                        </a:spcBef>
                      </a:pPr>
                      <a:r>
                        <a:rPr sz="1200" b="1" dirty="0">
                          <a:latin typeface="Arial"/>
                          <a:cs typeface="Arial"/>
                        </a:rPr>
                        <a:t>0</a:t>
                      </a:r>
                      <a:endParaRPr sz="1200">
                        <a:latin typeface="Arial"/>
                        <a:cs typeface="Arial"/>
                      </a:endParaRPr>
                    </a:p>
                    <a:p>
                      <a:pPr marL="6350" algn="ctr">
                        <a:lnSpc>
                          <a:spcPts val="1220"/>
                        </a:lnSpc>
                      </a:pPr>
                      <a:r>
                        <a:rPr sz="1200" b="1" dirty="0">
                          <a:latin typeface="Arial"/>
                          <a:cs typeface="Arial"/>
                        </a:rPr>
                        <a:t>1</a:t>
                      </a:r>
                      <a:endParaRPr sz="1200">
                        <a:latin typeface="Arial"/>
                        <a:cs typeface="Arial"/>
                      </a:endParaRPr>
                    </a:p>
                  </a:txBody>
                  <a:tcPr marL="0" marR="0" marT="5080" marB="0">
                    <a:lnR w="28575">
                      <a:solidFill>
                        <a:srgbClr val="000000"/>
                      </a:solidFill>
                      <a:prstDash val="solid"/>
                    </a:lnR>
                  </a:tcPr>
                </a:tc>
                <a:tc>
                  <a:txBody>
                    <a:bodyPr/>
                    <a:lstStyle/>
                    <a:p>
                      <a:pPr marL="299720" marR="614680">
                        <a:lnSpc>
                          <a:spcPts val="1300"/>
                        </a:lnSpc>
                      </a:pPr>
                      <a:r>
                        <a:rPr sz="1200" b="1" spc="-25" dirty="0">
                          <a:latin typeface="Arial"/>
                          <a:cs typeface="Arial"/>
                        </a:rPr>
                        <a:t>I</a:t>
                      </a:r>
                      <a:r>
                        <a:rPr sz="1200" b="1" spc="-15" dirty="0">
                          <a:latin typeface="Arial"/>
                          <a:cs typeface="Arial"/>
                        </a:rPr>
                        <a:t>nh</a:t>
                      </a:r>
                      <a:r>
                        <a:rPr sz="1200" b="1" dirty="0">
                          <a:latin typeface="Arial"/>
                          <a:cs typeface="Arial"/>
                        </a:rPr>
                        <a:t>i</a:t>
                      </a:r>
                      <a:r>
                        <a:rPr sz="1200" b="1" spc="10" dirty="0">
                          <a:latin typeface="Arial"/>
                          <a:cs typeface="Arial"/>
                        </a:rPr>
                        <a:t>b</a:t>
                      </a:r>
                      <a:r>
                        <a:rPr sz="1200" b="1" dirty="0">
                          <a:latin typeface="Arial"/>
                          <a:cs typeface="Arial"/>
                        </a:rPr>
                        <a:t>it  </a:t>
                      </a:r>
                      <a:r>
                        <a:rPr sz="1200" b="1" spc="-5" dirty="0">
                          <a:latin typeface="Arial"/>
                          <a:cs typeface="Arial"/>
                        </a:rPr>
                        <a:t>Write</a:t>
                      </a:r>
                      <a:endParaRPr sz="1200">
                        <a:latin typeface="Arial"/>
                        <a:cs typeface="Arial"/>
                      </a:endParaRPr>
                    </a:p>
                  </a:txBody>
                  <a:tcPr marL="0" marR="0" marT="0" marB="0">
                    <a:lnL w="28575">
                      <a:solidFill>
                        <a:srgbClr val="000000"/>
                      </a:solidFill>
                      <a:prstDash val="solid"/>
                    </a:lnL>
                    <a:lnR w="28575">
                      <a:solidFill>
                        <a:srgbClr val="000000"/>
                      </a:solidFill>
                      <a:prstDash val="solid"/>
                    </a:lnR>
                  </a:tcPr>
                </a:tc>
                <a:tc>
                  <a:txBody>
                    <a:bodyPr/>
                    <a:lstStyle/>
                    <a:p>
                      <a:pPr marL="166370" marR="365125">
                        <a:lnSpc>
                          <a:spcPts val="1300"/>
                        </a:lnSpc>
                      </a:pPr>
                      <a:r>
                        <a:rPr sz="1200" b="1" spc="-5" dirty="0">
                          <a:latin typeface="Arial"/>
                          <a:cs typeface="Arial"/>
                        </a:rPr>
                        <a:t>High-impedence </a:t>
                      </a:r>
                      <a:r>
                        <a:rPr sz="1200" b="1" dirty="0">
                          <a:latin typeface="Arial"/>
                          <a:cs typeface="Arial"/>
                        </a:rPr>
                        <a:t> </a:t>
                      </a:r>
                      <a:r>
                        <a:rPr sz="1200" b="1" spc="-25" dirty="0">
                          <a:latin typeface="Arial"/>
                          <a:cs typeface="Arial"/>
                        </a:rPr>
                        <a:t>I</a:t>
                      </a:r>
                      <a:r>
                        <a:rPr sz="1200" b="1" spc="-15" dirty="0">
                          <a:latin typeface="Arial"/>
                          <a:cs typeface="Arial"/>
                        </a:rPr>
                        <a:t>n</a:t>
                      </a:r>
                      <a:r>
                        <a:rPr sz="1200" b="1" spc="5" dirty="0">
                          <a:latin typeface="Arial"/>
                          <a:cs typeface="Arial"/>
                        </a:rPr>
                        <a:t>p</a:t>
                      </a:r>
                      <a:r>
                        <a:rPr sz="1200" b="1" spc="-15" dirty="0">
                          <a:latin typeface="Arial"/>
                          <a:cs typeface="Arial"/>
                        </a:rPr>
                        <a:t>u</a:t>
                      </a:r>
                      <a:r>
                        <a:rPr sz="1200" b="1" dirty="0">
                          <a:latin typeface="Arial"/>
                          <a:cs typeface="Arial"/>
                        </a:rPr>
                        <a:t>t</a:t>
                      </a:r>
                      <a:r>
                        <a:rPr sz="1200" b="1" spc="35" dirty="0">
                          <a:latin typeface="Arial"/>
                          <a:cs typeface="Arial"/>
                        </a:rPr>
                        <a:t> </a:t>
                      </a:r>
                      <a:r>
                        <a:rPr sz="1200" b="1" spc="5" dirty="0">
                          <a:latin typeface="Arial"/>
                          <a:cs typeface="Arial"/>
                        </a:rPr>
                        <a:t>d</a:t>
                      </a:r>
                      <a:r>
                        <a:rPr sz="1200" b="1" dirty="0">
                          <a:latin typeface="Arial"/>
                          <a:cs typeface="Arial"/>
                        </a:rPr>
                        <a:t>a</a:t>
                      </a:r>
                      <a:r>
                        <a:rPr sz="1200" b="1" spc="5" dirty="0">
                          <a:latin typeface="Arial"/>
                          <a:cs typeface="Arial"/>
                        </a:rPr>
                        <a:t>t</a:t>
                      </a:r>
                      <a:r>
                        <a:rPr sz="1200" b="1" dirty="0">
                          <a:latin typeface="Arial"/>
                          <a:cs typeface="Arial"/>
                        </a:rPr>
                        <a:t>a</a:t>
                      </a:r>
                      <a:r>
                        <a:rPr sz="1200" b="1" spc="-65" dirty="0">
                          <a:latin typeface="Arial"/>
                          <a:cs typeface="Arial"/>
                        </a:rPr>
                        <a:t> </a:t>
                      </a:r>
                      <a:r>
                        <a:rPr sz="1200" b="1" spc="5" dirty="0">
                          <a:latin typeface="Arial"/>
                          <a:cs typeface="Arial"/>
                        </a:rPr>
                        <a:t>t</a:t>
                      </a:r>
                      <a:r>
                        <a:rPr sz="1200" b="1" dirty="0">
                          <a:latin typeface="Arial"/>
                          <a:cs typeface="Arial"/>
                        </a:rPr>
                        <a:t>o</a:t>
                      </a:r>
                      <a:r>
                        <a:rPr sz="1200" b="1" spc="-10" dirty="0">
                          <a:latin typeface="Arial"/>
                          <a:cs typeface="Arial"/>
                        </a:rPr>
                        <a:t> </a:t>
                      </a:r>
                      <a:r>
                        <a:rPr sz="1200" b="1" spc="-30" dirty="0">
                          <a:latin typeface="Arial"/>
                          <a:cs typeface="Arial"/>
                        </a:rPr>
                        <a:t>R</a:t>
                      </a:r>
                      <a:r>
                        <a:rPr sz="1200" b="1" spc="-55" dirty="0">
                          <a:latin typeface="Arial"/>
                          <a:cs typeface="Arial"/>
                        </a:rPr>
                        <a:t>A</a:t>
                      </a:r>
                      <a:r>
                        <a:rPr sz="1200" b="1" dirty="0">
                          <a:latin typeface="Arial"/>
                          <a:cs typeface="Arial"/>
                        </a:rPr>
                        <a:t>M</a:t>
                      </a:r>
                      <a:endParaRPr sz="1200">
                        <a:latin typeface="Arial"/>
                        <a:cs typeface="Arial"/>
                      </a:endParaRPr>
                    </a:p>
                  </a:txBody>
                  <a:tcPr marL="0" marR="0" marT="0" marB="0">
                    <a:lnL w="28575">
                      <a:solidFill>
                        <a:srgbClr val="000000"/>
                      </a:solidFill>
                      <a:prstDash val="solid"/>
                    </a:lnL>
                  </a:tcPr>
                </a:tc>
                <a:extLst>
                  <a:ext uri="{0D108BD9-81ED-4DB2-BD59-A6C34878D82A}">
                    <a16:rowId xmlns:a16="http://schemas.microsoft.com/office/drawing/2014/main" xmlns="" val="10003"/>
                  </a:ext>
                </a:extLst>
              </a:tr>
              <a:tr h="371460">
                <a:tc>
                  <a:txBody>
                    <a:bodyPr/>
                    <a:lstStyle/>
                    <a:p>
                      <a:pPr marL="52069" algn="ctr">
                        <a:lnSpc>
                          <a:spcPts val="1370"/>
                        </a:lnSpc>
                        <a:spcBef>
                          <a:spcPts val="75"/>
                        </a:spcBef>
                      </a:pPr>
                      <a:r>
                        <a:rPr sz="1200" b="1" dirty="0">
                          <a:latin typeface="Arial"/>
                          <a:cs typeface="Arial"/>
                        </a:rPr>
                        <a:t>1</a:t>
                      </a:r>
                      <a:endParaRPr sz="1200">
                        <a:latin typeface="Arial"/>
                        <a:cs typeface="Arial"/>
                      </a:endParaRPr>
                    </a:p>
                    <a:p>
                      <a:pPr marL="52069" algn="ctr">
                        <a:lnSpc>
                          <a:spcPts val="1370"/>
                        </a:lnSpc>
                      </a:pPr>
                      <a:r>
                        <a:rPr sz="1200" b="1" dirty="0">
                          <a:latin typeface="Arial"/>
                          <a:cs typeface="Arial"/>
                        </a:rPr>
                        <a:t>1</a:t>
                      </a:r>
                      <a:endParaRPr sz="1200">
                        <a:latin typeface="Arial"/>
                        <a:cs typeface="Arial"/>
                      </a:endParaRPr>
                    </a:p>
                  </a:txBody>
                  <a:tcPr marL="0" marR="0" marT="9525" marB="0">
                    <a:lnB w="28575">
                      <a:solidFill>
                        <a:srgbClr val="000000"/>
                      </a:solidFill>
                      <a:prstDash val="solid"/>
                    </a:lnB>
                  </a:tcPr>
                </a:tc>
                <a:tc>
                  <a:txBody>
                    <a:bodyPr/>
                    <a:lstStyle/>
                    <a:p>
                      <a:pPr marL="190500">
                        <a:lnSpc>
                          <a:spcPts val="1370"/>
                        </a:lnSpc>
                        <a:spcBef>
                          <a:spcPts val="75"/>
                        </a:spcBef>
                      </a:pPr>
                      <a:r>
                        <a:rPr sz="1200" b="1" dirty="0">
                          <a:latin typeface="Arial"/>
                          <a:cs typeface="Arial"/>
                        </a:rPr>
                        <a:t>0</a:t>
                      </a:r>
                      <a:endParaRPr sz="1200">
                        <a:latin typeface="Arial"/>
                        <a:cs typeface="Arial"/>
                      </a:endParaRPr>
                    </a:p>
                    <a:p>
                      <a:pPr marL="190500">
                        <a:lnSpc>
                          <a:spcPts val="1370"/>
                        </a:lnSpc>
                      </a:pPr>
                      <a:r>
                        <a:rPr sz="1200" b="1" dirty="0">
                          <a:latin typeface="Arial"/>
                          <a:cs typeface="Arial"/>
                        </a:rPr>
                        <a:t>1</a:t>
                      </a:r>
                      <a:endParaRPr sz="1200">
                        <a:latin typeface="Arial"/>
                        <a:cs typeface="Arial"/>
                      </a:endParaRPr>
                    </a:p>
                  </a:txBody>
                  <a:tcPr marL="0" marR="0" marT="9525" marB="0">
                    <a:lnB w="28575">
                      <a:solidFill>
                        <a:srgbClr val="000000"/>
                      </a:solidFill>
                      <a:prstDash val="solid"/>
                    </a:lnB>
                  </a:tcPr>
                </a:tc>
                <a:tc>
                  <a:txBody>
                    <a:bodyPr/>
                    <a:lstStyle/>
                    <a:p>
                      <a:pPr marL="250825">
                        <a:lnSpc>
                          <a:spcPts val="1370"/>
                        </a:lnSpc>
                        <a:spcBef>
                          <a:spcPts val="75"/>
                        </a:spcBef>
                      </a:pPr>
                      <a:r>
                        <a:rPr sz="1200" b="1" dirty="0">
                          <a:latin typeface="Arial"/>
                          <a:cs typeface="Arial"/>
                        </a:rPr>
                        <a:t>1</a:t>
                      </a:r>
                      <a:endParaRPr sz="1200">
                        <a:latin typeface="Arial"/>
                        <a:cs typeface="Arial"/>
                      </a:endParaRPr>
                    </a:p>
                    <a:p>
                      <a:pPr marL="250825">
                        <a:lnSpc>
                          <a:spcPts val="1370"/>
                        </a:lnSpc>
                      </a:pPr>
                      <a:r>
                        <a:rPr sz="1200" b="1" dirty="0">
                          <a:latin typeface="Arial"/>
                          <a:cs typeface="Arial"/>
                        </a:rPr>
                        <a:t>x</a:t>
                      </a:r>
                      <a:endParaRPr sz="1200">
                        <a:latin typeface="Arial"/>
                        <a:cs typeface="Arial"/>
                      </a:endParaRPr>
                    </a:p>
                  </a:txBody>
                  <a:tcPr marL="0" marR="0" marT="9525" marB="0">
                    <a:lnB w="28575">
                      <a:solidFill>
                        <a:srgbClr val="000000"/>
                      </a:solidFill>
                      <a:prstDash val="solid"/>
                    </a:lnB>
                  </a:tcPr>
                </a:tc>
                <a:tc>
                  <a:txBody>
                    <a:bodyPr/>
                    <a:lstStyle/>
                    <a:p>
                      <a:pPr marL="12065" algn="ctr">
                        <a:lnSpc>
                          <a:spcPts val="1370"/>
                        </a:lnSpc>
                        <a:spcBef>
                          <a:spcPts val="170"/>
                        </a:spcBef>
                      </a:pPr>
                      <a:r>
                        <a:rPr sz="1200" b="1" dirty="0">
                          <a:latin typeface="Arial"/>
                          <a:cs typeface="Arial"/>
                        </a:rPr>
                        <a:t>x</a:t>
                      </a:r>
                      <a:endParaRPr sz="1200">
                        <a:latin typeface="Arial"/>
                        <a:cs typeface="Arial"/>
                      </a:endParaRPr>
                    </a:p>
                    <a:p>
                      <a:pPr marL="12065" algn="ctr">
                        <a:lnSpc>
                          <a:spcPts val="1285"/>
                        </a:lnSpc>
                      </a:pPr>
                      <a:r>
                        <a:rPr sz="1200" b="1" dirty="0">
                          <a:latin typeface="Arial"/>
                          <a:cs typeface="Arial"/>
                        </a:rPr>
                        <a:t>x</a:t>
                      </a:r>
                      <a:endParaRPr sz="1200">
                        <a:latin typeface="Arial"/>
                        <a:cs typeface="Arial"/>
                      </a:endParaRPr>
                    </a:p>
                  </a:txBody>
                  <a:tcPr marL="0" marR="0" marT="21590" marB="0">
                    <a:lnR w="28575">
                      <a:solidFill>
                        <a:srgbClr val="000000"/>
                      </a:solidFill>
                      <a:prstDash val="solid"/>
                    </a:lnR>
                    <a:lnB w="28575">
                      <a:solidFill>
                        <a:srgbClr val="000000"/>
                      </a:solidFill>
                      <a:prstDash val="solid"/>
                    </a:lnB>
                  </a:tcPr>
                </a:tc>
                <a:tc>
                  <a:txBody>
                    <a:bodyPr/>
                    <a:lstStyle/>
                    <a:p>
                      <a:pPr marL="299720" marR="614680">
                        <a:lnSpc>
                          <a:spcPts val="1300"/>
                        </a:lnSpc>
                        <a:spcBef>
                          <a:spcPts val="35"/>
                        </a:spcBef>
                      </a:pPr>
                      <a:r>
                        <a:rPr sz="1200" b="1" dirty="0">
                          <a:latin typeface="Arial"/>
                          <a:cs typeface="Arial"/>
                        </a:rPr>
                        <a:t>Read </a:t>
                      </a:r>
                      <a:r>
                        <a:rPr sz="1200" b="1" spc="5" dirty="0">
                          <a:latin typeface="Arial"/>
                          <a:cs typeface="Arial"/>
                        </a:rPr>
                        <a:t> </a:t>
                      </a:r>
                      <a:r>
                        <a:rPr sz="1200" b="1" spc="-25" dirty="0">
                          <a:latin typeface="Arial"/>
                          <a:cs typeface="Arial"/>
                        </a:rPr>
                        <a:t>I</a:t>
                      </a:r>
                      <a:r>
                        <a:rPr sz="1200" b="1" spc="-15" dirty="0">
                          <a:latin typeface="Arial"/>
                          <a:cs typeface="Arial"/>
                        </a:rPr>
                        <a:t>nh</a:t>
                      </a:r>
                      <a:r>
                        <a:rPr sz="1200" b="1" dirty="0">
                          <a:latin typeface="Arial"/>
                          <a:cs typeface="Arial"/>
                        </a:rPr>
                        <a:t>i</a:t>
                      </a:r>
                      <a:r>
                        <a:rPr sz="1200" b="1" spc="10" dirty="0">
                          <a:latin typeface="Arial"/>
                          <a:cs typeface="Arial"/>
                        </a:rPr>
                        <a:t>b</a:t>
                      </a:r>
                      <a:r>
                        <a:rPr sz="1200" b="1" dirty="0">
                          <a:latin typeface="Arial"/>
                          <a:cs typeface="Arial"/>
                        </a:rPr>
                        <a:t>it</a:t>
                      </a:r>
                      <a:endParaRPr sz="1200">
                        <a:latin typeface="Arial"/>
                        <a:cs typeface="Arial"/>
                      </a:endParaRPr>
                    </a:p>
                  </a:txBody>
                  <a:tcPr marL="0" marR="0" marT="4445"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166370">
                        <a:lnSpc>
                          <a:spcPts val="1295"/>
                        </a:lnSpc>
                      </a:pPr>
                      <a:r>
                        <a:rPr sz="1200" b="1" spc="-5" dirty="0">
                          <a:latin typeface="Arial"/>
                          <a:cs typeface="Arial"/>
                        </a:rPr>
                        <a:t>Output</a:t>
                      </a:r>
                      <a:r>
                        <a:rPr sz="1200" b="1" spc="-10" dirty="0">
                          <a:latin typeface="Arial"/>
                          <a:cs typeface="Arial"/>
                        </a:rPr>
                        <a:t> </a:t>
                      </a:r>
                      <a:r>
                        <a:rPr sz="1200" b="1" dirty="0">
                          <a:latin typeface="Arial"/>
                          <a:cs typeface="Arial"/>
                        </a:rPr>
                        <a:t>data</a:t>
                      </a:r>
                      <a:r>
                        <a:rPr sz="1200" b="1" spc="-70" dirty="0">
                          <a:latin typeface="Arial"/>
                          <a:cs typeface="Arial"/>
                        </a:rPr>
                        <a:t> </a:t>
                      </a:r>
                      <a:r>
                        <a:rPr sz="1200" b="1" spc="-5" dirty="0">
                          <a:latin typeface="Arial"/>
                          <a:cs typeface="Arial"/>
                        </a:rPr>
                        <a:t>from</a:t>
                      </a:r>
                      <a:r>
                        <a:rPr sz="1200" b="1" spc="-45" dirty="0">
                          <a:latin typeface="Arial"/>
                          <a:cs typeface="Arial"/>
                        </a:rPr>
                        <a:t> </a:t>
                      </a:r>
                      <a:r>
                        <a:rPr sz="1200" b="1" spc="-30" dirty="0">
                          <a:latin typeface="Arial"/>
                          <a:cs typeface="Arial"/>
                        </a:rPr>
                        <a:t>RAM</a:t>
                      </a:r>
                      <a:endParaRPr sz="1200">
                        <a:latin typeface="Arial"/>
                        <a:cs typeface="Arial"/>
                      </a:endParaRPr>
                    </a:p>
                    <a:p>
                      <a:pPr marL="166370">
                        <a:lnSpc>
                          <a:spcPts val="1415"/>
                        </a:lnSpc>
                      </a:pPr>
                      <a:r>
                        <a:rPr sz="1200" b="1" spc="-5" dirty="0">
                          <a:latin typeface="Arial"/>
                          <a:cs typeface="Arial"/>
                        </a:rPr>
                        <a:t>High-impedence</a:t>
                      </a:r>
                      <a:endParaRPr sz="1200">
                        <a:latin typeface="Arial"/>
                        <a:cs typeface="Arial"/>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xmlns="" val="10004"/>
                  </a:ext>
                </a:extLst>
              </a:tr>
            </a:tbl>
          </a:graphicData>
        </a:graphic>
      </p:graphicFrame>
      <p:sp>
        <p:nvSpPr>
          <p:cNvPr id="19" name="object 19"/>
          <p:cNvSpPr txBox="1"/>
          <p:nvPr/>
        </p:nvSpPr>
        <p:spPr>
          <a:xfrm>
            <a:off x="1622805" y="5252059"/>
            <a:ext cx="951865" cy="440055"/>
          </a:xfrm>
          <a:prstGeom prst="rect">
            <a:avLst/>
          </a:prstGeom>
        </p:spPr>
        <p:txBody>
          <a:bodyPr vert="horz" wrap="square" lIns="0" tIns="36830" rIns="0" bIns="0" rtlCol="0">
            <a:spAutoFit/>
          </a:bodyPr>
          <a:lstStyle/>
          <a:p>
            <a:pPr marL="12700">
              <a:lnSpc>
                <a:spcPct val="100000"/>
              </a:lnSpc>
              <a:spcBef>
                <a:spcPts val="290"/>
              </a:spcBef>
            </a:pPr>
            <a:r>
              <a:rPr sz="1200" b="1" spc="-5" dirty="0">
                <a:latin typeface="Arial"/>
                <a:cs typeface="Arial"/>
              </a:rPr>
              <a:t>C</a:t>
            </a:r>
            <a:r>
              <a:rPr sz="1200" b="1" spc="-25" dirty="0">
                <a:latin typeface="Arial"/>
                <a:cs typeface="Arial"/>
              </a:rPr>
              <a:t>h</a:t>
            </a:r>
            <a:r>
              <a:rPr sz="1200" b="1" dirty="0">
                <a:latin typeface="Arial"/>
                <a:cs typeface="Arial"/>
              </a:rPr>
              <a:t>ip</a:t>
            </a:r>
            <a:r>
              <a:rPr sz="1200" b="1" spc="-35" dirty="0">
                <a:latin typeface="Arial"/>
                <a:cs typeface="Arial"/>
              </a:rPr>
              <a:t> </a:t>
            </a:r>
            <a:r>
              <a:rPr sz="1200" b="1" dirty="0">
                <a:latin typeface="Arial"/>
                <a:cs typeface="Arial"/>
              </a:rPr>
              <a:t>select</a:t>
            </a:r>
            <a:r>
              <a:rPr sz="1200" b="1" spc="-90" dirty="0">
                <a:latin typeface="Arial"/>
                <a:cs typeface="Arial"/>
              </a:rPr>
              <a:t> </a:t>
            </a:r>
            <a:r>
              <a:rPr sz="1200" b="1" spc="-5" dirty="0">
                <a:latin typeface="Arial"/>
                <a:cs typeface="Arial"/>
              </a:rPr>
              <a:t>1</a:t>
            </a:r>
            <a:endParaRPr sz="1200">
              <a:latin typeface="Arial"/>
              <a:cs typeface="Arial"/>
            </a:endParaRPr>
          </a:p>
          <a:p>
            <a:pPr marL="12700">
              <a:lnSpc>
                <a:spcPct val="100000"/>
              </a:lnSpc>
              <a:spcBef>
                <a:spcPts val="195"/>
              </a:spcBef>
            </a:pPr>
            <a:r>
              <a:rPr sz="1200" b="1" spc="-5" dirty="0">
                <a:latin typeface="Arial"/>
                <a:cs typeface="Arial"/>
              </a:rPr>
              <a:t>C</a:t>
            </a:r>
            <a:r>
              <a:rPr sz="1200" b="1" spc="-25" dirty="0">
                <a:latin typeface="Arial"/>
                <a:cs typeface="Arial"/>
              </a:rPr>
              <a:t>h</a:t>
            </a:r>
            <a:r>
              <a:rPr sz="1200" b="1" dirty="0">
                <a:latin typeface="Arial"/>
                <a:cs typeface="Arial"/>
              </a:rPr>
              <a:t>ip</a:t>
            </a:r>
            <a:r>
              <a:rPr sz="1200" b="1" spc="-35" dirty="0">
                <a:latin typeface="Arial"/>
                <a:cs typeface="Arial"/>
              </a:rPr>
              <a:t> </a:t>
            </a:r>
            <a:r>
              <a:rPr sz="1200" b="1" dirty="0">
                <a:latin typeface="Arial"/>
                <a:cs typeface="Arial"/>
              </a:rPr>
              <a:t>select</a:t>
            </a:r>
            <a:r>
              <a:rPr sz="1200" b="1" spc="-90" dirty="0">
                <a:latin typeface="Arial"/>
                <a:cs typeface="Arial"/>
              </a:rPr>
              <a:t> </a:t>
            </a:r>
            <a:r>
              <a:rPr sz="1200" b="1" spc="-5" dirty="0">
                <a:latin typeface="Arial"/>
                <a:cs typeface="Arial"/>
              </a:rPr>
              <a:t>2</a:t>
            </a:r>
            <a:endParaRPr sz="1200">
              <a:latin typeface="Arial"/>
              <a:cs typeface="Arial"/>
            </a:endParaRPr>
          </a:p>
        </p:txBody>
      </p:sp>
      <p:sp>
        <p:nvSpPr>
          <p:cNvPr id="20" name="object 20"/>
          <p:cNvSpPr/>
          <p:nvPr/>
        </p:nvSpPr>
        <p:spPr>
          <a:xfrm>
            <a:off x="2606039" y="6205728"/>
            <a:ext cx="332105" cy="0"/>
          </a:xfrm>
          <a:custGeom>
            <a:avLst/>
            <a:gdLst/>
            <a:ahLst/>
            <a:cxnLst/>
            <a:rect l="l" t="t" r="r" b="b"/>
            <a:pathLst>
              <a:path w="332105">
                <a:moveTo>
                  <a:pt x="0" y="0"/>
                </a:moveTo>
                <a:lnTo>
                  <a:pt x="331851" y="0"/>
                </a:lnTo>
              </a:path>
            </a:pathLst>
          </a:custGeom>
          <a:ln w="24384">
            <a:solidFill>
              <a:srgbClr val="000000"/>
            </a:solidFill>
          </a:ln>
        </p:spPr>
        <p:txBody>
          <a:bodyPr wrap="square" lIns="0" tIns="0" rIns="0" bIns="0" rtlCol="0"/>
          <a:lstStyle/>
          <a:p>
            <a:endParaRPr/>
          </a:p>
        </p:txBody>
      </p:sp>
      <p:sp>
        <p:nvSpPr>
          <p:cNvPr id="21" name="object 21"/>
          <p:cNvSpPr txBox="1"/>
          <p:nvPr/>
        </p:nvSpPr>
        <p:spPr>
          <a:xfrm>
            <a:off x="1622805" y="6088176"/>
            <a:ext cx="974090" cy="208915"/>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9</a:t>
            </a:r>
            <a:r>
              <a:rPr sz="1200" b="1" spc="5" dirty="0">
                <a:latin typeface="Arial"/>
                <a:cs typeface="Arial"/>
              </a:rPr>
              <a:t>-b</a:t>
            </a:r>
            <a:r>
              <a:rPr sz="1200" b="1" dirty="0">
                <a:latin typeface="Arial"/>
                <a:cs typeface="Arial"/>
              </a:rPr>
              <a:t>it</a:t>
            </a:r>
            <a:r>
              <a:rPr sz="1200" b="1" spc="-60" dirty="0">
                <a:latin typeface="Arial"/>
                <a:cs typeface="Arial"/>
              </a:rPr>
              <a:t> </a:t>
            </a:r>
            <a:r>
              <a:rPr sz="1200" b="1" dirty="0">
                <a:latin typeface="Arial"/>
                <a:cs typeface="Arial"/>
              </a:rPr>
              <a:t>a</a:t>
            </a:r>
            <a:r>
              <a:rPr sz="1200" b="1" spc="10" dirty="0">
                <a:latin typeface="Arial"/>
                <a:cs typeface="Arial"/>
              </a:rPr>
              <a:t>dd</a:t>
            </a:r>
            <a:r>
              <a:rPr sz="1200" b="1" spc="-10" dirty="0">
                <a:latin typeface="Arial"/>
                <a:cs typeface="Arial"/>
              </a:rPr>
              <a:t>r</a:t>
            </a:r>
            <a:r>
              <a:rPr sz="1200" b="1" dirty="0">
                <a:latin typeface="Arial"/>
                <a:cs typeface="Arial"/>
              </a:rPr>
              <a:t>ess</a:t>
            </a:r>
            <a:endParaRPr sz="1200">
              <a:latin typeface="Arial"/>
              <a:cs typeface="Arial"/>
            </a:endParaRPr>
          </a:p>
        </p:txBody>
      </p:sp>
      <p:sp>
        <p:nvSpPr>
          <p:cNvPr id="22" name="object 22"/>
          <p:cNvSpPr txBox="1"/>
          <p:nvPr/>
        </p:nvSpPr>
        <p:spPr>
          <a:xfrm>
            <a:off x="3027552" y="5227361"/>
            <a:ext cx="308610" cy="433705"/>
          </a:xfrm>
          <a:prstGeom prst="rect">
            <a:avLst/>
          </a:prstGeom>
        </p:spPr>
        <p:txBody>
          <a:bodyPr vert="horz" wrap="square" lIns="0" tIns="33655" rIns="0" bIns="0" rtlCol="0">
            <a:spAutoFit/>
          </a:bodyPr>
          <a:lstStyle/>
          <a:p>
            <a:pPr>
              <a:lnSpc>
                <a:spcPct val="100000"/>
              </a:lnSpc>
              <a:spcBef>
                <a:spcPts val="265"/>
              </a:spcBef>
            </a:pPr>
            <a:r>
              <a:rPr sz="1200" b="1" spc="-5" dirty="0">
                <a:latin typeface="Arial"/>
                <a:cs typeface="Arial"/>
              </a:rPr>
              <a:t>C</a:t>
            </a:r>
            <a:r>
              <a:rPr sz="1200" b="1" spc="-20" dirty="0">
                <a:latin typeface="Arial"/>
                <a:cs typeface="Arial"/>
              </a:rPr>
              <a:t>S</a:t>
            </a:r>
            <a:r>
              <a:rPr sz="1200" b="1" spc="-5" dirty="0">
                <a:latin typeface="Arial"/>
                <a:cs typeface="Arial"/>
              </a:rPr>
              <a:t>1</a:t>
            </a:r>
            <a:endParaRPr sz="1200">
              <a:latin typeface="Arial"/>
              <a:cs typeface="Arial"/>
            </a:endParaRPr>
          </a:p>
          <a:p>
            <a:pPr>
              <a:lnSpc>
                <a:spcPct val="100000"/>
              </a:lnSpc>
              <a:spcBef>
                <a:spcPts val="170"/>
              </a:spcBef>
            </a:pPr>
            <a:r>
              <a:rPr sz="1200" b="1" spc="-5" dirty="0">
                <a:latin typeface="Arial"/>
                <a:cs typeface="Arial"/>
              </a:rPr>
              <a:t>C</a:t>
            </a:r>
            <a:r>
              <a:rPr sz="1200" b="1" spc="-10" dirty="0">
                <a:latin typeface="Arial"/>
                <a:cs typeface="Arial"/>
              </a:rPr>
              <a:t>S</a:t>
            </a:r>
            <a:r>
              <a:rPr sz="1200" b="1" dirty="0">
                <a:latin typeface="Arial"/>
                <a:cs typeface="Arial"/>
              </a:rPr>
              <a:t>2</a:t>
            </a:r>
            <a:endParaRPr sz="1200">
              <a:latin typeface="Arial"/>
              <a:cs typeface="Arial"/>
            </a:endParaRPr>
          </a:p>
        </p:txBody>
      </p:sp>
      <p:sp>
        <p:nvSpPr>
          <p:cNvPr id="23" name="object 23"/>
          <p:cNvSpPr txBox="1"/>
          <p:nvPr/>
        </p:nvSpPr>
        <p:spPr>
          <a:xfrm>
            <a:off x="3040126" y="6100978"/>
            <a:ext cx="347980" cy="208915"/>
          </a:xfrm>
          <a:prstGeom prst="rect">
            <a:avLst/>
          </a:prstGeom>
        </p:spPr>
        <p:txBody>
          <a:bodyPr vert="horz" wrap="square" lIns="0" tIns="12700" rIns="0" bIns="0" rtlCol="0">
            <a:spAutoFit/>
          </a:bodyPr>
          <a:lstStyle/>
          <a:p>
            <a:pPr>
              <a:lnSpc>
                <a:spcPct val="100000"/>
              </a:lnSpc>
              <a:spcBef>
                <a:spcPts val="100"/>
              </a:spcBef>
            </a:pPr>
            <a:r>
              <a:rPr sz="1200" b="1" spc="-55" dirty="0">
                <a:latin typeface="Arial"/>
                <a:cs typeface="Arial"/>
              </a:rPr>
              <a:t>A</a:t>
            </a:r>
            <a:r>
              <a:rPr sz="1200" b="1" dirty="0">
                <a:latin typeface="Arial"/>
                <a:cs typeface="Arial"/>
              </a:rPr>
              <a:t>D</a:t>
            </a:r>
            <a:r>
              <a:rPr sz="1200" b="1" spc="-50" dirty="0">
                <a:latin typeface="Arial"/>
                <a:cs typeface="Arial"/>
              </a:rPr>
              <a:t> </a:t>
            </a:r>
            <a:r>
              <a:rPr sz="1200" b="1" dirty="0">
                <a:latin typeface="Arial"/>
                <a:cs typeface="Arial"/>
              </a:rPr>
              <a:t>9</a:t>
            </a:r>
            <a:endParaRPr sz="1200">
              <a:latin typeface="Arial"/>
              <a:cs typeface="Arial"/>
            </a:endParaRPr>
          </a:p>
        </p:txBody>
      </p:sp>
      <p:sp>
        <p:nvSpPr>
          <p:cNvPr id="24" name="object 24"/>
          <p:cNvSpPr txBox="1"/>
          <p:nvPr/>
        </p:nvSpPr>
        <p:spPr>
          <a:xfrm>
            <a:off x="3618229" y="5622747"/>
            <a:ext cx="1339850" cy="373380"/>
          </a:xfrm>
          <a:prstGeom prst="rect">
            <a:avLst/>
          </a:prstGeom>
        </p:spPr>
        <p:txBody>
          <a:bodyPr vert="horz" wrap="square" lIns="0" tIns="12700" rIns="0" bIns="0" rtlCol="0">
            <a:spAutoFit/>
          </a:bodyPr>
          <a:lstStyle/>
          <a:p>
            <a:pPr>
              <a:lnSpc>
                <a:spcPts val="1370"/>
              </a:lnSpc>
              <a:spcBef>
                <a:spcPts val="100"/>
              </a:spcBef>
              <a:tabLst>
                <a:tab pos="727075" algn="l"/>
                <a:tab pos="1326515" algn="l"/>
              </a:tabLst>
            </a:pPr>
            <a:r>
              <a:rPr sz="1200" b="1" spc="-5" dirty="0">
                <a:latin typeface="Arial"/>
                <a:cs typeface="Arial"/>
              </a:rPr>
              <a:t>512</a:t>
            </a:r>
            <a:r>
              <a:rPr sz="1200" b="1" spc="-90" dirty="0">
                <a:latin typeface="Arial"/>
                <a:cs typeface="Arial"/>
              </a:rPr>
              <a:t> </a:t>
            </a:r>
            <a:r>
              <a:rPr sz="1200" b="1" spc="-5" dirty="0">
                <a:latin typeface="Arial"/>
                <a:cs typeface="Arial"/>
              </a:rPr>
              <a:t>x</a:t>
            </a:r>
            <a:r>
              <a:rPr sz="1200" b="1" spc="-65" dirty="0">
                <a:latin typeface="Arial"/>
                <a:cs typeface="Arial"/>
              </a:rPr>
              <a:t> </a:t>
            </a:r>
            <a:r>
              <a:rPr sz="1200" b="1" spc="-5" dirty="0">
                <a:latin typeface="Arial"/>
                <a:cs typeface="Arial"/>
              </a:rPr>
              <a:t>8</a:t>
            </a:r>
            <a:r>
              <a:rPr sz="1200" b="1" dirty="0">
                <a:latin typeface="Arial"/>
                <a:cs typeface="Arial"/>
              </a:rPr>
              <a:t>	</a:t>
            </a:r>
            <a:r>
              <a:rPr sz="1200" b="1" u="heavy" dirty="0">
                <a:uFill>
                  <a:solidFill>
                    <a:srgbClr val="000000"/>
                  </a:solidFill>
                </a:uFill>
                <a:latin typeface="Arial"/>
                <a:cs typeface="Arial"/>
              </a:rPr>
              <a:t> 	</a:t>
            </a:r>
            <a:endParaRPr sz="1200">
              <a:latin typeface="Arial"/>
              <a:cs typeface="Arial"/>
            </a:endParaRPr>
          </a:p>
          <a:p>
            <a:pPr marL="88265">
              <a:lnSpc>
                <a:spcPts val="1370"/>
              </a:lnSpc>
            </a:pPr>
            <a:r>
              <a:rPr sz="1200" b="1" dirty="0">
                <a:latin typeface="Arial"/>
                <a:cs typeface="Arial"/>
              </a:rPr>
              <a:t>ROM</a:t>
            </a:r>
            <a:endParaRPr sz="1200">
              <a:latin typeface="Arial"/>
              <a:cs typeface="Arial"/>
            </a:endParaRPr>
          </a:p>
        </p:txBody>
      </p:sp>
      <p:grpSp>
        <p:nvGrpSpPr>
          <p:cNvPr id="25" name="object 25"/>
          <p:cNvGrpSpPr/>
          <p:nvPr/>
        </p:nvGrpSpPr>
        <p:grpSpPr>
          <a:xfrm>
            <a:off x="2904744" y="5187696"/>
            <a:ext cx="2072639" cy="1225550"/>
            <a:chOff x="2904744" y="5187696"/>
            <a:chExt cx="2072639" cy="1225550"/>
          </a:xfrm>
        </p:grpSpPr>
        <p:sp>
          <p:nvSpPr>
            <p:cNvPr id="26" name="object 26"/>
            <p:cNvSpPr/>
            <p:nvPr/>
          </p:nvSpPr>
          <p:spPr>
            <a:xfrm>
              <a:off x="2916936" y="5199888"/>
              <a:ext cx="1411605" cy="1201420"/>
            </a:xfrm>
            <a:custGeom>
              <a:avLst/>
              <a:gdLst/>
              <a:ahLst/>
              <a:cxnLst/>
              <a:rect l="l" t="t" r="r" b="b"/>
              <a:pathLst>
                <a:path w="1411604" h="1201420">
                  <a:moveTo>
                    <a:pt x="0" y="1200912"/>
                  </a:moveTo>
                  <a:lnTo>
                    <a:pt x="1411224" y="1200912"/>
                  </a:lnTo>
                  <a:lnTo>
                    <a:pt x="1411224" y="0"/>
                  </a:lnTo>
                  <a:lnTo>
                    <a:pt x="0" y="0"/>
                  </a:lnTo>
                  <a:lnTo>
                    <a:pt x="0" y="1200912"/>
                  </a:lnTo>
                  <a:close/>
                </a:path>
              </a:pathLst>
            </a:custGeom>
            <a:ln w="24384">
              <a:solidFill>
                <a:srgbClr val="000000"/>
              </a:solidFill>
            </a:ln>
          </p:spPr>
          <p:txBody>
            <a:bodyPr wrap="square" lIns="0" tIns="0" rIns="0" bIns="0" rtlCol="0"/>
            <a:lstStyle/>
            <a:p>
              <a:endParaRPr/>
            </a:p>
          </p:txBody>
        </p:sp>
        <p:pic>
          <p:nvPicPr>
            <p:cNvPr id="27" name="object 27"/>
            <p:cNvPicPr/>
            <p:nvPr/>
          </p:nvPicPr>
          <p:blipFill>
            <a:blip r:embed="rId4" cstate="print"/>
            <a:stretch>
              <a:fillRect/>
            </a:stretch>
          </p:blipFill>
          <p:spPr>
            <a:xfrm>
              <a:off x="4858511" y="5745480"/>
              <a:ext cx="118872" cy="91440"/>
            </a:xfrm>
            <a:prstGeom prst="rect">
              <a:avLst/>
            </a:prstGeom>
          </p:spPr>
        </p:pic>
        <p:sp>
          <p:nvSpPr>
            <p:cNvPr id="28" name="object 28"/>
            <p:cNvSpPr/>
            <p:nvPr/>
          </p:nvSpPr>
          <p:spPr>
            <a:xfrm>
              <a:off x="3023616" y="5492496"/>
              <a:ext cx="295910" cy="0"/>
            </a:xfrm>
            <a:custGeom>
              <a:avLst/>
              <a:gdLst/>
              <a:ahLst/>
              <a:cxnLst/>
              <a:rect l="l" t="t" r="r" b="b"/>
              <a:pathLst>
                <a:path w="295910">
                  <a:moveTo>
                    <a:pt x="0" y="0"/>
                  </a:moveTo>
                  <a:lnTo>
                    <a:pt x="295656" y="0"/>
                  </a:lnTo>
                </a:path>
              </a:pathLst>
            </a:custGeom>
            <a:ln w="24384">
              <a:solidFill>
                <a:srgbClr val="000000"/>
              </a:solidFill>
            </a:ln>
          </p:spPr>
          <p:txBody>
            <a:bodyPr wrap="square" lIns="0" tIns="0" rIns="0" bIns="0" rtlCol="0"/>
            <a:lstStyle/>
            <a:p>
              <a:endParaRPr/>
            </a:p>
          </p:txBody>
        </p:sp>
      </p:grpSp>
      <p:sp>
        <p:nvSpPr>
          <p:cNvPr id="29" name="object 29"/>
          <p:cNvSpPr txBox="1"/>
          <p:nvPr/>
        </p:nvSpPr>
        <p:spPr>
          <a:xfrm>
            <a:off x="5047234" y="5670905"/>
            <a:ext cx="100393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8</a:t>
            </a:r>
            <a:r>
              <a:rPr sz="1200" b="1" spc="5" dirty="0">
                <a:latin typeface="Arial"/>
                <a:cs typeface="Arial"/>
              </a:rPr>
              <a:t>-b</a:t>
            </a:r>
            <a:r>
              <a:rPr sz="1200" b="1" dirty="0">
                <a:latin typeface="Arial"/>
                <a:cs typeface="Arial"/>
              </a:rPr>
              <a:t>it</a:t>
            </a:r>
            <a:r>
              <a:rPr sz="1200" b="1" spc="-55" dirty="0">
                <a:latin typeface="Arial"/>
                <a:cs typeface="Arial"/>
              </a:rPr>
              <a:t> </a:t>
            </a:r>
            <a:r>
              <a:rPr sz="1200" b="1" spc="5" dirty="0">
                <a:latin typeface="Arial"/>
                <a:cs typeface="Arial"/>
              </a:rPr>
              <a:t>d</a:t>
            </a:r>
            <a:r>
              <a:rPr sz="1200" b="1" spc="-5" dirty="0">
                <a:latin typeface="Arial"/>
                <a:cs typeface="Arial"/>
              </a:rPr>
              <a:t>a</a:t>
            </a:r>
            <a:r>
              <a:rPr sz="1200" b="1" spc="5" dirty="0">
                <a:latin typeface="Arial"/>
                <a:cs typeface="Arial"/>
              </a:rPr>
              <a:t>t</a:t>
            </a:r>
            <a:r>
              <a:rPr sz="1200" b="1" spc="-5" dirty="0">
                <a:latin typeface="Arial"/>
                <a:cs typeface="Arial"/>
              </a:rPr>
              <a:t>a</a:t>
            </a:r>
            <a:r>
              <a:rPr sz="1200" b="1" spc="-85" dirty="0">
                <a:latin typeface="Arial"/>
                <a:cs typeface="Arial"/>
              </a:rPr>
              <a:t> </a:t>
            </a:r>
            <a:r>
              <a:rPr sz="1200" b="1" spc="5" dirty="0">
                <a:latin typeface="Arial"/>
                <a:cs typeface="Arial"/>
              </a:rPr>
              <a:t>b</a:t>
            </a:r>
            <a:r>
              <a:rPr sz="1200" b="1" spc="-15" dirty="0">
                <a:latin typeface="Arial"/>
                <a:cs typeface="Arial"/>
              </a:rPr>
              <a:t>u</a:t>
            </a:r>
            <a:r>
              <a:rPr sz="1200" b="1" spc="-5" dirty="0">
                <a:latin typeface="Arial"/>
                <a:cs typeface="Arial"/>
              </a:rPr>
              <a:t>s</a:t>
            </a:r>
            <a:endParaRPr sz="1200">
              <a:latin typeface="Arial"/>
              <a:cs typeface="Arial"/>
            </a:endParaRPr>
          </a:p>
        </p:txBody>
      </p:sp>
      <p:sp>
        <p:nvSpPr>
          <p:cNvPr id="30" name="object 30"/>
          <p:cNvSpPr txBox="1"/>
          <p:nvPr/>
        </p:nvSpPr>
        <p:spPr>
          <a:xfrm>
            <a:off x="7907781" y="1270"/>
            <a:ext cx="114808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ain</a:t>
            </a:r>
            <a:r>
              <a:rPr sz="1400" b="1" i="1" spc="-95"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
        <p:nvSpPr>
          <p:cNvPr id="31" name="object 31"/>
          <p:cNvSpPr txBox="1"/>
          <p:nvPr/>
        </p:nvSpPr>
        <p:spPr>
          <a:xfrm>
            <a:off x="6344158" y="891286"/>
            <a:ext cx="1440815" cy="658495"/>
          </a:xfrm>
          <a:prstGeom prst="rect">
            <a:avLst/>
          </a:prstGeom>
        </p:spPr>
        <p:txBody>
          <a:bodyPr vert="horz" wrap="square" lIns="0" tIns="11430" rIns="0" bIns="0" rtlCol="0">
            <a:spAutoFit/>
          </a:bodyPr>
          <a:lstStyle/>
          <a:p>
            <a:pPr marL="12700">
              <a:lnSpc>
                <a:spcPct val="100000"/>
              </a:lnSpc>
              <a:spcBef>
                <a:spcPts val="90"/>
              </a:spcBef>
            </a:pPr>
            <a:r>
              <a:rPr sz="1400" b="1" spc="-135" dirty="0">
                <a:latin typeface="Arial"/>
                <a:cs typeface="Arial"/>
              </a:rPr>
              <a:t>T</a:t>
            </a:r>
            <a:r>
              <a:rPr sz="1400" b="1" spc="-85" dirty="0">
                <a:latin typeface="Arial"/>
                <a:cs typeface="Arial"/>
              </a:rPr>
              <a:t>y</a:t>
            </a:r>
            <a:r>
              <a:rPr sz="1400" b="1" spc="-40" dirty="0">
                <a:latin typeface="Arial"/>
                <a:cs typeface="Arial"/>
              </a:rPr>
              <a:t>p</a:t>
            </a:r>
            <a:r>
              <a:rPr sz="1400" b="1" spc="-35" dirty="0">
                <a:latin typeface="Arial"/>
                <a:cs typeface="Arial"/>
              </a:rPr>
              <a:t>e</a:t>
            </a:r>
            <a:r>
              <a:rPr sz="1400" b="1" spc="-5" dirty="0">
                <a:latin typeface="Arial"/>
                <a:cs typeface="Arial"/>
              </a:rPr>
              <a:t>s</a:t>
            </a:r>
            <a:r>
              <a:rPr sz="1400" b="1" spc="-20" dirty="0">
                <a:latin typeface="Arial"/>
                <a:cs typeface="Arial"/>
              </a:rPr>
              <a:t> o</a:t>
            </a:r>
            <a:r>
              <a:rPr sz="1400" b="1" spc="-5" dirty="0">
                <a:latin typeface="Arial"/>
                <a:cs typeface="Arial"/>
              </a:rPr>
              <a:t>f</a:t>
            </a:r>
            <a:r>
              <a:rPr sz="1400" b="1" spc="-40" dirty="0">
                <a:latin typeface="Arial"/>
                <a:cs typeface="Arial"/>
              </a:rPr>
              <a:t> </a:t>
            </a:r>
            <a:r>
              <a:rPr sz="1400" b="1" spc="5" dirty="0">
                <a:latin typeface="Arial"/>
                <a:cs typeface="Arial"/>
              </a:rPr>
              <a:t>M</a:t>
            </a:r>
            <a:r>
              <a:rPr sz="1400" b="1" spc="-15" dirty="0">
                <a:latin typeface="Arial"/>
                <a:cs typeface="Arial"/>
              </a:rPr>
              <a:t>e</a:t>
            </a:r>
            <a:r>
              <a:rPr sz="1400" b="1" spc="-5" dirty="0">
                <a:latin typeface="Arial"/>
                <a:cs typeface="Arial"/>
              </a:rPr>
              <a:t>m</a:t>
            </a:r>
            <a:r>
              <a:rPr sz="1400" b="1" spc="-20" dirty="0">
                <a:latin typeface="Arial"/>
                <a:cs typeface="Arial"/>
              </a:rPr>
              <a:t>o</a:t>
            </a:r>
            <a:r>
              <a:rPr sz="1400" b="1" dirty="0">
                <a:latin typeface="Arial"/>
                <a:cs typeface="Arial"/>
              </a:rPr>
              <a:t>r</a:t>
            </a:r>
            <a:r>
              <a:rPr sz="1400" b="1" spc="-5" dirty="0">
                <a:latin typeface="Arial"/>
                <a:cs typeface="Arial"/>
              </a:rPr>
              <a:t>y</a:t>
            </a:r>
            <a:endParaRPr sz="1400">
              <a:latin typeface="Arial"/>
              <a:cs typeface="Arial"/>
            </a:endParaRPr>
          </a:p>
          <a:p>
            <a:pPr marL="186690" indent="-174625">
              <a:lnSpc>
                <a:spcPts val="1645"/>
              </a:lnSpc>
              <a:spcBef>
                <a:spcPts val="25"/>
              </a:spcBef>
              <a:buFont typeface="Arial MT"/>
              <a:buChar char="•"/>
              <a:tabLst>
                <a:tab pos="187325" algn="l"/>
              </a:tabLst>
            </a:pPr>
            <a:r>
              <a:rPr sz="1400" b="1" spc="-10" dirty="0">
                <a:latin typeface="Arial"/>
                <a:cs typeface="Arial"/>
              </a:rPr>
              <a:t>Static</a:t>
            </a:r>
            <a:endParaRPr sz="1400">
              <a:latin typeface="Arial"/>
              <a:cs typeface="Arial"/>
            </a:endParaRPr>
          </a:p>
          <a:p>
            <a:pPr marL="186690" indent="-174625">
              <a:lnSpc>
                <a:spcPts val="1645"/>
              </a:lnSpc>
              <a:buFont typeface="Arial MT"/>
              <a:buChar char="•"/>
              <a:tabLst>
                <a:tab pos="187325" algn="l"/>
              </a:tabLst>
            </a:pPr>
            <a:r>
              <a:rPr sz="1400" b="1" spc="-15" dirty="0">
                <a:latin typeface="Arial"/>
                <a:cs typeface="Arial"/>
              </a:rPr>
              <a:t>Dynamic</a:t>
            </a:r>
            <a:endParaRPr sz="1400">
              <a:latin typeface="Arial"/>
              <a:cs typeface="Arial"/>
            </a:endParaRPr>
          </a:p>
        </p:txBody>
      </p:sp>
      <p:sp>
        <p:nvSpPr>
          <p:cNvPr id="32" name="object 32"/>
          <p:cNvSpPr txBox="1"/>
          <p:nvPr/>
        </p:nvSpPr>
        <p:spPr>
          <a:xfrm>
            <a:off x="6503289" y="5055489"/>
            <a:ext cx="1800860" cy="649605"/>
          </a:xfrm>
          <a:prstGeom prst="rect">
            <a:avLst/>
          </a:prstGeom>
        </p:spPr>
        <p:txBody>
          <a:bodyPr vert="horz" wrap="square" lIns="0" tIns="11430" rIns="0" bIns="0" rtlCol="0">
            <a:spAutoFit/>
          </a:bodyPr>
          <a:lstStyle/>
          <a:p>
            <a:pPr marL="12700">
              <a:lnSpc>
                <a:spcPts val="1610"/>
              </a:lnSpc>
              <a:spcBef>
                <a:spcPts val="90"/>
              </a:spcBef>
            </a:pPr>
            <a:r>
              <a:rPr sz="1400" b="1" spc="-10" dirty="0">
                <a:latin typeface="Arial"/>
                <a:cs typeface="Arial"/>
              </a:rPr>
              <a:t>Uses</a:t>
            </a:r>
            <a:r>
              <a:rPr sz="1400" b="1" spc="-85" dirty="0">
                <a:latin typeface="Arial"/>
                <a:cs typeface="Arial"/>
              </a:rPr>
              <a:t> </a:t>
            </a:r>
            <a:r>
              <a:rPr sz="1400" b="1" spc="-15" dirty="0">
                <a:latin typeface="Arial"/>
                <a:cs typeface="Arial"/>
              </a:rPr>
              <a:t>of</a:t>
            </a:r>
            <a:r>
              <a:rPr sz="1400" b="1" spc="-55" dirty="0">
                <a:latin typeface="Arial"/>
                <a:cs typeface="Arial"/>
              </a:rPr>
              <a:t> </a:t>
            </a:r>
            <a:r>
              <a:rPr sz="1400" b="1" spc="-10" dirty="0">
                <a:latin typeface="Arial"/>
                <a:cs typeface="Arial"/>
              </a:rPr>
              <a:t>ROM</a:t>
            </a:r>
            <a:endParaRPr sz="1400">
              <a:latin typeface="Arial"/>
              <a:cs typeface="Arial"/>
            </a:endParaRPr>
          </a:p>
          <a:p>
            <a:pPr marL="299085" indent="-287020">
              <a:lnSpc>
                <a:spcPts val="1610"/>
              </a:lnSpc>
              <a:buFont typeface="Arial MT"/>
              <a:buChar char="•"/>
              <a:tabLst>
                <a:tab pos="299085" algn="l"/>
                <a:tab pos="299720" algn="l"/>
              </a:tabLst>
            </a:pPr>
            <a:r>
              <a:rPr sz="1400" b="1" spc="-15" dirty="0">
                <a:latin typeface="Arial"/>
                <a:cs typeface="Arial"/>
              </a:rPr>
              <a:t>Bootstrap</a:t>
            </a:r>
            <a:r>
              <a:rPr sz="1400" b="1" spc="-85" dirty="0">
                <a:latin typeface="Arial"/>
                <a:cs typeface="Arial"/>
              </a:rPr>
              <a:t> </a:t>
            </a:r>
            <a:r>
              <a:rPr sz="1400" b="1" spc="-20" dirty="0">
                <a:latin typeface="Arial"/>
                <a:cs typeface="Arial"/>
              </a:rPr>
              <a:t>Loader</a:t>
            </a:r>
            <a:endParaRPr sz="1400">
              <a:latin typeface="Arial"/>
              <a:cs typeface="Arial"/>
            </a:endParaRPr>
          </a:p>
          <a:p>
            <a:pPr marL="299085" indent="-287020">
              <a:lnSpc>
                <a:spcPct val="100000"/>
              </a:lnSpc>
              <a:spcBef>
                <a:spcPts val="25"/>
              </a:spcBef>
              <a:buFont typeface="Arial MT"/>
              <a:buChar char="•"/>
              <a:tabLst>
                <a:tab pos="299085" algn="l"/>
                <a:tab pos="299720" algn="l"/>
              </a:tabLst>
            </a:pPr>
            <a:r>
              <a:rPr sz="1400" b="1" spc="-10" dirty="0">
                <a:latin typeface="Arial"/>
                <a:cs typeface="Arial"/>
              </a:rPr>
              <a:t>C</a:t>
            </a:r>
            <a:r>
              <a:rPr sz="1400" b="1" spc="-15" dirty="0">
                <a:latin typeface="Arial"/>
                <a:cs typeface="Arial"/>
              </a:rPr>
              <a:t>o</a:t>
            </a:r>
            <a:r>
              <a:rPr sz="1400" b="1" spc="-5" dirty="0">
                <a:latin typeface="Arial"/>
                <a:cs typeface="Arial"/>
              </a:rPr>
              <a:t>m</a:t>
            </a:r>
            <a:r>
              <a:rPr sz="1400" b="1" spc="-20" dirty="0">
                <a:latin typeface="Arial"/>
                <a:cs typeface="Arial"/>
              </a:rPr>
              <a:t>pu</a:t>
            </a:r>
            <a:r>
              <a:rPr sz="1400" b="1" spc="-15" dirty="0">
                <a:latin typeface="Arial"/>
                <a:cs typeface="Arial"/>
              </a:rPr>
              <a:t>te</a:t>
            </a:r>
            <a:r>
              <a:rPr sz="1400" b="1" spc="-5" dirty="0">
                <a:latin typeface="Arial"/>
                <a:cs typeface="Arial"/>
              </a:rPr>
              <a:t>r</a:t>
            </a:r>
            <a:r>
              <a:rPr sz="1400" b="1" spc="-65" dirty="0">
                <a:latin typeface="Arial"/>
                <a:cs typeface="Arial"/>
              </a:rPr>
              <a:t> </a:t>
            </a:r>
            <a:r>
              <a:rPr sz="1400" b="1" spc="-5" dirty="0">
                <a:latin typeface="Arial"/>
                <a:cs typeface="Arial"/>
              </a:rPr>
              <a:t>S</a:t>
            </a:r>
            <a:r>
              <a:rPr sz="1400" b="1" spc="-15" dirty="0">
                <a:latin typeface="Arial"/>
                <a:cs typeface="Arial"/>
              </a:rPr>
              <a:t>ta</a:t>
            </a:r>
            <a:r>
              <a:rPr sz="1400" b="1" dirty="0">
                <a:latin typeface="Arial"/>
                <a:cs typeface="Arial"/>
              </a:rPr>
              <a:t>r</a:t>
            </a:r>
            <a:r>
              <a:rPr sz="1400" b="1" spc="-15" dirty="0">
                <a:latin typeface="Arial"/>
                <a:cs typeface="Arial"/>
              </a:rPr>
              <a:t>t</a:t>
            </a:r>
            <a:r>
              <a:rPr sz="1400" b="1" spc="-20" dirty="0">
                <a:latin typeface="Arial"/>
                <a:cs typeface="Arial"/>
              </a:rPr>
              <a:t>u</a:t>
            </a:r>
            <a:r>
              <a:rPr sz="1400" b="1" spc="-5" dirty="0">
                <a:latin typeface="Arial"/>
                <a:cs typeface="Arial"/>
              </a:rPr>
              <a:t>p</a:t>
            </a:r>
            <a:endParaRPr sz="14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6"/>
            <a:ext cx="8501122" cy="3693319"/>
          </a:xfrm>
          <a:prstGeom prst="rect">
            <a:avLst/>
          </a:prstGeom>
        </p:spPr>
        <p:txBody>
          <a:bodyPr wrap="square">
            <a:spAutoFit/>
          </a:bodyPr>
          <a:lstStyle/>
          <a:p>
            <a:pPr algn="just"/>
            <a:r>
              <a:rPr lang="en-US" dirty="0" smtClean="0">
                <a:latin typeface="Times New Roman" pitchFamily="18" charset="0"/>
                <a:cs typeface="Times New Roman" pitchFamily="18" charset="0"/>
              </a:rPr>
              <a:t>Q3. A ROM chip of 1024*8 has four select inputs and operates from a 5 volt power supply. How many pins are needed for the IC package ? Draw a block diagram and label all input and output terminals in the ROM.</a:t>
            </a:r>
          </a:p>
          <a:p>
            <a:pPr algn="just"/>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Size of ROM Chip = 1024 x 8 </a:t>
            </a:r>
          </a:p>
          <a:p>
            <a:r>
              <a:rPr lang="en-US" dirty="0" smtClean="0">
                <a:latin typeface="Times New Roman" pitchFamily="18" charset="0"/>
                <a:cs typeface="Times New Roman" pitchFamily="18" charset="0"/>
              </a:rPr>
              <a:t>Number of input = 10 pin [2</a:t>
            </a:r>
            <a:r>
              <a:rPr lang="en-US" baseline="30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 = 1024]</a:t>
            </a:r>
          </a:p>
          <a:p>
            <a:r>
              <a:rPr lang="en-US" dirty="0" smtClean="0">
                <a:latin typeface="Times New Roman" pitchFamily="18" charset="0"/>
                <a:cs typeface="Times New Roman" pitchFamily="18" charset="0"/>
              </a:rPr>
              <a:t>Number of output = 8 pin </a:t>
            </a:r>
          </a:p>
          <a:p>
            <a:r>
              <a:rPr lang="en-US" dirty="0" smtClean="0">
                <a:latin typeface="Times New Roman" pitchFamily="18" charset="0"/>
                <a:cs typeface="Times New Roman" pitchFamily="18" charset="0"/>
              </a:rPr>
              <a:t>Number of chip select = 4 pin </a:t>
            </a:r>
          </a:p>
          <a:p>
            <a:r>
              <a:rPr lang="en-US" dirty="0" smtClean="0">
                <a:latin typeface="Times New Roman" pitchFamily="18" charset="0"/>
                <a:cs typeface="Times New Roman" pitchFamily="18" charset="0"/>
              </a:rPr>
              <a:t>Power = 2 pin </a:t>
            </a:r>
          </a:p>
          <a:p>
            <a:r>
              <a:rPr lang="en-US" dirty="0" smtClean="0">
                <a:latin typeface="Times New Roman" pitchFamily="18" charset="0"/>
                <a:cs typeface="Times New Roman" pitchFamily="18" charset="0"/>
              </a:rPr>
              <a:t>Total 24 pins are required. </a:t>
            </a:r>
          </a:p>
          <a:p>
            <a:endParaRPr lang="en-IN"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1026" name="Picture 2" descr="Unit 04 Memory, Computer Organization and Architecture Important Question"/>
          <p:cNvPicPr>
            <a:picLocks noChangeAspect="1" noChangeArrowheads="1"/>
          </p:cNvPicPr>
          <p:nvPr/>
        </p:nvPicPr>
        <p:blipFill>
          <a:blip r:embed="rId2"/>
          <a:srcRect/>
          <a:stretch>
            <a:fillRect/>
          </a:stretch>
        </p:blipFill>
        <p:spPr bwMode="auto">
          <a:xfrm>
            <a:off x="3571868" y="3143248"/>
            <a:ext cx="1828800" cy="2905125"/>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285728"/>
            <a:ext cx="8501122" cy="2585323"/>
          </a:xfrm>
          <a:prstGeom prst="rect">
            <a:avLst/>
          </a:prstGeom>
        </p:spPr>
        <p:txBody>
          <a:bodyPr wrap="square">
            <a:spAutoFit/>
          </a:bodyPr>
          <a:lstStyle/>
          <a:p>
            <a:pPr algn="just"/>
            <a:r>
              <a:rPr lang="en-US" dirty="0" smtClean="0">
                <a:latin typeface="Times New Roman" pitchFamily="18" charset="0"/>
                <a:cs typeface="Times New Roman" pitchFamily="18" charset="0"/>
              </a:rPr>
              <a:t>Q5. A computer employs RAM chips of 256 x 8 and ROM chips of 1024 x 8. the computer system needs 2k bytes of RAM, 4k bytes of ROM, and four interface units, each with four registers. a memory-mapped I/O configuration is used. the two highest-order bits of the address bus are assigned 00 for RAM, 01 for ROM, and 10 for interface registers. </a:t>
            </a:r>
          </a:p>
          <a:p>
            <a:pPr marL="342900" indent="-342900" algn="just">
              <a:buAutoNum type="alphaLcPeriod"/>
            </a:pPr>
            <a:r>
              <a:rPr lang="en-US" dirty="0" smtClean="0">
                <a:latin typeface="Times New Roman" pitchFamily="18" charset="0"/>
                <a:cs typeface="Times New Roman" pitchFamily="18" charset="0"/>
              </a:rPr>
              <a:t>How many ram and ROM chips are needed?</a:t>
            </a:r>
          </a:p>
          <a:p>
            <a:pPr marL="342900" indent="-342900" algn="just">
              <a:buAutoNum type="alphaLcPeriod"/>
            </a:pPr>
            <a:r>
              <a:rPr lang="en-US" dirty="0" smtClean="0">
                <a:latin typeface="Times New Roman" pitchFamily="18" charset="0"/>
                <a:cs typeface="Times New Roman" pitchFamily="18" charset="0"/>
              </a:rPr>
              <a:t>Draw a memory-address map for the system.</a:t>
            </a:r>
          </a:p>
          <a:p>
            <a:pPr marL="342900" indent="-342900" algn="just">
              <a:buAutoNum type="alphaLcPeriod"/>
            </a:pPr>
            <a:r>
              <a:rPr lang="en-US" dirty="0" smtClean="0">
                <a:latin typeface="Times New Roman" pitchFamily="18" charset="0"/>
                <a:cs typeface="Times New Roman" pitchFamily="18" charset="0"/>
              </a:rPr>
              <a:t>Give the address range in hexadecimal for RAM, ROM, and interface.</a:t>
            </a:r>
          </a:p>
          <a:p>
            <a:pPr marL="342900" indent="-342900" algn="just">
              <a:buAutoNum type="alphaLcPeriod"/>
            </a:pPr>
            <a:endParaRPr lang="en-IN" dirty="0" smtClean="0">
              <a:latin typeface="Times New Roman" pitchFamily="18" charset="0"/>
              <a:cs typeface="Times New Roman" pitchFamily="18" charset="0"/>
            </a:endParaRPr>
          </a:p>
          <a:p>
            <a:pPr marL="342900" indent="-342900" algn="just"/>
            <a:endParaRPr lang="en-US" dirty="0">
              <a:latin typeface="Times New Roman" pitchFamily="18" charset="0"/>
              <a:cs typeface="Times New Roman" pitchFamily="18" charset="0"/>
            </a:endParaRPr>
          </a:p>
        </p:txBody>
      </p:sp>
      <p:pic>
        <p:nvPicPr>
          <p:cNvPr id="48131" name="Picture 3"/>
          <p:cNvPicPr>
            <a:picLocks noChangeAspect="1" noChangeArrowheads="1"/>
          </p:cNvPicPr>
          <p:nvPr/>
        </p:nvPicPr>
        <p:blipFill>
          <a:blip r:embed="rId2"/>
          <a:srcRect/>
          <a:stretch>
            <a:fillRect/>
          </a:stretch>
        </p:blipFill>
        <p:spPr bwMode="auto">
          <a:xfrm>
            <a:off x="142876" y="2571744"/>
            <a:ext cx="8786842" cy="3571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8715436" cy="4524315"/>
          </a:xfrm>
          <a:prstGeom prst="rect">
            <a:avLst/>
          </a:prstGeom>
        </p:spPr>
        <p:txBody>
          <a:bodyPr wrap="square">
            <a:spAutoFit/>
          </a:bodyPr>
          <a:lstStyle/>
          <a:p>
            <a:pPr algn="just"/>
            <a:r>
              <a:rPr lang="en-US" dirty="0" smtClean="0">
                <a:latin typeface="Times New Roman" pitchFamily="18" charset="0"/>
                <a:cs typeface="Times New Roman" pitchFamily="18" charset="0"/>
              </a:rPr>
              <a:t>Q20. A virtual memory has a page size of 1K words. There are eight pages and four blocks. The associative memory page table contains the following entries:</a:t>
            </a:r>
          </a:p>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Make a list of all virtual addresses (In decimal) that will cause a page fault if used by the CPU.</a:t>
            </a:r>
          </a:p>
          <a:p>
            <a:pPr algn="just"/>
            <a:endParaRPr lang="en-IN"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9155" name="Picture 3"/>
          <p:cNvPicPr>
            <a:picLocks noChangeAspect="1" noChangeArrowheads="1"/>
          </p:cNvPicPr>
          <p:nvPr/>
        </p:nvPicPr>
        <p:blipFill>
          <a:blip r:embed="rId2"/>
          <a:srcRect/>
          <a:stretch>
            <a:fillRect/>
          </a:stretch>
        </p:blipFill>
        <p:spPr bwMode="auto">
          <a:xfrm>
            <a:off x="857224" y="3929066"/>
            <a:ext cx="7010400" cy="1790700"/>
          </a:xfrm>
          <a:prstGeom prst="rect">
            <a:avLst/>
          </a:prstGeom>
          <a:noFill/>
          <a:ln w="9525">
            <a:noFill/>
            <a:miter lim="800000"/>
            <a:headEnd/>
            <a:tailEnd/>
          </a:ln>
          <a:effectLst/>
        </p:spPr>
      </p:pic>
      <p:pic>
        <p:nvPicPr>
          <p:cNvPr id="49157" name="Picture 5" descr="https://files.transtutors.com/book/qimg/267c6a4b-c737-4e65-b468-bc5e9a0ce2c9.png"/>
          <p:cNvPicPr>
            <a:picLocks noChangeAspect="1" noChangeArrowheads="1"/>
          </p:cNvPicPr>
          <p:nvPr/>
        </p:nvPicPr>
        <p:blipFill>
          <a:blip r:embed="rId3"/>
          <a:srcRect/>
          <a:stretch>
            <a:fillRect/>
          </a:stretch>
        </p:blipFill>
        <p:spPr bwMode="auto">
          <a:xfrm>
            <a:off x="6000760" y="1000108"/>
            <a:ext cx="1933575" cy="1323975"/>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8572560" cy="3693319"/>
          </a:xfrm>
          <a:prstGeom prst="rect">
            <a:avLst/>
          </a:prstGeom>
        </p:spPr>
        <p:txBody>
          <a:bodyPr wrap="square">
            <a:spAutoFit/>
          </a:bodyPr>
          <a:lstStyle/>
          <a:p>
            <a:pPr algn="just"/>
            <a:r>
              <a:rPr lang="en-US" dirty="0" smtClean="0">
                <a:latin typeface="Times New Roman" pitchFamily="18" charset="0"/>
                <a:cs typeface="Times New Roman" pitchFamily="18" charset="0"/>
              </a:rPr>
              <a:t>Q23. The logical address space in a computer system consists of 128 segments. Each segment can have up to 32 pages of 4K words in each physical memory consists of 4K blocks of 4K words in each. Formulate the logical and physical address formats. </a:t>
            </a:r>
          </a:p>
          <a:p>
            <a:pPr algn="just"/>
            <a:endParaRPr lang="en-IN"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Logical address space has 128 segments x 32 pages x 4 K words  </a:t>
            </a:r>
          </a:p>
          <a:p>
            <a:pPr lvl="1" algn="just"/>
            <a:r>
              <a:rPr lang="en-US" dirty="0" smtClean="0">
                <a:latin typeface="Times New Roman" pitchFamily="18" charset="0"/>
                <a:cs typeface="Times New Roman" pitchFamily="18" charset="0"/>
              </a:rPr>
              <a:t>i.e., 128 X 32 X 4 X 2</a:t>
            </a:r>
            <a:r>
              <a:rPr lang="en-US" baseline="30000" dirty="0" smtClean="0">
                <a:latin typeface="Times New Roman" pitchFamily="18" charset="0"/>
                <a:cs typeface="Times New Roman" pitchFamily="18" charset="0"/>
              </a:rPr>
              <a:t>10</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                          = 2</a:t>
            </a:r>
            <a:r>
              <a:rPr lang="en-US" baseline="30000" dirty="0" smtClean="0">
                <a:latin typeface="Times New Roman" pitchFamily="18" charset="0"/>
                <a:cs typeface="Times New Roman" pitchFamily="18" charset="0"/>
              </a:rPr>
              <a:t>7</a:t>
            </a:r>
            <a:r>
              <a:rPr lang="en-US" dirty="0" smtClean="0">
                <a:latin typeface="Times New Roman" pitchFamily="18" charset="0"/>
                <a:cs typeface="Times New Roman" pitchFamily="18" charset="0"/>
              </a:rPr>
              <a:t> x 2</a:t>
            </a:r>
            <a:r>
              <a:rPr lang="en-US" baseline="30000" dirty="0" smtClean="0">
                <a:latin typeface="Times New Roman" pitchFamily="18" charset="0"/>
                <a:cs typeface="Times New Roman" pitchFamily="18" charset="0"/>
              </a:rPr>
              <a:t>5</a:t>
            </a:r>
            <a:r>
              <a:rPr lang="en-US" dirty="0" smtClean="0">
                <a:latin typeface="Times New Roman" pitchFamily="18" charset="0"/>
                <a:cs typeface="Times New Roman" pitchFamily="18" charset="0"/>
              </a:rPr>
              <a:t> x 2</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x 2</a:t>
            </a:r>
            <a:r>
              <a:rPr lang="en-US" baseline="30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 = 2</a:t>
            </a:r>
            <a:r>
              <a:rPr lang="en-US" baseline="30000" dirty="0" smtClean="0">
                <a:latin typeface="Times New Roman" pitchFamily="18" charset="0"/>
                <a:cs typeface="Times New Roman" pitchFamily="18" charset="0"/>
              </a:rPr>
              <a:t>24</a:t>
            </a:r>
            <a:r>
              <a:rPr lang="en-US" dirty="0" smtClean="0">
                <a:latin typeface="Times New Roman" pitchFamily="18" charset="0"/>
                <a:cs typeface="Times New Roman" pitchFamily="18" charset="0"/>
              </a:rPr>
              <a:t> = 24 bit </a:t>
            </a:r>
          </a:p>
          <a:p>
            <a:pPr lvl="1" algn="just"/>
            <a:r>
              <a:rPr lang="en-US" dirty="0" smtClean="0">
                <a:latin typeface="Times New Roman" pitchFamily="18" charset="0"/>
                <a:cs typeface="Times New Roman" pitchFamily="18" charset="0"/>
              </a:rPr>
              <a:t>Physical memory has address space of 4 K blocks x 4 K words </a:t>
            </a:r>
          </a:p>
          <a:p>
            <a:pPr lvl="1" algn="just"/>
            <a:r>
              <a:rPr lang="en-US" dirty="0" smtClean="0">
                <a:latin typeface="Times New Roman" pitchFamily="18" charset="0"/>
                <a:cs typeface="Times New Roman" pitchFamily="18" charset="0"/>
              </a:rPr>
              <a:t>                         = 4 X 2</a:t>
            </a:r>
            <a:r>
              <a:rPr lang="en-US" baseline="30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 X 4 X 2</a:t>
            </a:r>
            <a:r>
              <a:rPr lang="en-US" baseline="30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 </a:t>
            </a:r>
          </a:p>
          <a:p>
            <a:pPr lvl="1" algn="just"/>
            <a:r>
              <a:rPr lang="en-US" dirty="0" smtClean="0">
                <a:latin typeface="Times New Roman" pitchFamily="18" charset="0"/>
                <a:cs typeface="Times New Roman" pitchFamily="18" charset="0"/>
              </a:rPr>
              <a:t>                         = 2</a:t>
            </a:r>
            <a:r>
              <a:rPr lang="en-US" baseline="30000" dirty="0" smtClean="0">
                <a:latin typeface="Times New Roman" pitchFamily="18" charset="0"/>
                <a:cs typeface="Times New Roman" pitchFamily="18" charset="0"/>
              </a:rPr>
              <a:t>24</a:t>
            </a:r>
            <a:r>
              <a:rPr lang="en-US" dirty="0" smtClean="0">
                <a:latin typeface="Times New Roman" pitchFamily="18" charset="0"/>
                <a:cs typeface="Times New Roman" pitchFamily="18" charset="0"/>
              </a:rPr>
              <a:t> = 24 bits</a:t>
            </a:r>
          </a:p>
          <a:p>
            <a:pPr lvl="1" algn="just"/>
            <a:endParaRPr lang="en-IN" dirty="0" smtClean="0">
              <a:latin typeface="Times New Roman" pitchFamily="18" charset="0"/>
              <a:cs typeface="Times New Roman" pitchFamily="18" charset="0"/>
            </a:endParaRPr>
          </a:p>
          <a:p>
            <a:pPr lvl="1"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50178" name="Picture 2"/>
          <p:cNvPicPr>
            <a:picLocks noChangeAspect="1" noChangeArrowheads="1"/>
          </p:cNvPicPr>
          <p:nvPr/>
        </p:nvPicPr>
        <p:blipFill>
          <a:blip r:embed="rId2"/>
          <a:srcRect/>
          <a:stretch>
            <a:fillRect/>
          </a:stretch>
        </p:blipFill>
        <p:spPr bwMode="auto">
          <a:xfrm>
            <a:off x="571472" y="3214686"/>
            <a:ext cx="7934325" cy="18478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71414"/>
            <a:ext cx="8429684" cy="6740307"/>
          </a:xfrm>
          <a:prstGeom prst="rect">
            <a:avLst/>
          </a:prstGeom>
        </p:spPr>
        <p:txBody>
          <a:bodyPr wrap="square">
            <a:spAutoFit/>
          </a:bodyPr>
          <a:lstStyle/>
          <a:p>
            <a:pPr algn="just"/>
            <a:r>
              <a:rPr lang="en-US" sz="1600" dirty="0" smtClean="0">
                <a:latin typeface="Times New Roman" pitchFamily="18" charset="0"/>
                <a:cs typeface="Times New Roman" pitchFamily="18" charset="0"/>
              </a:rPr>
              <a:t>The </a:t>
            </a:r>
            <a:r>
              <a:rPr lang="en-US" sz="1600" b="1" dirty="0" smtClean="0">
                <a:latin typeface="Times New Roman" pitchFamily="18" charset="0"/>
                <a:cs typeface="Times New Roman" pitchFamily="18" charset="0"/>
              </a:rPr>
              <a:t>static RAM </a:t>
            </a:r>
            <a:r>
              <a:rPr lang="en-US" sz="1600" dirty="0" smtClean="0">
                <a:latin typeface="Times New Roman" pitchFamily="18" charset="0"/>
                <a:cs typeface="Times New Roman" pitchFamily="18" charset="0"/>
              </a:rPr>
              <a:t>consists essentially of internal flip-flops that store the binary information. The stored information remains valid as long as power is applied to the unit. It is very fast but the cost is high. Cache memory is designed with the help of SRAM. The </a:t>
            </a:r>
            <a:r>
              <a:rPr lang="en-US" sz="1600" b="1" dirty="0" smtClean="0">
                <a:latin typeface="Times New Roman" pitchFamily="18" charset="0"/>
                <a:cs typeface="Times New Roman" pitchFamily="18" charset="0"/>
              </a:rPr>
              <a:t>dynamic RAM </a:t>
            </a:r>
            <a:r>
              <a:rPr lang="en-US" sz="1600" dirty="0" smtClean="0">
                <a:latin typeface="Times New Roman" pitchFamily="18" charset="0"/>
                <a:cs typeface="Times New Roman" pitchFamily="18" charset="0"/>
              </a:rPr>
              <a:t>stores the binary information in the form of electric charges that are applied to capacitors. The capacitors are provided inside the chip by MOS transistors. The stored charge on the capacitors tend to discharge with time and the capacitors must be periodically recharged by refreshing the dynamic memory. Refreshing is done by cycling through the words every few milliseconds to restore the decaying charge. The dynamic RAM offers reduced power consumption and larger storage capacity in a single memory chip. The static RAM is easier to use and has shorter read and write cycles. Main memory is designed with the help of DRAM.</a:t>
            </a:r>
          </a:p>
          <a:p>
            <a:pPr algn="just"/>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RAM is a volatile memory when we switch off the computer the entire contents of memory will be lost but ROM is a permanent memory that means it stores contents permanently. Most portion of the memory is RAM only but less is ROM.</a:t>
            </a:r>
          </a:p>
          <a:p>
            <a:pPr algn="just"/>
            <a:r>
              <a:rPr lang="en-IN" sz="1600" b="1" dirty="0" smtClean="0">
                <a:latin typeface="Times New Roman" pitchFamily="18" charset="0"/>
                <a:cs typeface="Times New Roman" pitchFamily="18" charset="0"/>
              </a:rPr>
              <a:t>Bootstrap loader</a:t>
            </a:r>
            <a:r>
              <a:rPr lang="en-IN"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Among other things, the ROM portion of main memory is needed for storing an initial program called a bootstrap loader. The bootstrap loader is a program whose function is to start the computer software operating when power is turned on. Since RAM is volatile, its contents are destroyed when power is turned off. The contents of ROM remain unchanged after power is turned off and on again. The startup of a computer consists of turning the power on and starting the execution of an initial program. Thus when power is turned on, the hardware of the computer sets the program counter to the first address of the bootstrap loader. The bootstrap program loads a portion of the operating system from disk to main memory and control is then transferred to the operating system, which prepares the computer for general use. RAM and ROM chips are available in a variety of sizes. If the memory needed for the computer is larger than the capacity of one chip, it is necessary to combine a number of chips to form the required memory size. To demonstrate the chip interconnection, we will show an example of a 1024 x 8 memory constructed with 128 x 8 RAM chips and 512 x 8 ROM chips.</a:t>
            </a:r>
            <a:endParaRPr lang="en-US" sz="1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123825" cy="23812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Arial"/>
                <a:cs typeface="Arial"/>
              </a:rPr>
              <a:t>4</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graphicFrame>
        <p:nvGraphicFramePr>
          <p:cNvPr id="7" name="object 7"/>
          <p:cNvGraphicFramePr>
            <a:graphicFrameLocks noGrp="1"/>
          </p:cNvGraphicFramePr>
          <p:nvPr/>
        </p:nvGraphicFramePr>
        <p:xfrm>
          <a:off x="1641475" y="2135251"/>
          <a:ext cx="4829171" cy="1558923"/>
        </p:xfrm>
        <a:graphic>
          <a:graphicData uri="http://schemas.openxmlformats.org/drawingml/2006/table">
            <a:tbl>
              <a:tblPr firstRow="1" bandRow="1">
                <a:tableStyleId>{2D5ABB26-0587-4C30-8999-92F81FD0307C}</a:tableStyleId>
              </a:tblPr>
              <a:tblGrid>
                <a:gridCol w="1076960">
                  <a:extLst>
                    <a:ext uri="{9D8B030D-6E8A-4147-A177-3AD203B41FA5}">
                      <a16:colId xmlns:a16="http://schemas.microsoft.com/office/drawing/2014/main" xmlns="" val="20000"/>
                    </a:ext>
                  </a:extLst>
                </a:gridCol>
                <a:gridCol w="1125855">
                  <a:extLst>
                    <a:ext uri="{9D8B030D-6E8A-4147-A177-3AD203B41FA5}">
                      <a16:colId xmlns:a16="http://schemas.microsoft.com/office/drawing/2014/main" xmlns="" val="20001"/>
                    </a:ext>
                  </a:extLst>
                </a:gridCol>
                <a:gridCol w="406400">
                  <a:extLst>
                    <a:ext uri="{9D8B030D-6E8A-4147-A177-3AD203B41FA5}">
                      <a16:colId xmlns:a16="http://schemas.microsoft.com/office/drawing/2014/main" xmlns="" val="20002"/>
                    </a:ext>
                  </a:extLst>
                </a:gridCol>
                <a:gridCol w="255905">
                  <a:extLst>
                    <a:ext uri="{9D8B030D-6E8A-4147-A177-3AD203B41FA5}">
                      <a16:colId xmlns:a16="http://schemas.microsoft.com/office/drawing/2014/main" xmlns="" val="20003"/>
                    </a:ext>
                  </a:extLst>
                </a:gridCol>
                <a:gridCol w="255905">
                  <a:extLst>
                    <a:ext uri="{9D8B030D-6E8A-4147-A177-3AD203B41FA5}">
                      <a16:colId xmlns:a16="http://schemas.microsoft.com/office/drawing/2014/main" xmlns="" val="20004"/>
                    </a:ext>
                  </a:extLst>
                </a:gridCol>
                <a:gridCol w="213360">
                  <a:extLst>
                    <a:ext uri="{9D8B030D-6E8A-4147-A177-3AD203B41FA5}">
                      <a16:colId xmlns:a16="http://schemas.microsoft.com/office/drawing/2014/main" xmlns="" val="20005"/>
                    </a:ext>
                  </a:extLst>
                </a:gridCol>
                <a:gridCol w="213995">
                  <a:extLst>
                    <a:ext uri="{9D8B030D-6E8A-4147-A177-3AD203B41FA5}">
                      <a16:colId xmlns:a16="http://schemas.microsoft.com/office/drawing/2014/main" xmlns="" val="20006"/>
                    </a:ext>
                  </a:extLst>
                </a:gridCol>
                <a:gridCol w="256539">
                  <a:extLst>
                    <a:ext uri="{9D8B030D-6E8A-4147-A177-3AD203B41FA5}">
                      <a16:colId xmlns:a16="http://schemas.microsoft.com/office/drawing/2014/main" xmlns="" val="20007"/>
                    </a:ext>
                  </a:extLst>
                </a:gridCol>
                <a:gridCol w="256539">
                  <a:extLst>
                    <a:ext uri="{9D8B030D-6E8A-4147-A177-3AD203B41FA5}">
                      <a16:colId xmlns:a16="http://schemas.microsoft.com/office/drawing/2014/main" xmlns="" val="20008"/>
                    </a:ext>
                  </a:extLst>
                </a:gridCol>
                <a:gridCol w="213995">
                  <a:extLst>
                    <a:ext uri="{9D8B030D-6E8A-4147-A177-3AD203B41FA5}">
                      <a16:colId xmlns:a16="http://schemas.microsoft.com/office/drawing/2014/main" xmlns="" val="20009"/>
                    </a:ext>
                  </a:extLst>
                </a:gridCol>
                <a:gridCol w="212089">
                  <a:extLst>
                    <a:ext uri="{9D8B030D-6E8A-4147-A177-3AD203B41FA5}">
                      <a16:colId xmlns:a16="http://schemas.microsoft.com/office/drawing/2014/main" xmlns="" val="20010"/>
                    </a:ext>
                  </a:extLst>
                </a:gridCol>
                <a:gridCol w="341629">
                  <a:extLst>
                    <a:ext uri="{9D8B030D-6E8A-4147-A177-3AD203B41FA5}">
                      <a16:colId xmlns:a16="http://schemas.microsoft.com/office/drawing/2014/main" xmlns="" val="20011"/>
                    </a:ext>
                  </a:extLst>
                </a:gridCol>
              </a:tblGrid>
              <a:tr h="252349">
                <a:tc rowSpan="2">
                  <a:txBody>
                    <a:bodyPr/>
                    <a:lstStyle/>
                    <a:p>
                      <a:pPr marL="45720">
                        <a:lnSpc>
                          <a:spcPct val="100000"/>
                        </a:lnSpc>
                        <a:spcBef>
                          <a:spcPts val="1155"/>
                        </a:spcBef>
                      </a:pPr>
                      <a:r>
                        <a:rPr sz="1200" b="1" spc="-5" dirty="0">
                          <a:latin typeface="Arial"/>
                          <a:cs typeface="Arial"/>
                        </a:rPr>
                        <a:t>Component</a:t>
                      </a:r>
                      <a:endParaRPr sz="1200">
                        <a:latin typeface="Arial"/>
                        <a:cs typeface="Arial"/>
                      </a:endParaRPr>
                    </a:p>
                  </a:txBody>
                  <a:tcPr marL="0" marR="0" marT="146685" marB="0">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marL="56515" algn="ctr">
                        <a:lnSpc>
                          <a:spcPts val="1180"/>
                        </a:lnSpc>
                        <a:spcBef>
                          <a:spcPts val="705"/>
                        </a:spcBef>
                      </a:pPr>
                      <a:r>
                        <a:rPr sz="1200" b="1" dirty="0">
                          <a:latin typeface="Arial"/>
                          <a:cs typeface="Arial"/>
                        </a:rPr>
                        <a:t>Hexa</a:t>
                      </a:r>
                      <a:endParaRPr sz="1200">
                        <a:latin typeface="Arial"/>
                        <a:cs typeface="Arial"/>
                      </a:endParaRPr>
                    </a:p>
                  </a:txBody>
                  <a:tcPr marL="0" marR="0" marT="89535" marB="0">
                    <a:lnR w="12700">
                      <a:solidFill>
                        <a:srgbClr val="000000"/>
                      </a:solidFill>
                      <a:prstDash val="solid"/>
                    </a:lnR>
                    <a:lnT w="12700">
                      <a:solidFill>
                        <a:srgbClr val="000000"/>
                      </a:solidFill>
                      <a:prstDash val="solid"/>
                    </a:lnT>
                  </a:tcPr>
                </a:tc>
                <a:tc gridSpan="10">
                  <a:txBody>
                    <a:bodyPr/>
                    <a:lstStyle/>
                    <a:p>
                      <a:pPr marL="754380">
                        <a:lnSpc>
                          <a:spcPct val="100000"/>
                        </a:lnSpc>
                        <a:spcBef>
                          <a:spcPts val="180"/>
                        </a:spcBef>
                      </a:pPr>
                      <a:r>
                        <a:rPr sz="1200" b="1" spc="-30" dirty="0">
                          <a:latin typeface="Arial"/>
                          <a:cs typeface="Arial"/>
                        </a:rPr>
                        <a:t>A</a:t>
                      </a:r>
                      <a:r>
                        <a:rPr sz="1200" b="1" spc="5" dirty="0">
                          <a:latin typeface="Arial"/>
                          <a:cs typeface="Arial"/>
                        </a:rPr>
                        <a:t>dd</a:t>
                      </a:r>
                      <a:r>
                        <a:rPr sz="1200" b="1" spc="-15" dirty="0">
                          <a:latin typeface="Arial"/>
                          <a:cs typeface="Arial"/>
                        </a:rPr>
                        <a:t>r</a:t>
                      </a:r>
                      <a:r>
                        <a:rPr sz="1200" b="1" dirty="0">
                          <a:latin typeface="Arial"/>
                          <a:cs typeface="Arial"/>
                        </a:rPr>
                        <a:t>ess</a:t>
                      </a:r>
                      <a:r>
                        <a:rPr sz="1200" b="1" spc="-85" dirty="0">
                          <a:latin typeface="Arial"/>
                          <a:cs typeface="Arial"/>
                        </a:rPr>
                        <a:t> </a:t>
                      </a:r>
                      <a:r>
                        <a:rPr sz="1200" b="1" spc="5" dirty="0">
                          <a:latin typeface="Arial"/>
                          <a:cs typeface="Arial"/>
                        </a:rPr>
                        <a:t>b</a:t>
                      </a:r>
                      <a:r>
                        <a:rPr sz="1200" b="1" spc="-15" dirty="0">
                          <a:latin typeface="Arial"/>
                          <a:cs typeface="Arial"/>
                        </a:rPr>
                        <a:t>u</a:t>
                      </a:r>
                      <a:r>
                        <a:rPr sz="1200" b="1" dirty="0">
                          <a:latin typeface="Arial"/>
                          <a:cs typeface="Arial"/>
                        </a:rPr>
                        <a:t>s</a:t>
                      </a:r>
                      <a:endParaRPr sz="1200">
                        <a:latin typeface="Arial"/>
                        <a:cs typeface="Arial"/>
                      </a:endParaRPr>
                    </a:p>
                  </a:txBody>
                  <a:tcPr marL="0" marR="0" marT="22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0"/>
                  </a:ext>
                </a:extLst>
              </a:tr>
              <a:tr h="258825">
                <a:tc vMerge="1">
                  <a:txBody>
                    <a:bodyPr/>
                    <a:lstStyle/>
                    <a:p>
                      <a:endParaRPr/>
                    </a:p>
                  </a:txBody>
                  <a:tcPr marL="0" marR="0" marT="146685" marB="0">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marL="53340" algn="ctr">
                        <a:lnSpc>
                          <a:spcPct val="100000"/>
                        </a:lnSpc>
                        <a:spcBef>
                          <a:spcPts val="130"/>
                        </a:spcBef>
                      </a:pPr>
                      <a:r>
                        <a:rPr sz="1200" b="1" spc="-5" dirty="0">
                          <a:latin typeface="Arial"/>
                          <a:cs typeface="Arial"/>
                        </a:rPr>
                        <a:t>address</a:t>
                      </a:r>
                      <a:endParaRPr sz="1200">
                        <a:latin typeface="Arial"/>
                        <a:cs typeface="Arial"/>
                      </a:endParaRPr>
                    </a:p>
                  </a:txBody>
                  <a:tcPr marL="0" marR="0" marT="16510" marB="0">
                    <a:lnR w="12700">
                      <a:solidFill>
                        <a:srgbClr val="000000"/>
                      </a:solidFill>
                      <a:prstDash val="solid"/>
                    </a:lnR>
                    <a:lnB w="12700">
                      <a:solidFill>
                        <a:srgbClr val="000000"/>
                      </a:solidFill>
                      <a:prstDash val="solid"/>
                    </a:lnB>
                  </a:tcPr>
                </a:tc>
                <a:tc>
                  <a:txBody>
                    <a:bodyPr/>
                    <a:lstStyle/>
                    <a:p>
                      <a:pPr marL="165735">
                        <a:lnSpc>
                          <a:spcPct val="100000"/>
                        </a:lnSpc>
                        <a:spcBef>
                          <a:spcPts val="229"/>
                        </a:spcBef>
                      </a:pPr>
                      <a:r>
                        <a:rPr sz="1200" b="1" spc="-5" dirty="0">
                          <a:latin typeface="Arial"/>
                          <a:cs typeface="Arial"/>
                        </a:rPr>
                        <a:t>10</a:t>
                      </a:r>
                      <a:endParaRPr sz="1200">
                        <a:latin typeface="Arial"/>
                        <a:cs typeface="Arial"/>
                      </a:endParaRPr>
                    </a:p>
                  </a:txBody>
                  <a:tcPr marL="0" marR="0" marT="29209" marB="0">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marL="60325">
                        <a:lnSpc>
                          <a:spcPct val="100000"/>
                        </a:lnSpc>
                        <a:spcBef>
                          <a:spcPts val="229"/>
                        </a:spcBef>
                      </a:pPr>
                      <a:r>
                        <a:rPr sz="1200" b="1" dirty="0">
                          <a:latin typeface="Arial"/>
                          <a:cs typeface="Arial"/>
                        </a:rPr>
                        <a:t>9</a:t>
                      </a:r>
                      <a:endParaRPr sz="1200">
                        <a:latin typeface="Arial"/>
                        <a:cs typeface="Arial"/>
                      </a:endParaRPr>
                    </a:p>
                  </a:txBody>
                  <a:tcPr marL="0" marR="0" marT="29209" marB="0">
                    <a:lnT w="12700">
                      <a:solidFill>
                        <a:srgbClr val="000000"/>
                      </a:solidFill>
                      <a:prstDash val="solid"/>
                    </a:lnT>
                    <a:lnB w="12700">
                      <a:solidFill>
                        <a:srgbClr val="000000"/>
                      </a:solidFill>
                      <a:prstDash val="solid"/>
                    </a:lnB>
                  </a:tcPr>
                </a:tc>
                <a:tc>
                  <a:txBody>
                    <a:bodyPr/>
                    <a:lstStyle/>
                    <a:p>
                      <a:pPr marL="103505">
                        <a:lnSpc>
                          <a:spcPct val="100000"/>
                        </a:lnSpc>
                        <a:spcBef>
                          <a:spcPts val="229"/>
                        </a:spcBef>
                      </a:pPr>
                      <a:r>
                        <a:rPr sz="1200" b="1" dirty="0">
                          <a:latin typeface="Arial"/>
                          <a:cs typeface="Arial"/>
                        </a:rPr>
                        <a:t>8</a:t>
                      </a:r>
                      <a:endParaRPr sz="1200">
                        <a:latin typeface="Arial"/>
                        <a:cs typeface="Arial"/>
                      </a:endParaRPr>
                    </a:p>
                  </a:txBody>
                  <a:tcPr marL="0" marR="0" marT="29209" marB="0">
                    <a:lnT w="12700">
                      <a:solidFill>
                        <a:srgbClr val="000000"/>
                      </a:solidFill>
                      <a:prstDash val="solid"/>
                    </a:lnT>
                    <a:lnB w="12700">
                      <a:solidFill>
                        <a:srgbClr val="000000"/>
                      </a:solidFill>
                      <a:prstDash val="solid"/>
                    </a:lnB>
                  </a:tcPr>
                </a:tc>
                <a:tc>
                  <a:txBody>
                    <a:bodyPr/>
                    <a:lstStyle/>
                    <a:p>
                      <a:pPr marL="60325">
                        <a:lnSpc>
                          <a:spcPct val="100000"/>
                        </a:lnSpc>
                        <a:spcBef>
                          <a:spcPts val="229"/>
                        </a:spcBef>
                      </a:pPr>
                      <a:r>
                        <a:rPr sz="1200" b="1" dirty="0">
                          <a:latin typeface="Arial"/>
                          <a:cs typeface="Arial"/>
                        </a:rPr>
                        <a:t>7</a:t>
                      </a:r>
                      <a:endParaRPr sz="1200">
                        <a:latin typeface="Arial"/>
                        <a:cs typeface="Arial"/>
                      </a:endParaRPr>
                    </a:p>
                  </a:txBody>
                  <a:tcPr marL="0" marR="0" marT="29209" marB="0">
                    <a:lnT w="12700">
                      <a:solidFill>
                        <a:srgbClr val="000000"/>
                      </a:solidFill>
                      <a:prstDash val="solid"/>
                    </a:lnT>
                    <a:lnB w="12700">
                      <a:solidFill>
                        <a:srgbClr val="000000"/>
                      </a:solidFill>
                      <a:prstDash val="solid"/>
                    </a:lnB>
                  </a:tcPr>
                </a:tc>
                <a:tc>
                  <a:txBody>
                    <a:bodyPr/>
                    <a:lstStyle/>
                    <a:p>
                      <a:pPr marL="60960">
                        <a:lnSpc>
                          <a:spcPct val="100000"/>
                        </a:lnSpc>
                        <a:spcBef>
                          <a:spcPts val="229"/>
                        </a:spcBef>
                      </a:pPr>
                      <a:r>
                        <a:rPr sz="1200" b="1" dirty="0">
                          <a:latin typeface="Arial"/>
                          <a:cs typeface="Arial"/>
                        </a:rPr>
                        <a:t>6</a:t>
                      </a:r>
                      <a:endParaRPr sz="1200">
                        <a:latin typeface="Arial"/>
                        <a:cs typeface="Arial"/>
                      </a:endParaRPr>
                    </a:p>
                  </a:txBody>
                  <a:tcPr marL="0" marR="0" marT="29209" marB="0">
                    <a:lnT w="12700">
                      <a:solidFill>
                        <a:srgbClr val="000000"/>
                      </a:solidFill>
                      <a:prstDash val="solid"/>
                    </a:lnT>
                    <a:lnB w="12700">
                      <a:solidFill>
                        <a:srgbClr val="000000"/>
                      </a:solidFill>
                      <a:prstDash val="solid"/>
                    </a:lnB>
                  </a:tcPr>
                </a:tc>
                <a:tc>
                  <a:txBody>
                    <a:bodyPr/>
                    <a:lstStyle/>
                    <a:p>
                      <a:pPr marL="57785">
                        <a:lnSpc>
                          <a:spcPct val="100000"/>
                        </a:lnSpc>
                        <a:spcBef>
                          <a:spcPts val="229"/>
                        </a:spcBef>
                      </a:pPr>
                      <a:r>
                        <a:rPr sz="1200" b="1" dirty="0">
                          <a:latin typeface="Arial"/>
                          <a:cs typeface="Arial"/>
                        </a:rPr>
                        <a:t>5</a:t>
                      </a:r>
                      <a:endParaRPr sz="1200">
                        <a:latin typeface="Arial"/>
                        <a:cs typeface="Arial"/>
                      </a:endParaRPr>
                    </a:p>
                  </a:txBody>
                  <a:tcPr marL="0" marR="0" marT="29209" marB="0">
                    <a:lnT w="12700">
                      <a:solidFill>
                        <a:srgbClr val="000000"/>
                      </a:solidFill>
                      <a:prstDash val="solid"/>
                    </a:lnT>
                    <a:lnB w="12700">
                      <a:solidFill>
                        <a:srgbClr val="000000"/>
                      </a:solidFill>
                      <a:prstDash val="solid"/>
                    </a:lnB>
                  </a:tcPr>
                </a:tc>
                <a:tc>
                  <a:txBody>
                    <a:bodyPr/>
                    <a:lstStyle/>
                    <a:p>
                      <a:pPr marL="103505">
                        <a:lnSpc>
                          <a:spcPct val="100000"/>
                        </a:lnSpc>
                        <a:spcBef>
                          <a:spcPts val="229"/>
                        </a:spcBef>
                      </a:pPr>
                      <a:r>
                        <a:rPr sz="1200" b="1" dirty="0">
                          <a:latin typeface="Arial"/>
                          <a:cs typeface="Arial"/>
                        </a:rPr>
                        <a:t>4</a:t>
                      </a:r>
                      <a:endParaRPr sz="1200">
                        <a:latin typeface="Arial"/>
                        <a:cs typeface="Arial"/>
                      </a:endParaRPr>
                    </a:p>
                  </a:txBody>
                  <a:tcPr marL="0" marR="0" marT="29209" marB="0">
                    <a:lnT w="12700">
                      <a:solidFill>
                        <a:srgbClr val="000000"/>
                      </a:solidFill>
                      <a:prstDash val="solid"/>
                    </a:lnT>
                    <a:lnB w="12700">
                      <a:solidFill>
                        <a:srgbClr val="000000"/>
                      </a:solidFill>
                      <a:prstDash val="solid"/>
                    </a:lnB>
                  </a:tcPr>
                </a:tc>
                <a:tc>
                  <a:txBody>
                    <a:bodyPr/>
                    <a:lstStyle/>
                    <a:p>
                      <a:pPr marL="60960">
                        <a:lnSpc>
                          <a:spcPct val="100000"/>
                        </a:lnSpc>
                        <a:spcBef>
                          <a:spcPts val="229"/>
                        </a:spcBef>
                      </a:pPr>
                      <a:r>
                        <a:rPr sz="1200" b="1" dirty="0">
                          <a:latin typeface="Arial"/>
                          <a:cs typeface="Arial"/>
                        </a:rPr>
                        <a:t>3</a:t>
                      </a:r>
                      <a:endParaRPr sz="1200">
                        <a:latin typeface="Arial"/>
                        <a:cs typeface="Arial"/>
                      </a:endParaRPr>
                    </a:p>
                  </a:txBody>
                  <a:tcPr marL="0" marR="0" marT="29209" marB="0">
                    <a:lnT w="12700">
                      <a:solidFill>
                        <a:srgbClr val="000000"/>
                      </a:solidFill>
                      <a:prstDash val="solid"/>
                    </a:lnT>
                    <a:lnB w="12700">
                      <a:solidFill>
                        <a:srgbClr val="000000"/>
                      </a:solidFill>
                      <a:prstDash val="solid"/>
                    </a:lnB>
                  </a:tcPr>
                </a:tc>
                <a:tc>
                  <a:txBody>
                    <a:bodyPr/>
                    <a:lstStyle/>
                    <a:p>
                      <a:pPr marL="57785">
                        <a:lnSpc>
                          <a:spcPct val="100000"/>
                        </a:lnSpc>
                        <a:spcBef>
                          <a:spcPts val="229"/>
                        </a:spcBef>
                      </a:pPr>
                      <a:r>
                        <a:rPr sz="1200" b="1" dirty="0">
                          <a:latin typeface="Arial"/>
                          <a:cs typeface="Arial"/>
                        </a:rPr>
                        <a:t>2</a:t>
                      </a:r>
                      <a:endParaRPr sz="1200">
                        <a:latin typeface="Arial"/>
                        <a:cs typeface="Arial"/>
                      </a:endParaRPr>
                    </a:p>
                  </a:txBody>
                  <a:tcPr marL="0" marR="0" marT="29209" marB="0">
                    <a:lnT w="12700">
                      <a:solidFill>
                        <a:srgbClr val="000000"/>
                      </a:solidFill>
                      <a:prstDash val="solid"/>
                    </a:lnT>
                    <a:lnB w="12700">
                      <a:solidFill>
                        <a:srgbClr val="000000"/>
                      </a:solidFill>
                      <a:prstDash val="solid"/>
                    </a:lnB>
                  </a:tcPr>
                </a:tc>
                <a:tc>
                  <a:txBody>
                    <a:bodyPr/>
                    <a:lstStyle/>
                    <a:p>
                      <a:pPr marL="58419">
                        <a:lnSpc>
                          <a:spcPct val="100000"/>
                        </a:lnSpc>
                        <a:spcBef>
                          <a:spcPts val="229"/>
                        </a:spcBef>
                      </a:pPr>
                      <a:r>
                        <a:rPr sz="1200" b="1" dirty="0">
                          <a:latin typeface="Arial"/>
                          <a:cs typeface="Arial"/>
                        </a:rPr>
                        <a:t>1</a:t>
                      </a:r>
                      <a:endParaRPr sz="1200">
                        <a:latin typeface="Arial"/>
                        <a:cs typeface="Arial"/>
                      </a:endParaRPr>
                    </a:p>
                  </a:txBody>
                  <a:tcPr marL="0" marR="0" marT="29209" marB="0">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1"/>
                  </a:ext>
                </a:extLst>
              </a:tr>
              <a:tr h="210691">
                <a:tc>
                  <a:txBody>
                    <a:bodyPr/>
                    <a:lstStyle/>
                    <a:p>
                      <a:pPr marL="149860">
                        <a:lnSpc>
                          <a:spcPts val="1375"/>
                        </a:lnSpc>
                        <a:spcBef>
                          <a:spcPts val="185"/>
                        </a:spcBef>
                      </a:pPr>
                      <a:r>
                        <a:rPr sz="1200" b="1" spc="-30" dirty="0">
                          <a:latin typeface="Arial"/>
                          <a:cs typeface="Arial"/>
                        </a:rPr>
                        <a:t>RAM</a:t>
                      </a:r>
                      <a:r>
                        <a:rPr sz="1200" b="1" spc="-35" dirty="0">
                          <a:latin typeface="Arial"/>
                          <a:cs typeface="Arial"/>
                        </a:rPr>
                        <a:t> </a:t>
                      </a:r>
                      <a:r>
                        <a:rPr sz="1200" b="1" spc="-5" dirty="0">
                          <a:latin typeface="Arial"/>
                          <a:cs typeface="Arial"/>
                        </a:rPr>
                        <a:t>1</a:t>
                      </a:r>
                      <a:endParaRPr sz="1200">
                        <a:latin typeface="Arial"/>
                        <a:cs typeface="Arial"/>
                      </a:endParaRPr>
                    </a:p>
                  </a:txBody>
                  <a:tcPr marL="0" marR="0" marT="23495" marB="0">
                    <a:lnL w="12700">
                      <a:solidFill>
                        <a:srgbClr val="000000"/>
                      </a:solidFill>
                      <a:prstDash val="solid"/>
                    </a:lnL>
                    <a:lnT w="12700">
                      <a:solidFill>
                        <a:srgbClr val="000000"/>
                      </a:solidFill>
                      <a:prstDash val="solid"/>
                    </a:lnT>
                  </a:tcPr>
                </a:tc>
                <a:tc>
                  <a:txBody>
                    <a:bodyPr/>
                    <a:lstStyle/>
                    <a:p>
                      <a:pPr marL="57150" algn="ctr">
                        <a:lnSpc>
                          <a:spcPts val="1375"/>
                        </a:lnSpc>
                        <a:spcBef>
                          <a:spcPts val="185"/>
                        </a:spcBef>
                      </a:pPr>
                      <a:r>
                        <a:rPr sz="1200" b="1" dirty="0">
                          <a:latin typeface="Arial"/>
                          <a:cs typeface="Arial"/>
                        </a:rPr>
                        <a:t>0000</a:t>
                      </a:r>
                      <a:r>
                        <a:rPr sz="1200" b="1" spc="-90" dirty="0">
                          <a:latin typeface="Arial"/>
                          <a:cs typeface="Arial"/>
                        </a:rPr>
                        <a:t> </a:t>
                      </a:r>
                      <a:r>
                        <a:rPr sz="1200" b="1" dirty="0">
                          <a:latin typeface="Arial"/>
                          <a:cs typeface="Arial"/>
                        </a:rPr>
                        <a:t>-</a:t>
                      </a:r>
                      <a:r>
                        <a:rPr sz="1200" b="1" spc="-40" dirty="0">
                          <a:latin typeface="Arial"/>
                          <a:cs typeface="Arial"/>
                        </a:rPr>
                        <a:t> </a:t>
                      </a:r>
                      <a:r>
                        <a:rPr sz="1200" b="1" dirty="0">
                          <a:latin typeface="Arial"/>
                          <a:cs typeface="Arial"/>
                        </a:rPr>
                        <a:t>007F</a:t>
                      </a:r>
                      <a:endParaRPr sz="1200">
                        <a:latin typeface="Arial"/>
                        <a:cs typeface="Arial"/>
                      </a:endParaRPr>
                    </a:p>
                  </a:txBody>
                  <a:tcPr marL="0" marR="0" marT="23495" marB="0">
                    <a:lnR w="12700">
                      <a:solidFill>
                        <a:srgbClr val="000000"/>
                      </a:solidFill>
                      <a:prstDash val="solid"/>
                    </a:lnR>
                    <a:lnT w="12700">
                      <a:solidFill>
                        <a:srgbClr val="000000"/>
                      </a:solidFill>
                      <a:prstDash val="solid"/>
                    </a:lnT>
                  </a:tcPr>
                </a:tc>
                <a:tc rowSpan="5">
                  <a:txBody>
                    <a:bodyPr/>
                    <a:lstStyle/>
                    <a:p>
                      <a:pPr marL="257175">
                        <a:lnSpc>
                          <a:spcPts val="1370"/>
                        </a:lnSpc>
                        <a:spcBef>
                          <a:spcPts val="105"/>
                        </a:spcBef>
                      </a:pPr>
                      <a:r>
                        <a:rPr sz="1200" b="1" dirty="0">
                          <a:latin typeface="Arial"/>
                          <a:cs typeface="Arial"/>
                        </a:rPr>
                        <a:t>0</a:t>
                      </a:r>
                      <a:endParaRPr sz="1200">
                        <a:latin typeface="Arial"/>
                        <a:cs typeface="Arial"/>
                      </a:endParaRPr>
                    </a:p>
                    <a:p>
                      <a:pPr marL="257175">
                        <a:lnSpc>
                          <a:spcPts val="1295"/>
                        </a:lnSpc>
                      </a:pPr>
                      <a:r>
                        <a:rPr sz="1200" b="1" dirty="0">
                          <a:latin typeface="Arial"/>
                          <a:cs typeface="Arial"/>
                        </a:rPr>
                        <a:t>0</a:t>
                      </a:r>
                      <a:endParaRPr sz="1200">
                        <a:latin typeface="Arial"/>
                        <a:cs typeface="Arial"/>
                      </a:endParaRPr>
                    </a:p>
                    <a:p>
                      <a:pPr marL="257175">
                        <a:lnSpc>
                          <a:spcPts val="1295"/>
                        </a:lnSpc>
                      </a:pPr>
                      <a:r>
                        <a:rPr sz="1200" b="1" dirty="0">
                          <a:latin typeface="Arial"/>
                          <a:cs typeface="Arial"/>
                        </a:rPr>
                        <a:t>0</a:t>
                      </a:r>
                      <a:endParaRPr sz="1200">
                        <a:latin typeface="Arial"/>
                        <a:cs typeface="Arial"/>
                      </a:endParaRPr>
                    </a:p>
                    <a:p>
                      <a:pPr marL="257175">
                        <a:lnSpc>
                          <a:spcPts val="1355"/>
                        </a:lnSpc>
                      </a:pPr>
                      <a:r>
                        <a:rPr sz="1200" b="1" dirty="0">
                          <a:latin typeface="Arial"/>
                          <a:cs typeface="Arial"/>
                        </a:rPr>
                        <a:t>0</a:t>
                      </a:r>
                      <a:endParaRPr sz="1200">
                        <a:latin typeface="Arial"/>
                        <a:cs typeface="Arial"/>
                      </a:endParaRPr>
                    </a:p>
                    <a:p>
                      <a:pPr marL="257175">
                        <a:lnSpc>
                          <a:spcPts val="1430"/>
                        </a:lnSpc>
                      </a:pPr>
                      <a:r>
                        <a:rPr sz="1200" b="1" dirty="0">
                          <a:latin typeface="Arial"/>
                          <a:cs typeface="Arial"/>
                        </a:rPr>
                        <a:t>1</a:t>
                      </a:r>
                      <a:endParaRPr sz="1200">
                        <a:latin typeface="Arial"/>
                        <a:cs typeface="Arial"/>
                      </a:endParaRPr>
                    </a:p>
                  </a:txBody>
                  <a:tcPr marL="0" marR="0" marT="13335" marB="0">
                    <a:lnL w="12700">
                      <a:solidFill>
                        <a:srgbClr val="000000"/>
                      </a:solidFill>
                      <a:prstDash val="solid"/>
                    </a:lnL>
                    <a:lnT w="12700">
                      <a:solidFill>
                        <a:srgbClr val="000000"/>
                      </a:solidFill>
                      <a:prstDash val="solid"/>
                    </a:lnT>
                    <a:lnB w="12700">
                      <a:solidFill>
                        <a:srgbClr val="000000"/>
                      </a:solidFill>
                      <a:prstDash val="solid"/>
                    </a:lnB>
                  </a:tcPr>
                </a:tc>
                <a:tc rowSpan="5">
                  <a:txBody>
                    <a:bodyPr/>
                    <a:lstStyle/>
                    <a:p>
                      <a:pPr marL="66675">
                        <a:lnSpc>
                          <a:spcPts val="1370"/>
                        </a:lnSpc>
                        <a:spcBef>
                          <a:spcPts val="105"/>
                        </a:spcBef>
                      </a:pPr>
                      <a:r>
                        <a:rPr sz="1200" b="1" dirty="0">
                          <a:latin typeface="Arial"/>
                          <a:cs typeface="Arial"/>
                        </a:rPr>
                        <a:t>0</a:t>
                      </a:r>
                      <a:endParaRPr sz="1200">
                        <a:latin typeface="Arial"/>
                        <a:cs typeface="Arial"/>
                      </a:endParaRPr>
                    </a:p>
                    <a:p>
                      <a:pPr marL="66675">
                        <a:lnSpc>
                          <a:spcPts val="1295"/>
                        </a:lnSpc>
                      </a:pPr>
                      <a:r>
                        <a:rPr sz="1200" b="1" dirty="0">
                          <a:latin typeface="Arial"/>
                          <a:cs typeface="Arial"/>
                        </a:rPr>
                        <a:t>0</a:t>
                      </a:r>
                      <a:endParaRPr sz="1200">
                        <a:latin typeface="Arial"/>
                        <a:cs typeface="Arial"/>
                      </a:endParaRPr>
                    </a:p>
                    <a:p>
                      <a:pPr marL="66675">
                        <a:lnSpc>
                          <a:spcPts val="1295"/>
                        </a:lnSpc>
                      </a:pPr>
                      <a:r>
                        <a:rPr sz="1200" b="1" dirty="0">
                          <a:latin typeface="Arial"/>
                          <a:cs typeface="Arial"/>
                        </a:rPr>
                        <a:t>1</a:t>
                      </a:r>
                      <a:endParaRPr sz="1200">
                        <a:latin typeface="Arial"/>
                        <a:cs typeface="Arial"/>
                      </a:endParaRPr>
                    </a:p>
                    <a:p>
                      <a:pPr marL="66675">
                        <a:lnSpc>
                          <a:spcPts val="1355"/>
                        </a:lnSpc>
                      </a:pPr>
                      <a:r>
                        <a:rPr sz="1200" b="1" dirty="0">
                          <a:latin typeface="Arial"/>
                          <a:cs typeface="Arial"/>
                        </a:rPr>
                        <a:t>1</a:t>
                      </a:r>
                      <a:endParaRPr sz="1200">
                        <a:latin typeface="Arial"/>
                        <a:cs typeface="Arial"/>
                      </a:endParaRPr>
                    </a:p>
                    <a:p>
                      <a:pPr marL="66675">
                        <a:lnSpc>
                          <a:spcPts val="1430"/>
                        </a:lnSpc>
                      </a:pPr>
                      <a:r>
                        <a:rPr sz="1200" b="1" dirty="0">
                          <a:latin typeface="Arial"/>
                          <a:cs typeface="Arial"/>
                        </a:rPr>
                        <a:t>x</a:t>
                      </a:r>
                      <a:endParaRPr sz="1200">
                        <a:latin typeface="Arial"/>
                        <a:cs typeface="Arial"/>
                      </a:endParaRPr>
                    </a:p>
                  </a:txBody>
                  <a:tcPr marL="0" marR="0" marT="13335" marB="0">
                    <a:lnT w="12700">
                      <a:solidFill>
                        <a:srgbClr val="000000"/>
                      </a:solidFill>
                      <a:prstDash val="solid"/>
                    </a:lnT>
                    <a:lnB w="12700">
                      <a:solidFill>
                        <a:srgbClr val="000000"/>
                      </a:solidFill>
                      <a:prstDash val="solid"/>
                    </a:lnB>
                  </a:tcPr>
                </a:tc>
                <a:tc rowSpan="5">
                  <a:txBody>
                    <a:bodyPr/>
                    <a:lstStyle/>
                    <a:p>
                      <a:pPr marL="109855">
                        <a:lnSpc>
                          <a:spcPts val="1370"/>
                        </a:lnSpc>
                        <a:spcBef>
                          <a:spcPts val="105"/>
                        </a:spcBef>
                      </a:pPr>
                      <a:r>
                        <a:rPr sz="1200" b="1" dirty="0">
                          <a:latin typeface="Arial"/>
                          <a:cs typeface="Arial"/>
                        </a:rPr>
                        <a:t>0</a:t>
                      </a:r>
                      <a:endParaRPr sz="1200">
                        <a:latin typeface="Arial"/>
                        <a:cs typeface="Arial"/>
                      </a:endParaRPr>
                    </a:p>
                    <a:p>
                      <a:pPr marL="109855">
                        <a:lnSpc>
                          <a:spcPts val="1295"/>
                        </a:lnSpc>
                      </a:pPr>
                      <a:r>
                        <a:rPr sz="1200" b="1" dirty="0">
                          <a:latin typeface="Arial"/>
                          <a:cs typeface="Arial"/>
                        </a:rPr>
                        <a:t>1</a:t>
                      </a:r>
                      <a:endParaRPr sz="1200">
                        <a:latin typeface="Arial"/>
                        <a:cs typeface="Arial"/>
                      </a:endParaRPr>
                    </a:p>
                    <a:p>
                      <a:pPr marL="109855">
                        <a:lnSpc>
                          <a:spcPts val="1295"/>
                        </a:lnSpc>
                      </a:pPr>
                      <a:r>
                        <a:rPr sz="1200" b="1" dirty="0">
                          <a:latin typeface="Arial"/>
                          <a:cs typeface="Arial"/>
                        </a:rPr>
                        <a:t>0</a:t>
                      </a:r>
                      <a:endParaRPr sz="1200">
                        <a:latin typeface="Arial"/>
                        <a:cs typeface="Arial"/>
                      </a:endParaRPr>
                    </a:p>
                    <a:p>
                      <a:pPr marL="109855">
                        <a:lnSpc>
                          <a:spcPts val="1355"/>
                        </a:lnSpc>
                      </a:pPr>
                      <a:r>
                        <a:rPr sz="1200" b="1" dirty="0">
                          <a:latin typeface="Arial"/>
                          <a:cs typeface="Arial"/>
                        </a:rPr>
                        <a:t>1</a:t>
                      </a:r>
                      <a:endParaRPr sz="1200">
                        <a:latin typeface="Arial"/>
                        <a:cs typeface="Arial"/>
                      </a:endParaRPr>
                    </a:p>
                    <a:p>
                      <a:pPr marL="109855">
                        <a:lnSpc>
                          <a:spcPts val="1430"/>
                        </a:lnSpc>
                      </a:pPr>
                      <a:r>
                        <a:rPr sz="1200" b="1" dirty="0">
                          <a:latin typeface="Arial"/>
                          <a:cs typeface="Arial"/>
                        </a:rPr>
                        <a:t>x</a:t>
                      </a:r>
                      <a:endParaRPr sz="1200">
                        <a:latin typeface="Arial"/>
                        <a:cs typeface="Arial"/>
                      </a:endParaRPr>
                    </a:p>
                  </a:txBody>
                  <a:tcPr marL="0" marR="0" marT="13335" marB="0">
                    <a:lnT w="12700">
                      <a:solidFill>
                        <a:srgbClr val="000000"/>
                      </a:solidFill>
                      <a:prstDash val="solid"/>
                    </a:lnT>
                    <a:lnB w="12700">
                      <a:solidFill>
                        <a:srgbClr val="000000"/>
                      </a:solidFill>
                      <a:prstDash val="solid"/>
                    </a:lnB>
                  </a:tcPr>
                </a:tc>
                <a:tc rowSpan="5">
                  <a:txBody>
                    <a:bodyPr/>
                    <a:lstStyle/>
                    <a:p>
                      <a:pPr marL="66675" marR="53340" algn="just">
                        <a:lnSpc>
                          <a:spcPct val="92100"/>
                        </a:lnSpc>
                        <a:spcBef>
                          <a:spcPts val="260"/>
                        </a:spcBef>
                      </a:pPr>
                      <a:r>
                        <a:rPr sz="1200" b="1" dirty="0">
                          <a:latin typeface="Arial"/>
                          <a:cs typeface="Arial"/>
                        </a:rPr>
                        <a:t>x  x  x  x  x</a:t>
                      </a:r>
                      <a:endParaRPr sz="1200">
                        <a:latin typeface="Arial"/>
                        <a:cs typeface="Arial"/>
                      </a:endParaRPr>
                    </a:p>
                  </a:txBody>
                  <a:tcPr marL="0" marR="0" marT="33020" marB="0">
                    <a:lnT w="12700">
                      <a:solidFill>
                        <a:srgbClr val="000000"/>
                      </a:solidFill>
                      <a:prstDash val="solid"/>
                    </a:lnT>
                    <a:lnB w="12700">
                      <a:solidFill>
                        <a:srgbClr val="000000"/>
                      </a:solidFill>
                      <a:prstDash val="solid"/>
                    </a:lnB>
                  </a:tcPr>
                </a:tc>
                <a:tc rowSpan="5">
                  <a:txBody>
                    <a:bodyPr/>
                    <a:lstStyle/>
                    <a:p>
                      <a:pPr marL="69850" marR="50165" algn="just">
                        <a:lnSpc>
                          <a:spcPct val="92100"/>
                        </a:lnSpc>
                        <a:spcBef>
                          <a:spcPts val="260"/>
                        </a:spcBef>
                      </a:pPr>
                      <a:r>
                        <a:rPr sz="1200" b="1" dirty="0">
                          <a:latin typeface="Arial"/>
                          <a:cs typeface="Arial"/>
                        </a:rPr>
                        <a:t>x  x  x  x  x</a:t>
                      </a:r>
                      <a:endParaRPr sz="1200">
                        <a:latin typeface="Arial"/>
                        <a:cs typeface="Arial"/>
                      </a:endParaRPr>
                    </a:p>
                  </a:txBody>
                  <a:tcPr marL="0" marR="0" marT="33020" marB="0">
                    <a:lnT w="12700">
                      <a:solidFill>
                        <a:srgbClr val="000000"/>
                      </a:solidFill>
                      <a:prstDash val="solid"/>
                    </a:lnT>
                    <a:lnB w="12700">
                      <a:solidFill>
                        <a:srgbClr val="000000"/>
                      </a:solidFill>
                      <a:prstDash val="solid"/>
                    </a:lnB>
                  </a:tcPr>
                </a:tc>
                <a:tc rowSpan="5">
                  <a:txBody>
                    <a:bodyPr/>
                    <a:lstStyle/>
                    <a:p>
                      <a:pPr marL="66675" marR="95885" algn="just">
                        <a:lnSpc>
                          <a:spcPct val="92100"/>
                        </a:lnSpc>
                        <a:spcBef>
                          <a:spcPts val="260"/>
                        </a:spcBef>
                      </a:pPr>
                      <a:r>
                        <a:rPr sz="1200" b="1" dirty="0">
                          <a:latin typeface="Arial"/>
                          <a:cs typeface="Arial"/>
                        </a:rPr>
                        <a:t>x  x  x  x  x</a:t>
                      </a:r>
                      <a:endParaRPr sz="1200">
                        <a:latin typeface="Arial"/>
                        <a:cs typeface="Arial"/>
                      </a:endParaRPr>
                    </a:p>
                  </a:txBody>
                  <a:tcPr marL="0" marR="0" marT="33020" marB="0">
                    <a:lnT w="12700">
                      <a:solidFill>
                        <a:srgbClr val="000000"/>
                      </a:solidFill>
                      <a:prstDash val="solid"/>
                    </a:lnT>
                    <a:lnB w="12700">
                      <a:solidFill>
                        <a:srgbClr val="000000"/>
                      </a:solidFill>
                      <a:prstDash val="solid"/>
                    </a:lnB>
                  </a:tcPr>
                </a:tc>
                <a:tc rowSpan="5">
                  <a:txBody>
                    <a:bodyPr/>
                    <a:lstStyle/>
                    <a:p>
                      <a:pPr marL="109220" marR="53340" algn="just">
                        <a:lnSpc>
                          <a:spcPct val="92100"/>
                        </a:lnSpc>
                        <a:spcBef>
                          <a:spcPts val="260"/>
                        </a:spcBef>
                      </a:pPr>
                      <a:r>
                        <a:rPr sz="1200" b="1" dirty="0">
                          <a:latin typeface="Arial"/>
                          <a:cs typeface="Arial"/>
                        </a:rPr>
                        <a:t>x  x  x  x  x</a:t>
                      </a:r>
                      <a:endParaRPr sz="1200">
                        <a:latin typeface="Arial"/>
                        <a:cs typeface="Arial"/>
                      </a:endParaRPr>
                    </a:p>
                  </a:txBody>
                  <a:tcPr marL="0" marR="0" marT="33020" marB="0">
                    <a:lnT w="12700">
                      <a:solidFill>
                        <a:srgbClr val="000000"/>
                      </a:solidFill>
                      <a:prstDash val="solid"/>
                    </a:lnT>
                    <a:lnB w="12700">
                      <a:solidFill>
                        <a:srgbClr val="000000"/>
                      </a:solidFill>
                      <a:prstDash val="solid"/>
                    </a:lnB>
                  </a:tcPr>
                </a:tc>
                <a:tc rowSpan="5">
                  <a:txBody>
                    <a:bodyPr/>
                    <a:lstStyle/>
                    <a:p>
                      <a:pPr marL="69850" marR="50165" algn="just">
                        <a:lnSpc>
                          <a:spcPct val="92100"/>
                        </a:lnSpc>
                        <a:spcBef>
                          <a:spcPts val="260"/>
                        </a:spcBef>
                      </a:pPr>
                      <a:r>
                        <a:rPr sz="1200" b="1" dirty="0">
                          <a:latin typeface="Arial"/>
                          <a:cs typeface="Arial"/>
                        </a:rPr>
                        <a:t>x  x  x  x  x</a:t>
                      </a:r>
                      <a:endParaRPr sz="1200">
                        <a:latin typeface="Arial"/>
                        <a:cs typeface="Arial"/>
                      </a:endParaRPr>
                    </a:p>
                  </a:txBody>
                  <a:tcPr marL="0" marR="0" marT="33020" marB="0">
                    <a:lnT w="12700">
                      <a:solidFill>
                        <a:srgbClr val="000000"/>
                      </a:solidFill>
                      <a:prstDash val="solid"/>
                    </a:lnT>
                    <a:lnB w="12700">
                      <a:solidFill>
                        <a:srgbClr val="000000"/>
                      </a:solidFill>
                      <a:prstDash val="solid"/>
                    </a:lnB>
                  </a:tcPr>
                </a:tc>
                <a:tc rowSpan="5">
                  <a:txBody>
                    <a:bodyPr/>
                    <a:lstStyle/>
                    <a:p>
                      <a:pPr marL="66675" marR="50800" algn="just">
                        <a:lnSpc>
                          <a:spcPct val="92100"/>
                        </a:lnSpc>
                        <a:spcBef>
                          <a:spcPts val="260"/>
                        </a:spcBef>
                      </a:pPr>
                      <a:r>
                        <a:rPr sz="1200" b="1" dirty="0">
                          <a:latin typeface="Arial"/>
                          <a:cs typeface="Arial"/>
                        </a:rPr>
                        <a:t>x  x  x  x  x</a:t>
                      </a:r>
                      <a:endParaRPr sz="1200">
                        <a:latin typeface="Arial"/>
                        <a:cs typeface="Arial"/>
                      </a:endParaRPr>
                    </a:p>
                  </a:txBody>
                  <a:tcPr marL="0" marR="0" marT="33020" marB="0">
                    <a:lnT w="12700">
                      <a:solidFill>
                        <a:srgbClr val="000000"/>
                      </a:solidFill>
                      <a:prstDash val="solid"/>
                    </a:lnT>
                    <a:lnB w="12700">
                      <a:solidFill>
                        <a:srgbClr val="000000"/>
                      </a:solidFill>
                      <a:prstDash val="solid"/>
                    </a:lnB>
                  </a:tcPr>
                </a:tc>
                <a:tc rowSpan="5">
                  <a:txBody>
                    <a:bodyPr/>
                    <a:lstStyle/>
                    <a:p>
                      <a:pPr marL="67945" marR="179705" algn="just">
                        <a:lnSpc>
                          <a:spcPct val="92100"/>
                        </a:lnSpc>
                        <a:spcBef>
                          <a:spcPts val="260"/>
                        </a:spcBef>
                      </a:pPr>
                      <a:r>
                        <a:rPr sz="1200" b="1" dirty="0">
                          <a:latin typeface="Arial"/>
                          <a:cs typeface="Arial"/>
                        </a:rPr>
                        <a:t>x  x  x  x  x</a:t>
                      </a:r>
                      <a:endParaRPr sz="1200">
                        <a:latin typeface="Arial"/>
                        <a:cs typeface="Arial"/>
                      </a:endParaRPr>
                    </a:p>
                  </a:txBody>
                  <a:tcPr marL="0" marR="0" marT="33020" marB="0">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2"/>
                  </a:ext>
                </a:extLst>
              </a:tr>
              <a:tr h="176339">
                <a:tc>
                  <a:txBody>
                    <a:bodyPr/>
                    <a:lstStyle/>
                    <a:p>
                      <a:pPr marL="149860">
                        <a:lnSpc>
                          <a:spcPts val="1290"/>
                        </a:lnSpc>
                      </a:pPr>
                      <a:r>
                        <a:rPr sz="1200" b="1" spc="-30" dirty="0">
                          <a:latin typeface="Arial"/>
                          <a:cs typeface="Arial"/>
                        </a:rPr>
                        <a:t>RAM</a:t>
                      </a:r>
                      <a:r>
                        <a:rPr sz="1200" b="1" spc="-35" dirty="0">
                          <a:latin typeface="Arial"/>
                          <a:cs typeface="Arial"/>
                        </a:rPr>
                        <a:t> </a:t>
                      </a:r>
                      <a:r>
                        <a:rPr sz="1200" b="1" spc="-5" dirty="0">
                          <a:latin typeface="Arial"/>
                          <a:cs typeface="Arial"/>
                        </a:rPr>
                        <a:t>2</a:t>
                      </a:r>
                      <a:endParaRPr sz="1200">
                        <a:latin typeface="Arial"/>
                        <a:cs typeface="Arial"/>
                      </a:endParaRPr>
                    </a:p>
                  </a:txBody>
                  <a:tcPr marL="0" marR="0" marT="0" marB="0">
                    <a:lnL w="12700">
                      <a:solidFill>
                        <a:srgbClr val="000000"/>
                      </a:solidFill>
                      <a:prstDash val="solid"/>
                    </a:lnL>
                  </a:tcPr>
                </a:tc>
                <a:tc>
                  <a:txBody>
                    <a:bodyPr/>
                    <a:lstStyle/>
                    <a:p>
                      <a:pPr marL="59055" algn="ctr">
                        <a:lnSpc>
                          <a:spcPts val="1290"/>
                        </a:lnSpc>
                      </a:pPr>
                      <a:r>
                        <a:rPr sz="1200" b="1" dirty="0">
                          <a:latin typeface="Arial"/>
                          <a:cs typeface="Arial"/>
                        </a:rPr>
                        <a:t>0080</a:t>
                      </a:r>
                      <a:r>
                        <a:rPr sz="1200" b="1" spc="-90" dirty="0">
                          <a:latin typeface="Arial"/>
                          <a:cs typeface="Arial"/>
                        </a:rPr>
                        <a:t> </a:t>
                      </a:r>
                      <a:r>
                        <a:rPr sz="1200" b="1" dirty="0">
                          <a:latin typeface="Arial"/>
                          <a:cs typeface="Arial"/>
                        </a:rPr>
                        <a:t>-</a:t>
                      </a:r>
                      <a:r>
                        <a:rPr sz="1200" b="1" spc="-40" dirty="0">
                          <a:latin typeface="Arial"/>
                          <a:cs typeface="Arial"/>
                        </a:rPr>
                        <a:t> </a:t>
                      </a:r>
                      <a:r>
                        <a:rPr sz="1200" b="1" dirty="0">
                          <a:latin typeface="Arial"/>
                          <a:cs typeface="Arial"/>
                        </a:rPr>
                        <a:t>00</a:t>
                      </a:r>
                      <a:r>
                        <a:rPr sz="1200" b="1" spc="5" dirty="0">
                          <a:latin typeface="Arial"/>
                          <a:cs typeface="Arial"/>
                        </a:rPr>
                        <a:t>F</a:t>
                      </a:r>
                      <a:r>
                        <a:rPr sz="1200" b="1" dirty="0">
                          <a:latin typeface="Arial"/>
                          <a:cs typeface="Arial"/>
                        </a:rPr>
                        <a:t>F</a:t>
                      </a:r>
                      <a:endParaRPr sz="1200">
                        <a:latin typeface="Arial"/>
                        <a:cs typeface="Arial"/>
                      </a:endParaRPr>
                    </a:p>
                  </a:txBody>
                  <a:tcPr marL="0" marR="0" marT="0" marB="0">
                    <a:lnR w="12700">
                      <a:solidFill>
                        <a:srgbClr val="000000"/>
                      </a:solidFill>
                      <a:prstDash val="solid"/>
                    </a:lnR>
                  </a:tcPr>
                </a:tc>
                <a:tc vMerge="1">
                  <a:txBody>
                    <a:bodyPr/>
                    <a:lstStyle/>
                    <a:p>
                      <a:endParaRPr/>
                    </a:p>
                  </a:txBody>
                  <a:tcPr marL="0" marR="0" marT="13335" marB="0">
                    <a:lnL w="12700">
                      <a:solidFill>
                        <a:srgbClr val="000000"/>
                      </a:solidFill>
                      <a:prstDash val="solid"/>
                    </a:lnL>
                    <a:lnT w="12700">
                      <a:solidFill>
                        <a:srgbClr val="000000"/>
                      </a:solidFill>
                      <a:prstDash val="solid"/>
                    </a:lnT>
                    <a:lnB w="12700">
                      <a:solidFill>
                        <a:srgbClr val="000000"/>
                      </a:solidFill>
                      <a:prstDash val="solid"/>
                    </a:lnB>
                  </a:tcPr>
                </a:tc>
                <a:tc vMerge="1">
                  <a:txBody>
                    <a:bodyPr/>
                    <a:lstStyle/>
                    <a:p>
                      <a:endParaRPr/>
                    </a:p>
                  </a:txBody>
                  <a:tcPr marL="0" marR="0" marT="13335" marB="0">
                    <a:lnT w="12700">
                      <a:solidFill>
                        <a:srgbClr val="000000"/>
                      </a:solidFill>
                      <a:prstDash val="solid"/>
                    </a:lnT>
                    <a:lnB w="12700">
                      <a:solidFill>
                        <a:srgbClr val="000000"/>
                      </a:solidFill>
                      <a:prstDash val="solid"/>
                    </a:lnB>
                  </a:tcPr>
                </a:tc>
                <a:tc vMerge="1">
                  <a:txBody>
                    <a:bodyPr/>
                    <a:lstStyle/>
                    <a:p>
                      <a:endParaRPr/>
                    </a:p>
                  </a:txBody>
                  <a:tcPr marL="0" marR="0" marT="13335"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3"/>
                  </a:ext>
                </a:extLst>
              </a:tr>
              <a:tr h="177281">
                <a:tc>
                  <a:txBody>
                    <a:bodyPr/>
                    <a:lstStyle/>
                    <a:p>
                      <a:pPr marL="149860">
                        <a:lnSpc>
                          <a:spcPts val="1295"/>
                        </a:lnSpc>
                      </a:pPr>
                      <a:r>
                        <a:rPr sz="1200" b="1" spc="-30" dirty="0">
                          <a:latin typeface="Arial"/>
                          <a:cs typeface="Arial"/>
                        </a:rPr>
                        <a:t>RAM</a:t>
                      </a:r>
                      <a:r>
                        <a:rPr sz="1200" b="1" spc="-35" dirty="0">
                          <a:latin typeface="Arial"/>
                          <a:cs typeface="Arial"/>
                        </a:rPr>
                        <a:t> </a:t>
                      </a:r>
                      <a:r>
                        <a:rPr sz="1200" b="1" spc="-5" dirty="0">
                          <a:latin typeface="Arial"/>
                          <a:cs typeface="Arial"/>
                        </a:rPr>
                        <a:t>3</a:t>
                      </a:r>
                      <a:endParaRPr sz="1200">
                        <a:latin typeface="Arial"/>
                        <a:cs typeface="Arial"/>
                      </a:endParaRPr>
                    </a:p>
                  </a:txBody>
                  <a:tcPr marL="0" marR="0" marT="0" marB="0">
                    <a:lnL w="12700">
                      <a:solidFill>
                        <a:srgbClr val="000000"/>
                      </a:solidFill>
                      <a:prstDash val="solid"/>
                    </a:lnL>
                  </a:tcPr>
                </a:tc>
                <a:tc>
                  <a:txBody>
                    <a:bodyPr/>
                    <a:lstStyle/>
                    <a:p>
                      <a:pPr marL="57150" algn="ctr">
                        <a:lnSpc>
                          <a:spcPts val="1295"/>
                        </a:lnSpc>
                      </a:pPr>
                      <a:r>
                        <a:rPr sz="1200" b="1" dirty="0">
                          <a:latin typeface="Arial"/>
                          <a:cs typeface="Arial"/>
                        </a:rPr>
                        <a:t>0100</a:t>
                      </a:r>
                      <a:r>
                        <a:rPr sz="1200" b="1" spc="-90" dirty="0">
                          <a:latin typeface="Arial"/>
                          <a:cs typeface="Arial"/>
                        </a:rPr>
                        <a:t> </a:t>
                      </a:r>
                      <a:r>
                        <a:rPr sz="1200" b="1" dirty="0">
                          <a:latin typeface="Arial"/>
                          <a:cs typeface="Arial"/>
                        </a:rPr>
                        <a:t>-</a:t>
                      </a:r>
                      <a:r>
                        <a:rPr sz="1200" b="1" spc="-40" dirty="0">
                          <a:latin typeface="Arial"/>
                          <a:cs typeface="Arial"/>
                        </a:rPr>
                        <a:t> </a:t>
                      </a:r>
                      <a:r>
                        <a:rPr sz="1200" b="1" dirty="0">
                          <a:latin typeface="Arial"/>
                          <a:cs typeface="Arial"/>
                        </a:rPr>
                        <a:t>017F</a:t>
                      </a:r>
                      <a:endParaRPr sz="1200">
                        <a:latin typeface="Arial"/>
                        <a:cs typeface="Arial"/>
                      </a:endParaRPr>
                    </a:p>
                  </a:txBody>
                  <a:tcPr marL="0" marR="0" marT="0" marB="0">
                    <a:lnR w="12700">
                      <a:solidFill>
                        <a:srgbClr val="000000"/>
                      </a:solidFill>
                      <a:prstDash val="solid"/>
                    </a:lnR>
                  </a:tcPr>
                </a:tc>
                <a:tc vMerge="1">
                  <a:txBody>
                    <a:bodyPr/>
                    <a:lstStyle/>
                    <a:p>
                      <a:endParaRPr/>
                    </a:p>
                  </a:txBody>
                  <a:tcPr marL="0" marR="0" marT="13335" marB="0">
                    <a:lnL w="12700">
                      <a:solidFill>
                        <a:srgbClr val="000000"/>
                      </a:solidFill>
                      <a:prstDash val="solid"/>
                    </a:lnL>
                    <a:lnT w="12700">
                      <a:solidFill>
                        <a:srgbClr val="000000"/>
                      </a:solidFill>
                      <a:prstDash val="solid"/>
                    </a:lnT>
                    <a:lnB w="12700">
                      <a:solidFill>
                        <a:srgbClr val="000000"/>
                      </a:solidFill>
                      <a:prstDash val="solid"/>
                    </a:lnB>
                  </a:tcPr>
                </a:tc>
                <a:tc vMerge="1">
                  <a:txBody>
                    <a:bodyPr/>
                    <a:lstStyle/>
                    <a:p>
                      <a:endParaRPr/>
                    </a:p>
                  </a:txBody>
                  <a:tcPr marL="0" marR="0" marT="13335" marB="0">
                    <a:lnT w="12700">
                      <a:solidFill>
                        <a:srgbClr val="000000"/>
                      </a:solidFill>
                      <a:prstDash val="solid"/>
                    </a:lnT>
                    <a:lnB w="12700">
                      <a:solidFill>
                        <a:srgbClr val="000000"/>
                      </a:solidFill>
                      <a:prstDash val="solid"/>
                    </a:lnB>
                  </a:tcPr>
                </a:tc>
                <a:tc vMerge="1">
                  <a:txBody>
                    <a:bodyPr/>
                    <a:lstStyle/>
                    <a:p>
                      <a:endParaRPr/>
                    </a:p>
                  </a:txBody>
                  <a:tcPr marL="0" marR="0" marT="13335"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4"/>
                  </a:ext>
                </a:extLst>
              </a:tr>
              <a:tr h="183801">
                <a:tc>
                  <a:txBody>
                    <a:bodyPr/>
                    <a:lstStyle/>
                    <a:p>
                      <a:pPr marL="149860">
                        <a:lnSpc>
                          <a:spcPts val="1345"/>
                        </a:lnSpc>
                      </a:pPr>
                      <a:r>
                        <a:rPr sz="1200" b="1" spc="-30" dirty="0">
                          <a:latin typeface="Arial"/>
                          <a:cs typeface="Arial"/>
                        </a:rPr>
                        <a:t>RAM</a:t>
                      </a:r>
                      <a:r>
                        <a:rPr sz="1200" b="1" spc="-35" dirty="0">
                          <a:latin typeface="Arial"/>
                          <a:cs typeface="Arial"/>
                        </a:rPr>
                        <a:t> </a:t>
                      </a:r>
                      <a:r>
                        <a:rPr sz="1200" b="1" dirty="0">
                          <a:latin typeface="Arial"/>
                          <a:cs typeface="Arial"/>
                        </a:rPr>
                        <a:t>4</a:t>
                      </a:r>
                      <a:endParaRPr sz="1200">
                        <a:latin typeface="Arial"/>
                        <a:cs typeface="Arial"/>
                      </a:endParaRPr>
                    </a:p>
                  </a:txBody>
                  <a:tcPr marL="0" marR="0" marT="0" marB="0">
                    <a:lnL w="12700">
                      <a:solidFill>
                        <a:srgbClr val="000000"/>
                      </a:solidFill>
                      <a:prstDash val="solid"/>
                    </a:lnL>
                  </a:tcPr>
                </a:tc>
                <a:tc>
                  <a:txBody>
                    <a:bodyPr/>
                    <a:lstStyle/>
                    <a:p>
                      <a:pPr marL="59690" algn="ctr">
                        <a:lnSpc>
                          <a:spcPts val="1345"/>
                        </a:lnSpc>
                      </a:pPr>
                      <a:r>
                        <a:rPr sz="1200" b="1" dirty="0">
                          <a:latin typeface="Arial"/>
                          <a:cs typeface="Arial"/>
                        </a:rPr>
                        <a:t>0180</a:t>
                      </a:r>
                      <a:r>
                        <a:rPr sz="1200" b="1" spc="-90" dirty="0">
                          <a:latin typeface="Arial"/>
                          <a:cs typeface="Arial"/>
                        </a:rPr>
                        <a:t> </a:t>
                      </a:r>
                      <a:r>
                        <a:rPr sz="1200" b="1" dirty="0">
                          <a:latin typeface="Arial"/>
                          <a:cs typeface="Arial"/>
                        </a:rPr>
                        <a:t>-</a:t>
                      </a:r>
                      <a:r>
                        <a:rPr sz="1200" b="1" spc="-40" dirty="0">
                          <a:latin typeface="Arial"/>
                          <a:cs typeface="Arial"/>
                        </a:rPr>
                        <a:t> </a:t>
                      </a:r>
                      <a:r>
                        <a:rPr sz="1200" b="1" dirty="0">
                          <a:latin typeface="Arial"/>
                          <a:cs typeface="Arial"/>
                        </a:rPr>
                        <a:t>0</a:t>
                      </a:r>
                      <a:r>
                        <a:rPr sz="1200" b="1" spc="5" dirty="0">
                          <a:latin typeface="Arial"/>
                          <a:cs typeface="Arial"/>
                        </a:rPr>
                        <a:t>1F</a:t>
                      </a:r>
                      <a:r>
                        <a:rPr sz="1200" b="1" dirty="0">
                          <a:latin typeface="Arial"/>
                          <a:cs typeface="Arial"/>
                        </a:rPr>
                        <a:t>F</a:t>
                      </a:r>
                      <a:endParaRPr sz="1200">
                        <a:latin typeface="Arial"/>
                        <a:cs typeface="Arial"/>
                      </a:endParaRPr>
                    </a:p>
                  </a:txBody>
                  <a:tcPr marL="0" marR="0" marT="0" marB="0">
                    <a:lnR w="12700">
                      <a:solidFill>
                        <a:srgbClr val="000000"/>
                      </a:solidFill>
                      <a:prstDash val="solid"/>
                    </a:lnR>
                  </a:tcPr>
                </a:tc>
                <a:tc vMerge="1">
                  <a:txBody>
                    <a:bodyPr/>
                    <a:lstStyle/>
                    <a:p>
                      <a:endParaRPr/>
                    </a:p>
                  </a:txBody>
                  <a:tcPr marL="0" marR="0" marT="13335" marB="0">
                    <a:lnL w="12700">
                      <a:solidFill>
                        <a:srgbClr val="000000"/>
                      </a:solidFill>
                      <a:prstDash val="solid"/>
                    </a:lnL>
                    <a:lnT w="12700">
                      <a:solidFill>
                        <a:srgbClr val="000000"/>
                      </a:solidFill>
                      <a:prstDash val="solid"/>
                    </a:lnT>
                    <a:lnB w="12700">
                      <a:solidFill>
                        <a:srgbClr val="000000"/>
                      </a:solidFill>
                      <a:prstDash val="solid"/>
                    </a:lnB>
                  </a:tcPr>
                </a:tc>
                <a:tc vMerge="1">
                  <a:txBody>
                    <a:bodyPr/>
                    <a:lstStyle/>
                    <a:p>
                      <a:endParaRPr/>
                    </a:p>
                  </a:txBody>
                  <a:tcPr marL="0" marR="0" marT="13335" marB="0">
                    <a:lnT w="12700">
                      <a:solidFill>
                        <a:srgbClr val="000000"/>
                      </a:solidFill>
                      <a:prstDash val="solid"/>
                    </a:lnT>
                    <a:lnB w="12700">
                      <a:solidFill>
                        <a:srgbClr val="000000"/>
                      </a:solidFill>
                      <a:prstDash val="solid"/>
                    </a:lnB>
                  </a:tcPr>
                </a:tc>
                <a:tc vMerge="1">
                  <a:txBody>
                    <a:bodyPr/>
                    <a:lstStyle/>
                    <a:p>
                      <a:endParaRPr/>
                    </a:p>
                  </a:txBody>
                  <a:tcPr marL="0" marR="0" marT="13335"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5"/>
                  </a:ext>
                </a:extLst>
              </a:tr>
              <a:tr h="299637">
                <a:tc>
                  <a:txBody>
                    <a:bodyPr/>
                    <a:lstStyle/>
                    <a:p>
                      <a:pPr marL="149860">
                        <a:lnSpc>
                          <a:spcPts val="1405"/>
                        </a:lnSpc>
                      </a:pPr>
                      <a:r>
                        <a:rPr sz="1200" b="1" dirty="0">
                          <a:latin typeface="Arial"/>
                          <a:cs typeface="Arial"/>
                        </a:rPr>
                        <a:t>ROM</a:t>
                      </a:r>
                      <a:endParaRPr sz="1200">
                        <a:latin typeface="Arial"/>
                        <a:cs typeface="Arial"/>
                      </a:endParaRPr>
                    </a:p>
                  </a:txBody>
                  <a:tcPr marL="0" marR="0" marT="0" marB="0">
                    <a:lnL w="12700">
                      <a:solidFill>
                        <a:srgbClr val="000000"/>
                      </a:solidFill>
                      <a:prstDash val="solid"/>
                    </a:lnL>
                    <a:lnB w="12700">
                      <a:solidFill>
                        <a:srgbClr val="000000"/>
                      </a:solidFill>
                      <a:prstDash val="solid"/>
                    </a:lnB>
                  </a:tcPr>
                </a:tc>
                <a:tc>
                  <a:txBody>
                    <a:bodyPr/>
                    <a:lstStyle/>
                    <a:p>
                      <a:pPr marL="59690" algn="ctr">
                        <a:lnSpc>
                          <a:spcPts val="1405"/>
                        </a:lnSpc>
                      </a:pPr>
                      <a:r>
                        <a:rPr sz="1200" b="1" dirty="0">
                          <a:latin typeface="Arial"/>
                          <a:cs typeface="Arial"/>
                        </a:rPr>
                        <a:t>0200</a:t>
                      </a:r>
                      <a:r>
                        <a:rPr sz="1200" b="1" spc="-90" dirty="0">
                          <a:latin typeface="Arial"/>
                          <a:cs typeface="Arial"/>
                        </a:rPr>
                        <a:t> </a:t>
                      </a:r>
                      <a:r>
                        <a:rPr sz="1200" b="1" dirty="0">
                          <a:latin typeface="Arial"/>
                          <a:cs typeface="Arial"/>
                        </a:rPr>
                        <a:t>-</a:t>
                      </a:r>
                      <a:r>
                        <a:rPr sz="1200" b="1" spc="-40" dirty="0">
                          <a:latin typeface="Arial"/>
                          <a:cs typeface="Arial"/>
                        </a:rPr>
                        <a:t> </a:t>
                      </a:r>
                      <a:r>
                        <a:rPr sz="1200" b="1" dirty="0">
                          <a:latin typeface="Arial"/>
                          <a:cs typeface="Arial"/>
                        </a:rPr>
                        <a:t>0</a:t>
                      </a:r>
                      <a:r>
                        <a:rPr sz="1200" b="1" spc="5" dirty="0">
                          <a:latin typeface="Arial"/>
                          <a:cs typeface="Arial"/>
                        </a:rPr>
                        <a:t>3F</a:t>
                      </a:r>
                      <a:r>
                        <a:rPr sz="1200" b="1" dirty="0">
                          <a:latin typeface="Arial"/>
                          <a:cs typeface="Arial"/>
                        </a:rPr>
                        <a:t>F</a:t>
                      </a:r>
                      <a:endParaRPr sz="1200">
                        <a:latin typeface="Arial"/>
                        <a:cs typeface="Arial"/>
                      </a:endParaRPr>
                    </a:p>
                  </a:txBody>
                  <a:tcPr marL="0" marR="0" marT="0" marB="0">
                    <a:lnR w="12700">
                      <a:solidFill>
                        <a:srgbClr val="000000"/>
                      </a:solidFill>
                      <a:prstDash val="solid"/>
                    </a:lnR>
                    <a:lnB w="12700">
                      <a:solidFill>
                        <a:srgbClr val="000000"/>
                      </a:solidFill>
                      <a:prstDash val="solid"/>
                    </a:lnB>
                  </a:tcPr>
                </a:tc>
                <a:tc vMerge="1">
                  <a:txBody>
                    <a:bodyPr/>
                    <a:lstStyle/>
                    <a:p>
                      <a:endParaRPr/>
                    </a:p>
                  </a:txBody>
                  <a:tcPr marL="0" marR="0" marT="13335" marB="0">
                    <a:lnL w="12700">
                      <a:solidFill>
                        <a:srgbClr val="000000"/>
                      </a:solidFill>
                      <a:prstDash val="solid"/>
                    </a:lnL>
                    <a:lnT w="12700">
                      <a:solidFill>
                        <a:srgbClr val="000000"/>
                      </a:solidFill>
                      <a:prstDash val="solid"/>
                    </a:lnT>
                    <a:lnB w="12700">
                      <a:solidFill>
                        <a:srgbClr val="000000"/>
                      </a:solidFill>
                      <a:prstDash val="solid"/>
                    </a:lnB>
                  </a:tcPr>
                </a:tc>
                <a:tc vMerge="1">
                  <a:txBody>
                    <a:bodyPr/>
                    <a:lstStyle/>
                    <a:p>
                      <a:endParaRPr/>
                    </a:p>
                  </a:txBody>
                  <a:tcPr marL="0" marR="0" marT="13335" marB="0">
                    <a:lnT w="12700">
                      <a:solidFill>
                        <a:srgbClr val="000000"/>
                      </a:solidFill>
                      <a:prstDash val="solid"/>
                    </a:lnT>
                    <a:lnB w="12700">
                      <a:solidFill>
                        <a:srgbClr val="000000"/>
                      </a:solidFill>
                      <a:prstDash val="solid"/>
                    </a:lnB>
                  </a:tcPr>
                </a:tc>
                <a:tc vMerge="1">
                  <a:txBody>
                    <a:bodyPr/>
                    <a:lstStyle/>
                    <a:p>
                      <a:endParaRPr/>
                    </a:p>
                  </a:txBody>
                  <a:tcPr marL="0" marR="0" marT="13335"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T w="12700">
                      <a:solidFill>
                        <a:srgbClr val="000000"/>
                      </a:solidFill>
                      <a:prstDash val="solid"/>
                    </a:lnT>
                    <a:lnB w="12700">
                      <a:solidFill>
                        <a:srgbClr val="000000"/>
                      </a:solidFill>
                      <a:prstDash val="solid"/>
                    </a:lnB>
                  </a:tcPr>
                </a:tc>
                <a:tc vMerge="1">
                  <a:txBody>
                    <a:bodyPr/>
                    <a:lstStyle/>
                    <a:p>
                      <a:endParaRPr/>
                    </a:p>
                  </a:txBody>
                  <a:tcPr marL="0" marR="0" marT="33020" marB="0">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6"/>
                  </a:ext>
                </a:extLst>
              </a:tr>
            </a:tbl>
          </a:graphicData>
        </a:graphic>
      </p:graphicFrame>
      <p:sp>
        <p:nvSpPr>
          <p:cNvPr id="8" name="object 8"/>
          <p:cNvSpPr txBox="1"/>
          <p:nvPr/>
        </p:nvSpPr>
        <p:spPr>
          <a:xfrm>
            <a:off x="953516" y="4157217"/>
            <a:ext cx="5638165" cy="2190750"/>
          </a:xfrm>
          <a:prstGeom prst="rect">
            <a:avLst/>
          </a:prstGeom>
        </p:spPr>
        <p:txBody>
          <a:bodyPr vert="horz" wrap="square" lIns="0" tIns="67310" rIns="0" bIns="0" rtlCol="0">
            <a:spAutoFit/>
          </a:bodyPr>
          <a:lstStyle/>
          <a:p>
            <a:pPr marR="2593975" algn="ctr">
              <a:lnSpc>
                <a:spcPct val="100000"/>
              </a:lnSpc>
              <a:spcBef>
                <a:spcPts val="530"/>
              </a:spcBef>
            </a:pPr>
            <a:r>
              <a:rPr sz="1800" b="1" dirty="0">
                <a:latin typeface="Arial"/>
                <a:cs typeface="Arial"/>
              </a:rPr>
              <a:t>Memory</a:t>
            </a:r>
            <a:r>
              <a:rPr sz="1800" b="1" spc="-80" dirty="0">
                <a:latin typeface="Arial"/>
                <a:cs typeface="Arial"/>
              </a:rPr>
              <a:t> </a:t>
            </a:r>
            <a:r>
              <a:rPr sz="1800" b="1" dirty="0">
                <a:latin typeface="Arial"/>
                <a:cs typeface="Arial"/>
              </a:rPr>
              <a:t>Connection</a:t>
            </a:r>
            <a:r>
              <a:rPr sz="1800" b="1" spc="-114" dirty="0">
                <a:latin typeface="Arial"/>
                <a:cs typeface="Arial"/>
              </a:rPr>
              <a:t> </a:t>
            </a:r>
            <a:r>
              <a:rPr sz="1800" b="1" dirty="0">
                <a:latin typeface="Arial"/>
                <a:cs typeface="Arial"/>
              </a:rPr>
              <a:t>to</a:t>
            </a:r>
            <a:r>
              <a:rPr sz="1800" b="1" spc="-10" dirty="0">
                <a:latin typeface="Arial"/>
                <a:cs typeface="Arial"/>
              </a:rPr>
              <a:t> </a:t>
            </a:r>
            <a:r>
              <a:rPr sz="1800" b="1" spc="-5" dirty="0">
                <a:latin typeface="Arial"/>
                <a:cs typeface="Arial"/>
              </a:rPr>
              <a:t>CPU</a:t>
            </a:r>
            <a:endParaRPr sz="1800">
              <a:latin typeface="Arial"/>
              <a:cs typeface="Arial"/>
            </a:endParaRPr>
          </a:p>
          <a:p>
            <a:pPr algn="ctr">
              <a:lnSpc>
                <a:spcPts val="2135"/>
              </a:lnSpc>
              <a:spcBef>
                <a:spcPts val="430"/>
              </a:spcBef>
              <a:tabLst>
                <a:tab pos="356235" algn="l"/>
              </a:tabLst>
            </a:pPr>
            <a:r>
              <a:rPr sz="1800" dirty="0">
                <a:latin typeface="Arial MT"/>
                <a:cs typeface="Arial MT"/>
              </a:rPr>
              <a:t>-	</a:t>
            </a:r>
            <a:r>
              <a:rPr sz="1800" b="1" spc="-30" dirty="0">
                <a:latin typeface="Arial"/>
                <a:cs typeface="Arial"/>
              </a:rPr>
              <a:t>RAM</a:t>
            </a:r>
            <a:r>
              <a:rPr sz="1800" b="1" spc="60" dirty="0">
                <a:latin typeface="Arial"/>
                <a:cs typeface="Arial"/>
              </a:rPr>
              <a:t> </a:t>
            </a:r>
            <a:r>
              <a:rPr sz="1800" b="1" dirty="0">
                <a:latin typeface="Arial"/>
                <a:cs typeface="Arial"/>
              </a:rPr>
              <a:t>and</a:t>
            </a:r>
            <a:r>
              <a:rPr sz="1800" b="1" spc="-35" dirty="0">
                <a:latin typeface="Arial"/>
                <a:cs typeface="Arial"/>
              </a:rPr>
              <a:t> </a:t>
            </a:r>
            <a:r>
              <a:rPr sz="1800" b="1" spc="-10" dirty="0">
                <a:latin typeface="Arial"/>
                <a:cs typeface="Arial"/>
              </a:rPr>
              <a:t>ROM</a:t>
            </a:r>
            <a:r>
              <a:rPr sz="1800" b="1" spc="10" dirty="0">
                <a:latin typeface="Arial"/>
                <a:cs typeface="Arial"/>
              </a:rPr>
              <a:t> </a:t>
            </a:r>
            <a:r>
              <a:rPr sz="1800" b="1" dirty="0">
                <a:latin typeface="Arial"/>
                <a:cs typeface="Arial"/>
              </a:rPr>
              <a:t>chips</a:t>
            </a:r>
            <a:r>
              <a:rPr sz="1800" b="1" spc="-50" dirty="0">
                <a:latin typeface="Arial"/>
                <a:cs typeface="Arial"/>
              </a:rPr>
              <a:t> </a:t>
            </a:r>
            <a:r>
              <a:rPr sz="1800" b="1" dirty="0">
                <a:latin typeface="Arial"/>
                <a:cs typeface="Arial"/>
              </a:rPr>
              <a:t>are</a:t>
            </a:r>
            <a:r>
              <a:rPr sz="1800" b="1" spc="-50" dirty="0">
                <a:latin typeface="Arial"/>
                <a:cs typeface="Arial"/>
              </a:rPr>
              <a:t> </a:t>
            </a:r>
            <a:r>
              <a:rPr sz="1800" b="1" dirty="0">
                <a:latin typeface="Arial"/>
                <a:cs typeface="Arial"/>
              </a:rPr>
              <a:t>connected</a:t>
            </a:r>
            <a:r>
              <a:rPr sz="1800" b="1" spc="-75" dirty="0">
                <a:latin typeface="Arial"/>
                <a:cs typeface="Arial"/>
              </a:rPr>
              <a:t> </a:t>
            </a:r>
            <a:r>
              <a:rPr sz="1800" b="1" dirty="0">
                <a:latin typeface="Arial"/>
                <a:cs typeface="Arial"/>
              </a:rPr>
              <a:t>to</a:t>
            </a:r>
            <a:r>
              <a:rPr sz="1800" b="1" spc="5" dirty="0">
                <a:latin typeface="Arial"/>
                <a:cs typeface="Arial"/>
              </a:rPr>
              <a:t> </a:t>
            </a:r>
            <a:r>
              <a:rPr sz="1800" b="1" spc="-5" dirty="0">
                <a:latin typeface="Arial"/>
                <a:cs typeface="Arial"/>
              </a:rPr>
              <a:t>a</a:t>
            </a:r>
            <a:r>
              <a:rPr sz="1800" b="1" spc="-20" dirty="0">
                <a:latin typeface="Arial"/>
                <a:cs typeface="Arial"/>
              </a:rPr>
              <a:t> </a:t>
            </a:r>
            <a:r>
              <a:rPr sz="1800" b="1" spc="-5" dirty="0">
                <a:latin typeface="Arial"/>
                <a:cs typeface="Arial"/>
              </a:rPr>
              <a:t>CPU</a:t>
            </a:r>
            <a:endParaRPr sz="1800">
              <a:latin typeface="Arial"/>
              <a:cs typeface="Arial"/>
            </a:endParaRPr>
          </a:p>
          <a:p>
            <a:pPr marR="462280" algn="ctr">
              <a:lnSpc>
                <a:spcPts val="2135"/>
              </a:lnSpc>
            </a:pPr>
            <a:r>
              <a:rPr sz="1800" b="1" dirty="0">
                <a:latin typeface="Arial"/>
                <a:cs typeface="Arial"/>
              </a:rPr>
              <a:t>through</a:t>
            </a:r>
            <a:r>
              <a:rPr sz="1800" b="1" spc="-45" dirty="0">
                <a:latin typeface="Arial"/>
                <a:cs typeface="Arial"/>
              </a:rPr>
              <a:t> </a:t>
            </a:r>
            <a:r>
              <a:rPr sz="1800" b="1" dirty="0">
                <a:latin typeface="Arial"/>
                <a:cs typeface="Arial"/>
              </a:rPr>
              <a:t>the</a:t>
            </a:r>
            <a:r>
              <a:rPr sz="1800" b="1" spc="-20" dirty="0">
                <a:latin typeface="Arial"/>
                <a:cs typeface="Arial"/>
              </a:rPr>
              <a:t> </a:t>
            </a:r>
            <a:r>
              <a:rPr sz="1800" b="1" dirty="0">
                <a:latin typeface="Arial"/>
                <a:cs typeface="Arial"/>
              </a:rPr>
              <a:t>data</a:t>
            </a:r>
            <a:r>
              <a:rPr sz="1800" b="1" spc="-50" dirty="0">
                <a:latin typeface="Arial"/>
                <a:cs typeface="Arial"/>
              </a:rPr>
              <a:t> </a:t>
            </a:r>
            <a:r>
              <a:rPr sz="1800" b="1" dirty="0">
                <a:latin typeface="Arial"/>
                <a:cs typeface="Arial"/>
              </a:rPr>
              <a:t>and</a:t>
            </a:r>
            <a:r>
              <a:rPr sz="1800" b="1" spc="-20" dirty="0">
                <a:latin typeface="Arial"/>
                <a:cs typeface="Arial"/>
              </a:rPr>
              <a:t> </a:t>
            </a:r>
            <a:r>
              <a:rPr sz="1800" b="1" dirty="0">
                <a:latin typeface="Arial"/>
                <a:cs typeface="Arial"/>
              </a:rPr>
              <a:t>address</a:t>
            </a:r>
            <a:r>
              <a:rPr sz="1800" b="1" spc="-60" dirty="0">
                <a:latin typeface="Arial"/>
                <a:cs typeface="Arial"/>
              </a:rPr>
              <a:t> </a:t>
            </a:r>
            <a:r>
              <a:rPr sz="1800" b="1" dirty="0">
                <a:latin typeface="Arial"/>
                <a:cs typeface="Arial"/>
              </a:rPr>
              <a:t>buses</a:t>
            </a:r>
            <a:endParaRPr sz="1800">
              <a:latin typeface="Arial"/>
              <a:cs typeface="Arial"/>
            </a:endParaRPr>
          </a:p>
          <a:p>
            <a:pPr>
              <a:lnSpc>
                <a:spcPct val="100000"/>
              </a:lnSpc>
              <a:spcBef>
                <a:spcPts val="20"/>
              </a:spcBef>
            </a:pPr>
            <a:endParaRPr sz="1700">
              <a:latin typeface="Arial"/>
              <a:cs typeface="Arial"/>
            </a:endParaRPr>
          </a:p>
          <a:p>
            <a:pPr marL="613410" marR="5080" indent="-189230">
              <a:lnSpc>
                <a:spcPct val="90000"/>
              </a:lnSpc>
            </a:pPr>
            <a:r>
              <a:rPr sz="1800" dirty="0">
                <a:latin typeface="Arial MT"/>
                <a:cs typeface="Arial MT"/>
              </a:rPr>
              <a:t>-</a:t>
            </a:r>
            <a:r>
              <a:rPr sz="1800" spc="5" dirty="0">
                <a:latin typeface="Arial MT"/>
                <a:cs typeface="Arial MT"/>
              </a:rPr>
              <a:t> </a:t>
            </a:r>
            <a:r>
              <a:rPr sz="1800" b="1" dirty="0">
                <a:latin typeface="Arial"/>
                <a:cs typeface="Arial"/>
              </a:rPr>
              <a:t>The </a:t>
            </a:r>
            <a:r>
              <a:rPr sz="1800" b="1" spc="5" dirty="0">
                <a:latin typeface="Arial"/>
                <a:cs typeface="Arial"/>
              </a:rPr>
              <a:t>low-order </a:t>
            </a:r>
            <a:r>
              <a:rPr sz="1800" b="1" dirty="0">
                <a:latin typeface="Arial"/>
                <a:cs typeface="Arial"/>
              </a:rPr>
              <a:t>lines in the address bus select </a:t>
            </a:r>
            <a:r>
              <a:rPr sz="1800" b="1" spc="5" dirty="0">
                <a:latin typeface="Arial"/>
                <a:cs typeface="Arial"/>
              </a:rPr>
              <a:t> </a:t>
            </a:r>
            <a:r>
              <a:rPr sz="1800" b="1" spc="-5" dirty="0">
                <a:latin typeface="Arial"/>
                <a:cs typeface="Arial"/>
              </a:rPr>
              <a:t>the</a:t>
            </a:r>
            <a:r>
              <a:rPr sz="1800" b="1" spc="-10" dirty="0">
                <a:latin typeface="Arial"/>
                <a:cs typeface="Arial"/>
              </a:rPr>
              <a:t> </a:t>
            </a:r>
            <a:r>
              <a:rPr sz="1800" b="1" spc="-25" dirty="0">
                <a:latin typeface="Arial"/>
                <a:cs typeface="Arial"/>
              </a:rPr>
              <a:t>byte</a:t>
            </a:r>
            <a:r>
              <a:rPr sz="1800" b="1" spc="55" dirty="0">
                <a:latin typeface="Arial"/>
                <a:cs typeface="Arial"/>
              </a:rPr>
              <a:t> </a:t>
            </a:r>
            <a:r>
              <a:rPr sz="1800" b="1" spc="5" dirty="0">
                <a:latin typeface="Arial"/>
                <a:cs typeface="Arial"/>
              </a:rPr>
              <a:t>within</a:t>
            </a:r>
            <a:r>
              <a:rPr sz="1800" b="1" spc="-55" dirty="0">
                <a:latin typeface="Arial"/>
                <a:cs typeface="Arial"/>
              </a:rPr>
              <a:t> </a:t>
            </a:r>
            <a:r>
              <a:rPr sz="1800" b="1" spc="-5" dirty="0">
                <a:latin typeface="Arial"/>
                <a:cs typeface="Arial"/>
              </a:rPr>
              <a:t>the</a:t>
            </a:r>
            <a:r>
              <a:rPr sz="1800" b="1" spc="-35" dirty="0">
                <a:latin typeface="Arial"/>
                <a:cs typeface="Arial"/>
              </a:rPr>
              <a:t> </a:t>
            </a:r>
            <a:r>
              <a:rPr sz="1800" b="1" dirty="0">
                <a:latin typeface="Arial"/>
                <a:cs typeface="Arial"/>
              </a:rPr>
              <a:t>chips</a:t>
            </a:r>
            <a:r>
              <a:rPr sz="1800" b="1" spc="-15" dirty="0">
                <a:latin typeface="Arial"/>
                <a:cs typeface="Arial"/>
              </a:rPr>
              <a:t> </a:t>
            </a:r>
            <a:r>
              <a:rPr sz="1800" b="1" dirty="0">
                <a:latin typeface="Arial"/>
                <a:cs typeface="Arial"/>
              </a:rPr>
              <a:t>and</a:t>
            </a:r>
            <a:r>
              <a:rPr sz="1800" b="1" spc="-35" dirty="0">
                <a:latin typeface="Arial"/>
                <a:cs typeface="Arial"/>
              </a:rPr>
              <a:t> </a:t>
            </a:r>
            <a:r>
              <a:rPr sz="1800" b="1" dirty="0">
                <a:latin typeface="Arial"/>
                <a:cs typeface="Arial"/>
              </a:rPr>
              <a:t>other</a:t>
            </a:r>
            <a:r>
              <a:rPr sz="1800" b="1" spc="-25" dirty="0">
                <a:latin typeface="Arial"/>
                <a:cs typeface="Arial"/>
              </a:rPr>
              <a:t> </a:t>
            </a:r>
            <a:r>
              <a:rPr sz="1800" b="1" dirty="0">
                <a:latin typeface="Arial"/>
                <a:cs typeface="Arial"/>
              </a:rPr>
              <a:t>lines</a:t>
            </a:r>
            <a:r>
              <a:rPr sz="1800" b="1" spc="-60" dirty="0">
                <a:latin typeface="Arial"/>
                <a:cs typeface="Arial"/>
              </a:rPr>
              <a:t> </a:t>
            </a:r>
            <a:r>
              <a:rPr sz="1800" b="1" dirty="0">
                <a:latin typeface="Arial"/>
                <a:cs typeface="Arial"/>
              </a:rPr>
              <a:t>in</a:t>
            </a:r>
            <a:r>
              <a:rPr sz="1800" b="1" spc="-20" dirty="0">
                <a:latin typeface="Arial"/>
                <a:cs typeface="Arial"/>
              </a:rPr>
              <a:t> </a:t>
            </a:r>
            <a:r>
              <a:rPr sz="1800" b="1" dirty="0">
                <a:latin typeface="Arial"/>
                <a:cs typeface="Arial"/>
              </a:rPr>
              <a:t>the </a:t>
            </a:r>
            <a:r>
              <a:rPr sz="1800" b="1" spc="-484" dirty="0">
                <a:latin typeface="Arial"/>
                <a:cs typeface="Arial"/>
              </a:rPr>
              <a:t> </a:t>
            </a:r>
            <a:r>
              <a:rPr sz="1800" b="1" dirty="0">
                <a:latin typeface="Arial"/>
                <a:cs typeface="Arial"/>
              </a:rPr>
              <a:t>address bus select </a:t>
            </a:r>
            <a:r>
              <a:rPr sz="1800" b="1" spc="-5" dirty="0">
                <a:latin typeface="Arial"/>
                <a:cs typeface="Arial"/>
              </a:rPr>
              <a:t>a </a:t>
            </a:r>
            <a:r>
              <a:rPr sz="1800" b="1" dirty="0">
                <a:latin typeface="Arial"/>
                <a:cs typeface="Arial"/>
              </a:rPr>
              <a:t>particular chip through </a:t>
            </a:r>
            <a:r>
              <a:rPr sz="1800" b="1" spc="5" dirty="0">
                <a:latin typeface="Arial"/>
                <a:cs typeface="Arial"/>
              </a:rPr>
              <a:t> </a:t>
            </a:r>
            <a:r>
              <a:rPr sz="1800" b="1" dirty="0">
                <a:latin typeface="Arial"/>
                <a:cs typeface="Arial"/>
              </a:rPr>
              <a:t>its</a:t>
            </a:r>
            <a:r>
              <a:rPr sz="1800" b="1" spc="-20" dirty="0">
                <a:latin typeface="Arial"/>
                <a:cs typeface="Arial"/>
              </a:rPr>
              <a:t> </a:t>
            </a:r>
            <a:r>
              <a:rPr sz="1800" b="1" dirty="0">
                <a:latin typeface="Arial"/>
                <a:cs typeface="Arial"/>
              </a:rPr>
              <a:t>chip</a:t>
            </a:r>
            <a:r>
              <a:rPr sz="1800" b="1" spc="-35" dirty="0">
                <a:latin typeface="Arial"/>
                <a:cs typeface="Arial"/>
              </a:rPr>
              <a:t> </a:t>
            </a:r>
            <a:r>
              <a:rPr sz="1800" b="1" dirty="0">
                <a:latin typeface="Arial"/>
                <a:cs typeface="Arial"/>
              </a:rPr>
              <a:t>select</a:t>
            </a:r>
            <a:r>
              <a:rPr sz="1800" b="1" spc="-60" dirty="0">
                <a:latin typeface="Arial"/>
                <a:cs typeface="Arial"/>
              </a:rPr>
              <a:t> </a:t>
            </a:r>
            <a:r>
              <a:rPr sz="1800" b="1" dirty="0">
                <a:latin typeface="Arial"/>
                <a:cs typeface="Arial"/>
              </a:rPr>
              <a:t>inputs</a:t>
            </a:r>
            <a:endParaRPr sz="1800">
              <a:latin typeface="Arial"/>
              <a:cs typeface="Arial"/>
            </a:endParaRPr>
          </a:p>
        </p:txBody>
      </p:sp>
      <p:sp>
        <p:nvSpPr>
          <p:cNvPr id="9" name="object 9"/>
          <p:cNvSpPr txBox="1"/>
          <p:nvPr/>
        </p:nvSpPr>
        <p:spPr>
          <a:xfrm>
            <a:off x="804773" y="278638"/>
            <a:ext cx="5720715" cy="1693545"/>
          </a:xfrm>
          <a:prstGeom prst="rect">
            <a:avLst/>
          </a:prstGeom>
        </p:spPr>
        <p:txBody>
          <a:bodyPr vert="horz" wrap="square" lIns="0" tIns="12700" rIns="0" bIns="0" rtlCol="0">
            <a:spAutoFit/>
          </a:bodyPr>
          <a:lstStyle/>
          <a:p>
            <a:pPr marL="1842135">
              <a:lnSpc>
                <a:spcPct val="100000"/>
              </a:lnSpc>
              <a:spcBef>
                <a:spcPts val="100"/>
              </a:spcBef>
              <a:tabLst>
                <a:tab pos="3384550" algn="l"/>
                <a:tab pos="5043170" algn="l"/>
              </a:tabLst>
            </a:pPr>
            <a:r>
              <a:rPr sz="2400" b="1" u="sng" dirty="0">
                <a:latin typeface="Arial"/>
                <a:cs typeface="Arial"/>
              </a:rPr>
              <a:t>ME</a:t>
            </a:r>
            <a:r>
              <a:rPr sz="2400" b="1" u="sng" spc="-10" dirty="0">
                <a:latin typeface="Arial"/>
                <a:cs typeface="Arial"/>
              </a:rPr>
              <a:t>M</a:t>
            </a:r>
            <a:r>
              <a:rPr sz="2400" b="1" u="sng" spc="5" dirty="0">
                <a:latin typeface="Arial"/>
                <a:cs typeface="Arial"/>
              </a:rPr>
              <a:t>O</a:t>
            </a:r>
            <a:r>
              <a:rPr sz="2400" b="1" u="sng" spc="-105" dirty="0">
                <a:latin typeface="Arial"/>
                <a:cs typeface="Arial"/>
              </a:rPr>
              <a:t>R</a:t>
            </a:r>
            <a:r>
              <a:rPr sz="2400" b="1" u="sng" spc="-5" dirty="0">
                <a:latin typeface="Arial"/>
                <a:cs typeface="Arial"/>
              </a:rPr>
              <a:t>Y</a:t>
            </a:r>
            <a:r>
              <a:rPr sz="2400" b="1" u="sng" dirty="0">
                <a:latin typeface="Arial"/>
                <a:cs typeface="Arial"/>
              </a:rPr>
              <a:t>	</a:t>
            </a:r>
            <a:r>
              <a:rPr sz="2400" b="1" u="sng" spc="-85" dirty="0">
                <a:latin typeface="Arial"/>
                <a:cs typeface="Arial"/>
              </a:rPr>
              <a:t>A</a:t>
            </a:r>
            <a:r>
              <a:rPr sz="2400" b="1" u="sng" spc="-35" dirty="0">
                <a:latin typeface="Arial"/>
                <a:cs typeface="Arial"/>
              </a:rPr>
              <a:t>D</a:t>
            </a:r>
            <a:r>
              <a:rPr sz="2400" b="1" u="sng" spc="-10" dirty="0">
                <a:latin typeface="Arial"/>
                <a:cs typeface="Arial"/>
              </a:rPr>
              <a:t>D</a:t>
            </a:r>
            <a:r>
              <a:rPr sz="2400" b="1" u="sng" spc="-35" dirty="0">
                <a:latin typeface="Arial"/>
                <a:cs typeface="Arial"/>
              </a:rPr>
              <a:t>R</a:t>
            </a:r>
            <a:r>
              <a:rPr sz="2400" b="1" u="sng" spc="5" dirty="0">
                <a:latin typeface="Arial"/>
                <a:cs typeface="Arial"/>
              </a:rPr>
              <a:t>ES</a:t>
            </a:r>
            <a:r>
              <a:rPr sz="2400" b="1" u="sng" dirty="0">
                <a:latin typeface="Arial"/>
                <a:cs typeface="Arial"/>
              </a:rPr>
              <a:t>S	</a:t>
            </a:r>
            <a:r>
              <a:rPr sz="2400" b="1" u="sng" spc="-10" dirty="0">
                <a:latin typeface="Arial"/>
                <a:cs typeface="Arial"/>
              </a:rPr>
              <a:t>M</a:t>
            </a:r>
            <a:r>
              <a:rPr sz="2400" b="1" u="sng" spc="-105" dirty="0">
                <a:latin typeface="Arial"/>
                <a:cs typeface="Arial"/>
              </a:rPr>
              <a:t>A</a:t>
            </a:r>
            <a:r>
              <a:rPr sz="2400" b="1" u="sng" dirty="0">
                <a:latin typeface="Arial"/>
                <a:cs typeface="Arial"/>
              </a:rPr>
              <a:t>P</a:t>
            </a:r>
            <a:endParaRPr sz="2400" u="sng" dirty="0">
              <a:latin typeface="Arial"/>
              <a:cs typeface="Arial"/>
            </a:endParaRPr>
          </a:p>
          <a:p>
            <a:pPr marL="12700">
              <a:lnSpc>
                <a:spcPct val="100000"/>
              </a:lnSpc>
              <a:spcBef>
                <a:spcPts val="2115"/>
              </a:spcBef>
            </a:pPr>
            <a:r>
              <a:rPr sz="1800" b="1" spc="-5" dirty="0">
                <a:latin typeface="Arial"/>
                <a:cs typeface="Arial"/>
              </a:rPr>
              <a:t>Address</a:t>
            </a:r>
            <a:r>
              <a:rPr sz="1800" b="1" spc="-10" dirty="0">
                <a:latin typeface="Arial"/>
                <a:cs typeface="Arial"/>
              </a:rPr>
              <a:t> </a:t>
            </a:r>
            <a:r>
              <a:rPr sz="1800" b="1" dirty="0">
                <a:latin typeface="Arial"/>
                <a:cs typeface="Arial"/>
              </a:rPr>
              <a:t>space</a:t>
            </a:r>
            <a:r>
              <a:rPr sz="1800" b="1" spc="-60" dirty="0">
                <a:latin typeface="Arial"/>
                <a:cs typeface="Arial"/>
              </a:rPr>
              <a:t> </a:t>
            </a:r>
            <a:r>
              <a:rPr sz="1800" b="1" spc="-5" dirty="0">
                <a:latin typeface="Arial"/>
                <a:cs typeface="Arial"/>
              </a:rPr>
              <a:t>assignment</a:t>
            </a:r>
            <a:r>
              <a:rPr sz="1800" b="1" spc="-55" dirty="0">
                <a:latin typeface="Arial"/>
                <a:cs typeface="Arial"/>
              </a:rPr>
              <a:t> </a:t>
            </a:r>
            <a:r>
              <a:rPr sz="1800" b="1" dirty="0">
                <a:latin typeface="Arial"/>
                <a:cs typeface="Arial"/>
              </a:rPr>
              <a:t>to</a:t>
            </a:r>
            <a:r>
              <a:rPr sz="1800" b="1" spc="5" dirty="0">
                <a:latin typeface="Arial"/>
                <a:cs typeface="Arial"/>
              </a:rPr>
              <a:t> </a:t>
            </a:r>
            <a:r>
              <a:rPr sz="1800" b="1" dirty="0">
                <a:latin typeface="Arial"/>
                <a:cs typeface="Arial"/>
              </a:rPr>
              <a:t>each</a:t>
            </a:r>
            <a:r>
              <a:rPr sz="1800" b="1" spc="-35" dirty="0">
                <a:latin typeface="Arial"/>
                <a:cs typeface="Arial"/>
              </a:rPr>
              <a:t> </a:t>
            </a:r>
            <a:r>
              <a:rPr sz="1800" b="1" dirty="0">
                <a:latin typeface="Arial"/>
                <a:cs typeface="Arial"/>
              </a:rPr>
              <a:t>memory</a:t>
            </a:r>
            <a:r>
              <a:rPr sz="1800" b="1" spc="-45" dirty="0">
                <a:latin typeface="Arial"/>
                <a:cs typeface="Arial"/>
              </a:rPr>
              <a:t> </a:t>
            </a:r>
            <a:r>
              <a:rPr sz="1800" b="1" dirty="0">
                <a:latin typeface="Arial"/>
                <a:cs typeface="Arial"/>
              </a:rPr>
              <a:t>chip</a:t>
            </a:r>
            <a:endParaRPr sz="1800" dirty="0">
              <a:latin typeface="Arial"/>
              <a:cs typeface="Arial"/>
            </a:endParaRPr>
          </a:p>
          <a:p>
            <a:pPr>
              <a:lnSpc>
                <a:spcPct val="100000"/>
              </a:lnSpc>
            </a:pPr>
            <a:endParaRPr sz="2000" dirty="0">
              <a:latin typeface="Arial"/>
              <a:cs typeface="Arial"/>
            </a:endParaRPr>
          </a:p>
          <a:p>
            <a:pPr marL="12700">
              <a:lnSpc>
                <a:spcPct val="100000"/>
              </a:lnSpc>
              <a:spcBef>
                <a:spcPts val="1515"/>
              </a:spcBef>
            </a:pPr>
            <a:r>
              <a:rPr sz="1800" b="1" dirty="0">
                <a:latin typeface="Arial"/>
                <a:cs typeface="Arial"/>
              </a:rPr>
              <a:t>Example:</a:t>
            </a:r>
            <a:r>
              <a:rPr sz="1800" b="1" spc="470" dirty="0">
                <a:latin typeface="Arial"/>
                <a:cs typeface="Arial"/>
              </a:rPr>
              <a:t> </a:t>
            </a:r>
            <a:r>
              <a:rPr sz="1800" b="1" dirty="0">
                <a:latin typeface="Arial"/>
                <a:cs typeface="Arial"/>
              </a:rPr>
              <a:t>512</a:t>
            </a:r>
            <a:r>
              <a:rPr sz="1800" b="1" spc="-40" dirty="0">
                <a:latin typeface="Arial"/>
                <a:cs typeface="Arial"/>
              </a:rPr>
              <a:t> </a:t>
            </a:r>
            <a:r>
              <a:rPr sz="1800" b="1" spc="-20" dirty="0">
                <a:latin typeface="Arial"/>
                <a:cs typeface="Arial"/>
              </a:rPr>
              <a:t>bytes</a:t>
            </a:r>
            <a:r>
              <a:rPr sz="1800" b="1" spc="45" dirty="0">
                <a:latin typeface="Arial"/>
                <a:cs typeface="Arial"/>
              </a:rPr>
              <a:t> </a:t>
            </a:r>
            <a:r>
              <a:rPr sz="1800" b="1" spc="-30" dirty="0">
                <a:latin typeface="Arial"/>
                <a:cs typeface="Arial"/>
              </a:rPr>
              <a:t>RAM</a:t>
            </a:r>
            <a:r>
              <a:rPr sz="1800" b="1" spc="6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512</a:t>
            </a:r>
            <a:r>
              <a:rPr sz="1800" b="1" spc="-35" dirty="0">
                <a:latin typeface="Arial"/>
                <a:cs typeface="Arial"/>
              </a:rPr>
              <a:t> </a:t>
            </a:r>
            <a:r>
              <a:rPr sz="1800" b="1" spc="-20" dirty="0">
                <a:latin typeface="Arial"/>
                <a:cs typeface="Arial"/>
              </a:rPr>
              <a:t>bytes</a:t>
            </a:r>
            <a:r>
              <a:rPr sz="1800" b="1" spc="60" dirty="0">
                <a:latin typeface="Arial"/>
                <a:cs typeface="Arial"/>
              </a:rPr>
              <a:t> </a:t>
            </a:r>
            <a:r>
              <a:rPr sz="1800" b="1" spc="-10" dirty="0">
                <a:latin typeface="Arial"/>
                <a:cs typeface="Arial"/>
              </a:rPr>
              <a:t>ROM</a:t>
            </a:r>
            <a:endParaRPr sz="1800" dirty="0">
              <a:latin typeface="Arial"/>
              <a:cs typeface="Arial"/>
            </a:endParaRPr>
          </a:p>
        </p:txBody>
      </p:sp>
      <p:sp>
        <p:nvSpPr>
          <p:cNvPr id="10" name="object 10"/>
          <p:cNvSpPr txBox="1"/>
          <p:nvPr/>
        </p:nvSpPr>
        <p:spPr>
          <a:xfrm>
            <a:off x="7782559" y="1270"/>
            <a:ext cx="114808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15" dirty="0">
                <a:latin typeface="Arial"/>
                <a:cs typeface="Arial"/>
              </a:rPr>
              <a:t>a</a:t>
            </a:r>
            <a:r>
              <a:rPr sz="1400" b="1" i="1" spc="-5" dirty="0">
                <a:latin typeface="Arial"/>
                <a:cs typeface="Arial"/>
              </a:rPr>
              <a:t>in</a:t>
            </a:r>
            <a:r>
              <a:rPr sz="1400" b="1" i="1" spc="-90"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123825" cy="23812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Arial"/>
                <a:cs typeface="Arial"/>
              </a:rPr>
              <a:t>5</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6" name="object 6"/>
          <p:cNvSpPr/>
          <p:nvPr/>
        </p:nvSpPr>
        <p:spPr>
          <a:xfrm>
            <a:off x="115823"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1810004" y="268351"/>
            <a:ext cx="5608955" cy="391160"/>
          </a:xfrm>
          <a:prstGeom prst="rect">
            <a:avLst/>
          </a:prstGeom>
        </p:spPr>
        <p:txBody>
          <a:bodyPr vert="horz" wrap="square" lIns="0" tIns="12700" rIns="0" bIns="0" rtlCol="0">
            <a:spAutoFit/>
          </a:bodyPr>
          <a:lstStyle/>
          <a:p>
            <a:pPr marL="12700">
              <a:lnSpc>
                <a:spcPct val="100000"/>
              </a:lnSpc>
              <a:spcBef>
                <a:spcPts val="100"/>
              </a:spcBef>
              <a:tabLst>
                <a:tab pos="2232025" algn="l"/>
                <a:tab pos="2823845" algn="l"/>
                <a:tab pos="4363085" algn="l"/>
                <a:tab pos="4951730" algn="l"/>
              </a:tabLst>
            </a:pPr>
            <a:r>
              <a:rPr sz="2400" b="1" u="sng" spc="-5" dirty="0">
                <a:latin typeface="Arial"/>
                <a:cs typeface="Arial"/>
              </a:rPr>
              <a:t>CO</a:t>
            </a:r>
            <a:r>
              <a:rPr sz="2400" b="1" u="sng" spc="-10" dirty="0">
                <a:latin typeface="Arial"/>
                <a:cs typeface="Arial"/>
              </a:rPr>
              <a:t>N</a:t>
            </a:r>
            <a:r>
              <a:rPr sz="2400" b="1" u="sng" spc="-35" dirty="0">
                <a:latin typeface="Arial"/>
                <a:cs typeface="Arial"/>
              </a:rPr>
              <a:t>N</a:t>
            </a:r>
            <a:r>
              <a:rPr sz="2400" b="1" u="sng" spc="10" dirty="0">
                <a:latin typeface="Arial"/>
                <a:cs typeface="Arial"/>
              </a:rPr>
              <a:t>E</a:t>
            </a:r>
            <a:r>
              <a:rPr sz="2400" b="1" u="sng" spc="-35" dirty="0">
                <a:latin typeface="Arial"/>
                <a:cs typeface="Arial"/>
              </a:rPr>
              <a:t>C</a:t>
            </a:r>
            <a:r>
              <a:rPr sz="2400" b="1" u="sng" spc="-5" dirty="0">
                <a:latin typeface="Arial"/>
                <a:cs typeface="Arial"/>
              </a:rPr>
              <a:t>TION	</a:t>
            </a:r>
            <a:r>
              <a:rPr sz="2400" b="1" u="sng" dirty="0">
                <a:latin typeface="Arial"/>
                <a:cs typeface="Arial"/>
              </a:rPr>
              <a:t>O</a:t>
            </a:r>
            <a:r>
              <a:rPr sz="2400" b="1" u="sng" spc="-5" dirty="0">
                <a:latin typeface="Arial"/>
                <a:cs typeface="Arial"/>
              </a:rPr>
              <a:t>F	</a:t>
            </a:r>
            <a:r>
              <a:rPr sz="2400" b="1" u="sng" spc="-15" dirty="0">
                <a:latin typeface="Arial"/>
                <a:cs typeface="Arial"/>
              </a:rPr>
              <a:t>M</a:t>
            </a:r>
            <a:r>
              <a:rPr sz="2400" b="1" u="sng" spc="-5" dirty="0">
                <a:latin typeface="Arial"/>
                <a:cs typeface="Arial"/>
              </a:rPr>
              <a:t>E</a:t>
            </a:r>
            <a:r>
              <a:rPr sz="2400" b="1" u="sng" spc="-15" dirty="0">
                <a:latin typeface="Arial"/>
                <a:cs typeface="Arial"/>
              </a:rPr>
              <a:t>M</a:t>
            </a:r>
            <a:r>
              <a:rPr sz="2400" b="1" u="sng" spc="-5" dirty="0">
                <a:latin typeface="Arial"/>
                <a:cs typeface="Arial"/>
              </a:rPr>
              <a:t>O</a:t>
            </a:r>
            <a:r>
              <a:rPr sz="2400" b="1" u="sng" spc="-105" dirty="0">
                <a:latin typeface="Arial"/>
                <a:cs typeface="Arial"/>
              </a:rPr>
              <a:t>R</a:t>
            </a:r>
            <a:r>
              <a:rPr sz="2400" b="1" u="sng" spc="-5" dirty="0">
                <a:latin typeface="Arial"/>
                <a:cs typeface="Arial"/>
              </a:rPr>
              <a:t>Y	</a:t>
            </a:r>
            <a:r>
              <a:rPr sz="2400" b="1" u="sng" spc="-55" dirty="0">
                <a:latin typeface="Arial"/>
                <a:cs typeface="Arial"/>
              </a:rPr>
              <a:t>T</a:t>
            </a:r>
            <a:r>
              <a:rPr sz="2400" b="1" u="sng" spc="-5" dirty="0">
                <a:latin typeface="Arial"/>
                <a:cs typeface="Arial"/>
              </a:rPr>
              <a:t>O	CPU</a:t>
            </a:r>
            <a:endParaRPr sz="2400" u="sng" dirty="0">
              <a:latin typeface="Arial"/>
              <a:cs typeface="Arial"/>
            </a:endParaRPr>
          </a:p>
        </p:txBody>
      </p:sp>
      <p:sp>
        <p:nvSpPr>
          <p:cNvPr id="8" name="object 8"/>
          <p:cNvSpPr txBox="1"/>
          <p:nvPr/>
        </p:nvSpPr>
        <p:spPr>
          <a:xfrm>
            <a:off x="7907781" y="1270"/>
            <a:ext cx="114808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ain</a:t>
            </a:r>
            <a:r>
              <a:rPr sz="1400" b="1" i="1" spc="-95"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pic>
        <p:nvPicPr>
          <p:cNvPr id="133" name="Picture 132">
            <a:extLst>
              <a:ext uri="{FF2B5EF4-FFF2-40B4-BE49-F238E27FC236}">
                <a16:creationId xmlns:a16="http://schemas.microsoft.com/office/drawing/2014/main" xmlns="" id="{C8C1B00D-E029-65E4-684D-650717BFA081}"/>
              </a:ext>
            </a:extLst>
          </p:cNvPr>
          <p:cNvPicPr>
            <a:picLocks noChangeAspect="1"/>
          </p:cNvPicPr>
          <p:nvPr/>
        </p:nvPicPr>
        <p:blipFill>
          <a:blip r:embed="rId2"/>
          <a:stretch>
            <a:fillRect/>
          </a:stretch>
        </p:blipFill>
        <p:spPr>
          <a:xfrm>
            <a:off x="1523999" y="822417"/>
            <a:ext cx="6383781" cy="55803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68800" y="0"/>
            <a:ext cx="123825" cy="23812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Arial"/>
                <a:cs typeface="Arial"/>
              </a:rPr>
              <a:t>6</a:t>
            </a:r>
            <a:endParaRPr sz="1400">
              <a:latin typeface="Arial"/>
              <a:cs typeface="Arial"/>
            </a:endParaRPr>
          </a:p>
        </p:txBody>
      </p:sp>
      <p:sp>
        <p:nvSpPr>
          <p:cNvPr id="3" name="object 3"/>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6" name="object 6"/>
          <p:cNvSpPr/>
          <p:nvPr/>
        </p:nvSpPr>
        <p:spPr>
          <a:xfrm>
            <a:off x="115823" y="237743"/>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7" name="object 7"/>
          <p:cNvSpPr txBox="1"/>
          <p:nvPr/>
        </p:nvSpPr>
        <p:spPr>
          <a:xfrm>
            <a:off x="2975610" y="288163"/>
            <a:ext cx="3194685" cy="391160"/>
          </a:xfrm>
          <a:prstGeom prst="rect">
            <a:avLst/>
          </a:prstGeom>
        </p:spPr>
        <p:txBody>
          <a:bodyPr vert="horz" wrap="square" lIns="0" tIns="12700" rIns="0" bIns="0" rtlCol="0">
            <a:spAutoFit/>
          </a:bodyPr>
          <a:lstStyle/>
          <a:p>
            <a:pPr marL="12700">
              <a:lnSpc>
                <a:spcPct val="100000"/>
              </a:lnSpc>
              <a:spcBef>
                <a:spcPts val="100"/>
              </a:spcBef>
              <a:tabLst>
                <a:tab pos="1823085" algn="l"/>
              </a:tabLst>
            </a:pPr>
            <a:r>
              <a:rPr sz="2400" b="1" u="sng" spc="-30" dirty="0">
                <a:latin typeface="Arial"/>
                <a:cs typeface="Arial"/>
              </a:rPr>
              <a:t>AUXILIARY	</a:t>
            </a:r>
            <a:r>
              <a:rPr sz="2400" b="1" u="sng" spc="-25" dirty="0">
                <a:latin typeface="Arial"/>
                <a:cs typeface="Arial"/>
              </a:rPr>
              <a:t>MEMORY</a:t>
            </a:r>
            <a:endParaRPr sz="2400" u="sng" dirty="0">
              <a:latin typeface="Arial"/>
              <a:cs typeface="Arial"/>
            </a:endParaRPr>
          </a:p>
        </p:txBody>
      </p:sp>
      <p:grpSp>
        <p:nvGrpSpPr>
          <p:cNvPr id="8" name="object 8"/>
          <p:cNvGrpSpPr/>
          <p:nvPr/>
        </p:nvGrpSpPr>
        <p:grpSpPr>
          <a:xfrm>
            <a:off x="2221801" y="1804225"/>
            <a:ext cx="3188335" cy="1445260"/>
            <a:chOff x="2221801" y="1804225"/>
            <a:chExt cx="3188335" cy="1445260"/>
          </a:xfrm>
        </p:grpSpPr>
        <p:sp>
          <p:nvSpPr>
            <p:cNvPr id="9" name="object 9"/>
            <p:cNvSpPr/>
            <p:nvPr/>
          </p:nvSpPr>
          <p:spPr>
            <a:xfrm>
              <a:off x="2234184" y="1816608"/>
              <a:ext cx="3163570" cy="1420495"/>
            </a:xfrm>
            <a:custGeom>
              <a:avLst/>
              <a:gdLst/>
              <a:ahLst/>
              <a:cxnLst/>
              <a:rect l="l" t="t" r="r" b="b"/>
              <a:pathLst>
                <a:path w="3163570" h="1420495">
                  <a:moveTo>
                    <a:pt x="404622" y="0"/>
                  </a:moveTo>
                  <a:lnTo>
                    <a:pt x="2060067" y="70865"/>
                  </a:lnTo>
                  <a:lnTo>
                    <a:pt x="2611882" y="212597"/>
                  </a:lnTo>
                  <a:lnTo>
                    <a:pt x="3163570" y="425195"/>
                  </a:lnTo>
                </a:path>
                <a:path w="3163570" h="1420495">
                  <a:moveTo>
                    <a:pt x="246888" y="211200"/>
                  </a:moveTo>
                  <a:lnTo>
                    <a:pt x="2059940" y="282193"/>
                  </a:lnTo>
                  <a:lnTo>
                    <a:pt x="2611882" y="424052"/>
                  </a:lnTo>
                  <a:lnTo>
                    <a:pt x="3005836" y="565912"/>
                  </a:lnTo>
                </a:path>
                <a:path w="3163570" h="1420495">
                  <a:moveTo>
                    <a:pt x="3163570" y="424561"/>
                  </a:moveTo>
                  <a:lnTo>
                    <a:pt x="3005836" y="566419"/>
                  </a:lnTo>
                  <a:lnTo>
                    <a:pt x="2453894" y="708278"/>
                  </a:lnTo>
                  <a:lnTo>
                    <a:pt x="1980692" y="779271"/>
                  </a:lnTo>
                </a:path>
                <a:path w="3163570" h="1420495">
                  <a:moveTo>
                    <a:pt x="3163570" y="424561"/>
                  </a:moveTo>
                  <a:lnTo>
                    <a:pt x="3163570" y="707516"/>
                  </a:lnTo>
                  <a:lnTo>
                    <a:pt x="3084830" y="778255"/>
                  </a:lnTo>
                  <a:lnTo>
                    <a:pt x="2454148" y="919733"/>
                  </a:lnTo>
                  <a:lnTo>
                    <a:pt x="1902206" y="990600"/>
                  </a:lnTo>
                  <a:lnTo>
                    <a:pt x="1271524" y="990600"/>
                  </a:lnTo>
                </a:path>
                <a:path w="3163570" h="1420495">
                  <a:moveTo>
                    <a:pt x="1981327" y="778637"/>
                  </a:moveTo>
                  <a:lnTo>
                    <a:pt x="1271524" y="778637"/>
                  </a:lnTo>
                  <a:lnTo>
                    <a:pt x="1034923" y="849376"/>
                  </a:lnTo>
                  <a:lnTo>
                    <a:pt x="956056" y="920114"/>
                  </a:lnTo>
                </a:path>
                <a:path w="3163570" h="1420495">
                  <a:moveTo>
                    <a:pt x="1297940" y="1003426"/>
                  </a:moveTo>
                  <a:lnTo>
                    <a:pt x="1180465" y="1063625"/>
                  </a:lnTo>
                </a:path>
                <a:path w="3163570" h="1420495">
                  <a:moveTo>
                    <a:pt x="963168" y="932688"/>
                  </a:moveTo>
                  <a:lnTo>
                    <a:pt x="963168" y="1194562"/>
                  </a:lnTo>
                </a:path>
                <a:path w="3163570" h="1420495">
                  <a:moveTo>
                    <a:pt x="957072" y="923543"/>
                  </a:moveTo>
                  <a:lnTo>
                    <a:pt x="1272286" y="1064132"/>
                  </a:lnTo>
                  <a:lnTo>
                    <a:pt x="1587627" y="1134490"/>
                  </a:lnTo>
                  <a:lnTo>
                    <a:pt x="2691257" y="1204721"/>
                  </a:lnTo>
                </a:path>
                <a:path w="3163570" h="1420495">
                  <a:moveTo>
                    <a:pt x="957072" y="1204087"/>
                  </a:moveTo>
                  <a:lnTo>
                    <a:pt x="1272286" y="1346200"/>
                  </a:lnTo>
                  <a:lnTo>
                    <a:pt x="1666367" y="1417319"/>
                  </a:lnTo>
                  <a:lnTo>
                    <a:pt x="2375916" y="1417319"/>
                  </a:lnTo>
                </a:path>
                <a:path w="3163570" h="1420495">
                  <a:moveTo>
                    <a:pt x="2715768" y="1216152"/>
                  </a:moveTo>
                  <a:lnTo>
                    <a:pt x="2362200" y="1416939"/>
                  </a:lnTo>
                </a:path>
                <a:path w="3163570" h="1420495">
                  <a:moveTo>
                    <a:pt x="2768600" y="1203959"/>
                  </a:moveTo>
                  <a:lnTo>
                    <a:pt x="2453640" y="1420114"/>
                  </a:lnTo>
                  <a:lnTo>
                    <a:pt x="2926080" y="1420114"/>
                  </a:lnTo>
                </a:path>
                <a:path w="3163570" h="1420495">
                  <a:moveTo>
                    <a:pt x="18923" y="9525"/>
                  </a:moveTo>
                  <a:lnTo>
                    <a:pt x="18923" y="199897"/>
                  </a:lnTo>
                </a:path>
                <a:path w="3163570" h="1420495">
                  <a:moveTo>
                    <a:pt x="354457" y="9525"/>
                  </a:moveTo>
                  <a:lnTo>
                    <a:pt x="157607" y="210565"/>
                  </a:lnTo>
                </a:path>
                <a:path w="3163570" h="1420495">
                  <a:moveTo>
                    <a:pt x="432689" y="9525"/>
                  </a:moveTo>
                  <a:lnTo>
                    <a:pt x="235966" y="210565"/>
                  </a:lnTo>
                </a:path>
                <a:path w="3163570" h="1420495">
                  <a:moveTo>
                    <a:pt x="341376" y="3047"/>
                  </a:moveTo>
                  <a:lnTo>
                    <a:pt x="0" y="3047"/>
                  </a:lnTo>
                </a:path>
                <a:path w="3163570" h="1420495">
                  <a:moveTo>
                    <a:pt x="183769" y="216915"/>
                  </a:moveTo>
                  <a:lnTo>
                    <a:pt x="0" y="216915"/>
                  </a:lnTo>
                </a:path>
                <a:path w="3163570" h="1420495">
                  <a:moveTo>
                    <a:pt x="807339" y="9525"/>
                  </a:moveTo>
                  <a:lnTo>
                    <a:pt x="807339" y="199897"/>
                  </a:lnTo>
                </a:path>
                <a:path w="3163570" h="1420495">
                  <a:moveTo>
                    <a:pt x="1043305" y="80009"/>
                  </a:moveTo>
                  <a:lnTo>
                    <a:pt x="1043305" y="199897"/>
                  </a:lnTo>
                </a:path>
                <a:path w="3163570" h="1420495">
                  <a:moveTo>
                    <a:pt x="1280414" y="80009"/>
                  </a:moveTo>
                  <a:lnTo>
                    <a:pt x="1280414" y="199897"/>
                  </a:lnTo>
                </a:path>
                <a:path w="3163570" h="1420495">
                  <a:moveTo>
                    <a:pt x="1595628" y="80009"/>
                  </a:moveTo>
                  <a:lnTo>
                    <a:pt x="1595628" y="199897"/>
                  </a:lnTo>
                </a:path>
                <a:path w="3163570" h="1420495">
                  <a:moveTo>
                    <a:pt x="1831594" y="80009"/>
                  </a:moveTo>
                  <a:lnTo>
                    <a:pt x="1831720" y="270382"/>
                  </a:lnTo>
                </a:path>
                <a:path w="3163570" h="1420495">
                  <a:moveTo>
                    <a:pt x="2067687" y="80009"/>
                  </a:moveTo>
                  <a:lnTo>
                    <a:pt x="2067687" y="270382"/>
                  </a:lnTo>
                </a:path>
                <a:path w="3163570" h="1420495">
                  <a:moveTo>
                    <a:pt x="2304669" y="152780"/>
                  </a:moveTo>
                  <a:lnTo>
                    <a:pt x="2304669" y="340994"/>
                  </a:lnTo>
                </a:path>
                <a:path w="3163570" h="1420495">
                  <a:moveTo>
                    <a:pt x="2540635" y="223392"/>
                  </a:moveTo>
                  <a:lnTo>
                    <a:pt x="2540635" y="411606"/>
                  </a:lnTo>
                </a:path>
                <a:path w="3163570" h="1420495">
                  <a:moveTo>
                    <a:pt x="2855976" y="364489"/>
                  </a:moveTo>
                  <a:lnTo>
                    <a:pt x="2855976" y="484250"/>
                  </a:lnTo>
                </a:path>
              </a:pathLst>
            </a:custGeom>
            <a:ln w="24384">
              <a:solidFill>
                <a:srgbClr val="000000"/>
              </a:solidFill>
            </a:ln>
          </p:spPr>
          <p:txBody>
            <a:bodyPr wrap="square" lIns="0" tIns="0" rIns="0" bIns="0" rtlCol="0"/>
            <a:lstStyle/>
            <a:p>
              <a:endParaRPr/>
            </a:p>
          </p:txBody>
        </p:sp>
        <p:sp>
          <p:nvSpPr>
            <p:cNvPr id="10" name="object 10"/>
            <p:cNvSpPr/>
            <p:nvPr/>
          </p:nvSpPr>
          <p:spPr>
            <a:xfrm>
              <a:off x="5312156" y="2276729"/>
              <a:ext cx="25400" cy="0"/>
            </a:xfrm>
            <a:custGeom>
              <a:avLst/>
              <a:gdLst/>
              <a:ahLst/>
              <a:cxnLst/>
              <a:rect l="l" t="t" r="r" b="b"/>
              <a:pathLst>
                <a:path w="25400">
                  <a:moveTo>
                    <a:pt x="0" y="0"/>
                  </a:moveTo>
                  <a:lnTo>
                    <a:pt x="25400" y="0"/>
                  </a:lnTo>
                </a:path>
              </a:pathLst>
            </a:custGeom>
            <a:ln w="48768">
              <a:solidFill>
                <a:srgbClr val="000000"/>
              </a:solidFill>
            </a:ln>
          </p:spPr>
          <p:txBody>
            <a:bodyPr wrap="square" lIns="0" tIns="0" rIns="0" bIns="0" rtlCol="0"/>
            <a:lstStyle/>
            <a:p>
              <a:endParaRPr/>
            </a:p>
          </p:txBody>
        </p:sp>
        <p:sp>
          <p:nvSpPr>
            <p:cNvPr id="11" name="object 11"/>
            <p:cNvSpPr/>
            <p:nvPr/>
          </p:nvSpPr>
          <p:spPr>
            <a:xfrm>
              <a:off x="3416808" y="2395728"/>
              <a:ext cx="1749425" cy="484505"/>
            </a:xfrm>
            <a:custGeom>
              <a:avLst/>
              <a:gdLst/>
              <a:ahLst/>
              <a:cxnLst/>
              <a:rect l="l" t="t" r="r" b="b"/>
              <a:pathLst>
                <a:path w="1749425" h="484505">
                  <a:moveTo>
                    <a:pt x="1749170" y="0"/>
                  </a:moveTo>
                  <a:lnTo>
                    <a:pt x="1749170" y="189737"/>
                  </a:lnTo>
                </a:path>
                <a:path w="1749425" h="484505">
                  <a:moveTo>
                    <a:pt x="1592961" y="70358"/>
                  </a:moveTo>
                  <a:lnTo>
                    <a:pt x="1592961" y="260096"/>
                  </a:lnTo>
                </a:path>
                <a:path w="1749425" h="484505">
                  <a:moveTo>
                    <a:pt x="1356232" y="140716"/>
                  </a:moveTo>
                  <a:lnTo>
                    <a:pt x="1356232" y="330581"/>
                  </a:lnTo>
                </a:path>
                <a:path w="1749425" h="484505">
                  <a:moveTo>
                    <a:pt x="1120775" y="213233"/>
                  </a:moveTo>
                  <a:lnTo>
                    <a:pt x="1120775" y="330581"/>
                  </a:lnTo>
                </a:path>
                <a:path w="1749425" h="484505">
                  <a:moveTo>
                    <a:pt x="884046" y="213233"/>
                  </a:moveTo>
                  <a:lnTo>
                    <a:pt x="884046" y="400938"/>
                  </a:lnTo>
                </a:path>
                <a:path w="1749425" h="484505">
                  <a:moveTo>
                    <a:pt x="491108" y="213233"/>
                  </a:moveTo>
                  <a:lnTo>
                    <a:pt x="491108" y="400938"/>
                  </a:lnTo>
                </a:path>
                <a:path w="1749425" h="484505">
                  <a:moveTo>
                    <a:pt x="176275" y="213233"/>
                  </a:moveTo>
                  <a:lnTo>
                    <a:pt x="176275" y="400938"/>
                  </a:lnTo>
                </a:path>
                <a:path w="1749425" h="484505">
                  <a:moveTo>
                    <a:pt x="117093" y="424307"/>
                  </a:moveTo>
                  <a:lnTo>
                    <a:pt x="0" y="484124"/>
                  </a:lnTo>
                </a:path>
                <a:path w="1749425" h="484505">
                  <a:moveTo>
                    <a:pt x="18922" y="283591"/>
                  </a:moveTo>
                  <a:lnTo>
                    <a:pt x="18922" y="471297"/>
                  </a:lnTo>
                </a:path>
              </a:pathLst>
            </a:custGeom>
            <a:ln w="24384">
              <a:solidFill>
                <a:srgbClr val="000000"/>
              </a:solidFill>
            </a:ln>
          </p:spPr>
          <p:txBody>
            <a:bodyPr wrap="square" lIns="0" tIns="0" rIns="0" bIns="0" rtlCol="0"/>
            <a:lstStyle/>
            <a:p>
              <a:endParaRPr/>
            </a:p>
          </p:txBody>
        </p:sp>
      </p:grpSp>
      <p:sp>
        <p:nvSpPr>
          <p:cNvPr id="12" name="object 12"/>
          <p:cNvSpPr txBox="1"/>
          <p:nvPr/>
        </p:nvSpPr>
        <p:spPr>
          <a:xfrm>
            <a:off x="2475738" y="2451608"/>
            <a:ext cx="33782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E</a:t>
            </a:r>
            <a:r>
              <a:rPr sz="1200" b="1" dirty="0">
                <a:latin typeface="Arial"/>
                <a:cs typeface="Arial"/>
              </a:rPr>
              <a:t>OF</a:t>
            </a:r>
            <a:endParaRPr sz="1200">
              <a:latin typeface="Arial"/>
              <a:cs typeface="Arial"/>
            </a:endParaRPr>
          </a:p>
        </p:txBody>
      </p:sp>
      <p:grpSp>
        <p:nvGrpSpPr>
          <p:cNvPr id="13" name="object 13"/>
          <p:cNvGrpSpPr/>
          <p:nvPr/>
        </p:nvGrpSpPr>
        <p:grpSpPr>
          <a:xfrm>
            <a:off x="2721673" y="1660969"/>
            <a:ext cx="3030220" cy="1231900"/>
            <a:chOff x="2721673" y="1660969"/>
            <a:chExt cx="3030220" cy="1231900"/>
          </a:xfrm>
        </p:grpSpPr>
        <p:sp>
          <p:nvSpPr>
            <p:cNvPr id="14" name="object 14"/>
            <p:cNvSpPr/>
            <p:nvPr/>
          </p:nvSpPr>
          <p:spPr>
            <a:xfrm>
              <a:off x="2819399" y="1673352"/>
              <a:ext cx="2737485" cy="1207135"/>
            </a:xfrm>
            <a:custGeom>
              <a:avLst/>
              <a:gdLst/>
              <a:ahLst/>
              <a:cxnLst/>
              <a:rect l="l" t="t" r="r" b="b"/>
              <a:pathLst>
                <a:path w="2737485" h="1207135">
                  <a:moveTo>
                    <a:pt x="213360" y="70738"/>
                  </a:moveTo>
                  <a:lnTo>
                    <a:pt x="292226" y="0"/>
                  </a:lnTo>
                  <a:lnTo>
                    <a:pt x="922909" y="70738"/>
                  </a:lnTo>
                  <a:lnTo>
                    <a:pt x="1001649" y="141605"/>
                  </a:lnTo>
                </a:path>
                <a:path w="2737485" h="1207135">
                  <a:moveTo>
                    <a:pt x="1238250" y="141224"/>
                  </a:moveTo>
                  <a:lnTo>
                    <a:pt x="1317116" y="70358"/>
                  </a:lnTo>
                  <a:lnTo>
                    <a:pt x="1633220" y="141224"/>
                  </a:lnTo>
                  <a:lnTo>
                    <a:pt x="1712214" y="211962"/>
                  </a:lnTo>
                </a:path>
                <a:path w="2737485" h="1207135">
                  <a:moveTo>
                    <a:pt x="2026920" y="284225"/>
                  </a:moveTo>
                  <a:lnTo>
                    <a:pt x="2105914" y="213487"/>
                  </a:lnTo>
                  <a:lnTo>
                    <a:pt x="2263775" y="284225"/>
                  </a:lnTo>
                  <a:lnTo>
                    <a:pt x="2263775" y="355092"/>
                  </a:lnTo>
                </a:path>
                <a:path w="2737485" h="1207135">
                  <a:moveTo>
                    <a:pt x="2420874" y="993267"/>
                  </a:moveTo>
                  <a:lnTo>
                    <a:pt x="2499867" y="1063878"/>
                  </a:lnTo>
                  <a:lnTo>
                    <a:pt x="2737104" y="852043"/>
                  </a:lnTo>
                  <a:lnTo>
                    <a:pt x="2657983" y="781431"/>
                  </a:lnTo>
                </a:path>
                <a:path w="2737485" h="1207135">
                  <a:moveTo>
                    <a:pt x="2184273" y="1065402"/>
                  </a:moveTo>
                  <a:lnTo>
                    <a:pt x="2105533" y="1136269"/>
                  </a:lnTo>
                  <a:lnTo>
                    <a:pt x="1790319" y="1207008"/>
                  </a:lnTo>
                  <a:lnTo>
                    <a:pt x="1711452" y="1136269"/>
                  </a:lnTo>
                </a:path>
                <a:path w="2737485" h="1207135">
                  <a:moveTo>
                    <a:pt x="1474851" y="852551"/>
                  </a:moveTo>
                  <a:lnTo>
                    <a:pt x="1396238" y="781431"/>
                  </a:lnTo>
                  <a:lnTo>
                    <a:pt x="844803" y="781431"/>
                  </a:lnTo>
                  <a:lnTo>
                    <a:pt x="766063" y="852551"/>
                  </a:lnTo>
                </a:path>
                <a:path w="2737485" h="1207135">
                  <a:moveTo>
                    <a:pt x="0" y="935736"/>
                  </a:moveTo>
                  <a:lnTo>
                    <a:pt x="127635" y="201168"/>
                  </a:lnTo>
                </a:path>
              </a:pathLst>
            </a:custGeom>
            <a:ln w="24384">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2874263" y="1892808"/>
              <a:ext cx="103631" cy="170687"/>
            </a:xfrm>
            <a:prstGeom prst="rect">
              <a:avLst/>
            </a:prstGeom>
          </p:spPr>
        </p:pic>
        <p:sp>
          <p:nvSpPr>
            <p:cNvPr id="16" name="object 16"/>
            <p:cNvSpPr/>
            <p:nvPr/>
          </p:nvSpPr>
          <p:spPr>
            <a:xfrm>
              <a:off x="2734055" y="2612136"/>
              <a:ext cx="758825" cy="121920"/>
            </a:xfrm>
            <a:custGeom>
              <a:avLst/>
              <a:gdLst/>
              <a:ahLst/>
              <a:cxnLst/>
              <a:rect l="l" t="t" r="r" b="b"/>
              <a:pathLst>
                <a:path w="758825" h="121919">
                  <a:moveTo>
                    <a:pt x="0" y="0"/>
                  </a:moveTo>
                  <a:lnTo>
                    <a:pt x="758444" y="121538"/>
                  </a:lnTo>
                </a:path>
              </a:pathLst>
            </a:custGeom>
            <a:ln w="24384">
              <a:solidFill>
                <a:srgbClr val="000000"/>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3310127" y="2654808"/>
              <a:ext cx="192024" cy="91439"/>
            </a:xfrm>
            <a:prstGeom prst="rect">
              <a:avLst/>
            </a:prstGeom>
          </p:spPr>
        </p:pic>
        <p:sp>
          <p:nvSpPr>
            <p:cNvPr id="18" name="object 18"/>
            <p:cNvSpPr/>
            <p:nvPr/>
          </p:nvSpPr>
          <p:spPr>
            <a:xfrm>
              <a:off x="5148071" y="1825752"/>
              <a:ext cx="591185" cy="414655"/>
            </a:xfrm>
            <a:custGeom>
              <a:avLst/>
              <a:gdLst/>
              <a:ahLst/>
              <a:cxnLst/>
              <a:rect l="l" t="t" r="r" b="b"/>
              <a:pathLst>
                <a:path w="591185" h="414655">
                  <a:moveTo>
                    <a:pt x="590930" y="0"/>
                  </a:moveTo>
                  <a:lnTo>
                    <a:pt x="0" y="414527"/>
                  </a:lnTo>
                </a:path>
              </a:pathLst>
            </a:custGeom>
            <a:ln w="24384">
              <a:solidFill>
                <a:srgbClr val="000000"/>
              </a:solidFill>
            </a:ln>
          </p:spPr>
          <p:txBody>
            <a:bodyPr wrap="square" lIns="0" tIns="0" rIns="0" bIns="0" rtlCol="0"/>
            <a:lstStyle/>
            <a:p>
              <a:endParaRPr/>
            </a:p>
          </p:txBody>
        </p:sp>
        <p:pic>
          <p:nvPicPr>
            <p:cNvPr id="19" name="object 19"/>
            <p:cNvPicPr/>
            <p:nvPr/>
          </p:nvPicPr>
          <p:blipFill>
            <a:blip r:embed="rId4" cstate="print"/>
            <a:stretch>
              <a:fillRect/>
            </a:stretch>
          </p:blipFill>
          <p:spPr>
            <a:xfrm>
              <a:off x="5166359" y="2090928"/>
              <a:ext cx="173736" cy="146303"/>
            </a:xfrm>
            <a:prstGeom prst="rect">
              <a:avLst/>
            </a:prstGeom>
          </p:spPr>
        </p:pic>
      </p:grpSp>
      <p:sp>
        <p:nvSpPr>
          <p:cNvPr id="20" name="object 20"/>
          <p:cNvSpPr txBox="1"/>
          <p:nvPr/>
        </p:nvSpPr>
        <p:spPr>
          <a:xfrm>
            <a:off x="4996688" y="1741423"/>
            <a:ext cx="54038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b</a:t>
            </a:r>
            <a:r>
              <a:rPr sz="1200" b="1" dirty="0">
                <a:latin typeface="Arial"/>
                <a:cs typeface="Arial"/>
              </a:rPr>
              <a:t>l</a:t>
            </a:r>
            <a:r>
              <a:rPr sz="1200" b="1" spc="10" dirty="0">
                <a:latin typeface="Arial"/>
                <a:cs typeface="Arial"/>
              </a:rPr>
              <a:t>o</a:t>
            </a:r>
            <a:r>
              <a:rPr sz="1200" b="1" spc="-5" dirty="0">
                <a:latin typeface="Arial"/>
                <a:cs typeface="Arial"/>
              </a:rPr>
              <a:t>ck</a:t>
            </a:r>
            <a:r>
              <a:rPr sz="1200" b="1" spc="-110" dirty="0">
                <a:latin typeface="Arial"/>
                <a:cs typeface="Arial"/>
              </a:rPr>
              <a:t> </a:t>
            </a:r>
            <a:r>
              <a:rPr sz="1200" b="1" spc="-5" dirty="0">
                <a:latin typeface="Arial"/>
                <a:cs typeface="Arial"/>
              </a:rPr>
              <a:t>3</a:t>
            </a:r>
            <a:endParaRPr sz="1200">
              <a:latin typeface="Arial"/>
              <a:cs typeface="Arial"/>
            </a:endParaRPr>
          </a:p>
        </p:txBody>
      </p:sp>
      <p:sp>
        <p:nvSpPr>
          <p:cNvPr id="21" name="object 21"/>
          <p:cNvSpPr txBox="1"/>
          <p:nvPr/>
        </p:nvSpPr>
        <p:spPr>
          <a:xfrm>
            <a:off x="5468873" y="2594864"/>
            <a:ext cx="54038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b</a:t>
            </a:r>
            <a:r>
              <a:rPr sz="1200" b="1" dirty="0">
                <a:latin typeface="Arial"/>
                <a:cs typeface="Arial"/>
              </a:rPr>
              <a:t>l</a:t>
            </a:r>
            <a:r>
              <a:rPr sz="1200" b="1" spc="10" dirty="0">
                <a:latin typeface="Arial"/>
                <a:cs typeface="Arial"/>
              </a:rPr>
              <a:t>o</a:t>
            </a:r>
            <a:r>
              <a:rPr sz="1200" b="1" spc="-5" dirty="0">
                <a:latin typeface="Arial"/>
                <a:cs typeface="Arial"/>
              </a:rPr>
              <a:t>ck</a:t>
            </a:r>
            <a:r>
              <a:rPr sz="1200" b="1" spc="-110" dirty="0">
                <a:latin typeface="Arial"/>
                <a:cs typeface="Arial"/>
              </a:rPr>
              <a:t> </a:t>
            </a:r>
            <a:r>
              <a:rPr sz="1200" b="1" spc="-5" dirty="0">
                <a:latin typeface="Arial"/>
                <a:cs typeface="Arial"/>
              </a:rPr>
              <a:t>1</a:t>
            </a:r>
            <a:endParaRPr sz="1200">
              <a:latin typeface="Arial"/>
              <a:cs typeface="Arial"/>
            </a:endParaRPr>
          </a:p>
        </p:txBody>
      </p:sp>
      <p:sp>
        <p:nvSpPr>
          <p:cNvPr id="22" name="object 22"/>
          <p:cNvSpPr txBox="1"/>
          <p:nvPr/>
        </p:nvSpPr>
        <p:spPr>
          <a:xfrm>
            <a:off x="4758690" y="2808859"/>
            <a:ext cx="886460" cy="208279"/>
          </a:xfrm>
          <a:prstGeom prst="rect">
            <a:avLst/>
          </a:prstGeom>
        </p:spPr>
        <p:txBody>
          <a:bodyPr vert="horz" wrap="square" lIns="0" tIns="12700" rIns="0" bIns="0" rtlCol="0">
            <a:spAutoFit/>
          </a:bodyPr>
          <a:lstStyle/>
          <a:p>
            <a:pPr marL="12700">
              <a:lnSpc>
                <a:spcPct val="100000"/>
              </a:lnSpc>
              <a:spcBef>
                <a:spcPts val="100"/>
              </a:spcBef>
              <a:tabLst>
                <a:tab pos="873125" algn="l"/>
              </a:tabLst>
            </a:pPr>
            <a:r>
              <a:rPr sz="1200" b="1" spc="5" dirty="0">
                <a:latin typeface="Arial"/>
                <a:cs typeface="Arial"/>
              </a:rPr>
              <a:t>b</a:t>
            </a:r>
            <a:r>
              <a:rPr sz="1200" b="1" dirty="0">
                <a:latin typeface="Arial"/>
                <a:cs typeface="Arial"/>
              </a:rPr>
              <a:t>l</a:t>
            </a:r>
            <a:r>
              <a:rPr sz="1200" b="1" spc="10" dirty="0">
                <a:latin typeface="Arial"/>
                <a:cs typeface="Arial"/>
              </a:rPr>
              <a:t>o</a:t>
            </a:r>
            <a:r>
              <a:rPr sz="1200" b="1" u="heavy" spc="-5" dirty="0">
                <a:uFill>
                  <a:solidFill>
                    <a:srgbClr val="000000"/>
                  </a:solidFill>
                </a:uFill>
                <a:latin typeface="Arial"/>
                <a:cs typeface="Arial"/>
              </a:rPr>
              <a:t>ck</a:t>
            </a:r>
            <a:r>
              <a:rPr sz="1200" b="1" u="heavy" spc="-90" dirty="0">
                <a:uFill>
                  <a:solidFill>
                    <a:srgbClr val="000000"/>
                  </a:solidFill>
                </a:uFill>
                <a:latin typeface="Arial"/>
                <a:cs typeface="Arial"/>
              </a:rPr>
              <a:t> </a:t>
            </a:r>
            <a:r>
              <a:rPr sz="1200" b="1" u="heavy" spc="-5" dirty="0">
                <a:uFill>
                  <a:solidFill>
                    <a:srgbClr val="000000"/>
                  </a:solidFill>
                </a:uFill>
                <a:latin typeface="Arial"/>
                <a:cs typeface="Arial"/>
              </a:rPr>
              <a:t>2</a:t>
            </a:r>
            <a:r>
              <a:rPr sz="1200" b="1" u="heavy" dirty="0">
                <a:uFill>
                  <a:solidFill>
                    <a:srgbClr val="000000"/>
                  </a:solidFill>
                </a:uFill>
                <a:latin typeface="Arial"/>
                <a:cs typeface="Arial"/>
              </a:rPr>
              <a:t>	</a:t>
            </a:r>
            <a:endParaRPr sz="1200">
              <a:latin typeface="Arial"/>
              <a:cs typeface="Arial"/>
            </a:endParaRPr>
          </a:p>
        </p:txBody>
      </p:sp>
      <p:grpSp>
        <p:nvGrpSpPr>
          <p:cNvPr id="23" name="object 23"/>
          <p:cNvGrpSpPr/>
          <p:nvPr/>
        </p:nvGrpSpPr>
        <p:grpSpPr>
          <a:xfrm>
            <a:off x="3953065" y="1932241"/>
            <a:ext cx="1128395" cy="734695"/>
            <a:chOff x="3953065" y="1932241"/>
            <a:chExt cx="1128395" cy="734695"/>
          </a:xfrm>
        </p:grpSpPr>
        <p:sp>
          <p:nvSpPr>
            <p:cNvPr id="24" name="object 24"/>
            <p:cNvSpPr/>
            <p:nvPr/>
          </p:nvSpPr>
          <p:spPr>
            <a:xfrm>
              <a:off x="3965448" y="1944624"/>
              <a:ext cx="432434" cy="320040"/>
            </a:xfrm>
            <a:custGeom>
              <a:avLst/>
              <a:gdLst/>
              <a:ahLst/>
              <a:cxnLst/>
              <a:rect l="l" t="t" r="r" b="b"/>
              <a:pathLst>
                <a:path w="432435" h="320039">
                  <a:moveTo>
                    <a:pt x="432307" y="320039"/>
                  </a:moveTo>
                  <a:lnTo>
                    <a:pt x="0" y="0"/>
                  </a:lnTo>
                </a:path>
              </a:pathLst>
            </a:custGeom>
            <a:ln w="24383">
              <a:solidFill>
                <a:srgbClr val="000000"/>
              </a:solidFill>
            </a:ln>
          </p:spPr>
          <p:txBody>
            <a:bodyPr wrap="square" lIns="0" tIns="0" rIns="0" bIns="0" rtlCol="0"/>
            <a:lstStyle/>
            <a:p>
              <a:endParaRPr/>
            </a:p>
          </p:txBody>
        </p:sp>
        <p:pic>
          <p:nvPicPr>
            <p:cNvPr id="25" name="object 25"/>
            <p:cNvPicPr/>
            <p:nvPr/>
          </p:nvPicPr>
          <p:blipFill>
            <a:blip r:embed="rId5" cstate="print"/>
            <a:stretch>
              <a:fillRect/>
            </a:stretch>
          </p:blipFill>
          <p:spPr>
            <a:xfrm>
              <a:off x="3986784" y="1962912"/>
              <a:ext cx="176784" cy="140208"/>
            </a:xfrm>
            <a:prstGeom prst="rect">
              <a:avLst/>
            </a:prstGeom>
          </p:spPr>
        </p:pic>
        <p:pic>
          <p:nvPicPr>
            <p:cNvPr id="26" name="object 26"/>
            <p:cNvPicPr/>
            <p:nvPr/>
          </p:nvPicPr>
          <p:blipFill>
            <a:blip r:embed="rId6" cstate="print"/>
            <a:stretch>
              <a:fillRect/>
            </a:stretch>
          </p:blipFill>
          <p:spPr>
            <a:xfrm>
              <a:off x="4584192" y="2075688"/>
              <a:ext cx="112775" cy="261874"/>
            </a:xfrm>
            <a:prstGeom prst="rect">
              <a:avLst/>
            </a:prstGeom>
          </p:spPr>
        </p:pic>
        <p:sp>
          <p:nvSpPr>
            <p:cNvPr id="27" name="object 27"/>
            <p:cNvSpPr/>
            <p:nvPr/>
          </p:nvSpPr>
          <p:spPr>
            <a:xfrm>
              <a:off x="4544568" y="2401824"/>
              <a:ext cx="524510" cy="115570"/>
            </a:xfrm>
            <a:custGeom>
              <a:avLst/>
              <a:gdLst/>
              <a:ahLst/>
              <a:cxnLst/>
              <a:rect l="l" t="t" r="r" b="b"/>
              <a:pathLst>
                <a:path w="524510" h="115569">
                  <a:moveTo>
                    <a:pt x="0" y="0"/>
                  </a:moveTo>
                  <a:lnTo>
                    <a:pt x="524129" y="115315"/>
                  </a:lnTo>
                </a:path>
              </a:pathLst>
            </a:custGeom>
            <a:ln w="24384">
              <a:solidFill>
                <a:srgbClr val="000000"/>
              </a:solidFill>
            </a:ln>
          </p:spPr>
          <p:txBody>
            <a:bodyPr wrap="square" lIns="0" tIns="0" rIns="0" bIns="0" rtlCol="0"/>
            <a:lstStyle/>
            <a:p>
              <a:endParaRPr/>
            </a:p>
          </p:txBody>
        </p:sp>
        <p:pic>
          <p:nvPicPr>
            <p:cNvPr id="28" name="object 28"/>
            <p:cNvPicPr/>
            <p:nvPr/>
          </p:nvPicPr>
          <p:blipFill>
            <a:blip r:embed="rId7" cstate="print"/>
            <a:stretch>
              <a:fillRect/>
            </a:stretch>
          </p:blipFill>
          <p:spPr>
            <a:xfrm>
              <a:off x="4885944" y="2432304"/>
              <a:ext cx="192024" cy="91439"/>
            </a:xfrm>
            <a:prstGeom prst="rect">
              <a:avLst/>
            </a:prstGeom>
          </p:spPr>
        </p:pic>
        <p:sp>
          <p:nvSpPr>
            <p:cNvPr id="29" name="object 29"/>
            <p:cNvSpPr/>
            <p:nvPr/>
          </p:nvSpPr>
          <p:spPr>
            <a:xfrm>
              <a:off x="4379976" y="2395728"/>
              <a:ext cx="0" cy="259079"/>
            </a:xfrm>
            <a:custGeom>
              <a:avLst/>
              <a:gdLst/>
              <a:ahLst/>
              <a:cxnLst/>
              <a:rect l="l" t="t" r="r" b="b"/>
              <a:pathLst>
                <a:path h="259080">
                  <a:moveTo>
                    <a:pt x="0" y="0"/>
                  </a:moveTo>
                  <a:lnTo>
                    <a:pt x="0" y="258825"/>
                  </a:lnTo>
                </a:path>
              </a:pathLst>
            </a:custGeom>
            <a:ln w="24384">
              <a:solidFill>
                <a:srgbClr val="000000"/>
              </a:solidFill>
            </a:ln>
          </p:spPr>
          <p:txBody>
            <a:bodyPr wrap="square" lIns="0" tIns="0" rIns="0" bIns="0" rtlCol="0"/>
            <a:lstStyle/>
            <a:p>
              <a:endParaRPr/>
            </a:p>
          </p:txBody>
        </p:sp>
        <p:pic>
          <p:nvPicPr>
            <p:cNvPr id="30" name="object 30"/>
            <p:cNvPicPr/>
            <p:nvPr/>
          </p:nvPicPr>
          <p:blipFill>
            <a:blip r:embed="rId8" cstate="print"/>
            <a:stretch>
              <a:fillRect/>
            </a:stretch>
          </p:blipFill>
          <p:spPr>
            <a:xfrm>
              <a:off x="4328160" y="2490216"/>
              <a:ext cx="103632" cy="170687"/>
            </a:xfrm>
            <a:prstGeom prst="rect">
              <a:avLst/>
            </a:prstGeom>
          </p:spPr>
        </p:pic>
      </p:grpSp>
      <p:sp>
        <p:nvSpPr>
          <p:cNvPr id="31" name="object 31"/>
          <p:cNvSpPr txBox="1"/>
          <p:nvPr/>
        </p:nvSpPr>
        <p:spPr>
          <a:xfrm>
            <a:off x="3083305" y="1835023"/>
            <a:ext cx="460375" cy="179070"/>
          </a:xfrm>
          <a:prstGeom prst="rect">
            <a:avLst/>
          </a:prstGeom>
        </p:spPr>
        <p:txBody>
          <a:bodyPr vert="horz" wrap="square" lIns="0" tIns="13335" rIns="0" bIns="0" rtlCol="0">
            <a:spAutoFit/>
          </a:bodyPr>
          <a:lstStyle/>
          <a:p>
            <a:pPr marL="38100">
              <a:lnSpc>
                <a:spcPct val="100000"/>
              </a:lnSpc>
              <a:spcBef>
                <a:spcPts val="105"/>
              </a:spcBef>
            </a:pPr>
            <a:r>
              <a:rPr sz="1000" b="1" dirty="0">
                <a:latin typeface="Arial"/>
                <a:cs typeface="Arial"/>
              </a:rPr>
              <a:t>R1</a:t>
            </a:r>
            <a:r>
              <a:rPr sz="1000" b="1" spc="130" dirty="0">
                <a:latin typeface="Arial"/>
                <a:cs typeface="Arial"/>
              </a:rPr>
              <a:t> </a:t>
            </a:r>
            <a:r>
              <a:rPr sz="1500" b="1" spc="-7" baseline="-25000" dirty="0">
                <a:latin typeface="Arial"/>
                <a:cs typeface="Arial"/>
              </a:rPr>
              <a:t>R2</a:t>
            </a:r>
            <a:endParaRPr sz="1500" baseline="-25000">
              <a:latin typeface="Arial"/>
              <a:cs typeface="Arial"/>
            </a:endParaRPr>
          </a:p>
        </p:txBody>
      </p:sp>
      <p:sp>
        <p:nvSpPr>
          <p:cNvPr id="32" name="object 32"/>
          <p:cNvSpPr txBox="1"/>
          <p:nvPr/>
        </p:nvSpPr>
        <p:spPr>
          <a:xfrm>
            <a:off x="3642105" y="1907793"/>
            <a:ext cx="734060" cy="179070"/>
          </a:xfrm>
          <a:prstGeom prst="rect">
            <a:avLst/>
          </a:prstGeom>
        </p:spPr>
        <p:txBody>
          <a:bodyPr vert="horz" wrap="square" lIns="0" tIns="13335" rIns="0" bIns="0" rtlCol="0">
            <a:spAutoFit/>
          </a:bodyPr>
          <a:lstStyle/>
          <a:p>
            <a:pPr marL="12700">
              <a:lnSpc>
                <a:spcPct val="100000"/>
              </a:lnSpc>
              <a:spcBef>
                <a:spcPts val="105"/>
              </a:spcBef>
              <a:tabLst>
                <a:tab pos="558165" algn="l"/>
              </a:tabLst>
            </a:pPr>
            <a:r>
              <a:rPr sz="1000" b="1" spc="-5" dirty="0">
                <a:latin typeface="Arial"/>
                <a:cs typeface="Arial"/>
              </a:rPr>
              <a:t>R</a:t>
            </a:r>
            <a:r>
              <a:rPr sz="1000" b="1" dirty="0">
                <a:latin typeface="Arial"/>
                <a:cs typeface="Arial"/>
              </a:rPr>
              <a:t>3	</a:t>
            </a:r>
            <a:r>
              <a:rPr sz="1000" b="1" spc="-5" dirty="0">
                <a:latin typeface="Arial"/>
                <a:cs typeface="Arial"/>
              </a:rPr>
              <a:t>R</a:t>
            </a:r>
            <a:r>
              <a:rPr sz="1000" b="1" dirty="0">
                <a:latin typeface="Arial"/>
                <a:cs typeface="Arial"/>
              </a:rPr>
              <a:t>4</a:t>
            </a:r>
            <a:endParaRPr sz="1000">
              <a:latin typeface="Arial"/>
              <a:cs typeface="Arial"/>
            </a:endParaRPr>
          </a:p>
        </p:txBody>
      </p:sp>
      <p:sp>
        <p:nvSpPr>
          <p:cNvPr id="33" name="object 33"/>
          <p:cNvSpPr txBox="1"/>
          <p:nvPr/>
        </p:nvSpPr>
        <p:spPr>
          <a:xfrm>
            <a:off x="4365752" y="1978279"/>
            <a:ext cx="187960" cy="179070"/>
          </a:xfrm>
          <a:prstGeom prst="rect">
            <a:avLst/>
          </a:prstGeom>
        </p:spPr>
        <p:txBody>
          <a:bodyPr vert="horz" wrap="square" lIns="0" tIns="13335" rIns="0" bIns="0" rtlCol="0">
            <a:spAutoFit/>
          </a:bodyPr>
          <a:lstStyle/>
          <a:p>
            <a:pPr marL="12700">
              <a:lnSpc>
                <a:spcPct val="100000"/>
              </a:lnSpc>
              <a:spcBef>
                <a:spcPts val="105"/>
              </a:spcBef>
            </a:pPr>
            <a:r>
              <a:rPr sz="1000" b="1" spc="-5" dirty="0">
                <a:latin typeface="Arial"/>
                <a:cs typeface="Arial"/>
              </a:rPr>
              <a:t>R5</a:t>
            </a:r>
            <a:endParaRPr sz="1000">
              <a:latin typeface="Arial"/>
              <a:cs typeface="Arial"/>
            </a:endParaRPr>
          </a:p>
        </p:txBody>
      </p:sp>
      <p:sp>
        <p:nvSpPr>
          <p:cNvPr id="34" name="object 34"/>
          <p:cNvSpPr txBox="1"/>
          <p:nvPr/>
        </p:nvSpPr>
        <p:spPr>
          <a:xfrm>
            <a:off x="4837938" y="2119630"/>
            <a:ext cx="188595" cy="179070"/>
          </a:xfrm>
          <a:prstGeom prst="rect">
            <a:avLst/>
          </a:prstGeom>
        </p:spPr>
        <p:txBody>
          <a:bodyPr vert="horz" wrap="square" lIns="0" tIns="13335" rIns="0" bIns="0" rtlCol="0">
            <a:spAutoFit/>
          </a:bodyPr>
          <a:lstStyle/>
          <a:p>
            <a:pPr marL="12700">
              <a:lnSpc>
                <a:spcPct val="100000"/>
              </a:lnSpc>
              <a:spcBef>
                <a:spcPts val="105"/>
              </a:spcBef>
            </a:pPr>
            <a:r>
              <a:rPr sz="1000" b="1" spc="-5" dirty="0">
                <a:latin typeface="Arial"/>
                <a:cs typeface="Arial"/>
              </a:rPr>
              <a:t>R</a:t>
            </a:r>
            <a:r>
              <a:rPr sz="1000" b="1" dirty="0">
                <a:latin typeface="Arial"/>
                <a:cs typeface="Arial"/>
              </a:rPr>
              <a:t>6</a:t>
            </a:r>
            <a:endParaRPr sz="1000">
              <a:latin typeface="Arial"/>
              <a:cs typeface="Arial"/>
            </a:endParaRPr>
          </a:p>
        </p:txBody>
      </p:sp>
      <p:sp>
        <p:nvSpPr>
          <p:cNvPr id="35" name="object 35"/>
          <p:cNvSpPr txBox="1"/>
          <p:nvPr/>
        </p:nvSpPr>
        <p:spPr>
          <a:xfrm>
            <a:off x="5232653" y="2404110"/>
            <a:ext cx="187325" cy="179070"/>
          </a:xfrm>
          <a:prstGeom prst="rect">
            <a:avLst/>
          </a:prstGeom>
        </p:spPr>
        <p:txBody>
          <a:bodyPr vert="horz" wrap="square" lIns="0" tIns="13335" rIns="0" bIns="0" rtlCol="0">
            <a:spAutoFit/>
          </a:bodyPr>
          <a:lstStyle/>
          <a:p>
            <a:pPr marL="12700">
              <a:lnSpc>
                <a:spcPct val="100000"/>
              </a:lnSpc>
              <a:spcBef>
                <a:spcPts val="105"/>
              </a:spcBef>
            </a:pPr>
            <a:r>
              <a:rPr sz="1000" b="1" spc="-5" dirty="0">
                <a:latin typeface="Arial"/>
                <a:cs typeface="Arial"/>
              </a:rPr>
              <a:t>R1</a:t>
            </a:r>
            <a:endParaRPr sz="1000">
              <a:latin typeface="Arial"/>
              <a:cs typeface="Arial"/>
            </a:endParaRPr>
          </a:p>
        </p:txBody>
      </p:sp>
      <p:sp>
        <p:nvSpPr>
          <p:cNvPr id="36" name="object 36"/>
          <p:cNvSpPr txBox="1"/>
          <p:nvPr/>
        </p:nvSpPr>
        <p:spPr>
          <a:xfrm>
            <a:off x="4603241" y="2547366"/>
            <a:ext cx="407670" cy="179070"/>
          </a:xfrm>
          <a:prstGeom prst="rect">
            <a:avLst/>
          </a:prstGeom>
        </p:spPr>
        <p:txBody>
          <a:bodyPr vert="horz" wrap="square" lIns="0" tIns="13335" rIns="0" bIns="0" rtlCol="0">
            <a:spAutoFit/>
          </a:bodyPr>
          <a:lstStyle/>
          <a:p>
            <a:pPr marL="12700">
              <a:lnSpc>
                <a:spcPct val="100000"/>
              </a:lnSpc>
              <a:spcBef>
                <a:spcPts val="105"/>
              </a:spcBef>
            </a:pPr>
            <a:r>
              <a:rPr sz="1000" b="1" dirty="0">
                <a:latin typeface="Arial"/>
                <a:cs typeface="Arial"/>
              </a:rPr>
              <a:t>R3</a:t>
            </a:r>
            <a:r>
              <a:rPr sz="1000" b="1" spc="85" dirty="0">
                <a:latin typeface="Arial"/>
                <a:cs typeface="Arial"/>
              </a:rPr>
              <a:t> </a:t>
            </a:r>
            <a:r>
              <a:rPr sz="1000" b="1" dirty="0">
                <a:latin typeface="Arial"/>
                <a:cs typeface="Arial"/>
              </a:rPr>
              <a:t>R2</a:t>
            </a:r>
            <a:endParaRPr sz="1000">
              <a:latin typeface="Arial"/>
              <a:cs typeface="Arial"/>
            </a:endParaRPr>
          </a:p>
        </p:txBody>
      </p:sp>
      <p:sp>
        <p:nvSpPr>
          <p:cNvPr id="37" name="object 37"/>
          <p:cNvSpPr txBox="1"/>
          <p:nvPr/>
        </p:nvSpPr>
        <p:spPr>
          <a:xfrm>
            <a:off x="3655567" y="2239213"/>
            <a:ext cx="913130" cy="560705"/>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b</a:t>
            </a:r>
            <a:r>
              <a:rPr sz="1200" b="1" dirty="0">
                <a:latin typeface="Arial"/>
                <a:cs typeface="Arial"/>
              </a:rPr>
              <a:t>l</a:t>
            </a:r>
            <a:r>
              <a:rPr sz="1200" b="1" spc="10" dirty="0">
                <a:latin typeface="Arial"/>
                <a:cs typeface="Arial"/>
              </a:rPr>
              <a:t>o</a:t>
            </a:r>
            <a:r>
              <a:rPr sz="1200" b="1" dirty="0">
                <a:latin typeface="Arial"/>
                <a:cs typeface="Arial"/>
              </a:rPr>
              <a:t>ck</a:t>
            </a:r>
            <a:r>
              <a:rPr sz="1200" b="1" spc="-70" dirty="0">
                <a:latin typeface="Arial"/>
                <a:cs typeface="Arial"/>
              </a:rPr>
              <a:t> </a:t>
            </a:r>
            <a:r>
              <a:rPr sz="1200" b="1" dirty="0">
                <a:latin typeface="Arial"/>
                <a:cs typeface="Arial"/>
              </a:rPr>
              <a:t>3 </a:t>
            </a:r>
            <a:r>
              <a:rPr sz="1200" b="1" spc="100" dirty="0">
                <a:latin typeface="Arial"/>
                <a:cs typeface="Arial"/>
              </a:rPr>
              <a:t> </a:t>
            </a:r>
            <a:r>
              <a:rPr sz="1200" b="1" spc="-25" dirty="0">
                <a:latin typeface="Arial"/>
                <a:cs typeface="Arial"/>
              </a:rPr>
              <a:t>I</a:t>
            </a:r>
            <a:r>
              <a:rPr sz="1200" b="1" spc="-5" dirty="0">
                <a:latin typeface="Arial"/>
                <a:cs typeface="Arial"/>
              </a:rPr>
              <a:t>R</a:t>
            </a:r>
            <a:r>
              <a:rPr sz="1200" b="1" dirty="0">
                <a:latin typeface="Arial"/>
                <a:cs typeface="Arial"/>
              </a:rPr>
              <a:t>G</a:t>
            </a:r>
            <a:endParaRPr sz="1200">
              <a:latin typeface="Arial"/>
              <a:cs typeface="Arial"/>
            </a:endParaRPr>
          </a:p>
          <a:p>
            <a:pPr>
              <a:lnSpc>
                <a:spcPct val="100000"/>
              </a:lnSpc>
              <a:spcBef>
                <a:spcPts val="20"/>
              </a:spcBef>
            </a:pPr>
            <a:endParaRPr sz="1350">
              <a:latin typeface="Arial"/>
              <a:cs typeface="Arial"/>
            </a:endParaRPr>
          </a:p>
          <a:p>
            <a:pPr marL="48895">
              <a:lnSpc>
                <a:spcPct val="100000"/>
              </a:lnSpc>
              <a:tabLst>
                <a:tab pos="421005" algn="l"/>
              </a:tabLst>
            </a:pPr>
            <a:r>
              <a:rPr sz="1000" b="1" dirty="0">
                <a:latin typeface="Arial"/>
                <a:cs typeface="Arial"/>
              </a:rPr>
              <a:t>R5	R4</a:t>
            </a:r>
            <a:endParaRPr sz="1000">
              <a:latin typeface="Arial"/>
              <a:cs typeface="Arial"/>
            </a:endParaRPr>
          </a:p>
        </p:txBody>
      </p:sp>
      <p:grpSp>
        <p:nvGrpSpPr>
          <p:cNvPr id="38" name="object 38"/>
          <p:cNvGrpSpPr/>
          <p:nvPr/>
        </p:nvGrpSpPr>
        <p:grpSpPr>
          <a:xfrm>
            <a:off x="2849689" y="1444561"/>
            <a:ext cx="2639695" cy="1387475"/>
            <a:chOff x="2849689" y="1444561"/>
            <a:chExt cx="2639695" cy="1387475"/>
          </a:xfrm>
        </p:grpSpPr>
        <p:sp>
          <p:nvSpPr>
            <p:cNvPr id="39" name="object 39"/>
            <p:cNvSpPr/>
            <p:nvPr/>
          </p:nvSpPr>
          <p:spPr>
            <a:xfrm>
              <a:off x="3270503" y="1456944"/>
              <a:ext cx="2206625" cy="216535"/>
            </a:xfrm>
            <a:custGeom>
              <a:avLst/>
              <a:gdLst/>
              <a:ahLst/>
              <a:cxnLst/>
              <a:rect l="l" t="t" r="r" b="b"/>
              <a:pathLst>
                <a:path w="2206625" h="216535">
                  <a:moveTo>
                    <a:pt x="0" y="72008"/>
                  </a:moveTo>
                  <a:lnTo>
                    <a:pt x="78740" y="0"/>
                  </a:lnTo>
                  <a:lnTo>
                    <a:pt x="2127758" y="0"/>
                  </a:lnTo>
                  <a:lnTo>
                    <a:pt x="2206498" y="216153"/>
                  </a:lnTo>
                </a:path>
              </a:pathLst>
            </a:custGeom>
            <a:ln w="24384">
              <a:solidFill>
                <a:srgbClr val="000000"/>
              </a:solidFill>
            </a:ln>
          </p:spPr>
          <p:txBody>
            <a:bodyPr wrap="square" lIns="0" tIns="0" rIns="0" bIns="0" rtlCol="0"/>
            <a:lstStyle/>
            <a:p>
              <a:endParaRPr/>
            </a:p>
          </p:txBody>
        </p:sp>
        <p:sp>
          <p:nvSpPr>
            <p:cNvPr id="40" name="object 40"/>
            <p:cNvSpPr/>
            <p:nvPr/>
          </p:nvSpPr>
          <p:spPr>
            <a:xfrm>
              <a:off x="2862071" y="1837944"/>
              <a:ext cx="2456180" cy="981710"/>
            </a:xfrm>
            <a:custGeom>
              <a:avLst/>
              <a:gdLst/>
              <a:ahLst/>
              <a:cxnLst/>
              <a:rect l="l" t="t" r="r" b="b"/>
              <a:pathLst>
                <a:path w="2456179" h="981710">
                  <a:moveTo>
                    <a:pt x="1064514" y="57657"/>
                  </a:moveTo>
                  <a:lnTo>
                    <a:pt x="972057" y="93979"/>
                  </a:lnTo>
                </a:path>
                <a:path w="2456179" h="981710">
                  <a:moveTo>
                    <a:pt x="1142745" y="57657"/>
                  </a:moveTo>
                  <a:lnTo>
                    <a:pt x="946023" y="188213"/>
                  </a:lnTo>
                </a:path>
                <a:path w="2456179" h="981710">
                  <a:moveTo>
                    <a:pt x="1209039" y="70484"/>
                  </a:moveTo>
                  <a:lnTo>
                    <a:pt x="998092" y="211708"/>
                  </a:lnTo>
                </a:path>
                <a:path w="2456179" h="981710">
                  <a:moveTo>
                    <a:pt x="1222120" y="130301"/>
                  </a:moveTo>
                  <a:lnTo>
                    <a:pt x="1051432" y="224535"/>
                  </a:lnTo>
                </a:path>
                <a:path w="2456179" h="981710">
                  <a:moveTo>
                    <a:pt x="1222120" y="201040"/>
                  </a:moveTo>
                  <a:lnTo>
                    <a:pt x="1129664" y="235203"/>
                  </a:lnTo>
                </a:path>
                <a:path w="2456179" h="981710">
                  <a:moveTo>
                    <a:pt x="1760347" y="164591"/>
                  </a:moveTo>
                  <a:lnTo>
                    <a:pt x="1680972" y="201040"/>
                  </a:lnTo>
                </a:path>
                <a:path w="2456179" h="981710">
                  <a:moveTo>
                    <a:pt x="1877694" y="177545"/>
                  </a:moveTo>
                  <a:lnTo>
                    <a:pt x="1693926" y="284352"/>
                  </a:lnTo>
                </a:path>
                <a:path w="2456179" h="981710">
                  <a:moveTo>
                    <a:pt x="1904873" y="224535"/>
                  </a:moveTo>
                  <a:lnTo>
                    <a:pt x="1734312" y="331469"/>
                  </a:lnTo>
                </a:path>
                <a:path w="2456179" h="981710">
                  <a:moveTo>
                    <a:pt x="1917953" y="284352"/>
                  </a:moveTo>
                  <a:lnTo>
                    <a:pt x="1812543" y="331469"/>
                  </a:lnTo>
                </a:path>
                <a:path w="2456179" h="981710">
                  <a:moveTo>
                    <a:pt x="2324607" y="342138"/>
                  </a:moveTo>
                  <a:lnTo>
                    <a:pt x="2206116" y="401954"/>
                  </a:lnTo>
                </a:path>
                <a:path w="2456179" h="981710">
                  <a:moveTo>
                    <a:pt x="2403982" y="365632"/>
                  </a:moveTo>
                  <a:lnTo>
                    <a:pt x="2233294" y="472439"/>
                  </a:lnTo>
                </a:path>
                <a:path w="2456179" h="981710">
                  <a:moveTo>
                    <a:pt x="2456179" y="378459"/>
                  </a:moveTo>
                  <a:lnTo>
                    <a:pt x="2285491" y="496188"/>
                  </a:lnTo>
                </a:path>
                <a:path w="2456179" h="981710">
                  <a:moveTo>
                    <a:pt x="2259456" y="602995"/>
                  </a:moveTo>
                  <a:lnTo>
                    <a:pt x="2140712" y="662813"/>
                  </a:lnTo>
                </a:path>
                <a:path w="2456179" h="981710">
                  <a:moveTo>
                    <a:pt x="2324607" y="626490"/>
                  </a:moveTo>
                  <a:lnTo>
                    <a:pt x="2127757" y="756919"/>
                  </a:lnTo>
                </a:path>
                <a:path w="2456179" h="981710">
                  <a:moveTo>
                    <a:pt x="2324607" y="697102"/>
                  </a:moveTo>
                  <a:lnTo>
                    <a:pt x="2179954" y="780414"/>
                  </a:lnTo>
                </a:path>
                <a:path w="2456179" h="981710">
                  <a:moveTo>
                    <a:pt x="1536318" y="769746"/>
                  </a:moveTo>
                  <a:lnTo>
                    <a:pt x="1418843" y="827531"/>
                  </a:lnTo>
                </a:path>
                <a:path w="2456179" h="981710">
                  <a:moveTo>
                    <a:pt x="1654810" y="733425"/>
                  </a:moveTo>
                  <a:lnTo>
                    <a:pt x="1445005" y="863980"/>
                  </a:lnTo>
                </a:path>
                <a:path w="2456179" h="981710">
                  <a:moveTo>
                    <a:pt x="1693926" y="769746"/>
                  </a:moveTo>
                  <a:lnTo>
                    <a:pt x="1497076" y="900302"/>
                  </a:lnTo>
                </a:path>
                <a:path w="2456179" h="981710">
                  <a:moveTo>
                    <a:pt x="1693926" y="840358"/>
                  </a:moveTo>
                  <a:lnTo>
                    <a:pt x="1576577" y="900302"/>
                  </a:lnTo>
                </a:path>
                <a:path w="2456179" h="981710">
                  <a:moveTo>
                    <a:pt x="669670" y="769746"/>
                  </a:moveTo>
                  <a:lnTo>
                    <a:pt x="552450" y="827531"/>
                  </a:lnTo>
                </a:path>
                <a:path w="2456179" h="981710">
                  <a:moveTo>
                    <a:pt x="696976" y="803909"/>
                  </a:moveTo>
                  <a:lnTo>
                    <a:pt x="552450" y="900302"/>
                  </a:lnTo>
                </a:path>
                <a:path w="2456179" h="981710">
                  <a:moveTo>
                    <a:pt x="710056" y="863980"/>
                  </a:moveTo>
                  <a:lnTo>
                    <a:pt x="552450" y="970788"/>
                  </a:lnTo>
                </a:path>
                <a:path w="2456179" h="981710">
                  <a:moveTo>
                    <a:pt x="710056" y="934465"/>
                  </a:moveTo>
                  <a:lnTo>
                    <a:pt x="552450" y="981455"/>
                  </a:lnTo>
                </a:path>
                <a:path w="2456179" h="981710">
                  <a:moveTo>
                    <a:pt x="92455" y="0"/>
                  </a:moveTo>
                  <a:lnTo>
                    <a:pt x="0" y="46989"/>
                  </a:lnTo>
                </a:path>
                <a:path w="2456179" h="981710">
                  <a:moveTo>
                    <a:pt x="157606" y="10667"/>
                  </a:moveTo>
                  <a:lnTo>
                    <a:pt x="0" y="117475"/>
                  </a:lnTo>
                </a:path>
                <a:path w="2456179" h="981710">
                  <a:moveTo>
                    <a:pt x="170687" y="70484"/>
                  </a:moveTo>
                  <a:lnTo>
                    <a:pt x="14223" y="177545"/>
                  </a:lnTo>
                </a:path>
                <a:path w="2456179" h="981710">
                  <a:moveTo>
                    <a:pt x="157606" y="153923"/>
                  </a:moveTo>
                  <a:lnTo>
                    <a:pt x="79375" y="188213"/>
                  </a:lnTo>
                </a:path>
              </a:pathLst>
            </a:custGeom>
            <a:ln w="24384">
              <a:solidFill>
                <a:srgbClr val="919191"/>
              </a:solidFill>
            </a:ln>
          </p:spPr>
          <p:txBody>
            <a:bodyPr wrap="square" lIns="0" tIns="0" rIns="0" bIns="0" rtlCol="0"/>
            <a:lstStyle/>
            <a:p>
              <a:endParaRPr/>
            </a:p>
          </p:txBody>
        </p:sp>
        <p:sp>
          <p:nvSpPr>
            <p:cNvPr id="41" name="object 41"/>
            <p:cNvSpPr/>
            <p:nvPr/>
          </p:nvSpPr>
          <p:spPr>
            <a:xfrm>
              <a:off x="2883407" y="1825752"/>
              <a:ext cx="0" cy="191770"/>
            </a:xfrm>
            <a:custGeom>
              <a:avLst/>
              <a:gdLst/>
              <a:ahLst/>
              <a:cxnLst/>
              <a:rect l="l" t="t" r="r" b="b"/>
              <a:pathLst>
                <a:path h="191769">
                  <a:moveTo>
                    <a:pt x="0" y="0"/>
                  </a:moveTo>
                  <a:lnTo>
                    <a:pt x="0" y="191770"/>
                  </a:lnTo>
                </a:path>
              </a:pathLst>
            </a:custGeom>
            <a:ln w="24384">
              <a:solidFill>
                <a:srgbClr val="000000"/>
              </a:solidFill>
            </a:ln>
          </p:spPr>
          <p:txBody>
            <a:bodyPr wrap="square" lIns="0" tIns="0" rIns="0" bIns="0" rtlCol="0"/>
            <a:lstStyle/>
            <a:p>
              <a:endParaRPr/>
            </a:p>
          </p:txBody>
        </p:sp>
      </p:grpSp>
      <p:sp>
        <p:nvSpPr>
          <p:cNvPr id="42" name="object 42"/>
          <p:cNvSpPr txBox="1"/>
          <p:nvPr/>
        </p:nvSpPr>
        <p:spPr>
          <a:xfrm>
            <a:off x="580745" y="872133"/>
            <a:ext cx="4827270" cy="866775"/>
          </a:xfrm>
          <a:prstGeom prst="rect">
            <a:avLst/>
          </a:prstGeom>
        </p:spPr>
        <p:txBody>
          <a:bodyPr vert="horz" wrap="square" lIns="0" tIns="73025" rIns="0" bIns="0" rtlCol="0">
            <a:spAutoFit/>
          </a:bodyPr>
          <a:lstStyle/>
          <a:p>
            <a:pPr marL="12700">
              <a:lnSpc>
                <a:spcPct val="100000"/>
              </a:lnSpc>
              <a:spcBef>
                <a:spcPts val="575"/>
              </a:spcBef>
            </a:pPr>
            <a:r>
              <a:rPr sz="1800" b="1" dirty="0">
                <a:latin typeface="Arial"/>
                <a:cs typeface="Arial"/>
              </a:rPr>
              <a:t>Information</a:t>
            </a:r>
            <a:r>
              <a:rPr sz="1800" b="1" spc="-90" dirty="0">
                <a:latin typeface="Arial"/>
                <a:cs typeface="Arial"/>
              </a:rPr>
              <a:t> </a:t>
            </a:r>
            <a:r>
              <a:rPr sz="1800" b="1" dirty="0">
                <a:latin typeface="Arial"/>
                <a:cs typeface="Arial"/>
              </a:rPr>
              <a:t>Organization</a:t>
            </a:r>
            <a:r>
              <a:rPr sz="1800" b="1" spc="-85" dirty="0">
                <a:latin typeface="Arial"/>
                <a:cs typeface="Arial"/>
              </a:rPr>
              <a:t> </a:t>
            </a:r>
            <a:r>
              <a:rPr sz="1800" b="1" dirty="0">
                <a:latin typeface="Arial"/>
                <a:cs typeface="Arial"/>
              </a:rPr>
              <a:t>on</a:t>
            </a:r>
            <a:r>
              <a:rPr sz="1800" b="1" spc="-5" dirty="0">
                <a:latin typeface="Arial"/>
                <a:cs typeface="Arial"/>
              </a:rPr>
              <a:t> </a:t>
            </a:r>
            <a:r>
              <a:rPr sz="1800" b="1" dirty="0">
                <a:latin typeface="Arial"/>
                <a:cs typeface="Arial"/>
              </a:rPr>
              <a:t>Magnetic</a:t>
            </a:r>
            <a:r>
              <a:rPr sz="1800" b="1" spc="-10" dirty="0">
                <a:latin typeface="Arial"/>
                <a:cs typeface="Arial"/>
              </a:rPr>
              <a:t> </a:t>
            </a:r>
            <a:r>
              <a:rPr sz="1800" b="1" spc="-55" dirty="0">
                <a:latin typeface="Arial"/>
                <a:cs typeface="Arial"/>
              </a:rPr>
              <a:t>Tapes</a:t>
            </a:r>
            <a:endParaRPr sz="1800">
              <a:latin typeface="Arial"/>
              <a:cs typeface="Arial"/>
            </a:endParaRPr>
          </a:p>
          <a:p>
            <a:pPr marR="946785" algn="r">
              <a:lnSpc>
                <a:spcPct val="100000"/>
              </a:lnSpc>
              <a:spcBef>
                <a:spcPts val="315"/>
              </a:spcBef>
            </a:pPr>
            <a:r>
              <a:rPr sz="1200" b="1" dirty="0">
                <a:latin typeface="Arial"/>
                <a:cs typeface="Arial"/>
              </a:rPr>
              <a:t>file</a:t>
            </a:r>
            <a:r>
              <a:rPr sz="1200" b="1" spc="-85" dirty="0">
                <a:latin typeface="Arial"/>
                <a:cs typeface="Arial"/>
              </a:rPr>
              <a:t> </a:t>
            </a:r>
            <a:r>
              <a:rPr sz="1200" b="1" dirty="0">
                <a:latin typeface="Arial"/>
                <a:cs typeface="Arial"/>
              </a:rPr>
              <a:t>i</a:t>
            </a:r>
            <a:endParaRPr sz="1200">
              <a:latin typeface="Arial"/>
              <a:cs typeface="Arial"/>
            </a:endParaRPr>
          </a:p>
          <a:p>
            <a:pPr marL="2695575">
              <a:lnSpc>
                <a:spcPct val="100000"/>
              </a:lnSpc>
              <a:spcBef>
                <a:spcPts val="790"/>
              </a:spcBef>
              <a:tabLst>
                <a:tab pos="3689350" algn="l"/>
              </a:tabLst>
            </a:pPr>
            <a:r>
              <a:rPr sz="1200" b="1" dirty="0">
                <a:latin typeface="Arial"/>
                <a:cs typeface="Arial"/>
              </a:rPr>
              <a:t>block</a:t>
            </a:r>
            <a:r>
              <a:rPr sz="1200" b="1" spc="-30" dirty="0">
                <a:latin typeface="Arial"/>
                <a:cs typeface="Arial"/>
              </a:rPr>
              <a:t> </a:t>
            </a:r>
            <a:r>
              <a:rPr sz="1200" b="1" spc="-5" dirty="0">
                <a:latin typeface="Arial"/>
                <a:cs typeface="Arial"/>
              </a:rPr>
              <a:t>1	</a:t>
            </a:r>
            <a:r>
              <a:rPr sz="1200" b="1" dirty="0">
                <a:latin typeface="Arial"/>
                <a:cs typeface="Arial"/>
              </a:rPr>
              <a:t>block</a:t>
            </a:r>
            <a:r>
              <a:rPr sz="1200" b="1" spc="225" dirty="0">
                <a:latin typeface="Arial"/>
                <a:cs typeface="Arial"/>
              </a:rPr>
              <a:t> </a:t>
            </a:r>
            <a:r>
              <a:rPr sz="1200" b="1" spc="-5" dirty="0">
                <a:latin typeface="Arial"/>
                <a:cs typeface="Arial"/>
              </a:rPr>
              <a:t>2</a:t>
            </a:r>
            <a:endParaRPr sz="1200">
              <a:latin typeface="Arial"/>
              <a:cs typeface="Arial"/>
            </a:endParaRPr>
          </a:p>
        </p:txBody>
      </p:sp>
      <p:sp>
        <p:nvSpPr>
          <p:cNvPr id="43" name="object 43"/>
          <p:cNvSpPr txBox="1"/>
          <p:nvPr/>
        </p:nvSpPr>
        <p:spPr>
          <a:xfrm>
            <a:off x="5784341" y="1670684"/>
            <a:ext cx="33782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E</a:t>
            </a:r>
            <a:r>
              <a:rPr sz="1200" b="1" dirty="0">
                <a:latin typeface="Arial"/>
                <a:cs typeface="Arial"/>
              </a:rPr>
              <a:t>OF</a:t>
            </a:r>
            <a:endParaRPr sz="1200">
              <a:latin typeface="Arial"/>
              <a:cs typeface="Arial"/>
            </a:endParaRPr>
          </a:p>
        </p:txBody>
      </p:sp>
      <p:grpSp>
        <p:nvGrpSpPr>
          <p:cNvPr id="44" name="object 44"/>
          <p:cNvGrpSpPr/>
          <p:nvPr/>
        </p:nvGrpSpPr>
        <p:grpSpPr>
          <a:xfrm>
            <a:off x="1786001" y="3965447"/>
            <a:ext cx="3462654" cy="2517775"/>
            <a:chOff x="1786001" y="3965447"/>
            <a:chExt cx="3462654" cy="2517775"/>
          </a:xfrm>
        </p:grpSpPr>
        <p:sp>
          <p:nvSpPr>
            <p:cNvPr id="45" name="object 45"/>
            <p:cNvSpPr/>
            <p:nvPr/>
          </p:nvSpPr>
          <p:spPr>
            <a:xfrm>
              <a:off x="1812036" y="4262627"/>
              <a:ext cx="1228090" cy="759460"/>
            </a:xfrm>
            <a:custGeom>
              <a:avLst/>
              <a:gdLst/>
              <a:ahLst/>
              <a:cxnLst/>
              <a:rect l="l" t="t" r="r" b="b"/>
              <a:pathLst>
                <a:path w="1228089" h="759460">
                  <a:moveTo>
                    <a:pt x="0" y="0"/>
                  </a:moveTo>
                  <a:lnTo>
                    <a:pt x="1227963" y="1397"/>
                  </a:lnTo>
                </a:path>
                <a:path w="1228089" h="759460">
                  <a:moveTo>
                    <a:pt x="0" y="315468"/>
                  </a:moveTo>
                  <a:lnTo>
                    <a:pt x="1227963" y="316738"/>
                  </a:lnTo>
                </a:path>
                <a:path w="1228089" h="759460">
                  <a:moveTo>
                    <a:pt x="0" y="757555"/>
                  </a:moveTo>
                  <a:lnTo>
                    <a:pt x="1227963" y="758952"/>
                  </a:lnTo>
                </a:path>
              </a:pathLst>
            </a:custGeom>
            <a:ln w="51816">
              <a:solidFill>
                <a:srgbClr val="000000"/>
              </a:solidFill>
            </a:ln>
          </p:spPr>
          <p:txBody>
            <a:bodyPr wrap="square" lIns="0" tIns="0" rIns="0" bIns="0" rtlCol="0"/>
            <a:lstStyle/>
            <a:p>
              <a:endParaRPr/>
            </a:p>
          </p:txBody>
        </p:sp>
        <p:sp>
          <p:nvSpPr>
            <p:cNvPr id="46" name="object 46"/>
            <p:cNvSpPr/>
            <p:nvPr/>
          </p:nvSpPr>
          <p:spPr>
            <a:xfrm>
              <a:off x="2392680" y="4072127"/>
              <a:ext cx="0" cy="1136650"/>
            </a:xfrm>
            <a:custGeom>
              <a:avLst/>
              <a:gdLst/>
              <a:ahLst/>
              <a:cxnLst/>
              <a:rect l="l" t="t" r="r" b="b"/>
              <a:pathLst>
                <a:path h="1136650">
                  <a:moveTo>
                    <a:pt x="0" y="0"/>
                  </a:moveTo>
                  <a:lnTo>
                    <a:pt x="0" y="568960"/>
                  </a:lnTo>
                </a:path>
                <a:path h="1136650">
                  <a:moveTo>
                    <a:pt x="0" y="821182"/>
                  </a:moveTo>
                  <a:lnTo>
                    <a:pt x="0" y="1136650"/>
                  </a:lnTo>
                </a:path>
              </a:pathLst>
            </a:custGeom>
            <a:ln w="12192">
              <a:solidFill>
                <a:srgbClr val="000000"/>
              </a:solidFill>
            </a:ln>
          </p:spPr>
          <p:txBody>
            <a:bodyPr wrap="square" lIns="0" tIns="0" rIns="0" bIns="0" rtlCol="0"/>
            <a:lstStyle/>
            <a:p>
              <a:endParaRPr/>
            </a:p>
          </p:txBody>
        </p:sp>
        <p:sp>
          <p:nvSpPr>
            <p:cNvPr id="47" name="object 47"/>
            <p:cNvSpPr/>
            <p:nvPr/>
          </p:nvSpPr>
          <p:spPr>
            <a:xfrm>
              <a:off x="2387981" y="4073651"/>
              <a:ext cx="76200" cy="0"/>
            </a:xfrm>
            <a:custGeom>
              <a:avLst/>
              <a:gdLst/>
              <a:ahLst/>
              <a:cxnLst/>
              <a:rect l="l" t="t" r="r" b="b"/>
              <a:pathLst>
                <a:path w="76200">
                  <a:moveTo>
                    <a:pt x="0" y="0"/>
                  </a:moveTo>
                  <a:lnTo>
                    <a:pt x="75945" y="0"/>
                  </a:lnTo>
                </a:path>
              </a:pathLst>
            </a:custGeom>
            <a:ln w="15240">
              <a:solidFill>
                <a:srgbClr val="000000"/>
              </a:solidFill>
            </a:ln>
          </p:spPr>
          <p:txBody>
            <a:bodyPr wrap="square" lIns="0" tIns="0" rIns="0" bIns="0" rtlCol="0"/>
            <a:lstStyle/>
            <a:p>
              <a:endParaRPr/>
            </a:p>
          </p:txBody>
        </p:sp>
        <p:sp>
          <p:nvSpPr>
            <p:cNvPr id="48" name="object 48"/>
            <p:cNvSpPr/>
            <p:nvPr/>
          </p:nvSpPr>
          <p:spPr>
            <a:xfrm>
              <a:off x="2456688" y="4072127"/>
              <a:ext cx="0" cy="1136650"/>
            </a:xfrm>
            <a:custGeom>
              <a:avLst/>
              <a:gdLst/>
              <a:ahLst/>
              <a:cxnLst/>
              <a:rect l="l" t="t" r="r" b="b"/>
              <a:pathLst>
                <a:path h="1136650">
                  <a:moveTo>
                    <a:pt x="0" y="0"/>
                  </a:moveTo>
                  <a:lnTo>
                    <a:pt x="0" y="568960"/>
                  </a:lnTo>
                </a:path>
                <a:path h="1136650">
                  <a:moveTo>
                    <a:pt x="0" y="821182"/>
                  </a:moveTo>
                  <a:lnTo>
                    <a:pt x="0" y="1136650"/>
                  </a:lnTo>
                </a:path>
              </a:pathLst>
            </a:custGeom>
            <a:ln w="12192">
              <a:solidFill>
                <a:srgbClr val="000000"/>
              </a:solidFill>
            </a:ln>
          </p:spPr>
          <p:txBody>
            <a:bodyPr wrap="square" lIns="0" tIns="0" rIns="0" bIns="0" rtlCol="0"/>
            <a:lstStyle/>
            <a:p>
              <a:endParaRPr/>
            </a:p>
          </p:txBody>
        </p:sp>
        <p:sp>
          <p:nvSpPr>
            <p:cNvPr id="49" name="object 49"/>
            <p:cNvSpPr/>
            <p:nvPr/>
          </p:nvSpPr>
          <p:spPr>
            <a:xfrm>
              <a:off x="2654808" y="4139168"/>
              <a:ext cx="66675" cy="64135"/>
            </a:xfrm>
            <a:custGeom>
              <a:avLst/>
              <a:gdLst/>
              <a:ahLst/>
              <a:cxnLst/>
              <a:rect l="l" t="t" r="r" b="b"/>
              <a:pathLst>
                <a:path w="66675" h="64135">
                  <a:moveTo>
                    <a:pt x="66498" y="0"/>
                  </a:moveTo>
                  <a:lnTo>
                    <a:pt x="0" y="0"/>
                  </a:lnTo>
                  <a:lnTo>
                    <a:pt x="0" y="63896"/>
                  </a:lnTo>
                  <a:lnTo>
                    <a:pt x="66498" y="63896"/>
                  </a:lnTo>
                  <a:lnTo>
                    <a:pt x="66498" y="0"/>
                  </a:lnTo>
                  <a:close/>
                </a:path>
              </a:pathLst>
            </a:custGeom>
            <a:solidFill>
              <a:srgbClr val="000000"/>
            </a:solidFill>
          </p:spPr>
          <p:txBody>
            <a:bodyPr wrap="square" lIns="0" tIns="0" rIns="0" bIns="0" rtlCol="0"/>
            <a:lstStyle/>
            <a:p>
              <a:endParaRPr/>
            </a:p>
          </p:txBody>
        </p:sp>
        <p:sp>
          <p:nvSpPr>
            <p:cNvPr id="50" name="object 50"/>
            <p:cNvSpPr/>
            <p:nvPr/>
          </p:nvSpPr>
          <p:spPr>
            <a:xfrm>
              <a:off x="2654808" y="4139168"/>
              <a:ext cx="66675" cy="64135"/>
            </a:xfrm>
            <a:custGeom>
              <a:avLst/>
              <a:gdLst/>
              <a:ahLst/>
              <a:cxnLst/>
              <a:rect l="l" t="t" r="r" b="b"/>
              <a:pathLst>
                <a:path w="66675" h="64135">
                  <a:moveTo>
                    <a:pt x="0" y="63896"/>
                  </a:moveTo>
                  <a:lnTo>
                    <a:pt x="66498" y="63896"/>
                  </a:lnTo>
                  <a:lnTo>
                    <a:pt x="66498" y="0"/>
                  </a:lnTo>
                  <a:lnTo>
                    <a:pt x="0" y="0"/>
                  </a:lnTo>
                  <a:lnTo>
                    <a:pt x="0" y="63896"/>
                  </a:lnTo>
                  <a:close/>
                </a:path>
              </a:pathLst>
            </a:custGeom>
            <a:ln w="12192">
              <a:solidFill>
                <a:srgbClr val="000000"/>
              </a:solidFill>
            </a:ln>
          </p:spPr>
          <p:txBody>
            <a:bodyPr wrap="square" lIns="0" tIns="0" rIns="0" bIns="0" rtlCol="0"/>
            <a:lstStyle/>
            <a:p>
              <a:endParaRPr/>
            </a:p>
          </p:txBody>
        </p:sp>
        <p:sp>
          <p:nvSpPr>
            <p:cNvPr id="51" name="object 51"/>
            <p:cNvSpPr/>
            <p:nvPr/>
          </p:nvSpPr>
          <p:spPr>
            <a:xfrm>
              <a:off x="2654808" y="5087149"/>
              <a:ext cx="66675" cy="64135"/>
            </a:xfrm>
            <a:custGeom>
              <a:avLst/>
              <a:gdLst/>
              <a:ahLst/>
              <a:cxnLst/>
              <a:rect l="l" t="t" r="r" b="b"/>
              <a:pathLst>
                <a:path w="66675" h="64135">
                  <a:moveTo>
                    <a:pt x="66498" y="0"/>
                  </a:moveTo>
                  <a:lnTo>
                    <a:pt x="0" y="0"/>
                  </a:lnTo>
                  <a:lnTo>
                    <a:pt x="0" y="63842"/>
                  </a:lnTo>
                  <a:lnTo>
                    <a:pt x="66498" y="63842"/>
                  </a:lnTo>
                  <a:lnTo>
                    <a:pt x="66498" y="0"/>
                  </a:lnTo>
                  <a:close/>
                </a:path>
              </a:pathLst>
            </a:custGeom>
            <a:solidFill>
              <a:srgbClr val="000000"/>
            </a:solidFill>
          </p:spPr>
          <p:txBody>
            <a:bodyPr wrap="square" lIns="0" tIns="0" rIns="0" bIns="0" rtlCol="0"/>
            <a:lstStyle/>
            <a:p>
              <a:endParaRPr/>
            </a:p>
          </p:txBody>
        </p:sp>
        <p:sp>
          <p:nvSpPr>
            <p:cNvPr id="52" name="object 52"/>
            <p:cNvSpPr/>
            <p:nvPr/>
          </p:nvSpPr>
          <p:spPr>
            <a:xfrm>
              <a:off x="2654808" y="5087149"/>
              <a:ext cx="66675" cy="64135"/>
            </a:xfrm>
            <a:custGeom>
              <a:avLst/>
              <a:gdLst/>
              <a:ahLst/>
              <a:cxnLst/>
              <a:rect l="l" t="t" r="r" b="b"/>
              <a:pathLst>
                <a:path w="66675" h="64135">
                  <a:moveTo>
                    <a:pt x="0" y="63842"/>
                  </a:moveTo>
                  <a:lnTo>
                    <a:pt x="66498" y="63842"/>
                  </a:lnTo>
                  <a:lnTo>
                    <a:pt x="66498" y="0"/>
                  </a:lnTo>
                  <a:lnTo>
                    <a:pt x="0" y="0"/>
                  </a:lnTo>
                  <a:lnTo>
                    <a:pt x="0" y="63842"/>
                  </a:lnTo>
                  <a:close/>
                </a:path>
              </a:pathLst>
            </a:custGeom>
            <a:ln w="12192">
              <a:solidFill>
                <a:srgbClr val="000000"/>
              </a:solidFill>
            </a:ln>
          </p:spPr>
          <p:txBody>
            <a:bodyPr wrap="square" lIns="0" tIns="0" rIns="0" bIns="0" rtlCol="0"/>
            <a:lstStyle/>
            <a:p>
              <a:endParaRPr/>
            </a:p>
          </p:txBody>
        </p:sp>
        <p:sp>
          <p:nvSpPr>
            <p:cNvPr id="53" name="object 53"/>
            <p:cNvSpPr/>
            <p:nvPr/>
          </p:nvSpPr>
          <p:spPr>
            <a:xfrm>
              <a:off x="2654808" y="4898120"/>
              <a:ext cx="66675" cy="64135"/>
            </a:xfrm>
            <a:custGeom>
              <a:avLst/>
              <a:gdLst/>
              <a:ahLst/>
              <a:cxnLst/>
              <a:rect l="l" t="t" r="r" b="b"/>
              <a:pathLst>
                <a:path w="66675" h="64135">
                  <a:moveTo>
                    <a:pt x="66498" y="0"/>
                  </a:moveTo>
                  <a:lnTo>
                    <a:pt x="0" y="0"/>
                  </a:lnTo>
                  <a:lnTo>
                    <a:pt x="0" y="63896"/>
                  </a:lnTo>
                  <a:lnTo>
                    <a:pt x="66498" y="63896"/>
                  </a:lnTo>
                  <a:lnTo>
                    <a:pt x="66498" y="0"/>
                  </a:lnTo>
                  <a:close/>
                </a:path>
              </a:pathLst>
            </a:custGeom>
            <a:solidFill>
              <a:srgbClr val="000000"/>
            </a:solidFill>
          </p:spPr>
          <p:txBody>
            <a:bodyPr wrap="square" lIns="0" tIns="0" rIns="0" bIns="0" rtlCol="0"/>
            <a:lstStyle/>
            <a:p>
              <a:endParaRPr/>
            </a:p>
          </p:txBody>
        </p:sp>
        <p:sp>
          <p:nvSpPr>
            <p:cNvPr id="54" name="object 54"/>
            <p:cNvSpPr/>
            <p:nvPr/>
          </p:nvSpPr>
          <p:spPr>
            <a:xfrm>
              <a:off x="2654808" y="4898120"/>
              <a:ext cx="66675" cy="64135"/>
            </a:xfrm>
            <a:custGeom>
              <a:avLst/>
              <a:gdLst/>
              <a:ahLst/>
              <a:cxnLst/>
              <a:rect l="l" t="t" r="r" b="b"/>
              <a:pathLst>
                <a:path w="66675" h="64135">
                  <a:moveTo>
                    <a:pt x="0" y="63896"/>
                  </a:moveTo>
                  <a:lnTo>
                    <a:pt x="66498" y="63896"/>
                  </a:lnTo>
                  <a:lnTo>
                    <a:pt x="66498" y="0"/>
                  </a:lnTo>
                  <a:lnTo>
                    <a:pt x="0" y="0"/>
                  </a:lnTo>
                  <a:lnTo>
                    <a:pt x="0" y="63896"/>
                  </a:lnTo>
                  <a:close/>
                </a:path>
              </a:pathLst>
            </a:custGeom>
            <a:ln w="12192">
              <a:solidFill>
                <a:srgbClr val="000000"/>
              </a:solidFill>
            </a:ln>
          </p:spPr>
          <p:txBody>
            <a:bodyPr wrap="square" lIns="0" tIns="0" rIns="0" bIns="0" rtlCol="0"/>
            <a:lstStyle/>
            <a:p>
              <a:endParaRPr/>
            </a:p>
          </p:txBody>
        </p:sp>
        <p:sp>
          <p:nvSpPr>
            <p:cNvPr id="55" name="object 55"/>
            <p:cNvSpPr/>
            <p:nvPr/>
          </p:nvSpPr>
          <p:spPr>
            <a:xfrm>
              <a:off x="2654808" y="4645136"/>
              <a:ext cx="66675" cy="64135"/>
            </a:xfrm>
            <a:custGeom>
              <a:avLst/>
              <a:gdLst/>
              <a:ahLst/>
              <a:cxnLst/>
              <a:rect l="l" t="t" r="r" b="b"/>
              <a:pathLst>
                <a:path w="66675" h="64135">
                  <a:moveTo>
                    <a:pt x="66498" y="0"/>
                  </a:moveTo>
                  <a:lnTo>
                    <a:pt x="0" y="0"/>
                  </a:lnTo>
                  <a:lnTo>
                    <a:pt x="0" y="63896"/>
                  </a:lnTo>
                  <a:lnTo>
                    <a:pt x="66498" y="63896"/>
                  </a:lnTo>
                  <a:lnTo>
                    <a:pt x="66498" y="0"/>
                  </a:lnTo>
                  <a:close/>
                </a:path>
              </a:pathLst>
            </a:custGeom>
            <a:solidFill>
              <a:srgbClr val="000000"/>
            </a:solidFill>
          </p:spPr>
          <p:txBody>
            <a:bodyPr wrap="square" lIns="0" tIns="0" rIns="0" bIns="0" rtlCol="0"/>
            <a:lstStyle/>
            <a:p>
              <a:endParaRPr/>
            </a:p>
          </p:txBody>
        </p:sp>
        <p:sp>
          <p:nvSpPr>
            <p:cNvPr id="56" name="object 56"/>
            <p:cNvSpPr/>
            <p:nvPr/>
          </p:nvSpPr>
          <p:spPr>
            <a:xfrm>
              <a:off x="2654808" y="4645136"/>
              <a:ext cx="66675" cy="64135"/>
            </a:xfrm>
            <a:custGeom>
              <a:avLst/>
              <a:gdLst/>
              <a:ahLst/>
              <a:cxnLst/>
              <a:rect l="l" t="t" r="r" b="b"/>
              <a:pathLst>
                <a:path w="66675" h="64135">
                  <a:moveTo>
                    <a:pt x="0" y="63896"/>
                  </a:moveTo>
                  <a:lnTo>
                    <a:pt x="66498" y="63896"/>
                  </a:lnTo>
                  <a:lnTo>
                    <a:pt x="66498" y="0"/>
                  </a:lnTo>
                  <a:lnTo>
                    <a:pt x="0" y="0"/>
                  </a:lnTo>
                  <a:lnTo>
                    <a:pt x="0" y="63896"/>
                  </a:lnTo>
                  <a:close/>
                </a:path>
              </a:pathLst>
            </a:custGeom>
            <a:ln w="12192">
              <a:solidFill>
                <a:srgbClr val="000000"/>
              </a:solidFill>
            </a:ln>
          </p:spPr>
          <p:txBody>
            <a:bodyPr wrap="square" lIns="0" tIns="0" rIns="0" bIns="0" rtlCol="0"/>
            <a:lstStyle/>
            <a:p>
              <a:endParaRPr/>
            </a:p>
          </p:txBody>
        </p:sp>
        <p:sp>
          <p:nvSpPr>
            <p:cNvPr id="57" name="object 57"/>
            <p:cNvSpPr/>
            <p:nvPr/>
          </p:nvSpPr>
          <p:spPr>
            <a:xfrm>
              <a:off x="2654808" y="4456160"/>
              <a:ext cx="66675" cy="64135"/>
            </a:xfrm>
            <a:custGeom>
              <a:avLst/>
              <a:gdLst/>
              <a:ahLst/>
              <a:cxnLst/>
              <a:rect l="l" t="t" r="r" b="b"/>
              <a:pathLst>
                <a:path w="66675" h="64135">
                  <a:moveTo>
                    <a:pt x="66498" y="0"/>
                  </a:moveTo>
                  <a:lnTo>
                    <a:pt x="0" y="0"/>
                  </a:lnTo>
                  <a:lnTo>
                    <a:pt x="0" y="63896"/>
                  </a:lnTo>
                  <a:lnTo>
                    <a:pt x="66498" y="63896"/>
                  </a:lnTo>
                  <a:lnTo>
                    <a:pt x="66498" y="0"/>
                  </a:lnTo>
                  <a:close/>
                </a:path>
              </a:pathLst>
            </a:custGeom>
            <a:solidFill>
              <a:srgbClr val="000000"/>
            </a:solidFill>
          </p:spPr>
          <p:txBody>
            <a:bodyPr wrap="square" lIns="0" tIns="0" rIns="0" bIns="0" rtlCol="0"/>
            <a:lstStyle/>
            <a:p>
              <a:endParaRPr/>
            </a:p>
          </p:txBody>
        </p:sp>
        <p:sp>
          <p:nvSpPr>
            <p:cNvPr id="58" name="object 58"/>
            <p:cNvSpPr/>
            <p:nvPr/>
          </p:nvSpPr>
          <p:spPr>
            <a:xfrm>
              <a:off x="2654808" y="4456160"/>
              <a:ext cx="66675" cy="64135"/>
            </a:xfrm>
            <a:custGeom>
              <a:avLst/>
              <a:gdLst/>
              <a:ahLst/>
              <a:cxnLst/>
              <a:rect l="l" t="t" r="r" b="b"/>
              <a:pathLst>
                <a:path w="66675" h="64135">
                  <a:moveTo>
                    <a:pt x="0" y="63896"/>
                  </a:moveTo>
                  <a:lnTo>
                    <a:pt x="66498" y="63896"/>
                  </a:lnTo>
                  <a:lnTo>
                    <a:pt x="66498" y="0"/>
                  </a:lnTo>
                  <a:lnTo>
                    <a:pt x="0" y="0"/>
                  </a:lnTo>
                  <a:lnTo>
                    <a:pt x="0" y="63896"/>
                  </a:lnTo>
                  <a:close/>
                </a:path>
              </a:pathLst>
            </a:custGeom>
            <a:ln w="12192">
              <a:solidFill>
                <a:srgbClr val="000000"/>
              </a:solidFill>
            </a:ln>
          </p:spPr>
          <p:txBody>
            <a:bodyPr wrap="square" lIns="0" tIns="0" rIns="0" bIns="0" rtlCol="0"/>
            <a:lstStyle/>
            <a:p>
              <a:endParaRPr/>
            </a:p>
          </p:txBody>
        </p:sp>
        <p:sp>
          <p:nvSpPr>
            <p:cNvPr id="59" name="object 59"/>
            <p:cNvSpPr/>
            <p:nvPr/>
          </p:nvSpPr>
          <p:spPr>
            <a:xfrm>
              <a:off x="2654808" y="4331237"/>
              <a:ext cx="66675" cy="60960"/>
            </a:xfrm>
            <a:custGeom>
              <a:avLst/>
              <a:gdLst/>
              <a:ahLst/>
              <a:cxnLst/>
              <a:rect l="l" t="t" r="r" b="b"/>
              <a:pathLst>
                <a:path w="66675" h="60960">
                  <a:moveTo>
                    <a:pt x="66498" y="0"/>
                  </a:moveTo>
                  <a:lnTo>
                    <a:pt x="0" y="0"/>
                  </a:lnTo>
                  <a:lnTo>
                    <a:pt x="0" y="60803"/>
                  </a:lnTo>
                  <a:lnTo>
                    <a:pt x="66498" y="60803"/>
                  </a:lnTo>
                  <a:lnTo>
                    <a:pt x="66498" y="0"/>
                  </a:lnTo>
                  <a:close/>
                </a:path>
              </a:pathLst>
            </a:custGeom>
            <a:solidFill>
              <a:srgbClr val="000000"/>
            </a:solidFill>
          </p:spPr>
          <p:txBody>
            <a:bodyPr wrap="square" lIns="0" tIns="0" rIns="0" bIns="0" rtlCol="0"/>
            <a:lstStyle/>
            <a:p>
              <a:endParaRPr/>
            </a:p>
          </p:txBody>
        </p:sp>
        <p:sp>
          <p:nvSpPr>
            <p:cNvPr id="60" name="object 60"/>
            <p:cNvSpPr/>
            <p:nvPr/>
          </p:nvSpPr>
          <p:spPr>
            <a:xfrm>
              <a:off x="2651760" y="4008119"/>
              <a:ext cx="581660" cy="1200785"/>
            </a:xfrm>
            <a:custGeom>
              <a:avLst/>
              <a:gdLst/>
              <a:ahLst/>
              <a:cxnLst/>
              <a:rect l="l" t="t" r="r" b="b"/>
              <a:pathLst>
                <a:path w="581660" h="1200785">
                  <a:moveTo>
                    <a:pt x="3047" y="383920"/>
                  </a:moveTo>
                  <a:lnTo>
                    <a:pt x="69546" y="383920"/>
                  </a:lnTo>
                  <a:lnTo>
                    <a:pt x="69546" y="323117"/>
                  </a:lnTo>
                  <a:lnTo>
                    <a:pt x="3047" y="323117"/>
                  </a:lnTo>
                  <a:lnTo>
                    <a:pt x="3047" y="383920"/>
                  </a:lnTo>
                  <a:close/>
                </a:path>
                <a:path w="581660" h="1200785">
                  <a:moveTo>
                    <a:pt x="0" y="125602"/>
                  </a:moveTo>
                  <a:lnTo>
                    <a:pt x="451992" y="126999"/>
                  </a:lnTo>
                </a:path>
                <a:path w="581660" h="1200785">
                  <a:moveTo>
                    <a:pt x="64769" y="379475"/>
                  </a:moveTo>
                  <a:lnTo>
                    <a:pt x="451992" y="380745"/>
                  </a:lnTo>
                </a:path>
                <a:path w="581660" h="1200785">
                  <a:moveTo>
                    <a:pt x="64769" y="441578"/>
                  </a:moveTo>
                  <a:lnTo>
                    <a:pt x="451992" y="442975"/>
                  </a:lnTo>
                </a:path>
                <a:path w="581660" h="1200785">
                  <a:moveTo>
                    <a:pt x="64769" y="695451"/>
                  </a:moveTo>
                  <a:lnTo>
                    <a:pt x="451992" y="696721"/>
                  </a:lnTo>
                </a:path>
                <a:path w="581660" h="1200785">
                  <a:moveTo>
                    <a:pt x="72770" y="892428"/>
                  </a:moveTo>
                  <a:lnTo>
                    <a:pt x="451992" y="885824"/>
                  </a:lnTo>
                </a:path>
                <a:path w="581660" h="1200785">
                  <a:moveTo>
                    <a:pt x="64769" y="1137030"/>
                  </a:moveTo>
                  <a:lnTo>
                    <a:pt x="451992" y="1138427"/>
                  </a:lnTo>
                </a:path>
                <a:path w="581660" h="1200785">
                  <a:moveTo>
                    <a:pt x="451992" y="0"/>
                  </a:moveTo>
                  <a:lnTo>
                    <a:pt x="453389" y="1200530"/>
                  </a:lnTo>
                </a:path>
                <a:path w="581660" h="1200785">
                  <a:moveTo>
                    <a:pt x="451992" y="0"/>
                  </a:moveTo>
                  <a:lnTo>
                    <a:pt x="580263" y="1396"/>
                  </a:lnTo>
                </a:path>
                <a:path w="581660" h="1200785">
                  <a:moveTo>
                    <a:pt x="580263" y="0"/>
                  </a:moveTo>
                  <a:lnTo>
                    <a:pt x="581659" y="1200530"/>
                  </a:lnTo>
                </a:path>
              </a:pathLst>
            </a:custGeom>
            <a:ln w="12192">
              <a:solidFill>
                <a:srgbClr val="000000"/>
              </a:solidFill>
            </a:ln>
          </p:spPr>
          <p:txBody>
            <a:bodyPr wrap="square" lIns="0" tIns="0" rIns="0" bIns="0" rtlCol="0"/>
            <a:lstStyle/>
            <a:p>
              <a:endParaRPr/>
            </a:p>
          </p:txBody>
        </p:sp>
        <p:sp>
          <p:nvSpPr>
            <p:cNvPr id="61" name="object 61"/>
            <p:cNvSpPr/>
            <p:nvPr/>
          </p:nvSpPr>
          <p:spPr>
            <a:xfrm>
              <a:off x="3750564" y="4262627"/>
              <a:ext cx="1231265" cy="759460"/>
            </a:xfrm>
            <a:custGeom>
              <a:avLst/>
              <a:gdLst/>
              <a:ahLst/>
              <a:cxnLst/>
              <a:rect l="l" t="t" r="r" b="b"/>
              <a:pathLst>
                <a:path w="1231264" h="759460">
                  <a:moveTo>
                    <a:pt x="0" y="0"/>
                  </a:moveTo>
                  <a:lnTo>
                    <a:pt x="1231138" y="1397"/>
                  </a:lnTo>
                </a:path>
                <a:path w="1231264" h="759460">
                  <a:moveTo>
                    <a:pt x="0" y="315468"/>
                  </a:moveTo>
                  <a:lnTo>
                    <a:pt x="1231138" y="316738"/>
                  </a:lnTo>
                </a:path>
                <a:path w="1231264" h="759460">
                  <a:moveTo>
                    <a:pt x="0" y="757555"/>
                  </a:moveTo>
                  <a:lnTo>
                    <a:pt x="1231138" y="758952"/>
                  </a:lnTo>
                </a:path>
              </a:pathLst>
            </a:custGeom>
            <a:ln w="51816">
              <a:solidFill>
                <a:srgbClr val="000000"/>
              </a:solidFill>
            </a:ln>
          </p:spPr>
          <p:txBody>
            <a:bodyPr wrap="square" lIns="0" tIns="0" rIns="0" bIns="0" rtlCol="0"/>
            <a:lstStyle/>
            <a:p>
              <a:endParaRPr/>
            </a:p>
          </p:txBody>
        </p:sp>
        <p:sp>
          <p:nvSpPr>
            <p:cNvPr id="62" name="object 62"/>
            <p:cNvSpPr/>
            <p:nvPr/>
          </p:nvSpPr>
          <p:spPr>
            <a:xfrm>
              <a:off x="4331208" y="4072127"/>
              <a:ext cx="66675" cy="1136650"/>
            </a:xfrm>
            <a:custGeom>
              <a:avLst/>
              <a:gdLst/>
              <a:ahLst/>
              <a:cxnLst/>
              <a:rect l="l" t="t" r="r" b="b"/>
              <a:pathLst>
                <a:path w="66675" h="1136650">
                  <a:moveTo>
                    <a:pt x="0" y="0"/>
                  </a:moveTo>
                  <a:lnTo>
                    <a:pt x="1396" y="632333"/>
                  </a:lnTo>
                </a:path>
                <a:path w="66675" h="1136650">
                  <a:moveTo>
                    <a:pt x="0" y="821182"/>
                  </a:moveTo>
                  <a:lnTo>
                    <a:pt x="1396" y="1136650"/>
                  </a:lnTo>
                </a:path>
                <a:path w="66675" h="1136650">
                  <a:moveTo>
                    <a:pt x="65277" y="0"/>
                  </a:moveTo>
                  <a:lnTo>
                    <a:pt x="66675" y="632333"/>
                  </a:lnTo>
                </a:path>
              </a:pathLst>
            </a:custGeom>
            <a:ln w="12192">
              <a:solidFill>
                <a:srgbClr val="000000"/>
              </a:solidFill>
            </a:ln>
          </p:spPr>
          <p:txBody>
            <a:bodyPr wrap="square" lIns="0" tIns="0" rIns="0" bIns="0" rtlCol="0"/>
            <a:lstStyle/>
            <a:p>
              <a:endParaRPr/>
            </a:p>
          </p:txBody>
        </p:sp>
        <p:sp>
          <p:nvSpPr>
            <p:cNvPr id="63" name="object 63"/>
            <p:cNvSpPr/>
            <p:nvPr/>
          </p:nvSpPr>
          <p:spPr>
            <a:xfrm>
              <a:off x="4326255" y="4073651"/>
              <a:ext cx="80010" cy="0"/>
            </a:xfrm>
            <a:custGeom>
              <a:avLst/>
              <a:gdLst/>
              <a:ahLst/>
              <a:cxnLst/>
              <a:rect l="l" t="t" r="r" b="b"/>
              <a:pathLst>
                <a:path w="80010">
                  <a:moveTo>
                    <a:pt x="0" y="0"/>
                  </a:moveTo>
                  <a:lnTo>
                    <a:pt x="79502" y="0"/>
                  </a:lnTo>
                </a:path>
              </a:pathLst>
            </a:custGeom>
            <a:ln w="15240">
              <a:solidFill>
                <a:srgbClr val="000000"/>
              </a:solidFill>
            </a:ln>
          </p:spPr>
          <p:txBody>
            <a:bodyPr wrap="square" lIns="0" tIns="0" rIns="0" bIns="0" rtlCol="0"/>
            <a:lstStyle/>
            <a:p>
              <a:endParaRPr/>
            </a:p>
          </p:txBody>
        </p:sp>
        <p:sp>
          <p:nvSpPr>
            <p:cNvPr id="64" name="object 64"/>
            <p:cNvSpPr/>
            <p:nvPr/>
          </p:nvSpPr>
          <p:spPr>
            <a:xfrm>
              <a:off x="4395216" y="4892039"/>
              <a:ext cx="2540" cy="317500"/>
            </a:xfrm>
            <a:custGeom>
              <a:avLst/>
              <a:gdLst/>
              <a:ahLst/>
              <a:cxnLst/>
              <a:rect l="l" t="t" r="r" b="b"/>
              <a:pathLst>
                <a:path w="2539" h="317500">
                  <a:moveTo>
                    <a:pt x="0" y="0"/>
                  </a:moveTo>
                  <a:lnTo>
                    <a:pt x="2286" y="316992"/>
                  </a:lnTo>
                </a:path>
              </a:pathLst>
            </a:custGeom>
            <a:ln w="12191">
              <a:solidFill>
                <a:srgbClr val="000000"/>
              </a:solidFill>
            </a:ln>
          </p:spPr>
          <p:txBody>
            <a:bodyPr wrap="square" lIns="0" tIns="0" rIns="0" bIns="0" rtlCol="0"/>
            <a:lstStyle/>
            <a:p>
              <a:endParaRPr/>
            </a:p>
          </p:txBody>
        </p:sp>
        <p:sp>
          <p:nvSpPr>
            <p:cNvPr id="65" name="object 65"/>
            <p:cNvSpPr/>
            <p:nvPr/>
          </p:nvSpPr>
          <p:spPr>
            <a:xfrm>
              <a:off x="4468368" y="4139168"/>
              <a:ext cx="63500" cy="64135"/>
            </a:xfrm>
            <a:custGeom>
              <a:avLst/>
              <a:gdLst/>
              <a:ahLst/>
              <a:cxnLst/>
              <a:rect l="l" t="t" r="r" b="b"/>
              <a:pathLst>
                <a:path w="63500" h="64135">
                  <a:moveTo>
                    <a:pt x="63477" y="0"/>
                  </a:moveTo>
                  <a:lnTo>
                    <a:pt x="0" y="0"/>
                  </a:lnTo>
                  <a:lnTo>
                    <a:pt x="0" y="63896"/>
                  </a:lnTo>
                  <a:lnTo>
                    <a:pt x="63477" y="63896"/>
                  </a:lnTo>
                  <a:lnTo>
                    <a:pt x="63477" y="0"/>
                  </a:lnTo>
                  <a:close/>
                </a:path>
              </a:pathLst>
            </a:custGeom>
            <a:solidFill>
              <a:srgbClr val="000000"/>
            </a:solidFill>
          </p:spPr>
          <p:txBody>
            <a:bodyPr wrap="square" lIns="0" tIns="0" rIns="0" bIns="0" rtlCol="0"/>
            <a:lstStyle/>
            <a:p>
              <a:endParaRPr/>
            </a:p>
          </p:txBody>
        </p:sp>
        <p:sp>
          <p:nvSpPr>
            <p:cNvPr id="66" name="object 66"/>
            <p:cNvSpPr/>
            <p:nvPr/>
          </p:nvSpPr>
          <p:spPr>
            <a:xfrm>
              <a:off x="4468368" y="4139168"/>
              <a:ext cx="63500" cy="64135"/>
            </a:xfrm>
            <a:custGeom>
              <a:avLst/>
              <a:gdLst/>
              <a:ahLst/>
              <a:cxnLst/>
              <a:rect l="l" t="t" r="r" b="b"/>
              <a:pathLst>
                <a:path w="63500" h="64135">
                  <a:moveTo>
                    <a:pt x="0" y="63896"/>
                  </a:moveTo>
                  <a:lnTo>
                    <a:pt x="63477" y="63896"/>
                  </a:lnTo>
                  <a:lnTo>
                    <a:pt x="63477" y="0"/>
                  </a:lnTo>
                  <a:lnTo>
                    <a:pt x="0" y="0"/>
                  </a:lnTo>
                  <a:lnTo>
                    <a:pt x="0" y="63896"/>
                  </a:lnTo>
                  <a:close/>
                </a:path>
              </a:pathLst>
            </a:custGeom>
            <a:ln w="12192">
              <a:solidFill>
                <a:srgbClr val="000000"/>
              </a:solidFill>
            </a:ln>
          </p:spPr>
          <p:txBody>
            <a:bodyPr wrap="square" lIns="0" tIns="0" rIns="0" bIns="0" rtlCol="0"/>
            <a:lstStyle/>
            <a:p>
              <a:endParaRPr/>
            </a:p>
          </p:txBody>
        </p:sp>
        <p:sp>
          <p:nvSpPr>
            <p:cNvPr id="67" name="object 67"/>
            <p:cNvSpPr/>
            <p:nvPr/>
          </p:nvSpPr>
          <p:spPr>
            <a:xfrm>
              <a:off x="4596383" y="4139168"/>
              <a:ext cx="63500" cy="64135"/>
            </a:xfrm>
            <a:custGeom>
              <a:avLst/>
              <a:gdLst/>
              <a:ahLst/>
              <a:cxnLst/>
              <a:rect l="l" t="t" r="r" b="b"/>
              <a:pathLst>
                <a:path w="63500" h="64135">
                  <a:moveTo>
                    <a:pt x="63477" y="0"/>
                  </a:moveTo>
                  <a:lnTo>
                    <a:pt x="0" y="0"/>
                  </a:lnTo>
                  <a:lnTo>
                    <a:pt x="0" y="63896"/>
                  </a:lnTo>
                  <a:lnTo>
                    <a:pt x="63477" y="63896"/>
                  </a:lnTo>
                  <a:lnTo>
                    <a:pt x="63477" y="0"/>
                  </a:lnTo>
                  <a:close/>
                </a:path>
              </a:pathLst>
            </a:custGeom>
            <a:solidFill>
              <a:srgbClr val="000000"/>
            </a:solidFill>
          </p:spPr>
          <p:txBody>
            <a:bodyPr wrap="square" lIns="0" tIns="0" rIns="0" bIns="0" rtlCol="0"/>
            <a:lstStyle/>
            <a:p>
              <a:endParaRPr/>
            </a:p>
          </p:txBody>
        </p:sp>
        <p:sp>
          <p:nvSpPr>
            <p:cNvPr id="68" name="object 68"/>
            <p:cNvSpPr/>
            <p:nvPr/>
          </p:nvSpPr>
          <p:spPr>
            <a:xfrm>
              <a:off x="4596383" y="4139168"/>
              <a:ext cx="63500" cy="64135"/>
            </a:xfrm>
            <a:custGeom>
              <a:avLst/>
              <a:gdLst/>
              <a:ahLst/>
              <a:cxnLst/>
              <a:rect l="l" t="t" r="r" b="b"/>
              <a:pathLst>
                <a:path w="63500" h="64135">
                  <a:moveTo>
                    <a:pt x="0" y="63896"/>
                  </a:moveTo>
                  <a:lnTo>
                    <a:pt x="63477" y="63896"/>
                  </a:lnTo>
                  <a:lnTo>
                    <a:pt x="63477" y="0"/>
                  </a:lnTo>
                  <a:lnTo>
                    <a:pt x="0" y="0"/>
                  </a:lnTo>
                  <a:lnTo>
                    <a:pt x="0" y="63896"/>
                  </a:lnTo>
                  <a:close/>
                </a:path>
              </a:pathLst>
            </a:custGeom>
            <a:ln w="12192">
              <a:solidFill>
                <a:srgbClr val="000000"/>
              </a:solidFill>
            </a:ln>
          </p:spPr>
          <p:txBody>
            <a:bodyPr wrap="square" lIns="0" tIns="0" rIns="0" bIns="0" rtlCol="0"/>
            <a:lstStyle/>
            <a:p>
              <a:endParaRPr/>
            </a:p>
          </p:txBody>
        </p:sp>
        <p:sp>
          <p:nvSpPr>
            <p:cNvPr id="69" name="object 69"/>
            <p:cNvSpPr/>
            <p:nvPr/>
          </p:nvSpPr>
          <p:spPr>
            <a:xfrm>
              <a:off x="4855464" y="4139168"/>
              <a:ext cx="63500" cy="64135"/>
            </a:xfrm>
            <a:custGeom>
              <a:avLst/>
              <a:gdLst/>
              <a:ahLst/>
              <a:cxnLst/>
              <a:rect l="l" t="t" r="r" b="b"/>
              <a:pathLst>
                <a:path w="63500" h="64135">
                  <a:moveTo>
                    <a:pt x="63477" y="0"/>
                  </a:moveTo>
                  <a:lnTo>
                    <a:pt x="0" y="0"/>
                  </a:lnTo>
                  <a:lnTo>
                    <a:pt x="0" y="63896"/>
                  </a:lnTo>
                  <a:lnTo>
                    <a:pt x="63477" y="63896"/>
                  </a:lnTo>
                  <a:lnTo>
                    <a:pt x="63477" y="0"/>
                  </a:lnTo>
                  <a:close/>
                </a:path>
              </a:pathLst>
            </a:custGeom>
            <a:solidFill>
              <a:srgbClr val="000000"/>
            </a:solidFill>
          </p:spPr>
          <p:txBody>
            <a:bodyPr wrap="square" lIns="0" tIns="0" rIns="0" bIns="0" rtlCol="0"/>
            <a:lstStyle/>
            <a:p>
              <a:endParaRPr/>
            </a:p>
          </p:txBody>
        </p:sp>
        <p:sp>
          <p:nvSpPr>
            <p:cNvPr id="70" name="object 70"/>
            <p:cNvSpPr/>
            <p:nvPr/>
          </p:nvSpPr>
          <p:spPr>
            <a:xfrm>
              <a:off x="4855464" y="4139168"/>
              <a:ext cx="63500" cy="64135"/>
            </a:xfrm>
            <a:custGeom>
              <a:avLst/>
              <a:gdLst/>
              <a:ahLst/>
              <a:cxnLst/>
              <a:rect l="l" t="t" r="r" b="b"/>
              <a:pathLst>
                <a:path w="63500" h="64135">
                  <a:moveTo>
                    <a:pt x="0" y="63896"/>
                  </a:moveTo>
                  <a:lnTo>
                    <a:pt x="63477" y="63896"/>
                  </a:lnTo>
                  <a:lnTo>
                    <a:pt x="63477" y="0"/>
                  </a:lnTo>
                  <a:lnTo>
                    <a:pt x="0" y="0"/>
                  </a:lnTo>
                  <a:lnTo>
                    <a:pt x="0" y="63896"/>
                  </a:lnTo>
                  <a:close/>
                </a:path>
              </a:pathLst>
            </a:custGeom>
            <a:ln w="12192">
              <a:solidFill>
                <a:srgbClr val="000000"/>
              </a:solidFill>
            </a:ln>
          </p:spPr>
          <p:txBody>
            <a:bodyPr wrap="square" lIns="0" tIns="0" rIns="0" bIns="0" rtlCol="0"/>
            <a:lstStyle/>
            <a:p>
              <a:endParaRPr/>
            </a:p>
          </p:txBody>
        </p:sp>
        <p:sp>
          <p:nvSpPr>
            <p:cNvPr id="71" name="object 71"/>
            <p:cNvSpPr/>
            <p:nvPr/>
          </p:nvSpPr>
          <p:spPr>
            <a:xfrm>
              <a:off x="4468368" y="4331237"/>
              <a:ext cx="63500" cy="60960"/>
            </a:xfrm>
            <a:custGeom>
              <a:avLst/>
              <a:gdLst/>
              <a:ahLst/>
              <a:cxnLst/>
              <a:rect l="l" t="t" r="r" b="b"/>
              <a:pathLst>
                <a:path w="63500" h="60960">
                  <a:moveTo>
                    <a:pt x="63477" y="0"/>
                  </a:moveTo>
                  <a:lnTo>
                    <a:pt x="0" y="0"/>
                  </a:lnTo>
                  <a:lnTo>
                    <a:pt x="0" y="60803"/>
                  </a:lnTo>
                  <a:lnTo>
                    <a:pt x="63477" y="60803"/>
                  </a:lnTo>
                  <a:lnTo>
                    <a:pt x="63477" y="0"/>
                  </a:lnTo>
                  <a:close/>
                </a:path>
              </a:pathLst>
            </a:custGeom>
            <a:solidFill>
              <a:srgbClr val="000000"/>
            </a:solidFill>
          </p:spPr>
          <p:txBody>
            <a:bodyPr wrap="square" lIns="0" tIns="0" rIns="0" bIns="0" rtlCol="0"/>
            <a:lstStyle/>
            <a:p>
              <a:endParaRPr/>
            </a:p>
          </p:txBody>
        </p:sp>
        <p:sp>
          <p:nvSpPr>
            <p:cNvPr id="72" name="object 72"/>
            <p:cNvSpPr/>
            <p:nvPr/>
          </p:nvSpPr>
          <p:spPr>
            <a:xfrm>
              <a:off x="4468368" y="4331237"/>
              <a:ext cx="63500" cy="60960"/>
            </a:xfrm>
            <a:custGeom>
              <a:avLst/>
              <a:gdLst/>
              <a:ahLst/>
              <a:cxnLst/>
              <a:rect l="l" t="t" r="r" b="b"/>
              <a:pathLst>
                <a:path w="63500" h="60960">
                  <a:moveTo>
                    <a:pt x="0" y="60803"/>
                  </a:moveTo>
                  <a:lnTo>
                    <a:pt x="63477" y="60803"/>
                  </a:lnTo>
                  <a:lnTo>
                    <a:pt x="63477" y="0"/>
                  </a:lnTo>
                  <a:lnTo>
                    <a:pt x="0" y="0"/>
                  </a:lnTo>
                  <a:lnTo>
                    <a:pt x="0" y="60803"/>
                  </a:lnTo>
                  <a:close/>
                </a:path>
              </a:pathLst>
            </a:custGeom>
            <a:ln w="12192">
              <a:solidFill>
                <a:srgbClr val="000000"/>
              </a:solidFill>
            </a:ln>
          </p:spPr>
          <p:txBody>
            <a:bodyPr wrap="square" lIns="0" tIns="0" rIns="0" bIns="0" rtlCol="0"/>
            <a:lstStyle/>
            <a:p>
              <a:endParaRPr/>
            </a:p>
          </p:txBody>
        </p:sp>
        <p:sp>
          <p:nvSpPr>
            <p:cNvPr id="73" name="object 73"/>
            <p:cNvSpPr/>
            <p:nvPr/>
          </p:nvSpPr>
          <p:spPr>
            <a:xfrm>
              <a:off x="4596383" y="4331237"/>
              <a:ext cx="63500" cy="60960"/>
            </a:xfrm>
            <a:custGeom>
              <a:avLst/>
              <a:gdLst/>
              <a:ahLst/>
              <a:cxnLst/>
              <a:rect l="l" t="t" r="r" b="b"/>
              <a:pathLst>
                <a:path w="63500" h="60960">
                  <a:moveTo>
                    <a:pt x="63477" y="0"/>
                  </a:moveTo>
                  <a:lnTo>
                    <a:pt x="0" y="0"/>
                  </a:lnTo>
                  <a:lnTo>
                    <a:pt x="0" y="60803"/>
                  </a:lnTo>
                  <a:lnTo>
                    <a:pt x="63477" y="60803"/>
                  </a:lnTo>
                  <a:lnTo>
                    <a:pt x="63477" y="0"/>
                  </a:lnTo>
                  <a:close/>
                </a:path>
              </a:pathLst>
            </a:custGeom>
            <a:solidFill>
              <a:srgbClr val="000000"/>
            </a:solidFill>
          </p:spPr>
          <p:txBody>
            <a:bodyPr wrap="square" lIns="0" tIns="0" rIns="0" bIns="0" rtlCol="0"/>
            <a:lstStyle/>
            <a:p>
              <a:endParaRPr/>
            </a:p>
          </p:txBody>
        </p:sp>
        <p:sp>
          <p:nvSpPr>
            <p:cNvPr id="74" name="object 74"/>
            <p:cNvSpPr/>
            <p:nvPr/>
          </p:nvSpPr>
          <p:spPr>
            <a:xfrm>
              <a:off x="4596383" y="4331237"/>
              <a:ext cx="63500" cy="60960"/>
            </a:xfrm>
            <a:custGeom>
              <a:avLst/>
              <a:gdLst/>
              <a:ahLst/>
              <a:cxnLst/>
              <a:rect l="l" t="t" r="r" b="b"/>
              <a:pathLst>
                <a:path w="63500" h="60960">
                  <a:moveTo>
                    <a:pt x="0" y="60803"/>
                  </a:moveTo>
                  <a:lnTo>
                    <a:pt x="63477" y="60803"/>
                  </a:lnTo>
                  <a:lnTo>
                    <a:pt x="63477" y="0"/>
                  </a:lnTo>
                  <a:lnTo>
                    <a:pt x="0" y="0"/>
                  </a:lnTo>
                  <a:lnTo>
                    <a:pt x="0" y="60803"/>
                  </a:lnTo>
                  <a:close/>
                </a:path>
              </a:pathLst>
            </a:custGeom>
            <a:ln w="12192">
              <a:solidFill>
                <a:srgbClr val="000000"/>
              </a:solidFill>
            </a:ln>
          </p:spPr>
          <p:txBody>
            <a:bodyPr wrap="square" lIns="0" tIns="0" rIns="0" bIns="0" rtlCol="0"/>
            <a:lstStyle/>
            <a:p>
              <a:endParaRPr/>
            </a:p>
          </p:txBody>
        </p:sp>
        <p:sp>
          <p:nvSpPr>
            <p:cNvPr id="75" name="object 75"/>
            <p:cNvSpPr/>
            <p:nvPr/>
          </p:nvSpPr>
          <p:spPr>
            <a:xfrm>
              <a:off x="4855464" y="4331237"/>
              <a:ext cx="63500" cy="60960"/>
            </a:xfrm>
            <a:custGeom>
              <a:avLst/>
              <a:gdLst/>
              <a:ahLst/>
              <a:cxnLst/>
              <a:rect l="l" t="t" r="r" b="b"/>
              <a:pathLst>
                <a:path w="63500" h="60960">
                  <a:moveTo>
                    <a:pt x="63477" y="0"/>
                  </a:moveTo>
                  <a:lnTo>
                    <a:pt x="0" y="0"/>
                  </a:lnTo>
                  <a:lnTo>
                    <a:pt x="0" y="60803"/>
                  </a:lnTo>
                  <a:lnTo>
                    <a:pt x="63477" y="60803"/>
                  </a:lnTo>
                  <a:lnTo>
                    <a:pt x="63477" y="0"/>
                  </a:lnTo>
                  <a:close/>
                </a:path>
              </a:pathLst>
            </a:custGeom>
            <a:solidFill>
              <a:srgbClr val="000000"/>
            </a:solidFill>
          </p:spPr>
          <p:txBody>
            <a:bodyPr wrap="square" lIns="0" tIns="0" rIns="0" bIns="0" rtlCol="0"/>
            <a:lstStyle/>
            <a:p>
              <a:endParaRPr/>
            </a:p>
          </p:txBody>
        </p:sp>
        <p:sp>
          <p:nvSpPr>
            <p:cNvPr id="76" name="object 76"/>
            <p:cNvSpPr/>
            <p:nvPr/>
          </p:nvSpPr>
          <p:spPr>
            <a:xfrm>
              <a:off x="4855464" y="4331237"/>
              <a:ext cx="63500" cy="60960"/>
            </a:xfrm>
            <a:custGeom>
              <a:avLst/>
              <a:gdLst/>
              <a:ahLst/>
              <a:cxnLst/>
              <a:rect l="l" t="t" r="r" b="b"/>
              <a:pathLst>
                <a:path w="63500" h="60960">
                  <a:moveTo>
                    <a:pt x="0" y="60803"/>
                  </a:moveTo>
                  <a:lnTo>
                    <a:pt x="63477" y="60803"/>
                  </a:lnTo>
                  <a:lnTo>
                    <a:pt x="63477" y="0"/>
                  </a:lnTo>
                  <a:lnTo>
                    <a:pt x="0" y="0"/>
                  </a:lnTo>
                  <a:lnTo>
                    <a:pt x="0" y="60803"/>
                  </a:lnTo>
                  <a:close/>
                </a:path>
              </a:pathLst>
            </a:custGeom>
            <a:ln w="12192">
              <a:solidFill>
                <a:srgbClr val="000000"/>
              </a:solidFill>
            </a:ln>
          </p:spPr>
          <p:txBody>
            <a:bodyPr wrap="square" lIns="0" tIns="0" rIns="0" bIns="0" rtlCol="0"/>
            <a:lstStyle/>
            <a:p>
              <a:endParaRPr/>
            </a:p>
          </p:txBody>
        </p:sp>
        <p:sp>
          <p:nvSpPr>
            <p:cNvPr id="77" name="object 77"/>
            <p:cNvSpPr/>
            <p:nvPr/>
          </p:nvSpPr>
          <p:spPr>
            <a:xfrm>
              <a:off x="4468368" y="4456160"/>
              <a:ext cx="63500" cy="64135"/>
            </a:xfrm>
            <a:custGeom>
              <a:avLst/>
              <a:gdLst/>
              <a:ahLst/>
              <a:cxnLst/>
              <a:rect l="l" t="t" r="r" b="b"/>
              <a:pathLst>
                <a:path w="63500" h="64135">
                  <a:moveTo>
                    <a:pt x="63477" y="0"/>
                  </a:moveTo>
                  <a:lnTo>
                    <a:pt x="0" y="0"/>
                  </a:lnTo>
                  <a:lnTo>
                    <a:pt x="0" y="63896"/>
                  </a:lnTo>
                  <a:lnTo>
                    <a:pt x="63477" y="63896"/>
                  </a:lnTo>
                  <a:lnTo>
                    <a:pt x="63477" y="0"/>
                  </a:lnTo>
                  <a:close/>
                </a:path>
              </a:pathLst>
            </a:custGeom>
            <a:solidFill>
              <a:srgbClr val="000000"/>
            </a:solidFill>
          </p:spPr>
          <p:txBody>
            <a:bodyPr wrap="square" lIns="0" tIns="0" rIns="0" bIns="0" rtlCol="0"/>
            <a:lstStyle/>
            <a:p>
              <a:endParaRPr/>
            </a:p>
          </p:txBody>
        </p:sp>
        <p:sp>
          <p:nvSpPr>
            <p:cNvPr id="78" name="object 78"/>
            <p:cNvSpPr/>
            <p:nvPr/>
          </p:nvSpPr>
          <p:spPr>
            <a:xfrm>
              <a:off x="4468368" y="4456160"/>
              <a:ext cx="63500" cy="64135"/>
            </a:xfrm>
            <a:custGeom>
              <a:avLst/>
              <a:gdLst/>
              <a:ahLst/>
              <a:cxnLst/>
              <a:rect l="l" t="t" r="r" b="b"/>
              <a:pathLst>
                <a:path w="63500" h="64135">
                  <a:moveTo>
                    <a:pt x="0" y="63896"/>
                  </a:moveTo>
                  <a:lnTo>
                    <a:pt x="63477" y="63896"/>
                  </a:lnTo>
                  <a:lnTo>
                    <a:pt x="63477" y="0"/>
                  </a:lnTo>
                  <a:lnTo>
                    <a:pt x="0" y="0"/>
                  </a:lnTo>
                  <a:lnTo>
                    <a:pt x="0" y="63896"/>
                  </a:lnTo>
                  <a:close/>
                </a:path>
              </a:pathLst>
            </a:custGeom>
            <a:ln w="12192">
              <a:solidFill>
                <a:srgbClr val="000000"/>
              </a:solidFill>
            </a:ln>
          </p:spPr>
          <p:txBody>
            <a:bodyPr wrap="square" lIns="0" tIns="0" rIns="0" bIns="0" rtlCol="0"/>
            <a:lstStyle/>
            <a:p>
              <a:endParaRPr/>
            </a:p>
          </p:txBody>
        </p:sp>
        <p:sp>
          <p:nvSpPr>
            <p:cNvPr id="79" name="object 79"/>
            <p:cNvSpPr/>
            <p:nvPr/>
          </p:nvSpPr>
          <p:spPr>
            <a:xfrm>
              <a:off x="4596383" y="4456160"/>
              <a:ext cx="63500" cy="64135"/>
            </a:xfrm>
            <a:custGeom>
              <a:avLst/>
              <a:gdLst/>
              <a:ahLst/>
              <a:cxnLst/>
              <a:rect l="l" t="t" r="r" b="b"/>
              <a:pathLst>
                <a:path w="63500" h="64135">
                  <a:moveTo>
                    <a:pt x="63477" y="0"/>
                  </a:moveTo>
                  <a:lnTo>
                    <a:pt x="0" y="0"/>
                  </a:lnTo>
                  <a:lnTo>
                    <a:pt x="0" y="63896"/>
                  </a:lnTo>
                  <a:lnTo>
                    <a:pt x="63477" y="63896"/>
                  </a:lnTo>
                  <a:lnTo>
                    <a:pt x="63477" y="0"/>
                  </a:lnTo>
                  <a:close/>
                </a:path>
              </a:pathLst>
            </a:custGeom>
            <a:solidFill>
              <a:srgbClr val="000000"/>
            </a:solidFill>
          </p:spPr>
          <p:txBody>
            <a:bodyPr wrap="square" lIns="0" tIns="0" rIns="0" bIns="0" rtlCol="0"/>
            <a:lstStyle/>
            <a:p>
              <a:endParaRPr/>
            </a:p>
          </p:txBody>
        </p:sp>
        <p:sp>
          <p:nvSpPr>
            <p:cNvPr id="80" name="object 80"/>
            <p:cNvSpPr/>
            <p:nvPr/>
          </p:nvSpPr>
          <p:spPr>
            <a:xfrm>
              <a:off x="4596383" y="4456160"/>
              <a:ext cx="63500" cy="64135"/>
            </a:xfrm>
            <a:custGeom>
              <a:avLst/>
              <a:gdLst/>
              <a:ahLst/>
              <a:cxnLst/>
              <a:rect l="l" t="t" r="r" b="b"/>
              <a:pathLst>
                <a:path w="63500" h="64135">
                  <a:moveTo>
                    <a:pt x="0" y="63896"/>
                  </a:moveTo>
                  <a:lnTo>
                    <a:pt x="63477" y="63896"/>
                  </a:lnTo>
                  <a:lnTo>
                    <a:pt x="63477" y="0"/>
                  </a:lnTo>
                  <a:lnTo>
                    <a:pt x="0" y="0"/>
                  </a:lnTo>
                  <a:lnTo>
                    <a:pt x="0" y="63896"/>
                  </a:lnTo>
                  <a:close/>
                </a:path>
              </a:pathLst>
            </a:custGeom>
            <a:ln w="12192">
              <a:solidFill>
                <a:srgbClr val="000000"/>
              </a:solidFill>
            </a:ln>
          </p:spPr>
          <p:txBody>
            <a:bodyPr wrap="square" lIns="0" tIns="0" rIns="0" bIns="0" rtlCol="0"/>
            <a:lstStyle/>
            <a:p>
              <a:endParaRPr/>
            </a:p>
          </p:txBody>
        </p:sp>
        <p:sp>
          <p:nvSpPr>
            <p:cNvPr id="81" name="object 81"/>
            <p:cNvSpPr/>
            <p:nvPr/>
          </p:nvSpPr>
          <p:spPr>
            <a:xfrm>
              <a:off x="4855464" y="4456160"/>
              <a:ext cx="63500" cy="64135"/>
            </a:xfrm>
            <a:custGeom>
              <a:avLst/>
              <a:gdLst/>
              <a:ahLst/>
              <a:cxnLst/>
              <a:rect l="l" t="t" r="r" b="b"/>
              <a:pathLst>
                <a:path w="63500" h="64135">
                  <a:moveTo>
                    <a:pt x="63477" y="0"/>
                  </a:moveTo>
                  <a:lnTo>
                    <a:pt x="0" y="0"/>
                  </a:lnTo>
                  <a:lnTo>
                    <a:pt x="0" y="63896"/>
                  </a:lnTo>
                  <a:lnTo>
                    <a:pt x="63477" y="63896"/>
                  </a:lnTo>
                  <a:lnTo>
                    <a:pt x="63477" y="0"/>
                  </a:lnTo>
                  <a:close/>
                </a:path>
              </a:pathLst>
            </a:custGeom>
            <a:solidFill>
              <a:srgbClr val="000000"/>
            </a:solidFill>
          </p:spPr>
          <p:txBody>
            <a:bodyPr wrap="square" lIns="0" tIns="0" rIns="0" bIns="0" rtlCol="0"/>
            <a:lstStyle/>
            <a:p>
              <a:endParaRPr/>
            </a:p>
          </p:txBody>
        </p:sp>
        <p:sp>
          <p:nvSpPr>
            <p:cNvPr id="82" name="object 82"/>
            <p:cNvSpPr/>
            <p:nvPr/>
          </p:nvSpPr>
          <p:spPr>
            <a:xfrm>
              <a:off x="4855464" y="4456160"/>
              <a:ext cx="63500" cy="64135"/>
            </a:xfrm>
            <a:custGeom>
              <a:avLst/>
              <a:gdLst/>
              <a:ahLst/>
              <a:cxnLst/>
              <a:rect l="l" t="t" r="r" b="b"/>
              <a:pathLst>
                <a:path w="63500" h="64135">
                  <a:moveTo>
                    <a:pt x="0" y="63896"/>
                  </a:moveTo>
                  <a:lnTo>
                    <a:pt x="63477" y="63896"/>
                  </a:lnTo>
                  <a:lnTo>
                    <a:pt x="63477" y="0"/>
                  </a:lnTo>
                  <a:lnTo>
                    <a:pt x="0" y="0"/>
                  </a:lnTo>
                  <a:lnTo>
                    <a:pt x="0" y="63896"/>
                  </a:lnTo>
                  <a:close/>
                </a:path>
              </a:pathLst>
            </a:custGeom>
            <a:ln w="12192">
              <a:solidFill>
                <a:srgbClr val="000000"/>
              </a:solidFill>
            </a:ln>
          </p:spPr>
          <p:txBody>
            <a:bodyPr wrap="square" lIns="0" tIns="0" rIns="0" bIns="0" rtlCol="0"/>
            <a:lstStyle/>
            <a:p>
              <a:endParaRPr/>
            </a:p>
          </p:txBody>
        </p:sp>
        <p:sp>
          <p:nvSpPr>
            <p:cNvPr id="83" name="object 83"/>
            <p:cNvSpPr/>
            <p:nvPr/>
          </p:nvSpPr>
          <p:spPr>
            <a:xfrm>
              <a:off x="4468368" y="4645136"/>
              <a:ext cx="63500" cy="64135"/>
            </a:xfrm>
            <a:custGeom>
              <a:avLst/>
              <a:gdLst/>
              <a:ahLst/>
              <a:cxnLst/>
              <a:rect l="l" t="t" r="r" b="b"/>
              <a:pathLst>
                <a:path w="63500" h="64135">
                  <a:moveTo>
                    <a:pt x="63477" y="0"/>
                  </a:moveTo>
                  <a:lnTo>
                    <a:pt x="0" y="0"/>
                  </a:lnTo>
                  <a:lnTo>
                    <a:pt x="0" y="63896"/>
                  </a:lnTo>
                  <a:lnTo>
                    <a:pt x="63477" y="63896"/>
                  </a:lnTo>
                  <a:lnTo>
                    <a:pt x="63477" y="0"/>
                  </a:lnTo>
                  <a:close/>
                </a:path>
              </a:pathLst>
            </a:custGeom>
            <a:solidFill>
              <a:srgbClr val="000000"/>
            </a:solidFill>
          </p:spPr>
          <p:txBody>
            <a:bodyPr wrap="square" lIns="0" tIns="0" rIns="0" bIns="0" rtlCol="0"/>
            <a:lstStyle/>
            <a:p>
              <a:endParaRPr/>
            </a:p>
          </p:txBody>
        </p:sp>
        <p:sp>
          <p:nvSpPr>
            <p:cNvPr id="84" name="object 84"/>
            <p:cNvSpPr/>
            <p:nvPr/>
          </p:nvSpPr>
          <p:spPr>
            <a:xfrm>
              <a:off x="4468368" y="4645136"/>
              <a:ext cx="63500" cy="64135"/>
            </a:xfrm>
            <a:custGeom>
              <a:avLst/>
              <a:gdLst/>
              <a:ahLst/>
              <a:cxnLst/>
              <a:rect l="l" t="t" r="r" b="b"/>
              <a:pathLst>
                <a:path w="63500" h="64135">
                  <a:moveTo>
                    <a:pt x="0" y="63896"/>
                  </a:moveTo>
                  <a:lnTo>
                    <a:pt x="63477" y="63896"/>
                  </a:lnTo>
                  <a:lnTo>
                    <a:pt x="63477" y="0"/>
                  </a:lnTo>
                  <a:lnTo>
                    <a:pt x="0" y="0"/>
                  </a:lnTo>
                  <a:lnTo>
                    <a:pt x="0" y="63896"/>
                  </a:lnTo>
                  <a:close/>
                </a:path>
              </a:pathLst>
            </a:custGeom>
            <a:ln w="12192">
              <a:solidFill>
                <a:srgbClr val="000000"/>
              </a:solidFill>
            </a:ln>
          </p:spPr>
          <p:txBody>
            <a:bodyPr wrap="square" lIns="0" tIns="0" rIns="0" bIns="0" rtlCol="0"/>
            <a:lstStyle/>
            <a:p>
              <a:endParaRPr/>
            </a:p>
          </p:txBody>
        </p:sp>
        <p:sp>
          <p:nvSpPr>
            <p:cNvPr id="85" name="object 85"/>
            <p:cNvSpPr/>
            <p:nvPr/>
          </p:nvSpPr>
          <p:spPr>
            <a:xfrm>
              <a:off x="4596383" y="4645136"/>
              <a:ext cx="63500" cy="64135"/>
            </a:xfrm>
            <a:custGeom>
              <a:avLst/>
              <a:gdLst/>
              <a:ahLst/>
              <a:cxnLst/>
              <a:rect l="l" t="t" r="r" b="b"/>
              <a:pathLst>
                <a:path w="63500" h="64135">
                  <a:moveTo>
                    <a:pt x="63477" y="0"/>
                  </a:moveTo>
                  <a:lnTo>
                    <a:pt x="0" y="0"/>
                  </a:lnTo>
                  <a:lnTo>
                    <a:pt x="0" y="63896"/>
                  </a:lnTo>
                  <a:lnTo>
                    <a:pt x="63477" y="63896"/>
                  </a:lnTo>
                  <a:lnTo>
                    <a:pt x="63477" y="0"/>
                  </a:lnTo>
                  <a:close/>
                </a:path>
              </a:pathLst>
            </a:custGeom>
            <a:solidFill>
              <a:srgbClr val="000000"/>
            </a:solidFill>
          </p:spPr>
          <p:txBody>
            <a:bodyPr wrap="square" lIns="0" tIns="0" rIns="0" bIns="0" rtlCol="0"/>
            <a:lstStyle/>
            <a:p>
              <a:endParaRPr/>
            </a:p>
          </p:txBody>
        </p:sp>
        <p:sp>
          <p:nvSpPr>
            <p:cNvPr id="86" name="object 86"/>
            <p:cNvSpPr/>
            <p:nvPr/>
          </p:nvSpPr>
          <p:spPr>
            <a:xfrm>
              <a:off x="4596383" y="4645136"/>
              <a:ext cx="63500" cy="64135"/>
            </a:xfrm>
            <a:custGeom>
              <a:avLst/>
              <a:gdLst/>
              <a:ahLst/>
              <a:cxnLst/>
              <a:rect l="l" t="t" r="r" b="b"/>
              <a:pathLst>
                <a:path w="63500" h="64135">
                  <a:moveTo>
                    <a:pt x="0" y="63896"/>
                  </a:moveTo>
                  <a:lnTo>
                    <a:pt x="63477" y="63896"/>
                  </a:lnTo>
                  <a:lnTo>
                    <a:pt x="63477" y="0"/>
                  </a:lnTo>
                  <a:lnTo>
                    <a:pt x="0" y="0"/>
                  </a:lnTo>
                  <a:lnTo>
                    <a:pt x="0" y="63896"/>
                  </a:lnTo>
                  <a:close/>
                </a:path>
              </a:pathLst>
            </a:custGeom>
            <a:ln w="12192">
              <a:solidFill>
                <a:srgbClr val="000000"/>
              </a:solidFill>
            </a:ln>
          </p:spPr>
          <p:txBody>
            <a:bodyPr wrap="square" lIns="0" tIns="0" rIns="0" bIns="0" rtlCol="0"/>
            <a:lstStyle/>
            <a:p>
              <a:endParaRPr/>
            </a:p>
          </p:txBody>
        </p:sp>
        <p:sp>
          <p:nvSpPr>
            <p:cNvPr id="87" name="object 87"/>
            <p:cNvSpPr/>
            <p:nvPr/>
          </p:nvSpPr>
          <p:spPr>
            <a:xfrm>
              <a:off x="4855464" y="4645136"/>
              <a:ext cx="63500" cy="64135"/>
            </a:xfrm>
            <a:custGeom>
              <a:avLst/>
              <a:gdLst/>
              <a:ahLst/>
              <a:cxnLst/>
              <a:rect l="l" t="t" r="r" b="b"/>
              <a:pathLst>
                <a:path w="63500" h="64135">
                  <a:moveTo>
                    <a:pt x="63477" y="0"/>
                  </a:moveTo>
                  <a:lnTo>
                    <a:pt x="0" y="0"/>
                  </a:lnTo>
                  <a:lnTo>
                    <a:pt x="0" y="63896"/>
                  </a:lnTo>
                  <a:lnTo>
                    <a:pt x="63477" y="63896"/>
                  </a:lnTo>
                  <a:lnTo>
                    <a:pt x="63477" y="0"/>
                  </a:lnTo>
                  <a:close/>
                </a:path>
              </a:pathLst>
            </a:custGeom>
            <a:solidFill>
              <a:srgbClr val="000000"/>
            </a:solidFill>
          </p:spPr>
          <p:txBody>
            <a:bodyPr wrap="square" lIns="0" tIns="0" rIns="0" bIns="0" rtlCol="0"/>
            <a:lstStyle/>
            <a:p>
              <a:endParaRPr/>
            </a:p>
          </p:txBody>
        </p:sp>
        <p:sp>
          <p:nvSpPr>
            <p:cNvPr id="88" name="object 88"/>
            <p:cNvSpPr/>
            <p:nvPr/>
          </p:nvSpPr>
          <p:spPr>
            <a:xfrm>
              <a:off x="4855464" y="4645136"/>
              <a:ext cx="63500" cy="64135"/>
            </a:xfrm>
            <a:custGeom>
              <a:avLst/>
              <a:gdLst/>
              <a:ahLst/>
              <a:cxnLst/>
              <a:rect l="l" t="t" r="r" b="b"/>
              <a:pathLst>
                <a:path w="63500" h="64135">
                  <a:moveTo>
                    <a:pt x="0" y="63896"/>
                  </a:moveTo>
                  <a:lnTo>
                    <a:pt x="63477" y="63896"/>
                  </a:lnTo>
                  <a:lnTo>
                    <a:pt x="63477" y="0"/>
                  </a:lnTo>
                  <a:lnTo>
                    <a:pt x="0" y="0"/>
                  </a:lnTo>
                  <a:lnTo>
                    <a:pt x="0" y="63896"/>
                  </a:lnTo>
                  <a:close/>
                </a:path>
              </a:pathLst>
            </a:custGeom>
            <a:ln w="12192">
              <a:solidFill>
                <a:srgbClr val="000000"/>
              </a:solidFill>
            </a:ln>
          </p:spPr>
          <p:txBody>
            <a:bodyPr wrap="square" lIns="0" tIns="0" rIns="0" bIns="0" rtlCol="0"/>
            <a:lstStyle/>
            <a:p>
              <a:endParaRPr/>
            </a:p>
          </p:txBody>
        </p:sp>
        <p:sp>
          <p:nvSpPr>
            <p:cNvPr id="89" name="object 89"/>
            <p:cNvSpPr/>
            <p:nvPr/>
          </p:nvSpPr>
          <p:spPr>
            <a:xfrm>
              <a:off x="4468368" y="4898120"/>
              <a:ext cx="63500" cy="64135"/>
            </a:xfrm>
            <a:custGeom>
              <a:avLst/>
              <a:gdLst/>
              <a:ahLst/>
              <a:cxnLst/>
              <a:rect l="l" t="t" r="r" b="b"/>
              <a:pathLst>
                <a:path w="63500" h="64135">
                  <a:moveTo>
                    <a:pt x="63477" y="0"/>
                  </a:moveTo>
                  <a:lnTo>
                    <a:pt x="0" y="0"/>
                  </a:lnTo>
                  <a:lnTo>
                    <a:pt x="0" y="63896"/>
                  </a:lnTo>
                  <a:lnTo>
                    <a:pt x="63477" y="63896"/>
                  </a:lnTo>
                  <a:lnTo>
                    <a:pt x="63477" y="0"/>
                  </a:lnTo>
                  <a:close/>
                </a:path>
              </a:pathLst>
            </a:custGeom>
            <a:solidFill>
              <a:srgbClr val="000000"/>
            </a:solidFill>
          </p:spPr>
          <p:txBody>
            <a:bodyPr wrap="square" lIns="0" tIns="0" rIns="0" bIns="0" rtlCol="0"/>
            <a:lstStyle/>
            <a:p>
              <a:endParaRPr/>
            </a:p>
          </p:txBody>
        </p:sp>
        <p:sp>
          <p:nvSpPr>
            <p:cNvPr id="90" name="object 90"/>
            <p:cNvSpPr/>
            <p:nvPr/>
          </p:nvSpPr>
          <p:spPr>
            <a:xfrm>
              <a:off x="4468368" y="4898120"/>
              <a:ext cx="63500" cy="64135"/>
            </a:xfrm>
            <a:custGeom>
              <a:avLst/>
              <a:gdLst/>
              <a:ahLst/>
              <a:cxnLst/>
              <a:rect l="l" t="t" r="r" b="b"/>
              <a:pathLst>
                <a:path w="63500" h="64135">
                  <a:moveTo>
                    <a:pt x="0" y="63896"/>
                  </a:moveTo>
                  <a:lnTo>
                    <a:pt x="63477" y="63896"/>
                  </a:lnTo>
                  <a:lnTo>
                    <a:pt x="63477" y="0"/>
                  </a:lnTo>
                  <a:lnTo>
                    <a:pt x="0" y="0"/>
                  </a:lnTo>
                  <a:lnTo>
                    <a:pt x="0" y="63896"/>
                  </a:lnTo>
                  <a:close/>
                </a:path>
              </a:pathLst>
            </a:custGeom>
            <a:ln w="12192">
              <a:solidFill>
                <a:srgbClr val="000000"/>
              </a:solidFill>
            </a:ln>
          </p:spPr>
          <p:txBody>
            <a:bodyPr wrap="square" lIns="0" tIns="0" rIns="0" bIns="0" rtlCol="0"/>
            <a:lstStyle/>
            <a:p>
              <a:endParaRPr/>
            </a:p>
          </p:txBody>
        </p:sp>
        <p:sp>
          <p:nvSpPr>
            <p:cNvPr id="91" name="object 91"/>
            <p:cNvSpPr/>
            <p:nvPr/>
          </p:nvSpPr>
          <p:spPr>
            <a:xfrm>
              <a:off x="4596383" y="4898120"/>
              <a:ext cx="63500" cy="64135"/>
            </a:xfrm>
            <a:custGeom>
              <a:avLst/>
              <a:gdLst/>
              <a:ahLst/>
              <a:cxnLst/>
              <a:rect l="l" t="t" r="r" b="b"/>
              <a:pathLst>
                <a:path w="63500" h="64135">
                  <a:moveTo>
                    <a:pt x="63477" y="0"/>
                  </a:moveTo>
                  <a:lnTo>
                    <a:pt x="0" y="0"/>
                  </a:lnTo>
                  <a:lnTo>
                    <a:pt x="0" y="63896"/>
                  </a:lnTo>
                  <a:lnTo>
                    <a:pt x="63477" y="63896"/>
                  </a:lnTo>
                  <a:lnTo>
                    <a:pt x="63477" y="0"/>
                  </a:lnTo>
                  <a:close/>
                </a:path>
              </a:pathLst>
            </a:custGeom>
            <a:solidFill>
              <a:srgbClr val="000000"/>
            </a:solidFill>
          </p:spPr>
          <p:txBody>
            <a:bodyPr wrap="square" lIns="0" tIns="0" rIns="0" bIns="0" rtlCol="0"/>
            <a:lstStyle/>
            <a:p>
              <a:endParaRPr/>
            </a:p>
          </p:txBody>
        </p:sp>
        <p:sp>
          <p:nvSpPr>
            <p:cNvPr id="92" name="object 92"/>
            <p:cNvSpPr/>
            <p:nvPr/>
          </p:nvSpPr>
          <p:spPr>
            <a:xfrm>
              <a:off x="4596383" y="4898120"/>
              <a:ext cx="63500" cy="64135"/>
            </a:xfrm>
            <a:custGeom>
              <a:avLst/>
              <a:gdLst/>
              <a:ahLst/>
              <a:cxnLst/>
              <a:rect l="l" t="t" r="r" b="b"/>
              <a:pathLst>
                <a:path w="63500" h="64135">
                  <a:moveTo>
                    <a:pt x="0" y="63896"/>
                  </a:moveTo>
                  <a:lnTo>
                    <a:pt x="63477" y="63896"/>
                  </a:lnTo>
                  <a:lnTo>
                    <a:pt x="63477" y="0"/>
                  </a:lnTo>
                  <a:lnTo>
                    <a:pt x="0" y="0"/>
                  </a:lnTo>
                  <a:lnTo>
                    <a:pt x="0" y="63896"/>
                  </a:lnTo>
                  <a:close/>
                </a:path>
              </a:pathLst>
            </a:custGeom>
            <a:ln w="12192">
              <a:solidFill>
                <a:srgbClr val="000000"/>
              </a:solidFill>
            </a:ln>
          </p:spPr>
          <p:txBody>
            <a:bodyPr wrap="square" lIns="0" tIns="0" rIns="0" bIns="0" rtlCol="0"/>
            <a:lstStyle/>
            <a:p>
              <a:endParaRPr/>
            </a:p>
          </p:txBody>
        </p:sp>
        <p:sp>
          <p:nvSpPr>
            <p:cNvPr id="93" name="object 93"/>
            <p:cNvSpPr/>
            <p:nvPr/>
          </p:nvSpPr>
          <p:spPr>
            <a:xfrm>
              <a:off x="4855464" y="4898120"/>
              <a:ext cx="63500" cy="64135"/>
            </a:xfrm>
            <a:custGeom>
              <a:avLst/>
              <a:gdLst/>
              <a:ahLst/>
              <a:cxnLst/>
              <a:rect l="l" t="t" r="r" b="b"/>
              <a:pathLst>
                <a:path w="63500" h="64135">
                  <a:moveTo>
                    <a:pt x="63477" y="0"/>
                  </a:moveTo>
                  <a:lnTo>
                    <a:pt x="0" y="0"/>
                  </a:lnTo>
                  <a:lnTo>
                    <a:pt x="0" y="63896"/>
                  </a:lnTo>
                  <a:lnTo>
                    <a:pt x="63477" y="63896"/>
                  </a:lnTo>
                  <a:lnTo>
                    <a:pt x="63477" y="0"/>
                  </a:lnTo>
                  <a:close/>
                </a:path>
              </a:pathLst>
            </a:custGeom>
            <a:solidFill>
              <a:srgbClr val="000000"/>
            </a:solidFill>
          </p:spPr>
          <p:txBody>
            <a:bodyPr wrap="square" lIns="0" tIns="0" rIns="0" bIns="0" rtlCol="0"/>
            <a:lstStyle/>
            <a:p>
              <a:endParaRPr/>
            </a:p>
          </p:txBody>
        </p:sp>
        <p:sp>
          <p:nvSpPr>
            <p:cNvPr id="94" name="object 94"/>
            <p:cNvSpPr/>
            <p:nvPr/>
          </p:nvSpPr>
          <p:spPr>
            <a:xfrm>
              <a:off x="4855464" y="4898120"/>
              <a:ext cx="63500" cy="64135"/>
            </a:xfrm>
            <a:custGeom>
              <a:avLst/>
              <a:gdLst/>
              <a:ahLst/>
              <a:cxnLst/>
              <a:rect l="l" t="t" r="r" b="b"/>
              <a:pathLst>
                <a:path w="63500" h="64135">
                  <a:moveTo>
                    <a:pt x="0" y="63896"/>
                  </a:moveTo>
                  <a:lnTo>
                    <a:pt x="63477" y="63896"/>
                  </a:lnTo>
                  <a:lnTo>
                    <a:pt x="63477" y="0"/>
                  </a:lnTo>
                  <a:lnTo>
                    <a:pt x="0" y="0"/>
                  </a:lnTo>
                  <a:lnTo>
                    <a:pt x="0" y="63896"/>
                  </a:lnTo>
                  <a:close/>
                </a:path>
              </a:pathLst>
            </a:custGeom>
            <a:ln w="12192">
              <a:solidFill>
                <a:srgbClr val="000000"/>
              </a:solidFill>
            </a:ln>
          </p:spPr>
          <p:txBody>
            <a:bodyPr wrap="square" lIns="0" tIns="0" rIns="0" bIns="0" rtlCol="0"/>
            <a:lstStyle/>
            <a:p>
              <a:endParaRPr/>
            </a:p>
          </p:txBody>
        </p:sp>
        <p:sp>
          <p:nvSpPr>
            <p:cNvPr id="95" name="object 95"/>
            <p:cNvSpPr/>
            <p:nvPr/>
          </p:nvSpPr>
          <p:spPr>
            <a:xfrm>
              <a:off x="4468368" y="5087149"/>
              <a:ext cx="63500" cy="64135"/>
            </a:xfrm>
            <a:custGeom>
              <a:avLst/>
              <a:gdLst/>
              <a:ahLst/>
              <a:cxnLst/>
              <a:rect l="l" t="t" r="r" b="b"/>
              <a:pathLst>
                <a:path w="63500" h="64135">
                  <a:moveTo>
                    <a:pt x="63477" y="0"/>
                  </a:moveTo>
                  <a:lnTo>
                    <a:pt x="0" y="0"/>
                  </a:lnTo>
                  <a:lnTo>
                    <a:pt x="0" y="63842"/>
                  </a:lnTo>
                  <a:lnTo>
                    <a:pt x="63477" y="63842"/>
                  </a:lnTo>
                  <a:lnTo>
                    <a:pt x="63477" y="0"/>
                  </a:lnTo>
                  <a:close/>
                </a:path>
              </a:pathLst>
            </a:custGeom>
            <a:solidFill>
              <a:srgbClr val="000000"/>
            </a:solidFill>
          </p:spPr>
          <p:txBody>
            <a:bodyPr wrap="square" lIns="0" tIns="0" rIns="0" bIns="0" rtlCol="0"/>
            <a:lstStyle/>
            <a:p>
              <a:endParaRPr/>
            </a:p>
          </p:txBody>
        </p:sp>
        <p:sp>
          <p:nvSpPr>
            <p:cNvPr id="96" name="object 96"/>
            <p:cNvSpPr/>
            <p:nvPr/>
          </p:nvSpPr>
          <p:spPr>
            <a:xfrm>
              <a:off x="4468368" y="5087149"/>
              <a:ext cx="63500" cy="64135"/>
            </a:xfrm>
            <a:custGeom>
              <a:avLst/>
              <a:gdLst/>
              <a:ahLst/>
              <a:cxnLst/>
              <a:rect l="l" t="t" r="r" b="b"/>
              <a:pathLst>
                <a:path w="63500" h="64135">
                  <a:moveTo>
                    <a:pt x="0" y="63842"/>
                  </a:moveTo>
                  <a:lnTo>
                    <a:pt x="63477" y="63842"/>
                  </a:lnTo>
                  <a:lnTo>
                    <a:pt x="63477" y="0"/>
                  </a:lnTo>
                  <a:lnTo>
                    <a:pt x="0" y="0"/>
                  </a:lnTo>
                  <a:lnTo>
                    <a:pt x="0" y="63842"/>
                  </a:lnTo>
                  <a:close/>
                </a:path>
              </a:pathLst>
            </a:custGeom>
            <a:ln w="12192">
              <a:solidFill>
                <a:srgbClr val="000000"/>
              </a:solidFill>
            </a:ln>
          </p:spPr>
          <p:txBody>
            <a:bodyPr wrap="square" lIns="0" tIns="0" rIns="0" bIns="0" rtlCol="0"/>
            <a:lstStyle/>
            <a:p>
              <a:endParaRPr/>
            </a:p>
          </p:txBody>
        </p:sp>
        <p:sp>
          <p:nvSpPr>
            <p:cNvPr id="97" name="object 97"/>
            <p:cNvSpPr/>
            <p:nvPr/>
          </p:nvSpPr>
          <p:spPr>
            <a:xfrm>
              <a:off x="4596383" y="5087149"/>
              <a:ext cx="63500" cy="64135"/>
            </a:xfrm>
            <a:custGeom>
              <a:avLst/>
              <a:gdLst/>
              <a:ahLst/>
              <a:cxnLst/>
              <a:rect l="l" t="t" r="r" b="b"/>
              <a:pathLst>
                <a:path w="63500" h="64135">
                  <a:moveTo>
                    <a:pt x="63477" y="0"/>
                  </a:moveTo>
                  <a:lnTo>
                    <a:pt x="0" y="0"/>
                  </a:lnTo>
                  <a:lnTo>
                    <a:pt x="0" y="63842"/>
                  </a:lnTo>
                  <a:lnTo>
                    <a:pt x="63477" y="63842"/>
                  </a:lnTo>
                  <a:lnTo>
                    <a:pt x="63477" y="0"/>
                  </a:lnTo>
                  <a:close/>
                </a:path>
              </a:pathLst>
            </a:custGeom>
            <a:solidFill>
              <a:srgbClr val="000000"/>
            </a:solidFill>
          </p:spPr>
          <p:txBody>
            <a:bodyPr wrap="square" lIns="0" tIns="0" rIns="0" bIns="0" rtlCol="0"/>
            <a:lstStyle/>
            <a:p>
              <a:endParaRPr/>
            </a:p>
          </p:txBody>
        </p:sp>
        <p:sp>
          <p:nvSpPr>
            <p:cNvPr id="98" name="object 98"/>
            <p:cNvSpPr/>
            <p:nvPr/>
          </p:nvSpPr>
          <p:spPr>
            <a:xfrm>
              <a:off x="4596383" y="5087149"/>
              <a:ext cx="63500" cy="64135"/>
            </a:xfrm>
            <a:custGeom>
              <a:avLst/>
              <a:gdLst/>
              <a:ahLst/>
              <a:cxnLst/>
              <a:rect l="l" t="t" r="r" b="b"/>
              <a:pathLst>
                <a:path w="63500" h="64135">
                  <a:moveTo>
                    <a:pt x="0" y="63842"/>
                  </a:moveTo>
                  <a:lnTo>
                    <a:pt x="63477" y="63842"/>
                  </a:lnTo>
                  <a:lnTo>
                    <a:pt x="63477" y="0"/>
                  </a:lnTo>
                  <a:lnTo>
                    <a:pt x="0" y="0"/>
                  </a:lnTo>
                  <a:lnTo>
                    <a:pt x="0" y="63842"/>
                  </a:lnTo>
                  <a:close/>
                </a:path>
              </a:pathLst>
            </a:custGeom>
            <a:ln w="12192">
              <a:solidFill>
                <a:srgbClr val="000000"/>
              </a:solidFill>
            </a:ln>
          </p:spPr>
          <p:txBody>
            <a:bodyPr wrap="square" lIns="0" tIns="0" rIns="0" bIns="0" rtlCol="0"/>
            <a:lstStyle/>
            <a:p>
              <a:endParaRPr/>
            </a:p>
          </p:txBody>
        </p:sp>
        <p:sp>
          <p:nvSpPr>
            <p:cNvPr id="99" name="object 99"/>
            <p:cNvSpPr/>
            <p:nvPr/>
          </p:nvSpPr>
          <p:spPr>
            <a:xfrm>
              <a:off x="4855464" y="5087149"/>
              <a:ext cx="63500" cy="64135"/>
            </a:xfrm>
            <a:custGeom>
              <a:avLst/>
              <a:gdLst/>
              <a:ahLst/>
              <a:cxnLst/>
              <a:rect l="l" t="t" r="r" b="b"/>
              <a:pathLst>
                <a:path w="63500" h="64135">
                  <a:moveTo>
                    <a:pt x="63477" y="0"/>
                  </a:moveTo>
                  <a:lnTo>
                    <a:pt x="0" y="0"/>
                  </a:lnTo>
                  <a:lnTo>
                    <a:pt x="0" y="63842"/>
                  </a:lnTo>
                  <a:lnTo>
                    <a:pt x="63477" y="63842"/>
                  </a:lnTo>
                  <a:lnTo>
                    <a:pt x="63477" y="0"/>
                  </a:lnTo>
                  <a:close/>
                </a:path>
              </a:pathLst>
            </a:custGeom>
            <a:solidFill>
              <a:srgbClr val="000000"/>
            </a:solidFill>
          </p:spPr>
          <p:txBody>
            <a:bodyPr wrap="square" lIns="0" tIns="0" rIns="0" bIns="0" rtlCol="0"/>
            <a:lstStyle/>
            <a:p>
              <a:endParaRPr/>
            </a:p>
          </p:txBody>
        </p:sp>
        <p:sp>
          <p:nvSpPr>
            <p:cNvPr id="100" name="object 100"/>
            <p:cNvSpPr/>
            <p:nvPr/>
          </p:nvSpPr>
          <p:spPr>
            <a:xfrm>
              <a:off x="1816608" y="4008119"/>
              <a:ext cx="3422650" cy="2468880"/>
            </a:xfrm>
            <a:custGeom>
              <a:avLst/>
              <a:gdLst/>
              <a:ahLst/>
              <a:cxnLst/>
              <a:rect l="l" t="t" r="r" b="b"/>
              <a:pathLst>
                <a:path w="3422650" h="2468879">
                  <a:moveTo>
                    <a:pt x="3038856" y="1142872"/>
                  </a:moveTo>
                  <a:lnTo>
                    <a:pt x="3102333" y="1142872"/>
                  </a:lnTo>
                  <a:lnTo>
                    <a:pt x="3102333" y="1079030"/>
                  </a:lnTo>
                  <a:lnTo>
                    <a:pt x="3038856" y="1079030"/>
                  </a:lnTo>
                  <a:lnTo>
                    <a:pt x="3038856" y="1142872"/>
                  </a:lnTo>
                  <a:close/>
                </a:path>
                <a:path w="3422650" h="2468879">
                  <a:moveTo>
                    <a:pt x="2645664" y="125475"/>
                  </a:moveTo>
                  <a:lnTo>
                    <a:pt x="3291458" y="126872"/>
                  </a:lnTo>
                </a:path>
                <a:path w="3422650" h="2468879">
                  <a:moveTo>
                    <a:pt x="2645664" y="379094"/>
                  </a:moveTo>
                  <a:lnTo>
                    <a:pt x="3291458" y="380364"/>
                  </a:lnTo>
                </a:path>
                <a:path w="3422650" h="2468879">
                  <a:moveTo>
                    <a:pt x="2645664" y="441070"/>
                  </a:moveTo>
                  <a:lnTo>
                    <a:pt x="3291458" y="442467"/>
                  </a:lnTo>
                </a:path>
                <a:path w="3422650" h="2468879">
                  <a:moveTo>
                    <a:pt x="2645664" y="694689"/>
                  </a:moveTo>
                  <a:lnTo>
                    <a:pt x="3291458" y="695959"/>
                  </a:lnTo>
                </a:path>
                <a:path w="3422650" h="2468879">
                  <a:moveTo>
                    <a:pt x="2645664" y="883538"/>
                  </a:moveTo>
                  <a:lnTo>
                    <a:pt x="3299459" y="876934"/>
                  </a:lnTo>
                </a:path>
                <a:path w="3422650" h="2468879">
                  <a:moveTo>
                    <a:pt x="2710434" y="1135760"/>
                  </a:moveTo>
                  <a:lnTo>
                    <a:pt x="3291458" y="1137157"/>
                  </a:lnTo>
                </a:path>
                <a:path w="3422650" h="2468879">
                  <a:moveTo>
                    <a:pt x="3291458" y="0"/>
                  </a:moveTo>
                  <a:lnTo>
                    <a:pt x="3292729" y="1262506"/>
                  </a:lnTo>
                </a:path>
                <a:path w="3422650" h="2468879">
                  <a:moveTo>
                    <a:pt x="3291458" y="0"/>
                  </a:moveTo>
                  <a:lnTo>
                    <a:pt x="3421126" y="1396"/>
                  </a:lnTo>
                </a:path>
                <a:path w="3422650" h="2468879">
                  <a:moveTo>
                    <a:pt x="3421126" y="0"/>
                  </a:moveTo>
                  <a:lnTo>
                    <a:pt x="3422523" y="1262506"/>
                  </a:lnTo>
                </a:path>
                <a:path w="3422650" h="2468879">
                  <a:moveTo>
                    <a:pt x="0" y="1868068"/>
                  </a:moveTo>
                  <a:lnTo>
                    <a:pt x="1905" y="1821167"/>
                  </a:lnTo>
                  <a:lnTo>
                    <a:pt x="7239" y="1775244"/>
                  </a:lnTo>
                  <a:lnTo>
                    <a:pt x="16256" y="1730438"/>
                  </a:lnTo>
                  <a:lnTo>
                    <a:pt x="28448" y="1686902"/>
                  </a:lnTo>
                  <a:lnTo>
                    <a:pt x="43942" y="1644738"/>
                  </a:lnTo>
                  <a:lnTo>
                    <a:pt x="62356" y="1604098"/>
                  </a:lnTo>
                  <a:lnTo>
                    <a:pt x="83819" y="1565147"/>
                  </a:lnTo>
                  <a:lnTo>
                    <a:pt x="108077" y="1527936"/>
                  </a:lnTo>
                  <a:lnTo>
                    <a:pt x="134874" y="1492630"/>
                  </a:lnTo>
                  <a:lnTo>
                    <a:pt x="164337" y="1459483"/>
                  </a:lnTo>
                  <a:lnTo>
                    <a:pt x="195961" y="1428368"/>
                  </a:lnTo>
                  <a:lnTo>
                    <a:pt x="229997" y="1399666"/>
                  </a:lnTo>
                  <a:lnTo>
                    <a:pt x="266065" y="1373504"/>
                  </a:lnTo>
                  <a:lnTo>
                    <a:pt x="304165" y="1349755"/>
                  </a:lnTo>
                  <a:lnTo>
                    <a:pt x="344043" y="1328800"/>
                  </a:lnTo>
                  <a:lnTo>
                    <a:pt x="385572" y="1310766"/>
                  </a:lnTo>
                  <a:lnTo>
                    <a:pt x="428752" y="1295653"/>
                  </a:lnTo>
                  <a:lnTo>
                    <a:pt x="473329" y="1283715"/>
                  </a:lnTo>
                  <a:lnTo>
                    <a:pt x="519175" y="1274952"/>
                  </a:lnTo>
                  <a:lnTo>
                    <a:pt x="566166" y="1269618"/>
                  </a:lnTo>
                  <a:lnTo>
                    <a:pt x="614044" y="1267840"/>
                  </a:lnTo>
                  <a:lnTo>
                    <a:pt x="662051" y="1269618"/>
                  </a:lnTo>
                  <a:lnTo>
                    <a:pt x="709041" y="1274952"/>
                  </a:lnTo>
                  <a:lnTo>
                    <a:pt x="754888" y="1283715"/>
                  </a:lnTo>
                  <a:lnTo>
                    <a:pt x="799465" y="1295653"/>
                  </a:lnTo>
                  <a:lnTo>
                    <a:pt x="842644" y="1310766"/>
                  </a:lnTo>
                  <a:lnTo>
                    <a:pt x="884174" y="1328800"/>
                  </a:lnTo>
                  <a:lnTo>
                    <a:pt x="924052" y="1349755"/>
                  </a:lnTo>
                  <a:lnTo>
                    <a:pt x="962152" y="1373504"/>
                  </a:lnTo>
                  <a:lnTo>
                    <a:pt x="998219" y="1399666"/>
                  </a:lnTo>
                  <a:lnTo>
                    <a:pt x="1032129" y="1428368"/>
                  </a:lnTo>
                  <a:lnTo>
                    <a:pt x="1063879" y="1459483"/>
                  </a:lnTo>
                  <a:lnTo>
                    <a:pt x="1093343" y="1492630"/>
                  </a:lnTo>
                  <a:lnTo>
                    <a:pt x="1120140" y="1527936"/>
                  </a:lnTo>
                  <a:lnTo>
                    <a:pt x="1144397" y="1565147"/>
                  </a:lnTo>
                  <a:lnTo>
                    <a:pt x="1165733" y="1604098"/>
                  </a:lnTo>
                  <a:lnTo>
                    <a:pt x="1184275" y="1644738"/>
                  </a:lnTo>
                  <a:lnTo>
                    <a:pt x="1199769" y="1686902"/>
                  </a:lnTo>
                  <a:lnTo>
                    <a:pt x="1211961" y="1730438"/>
                  </a:lnTo>
                  <a:lnTo>
                    <a:pt x="1220851" y="1775244"/>
                  </a:lnTo>
                  <a:lnTo>
                    <a:pt x="1226312" y="1821167"/>
                  </a:lnTo>
                  <a:lnTo>
                    <a:pt x="1228217" y="1868068"/>
                  </a:lnTo>
                  <a:lnTo>
                    <a:pt x="1226312" y="1914969"/>
                  </a:lnTo>
                  <a:lnTo>
                    <a:pt x="1220851" y="1960892"/>
                  </a:lnTo>
                  <a:lnTo>
                    <a:pt x="1211961" y="2005698"/>
                  </a:lnTo>
                  <a:lnTo>
                    <a:pt x="1199769" y="2049233"/>
                  </a:lnTo>
                  <a:lnTo>
                    <a:pt x="1184275" y="2091397"/>
                  </a:lnTo>
                  <a:lnTo>
                    <a:pt x="1165733" y="2132037"/>
                  </a:lnTo>
                  <a:lnTo>
                    <a:pt x="1144397" y="2171014"/>
                  </a:lnTo>
                  <a:lnTo>
                    <a:pt x="1120140" y="2208212"/>
                  </a:lnTo>
                  <a:lnTo>
                    <a:pt x="1093343" y="2243480"/>
                  </a:lnTo>
                  <a:lnTo>
                    <a:pt x="1063879" y="2276690"/>
                  </a:lnTo>
                  <a:lnTo>
                    <a:pt x="1032129" y="2307729"/>
                  </a:lnTo>
                  <a:lnTo>
                    <a:pt x="998219" y="2336431"/>
                  </a:lnTo>
                  <a:lnTo>
                    <a:pt x="962152" y="2362682"/>
                  </a:lnTo>
                  <a:lnTo>
                    <a:pt x="924052" y="2386342"/>
                  </a:lnTo>
                  <a:lnTo>
                    <a:pt x="884174" y="2407285"/>
                  </a:lnTo>
                  <a:lnTo>
                    <a:pt x="842644" y="2425369"/>
                  </a:lnTo>
                  <a:lnTo>
                    <a:pt x="799465" y="2440470"/>
                  </a:lnTo>
                  <a:lnTo>
                    <a:pt x="754888" y="2452446"/>
                  </a:lnTo>
                  <a:lnTo>
                    <a:pt x="709041" y="2461158"/>
                  </a:lnTo>
                  <a:lnTo>
                    <a:pt x="662051" y="2466492"/>
                  </a:lnTo>
                  <a:lnTo>
                    <a:pt x="614044" y="2468295"/>
                  </a:lnTo>
                  <a:lnTo>
                    <a:pt x="566166" y="2466492"/>
                  </a:lnTo>
                  <a:lnTo>
                    <a:pt x="519175" y="2461158"/>
                  </a:lnTo>
                  <a:lnTo>
                    <a:pt x="473329" y="2452446"/>
                  </a:lnTo>
                  <a:lnTo>
                    <a:pt x="428752" y="2440470"/>
                  </a:lnTo>
                  <a:lnTo>
                    <a:pt x="385572" y="2425369"/>
                  </a:lnTo>
                  <a:lnTo>
                    <a:pt x="344043" y="2407285"/>
                  </a:lnTo>
                  <a:lnTo>
                    <a:pt x="304165" y="2386342"/>
                  </a:lnTo>
                  <a:lnTo>
                    <a:pt x="266065" y="2362682"/>
                  </a:lnTo>
                  <a:lnTo>
                    <a:pt x="229997" y="2336431"/>
                  </a:lnTo>
                  <a:lnTo>
                    <a:pt x="195961" y="2307729"/>
                  </a:lnTo>
                  <a:lnTo>
                    <a:pt x="164337" y="2276690"/>
                  </a:lnTo>
                  <a:lnTo>
                    <a:pt x="134874" y="2243480"/>
                  </a:lnTo>
                  <a:lnTo>
                    <a:pt x="108077" y="2208212"/>
                  </a:lnTo>
                  <a:lnTo>
                    <a:pt x="83819" y="2171014"/>
                  </a:lnTo>
                  <a:lnTo>
                    <a:pt x="62356" y="2132037"/>
                  </a:lnTo>
                  <a:lnTo>
                    <a:pt x="43942" y="2091397"/>
                  </a:lnTo>
                  <a:lnTo>
                    <a:pt x="28448" y="2049233"/>
                  </a:lnTo>
                  <a:lnTo>
                    <a:pt x="16256" y="2005698"/>
                  </a:lnTo>
                  <a:lnTo>
                    <a:pt x="7239" y="1960892"/>
                  </a:lnTo>
                  <a:lnTo>
                    <a:pt x="1905" y="1914969"/>
                  </a:lnTo>
                  <a:lnTo>
                    <a:pt x="0" y="1868068"/>
                  </a:lnTo>
                  <a:close/>
                </a:path>
              </a:pathLst>
            </a:custGeom>
            <a:ln w="12192">
              <a:solidFill>
                <a:srgbClr val="000000"/>
              </a:solidFill>
            </a:ln>
          </p:spPr>
          <p:txBody>
            <a:bodyPr wrap="square" lIns="0" tIns="0" rIns="0" bIns="0" rtlCol="0"/>
            <a:lstStyle/>
            <a:p>
              <a:endParaRPr/>
            </a:p>
          </p:txBody>
        </p:sp>
        <p:sp>
          <p:nvSpPr>
            <p:cNvPr id="101" name="object 101"/>
            <p:cNvSpPr/>
            <p:nvPr/>
          </p:nvSpPr>
          <p:spPr>
            <a:xfrm>
              <a:off x="2139696" y="5593079"/>
              <a:ext cx="581660" cy="569595"/>
            </a:xfrm>
            <a:custGeom>
              <a:avLst/>
              <a:gdLst/>
              <a:ahLst/>
              <a:cxnLst/>
              <a:rect l="l" t="t" r="r" b="b"/>
              <a:pathLst>
                <a:path w="581660" h="569595">
                  <a:moveTo>
                    <a:pt x="0" y="284784"/>
                  </a:moveTo>
                  <a:lnTo>
                    <a:pt x="3810" y="238594"/>
                  </a:lnTo>
                  <a:lnTo>
                    <a:pt x="14859" y="194767"/>
                  </a:lnTo>
                  <a:lnTo>
                    <a:pt x="32512" y="153911"/>
                  </a:lnTo>
                  <a:lnTo>
                    <a:pt x="56134" y="116598"/>
                  </a:lnTo>
                  <a:lnTo>
                    <a:pt x="85217" y="83413"/>
                  </a:lnTo>
                  <a:lnTo>
                    <a:pt x="119126" y="54940"/>
                  </a:lnTo>
                  <a:lnTo>
                    <a:pt x="157226" y="31788"/>
                  </a:lnTo>
                  <a:lnTo>
                    <a:pt x="198881" y="14516"/>
                  </a:lnTo>
                  <a:lnTo>
                    <a:pt x="243712" y="3721"/>
                  </a:lnTo>
                  <a:lnTo>
                    <a:pt x="290830" y="0"/>
                  </a:lnTo>
                  <a:lnTo>
                    <a:pt x="338074" y="3721"/>
                  </a:lnTo>
                  <a:lnTo>
                    <a:pt x="382778" y="14516"/>
                  </a:lnTo>
                  <a:lnTo>
                    <a:pt x="424561" y="31788"/>
                  </a:lnTo>
                  <a:lnTo>
                    <a:pt x="462661" y="54940"/>
                  </a:lnTo>
                  <a:lnTo>
                    <a:pt x="496570" y="83413"/>
                  </a:lnTo>
                  <a:lnTo>
                    <a:pt x="525526" y="116598"/>
                  </a:lnTo>
                  <a:lnTo>
                    <a:pt x="549275" y="153911"/>
                  </a:lnTo>
                  <a:lnTo>
                    <a:pt x="566801" y="194767"/>
                  </a:lnTo>
                  <a:lnTo>
                    <a:pt x="577850" y="238594"/>
                  </a:lnTo>
                  <a:lnTo>
                    <a:pt x="581660" y="284784"/>
                  </a:lnTo>
                  <a:lnTo>
                    <a:pt x="577850" y="330974"/>
                  </a:lnTo>
                  <a:lnTo>
                    <a:pt x="566801" y="374802"/>
                  </a:lnTo>
                  <a:lnTo>
                    <a:pt x="549275" y="415658"/>
                  </a:lnTo>
                  <a:lnTo>
                    <a:pt x="525526" y="452983"/>
                  </a:lnTo>
                  <a:lnTo>
                    <a:pt x="496570" y="486156"/>
                  </a:lnTo>
                  <a:lnTo>
                    <a:pt x="462661" y="514629"/>
                  </a:lnTo>
                  <a:lnTo>
                    <a:pt x="424561" y="537781"/>
                  </a:lnTo>
                  <a:lnTo>
                    <a:pt x="382778" y="555053"/>
                  </a:lnTo>
                  <a:lnTo>
                    <a:pt x="338074" y="565835"/>
                  </a:lnTo>
                  <a:lnTo>
                    <a:pt x="290830" y="569569"/>
                  </a:lnTo>
                  <a:lnTo>
                    <a:pt x="243712" y="565835"/>
                  </a:lnTo>
                  <a:lnTo>
                    <a:pt x="198881" y="555053"/>
                  </a:lnTo>
                  <a:lnTo>
                    <a:pt x="157226" y="537781"/>
                  </a:lnTo>
                  <a:lnTo>
                    <a:pt x="119126" y="514629"/>
                  </a:lnTo>
                  <a:lnTo>
                    <a:pt x="85217" y="486156"/>
                  </a:lnTo>
                  <a:lnTo>
                    <a:pt x="56134" y="452983"/>
                  </a:lnTo>
                  <a:lnTo>
                    <a:pt x="32512" y="415658"/>
                  </a:lnTo>
                  <a:lnTo>
                    <a:pt x="14859" y="374802"/>
                  </a:lnTo>
                  <a:lnTo>
                    <a:pt x="3810" y="330974"/>
                  </a:lnTo>
                  <a:lnTo>
                    <a:pt x="0" y="284784"/>
                  </a:lnTo>
                  <a:close/>
                </a:path>
              </a:pathLst>
            </a:custGeom>
            <a:ln w="12191">
              <a:solidFill>
                <a:srgbClr val="1F1F1F"/>
              </a:solidFill>
            </a:ln>
          </p:spPr>
          <p:txBody>
            <a:bodyPr wrap="square" lIns="0" tIns="0" rIns="0" bIns="0" rtlCol="0"/>
            <a:lstStyle/>
            <a:p>
              <a:endParaRPr/>
            </a:p>
          </p:txBody>
        </p:sp>
        <p:sp>
          <p:nvSpPr>
            <p:cNvPr id="102" name="object 102"/>
            <p:cNvSpPr/>
            <p:nvPr/>
          </p:nvSpPr>
          <p:spPr>
            <a:xfrm>
              <a:off x="2651760" y="5903975"/>
              <a:ext cx="451484" cy="0"/>
            </a:xfrm>
            <a:custGeom>
              <a:avLst/>
              <a:gdLst/>
              <a:ahLst/>
              <a:cxnLst/>
              <a:rect l="l" t="t" r="r" b="b"/>
              <a:pathLst>
                <a:path w="451485">
                  <a:moveTo>
                    <a:pt x="450976" y="0"/>
                  </a:moveTo>
                  <a:lnTo>
                    <a:pt x="0" y="0"/>
                  </a:lnTo>
                </a:path>
              </a:pathLst>
            </a:custGeom>
            <a:ln w="12192">
              <a:solidFill>
                <a:srgbClr val="000000"/>
              </a:solidFill>
            </a:ln>
          </p:spPr>
          <p:txBody>
            <a:bodyPr wrap="square" lIns="0" tIns="0" rIns="0" bIns="0" rtlCol="0"/>
            <a:lstStyle/>
            <a:p>
              <a:endParaRPr/>
            </a:p>
          </p:txBody>
        </p:sp>
        <p:pic>
          <p:nvPicPr>
            <p:cNvPr id="103" name="object 103"/>
            <p:cNvPicPr/>
            <p:nvPr/>
          </p:nvPicPr>
          <p:blipFill>
            <a:blip r:embed="rId9" cstate="print"/>
            <a:stretch>
              <a:fillRect/>
            </a:stretch>
          </p:blipFill>
          <p:spPr>
            <a:xfrm>
              <a:off x="3102864" y="5839967"/>
              <a:ext cx="140207" cy="137159"/>
            </a:xfrm>
            <a:prstGeom prst="rect">
              <a:avLst/>
            </a:prstGeom>
          </p:spPr>
        </p:pic>
        <p:sp>
          <p:nvSpPr>
            <p:cNvPr id="104" name="object 104"/>
            <p:cNvSpPr/>
            <p:nvPr/>
          </p:nvSpPr>
          <p:spPr>
            <a:xfrm>
              <a:off x="2654808" y="5907021"/>
              <a:ext cx="66675" cy="64135"/>
            </a:xfrm>
            <a:custGeom>
              <a:avLst/>
              <a:gdLst/>
              <a:ahLst/>
              <a:cxnLst/>
              <a:rect l="l" t="t" r="r" b="b"/>
              <a:pathLst>
                <a:path w="66675" h="64135">
                  <a:moveTo>
                    <a:pt x="66498" y="0"/>
                  </a:moveTo>
                  <a:lnTo>
                    <a:pt x="0" y="0"/>
                  </a:lnTo>
                  <a:lnTo>
                    <a:pt x="0" y="63896"/>
                  </a:lnTo>
                  <a:lnTo>
                    <a:pt x="66498" y="63896"/>
                  </a:lnTo>
                  <a:lnTo>
                    <a:pt x="66498" y="0"/>
                  </a:lnTo>
                  <a:close/>
                </a:path>
              </a:pathLst>
            </a:custGeom>
            <a:solidFill>
              <a:srgbClr val="000000"/>
            </a:solidFill>
          </p:spPr>
          <p:txBody>
            <a:bodyPr wrap="square" lIns="0" tIns="0" rIns="0" bIns="0" rtlCol="0"/>
            <a:lstStyle/>
            <a:p>
              <a:endParaRPr/>
            </a:p>
          </p:txBody>
        </p:sp>
        <p:sp>
          <p:nvSpPr>
            <p:cNvPr id="105" name="object 105"/>
            <p:cNvSpPr/>
            <p:nvPr/>
          </p:nvSpPr>
          <p:spPr>
            <a:xfrm>
              <a:off x="2596896" y="4008119"/>
              <a:ext cx="365760" cy="1963420"/>
            </a:xfrm>
            <a:custGeom>
              <a:avLst/>
              <a:gdLst/>
              <a:ahLst/>
              <a:cxnLst/>
              <a:rect l="l" t="t" r="r" b="b"/>
              <a:pathLst>
                <a:path w="365760" h="1963420">
                  <a:moveTo>
                    <a:pt x="57912" y="1962797"/>
                  </a:moveTo>
                  <a:lnTo>
                    <a:pt x="124410" y="1962797"/>
                  </a:lnTo>
                  <a:lnTo>
                    <a:pt x="124410" y="1898901"/>
                  </a:lnTo>
                  <a:lnTo>
                    <a:pt x="57912" y="1898901"/>
                  </a:lnTo>
                  <a:lnTo>
                    <a:pt x="57912" y="1962797"/>
                  </a:lnTo>
                  <a:close/>
                </a:path>
                <a:path w="365760" h="1963420">
                  <a:moveTo>
                    <a:pt x="0" y="0"/>
                  </a:moveTo>
                  <a:lnTo>
                    <a:pt x="365633" y="2285"/>
                  </a:lnTo>
                </a:path>
              </a:pathLst>
            </a:custGeom>
            <a:ln w="12192">
              <a:solidFill>
                <a:srgbClr val="000000"/>
              </a:solidFill>
            </a:ln>
          </p:spPr>
          <p:txBody>
            <a:bodyPr wrap="square" lIns="0" tIns="0" rIns="0" bIns="0" rtlCol="0"/>
            <a:lstStyle/>
            <a:p>
              <a:endParaRPr/>
            </a:p>
          </p:txBody>
        </p:sp>
        <p:pic>
          <p:nvPicPr>
            <p:cNvPr id="106" name="object 106"/>
            <p:cNvPicPr/>
            <p:nvPr/>
          </p:nvPicPr>
          <p:blipFill>
            <a:blip r:embed="rId10" cstate="print"/>
            <a:stretch>
              <a:fillRect/>
            </a:stretch>
          </p:blipFill>
          <p:spPr>
            <a:xfrm>
              <a:off x="2877312" y="3965447"/>
              <a:ext cx="161544" cy="85343"/>
            </a:xfrm>
            <a:prstGeom prst="rect">
              <a:avLst/>
            </a:prstGeom>
          </p:spPr>
        </p:pic>
        <p:pic>
          <p:nvPicPr>
            <p:cNvPr id="107" name="object 107"/>
            <p:cNvPicPr/>
            <p:nvPr/>
          </p:nvPicPr>
          <p:blipFill>
            <a:blip r:embed="rId11" cstate="print"/>
            <a:stretch>
              <a:fillRect/>
            </a:stretch>
          </p:blipFill>
          <p:spPr>
            <a:xfrm>
              <a:off x="2532888" y="3965447"/>
              <a:ext cx="161544" cy="85343"/>
            </a:xfrm>
            <a:prstGeom prst="rect">
              <a:avLst/>
            </a:prstGeom>
          </p:spPr>
        </p:pic>
        <p:sp>
          <p:nvSpPr>
            <p:cNvPr id="108" name="object 108"/>
            <p:cNvSpPr/>
            <p:nvPr/>
          </p:nvSpPr>
          <p:spPr>
            <a:xfrm>
              <a:off x="2465832" y="5839967"/>
              <a:ext cx="497205" cy="2540"/>
            </a:xfrm>
            <a:custGeom>
              <a:avLst/>
              <a:gdLst/>
              <a:ahLst/>
              <a:cxnLst/>
              <a:rect l="l" t="t" r="r" b="b"/>
              <a:pathLst>
                <a:path w="497205" h="2539">
                  <a:moveTo>
                    <a:pt x="0" y="0"/>
                  </a:moveTo>
                  <a:lnTo>
                    <a:pt x="496824" y="2108"/>
                  </a:lnTo>
                </a:path>
              </a:pathLst>
            </a:custGeom>
            <a:ln w="12192">
              <a:solidFill>
                <a:srgbClr val="000000"/>
              </a:solidFill>
            </a:ln>
          </p:spPr>
          <p:txBody>
            <a:bodyPr wrap="square" lIns="0" tIns="0" rIns="0" bIns="0" rtlCol="0"/>
            <a:lstStyle/>
            <a:p>
              <a:endParaRPr/>
            </a:p>
          </p:txBody>
        </p:sp>
        <p:pic>
          <p:nvPicPr>
            <p:cNvPr id="109" name="object 109"/>
            <p:cNvPicPr/>
            <p:nvPr/>
          </p:nvPicPr>
          <p:blipFill>
            <a:blip r:embed="rId12" cstate="print"/>
            <a:stretch>
              <a:fillRect/>
            </a:stretch>
          </p:blipFill>
          <p:spPr>
            <a:xfrm>
              <a:off x="2877312" y="5797295"/>
              <a:ext cx="161544" cy="85343"/>
            </a:xfrm>
            <a:prstGeom prst="rect">
              <a:avLst/>
            </a:prstGeom>
          </p:spPr>
        </p:pic>
        <p:pic>
          <p:nvPicPr>
            <p:cNvPr id="110" name="object 110"/>
            <p:cNvPicPr/>
            <p:nvPr/>
          </p:nvPicPr>
          <p:blipFill>
            <a:blip r:embed="rId13" cstate="print"/>
            <a:stretch>
              <a:fillRect/>
            </a:stretch>
          </p:blipFill>
          <p:spPr>
            <a:xfrm>
              <a:off x="2404872" y="5797295"/>
              <a:ext cx="161544" cy="88391"/>
            </a:xfrm>
            <a:prstGeom prst="rect">
              <a:avLst/>
            </a:prstGeom>
          </p:spPr>
        </p:pic>
        <p:sp>
          <p:nvSpPr>
            <p:cNvPr id="111" name="object 111"/>
            <p:cNvSpPr/>
            <p:nvPr/>
          </p:nvSpPr>
          <p:spPr>
            <a:xfrm>
              <a:off x="4142232" y="5657087"/>
              <a:ext cx="518159" cy="506095"/>
            </a:xfrm>
            <a:custGeom>
              <a:avLst/>
              <a:gdLst/>
              <a:ahLst/>
              <a:cxnLst/>
              <a:rect l="l" t="t" r="r" b="b"/>
              <a:pathLst>
                <a:path w="518160" h="506095">
                  <a:moveTo>
                    <a:pt x="129793" y="252844"/>
                  </a:moveTo>
                  <a:lnTo>
                    <a:pt x="140080" y="203758"/>
                  </a:lnTo>
                  <a:lnTo>
                    <a:pt x="167893" y="163677"/>
                  </a:lnTo>
                  <a:lnTo>
                    <a:pt x="209168" y="136664"/>
                  </a:lnTo>
                  <a:lnTo>
                    <a:pt x="259841" y="126746"/>
                  </a:lnTo>
                  <a:lnTo>
                    <a:pt x="310260" y="136664"/>
                  </a:lnTo>
                  <a:lnTo>
                    <a:pt x="351535" y="163677"/>
                  </a:lnTo>
                  <a:lnTo>
                    <a:pt x="379348" y="203758"/>
                  </a:lnTo>
                  <a:lnTo>
                    <a:pt x="389635" y="252844"/>
                  </a:lnTo>
                  <a:lnTo>
                    <a:pt x="379348" y="301929"/>
                  </a:lnTo>
                  <a:lnTo>
                    <a:pt x="351535" y="342011"/>
                  </a:lnTo>
                  <a:lnTo>
                    <a:pt x="310260" y="369023"/>
                  </a:lnTo>
                  <a:lnTo>
                    <a:pt x="259841" y="378929"/>
                  </a:lnTo>
                  <a:lnTo>
                    <a:pt x="209168" y="369023"/>
                  </a:lnTo>
                  <a:lnTo>
                    <a:pt x="167893" y="342011"/>
                  </a:lnTo>
                  <a:lnTo>
                    <a:pt x="140080" y="301929"/>
                  </a:lnTo>
                  <a:lnTo>
                    <a:pt x="129793" y="252844"/>
                  </a:lnTo>
                  <a:close/>
                </a:path>
                <a:path w="518160" h="506095">
                  <a:moveTo>
                    <a:pt x="0" y="252844"/>
                  </a:moveTo>
                  <a:lnTo>
                    <a:pt x="4190" y="207390"/>
                  </a:lnTo>
                  <a:lnTo>
                    <a:pt x="16255" y="164617"/>
                  </a:lnTo>
                  <a:lnTo>
                    <a:pt x="35305" y="125234"/>
                  </a:lnTo>
                  <a:lnTo>
                    <a:pt x="60959" y="89941"/>
                  </a:lnTo>
                  <a:lnTo>
                    <a:pt x="92075" y="59461"/>
                  </a:lnTo>
                  <a:lnTo>
                    <a:pt x="128269" y="34518"/>
                  </a:lnTo>
                  <a:lnTo>
                    <a:pt x="168655" y="15811"/>
                  </a:lnTo>
                  <a:lnTo>
                    <a:pt x="212470" y="4076"/>
                  </a:lnTo>
                  <a:lnTo>
                    <a:pt x="258952" y="0"/>
                  </a:lnTo>
                  <a:lnTo>
                    <a:pt x="305562" y="4076"/>
                  </a:lnTo>
                  <a:lnTo>
                    <a:pt x="349503" y="15811"/>
                  </a:lnTo>
                  <a:lnTo>
                    <a:pt x="389889" y="34518"/>
                  </a:lnTo>
                  <a:lnTo>
                    <a:pt x="425957" y="59461"/>
                  </a:lnTo>
                  <a:lnTo>
                    <a:pt x="457200" y="89941"/>
                  </a:lnTo>
                  <a:lnTo>
                    <a:pt x="482853" y="125234"/>
                  </a:lnTo>
                  <a:lnTo>
                    <a:pt x="501903" y="164617"/>
                  </a:lnTo>
                  <a:lnTo>
                    <a:pt x="513968" y="207390"/>
                  </a:lnTo>
                  <a:lnTo>
                    <a:pt x="518159" y="252844"/>
                  </a:lnTo>
                  <a:lnTo>
                    <a:pt x="513968" y="298297"/>
                  </a:lnTo>
                  <a:lnTo>
                    <a:pt x="501903" y="341071"/>
                  </a:lnTo>
                  <a:lnTo>
                    <a:pt x="482853" y="380453"/>
                  </a:lnTo>
                  <a:lnTo>
                    <a:pt x="457200" y="415747"/>
                  </a:lnTo>
                  <a:lnTo>
                    <a:pt x="425957" y="446214"/>
                  </a:lnTo>
                  <a:lnTo>
                    <a:pt x="389889" y="471157"/>
                  </a:lnTo>
                  <a:lnTo>
                    <a:pt x="349503" y="489851"/>
                  </a:lnTo>
                  <a:lnTo>
                    <a:pt x="305562" y="501599"/>
                  </a:lnTo>
                  <a:lnTo>
                    <a:pt x="258952" y="505675"/>
                  </a:lnTo>
                  <a:lnTo>
                    <a:pt x="212470" y="501599"/>
                  </a:lnTo>
                  <a:lnTo>
                    <a:pt x="168655" y="489851"/>
                  </a:lnTo>
                  <a:lnTo>
                    <a:pt x="128269" y="471157"/>
                  </a:lnTo>
                  <a:lnTo>
                    <a:pt x="92075" y="446214"/>
                  </a:lnTo>
                  <a:lnTo>
                    <a:pt x="60959" y="415747"/>
                  </a:lnTo>
                  <a:lnTo>
                    <a:pt x="35305" y="380453"/>
                  </a:lnTo>
                  <a:lnTo>
                    <a:pt x="16255" y="341071"/>
                  </a:lnTo>
                  <a:lnTo>
                    <a:pt x="4190" y="298297"/>
                  </a:lnTo>
                  <a:lnTo>
                    <a:pt x="0" y="252844"/>
                  </a:lnTo>
                  <a:close/>
                </a:path>
              </a:pathLst>
            </a:custGeom>
            <a:ln w="12192">
              <a:solidFill>
                <a:srgbClr val="1F1F1F"/>
              </a:solidFill>
            </a:ln>
          </p:spPr>
          <p:txBody>
            <a:bodyPr wrap="square" lIns="0" tIns="0" rIns="0" bIns="0" rtlCol="0"/>
            <a:lstStyle/>
            <a:p>
              <a:endParaRPr/>
            </a:p>
          </p:txBody>
        </p:sp>
        <p:sp>
          <p:nvSpPr>
            <p:cNvPr id="112" name="object 112"/>
            <p:cNvSpPr/>
            <p:nvPr/>
          </p:nvSpPr>
          <p:spPr>
            <a:xfrm>
              <a:off x="3755136" y="5276087"/>
              <a:ext cx="1228090" cy="1200785"/>
            </a:xfrm>
            <a:custGeom>
              <a:avLst/>
              <a:gdLst/>
              <a:ahLst/>
              <a:cxnLst/>
              <a:rect l="l" t="t" r="r" b="b"/>
              <a:pathLst>
                <a:path w="1228089" h="1200785">
                  <a:moveTo>
                    <a:pt x="0" y="600290"/>
                  </a:moveTo>
                  <a:lnTo>
                    <a:pt x="1904" y="553377"/>
                  </a:lnTo>
                  <a:lnTo>
                    <a:pt x="7238" y="507453"/>
                  </a:lnTo>
                  <a:lnTo>
                    <a:pt x="16255" y="462648"/>
                  </a:lnTo>
                  <a:lnTo>
                    <a:pt x="28448" y="419100"/>
                  </a:lnTo>
                  <a:lnTo>
                    <a:pt x="43941" y="376936"/>
                  </a:lnTo>
                  <a:lnTo>
                    <a:pt x="62356" y="336296"/>
                  </a:lnTo>
                  <a:lnTo>
                    <a:pt x="83819" y="297306"/>
                  </a:lnTo>
                  <a:lnTo>
                    <a:pt x="108076" y="260096"/>
                  </a:lnTo>
                  <a:lnTo>
                    <a:pt x="134874" y="224790"/>
                  </a:lnTo>
                  <a:lnTo>
                    <a:pt x="164211" y="191643"/>
                  </a:lnTo>
                  <a:lnTo>
                    <a:pt x="195961" y="160528"/>
                  </a:lnTo>
                  <a:lnTo>
                    <a:pt x="229997" y="131825"/>
                  </a:lnTo>
                  <a:lnTo>
                    <a:pt x="266064" y="105664"/>
                  </a:lnTo>
                  <a:lnTo>
                    <a:pt x="304038" y="81915"/>
                  </a:lnTo>
                  <a:lnTo>
                    <a:pt x="343915" y="60959"/>
                  </a:lnTo>
                  <a:lnTo>
                    <a:pt x="385572" y="42925"/>
                  </a:lnTo>
                  <a:lnTo>
                    <a:pt x="428625" y="27812"/>
                  </a:lnTo>
                  <a:lnTo>
                    <a:pt x="473201" y="15875"/>
                  </a:lnTo>
                  <a:lnTo>
                    <a:pt x="519049" y="7112"/>
                  </a:lnTo>
                  <a:lnTo>
                    <a:pt x="566038" y="1778"/>
                  </a:lnTo>
                  <a:lnTo>
                    <a:pt x="613917" y="0"/>
                  </a:lnTo>
                  <a:lnTo>
                    <a:pt x="661924" y="1778"/>
                  </a:lnTo>
                  <a:lnTo>
                    <a:pt x="708913" y="7112"/>
                  </a:lnTo>
                  <a:lnTo>
                    <a:pt x="754761" y="15875"/>
                  </a:lnTo>
                  <a:lnTo>
                    <a:pt x="799338" y="27812"/>
                  </a:lnTo>
                  <a:lnTo>
                    <a:pt x="842390" y="42925"/>
                  </a:lnTo>
                  <a:lnTo>
                    <a:pt x="884047" y="60959"/>
                  </a:lnTo>
                  <a:lnTo>
                    <a:pt x="923925" y="81915"/>
                  </a:lnTo>
                  <a:lnTo>
                    <a:pt x="961898" y="105664"/>
                  </a:lnTo>
                  <a:lnTo>
                    <a:pt x="997965" y="131825"/>
                  </a:lnTo>
                  <a:lnTo>
                    <a:pt x="1032001" y="160528"/>
                  </a:lnTo>
                  <a:lnTo>
                    <a:pt x="1063752" y="191643"/>
                  </a:lnTo>
                  <a:lnTo>
                    <a:pt x="1093089" y="224790"/>
                  </a:lnTo>
                  <a:lnTo>
                    <a:pt x="1119886" y="260096"/>
                  </a:lnTo>
                  <a:lnTo>
                    <a:pt x="1144142" y="297306"/>
                  </a:lnTo>
                  <a:lnTo>
                    <a:pt x="1165605" y="336296"/>
                  </a:lnTo>
                  <a:lnTo>
                    <a:pt x="1184021" y="376936"/>
                  </a:lnTo>
                  <a:lnTo>
                    <a:pt x="1199514" y="419100"/>
                  </a:lnTo>
                  <a:lnTo>
                    <a:pt x="1211706" y="462648"/>
                  </a:lnTo>
                  <a:lnTo>
                    <a:pt x="1220724" y="507453"/>
                  </a:lnTo>
                  <a:lnTo>
                    <a:pt x="1226058" y="553377"/>
                  </a:lnTo>
                  <a:lnTo>
                    <a:pt x="1227963" y="600290"/>
                  </a:lnTo>
                  <a:lnTo>
                    <a:pt x="1226058" y="647204"/>
                  </a:lnTo>
                  <a:lnTo>
                    <a:pt x="1220724" y="693127"/>
                  </a:lnTo>
                  <a:lnTo>
                    <a:pt x="1211706" y="737933"/>
                  </a:lnTo>
                  <a:lnTo>
                    <a:pt x="1199514" y="781481"/>
                  </a:lnTo>
                  <a:lnTo>
                    <a:pt x="1184021" y="823645"/>
                  </a:lnTo>
                  <a:lnTo>
                    <a:pt x="1165605" y="864285"/>
                  </a:lnTo>
                  <a:lnTo>
                    <a:pt x="1144142" y="903262"/>
                  </a:lnTo>
                  <a:lnTo>
                    <a:pt x="1119886" y="940460"/>
                  </a:lnTo>
                  <a:lnTo>
                    <a:pt x="1093089" y="975741"/>
                  </a:lnTo>
                  <a:lnTo>
                    <a:pt x="1063752" y="1008964"/>
                  </a:lnTo>
                  <a:lnTo>
                    <a:pt x="1032001" y="1039990"/>
                  </a:lnTo>
                  <a:lnTo>
                    <a:pt x="997965" y="1068705"/>
                  </a:lnTo>
                  <a:lnTo>
                    <a:pt x="961898" y="1094955"/>
                  </a:lnTo>
                  <a:lnTo>
                    <a:pt x="923925" y="1118628"/>
                  </a:lnTo>
                  <a:lnTo>
                    <a:pt x="884047" y="1139571"/>
                  </a:lnTo>
                  <a:lnTo>
                    <a:pt x="842390" y="1157655"/>
                  </a:lnTo>
                  <a:lnTo>
                    <a:pt x="799338" y="1172756"/>
                  </a:lnTo>
                  <a:lnTo>
                    <a:pt x="754761" y="1184732"/>
                  </a:lnTo>
                  <a:lnTo>
                    <a:pt x="708913" y="1193444"/>
                  </a:lnTo>
                  <a:lnTo>
                    <a:pt x="661924" y="1198778"/>
                  </a:lnTo>
                  <a:lnTo>
                    <a:pt x="613917" y="1200581"/>
                  </a:lnTo>
                  <a:lnTo>
                    <a:pt x="566038" y="1198778"/>
                  </a:lnTo>
                  <a:lnTo>
                    <a:pt x="519049" y="1193444"/>
                  </a:lnTo>
                  <a:lnTo>
                    <a:pt x="473201" y="1184732"/>
                  </a:lnTo>
                  <a:lnTo>
                    <a:pt x="428625" y="1172756"/>
                  </a:lnTo>
                  <a:lnTo>
                    <a:pt x="385572" y="1157655"/>
                  </a:lnTo>
                  <a:lnTo>
                    <a:pt x="343915" y="1139571"/>
                  </a:lnTo>
                  <a:lnTo>
                    <a:pt x="304038" y="1118628"/>
                  </a:lnTo>
                  <a:lnTo>
                    <a:pt x="266064" y="1094955"/>
                  </a:lnTo>
                  <a:lnTo>
                    <a:pt x="229997" y="1068705"/>
                  </a:lnTo>
                  <a:lnTo>
                    <a:pt x="195961" y="1039990"/>
                  </a:lnTo>
                  <a:lnTo>
                    <a:pt x="164211" y="1008964"/>
                  </a:lnTo>
                  <a:lnTo>
                    <a:pt x="134874" y="975741"/>
                  </a:lnTo>
                  <a:lnTo>
                    <a:pt x="108076" y="940460"/>
                  </a:lnTo>
                  <a:lnTo>
                    <a:pt x="83819" y="903262"/>
                  </a:lnTo>
                  <a:lnTo>
                    <a:pt x="62356" y="864285"/>
                  </a:lnTo>
                  <a:lnTo>
                    <a:pt x="43941" y="823645"/>
                  </a:lnTo>
                  <a:lnTo>
                    <a:pt x="28448" y="781481"/>
                  </a:lnTo>
                  <a:lnTo>
                    <a:pt x="16255" y="737933"/>
                  </a:lnTo>
                  <a:lnTo>
                    <a:pt x="7238" y="693127"/>
                  </a:lnTo>
                  <a:lnTo>
                    <a:pt x="1904" y="647204"/>
                  </a:lnTo>
                  <a:lnTo>
                    <a:pt x="0" y="600290"/>
                  </a:lnTo>
                  <a:close/>
                </a:path>
              </a:pathLst>
            </a:custGeom>
            <a:ln w="12192">
              <a:solidFill>
                <a:srgbClr val="000000"/>
              </a:solidFill>
            </a:ln>
          </p:spPr>
          <p:txBody>
            <a:bodyPr wrap="square" lIns="0" tIns="0" rIns="0" bIns="0" rtlCol="0"/>
            <a:lstStyle/>
            <a:p>
              <a:endParaRPr/>
            </a:p>
          </p:txBody>
        </p:sp>
        <p:pic>
          <p:nvPicPr>
            <p:cNvPr id="113" name="object 113"/>
            <p:cNvPicPr/>
            <p:nvPr/>
          </p:nvPicPr>
          <p:blipFill>
            <a:blip r:embed="rId14" cstate="print"/>
            <a:stretch>
              <a:fillRect/>
            </a:stretch>
          </p:blipFill>
          <p:spPr>
            <a:xfrm>
              <a:off x="5105400" y="5839967"/>
              <a:ext cx="143255" cy="137159"/>
            </a:xfrm>
            <a:prstGeom prst="rect">
              <a:avLst/>
            </a:prstGeom>
          </p:spPr>
        </p:pic>
        <p:sp>
          <p:nvSpPr>
            <p:cNvPr id="114" name="object 114"/>
            <p:cNvSpPr/>
            <p:nvPr/>
          </p:nvSpPr>
          <p:spPr>
            <a:xfrm>
              <a:off x="4462272" y="5903975"/>
              <a:ext cx="645795" cy="0"/>
            </a:xfrm>
            <a:custGeom>
              <a:avLst/>
              <a:gdLst/>
              <a:ahLst/>
              <a:cxnLst/>
              <a:rect l="l" t="t" r="r" b="b"/>
              <a:pathLst>
                <a:path w="645795">
                  <a:moveTo>
                    <a:pt x="0" y="0"/>
                  </a:moveTo>
                  <a:lnTo>
                    <a:pt x="645667" y="0"/>
                  </a:lnTo>
                </a:path>
              </a:pathLst>
            </a:custGeom>
            <a:ln w="12192">
              <a:solidFill>
                <a:srgbClr val="000000"/>
              </a:solidFill>
            </a:ln>
          </p:spPr>
          <p:txBody>
            <a:bodyPr wrap="square" lIns="0" tIns="0" rIns="0" bIns="0" rtlCol="0"/>
            <a:lstStyle/>
            <a:p>
              <a:endParaRPr/>
            </a:p>
          </p:txBody>
        </p:sp>
        <p:sp>
          <p:nvSpPr>
            <p:cNvPr id="115" name="object 115"/>
            <p:cNvSpPr/>
            <p:nvPr/>
          </p:nvSpPr>
          <p:spPr>
            <a:xfrm>
              <a:off x="4468368" y="5846067"/>
              <a:ext cx="63500" cy="60960"/>
            </a:xfrm>
            <a:custGeom>
              <a:avLst/>
              <a:gdLst/>
              <a:ahLst/>
              <a:cxnLst/>
              <a:rect l="l" t="t" r="r" b="b"/>
              <a:pathLst>
                <a:path w="63500" h="60960">
                  <a:moveTo>
                    <a:pt x="63477" y="0"/>
                  </a:moveTo>
                  <a:lnTo>
                    <a:pt x="0" y="0"/>
                  </a:lnTo>
                  <a:lnTo>
                    <a:pt x="0" y="60803"/>
                  </a:lnTo>
                  <a:lnTo>
                    <a:pt x="63477" y="60803"/>
                  </a:lnTo>
                  <a:lnTo>
                    <a:pt x="63477" y="0"/>
                  </a:lnTo>
                  <a:close/>
                </a:path>
              </a:pathLst>
            </a:custGeom>
            <a:solidFill>
              <a:srgbClr val="000000"/>
            </a:solidFill>
          </p:spPr>
          <p:txBody>
            <a:bodyPr wrap="square" lIns="0" tIns="0" rIns="0" bIns="0" rtlCol="0"/>
            <a:lstStyle/>
            <a:p>
              <a:endParaRPr/>
            </a:p>
          </p:txBody>
        </p:sp>
        <p:sp>
          <p:nvSpPr>
            <p:cNvPr id="116" name="object 116"/>
            <p:cNvSpPr/>
            <p:nvPr/>
          </p:nvSpPr>
          <p:spPr>
            <a:xfrm>
              <a:off x="4468368" y="5846067"/>
              <a:ext cx="63500" cy="60960"/>
            </a:xfrm>
            <a:custGeom>
              <a:avLst/>
              <a:gdLst/>
              <a:ahLst/>
              <a:cxnLst/>
              <a:rect l="l" t="t" r="r" b="b"/>
              <a:pathLst>
                <a:path w="63500" h="60960">
                  <a:moveTo>
                    <a:pt x="0" y="60803"/>
                  </a:moveTo>
                  <a:lnTo>
                    <a:pt x="63477" y="60803"/>
                  </a:lnTo>
                  <a:lnTo>
                    <a:pt x="63477" y="0"/>
                  </a:lnTo>
                  <a:lnTo>
                    <a:pt x="0" y="0"/>
                  </a:lnTo>
                  <a:lnTo>
                    <a:pt x="0" y="60803"/>
                  </a:lnTo>
                  <a:close/>
                </a:path>
              </a:pathLst>
            </a:custGeom>
            <a:ln w="12192">
              <a:solidFill>
                <a:srgbClr val="000000"/>
              </a:solidFill>
            </a:ln>
          </p:spPr>
          <p:txBody>
            <a:bodyPr wrap="square" lIns="0" tIns="0" rIns="0" bIns="0" rtlCol="0"/>
            <a:lstStyle/>
            <a:p>
              <a:endParaRPr/>
            </a:p>
          </p:txBody>
        </p:sp>
        <p:sp>
          <p:nvSpPr>
            <p:cNvPr id="117" name="object 117"/>
            <p:cNvSpPr/>
            <p:nvPr/>
          </p:nvSpPr>
          <p:spPr>
            <a:xfrm>
              <a:off x="4596383" y="5846067"/>
              <a:ext cx="63500" cy="60960"/>
            </a:xfrm>
            <a:custGeom>
              <a:avLst/>
              <a:gdLst/>
              <a:ahLst/>
              <a:cxnLst/>
              <a:rect l="l" t="t" r="r" b="b"/>
              <a:pathLst>
                <a:path w="63500" h="60960">
                  <a:moveTo>
                    <a:pt x="63477" y="0"/>
                  </a:moveTo>
                  <a:lnTo>
                    <a:pt x="0" y="0"/>
                  </a:lnTo>
                  <a:lnTo>
                    <a:pt x="0" y="60803"/>
                  </a:lnTo>
                  <a:lnTo>
                    <a:pt x="63477" y="60803"/>
                  </a:lnTo>
                  <a:lnTo>
                    <a:pt x="63477" y="0"/>
                  </a:lnTo>
                  <a:close/>
                </a:path>
              </a:pathLst>
            </a:custGeom>
            <a:solidFill>
              <a:srgbClr val="000000"/>
            </a:solidFill>
          </p:spPr>
          <p:txBody>
            <a:bodyPr wrap="square" lIns="0" tIns="0" rIns="0" bIns="0" rtlCol="0"/>
            <a:lstStyle/>
            <a:p>
              <a:endParaRPr/>
            </a:p>
          </p:txBody>
        </p:sp>
        <p:sp>
          <p:nvSpPr>
            <p:cNvPr id="118" name="object 118"/>
            <p:cNvSpPr/>
            <p:nvPr/>
          </p:nvSpPr>
          <p:spPr>
            <a:xfrm>
              <a:off x="4596383" y="5846067"/>
              <a:ext cx="63500" cy="60960"/>
            </a:xfrm>
            <a:custGeom>
              <a:avLst/>
              <a:gdLst/>
              <a:ahLst/>
              <a:cxnLst/>
              <a:rect l="l" t="t" r="r" b="b"/>
              <a:pathLst>
                <a:path w="63500" h="60960">
                  <a:moveTo>
                    <a:pt x="0" y="60803"/>
                  </a:moveTo>
                  <a:lnTo>
                    <a:pt x="63477" y="60803"/>
                  </a:lnTo>
                  <a:lnTo>
                    <a:pt x="63477" y="0"/>
                  </a:lnTo>
                  <a:lnTo>
                    <a:pt x="0" y="0"/>
                  </a:lnTo>
                  <a:lnTo>
                    <a:pt x="0" y="60803"/>
                  </a:lnTo>
                  <a:close/>
                </a:path>
              </a:pathLst>
            </a:custGeom>
            <a:ln w="12192">
              <a:solidFill>
                <a:srgbClr val="000000"/>
              </a:solidFill>
            </a:ln>
          </p:spPr>
          <p:txBody>
            <a:bodyPr wrap="square" lIns="0" tIns="0" rIns="0" bIns="0" rtlCol="0"/>
            <a:lstStyle/>
            <a:p>
              <a:endParaRPr/>
            </a:p>
          </p:txBody>
        </p:sp>
        <p:sp>
          <p:nvSpPr>
            <p:cNvPr id="119" name="object 119"/>
            <p:cNvSpPr/>
            <p:nvPr/>
          </p:nvSpPr>
          <p:spPr>
            <a:xfrm>
              <a:off x="3819144" y="5340095"/>
              <a:ext cx="1099820" cy="1073150"/>
            </a:xfrm>
            <a:custGeom>
              <a:avLst/>
              <a:gdLst/>
              <a:ahLst/>
              <a:cxnLst/>
              <a:rect l="l" t="t" r="r" b="b"/>
              <a:pathLst>
                <a:path w="1099820" h="1073150">
                  <a:moveTo>
                    <a:pt x="0" y="536409"/>
                  </a:moveTo>
                  <a:lnTo>
                    <a:pt x="2031" y="490131"/>
                  </a:lnTo>
                  <a:lnTo>
                    <a:pt x="8000" y="444944"/>
                  </a:lnTo>
                  <a:lnTo>
                    <a:pt x="17652" y="401015"/>
                  </a:lnTo>
                  <a:lnTo>
                    <a:pt x="30987" y="358495"/>
                  </a:lnTo>
                  <a:lnTo>
                    <a:pt x="47751" y="317563"/>
                  </a:lnTo>
                  <a:lnTo>
                    <a:pt x="67690" y="278345"/>
                  </a:lnTo>
                  <a:lnTo>
                    <a:pt x="90804" y="241045"/>
                  </a:lnTo>
                  <a:lnTo>
                    <a:pt x="116839" y="205739"/>
                  </a:lnTo>
                  <a:lnTo>
                    <a:pt x="145668" y="172719"/>
                  </a:lnTo>
                  <a:lnTo>
                    <a:pt x="177037" y="142112"/>
                  </a:lnTo>
                  <a:lnTo>
                    <a:pt x="210946" y="114045"/>
                  </a:lnTo>
                  <a:lnTo>
                    <a:pt x="247014" y="88645"/>
                  </a:lnTo>
                  <a:lnTo>
                    <a:pt x="285241" y="66039"/>
                  </a:lnTo>
                  <a:lnTo>
                    <a:pt x="325500" y="46608"/>
                  </a:lnTo>
                  <a:lnTo>
                    <a:pt x="367410" y="30225"/>
                  </a:lnTo>
                  <a:lnTo>
                    <a:pt x="410971" y="17271"/>
                  </a:lnTo>
                  <a:lnTo>
                    <a:pt x="456056" y="7746"/>
                  </a:lnTo>
                  <a:lnTo>
                    <a:pt x="502411" y="1904"/>
                  </a:lnTo>
                  <a:lnTo>
                    <a:pt x="549909" y="0"/>
                  </a:lnTo>
                  <a:lnTo>
                    <a:pt x="597280" y="1904"/>
                  </a:lnTo>
                  <a:lnTo>
                    <a:pt x="643635" y="7746"/>
                  </a:lnTo>
                  <a:lnTo>
                    <a:pt x="688720" y="17271"/>
                  </a:lnTo>
                  <a:lnTo>
                    <a:pt x="732281" y="30225"/>
                  </a:lnTo>
                  <a:lnTo>
                    <a:pt x="774318" y="46608"/>
                  </a:lnTo>
                  <a:lnTo>
                    <a:pt x="814451" y="66039"/>
                  </a:lnTo>
                  <a:lnTo>
                    <a:pt x="852677" y="88645"/>
                  </a:lnTo>
                  <a:lnTo>
                    <a:pt x="888872" y="114045"/>
                  </a:lnTo>
                  <a:lnTo>
                    <a:pt x="922654" y="142112"/>
                  </a:lnTo>
                  <a:lnTo>
                    <a:pt x="954151" y="172719"/>
                  </a:lnTo>
                  <a:lnTo>
                    <a:pt x="982979" y="205739"/>
                  </a:lnTo>
                  <a:lnTo>
                    <a:pt x="1009014" y="241045"/>
                  </a:lnTo>
                  <a:lnTo>
                    <a:pt x="1032128" y="278345"/>
                  </a:lnTo>
                  <a:lnTo>
                    <a:pt x="1052067" y="317563"/>
                  </a:lnTo>
                  <a:lnTo>
                    <a:pt x="1068831" y="358495"/>
                  </a:lnTo>
                  <a:lnTo>
                    <a:pt x="1082166" y="401015"/>
                  </a:lnTo>
                  <a:lnTo>
                    <a:pt x="1091818" y="444944"/>
                  </a:lnTo>
                  <a:lnTo>
                    <a:pt x="1097788" y="490131"/>
                  </a:lnTo>
                  <a:lnTo>
                    <a:pt x="1099819" y="536409"/>
                  </a:lnTo>
                  <a:lnTo>
                    <a:pt x="1097788" y="582688"/>
                  </a:lnTo>
                  <a:lnTo>
                    <a:pt x="1091818" y="627875"/>
                  </a:lnTo>
                  <a:lnTo>
                    <a:pt x="1082166" y="671817"/>
                  </a:lnTo>
                  <a:lnTo>
                    <a:pt x="1068831" y="714336"/>
                  </a:lnTo>
                  <a:lnTo>
                    <a:pt x="1052067" y="755281"/>
                  </a:lnTo>
                  <a:lnTo>
                    <a:pt x="1032128" y="794486"/>
                  </a:lnTo>
                  <a:lnTo>
                    <a:pt x="1009014" y="831799"/>
                  </a:lnTo>
                  <a:lnTo>
                    <a:pt x="982979" y="867041"/>
                  </a:lnTo>
                  <a:lnTo>
                    <a:pt x="954151" y="900074"/>
                  </a:lnTo>
                  <a:lnTo>
                    <a:pt x="922654" y="930719"/>
                  </a:lnTo>
                  <a:lnTo>
                    <a:pt x="888872" y="958824"/>
                  </a:lnTo>
                  <a:lnTo>
                    <a:pt x="852677" y="984224"/>
                  </a:lnTo>
                  <a:lnTo>
                    <a:pt x="814451" y="1006754"/>
                  </a:lnTo>
                  <a:lnTo>
                    <a:pt x="774318" y="1026274"/>
                  </a:lnTo>
                  <a:lnTo>
                    <a:pt x="732281" y="1042593"/>
                  </a:lnTo>
                  <a:lnTo>
                    <a:pt x="688720" y="1055573"/>
                  </a:lnTo>
                  <a:lnTo>
                    <a:pt x="643635" y="1065034"/>
                  </a:lnTo>
                  <a:lnTo>
                    <a:pt x="597280" y="1070838"/>
                  </a:lnTo>
                  <a:lnTo>
                    <a:pt x="549909" y="1072807"/>
                  </a:lnTo>
                  <a:lnTo>
                    <a:pt x="502411" y="1070838"/>
                  </a:lnTo>
                  <a:lnTo>
                    <a:pt x="456056" y="1065034"/>
                  </a:lnTo>
                  <a:lnTo>
                    <a:pt x="410971" y="1055573"/>
                  </a:lnTo>
                  <a:lnTo>
                    <a:pt x="367410" y="1042593"/>
                  </a:lnTo>
                  <a:lnTo>
                    <a:pt x="325500" y="1026274"/>
                  </a:lnTo>
                  <a:lnTo>
                    <a:pt x="285241" y="1006754"/>
                  </a:lnTo>
                  <a:lnTo>
                    <a:pt x="247014" y="984224"/>
                  </a:lnTo>
                  <a:lnTo>
                    <a:pt x="210946" y="958824"/>
                  </a:lnTo>
                  <a:lnTo>
                    <a:pt x="177037" y="930719"/>
                  </a:lnTo>
                  <a:lnTo>
                    <a:pt x="145668" y="900074"/>
                  </a:lnTo>
                  <a:lnTo>
                    <a:pt x="116839" y="867041"/>
                  </a:lnTo>
                  <a:lnTo>
                    <a:pt x="90804" y="831799"/>
                  </a:lnTo>
                  <a:lnTo>
                    <a:pt x="67690" y="794486"/>
                  </a:lnTo>
                  <a:lnTo>
                    <a:pt x="47751" y="755281"/>
                  </a:lnTo>
                  <a:lnTo>
                    <a:pt x="30987" y="714336"/>
                  </a:lnTo>
                  <a:lnTo>
                    <a:pt x="17652" y="671817"/>
                  </a:lnTo>
                  <a:lnTo>
                    <a:pt x="8000" y="627875"/>
                  </a:lnTo>
                  <a:lnTo>
                    <a:pt x="2031" y="582688"/>
                  </a:lnTo>
                  <a:lnTo>
                    <a:pt x="0" y="536409"/>
                  </a:lnTo>
                  <a:close/>
                </a:path>
              </a:pathLst>
            </a:custGeom>
            <a:ln w="12191">
              <a:solidFill>
                <a:srgbClr val="1F1F1F"/>
              </a:solidFill>
            </a:ln>
          </p:spPr>
          <p:txBody>
            <a:bodyPr wrap="square" lIns="0" tIns="0" rIns="0" bIns="0" rtlCol="0"/>
            <a:lstStyle/>
            <a:p>
              <a:endParaRPr/>
            </a:p>
          </p:txBody>
        </p:sp>
        <p:sp>
          <p:nvSpPr>
            <p:cNvPr id="120" name="object 120"/>
            <p:cNvSpPr/>
            <p:nvPr/>
          </p:nvSpPr>
          <p:spPr>
            <a:xfrm>
              <a:off x="4855464" y="5846067"/>
              <a:ext cx="63500" cy="60960"/>
            </a:xfrm>
            <a:custGeom>
              <a:avLst/>
              <a:gdLst/>
              <a:ahLst/>
              <a:cxnLst/>
              <a:rect l="l" t="t" r="r" b="b"/>
              <a:pathLst>
                <a:path w="63500" h="60960">
                  <a:moveTo>
                    <a:pt x="63477" y="0"/>
                  </a:moveTo>
                  <a:lnTo>
                    <a:pt x="0" y="0"/>
                  </a:lnTo>
                  <a:lnTo>
                    <a:pt x="0" y="60803"/>
                  </a:lnTo>
                  <a:lnTo>
                    <a:pt x="63477" y="60803"/>
                  </a:lnTo>
                  <a:lnTo>
                    <a:pt x="63477" y="0"/>
                  </a:lnTo>
                  <a:close/>
                </a:path>
              </a:pathLst>
            </a:custGeom>
            <a:solidFill>
              <a:srgbClr val="000000"/>
            </a:solidFill>
          </p:spPr>
          <p:txBody>
            <a:bodyPr wrap="square" lIns="0" tIns="0" rIns="0" bIns="0" rtlCol="0"/>
            <a:lstStyle/>
            <a:p>
              <a:endParaRPr/>
            </a:p>
          </p:txBody>
        </p:sp>
        <p:sp>
          <p:nvSpPr>
            <p:cNvPr id="121" name="object 121"/>
            <p:cNvSpPr/>
            <p:nvPr/>
          </p:nvSpPr>
          <p:spPr>
            <a:xfrm>
              <a:off x="4855464" y="5846067"/>
              <a:ext cx="63500" cy="60960"/>
            </a:xfrm>
            <a:custGeom>
              <a:avLst/>
              <a:gdLst/>
              <a:ahLst/>
              <a:cxnLst/>
              <a:rect l="l" t="t" r="r" b="b"/>
              <a:pathLst>
                <a:path w="63500" h="60960">
                  <a:moveTo>
                    <a:pt x="0" y="60803"/>
                  </a:moveTo>
                  <a:lnTo>
                    <a:pt x="63477" y="60803"/>
                  </a:lnTo>
                  <a:lnTo>
                    <a:pt x="63477" y="0"/>
                  </a:lnTo>
                  <a:lnTo>
                    <a:pt x="0" y="0"/>
                  </a:lnTo>
                  <a:lnTo>
                    <a:pt x="0" y="60803"/>
                  </a:lnTo>
                  <a:close/>
                </a:path>
              </a:pathLst>
            </a:custGeom>
            <a:ln w="12192">
              <a:solidFill>
                <a:srgbClr val="000000"/>
              </a:solidFill>
            </a:ln>
          </p:spPr>
          <p:txBody>
            <a:bodyPr wrap="square" lIns="0" tIns="0" rIns="0" bIns="0" rtlCol="0"/>
            <a:lstStyle/>
            <a:p>
              <a:endParaRPr/>
            </a:p>
          </p:txBody>
        </p:sp>
        <p:sp>
          <p:nvSpPr>
            <p:cNvPr id="122" name="object 122"/>
            <p:cNvSpPr/>
            <p:nvPr/>
          </p:nvSpPr>
          <p:spPr>
            <a:xfrm>
              <a:off x="1880616" y="5340095"/>
              <a:ext cx="1099820" cy="1073150"/>
            </a:xfrm>
            <a:custGeom>
              <a:avLst/>
              <a:gdLst/>
              <a:ahLst/>
              <a:cxnLst/>
              <a:rect l="l" t="t" r="r" b="b"/>
              <a:pathLst>
                <a:path w="1099820" h="1073150">
                  <a:moveTo>
                    <a:pt x="389254" y="536409"/>
                  </a:moveTo>
                  <a:lnTo>
                    <a:pt x="397382" y="486562"/>
                  </a:lnTo>
                  <a:lnTo>
                    <a:pt x="420369" y="443280"/>
                  </a:lnTo>
                  <a:lnTo>
                    <a:pt x="455294" y="409155"/>
                  </a:lnTo>
                  <a:lnTo>
                    <a:pt x="499617" y="386765"/>
                  </a:lnTo>
                  <a:lnTo>
                    <a:pt x="550544" y="378726"/>
                  </a:lnTo>
                  <a:lnTo>
                    <a:pt x="601598" y="386765"/>
                  </a:lnTo>
                  <a:lnTo>
                    <a:pt x="645921" y="409155"/>
                  </a:lnTo>
                  <a:lnTo>
                    <a:pt x="680973" y="443280"/>
                  </a:lnTo>
                  <a:lnTo>
                    <a:pt x="703833" y="486562"/>
                  </a:lnTo>
                  <a:lnTo>
                    <a:pt x="712088" y="536409"/>
                  </a:lnTo>
                  <a:lnTo>
                    <a:pt x="703833" y="586244"/>
                  </a:lnTo>
                  <a:lnTo>
                    <a:pt x="680973" y="629538"/>
                  </a:lnTo>
                  <a:lnTo>
                    <a:pt x="645921" y="663676"/>
                  </a:lnTo>
                  <a:lnTo>
                    <a:pt x="601598" y="686066"/>
                  </a:lnTo>
                  <a:lnTo>
                    <a:pt x="550544" y="694105"/>
                  </a:lnTo>
                  <a:lnTo>
                    <a:pt x="499617" y="686066"/>
                  </a:lnTo>
                  <a:lnTo>
                    <a:pt x="455294" y="663676"/>
                  </a:lnTo>
                  <a:lnTo>
                    <a:pt x="420369" y="629538"/>
                  </a:lnTo>
                  <a:lnTo>
                    <a:pt x="397382" y="586244"/>
                  </a:lnTo>
                  <a:lnTo>
                    <a:pt x="389254" y="536409"/>
                  </a:lnTo>
                  <a:close/>
                </a:path>
                <a:path w="1099820" h="1073150">
                  <a:moveTo>
                    <a:pt x="0" y="536409"/>
                  </a:moveTo>
                  <a:lnTo>
                    <a:pt x="2031" y="490131"/>
                  </a:lnTo>
                  <a:lnTo>
                    <a:pt x="8000" y="444944"/>
                  </a:lnTo>
                  <a:lnTo>
                    <a:pt x="17652" y="401015"/>
                  </a:lnTo>
                  <a:lnTo>
                    <a:pt x="30987" y="358495"/>
                  </a:lnTo>
                  <a:lnTo>
                    <a:pt x="47751" y="317563"/>
                  </a:lnTo>
                  <a:lnTo>
                    <a:pt x="67690" y="278345"/>
                  </a:lnTo>
                  <a:lnTo>
                    <a:pt x="90804" y="241045"/>
                  </a:lnTo>
                  <a:lnTo>
                    <a:pt x="116839" y="205739"/>
                  </a:lnTo>
                  <a:lnTo>
                    <a:pt x="145669" y="172719"/>
                  </a:lnTo>
                  <a:lnTo>
                    <a:pt x="177164" y="142112"/>
                  </a:lnTo>
                  <a:lnTo>
                    <a:pt x="210946" y="114045"/>
                  </a:lnTo>
                  <a:lnTo>
                    <a:pt x="247141" y="88645"/>
                  </a:lnTo>
                  <a:lnTo>
                    <a:pt x="285369" y="66039"/>
                  </a:lnTo>
                  <a:lnTo>
                    <a:pt x="325500" y="46608"/>
                  </a:lnTo>
                  <a:lnTo>
                    <a:pt x="367538" y="30225"/>
                  </a:lnTo>
                  <a:lnTo>
                    <a:pt x="411098" y="17271"/>
                  </a:lnTo>
                  <a:lnTo>
                    <a:pt x="456183" y="7746"/>
                  </a:lnTo>
                  <a:lnTo>
                    <a:pt x="502538" y="1904"/>
                  </a:lnTo>
                  <a:lnTo>
                    <a:pt x="549909" y="0"/>
                  </a:lnTo>
                  <a:lnTo>
                    <a:pt x="597407" y="1904"/>
                  </a:lnTo>
                  <a:lnTo>
                    <a:pt x="643763" y="7746"/>
                  </a:lnTo>
                  <a:lnTo>
                    <a:pt x="688847" y="17271"/>
                  </a:lnTo>
                  <a:lnTo>
                    <a:pt x="732408" y="30225"/>
                  </a:lnTo>
                  <a:lnTo>
                    <a:pt x="774319" y="46608"/>
                  </a:lnTo>
                  <a:lnTo>
                    <a:pt x="814577" y="66039"/>
                  </a:lnTo>
                  <a:lnTo>
                    <a:pt x="852804" y="88645"/>
                  </a:lnTo>
                  <a:lnTo>
                    <a:pt x="888872" y="114045"/>
                  </a:lnTo>
                  <a:lnTo>
                    <a:pt x="922782" y="142112"/>
                  </a:lnTo>
                  <a:lnTo>
                    <a:pt x="954151" y="172719"/>
                  </a:lnTo>
                  <a:lnTo>
                    <a:pt x="982979" y="205739"/>
                  </a:lnTo>
                  <a:lnTo>
                    <a:pt x="1009014" y="241045"/>
                  </a:lnTo>
                  <a:lnTo>
                    <a:pt x="1032128" y="278345"/>
                  </a:lnTo>
                  <a:lnTo>
                    <a:pt x="1052067" y="317563"/>
                  </a:lnTo>
                  <a:lnTo>
                    <a:pt x="1068832" y="358495"/>
                  </a:lnTo>
                  <a:lnTo>
                    <a:pt x="1082166" y="401015"/>
                  </a:lnTo>
                  <a:lnTo>
                    <a:pt x="1091819" y="444944"/>
                  </a:lnTo>
                  <a:lnTo>
                    <a:pt x="1097788" y="490131"/>
                  </a:lnTo>
                  <a:lnTo>
                    <a:pt x="1099820" y="536409"/>
                  </a:lnTo>
                  <a:lnTo>
                    <a:pt x="1097788" y="582688"/>
                  </a:lnTo>
                  <a:lnTo>
                    <a:pt x="1091819" y="627875"/>
                  </a:lnTo>
                  <a:lnTo>
                    <a:pt x="1082166" y="671817"/>
                  </a:lnTo>
                  <a:lnTo>
                    <a:pt x="1068832" y="714336"/>
                  </a:lnTo>
                  <a:lnTo>
                    <a:pt x="1052067" y="755281"/>
                  </a:lnTo>
                  <a:lnTo>
                    <a:pt x="1032128" y="794486"/>
                  </a:lnTo>
                  <a:lnTo>
                    <a:pt x="1009014" y="831799"/>
                  </a:lnTo>
                  <a:lnTo>
                    <a:pt x="982979" y="867041"/>
                  </a:lnTo>
                  <a:lnTo>
                    <a:pt x="954151" y="900074"/>
                  </a:lnTo>
                  <a:lnTo>
                    <a:pt x="922782" y="930719"/>
                  </a:lnTo>
                  <a:lnTo>
                    <a:pt x="888872" y="958824"/>
                  </a:lnTo>
                  <a:lnTo>
                    <a:pt x="852804" y="984224"/>
                  </a:lnTo>
                  <a:lnTo>
                    <a:pt x="814577" y="1006754"/>
                  </a:lnTo>
                  <a:lnTo>
                    <a:pt x="774319" y="1026274"/>
                  </a:lnTo>
                  <a:lnTo>
                    <a:pt x="732408" y="1042593"/>
                  </a:lnTo>
                  <a:lnTo>
                    <a:pt x="688847" y="1055573"/>
                  </a:lnTo>
                  <a:lnTo>
                    <a:pt x="643763" y="1065034"/>
                  </a:lnTo>
                  <a:lnTo>
                    <a:pt x="597407" y="1070838"/>
                  </a:lnTo>
                  <a:lnTo>
                    <a:pt x="549909" y="1072807"/>
                  </a:lnTo>
                  <a:lnTo>
                    <a:pt x="502538" y="1070838"/>
                  </a:lnTo>
                  <a:lnTo>
                    <a:pt x="456183" y="1065034"/>
                  </a:lnTo>
                  <a:lnTo>
                    <a:pt x="411098" y="1055573"/>
                  </a:lnTo>
                  <a:lnTo>
                    <a:pt x="367538" y="1042593"/>
                  </a:lnTo>
                  <a:lnTo>
                    <a:pt x="325500" y="1026274"/>
                  </a:lnTo>
                  <a:lnTo>
                    <a:pt x="285369" y="1006754"/>
                  </a:lnTo>
                  <a:lnTo>
                    <a:pt x="247141" y="984224"/>
                  </a:lnTo>
                  <a:lnTo>
                    <a:pt x="210946" y="958824"/>
                  </a:lnTo>
                  <a:lnTo>
                    <a:pt x="177164" y="930719"/>
                  </a:lnTo>
                  <a:lnTo>
                    <a:pt x="145669" y="900074"/>
                  </a:lnTo>
                  <a:lnTo>
                    <a:pt x="116839" y="867041"/>
                  </a:lnTo>
                  <a:lnTo>
                    <a:pt x="90804" y="831799"/>
                  </a:lnTo>
                  <a:lnTo>
                    <a:pt x="67690" y="794486"/>
                  </a:lnTo>
                  <a:lnTo>
                    <a:pt x="47751" y="755281"/>
                  </a:lnTo>
                  <a:lnTo>
                    <a:pt x="30987" y="714336"/>
                  </a:lnTo>
                  <a:lnTo>
                    <a:pt x="17652" y="671817"/>
                  </a:lnTo>
                  <a:lnTo>
                    <a:pt x="8000" y="627875"/>
                  </a:lnTo>
                  <a:lnTo>
                    <a:pt x="2031" y="582688"/>
                  </a:lnTo>
                  <a:lnTo>
                    <a:pt x="0" y="536409"/>
                  </a:lnTo>
                  <a:close/>
                </a:path>
              </a:pathLst>
            </a:custGeom>
            <a:ln w="12192">
              <a:solidFill>
                <a:srgbClr val="1F1F1F"/>
              </a:solidFill>
            </a:ln>
          </p:spPr>
          <p:txBody>
            <a:bodyPr wrap="square" lIns="0" tIns="0" rIns="0" bIns="0" rtlCol="0"/>
            <a:lstStyle/>
            <a:p>
              <a:endParaRPr/>
            </a:p>
          </p:txBody>
        </p:sp>
        <p:pic>
          <p:nvPicPr>
            <p:cNvPr id="123" name="object 123"/>
            <p:cNvPicPr/>
            <p:nvPr/>
          </p:nvPicPr>
          <p:blipFill>
            <a:blip r:embed="rId15" cstate="print"/>
            <a:stretch>
              <a:fillRect/>
            </a:stretch>
          </p:blipFill>
          <p:spPr>
            <a:xfrm>
              <a:off x="2919984" y="6102095"/>
              <a:ext cx="256031" cy="313944"/>
            </a:xfrm>
            <a:prstGeom prst="rect">
              <a:avLst/>
            </a:prstGeom>
          </p:spPr>
        </p:pic>
        <p:sp>
          <p:nvSpPr>
            <p:cNvPr id="124" name="object 124"/>
            <p:cNvSpPr/>
            <p:nvPr/>
          </p:nvSpPr>
          <p:spPr>
            <a:xfrm>
              <a:off x="2727960" y="6083807"/>
              <a:ext cx="441959" cy="326390"/>
            </a:xfrm>
            <a:custGeom>
              <a:avLst/>
              <a:gdLst/>
              <a:ahLst/>
              <a:cxnLst/>
              <a:rect l="l" t="t" r="r" b="b"/>
              <a:pathLst>
                <a:path w="441960" h="326389">
                  <a:moveTo>
                    <a:pt x="441832" y="325843"/>
                  </a:moveTo>
                  <a:lnTo>
                    <a:pt x="0" y="0"/>
                  </a:lnTo>
                </a:path>
              </a:pathLst>
            </a:custGeom>
            <a:ln w="12192">
              <a:solidFill>
                <a:srgbClr val="000000"/>
              </a:solidFill>
            </a:ln>
          </p:spPr>
          <p:txBody>
            <a:bodyPr wrap="square" lIns="0" tIns="0" rIns="0" bIns="0" rtlCol="0"/>
            <a:lstStyle/>
            <a:p>
              <a:endParaRPr/>
            </a:p>
          </p:txBody>
        </p:sp>
        <p:pic>
          <p:nvPicPr>
            <p:cNvPr id="125" name="object 125"/>
            <p:cNvPicPr/>
            <p:nvPr/>
          </p:nvPicPr>
          <p:blipFill>
            <a:blip r:embed="rId16" cstate="print"/>
            <a:stretch>
              <a:fillRect/>
            </a:stretch>
          </p:blipFill>
          <p:spPr>
            <a:xfrm>
              <a:off x="2660904" y="6041135"/>
              <a:ext cx="152400" cy="121919"/>
            </a:xfrm>
            <a:prstGeom prst="rect">
              <a:avLst/>
            </a:prstGeom>
          </p:spPr>
        </p:pic>
        <p:sp>
          <p:nvSpPr>
            <p:cNvPr id="126" name="object 126"/>
            <p:cNvSpPr/>
            <p:nvPr/>
          </p:nvSpPr>
          <p:spPr>
            <a:xfrm>
              <a:off x="2478024" y="6071615"/>
              <a:ext cx="691515" cy="338455"/>
            </a:xfrm>
            <a:custGeom>
              <a:avLst/>
              <a:gdLst/>
              <a:ahLst/>
              <a:cxnLst/>
              <a:rect l="l" t="t" r="r" b="b"/>
              <a:pathLst>
                <a:path w="691514" h="338454">
                  <a:moveTo>
                    <a:pt x="691388" y="337908"/>
                  </a:moveTo>
                  <a:lnTo>
                    <a:pt x="0" y="0"/>
                  </a:lnTo>
                </a:path>
              </a:pathLst>
            </a:custGeom>
            <a:ln w="12192">
              <a:solidFill>
                <a:srgbClr val="000000"/>
              </a:solidFill>
            </a:ln>
          </p:spPr>
          <p:txBody>
            <a:bodyPr wrap="square" lIns="0" tIns="0" rIns="0" bIns="0" rtlCol="0"/>
            <a:lstStyle/>
            <a:p>
              <a:endParaRPr/>
            </a:p>
          </p:txBody>
        </p:sp>
        <p:pic>
          <p:nvPicPr>
            <p:cNvPr id="127" name="object 127"/>
            <p:cNvPicPr/>
            <p:nvPr/>
          </p:nvPicPr>
          <p:blipFill>
            <a:blip r:embed="rId17" cstate="print"/>
            <a:stretch>
              <a:fillRect/>
            </a:stretch>
          </p:blipFill>
          <p:spPr>
            <a:xfrm>
              <a:off x="2404872" y="6041135"/>
              <a:ext cx="158495" cy="103631"/>
            </a:xfrm>
            <a:prstGeom prst="rect">
              <a:avLst/>
            </a:prstGeom>
          </p:spPr>
        </p:pic>
        <p:pic>
          <p:nvPicPr>
            <p:cNvPr id="128" name="object 128"/>
            <p:cNvPicPr/>
            <p:nvPr/>
          </p:nvPicPr>
          <p:blipFill>
            <a:blip r:embed="rId18" cstate="print"/>
            <a:stretch>
              <a:fillRect/>
            </a:stretch>
          </p:blipFill>
          <p:spPr>
            <a:xfrm>
              <a:off x="3550920" y="6041135"/>
              <a:ext cx="265175" cy="246888"/>
            </a:xfrm>
            <a:prstGeom prst="rect">
              <a:avLst/>
            </a:prstGeom>
          </p:spPr>
        </p:pic>
        <p:sp>
          <p:nvSpPr>
            <p:cNvPr id="129" name="object 129"/>
            <p:cNvSpPr/>
            <p:nvPr/>
          </p:nvSpPr>
          <p:spPr>
            <a:xfrm>
              <a:off x="3557016" y="6071615"/>
              <a:ext cx="558165" cy="274320"/>
            </a:xfrm>
            <a:custGeom>
              <a:avLst/>
              <a:gdLst/>
              <a:ahLst/>
              <a:cxnLst/>
              <a:rect l="l" t="t" r="r" b="b"/>
              <a:pathLst>
                <a:path w="558164" h="274320">
                  <a:moveTo>
                    <a:pt x="0" y="274015"/>
                  </a:moveTo>
                  <a:lnTo>
                    <a:pt x="557784" y="0"/>
                  </a:lnTo>
                </a:path>
              </a:pathLst>
            </a:custGeom>
            <a:ln w="12192">
              <a:solidFill>
                <a:srgbClr val="000000"/>
              </a:solidFill>
            </a:ln>
          </p:spPr>
          <p:txBody>
            <a:bodyPr wrap="square" lIns="0" tIns="0" rIns="0" bIns="0" rtlCol="0"/>
            <a:lstStyle/>
            <a:p>
              <a:endParaRPr/>
            </a:p>
          </p:txBody>
        </p:sp>
        <p:pic>
          <p:nvPicPr>
            <p:cNvPr id="130" name="object 130"/>
            <p:cNvPicPr/>
            <p:nvPr/>
          </p:nvPicPr>
          <p:blipFill>
            <a:blip r:embed="rId19" cstate="print"/>
            <a:stretch>
              <a:fillRect/>
            </a:stretch>
          </p:blipFill>
          <p:spPr>
            <a:xfrm>
              <a:off x="4044696" y="6041135"/>
              <a:ext cx="158496" cy="100583"/>
            </a:xfrm>
            <a:prstGeom prst="rect">
              <a:avLst/>
            </a:prstGeom>
          </p:spPr>
        </p:pic>
        <p:sp>
          <p:nvSpPr>
            <p:cNvPr id="131" name="object 131"/>
            <p:cNvSpPr/>
            <p:nvPr/>
          </p:nvSpPr>
          <p:spPr>
            <a:xfrm>
              <a:off x="3557016" y="6172199"/>
              <a:ext cx="765175" cy="173355"/>
            </a:xfrm>
            <a:custGeom>
              <a:avLst/>
              <a:gdLst/>
              <a:ahLst/>
              <a:cxnLst/>
              <a:rect l="l" t="t" r="r" b="b"/>
              <a:pathLst>
                <a:path w="765175" h="173354">
                  <a:moveTo>
                    <a:pt x="0" y="173342"/>
                  </a:moveTo>
                  <a:lnTo>
                    <a:pt x="764667" y="0"/>
                  </a:lnTo>
                </a:path>
              </a:pathLst>
            </a:custGeom>
            <a:ln w="12192">
              <a:solidFill>
                <a:srgbClr val="000000"/>
              </a:solidFill>
            </a:ln>
          </p:spPr>
          <p:txBody>
            <a:bodyPr wrap="square" lIns="0" tIns="0" rIns="0" bIns="0" rtlCol="0"/>
            <a:lstStyle/>
            <a:p>
              <a:endParaRPr/>
            </a:p>
          </p:txBody>
        </p:sp>
        <p:pic>
          <p:nvPicPr>
            <p:cNvPr id="132" name="object 132"/>
            <p:cNvPicPr/>
            <p:nvPr/>
          </p:nvPicPr>
          <p:blipFill>
            <a:blip r:embed="rId20" cstate="print"/>
            <a:stretch>
              <a:fillRect/>
            </a:stretch>
          </p:blipFill>
          <p:spPr>
            <a:xfrm>
              <a:off x="4233672" y="6147815"/>
              <a:ext cx="161544" cy="85343"/>
            </a:xfrm>
            <a:prstGeom prst="rect">
              <a:avLst/>
            </a:prstGeom>
          </p:spPr>
        </p:pic>
      </p:grpSp>
      <p:sp>
        <p:nvSpPr>
          <p:cNvPr id="133" name="object 133"/>
          <p:cNvSpPr txBox="1"/>
          <p:nvPr/>
        </p:nvSpPr>
        <p:spPr>
          <a:xfrm>
            <a:off x="3193542" y="6303365"/>
            <a:ext cx="417830" cy="208279"/>
          </a:xfrm>
          <a:prstGeom prst="rect">
            <a:avLst/>
          </a:prstGeom>
        </p:spPr>
        <p:txBody>
          <a:bodyPr vert="horz" wrap="square" lIns="0" tIns="12700" rIns="0" bIns="0" rtlCol="0">
            <a:spAutoFit/>
          </a:bodyPr>
          <a:lstStyle/>
          <a:p>
            <a:pPr marL="12700">
              <a:lnSpc>
                <a:spcPct val="100000"/>
              </a:lnSpc>
              <a:spcBef>
                <a:spcPts val="100"/>
              </a:spcBef>
            </a:pPr>
            <a:r>
              <a:rPr sz="1200" b="1" spc="-110" dirty="0">
                <a:latin typeface="Arial"/>
                <a:cs typeface="Arial"/>
              </a:rPr>
              <a:t>T</a:t>
            </a:r>
            <a:r>
              <a:rPr sz="1200" b="1" spc="-20" dirty="0">
                <a:latin typeface="Arial"/>
                <a:cs typeface="Arial"/>
              </a:rPr>
              <a:t>r</a:t>
            </a:r>
            <a:r>
              <a:rPr sz="1200" b="1" spc="-5" dirty="0">
                <a:latin typeface="Arial"/>
                <a:cs typeface="Arial"/>
              </a:rPr>
              <a:t>ack</a:t>
            </a:r>
            <a:endParaRPr sz="1200">
              <a:latin typeface="Arial"/>
              <a:cs typeface="Arial"/>
            </a:endParaRPr>
          </a:p>
        </p:txBody>
      </p:sp>
      <p:grpSp>
        <p:nvGrpSpPr>
          <p:cNvPr id="134" name="object 134"/>
          <p:cNvGrpSpPr/>
          <p:nvPr/>
        </p:nvGrpSpPr>
        <p:grpSpPr>
          <a:xfrm>
            <a:off x="1810511" y="5084064"/>
            <a:ext cx="3179445" cy="768350"/>
            <a:chOff x="1810511" y="5084064"/>
            <a:chExt cx="3179445" cy="768350"/>
          </a:xfrm>
        </p:grpSpPr>
        <p:pic>
          <p:nvPicPr>
            <p:cNvPr id="135" name="object 135"/>
            <p:cNvPicPr/>
            <p:nvPr/>
          </p:nvPicPr>
          <p:blipFill>
            <a:blip r:embed="rId21" cstate="print"/>
            <a:stretch>
              <a:fillRect/>
            </a:stretch>
          </p:blipFill>
          <p:spPr>
            <a:xfrm>
              <a:off x="1810511" y="5084064"/>
              <a:ext cx="12191" cy="704088"/>
            </a:xfrm>
            <a:prstGeom prst="rect">
              <a:avLst/>
            </a:prstGeom>
          </p:spPr>
        </p:pic>
        <p:pic>
          <p:nvPicPr>
            <p:cNvPr id="136" name="object 136"/>
            <p:cNvPicPr/>
            <p:nvPr/>
          </p:nvPicPr>
          <p:blipFill>
            <a:blip r:embed="rId22" cstate="print"/>
            <a:stretch>
              <a:fillRect/>
            </a:stretch>
          </p:blipFill>
          <p:spPr>
            <a:xfrm>
              <a:off x="3038855" y="5084064"/>
              <a:ext cx="12191" cy="768096"/>
            </a:xfrm>
            <a:prstGeom prst="rect">
              <a:avLst/>
            </a:prstGeom>
          </p:spPr>
        </p:pic>
        <p:pic>
          <p:nvPicPr>
            <p:cNvPr id="137" name="object 137"/>
            <p:cNvPicPr/>
            <p:nvPr/>
          </p:nvPicPr>
          <p:blipFill>
            <a:blip r:embed="rId23" cstate="print"/>
            <a:stretch>
              <a:fillRect/>
            </a:stretch>
          </p:blipFill>
          <p:spPr>
            <a:xfrm>
              <a:off x="3749039" y="5084064"/>
              <a:ext cx="12191" cy="704088"/>
            </a:xfrm>
            <a:prstGeom prst="rect">
              <a:avLst/>
            </a:prstGeom>
          </p:spPr>
        </p:pic>
        <p:pic>
          <p:nvPicPr>
            <p:cNvPr id="138" name="object 138"/>
            <p:cNvPicPr/>
            <p:nvPr/>
          </p:nvPicPr>
          <p:blipFill>
            <a:blip r:embed="rId24" cstate="print"/>
            <a:stretch>
              <a:fillRect/>
            </a:stretch>
          </p:blipFill>
          <p:spPr>
            <a:xfrm>
              <a:off x="4980432" y="5084064"/>
              <a:ext cx="9143" cy="768096"/>
            </a:xfrm>
            <a:prstGeom prst="rect">
              <a:avLst/>
            </a:prstGeom>
          </p:spPr>
        </p:pic>
      </p:grpSp>
      <p:sp>
        <p:nvSpPr>
          <p:cNvPr id="139" name="object 139"/>
          <p:cNvSpPr txBox="1"/>
          <p:nvPr/>
        </p:nvSpPr>
        <p:spPr>
          <a:xfrm>
            <a:off x="580745" y="3315665"/>
            <a:ext cx="3348354" cy="568960"/>
          </a:xfrm>
          <a:prstGeom prst="rect">
            <a:avLst/>
          </a:prstGeom>
        </p:spPr>
        <p:txBody>
          <a:bodyPr vert="horz" wrap="square" lIns="0" tIns="12700" rIns="0" bIns="0" rtlCol="0">
            <a:spAutoFit/>
          </a:bodyPr>
          <a:lstStyle/>
          <a:p>
            <a:pPr marL="12700">
              <a:lnSpc>
                <a:spcPts val="2135"/>
              </a:lnSpc>
              <a:spcBef>
                <a:spcPts val="100"/>
              </a:spcBef>
            </a:pPr>
            <a:r>
              <a:rPr sz="1800" b="1" dirty="0">
                <a:latin typeface="Arial"/>
                <a:cs typeface="Arial"/>
              </a:rPr>
              <a:t>Organization</a:t>
            </a:r>
            <a:r>
              <a:rPr sz="1800" b="1" spc="-70" dirty="0">
                <a:latin typeface="Arial"/>
                <a:cs typeface="Arial"/>
              </a:rPr>
              <a:t> </a:t>
            </a:r>
            <a:r>
              <a:rPr sz="1800" b="1" dirty="0">
                <a:latin typeface="Arial"/>
                <a:cs typeface="Arial"/>
              </a:rPr>
              <a:t>of</a:t>
            </a:r>
            <a:r>
              <a:rPr sz="1800" b="1" spc="-40" dirty="0">
                <a:latin typeface="Arial"/>
                <a:cs typeface="Arial"/>
              </a:rPr>
              <a:t> </a:t>
            </a:r>
            <a:r>
              <a:rPr sz="1800" b="1" dirty="0">
                <a:latin typeface="Arial"/>
                <a:cs typeface="Arial"/>
              </a:rPr>
              <a:t>Disk</a:t>
            </a:r>
            <a:r>
              <a:rPr sz="1800" b="1" spc="-75" dirty="0">
                <a:latin typeface="Arial"/>
                <a:cs typeface="Arial"/>
              </a:rPr>
              <a:t> </a:t>
            </a:r>
            <a:r>
              <a:rPr sz="1800" b="1" dirty="0">
                <a:latin typeface="Arial"/>
                <a:cs typeface="Arial"/>
              </a:rPr>
              <a:t>Hardware</a:t>
            </a:r>
            <a:endParaRPr sz="1800">
              <a:latin typeface="Arial"/>
              <a:cs typeface="Arial"/>
            </a:endParaRPr>
          </a:p>
          <a:p>
            <a:pPr marL="1177290">
              <a:lnSpc>
                <a:spcPts val="2135"/>
              </a:lnSpc>
            </a:pPr>
            <a:r>
              <a:rPr sz="1800" b="1" dirty="0">
                <a:latin typeface="Arial"/>
                <a:cs typeface="Arial"/>
              </a:rPr>
              <a:t>Moving</a:t>
            </a:r>
            <a:r>
              <a:rPr sz="1800" b="1" spc="-95" dirty="0">
                <a:latin typeface="Arial"/>
                <a:cs typeface="Arial"/>
              </a:rPr>
              <a:t> </a:t>
            </a:r>
            <a:r>
              <a:rPr sz="1800" b="1" dirty="0">
                <a:latin typeface="Arial"/>
                <a:cs typeface="Arial"/>
              </a:rPr>
              <a:t>Head</a:t>
            </a:r>
            <a:r>
              <a:rPr sz="1800" b="1" spc="-65" dirty="0">
                <a:latin typeface="Arial"/>
                <a:cs typeface="Arial"/>
              </a:rPr>
              <a:t> </a:t>
            </a:r>
            <a:r>
              <a:rPr sz="1800" b="1" dirty="0">
                <a:latin typeface="Arial"/>
                <a:cs typeface="Arial"/>
              </a:rPr>
              <a:t>Disk</a:t>
            </a:r>
            <a:endParaRPr sz="1800">
              <a:latin typeface="Arial"/>
              <a:cs typeface="Arial"/>
            </a:endParaRPr>
          </a:p>
        </p:txBody>
      </p:sp>
      <p:sp>
        <p:nvSpPr>
          <p:cNvPr id="140" name="object 140"/>
          <p:cNvSpPr txBox="1"/>
          <p:nvPr/>
        </p:nvSpPr>
        <p:spPr>
          <a:xfrm>
            <a:off x="4096258" y="3590670"/>
            <a:ext cx="178053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Fixed</a:t>
            </a:r>
            <a:r>
              <a:rPr sz="1800" b="1" spc="-90" dirty="0">
                <a:latin typeface="Arial"/>
                <a:cs typeface="Arial"/>
              </a:rPr>
              <a:t> </a:t>
            </a:r>
            <a:r>
              <a:rPr sz="1800" b="1" dirty="0">
                <a:latin typeface="Arial"/>
                <a:cs typeface="Arial"/>
              </a:rPr>
              <a:t>Head</a:t>
            </a:r>
            <a:r>
              <a:rPr sz="1800" b="1" spc="-100" dirty="0">
                <a:latin typeface="Arial"/>
                <a:cs typeface="Arial"/>
              </a:rPr>
              <a:t> </a:t>
            </a:r>
            <a:r>
              <a:rPr sz="1800" b="1" dirty="0">
                <a:latin typeface="Arial"/>
                <a:cs typeface="Arial"/>
              </a:rPr>
              <a:t>Disk</a:t>
            </a:r>
            <a:endParaRPr sz="1800">
              <a:latin typeface="Arial"/>
              <a:cs typeface="Arial"/>
            </a:endParaRPr>
          </a:p>
        </p:txBody>
      </p:sp>
      <p:sp>
        <p:nvSpPr>
          <p:cNvPr id="141" name="object 141"/>
          <p:cNvSpPr txBox="1"/>
          <p:nvPr/>
        </p:nvSpPr>
        <p:spPr>
          <a:xfrm>
            <a:off x="7561833" y="1270"/>
            <a:ext cx="1489710" cy="238125"/>
          </a:xfrm>
          <a:prstGeom prst="rect">
            <a:avLst/>
          </a:prstGeom>
        </p:spPr>
        <p:txBody>
          <a:bodyPr vert="horz" wrap="square" lIns="0" tIns="11430" rIns="0" bIns="0" rtlCol="0">
            <a:spAutoFit/>
          </a:bodyPr>
          <a:lstStyle/>
          <a:p>
            <a:pPr marL="12700">
              <a:lnSpc>
                <a:spcPct val="100000"/>
              </a:lnSpc>
              <a:spcBef>
                <a:spcPts val="90"/>
              </a:spcBef>
            </a:pPr>
            <a:r>
              <a:rPr sz="1400" b="1" i="1" spc="-10" dirty="0">
                <a:latin typeface="Arial"/>
                <a:cs typeface="Arial"/>
              </a:rPr>
              <a:t>A</a:t>
            </a:r>
            <a:r>
              <a:rPr sz="1400" b="1" i="1" spc="-15" dirty="0">
                <a:latin typeface="Arial"/>
                <a:cs typeface="Arial"/>
              </a:rPr>
              <a:t>ux</a:t>
            </a:r>
            <a:r>
              <a:rPr sz="1400" b="1" i="1" spc="-5" dirty="0">
                <a:latin typeface="Arial"/>
                <a:cs typeface="Arial"/>
              </a:rPr>
              <a:t>i</a:t>
            </a:r>
            <a:r>
              <a:rPr sz="1400" b="1" i="1" spc="-15" dirty="0">
                <a:latin typeface="Arial"/>
                <a:cs typeface="Arial"/>
              </a:rPr>
              <a:t>l</a:t>
            </a:r>
            <a:r>
              <a:rPr sz="1400" b="1" i="1" spc="-5" dirty="0">
                <a:latin typeface="Arial"/>
                <a:cs typeface="Arial"/>
              </a:rPr>
              <a:t>i</a:t>
            </a:r>
            <a:r>
              <a:rPr sz="1400" b="1" i="1" spc="-15" dirty="0">
                <a:latin typeface="Arial"/>
                <a:cs typeface="Arial"/>
              </a:rPr>
              <a:t>a</a:t>
            </a:r>
            <a:r>
              <a:rPr sz="1400" b="1" i="1" dirty="0">
                <a:latin typeface="Arial"/>
                <a:cs typeface="Arial"/>
              </a:rPr>
              <a:t>r</a:t>
            </a:r>
            <a:r>
              <a:rPr sz="1400" b="1" i="1" spc="-5" dirty="0">
                <a:latin typeface="Arial"/>
                <a:cs typeface="Arial"/>
              </a:rPr>
              <a:t>y</a:t>
            </a:r>
            <a:r>
              <a:rPr sz="1400" b="1" i="1" spc="-85" dirty="0">
                <a:latin typeface="Arial"/>
                <a:cs typeface="Arial"/>
              </a:rPr>
              <a:t> </a:t>
            </a:r>
            <a:r>
              <a:rPr sz="1400" b="1" i="1" spc="5" dirty="0">
                <a:latin typeface="Arial"/>
                <a:cs typeface="Arial"/>
              </a:rPr>
              <a:t>M</a:t>
            </a:r>
            <a:r>
              <a:rPr sz="1400" b="1" i="1" spc="-15" dirty="0">
                <a:latin typeface="Arial"/>
                <a:cs typeface="Arial"/>
              </a:rPr>
              <a:t>e</a:t>
            </a:r>
            <a:r>
              <a:rPr sz="1400" b="1" i="1" spc="-5" dirty="0">
                <a:latin typeface="Arial"/>
                <a:cs typeface="Arial"/>
              </a:rPr>
              <a:t>m</a:t>
            </a:r>
            <a:r>
              <a:rPr sz="1400" b="1" i="1" spc="-20" dirty="0">
                <a:latin typeface="Arial"/>
                <a:cs typeface="Arial"/>
              </a:rPr>
              <a:t>o</a:t>
            </a:r>
            <a:r>
              <a:rPr sz="1400" b="1" i="1" dirty="0">
                <a:latin typeface="Arial"/>
                <a:cs typeface="Arial"/>
              </a:rPr>
              <a:t>r</a:t>
            </a:r>
            <a:r>
              <a:rPr sz="1400" b="1" i="1" spc="-5" dirty="0">
                <a:latin typeface="Arial"/>
                <a:cs typeface="Arial"/>
              </a:rPr>
              <a:t>y</a:t>
            </a:r>
            <a:endParaRPr sz="1400">
              <a:latin typeface="Arial"/>
              <a:cs typeface="Arial"/>
            </a:endParaRPr>
          </a:p>
        </p:txBody>
      </p:sp>
      <p:sp>
        <p:nvSpPr>
          <p:cNvPr id="142" name="object 142"/>
          <p:cNvSpPr txBox="1"/>
          <p:nvPr/>
        </p:nvSpPr>
        <p:spPr>
          <a:xfrm>
            <a:off x="6644385" y="2685110"/>
            <a:ext cx="1042669" cy="194310"/>
          </a:xfrm>
          <a:prstGeom prst="rect">
            <a:avLst/>
          </a:prstGeom>
        </p:spPr>
        <p:txBody>
          <a:bodyPr vert="horz" wrap="square" lIns="0" tIns="13335" rIns="0" bIns="0" rtlCol="0">
            <a:spAutoFit/>
          </a:bodyPr>
          <a:lstStyle/>
          <a:p>
            <a:pPr marL="186055" indent="-173990">
              <a:lnSpc>
                <a:spcPct val="100000"/>
              </a:lnSpc>
              <a:spcBef>
                <a:spcPts val="105"/>
              </a:spcBef>
              <a:buFont typeface="Arial MT"/>
              <a:buChar char="•"/>
              <a:tabLst>
                <a:tab pos="186690" algn="l"/>
              </a:tabLst>
            </a:pPr>
            <a:r>
              <a:rPr sz="1100" b="1" spc="-60" dirty="0">
                <a:latin typeface="Arial"/>
                <a:cs typeface="Arial"/>
              </a:rPr>
              <a:t>A</a:t>
            </a:r>
            <a:r>
              <a:rPr sz="1100" b="1" spc="5" dirty="0">
                <a:latin typeface="Arial"/>
                <a:cs typeface="Arial"/>
              </a:rPr>
              <a:t>cce</a:t>
            </a:r>
            <a:r>
              <a:rPr sz="1100" b="1" spc="-20" dirty="0">
                <a:latin typeface="Arial"/>
                <a:cs typeface="Arial"/>
              </a:rPr>
              <a:t>s</a:t>
            </a:r>
            <a:r>
              <a:rPr sz="1100" b="1" dirty="0">
                <a:latin typeface="Arial"/>
                <a:cs typeface="Arial"/>
              </a:rPr>
              <a:t>s</a:t>
            </a:r>
            <a:r>
              <a:rPr sz="1100" b="1" spc="-50" dirty="0">
                <a:latin typeface="Arial"/>
                <a:cs typeface="Arial"/>
              </a:rPr>
              <a:t> </a:t>
            </a:r>
            <a:r>
              <a:rPr sz="1100" b="1" spc="15" dirty="0">
                <a:latin typeface="Arial"/>
                <a:cs typeface="Arial"/>
              </a:rPr>
              <a:t>T</a:t>
            </a:r>
            <a:r>
              <a:rPr sz="1100" b="1" spc="-20" dirty="0">
                <a:latin typeface="Arial"/>
                <a:cs typeface="Arial"/>
              </a:rPr>
              <a:t>im</a:t>
            </a:r>
            <a:r>
              <a:rPr sz="1100" b="1" dirty="0">
                <a:latin typeface="Arial"/>
                <a:cs typeface="Arial"/>
              </a:rPr>
              <a:t>e</a:t>
            </a:r>
            <a:endParaRPr sz="1100">
              <a:latin typeface="Arial"/>
              <a:cs typeface="Arial"/>
            </a:endParaRPr>
          </a:p>
        </p:txBody>
      </p:sp>
      <p:sp>
        <p:nvSpPr>
          <p:cNvPr id="143" name="object 143"/>
          <p:cNvSpPr txBox="1"/>
          <p:nvPr/>
        </p:nvSpPr>
        <p:spPr>
          <a:xfrm>
            <a:off x="7101967" y="2846070"/>
            <a:ext cx="1109345" cy="358775"/>
          </a:xfrm>
          <a:prstGeom prst="rect">
            <a:avLst/>
          </a:prstGeom>
        </p:spPr>
        <p:txBody>
          <a:bodyPr vert="horz" wrap="square" lIns="0" tIns="13335" rIns="0" bIns="0" rtlCol="0">
            <a:spAutoFit/>
          </a:bodyPr>
          <a:lstStyle/>
          <a:p>
            <a:pPr marL="186055" indent="-173990">
              <a:lnSpc>
                <a:spcPts val="1310"/>
              </a:lnSpc>
              <a:spcBef>
                <a:spcPts val="105"/>
              </a:spcBef>
              <a:buFont typeface="Arial MT"/>
              <a:buChar char="•"/>
              <a:tabLst>
                <a:tab pos="186690" algn="l"/>
              </a:tabLst>
            </a:pPr>
            <a:r>
              <a:rPr sz="1100" b="1" spc="5" dirty="0">
                <a:latin typeface="Arial"/>
                <a:cs typeface="Arial"/>
              </a:rPr>
              <a:t>S</a:t>
            </a:r>
            <a:r>
              <a:rPr sz="1100" b="1" spc="10" dirty="0">
                <a:latin typeface="Arial"/>
                <a:cs typeface="Arial"/>
              </a:rPr>
              <a:t>ee</a:t>
            </a:r>
            <a:r>
              <a:rPr sz="1100" b="1" dirty="0">
                <a:latin typeface="Arial"/>
                <a:cs typeface="Arial"/>
              </a:rPr>
              <a:t>k</a:t>
            </a:r>
            <a:r>
              <a:rPr sz="1100" b="1" spc="-85" dirty="0">
                <a:latin typeface="Arial"/>
                <a:cs typeface="Arial"/>
              </a:rPr>
              <a:t> </a:t>
            </a:r>
            <a:r>
              <a:rPr sz="1100" b="1" spc="20" dirty="0">
                <a:latin typeface="Arial"/>
                <a:cs typeface="Arial"/>
              </a:rPr>
              <a:t>T</a:t>
            </a:r>
            <a:r>
              <a:rPr sz="1100" b="1" spc="-20" dirty="0">
                <a:latin typeface="Arial"/>
                <a:cs typeface="Arial"/>
              </a:rPr>
              <a:t>i</a:t>
            </a:r>
            <a:r>
              <a:rPr sz="1100" b="1" spc="-25" dirty="0">
                <a:latin typeface="Arial"/>
                <a:cs typeface="Arial"/>
              </a:rPr>
              <a:t>m</a:t>
            </a:r>
            <a:r>
              <a:rPr sz="1100" b="1" dirty="0">
                <a:latin typeface="Arial"/>
                <a:cs typeface="Arial"/>
              </a:rPr>
              <a:t>e</a:t>
            </a:r>
            <a:endParaRPr sz="1100">
              <a:latin typeface="Arial"/>
              <a:cs typeface="Arial"/>
            </a:endParaRPr>
          </a:p>
          <a:p>
            <a:pPr marL="186055" indent="-173990">
              <a:lnSpc>
                <a:spcPts val="1310"/>
              </a:lnSpc>
              <a:buFont typeface="Arial MT"/>
              <a:buChar char="•"/>
              <a:tabLst>
                <a:tab pos="186690" algn="l"/>
              </a:tabLst>
            </a:pPr>
            <a:r>
              <a:rPr sz="1100" b="1" spc="20" dirty="0">
                <a:latin typeface="Arial"/>
                <a:cs typeface="Arial"/>
              </a:rPr>
              <a:t>T</a:t>
            </a:r>
            <a:r>
              <a:rPr sz="1100" b="1" dirty="0">
                <a:latin typeface="Arial"/>
                <a:cs typeface="Arial"/>
              </a:rPr>
              <a:t>r</a:t>
            </a:r>
            <a:r>
              <a:rPr sz="1100" b="1" spc="10" dirty="0">
                <a:latin typeface="Arial"/>
                <a:cs typeface="Arial"/>
              </a:rPr>
              <a:t>a</a:t>
            </a:r>
            <a:r>
              <a:rPr sz="1100" b="1" dirty="0">
                <a:latin typeface="Arial"/>
                <a:cs typeface="Arial"/>
              </a:rPr>
              <a:t>n</a:t>
            </a:r>
            <a:r>
              <a:rPr sz="1100" b="1" spc="-15" dirty="0">
                <a:latin typeface="Arial"/>
                <a:cs typeface="Arial"/>
              </a:rPr>
              <a:t>s</a:t>
            </a:r>
            <a:r>
              <a:rPr sz="1100" b="1" spc="-10" dirty="0">
                <a:latin typeface="Arial"/>
                <a:cs typeface="Arial"/>
              </a:rPr>
              <a:t>f</a:t>
            </a:r>
            <a:r>
              <a:rPr sz="1100" b="1" spc="10" dirty="0">
                <a:latin typeface="Arial"/>
                <a:cs typeface="Arial"/>
              </a:rPr>
              <a:t>e</a:t>
            </a:r>
            <a:r>
              <a:rPr sz="1100" b="1" dirty="0">
                <a:latin typeface="Arial"/>
                <a:cs typeface="Arial"/>
              </a:rPr>
              <a:t>r</a:t>
            </a:r>
            <a:r>
              <a:rPr sz="1100" b="1" spc="-145" dirty="0">
                <a:latin typeface="Arial"/>
                <a:cs typeface="Arial"/>
              </a:rPr>
              <a:t> </a:t>
            </a:r>
            <a:r>
              <a:rPr sz="1100" b="1" spc="20" dirty="0">
                <a:latin typeface="Arial"/>
                <a:cs typeface="Arial"/>
              </a:rPr>
              <a:t>T</a:t>
            </a:r>
            <a:r>
              <a:rPr sz="1100" b="1" spc="-20" dirty="0">
                <a:latin typeface="Arial"/>
                <a:cs typeface="Arial"/>
              </a:rPr>
              <a:t>i</a:t>
            </a:r>
            <a:r>
              <a:rPr sz="1100" b="1" spc="-25" dirty="0">
                <a:latin typeface="Arial"/>
                <a:cs typeface="Arial"/>
              </a:rPr>
              <a:t>m</a:t>
            </a:r>
            <a:r>
              <a:rPr sz="1100" b="1" dirty="0">
                <a:latin typeface="Arial"/>
                <a:cs typeface="Arial"/>
              </a:rPr>
              <a:t>e</a:t>
            </a:r>
            <a:endParaRPr sz="1100">
              <a:latin typeface="Arial"/>
              <a:cs typeface="Arial"/>
            </a:endParaRPr>
          </a:p>
        </p:txBody>
      </p:sp>
      <p:sp>
        <p:nvSpPr>
          <p:cNvPr id="144" name="object 144"/>
          <p:cNvSpPr txBox="1"/>
          <p:nvPr/>
        </p:nvSpPr>
        <p:spPr>
          <a:xfrm>
            <a:off x="6280784" y="1543557"/>
            <a:ext cx="2381250" cy="193675"/>
          </a:xfrm>
          <a:prstGeom prst="rect">
            <a:avLst/>
          </a:prstGeom>
        </p:spPr>
        <p:txBody>
          <a:bodyPr vert="horz" wrap="square" lIns="0" tIns="13335" rIns="0" bIns="0" rtlCol="0">
            <a:spAutoFit/>
          </a:bodyPr>
          <a:lstStyle/>
          <a:p>
            <a:pPr marL="12700">
              <a:lnSpc>
                <a:spcPct val="100000"/>
              </a:lnSpc>
              <a:spcBef>
                <a:spcPts val="105"/>
              </a:spcBef>
            </a:pPr>
            <a:r>
              <a:rPr sz="1100" b="1" spc="-10" dirty="0">
                <a:latin typeface="Arial"/>
                <a:cs typeface="Arial"/>
              </a:rPr>
              <a:t>C</a:t>
            </a:r>
            <a:r>
              <a:rPr sz="1100" b="1" dirty="0">
                <a:latin typeface="Arial"/>
                <a:cs typeface="Arial"/>
              </a:rPr>
              <a:t>h</a:t>
            </a:r>
            <a:r>
              <a:rPr sz="1100" b="1" spc="5" dirty="0">
                <a:latin typeface="Arial"/>
                <a:cs typeface="Arial"/>
              </a:rPr>
              <a:t>a</a:t>
            </a:r>
            <a:r>
              <a:rPr sz="1100" b="1" dirty="0">
                <a:latin typeface="Arial"/>
                <a:cs typeface="Arial"/>
              </a:rPr>
              <a:t>r</a:t>
            </a:r>
            <a:r>
              <a:rPr sz="1100" b="1" spc="10" dirty="0">
                <a:latin typeface="Arial"/>
                <a:cs typeface="Arial"/>
              </a:rPr>
              <a:t>a</a:t>
            </a:r>
            <a:r>
              <a:rPr sz="1100" b="1" spc="5" dirty="0">
                <a:latin typeface="Arial"/>
                <a:cs typeface="Arial"/>
              </a:rPr>
              <a:t>c</a:t>
            </a:r>
            <a:r>
              <a:rPr sz="1100" b="1" spc="-10" dirty="0">
                <a:latin typeface="Arial"/>
                <a:cs typeface="Arial"/>
              </a:rPr>
              <a:t>t</a:t>
            </a:r>
            <a:r>
              <a:rPr sz="1100" b="1" spc="5" dirty="0">
                <a:latin typeface="Arial"/>
                <a:cs typeface="Arial"/>
              </a:rPr>
              <a:t>e</a:t>
            </a:r>
            <a:r>
              <a:rPr sz="1100" b="1" dirty="0">
                <a:latin typeface="Arial"/>
                <a:cs typeface="Arial"/>
              </a:rPr>
              <a:t>r</a:t>
            </a:r>
            <a:r>
              <a:rPr sz="1100" b="1" spc="-20" dirty="0">
                <a:latin typeface="Arial"/>
                <a:cs typeface="Arial"/>
              </a:rPr>
              <a:t>i</a:t>
            </a:r>
            <a:r>
              <a:rPr sz="1100" b="1" spc="-15" dirty="0">
                <a:latin typeface="Arial"/>
                <a:cs typeface="Arial"/>
              </a:rPr>
              <a:t>s</a:t>
            </a:r>
            <a:r>
              <a:rPr sz="1100" b="1" spc="-10" dirty="0">
                <a:latin typeface="Arial"/>
                <a:cs typeface="Arial"/>
              </a:rPr>
              <a:t>t</a:t>
            </a:r>
            <a:r>
              <a:rPr sz="1100" b="1" spc="-20" dirty="0">
                <a:latin typeface="Arial"/>
                <a:cs typeface="Arial"/>
              </a:rPr>
              <a:t>i</a:t>
            </a:r>
            <a:r>
              <a:rPr sz="1100" b="1" spc="5" dirty="0">
                <a:latin typeface="Arial"/>
                <a:cs typeface="Arial"/>
              </a:rPr>
              <a:t>c</a:t>
            </a:r>
            <a:r>
              <a:rPr sz="1100" b="1" dirty="0">
                <a:latin typeface="Arial"/>
                <a:cs typeface="Arial"/>
              </a:rPr>
              <a:t>s</a:t>
            </a:r>
            <a:r>
              <a:rPr sz="1100" b="1" spc="-95" dirty="0">
                <a:latin typeface="Arial"/>
                <a:cs typeface="Arial"/>
              </a:rPr>
              <a:t> </a:t>
            </a:r>
            <a:r>
              <a:rPr sz="1100" b="1" spc="-5" dirty="0">
                <a:latin typeface="Arial"/>
                <a:cs typeface="Arial"/>
              </a:rPr>
              <a:t>o</a:t>
            </a:r>
            <a:r>
              <a:rPr sz="1100" b="1" dirty="0">
                <a:latin typeface="Arial"/>
                <a:cs typeface="Arial"/>
              </a:rPr>
              <a:t>f</a:t>
            </a:r>
            <a:r>
              <a:rPr sz="1100" b="1" spc="-30" dirty="0">
                <a:latin typeface="Arial"/>
                <a:cs typeface="Arial"/>
              </a:rPr>
              <a:t> </a:t>
            </a:r>
            <a:r>
              <a:rPr sz="1100" b="1" spc="-55" dirty="0">
                <a:latin typeface="Arial"/>
                <a:cs typeface="Arial"/>
              </a:rPr>
              <a:t>A</a:t>
            </a:r>
            <a:r>
              <a:rPr sz="1100" b="1" dirty="0">
                <a:latin typeface="Arial"/>
                <a:cs typeface="Arial"/>
              </a:rPr>
              <a:t>u</a:t>
            </a:r>
            <a:r>
              <a:rPr sz="1100" b="1" spc="5" dirty="0">
                <a:latin typeface="Arial"/>
                <a:cs typeface="Arial"/>
              </a:rPr>
              <a:t>x</a:t>
            </a:r>
            <a:r>
              <a:rPr sz="1100" b="1" spc="-20" dirty="0">
                <a:latin typeface="Arial"/>
                <a:cs typeface="Arial"/>
              </a:rPr>
              <a:t>ili</a:t>
            </a:r>
            <a:r>
              <a:rPr sz="1100" b="1" spc="5" dirty="0">
                <a:latin typeface="Arial"/>
                <a:cs typeface="Arial"/>
              </a:rPr>
              <a:t>a</a:t>
            </a:r>
            <a:r>
              <a:rPr sz="1100" b="1" dirty="0">
                <a:latin typeface="Arial"/>
                <a:cs typeface="Arial"/>
              </a:rPr>
              <a:t>ry</a:t>
            </a:r>
            <a:r>
              <a:rPr sz="1100" b="1" spc="-5" dirty="0">
                <a:latin typeface="Arial"/>
                <a:cs typeface="Arial"/>
              </a:rPr>
              <a:t> </a:t>
            </a:r>
            <a:r>
              <a:rPr sz="1100" b="1" spc="-35" dirty="0">
                <a:latin typeface="Arial"/>
                <a:cs typeface="Arial"/>
              </a:rPr>
              <a:t>M</a:t>
            </a:r>
            <a:r>
              <a:rPr sz="1100" b="1" spc="5" dirty="0">
                <a:latin typeface="Arial"/>
                <a:cs typeface="Arial"/>
              </a:rPr>
              <a:t>e</a:t>
            </a:r>
            <a:r>
              <a:rPr sz="1100" b="1" spc="-25" dirty="0">
                <a:latin typeface="Arial"/>
                <a:cs typeface="Arial"/>
              </a:rPr>
              <a:t>m</a:t>
            </a:r>
            <a:r>
              <a:rPr sz="1100" b="1" dirty="0">
                <a:latin typeface="Arial"/>
                <a:cs typeface="Arial"/>
              </a:rPr>
              <a:t>ory</a:t>
            </a:r>
            <a:endParaRPr sz="1100">
              <a:latin typeface="Arial"/>
              <a:cs typeface="Arial"/>
            </a:endParaRPr>
          </a:p>
        </p:txBody>
      </p:sp>
      <p:sp>
        <p:nvSpPr>
          <p:cNvPr id="145" name="object 145"/>
          <p:cNvSpPr txBox="1"/>
          <p:nvPr/>
        </p:nvSpPr>
        <p:spPr>
          <a:xfrm>
            <a:off x="6738366" y="1703577"/>
            <a:ext cx="1134110" cy="852805"/>
          </a:xfrm>
          <a:prstGeom prst="rect">
            <a:avLst/>
          </a:prstGeom>
        </p:spPr>
        <p:txBody>
          <a:bodyPr vert="horz" wrap="square" lIns="0" tIns="13335" rIns="0" bIns="0" rtlCol="0">
            <a:spAutoFit/>
          </a:bodyPr>
          <a:lstStyle/>
          <a:p>
            <a:pPr marL="241300" indent="-228600">
              <a:lnSpc>
                <a:spcPts val="1310"/>
              </a:lnSpc>
              <a:spcBef>
                <a:spcPts val="105"/>
              </a:spcBef>
              <a:buAutoNum type="arabicPeriod"/>
              <a:tabLst>
                <a:tab pos="241300" algn="l"/>
              </a:tabLst>
            </a:pPr>
            <a:r>
              <a:rPr sz="1100" b="1" spc="-55" dirty="0">
                <a:latin typeface="Arial"/>
                <a:cs typeface="Arial"/>
              </a:rPr>
              <a:t>A</a:t>
            </a:r>
            <a:r>
              <a:rPr sz="1100" b="1" spc="5" dirty="0">
                <a:latin typeface="Arial"/>
                <a:cs typeface="Arial"/>
              </a:rPr>
              <a:t>cce</a:t>
            </a:r>
            <a:r>
              <a:rPr sz="1100" b="1" spc="-15" dirty="0">
                <a:latin typeface="Arial"/>
                <a:cs typeface="Arial"/>
              </a:rPr>
              <a:t>s</a:t>
            </a:r>
            <a:r>
              <a:rPr sz="1100" b="1" dirty="0">
                <a:latin typeface="Arial"/>
                <a:cs typeface="Arial"/>
              </a:rPr>
              <a:t>s</a:t>
            </a:r>
            <a:r>
              <a:rPr sz="1100" b="1" spc="-50" dirty="0">
                <a:latin typeface="Arial"/>
                <a:cs typeface="Arial"/>
              </a:rPr>
              <a:t> </a:t>
            </a:r>
            <a:r>
              <a:rPr sz="1100" b="1" spc="-35" dirty="0">
                <a:latin typeface="Arial"/>
                <a:cs typeface="Arial"/>
              </a:rPr>
              <a:t>M</a:t>
            </a:r>
            <a:r>
              <a:rPr sz="1100" b="1" dirty="0">
                <a:latin typeface="Arial"/>
                <a:cs typeface="Arial"/>
              </a:rPr>
              <a:t>o</a:t>
            </a:r>
            <a:r>
              <a:rPr sz="1100" b="1" spc="-10" dirty="0">
                <a:latin typeface="Arial"/>
                <a:cs typeface="Arial"/>
              </a:rPr>
              <a:t>d</a:t>
            </a:r>
            <a:r>
              <a:rPr sz="1100" b="1" dirty="0">
                <a:latin typeface="Arial"/>
                <a:cs typeface="Arial"/>
              </a:rPr>
              <a:t>e</a:t>
            </a:r>
            <a:endParaRPr sz="1100" dirty="0">
              <a:latin typeface="Arial"/>
              <a:cs typeface="Arial"/>
            </a:endParaRPr>
          </a:p>
          <a:p>
            <a:pPr marL="241300" indent="-228600">
              <a:lnSpc>
                <a:spcPts val="1295"/>
              </a:lnSpc>
              <a:buAutoNum type="arabicPeriod"/>
              <a:tabLst>
                <a:tab pos="241300" algn="l"/>
              </a:tabLst>
            </a:pPr>
            <a:r>
              <a:rPr sz="1100" b="1" spc="-10" dirty="0">
                <a:latin typeface="Arial"/>
                <a:cs typeface="Arial"/>
              </a:rPr>
              <a:t>Access</a:t>
            </a:r>
            <a:r>
              <a:rPr sz="1100" b="1" spc="-60" dirty="0">
                <a:latin typeface="Arial"/>
                <a:cs typeface="Arial"/>
              </a:rPr>
              <a:t> </a:t>
            </a:r>
            <a:r>
              <a:rPr sz="1100" b="1" spc="-5" dirty="0">
                <a:latin typeface="Arial"/>
                <a:cs typeface="Arial"/>
              </a:rPr>
              <a:t>Time</a:t>
            </a:r>
            <a:endParaRPr sz="1100" dirty="0">
              <a:latin typeface="Arial"/>
              <a:cs typeface="Arial"/>
            </a:endParaRPr>
          </a:p>
          <a:p>
            <a:pPr marL="241300" indent="-228600">
              <a:lnSpc>
                <a:spcPts val="1295"/>
              </a:lnSpc>
              <a:buAutoNum type="arabicPeriod"/>
              <a:tabLst>
                <a:tab pos="241300" algn="l"/>
              </a:tabLst>
            </a:pPr>
            <a:r>
              <a:rPr sz="1100" b="1" spc="20" dirty="0">
                <a:latin typeface="Arial"/>
                <a:cs typeface="Arial"/>
              </a:rPr>
              <a:t>T</a:t>
            </a:r>
            <a:r>
              <a:rPr sz="1100" b="1" dirty="0">
                <a:latin typeface="Arial"/>
                <a:cs typeface="Arial"/>
              </a:rPr>
              <a:t>r</a:t>
            </a:r>
            <a:r>
              <a:rPr sz="1100" b="1" spc="10" dirty="0">
                <a:latin typeface="Arial"/>
                <a:cs typeface="Arial"/>
              </a:rPr>
              <a:t>a</a:t>
            </a:r>
            <a:r>
              <a:rPr sz="1100" b="1" dirty="0">
                <a:latin typeface="Arial"/>
                <a:cs typeface="Arial"/>
              </a:rPr>
              <a:t>n</a:t>
            </a:r>
            <a:r>
              <a:rPr sz="1100" b="1" spc="-20" dirty="0">
                <a:latin typeface="Arial"/>
                <a:cs typeface="Arial"/>
              </a:rPr>
              <a:t>s</a:t>
            </a:r>
            <a:r>
              <a:rPr sz="1100" b="1" spc="-10" dirty="0">
                <a:latin typeface="Arial"/>
                <a:cs typeface="Arial"/>
              </a:rPr>
              <a:t>f</a:t>
            </a:r>
            <a:r>
              <a:rPr sz="1100" b="1" spc="5" dirty="0">
                <a:latin typeface="Arial"/>
                <a:cs typeface="Arial"/>
              </a:rPr>
              <a:t>e</a:t>
            </a:r>
            <a:r>
              <a:rPr sz="1100" b="1" dirty="0">
                <a:latin typeface="Arial"/>
                <a:cs typeface="Arial"/>
              </a:rPr>
              <a:t>r</a:t>
            </a:r>
            <a:r>
              <a:rPr sz="1100" b="1" spc="-110" dirty="0">
                <a:latin typeface="Arial"/>
                <a:cs typeface="Arial"/>
              </a:rPr>
              <a:t> </a:t>
            </a:r>
            <a:r>
              <a:rPr sz="1100" b="1" dirty="0">
                <a:latin typeface="Arial"/>
                <a:cs typeface="Arial"/>
              </a:rPr>
              <a:t>r</a:t>
            </a:r>
            <a:r>
              <a:rPr sz="1100" b="1" spc="10" dirty="0">
                <a:latin typeface="Arial"/>
                <a:cs typeface="Arial"/>
              </a:rPr>
              <a:t>a</a:t>
            </a:r>
            <a:r>
              <a:rPr sz="1100" b="1" spc="-10" dirty="0">
                <a:latin typeface="Arial"/>
                <a:cs typeface="Arial"/>
              </a:rPr>
              <a:t>t</a:t>
            </a:r>
            <a:r>
              <a:rPr sz="1100" b="1" dirty="0">
                <a:latin typeface="Arial"/>
                <a:cs typeface="Arial"/>
              </a:rPr>
              <a:t>e</a:t>
            </a:r>
            <a:endParaRPr sz="1100" dirty="0">
              <a:latin typeface="Arial"/>
              <a:cs typeface="Arial"/>
            </a:endParaRPr>
          </a:p>
          <a:p>
            <a:pPr marL="241300" indent="-228600">
              <a:lnSpc>
                <a:spcPts val="1295"/>
              </a:lnSpc>
              <a:buAutoNum type="arabicPeriod"/>
              <a:tabLst>
                <a:tab pos="241300" algn="l"/>
              </a:tabLst>
            </a:pPr>
            <a:r>
              <a:rPr sz="1100" b="1" spc="-5" dirty="0">
                <a:latin typeface="Arial"/>
                <a:cs typeface="Arial"/>
              </a:rPr>
              <a:t>Capacity</a:t>
            </a:r>
            <a:endParaRPr sz="1100" dirty="0">
              <a:latin typeface="Arial"/>
              <a:cs typeface="Arial"/>
            </a:endParaRPr>
          </a:p>
          <a:p>
            <a:pPr marL="241300" indent="-228600">
              <a:lnSpc>
                <a:spcPts val="1310"/>
              </a:lnSpc>
              <a:buAutoNum type="arabicPeriod"/>
              <a:tabLst>
                <a:tab pos="241300" algn="l"/>
              </a:tabLst>
            </a:pPr>
            <a:r>
              <a:rPr sz="1100" b="1" spc="-10" dirty="0">
                <a:latin typeface="Arial"/>
                <a:cs typeface="Arial"/>
              </a:rPr>
              <a:t>Cost</a:t>
            </a:r>
            <a:endParaRPr sz="11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088" y="0"/>
            <a:ext cx="1816100" cy="238125"/>
          </a:xfrm>
          <a:prstGeom prst="rect">
            <a:avLst/>
          </a:prstGeom>
        </p:spPr>
        <p:txBody>
          <a:bodyPr vert="horz" wrap="square" lIns="0" tIns="11430" rIns="0" bIns="0" rtlCol="0">
            <a:spAutoFit/>
          </a:bodyPr>
          <a:lstStyle/>
          <a:p>
            <a:pPr marL="12700">
              <a:lnSpc>
                <a:spcPct val="100000"/>
              </a:lnSpc>
              <a:spcBef>
                <a:spcPts val="90"/>
              </a:spcBef>
            </a:pPr>
            <a:r>
              <a:rPr sz="1400" b="1" i="1" spc="5" dirty="0">
                <a:latin typeface="Arial"/>
                <a:cs typeface="Arial"/>
              </a:rPr>
              <a:t>M</a:t>
            </a:r>
            <a:r>
              <a:rPr sz="1400" b="1" i="1" spc="-5" dirty="0">
                <a:latin typeface="Arial"/>
                <a:cs typeface="Arial"/>
              </a:rPr>
              <a:t>em</a:t>
            </a:r>
            <a:r>
              <a:rPr sz="1400" b="1" i="1" spc="-15" dirty="0">
                <a:latin typeface="Arial"/>
                <a:cs typeface="Arial"/>
              </a:rPr>
              <a:t>o</a:t>
            </a:r>
            <a:r>
              <a:rPr sz="1400" b="1" i="1" dirty="0">
                <a:latin typeface="Arial"/>
                <a:cs typeface="Arial"/>
              </a:rPr>
              <a:t>r</a:t>
            </a:r>
            <a:r>
              <a:rPr sz="1400" b="1" i="1" spc="-5" dirty="0">
                <a:latin typeface="Arial"/>
                <a:cs typeface="Arial"/>
              </a:rPr>
              <a:t>y</a:t>
            </a:r>
            <a:r>
              <a:rPr sz="1400" b="1" i="1" spc="-114" dirty="0">
                <a:latin typeface="Arial"/>
                <a:cs typeface="Arial"/>
              </a:rPr>
              <a:t> </a:t>
            </a:r>
            <a:r>
              <a:rPr sz="1400" b="1" i="1" spc="-10" dirty="0">
                <a:latin typeface="Arial"/>
                <a:cs typeface="Arial"/>
              </a:rPr>
              <a:t>O</a:t>
            </a:r>
            <a:r>
              <a:rPr sz="1400" b="1" i="1" dirty="0">
                <a:latin typeface="Arial"/>
                <a:cs typeface="Arial"/>
              </a:rPr>
              <a:t>r</a:t>
            </a:r>
            <a:r>
              <a:rPr sz="1400" b="1" i="1" spc="-20" dirty="0">
                <a:latin typeface="Arial"/>
                <a:cs typeface="Arial"/>
              </a:rPr>
              <a:t>g</a:t>
            </a:r>
            <a:r>
              <a:rPr sz="1400" b="1" i="1" spc="-15" dirty="0">
                <a:latin typeface="Arial"/>
                <a:cs typeface="Arial"/>
              </a:rPr>
              <a:t>a</a:t>
            </a:r>
            <a:r>
              <a:rPr sz="1400" b="1" i="1" spc="-20" dirty="0">
                <a:latin typeface="Arial"/>
                <a:cs typeface="Arial"/>
              </a:rPr>
              <a:t>n</a:t>
            </a:r>
            <a:r>
              <a:rPr sz="1400" b="1" i="1" spc="-5" dirty="0">
                <a:latin typeface="Arial"/>
                <a:cs typeface="Arial"/>
              </a:rPr>
              <a:t>iz</a:t>
            </a:r>
            <a:r>
              <a:rPr sz="1400" b="1" i="1" spc="-15" dirty="0">
                <a:latin typeface="Arial"/>
                <a:cs typeface="Arial"/>
              </a:rPr>
              <a:t>at</a:t>
            </a:r>
            <a:r>
              <a:rPr sz="1400" b="1" i="1" spc="-5" dirty="0">
                <a:latin typeface="Arial"/>
                <a:cs typeface="Arial"/>
              </a:rPr>
              <a:t>i</a:t>
            </a:r>
            <a:r>
              <a:rPr sz="1400" b="1" i="1" spc="-20" dirty="0">
                <a:latin typeface="Arial"/>
                <a:cs typeface="Arial"/>
              </a:rPr>
              <a:t>o</a:t>
            </a:r>
            <a:r>
              <a:rPr sz="1400" b="1" i="1" spc="-5" dirty="0">
                <a:latin typeface="Arial"/>
                <a:cs typeface="Arial"/>
              </a:rPr>
              <a:t>n</a:t>
            </a:r>
            <a:endParaRPr sz="1400">
              <a:latin typeface="Arial"/>
              <a:cs typeface="Arial"/>
            </a:endParaRPr>
          </a:p>
        </p:txBody>
      </p:sp>
      <p:sp>
        <p:nvSpPr>
          <p:cNvPr id="5" name="object 5"/>
          <p:cNvSpPr/>
          <p:nvPr/>
        </p:nvSpPr>
        <p:spPr>
          <a:xfrm>
            <a:off x="132333" y="298639"/>
            <a:ext cx="8915400" cy="6297295"/>
          </a:xfrm>
          <a:custGeom>
            <a:avLst/>
            <a:gdLst/>
            <a:ahLst/>
            <a:cxnLst/>
            <a:rect l="l" t="t" r="r" b="b"/>
            <a:pathLst>
              <a:path w="8915400" h="6297295">
                <a:moveTo>
                  <a:pt x="0" y="6297168"/>
                </a:moveTo>
                <a:lnTo>
                  <a:pt x="8915400" y="6297168"/>
                </a:lnTo>
                <a:lnTo>
                  <a:pt x="8915400" y="0"/>
                </a:lnTo>
                <a:lnTo>
                  <a:pt x="0" y="0"/>
                </a:lnTo>
                <a:lnTo>
                  <a:pt x="0" y="6297168"/>
                </a:lnTo>
                <a:close/>
              </a:path>
            </a:pathLst>
          </a:custGeom>
          <a:ln w="6096">
            <a:solidFill>
              <a:srgbClr val="000000"/>
            </a:solidFill>
          </a:ln>
        </p:spPr>
        <p:txBody>
          <a:bodyPr wrap="square" lIns="0" tIns="0" rIns="0" bIns="0" rtlCol="0"/>
          <a:lstStyle/>
          <a:p>
            <a:endParaRPr/>
          </a:p>
        </p:txBody>
      </p:sp>
      <p:sp>
        <p:nvSpPr>
          <p:cNvPr id="6" name="object 6"/>
          <p:cNvSpPr txBox="1"/>
          <p:nvPr/>
        </p:nvSpPr>
        <p:spPr>
          <a:xfrm>
            <a:off x="2769489" y="0"/>
            <a:ext cx="3618865" cy="694690"/>
          </a:xfrm>
          <a:prstGeom prst="rect">
            <a:avLst/>
          </a:prstGeom>
        </p:spPr>
        <p:txBody>
          <a:bodyPr vert="horz" wrap="square" lIns="0" tIns="45085" rIns="0" bIns="0" rtlCol="0">
            <a:spAutoFit/>
          </a:bodyPr>
          <a:lstStyle/>
          <a:p>
            <a:pPr marR="288290" algn="ctr">
              <a:lnSpc>
                <a:spcPct val="100000"/>
              </a:lnSpc>
              <a:spcBef>
                <a:spcPts val="355"/>
              </a:spcBef>
            </a:pPr>
            <a:r>
              <a:rPr sz="1400" b="1" u="sng" spc="-5" dirty="0">
                <a:latin typeface="Arial"/>
                <a:cs typeface="Arial"/>
              </a:rPr>
              <a:t>7</a:t>
            </a:r>
            <a:endParaRPr sz="1400" u="sng" dirty="0">
              <a:latin typeface="Arial"/>
              <a:cs typeface="Arial"/>
            </a:endParaRPr>
          </a:p>
          <a:p>
            <a:pPr marL="12700">
              <a:lnSpc>
                <a:spcPct val="100000"/>
              </a:lnSpc>
              <a:spcBef>
                <a:spcPts val="450"/>
              </a:spcBef>
              <a:tabLst>
                <a:tab pos="2247265" algn="l"/>
              </a:tabLst>
            </a:pPr>
            <a:r>
              <a:rPr sz="2400" b="1" u="sng" spc="-30" dirty="0">
                <a:latin typeface="Arial"/>
                <a:cs typeface="Arial"/>
              </a:rPr>
              <a:t>ASSOCIATIVE	</a:t>
            </a:r>
            <a:r>
              <a:rPr sz="2400" b="1" u="sng" spc="-25" dirty="0">
                <a:latin typeface="Arial"/>
                <a:cs typeface="Arial"/>
              </a:rPr>
              <a:t>MEMORY</a:t>
            </a:r>
            <a:endParaRPr sz="2400" u="sng" dirty="0">
              <a:latin typeface="Arial"/>
              <a:cs typeface="Arial"/>
            </a:endParaRPr>
          </a:p>
        </p:txBody>
      </p:sp>
      <p:sp>
        <p:nvSpPr>
          <p:cNvPr id="7" name="object 7"/>
          <p:cNvSpPr txBox="1"/>
          <p:nvPr/>
        </p:nvSpPr>
        <p:spPr>
          <a:xfrm>
            <a:off x="753872" y="852932"/>
            <a:ext cx="6915150" cy="574040"/>
          </a:xfrm>
          <a:prstGeom prst="rect">
            <a:avLst/>
          </a:prstGeom>
        </p:spPr>
        <p:txBody>
          <a:bodyPr vert="horz" wrap="square" lIns="0" tIns="12700" rIns="0" bIns="0" rtlCol="0">
            <a:spAutoFit/>
          </a:bodyPr>
          <a:lstStyle/>
          <a:p>
            <a:pPr marL="143510" indent="-131445">
              <a:lnSpc>
                <a:spcPct val="100000"/>
              </a:lnSpc>
              <a:spcBef>
                <a:spcPts val="100"/>
              </a:spcBef>
              <a:buFont typeface="Arial MT"/>
              <a:buChar char="-"/>
              <a:tabLst>
                <a:tab pos="144145" algn="l"/>
              </a:tabLst>
            </a:pPr>
            <a:r>
              <a:rPr sz="1800" b="1" spc="-5" dirty="0">
                <a:latin typeface="Arial"/>
                <a:cs typeface="Arial"/>
              </a:rPr>
              <a:t>Accessed</a:t>
            </a:r>
            <a:r>
              <a:rPr sz="1800" b="1" spc="-20" dirty="0">
                <a:latin typeface="Arial"/>
                <a:cs typeface="Arial"/>
              </a:rPr>
              <a:t> </a:t>
            </a:r>
            <a:r>
              <a:rPr sz="1800" b="1" spc="-5" dirty="0">
                <a:latin typeface="Arial"/>
                <a:cs typeface="Arial"/>
              </a:rPr>
              <a:t>by</a:t>
            </a:r>
            <a:r>
              <a:rPr sz="1800" b="1" spc="-10" dirty="0">
                <a:latin typeface="Arial"/>
                <a:cs typeface="Arial"/>
              </a:rPr>
              <a:t> </a:t>
            </a:r>
            <a:r>
              <a:rPr sz="1800" b="1" spc="-5" dirty="0">
                <a:latin typeface="Arial"/>
                <a:cs typeface="Arial"/>
              </a:rPr>
              <a:t>the </a:t>
            </a:r>
            <a:r>
              <a:rPr sz="1800" b="1" dirty="0">
                <a:latin typeface="Arial"/>
                <a:cs typeface="Arial"/>
              </a:rPr>
              <a:t>content</a:t>
            </a:r>
            <a:r>
              <a:rPr sz="1800" b="1" spc="-75" dirty="0">
                <a:latin typeface="Arial"/>
                <a:cs typeface="Arial"/>
              </a:rPr>
              <a:t> </a:t>
            </a:r>
            <a:r>
              <a:rPr sz="1800" b="1" dirty="0">
                <a:latin typeface="Arial"/>
                <a:cs typeface="Arial"/>
              </a:rPr>
              <a:t>of</a:t>
            </a:r>
            <a:r>
              <a:rPr sz="1800" b="1" spc="10" dirty="0">
                <a:latin typeface="Arial"/>
                <a:cs typeface="Arial"/>
              </a:rPr>
              <a:t> </a:t>
            </a:r>
            <a:r>
              <a:rPr sz="1800" b="1" spc="-5" dirty="0">
                <a:latin typeface="Arial"/>
                <a:cs typeface="Arial"/>
              </a:rPr>
              <a:t>the </a:t>
            </a:r>
            <a:r>
              <a:rPr sz="1800" b="1" dirty="0">
                <a:latin typeface="Arial"/>
                <a:cs typeface="Arial"/>
              </a:rPr>
              <a:t>data</a:t>
            </a:r>
            <a:r>
              <a:rPr sz="1800" b="1" spc="-30" dirty="0">
                <a:latin typeface="Arial"/>
                <a:cs typeface="Arial"/>
              </a:rPr>
              <a:t> </a:t>
            </a:r>
            <a:r>
              <a:rPr sz="1800" b="1" dirty="0">
                <a:latin typeface="Arial"/>
                <a:cs typeface="Arial"/>
              </a:rPr>
              <a:t>rather</a:t>
            </a:r>
            <a:r>
              <a:rPr sz="1800" b="1" spc="-15" dirty="0">
                <a:latin typeface="Arial"/>
                <a:cs typeface="Arial"/>
              </a:rPr>
              <a:t> </a:t>
            </a:r>
            <a:r>
              <a:rPr sz="1800" b="1" dirty="0">
                <a:latin typeface="Arial"/>
                <a:cs typeface="Arial"/>
              </a:rPr>
              <a:t>than</a:t>
            </a:r>
            <a:r>
              <a:rPr sz="1800" b="1" spc="-15" dirty="0">
                <a:latin typeface="Arial"/>
                <a:cs typeface="Arial"/>
              </a:rPr>
              <a:t> </a:t>
            </a:r>
            <a:r>
              <a:rPr sz="1800" b="1" spc="-5" dirty="0">
                <a:latin typeface="Arial"/>
                <a:cs typeface="Arial"/>
              </a:rPr>
              <a:t>by </a:t>
            </a:r>
            <a:r>
              <a:rPr sz="1800" b="1" dirty="0">
                <a:latin typeface="Arial"/>
                <a:cs typeface="Arial"/>
              </a:rPr>
              <a:t>an</a:t>
            </a:r>
            <a:r>
              <a:rPr sz="1800" b="1" spc="-15" dirty="0">
                <a:latin typeface="Arial"/>
                <a:cs typeface="Arial"/>
              </a:rPr>
              <a:t> </a:t>
            </a:r>
            <a:r>
              <a:rPr sz="1800" b="1" dirty="0">
                <a:latin typeface="Arial"/>
                <a:cs typeface="Arial"/>
              </a:rPr>
              <a:t>address</a:t>
            </a:r>
            <a:endParaRPr sz="1800">
              <a:latin typeface="Arial"/>
              <a:cs typeface="Arial"/>
            </a:endParaRPr>
          </a:p>
          <a:p>
            <a:pPr marL="143510" indent="-131445">
              <a:lnSpc>
                <a:spcPct val="100000"/>
              </a:lnSpc>
              <a:buFont typeface="Arial MT"/>
              <a:buChar char="-"/>
              <a:tabLst>
                <a:tab pos="144145" algn="l"/>
              </a:tabLst>
            </a:pPr>
            <a:r>
              <a:rPr sz="1800" b="1" spc="-55" dirty="0">
                <a:latin typeface="Arial"/>
                <a:cs typeface="Arial"/>
              </a:rPr>
              <a:t>A</a:t>
            </a:r>
            <a:r>
              <a:rPr sz="1800" b="1" spc="-20" dirty="0">
                <a:latin typeface="Arial"/>
                <a:cs typeface="Arial"/>
              </a:rPr>
              <a:t>ls</a:t>
            </a:r>
            <a:r>
              <a:rPr sz="1800" b="1" dirty="0">
                <a:latin typeface="Arial"/>
                <a:cs typeface="Arial"/>
              </a:rPr>
              <a:t>o</a:t>
            </a:r>
            <a:r>
              <a:rPr sz="1800" b="1" spc="75" dirty="0">
                <a:latin typeface="Arial"/>
                <a:cs typeface="Arial"/>
              </a:rPr>
              <a:t> </a:t>
            </a:r>
            <a:r>
              <a:rPr sz="1800" b="1" dirty="0">
                <a:latin typeface="Arial"/>
                <a:cs typeface="Arial"/>
              </a:rPr>
              <a:t>cal</a:t>
            </a:r>
            <a:r>
              <a:rPr sz="1800" b="1" spc="5" dirty="0">
                <a:latin typeface="Arial"/>
                <a:cs typeface="Arial"/>
              </a:rPr>
              <a:t>l</a:t>
            </a:r>
            <a:r>
              <a:rPr sz="1800" b="1" dirty="0">
                <a:latin typeface="Arial"/>
                <a:cs typeface="Arial"/>
              </a:rPr>
              <a:t>ed</a:t>
            </a:r>
            <a:r>
              <a:rPr sz="1800" b="1" spc="-55" dirty="0">
                <a:latin typeface="Arial"/>
                <a:cs typeface="Arial"/>
              </a:rPr>
              <a:t> </a:t>
            </a:r>
            <a:r>
              <a:rPr sz="1800" b="1" dirty="0">
                <a:latin typeface="Arial"/>
                <a:cs typeface="Arial"/>
              </a:rPr>
              <a:t>Content</a:t>
            </a:r>
            <a:r>
              <a:rPr sz="1800" b="1" spc="-155" dirty="0">
                <a:latin typeface="Arial"/>
                <a:cs typeface="Arial"/>
              </a:rPr>
              <a:t> </a:t>
            </a:r>
            <a:r>
              <a:rPr sz="1800" b="1" spc="-35" dirty="0">
                <a:latin typeface="Arial"/>
                <a:cs typeface="Arial"/>
              </a:rPr>
              <a:t>A</a:t>
            </a:r>
            <a:r>
              <a:rPr sz="1800" b="1" dirty="0">
                <a:latin typeface="Arial"/>
                <a:cs typeface="Arial"/>
              </a:rPr>
              <a:t>d</a:t>
            </a:r>
            <a:r>
              <a:rPr sz="1800" b="1" spc="5" dirty="0">
                <a:latin typeface="Arial"/>
                <a:cs typeface="Arial"/>
              </a:rPr>
              <a:t>d</a:t>
            </a:r>
            <a:r>
              <a:rPr sz="1800" b="1" spc="-5" dirty="0">
                <a:latin typeface="Arial"/>
                <a:cs typeface="Arial"/>
              </a:rPr>
              <a:t>re</a:t>
            </a:r>
            <a:r>
              <a:rPr sz="1800" b="1" dirty="0">
                <a:latin typeface="Arial"/>
                <a:cs typeface="Arial"/>
              </a:rPr>
              <a:t>ssa</a:t>
            </a:r>
            <a:r>
              <a:rPr sz="1800" b="1" spc="-20" dirty="0">
                <a:latin typeface="Arial"/>
                <a:cs typeface="Arial"/>
              </a:rPr>
              <a:t>bl</a:t>
            </a:r>
            <a:r>
              <a:rPr sz="1800" b="1" spc="-5" dirty="0">
                <a:latin typeface="Arial"/>
                <a:cs typeface="Arial"/>
              </a:rPr>
              <a:t>e </a:t>
            </a:r>
            <a:r>
              <a:rPr sz="1800" b="1" spc="10" dirty="0">
                <a:latin typeface="Arial"/>
                <a:cs typeface="Arial"/>
              </a:rPr>
              <a:t>M</a:t>
            </a:r>
            <a:r>
              <a:rPr sz="1800" b="1" dirty="0">
                <a:latin typeface="Arial"/>
                <a:cs typeface="Arial"/>
              </a:rPr>
              <a:t>em</a:t>
            </a:r>
            <a:r>
              <a:rPr sz="1800" b="1" spc="5" dirty="0">
                <a:latin typeface="Arial"/>
                <a:cs typeface="Arial"/>
              </a:rPr>
              <a:t>o</a:t>
            </a:r>
            <a:r>
              <a:rPr sz="1800" b="1" spc="-5" dirty="0">
                <a:latin typeface="Arial"/>
                <a:cs typeface="Arial"/>
              </a:rPr>
              <a:t>ry</a:t>
            </a:r>
            <a:r>
              <a:rPr sz="1800" b="1" spc="-65" dirty="0">
                <a:latin typeface="Arial"/>
                <a:cs typeface="Arial"/>
              </a:rPr>
              <a:t> </a:t>
            </a:r>
            <a:r>
              <a:rPr sz="1800" b="1" spc="-25" dirty="0">
                <a:latin typeface="Arial"/>
                <a:cs typeface="Arial"/>
              </a:rPr>
              <a:t>(</a:t>
            </a:r>
            <a:r>
              <a:rPr sz="1800" b="1" spc="-35" dirty="0">
                <a:latin typeface="Arial"/>
                <a:cs typeface="Arial"/>
              </a:rPr>
              <a:t>C</a:t>
            </a:r>
            <a:r>
              <a:rPr sz="1800" b="1" spc="-60" dirty="0">
                <a:latin typeface="Arial"/>
                <a:cs typeface="Arial"/>
              </a:rPr>
              <a:t>A</a:t>
            </a:r>
            <a:r>
              <a:rPr sz="1800" b="1" spc="-15" dirty="0">
                <a:latin typeface="Arial"/>
                <a:cs typeface="Arial"/>
              </a:rPr>
              <a:t>M</a:t>
            </a:r>
            <a:r>
              <a:rPr sz="1800" b="1" dirty="0">
                <a:latin typeface="Arial"/>
                <a:cs typeface="Arial"/>
              </a:rPr>
              <a:t>)</a:t>
            </a:r>
            <a:endParaRPr sz="1800">
              <a:latin typeface="Arial"/>
              <a:cs typeface="Arial"/>
            </a:endParaRPr>
          </a:p>
        </p:txBody>
      </p:sp>
      <p:sp>
        <p:nvSpPr>
          <p:cNvPr id="8" name="object 8"/>
          <p:cNvSpPr txBox="1"/>
          <p:nvPr/>
        </p:nvSpPr>
        <p:spPr>
          <a:xfrm>
            <a:off x="345744" y="1588134"/>
            <a:ext cx="25203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Hard</a:t>
            </a:r>
            <a:r>
              <a:rPr sz="1800" b="1" spc="35" dirty="0">
                <a:latin typeface="Arial"/>
                <a:cs typeface="Arial"/>
              </a:rPr>
              <a:t>w</a:t>
            </a:r>
            <a:r>
              <a:rPr sz="1800" b="1" dirty="0">
                <a:latin typeface="Arial"/>
                <a:cs typeface="Arial"/>
              </a:rPr>
              <a:t>a</a:t>
            </a:r>
            <a:r>
              <a:rPr sz="1800" b="1" spc="-5" dirty="0">
                <a:latin typeface="Arial"/>
                <a:cs typeface="Arial"/>
              </a:rPr>
              <a:t>re</a:t>
            </a:r>
            <a:r>
              <a:rPr sz="1800" b="1" spc="-110" dirty="0">
                <a:latin typeface="Arial"/>
                <a:cs typeface="Arial"/>
              </a:rPr>
              <a:t> </a:t>
            </a:r>
            <a:r>
              <a:rPr sz="1800" b="1" spc="-10" dirty="0">
                <a:latin typeface="Arial"/>
                <a:cs typeface="Arial"/>
              </a:rPr>
              <a:t>O</a:t>
            </a:r>
            <a:r>
              <a:rPr sz="1800" b="1" spc="-5" dirty="0">
                <a:latin typeface="Arial"/>
                <a:cs typeface="Arial"/>
              </a:rPr>
              <a:t>rg</a:t>
            </a:r>
            <a:r>
              <a:rPr sz="1800" b="1" dirty="0">
                <a:latin typeface="Arial"/>
                <a:cs typeface="Arial"/>
              </a:rPr>
              <a:t>an</a:t>
            </a:r>
            <a:r>
              <a:rPr sz="1800" b="1" spc="5" dirty="0">
                <a:latin typeface="Arial"/>
                <a:cs typeface="Arial"/>
              </a:rPr>
              <a:t>i</a:t>
            </a:r>
            <a:r>
              <a:rPr sz="1800" b="1" spc="10" dirty="0">
                <a:latin typeface="Arial"/>
                <a:cs typeface="Arial"/>
              </a:rPr>
              <a:t>z</a:t>
            </a:r>
            <a:r>
              <a:rPr sz="1800" b="1" dirty="0">
                <a:latin typeface="Arial"/>
                <a:cs typeface="Arial"/>
              </a:rPr>
              <a:t>ati</a:t>
            </a:r>
            <a:r>
              <a:rPr sz="1800" b="1" spc="-20" dirty="0">
                <a:latin typeface="Arial"/>
                <a:cs typeface="Arial"/>
              </a:rPr>
              <a:t>o</a:t>
            </a:r>
            <a:r>
              <a:rPr sz="1800" b="1" dirty="0">
                <a:latin typeface="Arial"/>
                <a:cs typeface="Arial"/>
              </a:rPr>
              <a:t>n</a:t>
            </a:r>
            <a:endParaRPr sz="1800">
              <a:latin typeface="Arial"/>
              <a:cs typeface="Arial"/>
            </a:endParaRPr>
          </a:p>
        </p:txBody>
      </p:sp>
      <p:sp>
        <p:nvSpPr>
          <p:cNvPr id="9" name="object 9"/>
          <p:cNvSpPr txBox="1"/>
          <p:nvPr/>
        </p:nvSpPr>
        <p:spPr>
          <a:xfrm>
            <a:off x="3307079" y="1749551"/>
            <a:ext cx="1649095" cy="265430"/>
          </a:xfrm>
          <a:prstGeom prst="rect">
            <a:avLst/>
          </a:prstGeom>
          <a:ln w="24383">
            <a:solidFill>
              <a:srgbClr val="000000"/>
            </a:solidFill>
          </a:ln>
        </p:spPr>
        <p:txBody>
          <a:bodyPr vert="horz" wrap="square" lIns="0" tIns="40005" rIns="0" bIns="0" rtlCol="0">
            <a:spAutoFit/>
          </a:bodyPr>
          <a:lstStyle/>
          <a:p>
            <a:pPr marL="58419">
              <a:lnSpc>
                <a:spcPct val="100000"/>
              </a:lnSpc>
              <a:spcBef>
                <a:spcPts val="315"/>
              </a:spcBef>
            </a:pPr>
            <a:r>
              <a:rPr sz="1200" b="1" spc="-15" dirty="0">
                <a:latin typeface="Arial"/>
                <a:cs typeface="Arial"/>
              </a:rPr>
              <a:t>Argument</a:t>
            </a:r>
            <a:r>
              <a:rPr sz="1200" b="1" spc="-20" dirty="0">
                <a:latin typeface="Arial"/>
                <a:cs typeface="Arial"/>
              </a:rPr>
              <a:t> </a:t>
            </a:r>
            <a:r>
              <a:rPr sz="1200" b="1" spc="-10" dirty="0">
                <a:latin typeface="Arial"/>
                <a:cs typeface="Arial"/>
              </a:rPr>
              <a:t>register(A)</a:t>
            </a:r>
            <a:endParaRPr sz="1200">
              <a:latin typeface="Arial"/>
              <a:cs typeface="Arial"/>
            </a:endParaRPr>
          </a:p>
        </p:txBody>
      </p:sp>
      <p:sp>
        <p:nvSpPr>
          <p:cNvPr id="10" name="object 10"/>
          <p:cNvSpPr txBox="1"/>
          <p:nvPr/>
        </p:nvSpPr>
        <p:spPr>
          <a:xfrm>
            <a:off x="3307079" y="2474976"/>
            <a:ext cx="1649095" cy="256540"/>
          </a:xfrm>
          <a:prstGeom prst="rect">
            <a:avLst/>
          </a:prstGeom>
          <a:ln w="24383">
            <a:solidFill>
              <a:srgbClr val="000000"/>
            </a:solidFill>
          </a:ln>
        </p:spPr>
        <p:txBody>
          <a:bodyPr vert="horz" wrap="square" lIns="0" tIns="31114" rIns="0" bIns="0" rtlCol="0">
            <a:spAutoFit/>
          </a:bodyPr>
          <a:lstStyle/>
          <a:p>
            <a:pPr marL="290195">
              <a:lnSpc>
                <a:spcPct val="100000"/>
              </a:lnSpc>
              <a:spcBef>
                <a:spcPts val="244"/>
              </a:spcBef>
            </a:pPr>
            <a:r>
              <a:rPr sz="1200" b="1" spc="-5" dirty="0">
                <a:latin typeface="Arial"/>
                <a:cs typeface="Arial"/>
              </a:rPr>
              <a:t>Key</a:t>
            </a:r>
            <a:r>
              <a:rPr sz="1200" b="1" spc="-60" dirty="0">
                <a:latin typeface="Arial"/>
                <a:cs typeface="Arial"/>
              </a:rPr>
              <a:t> </a:t>
            </a:r>
            <a:r>
              <a:rPr sz="1200" b="1" spc="-20" dirty="0">
                <a:latin typeface="Arial"/>
                <a:cs typeface="Arial"/>
              </a:rPr>
              <a:t>r</a:t>
            </a:r>
            <a:r>
              <a:rPr sz="1200" b="1" spc="-5" dirty="0">
                <a:latin typeface="Arial"/>
                <a:cs typeface="Arial"/>
              </a:rPr>
              <a:t>e</a:t>
            </a:r>
            <a:r>
              <a:rPr sz="1200" b="1" spc="5" dirty="0">
                <a:latin typeface="Arial"/>
                <a:cs typeface="Arial"/>
              </a:rPr>
              <a:t>g</a:t>
            </a:r>
            <a:r>
              <a:rPr sz="1200" b="1" spc="-5" dirty="0">
                <a:latin typeface="Arial"/>
                <a:cs typeface="Arial"/>
              </a:rPr>
              <a:t>i</a:t>
            </a:r>
            <a:r>
              <a:rPr sz="1200" b="1" dirty="0">
                <a:latin typeface="Arial"/>
                <a:cs typeface="Arial"/>
              </a:rPr>
              <a:t>s</a:t>
            </a:r>
            <a:r>
              <a:rPr sz="1200" b="1" spc="5" dirty="0">
                <a:latin typeface="Arial"/>
                <a:cs typeface="Arial"/>
              </a:rPr>
              <a:t>t</a:t>
            </a:r>
            <a:r>
              <a:rPr sz="1200" b="1" spc="-5" dirty="0">
                <a:latin typeface="Arial"/>
                <a:cs typeface="Arial"/>
              </a:rPr>
              <a:t>er</a:t>
            </a:r>
            <a:r>
              <a:rPr sz="1200" b="1" spc="-100" dirty="0">
                <a:latin typeface="Arial"/>
                <a:cs typeface="Arial"/>
              </a:rPr>
              <a:t> </a:t>
            </a:r>
            <a:r>
              <a:rPr sz="1200" b="1" spc="5" dirty="0">
                <a:latin typeface="Arial"/>
                <a:cs typeface="Arial"/>
              </a:rPr>
              <a:t>(</a:t>
            </a:r>
            <a:r>
              <a:rPr sz="1200" b="1" spc="-5" dirty="0">
                <a:latin typeface="Arial"/>
                <a:cs typeface="Arial"/>
              </a:rPr>
              <a:t>K)</a:t>
            </a:r>
            <a:endParaRPr sz="1200">
              <a:latin typeface="Arial"/>
              <a:cs typeface="Arial"/>
            </a:endParaRPr>
          </a:p>
        </p:txBody>
      </p:sp>
      <p:sp>
        <p:nvSpPr>
          <p:cNvPr id="11" name="object 11"/>
          <p:cNvSpPr txBox="1"/>
          <p:nvPr/>
        </p:nvSpPr>
        <p:spPr>
          <a:xfrm>
            <a:off x="3307079" y="3191255"/>
            <a:ext cx="1649095" cy="1213485"/>
          </a:xfrm>
          <a:prstGeom prst="rect">
            <a:avLst/>
          </a:prstGeom>
          <a:ln w="24383">
            <a:solidFill>
              <a:srgbClr val="000000"/>
            </a:solidFill>
          </a:ln>
        </p:spPr>
        <p:txBody>
          <a:bodyPr vert="horz" wrap="square" lIns="0" tIns="141605" rIns="0" bIns="0" rtlCol="0">
            <a:spAutoFit/>
          </a:bodyPr>
          <a:lstStyle/>
          <a:p>
            <a:pPr marL="70485" marR="107314" algn="ctr">
              <a:lnSpc>
                <a:spcPct val="103299"/>
              </a:lnSpc>
              <a:spcBef>
                <a:spcPts val="1115"/>
              </a:spcBef>
            </a:pPr>
            <a:r>
              <a:rPr sz="1200" b="1" spc="-35" dirty="0">
                <a:latin typeface="Arial"/>
                <a:cs typeface="Arial"/>
              </a:rPr>
              <a:t>A</a:t>
            </a:r>
            <a:r>
              <a:rPr sz="1200" b="1" spc="-5" dirty="0">
                <a:latin typeface="Arial"/>
                <a:cs typeface="Arial"/>
              </a:rPr>
              <a:t>ss</a:t>
            </a:r>
            <a:r>
              <a:rPr sz="1200" b="1" spc="5" dirty="0">
                <a:latin typeface="Arial"/>
                <a:cs typeface="Arial"/>
              </a:rPr>
              <a:t>o</a:t>
            </a:r>
            <a:r>
              <a:rPr sz="1200" b="1" spc="-5" dirty="0">
                <a:latin typeface="Arial"/>
                <a:cs typeface="Arial"/>
              </a:rPr>
              <a:t>ci</a:t>
            </a:r>
            <a:r>
              <a:rPr sz="1200" b="1" spc="-25" dirty="0">
                <a:latin typeface="Arial"/>
                <a:cs typeface="Arial"/>
              </a:rPr>
              <a:t>a</a:t>
            </a:r>
            <a:r>
              <a:rPr sz="1200" b="1" spc="-20" dirty="0">
                <a:latin typeface="Arial"/>
                <a:cs typeface="Arial"/>
              </a:rPr>
              <a:t>t</a:t>
            </a:r>
            <a:r>
              <a:rPr sz="1200" b="1" spc="-5" dirty="0">
                <a:latin typeface="Arial"/>
                <a:cs typeface="Arial"/>
              </a:rPr>
              <a:t>i</a:t>
            </a:r>
            <a:r>
              <a:rPr sz="1200" b="1" spc="-25" dirty="0">
                <a:latin typeface="Arial"/>
                <a:cs typeface="Arial"/>
              </a:rPr>
              <a:t>v</a:t>
            </a:r>
            <a:r>
              <a:rPr sz="1200" b="1" spc="-5" dirty="0">
                <a:latin typeface="Arial"/>
                <a:cs typeface="Arial"/>
              </a:rPr>
              <a:t>e</a:t>
            </a:r>
            <a:r>
              <a:rPr sz="1200" b="1" spc="-85" dirty="0">
                <a:latin typeface="Arial"/>
                <a:cs typeface="Arial"/>
              </a:rPr>
              <a:t> </a:t>
            </a:r>
            <a:r>
              <a:rPr sz="1200" b="1" spc="-20" dirty="0">
                <a:latin typeface="Arial"/>
                <a:cs typeface="Arial"/>
              </a:rPr>
              <a:t>m</a:t>
            </a:r>
            <a:r>
              <a:rPr sz="1200" b="1" spc="-5" dirty="0">
                <a:latin typeface="Arial"/>
                <a:cs typeface="Arial"/>
              </a:rPr>
              <a:t>e</a:t>
            </a:r>
            <a:r>
              <a:rPr sz="1200" b="1" spc="-20" dirty="0">
                <a:latin typeface="Arial"/>
                <a:cs typeface="Arial"/>
              </a:rPr>
              <a:t>m</a:t>
            </a:r>
            <a:r>
              <a:rPr sz="1200" b="1" spc="5" dirty="0">
                <a:latin typeface="Arial"/>
                <a:cs typeface="Arial"/>
              </a:rPr>
              <a:t>o</a:t>
            </a:r>
            <a:r>
              <a:rPr sz="1200" b="1" spc="-20" dirty="0">
                <a:latin typeface="Arial"/>
                <a:cs typeface="Arial"/>
              </a:rPr>
              <a:t>r</a:t>
            </a:r>
            <a:r>
              <a:rPr sz="1200" b="1" spc="-5" dirty="0">
                <a:latin typeface="Arial"/>
                <a:cs typeface="Arial"/>
              </a:rPr>
              <a:t>y  </a:t>
            </a:r>
            <a:r>
              <a:rPr sz="1200" b="1" spc="-10" dirty="0">
                <a:latin typeface="Arial"/>
                <a:cs typeface="Arial"/>
              </a:rPr>
              <a:t>array</a:t>
            </a:r>
            <a:r>
              <a:rPr sz="1200" b="1" spc="-45" dirty="0">
                <a:latin typeface="Arial"/>
                <a:cs typeface="Arial"/>
              </a:rPr>
              <a:t> </a:t>
            </a:r>
            <a:r>
              <a:rPr sz="1200" b="1" spc="-10" dirty="0">
                <a:latin typeface="Arial"/>
                <a:cs typeface="Arial"/>
              </a:rPr>
              <a:t>and</a:t>
            </a:r>
            <a:r>
              <a:rPr sz="1200" b="1" spc="-15" dirty="0">
                <a:latin typeface="Arial"/>
                <a:cs typeface="Arial"/>
              </a:rPr>
              <a:t> </a:t>
            </a:r>
            <a:r>
              <a:rPr sz="1200" b="1" dirty="0">
                <a:latin typeface="Arial"/>
                <a:cs typeface="Arial"/>
              </a:rPr>
              <a:t>logic</a:t>
            </a:r>
            <a:endParaRPr sz="1200">
              <a:latin typeface="Arial"/>
              <a:cs typeface="Arial"/>
            </a:endParaRPr>
          </a:p>
          <a:p>
            <a:pPr>
              <a:lnSpc>
                <a:spcPct val="100000"/>
              </a:lnSpc>
              <a:spcBef>
                <a:spcPts val="5"/>
              </a:spcBef>
            </a:pPr>
            <a:endParaRPr sz="1650">
              <a:latin typeface="Arial"/>
              <a:cs typeface="Arial"/>
            </a:endParaRPr>
          </a:p>
          <a:p>
            <a:pPr marR="45720" algn="ctr">
              <a:lnSpc>
                <a:spcPts val="1430"/>
              </a:lnSpc>
            </a:pPr>
            <a:r>
              <a:rPr sz="1200" b="1" spc="-5" dirty="0">
                <a:latin typeface="Arial"/>
                <a:cs typeface="Arial"/>
              </a:rPr>
              <a:t>m</a:t>
            </a:r>
            <a:r>
              <a:rPr sz="1200" b="1" spc="-65" dirty="0">
                <a:latin typeface="Arial"/>
                <a:cs typeface="Arial"/>
              </a:rPr>
              <a:t> </a:t>
            </a:r>
            <a:r>
              <a:rPr sz="1200" b="1" spc="-5" dirty="0">
                <a:latin typeface="Arial"/>
                <a:cs typeface="Arial"/>
              </a:rPr>
              <a:t>words</a:t>
            </a:r>
            <a:endParaRPr sz="1200">
              <a:latin typeface="Arial"/>
              <a:cs typeface="Arial"/>
            </a:endParaRPr>
          </a:p>
          <a:p>
            <a:pPr marR="43180" algn="ctr">
              <a:lnSpc>
                <a:spcPts val="1430"/>
              </a:lnSpc>
            </a:pPr>
            <a:r>
              <a:rPr sz="1200" b="1" dirty="0">
                <a:latin typeface="Arial"/>
                <a:cs typeface="Arial"/>
              </a:rPr>
              <a:t>n</a:t>
            </a:r>
            <a:r>
              <a:rPr sz="1200" b="1" spc="-15" dirty="0">
                <a:latin typeface="Arial"/>
                <a:cs typeface="Arial"/>
              </a:rPr>
              <a:t> </a:t>
            </a:r>
            <a:r>
              <a:rPr sz="1200" b="1" spc="10" dirty="0">
                <a:latin typeface="Arial"/>
                <a:cs typeface="Arial"/>
              </a:rPr>
              <a:t>b</a:t>
            </a:r>
            <a:r>
              <a:rPr sz="1200" b="1" dirty="0">
                <a:latin typeface="Arial"/>
                <a:cs typeface="Arial"/>
              </a:rPr>
              <a:t>i</a:t>
            </a:r>
            <a:r>
              <a:rPr sz="1200" b="1" spc="5" dirty="0">
                <a:latin typeface="Arial"/>
                <a:cs typeface="Arial"/>
              </a:rPr>
              <a:t>t</a:t>
            </a:r>
            <a:r>
              <a:rPr sz="1200" b="1" spc="-5" dirty="0">
                <a:latin typeface="Arial"/>
                <a:cs typeface="Arial"/>
              </a:rPr>
              <a:t>s</a:t>
            </a:r>
            <a:r>
              <a:rPr sz="1200" b="1" spc="-15" dirty="0">
                <a:latin typeface="Arial"/>
                <a:cs typeface="Arial"/>
              </a:rPr>
              <a:t> </a:t>
            </a:r>
            <a:r>
              <a:rPr sz="1200" b="1" spc="5" dirty="0">
                <a:latin typeface="Arial"/>
                <a:cs typeface="Arial"/>
              </a:rPr>
              <a:t>p</a:t>
            </a:r>
            <a:r>
              <a:rPr sz="1200" b="1" spc="-5" dirty="0">
                <a:latin typeface="Arial"/>
                <a:cs typeface="Arial"/>
              </a:rPr>
              <a:t>er</a:t>
            </a:r>
            <a:r>
              <a:rPr sz="1200" b="1" spc="-80" dirty="0">
                <a:latin typeface="Arial"/>
                <a:cs typeface="Arial"/>
              </a:rPr>
              <a:t> </a:t>
            </a:r>
            <a:r>
              <a:rPr sz="1200" b="1" dirty="0">
                <a:latin typeface="Arial"/>
                <a:cs typeface="Arial"/>
              </a:rPr>
              <a:t>w</a:t>
            </a:r>
            <a:r>
              <a:rPr sz="1200" b="1" spc="10" dirty="0">
                <a:latin typeface="Arial"/>
                <a:cs typeface="Arial"/>
              </a:rPr>
              <a:t>o</a:t>
            </a:r>
            <a:r>
              <a:rPr sz="1200" b="1" spc="-20" dirty="0">
                <a:latin typeface="Arial"/>
                <a:cs typeface="Arial"/>
              </a:rPr>
              <a:t>r</a:t>
            </a:r>
            <a:r>
              <a:rPr sz="1200" b="1" dirty="0">
                <a:latin typeface="Arial"/>
                <a:cs typeface="Arial"/>
              </a:rPr>
              <a:t>d</a:t>
            </a:r>
            <a:endParaRPr sz="1200">
              <a:latin typeface="Arial"/>
              <a:cs typeface="Arial"/>
            </a:endParaRPr>
          </a:p>
        </p:txBody>
      </p:sp>
      <p:sp>
        <p:nvSpPr>
          <p:cNvPr id="12" name="object 12"/>
          <p:cNvSpPr txBox="1"/>
          <p:nvPr/>
        </p:nvSpPr>
        <p:spPr>
          <a:xfrm>
            <a:off x="5447791" y="2792729"/>
            <a:ext cx="587375" cy="360680"/>
          </a:xfrm>
          <a:prstGeom prst="rect">
            <a:avLst/>
          </a:prstGeom>
        </p:spPr>
        <p:txBody>
          <a:bodyPr vert="horz" wrap="square" lIns="0" tIns="43180" rIns="0" bIns="0" rtlCol="0">
            <a:spAutoFit/>
          </a:bodyPr>
          <a:lstStyle/>
          <a:p>
            <a:pPr marL="12700" marR="5080" indent="54610">
              <a:lnSpc>
                <a:spcPts val="1200"/>
              </a:lnSpc>
              <a:spcBef>
                <a:spcPts val="340"/>
              </a:spcBef>
            </a:pPr>
            <a:r>
              <a:rPr sz="1200" b="1" spc="-5" dirty="0">
                <a:latin typeface="Arial"/>
                <a:cs typeface="Arial"/>
              </a:rPr>
              <a:t>Match </a:t>
            </a:r>
            <a:r>
              <a:rPr sz="1200" b="1" dirty="0">
                <a:latin typeface="Arial"/>
                <a:cs typeface="Arial"/>
              </a:rPr>
              <a:t> </a:t>
            </a:r>
            <a:r>
              <a:rPr sz="1200" b="1" spc="-20" dirty="0">
                <a:latin typeface="Arial"/>
                <a:cs typeface="Arial"/>
              </a:rPr>
              <a:t>r</a:t>
            </a:r>
            <a:r>
              <a:rPr sz="1200" b="1" spc="-5" dirty="0">
                <a:latin typeface="Arial"/>
                <a:cs typeface="Arial"/>
              </a:rPr>
              <a:t>e</a:t>
            </a:r>
            <a:r>
              <a:rPr sz="1200" b="1" spc="5" dirty="0">
                <a:latin typeface="Arial"/>
                <a:cs typeface="Arial"/>
              </a:rPr>
              <a:t>g</a:t>
            </a:r>
            <a:r>
              <a:rPr sz="1200" b="1" spc="-5" dirty="0">
                <a:latin typeface="Arial"/>
                <a:cs typeface="Arial"/>
              </a:rPr>
              <a:t>i</a:t>
            </a:r>
            <a:r>
              <a:rPr sz="1200" b="1" dirty="0">
                <a:latin typeface="Arial"/>
                <a:cs typeface="Arial"/>
              </a:rPr>
              <a:t>s</a:t>
            </a:r>
            <a:r>
              <a:rPr sz="1200" b="1" spc="5" dirty="0">
                <a:latin typeface="Arial"/>
                <a:cs typeface="Arial"/>
              </a:rPr>
              <a:t>t</a:t>
            </a:r>
            <a:r>
              <a:rPr sz="1200" b="1" spc="-5" dirty="0">
                <a:latin typeface="Arial"/>
                <a:cs typeface="Arial"/>
              </a:rPr>
              <a:t>er</a:t>
            </a:r>
            <a:endParaRPr sz="1200">
              <a:latin typeface="Arial"/>
              <a:cs typeface="Arial"/>
            </a:endParaRPr>
          </a:p>
        </p:txBody>
      </p:sp>
      <p:sp>
        <p:nvSpPr>
          <p:cNvPr id="13" name="object 13"/>
          <p:cNvSpPr txBox="1"/>
          <p:nvPr/>
        </p:nvSpPr>
        <p:spPr>
          <a:xfrm>
            <a:off x="2458339" y="3284601"/>
            <a:ext cx="393065" cy="208279"/>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Arial"/>
                <a:cs typeface="Arial"/>
              </a:rPr>
              <a:t>I</a:t>
            </a:r>
            <a:r>
              <a:rPr sz="1200" b="1" spc="-15" dirty="0">
                <a:latin typeface="Arial"/>
                <a:cs typeface="Arial"/>
              </a:rPr>
              <a:t>n</a:t>
            </a:r>
            <a:r>
              <a:rPr sz="1200" b="1" spc="5" dirty="0">
                <a:latin typeface="Arial"/>
                <a:cs typeface="Arial"/>
              </a:rPr>
              <a:t>p</a:t>
            </a:r>
            <a:r>
              <a:rPr sz="1200" b="1" spc="-15" dirty="0">
                <a:latin typeface="Arial"/>
                <a:cs typeface="Arial"/>
              </a:rPr>
              <a:t>u</a:t>
            </a:r>
            <a:r>
              <a:rPr sz="1200" b="1" dirty="0">
                <a:latin typeface="Arial"/>
                <a:cs typeface="Arial"/>
              </a:rPr>
              <a:t>t</a:t>
            </a:r>
            <a:endParaRPr sz="1200">
              <a:latin typeface="Arial"/>
              <a:cs typeface="Arial"/>
            </a:endParaRPr>
          </a:p>
        </p:txBody>
      </p:sp>
      <p:grpSp>
        <p:nvGrpSpPr>
          <p:cNvPr id="14" name="object 14"/>
          <p:cNvGrpSpPr/>
          <p:nvPr/>
        </p:nvGrpSpPr>
        <p:grpSpPr>
          <a:xfrm>
            <a:off x="2932176" y="2020823"/>
            <a:ext cx="2649220" cy="2395855"/>
            <a:chOff x="2932176" y="2020823"/>
            <a:chExt cx="2649220" cy="2395855"/>
          </a:xfrm>
        </p:grpSpPr>
        <p:pic>
          <p:nvPicPr>
            <p:cNvPr id="15" name="object 15"/>
            <p:cNvPicPr/>
            <p:nvPr/>
          </p:nvPicPr>
          <p:blipFill>
            <a:blip r:embed="rId2" cstate="print"/>
            <a:stretch>
              <a:fillRect/>
            </a:stretch>
          </p:blipFill>
          <p:spPr>
            <a:xfrm>
              <a:off x="4093464" y="2337815"/>
              <a:ext cx="103632" cy="121920"/>
            </a:xfrm>
            <a:prstGeom prst="rect">
              <a:avLst/>
            </a:prstGeom>
          </p:spPr>
        </p:pic>
        <p:sp>
          <p:nvSpPr>
            <p:cNvPr id="16" name="object 16"/>
            <p:cNvSpPr/>
            <p:nvPr/>
          </p:nvSpPr>
          <p:spPr>
            <a:xfrm>
              <a:off x="4142232" y="2020823"/>
              <a:ext cx="0" cy="325755"/>
            </a:xfrm>
            <a:custGeom>
              <a:avLst/>
              <a:gdLst/>
              <a:ahLst/>
              <a:cxnLst/>
              <a:rect l="l" t="t" r="r" b="b"/>
              <a:pathLst>
                <a:path h="325755">
                  <a:moveTo>
                    <a:pt x="0" y="0"/>
                  </a:moveTo>
                  <a:lnTo>
                    <a:pt x="0" y="325754"/>
                  </a:lnTo>
                </a:path>
              </a:pathLst>
            </a:custGeom>
            <a:ln w="24384">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4093464" y="3051047"/>
              <a:ext cx="103632" cy="121920"/>
            </a:xfrm>
            <a:prstGeom prst="rect">
              <a:avLst/>
            </a:prstGeom>
          </p:spPr>
        </p:pic>
        <p:sp>
          <p:nvSpPr>
            <p:cNvPr id="18" name="object 18"/>
            <p:cNvSpPr/>
            <p:nvPr/>
          </p:nvSpPr>
          <p:spPr>
            <a:xfrm>
              <a:off x="4142232" y="2737103"/>
              <a:ext cx="0" cy="326390"/>
            </a:xfrm>
            <a:custGeom>
              <a:avLst/>
              <a:gdLst/>
              <a:ahLst/>
              <a:cxnLst/>
              <a:rect l="l" t="t" r="r" b="b"/>
              <a:pathLst>
                <a:path h="326389">
                  <a:moveTo>
                    <a:pt x="0" y="0"/>
                  </a:moveTo>
                  <a:lnTo>
                    <a:pt x="0" y="326136"/>
                  </a:lnTo>
                </a:path>
              </a:pathLst>
            </a:custGeom>
            <a:ln w="24384">
              <a:solidFill>
                <a:srgbClr val="000000"/>
              </a:solidFill>
            </a:ln>
          </p:spPr>
          <p:txBody>
            <a:bodyPr wrap="square" lIns="0" tIns="0" rIns="0" bIns="0" rtlCol="0"/>
            <a:lstStyle/>
            <a:p>
              <a:endParaRPr/>
            </a:p>
          </p:txBody>
        </p:sp>
        <p:pic>
          <p:nvPicPr>
            <p:cNvPr id="19" name="object 19"/>
            <p:cNvPicPr/>
            <p:nvPr/>
          </p:nvPicPr>
          <p:blipFill>
            <a:blip r:embed="rId3" cstate="print"/>
            <a:stretch>
              <a:fillRect/>
            </a:stretch>
          </p:blipFill>
          <p:spPr>
            <a:xfrm>
              <a:off x="3291840" y="3176015"/>
              <a:ext cx="1676400" cy="1240536"/>
            </a:xfrm>
            <a:prstGeom prst="rect">
              <a:avLst/>
            </a:prstGeom>
          </p:spPr>
        </p:pic>
        <p:pic>
          <p:nvPicPr>
            <p:cNvPr id="20" name="object 20"/>
            <p:cNvPicPr/>
            <p:nvPr/>
          </p:nvPicPr>
          <p:blipFill>
            <a:blip r:embed="rId4" cstate="print"/>
            <a:stretch>
              <a:fillRect/>
            </a:stretch>
          </p:blipFill>
          <p:spPr>
            <a:xfrm>
              <a:off x="5452872" y="3709416"/>
              <a:ext cx="128015" cy="97536"/>
            </a:xfrm>
            <a:prstGeom prst="rect">
              <a:avLst/>
            </a:prstGeom>
          </p:spPr>
        </p:pic>
        <p:sp>
          <p:nvSpPr>
            <p:cNvPr id="21" name="object 21"/>
            <p:cNvSpPr/>
            <p:nvPr/>
          </p:nvSpPr>
          <p:spPr>
            <a:xfrm>
              <a:off x="4959096" y="3761231"/>
              <a:ext cx="508634" cy="0"/>
            </a:xfrm>
            <a:custGeom>
              <a:avLst/>
              <a:gdLst/>
              <a:ahLst/>
              <a:cxnLst/>
              <a:rect l="l" t="t" r="r" b="b"/>
              <a:pathLst>
                <a:path w="508635">
                  <a:moveTo>
                    <a:pt x="0" y="0"/>
                  </a:moveTo>
                  <a:lnTo>
                    <a:pt x="508634" y="0"/>
                  </a:lnTo>
                </a:path>
              </a:pathLst>
            </a:custGeom>
            <a:ln w="24384">
              <a:solidFill>
                <a:srgbClr val="000000"/>
              </a:solidFill>
            </a:ln>
          </p:spPr>
          <p:txBody>
            <a:bodyPr wrap="square" lIns="0" tIns="0" rIns="0" bIns="0" rtlCol="0"/>
            <a:lstStyle/>
            <a:p>
              <a:endParaRPr/>
            </a:p>
          </p:txBody>
        </p:sp>
        <p:pic>
          <p:nvPicPr>
            <p:cNvPr id="22" name="object 22"/>
            <p:cNvPicPr/>
            <p:nvPr/>
          </p:nvPicPr>
          <p:blipFill>
            <a:blip r:embed="rId5" cstate="print"/>
            <a:stretch>
              <a:fillRect/>
            </a:stretch>
          </p:blipFill>
          <p:spPr>
            <a:xfrm>
              <a:off x="3172968" y="3349751"/>
              <a:ext cx="128016" cy="97536"/>
            </a:xfrm>
            <a:prstGeom prst="rect">
              <a:avLst/>
            </a:prstGeom>
          </p:spPr>
        </p:pic>
        <p:sp>
          <p:nvSpPr>
            <p:cNvPr id="23" name="object 23"/>
            <p:cNvSpPr/>
            <p:nvPr/>
          </p:nvSpPr>
          <p:spPr>
            <a:xfrm>
              <a:off x="2932176" y="3401567"/>
              <a:ext cx="271780" cy="0"/>
            </a:xfrm>
            <a:custGeom>
              <a:avLst/>
              <a:gdLst/>
              <a:ahLst/>
              <a:cxnLst/>
              <a:rect l="l" t="t" r="r" b="b"/>
              <a:pathLst>
                <a:path w="271780">
                  <a:moveTo>
                    <a:pt x="0" y="0"/>
                  </a:moveTo>
                  <a:lnTo>
                    <a:pt x="271272" y="0"/>
                  </a:lnTo>
                </a:path>
              </a:pathLst>
            </a:custGeom>
            <a:ln w="24384">
              <a:solidFill>
                <a:srgbClr val="000000"/>
              </a:solidFill>
            </a:ln>
          </p:spPr>
          <p:txBody>
            <a:bodyPr wrap="square" lIns="0" tIns="0" rIns="0" bIns="0" rtlCol="0"/>
            <a:lstStyle/>
            <a:p>
              <a:endParaRPr/>
            </a:p>
          </p:txBody>
        </p:sp>
        <p:sp>
          <p:nvSpPr>
            <p:cNvPr id="24" name="object 24"/>
            <p:cNvSpPr/>
            <p:nvPr/>
          </p:nvSpPr>
          <p:spPr>
            <a:xfrm>
              <a:off x="3169920" y="3944111"/>
              <a:ext cx="125095" cy="97155"/>
            </a:xfrm>
            <a:custGeom>
              <a:avLst/>
              <a:gdLst/>
              <a:ahLst/>
              <a:cxnLst/>
              <a:rect l="l" t="t" r="r" b="b"/>
              <a:pathLst>
                <a:path w="125095" h="97154">
                  <a:moveTo>
                    <a:pt x="10794" y="0"/>
                  </a:moveTo>
                  <a:lnTo>
                    <a:pt x="6096" y="11811"/>
                  </a:lnTo>
                  <a:lnTo>
                    <a:pt x="2667" y="24130"/>
                  </a:lnTo>
                  <a:lnTo>
                    <a:pt x="635" y="36575"/>
                  </a:lnTo>
                  <a:lnTo>
                    <a:pt x="0" y="49275"/>
                  </a:lnTo>
                  <a:lnTo>
                    <a:pt x="635" y="61594"/>
                  </a:lnTo>
                  <a:lnTo>
                    <a:pt x="2540" y="73787"/>
                  </a:lnTo>
                  <a:lnTo>
                    <a:pt x="5715" y="85598"/>
                  </a:lnTo>
                  <a:lnTo>
                    <a:pt x="10160" y="97155"/>
                  </a:lnTo>
                  <a:lnTo>
                    <a:pt x="124968" y="49275"/>
                  </a:lnTo>
                  <a:lnTo>
                    <a:pt x="10794" y="0"/>
                  </a:lnTo>
                  <a:close/>
                </a:path>
              </a:pathLst>
            </a:custGeom>
            <a:solidFill>
              <a:srgbClr val="000000"/>
            </a:solidFill>
          </p:spPr>
          <p:txBody>
            <a:bodyPr wrap="square" lIns="0" tIns="0" rIns="0" bIns="0" rtlCol="0"/>
            <a:lstStyle/>
            <a:p>
              <a:endParaRPr/>
            </a:p>
          </p:txBody>
        </p:sp>
        <p:pic>
          <p:nvPicPr>
            <p:cNvPr id="25" name="object 25"/>
            <p:cNvPicPr/>
            <p:nvPr/>
          </p:nvPicPr>
          <p:blipFill>
            <a:blip r:embed="rId6" cstate="print"/>
            <a:stretch>
              <a:fillRect/>
            </a:stretch>
          </p:blipFill>
          <p:spPr>
            <a:xfrm>
              <a:off x="3172968" y="4154423"/>
              <a:ext cx="128016" cy="97536"/>
            </a:xfrm>
            <a:prstGeom prst="rect">
              <a:avLst/>
            </a:prstGeom>
          </p:spPr>
        </p:pic>
      </p:grpSp>
      <p:sp>
        <p:nvSpPr>
          <p:cNvPr id="26" name="object 26"/>
          <p:cNvSpPr txBox="1"/>
          <p:nvPr/>
        </p:nvSpPr>
        <p:spPr>
          <a:xfrm>
            <a:off x="2458339" y="3804481"/>
            <a:ext cx="784860" cy="459740"/>
          </a:xfrm>
          <a:prstGeom prst="rect">
            <a:avLst/>
          </a:prstGeom>
        </p:spPr>
        <p:txBody>
          <a:bodyPr vert="horz" wrap="square" lIns="0" tIns="46990" rIns="0" bIns="0" rtlCol="0">
            <a:spAutoFit/>
          </a:bodyPr>
          <a:lstStyle/>
          <a:p>
            <a:pPr marL="12700">
              <a:lnSpc>
                <a:spcPct val="100000"/>
              </a:lnSpc>
              <a:spcBef>
                <a:spcPts val="370"/>
              </a:spcBef>
              <a:tabLst>
                <a:tab pos="752475" algn="l"/>
              </a:tabLst>
            </a:pPr>
            <a:r>
              <a:rPr sz="1200" b="1" dirty="0">
                <a:latin typeface="Arial"/>
                <a:cs typeface="Arial"/>
              </a:rPr>
              <a:t>Read </a:t>
            </a:r>
            <a:r>
              <a:rPr sz="1200" b="1" spc="25" dirty="0">
                <a:latin typeface="Arial"/>
                <a:cs typeface="Arial"/>
              </a:rPr>
              <a:t> </a:t>
            </a:r>
            <a:r>
              <a:rPr sz="1200" b="1" u="heavy" dirty="0">
                <a:uFill>
                  <a:solidFill>
                    <a:srgbClr val="000000"/>
                  </a:solidFill>
                </a:uFill>
                <a:latin typeface="Arial"/>
                <a:cs typeface="Arial"/>
              </a:rPr>
              <a:t> 	</a:t>
            </a:r>
            <a:endParaRPr sz="1200">
              <a:latin typeface="Arial"/>
              <a:cs typeface="Arial"/>
            </a:endParaRPr>
          </a:p>
          <a:p>
            <a:pPr marL="12700">
              <a:lnSpc>
                <a:spcPct val="100000"/>
              </a:lnSpc>
              <a:spcBef>
                <a:spcPts val="265"/>
              </a:spcBef>
              <a:tabLst>
                <a:tab pos="771525" algn="l"/>
              </a:tabLst>
            </a:pPr>
            <a:r>
              <a:rPr sz="1200" b="1" spc="-15" dirty="0">
                <a:latin typeface="Arial"/>
                <a:cs typeface="Arial"/>
              </a:rPr>
              <a:t>Write </a:t>
            </a:r>
            <a:r>
              <a:rPr sz="1200" b="1" spc="15" dirty="0">
                <a:latin typeface="Arial"/>
                <a:cs typeface="Arial"/>
              </a:rPr>
              <a:t> </a:t>
            </a:r>
            <a:r>
              <a:rPr sz="1200" b="1" u="heavy" dirty="0">
                <a:uFill>
                  <a:solidFill>
                    <a:srgbClr val="000000"/>
                  </a:solidFill>
                </a:uFill>
                <a:latin typeface="Arial"/>
                <a:cs typeface="Arial"/>
              </a:rPr>
              <a:t> 	</a:t>
            </a:r>
            <a:endParaRPr sz="1200">
              <a:latin typeface="Arial"/>
              <a:cs typeface="Arial"/>
            </a:endParaRPr>
          </a:p>
        </p:txBody>
      </p:sp>
      <p:sp>
        <p:nvSpPr>
          <p:cNvPr id="27" name="object 27"/>
          <p:cNvSpPr txBox="1"/>
          <p:nvPr/>
        </p:nvSpPr>
        <p:spPr>
          <a:xfrm>
            <a:off x="5583935" y="3191255"/>
            <a:ext cx="363220" cy="1213485"/>
          </a:xfrm>
          <a:prstGeom prst="rect">
            <a:avLst/>
          </a:prstGeom>
          <a:ln w="24383">
            <a:solidFill>
              <a:srgbClr val="000000"/>
            </a:solidFill>
          </a:ln>
        </p:spPr>
        <p:txBody>
          <a:bodyPr vert="horz" wrap="square" lIns="0" tIns="0" rIns="0" bIns="0" rtlCol="0">
            <a:spAutoFit/>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130810">
              <a:lnSpc>
                <a:spcPct val="100000"/>
              </a:lnSpc>
              <a:spcBef>
                <a:spcPts val="1015"/>
              </a:spcBef>
            </a:pPr>
            <a:r>
              <a:rPr sz="1200" b="1" dirty="0">
                <a:latin typeface="Arial"/>
                <a:cs typeface="Arial"/>
              </a:rPr>
              <a:t>M</a:t>
            </a:r>
            <a:endParaRPr sz="1200">
              <a:latin typeface="Arial"/>
              <a:cs typeface="Arial"/>
            </a:endParaRPr>
          </a:p>
        </p:txBody>
      </p:sp>
      <p:sp>
        <p:nvSpPr>
          <p:cNvPr id="28" name="object 28"/>
          <p:cNvSpPr txBox="1"/>
          <p:nvPr/>
        </p:nvSpPr>
        <p:spPr>
          <a:xfrm>
            <a:off x="432816" y="4617720"/>
            <a:ext cx="7230109" cy="1819910"/>
          </a:xfrm>
          <a:prstGeom prst="rect">
            <a:avLst/>
          </a:prstGeom>
          <a:ln w="24384">
            <a:solidFill>
              <a:srgbClr val="000000"/>
            </a:solidFill>
          </a:ln>
        </p:spPr>
        <p:txBody>
          <a:bodyPr vert="horz" wrap="square" lIns="0" tIns="24130" rIns="0" bIns="0" rtlCol="0">
            <a:spAutoFit/>
          </a:bodyPr>
          <a:lstStyle/>
          <a:p>
            <a:pPr marL="398145" indent="-400050">
              <a:lnSpc>
                <a:spcPts val="1885"/>
              </a:lnSpc>
              <a:spcBef>
                <a:spcPts val="190"/>
              </a:spcBef>
              <a:buFont typeface="Arial MT"/>
              <a:buChar char="-"/>
              <a:tabLst>
                <a:tab pos="398145" algn="l"/>
                <a:tab pos="398780" algn="l"/>
              </a:tabLst>
            </a:pPr>
            <a:r>
              <a:rPr sz="1800" b="1" dirty="0">
                <a:latin typeface="Arial"/>
                <a:cs typeface="Arial"/>
              </a:rPr>
              <a:t>Compare</a:t>
            </a:r>
            <a:r>
              <a:rPr sz="1800" b="1" spc="-60" dirty="0">
                <a:latin typeface="Arial"/>
                <a:cs typeface="Arial"/>
              </a:rPr>
              <a:t> </a:t>
            </a:r>
            <a:r>
              <a:rPr sz="1800" b="1" dirty="0">
                <a:latin typeface="Arial"/>
                <a:cs typeface="Arial"/>
              </a:rPr>
              <a:t>each</a:t>
            </a:r>
            <a:r>
              <a:rPr sz="1800" b="1" spc="-40" dirty="0">
                <a:latin typeface="Arial"/>
                <a:cs typeface="Arial"/>
              </a:rPr>
              <a:t> </a:t>
            </a:r>
            <a:r>
              <a:rPr sz="1800" b="1" spc="5" dirty="0">
                <a:latin typeface="Arial"/>
                <a:cs typeface="Arial"/>
              </a:rPr>
              <a:t>word</a:t>
            </a:r>
            <a:r>
              <a:rPr sz="1800" b="1" spc="-45" dirty="0">
                <a:latin typeface="Arial"/>
                <a:cs typeface="Arial"/>
              </a:rPr>
              <a:t> </a:t>
            </a:r>
            <a:r>
              <a:rPr sz="1800" b="1" dirty="0">
                <a:latin typeface="Arial"/>
                <a:cs typeface="Arial"/>
              </a:rPr>
              <a:t>in</a:t>
            </a:r>
            <a:r>
              <a:rPr sz="1800" b="1" spc="-20" dirty="0">
                <a:latin typeface="Arial"/>
                <a:cs typeface="Arial"/>
              </a:rPr>
              <a:t> </a:t>
            </a:r>
            <a:r>
              <a:rPr sz="1800" b="1" spc="-30" dirty="0">
                <a:latin typeface="Arial"/>
                <a:cs typeface="Arial"/>
              </a:rPr>
              <a:t>CAM</a:t>
            </a:r>
            <a:r>
              <a:rPr sz="1800" b="1" spc="60" dirty="0">
                <a:latin typeface="Arial"/>
                <a:cs typeface="Arial"/>
              </a:rPr>
              <a:t> </a:t>
            </a:r>
            <a:r>
              <a:rPr sz="1800" b="1" dirty="0">
                <a:latin typeface="Arial"/>
                <a:cs typeface="Arial"/>
              </a:rPr>
              <a:t>in</a:t>
            </a:r>
            <a:r>
              <a:rPr sz="1800" b="1" spc="-20" dirty="0">
                <a:latin typeface="Arial"/>
                <a:cs typeface="Arial"/>
              </a:rPr>
              <a:t> </a:t>
            </a:r>
            <a:r>
              <a:rPr sz="1800" b="1" dirty="0">
                <a:latin typeface="Arial"/>
                <a:cs typeface="Arial"/>
              </a:rPr>
              <a:t>parallel</a:t>
            </a:r>
            <a:r>
              <a:rPr sz="1800" b="1" spc="-65" dirty="0">
                <a:latin typeface="Arial"/>
                <a:cs typeface="Arial"/>
              </a:rPr>
              <a:t> </a:t>
            </a:r>
            <a:r>
              <a:rPr sz="1800" b="1" spc="5" dirty="0">
                <a:latin typeface="Arial"/>
                <a:cs typeface="Arial"/>
              </a:rPr>
              <a:t>with</a:t>
            </a:r>
            <a:r>
              <a:rPr sz="1800" b="1" spc="-60" dirty="0">
                <a:latin typeface="Arial"/>
                <a:cs typeface="Arial"/>
              </a:rPr>
              <a:t> </a:t>
            </a:r>
            <a:r>
              <a:rPr sz="1800" b="1" spc="-5" dirty="0">
                <a:latin typeface="Arial"/>
                <a:cs typeface="Arial"/>
              </a:rPr>
              <a:t>the</a:t>
            </a:r>
            <a:endParaRPr sz="1800" dirty="0">
              <a:latin typeface="Arial"/>
              <a:cs typeface="Arial"/>
            </a:endParaRPr>
          </a:p>
          <a:p>
            <a:pPr marL="398145">
              <a:lnSpc>
                <a:spcPts val="1535"/>
              </a:lnSpc>
            </a:pPr>
            <a:r>
              <a:rPr sz="1800" b="1" dirty="0">
                <a:latin typeface="Arial"/>
                <a:cs typeface="Arial"/>
              </a:rPr>
              <a:t>content</a:t>
            </a:r>
            <a:r>
              <a:rPr sz="1800" b="1" spc="-60" dirty="0">
                <a:latin typeface="Arial"/>
                <a:cs typeface="Arial"/>
              </a:rPr>
              <a:t> </a:t>
            </a:r>
            <a:r>
              <a:rPr sz="1800" b="1" dirty="0">
                <a:latin typeface="Arial"/>
                <a:cs typeface="Arial"/>
              </a:rPr>
              <a:t>of</a:t>
            </a:r>
            <a:r>
              <a:rPr sz="1800" b="1" spc="-145" dirty="0">
                <a:latin typeface="Arial"/>
                <a:cs typeface="Arial"/>
              </a:rPr>
              <a:t> </a:t>
            </a:r>
            <a:r>
              <a:rPr sz="1800" b="1" spc="-30" dirty="0">
                <a:latin typeface="Arial"/>
                <a:cs typeface="Arial"/>
              </a:rPr>
              <a:t>A</a:t>
            </a:r>
            <a:r>
              <a:rPr sz="1800" b="1" dirty="0">
                <a:latin typeface="Arial"/>
                <a:cs typeface="Arial"/>
              </a:rPr>
              <a:t>(</a:t>
            </a:r>
            <a:r>
              <a:rPr sz="1800" b="1" spc="-30" dirty="0">
                <a:latin typeface="Arial"/>
                <a:cs typeface="Arial"/>
              </a:rPr>
              <a:t>A</a:t>
            </a:r>
            <a:r>
              <a:rPr sz="1800" b="1" dirty="0">
                <a:latin typeface="Arial"/>
                <a:cs typeface="Arial"/>
              </a:rPr>
              <a:t>rgument</a:t>
            </a:r>
            <a:r>
              <a:rPr sz="1800" b="1" spc="-15" dirty="0">
                <a:latin typeface="Arial"/>
                <a:cs typeface="Arial"/>
              </a:rPr>
              <a:t> </a:t>
            </a:r>
            <a:r>
              <a:rPr sz="1800" b="1" dirty="0">
                <a:latin typeface="Arial"/>
                <a:cs typeface="Arial"/>
              </a:rPr>
              <a:t>Re</a:t>
            </a:r>
            <a:r>
              <a:rPr sz="1800" b="1" spc="5" dirty="0">
                <a:latin typeface="Arial"/>
                <a:cs typeface="Arial"/>
              </a:rPr>
              <a:t>g</a:t>
            </a:r>
            <a:r>
              <a:rPr sz="1800" b="1" dirty="0">
                <a:latin typeface="Arial"/>
                <a:cs typeface="Arial"/>
              </a:rPr>
              <a:t>i</a:t>
            </a:r>
            <a:r>
              <a:rPr sz="1800" b="1" spc="10" dirty="0">
                <a:latin typeface="Arial"/>
                <a:cs typeface="Arial"/>
              </a:rPr>
              <a:t>s</a:t>
            </a:r>
            <a:r>
              <a:rPr sz="1800" b="1" dirty="0">
                <a:latin typeface="Arial"/>
                <a:cs typeface="Arial"/>
              </a:rPr>
              <a:t>t</a:t>
            </a:r>
            <a:r>
              <a:rPr sz="1800" b="1" spc="5" dirty="0">
                <a:latin typeface="Arial"/>
                <a:cs typeface="Arial"/>
              </a:rPr>
              <a:t>e</a:t>
            </a:r>
            <a:r>
              <a:rPr sz="1800" b="1" dirty="0">
                <a:latin typeface="Arial"/>
                <a:cs typeface="Arial"/>
              </a:rPr>
              <a:t>r)</a:t>
            </a:r>
            <a:endParaRPr sz="1800" dirty="0">
              <a:latin typeface="Arial"/>
              <a:cs typeface="Arial"/>
            </a:endParaRPr>
          </a:p>
          <a:p>
            <a:pPr marL="395605" lvl="1" indent="-141605">
              <a:lnSpc>
                <a:spcPts val="1500"/>
              </a:lnSpc>
              <a:buFont typeface="Arial MT"/>
              <a:buChar char="-"/>
              <a:tabLst>
                <a:tab pos="396240" algn="l"/>
              </a:tabLst>
            </a:pPr>
            <a:r>
              <a:rPr sz="1800" b="1" dirty="0">
                <a:latin typeface="Arial"/>
                <a:cs typeface="Arial"/>
              </a:rPr>
              <a:t>If</a:t>
            </a:r>
            <a:r>
              <a:rPr sz="1800" b="1" spc="-25" dirty="0">
                <a:latin typeface="Arial"/>
                <a:cs typeface="Arial"/>
              </a:rPr>
              <a:t> </a:t>
            </a:r>
            <a:r>
              <a:rPr sz="1800" b="1" spc="-30" dirty="0">
                <a:latin typeface="Arial"/>
                <a:cs typeface="Arial"/>
              </a:rPr>
              <a:t>C</a:t>
            </a:r>
            <a:r>
              <a:rPr sz="1800" b="1" spc="-55" dirty="0">
                <a:latin typeface="Arial"/>
                <a:cs typeface="Arial"/>
              </a:rPr>
              <a:t>A</a:t>
            </a:r>
            <a:r>
              <a:rPr sz="1800" b="1" dirty="0">
                <a:latin typeface="Arial"/>
                <a:cs typeface="Arial"/>
              </a:rPr>
              <a:t>M</a:t>
            </a:r>
            <a:r>
              <a:rPr sz="1800" b="1" spc="40" dirty="0">
                <a:latin typeface="Arial"/>
                <a:cs typeface="Arial"/>
              </a:rPr>
              <a:t> </a:t>
            </a:r>
            <a:r>
              <a:rPr sz="1800" b="1" spc="-25" dirty="0">
                <a:latin typeface="Arial"/>
                <a:cs typeface="Arial"/>
              </a:rPr>
              <a:t>W</a:t>
            </a:r>
            <a:r>
              <a:rPr sz="1800" b="1" dirty="0">
                <a:latin typeface="Arial"/>
                <a:cs typeface="Arial"/>
              </a:rPr>
              <a:t>ord[i]</a:t>
            </a:r>
            <a:r>
              <a:rPr sz="1800" b="1" spc="-65" dirty="0">
                <a:latin typeface="Arial"/>
                <a:cs typeface="Arial"/>
              </a:rPr>
              <a:t> </a:t>
            </a:r>
            <a:r>
              <a:rPr sz="1800" b="1" dirty="0">
                <a:latin typeface="Arial"/>
                <a:cs typeface="Arial"/>
              </a:rPr>
              <a:t>=</a:t>
            </a:r>
            <a:r>
              <a:rPr sz="1800" b="1" spc="-135" dirty="0">
                <a:latin typeface="Arial"/>
                <a:cs typeface="Arial"/>
              </a:rPr>
              <a:t> </a:t>
            </a:r>
            <a:r>
              <a:rPr sz="1800" b="1" spc="-55" dirty="0">
                <a:latin typeface="Arial"/>
                <a:cs typeface="Arial"/>
              </a:rPr>
              <a:t>A</a:t>
            </a:r>
            <a:r>
              <a:rPr sz="1800" b="1" dirty="0">
                <a:latin typeface="Arial"/>
                <a:cs typeface="Arial"/>
              </a:rPr>
              <a:t>,</a:t>
            </a:r>
            <a:r>
              <a:rPr sz="1800" b="1" spc="30" dirty="0">
                <a:latin typeface="Arial"/>
                <a:cs typeface="Arial"/>
              </a:rPr>
              <a:t> </a:t>
            </a:r>
            <a:r>
              <a:rPr sz="1800" b="1" spc="5" dirty="0">
                <a:latin typeface="Arial"/>
                <a:cs typeface="Arial"/>
              </a:rPr>
              <a:t>M</a:t>
            </a:r>
            <a:r>
              <a:rPr sz="1800" b="1" dirty="0">
                <a:latin typeface="Arial"/>
                <a:cs typeface="Arial"/>
              </a:rPr>
              <a:t>(i)</a:t>
            </a:r>
            <a:r>
              <a:rPr sz="1800" b="1" spc="-40" dirty="0">
                <a:latin typeface="Arial"/>
                <a:cs typeface="Arial"/>
              </a:rPr>
              <a:t> </a:t>
            </a:r>
            <a:r>
              <a:rPr sz="1800" b="1" dirty="0">
                <a:latin typeface="Arial"/>
                <a:cs typeface="Arial"/>
              </a:rPr>
              <a:t>=</a:t>
            </a:r>
            <a:r>
              <a:rPr sz="1800" b="1" spc="-20" dirty="0">
                <a:latin typeface="Arial"/>
                <a:cs typeface="Arial"/>
              </a:rPr>
              <a:t> </a:t>
            </a:r>
            <a:r>
              <a:rPr sz="1800" b="1" dirty="0">
                <a:latin typeface="Arial"/>
                <a:cs typeface="Arial"/>
              </a:rPr>
              <a:t>1</a:t>
            </a:r>
            <a:endParaRPr sz="1800" dirty="0">
              <a:latin typeface="Arial"/>
              <a:cs typeface="Arial"/>
            </a:endParaRPr>
          </a:p>
          <a:p>
            <a:pPr marL="395605" lvl="1" indent="-141605">
              <a:lnSpc>
                <a:spcPts val="1730"/>
              </a:lnSpc>
              <a:buFont typeface="Arial MT"/>
              <a:buChar char="-"/>
              <a:tabLst>
                <a:tab pos="396240" algn="l"/>
              </a:tabLst>
            </a:pPr>
            <a:r>
              <a:rPr sz="1800" b="1" dirty="0">
                <a:latin typeface="Arial"/>
                <a:cs typeface="Arial"/>
              </a:rPr>
              <a:t>Read</a:t>
            </a:r>
            <a:r>
              <a:rPr sz="1800" b="1" spc="-40" dirty="0">
                <a:latin typeface="Arial"/>
                <a:cs typeface="Arial"/>
              </a:rPr>
              <a:t> </a:t>
            </a:r>
            <a:r>
              <a:rPr sz="1800" b="1" dirty="0">
                <a:latin typeface="Arial"/>
                <a:cs typeface="Arial"/>
              </a:rPr>
              <a:t>sequentially</a:t>
            </a:r>
            <a:r>
              <a:rPr sz="1800" b="1" spc="-100" dirty="0">
                <a:latin typeface="Arial"/>
                <a:cs typeface="Arial"/>
              </a:rPr>
              <a:t> </a:t>
            </a:r>
            <a:r>
              <a:rPr sz="1800" b="1" dirty="0">
                <a:latin typeface="Arial"/>
                <a:cs typeface="Arial"/>
              </a:rPr>
              <a:t>accessing</a:t>
            </a:r>
            <a:r>
              <a:rPr sz="1800" b="1" spc="-30" dirty="0">
                <a:latin typeface="Arial"/>
                <a:cs typeface="Arial"/>
              </a:rPr>
              <a:t> CAM</a:t>
            </a:r>
            <a:r>
              <a:rPr sz="1800" b="1" spc="40" dirty="0">
                <a:latin typeface="Arial"/>
                <a:cs typeface="Arial"/>
              </a:rPr>
              <a:t> </a:t>
            </a:r>
            <a:r>
              <a:rPr sz="1800" b="1" spc="-5" dirty="0">
                <a:latin typeface="Arial"/>
                <a:cs typeface="Arial"/>
              </a:rPr>
              <a:t>for</a:t>
            </a:r>
            <a:r>
              <a:rPr sz="1800" b="1" dirty="0">
                <a:latin typeface="Arial"/>
                <a:cs typeface="Arial"/>
              </a:rPr>
              <a:t> </a:t>
            </a:r>
            <a:r>
              <a:rPr sz="1800" b="1" spc="-30" dirty="0">
                <a:latin typeface="Arial"/>
                <a:cs typeface="Arial"/>
              </a:rPr>
              <a:t>CAM</a:t>
            </a:r>
            <a:r>
              <a:rPr sz="1800" b="1" spc="65" dirty="0">
                <a:latin typeface="Arial"/>
                <a:cs typeface="Arial"/>
              </a:rPr>
              <a:t> </a:t>
            </a:r>
            <a:r>
              <a:rPr sz="1800" b="1" spc="-5" dirty="0">
                <a:latin typeface="Arial"/>
                <a:cs typeface="Arial"/>
              </a:rPr>
              <a:t>Word(i)</a:t>
            </a:r>
            <a:r>
              <a:rPr sz="1800" b="1" spc="-65" dirty="0">
                <a:latin typeface="Arial"/>
                <a:cs typeface="Arial"/>
              </a:rPr>
              <a:t> </a:t>
            </a:r>
            <a:r>
              <a:rPr sz="1800" b="1" spc="-5" dirty="0">
                <a:latin typeface="Arial"/>
                <a:cs typeface="Arial"/>
              </a:rPr>
              <a:t>for</a:t>
            </a:r>
            <a:r>
              <a:rPr sz="1800" b="1" dirty="0">
                <a:latin typeface="Arial"/>
                <a:cs typeface="Arial"/>
              </a:rPr>
              <a:t> M(i)</a:t>
            </a:r>
            <a:r>
              <a:rPr sz="1800" b="1" spc="-15" dirty="0">
                <a:latin typeface="Arial"/>
                <a:cs typeface="Arial"/>
              </a:rPr>
              <a:t> </a:t>
            </a:r>
            <a:r>
              <a:rPr sz="1800" b="1" dirty="0">
                <a:latin typeface="Arial"/>
                <a:cs typeface="Arial"/>
              </a:rPr>
              <a:t>=</a:t>
            </a:r>
            <a:r>
              <a:rPr sz="1800" b="1" spc="-20" dirty="0">
                <a:latin typeface="Arial"/>
                <a:cs typeface="Arial"/>
              </a:rPr>
              <a:t> </a:t>
            </a:r>
            <a:r>
              <a:rPr sz="1800" b="1" spc="-5" dirty="0">
                <a:latin typeface="Arial"/>
                <a:cs typeface="Arial"/>
              </a:rPr>
              <a:t>1</a:t>
            </a:r>
            <a:endParaRPr sz="1800" dirty="0">
              <a:latin typeface="Arial"/>
              <a:cs typeface="Arial"/>
            </a:endParaRPr>
          </a:p>
          <a:p>
            <a:pPr marL="398145" marR="1537335" indent="-400050">
              <a:lnSpc>
                <a:spcPct val="75100"/>
              </a:lnSpc>
              <a:spcBef>
                <a:spcPts val="415"/>
              </a:spcBef>
              <a:buFont typeface="Arial MT"/>
              <a:buChar char="-"/>
              <a:tabLst>
                <a:tab pos="398145" algn="l"/>
                <a:tab pos="398780" algn="l"/>
              </a:tabLst>
            </a:pPr>
            <a:r>
              <a:rPr sz="1800" b="1" spc="-5" dirty="0">
                <a:latin typeface="Arial"/>
                <a:cs typeface="Arial"/>
              </a:rPr>
              <a:t>K(Key </a:t>
            </a:r>
            <a:r>
              <a:rPr sz="1800" b="1" dirty="0">
                <a:latin typeface="Arial"/>
                <a:cs typeface="Arial"/>
              </a:rPr>
              <a:t>Register) </a:t>
            </a:r>
            <a:r>
              <a:rPr sz="1800" b="1" spc="-5" dirty="0">
                <a:latin typeface="Arial"/>
                <a:cs typeface="Arial"/>
              </a:rPr>
              <a:t>provides a </a:t>
            </a:r>
            <a:r>
              <a:rPr sz="1800" b="1" dirty="0">
                <a:latin typeface="Arial"/>
                <a:cs typeface="Arial"/>
              </a:rPr>
              <a:t>mask </a:t>
            </a:r>
            <a:r>
              <a:rPr sz="1800" b="1" spc="-5" dirty="0">
                <a:latin typeface="Arial"/>
                <a:cs typeface="Arial"/>
              </a:rPr>
              <a:t>for </a:t>
            </a:r>
            <a:r>
              <a:rPr sz="1800" b="1" dirty="0">
                <a:latin typeface="Arial"/>
                <a:cs typeface="Arial"/>
              </a:rPr>
              <a:t>choosing </a:t>
            </a:r>
            <a:r>
              <a:rPr sz="1800" b="1" spc="-5" dirty="0">
                <a:latin typeface="Arial"/>
                <a:cs typeface="Arial"/>
              </a:rPr>
              <a:t>a </a:t>
            </a:r>
            <a:r>
              <a:rPr sz="1800" b="1" dirty="0">
                <a:latin typeface="Arial"/>
                <a:cs typeface="Arial"/>
              </a:rPr>
              <a:t> particular</a:t>
            </a:r>
            <a:r>
              <a:rPr sz="1800" b="1" spc="-25" dirty="0">
                <a:latin typeface="Arial"/>
                <a:cs typeface="Arial"/>
              </a:rPr>
              <a:t> </a:t>
            </a:r>
            <a:r>
              <a:rPr sz="1800" b="1" dirty="0">
                <a:latin typeface="Arial"/>
                <a:cs typeface="Arial"/>
              </a:rPr>
              <a:t>field</a:t>
            </a:r>
            <a:r>
              <a:rPr sz="1800" b="1" spc="30" dirty="0">
                <a:latin typeface="Arial"/>
                <a:cs typeface="Arial"/>
              </a:rPr>
              <a:t> </a:t>
            </a:r>
            <a:r>
              <a:rPr sz="1800" b="1" dirty="0">
                <a:latin typeface="Arial"/>
                <a:cs typeface="Arial"/>
              </a:rPr>
              <a:t>or</a:t>
            </a:r>
            <a:r>
              <a:rPr sz="1800" b="1" spc="70" dirty="0">
                <a:latin typeface="Arial"/>
                <a:cs typeface="Arial"/>
              </a:rPr>
              <a:t> </a:t>
            </a:r>
            <a:r>
              <a:rPr sz="1800" b="1" dirty="0">
                <a:latin typeface="Arial"/>
                <a:cs typeface="Arial"/>
              </a:rPr>
              <a:t>key</a:t>
            </a:r>
            <a:r>
              <a:rPr sz="1800" b="1" spc="25" dirty="0">
                <a:latin typeface="Arial"/>
                <a:cs typeface="Arial"/>
              </a:rPr>
              <a:t> </a:t>
            </a:r>
            <a:r>
              <a:rPr sz="1800" b="1" dirty="0">
                <a:latin typeface="Arial"/>
                <a:cs typeface="Arial"/>
              </a:rPr>
              <a:t>in</a:t>
            </a:r>
            <a:r>
              <a:rPr sz="1800" b="1" spc="55" dirty="0">
                <a:latin typeface="Arial"/>
                <a:cs typeface="Arial"/>
              </a:rPr>
              <a:t> </a:t>
            </a:r>
            <a:r>
              <a:rPr sz="1800" b="1" dirty="0">
                <a:latin typeface="Arial"/>
                <a:cs typeface="Arial"/>
              </a:rPr>
              <a:t>the</a:t>
            </a:r>
            <a:r>
              <a:rPr sz="1800" b="1" spc="55" dirty="0">
                <a:latin typeface="Arial"/>
                <a:cs typeface="Arial"/>
              </a:rPr>
              <a:t> </a:t>
            </a:r>
            <a:r>
              <a:rPr sz="1800" b="1" dirty="0">
                <a:latin typeface="Arial"/>
                <a:cs typeface="Arial"/>
              </a:rPr>
              <a:t>argument</a:t>
            </a:r>
            <a:r>
              <a:rPr sz="1800" b="1" spc="15" dirty="0">
                <a:latin typeface="Arial"/>
                <a:cs typeface="Arial"/>
              </a:rPr>
              <a:t> </a:t>
            </a:r>
            <a:r>
              <a:rPr sz="1800" b="1" dirty="0">
                <a:latin typeface="Arial"/>
                <a:cs typeface="Arial"/>
              </a:rPr>
              <a:t>in</a:t>
            </a:r>
            <a:r>
              <a:rPr sz="1800" b="1" spc="-95" dirty="0">
                <a:latin typeface="Arial"/>
                <a:cs typeface="Arial"/>
              </a:rPr>
              <a:t> </a:t>
            </a:r>
            <a:r>
              <a:rPr sz="1800" b="1" dirty="0">
                <a:latin typeface="Arial"/>
                <a:cs typeface="Arial"/>
              </a:rPr>
              <a:t>A</a:t>
            </a:r>
            <a:r>
              <a:rPr sz="1800" b="1" spc="425" dirty="0">
                <a:latin typeface="Arial"/>
                <a:cs typeface="Arial"/>
              </a:rPr>
              <a:t> </a:t>
            </a:r>
            <a:r>
              <a:rPr sz="1800" b="1" dirty="0">
                <a:latin typeface="Arial"/>
                <a:cs typeface="Arial"/>
              </a:rPr>
              <a:t>(only </a:t>
            </a:r>
            <a:r>
              <a:rPr sz="1800" b="1" spc="-484" dirty="0">
                <a:latin typeface="Arial"/>
                <a:cs typeface="Arial"/>
              </a:rPr>
              <a:t> </a:t>
            </a:r>
            <a:r>
              <a:rPr sz="1800" b="1" dirty="0">
                <a:latin typeface="Arial"/>
                <a:cs typeface="Arial"/>
              </a:rPr>
              <a:t>those</a:t>
            </a:r>
            <a:r>
              <a:rPr sz="1800" b="1" spc="-40" dirty="0">
                <a:latin typeface="Arial"/>
                <a:cs typeface="Arial"/>
              </a:rPr>
              <a:t> </a:t>
            </a:r>
            <a:r>
              <a:rPr sz="1800" b="1" dirty="0">
                <a:latin typeface="Arial"/>
                <a:cs typeface="Arial"/>
              </a:rPr>
              <a:t>bits</a:t>
            </a:r>
            <a:r>
              <a:rPr sz="1800" b="1" spc="-10" dirty="0">
                <a:latin typeface="Arial"/>
                <a:cs typeface="Arial"/>
              </a:rPr>
              <a:t> </a:t>
            </a:r>
            <a:r>
              <a:rPr sz="1800" b="1" dirty="0">
                <a:latin typeface="Arial"/>
                <a:cs typeface="Arial"/>
              </a:rPr>
              <a:t>in</a:t>
            </a:r>
            <a:r>
              <a:rPr sz="1800" b="1" spc="-20" dirty="0">
                <a:latin typeface="Arial"/>
                <a:cs typeface="Arial"/>
              </a:rPr>
              <a:t> </a:t>
            </a:r>
            <a:r>
              <a:rPr sz="1800" b="1" spc="-5" dirty="0">
                <a:latin typeface="Arial"/>
                <a:cs typeface="Arial"/>
              </a:rPr>
              <a:t>the</a:t>
            </a:r>
            <a:r>
              <a:rPr sz="1800" b="1" spc="-15" dirty="0">
                <a:latin typeface="Arial"/>
                <a:cs typeface="Arial"/>
              </a:rPr>
              <a:t> </a:t>
            </a:r>
            <a:r>
              <a:rPr sz="1800" b="1" dirty="0">
                <a:latin typeface="Arial"/>
                <a:cs typeface="Arial"/>
              </a:rPr>
              <a:t>argument</a:t>
            </a:r>
            <a:r>
              <a:rPr sz="1800" b="1" spc="-60" dirty="0">
                <a:latin typeface="Arial"/>
                <a:cs typeface="Arial"/>
              </a:rPr>
              <a:t> </a:t>
            </a:r>
            <a:r>
              <a:rPr sz="1800" b="1" dirty="0">
                <a:latin typeface="Arial"/>
                <a:cs typeface="Arial"/>
              </a:rPr>
              <a:t>that</a:t>
            </a:r>
            <a:r>
              <a:rPr sz="1800" b="1" spc="-20" dirty="0">
                <a:latin typeface="Arial"/>
                <a:cs typeface="Arial"/>
              </a:rPr>
              <a:t> have</a:t>
            </a:r>
            <a:r>
              <a:rPr sz="1800" b="1" spc="25" dirty="0">
                <a:latin typeface="Arial"/>
                <a:cs typeface="Arial"/>
              </a:rPr>
              <a:t> </a:t>
            </a:r>
            <a:r>
              <a:rPr sz="1800" b="1" spc="-40" dirty="0">
                <a:latin typeface="Arial"/>
                <a:cs typeface="Arial"/>
              </a:rPr>
              <a:t>1’s</a:t>
            </a:r>
            <a:r>
              <a:rPr sz="1800" b="1" spc="-65" dirty="0">
                <a:latin typeface="Arial"/>
                <a:cs typeface="Arial"/>
              </a:rPr>
              <a:t> </a:t>
            </a:r>
            <a:r>
              <a:rPr sz="1800" b="1" dirty="0">
                <a:latin typeface="Arial"/>
                <a:cs typeface="Arial"/>
              </a:rPr>
              <a:t>in</a:t>
            </a:r>
            <a:endParaRPr sz="1800" dirty="0">
              <a:latin typeface="Arial"/>
              <a:cs typeface="Arial"/>
            </a:endParaRPr>
          </a:p>
          <a:p>
            <a:pPr marL="1017269">
              <a:lnSpc>
                <a:spcPts val="1610"/>
              </a:lnSpc>
            </a:pPr>
            <a:r>
              <a:rPr sz="1800" b="1" dirty="0">
                <a:latin typeface="Arial"/>
                <a:cs typeface="Arial"/>
              </a:rPr>
              <a:t>their</a:t>
            </a:r>
            <a:r>
              <a:rPr sz="1800" b="1" spc="-45" dirty="0">
                <a:latin typeface="Arial"/>
                <a:cs typeface="Arial"/>
              </a:rPr>
              <a:t> </a:t>
            </a:r>
            <a:r>
              <a:rPr sz="1800" b="1" spc="-5" dirty="0">
                <a:latin typeface="Arial"/>
                <a:cs typeface="Arial"/>
              </a:rPr>
              <a:t>corresponding</a:t>
            </a:r>
            <a:r>
              <a:rPr sz="1800" b="1" spc="-70" dirty="0">
                <a:latin typeface="Arial"/>
                <a:cs typeface="Arial"/>
              </a:rPr>
              <a:t> </a:t>
            </a:r>
            <a:r>
              <a:rPr sz="1800" b="1" dirty="0">
                <a:latin typeface="Arial"/>
                <a:cs typeface="Arial"/>
              </a:rPr>
              <a:t>position</a:t>
            </a:r>
            <a:r>
              <a:rPr sz="1800" b="1" spc="-30" dirty="0">
                <a:latin typeface="Arial"/>
                <a:cs typeface="Arial"/>
              </a:rPr>
              <a:t> </a:t>
            </a:r>
            <a:r>
              <a:rPr sz="1800" b="1" dirty="0">
                <a:latin typeface="Arial"/>
                <a:cs typeface="Arial"/>
              </a:rPr>
              <a:t>of</a:t>
            </a:r>
            <a:r>
              <a:rPr sz="1800" b="1" spc="5" dirty="0">
                <a:latin typeface="Arial"/>
                <a:cs typeface="Arial"/>
              </a:rPr>
              <a:t> </a:t>
            </a:r>
            <a:r>
              <a:rPr sz="1800" b="1" spc="-5" dirty="0">
                <a:latin typeface="Arial"/>
                <a:cs typeface="Arial"/>
              </a:rPr>
              <a:t>K</a:t>
            </a:r>
            <a:r>
              <a:rPr sz="1800" b="1" dirty="0">
                <a:latin typeface="Arial"/>
                <a:cs typeface="Arial"/>
              </a:rPr>
              <a:t> are</a:t>
            </a:r>
            <a:r>
              <a:rPr sz="1800" b="1" spc="-35" dirty="0">
                <a:latin typeface="Arial"/>
                <a:cs typeface="Arial"/>
              </a:rPr>
              <a:t> </a:t>
            </a:r>
            <a:r>
              <a:rPr sz="1800" b="1" dirty="0">
                <a:latin typeface="Arial"/>
                <a:cs typeface="Arial"/>
              </a:rPr>
              <a:t>compared)</a:t>
            </a:r>
            <a:endParaRPr sz="1800" dirty="0">
              <a:latin typeface="Arial"/>
              <a:cs typeface="Arial"/>
            </a:endParaRPr>
          </a:p>
        </p:txBody>
      </p:sp>
      <p:sp>
        <p:nvSpPr>
          <p:cNvPr id="29" name="object 29"/>
          <p:cNvSpPr txBox="1"/>
          <p:nvPr/>
        </p:nvSpPr>
        <p:spPr>
          <a:xfrm>
            <a:off x="7326883" y="1270"/>
            <a:ext cx="1724025" cy="238125"/>
          </a:xfrm>
          <a:prstGeom prst="rect">
            <a:avLst/>
          </a:prstGeom>
        </p:spPr>
        <p:txBody>
          <a:bodyPr vert="horz" wrap="square" lIns="0" tIns="11430" rIns="0" bIns="0" rtlCol="0">
            <a:spAutoFit/>
          </a:bodyPr>
          <a:lstStyle/>
          <a:p>
            <a:pPr marL="12700">
              <a:lnSpc>
                <a:spcPct val="100000"/>
              </a:lnSpc>
              <a:spcBef>
                <a:spcPts val="90"/>
              </a:spcBef>
            </a:pPr>
            <a:r>
              <a:rPr sz="1400" b="1" i="1" spc="-15" dirty="0">
                <a:latin typeface="Arial"/>
                <a:cs typeface="Arial"/>
              </a:rPr>
              <a:t>Associative</a:t>
            </a:r>
            <a:r>
              <a:rPr sz="1400" b="1" i="1" spc="-75" dirty="0">
                <a:latin typeface="Arial"/>
                <a:cs typeface="Arial"/>
              </a:rPr>
              <a:t> </a:t>
            </a:r>
            <a:r>
              <a:rPr sz="1400" b="1" i="1" spc="-10" dirty="0">
                <a:latin typeface="Arial"/>
                <a:cs typeface="Arial"/>
              </a:rPr>
              <a:t>Memory</a:t>
            </a:r>
            <a:endParaRPr sz="1400">
              <a:latin typeface="Arial"/>
              <a:cs typeface="Arial"/>
            </a:endParaRPr>
          </a:p>
        </p:txBody>
      </p:sp>
      <p:sp>
        <p:nvSpPr>
          <p:cNvPr id="30" name="object 30"/>
          <p:cNvSpPr txBox="1"/>
          <p:nvPr/>
        </p:nvSpPr>
        <p:spPr>
          <a:xfrm>
            <a:off x="6285991" y="1695069"/>
            <a:ext cx="198755" cy="501015"/>
          </a:xfrm>
          <a:prstGeom prst="rect">
            <a:avLst/>
          </a:prstGeom>
        </p:spPr>
        <p:txBody>
          <a:bodyPr vert="horz" wrap="square" lIns="0" tIns="13970" rIns="0" bIns="0" rtlCol="0">
            <a:spAutoFit/>
          </a:bodyPr>
          <a:lstStyle/>
          <a:p>
            <a:pPr marL="12700">
              <a:lnSpc>
                <a:spcPct val="100000"/>
              </a:lnSpc>
              <a:spcBef>
                <a:spcPts val="110"/>
              </a:spcBef>
            </a:pPr>
            <a:r>
              <a:rPr sz="1550" b="1" spc="-10" dirty="0">
                <a:solidFill>
                  <a:srgbClr val="006FC0"/>
                </a:solidFill>
                <a:latin typeface="Calibri"/>
                <a:cs typeface="Calibri"/>
              </a:rPr>
              <a:t>A:</a:t>
            </a:r>
            <a:endParaRPr sz="1550">
              <a:latin typeface="Calibri"/>
              <a:cs typeface="Calibri"/>
            </a:endParaRPr>
          </a:p>
          <a:p>
            <a:pPr marL="12700">
              <a:lnSpc>
                <a:spcPct val="100000"/>
              </a:lnSpc>
              <a:spcBef>
                <a:spcPts val="10"/>
              </a:spcBef>
            </a:pPr>
            <a:r>
              <a:rPr sz="1550" b="1" spc="15" dirty="0">
                <a:solidFill>
                  <a:srgbClr val="006FC0"/>
                </a:solidFill>
                <a:latin typeface="Calibri"/>
                <a:cs typeface="Calibri"/>
              </a:rPr>
              <a:t>K:</a:t>
            </a:r>
            <a:endParaRPr sz="1550">
              <a:latin typeface="Calibri"/>
              <a:cs typeface="Calibri"/>
            </a:endParaRPr>
          </a:p>
        </p:txBody>
      </p:sp>
      <p:sp>
        <p:nvSpPr>
          <p:cNvPr id="31" name="object 31"/>
          <p:cNvSpPr txBox="1"/>
          <p:nvPr/>
        </p:nvSpPr>
        <p:spPr>
          <a:xfrm>
            <a:off x="6981190" y="1695069"/>
            <a:ext cx="1031240" cy="501015"/>
          </a:xfrm>
          <a:prstGeom prst="rect">
            <a:avLst/>
          </a:prstGeom>
        </p:spPr>
        <p:txBody>
          <a:bodyPr vert="horz" wrap="square" lIns="0" tIns="13970" rIns="0" bIns="0" rtlCol="0">
            <a:spAutoFit/>
          </a:bodyPr>
          <a:lstStyle/>
          <a:p>
            <a:pPr marL="24765">
              <a:lnSpc>
                <a:spcPct val="100000"/>
              </a:lnSpc>
              <a:spcBef>
                <a:spcPts val="110"/>
              </a:spcBef>
            </a:pPr>
            <a:r>
              <a:rPr sz="1550" b="1" spc="5" dirty="0">
                <a:latin typeface="Calibri"/>
                <a:cs typeface="Calibri"/>
              </a:rPr>
              <a:t>101</a:t>
            </a:r>
            <a:r>
              <a:rPr sz="1550" b="1" spc="245" dirty="0">
                <a:latin typeface="Calibri"/>
                <a:cs typeface="Calibri"/>
              </a:rPr>
              <a:t> </a:t>
            </a:r>
            <a:r>
              <a:rPr sz="1550" b="1" spc="5" dirty="0">
                <a:latin typeface="Calibri"/>
                <a:cs typeface="Calibri"/>
              </a:rPr>
              <a:t>111100</a:t>
            </a:r>
            <a:endParaRPr sz="1550">
              <a:latin typeface="Calibri"/>
              <a:cs typeface="Calibri"/>
            </a:endParaRPr>
          </a:p>
          <a:p>
            <a:pPr marL="12700">
              <a:lnSpc>
                <a:spcPct val="100000"/>
              </a:lnSpc>
              <a:spcBef>
                <a:spcPts val="10"/>
              </a:spcBef>
            </a:pPr>
            <a:r>
              <a:rPr sz="1550" b="1" spc="5" dirty="0">
                <a:latin typeface="Calibri"/>
                <a:cs typeface="Calibri"/>
              </a:rPr>
              <a:t>111</a:t>
            </a:r>
            <a:r>
              <a:rPr sz="1550" b="1" spc="250" dirty="0">
                <a:latin typeface="Calibri"/>
                <a:cs typeface="Calibri"/>
              </a:rPr>
              <a:t> </a:t>
            </a:r>
            <a:r>
              <a:rPr sz="1550" b="1" spc="5" dirty="0">
                <a:latin typeface="Calibri"/>
                <a:cs typeface="Calibri"/>
              </a:rPr>
              <a:t>000000</a:t>
            </a:r>
            <a:endParaRPr sz="1550">
              <a:latin typeface="Calibri"/>
              <a:cs typeface="Calibri"/>
            </a:endParaRPr>
          </a:p>
        </p:txBody>
      </p:sp>
      <p:sp>
        <p:nvSpPr>
          <p:cNvPr id="32" name="object 32"/>
          <p:cNvSpPr txBox="1"/>
          <p:nvPr/>
        </p:nvSpPr>
        <p:spPr>
          <a:xfrm>
            <a:off x="6285991" y="2167889"/>
            <a:ext cx="2635250" cy="501015"/>
          </a:xfrm>
          <a:prstGeom prst="rect">
            <a:avLst/>
          </a:prstGeom>
        </p:spPr>
        <p:txBody>
          <a:bodyPr vert="horz" wrap="square" lIns="0" tIns="13970" rIns="0" bIns="0" rtlCol="0">
            <a:spAutoFit/>
          </a:bodyPr>
          <a:lstStyle/>
          <a:p>
            <a:pPr marL="12700">
              <a:lnSpc>
                <a:spcPct val="100000"/>
              </a:lnSpc>
              <a:spcBef>
                <a:spcPts val="110"/>
              </a:spcBef>
            </a:pPr>
            <a:r>
              <a:rPr sz="1550" b="1" spc="-20" dirty="0">
                <a:solidFill>
                  <a:srgbClr val="006FC0"/>
                </a:solidFill>
                <a:latin typeface="Calibri"/>
                <a:cs typeface="Calibri"/>
              </a:rPr>
              <a:t>Word</a:t>
            </a:r>
            <a:r>
              <a:rPr sz="1550" b="1" spc="-25" dirty="0">
                <a:solidFill>
                  <a:srgbClr val="006FC0"/>
                </a:solidFill>
                <a:latin typeface="Calibri"/>
                <a:cs typeface="Calibri"/>
              </a:rPr>
              <a:t> </a:t>
            </a:r>
            <a:r>
              <a:rPr sz="1550" b="1" dirty="0">
                <a:solidFill>
                  <a:srgbClr val="006FC0"/>
                </a:solidFill>
                <a:latin typeface="Calibri"/>
                <a:cs typeface="Calibri"/>
              </a:rPr>
              <a:t>1:</a:t>
            </a:r>
            <a:r>
              <a:rPr sz="1550" b="1" spc="-35" dirty="0">
                <a:solidFill>
                  <a:srgbClr val="006FC0"/>
                </a:solidFill>
                <a:latin typeface="Calibri"/>
                <a:cs typeface="Calibri"/>
              </a:rPr>
              <a:t> </a:t>
            </a:r>
            <a:r>
              <a:rPr sz="1550" b="1" spc="5" dirty="0">
                <a:latin typeface="Calibri"/>
                <a:cs typeface="Calibri"/>
              </a:rPr>
              <a:t>100</a:t>
            </a:r>
            <a:r>
              <a:rPr sz="1550" b="1" spc="-30" dirty="0">
                <a:latin typeface="Calibri"/>
                <a:cs typeface="Calibri"/>
              </a:rPr>
              <a:t> </a:t>
            </a:r>
            <a:r>
              <a:rPr sz="1550" b="1" spc="5" dirty="0">
                <a:latin typeface="Calibri"/>
                <a:cs typeface="Calibri"/>
              </a:rPr>
              <a:t>111100</a:t>
            </a:r>
            <a:r>
              <a:rPr sz="1550" b="1" spc="-30" dirty="0">
                <a:latin typeface="Calibri"/>
                <a:cs typeface="Calibri"/>
              </a:rPr>
              <a:t> </a:t>
            </a:r>
            <a:r>
              <a:rPr sz="1550" b="1" dirty="0">
                <a:latin typeface="Calibri"/>
                <a:cs typeface="Calibri"/>
              </a:rPr>
              <a:t>(No</a:t>
            </a:r>
            <a:r>
              <a:rPr sz="1550" b="1" spc="-20" dirty="0">
                <a:latin typeface="Calibri"/>
                <a:cs typeface="Calibri"/>
              </a:rPr>
              <a:t> </a:t>
            </a:r>
            <a:r>
              <a:rPr sz="1550" b="1" spc="-5" dirty="0">
                <a:latin typeface="Calibri"/>
                <a:cs typeface="Calibri"/>
              </a:rPr>
              <a:t>Match)</a:t>
            </a:r>
            <a:endParaRPr sz="1550">
              <a:latin typeface="Calibri"/>
              <a:cs typeface="Calibri"/>
            </a:endParaRPr>
          </a:p>
          <a:p>
            <a:pPr marL="12700">
              <a:lnSpc>
                <a:spcPct val="100000"/>
              </a:lnSpc>
              <a:spcBef>
                <a:spcPts val="10"/>
              </a:spcBef>
            </a:pPr>
            <a:r>
              <a:rPr sz="1550" b="1" spc="-20" dirty="0">
                <a:solidFill>
                  <a:srgbClr val="006FC0"/>
                </a:solidFill>
                <a:latin typeface="Calibri"/>
                <a:cs typeface="Calibri"/>
              </a:rPr>
              <a:t>Word</a:t>
            </a:r>
            <a:r>
              <a:rPr sz="1550" b="1" spc="-25" dirty="0">
                <a:solidFill>
                  <a:srgbClr val="006FC0"/>
                </a:solidFill>
                <a:latin typeface="Calibri"/>
                <a:cs typeface="Calibri"/>
              </a:rPr>
              <a:t> </a:t>
            </a:r>
            <a:r>
              <a:rPr sz="1550" b="1" dirty="0">
                <a:solidFill>
                  <a:srgbClr val="006FC0"/>
                </a:solidFill>
                <a:latin typeface="Calibri"/>
                <a:cs typeface="Calibri"/>
              </a:rPr>
              <a:t>2:</a:t>
            </a:r>
            <a:r>
              <a:rPr sz="1550" b="1" spc="-40" dirty="0">
                <a:solidFill>
                  <a:srgbClr val="006FC0"/>
                </a:solidFill>
                <a:latin typeface="Calibri"/>
                <a:cs typeface="Calibri"/>
              </a:rPr>
              <a:t> </a:t>
            </a:r>
            <a:r>
              <a:rPr sz="1550" b="1" spc="5" dirty="0">
                <a:latin typeface="Calibri"/>
                <a:cs typeface="Calibri"/>
              </a:rPr>
              <a:t>101</a:t>
            </a:r>
            <a:r>
              <a:rPr sz="1550" b="1" spc="-30" dirty="0">
                <a:latin typeface="Calibri"/>
                <a:cs typeface="Calibri"/>
              </a:rPr>
              <a:t> </a:t>
            </a:r>
            <a:r>
              <a:rPr sz="1550" b="1" spc="5" dirty="0">
                <a:latin typeface="Calibri"/>
                <a:cs typeface="Calibri"/>
              </a:rPr>
              <a:t>000001</a:t>
            </a:r>
            <a:r>
              <a:rPr sz="1550" b="1" spc="-25" dirty="0">
                <a:latin typeface="Calibri"/>
                <a:cs typeface="Calibri"/>
              </a:rPr>
              <a:t> </a:t>
            </a:r>
            <a:r>
              <a:rPr sz="1550" b="1" spc="-5" dirty="0">
                <a:latin typeface="Calibri"/>
                <a:cs typeface="Calibri"/>
              </a:rPr>
              <a:t>(Match)</a:t>
            </a:r>
            <a:endParaRPr sz="155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TotalTime>
  <Words>3905</Words>
  <Application>Microsoft Office PowerPoint</Application>
  <PresentationFormat>On-screen Show (4:3)</PresentationFormat>
  <Paragraphs>1161</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MEMORY ORGANIZATION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MEMORY AND CACHE MAPPING - SET ASSOCIATIVE MAPPING -</vt:lpstr>
      <vt:lpstr>Slide 19</vt:lpstr>
      <vt:lpstr>Slide 20</vt:lpstr>
      <vt:lpstr>Slide 21</vt:lpstr>
      <vt:lpstr>Slide 22</vt:lpstr>
      <vt:lpstr>ASSOCIATIVE MEMORY PAGE TABLE</vt:lpstr>
      <vt:lpstr>Slide 24</vt:lpstr>
      <vt:lpstr>Slide 25</vt:lpstr>
      <vt:lpstr>PAGE REPLACEMENT ALGORITHMS</vt:lpstr>
      <vt:lpstr>PAGE REPLACEMENT ALGORITHMS</vt:lpstr>
      <vt:lpstr>PAGE REPLACEMENT ALGORITHMS</vt:lpstr>
      <vt:lpstr>MEMORY MANAGEMENT HARDWARE</vt:lpstr>
      <vt:lpstr>Slide 30</vt:lpstr>
      <vt:lpstr>SEGMENTATION EXAMPLE</vt:lpstr>
      <vt:lpstr>SHARING OF SEGMENTS</vt:lpstr>
      <vt:lpstr>SEGMENTED PAGE SYSTEM</vt:lpstr>
      <vt:lpstr>IMPLEMENTATION OF PAGE AND SEGMENT TABLES</vt:lpstr>
      <vt:lpstr>Slide 35</vt:lpstr>
      <vt:lpstr>LOGICAL TO PHYSICAL MEMORY MAPPING</vt:lpstr>
      <vt:lpstr>Slide 37</vt:lpstr>
      <vt:lpstr>Slide 38</vt:lpstr>
      <vt:lpstr>Slide 39</vt:lpstr>
      <vt:lpstr>Slide 40</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ORGANIZATION</dc:title>
  <cp:lastModifiedBy>Dr. Manju Khurana</cp:lastModifiedBy>
  <cp:revision>50</cp:revision>
  <dcterms:created xsi:type="dcterms:W3CDTF">2023-07-26T04:29:36Z</dcterms:created>
  <dcterms:modified xsi:type="dcterms:W3CDTF">2023-11-20T05:11:41Z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2022-11-04T00:00:00Z</vt:filetime>
  </property>
  <property fmtid="{D5CDD505-2E9C-101B-9397-08002B2CF9AE}" pid="3" name="Creator">
    <vt:lpwstr>Microsoft® PowerPoint® 2016</vt:lpwstr>
  </property>
  <property fmtid="{D5CDD505-2E9C-101B-9397-08002B2CF9AE}" pid="4" name="LastSaved">
    <vt:filetime>2023-07-26T00:00:00Z</vt:filetime>
  </property>
</Properties>
</file>