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handoutMasterIdLst>
    <p:handoutMasterId r:id="rId53"/>
  </p:handoutMasterIdLst>
  <p:sldIdLst>
    <p:sldId id="426" r:id="rId2"/>
    <p:sldId id="595" r:id="rId3"/>
    <p:sldId id="594" r:id="rId4"/>
    <p:sldId id="592" r:id="rId5"/>
    <p:sldId id="575" r:id="rId6"/>
    <p:sldId id="576" r:id="rId7"/>
    <p:sldId id="617" r:id="rId8"/>
    <p:sldId id="637" r:id="rId9"/>
    <p:sldId id="572" r:id="rId10"/>
    <p:sldId id="638" r:id="rId11"/>
    <p:sldId id="577" r:id="rId12"/>
    <p:sldId id="640" r:id="rId13"/>
    <p:sldId id="621" r:id="rId14"/>
    <p:sldId id="589" r:id="rId15"/>
    <p:sldId id="632" r:id="rId16"/>
    <p:sldId id="618" r:id="rId17"/>
    <p:sldId id="619" r:id="rId18"/>
    <p:sldId id="588" r:id="rId19"/>
    <p:sldId id="584" r:id="rId20"/>
    <p:sldId id="620" r:id="rId21"/>
    <p:sldId id="611" r:id="rId22"/>
    <p:sldId id="635" r:id="rId23"/>
    <p:sldId id="610" r:id="rId24"/>
    <p:sldId id="581" r:id="rId25"/>
    <p:sldId id="607" r:id="rId26"/>
    <p:sldId id="614" r:id="rId27"/>
    <p:sldId id="593" r:id="rId28"/>
    <p:sldId id="615" r:id="rId29"/>
    <p:sldId id="597" r:id="rId30"/>
    <p:sldId id="631" r:id="rId31"/>
    <p:sldId id="598" r:id="rId32"/>
    <p:sldId id="609" r:id="rId33"/>
    <p:sldId id="613" r:id="rId34"/>
    <p:sldId id="608" r:id="rId35"/>
    <p:sldId id="616" r:id="rId36"/>
    <p:sldId id="636" r:id="rId37"/>
    <p:sldId id="622" r:id="rId38"/>
    <p:sldId id="623" r:id="rId39"/>
    <p:sldId id="624" r:id="rId40"/>
    <p:sldId id="625" r:id="rId41"/>
    <p:sldId id="601" r:id="rId42"/>
    <p:sldId id="602" r:id="rId43"/>
    <p:sldId id="603" r:id="rId44"/>
    <p:sldId id="604" r:id="rId45"/>
    <p:sldId id="605" r:id="rId46"/>
    <p:sldId id="627" r:id="rId47"/>
    <p:sldId id="628" r:id="rId48"/>
    <p:sldId id="629" r:id="rId49"/>
    <p:sldId id="586" r:id="rId50"/>
    <p:sldId id="634" r:id="rId51"/>
  </p:sldIdLst>
  <p:sldSz cx="9144000" cy="6858000" type="screen4x3"/>
  <p:notesSz cx="6735763" cy="9866313"/>
  <p:custDataLst>
    <p:tags r:id="rId54"/>
  </p:custDataLst>
  <p:defaultTextStyle>
    <a:defPPr>
      <a:defRPr lang="en-US"/>
    </a:defPPr>
    <a:lvl1pPr algn="l" rtl="0" fontAlgn="base">
      <a:spcBef>
        <a:spcPct val="0"/>
      </a:spcBef>
      <a:spcAft>
        <a:spcPct val="0"/>
      </a:spcAft>
      <a:defRPr sz="3200" u="sng" kern="1200">
        <a:solidFill>
          <a:schemeClr val="tx1"/>
        </a:solidFill>
        <a:latin typeface="Tahoma" pitchFamily="34" charset="0"/>
        <a:ea typeface="+mn-ea"/>
        <a:cs typeface="Arial" charset="0"/>
      </a:defRPr>
    </a:lvl1pPr>
    <a:lvl2pPr marL="457200" algn="l" rtl="0" fontAlgn="base">
      <a:spcBef>
        <a:spcPct val="0"/>
      </a:spcBef>
      <a:spcAft>
        <a:spcPct val="0"/>
      </a:spcAft>
      <a:defRPr sz="3200" u="sng" kern="1200">
        <a:solidFill>
          <a:schemeClr val="tx1"/>
        </a:solidFill>
        <a:latin typeface="Tahoma" pitchFamily="34" charset="0"/>
        <a:ea typeface="+mn-ea"/>
        <a:cs typeface="Arial" charset="0"/>
      </a:defRPr>
    </a:lvl2pPr>
    <a:lvl3pPr marL="914400" algn="l" rtl="0" fontAlgn="base">
      <a:spcBef>
        <a:spcPct val="0"/>
      </a:spcBef>
      <a:spcAft>
        <a:spcPct val="0"/>
      </a:spcAft>
      <a:defRPr sz="3200" u="sng" kern="1200">
        <a:solidFill>
          <a:schemeClr val="tx1"/>
        </a:solidFill>
        <a:latin typeface="Tahoma" pitchFamily="34" charset="0"/>
        <a:ea typeface="+mn-ea"/>
        <a:cs typeface="Arial" charset="0"/>
      </a:defRPr>
    </a:lvl3pPr>
    <a:lvl4pPr marL="1371600" algn="l" rtl="0" fontAlgn="base">
      <a:spcBef>
        <a:spcPct val="0"/>
      </a:spcBef>
      <a:spcAft>
        <a:spcPct val="0"/>
      </a:spcAft>
      <a:defRPr sz="3200" u="sng" kern="1200">
        <a:solidFill>
          <a:schemeClr val="tx1"/>
        </a:solidFill>
        <a:latin typeface="Tahoma" pitchFamily="34" charset="0"/>
        <a:ea typeface="+mn-ea"/>
        <a:cs typeface="Arial" charset="0"/>
      </a:defRPr>
    </a:lvl4pPr>
    <a:lvl5pPr marL="1828800" algn="l" rtl="0" fontAlgn="base">
      <a:spcBef>
        <a:spcPct val="0"/>
      </a:spcBef>
      <a:spcAft>
        <a:spcPct val="0"/>
      </a:spcAft>
      <a:defRPr sz="3200" u="sng" kern="1200">
        <a:solidFill>
          <a:schemeClr val="tx1"/>
        </a:solidFill>
        <a:latin typeface="Tahoma" pitchFamily="34" charset="0"/>
        <a:ea typeface="+mn-ea"/>
        <a:cs typeface="Arial" charset="0"/>
      </a:defRPr>
    </a:lvl5pPr>
    <a:lvl6pPr marL="2286000" algn="l" defTabSz="914400" rtl="0" eaLnBrk="1" latinLnBrk="0" hangingPunct="1">
      <a:defRPr sz="3200" u="sng" kern="1200">
        <a:solidFill>
          <a:schemeClr val="tx1"/>
        </a:solidFill>
        <a:latin typeface="Tahoma" pitchFamily="34" charset="0"/>
        <a:ea typeface="+mn-ea"/>
        <a:cs typeface="Arial" charset="0"/>
      </a:defRPr>
    </a:lvl6pPr>
    <a:lvl7pPr marL="2743200" algn="l" defTabSz="914400" rtl="0" eaLnBrk="1" latinLnBrk="0" hangingPunct="1">
      <a:defRPr sz="3200" u="sng" kern="1200">
        <a:solidFill>
          <a:schemeClr val="tx1"/>
        </a:solidFill>
        <a:latin typeface="Tahoma" pitchFamily="34" charset="0"/>
        <a:ea typeface="+mn-ea"/>
        <a:cs typeface="Arial" charset="0"/>
      </a:defRPr>
    </a:lvl7pPr>
    <a:lvl8pPr marL="3200400" algn="l" defTabSz="914400" rtl="0" eaLnBrk="1" latinLnBrk="0" hangingPunct="1">
      <a:defRPr sz="3200" u="sng" kern="1200">
        <a:solidFill>
          <a:schemeClr val="tx1"/>
        </a:solidFill>
        <a:latin typeface="Tahoma" pitchFamily="34" charset="0"/>
        <a:ea typeface="+mn-ea"/>
        <a:cs typeface="Arial" charset="0"/>
      </a:defRPr>
    </a:lvl8pPr>
    <a:lvl9pPr marL="3657600" algn="l" defTabSz="914400" rtl="0" eaLnBrk="1" latinLnBrk="0" hangingPunct="1">
      <a:defRPr sz="3200" u="sng" kern="1200">
        <a:solidFill>
          <a:schemeClr val="tx1"/>
        </a:solidFill>
        <a:latin typeface="Tahoma"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a:srgbClr val="005841"/>
    <a:srgbClr val="008C67"/>
    <a:srgbClr val="002E22"/>
    <a:srgbClr val="CC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74" autoAdjust="0"/>
    <p:restoredTop sz="94803" autoAdjust="0"/>
  </p:normalViewPr>
  <p:slideViewPr>
    <p:cSldViewPr>
      <p:cViewPr>
        <p:scale>
          <a:sx n="75" d="100"/>
          <a:sy n="75" d="100"/>
        </p:scale>
        <p:origin x="-1056" y="5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44" y="-102"/>
      </p:cViewPr>
      <p:guideLst>
        <p:guide orient="horz" pos="3108"/>
        <p:guide pos="212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cs typeface="+mn-cs"/>
              </a:defRPr>
            </a:lvl1pPr>
          </a:lstStyle>
          <a:p>
            <a:pPr>
              <a:defRPr/>
            </a:pPr>
            <a:endParaRPr lang="en-IN"/>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cs typeface="+mn-cs"/>
              </a:defRPr>
            </a:lvl1pPr>
          </a:lstStyle>
          <a:p>
            <a:pPr>
              <a:defRPr/>
            </a:pPr>
            <a:fld id="{4C8BD89B-FFC2-440F-BC43-7A06D7AE704A}" type="datetimeFigureOut">
              <a:rPr lang="en-US"/>
              <a:pPr>
                <a:defRPr/>
              </a:pPr>
              <a:t>10/8/2023</a:t>
            </a:fld>
            <a:endParaRPr lang="en-IN"/>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cs typeface="+mn-cs"/>
              </a:defRPr>
            </a:lvl1pPr>
          </a:lstStyle>
          <a:p>
            <a:pPr>
              <a:defRPr/>
            </a:pPr>
            <a:endParaRPr lang="en-IN"/>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cs typeface="+mn-cs"/>
              </a:defRPr>
            </a:lvl1pPr>
          </a:lstStyle>
          <a:p>
            <a:pPr>
              <a:defRPr/>
            </a:pPr>
            <a:fld id="{42190134-FD37-4ACC-B6CC-EEB40DF988FE}" type="slidenum">
              <a:rPr lang="en-IN"/>
              <a:pPr>
                <a:defRPr/>
              </a:pPr>
              <a:t>‹#›</a:t>
            </a:fld>
            <a:endParaRPr lang="en-IN"/>
          </a:p>
        </p:txBody>
      </p:sp>
    </p:spTree>
    <p:extLst>
      <p:ext uri="{BB962C8B-B14F-4D97-AF65-F5344CB8AC3E}">
        <p14:creationId xmlns:p14="http://schemas.microsoft.com/office/powerpoint/2010/main" xmlns="" val="301653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1027" name="Rectangle 3"/>
          <p:cNvSpPr>
            <a:spLocks noGrp="1" noChangeArrowheads="1"/>
          </p:cNvSpPr>
          <p:nvPr>
            <p:ph type="dt" idx="1"/>
          </p:nvPr>
        </p:nvSpPr>
        <p:spPr bwMode="auto">
          <a:xfrm>
            <a:off x="3816932"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898102" y="4686499"/>
            <a:ext cx="4939560" cy="44398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372997"/>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1031" name="Rectangle 7"/>
          <p:cNvSpPr>
            <a:spLocks noGrp="1" noChangeArrowheads="1"/>
          </p:cNvSpPr>
          <p:nvPr>
            <p:ph type="sldNum" sz="quarter" idx="5"/>
          </p:nvPr>
        </p:nvSpPr>
        <p:spPr bwMode="auto">
          <a:xfrm>
            <a:off x="3816932" y="9372997"/>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2357C725-3EC2-4CB5-81BD-A3B1E12A4280}" type="slidenum">
              <a:rPr lang="en-US"/>
              <a:pPr>
                <a:defRPr/>
              </a:pPr>
              <a:t>‹#›</a:t>
            </a:fld>
            <a:endParaRPr lang="en-US"/>
          </a:p>
        </p:txBody>
      </p:sp>
    </p:spTree>
    <p:extLst>
      <p:ext uri="{BB962C8B-B14F-4D97-AF65-F5344CB8AC3E}">
        <p14:creationId xmlns:p14="http://schemas.microsoft.com/office/powerpoint/2010/main" xmlns="" val="1855631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xmlns="" val="394119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cs typeface="+mn-cs"/>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FCDB2A69-A162-480C-8E15-97E3BD113A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32625" y="617538"/>
            <a:ext cx="1958975"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29287"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7C04C987-E126-4A78-90FE-B5DC07F0849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1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9A837453-748D-47C8-92F6-C1E4A2A6712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3A4B3B93-73A8-4526-9CB6-474BA85A00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B5CAD0D9-E564-42FA-A88E-7CDFDBC38B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712F4FAE-5918-47FE-8D7F-5316C99F8E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C4AB4310-D87B-4770-B0DF-D28E6EC3F73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C159AD3-EB3F-4ABA-8143-F7CEB7C14D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968862F7-85FA-47BF-83BA-9A58485C4A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1BEB9E07-120C-4B7E-9035-095D3A3D7A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u="none">
              <a:cs typeface="+mn-cs"/>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b="0" i="0" u="none">
              <a:cs typeface="+mn-cs"/>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u="none">
              <a:cs typeface="+mn-cs"/>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u="none">
              <a:cs typeface="+mn-cs"/>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u="none">
              <a:cs typeface="+mn-cs"/>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u="none">
              <a:cs typeface="+mn-cs"/>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u="none">
              <a:cs typeface="+mn-cs"/>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2192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i="1" u="none">
                <a:solidFill>
                  <a:schemeClr val="hlink"/>
                </a:solidFill>
                <a:cs typeface="+mn-cs"/>
              </a:defRPr>
            </a:lvl1pPr>
          </a:lstStyle>
          <a:p>
            <a:pPr>
              <a:defRPr/>
            </a:pPr>
            <a:fld id="{D9A48D17-296E-4735-A9EB-63AB47C889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Lst>
  <p:hf hdr="0" dt="0"/>
  <p:txStyles>
    <p:titleStyle>
      <a:lvl1pPr algn="l" rtl="0" eaLnBrk="0" fontAlgn="base" hangingPunct="0">
        <a:spcBef>
          <a:spcPct val="0"/>
        </a:spcBef>
        <a:spcAft>
          <a:spcPct val="0"/>
        </a:spcAft>
        <a:defRPr sz="4400" b="0" i="0" u="none">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tatisticshowto.com/wp-content/uploads/2013/11/mean-squared-error-MSE.png" TargetMode="External"/><Relationship Id="rId1" Type="http://schemas.openxmlformats.org/officeDocument/2006/relationships/slideLayout" Target="../slideLayouts/slideLayout2.xml"/><Relationship Id="rId4" Type="http://schemas.openxmlformats.org/officeDocument/2006/relationships/hyperlink" Target="https://www.statisticshowto.com/line-of-best-fi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tephenallwright.com/good-rmse-value/"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1676400" y="1828800"/>
            <a:ext cx="5867400" cy="1828800"/>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r>
              <a:rPr lang="en-IN" sz="4400" b="1" u="none" dirty="0" smtClean="0">
                <a:solidFill>
                  <a:srgbClr val="C00000"/>
                </a:solidFill>
                <a:latin typeface="Times New Roman" pitchFamily="18" charset="0"/>
                <a:cs typeface="Times New Roman" pitchFamily="18" charset="0"/>
              </a:rPr>
              <a:t>Data Science Model Evaluation Parameters</a:t>
            </a:r>
            <a:endParaRPr lang="en-US" sz="1050" u="none"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304800"/>
            <a:ext cx="8915400" cy="914400"/>
          </a:xfrm>
        </p:spPr>
        <p:txBody>
          <a:bodyPr/>
          <a:lstStyle/>
          <a:p>
            <a:pPr eaLnBrk="1" hangingPunct="1">
              <a:defRPr/>
            </a:pPr>
            <a:r>
              <a:rPr lang="en-IN" sz="4000" b="1" dirty="0" smtClean="0">
                <a:solidFill>
                  <a:srgbClr val="C00000"/>
                </a:solidFill>
              </a:rPr>
              <a:t>MSE Example</a:t>
            </a:r>
            <a:endParaRPr lang="en-IN" sz="4000" b="1" dirty="0" smtClean="0">
              <a:solidFill>
                <a:srgbClr val="C00000"/>
              </a:solidFill>
            </a:endParaRPr>
          </a:p>
        </p:txBody>
      </p:sp>
      <p:sp>
        <p:nvSpPr>
          <p:cNvPr id="8" name="Rectangle 7"/>
          <p:cNvSpPr/>
          <p:nvPr/>
        </p:nvSpPr>
        <p:spPr>
          <a:xfrm>
            <a:off x="304800" y="1295400"/>
            <a:ext cx="8153400" cy="307777"/>
          </a:xfrm>
          <a:prstGeom prst="rect">
            <a:avLst/>
          </a:prstGeom>
        </p:spPr>
        <p:txBody>
          <a:bodyPr wrap="square">
            <a:spAutoFit/>
          </a:bodyPr>
          <a:lstStyle/>
          <a:p>
            <a:r>
              <a:rPr lang="en-US" sz="1400" u="none" dirty="0" smtClean="0">
                <a:latin typeface="Times New Roman" pitchFamily="18" charset="0"/>
                <a:cs typeface="Times New Roman" pitchFamily="18" charset="0"/>
              </a:rPr>
              <a:t>Find the MSE for the following set of values: (43,41), (44,45), (45,49), (46,47), (47,44).</a:t>
            </a:r>
            <a:endParaRPr lang="en-US" sz="1400" u="none" dirty="0">
              <a:latin typeface="Times New Roman" pitchFamily="18" charset="0"/>
              <a:cs typeface="Times New Roman" pitchFamily="18" charset="0"/>
            </a:endParaRPr>
          </a:p>
        </p:txBody>
      </p:sp>
      <p:sp>
        <p:nvSpPr>
          <p:cNvPr id="9" name="Rectangle 8"/>
          <p:cNvSpPr/>
          <p:nvPr/>
        </p:nvSpPr>
        <p:spPr>
          <a:xfrm>
            <a:off x="381000" y="1600200"/>
            <a:ext cx="7696200" cy="3785652"/>
          </a:xfrm>
          <a:prstGeom prst="rect">
            <a:avLst/>
          </a:prstGeom>
        </p:spPr>
        <p:txBody>
          <a:bodyPr wrap="square">
            <a:spAutoFit/>
          </a:bodyPr>
          <a:lstStyle/>
          <a:p>
            <a:r>
              <a:rPr lang="en-US" sz="1600" u="none" dirty="0" smtClean="0">
                <a:latin typeface="Times New Roman" pitchFamily="18" charset="0"/>
                <a:cs typeface="Times New Roman" pitchFamily="18" charset="0"/>
              </a:rPr>
              <a:t>Step 1: Find the regression line. </a:t>
            </a:r>
            <a:r>
              <a:rPr lang="en-US" sz="1600" u="none" dirty="0" smtClean="0">
                <a:latin typeface="Times New Roman" pitchFamily="18" charset="0"/>
                <a:cs typeface="Times New Roman" pitchFamily="18" charset="0"/>
              </a:rPr>
              <a:t>As</a:t>
            </a:r>
          </a:p>
          <a:p>
            <a:r>
              <a:rPr lang="en-US" sz="1600" u="none" dirty="0" smtClean="0">
                <a:latin typeface="Times New Roman" pitchFamily="18" charset="0"/>
                <a:cs typeface="Times New Roman" pitchFamily="18" charset="0"/>
              </a:rPr>
              <a:t>	</a:t>
            </a:r>
            <a:r>
              <a:rPr lang="en-US" sz="1600" u="none" dirty="0" smtClean="0">
                <a:latin typeface="Times New Roman" pitchFamily="18" charset="0"/>
                <a:cs typeface="Times New Roman" pitchFamily="18" charset="0"/>
              </a:rPr>
              <a:t>line </a:t>
            </a:r>
            <a:r>
              <a:rPr lang="en-US" sz="1600" u="none" dirty="0" smtClean="0">
                <a:latin typeface="Times New Roman" pitchFamily="18" charset="0"/>
                <a:cs typeface="Times New Roman" pitchFamily="18" charset="0"/>
              </a:rPr>
              <a:t>y = 9.2 + 0.8x.</a:t>
            </a:r>
          </a:p>
          <a:p>
            <a:r>
              <a:rPr lang="en-US" sz="1600" u="none" dirty="0" smtClean="0">
                <a:latin typeface="Times New Roman" pitchFamily="18" charset="0"/>
                <a:cs typeface="Times New Roman" pitchFamily="18" charset="0"/>
              </a:rPr>
              <a:t>Step 2: Find the new Y’ values:</a:t>
            </a:r>
          </a:p>
          <a:p>
            <a:pPr lvl="2"/>
            <a:r>
              <a:rPr lang="en-US" sz="1600" u="none" dirty="0" smtClean="0">
                <a:latin typeface="Times New Roman" pitchFamily="18" charset="0"/>
                <a:cs typeface="Times New Roman" pitchFamily="18" charset="0"/>
              </a:rPr>
              <a:t>9.2 + 0.8(43) = 43.6</a:t>
            </a:r>
          </a:p>
          <a:p>
            <a:pPr lvl="2"/>
            <a:r>
              <a:rPr lang="en-US" sz="1600" u="none" dirty="0" smtClean="0">
                <a:latin typeface="Times New Roman" pitchFamily="18" charset="0"/>
                <a:cs typeface="Times New Roman" pitchFamily="18" charset="0"/>
              </a:rPr>
              <a:t>9.2 + 0.8(44) = 44.4</a:t>
            </a:r>
          </a:p>
          <a:p>
            <a:pPr lvl="2"/>
            <a:r>
              <a:rPr lang="en-US" sz="1600" u="none" dirty="0" smtClean="0">
                <a:latin typeface="Times New Roman" pitchFamily="18" charset="0"/>
                <a:cs typeface="Times New Roman" pitchFamily="18" charset="0"/>
              </a:rPr>
              <a:t>9.2 + 0.8(45) = 45.2</a:t>
            </a:r>
          </a:p>
          <a:p>
            <a:pPr lvl="2"/>
            <a:r>
              <a:rPr lang="en-US" sz="1600" u="none" dirty="0" smtClean="0">
                <a:latin typeface="Times New Roman" pitchFamily="18" charset="0"/>
                <a:cs typeface="Times New Roman" pitchFamily="18" charset="0"/>
              </a:rPr>
              <a:t>9.2 + 0.8(46) = 46</a:t>
            </a:r>
          </a:p>
          <a:p>
            <a:pPr lvl="2"/>
            <a:r>
              <a:rPr lang="en-US" sz="1600" u="none" dirty="0" smtClean="0">
                <a:latin typeface="Times New Roman" pitchFamily="18" charset="0"/>
                <a:cs typeface="Times New Roman" pitchFamily="18" charset="0"/>
              </a:rPr>
              <a:t>9.2 + 0.8(47) = 46.8</a:t>
            </a:r>
          </a:p>
          <a:p>
            <a:r>
              <a:rPr lang="en-US" sz="1600" u="none" dirty="0" smtClean="0">
                <a:latin typeface="Times New Roman" pitchFamily="18" charset="0"/>
                <a:cs typeface="Times New Roman" pitchFamily="18" charset="0"/>
              </a:rPr>
              <a:t>Step 3: Find the error (Y – Y</a:t>
            </a:r>
            <a:r>
              <a:rPr lang="en-US" sz="1600" u="none" dirty="0" smtClean="0">
                <a:latin typeface="Times New Roman" pitchFamily="18" charset="0"/>
                <a:cs typeface="Times New Roman" pitchFamily="18" charset="0"/>
              </a:rPr>
              <a:t>’):</a:t>
            </a:r>
          </a:p>
          <a:p>
            <a:pPr lvl="2"/>
            <a:r>
              <a:rPr lang="en-US" sz="1600" u="none" dirty="0" smtClean="0">
                <a:latin typeface="Times New Roman" pitchFamily="18" charset="0"/>
                <a:cs typeface="Times New Roman" pitchFamily="18" charset="0"/>
              </a:rPr>
              <a:t>41 – 43.6 = -2.6</a:t>
            </a:r>
          </a:p>
          <a:p>
            <a:pPr lvl="2"/>
            <a:r>
              <a:rPr lang="en-US" sz="1600" u="none" dirty="0" smtClean="0">
                <a:latin typeface="Times New Roman" pitchFamily="18" charset="0"/>
                <a:cs typeface="Times New Roman" pitchFamily="18" charset="0"/>
              </a:rPr>
              <a:t>45 – 44.4 = 0.6</a:t>
            </a:r>
          </a:p>
          <a:p>
            <a:pPr lvl="2"/>
            <a:r>
              <a:rPr lang="en-US" sz="1600" u="none" dirty="0" smtClean="0">
                <a:latin typeface="Times New Roman" pitchFamily="18" charset="0"/>
                <a:cs typeface="Times New Roman" pitchFamily="18" charset="0"/>
              </a:rPr>
              <a:t>49 – 45.2 = 3.8</a:t>
            </a:r>
          </a:p>
          <a:p>
            <a:pPr lvl="2"/>
            <a:r>
              <a:rPr lang="en-US" sz="1600" u="none" dirty="0" smtClean="0">
                <a:latin typeface="Times New Roman" pitchFamily="18" charset="0"/>
                <a:cs typeface="Times New Roman" pitchFamily="18" charset="0"/>
              </a:rPr>
              <a:t>47 – 46 = 1</a:t>
            </a:r>
          </a:p>
          <a:p>
            <a:pPr lvl="2"/>
            <a:r>
              <a:rPr lang="en-US" sz="1600" u="none" dirty="0" smtClean="0">
                <a:latin typeface="Times New Roman" pitchFamily="18" charset="0"/>
                <a:cs typeface="Times New Roman" pitchFamily="18" charset="0"/>
              </a:rPr>
              <a:t>44 – 46.8 = -2.8</a:t>
            </a:r>
          </a:p>
          <a:p>
            <a:endParaRPr lang="en-US" sz="1600" u="none" dirty="0">
              <a:latin typeface="Times New Roman" pitchFamily="18" charset="0"/>
              <a:cs typeface="Times New Roman" pitchFamily="18" charset="0"/>
            </a:endParaRPr>
          </a:p>
        </p:txBody>
      </p:sp>
      <p:sp>
        <p:nvSpPr>
          <p:cNvPr id="66561" name="Rectangle 1"/>
          <p:cNvSpPr>
            <a:spLocks noChangeArrowheads="1"/>
          </p:cNvSpPr>
          <p:nvPr/>
        </p:nvSpPr>
        <p:spPr bwMode="auto">
          <a:xfrm>
            <a:off x="4191000" y="1752600"/>
            <a:ext cx="3503500" cy="1963923"/>
          </a:xfrm>
          <a:prstGeom prst="rect">
            <a:avLst/>
          </a:prstGeom>
          <a:solidFill>
            <a:srgbClr val="FFFFFF"/>
          </a:solidFill>
          <a:ln w="9525">
            <a:noFill/>
            <a:miter lim="800000"/>
            <a:headEnd/>
            <a:tailEnd/>
          </a:ln>
          <a:effectLst/>
        </p:spPr>
        <p:txBody>
          <a:bodyPr vert="horz" wrap="none" lIns="476100" tIns="0" rIns="0" bIns="23805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lang="en-US" sz="1600" b="1" u="none" dirty="0" smtClean="0">
                <a:solidFill>
                  <a:srgbClr val="575760"/>
                </a:solidFill>
                <a:latin typeface="Times New Roman" pitchFamily="18" charset="0"/>
                <a:cs typeface="Times New Roman" pitchFamily="18" charset="0"/>
              </a:rPr>
              <a:t>Step 4:</a:t>
            </a: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 Square the Errors:</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hangingPunct="0">
              <a:buFontTx/>
              <a:buChar char="•"/>
            </a:pP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-2.6</a:t>
            </a:r>
            <a:r>
              <a:rPr kumimoji="0" lang="en-US" sz="1600" b="1" i="0" u="none" strike="noStrike" cap="none" normalizeH="0" baseline="30000" dirty="0" smtClean="0">
                <a:ln>
                  <a:noFill/>
                </a:ln>
                <a:solidFill>
                  <a:srgbClr val="575760"/>
                </a:solidFill>
                <a:effectLst/>
                <a:latin typeface="Times New Roman" pitchFamily="18" charset="0"/>
                <a:cs typeface="Times New Roman" pitchFamily="18" charset="0"/>
              </a:rPr>
              <a:t>2</a:t>
            </a: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 = 6.76</a:t>
            </a:r>
          </a:p>
          <a:p>
            <a:pPr lvl="1" eaLnBrk="0" hangingPunct="0">
              <a:buFontTx/>
              <a:buChar char="•"/>
            </a:pP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0.6</a:t>
            </a:r>
            <a:r>
              <a:rPr kumimoji="0" lang="en-US" sz="1600" b="1" i="0" u="none" strike="noStrike" cap="none" normalizeH="0" baseline="30000" dirty="0" smtClean="0">
                <a:ln>
                  <a:noFill/>
                </a:ln>
                <a:solidFill>
                  <a:srgbClr val="575760"/>
                </a:solidFill>
                <a:effectLst/>
                <a:latin typeface="Times New Roman" pitchFamily="18" charset="0"/>
                <a:cs typeface="Times New Roman" pitchFamily="18" charset="0"/>
              </a:rPr>
              <a:t>2</a:t>
            </a: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 = 0.36</a:t>
            </a:r>
          </a:p>
          <a:p>
            <a:pPr lvl="1" eaLnBrk="0" hangingPunct="0">
              <a:buFontTx/>
              <a:buChar char="•"/>
            </a:pP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3.8</a:t>
            </a:r>
            <a:r>
              <a:rPr kumimoji="0" lang="en-US" sz="1600" b="1" i="0" u="none" strike="noStrike" cap="none" normalizeH="0" baseline="30000" dirty="0" smtClean="0">
                <a:ln>
                  <a:noFill/>
                </a:ln>
                <a:solidFill>
                  <a:srgbClr val="575760"/>
                </a:solidFill>
                <a:effectLst/>
                <a:latin typeface="Times New Roman" pitchFamily="18" charset="0"/>
                <a:cs typeface="Times New Roman" pitchFamily="18" charset="0"/>
              </a:rPr>
              <a:t>2</a:t>
            </a: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 = 14.44</a:t>
            </a:r>
          </a:p>
          <a:p>
            <a:pPr lvl="1" eaLnBrk="0" hangingPunct="0">
              <a:buFontTx/>
              <a:buChar char="•"/>
            </a:pP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1</a:t>
            </a:r>
            <a:r>
              <a:rPr kumimoji="0" lang="en-US" sz="1600" b="1" i="0" u="none" strike="noStrike" cap="none" normalizeH="0" baseline="30000" dirty="0" smtClean="0">
                <a:ln>
                  <a:noFill/>
                </a:ln>
                <a:solidFill>
                  <a:srgbClr val="575760"/>
                </a:solidFill>
                <a:effectLst/>
                <a:latin typeface="Times New Roman" pitchFamily="18" charset="0"/>
                <a:cs typeface="Times New Roman" pitchFamily="18" charset="0"/>
              </a:rPr>
              <a:t>2</a:t>
            </a: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 = 1</a:t>
            </a:r>
          </a:p>
          <a:p>
            <a:pPr lvl="1" eaLnBrk="0" hangingPunct="0">
              <a:buFontTx/>
              <a:buChar char="•"/>
            </a:pP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-2.8</a:t>
            </a:r>
            <a:r>
              <a:rPr kumimoji="0" lang="en-US" sz="1600" b="1" i="0" u="none" strike="noStrike" cap="none" normalizeH="0" baseline="30000" dirty="0" smtClean="0">
                <a:ln>
                  <a:noFill/>
                </a:ln>
                <a:solidFill>
                  <a:srgbClr val="575760"/>
                </a:solidFill>
                <a:effectLst/>
                <a:latin typeface="Times New Roman" pitchFamily="18" charset="0"/>
                <a:cs typeface="Times New Roman" pitchFamily="18" charset="0"/>
              </a:rPr>
              <a:t>2</a:t>
            </a: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 = 7.84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575760"/>
                </a:solidFill>
                <a:effectLst/>
                <a:latin typeface="Times New Roman" pitchFamily="18" charset="0"/>
                <a:cs typeface="Times New Roman" pitchFamily="18" charset="0"/>
              </a:rPr>
              <a:t>This table shows the results so far:</a:t>
            </a:r>
            <a:endParaRPr kumimoji="0" lang="en-US" sz="1600" b="1" i="0" u="none" strike="noStrike" cap="none" normalizeH="0" baseline="0" dirty="0" smtClean="0">
              <a:ln>
                <a:noFill/>
              </a:ln>
              <a:solidFill>
                <a:srgbClr val="007CAD"/>
              </a:solidFill>
              <a:effectLst/>
              <a:latin typeface="Times New Roman" pitchFamily="18" charset="0"/>
              <a:cs typeface="Times New Roman" pitchFamily="18" charset="0"/>
            </a:endParaRPr>
          </a:p>
        </p:txBody>
      </p:sp>
      <p:pic>
        <p:nvPicPr>
          <p:cNvPr id="66562" name="Picture 2" descr="mean squared error MSE">
            <a:hlinkClick r:id="rId2"/>
          </p:cNvPr>
          <p:cNvPicPr>
            <a:picLocks noChangeAspect="1" noChangeArrowheads="1"/>
          </p:cNvPicPr>
          <p:nvPr/>
        </p:nvPicPr>
        <p:blipFill>
          <a:blip r:embed="rId3"/>
          <a:srcRect/>
          <a:stretch>
            <a:fillRect/>
          </a:stretch>
        </p:blipFill>
        <p:spPr bwMode="auto">
          <a:xfrm>
            <a:off x="3457575" y="3733800"/>
            <a:ext cx="4762500" cy="1524000"/>
          </a:xfrm>
          <a:prstGeom prst="rect">
            <a:avLst/>
          </a:prstGeom>
          <a:noFill/>
        </p:spPr>
      </p:pic>
      <p:sp>
        <p:nvSpPr>
          <p:cNvPr id="11" name="Rectangle 10"/>
          <p:cNvSpPr/>
          <p:nvPr/>
        </p:nvSpPr>
        <p:spPr>
          <a:xfrm>
            <a:off x="3657600" y="5410200"/>
            <a:ext cx="4572000" cy="1077218"/>
          </a:xfrm>
          <a:prstGeom prst="rect">
            <a:avLst/>
          </a:prstGeom>
        </p:spPr>
        <p:txBody>
          <a:bodyPr>
            <a:spAutoFit/>
          </a:bodyPr>
          <a:lstStyle/>
          <a:p>
            <a:r>
              <a:rPr lang="en-US" sz="1600" u="none" dirty="0" smtClean="0">
                <a:latin typeface="Times New Roman" pitchFamily="18" charset="0"/>
                <a:cs typeface="Times New Roman" pitchFamily="18" charset="0"/>
              </a:rPr>
              <a:t>Step 5: Add all of the squared errors up: 6.76 + 0.36 </a:t>
            </a:r>
            <a:r>
              <a:rPr lang="en-US" sz="1600" u="none" dirty="0" smtClean="0">
                <a:latin typeface="Times New Roman" pitchFamily="18" charset="0"/>
                <a:cs typeface="Times New Roman" pitchFamily="18" charset="0"/>
              </a:rPr>
              <a:t>	+ </a:t>
            </a:r>
            <a:r>
              <a:rPr lang="en-US" sz="1600" u="none" dirty="0" smtClean="0">
                <a:latin typeface="Times New Roman" pitchFamily="18" charset="0"/>
                <a:cs typeface="Times New Roman" pitchFamily="18" charset="0"/>
              </a:rPr>
              <a:t>14.44 + 1 + 7.84 = 30.4.</a:t>
            </a:r>
          </a:p>
          <a:p>
            <a:r>
              <a:rPr lang="en-US" sz="1600" u="none" dirty="0" smtClean="0">
                <a:latin typeface="Times New Roman" pitchFamily="18" charset="0"/>
                <a:cs typeface="Times New Roman" pitchFamily="18" charset="0"/>
              </a:rPr>
              <a:t>Step 6: Find the mean squared error:</a:t>
            </a:r>
            <a:br>
              <a:rPr lang="en-US" sz="1600" u="none" dirty="0" smtClean="0">
                <a:latin typeface="Times New Roman" pitchFamily="18" charset="0"/>
                <a:cs typeface="Times New Roman" pitchFamily="18" charset="0"/>
              </a:rPr>
            </a:br>
            <a:r>
              <a:rPr lang="en-US" sz="1600" u="none" dirty="0" smtClean="0">
                <a:latin typeface="Times New Roman" pitchFamily="18" charset="0"/>
                <a:cs typeface="Times New Roman" pitchFamily="18" charset="0"/>
              </a:rPr>
              <a:t>	30.4 </a:t>
            </a:r>
            <a:r>
              <a:rPr lang="en-US" sz="1600" u="none" dirty="0" smtClean="0">
                <a:latin typeface="Times New Roman" pitchFamily="18" charset="0"/>
                <a:cs typeface="Times New Roman" pitchFamily="18" charset="0"/>
              </a:rPr>
              <a:t>/ 5 = 6.08</a:t>
            </a:r>
            <a:r>
              <a:rPr lang="en-US" sz="1600" u="none" dirty="0" smtClean="0">
                <a:latin typeface="Times New Roman" pitchFamily="18" charset="0"/>
                <a:cs typeface="Times New Roman" pitchFamily="18" charset="0"/>
              </a:rPr>
              <a:t>.</a:t>
            </a:r>
            <a:endParaRPr lang="en-US" sz="1600" u="none" dirty="0" smtClean="0">
              <a:latin typeface="Times New Roman" pitchFamily="18" charset="0"/>
              <a:cs typeface="Times New Roman" pitchFamily="18" charset="0"/>
            </a:endParaRPr>
          </a:p>
        </p:txBody>
      </p:sp>
      <p:sp>
        <p:nvSpPr>
          <p:cNvPr id="12" name="Rectangle 11"/>
          <p:cNvSpPr/>
          <p:nvPr/>
        </p:nvSpPr>
        <p:spPr>
          <a:xfrm>
            <a:off x="533400" y="6443246"/>
            <a:ext cx="8077200" cy="338554"/>
          </a:xfrm>
          <a:prstGeom prst="rect">
            <a:avLst/>
          </a:prstGeom>
        </p:spPr>
        <p:txBody>
          <a:bodyPr wrap="square">
            <a:spAutoFit/>
          </a:bodyPr>
          <a:lstStyle/>
          <a:p>
            <a:r>
              <a:rPr lang="en-US" sz="1600" u="none" dirty="0" smtClean="0">
                <a:latin typeface="Times New Roman" pitchFamily="18" charset="0"/>
                <a:cs typeface="Times New Roman" pitchFamily="18" charset="0"/>
              </a:rPr>
              <a:t>The smaller the mean squared error, the closer you are to finding the </a:t>
            </a:r>
            <a:r>
              <a:rPr lang="en-US" sz="1600" b="1" u="none" dirty="0" smtClean="0">
                <a:latin typeface="Times New Roman" pitchFamily="18" charset="0"/>
                <a:cs typeface="Times New Roman" pitchFamily="18" charset="0"/>
                <a:hlinkClick r:id="rId4"/>
              </a:rPr>
              <a:t>line of best fit</a:t>
            </a:r>
            <a:r>
              <a:rPr lang="en-US" sz="1600" b="1" u="none" dirty="0" smtClean="0">
                <a:latin typeface="Times New Roman" pitchFamily="18" charset="0"/>
                <a:cs typeface="Times New Roman" pitchFamily="18" charset="0"/>
              </a:rPr>
              <a:t>.</a:t>
            </a:r>
            <a:endParaRPr lang="en-US" sz="1600" b="1" u="none"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7793037" cy="685800"/>
          </a:xfrm>
        </p:spPr>
        <p:txBody>
          <a:bodyPr/>
          <a:lstStyle/>
          <a:p>
            <a:pPr eaLnBrk="1" hangingPunct="1">
              <a:defRPr/>
            </a:pPr>
            <a:r>
              <a:rPr lang="en-IN" sz="4000" b="1" dirty="0" smtClean="0">
                <a:solidFill>
                  <a:srgbClr val="C00000"/>
                </a:solidFill>
              </a:rPr>
              <a:t>4. RMSE</a:t>
            </a:r>
          </a:p>
        </p:txBody>
      </p:sp>
      <p:pic>
        <p:nvPicPr>
          <p:cNvPr id="256002" name="Picture 2" descr="Image result for RMSE formula"/>
          <p:cNvPicPr>
            <a:picLocks noChangeAspect="1" noChangeArrowheads="1"/>
          </p:cNvPicPr>
          <p:nvPr/>
        </p:nvPicPr>
        <p:blipFill>
          <a:blip r:embed="rId2" cstate="print"/>
          <a:srcRect t="16622" r="6579" b="14515"/>
          <a:stretch>
            <a:fillRect/>
          </a:stretch>
        </p:blipFill>
        <p:spPr bwMode="auto">
          <a:xfrm>
            <a:off x="609600" y="1676400"/>
            <a:ext cx="2425262" cy="990600"/>
          </a:xfrm>
          <a:prstGeom prst="rect">
            <a:avLst/>
          </a:prstGeom>
          <a:noFill/>
        </p:spPr>
      </p:pic>
      <p:sp>
        <p:nvSpPr>
          <p:cNvPr id="5" name="Content Placeholder 2"/>
          <p:cNvSpPr txBox="1">
            <a:spLocks/>
          </p:cNvSpPr>
          <p:nvPr/>
        </p:nvSpPr>
        <p:spPr bwMode="auto">
          <a:xfrm>
            <a:off x="3810000" y="1828800"/>
            <a:ext cx="4953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IN"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Where</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kumimoji="0" lang="en-IN" sz="1800" b="1" i="0" u="none" strike="noStrike" kern="0" cap="none" spc="0" normalizeH="0" noProof="0" dirty="0" smtClean="0">
                <a:ln>
                  <a:noFill/>
                </a:ln>
                <a:solidFill>
                  <a:schemeClr val="tx1"/>
                </a:solidFill>
                <a:effectLst/>
                <a:uLnTx/>
                <a:uFillTx/>
                <a:latin typeface="Times New Roman" pitchFamily="18" charset="0"/>
                <a:cs typeface="Times New Roman" pitchFamily="18" charset="0"/>
              </a:rPr>
              <a:t>p</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is predicted value, </a:t>
            </a:r>
            <a:r>
              <a:rPr kumimoji="0" lang="en-IN" sz="1800" b="1" i="0" u="none" strike="noStrike" kern="0" cap="none" spc="0" normalizeH="0" noProof="0" dirty="0" smtClean="0">
                <a:ln>
                  <a:noFill/>
                </a:ln>
                <a:solidFill>
                  <a:schemeClr val="tx1"/>
                </a:solidFill>
                <a:effectLst/>
                <a:uLnTx/>
                <a:uFillTx/>
                <a:latin typeface="Times New Roman" pitchFamily="18" charset="0"/>
                <a:cs typeface="Times New Roman" pitchFamily="18" charset="0"/>
              </a:rPr>
              <a:t>a</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is actual value and </a:t>
            </a:r>
            <a:r>
              <a:rPr kumimoji="0" lang="en-IN" sz="1800" b="1" i="0" u="none" strike="noStrike" kern="0" cap="none" spc="0" normalizeH="0" noProof="0" dirty="0" smtClean="0">
                <a:ln>
                  <a:noFill/>
                </a:ln>
                <a:solidFill>
                  <a:schemeClr val="tx1"/>
                </a:solidFill>
                <a:effectLst/>
                <a:uLnTx/>
                <a:uFillTx/>
                <a:latin typeface="Times New Roman" pitchFamily="18" charset="0"/>
                <a:cs typeface="Times New Roman" pitchFamily="18" charset="0"/>
              </a:rPr>
              <a:t>n</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is total number of </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observations</a:t>
            </a:r>
            <a:endParaRPr kumimoji="0" lang="en-IN"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IN"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6" name="Rectangle 5"/>
          <p:cNvSpPr/>
          <p:nvPr/>
        </p:nvSpPr>
        <p:spPr>
          <a:xfrm>
            <a:off x="304800" y="990600"/>
            <a:ext cx="8610600" cy="584775"/>
          </a:xfrm>
          <a:prstGeom prst="rect">
            <a:avLst/>
          </a:prstGeom>
        </p:spPr>
        <p:txBody>
          <a:bodyPr wrap="square">
            <a:spAutoFit/>
          </a:bodyPr>
          <a:lstStyle/>
          <a:p>
            <a:r>
              <a:rPr lang="en-US" sz="1600" u="none" dirty="0" smtClean="0">
                <a:latin typeface="Times New Roman" pitchFamily="18" charset="0"/>
                <a:cs typeface="Times New Roman" pitchFamily="18" charset="0"/>
              </a:rPr>
              <a:t>Root Mean Squared Error (RMSE) is the square root of the mean squared error between </a:t>
            </a:r>
            <a:r>
              <a:rPr lang="en-US" sz="1600" u="none" dirty="0" smtClean="0">
                <a:latin typeface="Times New Roman" pitchFamily="18" charset="0"/>
                <a:cs typeface="Times New Roman" pitchFamily="18" charset="0"/>
              </a:rPr>
              <a:t>the predicted </a:t>
            </a:r>
            <a:r>
              <a:rPr lang="en-US" sz="1600" u="none" dirty="0" smtClean="0">
                <a:latin typeface="Times New Roman" pitchFamily="18" charset="0"/>
                <a:cs typeface="Times New Roman" pitchFamily="18" charset="0"/>
              </a:rPr>
              <a:t>and actual values.</a:t>
            </a:r>
            <a:endParaRPr lang="en-US" sz="1600" u="none" dirty="0">
              <a:latin typeface="Times New Roman" pitchFamily="18" charset="0"/>
              <a:cs typeface="Times New Roman" pitchFamily="18" charset="0"/>
            </a:endParaRPr>
          </a:p>
        </p:txBody>
      </p:sp>
      <p:sp>
        <p:nvSpPr>
          <p:cNvPr id="8" name="Rectangle 7"/>
          <p:cNvSpPr/>
          <p:nvPr/>
        </p:nvSpPr>
        <p:spPr>
          <a:xfrm>
            <a:off x="457200" y="2678668"/>
            <a:ext cx="8153400" cy="369332"/>
          </a:xfrm>
          <a:prstGeom prst="rect">
            <a:avLst/>
          </a:prstGeom>
        </p:spPr>
        <p:txBody>
          <a:bodyPr wrap="square">
            <a:spAutoFit/>
          </a:bodyPr>
          <a:lstStyle/>
          <a:p>
            <a:r>
              <a:rPr lang="en-US" sz="1800" u="none" dirty="0" smtClean="0">
                <a:latin typeface="Times New Roman" pitchFamily="18" charset="0"/>
                <a:cs typeface="Times New Roman" pitchFamily="18" charset="0"/>
              </a:rPr>
              <a:t>The closer </a:t>
            </a:r>
            <a:r>
              <a:rPr lang="en-US" sz="1800" u="none" dirty="0" smtClean="0">
                <a:latin typeface="Times New Roman" pitchFamily="18" charset="0"/>
                <a:cs typeface="Times New Roman" pitchFamily="18" charset="0"/>
                <a:hlinkClick r:id="rId3"/>
              </a:rPr>
              <a:t>RMSE</a:t>
            </a:r>
            <a:r>
              <a:rPr lang="en-US" sz="1800" u="none" dirty="0" smtClean="0">
                <a:latin typeface="Times New Roman" pitchFamily="18" charset="0"/>
                <a:cs typeface="Times New Roman" pitchFamily="18" charset="0"/>
              </a:rPr>
              <a:t> is to 0, the more accurate the model is</a:t>
            </a:r>
            <a:r>
              <a:rPr lang="en-US" sz="1800" u="none" dirty="0" smtClean="0">
                <a:latin typeface="Times New Roman" pitchFamily="18" charset="0"/>
                <a:cs typeface="Times New Roman" pitchFamily="18" charset="0"/>
              </a:rPr>
              <a:t>. Example is as shown below:-</a:t>
            </a:r>
            <a:endParaRPr lang="en-US" sz="1800" u="none" dirty="0">
              <a:latin typeface="Times New Roman" pitchFamily="18" charset="0"/>
              <a:cs typeface="Times New Roman" pitchFamily="18" charset="0"/>
            </a:endParaRPr>
          </a:p>
        </p:txBody>
      </p:sp>
      <p:pic>
        <p:nvPicPr>
          <p:cNvPr id="41986" name="Picture 2" descr="https://www.statology.org/wp-content/uploads/2021/05/rmse_interpret1.png"/>
          <p:cNvPicPr>
            <a:picLocks noChangeAspect="1" noChangeArrowheads="1"/>
          </p:cNvPicPr>
          <p:nvPr/>
        </p:nvPicPr>
        <p:blipFill>
          <a:blip r:embed="rId4"/>
          <a:srcRect/>
          <a:stretch>
            <a:fillRect/>
          </a:stretch>
        </p:blipFill>
        <p:spPr bwMode="auto">
          <a:xfrm>
            <a:off x="457200" y="2971800"/>
            <a:ext cx="1809750" cy="3752851"/>
          </a:xfrm>
          <a:prstGeom prst="rect">
            <a:avLst/>
          </a:prstGeom>
          <a:noFill/>
        </p:spPr>
      </p:pic>
      <p:sp>
        <p:nvSpPr>
          <p:cNvPr id="12" name="Rectangle 11"/>
          <p:cNvSpPr/>
          <p:nvPr/>
        </p:nvSpPr>
        <p:spPr>
          <a:xfrm>
            <a:off x="2362200" y="3810000"/>
            <a:ext cx="3810000" cy="1077218"/>
          </a:xfrm>
          <a:prstGeom prst="rect">
            <a:avLst/>
          </a:prstGeom>
        </p:spPr>
        <p:txBody>
          <a:bodyPr wrap="square">
            <a:spAutoFit/>
          </a:bodyPr>
          <a:lstStyle/>
          <a:p>
            <a:r>
              <a:rPr lang="en-US" sz="1600" b="1" u="none" dirty="0" smtClean="0">
                <a:latin typeface="Times New Roman" pitchFamily="18" charset="0"/>
                <a:cs typeface="Times New Roman" pitchFamily="18" charset="0"/>
              </a:rPr>
              <a:t>Regression Model is as</a:t>
            </a:r>
          </a:p>
          <a:p>
            <a:endParaRPr lang="en-US" sz="1600" u="none" dirty="0" smtClean="0">
              <a:latin typeface="Times New Roman" pitchFamily="18" charset="0"/>
              <a:cs typeface="Times New Roman" pitchFamily="18" charset="0"/>
            </a:endParaRPr>
          </a:p>
          <a:p>
            <a:r>
              <a:rPr lang="en-US" sz="1600" u="none" dirty="0" smtClean="0">
                <a:latin typeface="Times New Roman" pitchFamily="18" charset="0"/>
                <a:cs typeface="Times New Roman" pitchFamily="18" charset="0"/>
              </a:rPr>
              <a:t>Exam </a:t>
            </a:r>
            <a:r>
              <a:rPr lang="en-US" sz="1600" u="none" dirty="0" smtClean="0">
                <a:latin typeface="Times New Roman" pitchFamily="18" charset="0"/>
                <a:cs typeface="Times New Roman" pitchFamily="18" charset="0"/>
              </a:rPr>
              <a:t>Score = 75.95 + 3.08*(Hours Studied)</a:t>
            </a:r>
            <a:endParaRPr lang="en-US" sz="1600" u="none" dirty="0">
              <a:latin typeface="Times New Roman" pitchFamily="18" charset="0"/>
              <a:cs typeface="Times New Roman" pitchFamily="18" charset="0"/>
            </a:endParaRPr>
          </a:p>
        </p:txBody>
      </p:sp>
      <p:pic>
        <p:nvPicPr>
          <p:cNvPr id="41988" name="Picture 4" descr="https://www.statology.org/wp-content/uploads/2021/05/rmse_interpret2.png"/>
          <p:cNvPicPr>
            <a:picLocks noChangeAspect="1" noChangeArrowheads="1"/>
          </p:cNvPicPr>
          <p:nvPr/>
        </p:nvPicPr>
        <p:blipFill>
          <a:blip r:embed="rId5"/>
          <a:srcRect/>
          <a:stretch>
            <a:fillRect/>
          </a:stretch>
        </p:blipFill>
        <p:spPr bwMode="auto">
          <a:xfrm>
            <a:off x="5791200" y="2895600"/>
            <a:ext cx="2781300" cy="3781425"/>
          </a:xfrm>
          <a:prstGeom prst="rect">
            <a:avLst/>
          </a:prstGeom>
          <a:noFill/>
        </p:spPr>
      </p:pic>
      <p:sp>
        <p:nvSpPr>
          <p:cNvPr id="14" name="Right Arrow 13"/>
          <p:cNvSpPr/>
          <p:nvPr/>
        </p:nvSpPr>
        <p:spPr bwMode="auto">
          <a:xfrm>
            <a:off x="3048000" y="5257800"/>
            <a:ext cx="1828800" cy="5334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sng" strike="noStrike" cap="none" normalizeH="0" baseline="0" smtClean="0">
              <a:ln>
                <a:noFill/>
              </a:ln>
              <a:solidFill>
                <a:schemeClr val="tx1"/>
              </a:solidFill>
              <a:effectLst/>
              <a:latin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7793037" cy="685800"/>
          </a:xfrm>
        </p:spPr>
        <p:txBody>
          <a:bodyPr/>
          <a:lstStyle/>
          <a:p>
            <a:pPr eaLnBrk="1" hangingPunct="1">
              <a:defRPr/>
            </a:pPr>
            <a:r>
              <a:rPr lang="en-IN" sz="4000" b="1" dirty="0" smtClean="0">
                <a:solidFill>
                  <a:srgbClr val="C00000"/>
                </a:solidFill>
              </a:rPr>
              <a:t>RMSE Example</a:t>
            </a:r>
            <a:endParaRPr lang="en-IN" sz="4000" b="1" dirty="0" smtClean="0">
              <a:solidFill>
                <a:srgbClr val="C00000"/>
              </a:solidFill>
            </a:endParaRPr>
          </a:p>
        </p:txBody>
      </p:sp>
      <p:sp>
        <p:nvSpPr>
          <p:cNvPr id="3" name="Rectangle 2"/>
          <p:cNvSpPr/>
          <p:nvPr/>
        </p:nvSpPr>
        <p:spPr>
          <a:xfrm>
            <a:off x="381000" y="990600"/>
            <a:ext cx="8382000" cy="646331"/>
          </a:xfrm>
          <a:prstGeom prst="rect">
            <a:avLst/>
          </a:prstGeom>
        </p:spPr>
        <p:txBody>
          <a:bodyPr wrap="square">
            <a:spAutoFit/>
          </a:bodyPr>
          <a:lstStyle/>
          <a:p>
            <a:r>
              <a:rPr lang="en-US" sz="1800" u="none" dirty="0" smtClean="0">
                <a:latin typeface="Times New Roman" pitchFamily="18" charset="0"/>
                <a:cs typeface="Times New Roman" pitchFamily="18" charset="0"/>
              </a:rPr>
              <a:t>We can then calculate the squared difference between each predicted exam score and the actual exam score. Then we can take the square root of the mean of these differences:</a:t>
            </a:r>
            <a:endParaRPr lang="en-US" sz="1800" u="none" dirty="0">
              <a:latin typeface="Times New Roman" pitchFamily="18" charset="0"/>
              <a:cs typeface="Times New Roman" pitchFamily="18" charset="0"/>
            </a:endParaRPr>
          </a:p>
        </p:txBody>
      </p:sp>
      <p:pic>
        <p:nvPicPr>
          <p:cNvPr id="68610" name="Picture 2" descr="https://www.statology.org/wp-content/uploads/2021/05/rmse_interpret3.png"/>
          <p:cNvPicPr>
            <a:picLocks noChangeAspect="1" noChangeArrowheads="1"/>
          </p:cNvPicPr>
          <p:nvPr/>
        </p:nvPicPr>
        <p:blipFill>
          <a:blip r:embed="rId2"/>
          <a:srcRect/>
          <a:stretch>
            <a:fillRect/>
          </a:stretch>
        </p:blipFill>
        <p:spPr bwMode="auto">
          <a:xfrm>
            <a:off x="228600" y="1752600"/>
            <a:ext cx="4000500" cy="3924301"/>
          </a:xfrm>
          <a:prstGeom prst="rect">
            <a:avLst/>
          </a:prstGeom>
          <a:noFill/>
        </p:spPr>
      </p:pic>
      <p:sp>
        <p:nvSpPr>
          <p:cNvPr id="5" name="Rectangle 4"/>
          <p:cNvSpPr/>
          <p:nvPr/>
        </p:nvSpPr>
        <p:spPr>
          <a:xfrm>
            <a:off x="4419600" y="3657600"/>
            <a:ext cx="4572000" cy="646331"/>
          </a:xfrm>
          <a:prstGeom prst="rect">
            <a:avLst/>
          </a:prstGeom>
        </p:spPr>
        <p:txBody>
          <a:bodyPr>
            <a:spAutoFit/>
          </a:bodyPr>
          <a:lstStyle/>
          <a:p>
            <a:r>
              <a:rPr lang="en-US" sz="1800" u="none" dirty="0" smtClean="0">
                <a:latin typeface="Times New Roman" pitchFamily="18" charset="0"/>
                <a:cs typeface="Times New Roman" pitchFamily="18" charset="0"/>
              </a:rPr>
              <a:t>The RMSE for this regression model turns out to be </a:t>
            </a:r>
            <a:r>
              <a:rPr lang="en-US" sz="1800" b="1" u="none" dirty="0" smtClean="0">
                <a:latin typeface="Times New Roman" pitchFamily="18" charset="0"/>
                <a:cs typeface="Times New Roman" pitchFamily="18" charset="0"/>
              </a:rPr>
              <a:t>5.681</a:t>
            </a:r>
            <a:r>
              <a:rPr lang="en-US" sz="1800" u="none" dirty="0" smtClean="0">
                <a:latin typeface="Times New Roman" pitchFamily="18" charset="0"/>
                <a:cs typeface="Times New Roman" pitchFamily="18" charset="0"/>
              </a:rPr>
              <a:t>.</a:t>
            </a:r>
            <a:endParaRPr lang="en-US" sz="1800" u="none"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483029" y="139742"/>
            <a:ext cx="7793037" cy="1143000"/>
          </a:xfrm>
        </p:spPr>
        <p:txBody>
          <a:bodyPr/>
          <a:lstStyle/>
          <a:p>
            <a:pPr eaLnBrk="1" hangingPunct="1">
              <a:defRPr/>
            </a:pPr>
            <a:r>
              <a:rPr lang="en-IN" b="1" dirty="0" smtClean="0">
                <a:solidFill>
                  <a:srgbClr val="C00000"/>
                </a:solidFill>
              </a:rPr>
              <a:t>5.MAE</a:t>
            </a:r>
          </a:p>
        </p:txBody>
      </p:sp>
      <p:sp>
        <p:nvSpPr>
          <p:cNvPr id="4" name="Content Placeholder 2"/>
          <p:cNvSpPr>
            <a:spLocks noGrp="1"/>
          </p:cNvSpPr>
          <p:nvPr>
            <p:ph idx="1"/>
          </p:nvPr>
        </p:nvSpPr>
        <p:spPr>
          <a:xfrm>
            <a:off x="457200" y="1295400"/>
            <a:ext cx="8686800" cy="762000"/>
          </a:xfrm>
        </p:spPr>
        <p:txBody>
          <a:bodyPr/>
          <a:lstStyle/>
          <a:p>
            <a:pPr marL="0" indent="0" algn="just" eaLnBrk="1" hangingPunct="1">
              <a:buNone/>
            </a:pPr>
            <a:r>
              <a:rPr lang="en-US" sz="1600" b="1" dirty="0" smtClean="0">
                <a:latin typeface="Times New Roman" pitchFamily="18" charset="0"/>
                <a:cs typeface="Times New Roman" pitchFamily="18" charset="0"/>
              </a:rPr>
              <a:t>Absolute Error is the amount of error in your measurements.</a:t>
            </a:r>
            <a:r>
              <a:rPr lang="en-US" sz="1600" dirty="0" smtClean="0">
                <a:latin typeface="Times New Roman" pitchFamily="18" charset="0"/>
                <a:cs typeface="Times New Roman" pitchFamily="18" charset="0"/>
              </a:rPr>
              <a:t> It is the difference between </a:t>
            </a:r>
            <a:r>
              <a:rPr lang="en-US" sz="1600" dirty="0" smtClean="0">
                <a:latin typeface="Times New Roman" pitchFamily="18" charset="0"/>
                <a:cs typeface="Times New Roman" pitchFamily="18" charset="0"/>
              </a:rPr>
              <a:t>the measured </a:t>
            </a:r>
            <a:r>
              <a:rPr lang="en-US" sz="1600" dirty="0" smtClean="0">
                <a:latin typeface="Times New Roman" pitchFamily="18" charset="0"/>
                <a:cs typeface="Times New Roman" pitchFamily="18" charset="0"/>
              </a:rPr>
              <a:t>value and “true” value. For example, if a scale states 90 pounds but you know your true weight is 89 pounds, then the scale has an absolute error of 90 lbs – 89 lbs = 1 lbs</a:t>
            </a:r>
            <a:r>
              <a:rPr lang="en-US" sz="1600" dirty="0" smtClean="0">
                <a:latin typeface="Times New Roman" pitchFamily="18" charset="0"/>
                <a:cs typeface="Times New Roman" pitchFamily="18" charset="0"/>
              </a:rPr>
              <a:t>.</a:t>
            </a:r>
          </a:p>
          <a:p>
            <a:pPr marL="0" indent="0" algn="just" eaLnBrk="1" hangingPunct="1">
              <a:buNone/>
            </a:pPr>
            <a:endParaRPr lang="en-US" sz="700" dirty="0" smtClean="0">
              <a:latin typeface="Times New Roman" pitchFamily="18" charset="0"/>
              <a:cs typeface="Times New Roman" pitchFamily="18" charset="0"/>
            </a:endParaRPr>
          </a:p>
          <a:p>
            <a:pPr marL="0" indent="0" algn="just" eaLnBrk="1" hangingPunct="1">
              <a:buNone/>
            </a:pPr>
            <a:r>
              <a:rPr lang="en-US" sz="1600" dirty="0" smtClean="0">
                <a:latin typeface="Times New Roman" pitchFamily="18" charset="0"/>
                <a:cs typeface="Times New Roman" pitchFamily="18" charset="0"/>
              </a:rPr>
              <a:t>The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Mean Absolute Error(MAE)</a:t>
            </a:r>
            <a:r>
              <a:rPr lang="en-US" sz="1600" dirty="0" smtClean="0">
                <a:latin typeface="Times New Roman" pitchFamily="18" charset="0"/>
                <a:cs typeface="Times New Roman" pitchFamily="18" charset="0"/>
              </a:rPr>
              <a:t> is the average of all absolute errors. The formula is:</a:t>
            </a:r>
            <a:endParaRPr lang="en-IN" sz="1600" dirty="0" smtClean="0">
              <a:latin typeface="Times New Roman" pitchFamily="18" charset="0"/>
              <a:cs typeface="Times New Roman" pitchFamily="18" charset="0"/>
            </a:endParaRPr>
          </a:p>
        </p:txBody>
      </p:sp>
      <p:sp>
        <p:nvSpPr>
          <p:cNvPr id="2" name="AutoShape 2" descr="\mathrm{MSE} = \frac{1}{n} \sum_{i=1}^{n}(Y_{i}-\hat{Y}_{i})^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mathrm{MSE} = \frac{1}{n} \sum_{i=1}^{n}(Y_{i}-\hat{Y}_{i})^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64" name="Picture 4" descr="mean absolute error"/>
          <p:cNvPicPr>
            <a:picLocks noChangeAspect="1" noChangeArrowheads="1"/>
          </p:cNvPicPr>
          <p:nvPr/>
        </p:nvPicPr>
        <p:blipFill>
          <a:blip r:embed="rId2"/>
          <a:srcRect/>
          <a:stretch>
            <a:fillRect/>
          </a:stretch>
        </p:blipFill>
        <p:spPr bwMode="auto">
          <a:xfrm>
            <a:off x="3200400" y="2514600"/>
            <a:ext cx="2514600" cy="914401"/>
          </a:xfrm>
          <a:prstGeom prst="rect">
            <a:avLst/>
          </a:prstGeom>
          <a:noFill/>
        </p:spPr>
      </p:pic>
      <p:graphicFrame>
        <p:nvGraphicFramePr>
          <p:cNvPr id="9" name="Table 8"/>
          <p:cNvGraphicFramePr>
            <a:graphicFrameLocks noGrp="1"/>
          </p:cNvGraphicFramePr>
          <p:nvPr/>
        </p:nvGraphicFramePr>
        <p:xfrm>
          <a:off x="152400" y="3352800"/>
          <a:ext cx="4394136" cy="2926080"/>
        </p:xfrm>
        <a:graphic>
          <a:graphicData uri="http://schemas.openxmlformats.org/drawingml/2006/table">
            <a:tbl>
              <a:tblPr/>
              <a:tblGrid>
                <a:gridCol w="1464712"/>
                <a:gridCol w="1464712"/>
                <a:gridCol w="1464712"/>
              </a:tblGrid>
              <a:tr h="0">
                <a:tc>
                  <a:txBody>
                    <a:bodyPr/>
                    <a:lstStyle/>
                    <a:p>
                      <a:pPr algn="l"/>
                      <a:r>
                        <a:rPr lang="en-US" sz="1600" b="1" dirty="0"/>
                        <a:t>Predicted height</a:t>
                      </a:r>
                    </a:p>
                  </a:txBody>
                  <a:tcPr anchor="ctr">
                    <a:lnL>
                      <a:noFill/>
                    </a:lnL>
                    <a:lnR>
                      <a:noFill/>
                    </a:lnR>
                    <a:lnT>
                      <a:noFill/>
                    </a:lnT>
                    <a:lnB>
                      <a:noFill/>
                    </a:lnB>
                  </a:tcPr>
                </a:tc>
                <a:tc>
                  <a:txBody>
                    <a:bodyPr/>
                    <a:lstStyle/>
                    <a:p>
                      <a:pPr algn="l"/>
                      <a:r>
                        <a:rPr lang="en-US" sz="1600" b="1" dirty="0"/>
                        <a:t>Actual height</a:t>
                      </a:r>
                    </a:p>
                  </a:txBody>
                  <a:tcPr anchor="ctr">
                    <a:lnL>
                      <a:noFill/>
                    </a:lnL>
                    <a:lnR>
                      <a:noFill/>
                    </a:lnR>
                    <a:lnT>
                      <a:noFill/>
                    </a:lnT>
                    <a:lnB>
                      <a:noFill/>
                    </a:lnB>
                  </a:tcPr>
                </a:tc>
                <a:tc>
                  <a:txBody>
                    <a:bodyPr/>
                    <a:lstStyle/>
                    <a:p>
                      <a:pPr algn="l"/>
                      <a:r>
                        <a:rPr lang="en-US" sz="1600" b="1" dirty="0"/>
                        <a:t>Actual difference</a:t>
                      </a:r>
                    </a:p>
                  </a:txBody>
                  <a:tcPr anchor="ctr">
                    <a:lnL>
                      <a:noFill/>
                    </a:lnL>
                    <a:lnR>
                      <a:noFill/>
                    </a:lnR>
                    <a:lnT>
                      <a:noFill/>
                    </a:lnT>
                    <a:lnB>
                      <a:noFill/>
                    </a:lnB>
                  </a:tcPr>
                </a:tc>
              </a:tr>
              <a:tr h="0">
                <a:tc>
                  <a:txBody>
                    <a:bodyPr/>
                    <a:lstStyle/>
                    <a:p>
                      <a:pPr algn="l"/>
                      <a:r>
                        <a:rPr lang="en-US" sz="1600"/>
                        <a:t>188</a:t>
                      </a:r>
                    </a:p>
                  </a:txBody>
                  <a:tcPr anchor="ctr">
                    <a:lnL>
                      <a:noFill/>
                    </a:lnL>
                    <a:lnR>
                      <a:noFill/>
                    </a:lnR>
                    <a:lnT>
                      <a:noFill/>
                    </a:lnT>
                    <a:lnB>
                      <a:noFill/>
                    </a:lnB>
                  </a:tcPr>
                </a:tc>
                <a:tc>
                  <a:txBody>
                    <a:bodyPr/>
                    <a:lstStyle/>
                    <a:p>
                      <a:pPr algn="l"/>
                      <a:r>
                        <a:rPr lang="en-US" sz="1600"/>
                        <a:t>180</a:t>
                      </a:r>
                    </a:p>
                  </a:txBody>
                  <a:tcPr anchor="ctr">
                    <a:lnL>
                      <a:noFill/>
                    </a:lnL>
                    <a:lnR>
                      <a:noFill/>
                    </a:lnR>
                    <a:lnT>
                      <a:noFill/>
                    </a:lnT>
                    <a:lnB>
                      <a:noFill/>
                    </a:lnB>
                  </a:tcPr>
                </a:tc>
                <a:tc>
                  <a:txBody>
                    <a:bodyPr/>
                    <a:lstStyle/>
                    <a:p>
                      <a:pPr algn="l"/>
                      <a:r>
                        <a:rPr lang="en-US" sz="1600"/>
                        <a:t>8</a:t>
                      </a:r>
                    </a:p>
                  </a:txBody>
                  <a:tcPr anchor="ctr">
                    <a:lnL>
                      <a:noFill/>
                    </a:lnL>
                    <a:lnR>
                      <a:noFill/>
                    </a:lnR>
                    <a:lnT>
                      <a:noFill/>
                    </a:lnT>
                    <a:lnB>
                      <a:noFill/>
                    </a:lnB>
                  </a:tcPr>
                </a:tc>
              </a:tr>
              <a:tr h="0">
                <a:tc>
                  <a:txBody>
                    <a:bodyPr/>
                    <a:lstStyle/>
                    <a:p>
                      <a:pPr algn="l"/>
                      <a:r>
                        <a:rPr lang="en-US" sz="1600"/>
                        <a:t>180</a:t>
                      </a:r>
                    </a:p>
                  </a:txBody>
                  <a:tcPr anchor="ctr">
                    <a:lnL>
                      <a:noFill/>
                    </a:lnL>
                    <a:lnR>
                      <a:noFill/>
                    </a:lnR>
                    <a:lnT>
                      <a:noFill/>
                    </a:lnT>
                    <a:lnB>
                      <a:noFill/>
                    </a:lnB>
                  </a:tcPr>
                </a:tc>
                <a:tc>
                  <a:txBody>
                    <a:bodyPr/>
                    <a:lstStyle/>
                    <a:p>
                      <a:pPr algn="l"/>
                      <a:r>
                        <a:rPr lang="en-US" sz="1600"/>
                        <a:t>160</a:t>
                      </a:r>
                    </a:p>
                  </a:txBody>
                  <a:tcPr anchor="ctr">
                    <a:lnL>
                      <a:noFill/>
                    </a:lnL>
                    <a:lnR>
                      <a:noFill/>
                    </a:lnR>
                    <a:lnT>
                      <a:noFill/>
                    </a:lnT>
                    <a:lnB>
                      <a:noFill/>
                    </a:lnB>
                  </a:tcPr>
                </a:tc>
                <a:tc>
                  <a:txBody>
                    <a:bodyPr/>
                    <a:lstStyle/>
                    <a:p>
                      <a:pPr algn="l"/>
                      <a:r>
                        <a:rPr lang="en-US" sz="1600"/>
                        <a:t>20</a:t>
                      </a:r>
                    </a:p>
                  </a:txBody>
                  <a:tcPr anchor="ctr">
                    <a:lnL>
                      <a:noFill/>
                    </a:lnL>
                    <a:lnR>
                      <a:noFill/>
                    </a:lnR>
                    <a:lnT>
                      <a:noFill/>
                    </a:lnT>
                    <a:lnB>
                      <a:noFill/>
                    </a:lnB>
                  </a:tcPr>
                </a:tc>
              </a:tr>
              <a:tr h="0">
                <a:tc>
                  <a:txBody>
                    <a:bodyPr/>
                    <a:lstStyle/>
                    <a:p>
                      <a:pPr algn="l"/>
                      <a:r>
                        <a:rPr lang="en-US" sz="1600"/>
                        <a:t>175</a:t>
                      </a:r>
                    </a:p>
                  </a:txBody>
                  <a:tcPr anchor="ctr">
                    <a:lnL>
                      <a:noFill/>
                    </a:lnL>
                    <a:lnR>
                      <a:noFill/>
                    </a:lnR>
                    <a:lnT>
                      <a:noFill/>
                    </a:lnT>
                    <a:lnB>
                      <a:noFill/>
                    </a:lnB>
                  </a:tcPr>
                </a:tc>
                <a:tc>
                  <a:txBody>
                    <a:bodyPr/>
                    <a:lstStyle/>
                    <a:p>
                      <a:pPr algn="l"/>
                      <a:r>
                        <a:rPr lang="en-US" sz="1600"/>
                        <a:t>170</a:t>
                      </a:r>
                    </a:p>
                  </a:txBody>
                  <a:tcPr anchor="ctr">
                    <a:lnL>
                      <a:noFill/>
                    </a:lnL>
                    <a:lnR>
                      <a:noFill/>
                    </a:lnR>
                    <a:lnT>
                      <a:noFill/>
                    </a:lnT>
                    <a:lnB>
                      <a:noFill/>
                    </a:lnB>
                  </a:tcPr>
                </a:tc>
                <a:tc>
                  <a:txBody>
                    <a:bodyPr/>
                    <a:lstStyle/>
                    <a:p>
                      <a:pPr algn="l"/>
                      <a:r>
                        <a:rPr lang="en-US" sz="1600"/>
                        <a:t>5</a:t>
                      </a:r>
                    </a:p>
                  </a:txBody>
                  <a:tcPr anchor="ctr">
                    <a:lnL>
                      <a:noFill/>
                    </a:lnL>
                    <a:lnR>
                      <a:noFill/>
                    </a:lnR>
                    <a:lnT>
                      <a:noFill/>
                    </a:lnT>
                    <a:lnB>
                      <a:noFill/>
                    </a:lnB>
                  </a:tcPr>
                </a:tc>
              </a:tr>
              <a:tr h="0">
                <a:tc>
                  <a:txBody>
                    <a:bodyPr/>
                    <a:lstStyle/>
                    <a:p>
                      <a:pPr algn="l"/>
                      <a:r>
                        <a:rPr lang="en-US" sz="1600"/>
                        <a:t>148</a:t>
                      </a:r>
                    </a:p>
                  </a:txBody>
                  <a:tcPr anchor="ctr">
                    <a:lnL>
                      <a:noFill/>
                    </a:lnL>
                    <a:lnR>
                      <a:noFill/>
                    </a:lnR>
                    <a:lnT>
                      <a:noFill/>
                    </a:lnT>
                    <a:lnB>
                      <a:noFill/>
                    </a:lnB>
                  </a:tcPr>
                </a:tc>
                <a:tc>
                  <a:txBody>
                    <a:bodyPr/>
                    <a:lstStyle/>
                    <a:p>
                      <a:pPr algn="l"/>
                      <a:r>
                        <a:rPr lang="en-US" sz="1600"/>
                        <a:t>150</a:t>
                      </a:r>
                    </a:p>
                  </a:txBody>
                  <a:tcPr anchor="ctr">
                    <a:lnL>
                      <a:noFill/>
                    </a:lnL>
                    <a:lnR>
                      <a:noFill/>
                    </a:lnR>
                    <a:lnT>
                      <a:noFill/>
                    </a:lnT>
                    <a:lnB>
                      <a:noFill/>
                    </a:lnB>
                  </a:tcPr>
                </a:tc>
                <a:tc>
                  <a:txBody>
                    <a:bodyPr/>
                    <a:lstStyle/>
                    <a:p>
                      <a:pPr algn="l"/>
                      <a:r>
                        <a:rPr lang="en-US" sz="1600"/>
                        <a:t>2</a:t>
                      </a:r>
                    </a:p>
                  </a:txBody>
                  <a:tcPr anchor="ctr">
                    <a:lnL>
                      <a:noFill/>
                    </a:lnL>
                    <a:lnR>
                      <a:noFill/>
                    </a:lnR>
                    <a:lnT>
                      <a:noFill/>
                    </a:lnT>
                    <a:lnB>
                      <a:noFill/>
                    </a:lnB>
                  </a:tcPr>
                </a:tc>
              </a:tr>
              <a:tr h="0">
                <a:tc>
                  <a:txBody>
                    <a:bodyPr/>
                    <a:lstStyle/>
                    <a:p>
                      <a:pPr algn="l"/>
                      <a:r>
                        <a:rPr lang="en-US" sz="1600"/>
                        <a:t>203</a:t>
                      </a:r>
                    </a:p>
                  </a:txBody>
                  <a:tcPr anchor="ctr">
                    <a:lnL>
                      <a:noFill/>
                    </a:lnL>
                    <a:lnR>
                      <a:noFill/>
                    </a:lnR>
                    <a:lnT>
                      <a:noFill/>
                    </a:lnT>
                    <a:lnB>
                      <a:noFill/>
                    </a:lnB>
                  </a:tcPr>
                </a:tc>
                <a:tc>
                  <a:txBody>
                    <a:bodyPr/>
                    <a:lstStyle/>
                    <a:p>
                      <a:pPr algn="l"/>
                      <a:r>
                        <a:rPr lang="en-US" sz="1600"/>
                        <a:t>200</a:t>
                      </a:r>
                    </a:p>
                  </a:txBody>
                  <a:tcPr anchor="ctr">
                    <a:lnL>
                      <a:noFill/>
                    </a:lnL>
                    <a:lnR>
                      <a:noFill/>
                    </a:lnR>
                    <a:lnT>
                      <a:noFill/>
                    </a:lnT>
                    <a:lnB>
                      <a:noFill/>
                    </a:lnB>
                  </a:tcPr>
                </a:tc>
                <a:tc>
                  <a:txBody>
                    <a:bodyPr/>
                    <a:lstStyle/>
                    <a:p>
                      <a:pPr algn="l"/>
                      <a:r>
                        <a:rPr lang="en-US" sz="1600"/>
                        <a:t>3</a:t>
                      </a:r>
                    </a:p>
                  </a:txBody>
                  <a:tcPr anchor="ctr">
                    <a:lnL>
                      <a:noFill/>
                    </a:lnL>
                    <a:lnR>
                      <a:noFill/>
                    </a:lnR>
                    <a:lnT>
                      <a:noFill/>
                    </a:lnT>
                    <a:lnB>
                      <a:noFill/>
                    </a:lnB>
                  </a:tcPr>
                </a:tc>
              </a:tr>
              <a:tr h="0">
                <a:tc>
                  <a:txBody>
                    <a:bodyPr/>
                    <a:lstStyle/>
                    <a:p>
                      <a:pPr algn="l"/>
                      <a:r>
                        <a:rPr lang="en-US" sz="1600"/>
                        <a:t>184</a:t>
                      </a:r>
                    </a:p>
                  </a:txBody>
                  <a:tcPr anchor="ctr">
                    <a:lnL>
                      <a:noFill/>
                    </a:lnL>
                    <a:lnR>
                      <a:noFill/>
                    </a:lnR>
                    <a:lnT>
                      <a:noFill/>
                    </a:lnT>
                    <a:lnB>
                      <a:noFill/>
                    </a:lnB>
                  </a:tcPr>
                </a:tc>
                <a:tc>
                  <a:txBody>
                    <a:bodyPr/>
                    <a:lstStyle/>
                    <a:p>
                      <a:pPr algn="l"/>
                      <a:r>
                        <a:rPr lang="en-US" sz="1600"/>
                        <a:t>190</a:t>
                      </a:r>
                    </a:p>
                  </a:txBody>
                  <a:tcPr anchor="ctr">
                    <a:lnL>
                      <a:noFill/>
                    </a:lnL>
                    <a:lnR>
                      <a:noFill/>
                    </a:lnR>
                    <a:lnT>
                      <a:noFill/>
                    </a:lnT>
                    <a:lnB>
                      <a:noFill/>
                    </a:lnB>
                  </a:tcPr>
                </a:tc>
                <a:tc>
                  <a:txBody>
                    <a:bodyPr/>
                    <a:lstStyle/>
                    <a:p>
                      <a:pPr algn="l"/>
                      <a:r>
                        <a:rPr lang="en-US" sz="1600"/>
                        <a:t>6</a:t>
                      </a:r>
                    </a:p>
                  </a:txBody>
                  <a:tcPr anchor="ctr">
                    <a:lnL>
                      <a:noFill/>
                    </a:lnL>
                    <a:lnR>
                      <a:noFill/>
                    </a:lnR>
                    <a:lnT>
                      <a:noFill/>
                    </a:lnT>
                    <a:lnB>
                      <a:noFill/>
                    </a:lnB>
                  </a:tcPr>
                </a:tc>
              </a:tr>
              <a:tr h="0">
                <a:tc>
                  <a:txBody>
                    <a:bodyPr/>
                    <a:lstStyle/>
                    <a:p>
                      <a:pPr algn="l"/>
                      <a:r>
                        <a:rPr lang="en-US" sz="1600"/>
                        <a:t>150</a:t>
                      </a:r>
                    </a:p>
                  </a:txBody>
                  <a:tcPr anchor="ctr">
                    <a:lnL>
                      <a:noFill/>
                    </a:lnL>
                    <a:lnR>
                      <a:noFill/>
                    </a:lnR>
                    <a:lnT>
                      <a:noFill/>
                    </a:lnT>
                    <a:lnB>
                      <a:noFill/>
                    </a:lnB>
                  </a:tcPr>
                </a:tc>
                <a:tc>
                  <a:txBody>
                    <a:bodyPr/>
                    <a:lstStyle/>
                    <a:p>
                      <a:pPr algn="l"/>
                      <a:r>
                        <a:rPr lang="en-US" sz="1600"/>
                        <a:t>140</a:t>
                      </a:r>
                    </a:p>
                  </a:txBody>
                  <a:tcPr anchor="ctr">
                    <a:lnL>
                      <a:noFill/>
                    </a:lnL>
                    <a:lnR>
                      <a:noFill/>
                    </a:lnR>
                    <a:lnT>
                      <a:noFill/>
                    </a:lnT>
                    <a:lnB>
                      <a:noFill/>
                    </a:lnB>
                  </a:tcPr>
                </a:tc>
                <a:tc>
                  <a:txBody>
                    <a:bodyPr/>
                    <a:lstStyle/>
                    <a:p>
                      <a:pPr algn="l"/>
                      <a:r>
                        <a:rPr lang="en-US" sz="1600" dirty="0"/>
                        <a:t>10</a:t>
                      </a:r>
                    </a:p>
                  </a:txBody>
                  <a:tcPr anchor="ctr">
                    <a:lnL>
                      <a:noFill/>
                    </a:lnL>
                    <a:lnR>
                      <a:noFill/>
                    </a:lnR>
                    <a:lnT>
                      <a:noFill/>
                    </a:lnT>
                    <a:lnB>
                      <a:noFill/>
                    </a:lnB>
                  </a:tcPr>
                </a:tc>
              </a:tr>
            </a:tbl>
          </a:graphicData>
        </a:graphic>
      </p:graphicFrame>
      <p:sp>
        <p:nvSpPr>
          <p:cNvPr id="40965" name="Rectangle 5"/>
          <p:cNvSpPr>
            <a:spLocks noChangeArrowheads="1"/>
          </p:cNvSpPr>
          <p:nvPr/>
        </p:nvSpPr>
        <p:spPr bwMode="auto">
          <a:xfrm>
            <a:off x="4800600" y="4038600"/>
            <a:ext cx="3581400" cy="2062103"/>
          </a:xfrm>
          <a:prstGeom prst="rect">
            <a:avLst/>
          </a:prstGeom>
          <a:solidFill>
            <a:srgbClr val="F5F7F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C2D"/>
                </a:solidFill>
                <a:effectLst/>
                <a:latin typeface="Inter"/>
                <a:cs typeface="Arial" pitchFamily="34" charset="0"/>
              </a:rPr>
              <a:t>The MAE for these predictions is: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C2D"/>
                </a:solidFill>
                <a:effectLst/>
                <a:latin typeface="Courier New" pitchFamily="49" charset="0"/>
                <a:cs typeface="Courier New" pitchFamily="49" charset="0"/>
              </a:rPr>
              <a:t>	MAE = 7.71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C2D"/>
                </a:solidFill>
                <a:effectLst/>
                <a:latin typeface="Inter"/>
                <a:cs typeface="Arial" pitchFamily="34" charset="0"/>
              </a:rPr>
              <a:t>The interpretation of this value is: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C2D"/>
                </a:solidFill>
                <a:effectLst/>
                <a:latin typeface="Inter"/>
                <a:cs typeface="Arial" pitchFamily="34" charset="0"/>
              </a:rPr>
              <a:t>The average error between the predictions and </a:t>
            </a:r>
            <a:r>
              <a:rPr kumimoji="0" lang="en-US" sz="1600" b="1" i="0" u="none" strike="noStrike" cap="none" normalizeH="0" baseline="0" dirty="0" err="1" smtClean="0">
                <a:ln>
                  <a:noFill/>
                </a:ln>
                <a:solidFill>
                  <a:srgbClr val="000C2D"/>
                </a:solidFill>
                <a:effectLst/>
                <a:latin typeface="Inter"/>
                <a:cs typeface="Arial" pitchFamily="34" charset="0"/>
              </a:rPr>
              <a:t>actuals</a:t>
            </a:r>
            <a:r>
              <a:rPr kumimoji="0" lang="en-US" sz="1600" b="1" i="0" u="none" strike="noStrike" cap="none" normalizeH="0" baseline="0" dirty="0" smtClean="0">
                <a:ln>
                  <a:noFill/>
                </a:ln>
                <a:solidFill>
                  <a:srgbClr val="000C2D"/>
                </a:solidFill>
                <a:effectLst/>
                <a:latin typeface="Inter"/>
                <a:cs typeface="Arial" pitchFamily="34" charset="0"/>
              </a:rPr>
              <a:t> in this dataset is 7.71, which is likely a good value considering the average actual height is 170.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385058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838200"/>
          </a:xfrm>
        </p:spPr>
        <p:txBody>
          <a:bodyPr/>
          <a:lstStyle/>
          <a:p>
            <a:pPr eaLnBrk="1" hangingPunct="1">
              <a:defRPr/>
            </a:pPr>
            <a:r>
              <a:rPr lang="en-IN" sz="4000" b="1" dirty="0" smtClean="0">
                <a:solidFill>
                  <a:srgbClr val="C00000"/>
                </a:solidFill>
              </a:rPr>
              <a:t>6. Accuracy</a:t>
            </a:r>
          </a:p>
        </p:txBody>
      </p:sp>
      <p:sp>
        <p:nvSpPr>
          <p:cNvPr id="8196" name="Slide Number Placeholder 4"/>
          <p:cNvSpPr>
            <a:spLocks noGrp="1"/>
          </p:cNvSpPr>
          <p:nvPr>
            <p:ph type="sldNum" sz="quarter" idx="4294967295"/>
          </p:nvPr>
        </p:nvSpPr>
        <p:spPr/>
        <p:txBody>
          <a:bodyPr/>
          <a:lstStyle/>
          <a:p>
            <a:pPr>
              <a:defRPr/>
            </a:pPr>
            <a:fld id="{7B34F450-FFC0-4260-A878-55EB8A35D9F8}" type="slidenum">
              <a:rPr lang="en-US" smtClean="0"/>
              <a:pPr>
                <a:defRPr/>
              </a:pPr>
              <a:t>14</a:t>
            </a:fld>
            <a:endParaRPr lang="en-US" smtClean="0"/>
          </a:p>
        </p:txBody>
      </p:sp>
      <p:sp>
        <p:nvSpPr>
          <p:cNvPr id="4" name="Rectangle 3"/>
          <p:cNvSpPr/>
          <p:nvPr/>
        </p:nvSpPr>
        <p:spPr>
          <a:xfrm>
            <a:off x="228600" y="1143000"/>
            <a:ext cx="8610600" cy="584775"/>
          </a:xfrm>
          <a:prstGeom prst="rect">
            <a:avLst/>
          </a:prstGeom>
          <a:ln>
            <a:solidFill>
              <a:srgbClr val="C00000"/>
            </a:solidFill>
          </a:ln>
        </p:spPr>
        <p:txBody>
          <a:bodyPr wrap="square">
            <a:spAutoFit/>
          </a:bodyPr>
          <a:lstStyle/>
          <a:p>
            <a:pPr algn="just"/>
            <a:r>
              <a:rPr lang="en-US" sz="1600" u="none" dirty="0" smtClean="0">
                <a:latin typeface="Times New Roman" pitchFamily="18" charset="0"/>
                <a:cs typeface="Times New Roman" pitchFamily="18" charset="0"/>
              </a:rPr>
              <a:t>The accuracy is calculated as percentage deviation of predicted target with actual target (with or  without acceptable error).</a:t>
            </a:r>
            <a:endParaRPr lang="en-US" sz="1600" u="none"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stretch>
            <a:fillRect/>
          </a:stretch>
        </p:blipFill>
        <p:spPr>
          <a:xfrm>
            <a:off x="685800" y="2057400"/>
            <a:ext cx="5010150" cy="2381250"/>
          </a:xfrm>
          <a:prstGeom prst="rect">
            <a:avLst/>
          </a:prstGeom>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 y="4572000"/>
            <a:ext cx="7715250" cy="168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50775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C159AD3-EB3F-4ABA-8143-F7CEB7C14D5C}" type="slidenum">
              <a:rPr lang="en-US" smtClean="0"/>
              <a:pPr>
                <a:defRPr/>
              </a:pPr>
              <a:t>15</a:t>
            </a:fld>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524000"/>
            <a:ext cx="7886700" cy="4791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81000" y="609600"/>
            <a:ext cx="7543800" cy="584775"/>
          </a:xfrm>
          <a:prstGeom prst="rect">
            <a:avLst/>
          </a:prstGeom>
          <a:noFill/>
        </p:spPr>
        <p:txBody>
          <a:bodyPr wrap="square" rtlCol="0">
            <a:spAutoFit/>
          </a:bodyPr>
          <a:lstStyle/>
          <a:p>
            <a:r>
              <a:rPr lang="en-US" b="1" u="none" dirty="0" smtClean="0">
                <a:solidFill>
                  <a:srgbClr val="FF0000"/>
                </a:solidFill>
              </a:rPr>
              <a:t>Accuracy  Illustration</a:t>
            </a:r>
            <a:endParaRPr lang="en-IN" b="1" u="none" dirty="0">
              <a:solidFill>
                <a:srgbClr val="FF0000"/>
              </a:solidFill>
            </a:endParaRPr>
          </a:p>
        </p:txBody>
      </p:sp>
    </p:spTree>
    <p:extLst>
      <p:ext uri="{BB962C8B-B14F-4D97-AF65-F5344CB8AC3E}">
        <p14:creationId xmlns:p14="http://schemas.microsoft.com/office/powerpoint/2010/main" xmlns="" val="2301241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C159AD3-EB3F-4ABA-8143-F7CEB7C14D5C}" type="slidenum">
              <a:rPr lang="en-US" smtClean="0"/>
              <a:pPr>
                <a:defRPr/>
              </a:pPr>
              <a:t>16</a:t>
            </a:fld>
            <a:endParaRPr lang="en-US"/>
          </a:p>
        </p:txBody>
      </p:sp>
      <p:sp>
        <p:nvSpPr>
          <p:cNvPr id="4" name="TextBox 3"/>
          <p:cNvSpPr txBox="1"/>
          <p:nvPr/>
        </p:nvSpPr>
        <p:spPr>
          <a:xfrm>
            <a:off x="372762" y="1066800"/>
            <a:ext cx="7543800" cy="3170099"/>
          </a:xfrm>
          <a:prstGeom prst="rect">
            <a:avLst/>
          </a:prstGeom>
          <a:noFill/>
          <a:ln>
            <a:solidFill>
              <a:srgbClr val="C00000"/>
            </a:solidFill>
          </a:ln>
        </p:spPr>
        <p:txBody>
          <a:bodyPr wrap="square" rtlCol="0">
            <a:spAutoFit/>
          </a:bodyPr>
          <a:lstStyle/>
          <a:p>
            <a:r>
              <a:rPr lang="en-US" sz="2000" u="none" dirty="0" smtClean="0">
                <a:latin typeface="Times New Roman" pitchFamily="18" charset="0"/>
                <a:cs typeface="Times New Roman" pitchFamily="18" charset="0"/>
              </a:rPr>
              <a:t>Consider </a:t>
            </a:r>
            <a:r>
              <a:rPr lang="en-US" sz="2000" u="none" dirty="0">
                <a:latin typeface="Times New Roman" pitchFamily="18" charset="0"/>
                <a:cs typeface="Times New Roman" pitchFamily="18" charset="0"/>
              </a:rPr>
              <a:t>that the number lectures per day (x) affects the number of hours spent at university per day (y</a:t>
            </a:r>
            <a:r>
              <a:rPr lang="en-US" sz="2000" u="none" dirty="0" smtClean="0">
                <a:latin typeface="Times New Roman" pitchFamily="18" charset="0"/>
                <a:cs typeface="Times New Roman" pitchFamily="18" charset="0"/>
              </a:rPr>
              <a:t>).</a:t>
            </a:r>
          </a:p>
          <a:p>
            <a:r>
              <a:rPr lang="en-US" sz="2000" u="none" dirty="0" smtClean="0">
                <a:latin typeface="Times New Roman" pitchFamily="18" charset="0"/>
                <a:cs typeface="Times New Roman" pitchFamily="18" charset="0"/>
              </a:rPr>
              <a:t> </a:t>
            </a:r>
            <a:r>
              <a:rPr lang="en-US" sz="2000" u="none" dirty="0">
                <a:latin typeface="Times New Roman" pitchFamily="18" charset="0"/>
                <a:cs typeface="Times New Roman" pitchFamily="18" charset="0"/>
              </a:rPr>
              <a:t>The equation of the regression line is </a:t>
            </a:r>
            <a:endParaRPr lang="en-US" sz="2000" u="none" dirty="0" smtClean="0">
              <a:latin typeface="Times New Roman" pitchFamily="18" charset="0"/>
              <a:cs typeface="Times New Roman" pitchFamily="18" charset="0"/>
            </a:endParaRPr>
          </a:p>
          <a:p>
            <a:r>
              <a:rPr lang="en-US" sz="2000" u="none" dirty="0" smtClean="0">
                <a:latin typeface="Times New Roman" pitchFamily="18" charset="0"/>
                <a:cs typeface="Times New Roman" pitchFamily="18" charset="0"/>
              </a:rPr>
              <a:t>y</a:t>
            </a:r>
            <a:r>
              <a:rPr lang="en-US" sz="2000" u="none" baseline="30000" dirty="0" smtClean="0">
                <a:latin typeface="Times New Roman" pitchFamily="18" charset="0"/>
                <a:cs typeface="Times New Roman" pitchFamily="18" charset="0"/>
              </a:rPr>
              <a:t>∧</a:t>
            </a:r>
            <a:r>
              <a:rPr lang="en-US" sz="2000" u="none" dirty="0" smtClean="0">
                <a:latin typeface="Times New Roman" pitchFamily="18" charset="0"/>
                <a:cs typeface="Times New Roman" pitchFamily="18" charset="0"/>
              </a:rPr>
              <a:t> </a:t>
            </a:r>
            <a:r>
              <a:rPr lang="en-US" sz="2000" u="none" dirty="0">
                <a:latin typeface="Times New Roman" pitchFamily="18" charset="0"/>
                <a:cs typeface="Times New Roman" pitchFamily="18" charset="0"/>
              </a:rPr>
              <a:t>=0.143+1.229x </a:t>
            </a:r>
            <a:endParaRPr lang="en-US" sz="2000" u="none" dirty="0" smtClean="0">
              <a:latin typeface="Times New Roman" pitchFamily="18" charset="0"/>
              <a:cs typeface="Times New Roman" pitchFamily="18" charset="0"/>
            </a:endParaRPr>
          </a:p>
          <a:p>
            <a:r>
              <a:rPr lang="en-US" sz="2000" u="none" dirty="0" smtClean="0">
                <a:latin typeface="Times New Roman" pitchFamily="18" charset="0"/>
                <a:cs typeface="Times New Roman" pitchFamily="18" charset="0"/>
              </a:rPr>
              <a:t>Find </a:t>
            </a:r>
          </a:p>
          <a:p>
            <a:r>
              <a:rPr lang="en-US" sz="2000" u="none" dirty="0" smtClean="0">
                <a:latin typeface="Times New Roman" pitchFamily="18" charset="0"/>
                <a:cs typeface="Times New Roman" pitchFamily="18" charset="0"/>
              </a:rPr>
              <a:t>(i) MAE </a:t>
            </a:r>
          </a:p>
          <a:p>
            <a:r>
              <a:rPr lang="en-US" sz="2000" u="none" dirty="0" smtClean="0">
                <a:latin typeface="Times New Roman" pitchFamily="18" charset="0"/>
                <a:cs typeface="Times New Roman" pitchFamily="18" charset="0"/>
              </a:rPr>
              <a:t>(</a:t>
            </a:r>
            <a:r>
              <a:rPr lang="en-US" sz="2000" u="none" dirty="0">
                <a:latin typeface="Times New Roman" pitchFamily="18" charset="0"/>
                <a:cs typeface="Times New Roman" pitchFamily="18" charset="0"/>
              </a:rPr>
              <a:t>ii) </a:t>
            </a:r>
            <a:r>
              <a:rPr lang="en-US" sz="2000" u="none" dirty="0" smtClean="0">
                <a:latin typeface="Times New Roman" pitchFamily="18" charset="0"/>
                <a:cs typeface="Times New Roman" pitchFamily="18" charset="0"/>
              </a:rPr>
              <a:t>MSE</a:t>
            </a:r>
          </a:p>
          <a:p>
            <a:r>
              <a:rPr lang="en-US" sz="2000" u="none" dirty="0" smtClean="0">
                <a:latin typeface="Times New Roman" pitchFamily="18" charset="0"/>
                <a:cs typeface="Times New Roman" pitchFamily="18" charset="0"/>
              </a:rPr>
              <a:t> </a:t>
            </a:r>
            <a:r>
              <a:rPr lang="en-US" sz="2000" u="none" dirty="0">
                <a:latin typeface="Times New Roman" pitchFamily="18" charset="0"/>
                <a:cs typeface="Times New Roman" pitchFamily="18" charset="0"/>
              </a:rPr>
              <a:t>(iii) </a:t>
            </a:r>
            <a:r>
              <a:rPr lang="en-US" sz="2000" u="none" dirty="0" smtClean="0">
                <a:latin typeface="Times New Roman" pitchFamily="18" charset="0"/>
                <a:cs typeface="Times New Roman" pitchFamily="18" charset="0"/>
              </a:rPr>
              <a:t>RMSE</a:t>
            </a:r>
          </a:p>
          <a:p>
            <a:r>
              <a:rPr lang="en-US" sz="2000" u="none" dirty="0" smtClean="0">
                <a:latin typeface="Times New Roman" pitchFamily="18" charset="0"/>
                <a:cs typeface="Times New Roman" pitchFamily="18" charset="0"/>
              </a:rPr>
              <a:t> </a:t>
            </a:r>
            <a:r>
              <a:rPr lang="en-US" sz="2000" u="none" dirty="0">
                <a:latin typeface="Times New Roman" pitchFamily="18" charset="0"/>
                <a:cs typeface="Times New Roman" pitchFamily="18" charset="0"/>
              </a:rPr>
              <a:t>(iv) R</a:t>
            </a:r>
            <a:r>
              <a:rPr lang="en-US" sz="2000" u="none" baseline="30000" dirty="0">
                <a:latin typeface="Times New Roman" pitchFamily="18" charset="0"/>
                <a:cs typeface="Times New Roman" pitchFamily="18" charset="0"/>
              </a:rPr>
              <a:t>2</a:t>
            </a:r>
            <a:r>
              <a:rPr lang="en-US" sz="2000" u="none" dirty="0">
                <a:latin typeface="Times New Roman" pitchFamily="18" charset="0"/>
                <a:cs typeface="Times New Roman" pitchFamily="18" charset="0"/>
              </a:rPr>
              <a:t> </a:t>
            </a:r>
            <a:r>
              <a:rPr lang="en-US" sz="2000" u="none" dirty="0" smtClean="0">
                <a:latin typeface="Times New Roman" pitchFamily="18" charset="0"/>
                <a:cs typeface="Times New Roman" pitchFamily="18" charset="0"/>
              </a:rPr>
              <a:t>Score</a:t>
            </a:r>
          </a:p>
          <a:p>
            <a:r>
              <a:rPr lang="en-US" sz="2000" u="none" dirty="0" smtClean="0">
                <a:latin typeface="Times New Roman" pitchFamily="18" charset="0"/>
                <a:cs typeface="Times New Roman" pitchFamily="18" charset="0"/>
              </a:rPr>
              <a:t> </a:t>
            </a:r>
            <a:r>
              <a:rPr lang="en-US" sz="2000" u="none" dirty="0">
                <a:latin typeface="Times New Roman" pitchFamily="18" charset="0"/>
                <a:cs typeface="Times New Roman" pitchFamily="18" charset="0"/>
              </a:rPr>
              <a:t>For the test set shown in </a:t>
            </a:r>
            <a:r>
              <a:rPr lang="en-US" sz="2000" u="none" dirty="0" smtClean="0">
                <a:latin typeface="Times New Roman" pitchFamily="18" charset="0"/>
                <a:cs typeface="Times New Roman" pitchFamily="18" charset="0"/>
              </a:rPr>
              <a:t>Table</a:t>
            </a:r>
            <a:endParaRPr lang="en-IN" sz="2000" u="none" dirty="0">
              <a:latin typeface="Times New Roman" pitchFamily="18" charset="0"/>
              <a:cs typeface="Times New Roman" pitchFamily="18" charset="0"/>
            </a:endParaRPr>
          </a:p>
        </p:txBody>
      </p:sp>
      <p:sp>
        <p:nvSpPr>
          <p:cNvPr id="5" name="TextBox 4"/>
          <p:cNvSpPr txBox="1"/>
          <p:nvPr/>
        </p:nvSpPr>
        <p:spPr>
          <a:xfrm>
            <a:off x="409832" y="147191"/>
            <a:ext cx="8276968" cy="584775"/>
          </a:xfrm>
          <a:prstGeom prst="rect">
            <a:avLst/>
          </a:prstGeom>
          <a:noFill/>
        </p:spPr>
        <p:txBody>
          <a:bodyPr wrap="square" rtlCol="0">
            <a:spAutoFit/>
          </a:bodyPr>
          <a:lstStyle/>
          <a:p>
            <a:r>
              <a:rPr lang="en-US" u="none" dirty="0">
                <a:solidFill>
                  <a:srgbClr val="C00000"/>
                </a:solidFill>
              </a:rPr>
              <a:t>Evaluation Metrics- Numerical Example</a:t>
            </a:r>
            <a:endParaRPr lang="en-IN" u="none" dirty="0">
              <a:solidFill>
                <a:srgbClr val="C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1413282970"/>
              </p:ext>
            </p:extLst>
          </p:nvPr>
        </p:nvGraphicFramePr>
        <p:xfrm>
          <a:off x="5943600" y="3482846"/>
          <a:ext cx="2286000" cy="1854200"/>
        </p:xfrm>
        <a:graphic>
          <a:graphicData uri="http://schemas.openxmlformats.org/drawingml/2006/table">
            <a:tbl>
              <a:tblPr firstRow="1" bandRow="1">
                <a:tableStyleId>{073A0DAA-6AF3-43AB-8588-CEC1D06C72B9}</a:tableStyleId>
              </a:tblPr>
              <a:tblGrid>
                <a:gridCol w="762000"/>
                <a:gridCol w="401782"/>
                <a:gridCol w="1122218"/>
              </a:tblGrid>
              <a:tr h="370840">
                <a:tc>
                  <a:txBody>
                    <a:bodyPr/>
                    <a:lstStyle/>
                    <a:p>
                      <a:r>
                        <a:rPr lang="en-US" dirty="0" err="1" smtClean="0"/>
                        <a:t>S.No</a:t>
                      </a:r>
                      <a:endParaRPr lang="en-IN" dirty="0"/>
                    </a:p>
                  </a:txBody>
                  <a:tcPr/>
                </a:tc>
                <a:tc>
                  <a:txBody>
                    <a:bodyPr/>
                    <a:lstStyle/>
                    <a:p>
                      <a:r>
                        <a:rPr lang="en-US" dirty="0" smtClean="0"/>
                        <a:t>X</a:t>
                      </a:r>
                      <a:endParaRPr lang="en-IN" dirty="0"/>
                    </a:p>
                  </a:txBody>
                  <a:tcPr/>
                </a:tc>
                <a:tc>
                  <a:txBody>
                    <a:bodyPr/>
                    <a:lstStyle/>
                    <a:p>
                      <a:r>
                        <a:rPr lang="en-US" dirty="0" smtClean="0"/>
                        <a:t>Y</a:t>
                      </a:r>
                      <a:endParaRPr lang="en-IN" dirty="0"/>
                    </a:p>
                  </a:txBody>
                  <a:tcPr/>
                </a:tc>
              </a:tr>
              <a:tr h="370840">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2</a:t>
                      </a:r>
                      <a:endParaRPr lang="en-IN" dirty="0"/>
                    </a:p>
                  </a:txBody>
                  <a:tcPr/>
                </a:tc>
              </a:tr>
              <a:tr h="370840">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r>
              <a:tr h="370840">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6</a:t>
                      </a:r>
                      <a:endParaRPr lang="en-IN" dirty="0"/>
                    </a:p>
                  </a:txBody>
                  <a:tcPr/>
                </a:tc>
              </a:tr>
              <a:tr h="370840">
                <a:tc>
                  <a:txBody>
                    <a:bodyPr/>
                    <a:lstStyle/>
                    <a:p>
                      <a:r>
                        <a:rPr lang="en-US" dirty="0" smtClean="0"/>
                        <a:t>4</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r>
            </a:tbl>
          </a:graphicData>
        </a:graphic>
      </p:graphicFrame>
    </p:spTree>
    <p:extLst>
      <p:ext uri="{BB962C8B-B14F-4D97-AF65-F5344CB8AC3E}">
        <p14:creationId xmlns:p14="http://schemas.microsoft.com/office/powerpoint/2010/main" xmlns="" val="1971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C159AD3-EB3F-4ABA-8143-F7CEB7C14D5C}" type="slidenum">
              <a:rPr lang="en-US" smtClean="0"/>
              <a:pPr>
                <a:defRPr/>
              </a:pPr>
              <a:t>17</a:t>
            </a:fld>
            <a:endParaRPr lang="en-US"/>
          </a:p>
        </p:txBody>
      </p:sp>
      <p:sp>
        <p:nvSpPr>
          <p:cNvPr id="3" name="TextBox 2"/>
          <p:cNvSpPr txBox="1"/>
          <p:nvPr/>
        </p:nvSpPr>
        <p:spPr>
          <a:xfrm>
            <a:off x="838200" y="228600"/>
            <a:ext cx="6019800" cy="584775"/>
          </a:xfrm>
          <a:prstGeom prst="rect">
            <a:avLst/>
          </a:prstGeom>
          <a:noFill/>
        </p:spPr>
        <p:txBody>
          <a:bodyPr wrap="square" rtlCol="0">
            <a:spAutoFit/>
          </a:bodyPr>
          <a:lstStyle/>
          <a:p>
            <a:endParaRPr lang="en-IN" dirty="0"/>
          </a:p>
        </p:txBody>
      </p:sp>
      <p:sp>
        <p:nvSpPr>
          <p:cNvPr id="4" name="Rectangle 3"/>
          <p:cNvSpPr/>
          <p:nvPr/>
        </p:nvSpPr>
        <p:spPr>
          <a:xfrm>
            <a:off x="685800" y="177225"/>
            <a:ext cx="7696200" cy="584775"/>
          </a:xfrm>
          <a:prstGeom prst="rect">
            <a:avLst/>
          </a:prstGeom>
        </p:spPr>
        <p:txBody>
          <a:bodyPr wrap="square">
            <a:spAutoFit/>
          </a:bodyPr>
          <a:lstStyle/>
          <a:p>
            <a:r>
              <a:rPr lang="en-US" u="none" dirty="0">
                <a:solidFill>
                  <a:srgbClr val="C00000"/>
                </a:solidFill>
              </a:rPr>
              <a:t>Evaluation Metrics- Numerical Example</a:t>
            </a:r>
            <a:endParaRPr lang="en-IN" u="none"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2178416162"/>
              </p:ext>
            </p:extLst>
          </p:nvPr>
        </p:nvGraphicFramePr>
        <p:xfrm>
          <a:off x="457200" y="1371600"/>
          <a:ext cx="8077200" cy="2494280"/>
        </p:xfrm>
        <a:graphic>
          <a:graphicData uri="http://schemas.openxmlformats.org/drawingml/2006/table">
            <a:tbl>
              <a:tblPr firstRow="1" bandRow="1">
                <a:tableStyleId>{21E4AEA4-8DFA-4A89-87EB-49C32662AFE0}</a:tableStyleId>
              </a:tblPr>
              <a:tblGrid>
                <a:gridCol w="838200"/>
                <a:gridCol w="533400"/>
                <a:gridCol w="762000"/>
                <a:gridCol w="1905000"/>
                <a:gridCol w="1447800"/>
                <a:gridCol w="990600"/>
                <a:gridCol w="914400"/>
                <a:gridCol w="685800"/>
              </a:tblGrid>
              <a:tr h="370840">
                <a:tc>
                  <a:txBody>
                    <a:bodyPr/>
                    <a:lstStyle/>
                    <a:p>
                      <a:r>
                        <a:rPr lang="en-US" dirty="0" err="1" smtClean="0"/>
                        <a:t>S.No</a:t>
                      </a:r>
                      <a:endParaRPr lang="en-IN" dirty="0"/>
                    </a:p>
                  </a:txBody>
                  <a:tcPr/>
                </a:tc>
                <a:tc>
                  <a:txBody>
                    <a:bodyPr/>
                    <a:lstStyle/>
                    <a:p>
                      <a:r>
                        <a:rPr lang="en-US" dirty="0" smtClean="0"/>
                        <a:t>x</a:t>
                      </a:r>
                      <a:endParaRPr lang="en-IN" dirty="0"/>
                    </a:p>
                  </a:txBody>
                  <a:tcPr/>
                </a:tc>
                <a:tc>
                  <a:txBody>
                    <a:bodyPr/>
                    <a:lstStyle/>
                    <a:p>
                      <a:r>
                        <a:rPr lang="en-US" dirty="0" smtClean="0"/>
                        <a:t>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latin typeface="Times New Roman" pitchFamily="18" charset="0"/>
                          <a:cs typeface="Times New Roman" pitchFamily="18" charset="0"/>
                        </a:rPr>
                        <a:t>y </a:t>
                      </a:r>
                      <a:r>
                        <a:rPr lang="en-US" sz="1800" u="none" baseline="30000" dirty="0" smtClean="0">
                          <a:latin typeface="Times New Roman" pitchFamily="18" charset="0"/>
                          <a:cs typeface="Times New Roman" pitchFamily="18" charset="0"/>
                        </a:rPr>
                        <a:t>∧</a:t>
                      </a:r>
                      <a:r>
                        <a:rPr lang="en-US" sz="1800" u="none" dirty="0" smtClean="0">
                          <a:latin typeface="Times New Roman" pitchFamily="18" charset="0"/>
                          <a:cs typeface="Times New Roman" pitchFamily="18" charset="0"/>
                        </a:rPr>
                        <a:t> =0.143+1.229x </a:t>
                      </a:r>
                    </a:p>
                    <a:p>
                      <a:endParaRPr lang="en-IN" dirty="0"/>
                    </a:p>
                  </a:txBody>
                  <a:tcPr/>
                </a:tc>
                <a:tc>
                  <a:txBody>
                    <a:bodyPr/>
                    <a:lstStyle/>
                    <a:p>
                      <a:r>
                        <a:rPr lang="en-US" dirty="0" smtClean="0"/>
                        <a:t>Error=y-y’</a:t>
                      </a:r>
                      <a:endParaRPr lang="en-IN" dirty="0"/>
                    </a:p>
                  </a:txBody>
                  <a:tcPr/>
                </a:tc>
                <a:tc>
                  <a:txBody>
                    <a:bodyPr/>
                    <a:lstStyle/>
                    <a:p>
                      <a:r>
                        <a:rPr lang="en-US" dirty="0" smtClean="0"/>
                        <a:t>MAE</a:t>
                      </a:r>
                      <a:endParaRPr lang="en-IN" dirty="0"/>
                    </a:p>
                  </a:txBody>
                  <a:tcPr/>
                </a:tc>
                <a:tc>
                  <a:txBody>
                    <a:bodyPr/>
                    <a:lstStyle/>
                    <a:p>
                      <a:r>
                        <a:rPr lang="en-US" dirty="0" err="1" smtClean="0"/>
                        <a:t>Sq.Error</a:t>
                      </a:r>
                      <a:endParaRPr lang="en-IN" dirty="0"/>
                    </a:p>
                  </a:txBody>
                  <a:tcPr/>
                </a:tc>
                <a:tc>
                  <a:txBody>
                    <a:bodyPr/>
                    <a:lstStyle/>
                    <a:p>
                      <a:endParaRPr lang="en-IN"/>
                    </a:p>
                  </a:txBody>
                  <a:tcPr/>
                </a:tc>
              </a:tr>
              <a:tr h="370840">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2</a:t>
                      </a:r>
                      <a:endParaRPr lang="en-IN" dirty="0"/>
                    </a:p>
                  </a:txBody>
                  <a:tcPr/>
                </a:tc>
                <a:tc>
                  <a:txBody>
                    <a:bodyPr/>
                    <a:lstStyle/>
                    <a:p>
                      <a:r>
                        <a:rPr lang="en-IN" dirty="0" smtClean="0"/>
                        <a:t>2.601</a:t>
                      </a:r>
                      <a:endParaRPr lang="en-IN" dirty="0"/>
                    </a:p>
                  </a:txBody>
                  <a:tcPr/>
                </a:tc>
                <a:tc>
                  <a:txBody>
                    <a:bodyPr/>
                    <a:lstStyle/>
                    <a:p>
                      <a:r>
                        <a:rPr lang="en-IN" dirty="0" smtClean="0"/>
                        <a:t>-0.601</a:t>
                      </a:r>
                      <a:endParaRPr lang="en-IN" dirty="0"/>
                    </a:p>
                  </a:txBody>
                  <a:tcPr/>
                </a:tc>
                <a:tc>
                  <a:txBody>
                    <a:bodyPr/>
                    <a:lstStyle/>
                    <a:p>
                      <a:r>
                        <a:rPr lang="en-US" dirty="0" smtClean="0"/>
                        <a:t>0.601</a:t>
                      </a:r>
                      <a:endParaRPr lang="en-IN" dirty="0"/>
                    </a:p>
                  </a:txBody>
                  <a:tcPr/>
                </a:tc>
                <a:tc>
                  <a:txBody>
                    <a:bodyPr/>
                    <a:lstStyle/>
                    <a:p>
                      <a:endParaRPr lang="en-IN"/>
                    </a:p>
                  </a:txBody>
                  <a:tcPr/>
                </a:tc>
                <a:tc>
                  <a:txBody>
                    <a:bodyPr/>
                    <a:lstStyle/>
                    <a:p>
                      <a:endParaRPr lang="en-IN"/>
                    </a:p>
                  </a:txBody>
                  <a:tcPr/>
                </a:tc>
              </a:tr>
              <a:tr h="370840">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IN" dirty="0" smtClean="0"/>
                        <a:t>3.83</a:t>
                      </a:r>
                      <a:endParaRPr lang="en-IN" dirty="0"/>
                    </a:p>
                  </a:txBody>
                  <a:tcPr/>
                </a:tc>
                <a:tc>
                  <a:txBody>
                    <a:bodyPr/>
                    <a:lstStyle/>
                    <a:p>
                      <a:r>
                        <a:rPr lang="en-IN" dirty="0" smtClean="0"/>
                        <a:t>0.17</a:t>
                      </a:r>
                      <a:endParaRPr lang="en-IN" dirty="0"/>
                    </a:p>
                  </a:txBody>
                  <a:tcPr/>
                </a:tc>
                <a:tc>
                  <a:txBody>
                    <a:bodyPr/>
                    <a:lstStyle/>
                    <a:p>
                      <a:r>
                        <a:rPr lang="en-US" dirty="0" smtClean="0"/>
                        <a:t>0.17</a:t>
                      </a:r>
                      <a:endParaRPr lang="en-IN" dirty="0"/>
                    </a:p>
                  </a:txBody>
                  <a:tcPr/>
                </a:tc>
                <a:tc>
                  <a:txBody>
                    <a:bodyPr/>
                    <a:lstStyle/>
                    <a:p>
                      <a:endParaRPr lang="en-IN"/>
                    </a:p>
                  </a:txBody>
                  <a:tcPr/>
                </a:tc>
                <a:tc>
                  <a:txBody>
                    <a:bodyPr/>
                    <a:lstStyle/>
                    <a:p>
                      <a:endParaRPr lang="en-IN"/>
                    </a:p>
                  </a:txBody>
                  <a:tcPr/>
                </a:tc>
              </a:tr>
              <a:tr h="370840">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6</a:t>
                      </a:r>
                      <a:endParaRPr lang="en-IN" dirty="0"/>
                    </a:p>
                  </a:txBody>
                  <a:tcPr/>
                </a:tc>
                <a:tc>
                  <a:txBody>
                    <a:bodyPr/>
                    <a:lstStyle/>
                    <a:p>
                      <a:r>
                        <a:rPr lang="en-IN" dirty="0" smtClean="0"/>
                        <a:t>5.059</a:t>
                      </a:r>
                      <a:endParaRPr lang="en-IN" dirty="0"/>
                    </a:p>
                  </a:txBody>
                  <a:tcPr/>
                </a:tc>
                <a:tc>
                  <a:txBody>
                    <a:bodyPr/>
                    <a:lstStyle/>
                    <a:p>
                      <a:r>
                        <a:rPr lang="en-IN" dirty="0" smtClean="0"/>
                        <a:t>0.941</a:t>
                      </a:r>
                      <a:endParaRPr lang="en-IN" dirty="0"/>
                    </a:p>
                  </a:txBody>
                  <a:tcPr/>
                </a:tc>
                <a:tc>
                  <a:txBody>
                    <a:bodyPr/>
                    <a:lstStyle/>
                    <a:p>
                      <a:r>
                        <a:rPr lang="en-US" dirty="0" smtClean="0"/>
                        <a:t>0.941</a:t>
                      </a:r>
                      <a:endParaRPr lang="en-IN" dirty="0"/>
                    </a:p>
                  </a:txBody>
                  <a:tcPr/>
                </a:tc>
                <a:tc>
                  <a:txBody>
                    <a:bodyPr/>
                    <a:lstStyle/>
                    <a:p>
                      <a:endParaRPr lang="en-IN"/>
                    </a:p>
                  </a:txBody>
                  <a:tcPr/>
                </a:tc>
                <a:tc>
                  <a:txBody>
                    <a:bodyPr/>
                    <a:lstStyle/>
                    <a:p>
                      <a:endParaRPr lang="en-IN"/>
                    </a:p>
                  </a:txBody>
                  <a:tcPr/>
                </a:tc>
              </a:tr>
              <a:tr h="370840">
                <a:tc>
                  <a:txBody>
                    <a:bodyPr/>
                    <a:lstStyle/>
                    <a:p>
                      <a:r>
                        <a:rPr lang="en-US" dirty="0" smtClean="0"/>
                        <a:t>4</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IN" dirty="0" smtClean="0"/>
                        <a:t>7.517</a:t>
                      </a:r>
                      <a:endParaRPr lang="en-IN" dirty="0"/>
                    </a:p>
                  </a:txBody>
                  <a:tcPr/>
                </a:tc>
                <a:tc>
                  <a:txBody>
                    <a:bodyPr/>
                    <a:lstStyle/>
                    <a:p>
                      <a:r>
                        <a:rPr lang="en-IN" dirty="0" smtClean="0"/>
                        <a:t>-0.517</a:t>
                      </a:r>
                      <a:endParaRPr lang="en-IN" dirty="0"/>
                    </a:p>
                  </a:txBody>
                  <a:tcPr/>
                </a:tc>
                <a:tc>
                  <a:txBody>
                    <a:bodyPr/>
                    <a:lstStyle/>
                    <a:p>
                      <a:r>
                        <a:rPr lang="en-US" dirty="0" smtClean="0"/>
                        <a:t>0.517</a:t>
                      </a:r>
                      <a:endParaRPr lang="en-IN" dirty="0"/>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r>
                        <a:rPr lang="en-US" dirty="0" smtClean="0"/>
                        <a:t>19</a:t>
                      </a:r>
                      <a:endParaRPr lang="en-IN" dirty="0"/>
                    </a:p>
                  </a:txBody>
                  <a:tcPr/>
                </a:tc>
                <a:tc>
                  <a:txBody>
                    <a:bodyPr/>
                    <a:lstStyle/>
                    <a:p>
                      <a:endParaRPr lang="en-IN"/>
                    </a:p>
                  </a:txBody>
                  <a:tcPr/>
                </a:tc>
                <a:tc>
                  <a:txBody>
                    <a:bodyPr/>
                    <a:lstStyle/>
                    <a:p>
                      <a:r>
                        <a:rPr lang="en-IN" dirty="0" smtClean="0"/>
                        <a:t>2.229</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4235208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8334375" cy="762000"/>
          </a:xfrm>
        </p:spPr>
        <p:txBody>
          <a:bodyPr/>
          <a:lstStyle/>
          <a:p>
            <a:pPr eaLnBrk="1" hangingPunct="1">
              <a:defRPr/>
            </a:pPr>
            <a:r>
              <a:rPr lang="en-IN" sz="4000" b="1" dirty="0" smtClean="0">
                <a:solidFill>
                  <a:srgbClr val="C00000"/>
                </a:solidFill>
              </a:rPr>
              <a:t>Model Evaluation Parameters</a:t>
            </a:r>
          </a:p>
        </p:txBody>
      </p:sp>
      <p:sp>
        <p:nvSpPr>
          <p:cNvPr id="3" name="Content Placeholder 2"/>
          <p:cNvSpPr>
            <a:spLocks noGrp="1"/>
          </p:cNvSpPr>
          <p:nvPr>
            <p:ph idx="1"/>
          </p:nvPr>
        </p:nvSpPr>
        <p:spPr>
          <a:xfrm>
            <a:off x="457200" y="1295400"/>
            <a:ext cx="8686800" cy="533400"/>
          </a:xfrm>
        </p:spPr>
        <p:txBody>
          <a:bodyPr/>
          <a:lstStyle/>
          <a:p>
            <a:pPr eaLnBrk="1" hangingPunct="1"/>
            <a:r>
              <a:rPr lang="en-IN" sz="1600" b="1" dirty="0" smtClean="0"/>
              <a:t>For Classification</a:t>
            </a:r>
          </a:p>
          <a:p>
            <a:pPr eaLnBrk="1" hangingPunct="1">
              <a:buNone/>
            </a:pPr>
            <a:endParaRPr lang="en-IN" sz="1600" b="1" dirty="0" smtClean="0"/>
          </a:p>
          <a:p>
            <a:pPr eaLnBrk="1" hangingPunct="1"/>
            <a:endParaRPr lang="en-IN" sz="1600" b="1" dirty="0" smtClean="0"/>
          </a:p>
          <a:p>
            <a:pPr eaLnBrk="1" hangingPunct="1"/>
            <a:endParaRPr lang="en-IN" sz="1600" b="1" dirty="0" smtClean="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800" y="1905000"/>
            <a:ext cx="523875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76200"/>
            <a:ext cx="7793037" cy="1143000"/>
          </a:xfrm>
        </p:spPr>
        <p:txBody>
          <a:bodyPr/>
          <a:lstStyle/>
          <a:p>
            <a:pPr eaLnBrk="1" hangingPunct="1">
              <a:defRPr/>
            </a:pPr>
            <a:r>
              <a:rPr lang="en-IN" b="1" dirty="0" smtClean="0">
                <a:solidFill>
                  <a:schemeClr val="tx2">
                    <a:lumMod val="75000"/>
                  </a:schemeClr>
                </a:solidFill>
              </a:rPr>
              <a:t>Confusion Matrix</a:t>
            </a:r>
          </a:p>
        </p:txBody>
      </p:sp>
      <p:pic>
        <p:nvPicPr>
          <p:cNvPr id="4" name="Picture 2"/>
          <p:cNvPicPr>
            <a:picLocks noChangeAspect="1" noChangeArrowheads="1"/>
          </p:cNvPicPr>
          <p:nvPr/>
        </p:nvPicPr>
        <p:blipFill>
          <a:blip r:embed="rId2" cstate="print"/>
          <a:srcRect l="29868" t="30208" r="30893" b="28125"/>
          <a:stretch>
            <a:fillRect/>
          </a:stretch>
        </p:blipFill>
        <p:spPr bwMode="auto">
          <a:xfrm>
            <a:off x="838200" y="1676400"/>
            <a:ext cx="7162800" cy="4244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C159AD3-EB3F-4ABA-8143-F7CEB7C14D5C}" type="slidenum">
              <a:rPr lang="en-US" smtClean="0"/>
              <a:pPr>
                <a:defRPr/>
              </a:pPr>
              <a:t>2</a:t>
            </a:fld>
            <a:endParaRPr lang="en-US"/>
          </a:p>
        </p:txBody>
      </p:sp>
      <p:sp>
        <p:nvSpPr>
          <p:cNvPr id="3" name="TextBox 2"/>
          <p:cNvSpPr txBox="1"/>
          <p:nvPr/>
        </p:nvSpPr>
        <p:spPr>
          <a:xfrm>
            <a:off x="304800" y="381000"/>
            <a:ext cx="8305800" cy="5909310"/>
          </a:xfrm>
          <a:prstGeom prst="rect">
            <a:avLst/>
          </a:prstGeom>
          <a:noFill/>
          <a:ln>
            <a:solidFill>
              <a:srgbClr val="C00000"/>
            </a:solidFill>
          </a:ln>
        </p:spPr>
        <p:txBody>
          <a:bodyPr wrap="square" rtlCol="0">
            <a:spAutoFit/>
          </a:bodyPr>
          <a:lstStyle/>
          <a:p>
            <a:pPr marL="457200" indent="-457200" algn="just">
              <a:lnSpc>
                <a:spcPct val="150000"/>
              </a:lnSpc>
              <a:buFont typeface="Wingdings" panose="05000000000000000000" pitchFamily="2" charset="2"/>
              <a:buChar char="Ø"/>
            </a:pPr>
            <a:r>
              <a:rPr lang="en-US" sz="2800" u="none" dirty="0">
                <a:latin typeface="Times New Roman" panose="02020603050405020304" pitchFamily="18" charset="0"/>
                <a:cs typeface="Times New Roman" panose="02020603050405020304" pitchFamily="18" charset="0"/>
              </a:rPr>
              <a:t>The idea of building </a:t>
            </a:r>
            <a:r>
              <a:rPr lang="en-US" sz="2800" u="none" dirty="0" smtClean="0">
                <a:latin typeface="Times New Roman" panose="02020603050405020304" pitchFamily="18" charset="0"/>
                <a:cs typeface="Times New Roman" panose="02020603050405020304" pitchFamily="18" charset="0"/>
              </a:rPr>
              <a:t>data science </a:t>
            </a:r>
            <a:r>
              <a:rPr lang="en-US" sz="2800" u="none" dirty="0">
                <a:latin typeface="Times New Roman" panose="02020603050405020304" pitchFamily="18" charset="0"/>
                <a:cs typeface="Times New Roman" panose="02020603050405020304" pitchFamily="18" charset="0"/>
              </a:rPr>
              <a:t>models works on a </a:t>
            </a:r>
            <a:r>
              <a:rPr lang="en-US" sz="2800" b="1" u="none" dirty="0">
                <a:latin typeface="Times New Roman" panose="02020603050405020304" pitchFamily="18" charset="0"/>
                <a:cs typeface="Times New Roman" panose="02020603050405020304" pitchFamily="18" charset="0"/>
              </a:rPr>
              <a:t>constructive feedback </a:t>
            </a:r>
            <a:r>
              <a:rPr lang="en-US" sz="2800" u="none" dirty="0">
                <a:latin typeface="Times New Roman" panose="02020603050405020304" pitchFamily="18" charset="0"/>
                <a:cs typeface="Times New Roman" panose="02020603050405020304" pitchFamily="18" charset="0"/>
              </a:rPr>
              <a:t>principle. </a:t>
            </a:r>
            <a:endParaRPr lang="en-US" sz="2800" u="none"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800" u="none" dirty="0" smtClean="0">
                <a:latin typeface="Times New Roman" panose="02020603050405020304" pitchFamily="18" charset="0"/>
                <a:cs typeface="Times New Roman" panose="02020603050405020304" pitchFamily="18" charset="0"/>
              </a:rPr>
              <a:t>You </a:t>
            </a:r>
            <a:r>
              <a:rPr lang="en-US" sz="2800" u="none" dirty="0">
                <a:latin typeface="Times New Roman" panose="02020603050405020304" pitchFamily="18" charset="0"/>
                <a:cs typeface="Times New Roman" panose="02020603050405020304" pitchFamily="18" charset="0"/>
              </a:rPr>
              <a:t>build a model, get feedback from metrics</a:t>
            </a:r>
            <a:r>
              <a:rPr lang="en-US" sz="2800" b="1" u="none" dirty="0">
                <a:latin typeface="Times New Roman" panose="02020603050405020304" pitchFamily="18" charset="0"/>
                <a:cs typeface="Times New Roman" panose="02020603050405020304" pitchFamily="18" charset="0"/>
              </a:rPr>
              <a:t>, make improvements and continue </a:t>
            </a:r>
            <a:r>
              <a:rPr lang="en-US" sz="2800" u="none" dirty="0">
                <a:latin typeface="Times New Roman" panose="02020603050405020304" pitchFamily="18" charset="0"/>
                <a:cs typeface="Times New Roman" panose="02020603050405020304" pitchFamily="18" charset="0"/>
              </a:rPr>
              <a:t>until you achieve a desirable accuracy. </a:t>
            </a:r>
            <a:endParaRPr lang="en-US" sz="2800" u="none"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800" b="1" u="none" dirty="0" smtClean="0">
                <a:latin typeface="Times New Roman" panose="02020603050405020304" pitchFamily="18" charset="0"/>
                <a:cs typeface="Times New Roman" panose="02020603050405020304" pitchFamily="18" charset="0"/>
              </a:rPr>
              <a:t>Evaluation </a:t>
            </a:r>
            <a:r>
              <a:rPr lang="en-US" sz="2800" b="1" u="none" dirty="0">
                <a:latin typeface="Times New Roman" panose="02020603050405020304" pitchFamily="18" charset="0"/>
                <a:cs typeface="Times New Roman" panose="02020603050405020304" pitchFamily="18" charset="0"/>
              </a:rPr>
              <a:t>metrics </a:t>
            </a:r>
            <a:r>
              <a:rPr lang="en-US" sz="2800" u="none" dirty="0">
                <a:latin typeface="Times New Roman" panose="02020603050405020304" pitchFamily="18" charset="0"/>
                <a:cs typeface="Times New Roman" panose="02020603050405020304" pitchFamily="18" charset="0"/>
              </a:rPr>
              <a:t>explain the performance of a model. </a:t>
            </a:r>
            <a:endParaRPr lang="en-US" sz="2800" u="none"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800" u="none" dirty="0" smtClean="0">
                <a:latin typeface="Times New Roman" panose="02020603050405020304" pitchFamily="18" charset="0"/>
                <a:cs typeface="Times New Roman" panose="02020603050405020304" pitchFamily="18" charset="0"/>
              </a:rPr>
              <a:t>The important </a:t>
            </a:r>
            <a:r>
              <a:rPr lang="en-US" sz="2800" u="none" dirty="0">
                <a:latin typeface="Times New Roman" panose="02020603050405020304" pitchFamily="18" charset="0"/>
                <a:cs typeface="Times New Roman" panose="02020603050405020304" pitchFamily="18" charset="0"/>
              </a:rPr>
              <a:t>aspect of evaluation metrics is their capability </a:t>
            </a:r>
            <a:r>
              <a:rPr lang="en-US" sz="2800" b="1" u="none" dirty="0">
                <a:latin typeface="Times New Roman" panose="02020603050405020304" pitchFamily="18" charset="0"/>
                <a:cs typeface="Times New Roman" panose="02020603050405020304" pitchFamily="18" charset="0"/>
              </a:rPr>
              <a:t>to discriminate among </a:t>
            </a:r>
            <a:r>
              <a:rPr lang="en-US" sz="2800" u="none" dirty="0">
                <a:latin typeface="Times New Roman" panose="02020603050405020304" pitchFamily="18" charset="0"/>
                <a:cs typeface="Times New Roman" panose="02020603050405020304" pitchFamily="18" charset="0"/>
              </a:rPr>
              <a:t>model results.</a:t>
            </a:r>
            <a:endParaRPr lang="en-IN" sz="2800" u="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04332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381000" y="0"/>
            <a:ext cx="7793037" cy="1143000"/>
          </a:xfrm>
        </p:spPr>
        <p:txBody>
          <a:bodyPr/>
          <a:lstStyle/>
          <a:p>
            <a:pPr eaLnBrk="1" hangingPunct="1">
              <a:defRPr/>
            </a:pPr>
            <a:r>
              <a:rPr lang="en-IN" b="1" dirty="0" smtClean="0">
                <a:solidFill>
                  <a:srgbClr val="C00000"/>
                </a:solidFill>
              </a:rPr>
              <a:t>Confusion Matrix</a:t>
            </a:r>
          </a:p>
        </p:txBody>
      </p:sp>
      <p:sp>
        <p:nvSpPr>
          <p:cNvPr id="4" name="Rectangle 3"/>
          <p:cNvSpPr/>
          <p:nvPr/>
        </p:nvSpPr>
        <p:spPr>
          <a:xfrm>
            <a:off x="152400" y="1219200"/>
            <a:ext cx="8382000" cy="2031325"/>
          </a:xfrm>
          <a:prstGeom prst="rect">
            <a:avLst/>
          </a:prstGeom>
          <a:ln>
            <a:solidFill>
              <a:srgbClr val="C00000"/>
            </a:solidFill>
          </a:ln>
        </p:spPr>
        <p:txBody>
          <a:bodyPr wrap="square">
            <a:spAutoFit/>
          </a:bodyPr>
          <a:lstStyle/>
          <a:p>
            <a:pPr marL="287338" indent="-287338" algn="just">
              <a:buFont typeface="Arial" pitchFamily="34" charset="0"/>
              <a:buChar char="•"/>
            </a:pPr>
            <a:r>
              <a:rPr lang="en-US" sz="1800" u="none" dirty="0" smtClean="0">
                <a:solidFill>
                  <a:srgbClr val="C00000"/>
                </a:solidFill>
                <a:latin typeface="Times New Roman" pitchFamily="18" charset="0"/>
                <a:cs typeface="Times New Roman" pitchFamily="18" charset="0"/>
              </a:rPr>
              <a:t>True </a:t>
            </a:r>
            <a:r>
              <a:rPr lang="en-US" sz="1800" u="none" dirty="0">
                <a:solidFill>
                  <a:srgbClr val="C00000"/>
                </a:solidFill>
                <a:latin typeface="Times New Roman" pitchFamily="18" charset="0"/>
                <a:cs typeface="Times New Roman" pitchFamily="18" charset="0"/>
              </a:rPr>
              <a:t>positives (TP</a:t>
            </a:r>
            <a:r>
              <a:rPr lang="en-US" sz="1800" u="none" dirty="0">
                <a:latin typeface="Times New Roman" pitchFamily="18" charset="0"/>
                <a:cs typeface="Times New Roman" pitchFamily="18" charset="0"/>
              </a:rPr>
              <a:t>): </a:t>
            </a:r>
            <a:r>
              <a:rPr lang="en-US" sz="1800" u="none" dirty="0" smtClean="0">
                <a:latin typeface="Times New Roman" pitchFamily="18" charset="0"/>
                <a:cs typeface="Times New Roman" pitchFamily="18" charset="0"/>
              </a:rPr>
              <a:t>We </a:t>
            </a:r>
            <a:r>
              <a:rPr lang="en-US" sz="1800" u="none" dirty="0">
                <a:latin typeface="Times New Roman" pitchFamily="18" charset="0"/>
                <a:cs typeface="Times New Roman" pitchFamily="18" charset="0"/>
              </a:rPr>
              <a:t>predicted yes and the </a:t>
            </a:r>
            <a:r>
              <a:rPr lang="en-US" sz="1800" u="none" dirty="0" smtClean="0">
                <a:latin typeface="Times New Roman" pitchFamily="18" charset="0"/>
                <a:cs typeface="Times New Roman" pitchFamily="18" charset="0"/>
              </a:rPr>
              <a:t>actual </a:t>
            </a:r>
            <a:r>
              <a:rPr lang="en-US" sz="1800" u="none" dirty="0">
                <a:latin typeface="Times New Roman" pitchFamily="18" charset="0"/>
                <a:cs typeface="Times New Roman" pitchFamily="18" charset="0"/>
              </a:rPr>
              <a:t>value is also yes. </a:t>
            </a:r>
            <a:endParaRPr lang="en-US" sz="1800" u="none" dirty="0" smtClean="0">
              <a:latin typeface="Times New Roman" pitchFamily="18" charset="0"/>
              <a:cs typeface="Times New Roman" pitchFamily="18" charset="0"/>
            </a:endParaRPr>
          </a:p>
          <a:p>
            <a:pPr marL="287338" indent="-287338" algn="just">
              <a:buFont typeface="Arial" pitchFamily="34" charset="0"/>
              <a:buChar char="•"/>
            </a:pPr>
            <a:r>
              <a:rPr lang="en-US" sz="1800" u="none" dirty="0" smtClean="0">
                <a:solidFill>
                  <a:srgbClr val="C00000"/>
                </a:solidFill>
                <a:latin typeface="Times New Roman" pitchFamily="18" charset="0"/>
                <a:cs typeface="Times New Roman" pitchFamily="18" charset="0"/>
              </a:rPr>
              <a:t>True </a:t>
            </a:r>
            <a:r>
              <a:rPr lang="en-US" sz="1800" u="none" dirty="0">
                <a:solidFill>
                  <a:srgbClr val="C00000"/>
                </a:solidFill>
                <a:latin typeface="Times New Roman" pitchFamily="18" charset="0"/>
                <a:cs typeface="Times New Roman" pitchFamily="18" charset="0"/>
              </a:rPr>
              <a:t>negatives (TN</a:t>
            </a:r>
            <a:r>
              <a:rPr lang="en-US" sz="1800" u="none" dirty="0">
                <a:latin typeface="Times New Roman" pitchFamily="18" charset="0"/>
                <a:cs typeface="Times New Roman" pitchFamily="18" charset="0"/>
              </a:rPr>
              <a:t>): </a:t>
            </a:r>
            <a:r>
              <a:rPr lang="en-US" sz="1800" u="none" dirty="0" smtClean="0">
                <a:latin typeface="Times New Roman" pitchFamily="18" charset="0"/>
                <a:cs typeface="Times New Roman" pitchFamily="18" charset="0"/>
              </a:rPr>
              <a:t>We </a:t>
            </a:r>
            <a:r>
              <a:rPr lang="en-US" sz="1800" u="none" dirty="0">
                <a:latin typeface="Times New Roman" pitchFamily="18" charset="0"/>
                <a:cs typeface="Times New Roman" pitchFamily="18" charset="0"/>
              </a:rPr>
              <a:t>predicted no, and the actual value is also no</a:t>
            </a:r>
            <a:r>
              <a:rPr lang="en-US" sz="1800" u="none" dirty="0" smtClean="0">
                <a:latin typeface="Times New Roman" pitchFamily="18" charset="0"/>
                <a:cs typeface="Times New Roman" pitchFamily="18" charset="0"/>
              </a:rPr>
              <a:t>.</a:t>
            </a:r>
          </a:p>
          <a:p>
            <a:pPr marL="287338" indent="-287338" algn="just">
              <a:buFont typeface="Arial" pitchFamily="34" charset="0"/>
              <a:buChar char="•"/>
            </a:pPr>
            <a:r>
              <a:rPr lang="en-US" sz="1800" u="none" dirty="0" smtClean="0">
                <a:solidFill>
                  <a:srgbClr val="C00000"/>
                </a:solidFill>
                <a:latin typeface="Times New Roman" pitchFamily="18" charset="0"/>
                <a:cs typeface="Times New Roman" pitchFamily="18" charset="0"/>
              </a:rPr>
              <a:t>False </a:t>
            </a:r>
            <a:r>
              <a:rPr lang="en-US" sz="1800" u="none" dirty="0">
                <a:solidFill>
                  <a:srgbClr val="C00000"/>
                </a:solidFill>
                <a:latin typeface="Times New Roman" pitchFamily="18" charset="0"/>
                <a:cs typeface="Times New Roman" pitchFamily="18" charset="0"/>
              </a:rPr>
              <a:t>positives (FP): </a:t>
            </a:r>
            <a:r>
              <a:rPr lang="en-US" sz="1800" u="none" dirty="0" smtClean="0">
                <a:latin typeface="Times New Roman" pitchFamily="18" charset="0"/>
                <a:cs typeface="Times New Roman" pitchFamily="18" charset="0"/>
              </a:rPr>
              <a:t>We </a:t>
            </a:r>
            <a:r>
              <a:rPr lang="en-US" sz="1800" u="none" dirty="0">
                <a:latin typeface="Times New Roman" pitchFamily="18" charset="0"/>
                <a:cs typeface="Times New Roman" pitchFamily="18" charset="0"/>
              </a:rPr>
              <a:t>predicted yes, but the actual value is no. (Also known as a "Type I error") </a:t>
            </a:r>
            <a:endParaRPr lang="en-US" sz="1800" u="none" dirty="0" smtClean="0">
              <a:latin typeface="Times New Roman" pitchFamily="18" charset="0"/>
              <a:cs typeface="Times New Roman" pitchFamily="18" charset="0"/>
            </a:endParaRPr>
          </a:p>
          <a:p>
            <a:pPr marL="287338" indent="-287338" algn="just">
              <a:buFont typeface="Arial" pitchFamily="34" charset="0"/>
              <a:buChar char="•"/>
            </a:pPr>
            <a:r>
              <a:rPr lang="en-US" sz="1800" u="none" dirty="0" smtClean="0">
                <a:solidFill>
                  <a:srgbClr val="C00000"/>
                </a:solidFill>
                <a:latin typeface="Times New Roman" pitchFamily="18" charset="0"/>
                <a:cs typeface="Times New Roman" pitchFamily="18" charset="0"/>
              </a:rPr>
              <a:t>False </a:t>
            </a:r>
            <a:r>
              <a:rPr lang="en-US" sz="1800" u="none" dirty="0">
                <a:solidFill>
                  <a:srgbClr val="C00000"/>
                </a:solidFill>
                <a:latin typeface="Times New Roman" pitchFamily="18" charset="0"/>
                <a:cs typeface="Times New Roman" pitchFamily="18" charset="0"/>
              </a:rPr>
              <a:t>negatives (FN): </a:t>
            </a:r>
            <a:r>
              <a:rPr lang="en-US" sz="1800" u="none" dirty="0" smtClean="0">
                <a:latin typeface="Times New Roman" pitchFamily="18" charset="0"/>
                <a:cs typeface="Times New Roman" pitchFamily="18" charset="0"/>
              </a:rPr>
              <a:t>We predicted no, but actual value is yes (Type II error)</a:t>
            </a:r>
          </a:p>
          <a:p>
            <a:pPr marL="287338" indent="-287338" algn="just"/>
            <a:endParaRPr lang="en-US" sz="1800" b="1" u="none" dirty="0" smtClean="0">
              <a:latin typeface="Times New Roman" pitchFamily="18" charset="0"/>
              <a:cs typeface="Times New Roman" pitchFamily="18" charset="0"/>
            </a:endParaRPr>
          </a:p>
          <a:p>
            <a:pPr marL="287338" indent="-287338" algn="just"/>
            <a:r>
              <a:rPr lang="en-US" sz="1800" b="1" u="none" dirty="0" smtClean="0">
                <a:latin typeface="Times New Roman" pitchFamily="18" charset="0"/>
                <a:cs typeface="Times New Roman" pitchFamily="18" charset="0"/>
              </a:rPr>
              <a:t>Example</a:t>
            </a:r>
            <a:r>
              <a:rPr lang="en-US" sz="1800" b="1" u="none" dirty="0" smtClean="0">
                <a:latin typeface="Times New Roman" pitchFamily="18" charset="0"/>
                <a:cs typeface="Times New Roman" pitchFamily="18" charset="0"/>
              </a:rPr>
              <a:t>:-</a:t>
            </a:r>
            <a:endParaRPr lang="en-IN" sz="1800" b="1" u="none"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896220001"/>
              </p:ext>
            </p:extLst>
          </p:nvPr>
        </p:nvGraphicFramePr>
        <p:xfrm>
          <a:off x="1600200" y="3505200"/>
          <a:ext cx="6096000" cy="2057400"/>
        </p:xfrm>
        <a:graphic>
          <a:graphicData uri="http://schemas.openxmlformats.org/drawingml/2006/table">
            <a:tbl>
              <a:tblPr firstRow="1" bandRow="1">
                <a:tableStyleId>{5C22544A-7EE6-4342-B048-85BDC9FD1C3A}</a:tableStyleId>
              </a:tblPr>
              <a:tblGrid>
                <a:gridCol w="1524000"/>
                <a:gridCol w="1524000"/>
                <a:gridCol w="1524000"/>
                <a:gridCol w="1524000"/>
              </a:tblGrid>
              <a:tr h="426720">
                <a:tc>
                  <a:txBody>
                    <a:bodyPr/>
                    <a:lstStyle/>
                    <a:p>
                      <a:r>
                        <a:rPr lang="en-US" dirty="0" smtClean="0">
                          <a:solidFill>
                            <a:schemeClr val="tx1"/>
                          </a:solidFill>
                        </a:rPr>
                        <a:t>Predicted</a:t>
                      </a:r>
                      <a:endParaRPr lang="en-IN" dirty="0">
                        <a:solidFill>
                          <a:schemeClr val="tx1"/>
                        </a:solidFill>
                      </a:endParaRPr>
                    </a:p>
                  </a:txBody>
                  <a:tcPr/>
                </a:tc>
                <a:tc>
                  <a:txBody>
                    <a:bodyPr/>
                    <a:lstStyle/>
                    <a:p>
                      <a:r>
                        <a:rPr lang="en-US" dirty="0" smtClean="0">
                          <a:solidFill>
                            <a:schemeClr val="tx1"/>
                          </a:solidFill>
                        </a:rPr>
                        <a:t>Actual</a:t>
                      </a:r>
                      <a:endParaRPr lang="en-IN" dirty="0">
                        <a:solidFill>
                          <a:schemeClr val="tx1"/>
                        </a:solidFill>
                      </a:endParaRPr>
                    </a:p>
                  </a:txBody>
                  <a:tcPr/>
                </a:tc>
                <a:tc>
                  <a:txBody>
                    <a:bodyPr/>
                    <a:lstStyle/>
                    <a:p>
                      <a:endParaRPr lang="en-IN" dirty="0"/>
                    </a:p>
                  </a:txBody>
                  <a:tcPr/>
                </a:tc>
                <a:tc>
                  <a:txBody>
                    <a:bodyPr/>
                    <a:lstStyle/>
                    <a:p>
                      <a:endParaRPr lang="en-IN" dirty="0"/>
                    </a:p>
                  </a:txBody>
                  <a:tcPr/>
                </a:tc>
              </a:tr>
              <a:tr h="518160">
                <a:tc>
                  <a:txBody>
                    <a:bodyPr/>
                    <a:lstStyle/>
                    <a:p>
                      <a:endParaRPr lang="en-IN" dirty="0"/>
                    </a:p>
                  </a:txBody>
                  <a:tcPr/>
                </a:tc>
                <a:tc>
                  <a:txBody>
                    <a:bodyPr/>
                    <a:lstStyle/>
                    <a:p>
                      <a:r>
                        <a:rPr lang="en-US" dirty="0" smtClean="0"/>
                        <a:t>Mango</a:t>
                      </a:r>
                      <a:endParaRPr lang="en-IN" dirty="0"/>
                    </a:p>
                  </a:txBody>
                  <a:tcPr/>
                </a:tc>
                <a:tc>
                  <a:txBody>
                    <a:bodyPr/>
                    <a:lstStyle/>
                    <a:p>
                      <a:r>
                        <a:rPr lang="en-US" dirty="0" smtClean="0"/>
                        <a:t>Orange</a:t>
                      </a:r>
                      <a:endParaRPr lang="en-IN" dirty="0"/>
                    </a:p>
                  </a:txBody>
                  <a:tcPr/>
                </a:tc>
                <a:tc>
                  <a:txBody>
                    <a:bodyPr/>
                    <a:lstStyle/>
                    <a:p>
                      <a:r>
                        <a:rPr lang="en-US" dirty="0" smtClean="0"/>
                        <a:t>Banana</a:t>
                      </a:r>
                      <a:endParaRPr lang="en-IN" dirty="0"/>
                    </a:p>
                  </a:txBody>
                  <a:tcPr/>
                </a:tc>
              </a:tr>
              <a:tr h="370840">
                <a:tc>
                  <a:txBody>
                    <a:bodyPr/>
                    <a:lstStyle/>
                    <a:p>
                      <a:r>
                        <a:rPr lang="en-US" dirty="0" smtClean="0"/>
                        <a:t> Mango</a:t>
                      </a:r>
                      <a:endParaRPr lang="en-IN" dirty="0"/>
                    </a:p>
                  </a:txBody>
                  <a:tcPr/>
                </a:tc>
                <a:tc>
                  <a:txBody>
                    <a:bodyPr/>
                    <a:lstStyle/>
                    <a:p>
                      <a:r>
                        <a:rPr lang="en-US" dirty="0" smtClean="0"/>
                        <a:t> T P</a:t>
                      </a:r>
                      <a:endParaRPr lang="en-IN" dirty="0"/>
                    </a:p>
                  </a:txBody>
                  <a:tcPr/>
                </a:tc>
                <a:tc>
                  <a:txBody>
                    <a:bodyPr/>
                    <a:lstStyle/>
                    <a:p>
                      <a:r>
                        <a:rPr lang="en-US" dirty="0" smtClean="0"/>
                        <a:t>F P</a:t>
                      </a:r>
                      <a:endParaRPr lang="en-IN" dirty="0"/>
                    </a:p>
                  </a:txBody>
                  <a:tcPr/>
                </a:tc>
                <a:tc>
                  <a:txBody>
                    <a:bodyPr/>
                    <a:lstStyle/>
                    <a:p>
                      <a:r>
                        <a:rPr lang="en-US" dirty="0" smtClean="0"/>
                        <a:t>F P</a:t>
                      </a:r>
                      <a:endParaRPr lang="en-IN" dirty="0"/>
                    </a:p>
                  </a:txBody>
                  <a:tcPr/>
                </a:tc>
              </a:tr>
              <a:tr h="370840">
                <a:tc>
                  <a:txBody>
                    <a:bodyPr/>
                    <a:lstStyle/>
                    <a:p>
                      <a:r>
                        <a:rPr lang="en-US" dirty="0" smtClean="0"/>
                        <a:t>Orange</a:t>
                      </a:r>
                      <a:endParaRPr lang="en-IN" dirty="0"/>
                    </a:p>
                  </a:txBody>
                  <a:tcPr/>
                </a:tc>
                <a:tc>
                  <a:txBody>
                    <a:bodyPr/>
                    <a:lstStyle/>
                    <a:p>
                      <a:r>
                        <a:rPr lang="en-US" dirty="0" smtClean="0"/>
                        <a:t> FP</a:t>
                      </a:r>
                      <a:endParaRPr lang="en-IN" dirty="0"/>
                    </a:p>
                  </a:txBody>
                  <a:tcPr/>
                </a:tc>
                <a:tc>
                  <a:txBody>
                    <a:bodyPr/>
                    <a:lstStyle/>
                    <a:p>
                      <a:r>
                        <a:rPr lang="en-US" dirty="0" smtClean="0"/>
                        <a:t> TP</a:t>
                      </a:r>
                      <a:endParaRPr lang="en-IN" dirty="0"/>
                    </a:p>
                  </a:txBody>
                  <a:tcPr/>
                </a:tc>
                <a:tc>
                  <a:txBody>
                    <a:bodyPr/>
                    <a:lstStyle/>
                    <a:p>
                      <a:r>
                        <a:rPr lang="en-US" dirty="0" smtClean="0"/>
                        <a:t> FP</a:t>
                      </a:r>
                      <a:endParaRPr lang="en-IN" dirty="0"/>
                    </a:p>
                  </a:txBody>
                  <a:tcPr/>
                </a:tc>
              </a:tr>
              <a:tr h="370840">
                <a:tc>
                  <a:txBody>
                    <a:bodyPr/>
                    <a:lstStyle/>
                    <a:p>
                      <a:r>
                        <a:rPr lang="en-US" dirty="0" smtClean="0"/>
                        <a:t>Banana</a:t>
                      </a:r>
                      <a:endParaRPr lang="en-IN" dirty="0"/>
                    </a:p>
                  </a:txBody>
                  <a:tcPr/>
                </a:tc>
                <a:tc>
                  <a:txBody>
                    <a:bodyPr/>
                    <a:lstStyle/>
                    <a:p>
                      <a:r>
                        <a:rPr lang="en-US" dirty="0" smtClean="0"/>
                        <a:t>FP</a:t>
                      </a:r>
                      <a:endParaRPr lang="en-IN" dirty="0"/>
                    </a:p>
                  </a:txBody>
                  <a:tcPr/>
                </a:tc>
                <a:tc>
                  <a:txBody>
                    <a:bodyPr/>
                    <a:lstStyle/>
                    <a:p>
                      <a:r>
                        <a:rPr lang="en-US" dirty="0" smtClean="0"/>
                        <a:t>FP</a:t>
                      </a:r>
                      <a:endParaRPr lang="en-IN" dirty="0"/>
                    </a:p>
                  </a:txBody>
                  <a:tcPr/>
                </a:tc>
                <a:tc>
                  <a:txBody>
                    <a:bodyPr/>
                    <a:lstStyle/>
                    <a:p>
                      <a:r>
                        <a:rPr lang="en-US" dirty="0" smtClean="0"/>
                        <a:t>TP</a:t>
                      </a:r>
                      <a:endParaRPr lang="en-IN" dirty="0"/>
                    </a:p>
                  </a:txBody>
                  <a:tcPr/>
                </a:tc>
              </a:tr>
            </a:tbl>
          </a:graphicData>
        </a:graphic>
      </p:graphicFrame>
    </p:spTree>
    <p:extLst>
      <p:ext uri="{BB962C8B-B14F-4D97-AF65-F5344CB8AC3E}">
        <p14:creationId xmlns:p14="http://schemas.microsoft.com/office/powerpoint/2010/main" xmlns="" val="2392979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839200" cy="4273286"/>
          </a:xfrm>
          <a:prstGeom prst="rect">
            <a:avLst/>
          </a:prstGeom>
          <a:noFill/>
          <a:ln>
            <a:solidFill>
              <a:srgbClr val="C00000"/>
            </a:solidFill>
          </a:ln>
        </p:spPr>
        <p:txBody>
          <a:bodyPr wrap="square" rtlCol="0">
            <a:spAutoFit/>
          </a:bodyPr>
          <a:lstStyle/>
          <a:p>
            <a:pPr marL="342900" indent="-342900" algn="just">
              <a:lnSpc>
                <a:spcPct val="150000"/>
              </a:lnSpc>
              <a:buFont typeface="Wingdings" panose="05000000000000000000" pitchFamily="2" charset="2"/>
              <a:buChar char="Ø"/>
            </a:pPr>
            <a:r>
              <a:rPr lang="en-IN" sz="2000" u="none" dirty="0" smtClean="0">
                <a:latin typeface="Times New Roman" panose="02020603050405020304" pitchFamily="18" charset="0"/>
                <a:cs typeface="Times New Roman" panose="02020603050405020304" pitchFamily="18" charset="0"/>
              </a:rPr>
              <a:t>Sometimes it is not possible to minimize both the error. So it depends upon the application that </a:t>
            </a:r>
            <a:r>
              <a:rPr lang="en-IN" sz="2000" b="1" u="none" dirty="0" smtClean="0">
                <a:latin typeface="Times New Roman" panose="02020603050405020304" pitchFamily="18" charset="0"/>
                <a:cs typeface="Times New Roman" panose="02020603050405020304" pitchFamily="18" charset="0"/>
              </a:rPr>
              <a:t>which error is more important </a:t>
            </a:r>
            <a:r>
              <a:rPr lang="en-IN" sz="2000" u="none" dirty="0" smtClean="0">
                <a:latin typeface="Times New Roman" panose="02020603050405020304" pitchFamily="18" charset="0"/>
                <a:cs typeface="Times New Roman" panose="02020603050405020304" pitchFamily="18" charset="0"/>
              </a:rPr>
              <a:t>to minimize.</a:t>
            </a:r>
          </a:p>
          <a:p>
            <a:pPr marL="342900" indent="-342900" algn="just">
              <a:lnSpc>
                <a:spcPct val="150000"/>
              </a:lnSpc>
              <a:buFont typeface="Wingdings" panose="05000000000000000000" pitchFamily="2" charset="2"/>
              <a:buChar char="Ø"/>
            </a:pPr>
            <a:r>
              <a:rPr lang="en-IN" sz="2000" u="none" dirty="0" smtClean="0">
                <a:latin typeface="Times New Roman" panose="02020603050405020304" pitchFamily="18" charset="0"/>
                <a:cs typeface="Times New Roman" panose="02020603050405020304" pitchFamily="18" charset="0"/>
              </a:rPr>
              <a:t>Consider an application of classifying a patient as cancer or non-cancer patient. Diagnosing a cancer patent as non cancer(FN) is more important than non-cancer </a:t>
            </a:r>
            <a:r>
              <a:rPr lang="en-IN" sz="2000" u="none" dirty="0">
                <a:latin typeface="Times New Roman" panose="02020603050405020304" pitchFamily="18" charset="0"/>
                <a:cs typeface="Times New Roman" panose="02020603050405020304" pitchFamily="18" charset="0"/>
              </a:rPr>
              <a:t>patent as </a:t>
            </a:r>
            <a:r>
              <a:rPr lang="en-IN" sz="2000" u="none" dirty="0" smtClean="0">
                <a:latin typeface="Times New Roman" panose="02020603050405020304" pitchFamily="18" charset="0"/>
                <a:cs typeface="Times New Roman" panose="02020603050405020304" pitchFamily="18" charset="0"/>
              </a:rPr>
              <a:t>cancer (FP). So FN must be minimized in this case. </a:t>
            </a:r>
          </a:p>
          <a:p>
            <a:pPr marL="342900" indent="-342900" algn="just">
              <a:lnSpc>
                <a:spcPct val="150000"/>
              </a:lnSpc>
              <a:buFont typeface="Wingdings" panose="05000000000000000000" pitchFamily="2" charset="2"/>
              <a:buChar char="Ø"/>
            </a:pPr>
            <a:r>
              <a:rPr lang="en-IN" sz="2000" u="none" dirty="0" smtClean="0">
                <a:latin typeface="Times New Roman" panose="02020603050405020304" pitchFamily="18" charset="0"/>
                <a:cs typeface="Times New Roman" panose="02020603050405020304" pitchFamily="18" charset="0"/>
              </a:rPr>
              <a:t>Consider email classification app which classifies mail as spam or ham. Classifying a ham mail as spam (FP) is more important than spam as ham(FN). So FN must be minimized.</a:t>
            </a:r>
          </a:p>
          <a:p>
            <a:pPr marL="342900" indent="-342900" algn="just">
              <a:lnSpc>
                <a:spcPct val="150000"/>
              </a:lnSpc>
              <a:buFont typeface="Wingdings" panose="05000000000000000000" pitchFamily="2" charset="2"/>
              <a:buChar char="Ø"/>
            </a:pPr>
            <a:endParaRPr lang="en-IN" sz="2400" u="none"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228600"/>
            <a:ext cx="7924800" cy="584775"/>
          </a:xfrm>
          <a:prstGeom prst="rect">
            <a:avLst/>
          </a:prstGeom>
          <a:noFill/>
        </p:spPr>
        <p:txBody>
          <a:bodyPr wrap="square" rtlCol="0">
            <a:spAutoFit/>
          </a:bodyPr>
          <a:lstStyle/>
          <a:p>
            <a:r>
              <a:rPr lang="en-US" u="none" dirty="0"/>
              <a:t>Which error (Type I/Type II) is important?</a:t>
            </a:r>
            <a:endParaRPr lang="en-IN" u="none" dirty="0"/>
          </a:p>
        </p:txBody>
      </p:sp>
    </p:spTree>
    <p:extLst>
      <p:ext uri="{BB962C8B-B14F-4D97-AF65-F5344CB8AC3E}">
        <p14:creationId xmlns:p14="http://schemas.microsoft.com/office/powerpoint/2010/main" xmlns="" val="1257299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762000"/>
          </a:xfrm>
        </p:spPr>
        <p:txBody>
          <a:bodyPr/>
          <a:lstStyle/>
          <a:p>
            <a:pPr eaLnBrk="1" hangingPunct="1">
              <a:defRPr/>
            </a:pPr>
            <a:r>
              <a:rPr lang="en-US" b="1" dirty="0" smtClean="0">
                <a:solidFill>
                  <a:srgbClr val="C00000"/>
                </a:solidFill>
              </a:rPr>
              <a:t>Expanded Confusion Matrix</a:t>
            </a:r>
          </a:p>
        </p:txBody>
      </p:sp>
      <p:pic>
        <p:nvPicPr>
          <p:cNvPr id="4" name="Picture 2" descr="Data Science and Machine Learning : Confusion Matrix"/>
          <p:cNvPicPr>
            <a:picLocks noChangeAspect="1" noChangeArrowheads="1"/>
          </p:cNvPicPr>
          <p:nvPr/>
        </p:nvPicPr>
        <p:blipFill>
          <a:blip r:embed="rId2" cstate="print"/>
          <a:srcRect/>
          <a:stretch>
            <a:fillRect/>
          </a:stretch>
        </p:blipFill>
        <p:spPr bwMode="auto">
          <a:xfrm>
            <a:off x="609600" y="1447800"/>
            <a:ext cx="7924800" cy="513955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l="29282" t="23958" r="36750" b="42709"/>
          <a:stretch>
            <a:fillRect/>
          </a:stretch>
        </p:blipFill>
        <p:spPr bwMode="auto">
          <a:xfrm>
            <a:off x="1295400" y="2301766"/>
            <a:ext cx="6324600" cy="3489434"/>
          </a:xfrm>
          <a:prstGeom prst="rect">
            <a:avLst/>
          </a:prstGeom>
          <a:noFill/>
          <a:ln w="9525">
            <a:noFill/>
            <a:miter lim="800000"/>
            <a:headEnd/>
            <a:tailEnd/>
          </a:ln>
        </p:spPr>
      </p:pic>
      <p:sp>
        <p:nvSpPr>
          <p:cNvPr id="2" name="Title 1"/>
          <p:cNvSpPr>
            <a:spLocks noGrp="1"/>
          </p:cNvSpPr>
          <p:nvPr>
            <p:ph type="title"/>
          </p:nvPr>
        </p:nvSpPr>
        <p:spPr>
          <a:xfrm>
            <a:off x="381000" y="304800"/>
            <a:ext cx="7793037" cy="1143000"/>
          </a:xfrm>
        </p:spPr>
        <p:txBody>
          <a:bodyPr/>
          <a:lstStyle/>
          <a:p>
            <a:r>
              <a:rPr lang="en-IN" dirty="0" smtClean="0"/>
              <a:t>Confusion Matrix Example</a:t>
            </a:r>
            <a:endParaRPr lang="en-IN" dirty="0"/>
          </a:p>
        </p:txBody>
      </p:sp>
    </p:spTree>
    <p:extLst>
      <p:ext uri="{BB962C8B-B14F-4D97-AF65-F5344CB8AC3E}">
        <p14:creationId xmlns:p14="http://schemas.microsoft.com/office/powerpoint/2010/main" xmlns="" val="1196182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955589" y="1152525"/>
            <a:ext cx="5514975" cy="1047750"/>
          </a:xfrm>
          <a:prstGeom prst="rect">
            <a:avLst/>
          </a:prstGeom>
        </p:spPr>
      </p:pic>
      <p:pic>
        <p:nvPicPr>
          <p:cNvPr id="3" name="Picture 2"/>
          <p:cNvPicPr>
            <a:picLocks noChangeAspect="1"/>
          </p:cNvPicPr>
          <p:nvPr/>
        </p:nvPicPr>
        <p:blipFill>
          <a:blip r:embed="rId3" cstate="print"/>
          <a:stretch>
            <a:fillRect/>
          </a:stretch>
        </p:blipFill>
        <p:spPr>
          <a:xfrm>
            <a:off x="1322301" y="2204394"/>
            <a:ext cx="4781550" cy="2495550"/>
          </a:xfrm>
          <a:prstGeom prst="rect">
            <a:avLst/>
          </a:prstGeom>
        </p:spPr>
      </p:pic>
      <p:sp>
        <p:nvSpPr>
          <p:cNvPr id="4" name="TextBox 3"/>
          <p:cNvSpPr txBox="1"/>
          <p:nvPr/>
        </p:nvSpPr>
        <p:spPr>
          <a:xfrm>
            <a:off x="762000" y="5026050"/>
            <a:ext cx="7315200" cy="369332"/>
          </a:xfrm>
          <a:prstGeom prst="rect">
            <a:avLst/>
          </a:prstGeom>
          <a:noFill/>
        </p:spPr>
        <p:txBody>
          <a:bodyPr wrap="square" rtlCol="0">
            <a:spAutoFit/>
          </a:bodyPr>
          <a:lstStyle/>
          <a:p>
            <a:r>
              <a:rPr lang="en-IN" sz="1800" u="none" dirty="0" smtClean="0">
                <a:latin typeface="Times New Roman" panose="02020603050405020304" pitchFamily="18" charset="0"/>
                <a:cs typeface="Times New Roman" panose="02020603050405020304" pitchFamily="18" charset="0"/>
              </a:rPr>
              <a:t>Classification accuracy is used when dataset is balanced.</a:t>
            </a:r>
            <a:endParaRPr lang="en-IN" sz="1800" u="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371600" y="2133600"/>
            <a:ext cx="6153150" cy="1752600"/>
          </a:xfrm>
          <a:prstGeom prst="rect">
            <a:avLst/>
          </a:prstGeom>
          <a:ln>
            <a:solidFill>
              <a:srgbClr val="C00000"/>
            </a:solidFill>
          </a:ln>
        </p:spPr>
      </p:pic>
      <p:sp>
        <p:nvSpPr>
          <p:cNvPr id="3" name="TextBox 2"/>
          <p:cNvSpPr txBox="1"/>
          <p:nvPr/>
        </p:nvSpPr>
        <p:spPr>
          <a:xfrm>
            <a:off x="228600" y="1143000"/>
            <a:ext cx="8458200" cy="707886"/>
          </a:xfrm>
          <a:prstGeom prst="rect">
            <a:avLst/>
          </a:prstGeom>
          <a:noFill/>
        </p:spPr>
        <p:txBody>
          <a:bodyPr wrap="square" rtlCol="0">
            <a:spAutoFit/>
          </a:bodyPr>
          <a:lstStyle/>
          <a:p>
            <a:pPr algn="just"/>
            <a:r>
              <a:rPr lang="en-US" sz="2000" b="1" u="none" dirty="0" smtClean="0">
                <a:solidFill>
                  <a:srgbClr val="C00000"/>
                </a:solidFill>
                <a:latin typeface="Times New Roman" pitchFamily="18" charset="0"/>
                <a:cs typeface="Times New Roman" pitchFamily="18" charset="0"/>
              </a:rPr>
              <a:t>Precision tells us how many of the correctly predicted cases actually turned out to be positive</a:t>
            </a:r>
            <a:r>
              <a:rPr lang="en-US" sz="2000" u="none" dirty="0" smtClean="0">
                <a:latin typeface="Times New Roman" pitchFamily="18" charset="0"/>
                <a:cs typeface="Times New Roman" pitchFamily="18" charset="0"/>
              </a:rPr>
              <a:t>. The </a:t>
            </a:r>
            <a:r>
              <a:rPr lang="en-US" sz="2000" u="none" dirty="0">
                <a:latin typeface="Times New Roman" pitchFamily="18" charset="0"/>
                <a:cs typeface="Times New Roman" pitchFamily="18" charset="0"/>
              </a:rPr>
              <a:t>precision for class </a:t>
            </a:r>
            <a:r>
              <a:rPr lang="en-US" sz="2000" u="none" dirty="0" smtClean="0">
                <a:latin typeface="Times New Roman" pitchFamily="18" charset="0"/>
                <a:cs typeface="Times New Roman" pitchFamily="18" charset="0"/>
              </a:rPr>
              <a:t>is </a:t>
            </a:r>
            <a:r>
              <a:rPr lang="en-US" sz="2000" u="none" dirty="0">
                <a:latin typeface="Times New Roman" pitchFamily="18" charset="0"/>
                <a:cs typeface="Times New Roman" pitchFamily="18" charset="0"/>
              </a:rPr>
              <a:t>calculated as:</a:t>
            </a:r>
            <a:endParaRPr lang="en-IN" sz="2000" u="none" dirty="0">
              <a:latin typeface="Times New Roman" pitchFamily="18" charset="0"/>
              <a:cs typeface="Times New Roman" pitchFamily="18" charset="0"/>
            </a:endParaRPr>
          </a:p>
        </p:txBody>
      </p:sp>
      <p:sp>
        <p:nvSpPr>
          <p:cNvPr id="4" name="TextBox 3"/>
          <p:cNvSpPr txBox="1"/>
          <p:nvPr/>
        </p:nvSpPr>
        <p:spPr>
          <a:xfrm>
            <a:off x="838200" y="4343400"/>
            <a:ext cx="5953125" cy="369332"/>
          </a:xfrm>
          <a:prstGeom prst="rect">
            <a:avLst/>
          </a:prstGeom>
          <a:noFill/>
        </p:spPr>
        <p:txBody>
          <a:bodyPr wrap="square" rtlCol="0">
            <a:spAutoFit/>
          </a:bodyPr>
          <a:lstStyle/>
          <a:p>
            <a:r>
              <a:rPr lang="en-IN" sz="1800" u="none" dirty="0" smtClean="0">
                <a:latin typeface="Times New Roman" panose="02020603050405020304" pitchFamily="18" charset="0"/>
                <a:cs typeface="Times New Roman" panose="02020603050405020304" pitchFamily="18" charset="0"/>
              </a:rPr>
              <a:t>Also known as micro precision</a:t>
            </a:r>
            <a:endParaRPr lang="en-IN" sz="1800" u="none"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9600" y="5417403"/>
            <a:ext cx="7772400" cy="830997"/>
          </a:xfrm>
          <a:prstGeom prst="rect">
            <a:avLst/>
          </a:prstGeom>
          <a:noFill/>
          <a:ln>
            <a:solidFill>
              <a:srgbClr val="C00000"/>
            </a:solidFill>
          </a:ln>
        </p:spPr>
        <p:txBody>
          <a:bodyPr wrap="square" rtlCol="0">
            <a:spAutoFit/>
          </a:bodyPr>
          <a:lstStyle/>
          <a:p>
            <a:r>
              <a:rPr lang="en-US" sz="2400" u="none" dirty="0">
                <a:solidFill>
                  <a:srgbClr val="C00000"/>
                </a:solidFill>
                <a:latin typeface="Times New Roman" pitchFamily="18" charset="0"/>
                <a:cs typeface="Times New Roman" pitchFamily="18" charset="0"/>
              </a:rPr>
              <a:t>Precision is a useful metric in cases where False Positive is a higher concern than False Negatives</a:t>
            </a:r>
            <a:r>
              <a:rPr lang="en-US" sz="2400" u="none" dirty="0">
                <a:latin typeface="Times New Roman" pitchFamily="18" charset="0"/>
                <a:cs typeface="Times New Roman" pitchFamily="18" charset="0"/>
              </a:rPr>
              <a:t>.</a:t>
            </a:r>
            <a:endParaRPr lang="en-IN" sz="2400" u="none" dirty="0">
              <a:latin typeface="Times New Roman" pitchFamily="18" charset="0"/>
              <a:cs typeface="Times New Roman" pitchFamily="18" charset="0"/>
            </a:endParaRPr>
          </a:p>
        </p:txBody>
      </p:sp>
      <p:sp>
        <p:nvSpPr>
          <p:cNvPr id="6" name="Title 1"/>
          <p:cNvSpPr>
            <a:spLocks noGrp="1"/>
          </p:cNvSpPr>
          <p:nvPr>
            <p:ph type="title"/>
          </p:nvPr>
        </p:nvSpPr>
        <p:spPr>
          <a:xfrm>
            <a:off x="304800" y="76200"/>
            <a:ext cx="7793037" cy="914400"/>
          </a:xfrm>
        </p:spPr>
        <p:txBody>
          <a:bodyPr/>
          <a:lstStyle/>
          <a:p>
            <a:pPr eaLnBrk="1" hangingPunct="1">
              <a:defRPr/>
            </a:pPr>
            <a:r>
              <a:rPr lang="en-IN" b="1" dirty="0" smtClean="0">
                <a:solidFill>
                  <a:schemeClr val="tx2">
                    <a:lumMod val="75000"/>
                  </a:schemeClr>
                </a:solidFill>
              </a:rPr>
              <a:t>Precision</a:t>
            </a:r>
          </a:p>
        </p:txBody>
      </p:sp>
    </p:spTree>
    <p:extLst>
      <p:ext uri="{BB962C8B-B14F-4D97-AF65-F5344CB8AC3E}">
        <p14:creationId xmlns:p14="http://schemas.microsoft.com/office/powerpoint/2010/main" xmlns="" val="4265489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8675" y="381000"/>
            <a:ext cx="7391400" cy="523220"/>
          </a:xfrm>
          <a:prstGeom prst="rect">
            <a:avLst/>
          </a:prstGeom>
          <a:noFill/>
        </p:spPr>
        <p:txBody>
          <a:bodyPr wrap="square" rtlCol="0">
            <a:spAutoFit/>
          </a:bodyPr>
          <a:lstStyle/>
          <a:p>
            <a:pPr algn="just"/>
            <a:r>
              <a:rPr lang="en-US" sz="2800" b="1" u="none" dirty="0" smtClean="0">
                <a:solidFill>
                  <a:srgbClr val="C00000"/>
                </a:solidFill>
                <a:latin typeface="Times New Roman" panose="02020603050405020304" pitchFamily="18" charset="0"/>
                <a:cs typeface="Times New Roman" panose="02020603050405020304" pitchFamily="18" charset="0"/>
              </a:rPr>
              <a:t>Macro &amp; Weighted Precision </a:t>
            </a:r>
            <a:endParaRPr lang="en-IN" sz="2800" u="none"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stretch>
            <a:fillRect/>
          </a:stretch>
        </p:blipFill>
        <p:spPr>
          <a:xfrm>
            <a:off x="228600" y="1295400"/>
            <a:ext cx="7686675" cy="2714625"/>
          </a:xfrm>
          <a:prstGeom prst="rect">
            <a:avLst/>
          </a:prstGeom>
          <a:ln>
            <a:solidFill>
              <a:srgbClr val="C00000"/>
            </a:solidFill>
          </a:ln>
        </p:spPr>
      </p:pic>
      <p:pic>
        <p:nvPicPr>
          <p:cNvPr id="6" name="Picture 5"/>
          <p:cNvPicPr>
            <a:picLocks noChangeAspect="1"/>
          </p:cNvPicPr>
          <p:nvPr/>
        </p:nvPicPr>
        <p:blipFill>
          <a:blip r:embed="rId3" cstate="print"/>
          <a:stretch>
            <a:fillRect/>
          </a:stretch>
        </p:blipFill>
        <p:spPr>
          <a:xfrm>
            <a:off x="622597" y="4343400"/>
            <a:ext cx="7803556" cy="1012024"/>
          </a:xfrm>
          <a:prstGeom prst="rect">
            <a:avLst/>
          </a:prstGeom>
        </p:spPr>
      </p:pic>
    </p:spTree>
    <p:extLst>
      <p:ext uri="{BB962C8B-B14F-4D97-AF65-F5344CB8AC3E}">
        <p14:creationId xmlns:p14="http://schemas.microsoft.com/office/powerpoint/2010/main" xmlns="" val="2721246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30040" y="1219200"/>
            <a:ext cx="8229600" cy="2062103"/>
          </a:xfrm>
          <a:prstGeom prst="rect">
            <a:avLst/>
          </a:prstGeom>
          <a:noFill/>
          <a:ln>
            <a:solidFill>
              <a:srgbClr val="C00000"/>
            </a:solidFill>
          </a:ln>
        </p:spPr>
        <p:txBody>
          <a:bodyPr wrap="square" rtlCol="0">
            <a:spAutoFit/>
          </a:bodyPr>
          <a:lstStyle/>
          <a:p>
            <a:pPr algn="just"/>
            <a:r>
              <a:rPr lang="en-US" u="none" dirty="0" smtClean="0">
                <a:latin typeface="Times New Roman" panose="02020603050405020304" pitchFamily="18" charset="0"/>
                <a:cs typeface="Times New Roman" panose="02020603050405020304" pitchFamily="18" charset="0"/>
              </a:rPr>
              <a:t>It corresponds </a:t>
            </a:r>
            <a:r>
              <a:rPr lang="en-US" u="none" dirty="0">
                <a:latin typeface="Times New Roman" panose="02020603050405020304" pitchFamily="18" charset="0"/>
                <a:cs typeface="Times New Roman" panose="02020603050405020304" pitchFamily="18" charset="0"/>
              </a:rPr>
              <a:t>to the </a:t>
            </a:r>
            <a:r>
              <a:rPr lang="en-US" b="1" u="none" dirty="0">
                <a:latin typeface="Times New Roman" panose="02020603050405020304" pitchFamily="18" charset="0"/>
                <a:cs typeface="Times New Roman" panose="02020603050405020304" pitchFamily="18" charset="0"/>
              </a:rPr>
              <a:t>proportion</a:t>
            </a:r>
            <a:r>
              <a:rPr lang="en-US" u="none" dirty="0">
                <a:latin typeface="Times New Roman" panose="02020603050405020304" pitchFamily="18" charset="0"/>
                <a:cs typeface="Times New Roman" panose="02020603050405020304" pitchFamily="18" charset="0"/>
              </a:rPr>
              <a:t> of </a:t>
            </a:r>
            <a:r>
              <a:rPr lang="en-US" u="none" dirty="0">
                <a:solidFill>
                  <a:srgbClr val="C00000"/>
                </a:solidFill>
                <a:latin typeface="Times New Roman" panose="02020603050405020304" pitchFamily="18" charset="0"/>
                <a:cs typeface="Times New Roman" panose="02020603050405020304" pitchFamily="18" charset="0"/>
              </a:rPr>
              <a:t>positive data points</a:t>
            </a:r>
            <a:r>
              <a:rPr lang="en-US" u="none" dirty="0">
                <a:latin typeface="Times New Roman" panose="02020603050405020304" pitchFamily="18" charset="0"/>
                <a:cs typeface="Times New Roman" panose="02020603050405020304" pitchFamily="18" charset="0"/>
              </a:rPr>
              <a:t> that are correctly considered as </a:t>
            </a:r>
            <a:r>
              <a:rPr lang="en-US" u="none" dirty="0">
                <a:solidFill>
                  <a:srgbClr val="C00000"/>
                </a:solidFill>
                <a:latin typeface="Times New Roman" panose="02020603050405020304" pitchFamily="18" charset="0"/>
                <a:cs typeface="Times New Roman" panose="02020603050405020304" pitchFamily="18" charset="0"/>
              </a:rPr>
              <a:t>positive</a:t>
            </a:r>
            <a:r>
              <a:rPr lang="en-US" u="none" dirty="0">
                <a:latin typeface="Times New Roman" panose="02020603050405020304" pitchFamily="18" charset="0"/>
                <a:cs typeface="Times New Roman" panose="02020603050405020304" pitchFamily="18" charset="0"/>
              </a:rPr>
              <a:t>, with respect to </a:t>
            </a:r>
            <a:r>
              <a:rPr lang="en-US" u="none" dirty="0">
                <a:solidFill>
                  <a:srgbClr val="C00000"/>
                </a:solidFill>
                <a:latin typeface="Times New Roman" panose="02020603050405020304" pitchFamily="18" charset="0"/>
                <a:cs typeface="Times New Roman" panose="02020603050405020304" pitchFamily="18" charset="0"/>
              </a:rPr>
              <a:t>all positive data points</a:t>
            </a:r>
            <a:r>
              <a:rPr lang="en-US" u="none" dirty="0">
                <a:latin typeface="Times New Roman" panose="02020603050405020304" pitchFamily="18" charset="0"/>
                <a:cs typeface="Times New Roman" panose="02020603050405020304" pitchFamily="18" charset="0"/>
              </a:rPr>
              <a:t>.</a:t>
            </a:r>
          </a:p>
          <a:p>
            <a:pPr algn="just"/>
            <a:endParaRPr lang="en-IN" dirty="0"/>
          </a:p>
        </p:txBody>
      </p:sp>
      <p:pic>
        <p:nvPicPr>
          <p:cNvPr id="3" name="Picture 2"/>
          <p:cNvPicPr>
            <a:picLocks noChangeAspect="1"/>
          </p:cNvPicPr>
          <p:nvPr/>
        </p:nvPicPr>
        <p:blipFill>
          <a:blip r:embed="rId2" cstate="print"/>
          <a:stretch>
            <a:fillRect/>
          </a:stretch>
        </p:blipFill>
        <p:spPr>
          <a:xfrm>
            <a:off x="4410075" y="3429000"/>
            <a:ext cx="1762125" cy="952500"/>
          </a:xfrm>
          <a:prstGeom prst="rect">
            <a:avLst/>
          </a:prstGeom>
        </p:spPr>
      </p:pic>
      <p:sp>
        <p:nvSpPr>
          <p:cNvPr id="4" name="TextBox 3"/>
          <p:cNvSpPr txBox="1"/>
          <p:nvPr/>
        </p:nvSpPr>
        <p:spPr>
          <a:xfrm>
            <a:off x="2657475" y="3467100"/>
            <a:ext cx="1600200" cy="584775"/>
          </a:xfrm>
          <a:prstGeom prst="rect">
            <a:avLst/>
          </a:prstGeom>
          <a:noFill/>
        </p:spPr>
        <p:txBody>
          <a:bodyPr wrap="square" rtlCol="0">
            <a:spAutoFit/>
          </a:bodyPr>
          <a:lstStyle/>
          <a:p>
            <a:r>
              <a:rPr lang="en-IN" u="none" dirty="0" smtClean="0"/>
              <a:t>TPR=</a:t>
            </a:r>
            <a:endParaRPr lang="en-IN" u="none" dirty="0"/>
          </a:p>
        </p:txBody>
      </p:sp>
      <p:sp>
        <p:nvSpPr>
          <p:cNvPr id="5" name="TextBox 4"/>
          <p:cNvSpPr txBox="1"/>
          <p:nvPr/>
        </p:nvSpPr>
        <p:spPr>
          <a:xfrm>
            <a:off x="381000" y="4419600"/>
            <a:ext cx="8305800" cy="1569660"/>
          </a:xfrm>
          <a:prstGeom prst="rect">
            <a:avLst/>
          </a:prstGeom>
          <a:noFill/>
        </p:spPr>
        <p:txBody>
          <a:bodyPr wrap="square" rtlCol="0">
            <a:spAutoFit/>
          </a:bodyPr>
          <a:lstStyle/>
          <a:p>
            <a:pPr algn="just"/>
            <a:r>
              <a:rPr lang="en-US" b="1" u="none" dirty="0" smtClean="0">
                <a:latin typeface="Times New Roman" panose="02020603050405020304" pitchFamily="18" charset="0"/>
                <a:cs typeface="Times New Roman" panose="02020603050405020304" pitchFamily="18" charset="0"/>
              </a:rPr>
              <a:t>Example: </a:t>
            </a:r>
            <a:r>
              <a:rPr lang="en-US" u="none" dirty="0" smtClean="0">
                <a:latin typeface="Times New Roman" panose="02020603050405020304" pitchFamily="18" charset="0"/>
                <a:cs typeface="Times New Roman" panose="02020603050405020304" pitchFamily="18" charset="0"/>
              </a:rPr>
              <a:t>To determine </a:t>
            </a:r>
            <a:r>
              <a:rPr lang="en-US" u="none" dirty="0">
                <a:latin typeface="Times New Roman" panose="02020603050405020304" pitchFamily="18" charset="0"/>
                <a:cs typeface="Times New Roman" panose="02020603050405020304" pitchFamily="18" charset="0"/>
              </a:rPr>
              <a:t>what proportion of the actual sick people were correctly detected by the model.</a:t>
            </a:r>
            <a:endParaRPr lang="en-IN" u="none"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 y="177225"/>
            <a:ext cx="9144000" cy="584775"/>
          </a:xfrm>
          <a:prstGeom prst="rect">
            <a:avLst/>
          </a:prstGeom>
          <a:noFill/>
        </p:spPr>
        <p:txBody>
          <a:bodyPr wrap="square" rtlCol="0">
            <a:spAutoFit/>
          </a:bodyPr>
          <a:lstStyle/>
          <a:p>
            <a:r>
              <a:rPr lang="en-US" b="1" u="none" dirty="0">
                <a:solidFill>
                  <a:schemeClr val="tx2">
                    <a:lumMod val="75000"/>
                  </a:schemeClr>
                </a:solidFill>
                <a:latin typeface="+mj-lt"/>
                <a:ea typeface="+mj-ea"/>
                <a:cs typeface="+mj-cs"/>
              </a:rPr>
              <a:t>Sensitivity or Recall (True Positive Rate</a:t>
            </a:r>
            <a:r>
              <a:rPr lang="en-US" b="1" u="none" dirty="0" smtClean="0">
                <a:solidFill>
                  <a:schemeClr val="tx2">
                    <a:lumMod val="75000"/>
                  </a:schemeClr>
                </a:solidFill>
                <a:latin typeface="+mj-lt"/>
                <a:ea typeface="+mj-ea"/>
                <a:cs typeface="+mj-cs"/>
              </a:rPr>
              <a:t>)</a:t>
            </a:r>
            <a:endParaRPr lang="en-US" b="1" u="none" dirty="0">
              <a:solidFill>
                <a:schemeClr val="tx2">
                  <a:lumMod val="75000"/>
                </a:schemeClr>
              </a:solidFill>
              <a:latin typeface="+mj-lt"/>
              <a:ea typeface="+mj-ea"/>
              <a:cs typeface="+mj-cs"/>
            </a:endParaRPr>
          </a:p>
        </p:txBody>
      </p:sp>
    </p:spTree>
    <p:extLst>
      <p:ext uri="{BB962C8B-B14F-4D97-AF65-F5344CB8AC3E}">
        <p14:creationId xmlns:p14="http://schemas.microsoft.com/office/powerpoint/2010/main" xmlns="" val="3910506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7391400" cy="584775"/>
          </a:xfrm>
          <a:prstGeom prst="rect">
            <a:avLst/>
          </a:prstGeom>
          <a:noFill/>
        </p:spPr>
        <p:txBody>
          <a:bodyPr wrap="square" rtlCol="0">
            <a:spAutoFit/>
          </a:bodyPr>
          <a:lstStyle/>
          <a:p>
            <a:pPr algn="just"/>
            <a:r>
              <a:rPr lang="en-US" b="1" u="none" dirty="0" smtClean="0">
                <a:solidFill>
                  <a:schemeClr val="tx2">
                    <a:lumMod val="75000"/>
                  </a:schemeClr>
                </a:solidFill>
                <a:latin typeface="+mj-lt"/>
                <a:ea typeface="+mj-ea"/>
                <a:cs typeface="+mj-cs"/>
              </a:rPr>
              <a:t>Macro &amp; Weighted Recall</a:t>
            </a:r>
            <a:endParaRPr lang="en-IN" b="1" u="none" dirty="0">
              <a:solidFill>
                <a:schemeClr val="tx2">
                  <a:lumMod val="75000"/>
                </a:schemeClr>
              </a:solidFill>
              <a:latin typeface="+mj-lt"/>
              <a:ea typeface="+mj-ea"/>
              <a:cs typeface="+mj-cs"/>
            </a:endParaRPr>
          </a:p>
        </p:txBody>
      </p:sp>
      <p:pic>
        <p:nvPicPr>
          <p:cNvPr id="2" name="Picture 1"/>
          <p:cNvPicPr>
            <a:picLocks noChangeAspect="1"/>
          </p:cNvPicPr>
          <p:nvPr/>
        </p:nvPicPr>
        <p:blipFill>
          <a:blip r:embed="rId2" cstate="print"/>
          <a:stretch>
            <a:fillRect/>
          </a:stretch>
        </p:blipFill>
        <p:spPr>
          <a:xfrm>
            <a:off x="381000" y="1143000"/>
            <a:ext cx="7277100" cy="2609850"/>
          </a:xfrm>
          <a:prstGeom prst="rect">
            <a:avLst/>
          </a:prstGeom>
          <a:ln>
            <a:solidFill>
              <a:srgbClr val="C00000"/>
            </a:solidFill>
          </a:ln>
        </p:spPr>
      </p:pic>
      <p:sp>
        <p:nvSpPr>
          <p:cNvPr id="5" name="TextBox 4"/>
          <p:cNvSpPr txBox="1"/>
          <p:nvPr/>
        </p:nvSpPr>
        <p:spPr>
          <a:xfrm>
            <a:off x="381000" y="3733800"/>
            <a:ext cx="7705725" cy="830997"/>
          </a:xfrm>
          <a:prstGeom prst="rect">
            <a:avLst/>
          </a:prstGeom>
          <a:noFill/>
        </p:spPr>
        <p:txBody>
          <a:bodyPr wrap="square" rtlCol="0">
            <a:spAutoFit/>
          </a:bodyPr>
          <a:lstStyle/>
          <a:p>
            <a:r>
              <a:rPr lang="en-IN" sz="2400" u="none" dirty="0" smtClean="0">
                <a:latin typeface="Times New Roman" panose="02020603050405020304" pitchFamily="18" charset="0"/>
                <a:cs typeface="Times New Roman" panose="02020603050405020304" pitchFamily="18" charset="0"/>
              </a:rPr>
              <a:t>n</a:t>
            </a:r>
            <a:r>
              <a:rPr lang="en-IN" sz="2400" u="none" baseline="-25000" dirty="0" smtClean="0">
                <a:latin typeface="Times New Roman" panose="02020603050405020304" pitchFamily="18" charset="0"/>
                <a:cs typeface="Times New Roman" panose="02020603050405020304" pitchFamily="18" charset="0"/>
              </a:rPr>
              <a:t>1</a:t>
            </a:r>
            <a:r>
              <a:rPr lang="en-IN" sz="2400" u="none" dirty="0" smtClean="0">
                <a:latin typeface="Times New Roman" panose="02020603050405020304" pitchFamily="18" charset="0"/>
                <a:cs typeface="Times New Roman" panose="02020603050405020304" pitchFamily="18" charset="0"/>
              </a:rPr>
              <a:t> is number of positive class and n</a:t>
            </a:r>
            <a:r>
              <a:rPr lang="en-IN" sz="2400" u="none" baseline="-25000" dirty="0" smtClean="0">
                <a:latin typeface="Times New Roman" panose="02020603050405020304" pitchFamily="18" charset="0"/>
                <a:cs typeface="Times New Roman" panose="02020603050405020304" pitchFamily="18" charset="0"/>
              </a:rPr>
              <a:t>2</a:t>
            </a:r>
            <a:r>
              <a:rPr lang="en-IN" sz="2400" u="none" dirty="0" smtClean="0">
                <a:latin typeface="Times New Roman" panose="02020603050405020304" pitchFamily="18" charset="0"/>
                <a:cs typeface="Times New Roman" panose="02020603050405020304" pitchFamily="18" charset="0"/>
              </a:rPr>
              <a:t> is number of support examples for negative class. </a:t>
            </a:r>
            <a:endParaRPr lang="en-IN" sz="2400" u="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200" y="4495800"/>
            <a:ext cx="9144000" cy="2677656"/>
          </a:xfrm>
          <a:prstGeom prst="rect">
            <a:avLst/>
          </a:prstGeom>
          <a:noFill/>
          <a:ln>
            <a:solidFill>
              <a:srgbClr val="C00000"/>
            </a:solidFill>
          </a:ln>
        </p:spPr>
        <p:txBody>
          <a:bodyPr wrap="square" rtlCol="0">
            <a:spAutoFit/>
          </a:bodyPr>
          <a:lstStyle/>
          <a:p>
            <a:r>
              <a:rPr lang="en-US" sz="2800" u="none" dirty="0">
                <a:solidFill>
                  <a:srgbClr val="C00000"/>
                </a:solidFill>
                <a:latin typeface="Times New Roman" pitchFamily="18" charset="0"/>
                <a:cs typeface="Times New Roman" pitchFamily="18" charset="0"/>
              </a:rPr>
              <a:t>Recall is a useful metric in cases where False Negative trumps False Positive.</a:t>
            </a:r>
          </a:p>
          <a:p>
            <a:r>
              <a:rPr lang="en-US" sz="2800" u="none" dirty="0">
                <a:latin typeface="Times New Roman" pitchFamily="18" charset="0"/>
                <a:cs typeface="Times New Roman" pitchFamily="18" charset="0"/>
              </a:rPr>
              <a:t>Recall is important in medical cases where it doesn’t matter whether we raise a false alarm but the actual positive cases should not go undetected</a:t>
            </a:r>
            <a:r>
              <a:rPr lang="en-US" dirty="0"/>
              <a:t>!</a:t>
            </a:r>
          </a:p>
          <a:p>
            <a:endParaRPr lang="en-IN" sz="2400" u="none" dirty="0">
              <a:latin typeface="Times New Roman" pitchFamily="18" charset="0"/>
              <a:cs typeface="Times New Roman" pitchFamily="18" charset="0"/>
            </a:endParaRPr>
          </a:p>
        </p:txBody>
      </p:sp>
    </p:spTree>
    <p:extLst>
      <p:ext uri="{BB962C8B-B14F-4D97-AF65-F5344CB8AC3E}">
        <p14:creationId xmlns:p14="http://schemas.microsoft.com/office/powerpoint/2010/main" xmlns="" val="3292784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04997"/>
            <a:ext cx="8229600" cy="1508105"/>
          </a:xfrm>
          <a:prstGeom prst="rect">
            <a:avLst/>
          </a:prstGeom>
          <a:noFill/>
          <a:ln>
            <a:solidFill>
              <a:srgbClr val="C00000"/>
            </a:solidFill>
          </a:ln>
        </p:spPr>
        <p:txBody>
          <a:bodyPr wrap="square" rtlCol="0">
            <a:spAutoFit/>
          </a:bodyPr>
          <a:lstStyle/>
          <a:p>
            <a:r>
              <a:rPr lang="en-US" u="none" dirty="0" smtClean="0">
                <a:latin typeface="Times New Roman" panose="02020603050405020304" pitchFamily="18" charset="0"/>
                <a:cs typeface="Times New Roman" panose="02020603050405020304" pitchFamily="18" charset="0"/>
              </a:rPr>
              <a:t>It </a:t>
            </a:r>
            <a:r>
              <a:rPr lang="en-US" sz="2800" u="none" dirty="0" smtClean="0">
                <a:latin typeface="Times New Roman" panose="02020603050405020304" pitchFamily="18" charset="0"/>
                <a:cs typeface="Times New Roman" panose="02020603050405020304" pitchFamily="18" charset="0"/>
              </a:rPr>
              <a:t>corresponds </a:t>
            </a:r>
            <a:r>
              <a:rPr lang="en-US" sz="2800" u="none" dirty="0">
                <a:latin typeface="Times New Roman" panose="02020603050405020304" pitchFamily="18" charset="0"/>
                <a:cs typeface="Times New Roman" panose="02020603050405020304" pitchFamily="18" charset="0"/>
              </a:rPr>
              <a:t>to the proportion of </a:t>
            </a:r>
            <a:r>
              <a:rPr lang="en-US" sz="2800" u="none" dirty="0" smtClean="0">
                <a:solidFill>
                  <a:srgbClr val="C00000"/>
                </a:solidFill>
                <a:latin typeface="Times New Roman" panose="02020603050405020304" pitchFamily="18" charset="0"/>
                <a:cs typeface="Times New Roman" panose="02020603050405020304" pitchFamily="18" charset="0"/>
              </a:rPr>
              <a:t>negative </a:t>
            </a:r>
            <a:r>
              <a:rPr lang="en-US" sz="2800" u="none" dirty="0">
                <a:solidFill>
                  <a:srgbClr val="C00000"/>
                </a:solidFill>
                <a:latin typeface="Times New Roman" panose="02020603050405020304" pitchFamily="18" charset="0"/>
                <a:cs typeface="Times New Roman" panose="02020603050405020304" pitchFamily="18" charset="0"/>
              </a:rPr>
              <a:t>data points</a:t>
            </a:r>
            <a:r>
              <a:rPr lang="en-US" sz="2800" u="none" dirty="0">
                <a:latin typeface="Times New Roman" panose="02020603050405020304" pitchFamily="18" charset="0"/>
                <a:cs typeface="Times New Roman" panose="02020603050405020304" pitchFamily="18" charset="0"/>
              </a:rPr>
              <a:t> that are correctly considered as </a:t>
            </a:r>
            <a:r>
              <a:rPr lang="en-US" sz="2800" u="none" dirty="0" smtClean="0">
                <a:solidFill>
                  <a:srgbClr val="C00000"/>
                </a:solidFill>
                <a:latin typeface="Times New Roman" panose="02020603050405020304" pitchFamily="18" charset="0"/>
                <a:cs typeface="Times New Roman" panose="02020603050405020304" pitchFamily="18" charset="0"/>
              </a:rPr>
              <a:t>negative</a:t>
            </a:r>
            <a:r>
              <a:rPr lang="en-US" sz="2800" u="none" dirty="0" smtClean="0">
                <a:latin typeface="Times New Roman" panose="02020603050405020304" pitchFamily="18" charset="0"/>
                <a:cs typeface="Times New Roman" panose="02020603050405020304" pitchFamily="18" charset="0"/>
              </a:rPr>
              <a:t>, </a:t>
            </a:r>
            <a:r>
              <a:rPr lang="en-US" sz="2800" u="none" dirty="0">
                <a:latin typeface="Times New Roman" panose="02020603050405020304" pitchFamily="18" charset="0"/>
                <a:cs typeface="Times New Roman" panose="02020603050405020304" pitchFamily="18" charset="0"/>
              </a:rPr>
              <a:t>with respect to </a:t>
            </a:r>
            <a:r>
              <a:rPr lang="en-US" sz="2800" u="none" dirty="0">
                <a:solidFill>
                  <a:srgbClr val="C00000"/>
                </a:solidFill>
                <a:latin typeface="Times New Roman" panose="02020603050405020304" pitchFamily="18" charset="0"/>
                <a:cs typeface="Times New Roman" panose="02020603050405020304" pitchFamily="18" charset="0"/>
              </a:rPr>
              <a:t>all </a:t>
            </a:r>
            <a:r>
              <a:rPr lang="en-US" sz="2800" u="none" dirty="0" smtClean="0">
                <a:solidFill>
                  <a:srgbClr val="C00000"/>
                </a:solidFill>
                <a:latin typeface="Times New Roman" panose="02020603050405020304" pitchFamily="18" charset="0"/>
                <a:cs typeface="Times New Roman" panose="02020603050405020304" pitchFamily="18" charset="0"/>
              </a:rPr>
              <a:t>negative </a:t>
            </a:r>
            <a:r>
              <a:rPr lang="en-US" sz="2800" u="none" dirty="0">
                <a:solidFill>
                  <a:srgbClr val="C00000"/>
                </a:solidFill>
                <a:latin typeface="Times New Roman" panose="02020603050405020304" pitchFamily="18" charset="0"/>
                <a:cs typeface="Times New Roman" panose="02020603050405020304" pitchFamily="18" charset="0"/>
              </a:rPr>
              <a:t>data points</a:t>
            </a:r>
            <a:r>
              <a:rPr lang="en-US" u="none" dirty="0" smtClean="0">
                <a:latin typeface="Times New Roman" panose="02020603050405020304" pitchFamily="18" charset="0"/>
                <a:cs typeface="Times New Roman" panose="02020603050405020304" pitchFamily="18" charset="0"/>
              </a:rPr>
              <a:t>.</a:t>
            </a:r>
            <a:endParaRPr lang="en-US" u="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76400" y="3124200"/>
            <a:ext cx="1600200" cy="584775"/>
          </a:xfrm>
          <a:prstGeom prst="rect">
            <a:avLst/>
          </a:prstGeom>
          <a:noFill/>
        </p:spPr>
        <p:txBody>
          <a:bodyPr wrap="square" rtlCol="0">
            <a:spAutoFit/>
          </a:bodyPr>
          <a:lstStyle/>
          <a:p>
            <a:r>
              <a:rPr lang="en-IN" u="none" dirty="0" smtClean="0"/>
              <a:t>TNR=</a:t>
            </a:r>
            <a:endParaRPr lang="en-IN" u="none" dirty="0"/>
          </a:p>
        </p:txBody>
      </p:sp>
      <p:pic>
        <p:nvPicPr>
          <p:cNvPr id="5" name="Picture 4"/>
          <p:cNvPicPr>
            <a:picLocks noChangeAspect="1"/>
          </p:cNvPicPr>
          <p:nvPr/>
        </p:nvPicPr>
        <p:blipFill>
          <a:blip r:embed="rId2" cstate="print"/>
          <a:stretch>
            <a:fillRect/>
          </a:stretch>
        </p:blipFill>
        <p:spPr>
          <a:xfrm>
            <a:off x="3276599" y="2935574"/>
            <a:ext cx="1571625" cy="962025"/>
          </a:xfrm>
          <a:prstGeom prst="rect">
            <a:avLst/>
          </a:prstGeom>
        </p:spPr>
      </p:pic>
      <p:sp>
        <p:nvSpPr>
          <p:cNvPr id="3" name="TextBox 2"/>
          <p:cNvSpPr txBox="1"/>
          <p:nvPr/>
        </p:nvSpPr>
        <p:spPr>
          <a:xfrm>
            <a:off x="457200" y="381000"/>
            <a:ext cx="8153400" cy="584775"/>
          </a:xfrm>
          <a:prstGeom prst="rect">
            <a:avLst/>
          </a:prstGeom>
          <a:noFill/>
        </p:spPr>
        <p:txBody>
          <a:bodyPr wrap="square" rtlCol="0">
            <a:spAutoFit/>
          </a:bodyPr>
          <a:lstStyle/>
          <a:p>
            <a:r>
              <a:rPr lang="en-US" b="1" u="none" dirty="0">
                <a:solidFill>
                  <a:schemeClr val="tx2">
                    <a:lumMod val="75000"/>
                  </a:schemeClr>
                </a:solidFill>
                <a:latin typeface="+mj-lt"/>
                <a:ea typeface="+mj-ea"/>
                <a:cs typeface="+mj-cs"/>
              </a:rPr>
              <a:t>Specificity (True Negative Rate</a:t>
            </a:r>
            <a:r>
              <a:rPr lang="en-US" b="1" u="none" dirty="0" smtClean="0">
                <a:solidFill>
                  <a:schemeClr val="tx2">
                    <a:lumMod val="75000"/>
                  </a:schemeClr>
                </a:solidFill>
                <a:latin typeface="+mj-lt"/>
                <a:ea typeface="+mj-ea"/>
                <a:cs typeface="+mj-cs"/>
              </a:rPr>
              <a:t>)</a:t>
            </a:r>
            <a:endParaRPr lang="en-IN"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8125" y="4267200"/>
            <a:ext cx="8667750" cy="180975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810685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33400" y="617538"/>
            <a:ext cx="8410575" cy="1143000"/>
          </a:xfrm>
        </p:spPr>
        <p:txBody>
          <a:bodyPr/>
          <a:lstStyle/>
          <a:p>
            <a:pPr algn="ctr" eaLnBrk="1" hangingPunct="1">
              <a:defRPr/>
            </a:pPr>
            <a:r>
              <a:rPr lang="en-IN" b="1" dirty="0" smtClean="0">
                <a:solidFill>
                  <a:schemeClr val="tx2">
                    <a:lumMod val="75000"/>
                  </a:schemeClr>
                </a:solidFill>
              </a:rPr>
              <a:t>Evaluation Parameters for Regression Models</a:t>
            </a:r>
          </a:p>
        </p:txBody>
      </p:sp>
      <p:sp>
        <p:nvSpPr>
          <p:cNvPr id="3" name="Content Placeholder 2"/>
          <p:cNvSpPr>
            <a:spLocks noGrp="1"/>
          </p:cNvSpPr>
          <p:nvPr>
            <p:ph idx="1"/>
          </p:nvPr>
        </p:nvSpPr>
        <p:spPr>
          <a:xfrm>
            <a:off x="1600200" y="2286000"/>
            <a:ext cx="6248400" cy="3429000"/>
          </a:xfrm>
        </p:spPr>
        <p:txBody>
          <a:bodyPr/>
          <a:lstStyle/>
          <a:p>
            <a:pPr eaLnBrk="1" hangingPunct="1"/>
            <a:r>
              <a:rPr lang="en-IN" sz="2800" dirty="0" smtClean="0">
                <a:latin typeface="Times New Roman" pitchFamily="18" charset="0"/>
                <a:cs typeface="Times New Roman" pitchFamily="18" charset="0"/>
              </a:rPr>
              <a:t>Correlation</a:t>
            </a:r>
          </a:p>
          <a:p>
            <a:pPr eaLnBrk="1" hangingPunct="1"/>
            <a:r>
              <a:rPr lang="en-IN" sz="2800" dirty="0" smtClean="0">
                <a:latin typeface="Times New Roman" pitchFamily="18" charset="0"/>
                <a:cs typeface="Times New Roman" pitchFamily="18" charset="0"/>
              </a:rPr>
              <a:t>R</a:t>
            </a:r>
            <a:r>
              <a:rPr lang="en-IN" sz="2800" baseline="30000" dirty="0" smtClean="0">
                <a:latin typeface="Times New Roman" pitchFamily="18" charset="0"/>
                <a:cs typeface="Times New Roman" pitchFamily="18" charset="0"/>
              </a:rPr>
              <a:t>2</a:t>
            </a:r>
          </a:p>
          <a:p>
            <a:pPr eaLnBrk="1" hangingPunct="1"/>
            <a:r>
              <a:rPr lang="en-IN" sz="2800" dirty="0" smtClean="0">
                <a:latin typeface="Times New Roman" pitchFamily="18" charset="0"/>
                <a:cs typeface="Times New Roman" pitchFamily="18" charset="0"/>
              </a:rPr>
              <a:t>MSE</a:t>
            </a:r>
          </a:p>
          <a:p>
            <a:pPr eaLnBrk="1" hangingPunct="1"/>
            <a:r>
              <a:rPr lang="en-IN" sz="2800" dirty="0" smtClean="0">
                <a:latin typeface="Times New Roman" pitchFamily="18" charset="0"/>
                <a:cs typeface="Times New Roman" pitchFamily="18" charset="0"/>
              </a:rPr>
              <a:t>RMSE</a:t>
            </a:r>
          </a:p>
          <a:p>
            <a:pPr eaLnBrk="1" hangingPunct="1"/>
            <a:r>
              <a:rPr lang="en-IN" sz="2800" dirty="0" smtClean="0">
                <a:latin typeface="Times New Roman" pitchFamily="18" charset="0"/>
                <a:cs typeface="Times New Roman" pitchFamily="18" charset="0"/>
              </a:rPr>
              <a:t>MAE</a:t>
            </a:r>
          </a:p>
          <a:p>
            <a:pPr eaLnBrk="1" hangingPunct="1"/>
            <a:r>
              <a:rPr lang="en-IN" sz="2800" dirty="0" smtClean="0">
                <a:latin typeface="Times New Roman" pitchFamily="18" charset="0"/>
                <a:cs typeface="Times New Roman" pitchFamily="18" charset="0"/>
              </a:rPr>
              <a:t>Accuracy</a:t>
            </a:r>
          </a:p>
          <a:p>
            <a:pPr eaLnBrk="1" hangingPunct="1"/>
            <a:endParaRPr lang="en-IN" sz="2800" dirty="0" smtClean="0">
              <a:latin typeface="Times New Roman" pitchFamily="18" charset="0"/>
              <a:cs typeface="Times New Roman" pitchFamily="18" charset="0"/>
            </a:endParaRPr>
          </a:p>
          <a:p>
            <a:pPr eaLnBrk="1" hangingPunct="1">
              <a:buNone/>
            </a:pPr>
            <a:endParaRPr lang="en-IN" sz="2800" dirty="0" smtClean="0">
              <a:latin typeface="Times New Roman" pitchFamily="18" charset="0"/>
              <a:cs typeface="Times New Roman" pitchFamily="18" charset="0"/>
            </a:endParaRPr>
          </a:p>
          <a:p>
            <a:pPr eaLnBrk="1" hangingPunct="1"/>
            <a:endParaRPr lang="en-IN" sz="2800" dirty="0" smtClean="0">
              <a:latin typeface="Times New Roman" pitchFamily="18" charset="0"/>
              <a:cs typeface="Times New Roman" pitchFamily="18" charset="0"/>
            </a:endParaRPr>
          </a:p>
          <a:p>
            <a:pPr eaLnBrk="1" hangingPunct="1"/>
            <a:endParaRPr lang="en-I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280981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381000"/>
            <a:ext cx="7793037" cy="533400"/>
          </a:xfrm>
        </p:spPr>
        <p:txBody>
          <a:bodyPr/>
          <a:lstStyle/>
          <a:p>
            <a:r>
              <a:rPr lang="en-US" sz="3200" b="1" kern="1200" dirty="0" smtClean="0">
                <a:solidFill>
                  <a:schemeClr val="tx2">
                    <a:lumMod val="75000"/>
                  </a:schemeClr>
                </a:solidFill>
              </a:rPr>
              <a:t>Sensitivity/Specificity</a:t>
            </a:r>
            <a:endParaRPr lang="en-IN" sz="3200" b="1" kern="1200" dirty="0">
              <a:solidFill>
                <a:schemeClr val="tx2">
                  <a:lumMod val="75000"/>
                </a:schemeClr>
              </a:solidFill>
            </a:endParaRPr>
          </a:p>
        </p:txBody>
      </p:sp>
      <p:sp>
        <p:nvSpPr>
          <p:cNvPr id="3" name="Slide Number Placeholder 2"/>
          <p:cNvSpPr>
            <a:spLocks noGrp="1"/>
          </p:cNvSpPr>
          <p:nvPr>
            <p:ph type="sldNum" sz="quarter" idx="10"/>
          </p:nvPr>
        </p:nvSpPr>
        <p:spPr/>
        <p:txBody>
          <a:bodyPr/>
          <a:lstStyle/>
          <a:p>
            <a:pPr>
              <a:defRPr/>
            </a:pPr>
            <a:fld id="{C4AB4310-D87B-4770-B0DF-D28E6EC3F73D}" type="slidenum">
              <a:rPr lang="en-US" smtClean="0"/>
              <a:pPr>
                <a:defRPr/>
              </a:pPr>
              <a:t>30</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600200"/>
            <a:ext cx="8229600" cy="3848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13843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95400"/>
            <a:ext cx="8229600" cy="3046988"/>
          </a:xfrm>
          <a:prstGeom prst="rect">
            <a:avLst/>
          </a:prstGeom>
          <a:noFill/>
          <a:ln>
            <a:solidFill>
              <a:srgbClr val="C00000"/>
            </a:solidFill>
          </a:ln>
        </p:spPr>
        <p:txBody>
          <a:bodyPr wrap="square" rtlCol="0">
            <a:spAutoFit/>
          </a:bodyPr>
          <a:lstStyle/>
          <a:p>
            <a:r>
              <a:rPr lang="en-US" u="none" dirty="0" smtClean="0">
                <a:solidFill>
                  <a:srgbClr val="C00000"/>
                </a:solidFill>
                <a:latin typeface="Times New Roman" panose="02020603050405020304" pitchFamily="18" charset="0"/>
                <a:cs typeface="Times New Roman" panose="02020603050405020304" pitchFamily="18" charset="0"/>
              </a:rPr>
              <a:t>FPR: </a:t>
            </a:r>
            <a:r>
              <a:rPr lang="en-US" i="1" u="none" dirty="0" smtClean="0">
                <a:latin typeface="Times New Roman" panose="02020603050405020304" pitchFamily="18" charset="0"/>
                <a:cs typeface="Times New Roman" panose="02020603050405020304" pitchFamily="18" charset="0"/>
              </a:rPr>
              <a:t>FP </a:t>
            </a:r>
            <a:r>
              <a:rPr lang="en-US" i="1" u="none" dirty="0">
                <a:latin typeface="Times New Roman" panose="02020603050405020304" pitchFamily="18" charset="0"/>
                <a:cs typeface="Times New Roman" panose="02020603050405020304" pitchFamily="18" charset="0"/>
              </a:rPr>
              <a:t>/ (FP+TN)</a:t>
            </a:r>
            <a:r>
              <a:rPr lang="en-US" u="none" dirty="0">
                <a:latin typeface="Times New Roman" panose="02020603050405020304" pitchFamily="18" charset="0"/>
                <a:cs typeface="Times New Roman" panose="02020603050405020304" pitchFamily="18" charset="0"/>
              </a:rPr>
              <a:t>. </a:t>
            </a:r>
            <a:endParaRPr lang="en-US" u="none" dirty="0" smtClean="0">
              <a:latin typeface="Times New Roman" panose="02020603050405020304" pitchFamily="18" charset="0"/>
              <a:cs typeface="Times New Roman" panose="02020603050405020304" pitchFamily="18" charset="0"/>
            </a:endParaRPr>
          </a:p>
          <a:p>
            <a:endParaRPr lang="en-US" u="none" dirty="0" smtClean="0">
              <a:latin typeface="Times New Roman" panose="02020603050405020304" pitchFamily="18" charset="0"/>
              <a:cs typeface="Times New Roman" panose="02020603050405020304" pitchFamily="18" charset="0"/>
            </a:endParaRPr>
          </a:p>
          <a:p>
            <a:pPr algn="just"/>
            <a:r>
              <a:rPr lang="en-US" u="none" dirty="0" smtClean="0">
                <a:latin typeface="Times New Roman" panose="02020603050405020304" pitchFamily="18" charset="0"/>
                <a:cs typeface="Times New Roman" panose="02020603050405020304" pitchFamily="18" charset="0"/>
              </a:rPr>
              <a:t>False </a:t>
            </a:r>
            <a:r>
              <a:rPr lang="en-US" u="none" dirty="0">
                <a:latin typeface="Times New Roman" panose="02020603050405020304" pitchFamily="18" charset="0"/>
                <a:cs typeface="Times New Roman" panose="02020603050405020304" pitchFamily="18" charset="0"/>
              </a:rPr>
              <a:t>Positive Rate corresponds to the proportion of negative data points that are mistakenly considered as positive, with respect to all negative data points.</a:t>
            </a:r>
            <a:endParaRPr lang="en-IN" u="none"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381000"/>
            <a:ext cx="5181600" cy="584775"/>
          </a:xfrm>
          <a:prstGeom prst="rect">
            <a:avLst/>
          </a:prstGeom>
          <a:noFill/>
        </p:spPr>
        <p:txBody>
          <a:bodyPr wrap="square" rtlCol="0">
            <a:spAutoFit/>
          </a:bodyPr>
          <a:lstStyle/>
          <a:p>
            <a:r>
              <a:rPr lang="en-US" b="1" u="none" dirty="0">
                <a:solidFill>
                  <a:schemeClr val="tx2">
                    <a:lumMod val="75000"/>
                  </a:schemeClr>
                </a:solidFill>
                <a:latin typeface="+mj-lt"/>
                <a:ea typeface="+mj-ea"/>
                <a:cs typeface="+mj-cs"/>
              </a:rPr>
              <a:t>False Positive Rate</a:t>
            </a:r>
            <a:endParaRPr lang="en-IN" b="1" u="none" dirty="0">
              <a:solidFill>
                <a:schemeClr val="tx2">
                  <a:lumMod val="75000"/>
                </a:schemeClr>
              </a:solidFill>
              <a:latin typeface="+mj-lt"/>
              <a:ea typeface="+mj-ea"/>
              <a:cs typeface="+mj-cs"/>
            </a:endParaRPr>
          </a:p>
        </p:txBody>
      </p:sp>
    </p:spTree>
    <p:extLst>
      <p:ext uri="{BB962C8B-B14F-4D97-AF65-F5344CB8AC3E}">
        <p14:creationId xmlns:p14="http://schemas.microsoft.com/office/powerpoint/2010/main" xmlns="" val="12974600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20212"/>
            <a:ext cx="8229600" cy="3046988"/>
          </a:xfrm>
          <a:prstGeom prst="rect">
            <a:avLst/>
          </a:prstGeom>
          <a:noFill/>
          <a:ln>
            <a:solidFill>
              <a:srgbClr val="C00000"/>
            </a:solidFill>
          </a:ln>
        </p:spPr>
        <p:txBody>
          <a:bodyPr wrap="square" rtlCol="0">
            <a:spAutoFit/>
          </a:bodyPr>
          <a:lstStyle/>
          <a:p>
            <a:pPr algn="just"/>
            <a:r>
              <a:rPr lang="en-US" u="none" dirty="0" smtClean="0">
                <a:latin typeface="Times New Roman" panose="02020603050405020304" pitchFamily="18" charset="0"/>
                <a:cs typeface="Times New Roman" panose="02020603050405020304" pitchFamily="18" charset="0"/>
              </a:rPr>
              <a:t>FNR </a:t>
            </a:r>
            <a:r>
              <a:rPr lang="en-US" u="none" dirty="0">
                <a:latin typeface="Times New Roman" pitchFamily="18" charset="0"/>
                <a:cs typeface="Times New Roman" pitchFamily="18" charset="0"/>
              </a:rPr>
              <a:t>tells us what proportion of the positive class got incorrectly classified by the classifier.</a:t>
            </a:r>
          </a:p>
          <a:p>
            <a:pPr algn="just"/>
            <a:endParaRPr lang="en-US" u="none" dirty="0" smtClean="0">
              <a:latin typeface="Times New Roman" pitchFamily="18" charset="0"/>
              <a:cs typeface="Times New Roman" pitchFamily="18" charset="0"/>
            </a:endParaRPr>
          </a:p>
          <a:p>
            <a:pPr algn="just"/>
            <a:r>
              <a:rPr lang="en-US" u="none" dirty="0" smtClean="0">
                <a:latin typeface="Times New Roman" pitchFamily="18" charset="0"/>
                <a:cs typeface="Times New Roman" pitchFamily="18" charset="0"/>
              </a:rPr>
              <a:t>A </a:t>
            </a:r>
            <a:r>
              <a:rPr lang="en-US" u="none" dirty="0">
                <a:latin typeface="Times New Roman" pitchFamily="18" charset="0"/>
                <a:cs typeface="Times New Roman" pitchFamily="18" charset="0"/>
              </a:rPr>
              <a:t>higher TPR and a lower FNR is desirable since we want to correctly classify the positive class.</a:t>
            </a:r>
          </a:p>
          <a:p>
            <a:pPr algn="just"/>
            <a:endParaRPr lang="en-IN" u="none"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2895600" y="4800600"/>
            <a:ext cx="3258046" cy="1026855"/>
          </a:xfrm>
          <a:prstGeom prst="rect">
            <a:avLst/>
          </a:prstGeom>
        </p:spPr>
      </p:pic>
      <p:sp>
        <p:nvSpPr>
          <p:cNvPr id="4" name="TextBox 3"/>
          <p:cNvSpPr txBox="1"/>
          <p:nvPr/>
        </p:nvSpPr>
        <p:spPr>
          <a:xfrm>
            <a:off x="685800" y="304800"/>
            <a:ext cx="4419600" cy="1077218"/>
          </a:xfrm>
          <a:prstGeom prst="rect">
            <a:avLst/>
          </a:prstGeom>
          <a:noFill/>
        </p:spPr>
        <p:txBody>
          <a:bodyPr wrap="square" rtlCol="0">
            <a:spAutoFit/>
          </a:bodyPr>
          <a:lstStyle/>
          <a:p>
            <a:r>
              <a:rPr lang="en-US" b="1" u="none" dirty="0">
                <a:solidFill>
                  <a:schemeClr val="tx2">
                    <a:lumMod val="75000"/>
                  </a:schemeClr>
                </a:solidFill>
                <a:latin typeface="+mj-lt"/>
                <a:ea typeface="+mj-ea"/>
                <a:cs typeface="+mj-cs"/>
              </a:rPr>
              <a:t>False Negative Rate</a:t>
            </a:r>
          </a:p>
          <a:p>
            <a:endParaRPr lang="en-IN" dirty="0"/>
          </a:p>
        </p:txBody>
      </p:sp>
    </p:spTree>
    <p:extLst>
      <p:ext uri="{BB962C8B-B14F-4D97-AF65-F5344CB8AC3E}">
        <p14:creationId xmlns:p14="http://schemas.microsoft.com/office/powerpoint/2010/main" xmlns="" val="3549618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573" y="767209"/>
            <a:ext cx="8229600" cy="2677656"/>
          </a:xfrm>
          <a:prstGeom prst="rect">
            <a:avLst/>
          </a:prstGeom>
          <a:noFill/>
          <a:ln>
            <a:solidFill>
              <a:srgbClr val="C00000"/>
            </a:solidFill>
          </a:ln>
        </p:spPr>
        <p:txBody>
          <a:bodyPr wrap="square" rtlCol="0">
            <a:spAutoFit/>
          </a:bodyPr>
          <a:lstStyle/>
          <a:p>
            <a:pPr marL="287338" indent="-287338" algn="just">
              <a:buFont typeface="Arial" pitchFamily="34" charset="0"/>
              <a:buChar char="•"/>
            </a:pPr>
            <a:r>
              <a:rPr lang="en-US" sz="2800" u="none" dirty="0">
                <a:latin typeface="Times New Roman" pitchFamily="18" charset="0"/>
                <a:cs typeface="Times New Roman" pitchFamily="18" charset="0"/>
              </a:rPr>
              <a:t>F1 score is a weighted average score of the true positive (recall) and precision.</a:t>
            </a:r>
            <a:endParaRPr lang="en-US" sz="2800" u="none" dirty="0" smtClean="0">
              <a:latin typeface="Times New Roman" panose="02020603050405020304" pitchFamily="18" charset="0"/>
              <a:cs typeface="Times New Roman" panose="02020603050405020304" pitchFamily="18" charset="0"/>
            </a:endParaRPr>
          </a:p>
          <a:p>
            <a:pPr marL="287338" indent="-287338" algn="just">
              <a:buFont typeface="Arial" pitchFamily="34" charset="0"/>
              <a:buChar char="•"/>
            </a:pPr>
            <a:r>
              <a:rPr lang="en-US" sz="2800" u="none" dirty="0" smtClean="0">
                <a:latin typeface="Times New Roman" panose="02020603050405020304" pitchFamily="18" charset="0"/>
                <a:cs typeface="Times New Roman" panose="02020603050405020304" pitchFamily="18" charset="0"/>
              </a:rPr>
              <a:t>It combines </a:t>
            </a:r>
            <a:r>
              <a:rPr lang="en-US" sz="2800" u="none" dirty="0">
                <a:latin typeface="Times New Roman" panose="02020603050405020304" pitchFamily="18" charset="0"/>
                <a:cs typeface="Times New Roman" panose="02020603050405020304" pitchFamily="18" charset="0"/>
              </a:rPr>
              <a:t>the precision and recall of the model, and it is defined as the harmonic mean of the model’s precision and recall.</a:t>
            </a:r>
            <a:endParaRPr lang="en-US" sz="2800" u="none" dirty="0" smtClean="0">
              <a:latin typeface="Times New Roman" panose="02020603050405020304" pitchFamily="18" charset="0"/>
              <a:cs typeface="Times New Roman" panose="02020603050405020304" pitchFamily="18" charset="0"/>
            </a:endParaRPr>
          </a:p>
          <a:p>
            <a:endParaRPr lang="en-IN" sz="2800" u="none"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0724" y="3447535"/>
            <a:ext cx="7620000" cy="2554545"/>
          </a:xfrm>
          <a:prstGeom prst="rect">
            <a:avLst/>
          </a:prstGeom>
          <a:noFill/>
        </p:spPr>
        <p:txBody>
          <a:bodyPr wrap="square" rtlCol="0">
            <a:spAutoFit/>
          </a:bodyPr>
          <a:lstStyle/>
          <a:p>
            <a:r>
              <a:rPr lang="en-US" u="none" dirty="0">
                <a:latin typeface="Times New Roman" panose="02020603050405020304" pitchFamily="18" charset="0"/>
                <a:cs typeface="Times New Roman" panose="02020603050405020304" pitchFamily="18" charset="0"/>
              </a:rPr>
              <a:t>Harmonic mean between two numbers a and b is defined as</a:t>
            </a:r>
          </a:p>
          <a:p>
            <a:r>
              <a:rPr lang="en-US" b="1" u="none" dirty="0">
                <a:latin typeface="Times New Roman" panose="02020603050405020304" pitchFamily="18" charset="0"/>
                <a:cs typeface="Times New Roman" panose="02020603050405020304" pitchFamily="18" charset="0"/>
              </a:rPr>
              <a:t>H = 2/ (1/a + 1/b)</a:t>
            </a:r>
            <a:r>
              <a:rPr lang="en-US" u="none" dirty="0">
                <a:latin typeface="Times New Roman" panose="02020603050405020304" pitchFamily="18" charset="0"/>
                <a:cs typeface="Times New Roman" panose="02020603050405020304" pitchFamily="18" charset="0"/>
              </a:rPr>
              <a:t> </a:t>
            </a:r>
          </a:p>
          <a:p>
            <a:r>
              <a:rPr lang="en-US" u="none" dirty="0" smtClean="0">
                <a:latin typeface="Times New Roman" panose="02020603050405020304" pitchFamily="18" charset="0"/>
                <a:cs typeface="Times New Roman" panose="02020603050405020304" pitchFamily="18" charset="0"/>
              </a:rPr>
              <a:t>H </a:t>
            </a:r>
            <a:r>
              <a:rPr lang="en-US" u="none" dirty="0">
                <a:latin typeface="Times New Roman" panose="02020603050405020304" pitchFamily="18" charset="0"/>
                <a:cs typeface="Times New Roman" panose="02020603050405020304" pitchFamily="18" charset="0"/>
              </a:rPr>
              <a:t>= 2ab/(</a:t>
            </a:r>
            <a:r>
              <a:rPr lang="en-US" u="none" dirty="0" err="1">
                <a:latin typeface="Times New Roman" panose="02020603050405020304" pitchFamily="18" charset="0"/>
                <a:cs typeface="Times New Roman" panose="02020603050405020304" pitchFamily="18" charset="0"/>
              </a:rPr>
              <a:t>a+b</a:t>
            </a:r>
            <a:r>
              <a:rPr lang="en-US" u="none" dirty="0">
                <a:latin typeface="Times New Roman" panose="02020603050405020304" pitchFamily="18" charset="0"/>
                <a:cs typeface="Times New Roman" panose="02020603050405020304" pitchFamily="18" charset="0"/>
              </a:rPr>
              <a:t>)</a:t>
            </a:r>
          </a:p>
          <a:p>
            <a:endParaRPr lang="en-IN" dirty="0"/>
          </a:p>
        </p:txBody>
      </p:sp>
      <p:sp>
        <p:nvSpPr>
          <p:cNvPr id="4" name="TextBox 3"/>
          <p:cNvSpPr txBox="1"/>
          <p:nvPr/>
        </p:nvSpPr>
        <p:spPr>
          <a:xfrm>
            <a:off x="304800" y="141982"/>
            <a:ext cx="4114800" cy="1077218"/>
          </a:xfrm>
          <a:prstGeom prst="rect">
            <a:avLst/>
          </a:prstGeom>
          <a:noFill/>
        </p:spPr>
        <p:txBody>
          <a:bodyPr wrap="square" rtlCol="0">
            <a:spAutoFit/>
          </a:bodyPr>
          <a:lstStyle/>
          <a:p>
            <a:r>
              <a:rPr lang="en-US" b="1" u="none" dirty="0">
                <a:solidFill>
                  <a:schemeClr val="tx2">
                    <a:lumMod val="75000"/>
                  </a:schemeClr>
                </a:solidFill>
                <a:latin typeface="+mj-lt"/>
                <a:ea typeface="+mj-ea"/>
                <a:cs typeface="+mj-cs"/>
              </a:rPr>
              <a:t>F Score</a:t>
            </a:r>
          </a:p>
          <a:p>
            <a:endParaRPr lang="en-IN" dirty="0"/>
          </a:p>
        </p:txBody>
      </p:sp>
    </p:spTree>
    <p:extLst>
      <p:ext uri="{BB962C8B-B14F-4D97-AF65-F5344CB8AC3E}">
        <p14:creationId xmlns:p14="http://schemas.microsoft.com/office/powerpoint/2010/main" xmlns="" val="292828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371599" y="1021164"/>
            <a:ext cx="4219575" cy="704850"/>
          </a:xfrm>
          <a:prstGeom prst="rect">
            <a:avLst/>
          </a:prstGeom>
        </p:spPr>
      </p:pic>
      <p:sp>
        <p:nvSpPr>
          <p:cNvPr id="5" name="TextBox 4"/>
          <p:cNvSpPr txBox="1"/>
          <p:nvPr/>
        </p:nvSpPr>
        <p:spPr>
          <a:xfrm>
            <a:off x="609600" y="1726014"/>
            <a:ext cx="7543800" cy="2062103"/>
          </a:xfrm>
          <a:prstGeom prst="rect">
            <a:avLst/>
          </a:prstGeom>
          <a:noFill/>
          <a:ln>
            <a:solidFill>
              <a:srgbClr val="C00000"/>
            </a:solidFill>
          </a:ln>
        </p:spPr>
        <p:txBody>
          <a:bodyPr wrap="square" rtlCol="0">
            <a:spAutoFit/>
          </a:bodyPr>
          <a:lstStyle/>
          <a:p>
            <a:pPr marL="457200" indent="-457200" algn="just">
              <a:buFont typeface="Wingdings" panose="05000000000000000000" pitchFamily="2" charset="2"/>
              <a:buChar char="Ø"/>
            </a:pPr>
            <a:r>
              <a:rPr lang="en-IN" u="none" dirty="0" smtClean="0">
                <a:latin typeface="Times New Roman" panose="02020603050405020304" pitchFamily="18" charset="0"/>
                <a:cs typeface="Times New Roman" panose="02020603050405020304" pitchFamily="18" charset="0"/>
              </a:rPr>
              <a:t>Take   &gt; 1 if we want to give more weightage to recall.</a:t>
            </a:r>
          </a:p>
          <a:p>
            <a:pPr marL="457200" indent="-457200" algn="just">
              <a:buFont typeface="Wingdings" panose="05000000000000000000" pitchFamily="2" charset="2"/>
              <a:buChar char="Ø"/>
            </a:pPr>
            <a:r>
              <a:rPr lang="en-IN" u="none" dirty="0" smtClean="0">
                <a:latin typeface="Times New Roman" panose="02020603050405020304" pitchFamily="18" charset="0"/>
                <a:cs typeface="Times New Roman" panose="02020603050405020304" pitchFamily="18" charset="0"/>
              </a:rPr>
              <a:t>Take    &lt;1 if want to give more weightage to precision. </a:t>
            </a:r>
            <a:endParaRPr lang="en-IN" u="none"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stretch>
            <a:fillRect/>
          </a:stretch>
        </p:blipFill>
        <p:spPr>
          <a:xfrm>
            <a:off x="2258970" y="1812513"/>
            <a:ext cx="257175" cy="390525"/>
          </a:xfrm>
          <a:prstGeom prst="rect">
            <a:avLst/>
          </a:prstGeom>
        </p:spPr>
      </p:pic>
      <p:pic>
        <p:nvPicPr>
          <p:cNvPr id="7" name="Picture 6"/>
          <p:cNvPicPr>
            <a:picLocks noChangeAspect="1"/>
          </p:cNvPicPr>
          <p:nvPr/>
        </p:nvPicPr>
        <p:blipFill>
          <a:blip r:embed="rId3" cstate="print"/>
          <a:stretch>
            <a:fillRect/>
          </a:stretch>
        </p:blipFill>
        <p:spPr>
          <a:xfrm>
            <a:off x="2069089" y="2843716"/>
            <a:ext cx="233795" cy="355023"/>
          </a:xfrm>
          <a:prstGeom prst="rect">
            <a:avLst/>
          </a:prstGeom>
        </p:spPr>
      </p:pic>
      <p:pic>
        <p:nvPicPr>
          <p:cNvPr id="8" name="Picture 7"/>
          <p:cNvPicPr>
            <a:picLocks noChangeAspect="1"/>
          </p:cNvPicPr>
          <p:nvPr/>
        </p:nvPicPr>
        <p:blipFill>
          <a:blip r:embed="rId4" cstate="print"/>
          <a:stretch>
            <a:fillRect/>
          </a:stretch>
        </p:blipFill>
        <p:spPr>
          <a:xfrm>
            <a:off x="1219200" y="4876800"/>
            <a:ext cx="6096000" cy="1219200"/>
          </a:xfrm>
          <a:prstGeom prst="rect">
            <a:avLst/>
          </a:prstGeom>
        </p:spPr>
      </p:pic>
      <p:sp>
        <p:nvSpPr>
          <p:cNvPr id="9" name="TextBox 8"/>
          <p:cNvSpPr txBox="1"/>
          <p:nvPr/>
        </p:nvSpPr>
        <p:spPr>
          <a:xfrm>
            <a:off x="1371600" y="3810000"/>
            <a:ext cx="4953000" cy="584775"/>
          </a:xfrm>
          <a:prstGeom prst="rect">
            <a:avLst/>
          </a:prstGeom>
          <a:noFill/>
        </p:spPr>
        <p:txBody>
          <a:bodyPr wrap="square" rtlCol="0">
            <a:spAutoFit/>
          </a:bodyPr>
          <a:lstStyle/>
          <a:p>
            <a:r>
              <a:rPr lang="en-IN" u="none" dirty="0" smtClean="0">
                <a:latin typeface="Times New Roman" panose="02020603050405020304" pitchFamily="18" charset="0"/>
                <a:cs typeface="Times New Roman" panose="02020603050405020304" pitchFamily="18" charset="0"/>
              </a:rPr>
              <a:t>If 	=1 then </a:t>
            </a:r>
            <a:endParaRPr lang="en-IN" u="none"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stretch>
            <a:fillRect/>
          </a:stretch>
        </p:blipFill>
        <p:spPr>
          <a:xfrm>
            <a:off x="1928812" y="3983325"/>
            <a:ext cx="257175" cy="390525"/>
          </a:xfrm>
          <a:prstGeom prst="rect">
            <a:avLst/>
          </a:prstGeom>
        </p:spPr>
      </p:pic>
      <p:sp>
        <p:nvSpPr>
          <p:cNvPr id="11" name="TextBox 10"/>
          <p:cNvSpPr txBox="1"/>
          <p:nvPr/>
        </p:nvSpPr>
        <p:spPr>
          <a:xfrm>
            <a:off x="533400" y="294382"/>
            <a:ext cx="8989541" cy="1077218"/>
          </a:xfrm>
          <a:prstGeom prst="rect">
            <a:avLst/>
          </a:prstGeom>
          <a:noFill/>
        </p:spPr>
        <p:txBody>
          <a:bodyPr wrap="square" rtlCol="0">
            <a:spAutoFit/>
          </a:bodyPr>
          <a:lstStyle/>
          <a:p>
            <a:r>
              <a:rPr lang="en-US" b="1" u="none" dirty="0">
                <a:solidFill>
                  <a:srgbClr val="C00000"/>
                </a:solidFill>
                <a:latin typeface="Times New Roman" panose="02020603050405020304" pitchFamily="18" charset="0"/>
                <a:cs typeface="Times New Roman" panose="02020603050405020304" pitchFamily="18" charset="0"/>
              </a:rPr>
              <a:t>F Score</a:t>
            </a:r>
          </a:p>
          <a:p>
            <a:endParaRPr lang="en-IN" b="1" dirty="0"/>
          </a:p>
        </p:txBody>
      </p:sp>
    </p:spTree>
    <p:extLst>
      <p:ext uri="{BB962C8B-B14F-4D97-AF65-F5344CB8AC3E}">
        <p14:creationId xmlns:p14="http://schemas.microsoft.com/office/powerpoint/2010/main" xmlns="" val="1975438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04800"/>
            <a:ext cx="7391400" cy="584775"/>
          </a:xfrm>
          <a:prstGeom prst="rect">
            <a:avLst/>
          </a:prstGeom>
          <a:noFill/>
        </p:spPr>
        <p:txBody>
          <a:bodyPr wrap="square" rtlCol="0">
            <a:spAutoFit/>
          </a:bodyPr>
          <a:lstStyle/>
          <a:p>
            <a:r>
              <a:rPr lang="en-US" b="1" u="none" dirty="0" smtClean="0">
                <a:solidFill>
                  <a:schemeClr val="tx2">
                    <a:lumMod val="75000"/>
                  </a:schemeClr>
                </a:solidFill>
                <a:latin typeface="+mj-lt"/>
                <a:ea typeface="+mj-ea"/>
                <a:cs typeface="+mj-cs"/>
              </a:rPr>
              <a:t>Macro &amp; Weighted F1 Score</a:t>
            </a:r>
            <a:endParaRPr lang="en-IN" b="1" u="none" dirty="0">
              <a:solidFill>
                <a:schemeClr val="tx2">
                  <a:lumMod val="75000"/>
                </a:schemeClr>
              </a:solidFill>
              <a:latin typeface="+mj-lt"/>
              <a:ea typeface="+mj-ea"/>
              <a:cs typeface="+mj-cs"/>
            </a:endParaRPr>
          </a:p>
        </p:txBody>
      </p:sp>
      <p:sp>
        <p:nvSpPr>
          <p:cNvPr id="5" name="TextBox 4"/>
          <p:cNvSpPr txBox="1"/>
          <p:nvPr/>
        </p:nvSpPr>
        <p:spPr>
          <a:xfrm>
            <a:off x="828675" y="5029200"/>
            <a:ext cx="8162925" cy="830997"/>
          </a:xfrm>
          <a:prstGeom prst="rect">
            <a:avLst/>
          </a:prstGeom>
          <a:noFill/>
        </p:spPr>
        <p:txBody>
          <a:bodyPr wrap="square" rtlCol="0">
            <a:spAutoFit/>
          </a:bodyPr>
          <a:lstStyle/>
          <a:p>
            <a:pPr algn="just"/>
            <a:r>
              <a:rPr lang="en-IN" sz="2400" u="none" dirty="0" smtClean="0">
                <a:latin typeface="Times New Roman" panose="02020603050405020304" pitchFamily="18" charset="0"/>
                <a:cs typeface="Times New Roman" panose="02020603050405020304" pitchFamily="18" charset="0"/>
              </a:rPr>
              <a:t>Here n</a:t>
            </a:r>
            <a:r>
              <a:rPr lang="en-IN" sz="2400" u="none" baseline="-25000" dirty="0" smtClean="0">
                <a:latin typeface="Times New Roman" panose="02020603050405020304" pitchFamily="18" charset="0"/>
                <a:cs typeface="Times New Roman" panose="02020603050405020304" pitchFamily="18" charset="0"/>
              </a:rPr>
              <a:t>1</a:t>
            </a:r>
            <a:r>
              <a:rPr lang="en-IN" sz="2400" u="none" dirty="0" smtClean="0">
                <a:latin typeface="Times New Roman" panose="02020603050405020304" pitchFamily="18" charset="0"/>
                <a:cs typeface="Times New Roman" panose="02020603050405020304" pitchFamily="18" charset="0"/>
              </a:rPr>
              <a:t> is number of positive class and n</a:t>
            </a:r>
            <a:r>
              <a:rPr lang="en-IN" sz="2400" u="none" baseline="-25000" dirty="0" smtClean="0">
                <a:latin typeface="Times New Roman" panose="02020603050405020304" pitchFamily="18" charset="0"/>
                <a:cs typeface="Times New Roman" panose="02020603050405020304" pitchFamily="18" charset="0"/>
              </a:rPr>
              <a:t>2</a:t>
            </a:r>
            <a:r>
              <a:rPr lang="en-IN" sz="2400" u="none" dirty="0" smtClean="0">
                <a:latin typeface="Times New Roman" panose="02020603050405020304" pitchFamily="18" charset="0"/>
                <a:cs typeface="Times New Roman" panose="02020603050405020304" pitchFamily="18" charset="0"/>
              </a:rPr>
              <a:t> is number of support examples for negative class. </a:t>
            </a:r>
            <a:endParaRPr lang="en-IN" sz="2400" u="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76200" y="1209347"/>
            <a:ext cx="9029700" cy="3514725"/>
          </a:xfrm>
          <a:prstGeom prst="rect">
            <a:avLst/>
          </a:prstGeom>
          <a:ln>
            <a:solidFill>
              <a:srgbClr val="C00000"/>
            </a:solidFill>
          </a:ln>
        </p:spPr>
      </p:pic>
    </p:spTree>
    <p:extLst>
      <p:ext uri="{BB962C8B-B14F-4D97-AF65-F5344CB8AC3E}">
        <p14:creationId xmlns:p14="http://schemas.microsoft.com/office/powerpoint/2010/main" xmlns="" val="1396862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685800" y="1828800"/>
            <a:ext cx="8001000" cy="3886200"/>
          </a:xfrm>
          <a:prstGeom prst="rect">
            <a:avLst/>
          </a:prstGeom>
        </p:spPr>
      </p:pic>
      <p:sp>
        <p:nvSpPr>
          <p:cNvPr id="3" name="Title 1"/>
          <p:cNvSpPr>
            <a:spLocks noGrp="1"/>
          </p:cNvSpPr>
          <p:nvPr>
            <p:ph type="title"/>
          </p:nvPr>
        </p:nvSpPr>
        <p:spPr>
          <a:xfrm>
            <a:off x="304800" y="76200"/>
            <a:ext cx="7793037" cy="1143000"/>
          </a:xfrm>
        </p:spPr>
        <p:txBody>
          <a:bodyPr/>
          <a:lstStyle/>
          <a:p>
            <a:pPr eaLnBrk="1" hangingPunct="1">
              <a:defRPr/>
            </a:pPr>
            <a:r>
              <a:rPr lang="en-IN" b="1" dirty="0" smtClean="0">
                <a:solidFill>
                  <a:schemeClr val="tx2">
                    <a:lumMod val="75000"/>
                  </a:schemeClr>
                </a:solidFill>
              </a:rPr>
              <a:t>Misclassification Rate</a:t>
            </a:r>
          </a:p>
        </p:txBody>
      </p:sp>
    </p:spTree>
    <p:extLst>
      <p:ext uri="{BB962C8B-B14F-4D97-AF65-F5344CB8AC3E}">
        <p14:creationId xmlns:p14="http://schemas.microsoft.com/office/powerpoint/2010/main" xmlns="" val="3169602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849" y="152400"/>
            <a:ext cx="7793037" cy="1143000"/>
          </a:xfrm>
        </p:spPr>
        <p:txBody>
          <a:bodyPr/>
          <a:lstStyle/>
          <a:p>
            <a:r>
              <a:rPr lang="en-US" b="1" dirty="0" smtClean="0">
                <a:solidFill>
                  <a:schemeClr val="tx2">
                    <a:lumMod val="75000"/>
                  </a:schemeClr>
                </a:solidFill>
              </a:rPr>
              <a:t>Practice Question</a:t>
            </a:r>
            <a:endParaRPr lang="en-IN" b="1" dirty="0">
              <a:solidFill>
                <a:schemeClr val="tx2">
                  <a:lumMod val="75000"/>
                </a:schemeClr>
              </a:solidFill>
            </a:endParaRPr>
          </a:p>
        </p:txBody>
      </p:sp>
      <p:sp>
        <p:nvSpPr>
          <p:cNvPr id="3" name="Slide Number Placeholder 2"/>
          <p:cNvSpPr>
            <a:spLocks noGrp="1"/>
          </p:cNvSpPr>
          <p:nvPr>
            <p:ph type="sldNum" sz="quarter" idx="10"/>
          </p:nvPr>
        </p:nvSpPr>
        <p:spPr/>
        <p:txBody>
          <a:bodyPr/>
          <a:lstStyle/>
          <a:p>
            <a:pPr>
              <a:defRPr/>
            </a:pPr>
            <a:fld id="{C4AB4310-D87B-4770-B0DF-D28E6EC3F73D}" type="slidenum">
              <a:rPr lang="en-US" smtClean="0"/>
              <a:pPr>
                <a:defRPr/>
              </a:pPr>
              <a:t>37</a:t>
            </a:fld>
            <a:endParaRPr lang="en-US"/>
          </a:p>
        </p:txBody>
      </p:sp>
      <p:sp>
        <p:nvSpPr>
          <p:cNvPr id="4" name="Rectangle 3"/>
          <p:cNvSpPr/>
          <p:nvPr/>
        </p:nvSpPr>
        <p:spPr>
          <a:xfrm>
            <a:off x="152400" y="1524000"/>
            <a:ext cx="4572000" cy="3970318"/>
          </a:xfrm>
          <a:prstGeom prst="rect">
            <a:avLst/>
          </a:prstGeom>
          <a:ln>
            <a:solidFill>
              <a:srgbClr val="C00000"/>
            </a:solidFill>
          </a:ln>
        </p:spPr>
        <p:txBody>
          <a:bodyPr>
            <a:spAutoFit/>
          </a:bodyPr>
          <a:lstStyle/>
          <a:p>
            <a:r>
              <a:rPr lang="en-US" sz="2800" u="none" dirty="0" smtClean="0">
                <a:latin typeface="Times New Roman" pitchFamily="18" charset="0"/>
                <a:cs typeface="Times New Roman" pitchFamily="18" charset="0"/>
              </a:rPr>
              <a:t>For </a:t>
            </a:r>
            <a:r>
              <a:rPr lang="en-US" sz="2800" u="none" dirty="0">
                <a:latin typeface="Times New Roman" pitchFamily="18" charset="0"/>
                <a:cs typeface="Times New Roman" pitchFamily="18" charset="0"/>
              </a:rPr>
              <a:t>the confusion matrix, compute </a:t>
            </a:r>
            <a:endParaRPr lang="en-US" sz="2800" u="none" dirty="0" smtClean="0">
              <a:latin typeface="Times New Roman" pitchFamily="18" charset="0"/>
              <a:cs typeface="Times New Roman" pitchFamily="18" charset="0"/>
            </a:endParaRPr>
          </a:p>
          <a:p>
            <a:pPr marL="514350" indent="-514350">
              <a:buAutoNum type="arabicPeriod"/>
            </a:pPr>
            <a:r>
              <a:rPr lang="en-US" sz="2800" u="none" dirty="0" smtClean="0">
                <a:latin typeface="Times New Roman" pitchFamily="18" charset="0"/>
                <a:cs typeface="Times New Roman" pitchFamily="18" charset="0"/>
              </a:rPr>
              <a:t>Accuracy </a:t>
            </a:r>
          </a:p>
          <a:p>
            <a:pPr marL="514350" indent="-514350">
              <a:buAutoNum type="arabicPeriod"/>
            </a:pPr>
            <a:r>
              <a:rPr lang="en-US" sz="2800" u="none" dirty="0" smtClean="0">
                <a:latin typeface="Times New Roman" pitchFamily="18" charset="0"/>
                <a:cs typeface="Times New Roman" pitchFamily="18" charset="0"/>
              </a:rPr>
              <a:t>Precision </a:t>
            </a:r>
            <a:r>
              <a:rPr lang="en-US" sz="2800" u="none" dirty="0">
                <a:latin typeface="Times New Roman" pitchFamily="18" charset="0"/>
                <a:cs typeface="Times New Roman" pitchFamily="18" charset="0"/>
              </a:rPr>
              <a:t>for each class, Macro Precision and Weighted Precision </a:t>
            </a:r>
            <a:endParaRPr lang="en-US" sz="2800" u="none" dirty="0" smtClean="0">
              <a:latin typeface="Times New Roman" pitchFamily="18" charset="0"/>
              <a:cs typeface="Times New Roman" pitchFamily="18" charset="0"/>
            </a:endParaRPr>
          </a:p>
          <a:p>
            <a:pPr marL="514350" indent="-514350">
              <a:buAutoNum type="arabicPeriod"/>
            </a:pPr>
            <a:r>
              <a:rPr lang="en-US" sz="2800" u="none" dirty="0" smtClean="0">
                <a:latin typeface="Times New Roman" pitchFamily="18" charset="0"/>
                <a:cs typeface="Times New Roman" pitchFamily="18" charset="0"/>
              </a:rPr>
              <a:t>Recall </a:t>
            </a:r>
            <a:r>
              <a:rPr lang="en-US" sz="2800" u="none" dirty="0">
                <a:latin typeface="Times New Roman" pitchFamily="18" charset="0"/>
                <a:cs typeface="Times New Roman" pitchFamily="18" charset="0"/>
              </a:rPr>
              <a:t>for each class, Macro Recall and Weighted </a:t>
            </a:r>
            <a:r>
              <a:rPr lang="en-US" sz="2800" u="none" dirty="0" err="1">
                <a:latin typeface="Times New Roman" pitchFamily="18" charset="0"/>
                <a:cs typeface="Times New Roman" pitchFamily="18" charset="0"/>
              </a:rPr>
              <a:t>Recal</a:t>
            </a:r>
            <a:endParaRPr lang="en-IN" sz="2800" u="none"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87940" y="1752600"/>
            <a:ext cx="4956060" cy="3286540"/>
          </a:xfrm>
          <a:prstGeom prst="rect">
            <a:avLst/>
          </a:prstGeom>
        </p:spPr>
      </p:pic>
    </p:spTree>
    <p:extLst>
      <p:ext uri="{BB962C8B-B14F-4D97-AF65-F5344CB8AC3E}">
        <p14:creationId xmlns:p14="http://schemas.microsoft.com/office/powerpoint/2010/main" xmlns="" val="3208927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8" y="0"/>
            <a:ext cx="7793037" cy="1143000"/>
          </a:xfrm>
        </p:spPr>
        <p:txBody>
          <a:bodyPr/>
          <a:lstStyle/>
          <a:p>
            <a:r>
              <a:rPr lang="en-US" b="1" dirty="0" smtClean="0">
                <a:solidFill>
                  <a:schemeClr val="tx2">
                    <a:lumMod val="75000"/>
                  </a:schemeClr>
                </a:solidFill>
              </a:rPr>
              <a:t>Solution</a:t>
            </a:r>
            <a:endParaRPr lang="en-IN" b="1" dirty="0">
              <a:solidFill>
                <a:schemeClr val="tx2">
                  <a:lumMod val="75000"/>
                </a:schemeClr>
              </a:solidFill>
            </a:endParaRPr>
          </a:p>
        </p:txBody>
      </p:sp>
      <p:sp>
        <p:nvSpPr>
          <p:cNvPr id="3" name="Slide Number Placeholder 2"/>
          <p:cNvSpPr>
            <a:spLocks noGrp="1"/>
          </p:cNvSpPr>
          <p:nvPr>
            <p:ph type="sldNum" sz="quarter" idx="10"/>
          </p:nvPr>
        </p:nvSpPr>
        <p:spPr/>
        <p:txBody>
          <a:bodyPr/>
          <a:lstStyle/>
          <a:p>
            <a:pPr>
              <a:defRPr/>
            </a:pPr>
            <a:fld id="{C4AB4310-D87B-4770-B0DF-D28E6EC3F73D}" type="slidenum">
              <a:rPr lang="en-US" smtClean="0"/>
              <a:pPr>
                <a:defRPr/>
              </a:pPr>
              <a:t>38</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295400"/>
            <a:ext cx="8735644" cy="4424587"/>
          </a:xfrm>
          <a:prstGeom prst="rect">
            <a:avLst/>
          </a:prstGeom>
          <a:ln>
            <a:solidFill>
              <a:srgbClr val="C00000"/>
            </a:solidFill>
          </a:ln>
        </p:spPr>
      </p:pic>
    </p:spTree>
    <p:extLst>
      <p:ext uri="{BB962C8B-B14F-4D97-AF65-F5344CB8AC3E}">
        <p14:creationId xmlns:p14="http://schemas.microsoft.com/office/powerpoint/2010/main" xmlns="" val="3706069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8" y="0"/>
            <a:ext cx="7793037" cy="1143000"/>
          </a:xfrm>
        </p:spPr>
        <p:txBody>
          <a:bodyPr/>
          <a:lstStyle/>
          <a:p>
            <a:r>
              <a:rPr lang="en-US" b="1" dirty="0" smtClean="0">
                <a:solidFill>
                  <a:schemeClr val="tx2">
                    <a:lumMod val="75000"/>
                  </a:schemeClr>
                </a:solidFill>
              </a:rPr>
              <a:t>Solution</a:t>
            </a:r>
            <a:endParaRPr lang="en-IN" b="1" dirty="0">
              <a:solidFill>
                <a:schemeClr val="tx2">
                  <a:lumMod val="75000"/>
                </a:schemeClr>
              </a:solidFill>
            </a:endParaRPr>
          </a:p>
        </p:txBody>
      </p:sp>
      <p:sp>
        <p:nvSpPr>
          <p:cNvPr id="3" name="Slide Number Placeholder 2"/>
          <p:cNvSpPr>
            <a:spLocks noGrp="1"/>
          </p:cNvSpPr>
          <p:nvPr>
            <p:ph type="sldNum" sz="quarter" idx="10"/>
          </p:nvPr>
        </p:nvSpPr>
        <p:spPr/>
        <p:txBody>
          <a:bodyPr/>
          <a:lstStyle/>
          <a:p>
            <a:pPr>
              <a:defRPr/>
            </a:pPr>
            <a:fld id="{C4AB4310-D87B-4770-B0DF-D28E6EC3F73D}" type="slidenum">
              <a:rPr lang="en-US" smtClean="0"/>
              <a:pPr>
                <a:defRPr/>
              </a:pPr>
              <a:t>39</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524000"/>
            <a:ext cx="8881524" cy="4343399"/>
          </a:xfrm>
          <a:prstGeom prst="rect">
            <a:avLst/>
          </a:prstGeom>
        </p:spPr>
      </p:pic>
    </p:spTree>
    <p:extLst>
      <p:ext uri="{BB962C8B-B14F-4D97-AF65-F5344CB8AC3E}">
        <p14:creationId xmlns:p14="http://schemas.microsoft.com/office/powerpoint/2010/main" xmlns="" val="277112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7640637" cy="1143000"/>
          </a:xfrm>
        </p:spPr>
        <p:txBody>
          <a:bodyPr/>
          <a:lstStyle/>
          <a:p>
            <a:pPr eaLnBrk="1" hangingPunct="1">
              <a:defRPr/>
            </a:pPr>
            <a:r>
              <a:rPr lang="en-IN" sz="4000" b="1" dirty="0" smtClean="0">
                <a:solidFill>
                  <a:srgbClr val="C00000"/>
                </a:solidFill>
              </a:rPr>
              <a:t>1. Correlation</a:t>
            </a:r>
          </a:p>
        </p:txBody>
      </p:sp>
      <p:sp>
        <p:nvSpPr>
          <p:cNvPr id="3" name="TextBox 2"/>
          <p:cNvSpPr txBox="1"/>
          <p:nvPr/>
        </p:nvSpPr>
        <p:spPr>
          <a:xfrm>
            <a:off x="552451" y="1295400"/>
            <a:ext cx="8134350" cy="1200329"/>
          </a:xfrm>
          <a:prstGeom prst="rect">
            <a:avLst/>
          </a:prstGeom>
          <a:noFill/>
        </p:spPr>
        <p:txBody>
          <a:bodyPr wrap="square" rtlCol="0">
            <a:spAutoFit/>
          </a:bodyPr>
          <a:lstStyle/>
          <a:p>
            <a:pPr algn="just"/>
            <a:r>
              <a:rPr lang="en-IN" sz="2400" u="none" dirty="0" smtClean="0">
                <a:latin typeface="Times New Roman" pitchFamily="18" charset="0"/>
                <a:cs typeface="Times New Roman" pitchFamily="18" charset="0"/>
              </a:rPr>
              <a:t>Correlation is </a:t>
            </a:r>
            <a:r>
              <a:rPr lang="en-IN" sz="2400" u="none" dirty="0">
                <a:latin typeface="Times New Roman" pitchFamily="18" charset="0"/>
                <a:cs typeface="Times New Roman" pitchFamily="18" charset="0"/>
              </a:rPr>
              <a:t>a statistical measure that indicates the extent to which two or more variables fluctuate together.</a:t>
            </a:r>
            <a:r>
              <a:rPr lang="en-IN" sz="2400" u="none" dirty="0" smtClean="0">
                <a:latin typeface="Times New Roman" pitchFamily="18" charset="0"/>
                <a:cs typeface="Times New Roman" pitchFamily="18" charset="0"/>
              </a:rPr>
              <a:t> </a:t>
            </a:r>
          </a:p>
          <a:p>
            <a:pPr algn="just"/>
            <a:r>
              <a:rPr lang="en-IN" sz="2400" u="none" dirty="0" smtClean="0">
                <a:latin typeface="Times New Roman" pitchFamily="18" charset="0"/>
                <a:cs typeface="Times New Roman" pitchFamily="18" charset="0"/>
              </a:rPr>
              <a:t>Correlation varies between -1 to 1</a:t>
            </a:r>
            <a:r>
              <a:rPr lang="en-IN" sz="2400" u="none" dirty="0" smtClean="0">
                <a:latin typeface="Times New Roman" pitchFamily="18" charset="0"/>
                <a:cs typeface="Times New Roman" pitchFamily="18" charset="0"/>
              </a:rPr>
              <a:t>.</a:t>
            </a:r>
            <a:endParaRPr lang="en-IN" sz="2400" u="none" dirty="0">
              <a:latin typeface="Times New Roman" pitchFamily="18" charset="0"/>
              <a:cs typeface="Times New Roman" pitchFamily="18" charset="0"/>
            </a:endParaRPr>
          </a:p>
        </p:txBody>
      </p:sp>
      <p:pic>
        <p:nvPicPr>
          <p:cNvPr id="2" name="Picture 1"/>
          <p:cNvPicPr>
            <a:picLocks noChangeAspect="1"/>
          </p:cNvPicPr>
          <p:nvPr/>
        </p:nvPicPr>
        <p:blipFill>
          <a:blip r:embed="rId2" cstate="print"/>
          <a:stretch>
            <a:fillRect/>
          </a:stretch>
        </p:blipFill>
        <p:spPr>
          <a:xfrm>
            <a:off x="457200" y="3733800"/>
            <a:ext cx="3901778" cy="2700762"/>
          </a:xfrm>
          <a:prstGeom prst="rect">
            <a:avLst/>
          </a:prstGeom>
        </p:spPr>
      </p:pic>
      <p:pic>
        <p:nvPicPr>
          <p:cNvPr id="4" name="Picture 3"/>
          <p:cNvPicPr>
            <a:picLocks noChangeAspect="1"/>
          </p:cNvPicPr>
          <p:nvPr/>
        </p:nvPicPr>
        <p:blipFill>
          <a:blip r:embed="rId3" cstate="print"/>
          <a:stretch>
            <a:fillRect/>
          </a:stretch>
        </p:blipFill>
        <p:spPr>
          <a:xfrm>
            <a:off x="4358978" y="3785776"/>
            <a:ext cx="4407790" cy="2712955"/>
          </a:xfrm>
          <a:prstGeom prst="rect">
            <a:avLst/>
          </a:prstGeom>
        </p:spPr>
      </p:pic>
    </p:spTree>
    <p:extLst>
      <p:ext uri="{BB962C8B-B14F-4D97-AF65-F5344CB8AC3E}">
        <p14:creationId xmlns:p14="http://schemas.microsoft.com/office/powerpoint/2010/main" xmlns="" val="3152632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447800"/>
            <a:ext cx="6248400" cy="5386090"/>
          </a:xfrm>
          <a:prstGeom prst="rect">
            <a:avLst/>
          </a:prstGeom>
          <a:noFill/>
          <a:ln>
            <a:solidFill>
              <a:srgbClr val="C00000"/>
            </a:solidFill>
          </a:ln>
        </p:spPr>
        <p:txBody>
          <a:bodyPr wrap="square" rtlCol="0">
            <a:spAutoFit/>
          </a:bodyPr>
          <a:lstStyle/>
          <a:p>
            <a:r>
              <a:rPr lang="en-IN" sz="2400" b="1" u="none" dirty="0" smtClean="0">
                <a:latin typeface="Times New Roman" panose="02020603050405020304" pitchFamily="18" charset="0"/>
                <a:cs typeface="Times New Roman" panose="02020603050405020304" pitchFamily="18" charset="0"/>
              </a:rPr>
              <a:t>Threshold Selection</a:t>
            </a:r>
            <a:r>
              <a:rPr lang="en-IN" u="none" dirty="0" smtClean="0">
                <a:solidFill>
                  <a:srgbClr val="C00000"/>
                </a:solidFill>
                <a:latin typeface="Times New Roman" panose="02020603050405020304" pitchFamily="18" charset="0"/>
                <a:cs typeface="Times New Roman" panose="02020603050405020304" pitchFamily="18" charset="0"/>
              </a:rPr>
              <a:t>:</a:t>
            </a:r>
            <a:endParaRPr lang="en-US" u="none" dirty="0" smtClean="0">
              <a:solidFill>
                <a:srgbClr val="C00000"/>
              </a:solidFill>
              <a:latin typeface="Times New Roman" panose="02020603050405020304" pitchFamily="18" charset="0"/>
              <a:cs typeface="Times New Roman" panose="02020603050405020304" pitchFamily="18" charset="0"/>
            </a:endParaRPr>
          </a:p>
          <a:p>
            <a:pPr marL="287338" indent="-287338" algn="just">
              <a:buFont typeface="Arial" pitchFamily="34" charset="0"/>
              <a:buChar char="•"/>
            </a:pPr>
            <a:r>
              <a:rPr lang="en-US" sz="2400" u="none" dirty="0">
                <a:latin typeface="Times New Roman" pitchFamily="18" charset="0"/>
                <a:cs typeface="Times New Roman" pitchFamily="18" charset="0"/>
              </a:rPr>
              <a:t>Setting different thresholds for classifying positive class for data points will inadvertently change the Sensitivity and Specificity of the model. </a:t>
            </a:r>
            <a:endParaRPr lang="en-US" sz="2400" u="none" dirty="0" smtClean="0">
              <a:latin typeface="Times New Roman" pitchFamily="18" charset="0"/>
              <a:cs typeface="Times New Roman" pitchFamily="18" charset="0"/>
            </a:endParaRPr>
          </a:p>
          <a:p>
            <a:pPr marL="287338" indent="-287338" algn="just">
              <a:buFont typeface="Arial" pitchFamily="34" charset="0"/>
              <a:buChar char="•"/>
            </a:pPr>
            <a:r>
              <a:rPr lang="en-US" sz="2400" b="1" u="none" dirty="0" smtClean="0">
                <a:latin typeface="Times New Roman" pitchFamily="18" charset="0"/>
                <a:cs typeface="Times New Roman" pitchFamily="18" charset="0"/>
              </a:rPr>
              <a:t>One </a:t>
            </a:r>
            <a:r>
              <a:rPr lang="en-US" sz="2400" b="1" u="none" dirty="0">
                <a:latin typeface="Times New Roman" pitchFamily="18" charset="0"/>
                <a:cs typeface="Times New Roman" pitchFamily="18" charset="0"/>
              </a:rPr>
              <a:t>of these thresholds </a:t>
            </a:r>
            <a:r>
              <a:rPr lang="en-US" sz="2400" u="none" dirty="0">
                <a:latin typeface="Times New Roman" pitchFamily="18" charset="0"/>
                <a:cs typeface="Times New Roman" pitchFamily="18" charset="0"/>
              </a:rPr>
              <a:t>will probably give a better result than the others, depending on whether we are aiming to lower the number of False Negatives or False Positives</a:t>
            </a:r>
            <a:r>
              <a:rPr lang="en-US" sz="2400" u="none" dirty="0" smtClean="0">
                <a:latin typeface="Times New Roman" pitchFamily="18" charset="0"/>
                <a:cs typeface="Times New Roman" pitchFamily="18" charset="0"/>
              </a:rPr>
              <a:t>.</a:t>
            </a:r>
          </a:p>
          <a:p>
            <a:pPr marL="287338" indent="-287338" algn="just">
              <a:buFont typeface="Arial" pitchFamily="34" charset="0"/>
              <a:buChar char="•"/>
            </a:pPr>
            <a:r>
              <a:rPr lang="en-US" sz="2400" u="none" dirty="0" smtClean="0">
                <a:latin typeface="Times New Roman" pitchFamily="18" charset="0"/>
                <a:cs typeface="Times New Roman" pitchFamily="18" charset="0"/>
              </a:rPr>
              <a:t>The ROC curve is created by </a:t>
            </a:r>
            <a:r>
              <a:rPr lang="en-US" sz="2400" b="1" u="none" dirty="0" smtClean="0">
                <a:latin typeface="Times New Roman" panose="02020603050405020304" pitchFamily="18" charset="0"/>
                <a:cs typeface="Times New Roman" panose="02020603050405020304" pitchFamily="18" charset="0"/>
              </a:rPr>
              <a:t>plotting the true positive rate (TPR) against the false positive rate (FPR)</a:t>
            </a:r>
            <a:r>
              <a:rPr lang="en-US" sz="2400" u="none" dirty="0" smtClean="0">
                <a:latin typeface="Times New Roman" panose="02020603050405020304" pitchFamily="18" charset="0"/>
                <a:cs typeface="Times New Roman" panose="02020603050405020304" pitchFamily="18" charset="0"/>
              </a:rPr>
              <a:t> at various threshold settings. </a:t>
            </a:r>
          </a:p>
          <a:p>
            <a:pPr marL="287338" indent="-287338" algn="just">
              <a:buFont typeface="Arial" pitchFamily="34" charset="0"/>
              <a:buChar char="•"/>
            </a:pPr>
            <a:r>
              <a:rPr lang="en-US" sz="2400" u="none" dirty="0" smtClean="0">
                <a:latin typeface="Times New Roman" panose="02020603050405020304" pitchFamily="18" charset="0"/>
                <a:cs typeface="Times New Roman" panose="02020603050405020304" pitchFamily="18" charset="0"/>
              </a:rPr>
              <a:t>The true-positive rate is also known as sensitivity, recall or probability of detection.</a:t>
            </a:r>
            <a:endParaRPr lang="en-IN" sz="2400" u="none"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228600"/>
            <a:ext cx="7924800" cy="1200329"/>
          </a:xfrm>
          <a:prstGeom prst="rect">
            <a:avLst/>
          </a:prstGeom>
          <a:noFill/>
        </p:spPr>
        <p:txBody>
          <a:bodyPr wrap="square" rtlCol="0">
            <a:spAutoFit/>
          </a:bodyPr>
          <a:lstStyle/>
          <a:p>
            <a:r>
              <a:rPr lang="en-IN" sz="3600" b="1" u="none" dirty="0">
                <a:solidFill>
                  <a:schemeClr val="tx2">
                    <a:lumMod val="75000"/>
                  </a:schemeClr>
                </a:solidFill>
                <a:latin typeface="+mj-lt"/>
                <a:ea typeface="+mj-ea"/>
                <a:cs typeface="+mj-cs"/>
              </a:rPr>
              <a:t>Receiver Operating Characteristic (ROC</a:t>
            </a:r>
            <a:r>
              <a:rPr lang="en-IN" sz="3600" b="1" u="none" dirty="0" smtClean="0">
                <a:solidFill>
                  <a:schemeClr val="tx2">
                    <a:lumMod val="75000"/>
                  </a:schemeClr>
                </a:solidFill>
                <a:latin typeface="+mj-lt"/>
                <a:ea typeface="+mj-ea"/>
                <a:cs typeface="+mj-cs"/>
              </a:rPr>
              <a:t>)</a:t>
            </a:r>
            <a:endParaRPr lang="en-US" sz="3600" b="1" u="none" dirty="0">
              <a:solidFill>
                <a:schemeClr val="tx2">
                  <a:lumMod val="75000"/>
                </a:schemeClr>
              </a:solidFill>
              <a:latin typeface="+mj-lt"/>
              <a:ea typeface="+mj-ea"/>
              <a:cs typeface="+mj-cs"/>
            </a:endParaRPr>
          </a:p>
        </p:txBody>
      </p:sp>
      <p:pic>
        <p:nvPicPr>
          <p:cNvPr id="12290" name="Picture 2" descr="https://upload.wikimedia.org/wikipedia/commons/thumb/6/6b/Roccurves.png/220px-Roccurves.png"/>
          <p:cNvPicPr>
            <a:picLocks noChangeAspect="1" noChangeArrowheads="1"/>
          </p:cNvPicPr>
          <p:nvPr/>
        </p:nvPicPr>
        <p:blipFill>
          <a:blip r:embed="rId2" cstate="print"/>
          <a:srcRect/>
          <a:stretch>
            <a:fillRect/>
          </a:stretch>
        </p:blipFill>
        <p:spPr bwMode="auto">
          <a:xfrm>
            <a:off x="6426200" y="1752600"/>
            <a:ext cx="2590800" cy="4038600"/>
          </a:xfrm>
          <a:prstGeom prst="rect">
            <a:avLst/>
          </a:prstGeom>
          <a:noFill/>
        </p:spPr>
      </p:pic>
    </p:spTree>
    <p:extLst>
      <p:ext uri="{BB962C8B-B14F-4D97-AF65-F5344CB8AC3E}">
        <p14:creationId xmlns:p14="http://schemas.microsoft.com/office/powerpoint/2010/main" xmlns="" val="3421980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609600" y="1176338"/>
            <a:ext cx="7086600" cy="4614862"/>
          </a:xfrm>
          <a:prstGeom prst="rect">
            <a:avLst/>
          </a:prstGeom>
        </p:spPr>
      </p:pic>
      <p:sp>
        <p:nvSpPr>
          <p:cNvPr id="4" name="TextBox 3"/>
          <p:cNvSpPr txBox="1"/>
          <p:nvPr/>
        </p:nvSpPr>
        <p:spPr>
          <a:xfrm>
            <a:off x="609600" y="228600"/>
            <a:ext cx="7772400" cy="646331"/>
          </a:xfrm>
          <a:prstGeom prst="rect">
            <a:avLst/>
          </a:prstGeom>
          <a:noFill/>
        </p:spPr>
        <p:txBody>
          <a:bodyPr wrap="square" rtlCol="0">
            <a:spAutoFit/>
          </a:bodyPr>
          <a:lstStyle/>
          <a:p>
            <a:r>
              <a:rPr lang="en-IN" sz="3600" b="1" u="none" dirty="0" smtClean="0">
                <a:solidFill>
                  <a:schemeClr val="tx2">
                    <a:lumMod val="75000"/>
                  </a:schemeClr>
                </a:solidFill>
                <a:latin typeface="+mj-lt"/>
                <a:ea typeface="+mj-ea"/>
                <a:cs typeface="+mj-cs"/>
              </a:rPr>
              <a:t>ROC - Illustration</a:t>
            </a:r>
            <a:endParaRPr lang="en-US" sz="3600" b="1" u="none" dirty="0">
              <a:solidFill>
                <a:schemeClr val="tx2">
                  <a:lumMod val="75000"/>
                </a:schemeClr>
              </a:solidFill>
              <a:latin typeface="+mj-lt"/>
              <a:ea typeface="+mj-ea"/>
              <a:cs typeface="+mj-cs"/>
            </a:endParaRPr>
          </a:p>
        </p:txBody>
      </p:sp>
    </p:spTree>
    <p:extLst>
      <p:ext uri="{BB962C8B-B14F-4D97-AF65-F5344CB8AC3E}">
        <p14:creationId xmlns:p14="http://schemas.microsoft.com/office/powerpoint/2010/main" xmlns="" val="2254046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8229600" cy="3539430"/>
          </a:xfrm>
          <a:prstGeom prst="rect">
            <a:avLst/>
          </a:prstGeom>
          <a:noFill/>
          <a:ln>
            <a:solidFill>
              <a:srgbClr val="C00000"/>
            </a:solidFill>
          </a:ln>
        </p:spPr>
        <p:txBody>
          <a:bodyPr wrap="square" rtlCol="0">
            <a:spAutoFit/>
          </a:bodyPr>
          <a:lstStyle/>
          <a:p>
            <a:pPr marL="341313" indent="-341313" algn="just">
              <a:buFont typeface="Arial" pitchFamily="34" charset="0"/>
              <a:buChar char="•"/>
            </a:pPr>
            <a:r>
              <a:rPr lang="en-US" sz="2800" u="none" dirty="0">
                <a:latin typeface="Times New Roman" pitchFamily="18" charset="0"/>
                <a:cs typeface="Times New Roman" pitchFamily="18" charset="0"/>
              </a:rPr>
              <a:t>The metrics change with the changing threshold values. </a:t>
            </a:r>
            <a:endParaRPr lang="en-US" sz="2800" u="none" dirty="0" smtClean="0">
              <a:latin typeface="Times New Roman" pitchFamily="18" charset="0"/>
              <a:cs typeface="Times New Roman" pitchFamily="18" charset="0"/>
            </a:endParaRPr>
          </a:p>
          <a:p>
            <a:pPr marL="341313" indent="-341313" algn="just">
              <a:buFont typeface="Arial" pitchFamily="34" charset="0"/>
              <a:buChar char="•"/>
            </a:pPr>
            <a:r>
              <a:rPr lang="en-US" sz="2800" u="none" dirty="0" smtClean="0">
                <a:latin typeface="Times New Roman" pitchFamily="18" charset="0"/>
                <a:cs typeface="Times New Roman" pitchFamily="18" charset="0"/>
              </a:rPr>
              <a:t>We </a:t>
            </a:r>
            <a:r>
              <a:rPr lang="en-US" sz="2800" u="none" dirty="0">
                <a:latin typeface="Times New Roman" pitchFamily="18" charset="0"/>
                <a:cs typeface="Times New Roman" pitchFamily="18" charset="0"/>
              </a:rPr>
              <a:t>can generate different confusion matrices and compare the various </a:t>
            </a:r>
            <a:r>
              <a:rPr lang="en-US" sz="2800" u="none" dirty="0" smtClean="0">
                <a:latin typeface="Times New Roman" pitchFamily="18" charset="0"/>
                <a:cs typeface="Times New Roman" pitchFamily="18" charset="0"/>
              </a:rPr>
              <a:t>metrics.</a:t>
            </a:r>
          </a:p>
          <a:p>
            <a:pPr marL="341313" indent="-341313" algn="just">
              <a:buFont typeface="Arial" pitchFamily="34" charset="0"/>
              <a:buChar char="•"/>
            </a:pPr>
            <a:r>
              <a:rPr lang="en-US" sz="2800" u="none" dirty="0" smtClean="0">
                <a:latin typeface="Times New Roman" pitchFamily="18" charset="0"/>
                <a:cs typeface="Times New Roman" pitchFamily="18" charset="0"/>
              </a:rPr>
              <a:t>That </a:t>
            </a:r>
            <a:r>
              <a:rPr lang="en-US" sz="2800" u="none" dirty="0">
                <a:latin typeface="Times New Roman" pitchFamily="18" charset="0"/>
                <a:cs typeface="Times New Roman" pitchFamily="18" charset="0"/>
              </a:rPr>
              <a:t>would not be a prudent thing to do. Instead, what we can do is </a:t>
            </a:r>
            <a:r>
              <a:rPr lang="en-US" sz="2800" b="1" u="none" dirty="0">
                <a:latin typeface="Times New Roman" pitchFamily="18" charset="0"/>
                <a:cs typeface="Times New Roman" pitchFamily="18" charset="0"/>
              </a:rPr>
              <a:t>generate a plot between some of these metrics</a:t>
            </a:r>
            <a:r>
              <a:rPr lang="en-US" sz="2800" u="none" dirty="0">
                <a:latin typeface="Times New Roman" pitchFamily="18" charset="0"/>
                <a:cs typeface="Times New Roman" pitchFamily="18" charset="0"/>
              </a:rPr>
              <a:t> so that we can easily visualize which threshold is giving us a better result.</a:t>
            </a:r>
            <a:endParaRPr lang="en-IN" sz="2800" u="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228600"/>
            <a:ext cx="7772400" cy="646331"/>
          </a:xfrm>
          <a:prstGeom prst="rect">
            <a:avLst/>
          </a:prstGeom>
          <a:noFill/>
        </p:spPr>
        <p:txBody>
          <a:bodyPr wrap="square" rtlCol="0">
            <a:spAutoFit/>
          </a:bodyPr>
          <a:lstStyle/>
          <a:p>
            <a:r>
              <a:rPr lang="en-IN" sz="3600" b="1" u="none" dirty="0" smtClean="0">
                <a:solidFill>
                  <a:schemeClr val="tx2">
                    <a:lumMod val="75000"/>
                  </a:schemeClr>
                </a:solidFill>
                <a:latin typeface="+mj-lt"/>
                <a:ea typeface="+mj-ea"/>
                <a:cs typeface="+mj-cs"/>
              </a:rPr>
              <a:t>ROC - Illustration</a:t>
            </a:r>
            <a:endParaRPr lang="en-US" sz="3600" b="1" u="none" dirty="0">
              <a:solidFill>
                <a:schemeClr val="tx2">
                  <a:lumMod val="75000"/>
                </a:schemeClr>
              </a:solidFill>
              <a:latin typeface="+mj-lt"/>
              <a:ea typeface="+mj-ea"/>
              <a:cs typeface="+mj-cs"/>
            </a:endParaRPr>
          </a:p>
        </p:txBody>
      </p:sp>
    </p:spTree>
    <p:extLst>
      <p:ext uri="{BB962C8B-B14F-4D97-AF65-F5344CB8AC3E}">
        <p14:creationId xmlns:p14="http://schemas.microsoft.com/office/powerpoint/2010/main" xmlns="" val="22726323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049" y="1295400"/>
            <a:ext cx="8229600" cy="4524315"/>
          </a:xfrm>
          <a:prstGeom prst="rect">
            <a:avLst/>
          </a:prstGeom>
          <a:noFill/>
          <a:ln>
            <a:solidFill>
              <a:srgbClr val="C00000"/>
            </a:solidFill>
          </a:ln>
        </p:spPr>
        <p:txBody>
          <a:bodyPr wrap="square" rtlCol="0">
            <a:spAutoFit/>
          </a:bodyPr>
          <a:lstStyle/>
          <a:p>
            <a:pPr marL="342900" indent="-342900" algn="just">
              <a:lnSpc>
                <a:spcPct val="150000"/>
              </a:lnSpc>
              <a:buFont typeface="Arial" pitchFamily="34" charset="0"/>
              <a:buChar char="•"/>
            </a:pPr>
            <a:r>
              <a:rPr lang="en-US" sz="2400" u="none" dirty="0" smtClean="0">
                <a:latin typeface="Times New Roman" panose="02020603050405020304" pitchFamily="18" charset="0"/>
                <a:cs typeface="Times New Roman" panose="02020603050405020304" pitchFamily="18" charset="0"/>
              </a:rPr>
              <a:t>It </a:t>
            </a:r>
            <a:r>
              <a:rPr lang="en-US" sz="2400" u="none" dirty="0">
                <a:latin typeface="Times New Roman" panose="02020603050405020304" pitchFamily="18" charset="0"/>
                <a:cs typeface="Times New Roman" panose="02020603050405020304" pitchFamily="18" charset="0"/>
              </a:rPr>
              <a:t>is an evaluation metric for binary classification problems. It is a probability curve that plots the </a:t>
            </a:r>
            <a:r>
              <a:rPr lang="en-US" sz="2400" b="1" u="none" dirty="0">
                <a:latin typeface="Times New Roman" panose="02020603050405020304" pitchFamily="18" charset="0"/>
                <a:cs typeface="Times New Roman" panose="02020603050405020304" pitchFamily="18" charset="0"/>
              </a:rPr>
              <a:t>TPR </a:t>
            </a:r>
            <a:r>
              <a:rPr lang="en-US" sz="2400" u="none" dirty="0">
                <a:latin typeface="Times New Roman" panose="02020603050405020304" pitchFamily="18" charset="0"/>
                <a:cs typeface="Times New Roman" panose="02020603050405020304" pitchFamily="18" charset="0"/>
              </a:rPr>
              <a:t>against </a:t>
            </a:r>
            <a:r>
              <a:rPr lang="en-US" sz="2400" b="1" u="none" dirty="0">
                <a:latin typeface="Times New Roman" panose="02020603050405020304" pitchFamily="18" charset="0"/>
                <a:cs typeface="Times New Roman" panose="02020603050405020304" pitchFamily="18" charset="0"/>
              </a:rPr>
              <a:t>FPR </a:t>
            </a:r>
            <a:r>
              <a:rPr lang="en-US" sz="2400" u="none" dirty="0">
                <a:latin typeface="Times New Roman" panose="02020603050405020304" pitchFamily="18" charset="0"/>
                <a:cs typeface="Times New Roman" panose="02020603050405020304" pitchFamily="18" charset="0"/>
              </a:rPr>
              <a:t>at various threshold </a:t>
            </a:r>
            <a:r>
              <a:rPr lang="en-US" sz="2400" u="none" dirty="0" smtClean="0">
                <a:latin typeface="Times New Roman" panose="02020603050405020304" pitchFamily="18" charset="0"/>
                <a:cs typeface="Times New Roman" panose="02020603050405020304" pitchFamily="18" charset="0"/>
              </a:rPr>
              <a:t>values. </a:t>
            </a:r>
          </a:p>
          <a:p>
            <a:pPr marL="342900" indent="-342900" algn="just">
              <a:lnSpc>
                <a:spcPct val="150000"/>
              </a:lnSpc>
              <a:buFont typeface="Arial" pitchFamily="34" charset="0"/>
              <a:buChar char="•"/>
            </a:pPr>
            <a:r>
              <a:rPr lang="en-US" sz="2400" u="none" dirty="0" smtClean="0">
                <a:latin typeface="Times New Roman" panose="02020603050405020304" pitchFamily="18" charset="0"/>
                <a:cs typeface="Times New Roman" panose="02020603050405020304" pitchFamily="18" charset="0"/>
              </a:rPr>
              <a:t>The</a:t>
            </a:r>
            <a:r>
              <a:rPr lang="en-US" sz="2400" u="none" dirty="0">
                <a:latin typeface="Times New Roman" panose="02020603050405020304" pitchFamily="18" charset="0"/>
                <a:cs typeface="Times New Roman" panose="02020603050405020304" pitchFamily="18" charset="0"/>
              </a:rPr>
              <a:t> </a:t>
            </a:r>
            <a:r>
              <a:rPr lang="en-US" sz="2400" b="1" u="none" dirty="0">
                <a:latin typeface="Times New Roman" panose="02020603050405020304" pitchFamily="18" charset="0"/>
                <a:cs typeface="Times New Roman" panose="02020603050405020304" pitchFamily="18" charset="0"/>
              </a:rPr>
              <a:t>Area Under the Curve (AUC) </a:t>
            </a:r>
            <a:r>
              <a:rPr lang="en-US" sz="2400" u="none" dirty="0">
                <a:latin typeface="Times New Roman" panose="02020603050405020304" pitchFamily="18" charset="0"/>
                <a:cs typeface="Times New Roman" panose="02020603050405020304" pitchFamily="18" charset="0"/>
              </a:rPr>
              <a:t>is the measure of the ability of a classifier to distinguish between classes and is used as a summary of the ROC curve</a:t>
            </a:r>
            <a:r>
              <a:rPr lang="en-US" sz="2400" u="none" dirty="0" smtClean="0"/>
              <a:t>.</a:t>
            </a:r>
          </a:p>
          <a:p>
            <a:pPr marL="342900" indent="-342900" algn="just">
              <a:lnSpc>
                <a:spcPct val="150000"/>
              </a:lnSpc>
              <a:buFont typeface="Arial" pitchFamily="34" charset="0"/>
              <a:buChar char="•"/>
            </a:pPr>
            <a:r>
              <a:rPr lang="en-US" sz="2400" u="none" dirty="0">
                <a:latin typeface="Times New Roman" panose="02020603050405020304" pitchFamily="18" charset="0"/>
                <a:cs typeface="Times New Roman" panose="02020603050405020304" pitchFamily="18" charset="0"/>
              </a:rPr>
              <a:t>The higher the AUC, the better the performance of the model at distinguishing between the positive and negative classes.</a:t>
            </a:r>
            <a:endParaRPr lang="en-IN" sz="2400" u="none"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228600"/>
            <a:ext cx="7772400" cy="646331"/>
          </a:xfrm>
          <a:prstGeom prst="rect">
            <a:avLst/>
          </a:prstGeom>
          <a:noFill/>
        </p:spPr>
        <p:txBody>
          <a:bodyPr wrap="square" rtlCol="0">
            <a:spAutoFit/>
          </a:bodyPr>
          <a:lstStyle/>
          <a:p>
            <a:r>
              <a:rPr lang="en-IN" sz="3600" b="1" u="none" dirty="0" smtClean="0">
                <a:solidFill>
                  <a:schemeClr val="tx2">
                    <a:lumMod val="75000"/>
                  </a:schemeClr>
                </a:solidFill>
                <a:latin typeface="+mj-lt"/>
                <a:ea typeface="+mj-ea"/>
                <a:cs typeface="+mj-cs"/>
              </a:rPr>
              <a:t>ROC - Illustration</a:t>
            </a:r>
            <a:endParaRPr lang="en-US" sz="3600" b="1" u="none" dirty="0">
              <a:solidFill>
                <a:schemeClr val="tx2">
                  <a:lumMod val="75000"/>
                </a:schemeClr>
              </a:solidFill>
              <a:latin typeface="+mj-lt"/>
              <a:ea typeface="+mj-ea"/>
              <a:cs typeface="+mj-cs"/>
            </a:endParaRPr>
          </a:p>
        </p:txBody>
      </p:sp>
    </p:spTree>
    <p:extLst>
      <p:ext uri="{BB962C8B-B14F-4D97-AF65-F5344CB8AC3E}">
        <p14:creationId xmlns:p14="http://schemas.microsoft.com/office/powerpoint/2010/main" xmlns="" val="11111050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133725" y="1247775"/>
            <a:ext cx="2962275" cy="2486025"/>
          </a:xfrm>
          <a:prstGeom prst="rect">
            <a:avLst/>
          </a:prstGeom>
        </p:spPr>
      </p:pic>
      <p:sp>
        <p:nvSpPr>
          <p:cNvPr id="4" name="TextBox 3"/>
          <p:cNvSpPr txBox="1"/>
          <p:nvPr/>
        </p:nvSpPr>
        <p:spPr>
          <a:xfrm>
            <a:off x="304800" y="3886200"/>
            <a:ext cx="8686800" cy="2246769"/>
          </a:xfrm>
          <a:prstGeom prst="rect">
            <a:avLst/>
          </a:prstGeom>
          <a:noFill/>
          <a:ln>
            <a:solidFill>
              <a:srgbClr val="C00000"/>
            </a:solidFill>
          </a:ln>
        </p:spPr>
        <p:txBody>
          <a:bodyPr wrap="square" rtlCol="0">
            <a:spAutoFit/>
          </a:bodyPr>
          <a:lstStyle/>
          <a:p>
            <a:pPr algn="just"/>
            <a:r>
              <a:rPr lang="en-US" sz="2800" u="none" dirty="0">
                <a:latin typeface="Times New Roman" pitchFamily="18" charset="0"/>
                <a:cs typeface="Times New Roman" pitchFamily="18" charset="0"/>
              </a:rPr>
              <a:t>When AUC = 1, then the classifier is able to perfectly distinguish between all the Positive and the Negative class points correctly. If, however, the AUC had been 0, then the classifier would be predicting all Negatives as Positives, and all Positives as Negatives.</a:t>
            </a:r>
            <a:endParaRPr lang="en-IN" sz="2800" u="none" dirty="0">
              <a:latin typeface="Times New Roman" pitchFamily="18" charset="0"/>
              <a:cs typeface="Times New Roman" pitchFamily="18" charset="0"/>
            </a:endParaRPr>
          </a:p>
        </p:txBody>
      </p:sp>
      <p:sp>
        <p:nvSpPr>
          <p:cNvPr id="6" name="TextBox 5"/>
          <p:cNvSpPr txBox="1"/>
          <p:nvPr/>
        </p:nvSpPr>
        <p:spPr>
          <a:xfrm>
            <a:off x="457200" y="228600"/>
            <a:ext cx="7772400" cy="646331"/>
          </a:xfrm>
          <a:prstGeom prst="rect">
            <a:avLst/>
          </a:prstGeom>
          <a:noFill/>
        </p:spPr>
        <p:txBody>
          <a:bodyPr wrap="square" rtlCol="0">
            <a:spAutoFit/>
          </a:bodyPr>
          <a:lstStyle/>
          <a:p>
            <a:r>
              <a:rPr lang="en-IN" sz="3600" b="1" u="none" dirty="0" smtClean="0">
                <a:solidFill>
                  <a:schemeClr val="tx2">
                    <a:lumMod val="75000"/>
                  </a:schemeClr>
                </a:solidFill>
                <a:latin typeface="+mj-lt"/>
                <a:ea typeface="+mj-ea"/>
                <a:cs typeface="+mj-cs"/>
              </a:rPr>
              <a:t>ROC - Illustration</a:t>
            </a:r>
            <a:endParaRPr lang="en-US" sz="3600" b="1" u="none" dirty="0">
              <a:solidFill>
                <a:schemeClr val="tx2">
                  <a:lumMod val="75000"/>
                </a:schemeClr>
              </a:solidFill>
              <a:latin typeface="+mj-lt"/>
              <a:ea typeface="+mj-ea"/>
              <a:cs typeface="+mj-cs"/>
            </a:endParaRPr>
          </a:p>
        </p:txBody>
      </p:sp>
    </p:spTree>
    <p:extLst>
      <p:ext uri="{BB962C8B-B14F-4D97-AF65-F5344CB8AC3E}">
        <p14:creationId xmlns:p14="http://schemas.microsoft.com/office/powerpoint/2010/main" xmlns="" val="1954252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914650" y="1038225"/>
            <a:ext cx="2952750" cy="2543175"/>
          </a:xfrm>
          <a:prstGeom prst="rect">
            <a:avLst/>
          </a:prstGeom>
        </p:spPr>
      </p:pic>
      <p:sp>
        <p:nvSpPr>
          <p:cNvPr id="4" name="TextBox 3"/>
          <p:cNvSpPr txBox="1"/>
          <p:nvPr/>
        </p:nvSpPr>
        <p:spPr>
          <a:xfrm>
            <a:off x="228600" y="3646944"/>
            <a:ext cx="8610600" cy="2677656"/>
          </a:xfrm>
          <a:prstGeom prst="rect">
            <a:avLst/>
          </a:prstGeom>
          <a:noFill/>
          <a:ln>
            <a:solidFill>
              <a:srgbClr val="C00000"/>
            </a:solidFill>
          </a:ln>
        </p:spPr>
        <p:txBody>
          <a:bodyPr wrap="square" rtlCol="0">
            <a:spAutoFit/>
          </a:bodyPr>
          <a:lstStyle/>
          <a:p>
            <a:pPr algn="just"/>
            <a:r>
              <a:rPr lang="en-US" sz="2800" u="none" dirty="0">
                <a:latin typeface="Times New Roman" panose="02020603050405020304" pitchFamily="18" charset="0"/>
                <a:cs typeface="Times New Roman" panose="02020603050405020304" pitchFamily="18" charset="0"/>
              </a:rPr>
              <a:t>When 0.5&lt;AUC&lt;1, there is a high chance that the classifier will be able to distinguish the positive class values from the negative class values. This is so because the classifier is able to detect more numbers of True positives and True negatives than False negatives and False positives.</a:t>
            </a:r>
            <a:endParaRPr lang="en-IN" sz="2800" u="none"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228600"/>
            <a:ext cx="7772400" cy="646331"/>
          </a:xfrm>
          <a:prstGeom prst="rect">
            <a:avLst/>
          </a:prstGeom>
          <a:noFill/>
        </p:spPr>
        <p:txBody>
          <a:bodyPr wrap="square" rtlCol="0">
            <a:spAutoFit/>
          </a:bodyPr>
          <a:lstStyle/>
          <a:p>
            <a:r>
              <a:rPr lang="en-IN" sz="3600" b="1" u="none" dirty="0" smtClean="0">
                <a:solidFill>
                  <a:schemeClr val="tx2">
                    <a:lumMod val="75000"/>
                  </a:schemeClr>
                </a:solidFill>
                <a:latin typeface="+mj-lt"/>
                <a:ea typeface="+mj-ea"/>
                <a:cs typeface="+mj-cs"/>
              </a:rPr>
              <a:t>ROC - Illustration</a:t>
            </a:r>
            <a:endParaRPr lang="en-US" sz="3600" b="1" u="none" dirty="0">
              <a:solidFill>
                <a:schemeClr val="tx2">
                  <a:lumMod val="75000"/>
                </a:schemeClr>
              </a:solidFill>
              <a:latin typeface="+mj-lt"/>
              <a:ea typeface="+mj-ea"/>
              <a:cs typeface="+mj-cs"/>
            </a:endParaRPr>
          </a:p>
        </p:txBody>
      </p:sp>
    </p:spTree>
    <p:extLst>
      <p:ext uri="{BB962C8B-B14F-4D97-AF65-F5344CB8AC3E}">
        <p14:creationId xmlns:p14="http://schemas.microsoft.com/office/powerpoint/2010/main" xmlns="" val="2153764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52400" y="228600"/>
            <a:ext cx="7793037" cy="838200"/>
          </a:xfrm>
        </p:spPr>
        <p:txBody>
          <a:bodyPr/>
          <a:lstStyle/>
          <a:p>
            <a:pPr eaLnBrk="1" hangingPunct="1">
              <a:defRPr/>
            </a:pPr>
            <a:r>
              <a:rPr lang="en-IN" sz="4300" b="1" dirty="0" smtClean="0">
                <a:solidFill>
                  <a:schemeClr val="tx2">
                    <a:lumMod val="75000"/>
                  </a:schemeClr>
                </a:solidFill>
              </a:rPr>
              <a:t> </a:t>
            </a:r>
            <a:br>
              <a:rPr lang="en-IN" sz="4300" b="1" dirty="0" smtClean="0">
                <a:solidFill>
                  <a:schemeClr val="tx2">
                    <a:lumMod val="75000"/>
                  </a:schemeClr>
                </a:solidFill>
              </a:rPr>
            </a:br>
            <a:r>
              <a:rPr lang="en-IN" sz="3600" b="1" kern="1200" dirty="0" smtClean="0">
                <a:solidFill>
                  <a:schemeClr val="tx2">
                    <a:lumMod val="75000"/>
                  </a:schemeClr>
                </a:solidFill>
              </a:rPr>
              <a:t>Calculate all parameters for</a:t>
            </a:r>
          </a:p>
        </p:txBody>
      </p:sp>
      <p:graphicFrame>
        <p:nvGraphicFramePr>
          <p:cNvPr id="4" name="Table 3"/>
          <p:cNvGraphicFramePr>
            <a:graphicFrameLocks noGrp="1"/>
          </p:cNvGraphicFramePr>
          <p:nvPr>
            <p:extLst>
              <p:ext uri="{D42A27DB-BD31-4B8C-83A1-F6EECF244321}">
                <p14:modId xmlns:p14="http://schemas.microsoft.com/office/powerpoint/2010/main" xmlns="" val="3970892751"/>
              </p:ext>
            </p:extLst>
          </p:nvPr>
        </p:nvGraphicFramePr>
        <p:xfrm>
          <a:off x="1600200" y="1524000"/>
          <a:ext cx="5486400" cy="3116580"/>
        </p:xfrm>
        <a:graphic>
          <a:graphicData uri="http://schemas.openxmlformats.org/drawingml/2006/table">
            <a:tbl>
              <a:tblPr/>
              <a:tblGrid>
                <a:gridCol w="2057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3262184474"/>
                    </a:ext>
                  </a:extLst>
                </a:gridCol>
              </a:tblGrid>
              <a:tr h="832485">
                <a:tc>
                  <a:txBody>
                    <a:bodyPr/>
                    <a:lstStyle/>
                    <a:p>
                      <a:pPr algn="ctr" fontAlgn="b"/>
                      <a:r>
                        <a:rPr lang="en-IN" sz="2400" b="1" i="0" u="none" strike="noStrike" dirty="0">
                          <a:solidFill>
                            <a:srgbClr val="000000"/>
                          </a:solidFill>
                          <a:latin typeface="Calibri"/>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1" i="0" u="none" strike="noStrike" dirty="0" smtClean="0">
                          <a:solidFill>
                            <a:srgbClr val="000000"/>
                          </a:solidFill>
                          <a:latin typeface="Calibri"/>
                        </a:rPr>
                        <a:t>Probability</a:t>
                      </a:r>
                      <a:endParaRPr lang="en-IN" sz="2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1" i="0" u="none" strike="noStrike" dirty="0" smtClean="0">
                          <a:solidFill>
                            <a:srgbClr val="000000"/>
                          </a:solidFill>
                          <a:latin typeface="Calibri"/>
                        </a:rPr>
                        <a:t>Predicted(0)</a:t>
                      </a:r>
                      <a:endParaRPr lang="en-IN" sz="2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0.89</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07670">
                <a:tc>
                  <a:txBody>
                    <a:bodyPr/>
                    <a:lstStyle/>
                    <a:p>
                      <a:pPr algn="ctr" fontAlgn="b"/>
                      <a:r>
                        <a:rPr lang="en-IN" sz="2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0.96</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90500">
                <a:tc>
                  <a:txBody>
                    <a:bodyPr/>
                    <a:lstStyle/>
                    <a:p>
                      <a:pPr algn="ctr" fontAlgn="b"/>
                      <a:r>
                        <a:rPr lang="en-IN"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0.46</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0.35</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90500">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0.23</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190500">
                <a:tc>
                  <a:txBody>
                    <a:bodyPr/>
                    <a:lstStyle/>
                    <a:p>
                      <a:pPr algn="ctr" fontAlgn="b"/>
                      <a:r>
                        <a:rPr lang="en-IN"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0.75</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 name="TextBox 1"/>
          <p:cNvSpPr txBox="1"/>
          <p:nvPr/>
        </p:nvSpPr>
        <p:spPr>
          <a:xfrm>
            <a:off x="2209800" y="5181600"/>
            <a:ext cx="4038600" cy="584775"/>
          </a:xfrm>
          <a:prstGeom prst="rect">
            <a:avLst/>
          </a:prstGeom>
          <a:noFill/>
        </p:spPr>
        <p:txBody>
          <a:bodyPr wrap="square" rtlCol="0">
            <a:spAutoFit/>
          </a:bodyPr>
          <a:lstStyle/>
          <a:p>
            <a:r>
              <a:rPr lang="en-IN" u="none" dirty="0" smtClean="0"/>
              <a:t>TPR =4/(4+0) =1</a:t>
            </a:r>
            <a:endParaRPr lang="en-IN" u="none" dirty="0"/>
          </a:p>
        </p:txBody>
      </p:sp>
      <p:sp>
        <p:nvSpPr>
          <p:cNvPr id="5" name="TextBox 4"/>
          <p:cNvSpPr txBox="1"/>
          <p:nvPr/>
        </p:nvSpPr>
        <p:spPr>
          <a:xfrm>
            <a:off x="2209800" y="5766375"/>
            <a:ext cx="4038600" cy="584775"/>
          </a:xfrm>
          <a:prstGeom prst="rect">
            <a:avLst/>
          </a:prstGeom>
          <a:noFill/>
        </p:spPr>
        <p:txBody>
          <a:bodyPr wrap="square" rtlCol="0">
            <a:spAutoFit/>
          </a:bodyPr>
          <a:lstStyle/>
          <a:p>
            <a:r>
              <a:rPr lang="en-IN" u="none" dirty="0"/>
              <a:t>F</a:t>
            </a:r>
            <a:r>
              <a:rPr lang="en-IN" u="none" dirty="0" smtClean="0"/>
              <a:t>PR =2/(2+0) =1</a:t>
            </a:r>
            <a:endParaRPr lang="en-IN" u="none" dirty="0"/>
          </a:p>
        </p:txBody>
      </p:sp>
    </p:spTree>
    <p:extLst>
      <p:ext uri="{BB962C8B-B14F-4D97-AF65-F5344CB8AC3E}">
        <p14:creationId xmlns:p14="http://schemas.microsoft.com/office/powerpoint/2010/main" xmlns="" val="1328745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32581" y="152400"/>
            <a:ext cx="7793037" cy="1143000"/>
          </a:xfrm>
        </p:spPr>
        <p:txBody>
          <a:bodyPr/>
          <a:lstStyle/>
          <a:p>
            <a:pPr eaLnBrk="1" hangingPunct="1">
              <a:defRPr/>
            </a:pPr>
            <a:r>
              <a:rPr lang="en-IN" sz="4000" b="1" dirty="0" smtClean="0">
                <a:solidFill>
                  <a:srgbClr val="C00000"/>
                </a:solidFill>
              </a:rPr>
              <a:t> </a:t>
            </a:r>
            <a:br>
              <a:rPr lang="en-IN" sz="4000" b="1" dirty="0" smtClean="0">
                <a:solidFill>
                  <a:srgbClr val="C00000"/>
                </a:solidFill>
              </a:rPr>
            </a:br>
            <a:r>
              <a:rPr lang="en-IN" sz="3600" b="1" kern="1200" dirty="0" smtClean="0">
                <a:solidFill>
                  <a:schemeClr val="tx2">
                    <a:lumMod val="75000"/>
                  </a:schemeClr>
                </a:solidFill>
              </a:rPr>
              <a:t>Calculate all parameters for</a:t>
            </a:r>
          </a:p>
        </p:txBody>
      </p:sp>
      <p:graphicFrame>
        <p:nvGraphicFramePr>
          <p:cNvPr id="4" name="Table 3"/>
          <p:cNvGraphicFramePr>
            <a:graphicFrameLocks noGrp="1"/>
          </p:cNvGraphicFramePr>
          <p:nvPr>
            <p:extLst>
              <p:ext uri="{D42A27DB-BD31-4B8C-83A1-F6EECF244321}">
                <p14:modId xmlns:p14="http://schemas.microsoft.com/office/powerpoint/2010/main" xmlns="" val="3469794607"/>
              </p:ext>
            </p:extLst>
          </p:nvPr>
        </p:nvGraphicFramePr>
        <p:xfrm>
          <a:off x="1295400" y="1905000"/>
          <a:ext cx="6019800" cy="2659380"/>
        </p:xfrm>
        <a:graphic>
          <a:graphicData uri="http://schemas.openxmlformats.org/drawingml/2006/table">
            <a:tbl>
              <a:tblPr/>
              <a:tblGrid>
                <a:gridCol w="2257425">
                  <a:extLst>
                    <a:ext uri="{9D8B030D-6E8A-4147-A177-3AD203B41FA5}">
                      <a16:colId xmlns="" xmlns:a16="http://schemas.microsoft.com/office/drawing/2014/main" val="20000"/>
                    </a:ext>
                  </a:extLst>
                </a:gridCol>
                <a:gridCol w="1552575">
                  <a:extLst>
                    <a:ext uri="{9D8B030D-6E8A-4147-A177-3AD203B41FA5}">
                      <a16:colId xmlns="" xmlns:a16="http://schemas.microsoft.com/office/drawing/2014/main" val="20001"/>
                    </a:ext>
                  </a:extLst>
                </a:gridCol>
                <a:gridCol w="2209800">
                  <a:extLst>
                    <a:ext uri="{9D8B030D-6E8A-4147-A177-3AD203B41FA5}">
                      <a16:colId xmlns="" xmlns:a16="http://schemas.microsoft.com/office/drawing/2014/main" val="3262184474"/>
                    </a:ext>
                  </a:extLst>
                </a:gridCol>
              </a:tblGrid>
              <a:tr h="190500">
                <a:tc>
                  <a:txBody>
                    <a:bodyPr/>
                    <a:lstStyle/>
                    <a:p>
                      <a:pPr algn="ctr" fontAlgn="b"/>
                      <a:r>
                        <a:rPr lang="en-IN" sz="2400" b="1" i="0" u="none" strike="noStrike">
                          <a:solidFill>
                            <a:srgbClr val="000000"/>
                          </a:solidFill>
                          <a:latin typeface="Calibri"/>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1" i="0" u="none" strike="noStrike" dirty="0" smtClean="0">
                          <a:solidFill>
                            <a:srgbClr val="000000"/>
                          </a:solidFill>
                          <a:latin typeface="Calibri"/>
                        </a:rPr>
                        <a:t>Probability</a:t>
                      </a:r>
                      <a:endParaRPr lang="en-IN" sz="2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1" i="0" u="none" strike="noStrike" dirty="0" smtClean="0">
                          <a:solidFill>
                            <a:srgbClr val="000000"/>
                          </a:solidFill>
                          <a:latin typeface="Calibri"/>
                        </a:rPr>
                        <a:t>Predicted(0.25)</a:t>
                      </a:r>
                      <a:endParaRPr lang="en-IN" sz="2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0.89</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07670">
                <a:tc>
                  <a:txBody>
                    <a:bodyPr/>
                    <a:lstStyle/>
                    <a:p>
                      <a:pPr algn="ctr" fontAlgn="b"/>
                      <a:r>
                        <a:rPr lang="en-IN" sz="2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0.96</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90500">
                <a:tc>
                  <a:txBody>
                    <a:bodyPr/>
                    <a:lstStyle/>
                    <a:p>
                      <a:pPr algn="ctr" fontAlgn="b"/>
                      <a:r>
                        <a:rPr lang="en-IN"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0.46</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0.35</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90500">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0.23</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190500">
                <a:tc>
                  <a:txBody>
                    <a:bodyPr/>
                    <a:lstStyle/>
                    <a:p>
                      <a:pPr algn="ctr" fontAlgn="b"/>
                      <a:r>
                        <a:rPr lang="en-IN"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0.75</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smtClean="0">
                          <a:solidFill>
                            <a:srgbClr val="000000"/>
                          </a:solidFill>
                          <a:latin typeface="Calibri"/>
                        </a:rPr>
                        <a:t>1</a:t>
                      </a:r>
                      <a:endParaRPr lang="en-IN"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 name="TextBox 1"/>
          <p:cNvSpPr txBox="1"/>
          <p:nvPr/>
        </p:nvSpPr>
        <p:spPr>
          <a:xfrm>
            <a:off x="2209800" y="5181600"/>
            <a:ext cx="4038600" cy="584775"/>
          </a:xfrm>
          <a:prstGeom prst="rect">
            <a:avLst/>
          </a:prstGeom>
          <a:noFill/>
        </p:spPr>
        <p:txBody>
          <a:bodyPr wrap="square" rtlCol="0">
            <a:spAutoFit/>
          </a:bodyPr>
          <a:lstStyle/>
          <a:p>
            <a:r>
              <a:rPr lang="en-IN" u="none" dirty="0" smtClean="0"/>
              <a:t>TPR =4/(4+0) =1</a:t>
            </a:r>
            <a:endParaRPr lang="en-IN" u="none" dirty="0"/>
          </a:p>
        </p:txBody>
      </p:sp>
      <p:sp>
        <p:nvSpPr>
          <p:cNvPr id="5" name="TextBox 4"/>
          <p:cNvSpPr txBox="1"/>
          <p:nvPr/>
        </p:nvSpPr>
        <p:spPr>
          <a:xfrm>
            <a:off x="2209800" y="5766375"/>
            <a:ext cx="4038600" cy="584775"/>
          </a:xfrm>
          <a:prstGeom prst="rect">
            <a:avLst/>
          </a:prstGeom>
          <a:noFill/>
        </p:spPr>
        <p:txBody>
          <a:bodyPr wrap="square" rtlCol="0">
            <a:spAutoFit/>
          </a:bodyPr>
          <a:lstStyle/>
          <a:p>
            <a:r>
              <a:rPr lang="en-IN" u="none" dirty="0"/>
              <a:t>F</a:t>
            </a:r>
            <a:r>
              <a:rPr lang="en-IN" u="none" dirty="0" smtClean="0"/>
              <a:t>PR =</a:t>
            </a:r>
            <a:r>
              <a:rPr lang="en-IN" u="none" dirty="0"/>
              <a:t>1</a:t>
            </a:r>
            <a:r>
              <a:rPr lang="en-IN" u="none" dirty="0" smtClean="0"/>
              <a:t>/(1+1) =0.5</a:t>
            </a:r>
            <a:endParaRPr lang="en-IN" u="none" dirty="0"/>
          </a:p>
        </p:txBody>
      </p:sp>
    </p:spTree>
    <p:extLst>
      <p:ext uri="{BB962C8B-B14F-4D97-AF65-F5344CB8AC3E}">
        <p14:creationId xmlns:p14="http://schemas.microsoft.com/office/powerpoint/2010/main" xmlns="" val="9415469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609600" y="990600"/>
            <a:ext cx="3657600" cy="3657600"/>
          </a:xfrm>
          <a:prstGeom prst="rect">
            <a:avLst/>
          </a:prstGeom>
        </p:spPr>
      </p:pic>
      <p:pic>
        <p:nvPicPr>
          <p:cNvPr id="2" name="Picture 1"/>
          <p:cNvPicPr>
            <a:picLocks noChangeAspect="1"/>
          </p:cNvPicPr>
          <p:nvPr/>
        </p:nvPicPr>
        <p:blipFill>
          <a:blip r:embed="rId3" cstate="print"/>
          <a:stretch>
            <a:fillRect/>
          </a:stretch>
        </p:blipFill>
        <p:spPr>
          <a:xfrm>
            <a:off x="4600575" y="1143000"/>
            <a:ext cx="4514850" cy="3609975"/>
          </a:xfrm>
          <a:prstGeom prst="rect">
            <a:avLst/>
          </a:prstGeom>
        </p:spPr>
      </p:pic>
      <p:sp>
        <p:nvSpPr>
          <p:cNvPr id="3" name="TextBox 2"/>
          <p:cNvSpPr txBox="1"/>
          <p:nvPr/>
        </p:nvSpPr>
        <p:spPr>
          <a:xfrm>
            <a:off x="838200" y="5791200"/>
            <a:ext cx="7315200" cy="954107"/>
          </a:xfrm>
          <a:prstGeom prst="rect">
            <a:avLst/>
          </a:prstGeom>
          <a:noFill/>
        </p:spPr>
        <p:txBody>
          <a:bodyPr wrap="square" rtlCol="0">
            <a:spAutoFit/>
          </a:bodyPr>
          <a:lstStyle/>
          <a:p>
            <a:r>
              <a:rPr lang="en-US" sz="2800" u="none" dirty="0" smtClean="0">
                <a:latin typeface="Times New Roman" panose="02020603050405020304" pitchFamily="18" charset="0"/>
                <a:cs typeface="Times New Roman" panose="02020603050405020304" pitchFamily="18" charset="0"/>
              </a:rPr>
              <a:t>Note: The </a:t>
            </a:r>
            <a:r>
              <a:rPr lang="en-US" sz="2800" u="none" dirty="0">
                <a:latin typeface="Times New Roman" panose="02020603050405020304" pitchFamily="18" charset="0"/>
                <a:cs typeface="Times New Roman" panose="02020603050405020304" pitchFamily="18" charset="0"/>
              </a:rPr>
              <a:t>top-left value on the ROC curve should give you a quite good </a:t>
            </a:r>
            <a:r>
              <a:rPr lang="en-US" sz="2800" u="none" dirty="0" smtClean="0">
                <a:latin typeface="Times New Roman" panose="02020603050405020304" pitchFamily="18" charset="0"/>
                <a:cs typeface="Times New Roman" panose="02020603050405020304" pitchFamily="18" charset="0"/>
              </a:rPr>
              <a:t>threshold.</a:t>
            </a:r>
            <a:endParaRPr lang="en-IN" sz="2800" u="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25855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152400" y="152400"/>
            <a:ext cx="7793037" cy="609600"/>
          </a:xfrm>
        </p:spPr>
        <p:txBody>
          <a:bodyPr/>
          <a:lstStyle/>
          <a:p>
            <a:pPr eaLnBrk="1" hangingPunct="1">
              <a:defRPr/>
            </a:pPr>
            <a:r>
              <a:rPr lang="en-IN" sz="3600" b="1" kern="1200" dirty="0" smtClean="0">
                <a:solidFill>
                  <a:schemeClr val="tx2">
                    <a:lumMod val="75000"/>
                  </a:schemeClr>
                </a:solidFill>
              </a:rPr>
              <a:t>Example:</a:t>
            </a:r>
          </a:p>
        </p:txBody>
      </p:sp>
      <p:graphicFrame>
        <p:nvGraphicFramePr>
          <p:cNvPr id="4" name="Table 3"/>
          <p:cNvGraphicFramePr>
            <a:graphicFrameLocks noGrp="1"/>
          </p:cNvGraphicFramePr>
          <p:nvPr>
            <p:extLst>
              <p:ext uri="{D42A27DB-BD31-4B8C-83A1-F6EECF244321}">
                <p14:modId xmlns:p14="http://schemas.microsoft.com/office/powerpoint/2010/main" xmlns="" val="3495450962"/>
              </p:ext>
            </p:extLst>
          </p:nvPr>
        </p:nvGraphicFramePr>
        <p:xfrm>
          <a:off x="2514600" y="1447800"/>
          <a:ext cx="3962400" cy="4128135"/>
        </p:xfrm>
        <a:graphic>
          <a:graphicData uri="http://schemas.openxmlformats.org/drawingml/2006/table">
            <a:tbl>
              <a:tblPr/>
              <a:tblGrid>
                <a:gridCol w="1981200">
                  <a:extLst>
                    <a:ext uri="{9D8B030D-6E8A-4147-A177-3AD203B41FA5}">
                      <a16:colId xmlns="" xmlns:a16="http://schemas.microsoft.com/office/drawing/2014/main" val="20000"/>
                    </a:ext>
                  </a:extLst>
                </a:gridCol>
                <a:gridCol w="1981200">
                  <a:extLst>
                    <a:ext uri="{9D8B030D-6E8A-4147-A177-3AD203B41FA5}">
                      <a16:colId xmlns="" xmlns:a16="http://schemas.microsoft.com/office/drawing/2014/main" val="20001"/>
                    </a:ext>
                  </a:extLst>
                </a:gridCol>
              </a:tblGrid>
              <a:tr h="190500">
                <a:tc>
                  <a:txBody>
                    <a:bodyPr/>
                    <a:lstStyle/>
                    <a:p>
                      <a:pPr algn="ctr" fontAlgn="b"/>
                      <a:r>
                        <a:rPr lang="en-IN" sz="2400" b="1" i="0" u="none" strike="noStrike" dirty="0">
                          <a:solidFill>
                            <a:srgbClr val="000000"/>
                          </a:solidFill>
                          <a:latin typeface="Calibri"/>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1" i="0" u="none" strike="noStrike">
                          <a:solidFill>
                            <a:srgbClr val="000000"/>
                          </a:solidFill>
                          <a:latin typeface="Calibri"/>
                        </a:rPr>
                        <a:t>Predicted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90500">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90500">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190500">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190500">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190500">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190500">
                <a:tc>
                  <a:txBody>
                    <a:bodyPr/>
                    <a:lstStyle/>
                    <a:p>
                      <a:pPr algn="ctr" fontAlgn="b"/>
                      <a:r>
                        <a:rPr lang="en-IN"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190500">
                <a:tc>
                  <a:txBody>
                    <a:bodyPr/>
                    <a:lstStyle/>
                    <a:p>
                      <a:pPr algn="ctr" fontAlgn="b"/>
                      <a:r>
                        <a:rPr lang="en-IN" sz="2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381000"/>
            <a:ext cx="8686800" cy="762000"/>
          </a:xfrm>
        </p:spPr>
        <p:txBody>
          <a:bodyPr/>
          <a:lstStyle/>
          <a:p>
            <a:pPr eaLnBrk="1" hangingPunct="1"/>
            <a:r>
              <a:rPr lang="en-IN" sz="2800" dirty="0" smtClean="0">
                <a:latin typeface="Times New Roman" pitchFamily="18" charset="0"/>
                <a:cs typeface="Times New Roman" pitchFamily="18" charset="0"/>
              </a:rPr>
              <a:t>Pearson </a:t>
            </a:r>
            <a:r>
              <a:rPr lang="en-IN" sz="2800" dirty="0" smtClean="0">
                <a:latin typeface="Times New Roman" pitchFamily="18" charset="0"/>
                <a:cs typeface="Times New Roman" pitchFamily="18" charset="0"/>
              </a:rPr>
              <a:t>Correlation (r)</a:t>
            </a:r>
            <a:endParaRPr lang="en-IN" sz="2800" dirty="0" smtClean="0">
              <a:latin typeface="Times New Roman" pitchFamily="18" charset="0"/>
              <a:cs typeface="Times New Roman" pitchFamily="18" charset="0"/>
            </a:endParaRPr>
          </a:p>
          <a:p>
            <a:pPr eaLnBrk="1" hangingPunct="1">
              <a:buNone/>
            </a:pPr>
            <a:endParaRPr lang="en-IN" sz="2800" dirty="0" smtClean="0">
              <a:latin typeface="Times New Roman" pitchFamily="18" charset="0"/>
              <a:cs typeface="Times New Roman" pitchFamily="18" charset="0"/>
            </a:endParaRPr>
          </a:p>
          <a:p>
            <a:pPr eaLnBrk="1" hangingPunct="1"/>
            <a:endParaRPr lang="en-IN" sz="2800" dirty="0" smtClean="0">
              <a:latin typeface="Times New Roman" pitchFamily="18" charset="0"/>
              <a:cs typeface="Times New Roman" pitchFamily="18" charset="0"/>
            </a:endParaRPr>
          </a:p>
          <a:p>
            <a:pPr eaLnBrk="1" hangingPunct="1"/>
            <a:endParaRPr lang="en-IN" sz="2800" dirty="0" smtClean="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cstate="print"/>
          <a:srcRect/>
          <a:stretch>
            <a:fillRect/>
          </a:stretch>
        </p:blipFill>
        <p:spPr bwMode="auto">
          <a:xfrm>
            <a:off x="381000" y="1066800"/>
            <a:ext cx="8353425" cy="2057400"/>
          </a:xfrm>
          <a:prstGeom prst="rect">
            <a:avLst/>
          </a:prstGeom>
          <a:noFill/>
          <a:ln w="9525">
            <a:noFill/>
            <a:miter lim="800000"/>
            <a:headEnd/>
            <a:tailEnd/>
          </a:ln>
          <a:effectLst/>
        </p:spPr>
      </p:pic>
      <p:graphicFrame>
        <p:nvGraphicFramePr>
          <p:cNvPr id="2" name="Table 1"/>
          <p:cNvGraphicFramePr>
            <a:graphicFrameLocks noGrp="1"/>
          </p:cNvGraphicFramePr>
          <p:nvPr>
            <p:extLst>
              <p:ext uri="{D42A27DB-BD31-4B8C-83A1-F6EECF244321}">
                <p14:modId xmlns:p14="http://schemas.microsoft.com/office/powerpoint/2010/main" xmlns="" val="1703017028"/>
              </p:ext>
            </p:extLst>
          </p:nvPr>
        </p:nvGraphicFramePr>
        <p:xfrm>
          <a:off x="1219200" y="3529379"/>
          <a:ext cx="3505200" cy="2494280"/>
        </p:xfrm>
        <a:graphic>
          <a:graphicData uri="http://schemas.openxmlformats.org/drawingml/2006/table">
            <a:tbl>
              <a:tblPr firstRow="1" bandRow="1"/>
              <a:tblGrid>
                <a:gridCol w="1752600">
                  <a:extLst>
                    <a:ext uri="{9D8B030D-6E8A-4147-A177-3AD203B41FA5}">
                      <a16:colId xmlns="" xmlns:a16="http://schemas.microsoft.com/office/drawing/2014/main" val="2252154191"/>
                    </a:ext>
                  </a:extLst>
                </a:gridCol>
                <a:gridCol w="1752600">
                  <a:extLst>
                    <a:ext uri="{9D8B030D-6E8A-4147-A177-3AD203B41FA5}">
                      <a16:colId xmlns="" xmlns:a16="http://schemas.microsoft.com/office/drawing/2014/main" val="4213145391"/>
                    </a:ext>
                  </a:extLst>
                </a:gridCol>
              </a:tblGrid>
              <a:tr h="137160">
                <a:tc>
                  <a:txBody>
                    <a:bodyPr/>
                    <a:lstStyle/>
                    <a:p>
                      <a:r>
                        <a:rPr lang="en-IN" b="1" dirty="0" smtClean="0"/>
                        <a:t>Actual Values</a:t>
                      </a:r>
                      <a:endParaRPr lang="en-IN" b="1" dirty="0"/>
                    </a:p>
                  </a:txBody>
                  <a:tcPr/>
                </a:tc>
                <a:tc>
                  <a:txBody>
                    <a:bodyPr/>
                    <a:lstStyle/>
                    <a:p>
                      <a:r>
                        <a:rPr lang="en-IN" b="1" dirty="0" smtClean="0"/>
                        <a:t>Predicted Values</a:t>
                      </a:r>
                      <a:endParaRPr lang="en-IN" b="1" dirty="0"/>
                    </a:p>
                  </a:txBody>
                  <a:tcPr/>
                </a:tc>
                <a:extLst>
                  <a:ext uri="{0D108BD9-81ED-4DB2-BD59-A6C34878D82A}">
                    <a16:rowId xmlns="" xmlns:a16="http://schemas.microsoft.com/office/drawing/2014/main" val="395908926"/>
                  </a:ext>
                </a:extLst>
              </a:tr>
              <a:tr h="370840">
                <a:tc>
                  <a:txBody>
                    <a:bodyPr/>
                    <a:lstStyle/>
                    <a:p>
                      <a:r>
                        <a:rPr lang="en-IN" dirty="0" smtClean="0"/>
                        <a:t>5.1</a:t>
                      </a:r>
                      <a:endParaRPr lang="en-IN" dirty="0"/>
                    </a:p>
                  </a:txBody>
                  <a:tcPr/>
                </a:tc>
                <a:tc>
                  <a:txBody>
                    <a:bodyPr/>
                    <a:lstStyle/>
                    <a:p>
                      <a:r>
                        <a:rPr lang="en-IN" dirty="0" smtClean="0"/>
                        <a:t>3.5</a:t>
                      </a:r>
                      <a:endParaRPr lang="en-IN" dirty="0"/>
                    </a:p>
                  </a:txBody>
                  <a:tcPr/>
                </a:tc>
                <a:extLst>
                  <a:ext uri="{0D108BD9-81ED-4DB2-BD59-A6C34878D82A}">
                    <a16:rowId xmlns="" xmlns:a16="http://schemas.microsoft.com/office/drawing/2014/main" val="2625952425"/>
                  </a:ext>
                </a:extLst>
              </a:tr>
              <a:tr h="370840">
                <a:tc>
                  <a:txBody>
                    <a:bodyPr/>
                    <a:lstStyle/>
                    <a:p>
                      <a:r>
                        <a:rPr lang="en-IN" dirty="0" smtClean="0"/>
                        <a:t>4.9 </a:t>
                      </a:r>
                      <a:endParaRPr lang="en-IN" dirty="0"/>
                    </a:p>
                  </a:txBody>
                  <a:tcPr/>
                </a:tc>
                <a:tc>
                  <a:txBody>
                    <a:bodyPr/>
                    <a:lstStyle/>
                    <a:p>
                      <a:r>
                        <a:rPr lang="en-IN" dirty="0" smtClean="0"/>
                        <a:t>3.0</a:t>
                      </a:r>
                      <a:endParaRPr lang="en-IN" dirty="0"/>
                    </a:p>
                  </a:txBody>
                  <a:tcPr/>
                </a:tc>
                <a:extLst>
                  <a:ext uri="{0D108BD9-81ED-4DB2-BD59-A6C34878D82A}">
                    <a16:rowId xmlns="" xmlns:a16="http://schemas.microsoft.com/office/drawing/2014/main" val="1212248609"/>
                  </a:ext>
                </a:extLst>
              </a:tr>
              <a:tr h="370840">
                <a:tc>
                  <a:txBody>
                    <a:bodyPr/>
                    <a:lstStyle/>
                    <a:p>
                      <a:r>
                        <a:rPr lang="en-IN" dirty="0" smtClean="0"/>
                        <a:t>4.7</a:t>
                      </a:r>
                      <a:endParaRPr lang="en-IN" dirty="0"/>
                    </a:p>
                  </a:txBody>
                  <a:tcPr/>
                </a:tc>
                <a:tc>
                  <a:txBody>
                    <a:bodyPr/>
                    <a:lstStyle/>
                    <a:p>
                      <a:r>
                        <a:rPr lang="en-IN" dirty="0" smtClean="0"/>
                        <a:t>3.2</a:t>
                      </a:r>
                      <a:endParaRPr lang="en-IN" dirty="0"/>
                    </a:p>
                  </a:txBody>
                  <a:tcPr/>
                </a:tc>
                <a:extLst>
                  <a:ext uri="{0D108BD9-81ED-4DB2-BD59-A6C34878D82A}">
                    <a16:rowId xmlns="" xmlns:a16="http://schemas.microsoft.com/office/drawing/2014/main" val="3691811517"/>
                  </a:ext>
                </a:extLst>
              </a:tr>
              <a:tr h="370840">
                <a:tc>
                  <a:txBody>
                    <a:bodyPr/>
                    <a:lstStyle/>
                    <a:p>
                      <a:r>
                        <a:rPr lang="en-IN" dirty="0" smtClean="0"/>
                        <a:t>4.6</a:t>
                      </a:r>
                      <a:endParaRPr lang="en-IN" dirty="0"/>
                    </a:p>
                  </a:txBody>
                  <a:tcPr/>
                </a:tc>
                <a:tc>
                  <a:txBody>
                    <a:bodyPr/>
                    <a:lstStyle/>
                    <a:p>
                      <a:r>
                        <a:rPr lang="en-IN" dirty="0" smtClean="0"/>
                        <a:t>3.1</a:t>
                      </a:r>
                      <a:endParaRPr lang="en-IN" dirty="0"/>
                    </a:p>
                  </a:txBody>
                  <a:tcPr/>
                </a:tc>
                <a:extLst>
                  <a:ext uri="{0D108BD9-81ED-4DB2-BD59-A6C34878D82A}">
                    <a16:rowId xmlns="" xmlns:a16="http://schemas.microsoft.com/office/drawing/2014/main" val="4194159341"/>
                  </a:ext>
                </a:extLst>
              </a:tr>
              <a:tr h="370840">
                <a:tc>
                  <a:txBody>
                    <a:bodyPr/>
                    <a:lstStyle/>
                    <a:p>
                      <a:r>
                        <a:rPr lang="en-IN" dirty="0" smtClean="0"/>
                        <a:t>5.0</a:t>
                      </a:r>
                      <a:endParaRPr lang="en-IN" dirty="0"/>
                    </a:p>
                  </a:txBody>
                  <a:tcPr/>
                </a:tc>
                <a:tc>
                  <a:txBody>
                    <a:bodyPr/>
                    <a:lstStyle/>
                    <a:p>
                      <a:r>
                        <a:rPr lang="en-IN" dirty="0" smtClean="0"/>
                        <a:t>3.6</a:t>
                      </a:r>
                      <a:endParaRPr lang="en-IN" dirty="0"/>
                    </a:p>
                  </a:txBody>
                  <a:tcPr/>
                </a:tc>
                <a:extLst>
                  <a:ext uri="{0D108BD9-81ED-4DB2-BD59-A6C34878D82A}">
                    <a16:rowId xmlns="" xmlns:a16="http://schemas.microsoft.com/office/drawing/2014/main" val="3871093792"/>
                  </a:ext>
                </a:extLst>
              </a:tr>
            </a:tbl>
          </a:graphicData>
        </a:graphic>
      </p:graphicFrame>
      <p:sp>
        <p:nvSpPr>
          <p:cNvPr id="3" name="TextBox 2"/>
          <p:cNvSpPr txBox="1"/>
          <p:nvPr/>
        </p:nvSpPr>
        <p:spPr>
          <a:xfrm>
            <a:off x="5181600" y="4114800"/>
            <a:ext cx="3124200" cy="1323439"/>
          </a:xfrm>
          <a:prstGeom prst="rect">
            <a:avLst/>
          </a:prstGeom>
          <a:noFill/>
        </p:spPr>
        <p:txBody>
          <a:bodyPr wrap="square" rtlCol="0">
            <a:spAutoFit/>
          </a:bodyPr>
          <a:lstStyle/>
          <a:p>
            <a:pPr algn="just"/>
            <a:r>
              <a:rPr lang="en-IN" sz="2400" u="none" dirty="0" smtClean="0">
                <a:latin typeface="Times New Roman" pitchFamily="18" charset="0"/>
                <a:cs typeface="Times New Roman" pitchFamily="18" charset="0"/>
              </a:rPr>
              <a:t>Correlation between the actual and predicted values is ??</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C159AD3-EB3F-4ABA-8143-F7CEB7C14D5C}" type="slidenum">
              <a:rPr lang="en-US" smtClean="0"/>
              <a:pPr>
                <a:defRPr/>
              </a:pPr>
              <a:t>50</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73400" y="1930400"/>
            <a:ext cx="2997200" cy="2997200"/>
          </a:xfrm>
          <a:prstGeom prst="rect">
            <a:avLst/>
          </a:prstGeom>
        </p:spPr>
      </p:pic>
    </p:spTree>
    <p:extLst>
      <p:ext uri="{BB962C8B-B14F-4D97-AF65-F5344CB8AC3E}">
        <p14:creationId xmlns:p14="http://schemas.microsoft.com/office/powerpoint/2010/main" xmlns="" val="135280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304800"/>
            <a:ext cx="9144000" cy="762000"/>
          </a:xfrm>
        </p:spPr>
        <p:txBody>
          <a:bodyPr/>
          <a:lstStyle/>
          <a:p>
            <a:pPr algn="ctr" eaLnBrk="1" hangingPunct="1">
              <a:defRPr/>
            </a:pPr>
            <a:r>
              <a:rPr lang="en-IN" sz="4000" b="1" dirty="0" smtClean="0">
                <a:solidFill>
                  <a:srgbClr val="C00000"/>
                </a:solidFill>
              </a:rPr>
              <a:t>2. R</a:t>
            </a:r>
            <a:r>
              <a:rPr lang="en-IN" sz="4000" b="1" baseline="30000" dirty="0" smtClean="0">
                <a:solidFill>
                  <a:srgbClr val="C00000"/>
                </a:solidFill>
              </a:rPr>
              <a:t>2</a:t>
            </a:r>
            <a:r>
              <a:rPr lang="en-IN" sz="4000" b="1" dirty="0" smtClean="0">
                <a:solidFill>
                  <a:srgbClr val="C00000"/>
                </a:solidFill>
              </a:rPr>
              <a:t> : Coefficient of determination</a:t>
            </a:r>
          </a:p>
        </p:txBody>
      </p:sp>
      <p:sp>
        <p:nvSpPr>
          <p:cNvPr id="4" name="Content Placeholder 2"/>
          <p:cNvSpPr>
            <a:spLocks noGrp="1"/>
          </p:cNvSpPr>
          <p:nvPr>
            <p:ph idx="1"/>
          </p:nvPr>
        </p:nvSpPr>
        <p:spPr>
          <a:xfrm>
            <a:off x="914400" y="2743200"/>
            <a:ext cx="7315200" cy="2971800"/>
          </a:xfrm>
          <a:ln>
            <a:solidFill>
              <a:srgbClr val="C00000"/>
            </a:solidFill>
          </a:ln>
        </p:spPr>
        <p:txBody>
          <a:bodyPr/>
          <a:lstStyle/>
          <a:p>
            <a:pPr algn="just" eaLnBrk="1" hangingPunct="1">
              <a:buNone/>
            </a:pPr>
            <a:r>
              <a:rPr lang="en-IN" sz="2800" dirty="0" smtClean="0"/>
              <a:t>                       R</a:t>
            </a:r>
            <a:r>
              <a:rPr lang="en-IN" sz="2800" baseline="30000" dirty="0" smtClean="0"/>
              <a:t>2 </a:t>
            </a:r>
            <a:r>
              <a:rPr lang="en-IN" sz="2800" dirty="0" smtClean="0"/>
              <a:t> </a:t>
            </a:r>
            <a:r>
              <a:rPr lang="en-IN" sz="2800" dirty="0"/>
              <a:t>= r * r</a:t>
            </a:r>
            <a:r>
              <a:rPr lang="en-IN" sz="1600" dirty="0"/>
              <a:t> </a:t>
            </a:r>
            <a:endParaRPr lang="en-IN" sz="1600" dirty="0" smtClean="0"/>
          </a:p>
          <a:p>
            <a:pPr algn="just" eaLnBrk="1" hangingPunct="1">
              <a:buNone/>
            </a:pPr>
            <a:endParaRPr lang="en-IN" sz="2800" dirty="0" smtClean="0"/>
          </a:p>
          <a:p>
            <a:pPr algn="just" eaLnBrk="1" hangingPunct="1"/>
            <a:r>
              <a:rPr lang="en-US" sz="2400" dirty="0" smtClean="0">
                <a:latin typeface="Times New Roman" pitchFamily="18" charset="0"/>
                <a:cs typeface="Times New Roman" pitchFamily="18" charset="0"/>
              </a:rPr>
              <a:t>R</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describes the proportion of variance of the dependent variable explained by the regression model</a:t>
            </a:r>
            <a:r>
              <a:rPr lang="en-US" sz="2400" dirty="0" smtClean="0">
                <a:latin typeface="Times New Roman" pitchFamily="18" charset="0"/>
                <a:cs typeface="Times New Roman" pitchFamily="18" charset="0"/>
              </a:rPr>
              <a:t>.</a:t>
            </a:r>
          </a:p>
          <a:p>
            <a:pPr algn="just" eaLnBrk="1" hangingPunct="1"/>
            <a:r>
              <a:rPr lang="en-US" sz="2400" dirty="0">
                <a:latin typeface="Times New Roman" pitchFamily="18" charset="0"/>
                <a:cs typeface="Times New Roman" pitchFamily="18" charset="0"/>
              </a:rPr>
              <a:t>If the regression model is </a:t>
            </a:r>
            <a:r>
              <a:rPr lang="en-US" sz="2400" b="1" dirty="0">
                <a:latin typeface="Times New Roman" pitchFamily="18" charset="0"/>
                <a:cs typeface="Times New Roman" pitchFamily="18" charset="0"/>
              </a:rPr>
              <a:t>perfect then R</a:t>
            </a:r>
            <a:r>
              <a:rPr lang="en-US" sz="2400" b="1" baseline="30000" dirty="0">
                <a:latin typeface="Times New Roman" pitchFamily="18" charset="0"/>
                <a:cs typeface="Times New Roman" pitchFamily="18" charset="0"/>
              </a:rPr>
              <a:t>2</a:t>
            </a:r>
            <a:r>
              <a:rPr lang="en-US" sz="2400" b="1" dirty="0">
                <a:latin typeface="Times New Roman" pitchFamily="18" charset="0"/>
                <a:cs typeface="Times New Roman" pitchFamily="18" charset="0"/>
              </a:rPr>
              <a:t> is 1 </a:t>
            </a:r>
            <a:r>
              <a:rPr lang="en-US" sz="2400" dirty="0">
                <a:latin typeface="Times New Roman" pitchFamily="18" charset="0"/>
                <a:cs typeface="Times New Roman" pitchFamily="18" charset="0"/>
              </a:rPr>
              <a:t>and if the regression model is a </a:t>
            </a:r>
            <a:r>
              <a:rPr lang="en-US" sz="2400" b="1" dirty="0">
                <a:latin typeface="Times New Roman" pitchFamily="18" charset="0"/>
                <a:cs typeface="Times New Roman" pitchFamily="18" charset="0"/>
              </a:rPr>
              <a:t>total failure then R</a:t>
            </a:r>
            <a:r>
              <a:rPr lang="en-US" sz="2400" b="1" baseline="30000" dirty="0">
                <a:latin typeface="Times New Roman" pitchFamily="18" charset="0"/>
                <a:cs typeface="Times New Roman" pitchFamily="18" charset="0"/>
              </a:rPr>
              <a:t>2</a:t>
            </a:r>
            <a:r>
              <a:rPr lang="en-US" sz="2400" b="1" dirty="0">
                <a:latin typeface="Times New Roman" pitchFamily="18" charset="0"/>
                <a:cs typeface="Times New Roman" pitchFamily="18" charset="0"/>
              </a:rPr>
              <a:t> is zero </a:t>
            </a:r>
            <a:r>
              <a:rPr lang="en-US" sz="2400" dirty="0">
                <a:latin typeface="Times New Roman" pitchFamily="18" charset="0"/>
                <a:cs typeface="Times New Roman" pitchFamily="18" charset="0"/>
              </a:rPr>
              <a:t>i.e. no variance is explained by regression.</a:t>
            </a:r>
            <a:endParaRPr lang="en-IN" sz="2400" dirty="0" smtClean="0">
              <a:latin typeface="Times New Roman" pitchFamily="18" charset="0"/>
              <a:cs typeface="Times New Roman" pitchFamily="18" charset="0"/>
            </a:endParaRPr>
          </a:p>
        </p:txBody>
      </p:sp>
      <p:sp>
        <p:nvSpPr>
          <p:cNvPr id="5" name="Rectangle 4"/>
          <p:cNvSpPr/>
          <p:nvPr/>
        </p:nvSpPr>
        <p:spPr>
          <a:xfrm>
            <a:off x="914400" y="1314271"/>
            <a:ext cx="7315200" cy="1200329"/>
          </a:xfrm>
          <a:prstGeom prst="rect">
            <a:avLst/>
          </a:prstGeom>
        </p:spPr>
        <p:txBody>
          <a:bodyPr wrap="square">
            <a:spAutoFit/>
          </a:bodyPr>
          <a:lstStyle/>
          <a:p>
            <a:pPr algn="just"/>
            <a:r>
              <a:rPr lang="en-US" sz="2400" u="none" dirty="0" smtClean="0">
                <a:latin typeface="Times New Roman" pitchFamily="18" charset="0"/>
                <a:cs typeface="Times New Roman" pitchFamily="18" charset="0"/>
              </a:rPr>
              <a:t>The coefficient of</a:t>
            </a:r>
            <a:r>
              <a:rPr lang="en-US" sz="2400" b="1" u="none" dirty="0" smtClean="0">
                <a:latin typeface="Times New Roman" pitchFamily="18" charset="0"/>
                <a:cs typeface="Times New Roman" pitchFamily="18" charset="0"/>
              </a:rPr>
              <a:t> determination</a:t>
            </a:r>
            <a:r>
              <a:rPr lang="en-US" sz="2400" u="none" dirty="0" smtClean="0">
                <a:latin typeface="Times New Roman" pitchFamily="18" charset="0"/>
                <a:cs typeface="Times New Roman" pitchFamily="18" charset="0"/>
              </a:rPr>
              <a:t> is</a:t>
            </a:r>
            <a:r>
              <a:rPr lang="en-US" sz="2400" b="1" u="none" dirty="0" smtClean="0">
                <a:latin typeface="Times New Roman" pitchFamily="18" charset="0"/>
                <a:cs typeface="Times New Roman" pitchFamily="18" charset="0"/>
              </a:rPr>
              <a:t> a number between 0 and 1 that measures how well a statistical model predicts an outcome.</a:t>
            </a:r>
            <a:r>
              <a:rPr lang="en-US" sz="2400" u="none" dirty="0" smtClean="0">
                <a:latin typeface="Times New Roman" pitchFamily="18" charset="0"/>
                <a:cs typeface="Times New Roman" pitchFamily="18" charset="0"/>
              </a:rPr>
              <a:t> </a:t>
            </a:r>
            <a:endParaRPr lang="en-US" sz="2400" u="none"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93037" cy="685800"/>
          </a:xfrm>
        </p:spPr>
        <p:txBody>
          <a:bodyPr/>
          <a:lstStyle/>
          <a:p>
            <a:r>
              <a:rPr lang="en-US" sz="4000" dirty="0">
                <a:solidFill>
                  <a:schemeClr val="tx1"/>
                </a:solidFill>
              </a:rPr>
              <a:t>Significance of R</a:t>
            </a:r>
            <a:r>
              <a:rPr lang="en-US" sz="4000" baseline="30000" dirty="0">
                <a:solidFill>
                  <a:schemeClr val="tx1"/>
                </a:solidFill>
              </a:rPr>
              <a:t>2</a:t>
            </a:r>
            <a:r>
              <a:rPr lang="en-US" sz="4000" dirty="0">
                <a:solidFill>
                  <a:schemeClr val="tx1"/>
                </a:solidFill>
              </a:rPr>
              <a:t> Score </a:t>
            </a:r>
            <a:endParaRPr lang="en-IN" sz="4000" dirty="0">
              <a:solidFill>
                <a:schemeClr val="tx1"/>
              </a:solidFill>
            </a:endParaRPr>
          </a:p>
        </p:txBody>
      </p:sp>
      <p:sp>
        <p:nvSpPr>
          <p:cNvPr id="5" name="TextBox 4"/>
          <p:cNvSpPr txBox="1"/>
          <p:nvPr/>
        </p:nvSpPr>
        <p:spPr>
          <a:xfrm>
            <a:off x="422189" y="1295400"/>
            <a:ext cx="8077200" cy="3785652"/>
          </a:xfrm>
          <a:prstGeom prst="rect">
            <a:avLst/>
          </a:prstGeom>
          <a:noFill/>
          <a:ln>
            <a:solidFill>
              <a:srgbClr val="C00000"/>
            </a:solidFill>
          </a:ln>
        </p:spPr>
        <p:txBody>
          <a:bodyPr wrap="square" rtlCol="0">
            <a:spAutoFit/>
          </a:bodyPr>
          <a:lstStyle/>
          <a:p>
            <a:pPr marL="287338" indent="-287338" algn="just">
              <a:buFont typeface="Arial" pitchFamily="34" charset="0"/>
              <a:buChar char="•"/>
            </a:pPr>
            <a:r>
              <a:rPr lang="en-US" sz="2400" u="none" dirty="0">
                <a:latin typeface="Times New Roman" pitchFamily="18" charset="0"/>
                <a:cs typeface="Times New Roman" pitchFamily="18" charset="0"/>
              </a:rPr>
              <a:t>R-squared is a statistical measure of how close the data are to the fitted regression line. </a:t>
            </a:r>
            <a:endParaRPr lang="en-US" sz="2400" u="none" dirty="0" smtClean="0">
              <a:latin typeface="Times New Roman" pitchFamily="18" charset="0"/>
              <a:cs typeface="Times New Roman" pitchFamily="18" charset="0"/>
            </a:endParaRPr>
          </a:p>
          <a:p>
            <a:pPr marL="287338" indent="-287338" algn="just">
              <a:buFont typeface="Arial" pitchFamily="34" charset="0"/>
              <a:buChar char="•"/>
            </a:pPr>
            <a:endParaRPr lang="en-US" sz="2400" u="none" dirty="0" smtClean="0">
              <a:latin typeface="Times New Roman" pitchFamily="18" charset="0"/>
              <a:cs typeface="Times New Roman" pitchFamily="18" charset="0"/>
            </a:endParaRPr>
          </a:p>
          <a:p>
            <a:pPr marL="287338" indent="-287338" algn="just">
              <a:buFont typeface="Arial" pitchFamily="34" charset="0"/>
              <a:buChar char="•"/>
            </a:pPr>
            <a:r>
              <a:rPr lang="en-US" sz="2400" b="1" u="none" dirty="0" smtClean="0">
                <a:latin typeface="Times New Roman" pitchFamily="18" charset="0"/>
                <a:cs typeface="Times New Roman" pitchFamily="18" charset="0"/>
              </a:rPr>
              <a:t>0</a:t>
            </a:r>
            <a:r>
              <a:rPr lang="en-US" sz="2400" b="1" u="none" dirty="0">
                <a:latin typeface="Times New Roman" pitchFamily="18" charset="0"/>
                <a:cs typeface="Times New Roman" pitchFamily="18" charset="0"/>
              </a:rPr>
              <a:t>% indicates </a:t>
            </a:r>
            <a:r>
              <a:rPr lang="en-US" sz="2400" u="none" dirty="0">
                <a:latin typeface="Times New Roman" pitchFamily="18" charset="0"/>
                <a:cs typeface="Times New Roman" pitchFamily="18" charset="0"/>
              </a:rPr>
              <a:t>that the model explains none of the variability of the response data around its mean. </a:t>
            </a:r>
            <a:endParaRPr lang="en-US" sz="2400" u="none" dirty="0" smtClean="0">
              <a:latin typeface="Times New Roman" pitchFamily="18" charset="0"/>
              <a:cs typeface="Times New Roman" pitchFamily="18" charset="0"/>
            </a:endParaRPr>
          </a:p>
          <a:p>
            <a:pPr marL="287338" indent="-287338" algn="just">
              <a:buFont typeface="Arial" pitchFamily="34" charset="0"/>
              <a:buChar char="•"/>
            </a:pPr>
            <a:endParaRPr lang="en-US" sz="2400" u="none" dirty="0" smtClean="0">
              <a:latin typeface="Times New Roman" pitchFamily="18" charset="0"/>
              <a:cs typeface="Times New Roman" pitchFamily="18" charset="0"/>
            </a:endParaRPr>
          </a:p>
          <a:p>
            <a:pPr marL="287338" indent="-287338" algn="just">
              <a:buFont typeface="Arial" pitchFamily="34" charset="0"/>
              <a:buChar char="•"/>
            </a:pPr>
            <a:r>
              <a:rPr lang="en-US" sz="2400" b="1" u="none" dirty="0" smtClean="0">
                <a:latin typeface="Times New Roman" pitchFamily="18" charset="0"/>
                <a:cs typeface="Times New Roman" pitchFamily="18" charset="0"/>
              </a:rPr>
              <a:t>100</a:t>
            </a:r>
            <a:r>
              <a:rPr lang="en-US" sz="2400" b="1" u="none" dirty="0">
                <a:latin typeface="Times New Roman" pitchFamily="18" charset="0"/>
                <a:cs typeface="Times New Roman" pitchFamily="18" charset="0"/>
              </a:rPr>
              <a:t>% indicates </a:t>
            </a:r>
            <a:r>
              <a:rPr lang="en-US" sz="2400" u="none" dirty="0">
                <a:latin typeface="Times New Roman" pitchFamily="18" charset="0"/>
                <a:cs typeface="Times New Roman" pitchFamily="18" charset="0"/>
              </a:rPr>
              <a:t>that the model explains all the variability of the response data around its mean. </a:t>
            </a:r>
            <a:endParaRPr lang="en-US" sz="2400" u="none" dirty="0" smtClean="0">
              <a:latin typeface="Times New Roman" pitchFamily="18" charset="0"/>
              <a:cs typeface="Times New Roman" pitchFamily="18" charset="0"/>
            </a:endParaRPr>
          </a:p>
          <a:p>
            <a:pPr marL="287338" indent="-287338" algn="just">
              <a:buFont typeface="Arial" pitchFamily="34" charset="0"/>
              <a:buChar char="•"/>
            </a:pPr>
            <a:endParaRPr lang="en-US" sz="2400" u="none" dirty="0" smtClean="0">
              <a:latin typeface="Times New Roman" pitchFamily="18" charset="0"/>
              <a:cs typeface="Times New Roman" pitchFamily="18" charset="0"/>
            </a:endParaRPr>
          </a:p>
          <a:p>
            <a:pPr marL="287338" indent="-287338" algn="just">
              <a:buFont typeface="Arial" pitchFamily="34" charset="0"/>
              <a:buChar char="•"/>
            </a:pPr>
            <a:r>
              <a:rPr lang="en-US" sz="2400" b="1" u="none" dirty="0" smtClean="0">
                <a:latin typeface="Times New Roman" pitchFamily="18" charset="0"/>
                <a:cs typeface="Times New Roman" pitchFamily="18" charset="0"/>
              </a:rPr>
              <a:t>Higher </a:t>
            </a:r>
            <a:r>
              <a:rPr lang="en-US" sz="2400" b="1" u="none" dirty="0">
                <a:latin typeface="Times New Roman" pitchFamily="18" charset="0"/>
                <a:cs typeface="Times New Roman" pitchFamily="18" charset="0"/>
              </a:rPr>
              <a:t>the R-squared, the better the model fits your data</a:t>
            </a:r>
            <a:endParaRPr lang="en-IN" sz="2400" b="1" u="none" dirty="0">
              <a:latin typeface="Times New Roman" pitchFamily="18" charset="0"/>
              <a:cs typeface="Times New Roman" pitchFamily="18" charset="0"/>
            </a:endParaRPr>
          </a:p>
        </p:txBody>
      </p:sp>
    </p:spTree>
    <p:extLst>
      <p:ext uri="{BB962C8B-B14F-4D97-AF65-F5344CB8AC3E}">
        <p14:creationId xmlns:p14="http://schemas.microsoft.com/office/powerpoint/2010/main" xmlns="" val="1380293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93037" cy="685800"/>
          </a:xfrm>
        </p:spPr>
        <p:txBody>
          <a:bodyPr/>
          <a:lstStyle/>
          <a:p>
            <a:r>
              <a:rPr lang="en-US" sz="4000" dirty="0" smtClean="0">
                <a:solidFill>
                  <a:schemeClr val="tx1"/>
                </a:solidFill>
              </a:rPr>
              <a:t>Example </a:t>
            </a:r>
            <a:r>
              <a:rPr lang="en-US" sz="4000" dirty="0">
                <a:solidFill>
                  <a:schemeClr val="tx1"/>
                </a:solidFill>
              </a:rPr>
              <a:t>of R</a:t>
            </a:r>
            <a:r>
              <a:rPr lang="en-US" sz="4000" baseline="30000" dirty="0">
                <a:solidFill>
                  <a:schemeClr val="tx1"/>
                </a:solidFill>
              </a:rPr>
              <a:t>2</a:t>
            </a:r>
            <a:r>
              <a:rPr lang="en-US" sz="4000" dirty="0">
                <a:solidFill>
                  <a:schemeClr val="tx1"/>
                </a:solidFill>
              </a:rPr>
              <a:t> Score </a:t>
            </a:r>
            <a:endParaRPr lang="en-IN" sz="4000" dirty="0">
              <a:solidFill>
                <a:schemeClr val="tx1"/>
              </a:solidFill>
            </a:endParaRPr>
          </a:p>
        </p:txBody>
      </p:sp>
      <p:sp>
        <p:nvSpPr>
          <p:cNvPr id="1025" name="Rectangle 1"/>
          <p:cNvSpPr>
            <a:spLocks noChangeArrowheads="1"/>
          </p:cNvSpPr>
          <p:nvPr/>
        </p:nvSpPr>
        <p:spPr bwMode="auto">
          <a:xfrm>
            <a:off x="609600" y="914400"/>
            <a:ext cx="7543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44444"/>
                </a:solidFill>
                <a:effectLst/>
                <a:latin typeface="Poppins"/>
                <a:cs typeface="Arial" pitchFamily="34" charset="0"/>
              </a:rPr>
              <a:t>Compute the coefficient of determination.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609600" y="1371601"/>
            <a:ext cx="3200399" cy="338554"/>
          </a:xfrm>
          <a:prstGeom prst="rect">
            <a:avLst/>
          </a:prstGeom>
        </p:spPr>
        <p:txBody>
          <a:bodyPr wrap="square">
            <a:spAutoFit/>
          </a:bodyPr>
          <a:lstStyle/>
          <a:p>
            <a:r>
              <a:rPr lang="en-US" sz="1600" i="1" u="none" dirty="0" smtClean="0"/>
              <a:t>X = 5 ,9 ,14, 16</a:t>
            </a:r>
            <a:endParaRPr lang="en-US" sz="1600" u="none" dirty="0"/>
          </a:p>
        </p:txBody>
      </p:sp>
      <p:sp>
        <p:nvSpPr>
          <p:cNvPr id="13" name="Rectangle 12"/>
          <p:cNvSpPr/>
          <p:nvPr/>
        </p:nvSpPr>
        <p:spPr>
          <a:xfrm>
            <a:off x="609600" y="1676400"/>
            <a:ext cx="1745991" cy="338554"/>
          </a:xfrm>
          <a:prstGeom prst="rect">
            <a:avLst/>
          </a:prstGeom>
        </p:spPr>
        <p:txBody>
          <a:bodyPr wrap="none">
            <a:spAutoFit/>
          </a:bodyPr>
          <a:lstStyle/>
          <a:p>
            <a:r>
              <a:rPr lang="es-ES" sz="1600" i="1" u="none" dirty="0" smtClean="0"/>
              <a:t>Y = 6, 10, 16, 20</a:t>
            </a:r>
            <a:endParaRPr lang="en-US" sz="1600" u="none" dirty="0"/>
          </a:p>
        </p:txBody>
      </p:sp>
      <p:pic>
        <p:nvPicPr>
          <p:cNvPr id="1031" name="Picture 7"/>
          <p:cNvPicPr>
            <a:picLocks noChangeAspect="1" noChangeArrowheads="1"/>
          </p:cNvPicPr>
          <p:nvPr/>
        </p:nvPicPr>
        <p:blipFill>
          <a:blip r:embed="rId2"/>
          <a:srcRect/>
          <a:stretch>
            <a:fillRect/>
          </a:stretch>
        </p:blipFill>
        <p:spPr bwMode="auto">
          <a:xfrm>
            <a:off x="381000" y="2438400"/>
            <a:ext cx="3464691" cy="3795712"/>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4191000" y="1219200"/>
            <a:ext cx="4170705" cy="2457450"/>
          </a:xfrm>
          <a:prstGeom prst="rect">
            <a:avLst/>
          </a:prstGeom>
          <a:noFill/>
          <a:ln w="9525">
            <a:noFill/>
            <a:miter lim="800000"/>
            <a:headEnd/>
            <a:tailEnd/>
          </a:ln>
          <a:effectLst/>
        </p:spPr>
      </p:pic>
      <p:sp>
        <p:nvSpPr>
          <p:cNvPr id="18" name="Rectangle 17"/>
          <p:cNvSpPr/>
          <p:nvPr/>
        </p:nvSpPr>
        <p:spPr>
          <a:xfrm>
            <a:off x="4191000" y="4038600"/>
            <a:ext cx="4572000" cy="1754326"/>
          </a:xfrm>
          <a:prstGeom prst="rect">
            <a:avLst/>
          </a:prstGeom>
        </p:spPr>
        <p:txBody>
          <a:bodyPr>
            <a:spAutoFit/>
          </a:bodyPr>
          <a:lstStyle/>
          <a:p>
            <a:r>
              <a:rPr lang="en-US" sz="1800" u="none" dirty="0" smtClean="0">
                <a:latin typeface="Times New Roman" pitchFamily="18" charset="0"/>
                <a:cs typeface="Times New Roman" pitchFamily="18" charset="0"/>
              </a:rPr>
              <a:t>Now do the square of correlation coefficient</a:t>
            </a:r>
          </a:p>
          <a:p>
            <a:r>
              <a:rPr lang="en-US" sz="1800" u="none" dirty="0" smtClean="0">
                <a:latin typeface="Times New Roman" pitchFamily="18" charset="0"/>
                <a:cs typeface="Times New Roman" pitchFamily="18" charset="0"/>
              </a:rPr>
              <a:t>R</a:t>
            </a:r>
            <a:r>
              <a:rPr lang="en-US" sz="1800" u="none" baseline="30000" dirty="0" smtClean="0">
                <a:latin typeface="Times New Roman" pitchFamily="18" charset="0"/>
                <a:cs typeface="Times New Roman" pitchFamily="18" charset="0"/>
              </a:rPr>
              <a:t>2 </a:t>
            </a:r>
            <a:r>
              <a:rPr lang="en-US" sz="1800" u="none" dirty="0" smtClean="0">
                <a:latin typeface="Times New Roman" pitchFamily="18" charset="0"/>
                <a:cs typeface="Times New Roman" pitchFamily="18" charset="0"/>
              </a:rPr>
              <a:t>= (0.993)</a:t>
            </a:r>
            <a:r>
              <a:rPr lang="en-US" sz="1800" u="none" baseline="30000" dirty="0" smtClean="0">
                <a:latin typeface="Times New Roman" pitchFamily="18" charset="0"/>
                <a:cs typeface="Times New Roman" pitchFamily="18" charset="0"/>
              </a:rPr>
              <a:t>2</a:t>
            </a:r>
            <a:r>
              <a:rPr lang="en-US" sz="1800" u="none" dirty="0" smtClean="0">
                <a:latin typeface="Times New Roman" pitchFamily="18" charset="0"/>
                <a:cs typeface="Times New Roman" pitchFamily="18" charset="0"/>
              </a:rPr>
              <a:t> = .987</a:t>
            </a:r>
          </a:p>
          <a:p>
            <a:r>
              <a:rPr lang="en-US" sz="1800" u="none" dirty="0" smtClean="0">
                <a:latin typeface="Times New Roman" pitchFamily="18" charset="0"/>
                <a:cs typeface="Times New Roman" pitchFamily="18" charset="0"/>
              </a:rPr>
              <a:t>Convert the R-squared into the percentage</a:t>
            </a:r>
          </a:p>
          <a:p>
            <a:r>
              <a:rPr lang="en-US" sz="1800" u="none" dirty="0" smtClean="0">
                <a:latin typeface="Times New Roman" pitchFamily="18" charset="0"/>
                <a:cs typeface="Times New Roman" pitchFamily="18" charset="0"/>
              </a:rPr>
              <a:t>.987 × 100 = 98.7%</a:t>
            </a:r>
          </a:p>
          <a:p>
            <a:r>
              <a:rPr lang="en-US" sz="1800" u="none" dirty="0" smtClean="0">
                <a:latin typeface="Times New Roman" pitchFamily="18" charset="0"/>
                <a:cs typeface="Times New Roman" pitchFamily="18" charset="0"/>
              </a:rPr>
              <a:t>So, 98.7% variation of y can explained by x-variables.</a:t>
            </a:r>
            <a:endParaRPr lang="en-US" sz="1800" u="none" dirty="0">
              <a:latin typeface="Times New Roman" pitchFamily="18" charset="0"/>
              <a:cs typeface="Times New Roman" pitchFamily="18" charset="0"/>
            </a:endParaRPr>
          </a:p>
        </p:txBody>
      </p:sp>
    </p:spTree>
    <p:extLst>
      <p:ext uri="{BB962C8B-B14F-4D97-AF65-F5344CB8AC3E}">
        <p14:creationId xmlns:p14="http://schemas.microsoft.com/office/powerpoint/2010/main" xmlns="" val="1380293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304800"/>
            <a:ext cx="8915400" cy="914400"/>
          </a:xfrm>
        </p:spPr>
        <p:txBody>
          <a:bodyPr/>
          <a:lstStyle/>
          <a:p>
            <a:pPr eaLnBrk="1" hangingPunct="1">
              <a:defRPr/>
            </a:pPr>
            <a:r>
              <a:rPr lang="en-IN" sz="4000" b="1" dirty="0" smtClean="0">
                <a:solidFill>
                  <a:srgbClr val="C00000"/>
                </a:solidFill>
              </a:rPr>
              <a:t>3. MSE</a:t>
            </a:r>
          </a:p>
        </p:txBody>
      </p:sp>
      <p:sp>
        <p:nvSpPr>
          <p:cNvPr id="5" name="Content Placeholder 2"/>
          <p:cNvSpPr txBox="1">
            <a:spLocks/>
          </p:cNvSpPr>
          <p:nvPr/>
        </p:nvSpPr>
        <p:spPr bwMode="auto">
          <a:xfrm>
            <a:off x="304800" y="50292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IN"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Where</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kumimoji="0" lang="en-IN" sz="1800" b="1" i="0" u="none" strike="noStrike" kern="0" cap="none" spc="0" normalizeH="0" noProof="0" dirty="0" smtClean="0">
                <a:ln>
                  <a:noFill/>
                </a:ln>
                <a:solidFill>
                  <a:schemeClr val="tx1"/>
                </a:solidFill>
                <a:effectLst/>
                <a:uLnTx/>
                <a:uFillTx/>
                <a:latin typeface="Times New Roman" pitchFamily="18" charset="0"/>
                <a:cs typeface="Times New Roman" pitchFamily="18" charset="0"/>
              </a:rPr>
              <a:t>p</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is predicted value, </a:t>
            </a:r>
            <a:r>
              <a:rPr kumimoji="0" lang="en-IN" sz="1800" b="1" i="0" u="none" strike="noStrike" kern="0" cap="none" spc="0" normalizeH="0" noProof="0" dirty="0" smtClean="0">
                <a:ln>
                  <a:noFill/>
                </a:ln>
                <a:solidFill>
                  <a:schemeClr val="tx1"/>
                </a:solidFill>
                <a:effectLst/>
                <a:uLnTx/>
                <a:uFillTx/>
                <a:latin typeface="Times New Roman" pitchFamily="18" charset="0"/>
                <a:cs typeface="Times New Roman" pitchFamily="18" charset="0"/>
              </a:rPr>
              <a:t>a</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is actual value and </a:t>
            </a:r>
            <a:r>
              <a:rPr kumimoji="0" lang="en-IN" sz="1800" b="1" i="0" u="none" strike="noStrike" kern="0" cap="none" spc="0" normalizeH="0" noProof="0" dirty="0" smtClean="0">
                <a:ln>
                  <a:noFill/>
                </a:ln>
                <a:solidFill>
                  <a:schemeClr val="tx1"/>
                </a:solidFill>
                <a:effectLst/>
                <a:uLnTx/>
                <a:uFillTx/>
                <a:latin typeface="Times New Roman" pitchFamily="18" charset="0"/>
                <a:cs typeface="Times New Roman" pitchFamily="18" charset="0"/>
              </a:rPr>
              <a:t>n</a:t>
            </a:r>
            <a:r>
              <a:rPr kumimoji="0" lang="en-IN" sz="18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is total number of observations.</a:t>
            </a:r>
            <a:endParaRPr kumimoji="0" lang="en-IN"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IN"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IN"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 y="2743200"/>
            <a:ext cx="2895600" cy="685800"/>
          </a:xfrm>
          <a:prstGeom prst="rect">
            <a:avLst/>
          </a:prstGeom>
        </p:spPr>
      </p:pic>
      <p:sp>
        <p:nvSpPr>
          <p:cNvPr id="7" name="Rectangle 6"/>
          <p:cNvSpPr/>
          <p:nvPr/>
        </p:nvSpPr>
        <p:spPr>
          <a:xfrm>
            <a:off x="609600" y="1295400"/>
            <a:ext cx="8001000" cy="923330"/>
          </a:xfrm>
          <a:prstGeom prst="rect">
            <a:avLst/>
          </a:prstGeom>
        </p:spPr>
        <p:txBody>
          <a:bodyPr wrap="square">
            <a:spAutoFit/>
          </a:bodyPr>
          <a:lstStyle/>
          <a:p>
            <a:pPr algn="just"/>
            <a:r>
              <a:rPr lang="en-US" sz="1800" u="none" dirty="0" smtClean="0">
                <a:latin typeface="Times New Roman" pitchFamily="18" charset="0"/>
                <a:cs typeface="Times New Roman" pitchFamily="18" charset="0"/>
              </a:rPr>
              <a:t>The Mean Squared Error (MSE) is a measure of how close a fitted line is to </a:t>
            </a:r>
            <a:r>
              <a:rPr lang="en-US" sz="1800" u="none" dirty="0" smtClean="0">
                <a:latin typeface="Times New Roman" pitchFamily="18" charset="0"/>
                <a:cs typeface="Times New Roman" pitchFamily="18" charset="0"/>
              </a:rPr>
              <a:t>data points</a:t>
            </a:r>
            <a:r>
              <a:rPr lang="en-US" sz="1800" u="none" dirty="0" smtClean="0">
                <a:latin typeface="Times New Roman" pitchFamily="18" charset="0"/>
                <a:cs typeface="Times New Roman" pitchFamily="18" charset="0"/>
              </a:rPr>
              <a:t>. For every data point, you take the distance vertically from the point to </a:t>
            </a:r>
            <a:r>
              <a:rPr lang="en-US" sz="1800" u="none" dirty="0" smtClean="0">
                <a:latin typeface="Times New Roman" pitchFamily="18" charset="0"/>
                <a:cs typeface="Times New Roman" pitchFamily="18" charset="0"/>
              </a:rPr>
              <a:t>the corresponding </a:t>
            </a:r>
            <a:r>
              <a:rPr lang="en-US" sz="1800" b="1" u="none" dirty="0" smtClean="0">
                <a:latin typeface="Times New Roman" pitchFamily="18" charset="0"/>
                <a:cs typeface="Times New Roman" pitchFamily="18" charset="0"/>
              </a:rPr>
              <a:t>y</a:t>
            </a:r>
            <a:r>
              <a:rPr lang="en-US" sz="1800" u="none" dirty="0" smtClean="0">
                <a:latin typeface="Times New Roman" pitchFamily="18" charset="0"/>
                <a:cs typeface="Times New Roman" pitchFamily="18" charset="0"/>
              </a:rPr>
              <a:t> value on the curve fit (the error), and square the value. </a:t>
            </a:r>
            <a:endParaRPr lang="en-US" sz="1800" u="none"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3"/>
          <a:srcRect/>
          <a:stretch>
            <a:fillRect/>
          </a:stretch>
        </p:blipFill>
        <p:spPr bwMode="auto">
          <a:xfrm>
            <a:off x="4572000" y="2514600"/>
            <a:ext cx="3835230" cy="2379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426&quot;/&gt;&lt;/object&gt;&lt;object type=&quot;3&quot; unique_id=&quot;10004&quot;&gt;&lt;property id=&quot;20148&quot; value=&quot;5&quot;/&gt;&lt;property id=&quot;20300&quot; value=&quot;Slide 2&quot;/&gt;&lt;property id=&quot;20307&quot; value=&quot;595&quot;/&gt;&lt;/object&gt;&lt;object type=&quot;3&quot; unique_id=&quot;10005&quot;&gt;&lt;property id=&quot;20148&quot; value=&quot;5&quot;/&gt;&lt;property id=&quot;20300&quot; value=&quot;Slide 3 - &amp;quot;Evaluation Parameters for Regression Models&amp;quot;&quot;/&gt;&lt;property id=&quot;20307&quot; value=&quot;594&quot;/&gt;&lt;/object&gt;&lt;object type=&quot;3&quot; unique_id=&quot;10006&quot;&gt;&lt;property id=&quot;20148&quot; value=&quot;5&quot;/&gt;&lt;property id=&quot;20300&quot; value=&quot;Slide 4 - &amp;quot;1. Correlation&amp;quot;&quot;/&gt;&lt;property id=&quot;20307&quot; value=&quot;592&quot;/&gt;&lt;/object&gt;&lt;object type=&quot;3&quot; unique_id=&quot;10007&quot;&gt;&lt;property id=&quot;20148&quot; value=&quot;5&quot;/&gt;&lt;property id=&quot;20300&quot; value=&quot;Slide 5&quot;/&gt;&lt;property id=&quot;20307&quot; value=&quot;575&quot;/&gt;&lt;/object&gt;&lt;object type=&quot;3&quot; unique_id=&quot;10008&quot;&gt;&lt;property id=&quot;20148&quot; value=&quot;5&quot;/&gt;&lt;property id=&quot;20300&quot; value=&quot;Slide 6 - &amp;quot;2. R2 : Coefficient of determination&amp;quot;&quot;/&gt;&lt;property id=&quot;20307&quot; value=&quot;576&quot;/&gt;&lt;/object&gt;&lt;object type=&quot;3&quot; unique_id=&quot;10009&quot;&gt;&lt;property id=&quot;20148&quot; value=&quot;5&quot;/&gt;&lt;property id=&quot;20300&quot; value=&quot;Slide 7 - &amp;quot;Significance of R2 Score &amp;quot;&quot;/&gt;&lt;property id=&quot;20307&quot; value=&quot;617&quot;/&gt;&lt;/object&gt;&lt;object type=&quot;3&quot; unique_id=&quot;10010&quot;&gt;&lt;property id=&quot;20148&quot; value=&quot;5&quot;/&gt;&lt;property id=&quot;20300&quot; value=&quot;Slide 8 - &amp;quot;3. MSE&amp;quot;&quot;/&gt;&lt;property id=&quot;20307&quot; value=&quot;572&quot;/&gt;&lt;/object&gt;&lt;object type=&quot;3&quot; unique_id=&quot;10011&quot;&gt;&lt;property id=&quot;20148&quot; value=&quot;5&quot;/&gt;&lt;property id=&quot;20300&quot; value=&quot;Slide 9 - &amp;quot;4. RMSE&amp;quot;&quot;/&gt;&lt;property id=&quot;20307&quot; value=&quot;577&quot;/&gt;&lt;/object&gt;&lt;object type=&quot;3&quot; unique_id=&quot;10012&quot;&gt;&lt;property id=&quot;20148&quot; value=&quot;5&quot;/&gt;&lt;property id=&quot;20300&quot; value=&quot;Slide 10 - &amp;quot;5.MAE&amp;quot;&quot;/&gt;&lt;property id=&quot;20307&quot; value=&quot;621&quot;/&gt;&lt;/object&gt;&lt;object type=&quot;3&quot; unique_id=&quot;10014&quot;&gt;&lt;property id=&quot;20148&quot; value=&quot;5&quot;/&gt;&lt;property id=&quot;20300&quot; value=&quot;Slide 11 - &amp;quot;6. Accuracy&amp;quot;&quot;/&gt;&lt;property id=&quot;20307&quot; value=&quot;589&quot;/&gt;&lt;/object&gt;&lt;object type=&quot;3&quot; unique_id=&quot;10016&quot;&gt;&lt;property id=&quot;20148&quot; value=&quot;5&quot;/&gt;&lt;property id=&quot;20300&quot; value=&quot;Slide 12&quot;/&gt;&lt;property id=&quot;20307&quot; value=&quot;632&quot;/&gt;&lt;/object&gt;&lt;object type=&quot;3&quot; unique_id=&quot;10018&quot;&gt;&lt;property id=&quot;20148&quot; value=&quot;5&quot;/&gt;&lt;property id=&quot;20300&quot; value=&quot;Slide 13&quot;/&gt;&lt;property id=&quot;20307&quot; value=&quot;618&quot;/&gt;&lt;/object&gt;&lt;object type=&quot;3&quot; unique_id=&quot;10019&quot;&gt;&lt;property id=&quot;20148&quot; value=&quot;5&quot;/&gt;&lt;property id=&quot;20300&quot; value=&quot;Slide 14&quot;/&gt;&lt;property id=&quot;20307&quot; value=&quot;619&quot;/&gt;&lt;/object&gt;&lt;object type=&quot;3&quot; unique_id=&quot;10020&quot;&gt;&lt;property id=&quot;20148&quot; value=&quot;5&quot;/&gt;&lt;property id=&quot;20300&quot; value=&quot;Slide 15 - &amp;quot;Model Evaluation Parameters&amp;quot;&quot;/&gt;&lt;property id=&quot;20307&quot; value=&quot;588&quot;/&gt;&lt;/object&gt;&lt;object type=&quot;3&quot; unique_id=&quot;10021&quot;&gt;&lt;property id=&quot;20148&quot; value=&quot;5&quot;/&gt;&lt;property id=&quot;20300&quot; value=&quot;Slide 16 - &amp;quot;Confusion Matrix&amp;quot;&quot;/&gt;&lt;property id=&quot;20307&quot; value=&quot;584&quot;/&gt;&lt;/object&gt;&lt;object type=&quot;3&quot; unique_id=&quot;10022&quot;&gt;&lt;property id=&quot;20148&quot; value=&quot;5&quot;/&gt;&lt;property id=&quot;20300&quot; value=&quot;Slide 17 - &amp;quot;Confusion Matrix&amp;quot;&quot;/&gt;&lt;property id=&quot;20307&quot; value=&quot;620&quot;/&gt;&lt;/object&gt;&lt;object type=&quot;3&quot; unique_id=&quot;10024&quot;&gt;&lt;property id=&quot;20148&quot; value=&quot;5&quot;/&gt;&lt;property id=&quot;20300&quot; value=&quot;Slide 18&quot;/&gt;&lt;property id=&quot;20307&quot; value=&quot;611&quot;/&gt;&lt;/object&gt;&lt;object type=&quot;3&quot; unique_id=&quot;10026&quot;&gt;&lt;property id=&quot;20148&quot; value=&quot;5&quot;/&gt;&lt;property id=&quot;20300&quot; value=&quot;Slide 20 - &amp;quot;Confusion Matrix Example&amp;quot;&quot;/&gt;&lt;property id=&quot;20307&quot; value=&quot;610&quot;/&gt;&lt;/object&gt;&lt;object type=&quot;3&quot; unique_id=&quot;10027&quot;&gt;&lt;property id=&quot;20148&quot; value=&quot;5&quot;/&gt;&lt;property id=&quot;20300&quot; value=&quot;Slide 21&quot;/&gt;&lt;property id=&quot;20307&quot; value=&quot;581&quot;/&gt;&lt;/object&gt;&lt;object type=&quot;3&quot; unique_id=&quot;10029&quot;&gt;&lt;property id=&quot;20148&quot; value=&quot;5&quot;/&gt;&lt;property id=&quot;20300&quot; value=&quot;Slide 22 - &amp;quot;Precision&amp;quot;&quot;/&gt;&lt;property id=&quot;20307&quot; value=&quot;607&quot;/&gt;&lt;/object&gt;&lt;object type=&quot;3&quot; unique_id=&quot;10030&quot;&gt;&lt;property id=&quot;20148&quot; value=&quot;5&quot;/&gt;&lt;property id=&quot;20300&quot; value=&quot;Slide 23&quot;/&gt;&lt;property id=&quot;20307&quot; value=&quot;614&quot;/&gt;&lt;/object&gt;&lt;object type=&quot;3&quot; unique_id=&quot;10031&quot;&gt;&lt;property id=&quot;20148&quot; value=&quot;5&quot;/&gt;&lt;property id=&quot;20300&quot; value=&quot;Slide 24&quot;/&gt;&lt;property id=&quot;20307&quot; value=&quot;593&quot;/&gt;&lt;/object&gt;&lt;object type=&quot;3&quot; unique_id=&quot;10032&quot;&gt;&lt;property id=&quot;20148&quot; value=&quot;5&quot;/&gt;&lt;property id=&quot;20300&quot; value=&quot;Slide 25&quot;/&gt;&lt;property id=&quot;20307&quot; value=&quot;615&quot;/&gt;&lt;/object&gt;&lt;object type=&quot;3&quot; unique_id=&quot;10033&quot;&gt;&lt;property id=&quot;20148&quot; value=&quot;5&quot;/&gt;&lt;property id=&quot;20300&quot; value=&quot;Slide 26&quot;/&gt;&lt;property id=&quot;20307&quot; value=&quot;597&quot;/&gt;&lt;/object&gt;&lt;object type=&quot;3&quot; unique_id=&quot;10034&quot;&gt;&lt;property id=&quot;20148&quot; value=&quot;5&quot;/&gt;&lt;property id=&quot;20300&quot; value=&quot;Slide 27 - &amp;quot;Sensitivity/Specificity&amp;quot;&quot;/&gt;&lt;property id=&quot;20307&quot; value=&quot;631&quot;/&gt;&lt;/object&gt;&lt;object type=&quot;3&quot; unique_id=&quot;10035&quot;&gt;&lt;property id=&quot;20148&quot; value=&quot;5&quot;/&gt;&lt;property id=&quot;20300&quot; value=&quot;Slide 28&quot;/&gt;&lt;property id=&quot;20307&quot; value=&quot;598&quot;/&gt;&lt;/object&gt;&lt;object type=&quot;3&quot; unique_id=&quot;10036&quot;&gt;&lt;property id=&quot;20148&quot; value=&quot;5&quot;/&gt;&lt;property id=&quot;20300&quot; value=&quot;Slide 29&quot;/&gt;&lt;property id=&quot;20307&quot; value=&quot;609&quot;/&gt;&lt;/object&gt;&lt;object type=&quot;3&quot; unique_id=&quot;10037&quot;&gt;&lt;property id=&quot;20148&quot; value=&quot;5&quot;/&gt;&lt;property id=&quot;20300&quot; value=&quot;Slide 30&quot;/&gt;&lt;property id=&quot;20307&quot; value=&quot;613&quot;/&gt;&lt;/object&gt;&lt;object type=&quot;3&quot; unique_id=&quot;10038&quot;&gt;&lt;property id=&quot;20148&quot; value=&quot;5&quot;/&gt;&lt;property id=&quot;20300&quot; value=&quot;Slide 31&quot;/&gt;&lt;property id=&quot;20307&quot; value=&quot;608&quot;/&gt;&lt;/object&gt;&lt;object type=&quot;3&quot; unique_id=&quot;10039&quot;&gt;&lt;property id=&quot;20148&quot; value=&quot;5&quot;/&gt;&lt;property id=&quot;20300&quot; value=&quot;Slide 32&quot;/&gt;&lt;property id=&quot;20307&quot; value=&quot;616&quot;/&gt;&lt;/object&gt;&lt;object type=&quot;3&quot; unique_id=&quot;10041&quot;&gt;&lt;property id=&quot;20148&quot; value=&quot;5&quot;/&gt;&lt;property id=&quot;20300&quot; value=&quot;Slide 34 - &amp;quot;Practice Question&amp;quot;&quot;/&gt;&lt;property id=&quot;20307&quot; value=&quot;622&quot;/&gt;&lt;/object&gt;&lt;object type=&quot;3&quot; unique_id=&quot;10042&quot;&gt;&lt;property id=&quot;20148&quot; value=&quot;5&quot;/&gt;&lt;property id=&quot;20300&quot; value=&quot;Slide 35 - &amp;quot;Solution&amp;quot;&quot;/&gt;&lt;property id=&quot;20307&quot; value=&quot;623&quot;/&gt;&lt;/object&gt;&lt;object type=&quot;3&quot; unique_id=&quot;10043&quot;&gt;&lt;property id=&quot;20148&quot; value=&quot;5&quot;/&gt;&lt;property id=&quot;20300&quot; value=&quot;Slide 36 - &amp;quot;Solution&amp;quot;&quot;/&gt;&lt;property id=&quot;20307&quot; value=&quot;624&quot;/&gt;&lt;/object&gt;&lt;object type=&quot;3&quot; unique_id=&quot;10045&quot;&gt;&lt;property id=&quot;20148&quot; value=&quot;5&quot;/&gt;&lt;property id=&quot;20300&quot; value=&quot;Slide 37&quot;/&gt;&lt;property id=&quot;20307&quot; value=&quot;625&quot;/&gt;&lt;/object&gt;&lt;object type=&quot;3&quot; unique_id=&quot;10046&quot;&gt;&lt;property id=&quot;20148&quot; value=&quot;5&quot;/&gt;&lt;property id=&quot;20300&quot; value=&quot;Slide 38&quot;/&gt;&lt;property id=&quot;20307&quot; value=&quot;601&quot;/&gt;&lt;/object&gt;&lt;object type=&quot;3&quot; unique_id=&quot;10047&quot;&gt;&lt;property id=&quot;20148&quot; value=&quot;5&quot;/&gt;&lt;property id=&quot;20300&quot; value=&quot;Slide 39&quot;/&gt;&lt;property id=&quot;20307&quot; value=&quot;602&quot;/&gt;&lt;/object&gt;&lt;object type=&quot;3&quot; unique_id=&quot;10048&quot;&gt;&lt;property id=&quot;20148&quot; value=&quot;5&quot;/&gt;&lt;property id=&quot;20300&quot; value=&quot;Slide 40&quot;/&gt;&lt;property id=&quot;20307&quot; value=&quot;603&quot;/&gt;&lt;/object&gt;&lt;object type=&quot;3&quot; unique_id=&quot;10049&quot;&gt;&lt;property id=&quot;20148&quot; value=&quot;5&quot;/&gt;&lt;property id=&quot;20300&quot; value=&quot;Slide 41&quot;/&gt;&lt;property id=&quot;20307&quot; value=&quot;604&quot;/&gt;&lt;/object&gt;&lt;object type=&quot;3&quot; unique_id=&quot;10050&quot;&gt;&lt;property id=&quot;20148&quot; value=&quot;5&quot;/&gt;&lt;property id=&quot;20300&quot; value=&quot;Slide 42&quot;/&gt;&lt;property id=&quot;20307&quot; value=&quot;605&quot;/&gt;&lt;/object&gt;&lt;object type=&quot;3&quot; unique_id=&quot;10051&quot;&gt;&lt;property id=&quot;20148&quot; value=&quot;5&quot;/&gt;&lt;property id=&quot;20300&quot; value=&quot;Slide 43 - &amp;quot;  Calculate all parameters for&amp;quot;&quot;/&gt;&lt;property id=&quot;20307&quot; value=&quot;627&quot;/&gt;&lt;/object&gt;&lt;object type=&quot;3&quot; unique_id=&quot;10052&quot;&gt;&lt;property id=&quot;20148&quot; value=&quot;5&quot;/&gt;&lt;property id=&quot;20300&quot; value=&quot;Slide 44 - &amp;quot;  Calculate all parameters for&amp;quot;&quot;/&gt;&lt;property id=&quot;20307&quot; value=&quot;628&quot;/&gt;&lt;/object&gt;&lt;object type=&quot;3&quot; unique_id=&quot;10053&quot;&gt;&lt;property id=&quot;20148&quot; value=&quot;5&quot;/&gt;&lt;property id=&quot;20300&quot; value=&quot;Slide 45&quot;/&gt;&lt;property id=&quot;20307&quot; value=&quot;629&quot;/&gt;&lt;/object&gt;&lt;object type=&quot;3&quot; unique_id=&quot;10054&quot;&gt;&lt;property id=&quot;20148&quot; value=&quot;5&quot;/&gt;&lt;property id=&quot;20300&quot; value=&quot;Slide 46 - &amp;quot;Example:&amp;quot;&quot;/&gt;&lt;property id=&quot;20307&quot; value=&quot;586&quot;/&gt;&lt;/object&gt;&lt;object type=&quot;3&quot; unique_id=&quot;10055&quot;&gt;&lt;property id=&quot;20148&quot; value=&quot;5&quot;/&gt;&lt;property id=&quot;20300&quot; value=&quot;Slide 47&quot;/&gt;&lt;property id=&quot;20307&quot; value=&quot;634&quot;/&gt;&lt;/object&gt;&lt;object type=&quot;3&quot; unique_id=&quot;10583&quot;&gt;&lt;property id=&quot;20148&quot; value=&quot;5&quot;/&gt;&lt;property id=&quot;20300&quot; value=&quot;Slide 19 - &amp;quot;Expanded Confusion Matrix&amp;quot;&quot;/&gt;&lt;property id=&quot;20307&quot; value=&quot;635&quot;/&gt;&lt;/object&gt;&lt;object type=&quot;3&quot; unique_id=&quot;10738&quot;&gt;&lt;property id=&quot;20148&quot; value=&quot;5&quot;/&gt;&lt;property id=&quot;20300&quot; value=&quot;Slide 33 - &amp;quot;Misclassification Rate&amp;quot;&quot;/&gt;&lt;property id=&quot;20307&quot; value=&quot;636&quot;/&gt;&lt;/object&gt;&lt;/object&gt;&lt;object type=&quot;8&quot; unique_id=&quot;10110&quot;&gt;&lt;/object&gt;&lt;/object&gt;&lt;/database&gt;"/>
  <p:tag name="SECTOMILLISECCONVERTED" val="1"/>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sng"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sng"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Office\Templates\Presentation Designs\Blends.pot</Template>
  <TotalTime>32806</TotalTime>
  <Words>1679</Words>
  <Application>Microsoft Office PowerPoint</Application>
  <PresentationFormat>On-screen Show (4:3)</PresentationFormat>
  <Paragraphs>369</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Blends</vt:lpstr>
      <vt:lpstr>Slide 1</vt:lpstr>
      <vt:lpstr>Slide 2</vt:lpstr>
      <vt:lpstr>Evaluation Parameters for Regression Models</vt:lpstr>
      <vt:lpstr>1. Correlation</vt:lpstr>
      <vt:lpstr>Slide 5</vt:lpstr>
      <vt:lpstr>2. R2 : Coefficient of determination</vt:lpstr>
      <vt:lpstr>Significance of R2 Score </vt:lpstr>
      <vt:lpstr>Example of R2 Score </vt:lpstr>
      <vt:lpstr>3. MSE</vt:lpstr>
      <vt:lpstr>MSE Example</vt:lpstr>
      <vt:lpstr>4. RMSE</vt:lpstr>
      <vt:lpstr>RMSE Example</vt:lpstr>
      <vt:lpstr>5.MAE</vt:lpstr>
      <vt:lpstr>6. Accuracy</vt:lpstr>
      <vt:lpstr>Slide 15</vt:lpstr>
      <vt:lpstr>Slide 16</vt:lpstr>
      <vt:lpstr>Slide 17</vt:lpstr>
      <vt:lpstr>Model Evaluation Parameters</vt:lpstr>
      <vt:lpstr>Confusion Matrix</vt:lpstr>
      <vt:lpstr>Confusion Matrix</vt:lpstr>
      <vt:lpstr>Slide 21</vt:lpstr>
      <vt:lpstr>Expanded Confusion Matrix</vt:lpstr>
      <vt:lpstr>Confusion Matrix Example</vt:lpstr>
      <vt:lpstr>Slide 24</vt:lpstr>
      <vt:lpstr>Precision</vt:lpstr>
      <vt:lpstr>Slide 26</vt:lpstr>
      <vt:lpstr>Slide 27</vt:lpstr>
      <vt:lpstr>Slide 28</vt:lpstr>
      <vt:lpstr>Slide 29</vt:lpstr>
      <vt:lpstr>Sensitivity/Specificity</vt:lpstr>
      <vt:lpstr>Slide 31</vt:lpstr>
      <vt:lpstr>Slide 32</vt:lpstr>
      <vt:lpstr>Slide 33</vt:lpstr>
      <vt:lpstr>Slide 34</vt:lpstr>
      <vt:lpstr>Slide 35</vt:lpstr>
      <vt:lpstr>Misclassification Rate</vt:lpstr>
      <vt:lpstr>Practice Question</vt:lpstr>
      <vt:lpstr>Solution</vt:lpstr>
      <vt:lpstr>Solution</vt:lpstr>
      <vt:lpstr>Slide 40</vt:lpstr>
      <vt:lpstr>Slide 41</vt:lpstr>
      <vt:lpstr>Slide 42</vt:lpstr>
      <vt:lpstr>Slide 43</vt:lpstr>
      <vt:lpstr>Slide 44</vt:lpstr>
      <vt:lpstr>Slide 45</vt:lpstr>
      <vt:lpstr>  Calculate all parameters for</vt:lpstr>
      <vt:lpstr>  Calculate all parameters for</vt:lpstr>
      <vt:lpstr>Slide 48</vt:lpstr>
      <vt:lpstr>Example:</vt:lpstr>
      <vt:lpstr>Slide 50</vt:lpstr>
    </vt:vector>
  </TitlesOfParts>
  <Company>CSLA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of C Programming</dc:title>
  <dc:creator>lanctradm</dc:creator>
  <cp:lastModifiedBy>acer</cp:lastModifiedBy>
  <cp:revision>583</cp:revision>
  <cp:lastPrinted>2017-11-06T03:56:19Z</cp:lastPrinted>
  <dcterms:created xsi:type="dcterms:W3CDTF">2001-04-20T05:55:02Z</dcterms:created>
  <dcterms:modified xsi:type="dcterms:W3CDTF">2023-10-08T09:38:37Z</dcterms:modified>
</cp:coreProperties>
</file>