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9" r:id="rId3"/>
    <p:sldId id="298" r:id="rId4"/>
    <p:sldId id="266" r:id="rId5"/>
    <p:sldId id="267" r:id="rId6"/>
    <p:sldId id="301" r:id="rId7"/>
    <p:sldId id="302" r:id="rId8"/>
    <p:sldId id="303" r:id="rId9"/>
    <p:sldId id="304" r:id="rId10"/>
    <p:sldId id="305" r:id="rId11"/>
    <p:sldId id="306" r:id="rId12"/>
    <p:sldId id="307" r:id="rId13"/>
    <p:sldId id="308" r:id="rId14"/>
    <p:sldId id="297"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800AA-D1EE-4FF8-A0BC-157C0BEFE3F4}" type="datetimeFigureOut">
              <a:rPr lang="en-IN" smtClean="0"/>
              <a:pPr/>
              <a:t>27-07-2023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E77C-27BF-4CAC-B9EB-0128C1D66F70}" type="slidenum">
              <a:rPr lang="en-IN" smtClean="0"/>
              <a:pPr/>
              <a:t>‹#›</a:t>
            </a:fld>
            <a:endParaRPr lang="en-IN"/>
          </a:p>
        </p:txBody>
      </p:sp>
    </p:spTree>
    <p:extLst>
      <p:ext uri="{BB962C8B-B14F-4D97-AF65-F5344CB8AC3E}">
        <p14:creationId xmlns:p14="http://schemas.microsoft.com/office/powerpoint/2010/main" val="272229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137142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208705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227679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285657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193168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117174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210845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2782720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231513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332568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6A440-CA98-456F-9113-4E8D74BD47CB}" type="datetimeFigureOut">
              <a:rPr lang="en-IN" smtClean="0"/>
              <a:pPr/>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F3A51-3B44-4570-A4BC-A6F7501F09BB}" type="slidenum">
              <a:rPr lang="en-IN" smtClean="0"/>
              <a:pPr/>
              <a:t>‹#›</a:t>
            </a:fld>
            <a:endParaRPr lang="en-IN"/>
          </a:p>
        </p:txBody>
      </p:sp>
    </p:spTree>
    <p:extLst>
      <p:ext uri="{BB962C8B-B14F-4D97-AF65-F5344CB8AC3E}">
        <p14:creationId xmlns:p14="http://schemas.microsoft.com/office/powerpoint/2010/main" val="399838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A440-CA98-456F-9113-4E8D74BD47CB}" type="datetimeFigureOut">
              <a:rPr lang="en-IN" smtClean="0"/>
              <a:pPr/>
              <a:t>27-07-2023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F3A51-3B44-4570-A4BC-A6F7501F09BB}" type="slidenum">
              <a:rPr lang="en-IN" smtClean="0"/>
              <a:pPr/>
              <a:t>‹#›</a:t>
            </a:fld>
            <a:endParaRPr lang="en-IN"/>
          </a:p>
        </p:txBody>
      </p:sp>
    </p:spTree>
    <p:extLst>
      <p:ext uri="{BB962C8B-B14F-4D97-AF65-F5344CB8AC3E}">
        <p14:creationId xmlns:p14="http://schemas.microsoft.com/office/powerpoint/2010/main" val="378237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548680"/>
            <a:ext cx="6768752" cy="1008112"/>
          </a:xfrm>
        </p:spPr>
        <p:txBody>
          <a:bodyPr>
            <a:normAutofit fontScale="90000"/>
          </a:bodyPr>
          <a:lstStyle/>
          <a:p>
            <a:pPr algn="l"/>
            <a:r>
              <a:rPr lang="en-US" sz="4700" b="1" dirty="0">
                <a:solidFill>
                  <a:srgbClr val="C00000"/>
                </a:solidFill>
              </a:rPr>
              <a:t/>
            </a:r>
            <a:br>
              <a:rPr lang="en-US" sz="4700" b="1" dirty="0">
                <a:solidFill>
                  <a:srgbClr val="C00000"/>
                </a:solidFill>
              </a:rPr>
            </a:br>
            <a:r>
              <a:rPr lang="en-US" sz="4700" b="1" dirty="0">
                <a:solidFill>
                  <a:srgbClr val="C00000"/>
                </a:solidFill>
              </a:rPr>
              <a:t/>
            </a:r>
            <a:br>
              <a:rPr lang="en-US" sz="4700" b="1" dirty="0">
                <a:solidFill>
                  <a:srgbClr val="C00000"/>
                </a:solidFill>
              </a:rPr>
            </a:br>
            <a:r>
              <a:rPr lang="en-US" sz="4700" b="1" dirty="0">
                <a:solidFill>
                  <a:srgbClr val="C00000"/>
                </a:solidFill>
              </a:rPr>
              <a:t/>
            </a:r>
            <a:br>
              <a:rPr lang="en-US" sz="4700" b="1" dirty="0">
                <a:solidFill>
                  <a:srgbClr val="C00000"/>
                </a:solidFill>
              </a:rPr>
            </a:br>
            <a:r>
              <a:rPr lang="en-US" sz="4700" b="1" dirty="0">
                <a:solidFill>
                  <a:srgbClr val="C00000"/>
                </a:solidFill>
              </a:rPr>
              <a:t>Introduction to Data </a:t>
            </a:r>
            <a:r>
              <a:rPr lang="en-US" sz="4700" b="1" dirty="0" smtClean="0">
                <a:solidFill>
                  <a:srgbClr val="C00000"/>
                </a:solidFill>
              </a:rPr>
              <a:t>Science</a:t>
            </a:r>
            <a:r>
              <a:rPr lang="en-US" sz="4700" b="1" dirty="0">
                <a:solidFill>
                  <a:srgbClr val="C00000"/>
                </a:solidFill>
              </a:rPr>
              <a:t/>
            </a:r>
            <a:br>
              <a:rPr lang="en-US" sz="4700" b="1" dirty="0">
                <a:solidFill>
                  <a:srgbClr val="C00000"/>
                </a:solidFill>
              </a:rPr>
            </a:br>
            <a:r>
              <a:rPr lang="en-US" sz="4700" b="1" dirty="0">
                <a:solidFill>
                  <a:srgbClr val="C00000"/>
                </a:solidFill>
              </a:rPr>
              <a:t/>
            </a:r>
            <a:br>
              <a:rPr lang="en-US" sz="4700" b="1" dirty="0">
                <a:solidFill>
                  <a:srgbClr val="C00000"/>
                </a:solidFill>
              </a:rPr>
            </a:br>
            <a:r>
              <a:rPr lang="en-US" sz="4700" b="1" dirty="0">
                <a:solidFill>
                  <a:srgbClr val="C00000"/>
                </a:solidFill>
              </a:rPr>
              <a:t/>
            </a:r>
            <a:br>
              <a:rPr lang="en-US" sz="4700" b="1" dirty="0">
                <a:solidFill>
                  <a:srgbClr val="C00000"/>
                </a:solidFill>
              </a:rPr>
            </a:br>
            <a:endParaRPr lang="en-IN" dirty="0">
              <a:solidFill>
                <a:srgbClr val="C0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1772816"/>
            <a:ext cx="6840760" cy="4536504"/>
          </a:xfrm>
          <a:prstGeom prst="rect">
            <a:avLst/>
          </a:prstGeom>
        </p:spPr>
      </p:pic>
    </p:spTree>
    <p:extLst>
      <p:ext uri="{BB962C8B-B14F-4D97-AF65-F5344CB8AC3E}">
        <p14:creationId xmlns:p14="http://schemas.microsoft.com/office/powerpoint/2010/main" val="420324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1478" y="404664"/>
            <a:ext cx="7920880" cy="286232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gn="just">
              <a:lnSpc>
                <a:spcPct val="150000"/>
              </a:lnSpc>
              <a:buFont typeface="+mj-lt"/>
              <a:buAutoNum type="arabicPeriod"/>
            </a:pPr>
            <a:r>
              <a:rPr lang="en-US" b="1" i="1" dirty="0" smtClean="0">
                <a:latin typeface="Times New Roman" pitchFamily="18" charset="0"/>
                <a:cs typeface="Times New Roman" pitchFamily="18" charset="0"/>
              </a:rPr>
              <a:t>Un-supervised Learning</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In unsupervised learning, there is no response variable</a:t>
            </a:r>
            <a:r>
              <a:rPr lang="en-US" b="1" dirty="0" smtClean="0">
                <a:latin typeface="Times New Roman" pitchFamily="18" charset="0"/>
                <a:cs typeface="Times New Roman" pitchFamily="18" charset="0"/>
              </a:rPr>
              <a:t>. Clustering approach is used for data analysis.</a:t>
            </a:r>
          </a:p>
          <a:p>
            <a:pPr marL="342900" indent="-342900" algn="just">
              <a:lnSpc>
                <a:spcPct val="150000"/>
              </a:lnSpc>
              <a:buFont typeface="+mj-lt"/>
              <a:buAutoNum type="arabicPeriod"/>
            </a:pPr>
            <a:r>
              <a:rPr lang="en-US" b="1" i="1" dirty="0" smtClean="0">
                <a:latin typeface="Times New Roman" pitchFamily="18" charset="0"/>
                <a:cs typeface="Times New Roman" pitchFamily="18" charset="0"/>
              </a:rPr>
              <a:t>Customized model development</a:t>
            </a:r>
            <a:r>
              <a:rPr lang="en-US" b="1" dirty="0">
                <a:latin typeface="Times New Roman" pitchFamily="18" charset="0"/>
                <a:cs typeface="Times New Roman" pitchFamily="18" charset="0"/>
              </a:rPr>
              <a:t>: A data scientist may need to develop new models to accommodate the subtleties of the problem at hand. For </a:t>
            </a:r>
            <a:r>
              <a:rPr lang="en-US" b="1" dirty="0" smtClean="0">
                <a:latin typeface="Times New Roman" pitchFamily="18" charset="0"/>
                <a:cs typeface="Times New Roman" pitchFamily="18" charset="0"/>
              </a:rPr>
              <a:t>example, people </a:t>
            </a:r>
            <a:r>
              <a:rPr lang="en-US" b="1" dirty="0">
                <a:latin typeface="Times New Roman" pitchFamily="18" charset="0"/>
                <a:cs typeface="Times New Roman" pitchFamily="18" charset="0"/>
              </a:rPr>
              <a:t>may use Bayesian models to include domain knowledge </a:t>
            </a:r>
            <a:r>
              <a:rPr lang="en-US" b="1" dirty="0" smtClean="0">
                <a:latin typeface="Times New Roman" pitchFamily="18" charset="0"/>
                <a:cs typeface="Times New Roman" pitchFamily="18" charset="0"/>
              </a:rPr>
              <a:t>as the </a:t>
            </a:r>
            <a:r>
              <a:rPr lang="en-US" b="1" dirty="0">
                <a:latin typeface="Times New Roman" pitchFamily="18" charset="0"/>
                <a:cs typeface="Times New Roman" pitchFamily="18" charset="0"/>
              </a:rPr>
              <a:t>modeling process’s prior </a:t>
            </a:r>
            <a:r>
              <a:rPr lang="en-US" b="1" dirty="0" smtClean="0">
                <a:latin typeface="Times New Roman" pitchFamily="18" charset="0"/>
                <a:cs typeface="Times New Roman" pitchFamily="18" charset="0"/>
              </a:rPr>
              <a:t>distribution.</a:t>
            </a:r>
            <a:endParaRPr lang="en-US" b="1" dirty="0">
              <a:latin typeface="Times New Roman" pitchFamily="18" charset="0"/>
              <a:cs typeface="Times New Roman" pitchFamily="18" charset="0"/>
            </a:endParaRPr>
          </a:p>
          <a:p>
            <a:pPr marL="342900" indent="-342900" algn="just">
              <a:buFont typeface="+mj-lt"/>
              <a:buAutoNum type="arabicPeriod"/>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9021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Data Science </a:t>
            </a:r>
            <a:r>
              <a:rPr lang="en-US" dirty="0" smtClean="0">
                <a:solidFill>
                  <a:srgbClr val="C00000"/>
                </a:solidFill>
                <a:latin typeface="Times New Roman" pitchFamily="18" charset="0"/>
                <a:cs typeface="Times New Roman" pitchFamily="18" charset="0"/>
              </a:rPr>
              <a:t>Prerequisites</a:t>
            </a:r>
            <a:endParaRPr lang="en-IN" dirty="0">
              <a:solidFill>
                <a:srgbClr val="C00000"/>
              </a:solidFill>
              <a:latin typeface="Times New Roman" pitchFamily="18" charset="0"/>
              <a:cs typeface="Times New Roman" pitchFamily="18" charset="0"/>
            </a:endParaRPr>
          </a:p>
        </p:txBody>
      </p:sp>
      <p:sp>
        <p:nvSpPr>
          <p:cNvPr id="6" name="TextBox 5"/>
          <p:cNvSpPr txBox="1"/>
          <p:nvPr/>
        </p:nvSpPr>
        <p:spPr>
          <a:xfrm>
            <a:off x="591478" y="1052736"/>
            <a:ext cx="7920880" cy="549381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dirty="0" smtClean="0">
                <a:latin typeface="Times New Roman" pitchFamily="18" charset="0"/>
                <a:cs typeface="Times New Roman" pitchFamily="18" charset="0"/>
              </a:rPr>
              <a:t>What type of problem you are solving?</a:t>
            </a:r>
          </a:p>
          <a:p>
            <a:pPr algn="just">
              <a:lnSpc>
                <a:spcPct val="150000"/>
              </a:lnSpc>
            </a:pPr>
            <a:r>
              <a:rPr lang="en-US" b="1" i="1" dirty="0">
                <a:latin typeface="Times New Roman" pitchFamily="18" charset="0"/>
                <a:cs typeface="Times New Roman" pitchFamily="18" charset="0"/>
              </a:rPr>
              <a:t>Description</a:t>
            </a:r>
            <a:r>
              <a:rPr lang="en-US" b="1" dirty="0" smtClean="0">
                <a:latin typeface="Times New Roman" pitchFamily="18" charset="0"/>
                <a:cs typeface="Times New Roman" pitchFamily="18" charset="0"/>
              </a:rPr>
              <a:t>: </a:t>
            </a:r>
          </a:p>
          <a:p>
            <a:pPr marL="285750" indent="-285750" algn="just">
              <a:lnSpc>
                <a:spcPct val="150000"/>
              </a:lnSpc>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primary analytic problem is to summarize and explore a </a:t>
            </a:r>
            <a:r>
              <a:rPr lang="en-US" dirty="0" smtClean="0">
                <a:latin typeface="Times New Roman" pitchFamily="18" charset="0"/>
                <a:cs typeface="Times New Roman" pitchFamily="18" charset="0"/>
              </a:rPr>
              <a:t>data set </a:t>
            </a:r>
            <a:r>
              <a:rPr lang="en-US" dirty="0">
                <a:latin typeface="Times New Roman" pitchFamily="18" charset="0"/>
                <a:cs typeface="Times New Roman" pitchFamily="18" charset="0"/>
              </a:rPr>
              <a:t>with descriptive statistics (mean, standard deviation, and </a:t>
            </a:r>
            <a:r>
              <a:rPr lang="en-US" dirty="0" smtClean="0">
                <a:latin typeface="Times New Roman" pitchFamily="18" charset="0"/>
                <a:cs typeface="Times New Roman" pitchFamily="18" charset="0"/>
              </a:rPr>
              <a:t>so forth</a:t>
            </a:r>
            <a:r>
              <a:rPr lang="en-US" dirty="0">
                <a:latin typeface="Times New Roman" pitchFamily="18" charset="0"/>
                <a:cs typeface="Times New Roman" pitchFamily="18" charset="0"/>
              </a:rPr>
              <a:t>) and visualization methods.</a:t>
            </a:r>
            <a:endParaRPr lang="en-US"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dirty="0">
                <a:latin typeface="Times New Roman" pitchFamily="18" charset="0"/>
                <a:cs typeface="Times New Roman" pitchFamily="18" charset="0"/>
              </a:rPr>
              <a:t>Data description is often used to check data, find the </a:t>
            </a:r>
            <a:r>
              <a:rPr lang="en-US" dirty="0" smtClean="0">
                <a:latin typeface="Times New Roman" pitchFamily="18" charset="0"/>
                <a:cs typeface="Times New Roman" pitchFamily="18" charset="0"/>
              </a:rPr>
              <a:t>appropriate data </a:t>
            </a:r>
            <a:r>
              <a:rPr lang="en-US" dirty="0">
                <a:latin typeface="Times New Roman" pitchFamily="18" charset="0"/>
                <a:cs typeface="Times New Roman" pitchFamily="18" charset="0"/>
              </a:rPr>
              <a:t>preprocessing method, and demonstrate the model results</a:t>
            </a:r>
            <a:r>
              <a:rPr lang="en-US" dirty="0" smtClean="0">
                <a:latin typeface="Times New Roman" pitchFamily="18" charset="0"/>
                <a:cs typeface="Times New Roman" pitchFamily="18" charset="0"/>
              </a:rPr>
              <a:t>.</a:t>
            </a:r>
          </a:p>
          <a:p>
            <a:pPr algn="just">
              <a:lnSpc>
                <a:spcPct val="150000"/>
              </a:lnSpc>
            </a:pPr>
            <a:r>
              <a:rPr lang="en-US" b="1" i="1" dirty="0" smtClean="0">
                <a:latin typeface="Times New Roman" pitchFamily="18" charset="0"/>
                <a:cs typeface="Times New Roman" pitchFamily="18" charset="0"/>
              </a:rPr>
              <a:t>Comparison</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common modeling problem is to compare </a:t>
            </a:r>
            <a:r>
              <a:rPr lang="en-US" dirty="0" smtClean="0">
                <a:latin typeface="Times New Roman" pitchFamily="18" charset="0"/>
                <a:cs typeface="Times New Roman" pitchFamily="18" charset="0"/>
              </a:rPr>
              <a:t>different groups</a:t>
            </a:r>
            <a:r>
              <a:rPr lang="en-US" dirty="0">
                <a:latin typeface="Times New Roman" pitchFamily="18" charset="0"/>
                <a:cs typeface="Times New Roman" pitchFamily="18" charset="0"/>
              </a:rPr>
              <a:t>. Is A better in some way than B? Or more comparisons</a:t>
            </a:r>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there any difference among A, B, and C in a particular aspect?</a:t>
            </a:r>
          </a:p>
          <a:p>
            <a:pPr marL="285750" indent="-285750" algn="just">
              <a:lnSpc>
                <a:spcPct val="150000"/>
              </a:lnSpc>
              <a:buFont typeface="Arial" pitchFamily="34" charset="0"/>
              <a:buChar char="•"/>
            </a:pPr>
            <a:r>
              <a:rPr lang="en-US" dirty="0"/>
              <a:t>The commonly used statistical tests are </a:t>
            </a:r>
            <a:r>
              <a:rPr lang="en-US" dirty="0" err="1"/>
              <a:t>chisquare</a:t>
            </a:r>
            <a:r>
              <a:rPr lang="en-US" dirty="0"/>
              <a:t> test, t-test, and ANOVA. There are also methods using Bayesian methods.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888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Data Science </a:t>
            </a:r>
            <a:r>
              <a:rPr lang="en-US" dirty="0" smtClean="0">
                <a:solidFill>
                  <a:srgbClr val="C00000"/>
                </a:solidFill>
                <a:latin typeface="Times New Roman" pitchFamily="18" charset="0"/>
                <a:cs typeface="Times New Roman" pitchFamily="18" charset="0"/>
              </a:rPr>
              <a:t>Prerequisites</a:t>
            </a:r>
            <a:endParaRPr lang="en-IN" dirty="0">
              <a:solidFill>
                <a:srgbClr val="C00000"/>
              </a:solidFill>
              <a:latin typeface="Times New Roman" pitchFamily="18" charset="0"/>
              <a:cs typeface="Times New Roman" pitchFamily="18" charset="0"/>
            </a:endParaRPr>
          </a:p>
        </p:txBody>
      </p:sp>
      <p:sp>
        <p:nvSpPr>
          <p:cNvPr id="6" name="TextBox 5"/>
          <p:cNvSpPr txBox="1"/>
          <p:nvPr/>
        </p:nvSpPr>
        <p:spPr>
          <a:xfrm>
            <a:off x="591478" y="1052736"/>
            <a:ext cx="7920880" cy="466281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i="1" dirty="0" smtClean="0">
                <a:latin typeface="Times New Roman" pitchFamily="18" charset="0"/>
                <a:cs typeface="Times New Roman" pitchFamily="18" charset="0"/>
              </a:rPr>
              <a:t>Clustering</a:t>
            </a:r>
            <a:r>
              <a:rPr lang="en-US" b="1" dirty="0" smtClean="0">
                <a:latin typeface="Times New Roman" pitchFamily="18" charset="0"/>
                <a:cs typeface="Times New Roman" pitchFamily="18" charset="0"/>
              </a:rPr>
              <a:t> : </a:t>
            </a:r>
          </a:p>
          <a:p>
            <a:pPr marL="285750" indent="-285750" algn="just">
              <a:lnSpc>
                <a:spcPct val="150000"/>
              </a:lnSpc>
              <a:buFont typeface="Arial" pitchFamily="34" charset="0"/>
              <a:buChar char="•"/>
            </a:pPr>
            <a:r>
              <a:rPr lang="en-US" dirty="0">
                <a:latin typeface="Times New Roman" pitchFamily="18" charset="0"/>
                <a:cs typeface="Times New Roman" pitchFamily="18" charset="0"/>
              </a:rPr>
              <a:t>Please note that clustering is unsupervised learning; there are </a:t>
            </a:r>
            <a:r>
              <a:rPr lang="en-US" dirty="0" smtClean="0">
                <a:latin typeface="Times New Roman" pitchFamily="18" charset="0"/>
                <a:cs typeface="Times New Roman" pitchFamily="18" charset="0"/>
              </a:rPr>
              <a:t>no response </a:t>
            </a:r>
            <a:r>
              <a:rPr lang="en-US" dirty="0">
                <a:latin typeface="Times New Roman" pitchFamily="18" charset="0"/>
                <a:cs typeface="Times New Roman" pitchFamily="18" charset="0"/>
              </a:rPr>
              <a:t>variables. The most common clustering algorithms </a:t>
            </a:r>
            <a:r>
              <a:rPr lang="en-US" dirty="0" err="1">
                <a:latin typeface="Times New Roman" pitchFamily="18" charset="0"/>
                <a:cs typeface="Times New Roman" pitchFamily="18" charset="0"/>
              </a:rPr>
              <a:t>include</a:t>
            </a:r>
            <a:r>
              <a:rPr lang="en-US" dirty="0">
                <a:latin typeface="Times New Roman" pitchFamily="18" charset="0"/>
                <a:cs typeface="Times New Roman" pitchFamily="18" charset="0"/>
              </a:rPr>
              <a:t> K-Means and Hierarchical </a:t>
            </a:r>
            <a:r>
              <a:rPr lang="en-US" dirty="0" smtClean="0">
                <a:latin typeface="Times New Roman" pitchFamily="18" charset="0"/>
                <a:cs typeface="Times New Roman" pitchFamily="18" charset="0"/>
              </a:rPr>
              <a:t>Clustering.</a:t>
            </a:r>
            <a:endParaRPr lang="en-US" dirty="0">
              <a:latin typeface="Times New Roman" pitchFamily="18" charset="0"/>
              <a:cs typeface="Times New Roman" pitchFamily="18" charset="0"/>
            </a:endParaRPr>
          </a:p>
          <a:p>
            <a:pPr algn="just">
              <a:lnSpc>
                <a:spcPct val="150000"/>
              </a:lnSpc>
            </a:pPr>
            <a:r>
              <a:rPr lang="en-US" b="1" i="1" dirty="0" smtClean="0">
                <a:latin typeface="Times New Roman" pitchFamily="18" charset="0"/>
                <a:cs typeface="Times New Roman" pitchFamily="18" charset="0"/>
              </a:rPr>
              <a:t>Classification</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dirty="0">
                <a:latin typeface="Times New Roman" pitchFamily="18" charset="0"/>
                <a:cs typeface="Times New Roman" pitchFamily="18" charset="0"/>
              </a:rPr>
              <a:t>For classification problems, there are one or more label columns to define the ground truth of classes. We use other features of the training dataset as explanatory variables for model training. </a:t>
            </a:r>
            <a:r>
              <a:rPr lang="en-US" dirty="0">
                <a:latin typeface="Times New Roman" pitchFamily="18" charset="0"/>
                <a:cs typeface="Times New Roman" pitchFamily="18" charset="0"/>
              </a:rPr>
              <a:t>We can use the trained classifier to predict the labels of a new observation</a:t>
            </a:r>
            <a:r>
              <a:rPr lang="en-US" dirty="0" smtClean="0"/>
              <a:t>.</a:t>
            </a:r>
          </a:p>
          <a:p>
            <a:pPr marL="285750" indent="-285750" algn="just">
              <a:lnSpc>
                <a:spcPct val="150000"/>
              </a:lnSpc>
              <a:buFont typeface="Arial" pitchFamily="34" charset="0"/>
              <a:buChar char="•"/>
            </a:pPr>
            <a:r>
              <a:rPr lang="en-US" dirty="0">
                <a:latin typeface="Times New Roman" pitchFamily="18" charset="0"/>
                <a:cs typeface="Times New Roman" pitchFamily="18" charset="0"/>
              </a:rPr>
              <a:t>The </a:t>
            </a:r>
            <a:r>
              <a:rPr lang="en-US" dirty="0">
                <a:latin typeface="Times New Roman" pitchFamily="18" charset="0"/>
                <a:cs typeface="Times New Roman" pitchFamily="18" charset="0"/>
              </a:rPr>
              <a:t>random forest algorithm is usually used as the baseline model to set model performance </a:t>
            </a:r>
            <a:r>
              <a:rPr lang="en-US" dirty="0" smtClean="0">
                <a:latin typeface="Times New Roman" pitchFamily="18" charset="0"/>
                <a:cs typeface="Times New Roman" pitchFamily="18" charset="0"/>
              </a:rPr>
              <a:t>expectations.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9140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Data Science </a:t>
            </a:r>
            <a:r>
              <a:rPr lang="en-US" dirty="0" smtClean="0">
                <a:solidFill>
                  <a:srgbClr val="C00000"/>
                </a:solidFill>
                <a:latin typeface="Times New Roman" pitchFamily="18" charset="0"/>
                <a:cs typeface="Times New Roman" pitchFamily="18" charset="0"/>
              </a:rPr>
              <a:t>Prerequisites</a:t>
            </a:r>
            <a:endParaRPr lang="en-IN" dirty="0">
              <a:solidFill>
                <a:srgbClr val="C00000"/>
              </a:solidFill>
              <a:latin typeface="Times New Roman" pitchFamily="18" charset="0"/>
              <a:cs typeface="Times New Roman" pitchFamily="18" charset="0"/>
            </a:endParaRPr>
          </a:p>
        </p:txBody>
      </p:sp>
      <p:sp>
        <p:nvSpPr>
          <p:cNvPr id="6" name="TextBox 5"/>
          <p:cNvSpPr txBox="1"/>
          <p:nvPr/>
        </p:nvSpPr>
        <p:spPr>
          <a:xfrm>
            <a:off x="591478" y="1052736"/>
            <a:ext cx="7920880"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i="1" dirty="0" smtClean="0">
                <a:latin typeface="Times New Roman" pitchFamily="18" charset="0"/>
                <a:cs typeface="Times New Roman" pitchFamily="18" charset="0"/>
              </a:rPr>
              <a:t>Regression</a:t>
            </a:r>
            <a:r>
              <a:rPr lang="en-US" b="1" dirty="0" smtClean="0">
                <a:latin typeface="Times New Roman" pitchFamily="18" charset="0"/>
                <a:cs typeface="Times New Roman" pitchFamily="18" charset="0"/>
              </a:rPr>
              <a:t> : </a:t>
            </a:r>
          </a:p>
          <a:p>
            <a:pPr marL="285750" indent="-285750" algn="just">
              <a:lnSpc>
                <a:spcPct val="150000"/>
              </a:lnSpc>
              <a:buFont typeface="Arial" pitchFamily="34" charset="0"/>
              <a:buChar char="•"/>
            </a:pPr>
            <a:r>
              <a:rPr lang="en-US" dirty="0" smtClean="0">
                <a:latin typeface="Times New Roman" pitchFamily="18" charset="0"/>
                <a:cs typeface="Times New Roman" pitchFamily="18" charset="0"/>
              </a:rPr>
              <a:t>Generally used for prediction and to answer the questions:-</a:t>
            </a:r>
          </a:p>
          <a:p>
            <a:pPr marL="285750" indent="-285750" algn="just">
              <a:lnSpc>
                <a:spcPct val="150000"/>
              </a:lnSpc>
              <a:buFont typeface="Arial" pitchFamily="34" charset="0"/>
              <a:buChar char="•"/>
            </a:pPr>
            <a:r>
              <a:rPr lang="en-US" dirty="0" smtClean="0"/>
              <a:t>What </a:t>
            </a:r>
            <a:r>
              <a:rPr lang="en-US" dirty="0"/>
              <a:t>will be the temperature tomorrow? </a:t>
            </a:r>
            <a:r>
              <a:rPr lang="en-US" dirty="0" smtClean="0"/>
              <a:t>What </a:t>
            </a:r>
            <a:r>
              <a:rPr lang="en-US" dirty="0"/>
              <a:t>is the projected net income for the next season? </a:t>
            </a:r>
            <a:r>
              <a:rPr lang="en-US" dirty="0" smtClean="0"/>
              <a:t> </a:t>
            </a:r>
            <a:r>
              <a:rPr lang="en-US" dirty="0"/>
              <a:t>How much inventory should we have?</a:t>
            </a:r>
            <a:endParaRPr lang="en-US" dirty="0">
              <a:latin typeface="Times New Roman" pitchFamily="18" charset="0"/>
              <a:cs typeface="Times New Roman" pitchFamily="18" charset="0"/>
            </a:endParaRPr>
          </a:p>
          <a:p>
            <a:pPr algn="just">
              <a:lnSpc>
                <a:spcPct val="150000"/>
              </a:lnSpc>
            </a:pPr>
            <a:r>
              <a:rPr lang="en-US" b="1" i="1" dirty="0" smtClean="0">
                <a:latin typeface="Times New Roman" pitchFamily="18" charset="0"/>
                <a:cs typeface="Times New Roman" pitchFamily="18" charset="0"/>
              </a:rPr>
              <a:t>Optimization</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dirty="0"/>
              <a:t>It is an expansion of comparison problem and can solve problems such as: </a:t>
            </a:r>
            <a:endParaRPr lang="en-US" dirty="0" smtClean="0"/>
          </a:p>
          <a:p>
            <a:pPr marL="285750" indent="-285750" algn="just">
              <a:lnSpc>
                <a:spcPct val="150000"/>
              </a:lnSpc>
              <a:buFont typeface="Arial" pitchFamily="34" charset="0"/>
              <a:buChar char="•"/>
            </a:pPr>
            <a:r>
              <a:rPr lang="en-US" dirty="0" smtClean="0"/>
              <a:t>What </a:t>
            </a:r>
            <a:r>
              <a:rPr lang="en-US" dirty="0"/>
              <a:t>is the best route to deliver the packages? </a:t>
            </a:r>
            <a:r>
              <a:rPr lang="en-US" dirty="0" smtClean="0"/>
              <a:t>What </a:t>
            </a:r>
            <a:r>
              <a:rPr lang="en-US" dirty="0"/>
              <a:t>is the optimal advertisement strategy to promote a new product?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587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908720"/>
            <a:ext cx="4450928" cy="4450928"/>
          </a:xfrm>
          <a:prstGeom prst="rect">
            <a:avLst/>
          </a:prstGeom>
        </p:spPr>
      </p:pic>
    </p:spTree>
    <p:extLst>
      <p:ext uri="{BB962C8B-B14F-4D97-AF65-F5344CB8AC3E}">
        <p14:creationId xmlns:p14="http://schemas.microsoft.com/office/powerpoint/2010/main" val="127202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Introduction</a:t>
            </a:r>
            <a:endParaRPr lang="en-IN" dirty="0">
              <a:solidFill>
                <a:srgbClr val="C00000"/>
              </a:solidFill>
              <a:latin typeface="Times New Roman" pitchFamily="18" charset="0"/>
              <a:cs typeface="Times New Roman" pitchFamily="18" charset="0"/>
            </a:endParaRPr>
          </a:p>
        </p:txBody>
      </p:sp>
      <p:sp>
        <p:nvSpPr>
          <p:cNvPr id="3" name="TextBox 2"/>
          <p:cNvSpPr txBox="1"/>
          <p:nvPr/>
        </p:nvSpPr>
        <p:spPr>
          <a:xfrm>
            <a:off x="467544" y="1196752"/>
            <a:ext cx="8064896" cy="378206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31775" indent="-231775" algn="just">
              <a:lnSpc>
                <a:spcPct val="150000"/>
              </a:lnSpc>
              <a:buFont typeface="Arial" pitchFamily="34" charset="0"/>
              <a:buChar char="•"/>
            </a:pPr>
            <a:r>
              <a:rPr lang="en-US" b="1" dirty="0">
                <a:latin typeface="Times New Roman" pitchFamily="18" charset="0"/>
                <a:cs typeface="Times New Roman" pitchFamily="18" charset="0"/>
              </a:rPr>
              <a:t>Data Science is an interdisciplinary field that focuses on extracting knowledge from data sets which are typically huge in amount</a:t>
            </a:r>
            <a:r>
              <a:rPr lang="en-US" b="1" dirty="0" smtClean="0">
                <a:latin typeface="Times New Roman" pitchFamily="18" charset="0"/>
                <a:cs typeface="Times New Roman" pitchFamily="18" charset="0"/>
              </a:rPr>
              <a:t>.</a:t>
            </a: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The </a:t>
            </a:r>
            <a:r>
              <a:rPr lang="en-US" b="1" dirty="0">
                <a:latin typeface="Times New Roman" pitchFamily="18" charset="0"/>
                <a:cs typeface="Times New Roman" pitchFamily="18" charset="0"/>
              </a:rPr>
              <a:t>field encompasses analysis, preparing data for analysis, and presenting findings to inform high-level decisions in an organization. </a:t>
            </a:r>
            <a:endParaRPr lang="en-US" b="1" dirty="0" smtClean="0">
              <a:latin typeface="Times New Roman" pitchFamily="18" charset="0"/>
              <a:cs typeface="Times New Roman" pitchFamily="18" charset="0"/>
            </a:endParaRP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As </a:t>
            </a:r>
            <a:r>
              <a:rPr lang="en-US" b="1" dirty="0">
                <a:latin typeface="Times New Roman" pitchFamily="18" charset="0"/>
                <a:cs typeface="Times New Roman" pitchFamily="18" charset="0"/>
              </a:rPr>
              <a:t>such, it incorporates skills from computer science, mathematics, statics, inform</a:t>
            </a:r>
            <a:r>
              <a:rPr lang="en-US" b="1" dirty="0" smtClean="0">
                <a:latin typeface="Times New Roman" pitchFamily="18" charset="0"/>
                <a:cs typeface="Times New Roman" pitchFamily="18" charset="0"/>
              </a:rPr>
              <a:t>.</a:t>
            </a: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Some </a:t>
            </a:r>
            <a:r>
              <a:rPr lang="en-US" b="1" dirty="0">
                <a:latin typeface="Times New Roman" pitchFamily="18" charset="0"/>
                <a:cs typeface="Times New Roman" pitchFamily="18" charset="0"/>
              </a:rPr>
              <a:t>of the techniques utilized in Data Science encompass machine learning, visualization, pattern recognition, probability modeling data, data engineering, signal processing, etc.</a:t>
            </a:r>
            <a:endParaRPr lang="en-IN"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3547" y="5102192"/>
            <a:ext cx="2886075" cy="15811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915" y="4660883"/>
            <a:ext cx="2676525" cy="1704975"/>
          </a:xfrm>
          <a:prstGeom prst="rect">
            <a:avLst/>
          </a:prstGeom>
        </p:spPr>
      </p:pic>
    </p:spTree>
    <p:extLst>
      <p:ext uri="{BB962C8B-B14F-4D97-AF65-F5344CB8AC3E}">
        <p14:creationId xmlns:p14="http://schemas.microsoft.com/office/powerpoint/2010/main" val="349947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338"/>
            <a:ext cx="8229600" cy="1143000"/>
          </a:xfrm>
        </p:spPr>
        <p:txBody>
          <a:bodyPr/>
          <a:lstStyle/>
          <a:p>
            <a:r>
              <a:rPr lang="en-US" dirty="0">
                <a:solidFill>
                  <a:srgbClr val="C00000"/>
                </a:solidFill>
                <a:latin typeface="Times New Roman" pitchFamily="18" charset="0"/>
                <a:cs typeface="Times New Roman" pitchFamily="18" charset="0"/>
              </a:rPr>
              <a:t>Prerequisites for Data Science</a:t>
            </a:r>
            <a:endParaRPr lang="en-IN" dirty="0">
              <a:solidFill>
                <a:srgbClr val="C00000"/>
              </a:solidFill>
              <a:latin typeface="Times New Roman" pitchFamily="18" charset="0"/>
              <a:cs typeface="Times New Roman" pitchFamily="18" charset="0"/>
            </a:endParaRPr>
          </a:p>
        </p:txBody>
      </p:sp>
      <p:sp>
        <p:nvSpPr>
          <p:cNvPr id="3" name="TextBox 2"/>
          <p:cNvSpPr txBox="1"/>
          <p:nvPr/>
        </p:nvSpPr>
        <p:spPr>
          <a:xfrm>
            <a:off x="395536" y="4149080"/>
            <a:ext cx="8208912"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b="1" dirty="0">
                <a:latin typeface="Times New Roman" pitchFamily="18" charset="0"/>
                <a:cs typeface="Times New Roman" pitchFamily="18" charset="0"/>
              </a:rPr>
              <a:t>Curiosity: </a:t>
            </a:r>
            <a:r>
              <a:rPr lang="en-US" dirty="0">
                <a:latin typeface="Times New Roman" pitchFamily="18" charset="0"/>
                <a:cs typeface="Times New Roman" pitchFamily="18" charset="0"/>
              </a:rPr>
              <a:t>Only when you ask questions, you will have a better understanding of the business problem.</a:t>
            </a:r>
          </a:p>
          <a:p>
            <a:pPr algn="just"/>
            <a:r>
              <a:rPr lang="en-US" b="1" dirty="0">
                <a:latin typeface="Times New Roman" pitchFamily="18" charset="0"/>
                <a:cs typeface="Times New Roman" pitchFamily="18" charset="0"/>
              </a:rPr>
              <a:t>Common Sense:  </a:t>
            </a:r>
            <a:r>
              <a:rPr lang="en-US" dirty="0">
                <a:latin typeface="Times New Roman" pitchFamily="18" charset="0"/>
                <a:cs typeface="Times New Roman" pitchFamily="18" charset="0"/>
              </a:rPr>
              <a:t>To identify new </a:t>
            </a:r>
            <a:r>
              <a:rPr lang="en-US" i="1" dirty="0">
                <a:latin typeface="Times New Roman" pitchFamily="18" charset="0"/>
                <a:cs typeface="Times New Roman" pitchFamily="18" charset="0"/>
              </a:rPr>
              <a:t>ways to solve a business problems </a:t>
            </a:r>
            <a:r>
              <a:rPr lang="en-US" dirty="0">
                <a:latin typeface="Times New Roman" pitchFamily="18" charset="0"/>
                <a:cs typeface="Times New Roman" pitchFamily="18" charset="0"/>
              </a:rPr>
              <a:t>and to detect  priority problems.</a:t>
            </a:r>
          </a:p>
          <a:p>
            <a:pPr algn="just"/>
            <a:r>
              <a:rPr lang="en-US" b="1" dirty="0">
                <a:latin typeface="Times New Roman" pitchFamily="18" charset="0"/>
                <a:cs typeface="Times New Roman" pitchFamily="18" charset="0"/>
              </a:rPr>
              <a:t>Communication Skills</a:t>
            </a:r>
            <a:r>
              <a:rPr lang="en-US" dirty="0">
                <a:latin typeface="Times New Roman" pitchFamily="18" charset="0"/>
                <a:cs typeface="Times New Roman" pitchFamily="18" charset="0"/>
              </a:rPr>
              <a:t>: A Data Scientist needs to </a:t>
            </a:r>
            <a:r>
              <a:rPr lang="en-US" i="1" dirty="0">
                <a:latin typeface="Times New Roman" pitchFamily="18" charset="0"/>
                <a:cs typeface="Times New Roman" pitchFamily="18" charset="0"/>
              </a:rPr>
              <a:t>communicate their findings </a:t>
            </a:r>
            <a:r>
              <a:rPr lang="en-US" dirty="0">
                <a:latin typeface="Times New Roman" pitchFamily="18" charset="0"/>
                <a:cs typeface="Times New Roman" pitchFamily="18" charset="0"/>
              </a:rPr>
              <a:t>to business teams to act upon the insights</a:t>
            </a:r>
          </a:p>
          <a:p>
            <a:endParaRPr lang="en-IN" dirty="0">
              <a:latin typeface="Times New Roman" pitchFamily="18" charset="0"/>
              <a:cs typeface="Times New Roman" pitchFamily="18" charset="0"/>
            </a:endParaRPr>
          </a:p>
        </p:txBody>
      </p:sp>
      <p:sp>
        <p:nvSpPr>
          <p:cNvPr id="4" name="AutoShape 2" descr="Curiosity Images, Stock Photos &amp; Vectors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5" name="AutoShape 4" descr="Curiosity Images, Stock Photos &amp; Vectors | Shutte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6" name="AutoShape 6" descr="Curiosity Images, Stock Photos &amp; Vectors | Shutter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5674" y="1855403"/>
            <a:ext cx="2390775" cy="191452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975" y="1855403"/>
            <a:ext cx="2486025" cy="212635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5856" y="2076761"/>
            <a:ext cx="1905000" cy="1905000"/>
          </a:xfrm>
          <a:prstGeom prst="rect">
            <a:avLst/>
          </a:prstGeom>
        </p:spPr>
      </p:pic>
      <p:sp>
        <p:nvSpPr>
          <p:cNvPr id="11" name="TextBox 10"/>
          <p:cNvSpPr txBox="1"/>
          <p:nvPr/>
        </p:nvSpPr>
        <p:spPr>
          <a:xfrm>
            <a:off x="1281832" y="1342462"/>
            <a:ext cx="6314504" cy="369332"/>
          </a:xfrm>
          <a:prstGeom prst="rect">
            <a:avLst/>
          </a:prstGeom>
          <a:noFill/>
        </p:spPr>
        <p:txBody>
          <a:bodyPr wrap="square" rtlCol="0">
            <a:spAutoFit/>
          </a:bodyPr>
          <a:lstStyle/>
          <a:p>
            <a:r>
              <a:rPr lang="en-US" dirty="0">
                <a:latin typeface="Times New Roman" pitchFamily="18" charset="0"/>
                <a:cs typeface="Times New Roman" pitchFamily="18" charset="0"/>
              </a:rPr>
              <a:t>The following are the three essential traits of Data Scientist:</a:t>
            </a:r>
          </a:p>
        </p:txBody>
      </p:sp>
      <p:sp>
        <p:nvSpPr>
          <p:cNvPr id="12" name="TextBox 11"/>
          <p:cNvSpPr txBox="1"/>
          <p:nvPr/>
        </p:nvSpPr>
        <p:spPr>
          <a:xfrm>
            <a:off x="971600" y="1855403"/>
            <a:ext cx="1296144" cy="369332"/>
          </a:xfrm>
          <a:prstGeom prst="rect">
            <a:avLst/>
          </a:prstGeom>
          <a:noFill/>
        </p:spPr>
        <p:txBody>
          <a:bodyPr wrap="square" rtlCol="0">
            <a:spAutoFit/>
          </a:bodyPr>
          <a:lstStyle/>
          <a:p>
            <a:r>
              <a:rPr lang="en-US" b="1" dirty="0">
                <a:latin typeface="Times New Roman" pitchFamily="18" charset="0"/>
                <a:cs typeface="Times New Roman" pitchFamily="18" charset="0"/>
              </a:rPr>
              <a:t>Curiosity</a:t>
            </a:r>
            <a:endParaRPr lang="en-IN" b="1" dirty="0">
              <a:latin typeface="Times New Roman" pitchFamily="18" charset="0"/>
              <a:cs typeface="Times New Roman" pitchFamily="18" charset="0"/>
            </a:endParaRPr>
          </a:p>
        </p:txBody>
      </p:sp>
      <p:sp>
        <p:nvSpPr>
          <p:cNvPr id="14" name="Plus 13"/>
          <p:cNvSpPr/>
          <p:nvPr/>
        </p:nvSpPr>
        <p:spPr>
          <a:xfrm>
            <a:off x="2699792" y="2852936"/>
            <a:ext cx="288032" cy="2880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 name="Plus 14"/>
          <p:cNvSpPr/>
          <p:nvPr/>
        </p:nvSpPr>
        <p:spPr>
          <a:xfrm>
            <a:off x="5436096" y="2852936"/>
            <a:ext cx="288032" cy="2880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44233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76" y="-18256"/>
            <a:ext cx="8229600" cy="1143000"/>
          </a:xfrm>
        </p:spPr>
        <p:txBody>
          <a:bodyPr/>
          <a:lstStyle/>
          <a:p>
            <a:r>
              <a:rPr lang="en-US" dirty="0">
                <a:solidFill>
                  <a:srgbClr val="C00000"/>
                </a:solidFill>
                <a:latin typeface="Times New Roman" pitchFamily="18" charset="0"/>
                <a:cs typeface="Times New Roman" pitchFamily="18" charset="0"/>
              </a:rPr>
              <a:t>Skills required for Data Scientist</a:t>
            </a:r>
            <a:endParaRPr lang="en-IN" dirty="0">
              <a:solidFill>
                <a:srgbClr val="C00000"/>
              </a:solidFill>
              <a:latin typeface="Times New Roman" pitchFamily="18" charset="0"/>
              <a:cs typeface="Times New Roman" pitchFamily="18" charset="0"/>
            </a:endParaRPr>
          </a:p>
        </p:txBody>
      </p:sp>
      <p:sp>
        <p:nvSpPr>
          <p:cNvPr id="3" name="TextBox 2"/>
          <p:cNvSpPr txBox="1"/>
          <p:nvPr/>
        </p:nvSpPr>
        <p:spPr>
          <a:xfrm>
            <a:off x="166726" y="1672347"/>
            <a:ext cx="5197362" cy="47089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rgbClr val="C00000"/>
                </a:solidFill>
                <a:latin typeface="Times New Roman" pitchFamily="18" charset="0"/>
                <a:cs typeface="Times New Roman" pitchFamily="18" charset="0"/>
              </a:rPr>
              <a:t>Domain </a:t>
            </a:r>
            <a:r>
              <a:rPr lang="en-US" sz="2000" b="1" dirty="0">
                <a:solidFill>
                  <a:srgbClr val="C00000"/>
                </a:solidFill>
                <a:latin typeface="Times New Roman" pitchFamily="18" charset="0"/>
                <a:cs typeface="Times New Roman" pitchFamily="18" charset="0"/>
              </a:rPr>
              <a:t>Knowledge</a:t>
            </a:r>
            <a:r>
              <a:rPr lang="en-US" sz="2000" b="1" dirty="0">
                <a:solidFill>
                  <a:srgbClr val="FF0000"/>
                </a:solidFill>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25425" indent="-225425">
              <a:buFont typeface="Arial"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get useful information out of </a:t>
            </a:r>
            <a:r>
              <a:rPr lang="en-US" sz="2000" i="1" dirty="0">
                <a:latin typeface="Times New Roman" pitchFamily="18" charset="0"/>
                <a:cs typeface="Times New Roman" pitchFamily="18" charset="0"/>
              </a:rPr>
              <a:t>raw data that benefits </a:t>
            </a:r>
            <a:r>
              <a:rPr lang="en-US" sz="2000" dirty="0">
                <a:latin typeface="Times New Roman" pitchFamily="18" charset="0"/>
                <a:cs typeface="Times New Roman" pitchFamily="18" charset="0"/>
              </a:rPr>
              <a:t>a company’s business. </a:t>
            </a:r>
            <a:endParaRPr lang="en-US" sz="2000" dirty="0" smtClean="0">
              <a:latin typeface="Times New Roman" pitchFamily="18" charset="0"/>
              <a:cs typeface="Times New Roman" pitchFamily="18" charset="0"/>
            </a:endParaRPr>
          </a:p>
          <a:p>
            <a:pPr marL="225425" indent="-225425">
              <a:buFont typeface="Arial" pitchFamily="34" charset="0"/>
              <a:buChar char="•"/>
            </a:pPr>
            <a:r>
              <a:rPr lang="en-US" sz="2000" dirty="0" smtClean="0">
                <a:latin typeface="Times New Roman" pitchFamily="18" charset="0"/>
                <a:cs typeface="Times New Roman" pitchFamily="18" charset="0"/>
              </a:rPr>
              <a:t>Know </a:t>
            </a:r>
            <a:r>
              <a:rPr lang="en-US" sz="2000" dirty="0">
                <a:latin typeface="Times New Roman" pitchFamily="18" charset="0"/>
                <a:cs typeface="Times New Roman" pitchFamily="18" charset="0"/>
              </a:rPr>
              <a:t>about the </a:t>
            </a:r>
            <a:r>
              <a:rPr lang="en-US" sz="2000" i="1" dirty="0">
                <a:latin typeface="Times New Roman" pitchFamily="18" charset="0"/>
                <a:cs typeface="Times New Roman" pitchFamily="18" charset="0"/>
              </a:rPr>
              <a:t>business model </a:t>
            </a:r>
            <a:r>
              <a:rPr lang="en-US" sz="2000" dirty="0">
                <a:latin typeface="Times New Roman" pitchFamily="18" charset="0"/>
                <a:cs typeface="Times New Roman" pitchFamily="18" charset="0"/>
              </a:rPr>
              <a:t>of the company </a:t>
            </a:r>
            <a:r>
              <a:rPr lang="en-US" sz="2000" dirty="0" smtClean="0">
                <a:latin typeface="Times New Roman" pitchFamily="18" charset="0"/>
                <a:cs typeface="Times New Roman" pitchFamily="18" charset="0"/>
              </a:rPr>
              <a:t>.</a:t>
            </a:r>
          </a:p>
          <a:p>
            <a:pPr marL="225425" indent="-225425">
              <a:buFont typeface="Arial" pitchFamily="34" charset="0"/>
              <a:buChar char="•"/>
            </a:pPr>
            <a:r>
              <a:rPr lang="en-US" sz="2000" dirty="0" smtClean="0">
                <a:latin typeface="Times New Roman" pitchFamily="18" charset="0"/>
                <a:cs typeface="Times New Roman" pitchFamily="18" charset="0"/>
              </a:rPr>
              <a:t>Ask </a:t>
            </a:r>
            <a:r>
              <a:rPr lang="en-US" sz="2000" dirty="0">
                <a:latin typeface="Times New Roman" pitchFamily="18" charset="0"/>
                <a:cs typeface="Times New Roman" pitchFamily="18" charset="0"/>
              </a:rPr>
              <a:t>the right questions to produce valuable results.</a:t>
            </a:r>
          </a:p>
          <a:p>
            <a:endParaRPr lang="en-US" sz="2000" b="1" dirty="0" smtClean="0">
              <a:solidFill>
                <a:srgbClr val="C00000"/>
              </a:solidFill>
              <a:latin typeface="Times New Roman" pitchFamily="18" charset="0"/>
              <a:cs typeface="Times New Roman" pitchFamily="18" charset="0"/>
            </a:endParaRPr>
          </a:p>
          <a:p>
            <a:r>
              <a:rPr lang="en-US" sz="2000" b="1" dirty="0" smtClean="0">
                <a:solidFill>
                  <a:srgbClr val="C00000"/>
                </a:solidFill>
                <a:latin typeface="Times New Roman" pitchFamily="18" charset="0"/>
                <a:cs typeface="Times New Roman" pitchFamily="18" charset="0"/>
              </a:rPr>
              <a:t>Math </a:t>
            </a:r>
            <a:r>
              <a:rPr lang="en-US" sz="2000" b="1" dirty="0">
                <a:solidFill>
                  <a:srgbClr val="C00000"/>
                </a:solidFill>
                <a:latin typeface="Times New Roman" pitchFamily="18" charset="0"/>
                <a:cs typeface="Times New Roman" pitchFamily="18" charset="0"/>
              </a:rPr>
              <a:t>Skills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25425" indent="-225425" algn="just">
              <a:buFont typeface="Arial" pitchFamily="34" charset="0"/>
              <a:buChar char="•"/>
            </a:pPr>
            <a:r>
              <a:rPr lang="en-US" sz="2000" dirty="0" smtClean="0">
                <a:latin typeface="Times New Roman" pitchFamily="18" charset="0"/>
                <a:cs typeface="Times New Roman" pitchFamily="18" charset="0"/>
              </a:rPr>
              <a:t>Linear </a:t>
            </a:r>
            <a:r>
              <a:rPr lang="en-US" sz="2000" dirty="0">
                <a:latin typeface="Times New Roman" pitchFamily="18" charset="0"/>
                <a:cs typeface="Times New Roman" pitchFamily="18" charset="0"/>
              </a:rPr>
              <a:t>Algebra, Calculus, and other concepts of mathematics help us to understand the complex behavior of Machine Learning </a:t>
            </a:r>
            <a:r>
              <a:rPr lang="en-US" sz="2000" dirty="0" smtClean="0">
                <a:latin typeface="Times New Roman" pitchFamily="18" charset="0"/>
                <a:cs typeface="Times New Roman" pitchFamily="18" charset="0"/>
              </a:rPr>
              <a:t>algorithms.</a:t>
            </a:r>
          </a:p>
          <a:p>
            <a:pPr marL="225425" indent="-225425" algn="just">
              <a:buFont typeface="Arial" pitchFamily="34" charset="0"/>
              <a:buChar char="•"/>
            </a:pPr>
            <a:r>
              <a:rPr lang="en-US" sz="2000" dirty="0" smtClean="0">
                <a:latin typeface="Times New Roman" pitchFamily="18" charset="0"/>
                <a:cs typeface="Times New Roman" pitchFamily="18" charset="0"/>
              </a:rPr>
              <a:t>Probability </a:t>
            </a:r>
            <a:r>
              <a:rPr lang="en-US" sz="2000" dirty="0">
                <a:latin typeface="Times New Roman" pitchFamily="18" charset="0"/>
                <a:cs typeface="Times New Roman" pitchFamily="18" charset="0"/>
              </a:rPr>
              <a:t>and statistics are mainly used in predictive modeling and </a:t>
            </a:r>
            <a:r>
              <a:rPr lang="en-US" sz="2000" dirty="0" smtClean="0">
                <a:latin typeface="Times New Roman" pitchFamily="18" charset="0"/>
                <a:cs typeface="Times New Roman" pitchFamily="18" charset="0"/>
              </a:rPr>
              <a:t>clustering.</a:t>
            </a:r>
            <a:endParaRPr lang="en-US" sz="20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1772816"/>
            <a:ext cx="3600400" cy="4464496"/>
          </a:xfrm>
          <a:prstGeom prst="rect">
            <a:avLst/>
          </a:prstGeom>
        </p:spPr>
      </p:pic>
    </p:spTree>
    <p:extLst>
      <p:ext uri="{BB962C8B-B14F-4D97-AF65-F5344CB8AC3E}">
        <p14:creationId xmlns:p14="http://schemas.microsoft.com/office/powerpoint/2010/main" val="301132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19" y="44624"/>
            <a:ext cx="8229600" cy="1143000"/>
          </a:xfrm>
        </p:spPr>
        <p:txBody>
          <a:bodyPr/>
          <a:lstStyle/>
          <a:p>
            <a:r>
              <a:rPr lang="en-US" dirty="0">
                <a:solidFill>
                  <a:srgbClr val="C00000"/>
                </a:solidFill>
                <a:latin typeface="Times New Roman" pitchFamily="18" charset="0"/>
                <a:cs typeface="Times New Roman" pitchFamily="18" charset="0"/>
              </a:rPr>
              <a:t>Skills required for Data Scientist</a:t>
            </a:r>
            <a:endParaRPr lang="en-IN" dirty="0">
              <a:solidFill>
                <a:srgbClr val="C00000"/>
              </a:solidFill>
              <a:latin typeface="Times New Roman" pitchFamily="18" charset="0"/>
              <a:cs typeface="Times New Roman" pitchFamily="18" charset="0"/>
            </a:endParaRPr>
          </a:p>
        </p:txBody>
      </p:sp>
      <p:sp>
        <p:nvSpPr>
          <p:cNvPr id="3" name="TextBox 2"/>
          <p:cNvSpPr txBox="1"/>
          <p:nvPr/>
        </p:nvSpPr>
        <p:spPr>
          <a:xfrm>
            <a:off x="281131" y="1340768"/>
            <a:ext cx="8581738" cy="415498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b="1" dirty="0">
                <a:solidFill>
                  <a:srgbClr val="C00000"/>
                </a:solidFill>
                <a:latin typeface="Times New Roman" pitchFamily="18" charset="0"/>
                <a:cs typeface="Times New Roman" pitchFamily="18" charset="0"/>
              </a:rPr>
              <a:t>Computer Science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225425" indent="-225425" algn="just">
              <a:buFont typeface="Arial" pitchFamily="34" charset="0"/>
              <a:buChar char="•"/>
            </a:pPr>
            <a:r>
              <a:rPr lang="en-US" sz="2400" dirty="0" smtClean="0">
                <a:latin typeface="Times New Roman" pitchFamily="18" charset="0"/>
                <a:cs typeface="Times New Roman" pitchFamily="18" charset="0"/>
              </a:rPr>
              <a:t>To implement Data Science techniques using programming languages like Python, R, SQL, </a:t>
            </a:r>
            <a:r>
              <a:rPr lang="en-US" sz="2400" dirty="0" err="1" smtClean="0">
                <a:latin typeface="Times New Roman" pitchFamily="18" charset="0"/>
                <a:cs typeface="Times New Roman" pitchFamily="18" charset="0"/>
              </a:rPr>
              <a:t>Scala</a:t>
            </a:r>
            <a:r>
              <a:rPr lang="en-US" sz="2400" dirty="0" smtClean="0">
                <a:latin typeface="Times New Roman" pitchFamily="18" charset="0"/>
                <a:cs typeface="Times New Roman" pitchFamily="18" charset="0"/>
              </a:rPr>
              <a:t>, Julia, JavaScript, etc. </a:t>
            </a:r>
          </a:p>
          <a:p>
            <a:pPr marL="225425" indent="-225425" algn="just">
              <a:buFont typeface="Arial" pitchFamily="34" charset="0"/>
              <a:buChar char="•"/>
            </a:pPr>
            <a:r>
              <a:rPr lang="en-US" sz="2400" dirty="0" smtClean="0">
                <a:latin typeface="Times New Roman" pitchFamily="18" charset="0"/>
                <a:cs typeface="Times New Roman" pitchFamily="18" charset="0"/>
              </a:rPr>
              <a:t>To deal with varied databases and loud networks to process the data. </a:t>
            </a:r>
          </a:p>
          <a:p>
            <a:pPr marL="225425" indent="-225425" algn="just">
              <a:buFont typeface="Arial" pitchFamily="34" charset="0"/>
              <a:buChar char="•"/>
            </a:pPr>
            <a:r>
              <a:rPr lang="en-US" sz="2400" dirty="0" smtClean="0">
                <a:latin typeface="Times New Roman" pitchFamily="18" charset="0"/>
                <a:cs typeface="Times New Roman" pitchFamily="18" charset="0"/>
              </a:rPr>
              <a:t>Knowledge about algorithms, relational and non-relational databases, Distributed Computing, and Machine Learning.</a:t>
            </a:r>
          </a:p>
          <a:p>
            <a:pPr algn="just"/>
            <a:endParaRPr lang="en-US" sz="2400" dirty="0" smtClean="0">
              <a:latin typeface="Times New Roman" pitchFamily="18" charset="0"/>
              <a:cs typeface="Times New Roman" pitchFamily="18" charset="0"/>
            </a:endParaRPr>
          </a:p>
          <a:p>
            <a:pPr algn="just"/>
            <a:r>
              <a:rPr lang="en-US" sz="2400" b="1" dirty="0" smtClean="0">
                <a:solidFill>
                  <a:srgbClr val="C00000"/>
                </a:solidFill>
                <a:latin typeface="Times New Roman" pitchFamily="18" charset="0"/>
                <a:cs typeface="Times New Roman" pitchFamily="18" charset="0"/>
              </a:rPr>
              <a:t>Communication </a:t>
            </a:r>
            <a:r>
              <a:rPr lang="en-US" sz="2400" b="1" dirty="0">
                <a:solidFill>
                  <a:srgbClr val="C00000"/>
                </a:solidFill>
                <a:latin typeface="Times New Roman" pitchFamily="18" charset="0"/>
                <a:cs typeface="Times New Roman" pitchFamily="18" charset="0"/>
              </a:rPr>
              <a:t>Skills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225425" indent="-225425" algn="just">
              <a:buFont typeface="Arial" pitchFamily="34" charset="0"/>
              <a:buChar char="•"/>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have good communication </a:t>
            </a:r>
            <a:r>
              <a:rPr lang="en-US" sz="2400" dirty="0" smtClean="0">
                <a:latin typeface="Times New Roman" pitchFamily="18" charset="0"/>
                <a:cs typeface="Times New Roman" pitchFamily="18" charset="0"/>
              </a:rPr>
              <a:t>when working in team. </a:t>
            </a:r>
          </a:p>
          <a:p>
            <a:pPr marL="225425" indent="-225425" algn="just">
              <a:buFont typeface="Arial" pitchFamily="34" charset="0"/>
              <a:buChar char="•"/>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draw conclusions from the data analysis and </a:t>
            </a:r>
            <a:r>
              <a:rPr lang="en-US" sz="2400" dirty="0" smtClean="0">
                <a:latin typeface="Times New Roman" pitchFamily="18" charset="0"/>
                <a:cs typeface="Times New Roman" pitchFamily="18" charset="0"/>
              </a:rPr>
              <a:t>make presentation.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7955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Data Science Three skill tracks:</a:t>
            </a:r>
            <a:endParaRPr lang="en-IN" dirty="0">
              <a:solidFill>
                <a:srgbClr val="C00000"/>
              </a:solidFill>
              <a:latin typeface="Times New Roman" pitchFamily="18" charset="0"/>
              <a:cs typeface="Times New Roman" pitchFamily="18" charset="0"/>
            </a:endParaRPr>
          </a:p>
        </p:txBody>
      </p:sp>
      <p:sp>
        <p:nvSpPr>
          <p:cNvPr id="3" name="TextBox 2"/>
          <p:cNvSpPr txBox="1"/>
          <p:nvPr/>
        </p:nvSpPr>
        <p:spPr>
          <a:xfrm>
            <a:off x="1103648" y="1385944"/>
            <a:ext cx="6912768"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sz="2400" b="1" dirty="0" smtClean="0">
                <a:solidFill>
                  <a:schemeClr val="tx2"/>
                </a:solidFill>
                <a:latin typeface="Times New Roman" pitchFamily="18" charset="0"/>
                <a:cs typeface="Times New Roman" pitchFamily="18" charset="0"/>
              </a:rPr>
              <a:t>Engineering , Modeling ,  Analysis</a:t>
            </a:r>
            <a:endParaRPr lang="en-IN" sz="2400" b="1" dirty="0">
              <a:solidFill>
                <a:schemeClr val="tx2"/>
              </a:solidFill>
              <a:latin typeface="Times New Roman" pitchFamily="18" charset="0"/>
              <a:cs typeface="Times New Roman" pitchFamily="18" charset="0"/>
            </a:endParaRPr>
          </a:p>
        </p:txBody>
      </p:sp>
      <p:sp>
        <p:nvSpPr>
          <p:cNvPr id="6" name="TextBox 5"/>
          <p:cNvSpPr txBox="1"/>
          <p:nvPr/>
        </p:nvSpPr>
        <p:spPr>
          <a:xfrm>
            <a:off x="611560" y="2276872"/>
            <a:ext cx="7920880"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u="sng" dirty="0" smtClean="0">
                <a:latin typeface="Times New Roman" pitchFamily="18" charset="0"/>
                <a:cs typeface="Times New Roman" pitchFamily="18" charset="0"/>
              </a:rPr>
              <a:t>Engineering</a:t>
            </a: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Involves </a:t>
            </a:r>
            <a:r>
              <a:rPr lang="en-US" b="1" dirty="0">
                <a:latin typeface="Times New Roman" pitchFamily="18" charset="0"/>
                <a:cs typeface="Times New Roman" pitchFamily="18" charset="0"/>
              </a:rPr>
              <a:t>in building the data pipeline </a:t>
            </a:r>
            <a:r>
              <a:rPr lang="en-US" b="1" dirty="0" smtClean="0">
                <a:latin typeface="Times New Roman" pitchFamily="18" charset="0"/>
                <a:cs typeface="Times New Roman" pitchFamily="18" charset="0"/>
              </a:rPr>
              <a:t>infrastructure</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It </a:t>
            </a:r>
            <a:r>
              <a:rPr lang="en-US" b="1" dirty="0">
                <a:latin typeface="Times New Roman" pitchFamily="18" charset="0"/>
                <a:cs typeface="Times New Roman" pitchFamily="18" charset="0"/>
              </a:rPr>
              <a:t>involves the software and the </a:t>
            </a:r>
            <a:r>
              <a:rPr lang="en-US" b="1" dirty="0" smtClean="0">
                <a:latin typeface="Times New Roman" pitchFamily="18" charset="0"/>
                <a:cs typeface="Times New Roman" pitchFamily="18" charset="0"/>
              </a:rPr>
              <a:t>hardware used </a:t>
            </a:r>
            <a:r>
              <a:rPr lang="en-US" b="1" dirty="0">
                <a:latin typeface="Times New Roman" pitchFamily="18" charset="0"/>
                <a:cs typeface="Times New Roman" pitchFamily="18" charset="0"/>
              </a:rPr>
              <a:t>to store the data and perform data ETL (i.e., extract, </a:t>
            </a:r>
            <a:r>
              <a:rPr lang="en-US" b="1" dirty="0" smtClean="0">
                <a:latin typeface="Times New Roman" pitchFamily="18" charset="0"/>
                <a:cs typeface="Times New Roman" pitchFamily="18" charset="0"/>
              </a:rPr>
              <a:t>transform, and load).</a:t>
            </a:r>
          </a:p>
          <a:p>
            <a:pPr marL="231775" indent="-231775" algn="just">
              <a:lnSpc>
                <a:spcPct val="150000"/>
              </a:lnSpc>
              <a:buFont typeface="Arial" pitchFamily="34" charset="0"/>
              <a:buChar char="•"/>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Store </a:t>
            </a:r>
            <a:r>
              <a:rPr lang="en-US" b="1" dirty="0">
                <a:latin typeface="Times New Roman" pitchFamily="18" charset="0"/>
                <a:cs typeface="Times New Roman" pitchFamily="18" charset="0"/>
              </a:rPr>
              <a:t>and compute data on the </a:t>
            </a:r>
            <a:r>
              <a:rPr lang="en-US" b="1" dirty="0" smtClean="0">
                <a:latin typeface="Times New Roman" pitchFamily="18" charset="0"/>
                <a:cs typeface="Times New Roman" pitchFamily="18" charset="0"/>
              </a:rPr>
              <a:t>cloud.</a:t>
            </a:r>
          </a:p>
          <a:p>
            <a:pPr marL="231775" indent="-231775" algn="just">
              <a:lnSpc>
                <a:spcPct val="150000"/>
              </a:lnSpc>
              <a:buFont typeface="Arial" pitchFamily="34" charset="0"/>
              <a:buChar char="•"/>
            </a:pPr>
            <a:r>
              <a:rPr lang="en-US" b="1" dirty="0">
                <a:latin typeface="Times New Roman" pitchFamily="18" charset="0"/>
                <a:cs typeface="Times New Roman" pitchFamily="18" charset="0"/>
              </a:rPr>
              <a:t>The fundamental building block for automation is maintaining the data pipeline through modular, well-commented code and version control.</a:t>
            </a: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Key task involved are:-</a:t>
            </a:r>
          </a:p>
        </p:txBody>
      </p:sp>
    </p:spTree>
    <p:extLst>
      <p:ext uri="{BB962C8B-B14F-4D97-AF65-F5344CB8AC3E}">
        <p14:creationId xmlns:p14="http://schemas.microsoft.com/office/powerpoint/2010/main" val="208137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188640"/>
            <a:ext cx="7920880" cy="632480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u="sng" dirty="0" smtClean="0">
                <a:latin typeface="Times New Roman" pitchFamily="18" charset="0"/>
                <a:cs typeface="Times New Roman" pitchFamily="18" charset="0"/>
              </a:rPr>
              <a:t>Engineering</a:t>
            </a:r>
          </a:p>
          <a:p>
            <a:pPr marL="231775" indent="-231775" algn="just">
              <a:lnSpc>
                <a:spcPct val="150000"/>
              </a:lnSpc>
              <a:buFont typeface="Arial" pitchFamily="34" charset="0"/>
              <a:buChar char="•"/>
            </a:pPr>
            <a:r>
              <a:rPr lang="en-US" b="1" dirty="0" smtClean="0">
                <a:latin typeface="Times New Roman" pitchFamily="18" charset="0"/>
                <a:cs typeface="Times New Roman" pitchFamily="18" charset="0"/>
              </a:rPr>
              <a:t>Key task involved are:-</a:t>
            </a:r>
          </a:p>
          <a:p>
            <a:pPr marL="800100" lvl="1" indent="-342900" algn="just">
              <a:lnSpc>
                <a:spcPct val="150000"/>
              </a:lnSpc>
              <a:buFont typeface="+mj-lt"/>
              <a:buAutoNum type="arabicPeriod"/>
            </a:pPr>
            <a:r>
              <a:rPr lang="en-US" b="1" i="1" dirty="0" smtClean="0">
                <a:latin typeface="Times New Roman" pitchFamily="18" charset="0"/>
                <a:cs typeface="Times New Roman" pitchFamily="18" charset="0"/>
              </a:rPr>
              <a:t>Data Environment</a:t>
            </a:r>
            <a:r>
              <a:rPr lang="en-US" b="1" dirty="0">
                <a:latin typeface="Times New Roman" pitchFamily="18" charset="0"/>
                <a:cs typeface="Times New Roman" pitchFamily="18" charset="0"/>
              </a:rPr>
              <a:t>: Designing and setting up the entire environment to support </a:t>
            </a:r>
            <a:r>
              <a:rPr lang="en-US" b="1" dirty="0" smtClean="0">
                <a:latin typeface="Times New Roman" pitchFamily="18" charset="0"/>
                <a:cs typeface="Times New Roman" pitchFamily="18" charset="0"/>
              </a:rPr>
              <a:t>data, science </a:t>
            </a:r>
            <a:r>
              <a:rPr lang="en-US" b="1" dirty="0">
                <a:latin typeface="Times New Roman" pitchFamily="18" charset="0"/>
                <a:cs typeface="Times New Roman" pitchFamily="18" charset="0"/>
              </a:rPr>
              <a:t>workflow is the prerequisite for data science projects. </a:t>
            </a:r>
            <a:r>
              <a:rPr lang="en-US" b="1" dirty="0" smtClean="0">
                <a:latin typeface="Times New Roman" pitchFamily="18" charset="0"/>
                <a:cs typeface="Times New Roman" pitchFamily="18" charset="0"/>
              </a:rPr>
              <a:t>It may </a:t>
            </a:r>
            <a:r>
              <a:rPr lang="en-US" b="1" dirty="0">
                <a:latin typeface="Times New Roman" pitchFamily="18" charset="0"/>
                <a:cs typeface="Times New Roman" pitchFamily="18" charset="0"/>
              </a:rPr>
              <a:t>include setting up storage in the cloud, Kafka platform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Hadoop</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and Spark cluster, </a:t>
            </a:r>
            <a:r>
              <a:rPr lang="en-US" b="1" dirty="0" err="1" smtClean="0">
                <a:latin typeface="Times New Roman" pitchFamily="18" charset="0"/>
                <a:cs typeface="Times New Roman" pitchFamily="18" charset="0"/>
              </a:rPr>
              <a:t>etc</a:t>
            </a:r>
            <a:endParaRPr lang="en-US" b="1" dirty="0" smtClean="0">
              <a:latin typeface="Times New Roman" pitchFamily="18" charset="0"/>
              <a:cs typeface="Times New Roman" pitchFamily="18" charset="0"/>
            </a:endParaRPr>
          </a:p>
          <a:p>
            <a:pPr marL="800100" lvl="1" indent="-342900" algn="just">
              <a:lnSpc>
                <a:spcPct val="150000"/>
              </a:lnSpc>
              <a:buFont typeface="+mj-lt"/>
              <a:buAutoNum type="arabicPeriod"/>
            </a:pPr>
            <a:r>
              <a:rPr lang="en-US" b="1" i="1" dirty="0" smtClean="0">
                <a:latin typeface="Times New Roman" pitchFamily="18" charset="0"/>
                <a:cs typeface="Times New Roman" pitchFamily="18" charset="0"/>
              </a:rPr>
              <a:t>Data Management</a:t>
            </a:r>
            <a:r>
              <a:rPr lang="en-US" b="1" dirty="0">
                <a:latin typeface="Times New Roman" pitchFamily="18" charset="0"/>
                <a:cs typeface="Times New Roman" pitchFamily="18" charset="0"/>
              </a:rPr>
              <a:t>: Automated data </a:t>
            </a:r>
            <a:r>
              <a:rPr lang="en-US" b="1" dirty="0" smtClean="0">
                <a:latin typeface="Times New Roman" pitchFamily="18" charset="0"/>
                <a:cs typeface="Times New Roman" pitchFamily="18" charset="0"/>
              </a:rPr>
              <a:t>collection, that </a:t>
            </a:r>
            <a:r>
              <a:rPr lang="en-US" b="1" dirty="0">
                <a:latin typeface="Times New Roman" pitchFamily="18" charset="0"/>
                <a:cs typeface="Times New Roman" pitchFamily="18" charset="0"/>
              </a:rPr>
              <a:t>includes </a:t>
            </a:r>
            <a:r>
              <a:rPr lang="en-US" b="1" dirty="0" smtClean="0">
                <a:latin typeface="Times New Roman" pitchFamily="18" charset="0"/>
                <a:cs typeface="Times New Roman" pitchFamily="18" charset="0"/>
              </a:rPr>
              <a:t>parsing the </a:t>
            </a:r>
            <a:r>
              <a:rPr lang="en-US" b="1" dirty="0">
                <a:latin typeface="Times New Roman" pitchFamily="18" charset="0"/>
                <a:cs typeface="Times New Roman" pitchFamily="18" charset="0"/>
              </a:rPr>
              <a:t>logs (depending on the stage of the company and the type </a:t>
            </a:r>
            <a:r>
              <a:rPr lang="en-US" b="1" dirty="0" smtClean="0">
                <a:latin typeface="Times New Roman" pitchFamily="18" charset="0"/>
                <a:cs typeface="Times New Roman" pitchFamily="18" charset="0"/>
              </a:rPr>
              <a:t>of industry </a:t>
            </a:r>
            <a:r>
              <a:rPr lang="en-US" b="1" dirty="0">
                <a:latin typeface="Times New Roman" pitchFamily="18" charset="0"/>
                <a:cs typeface="Times New Roman" pitchFamily="18" charset="0"/>
              </a:rPr>
              <a:t>you are in), web scraping, API queries, and </a:t>
            </a:r>
            <a:r>
              <a:rPr lang="en-US" b="1" dirty="0" smtClean="0">
                <a:latin typeface="Times New Roman" pitchFamily="18" charset="0"/>
                <a:cs typeface="Times New Roman" pitchFamily="18" charset="0"/>
              </a:rPr>
              <a:t>interrogating data </a:t>
            </a:r>
            <a:r>
              <a:rPr lang="en-US" b="1" dirty="0">
                <a:latin typeface="Times New Roman" pitchFamily="18" charset="0"/>
                <a:cs typeface="Times New Roman" pitchFamily="18" charset="0"/>
              </a:rPr>
              <a:t>streams. Determine and construct data schema to </a:t>
            </a:r>
            <a:r>
              <a:rPr lang="en-US" b="1" dirty="0" smtClean="0">
                <a:latin typeface="Times New Roman" pitchFamily="18" charset="0"/>
                <a:cs typeface="Times New Roman" pitchFamily="18" charset="0"/>
              </a:rPr>
              <a:t>support analytical </a:t>
            </a:r>
            <a:r>
              <a:rPr lang="en-US" b="1" dirty="0">
                <a:latin typeface="Times New Roman" pitchFamily="18" charset="0"/>
                <a:cs typeface="Times New Roman" pitchFamily="18" charset="0"/>
              </a:rPr>
              <a:t>and modeling needs. Use tools, processes, guidelines </a:t>
            </a:r>
            <a:r>
              <a:rPr lang="en-US" b="1" dirty="0" smtClean="0">
                <a:latin typeface="Times New Roman" pitchFamily="18" charset="0"/>
                <a:cs typeface="Times New Roman" pitchFamily="18" charset="0"/>
              </a:rPr>
              <a:t>to ensure </a:t>
            </a:r>
            <a:r>
              <a:rPr lang="en-US" b="1" dirty="0">
                <a:latin typeface="Times New Roman" pitchFamily="18" charset="0"/>
                <a:cs typeface="Times New Roman" pitchFamily="18" charset="0"/>
              </a:rPr>
              <a:t>data is correct, standardized, and documented</a:t>
            </a:r>
            <a:r>
              <a:rPr lang="en-US" b="1" dirty="0" smtClean="0">
                <a:latin typeface="Times New Roman" pitchFamily="18" charset="0"/>
                <a:cs typeface="Times New Roman" pitchFamily="18" charset="0"/>
              </a:rPr>
              <a:t>.</a:t>
            </a:r>
          </a:p>
          <a:p>
            <a:pPr marL="800100" lvl="1" indent="-342900" algn="just">
              <a:lnSpc>
                <a:spcPct val="150000"/>
              </a:lnSpc>
              <a:buFont typeface="+mj-lt"/>
              <a:buAutoNum type="arabicPeriod"/>
            </a:pPr>
            <a:r>
              <a:rPr lang="en-US" b="1" i="1" dirty="0" smtClean="0">
                <a:latin typeface="Times New Roman" pitchFamily="18" charset="0"/>
                <a:cs typeface="Times New Roman" pitchFamily="18" charset="0"/>
              </a:rPr>
              <a:t>Production</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Involves the </a:t>
            </a:r>
            <a:r>
              <a:rPr lang="en-US" b="1" dirty="0">
                <a:latin typeface="Times New Roman" pitchFamily="18" charset="0"/>
                <a:cs typeface="Times New Roman" pitchFamily="18" charset="0"/>
              </a:rPr>
              <a:t>whole pipeline from data access, preprocessing, modeling to </a:t>
            </a:r>
            <a:r>
              <a:rPr lang="en-US" b="1" dirty="0" smtClean="0">
                <a:latin typeface="Times New Roman" pitchFamily="18" charset="0"/>
                <a:cs typeface="Times New Roman" pitchFamily="18" charset="0"/>
              </a:rPr>
              <a:t>final </a:t>
            </a:r>
            <a:r>
              <a:rPr lang="en-US" b="1" dirty="0">
                <a:latin typeface="Times New Roman" pitchFamily="18" charset="0"/>
                <a:cs typeface="Times New Roman" pitchFamily="18" charset="0"/>
              </a:rPr>
              <a:t>deployment. It is necessary to make the system work </a:t>
            </a:r>
            <a:r>
              <a:rPr lang="en-US" b="1" dirty="0" smtClean="0">
                <a:latin typeface="Times New Roman" pitchFamily="18" charset="0"/>
                <a:cs typeface="Times New Roman" pitchFamily="18" charset="0"/>
              </a:rPr>
              <a:t>smoothly with </a:t>
            </a:r>
            <a:r>
              <a:rPr lang="en-US" b="1" dirty="0">
                <a:latin typeface="Times New Roman" pitchFamily="18" charset="0"/>
                <a:cs typeface="Times New Roman" pitchFamily="18" charset="0"/>
              </a:rPr>
              <a:t>all existing software </a:t>
            </a:r>
            <a:r>
              <a:rPr lang="en-US" b="1" dirty="0" smtClean="0">
                <a:latin typeface="Times New Roman" pitchFamily="18" charset="0"/>
                <a:cs typeface="Times New Roman" pitchFamily="18" charset="0"/>
              </a:rPr>
              <a:t>stacks.</a:t>
            </a:r>
          </a:p>
        </p:txBody>
      </p:sp>
    </p:spTree>
    <p:extLst>
      <p:ext uri="{BB962C8B-B14F-4D97-AF65-F5344CB8AC3E}">
        <p14:creationId xmlns:p14="http://schemas.microsoft.com/office/powerpoint/2010/main" val="330328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Data Science Three skill tracks:</a:t>
            </a:r>
            <a:endParaRPr lang="en-IN" dirty="0">
              <a:solidFill>
                <a:srgbClr val="C00000"/>
              </a:solidFill>
              <a:latin typeface="Times New Roman" pitchFamily="18" charset="0"/>
              <a:cs typeface="Times New Roman" pitchFamily="18" charset="0"/>
            </a:endParaRPr>
          </a:p>
        </p:txBody>
      </p:sp>
      <p:sp>
        <p:nvSpPr>
          <p:cNvPr id="6" name="TextBox 5"/>
          <p:cNvSpPr txBox="1"/>
          <p:nvPr/>
        </p:nvSpPr>
        <p:spPr>
          <a:xfrm>
            <a:off x="591478" y="908720"/>
            <a:ext cx="7920880" cy="580158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u="sng" dirty="0" smtClean="0">
                <a:latin typeface="Times New Roman" pitchFamily="18" charset="0"/>
                <a:cs typeface="Times New Roman" pitchFamily="18" charset="0"/>
              </a:rPr>
              <a:t>Analysis</a:t>
            </a:r>
          </a:p>
          <a:p>
            <a:pPr marL="231775" indent="-231775" algn="just">
              <a:buFont typeface="Arial" pitchFamily="34" charset="0"/>
              <a:buChar char="•"/>
            </a:pPr>
            <a:r>
              <a:rPr lang="en-US" b="1" dirty="0">
                <a:latin typeface="Times New Roman" pitchFamily="18" charset="0"/>
                <a:cs typeface="Times New Roman" pitchFamily="18" charset="0"/>
              </a:rPr>
              <a:t>Analysis turns raw information into insights in a fast and </a:t>
            </a:r>
            <a:r>
              <a:rPr lang="en-US" b="1" dirty="0" smtClean="0">
                <a:latin typeface="Times New Roman" pitchFamily="18" charset="0"/>
                <a:cs typeface="Times New Roman" pitchFamily="18" charset="0"/>
              </a:rPr>
              <a:t>often exploratory </a:t>
            </a:r>
            <a:r>
              <a:rPr lang="en-US" b="1" dirty="0">
                <a:latin typeface="Times New Roman" pitchFamily="18" charset="0"/>
                <a:cs typeface="Times New Roman" pitchFamily="18" charset="0"/>
              </a:rPr>
              <a:t>way. </a:t>
            </a:r>
            <a:endParaRPr lang="en-US" b="1" dirty="0" smtClean="0">
              <a:latin typeface="Times New Roman" pitchFamily="18" charset="0"/>
              <a:cs typeface="Times New Roman" pitchFamily="18" charset="0"/>
            </a:endParaRPr>
          </a:p>
          <a:p>
            <a:pPr marL="231775" indent="-231775" algn="just">
              <a:buFont typeface="Arial" pitchFamily="34" charset="0"/>
              <a:buChar char="•"/>
            </a:pPr>
            <a:r>
              <a:rPr lang="en-US" b="1" dirty="0" smtClean="0">
                <a:latin typeface="Times New Roman" pitchFamily="18" charset="0"/>
                <a:cs typeface="Times New Roman" pitchFamily="18" charset="0"/>
              </a:rPr>
              <a:t>In </a:t>
            </a:r>
            <a:r>
              <a:rPr lang="en-US" b="1" dirty="0">
                <a:latin typeface="Times New Roman" pitchFamily="18" charset="0"/>
                <a:cs typeface="Times New Roman" pitchFamily="18" charset="0"/>
              </a:rPr>
              <a:t>general, an analyst needs to have decent </a:t>
            </a:r>
            <a:r>
              <a:rPr lang="en-US" b="1" dirty="0" smtClean="0">
                <a:latin typeface="Times New Roman" pitchFamily="18" charset="0"/>
                <a:cs typeface="Times New Roman" pitchFamily="18" charset="0"/>
              </a:rPr>
              <a:t>domain </a:t>
            </a:r>
            <a:r>
              <a:rPr lang="en-US" b="1" dirty="0">
                <a:latin typeface="Times New Roman" pitchFamily="18" charset="0"/>
                <a:cs typeface="Times New Roman" pitchFamily="18" charset="0"/>
              </a:rPr>
              <a:t>knowledge, do exploratory analysis efficiently, and </a:t>
            </a:r>
            <a:r>
              <a:rPr lang="en-US" b="1" dirty="0" smtClean="0">
                <a:latin typeface="Times New Roman" pitchFamily="18" charset="0"/>
                <a:cs typeface="Times New Roman" pitchFamily="18" charset="0"/>
              </a:rPr>
              <a:t>present the </a:t>
            </a:r>
            <a:r>
              <a:rPr lang="en-US" b="1" dirty="0">
                <a:latin typeface="Times New Roman" pitchFamily="18" charset="0"/>
                <a:cs typeface="Times New Roman" pitchFamily="18" charset="0"/>
              </a:rPr>
              <a:t>results using storytelling</a:t>
            </a:r>
            <a:r>
              <a:rPr lang="en-US" b="1" dirty="0" smtClean="0">
                <a:latin typeface="Times New Roman" pitchFamily="18" charset="0"/>
                <a:cs typeface="Times New Roman" pitchFamily="18" charset="0"/>
              </a:rPr>
              <a:t>.</a:t>
            </a:r>
          </a:p>
          <a:p>
            <a:pPr marL="231775" indent="-231775" algn="just">
              <a:buFont typeface="Arial" pitchFamily="34" charset="0"/>
              <a:buChar char="•"/>
            </a:pPr>
            <a:r>
              <a:rPr lang="en-US" b="1" dirty="0" smtClean="0">
                <a:latin typeface="Times New Roman" pitchFamily="18" charset="0"/>
                <a:cs typeface="Times New Roman" pitchFamily="18" charset="0"/>
              </a:rPr>
              <a:t>Key point includes are:-</a:t>
            </a:r>
          </a:p>
          <a:p>
            <a:pPr marL="231775" indent="-231775" algn="just">
              <a:buFont typeface="Arial" pitchFamily="34" charset="0"/>
              <a:buChar char="•"/>
            </a:pPr>
            <a:endParaRPr lang="en-US" sz="1200" b="1" dirty="0" smtClean="0">
              <a:latin typeface="Times New Roman" pitchFamily="18" charset="0"/>
              <a:cs typeface="Times New Roman" pitchFamily="18" charset="0"/>
            </a:endParaRPr>
          </a:p>
          <a:p>
            <a:pPr marL="342900" indent="-342900" algn="just">
              <a:buFont typeface="+mj-lt"/>
              <a:buAutoNum type="arabicPeriod"/>
            </a:pPr>
            <a:r>
              <a:rPr lang="en-US" b="1" i="1" dirty="0" smtClean="0">
                <a:latin typeface="Times New Roman" pitchFamily="18" charset="0"/>
                <a:cs typeface="Times New Roman" pitchFamily="18" charset="0"/>
              </a:rPr>
              <a:t>Domain Knowledge</a:t>
            </a:r>
            <a:r>
              <a:rPr lang="en-US" b="1" dirty="0">
                <a:latin typeface="Times New Roman" pitchFamily="18" charset="0"/>
                <a:cs typeface="Times New Roman" pitchFamily="18" charset="0"/>
              </a:rPr>
              <a:t>: understanding of the organization </a:t>
            </a:r>
            <a:r>
              <a:rPr lang="en-US" b="1" dirty="0" smtClean="0">
                <a:latin typeface="Times New Roman" pitchFamily="18" charset="0"/>
                <a:cs typeface="Times New Roman" pitchFamily="18" charset="0"/>
              </a:rPr>
              <a:t>or industry </a:t>
            </a:r>
            <a:r>
              <a:rPr lang="en-US" b="1" dirty="0">
                <a:latin typeface="Times New Roman" pitchFamily="18" charset="0"/>
                <a:cs typeface="Times New Roman" pitchFamily="18" charset="0"/>
              </a:rPr>
              <a:t>where you apply data science. You can’t make sense </a:t>
            </a:r>
            <a:r>
              <a:rPr lang="en-US" b="1" dirty="0" smtClean="0">
                <a:latin typeface="Times New Roman" pitchFamily="18" charset="0"/>
                <a:cs typeface="Times New Roman" pitchFamily="18" charset="0"/>
              </a:rPr>
              <a:t>of data </a:t>
            </a:r>
            <a:r>
              <a:rPr lang="en-US" b="1" dirty="0">
                <a:latin typeface="Times New Roman" pitchFamily="18" charset="0"/>
                <a:cs typeface="Times New Roman" pitchFamily="18" charset="0"/>
              </a:rPr>
              <a:t>without context</a:t>
            </a:r>
            <a:r>
              <a:rPr lang="en-US" b="1" dirty="0" smtClean="0">
                <a:latin typeface="Times New Roman" pitchFamily="18" charset="0"/>
                <a:cs typeface="Times New Roman" pitchFamily="18" charset="0"/>
              </a:rPr>
              <a:t>.</a:t>
            </a:r>
          </a:p>
          <a:p>
            <a:pPr marL="342900" indent="-342900" algn="just">
              <a:buFont typeface="+mj-lt"/>
              <a:buAutoNum type="arabicPeriod"/>
            </a:pPr>
            <a:endParaRPr lang="en-US" sz="1200" b="1" dirty="0" smtClean="0">
              <a:latin typeface="Times New Roman" pitchFamily="18" charset="0"/>
              <a:cs typeface="Times New Roman" pitchFamily="18" charset="0"/>
            </a:endParaRPr>
          </a:p>
          <a:p>
            <a:pPr marL="342900" indent="-342900" algn="just">
              <a:buFont typeface="+mj-lt"/>
              <a:buAutoNum type="arabicPeriod"/>
            </a:pPr>
            <a:r>
              <a:rPr lang="en-US" b="1" i="1" dirty="0" smtClean="0">
                <a:latin typeface="Times New Roman" pitchFamily="18" charset="0"/>
                <a:cs typeface="Times New Roman" pitchFamily="18" charset="0"/>
              </a:rPr>
              <a:t>Exploratory Analysis</a:t>
            </a:r>
            <a:r>
              <a:rPr lang="en-US" b="1" dirty="0" smtClean="0">
                <a:latin typeface="Times New Roman" pitchFamily="18" charset="0"/>
                <a:cs typeface="Times New Roman" pitchFamily="18" charset="0"/>
              </a:rPr>
              <a:t>: team </a:t>
            </a:r>
            <a:r>
              <a:rPr lang="en-US" b="1" dirty="0">
                <a:latin typeface="Times New Roman" pitchFamily="18" charset="0"/>
                <a:cs typeface="Times New Roman" pitchFamily="18" charset="0"/>
              </a:rPr>
              <a:t>look at as </a:t>
            </a:r>
            <a:r>
              <a:rPr lang="en-US" b="1" dirty="0" smtClean="0">
                <a:latin typeface="Times New Roman" pitchFamily="18" charset="0"/>
                <a:cs typeface="Times New Roman" pitchFamily="18" charset="0"/>
              </a:rPr>
              <a:t>much data </a:t>
            </a:r>
            <a:r>
              <a:rPr lang="en-US" b="1" dirty="0">
                <a:latin typeface="Times New Roman" pitchFamily="18" charset="0"/>
                <a:cs typeface="Times New Roman" pitchFamily="18" charset="0"/>
              </a:rPr>
              <a:t>as possible so that the decision-makers can get a sense </a:t>
            </a:r>
            <a:r>
              <a:rPr lang="en-US" b="1" dirty="0" smtClean="0">
                <a:latin typeface="Times New Roman" pitchFamily="18" charset="0"/>
                <a:cs typeface="Times New Roman" pitchFamily="18" charset="0"/>
              </a:rPr>
              <a:t>of what’s </a:t>
            </a:r>
            <a:r>
              <a:rPr lang="en-US" b="1" dirty="0">
                <a:latin typeface="Times New Roman" pitchFamily="18" charset="0"/>
                <a:cs typeface="Times New Roman" pitchFamily="18" charset="0"/>
              </a:rPr>
              <a:t>worth further </a:t>
            </a:r>
            <a:r>
              <a:rPr lang="en-US" b="1" dirty="0" smtClean="0">
                <a:latin typeface="Times New Roman" pitchFamily="18" charset="0"/>
                <a:cs typeface="Times New Roman" pitchFamily="18" charset="0"/>
              </a:rPr>
              <a:t>pursuing. </a:t>
            </a:r>
            <a:r>
              <a:rPr lang="en-US" b="1" dirty="0">
                <a:latin typeface="Times New Roman" pitchFamily="18" charset="0"/>
                <a:cs typeface="Times New Roman" pitchFamily="18" charset="0"/>
              </a:rPr>
              <a:t>It often involves different ways to slice and aggregate data</a:t>
            </a:r>
            <a:r>
              <a:rPr lang="en-US" b="1" dirty="0" smtClean="0">
                <a:latin typeface="Times New Roman" pitchFamily="18" charset="0"/>
                <a:cs typeface="Times New Roman" pitchFamily="18" charset="0"/>
              </a:rPr>
              <a:t>.</a:t>
            </a:r>
          </a:p>
          <a:p>
            <a:pPr marL="342900" indent="-342900" algn="just">
              <a:buFont typeface="+mj-lt"/>
              <a:buAutoNum type="arabicPeriod"/>
            </a:pPr>
            <a:endParaRPr lang="en-US" sz="1200" b="1" dirty="0" smtClean="0">
              <a:latin typeface="Times New Roman" pitchFamily="18" charset="0"/>
              <a:cs typeface="Times New Roman" pitchFamily="18" charset="0"/>
            </a:endParaRPr>
          </a:p>
          <a:p>
            <a:pPr marL="342900" indent="-342900" algn="just">
              <a:buFont typeface="+mj-lt"/>
              <a:buAutoNum type="arabicPeriod"/>
            </a:pPr>
            <a:r>
              <a:rPr lang="en-US" b="1" i="1" dirty="0" smtClean="0">
                <a:latin typeface="Times New Roman" pitchFamily="18" charset="0"/>
                <a:cs typeface="Times New Roman" pitchFamily="18" charset="0"/>
              </a:rPr>
              <a:t>Storytelling</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It is the art of telling people what the numbers signify. It usually requires data summarization, aggregation, and visualization. It is crucial to answering the following questions </a:t>
            </a:r>
            <a:r>
              <a:rPr lang="en-US" b="1" dirty="0" smtClean="0">
                <a:latin typeface="Times New Roman" pitchFamily="18" charset="0"/>
                <a:cs typeface="Times New Roman" pitchFamily="18" charset="0"/>
              </a:rPr>
              <a:t>before </a:t>
            </a:r>
            <a:r>
              <a:rPr lang="en-US" b="1" dirty="0">
                <a:latin typeface="Times New Roman" pitchFamily="18" charset="0"/>
                <a:cs typeface="Times New Roman" pitchFamily="18" charset="0"/>
              </a:rPr>
              <a:t>you begin down the path of creating a data story. </a:t>
            </a:r>
            <a:endParaRPr lang="en-US" b="1" dirty="0" smtClean="0">
              <a:latin typeface="Times New Roman" pitchFamily="18" charset="0"/>
              <a:cs typeface="Times New Roman" pitchFamily="18" charset="0"/>
            </a:endParaRPr>
          </a:p>
          <a:p>
            <a:pPr marL="622300" indent="-52388"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Who is your audience? </a:t>
            </a:r>
            <a:endParaRPr lang="en-US" b="1" dirty="0" smtClean="0">
              <a:latin typeface="Times New Roman" pitchFamily="18" charset="0"/>
              <a:cs typeface="Times New Roman" pitchFamily="18" charset="0"/>
            </a:endParaRPr>
          </a:p>
          <a:p>
            <a:pPr marL="622300" indent="-52388"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What do you want your audience to know or do? </a:t>
            </a:r>
            <a:endParaRPr lang="en-US" b="1" dirty="0" smtClean="0">
              <a:latin typeface="Times New Roman" pitchFamily="18" charset="0"/>
              <a:cs typeface="Times New Roman" pitchFamily="18" charset="0"/>
            </a:endParaRPr>
          </a:p>
          <a:p>
            <a:pPr marL="622300" indent="-52388"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How can you use data to help make your point?  </a:t>
            </a:r>
          </a:p>
        </p:txBody>
      </p:sp>
    </p:spTree>
    <p:extLst>
      <p:ext uri="{BB962C8B-B14F-4D97-AF65-F5344CB8AC3E}">
        <p14:creationId xmlns:p14="http://schemas.microsoft.com/office/powerpoint/2010/main" val="281021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C00000"/>
                </a:solidFill>
                <a:latin typeface="Times New Roman" pitchFamily="18" charset="0"/>
                <a:cs typeface="Times New Roman" pitchFamily="18" charset="0"/>
              </a:rPr>
              <a:t>Data Science Three skill tracks:</a:t>
            </a:r>
            <a:endParaRPr lang="en-IN" dirty="0">
              <a:solidFill>
                <a:srgbClr val="C00000"/>
              </a:solidFill>
              <a:latin typeface="Times New Roman" pitchFamily="18" charset="0"/>
              <a:cs typeface="Times New Roman" pitchFamily="18" charset="0"/>
            </a:endParaRPr>
          </a:p>
        </p:txBody>
      </p:sp>
      <p:sp>
        <p:nvSpPr>
          <p:cNvPr id="6" name="TextBox 5"/>
          <p:cNvSpPr txBox="1"/>
          <p:nvPr/>
        </p:nvSpPr>
        <p:spPr>
          <a:xfrm>
            <a:off x="591478" y="908720"/>
            <a:ext cx="7920880" cy="521681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b="1" u="sng" dirty="0" smtClean="0">
                <a:latin typeface="Times New Roman" pitchFamily="18" charset="0"/>
                <a:cs typeface="Times New Roman" pitchFamily="18" charset="0"/>
              </a:rPr>
              <a:t>Modeling</a:t>
            </a:r>
          </a:p>
          <a:p>
            <a:pPr marL="231775" indent="-231775" algn="just">
              <a:buFont typeface="Arial" pitchFamily="34" charset="0"/>
              <a:buChar char="•"/>
            </a:pPr>
            <a:r>
              <a:rPr lang="en-US" b="1" dirty="0" smtClean="0">
                <a:latin typeface="Times New Roman" pitchFamily="18" charset="0"/>
                <a:cs typeface="Times New Roman" pitchFamily="18" charset="0"/>
              </a:rPr>
              <a:t>A </a:t>
            </a:r>
            <a:r>
              <a:rPr lang="en-US" b="1" dirty="0">
                <a:latin typeface="Times New Roman" pitchFamily="18" charset="0"/>
                <a:cs typeface="Times New Roman" pitchFamily="18" charset="0"/>
              </a:rPr>
              <a:t>process that dives deeper into the data to </a:t>
            </a:r>
            <a:r>
              <a:rPr lang="en-US" b="1" dirty="0" smtClean="0">
                <a:latin typeface="Times New Roman" pitchFamily="18" charset="0"/>
                <a:cs typeface="Times New Roman" pitchFamily="18" charset="0"/>
              </a:rPr>
              <a:t>discover the </a:t>
            </a:r>
            <a:r>
              <a:rPr lang="en-US" b="1" dirty="0">
                <a:latin typeface="Times New Roman" pitchFamily="18" charset="0"/>
                <a:cs typeface="Times New Roman" pitchFamily="18" charset="0"/>
              </a:rPr>
              <a:t>pattern we don’t readily see. </a:t>
            </a:r>
            <a:endParaRPr lang="en-US" b="1" dirty="0" smtClean="0">
              <a:latin typeface="Times New Roman" pitchFamily="18" charset="0"/>
              <a:cs typeface="Times New Roman" pitchFamily="18" charset="0"/>
            </a:endParaRPr>
          </a:p>
          <a:p>
            <a:pPr marL="231775" indent="-231775" algn="just">
              <a:buFont typeface="Arial" pitchFamily="34" charset="0"/>
              <a:buChar char="•"/>
            </a:pPr>
            <a:r>
              <a:rPr lang="en-US" b="1" dirty="0" smtClean="0">
                <a:latin typeface="Times New Roman" pitchFamily="18" charset="0"/>
                <a:cs typeface="Times New Roman" pitchFamily="18" charset="0"/>
              </a:rPr>
              <a:t>A model only occupy </a:t>
            </a:r>
            <a:r>
              <a:rPr lang="en-US" b="1" dirty="0">
                <a:latin typeface="Times New Roman" pitchFamily="18" charset="0"/>
                <a:cs typeface="Times New Roman" pitchFamily="18" charset="0"/>
              </a:rPr>
              <a:t>a small part of a typical data scientist’s day-to-day time</a:t>
            </a:r>
            <a:r>
              <a:rPr lang="en-US" b="1" dirty="0" smtClean="0">
                <a:latin typeface="Times New Roman" pitchFamily="18" charset="0"/>
                <a:cs typeface="Times New Roman" pitchFamily="18" charset="0"/>
              </a:rPr>
              <a:t>.</a:t>
            </a:r>
          </a:p>
          <a:p>
            <a:pPr marL="231775" indent="-231775" algn="just">
              <a:buFont typeface="Arial" pitchFamily="34" charset="0"/>
              <a:buChar char="•"/>
            </a:pPr>
            <a:r>
              <a:rPr lang="en-US" b="1" dirty="0">
                <a:latin typeface="Times New Roman" pitchFamily="18" charset="0"/>
                <a:cs typeface="Times New Roman" pitchFamily="18" charset="0"/>
              </a:rPr>
              <a:t>Some of the models are </a:t>
            </a:r>
            <a:r>
              <a:rPr lang="en-US" b="1" dirty="0" smtClean="0">
                <a:latin typeface="Times New Roman" pitchFamily="18" charset="0"/>
                <a:cs typeface="Times New Roman" pitchFamily="18" charset="0"/>
              </a:rPr>
              <a:t>:-</a:t>
            </a:r>
          </a:p>
          <a:p>
            <a:pPr marL="231775" indent="-231775" algn="just">
              <a:buFont typeface="Arial" pitchFamily="34" charset="0"/>
              <a:buChar char="•"/>
            </a:pPr>
            <a:endParaRPr lang="en-US" b="1" dirty="0">
              <a:latin typeface="Times New Roman" pitchFamily="18" charset="0"/>
              <a:cs typeface="Times New Roman" pitchFamily="18" charset="0"/>
            </a:endParaRPr>
          </a:p>
          <a:p>
            <a:pPr marL="342900" indent="-342900" algn="just">
              <a:buFont typeface="+mj-lt"/>
              <a:buAutoNum type="arabicPeriod"/>
            </a:pPr>
            <a:r>
              <a:rPr lang="en-US" b="1" i="1" dirty="0" smtClean="0">
                <a:latin typeface="Times New Roman" pitchFamily="18" charset="0"/>
                <a:cs typeface="Times New Roman" pitchFamily="18" charset="0"/>
              </a:rPr>
              <a:t>Supervised Learning</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In supervised learning, each sample corresponds to a response </a:t>
            </a:r>
            <a:r>
              <a:rPr lang="en-US" b="1" dirty="0" smtClean="0">
                <a:latin typeface="Times New Roman" pitchFamily="18" charset="0"/>
                <a:cs typeface="Times New Roman" pitchFamily="18" charset="0"/>
              </a:rPr>
              <a:t>measurement</a:t>
            </a:r>
            <a:r>
              <a:rPr lang="en-US" b="1" dirty="0">
                <a:latin typeface="Times New Roman" pitchFamily="18" charset="0"/>
                <a:cs typeface="Times New Roman" pitchFamily="18" charset="0"/>
              </a:rPr>
              <a:t>. There are two flavors of supervised learning: </a:t>
            </a:r>
            <a:r>
              <a:rPr lang="en-US" b="1" dirty="0" smtClean="0">
                <a:latin typeface="Times New Roman" pitchFamily="18" charset="0"/>
                <a:cs typeface="Times New Roman" pitchFamily="18" charset="0"/>
              </a:rPr>
              <a:t>regression and </a:t>
            </a:r>
            <a:r>
              <a:rPr lang="en-US" b="1" dirty="0">
                <a:latin typeface="Times New Roman" pitchFamily="18" charset="0"/>
                <a:cs typeface="Times New Roman" pitchFamily="18" charset="0"/>
              </a:rPr>
              <a:t>classification. </a:t>
            </a:r>
            <a:endParaRPr lang="en-US" b="1" dirty="0" smtClean="0">
              <a:latin typeface="Times New Roman" pitchFamily="18" charset="0"/>
              <a:cs typeface="Times New Roman" pitchFamily="18" charset="0"/>
            </a:endParaRPr>
          </a:p>
          <a:p>
            <a:pPr marL="800100" lvl="1" indent="-342900" algn="just">
              <a:buFont typeface="Wingdings" pitchFamily="2" charset="2"/>
              <a:buChar char="ü"/>
            </a:pPr>
            <a:r>
              <a:rPr lang="en-US" b="1" dirty="0" smtClean="0">
                <a:latin typeface="Times New Roman" pitchFamily="18" charset="0"/>
                <a:cs typeface="Times New Roman" pitchFamily="18" charset="0"/>
              </a:rPr>
              <a:t>In </a:t>
            </a:r>
            <a:r>
              <a:rPr lang="en-US" b="1" dirty="0">
                <a:latin typeface="Times New Roman" pitchFamily="18" charset="0"/>
                <a:cs typeface="Times New Roman" pitchFamily="18" charset="0"/>
              </a:rPr>
              <a:t>regression, the response is a real number, </a:t>
            </a:r>
            <a:r>
              <a:rPr lang="en-US" b="1" dirty="0" smtClean="0">
                <a:latin typeface="Times New Roman" pitchFamily="18" charset="0"/>
                <a:cs typeface="Times New Roman" pitchFamily="18" charset="0"/>
              </a:rPr>
              <a:t>such as </a:t>
            </a:r>
            <a:r>
              <a:rPr lang="en-US" b="1" dirty="0">
                <a:latin typeface="Times New Roman" pitchFamily="18" charset="0"/>
                <a:cs typeface="Times New Roman" pitchFamily="18" charset="0"/>
              </a:rPr>
              <a:t>the total net sales in 2017 for a company or the yield of </a:t>
            </a:r>
            <a:r>
              <a:rPr lang="en-US" b="1" dirty="0" smtClean="0">
                <a:latin typeface="Times New Roman" pitchFamily="18" charset="0"/>
                <a:cs typeface="Times New Roman" pitchFamily="18" charset="0"/>
              </a:rPr>
              <a:t>corn next </a:t>
            </a:r>
            <a:r>
              <a:rPr lang="en-US" b="1" dirty="0">
                <a:latin typeface="Times New Roman" pitchFamily="18" charset="0"/>
                <a:cs typeface="Times New Roman" pitchFamily="18" charset="0"/>
              </a:rPr>
              <a:t>year for a state. </a:t>
            </a:r>
            <a:endParaRPr lang="en-US" b="1" dirty="0" smtClean="0">
              <a:latin typeface="Times New Roman" pitchFamily="18" charset="0"/>
              <a:cs typeface="Times New Roman" pitchFamily="18" charset="0"/>
            </a:endParaRPr>
          </a:p>
          <a:p>
            <a:pPr marL="800100" lvl="1" indent="-342900" algn="just">
              <a:buFont typeface="Wingdings" pitchFamily="2" charset="2"/>
              <a:buChar char="ü"/>
            </a:pPr>
            <a:r>
              <a:rPr lang="en-US" b="1" dirty="0" smtClean="0">
                <a:latin typeface="Times New Roman" pitchFamily="18" charset="0"/>
                <a:cs typeface="Times New Roman" pitchFamily="18" charset="0"/>
              </a:rPr>
              <a:t>The </a:t>
            </a:r>
            <a:r>
              <a:rPr lang="en-US" b="1" dirty="0">
                <a:latin typeface="Times New Roman" pitchFamily="18" charset="0"/>
                <a:cs typeface="Times New Roman" pitchFamily="18" charset="0"/>
              </a:rPr>
              <a:t>goal for regression is to approximate </a:t>
            </a:r>
            <a:r>
              <a:rPr lang="en-US" b="1" dirty="0" smtClean="0">
                <a:latin typeface="Times New Roman" pitchFamily="18" charset="0"/>
                <a:cs typeface="Times New Roman" pitchFamily="18" charset="0"/>
              </a:rPr>
              <a:t>the response </a:t>
            </a:r>
            <a:r>
              <a:rPr lang="en-US" b="1" dirty="0">
                <a:latin typeface="Times New Roman" pitchFamily="18" charset="0"/>
                <a:cs typeface="Times New Roman" pitchFamily="18" charset="0"/>
              </a:rPr>
              <a:t>measurement as much as possible. </a:t>
            </a:r>
            <a:endParaRPr lang="en-US" b="1" dirty="0" smtClean="0">
              <a:latin typeface="Times New Roman" pitchFamily="18" charset="0"/>
              <a:cs typeface="Times New Roman" pitchFamily="18" charset="0"/>
            </a:endParaRPr>
          </a:p>
          <a:p>
            <a:pPr marL="800100" lvl="1" indent="-342900" algn="just">
              <a:buFont typeface="Wingdings" pitchFamily="2" charset="2"/>
              <a:buChar char="ü"/>
            </a:pPr>
            <a:r>
              <a:rPr lang="en-US" b="1" dirty="0" smtClean="0">
                <a:latin typeface="Times New Roman" pitchFamily="18" charset="0"/>
                <a:cs typeface="Times New Roman" pitchFamily="18" charset="0"/>
              </a:rPr>
              <a:t>In </a:t>
            </a:r>
            <a:r>
              <a:rPr lang="en-US" b="1" dirty="0">
                <a:latin typeface="Times New Roman" pitchFamily="18" charset="0"/>
                <a:cs typeface="Times New Roman" pitchFamily="18" charset="0"/>
              </a:rPr>
              <a:t>classification, </a:t>
            </a:r>
            <a:r>
              <a:rPr lang="en-US" b="1" dirty="0" smtClean="0">
                <a:latin typeface="Times New Roman" pitchFamily="18" charset="0"/>
                <a:cs typeface="Times New Roman" pitchFamily="18" charset="0"/>
              </a:rPr>
              <a:t>the response </a:t>
            </a:r>
            <a:r>
              <a:rPr lang="en-US" b="1" dirty="0">
                <a:latin typeface="Times New Roman" pitchFamily="18" charset="0"/>
                <a:cs typeface="Times New Roman" pitchFamily="18" charset="0"/>
              </a:rPr>
              <a:t>is a class label, such as a dichotomous response of </a:t>
            </a:r>
            <a:r>
              <a:rPr lang="en-US" b="1" dirty="0" smtClean="0">
                <a:latin typeface="Times New Roman" pitchFamily="18" charset="0"/>
                <a:cs typeface="Times New Roman" pitchFamily="18" charset="0"/>
              </a:rPr>
              <a:t>yes/no.</a:t>
            </a:r>
          </a:p>
          <a:p>
            <a:pPr marL="800100" lvl="1" indent="-342900" algn="just">
              <a:buFont typeface="Wingdings" pitchFamily="2" charset="2"/>
              <a:buChar char="ü"/>
            </a:pPr>
            <a:r>
              <a:rPr lang="en-US" b="1" dirty="0" smtClean="0">
                <a:latin typeface="Times New Roman" pitchFamily="18" charset="0"/>
                <a:cs typeface="Times New Roman" pitchFamily="18" charset="0"/>
              </a:rPr>
              <a:t>The </a:t>
            </a:r>
            <a:r>
              <a:rPr lang="en-US" b="1" dirty="0">
                <a:latin typeface="Times New Roman" pitchFamily="18" charset="0"/>
                <a:cs typeface="Times New Roman" pitchFamily="18" charset="0"/>
              </a:rPr>
              <a:t>response can also have more than two categories, such as </a:t>
            </a:r>
            <a:r>
              <a:rPr lang="en-US" b="1" dirty="0" smtClean="0">
                <a:latin typeface="Times New Roman" pitchFamily="18" charset="0"/>
                <a:cs typeface="Times New Roman" pitchFamily="18" charset="0"/>
              </a:rPr>
              <a:t>four segments </a:t>
            </a:r>
            <a:r>
              <a:rPr lang="en-US" b="1" dirty="0">
                <a:latin typeface="Times New Roman" pitchFamily="18" charset="0"/>
                <a:cs typeface="Times New Roman" pitchFamily="18" charset="0"/>
              </a:rPr>
              <a:t>of customers</a:t>
            </a:r>
          </a:p>
        </p:txBody>
      </p:sp>
    </p:spTree>
    <p:extLst>
      <p:ext uri="{BB962C8B-B14F-4D97-AF65-F5344CB8AC3E}">
        <p14:creationId xmlns:p14="http://schemas.microsoft.com/office/powerpoint/2010/main" val="308836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   Introduction to Data Science   &amp;quot;&quot;/&gt;&lt;property id=&quot;20307&quot; value=&quot;256&quot;/&gt;&lt;/object&gt;&lt;object type=&quot;3&quot; unique_id=&quot;10004&quot;&gt;&lt;property id=&quot;20148&quot; value=&quot;5&quot;/&gt;&lt;property id=&quot;20300&quot; value=&quot;Slide 2 - &amp;quot;Data Sources&amp;quot;&quot;/&gt;&lt;property id=&quot;20307&quot; value=&quot;257&quot;/&gt;&lt;/object&gt;&lt;object type=&quot;3&quot; unique_id=&quot;10005&quot;&gt;&lt;property id=&quot;20148&quot; value=&quot;5&quot;/&gt;&lt;property id=&quot;20300&quot; value=&quot;Slide 3 - &amp;quot;Data Sources: Evolution Of Technology &amp;quot;&quot;/&gt;&lt;property id=&quot;20307&quot; value=&quot;258&quot;/&gt;&lt;/object&gt;&lt;object type=&quot;3&quot; unique_id=&quot;10006&quot;&gt;&lt;property id=&quot;20148&quot; value=&quot;5&quot;/&gt;&lt;property id=&quot;20300&quot; value=&quot;Slide 4 - &amp;quot;Data Sources: IoT&amp;quot;&quot;/&gt;&lt;property id=&quot;20307&quot; value=&quot;259&quot;/&gt;&lt;/object&gt;&lt;object type=&quot;3&quot; unique_id=&quot;10007&quot;&gt;&lt;property id=&quot;20148&quot; value=&quot;5&quot;/&gt;&lt;property id=&quot;20300&quot; value=&quot;Slide 5 - &amp;quot;Data Sources: Social Media &amp;quot;&quot;/&gt;&lt;property id=&quot;20307&quot; value=&quot;260&quot;/&gt;&lt;/object&gt;&lt;object type=&quot;3&quot; unique_id=&quot;10008&quot;&gt;&lt;property id=&quot;20148&quot; value=&quot;5&quot;/&gt;&lt;property id=&quot;20300&quot; value=&quot;Slide 6 - &amp;quot;Data Sources: Other Factors&amp;quot;&quot;/&gt;&lt;property id=&quot;20307&quot; value=&quot;261&quot;/&gt;&lt;/object&gt;&lt;object type=&quot;3&quot; unique_id=&quot;10009&quot;&gt;&lt;property id=&quot;20148&quot; value=&quot;5&quot;/&gt;&lt;property id=&quot;20300&quot; value=&quot;Slide 7 - &amp;quot;Data Analysis at Walmart &amp;quot;&quot;/&gt;&lt;property id=&quot;20307&quot; value=&quot;262&quot;/&gt;&lt;/object&gt;&lt;object type=&quot;3&quot; unique_id=&quot;10010&quot;&gt;&lt;property id=&quot;20148&quot; value=&quot;5&quot;/&gt;&lt;property id=&quot;20300&quot; value=&quot;Slide 8 - &amp;quot;Data Analysis at Walmart &amp;quot;&quot;/&gt;&lt;property id=&quot;20307&quot; value=&quot;263&quot;/&gt;&lt;/object&gt;&lt;object type=&quot;3&quot; unique_id=&quot;10011&quot;&gt;&lt;property id=&quot;20148&quot; value=&quot;5&quot;/&gt;&lt;property id=&quot;20300&quot; value=&quot;Slide 9 - &amp;quot;What is Data Science?&amp;quot;&quot;/&gt;&lt;property id=&quot;20307&quot; value=&quot;264&quot;/&gt;&lt;/object&gt;&lt;object type=&quot;3&quot; unique_id=&quot;10012&quot;&gt;&lt;property id=&quot;20148&quot; value=&quot;5&quot;/&gt;&lt;property id=&quot;20300&quot; value=&quot;Slide 10 - &amp;quot;How do Data Scientist get useful insights from data?&amp;quot;&quot;/&gt;&lt;property id=&quot;20307&quot; value=&quot;265&quot;/&gt;&lt;/object&gt;&lt;object type=&quot;3&quot; unique_id=&quot;10013&quot;&gt;&lt;property id=&quot;20148&quot; value=&quot;5&quot;/&gt;&lt;property id=&quot;20300&quot; value=&quot;Slide 11 - &amp;quot;Prerequisites for Data Science&amp;quot;&quot;/&gt;&lt;property id=&quot;20307&quot; value=&quot;298&quot;/&gt;&lt;/object&gt;&lt;object type=&quot;3&quot; unique_id=&quot;10014&quot;&gt;&lt;property id=&quot;20148&quot; value=&quot;5&quot;/&gt;&lt;property id=&quot;20300&quot; value=&quot;Slide 12 - &amp;quot;Skills required for Data Scientist&amp;quot;&quot;/&gt;&lt;property id=&quot;20307&quot; value=&quot;266&quot;/&gt;&lt;/object&gt;&lt;object type=&quot;3&quot; unique_id=&quot;10015&quot;&gt;&lt;property id=&quot;20148&quot; value=&quot;5&quot;/&gt;&lt;property id=&quot;20300&quot; value=&quot;Slide 13 - &amp;quot;Skills required for Data Scientist&amp;quot;&quot;/&gt;&lt;property id=&quot;20307&quot; value=&quot;267&quot;/&gt;&lt;/object&gt;&lt;object type=&quot;3&quot; unique_id=&quot;10016&quot;&gt;&lt;property id=&quot;20148&quot; value=&quot;5&quot;/&gt;&lt;property id=&quot;20300&quot; value=&quot;Slide 14 - &amp;quot;Data Science Life Cycle&amp;quot;&quot;/&gt;&lt;property id=&quot;20307&quot; value=&quot;296&quot;/&gt;&lt;/object&gt;&lt;object type=&quot;3&quot; unique_id=&quot;10017&quot;&gt;&lt;property id=&quot;20148&quot; value=&quot;5&quot;/&gt;&lt;property id=&quot;20300&quot; value=&quot;Slide 15 - &amp;quot;Life Cycle of a Data Science Project &amp;quot;&quot;/&gt;&lt;property id=&quot;20307&quot; value=&quot;268&quot;/&gt;&lt;/object&gt;&lt;object type=&quot;3&quot; unique_id=&quot;10018&quot;&gt;&lt;property id=&quot;20148&quot; value=&quot;5&quot;/&gt;&lt;property id=&quot;20300&quot; value=&quot;Slide 16 - &amp;quot; Life Cycle of Data Science Project  &amp;quot;&quot;/&gt;&lt;property id=&quot;20307&quot; value=&quot;269&quot;/&gt;&lt;/object&gt;&lt;object type=&quot;3&quot; unique_id=&quot;10019&quot;&gt;&lt;property id=&quot;20148&quot; value=&quot;5&quot;/&gt;&lt;property id=&quot;20300&quot; value=&quot;Slide 17 - &amp;quot; Step 1: Problem Understanding &amp;quot;&quot;/&gt;&lt;property id=&quot;20307&quot; value=&quot;270&quot;/&gt;&lt;/object&gt;&lt;object type=&quot;3&quot; unique_id=&quot;10021&quot;&gt;&lt;property id=&quot;20148&quot; value=&quot;5&quot;/&gt;&lt;property id=&quot;20300&quot; value=&quot;Slide 18 - &amp;quot;Step 1: Problem Understanding&amp;quot;&quot;/&gt;&lt;property id=&quot;20307&quot; value=&quot;272&quot;/&gt;&lt;/object&gt;&lt;object type=&quot;3&quot; unique_id=&quot;10022&quot;&gt;&lt;property id=&quot;20148&quot; value=&quot;5&quot;/&gt;&lt;property id=&quot;20300&quot; value=&quot;Slide 19&quot;/&gt;&lt;property id=&quot;20307&quot; value=&quot;273&quot;/&gt;&lt;/object&gt;&lt;object type=&quot;3&quot; unique_id=&quot;10023&quot;&gt;&lt;property id=&quot;20148&quot; value=&quot;5&quot;/&gt;&lt;property id=&quot;20300&quot; value=&quot;Slide 20 - &amp;quot; Step 2: Data Collection&amp;quot;&quot;/&gt;&lt;property id=&quot;20307&quot; value=&quot;274&quot;/&gt;&lt;/object&gt;&lt;object type=&quot;3&quot; unique_id=&quot;10024&quot;&gt;&lt;property id=&quot;20148&quot; value=&quot;5&quot;/&gt;&lt;property id=&quot;20300&quot; value=&quot;Slide 21 - &amp;quot; Step 2: Data Collection&amp;quot;&quot;/&gt;&lt;property id=&quot;20307&quot; value=&quot;275&quot;/&gt;&lt;/object&gt;&lt;object type=&quot;3&quot; unique_id=&quot;10027&quot;&gt;&lt;property id=&quot;20148&quot; value=&quot;5&quot;/&gt;&lt;property id=&quot;20300&quot; value=&quot;Slide 22 - &amp;quot; Step 3: Data cleaning phase&amp;quot;&quot;/&gt;&lt;property id=&quot;20307&quot; value=&quot;278&quot;/&gt;&lt;/object&gt;&lt;object type=&quot;3&quot; unique_id=&quot;10028&quot;&gt;&lt;property id=&quot;20148&quot; value=&quot;5&quot;/&gt;&lt;property id=&quot;20300&quot; value=&quot;Slide 23 - &amp;quot; Step 3:Cleaning data&amp;quot;&quot;/&gt;&lt;property id=&quot;20307&quot; value=&quot;279&quot;/&gt;&lt;/object&gt;&lt;object type=&quot;3&quot; unique_id=&quot;10029&quot;&gt;&lt;property id=&quot;20148&quot; value=&quot;5&quot;/&gt;&lt;property id=&quot;20300&quot; value=&quot;Slide 24 - &amp;quot; Step 3:Cleaning data&amp;quot;&quot;/&gt;&lt;property id=&quot;20307&quot; value=&quot;284&quot;/&gt;&lt;/object&gt;&lt;object type=&quot;3&quot; unique_id=&quot;10031&quot;&gt;&lt;property id=&quot;20148&quot; value=&quot;5&quot;/&gt;&lt;property id=&quot;20300&quot; value=&quot;Slide 25 - &amp;quot; Step 4: Analyzing Data&amp;quot;&quot;/&gt;&lt;property id=&quot;20307&quot; value=&quot;281&quot;/&gt;&lt;/object&gt;&lt;object type=&quot;3&quot; unique_id=&quot;10032&quot;&gt;&lt;property id=&quot;20148&quot; value=&quot;5&quot;/&gt;&lt;property id=&quot;20300&quot; value=&quot;Slide 26 - &amp;quot; Step 4: Analyzing Data&amp;quot;&quot;/&gt;&lt;property id=&quot;20307&quot; value=&quot;282&quot;/&gt;&lt;/object&gt;&lt;object type=&quot;3&quot; unique_id=&quot;10033&quot;&gt;&lt;property id=&quot;20148&quot; value=&quot;5&quot;/&gt;&lt;property id=&quot;20300&quot; value=&quot;Slide 27 - &amp;quot; Step 4: Analyzing Data&amp;quot;&quot;/&gt;&lt;property id=&quot;20307&quot; value=&quot;283&quot;/&gt;&lt;/object&gt;&lt;object type=&quot;3&quot; unique_id=&quot;10035&quot;&gt;&lt;property id=&quot;20148&quot; value=&quot;5&quot;/&gt;&lt;property id=&quot;20300&quot; value=&quot;Slide 28 - &amp;quot;  Step 5: Data Modeling/ Machine Learning modeling &amp;quot;&quot;/&gt;&lt;property id=&quot;20307&quot; value=&quot;286&quot;/&gt;&lt;/object&gt;&lt;object type=&quot;3&quot; unique_id=&quot;10036&quot;&gt;&lt;property id=&quot;20148&quot; value=&quot;5&quot;/&gt;&lt;property id=&quot;20300&quot; value=&quot;Slide 29 - &amp;quot; Step 5: Data Modeling &amp;quot;&quot;/&gt;&lt;property id=&quot;20307&quot; value=&quot;287&quot;/&gt;&lt;/object&gt;&lt;object type=&quot;3&quot; unique_id=&quot;10037&quot;&gt;&lt;property id=&quot;20148&quot; value=&quot;5&quot;/&gt;&lt;property id=&quot;20300&quot; value=&quot;Slide 30 - &amp;quot; Step 5: Data Modeling&amp;quot;&quot;/&gt;&lt;property id=&quot;20307&quot; value=&quot;288&quot;/&gt;&lt;/object&gt;&lt;object type=&quot;3&quot; unique_id=&quot;10038&quot;&gt;&lt;property id=&quot;20148&quot; value=&quot;5&quot;/&gt;&lt;property id=&quot;20300&quot; value=&quot;Slide 31 - &amp;quot; Step 5: Data Modeling &amp;quot;&quot;/&gt;&lt;property id=&quot;20307&quot; value=&quot;289&quot;/&gt;&lt;/object&gt;&lt;object type=&quot;3&quot; unique_id=&quot;10039&quot;&gt;&lt;property id=&quot;20148&quot; value=&quot;5&quot;/&gt;&lt;property id=&quot;20300&quot; value=&quot;Slide 32 - &amp;quot; Step 6:  Model Evaluation  &amp;quot;&quot;/&gt;&lt;property id=&quot;20307&quot; value=&quot;290&quot;/&gt;&lt;/object&gt;&lt;object type=&quot;3&quot; unique_id=&quot;10040&quot;&gt;&lt;property id=&quot;20148&quot; value=&quot;5&quot;/&gt;&lt;property id=&quot;20300&quot; value=&quot;Slide 33 - &amp;quot; Step 6:  Model Evaluation  &amp;quot;&quot;/&gt;&lt;property id=&quot;20307&quot; value=&quot;291&quot;/&gt;&lt;/object&gt;&lt;object type=&quot;3&quot; unique_id=&quot;10041&quot;&gt;&lt;property id=&quot;20148&quot; value=&quot;5&quot;/&gt;&lt;property id=&quot;20300&quot; value=&quot;Slide 34 - &amp;quot; Step 7:  Driving insights and Business Intelligence Reports  &amp;quot;&quot;/&gt;&lt;property id=&quot;20307&quot; value=&quot;293&quot;/&gt;&lt;/object&gt;&lt;object type=&quot;3&quot; unique_id=&quot;10042&quot;&gt;&lt;property id=&quot;20148&quot; value=&quot;5&quot;/&gt;&lt;property id=&quot;20300&quot; value=&quot;Slide 35 - &amp;quot; Step 7:  Driving insights and Business Intelligence Reports  &amp;quot;&quot;/&gt;&lt;property id=&quot;20307&quot; value=&quot;294&quot;/&gt;&lt;/object&gt;&lt;object type=&quot;3&quot; unique_id=&quot;10043&quot;&gt;&lt;property id=&quot;20148&quot; value=&quot;5&quot;/&gt;&lt;property id=&quot;20300&quot; value=&quot;Slide 36&quot;/&gt;&lt;property id=&quot;20307&quot; value=&quot;297&quot;/&gt;&lt;/object&gt;&lt;/object&gt;&lt;object type=&quot;8&quot; unique_id=&quot;1008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5070</TotalTime>
  <Words>1115</Words>
  <Application>Microsoft Office PowerPoint</Application>
  <PresentationFormat>On-screen Show (4:3)</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Introduction to Data Science   </vt:lpstr>
      <vt:lpstr>Introduction</vt:lpstr>
      <vt:lpstr>Prerequisites for Data Science</vt:lpstr>
      <vt:lpstr>Skills required for Data Scientist</vt:lpstr>
      <vt:lpstr>Skills required for Data Scientist</vt:lpstr>
      <vt:lpstr>Data Science Three skill tracks:</vt:lpstr>
      <vt:lpstr>PowerPoint Presentation</vt:lpstr>
      <vt:lpstr>Data Science Three skill tracks:</vt:lpstr>
      <vt:lpstr>Data Science Three skill tracks:</vt:lpstr>
      <vt:lpstr>PowerPoint Presentation</vt:lpstr>
      <vt:lpstr>Data Science Prerequisites</vt:lpstr>
      <vt:lpstr>Data Science Prerequisites</vt:lpstr>
      <vt:lpstr>Data Science Prerequisites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113</cp:revision>
  <dcterms:created xsi:type="dcterms:W3CDTF">2021-08-01T15:28:32Z</dcterms:created>
  <dcterms:modified xsi:type="dcterms:W3CDTF">2023-07-27T13:09:49Z</dcterms:modified>
</cp:coreProperties>
</file>