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259" r:id="rId6"/>
    <p:sldId id="275" r:id="rId7"/>
    <p:sldId id="280" r:id="rId8"/>
    <p:sldId id="27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9" r:id="rId17"/>
    <p:sldId id="306" r:id="rId18"/>
    <p:sldId id="307" r:id="rId19"/>
    <p:sldId id="308" r:id="rId20"/>
    <p:sldId id="310" r:id="rId21"/>
  </p:sldIdLst>
  <p:sldSz cx="12192000" cy="6858000"/>
  <p:notesSz cx="7104063" cy="10234613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 userDrawn="1">
          <p15:clr>
            <a:srgbClr val="A4A3A4"/>
          </p15:clr>
        </p15:guide>
        <p15:guide id="2" pos="1592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80"/>
    <a:srgbClr val="1D305F"/>
    <a:srgbClr val="33A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 autoAdjust="0"/>
    <p:restoredTop sz="98925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540" y="-108"/>
      </p:cViewPr>
      <p:guideLst>
        <p:guide orient="horz" pos="2251"/>
        <p:guide orient="horz" pos="4110"/>
        <p:guide pos="1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811ED20-10A5-44E9-9E09-04F4232414B3}" type="datetimeFigureOut">
              <a:rPr lang="en-GB" smtClean="0"/>
              <a:pPr/>
              <a:t>24/07/2022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12E048-1AB6-4147-BC72-A3A30A36B6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7539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6FB34-1EE5-4EB0-BEFC-DA491FCF2BD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7609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71E6-60E3-4823-9F09-71D632A8399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9970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71E6-60E3-4823-9F09-71D632A8399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755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71E6-60E3-4823-9F09-71D632A8399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230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71E6-60E3-4823-9F09-71D632A8399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737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71E6-60E3-4823-9F09-71D632A8399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3418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71E6-60E3-4823-9F09-71D632A8399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3418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241B2-B0C6-1C45-B4AB-268A573D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29E44-3223-5543-B9EC-5F5F60C2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AC3E9-B687-9147-BF4C-6E4E4E5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4FE2E-9FDA-FA42-A00E-59021055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9DDD66-92ED-4E42-85DF-0582EBB9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21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E9898-2074-9244-9DE6-F0E68528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4600EF-7048-9847-B599-8303A0DC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9556E2-4673-D84F-A988-864B49B5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57223E-CC72-1C41-942C-7C800EA7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47E952-A32B-D547-849E-6AA67800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0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325D7E-7E04-7143-937C-C8907B2D0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BCCE79-3854-3D47-BD9E-941157A7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02D6A-31B3-BD4C-A09F-F42C5969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38945-867C-DC4C-A5CE-67E5E82F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920DAF-A228-994F-B59F-4C80269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9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470F0-3C16-774A-9854-D3A831C0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DCAA07-3352-684E-84D3-DAA20B76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FC670-E143-614D-B066-4603EC97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9418A3-2A8C-3349-8423-DF8C5693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0F78B2-FC2F-D547-96A3-66D1D287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12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25EC2-5929-A243-8C2E-19FD8125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7C07C7-E930-6F44-951E-39E2C84D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BFF78C-5B57-3949-BEEB-42DD336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40FB1F-DFD7-AF4A-AAC2-D44D00C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71ABF-8119-3843-8F1F-8160F32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3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973B1-A104-3545-9EDF-4CAF57EA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4BCCC-AF5C-1248-8DC0-614C8769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16A9EF-1199-E54D-A6BE-88C05A023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EC1714-A8DF-4647-BAEE-D5E3BC53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133316-2591-804D-8BD2-9E402537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26B1F5-411B-4A45-A2D2-D307CF40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44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C1212-0468-6241-AA47-A1E48DB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7B53EE-AE00-3F40-B115-70421756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93BBFF-A658-DF4C-BC29-40CA12EB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22A8AD-D72A-3B42-BE7A-2AC5CAACD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5AC698-F733-AE40-A41B-BED824E23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366795-783B-E140-A71C-BFB5B961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8A3FEC-614F-314A-A0C9-EFBE294C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9A25F2F-6D8C-0648-9AC8-A53E0E43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9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D0306-970A-264B-B3CC-2F1D122B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DEB023-9102-CA40-9FC2-385136C0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9263C4-F47D-5644-A380-E39DF69C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95DC6F-956A-A340-A75F-38B9F989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29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DD1F6D-6BEF-F649-A059-6FF5C16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6A9C5E-BCBB-8C45-8D1E-5FF44E51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54DFCF-FB94-3842-B7FC-3F04BDF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7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77E54-72CB-8544-8374-EB9C3BA5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95C0E-5CDA-814E-9333-4EAB270E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3FFA2D-8391-854D-AB22-62059430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B6C1D3-F680-1B44-87E4-F34314DC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4EE9B-C8AA-A24F-B92A-7BCE776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84EE54-5B97-DB48-96A0-815375B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84883-12F7-3146-9AE1-485B69F9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9B028A-4403-9444-BE17-707A419B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1BE83D-9BC5-414A-9096-85C86AE4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AAD3D7-85A8-1D40-B5B4-74EB86E2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4C6FC6-A999-4E43-860A-D52532A7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17CEC1-F758-F14C-977F-532B715A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6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8563F2-1919-3941-B185-1984D2BF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5B6E51-A0DD-4C4A-98F9-113658FD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37ADCC-B5EA-AA43-A156-279B8A9E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1B8F-D2D0-3F43-95A4-742C18D463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50954-C724-2E44-AE53-831DC5032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AD151-AD93-3D46-92C2-F49F97C1F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4BA2-1948-7E4A-B6A0-243E690CB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32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7F4A7-0BDA-D042-920A-696D82058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36" y="2302328"/>
            <a:ext cx="9795164" cy="21063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version control using </a:t>
            </a:r>
            <a:r>
              <a:rPr lang="en-US" dirty="0" err="1" smtClean="0"/>
              <a:t>Git</a:t>
            </a:r>
            <a:r>
              <a:rPr lang="en-US" dirty="0" smtClean="0"/>
              <a:t>, GitHub and </a:t>
            </a:r>
            <a:r>
              <a:rPr lang="en-US" dirty="0" err="1" smtClean="0"/>
              <a:t>Rstudio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sz="3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125"/>
            <a:ext cx="10885714" cy="1692275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Importing </a:t>
            </a:r>
            <a:r>
              <a:rPr lang="en-GB" dirty="0" smtClean="0">
                <a:solidFill>
                  <a:schemeClr val="tx1"/>
                </a:solidFill>
              </a:rPr>
              <a:t>repository from GitHub into RStudio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46" y="2184845"/>
            <a:ext cx="5191125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1" y="2910114"/>
            <a:ext cx="383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project -&gt; Version Control -&gt; Git</a:t>
            </a:r>
          </a:p>
          <a:p>
            <a:r>
              <a:rPr lang="en-GB" dirty="0" smtClean="0"/>
              <a:t>Paste in URL from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33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8" y="540657"/>
            <a:ext cx="6305387" cy="5229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34980" y="1093315"/>
            <a:ext cx="44458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 creating the new </a:t>
            </a:r>
            <a:r>
              <a:rPr lang="en-GB" sz="3200" dirty="0" err="1"/>
              <a:t>Rproject</a:t>
            </a:r>
            <a:r>
              <a:rPr lang="en-GB" sz="3200" dirty="0"/>
              <a:t>, a </a:t>
            </a:r>
            <a:r>
              <a:rPr lang="en-GB" sz="3200" dirty="0" err="1"/>
              <a:t>test.Rproj</a:t>
            </a:r>
            <a:r>
              <a:rPr lang="en-GB" sz="3200" dirty="0"/>
              <a:t> file was created, along with a .</a:t>
            </a:r>
            <a:r>
              <a:rPr lang="en-GB" sz="3200" dirty="0" err="1"/>
              <a:t>gitignore</a:t>
            </a:r>
            <a:r>
              <a:rPr lang="en-GB" sz="3200" dirty="0"/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xmlns="" val="19084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6225" y="5653755"/>
            <a:ext cx="550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Should see an information message saying that it’s already up to date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81564" y="3765515"/>
            <a:ext cx="49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Always a good idea to do a Git pull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2" t="-1084" r="1635" b="58502"/>
          <a:stretch/>
        </p:blipFill>
        <p:spPr>
          <a:xfrm>
            <a:off x="220818" y="5288366"/>
            <a:ext cx="5061397" cy="10117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0818" y="3066029"/>
            <a:ext cx="5334000" cy="1819275"/>
            <a:chOff x="220818" y="239860"/>
            <a:chExt cx="5334000" cy="1819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818" y="239860"/>
              <a:ext cx="5334000" cy="181927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4301543" y="509525"/>
              <a:ext cx="647967" cy="3693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6317" y="142827"/>
            <a:ext cx="4629832" cy="2396061"/>
            <a:chOff x="126317" y="142827"/>
            <a:chExt cx="4629832" cy="2396061"/>
          </a:xfrm>
        </p:grpSpPr>
        <p:grpSp>
          <p:nvGrpSpPr>
            <p:cNvPr id="15" name="Group 14"/>
            <p:cNvGrpSpPr/>
            <p:nvPr/>
          </p:nvGrpSpPr>
          <p:grpSpPr>
            <a:xfrm>
              <a:off x="527049" y="617105"/>
              <a:ext cx="4229100" cy="1921783"/>
              <a:chOff x="396421" y="682170"/>
              <a:chExt cx="4229100" cy="192178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t="10725"/>
              <a:stretch/>
            </p:blipFill>
            <p:spPr>
              <a:xfrm>
                <a:off x="396421" y="682170"/>
                <a:ext cx="4229100" cy="1921783"/>
              </a:xfrm>
              <a:prstGeom prst="rect">
                <a:avLst/>
              </a:prstGeom>
            </p:spPr>
          </p:pic>
          <p:sp>
            <p:nvSpPr>
              <p:cNvPr id="19" name="Rounded Rectangle 18"/>
              <p:cNvSpPr/>
              <p:nvPr/>
            </p:nvSpPr>
            <p:spPr>
              <a:xfrm>
                <a:off x="1030516" y="828732"/>
                <a:ext cx="783772" cy="411268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96421" y="1034366"/>
                <a:ext cx="538163" cy="746068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6317" y="1054777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rgbClr val="FF0000"/>
                  </a:solidFill>
                </a:rPr>
                <a:t>1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0630" y="142827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rgbClr val="FF0000"/>
                  </a:solidFill>
                </a:rPr>
                <a:t>2</a:t>
              </a:r>
              <a:endParaRPr lang="en-GB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4967" y="854722"/>
            <a:ext cx="602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stage the files – select the tick boxes under </a:t>
            </a:r>
            <a:r>
              <a:rPr lang="en-GB" i="1" dirty="0" smtClean="0"/>
              <a:t>Staged</a:t>
            </a:r>
          </a:p>
          <a:p>
            <a:endParaRPr lang="en-GB" i="1" dirty="0"/>
          </a:p>
          <a:p>
            <a:r>
              <a:rPr lang="en-GB" dirty="0" smtClean="0"/>
              <a:t>Click on Commit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129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2" y="160549"/>
            <a:ext cx="4981575" cy="388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9064" y="773346"/>
            <a:ext cx="55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a commit message and select commit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25" y="4160462"/>
            <a:ext cx="3314926" cy="25686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9064" y="5163401"/>
            <a:ext cx="46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Should get confirmation – select 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083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73888" y="456731"/>
            <a:ext cx="5500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Should see an information message saying your branch is ahead of origin/master by 1 commit.</a:t>
            </a:r>
          </a:p>
          <a:p>
            <a:r>
              <a:rPr lang="en-GB" dirty="0" smtClean="0"/>
              <a:t>The changes – the creation of the new files - </a:t>
            </a:r>
            <a:r>
              <a:rPr lang="en-GB" dirty="0" err="1" smtClean="0"/>
              <a:t>test.Rproj</a:t>
            </a:r>
            <a:r>
              <a:rPr lang="en-GB" dirty="0" smtClean="0"/>
              <a:t> file and .</a:t>
            </a:r>
            <a:r>
              <a:rPr lang="en-GB" dirty="0" err="1" smtClean="0"/>
              <a:t>gitignore</a:t>
            </a:r>
            <a:r>
              <a:rPr lang="en-GB" dirty="0" smtClean="0"/>
              <a:t>, have been committed to the local git repo, but they haven’t been pushed to the remote repository.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push button can now be clicked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2" y="456731"/>
            <a:ext cx="4362450" cy="138112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2682" y="2612043"/>
            <a:ext cx="5412614" cy="1428750"/>
            <a:chOff x="213678" y="2083560"/>
            <a:chExt cx="5412614" cy="14287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42" y="2083560"/>
              <a:ext cx="5314950" cy="142875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860000" y="2412000"/>
              <a:ext cx="647967" cy="3693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3678" y="2613269"/>
              <a:ext cx="2954525" cy="369332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87" y="4570502"/>
            <a:ext cx="4572000" cy="1181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73888" y="4612802"/>
            <a:ext cx="550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should then push the changes to the remote repository.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917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Back to GitHub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27" y="1690688"/>
            <a:ext cx="1046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should then push the changes to the remote repository and if the GitHub web page is refreshed, the new files should appear.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50" y="2799068"/>
            <a:ext cx="7335623" cy="32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0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Existing R project not in GitHub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Export an R project to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143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24" y="308854"/>
            <a:ext cx="9539068" cy="6348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89028" y="4396092"/>
            <a:ext cx="157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Copy the 2 lines of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5964" y="4396092"/>
            <a:ext cx="9419580" cy="74196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44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497" t="4020" r="64968" b="46165"/>
          <a:stretch/>
        </p:blipFill>
        <p:spPr>
          <a:xfrm>
            <a:off x="5643432" y="1828800"/>
            <a:ext cx="4361619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1828800"/>
            <a:ext cx="2305050" cy="21717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terminal in 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076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2170"/>
            <a:ext cx="7163501" cy="587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57317"/>
            <a:ext cx="7957701" cy="26841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Using the terminal in RStudio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1553"/>
          <a:stretch/>
        </p:blipFill>
        <p:spPr>
          <a:xfrm>
            <a:off x="647700" y="1534243"/>
            <a:ext cx="9658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51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15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Version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9696" y="2924944"/>
            <a:ext cx="51845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Searching, Sorting, Merging, Replacing values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These are the helpful algorithm in Data Structure.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352" y="1278147"/>
            <a:ext cx="5184576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Searching, Sorting, Merging, Replacing values: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0954" y="5453608"/>
            <a:ext cx="557104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Searching, Sorting, Merging, Replacing values: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These are the helpful algorithm in Data Structure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me allot in clearing Internship and Interview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 rot="2700000">
            <a:off x="2207568" y="2097548"/>
            <a:ext cx="1296144" cy="57606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700000">
            <a:off x="5461781" y="4360666"/>
            <a:ext cx="1296144" cy="57606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71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2813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851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What it refers to?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126360" cy="4525963"/>
          </a:xfrm>
        </p:spPr>
        <p:txBody>
          <a:bodyPr/>
          <a:lstStyle/>
          <a:p>
            <a:r>
              <a:rPr lang="en-GB" dirty="0" smtClean="0"/>
              <a:t>Save and overwrite</a:t>
            </a:r>
          </a:p>
          <a:p>
            <a:pPr lvl="1"/>
            <a:r>
              <a:rPr lang="en-GB" dirty="0" smtClean="0"/>
              <a:t>Only have the latest version</a:t>
            </a:r>
          </a:p>
          <a:p>
            <a:pPr lvl="1"/>
            <a:r>
              <a:rPr lang="en-GB" dirty="0" smtClean="0"/>
              <a:t>Can’t backtrack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Save to new files</a:t>
            </a:r>
          </a:p>
          <a:p>
            <a:pPr lvl="1"/>
            <a:r>
              <a:rPr lang="en-GB" dirty="0" smtClean="0"/>
              <a:t>Full history</a:t>
            </a:r>
          </a:p>
          <a:p>
            <a:pPr lvl="1"/>
            <a:r>
              <a:rPr lang="en-GB" dirty="0" smtClean="0"/>
              <a:t>Lots of duplication</a:t>
            </a:r>
          </a:p>
          <a:p>
            <a:pPr lvl="1"/>
            <a:r>
              <a:rPr lang="en-GB" dirty="0" smtClean="0"/>
              <a:t>No partial backtracking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48323" y="1690688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Data_File_1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8323" y="3348111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Data_File_1.txt</a:t>
            </a:r>
          </a:p>
          <a:p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Data_File_2.txt</a:t>
            </a:r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Data_File_3.txt</a:t>
            </a:r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5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Version </a:t>
            </a:r>
            <a:r>
              <a:rPr lang="en-GB" dirty="0" smtClean="0">
                <a:solidFill>
                  <a:schemeClr val="tx1"/>
                </a:solidFill>
              </a:rPr>
              <a:t>Control Meaning -1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Store differences to the last version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4596" y="2317049"/>
            <a:ext cx="8119204" cy="3832265"/>
            <a:chOff x="2483768" y="2372834"/>
            <a:chExt cx="7263280" cy="3832265"/>
          </a:xfrm>
        </p:grpSpPr>
        <p:sp>
          <p:nvSpPr>
            <p:cNvPr id="6" name="Rectangle 5"/>
            <p:cNvSpPr/>
            <p:nvPr/>
          </p:nvSpPr>
          <p:spPr>
            <a:xfrm>
              <a:off x="2483768" y="4900896"/>
              <a:ext cx="7224464" cy="1304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Searching, Sorting, Merging, Replacing values:</a:t>
              </a:r>
            </a:p>
            <a:p>
              <a:pPr>
                <a:lnSpc>
                  <a:spcPct val="150000"/>
                </a:lnSpc>
              </a:pP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+These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are the helpful algorithm in Data Structure.</a:t>
              </a:r>
            </a:p>
            <a:p>
              <a:pPr>
                <a:lnSpc>
                  <a:spcPct val="150000"/>
                </a:lnSpc>
              </a:pP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+Help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 allot in clearing Internship and Interview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2584" y="3376247"/>
              <a:ext cx="7224464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Searching, Sorting, Merging, Replacing values:</a:t>
              </a:r>
            </a:p>
            <a:p>
              <a:pPr>
                <a:lnSpc>
                  <a:spcPct val="150000"/>
                </a:lnSpc>
              </a:pP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These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are the helpful algorithm in Data Structure.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483768" y="2372834"/>
              <a:ext cx="7224464" cy="47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Searching, Sorting, Merging, Replacing values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endParaRPr lang="en-GB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27448" y="2317049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Version 1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7448" y="3540461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Version 2</a:t>
            </a:r>
            <a:endParaRPr lang="en-GB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448" y="5026132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Version 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17921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25415" y="2188932"/>
            <a:ext cx="10096758" cy="2040615"/>
            <a:chOff x="1125415" y="1496954"/>
            <a:chExt cx="10096758" cy="20406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D47C98-3AB9-B74A-A4E0-82646503AF45}"/>
                </a:ext>
              </a:extLst>
            </p:cNvPr>
            <p:cNvSpPr/>
            <p:nvPr/>
          </p:nvSpPr>
          <p:spPr>
            <a:xfrm>
              <a:off x="1125415" y="1953318"/>
              <a:ext cx="1028700" cy="703385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36082D-7C79-C941-B735-C731DC43ABE0}"/>
                </a:ext>
              </a:extLst>
            </p:cNvPr>
            <p:cNvSpPr/>
            <p:nvPr/>
          </p:nvSpPr>
          <p:spPr>
            <a:xfrm>
              <a:off x="2321426" y="1953318"/>
              <a:ext cx="1028700" cy="703385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22AF029-80CF-254C-87C3-DF40FF897460}"/>
                </a:ext>
              </a:extLst>
            </p:cNvPr>
            <p:cNvSpPr/>
            <p:nvPr/>
          </p:nvSpPr>
          <p:spPr>
            <a:xfrm>
              <a:off x="1125415" y="2830767"/>
              <a:ext cx="1028700" cy="703385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C4813E6-A16C-CB44-B6E3-8E6367A75503}"/>
                </a:ext>
              </a:extLst>
            </p:cNvPr>
            <p:cNvSpPr txBox="1"/>
            <p:nvPr/>
          </p:nvSpPr>
          <p:spPr>
            <a:xfrm>
              <a:off x="1499088" y="1496954"/>
              <a:ext cx="1310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D305F"/>
                  </a:solidFill>
                </a:rPr>
                <a:t>Version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8F1D927-075A-4C4D-AB0F-9EEF6C0D2544}"/>
                </a:ext>
              </a:extLst>
            </p:cNvPr>
            <p:cNvSpPr/>
            <p:nvPr/>
          </p:nvSpPr>
          <p:spPr>
            <a:xfrm>
              <a:off x="8997462" y="1953318"/>
              <a:ext cx="1028700" cy="703385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A**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1A85FDF-87FD-4F4C-8A21-9673B1B8B624}"/>
                </a:ext>
              </a:extLst>
            </p:cNvPr>
            <p:cNvSpPr/>
            <p:nvPr/>
          </p:nvSpPr>
          <p:spPr>
            <a:xfrm>
              <a:off x="10193473" y="1953318"/>
              <a:ext cx="1028700" cy="703385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File </a:t>
              </a:r>
              <a:r>
                <a:rPr lang="en-US" smtClean="0"/>
                <a:t>D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6313086-1448-514A-9619-6847874E0A8A}"/>
                </a:ext>
              </a:extLst>
            </p:cNvPr>
            <p:cNvSpPr/>
            <p:nvPr/>
          </p:nvSpPr>
          <p:spPr>
            <a:xfrm>
              <a:off x="8997462" y="2830767"/>
              <a:ext cx="1028700" cy="703385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C*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51C8150-6A6A-9D47-815D-B9F295FE3E69}"/>
                </a:ext>
              </a:extLst>
            </p:cNvPr>
            <p:cNvSpPr txBox="1"/>
            <p:nvPr/>
          </p:nvSpPr>
          <p:spPr>
            <a:xfrm>
              <a:off x="9371135" y="1496954"/>
              <a:ext cx="1310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D305F"/>
                  </a:solidFill>
                </a:rPr>
                <a:t>Version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8A4C938-5903-D04D-85C7-3BF6CA9B390C}"/>
                </a:ext>
              </a:extLst>
            </p:cNvPr>
            <p:cNvSpPr/>
            <p:nvPr/>
          </p:nvSpPr>
          <p:spPr>
            <a:xfrm>
              <a:off x="5624148" y="1956735"/>
              <a:ext cx="1028700" cy="703385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A*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DA783A4F-CE00-7548-AA58-420E5CD2AC73}"/>
                </a:ext>
              </a:extLst>
            </p:cNvPr>
            <p:cNvSpPr/>
            <p:nvPr/>
          </p:nvSpPr>
          <p:spPr>
            <a:xfrm>
              <a:off x="5624148" y="2834184"/>
              <a:ext cx="1028700" cy="703385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F6C2129-5D7C-A34B-A15A-F0B0E5A55BC3}"/>
                </a:ext>
              </a:extLst>
            </p:cNvPr>
            <p:cNvSpPr txBox="1"/>
            <p:nvPr/>
          </p:nvSpPr>
          <p:spPr>
            <a:xfrm>
              <a:off x="5997821" y="1500371"/>
              <a:ext cx="1310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D305F"/>
                  </a:solidFill>
                </a:rPr>
                <a:t>Version 2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xmlns="" id="{F555D559-B548-9348-AE08-6FDCF806504D}"/>
                </a:ext>
              </a:extLst>
            </p:cNvPr>
            <p:cNvSpPr/>
            <p:nvPr/>
          </p:nvSpPr>
          <p:spPr>
            <a:xfrm>
              <a:off x="3775217" y="2456261"/>
              <a:ext cx="1423840" cy="525757"/>
            </a:xfrm>
            <a:prstGeom prst="rightArrow">
              <a:avLst/>
            </a:prstGeom>
            <a:solidFill>
              <a:srgbClr val="33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xmlns="" id="{7A554898-7043-C949-A98E-0EB2C3735C53}"/>
                </a:ext>
              </a:extLst>
            </p:cNvPr>
            <p:cNvSpPr/>
            <p:nvPr/>
          </p:nvSpPr>
          <p:spPr>
            <a:xfrm>
              <a:off x="7227101" y="2456260"/>
              <a:ext cx="1423840" cy="525757"/>
            </a:xfrm>
            <a:prstGeom prst="rightArrow">
              <a:avLst/>
            </a:prstGeom>
            <a:solidFill>
              <a:srgbClr val="33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Version Control Meaning -2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8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A60EC-0731-3441-837D-66C25F71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Importance of Version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2805B-5649-0342-AB75-B9231E76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modifications</a:t>
            </a:r>
            <a:endParaRPr lang="en-US" dirty="0"/>
          </a:p>
          <a:p>
            <a:r>
              <a:rPr lang="en-US" dirty="0"/>
              <a:t>Back-up </a:t>
            </a:r>
            <a:r>
              <a:rPr lang="en-US" dirty="0" smtClean="0"/>
              <a:t>capabilities</a:t>
            </a:r>
            <a:endParaRPr lang="en-US" dirty="0"/>
          </a:p>
          <a:p>
            <a:r>
              <a:rPr lang="en-US" dirty="0" smtClean="0"/>
              <a:t>Collaboration </a:t>
            </a:r>
            <a:endParaRPr lang="en-US" dirty="0"/>
          </a:p>
          <a:p>
            <a:r>
              <a:rPr lang="en-US" dirty="0"/>
              <a:t>Sharing</a:t>
            </a:r>
          </a:p>
          <a:p>
            <a:r>
              <a:rPr lang="en-US" dirty="0" smtClean="0"/>
              <a:t>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10C1AC34-92A7-BA49-96FE-B100DFA2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Distributed Repositories - </a:t>
            </a:r>
            <a:r>
              <a:rPr lang="en-US" dirty="0">
                <a:solidFill>
                  <a:schemeClr val="tx1"/>
                </a:solidFill>
              </a:rPr>
              <a:t>GitHub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8D2B193A-90D3-0145-8736-A464C3C660E8}"/>
              </a:ext>
            </a:extLst>
          </p:cNvPr>
          <p:cNvGrpSpPr/>
          <p:nvPr/>
        </p:nvGrpSpPr>
        <p:grpSpPr>
          <a:xfrm>
            <a:off x="8896363" y="2911269"/>
            <a:ext cx="2342748" cy="2783956"/>
            <a:chOff x="4924626" y="2734574"/>
            <a:chExt cx="2342748" cy="278395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xmlns="" id="{71617CBE-014A-D544-B3AE-9A842DF880C7}"/>
                </a:ext>
              </a:extLst>
            </p:cNvPr>
            <p:cNvSpPr/>
            <p:nvPr/>
          </p:nvSpPr>
          <p:spPr>
            <a:xfrm>
              <a:off x="5149831" y="4417185"/>
              <a:ext cx="1923691" cy="6728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D60859D-9115-A146-B109-61D72C5A1C12}"/>
                </a:ext>
              </a:extLst>
            </p:cNvPr>
            <p:cNvSpPr txBox="1"/>
            <p:nvPr/>
          </p:nvSpPr>
          <p:spPr>
            <a:xfrm>
              <a:off x="5457212" y="5149197"/>
              <a:ext cx="129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D305F"/>
                  </a:solidFill>
                </a:rPr>
                <a:t>Computer 3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4654DA10-05BB-8B4D-9753-48E57B7FFF29}"/>
                </a:ext>
              </a:extLst>
            </p:cNvPr>
            <p:cNvSpPr/>
            <p:nvPr/>
          </p:nvSpPr>
          <p:spPr>
            <a:xfrm>
              <a:off x="5134395" y="2894507"/>
              <a:ext cx="1923691" cy="6728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1CE8552F-B813-3747-B33A-72F70B19D607}"/>
                </a:ext>
              </a:extLst>
            </p:cNvPr>
            <p:cNvSpPr/>
            <p:nvPr/>
          </p:nvSpPr>
          <p:spPr>
            <a:xfrm>
              <a:off x="4924626" y="2734574"/>
              <a:ext cx="2342748" cy="2783956"/>
            </a:xfrm>
            <a:prstGeom prst="rect">
              <a:avLst/>
            </a:prstGeom>
            <a:noFill/>
            <a:ln>
              <a:solidFill>
                <a:srgbClr val="1D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93B5828D-7B0C-6A45-A9D3-A28847BF44EE}"/>
                </a:ext>
              </a:extLst>
            </p:cNvPr>
            <p:cNvGrpSpPr/>
            <p:nvPr/>
          </p:nvGrpSpPr>
          <p:grpSpPr>
            <a:xfrm>
              <a:off x="5562734" y="3506688"/>
              <a:ext cx="307777" cy="852940"/>
              <a:chOff x="5562734" y="3506688"/>
              <a:chExt cx="307777" cy="852940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xmlns="" id="{CEE92E46-E2B9-2744-9C39-078A3B6D2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541" y="3667457"/>
                <a:ext cx="0" cy="692171"/>
              </a:xfrm>
              <a:prstGeom prst="straightConnector1">
                <a:avLst/>
              </a:prstGeom>
              <a:ln w="19050">
                <a:solidFill>
                  <a:srgbClr val="1D30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FD3C8C60-E801-2D46-9688-101F14746271}"/>
                  </a:ext>
                </a:extLst>
              </p:cNvPr>
              <p:cNvSpPr txBox="1"/>
              <p:nvPr/>
            </p:nvSpPr>
            <p:spPr>
              <a:xfrm rot="16200000">
                <a:off x="5304159" y="3765263"/>
                <a:ext cx="82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1D305F"/>
                    </a:solidFill>
                  </a:rPr>
                  <a:t>update</a:t>
                </a:r>
                <a:endParaRPr lang="en-US" sz="1600" dirty="0">
                  <a:solidFill>
                    <a:srgbClr val="1D305F"/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8722E084-AB27-A042-BAC4-4BA07382DE0C}"/>
                </a:ext>
              </a:extLst>
            </p:cNvPr>
            <p:cNvGrpSpPr/>
            <p:nvPr/>
          </p:nvGrpSpPr>
          <p:grpSpPr>
            <a:xfrm>
              <a:off x="6326456" y="3667457"/>
              <a:ext cx="307777" cy="859870"/>
              <a:chOff x="6339473" y="3629071"/>
              <a:chExt cx="307777" cy="85987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7FBBC577-6C3A-0441-8C05-CE176277D663}"/>
                  </a:ext>
                </a:extLst>
              </p:cNvPr>
              <p:cNvSpPr txBox="1"/>
              <p:nvPr/>
            </p:nvSpPr>
            <p:spPr>
              <a:xfrm rot="5400000">
                <a:off x="6080898" y="3922589"/>
                <a:ext cx="82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1D305F"/>
                    </a:solidFill>
                  </a:rPr>
                  <a:t>commit</a:t>
                </a:r>
                <a:endParaRPr lang="en-US" sz="1600" dirty="0">
                  <a:solidFill>
                    <a:srgbClr val="1D305F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xmlns="" id="{90BE9121-91E4-9247-97A3-B77F47A772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68442" y="3629071"/>
                <a:ext cx="0" cy="692171"/>
              </a:xfrm>
              <a:prstGeom prst="straightConnector1">
                <a:avLst/>
              </a:prstGeom>
              <a:ln w="19050">
                <a:solidFill>
                  <a:srgbClr val="1D30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52B031E1-DF48-A04F-B617-1F385142DA47}"/>
              </a:ext>
            </a:extLst>
          </p:cNvPr>
          <p:cNvGrpSpPr/>
          <p:nvPr/>
        </p:nvGrpSpPr>
        <p:grpSpPr>
          <a:xfrm>
            <a:off x="1007767" y="2911269"/>
            <a:ext cx="2342748" cy="2783956"/>
            <a:chOff x="4924626" y="2734574"/>
            <a:chExt cx="2342748" cy="278395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xmlns="" id="{066E31AE-E111-B942-8F81-20EAA216B134}"/>
                </a:ext>
              </a:extLst>
            </p:cNvPr>
            <p:cNvSpPr/>
            <p:nvPr/>
          </p:nvSpPr>
          <p:spPr>
            <a:xfrm>
              <a:off x="5149831" y="4417185"/>
              <a:ext cx="1923691" cy="6728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2700DDE-B9E2-254A-9F56-6F243F8F105A}"/>
                </a:ext>
              </a:extLst>
            </p:cNvPr>
            <p:cNvSpPr txBox="1"/>
            <p:nvPr/>
          </p:nvSpPr>
          <p:spPr>
            <a:xfrm>
              <a:off x="5457212" y="5149197"/>
              <a:ext cx="129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D305F"/>
                  </a:solidFill>
                </a:rPr>
                <a:t>Computer 1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xmlns="" id="{E46581CF-290F-5448-9CCD-FED23547D117}"/>
                </a:ext>
              </a:extLst>
            </p:cNvPr>
            <p:cNvSpPr/>
            <p:nvPr/>
          </p:nvSpPr>
          <p:spPr>
            <a:xfrm>
              <a:off x="5134395" y="2894507"/>
              <a:ext cx="1923691" cy="6728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94DD1B15-5186-6E4D-83CE-0F93FCDDDC7C}"/>
                </a:ext>
              </a:extLst>
            </p:cNvPr>
            <p:cNvSpPr/>
            <p:nvPr/>
          </p:nvSpPr>
          <p:spPr>
            <a:xfrm>
              <a:off x="4924626" y="2734574"/>
              <a:ext cx="2342748" cy="2783956"/>
            </a:xfrm>
            <a:prstGeom prst="rect">
              <a:avLst/>
            </a:prstGeom>
            <a:noFill/>
            <a:ln>
              <a:solidFill>
                <a:srgbClr val="1D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1D52E731-968E-A443-B94B-2EAC65E1FAC6}"/>
                </a:ext>
              </a:extLst>
            </p:cNvPr>
            <p:cNvGrpSpPr/>
            <p:nvPr/>
          </p:nvGrpSpPr>
          <p:grpSpPr>
            <a:xfrm>
              <a:off x="5562734" y="3506688"/>
              <a:ext cx="307777" cy="852940"/>
              <a:chOff x="5562734" y="3506688"/>
              <a:chExt cx="307777" cy="85294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xmlns="" id="{B3869527-80CD-6644-B8C1-4DD9FD829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541" y="3667457"/>
                <a:ext cx="0" cy="692171"/>
              </a:xfrm>
              <a:prstGeom prst="straightConnector1">
                <a:avLst/>
              </a:prstGeom>
              <a:ln w="19050">
                <a:solidFill>
                  <a:srgbClr val="1D30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46A8C1D2-1E3C-9540-A06D-A592A812436E}"/>
                  </a:ext>
                </a:extLst>
              </p:cNvPr>
              <p:cNvSpPr txBox="1"/>
              <p:nvPr/>
            </p:nvSpPr>
            <p:spPr>
              <a:xfrm rot="16200000">
                <a:off x="5304159" y="3765263"/>
                <a:ext cx="82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1D305F"/>
                    </a:solidFill>
                  </a:rPr>
                  <a:t>update</a:t>
                </a:r>
                <a:endParaRPr lang="en-US" sz="1600" dirty="0">
                  <a:solidFill>
                    <a:srgbClr val="1D305F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B017CAE4-D415-224F-9F31-A9F0D805D155}"/>
                </a:ext>
              </a:extLst>
            </p:cNvPr>
            <p:cNvGrpSpPr/>
            <p:nvPr/>
          </p:nvGrpSpPr>
          <p:grpSpPr>
            <a:xfrm>
              <a:off x="6326456" y="3667457"/>
              <a:ext cx="307777" cy="859870"/>
              <a:chOff x="6339473" y="3629071"/>
              <a:chExt cx="307777" cy="85987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0E3DE783-95B0-AB43-8E9D-28E27BB8EE70}"/>
                  </a:ext>
                </a:extLst>
              </p:cNvPr>
              <p:cNvSpPr txBox="1"/>
              <p:nvPr/>
            </p:nvSpPr>
            <p:spPr>
              <a:xfrm rot="5400000">
                <a:off x="6080898" y="3922589"/>
                <a:ext cx="82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1D305F"/>
                    </a:solidFill>
                  </a:rPr>
                  <a:t>commit</a:t>
                </a:r>
                <a:endParaRPr lang="en-US" sz="1600" dirty="0">
                  <a:solidFill>
                    <a:srgbClr val="1D305F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xmlns="" id="{14CF0C3A-B1FD-5841-ACD9-EF0C321B22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68442" y="3629071"/>
                <a:ext cx="0" cy="692171"/>
              </a:xfrm>
              <a:prstGeom prst="straightConnector1">
                <a:avLst/>
              </a:prstGeom>
              <a:ln w="19050">
                <a:solidFill>
                  <a:srgbClr val="1D30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64EFF1D2-7FA8-6D46-9DC1-C3000569A880}"/>
              </a:ext>
            </a:extLst>
          </p:cNvPr>
          <p:cNvGrpSpPr/>
          <p:nvPr/>
        </p:nvGrpSpPr>
        <p:grpSpPr>
          <a:xfrm>
            <a:off x="4933211" y="2911269"/>
            <a:ext cx="2342748" cy="2783956"/>
            <a:chOff x="4924626" y="2734574"/>
            <a:chExt cx="2342748" cy="2783956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xmlns="" id="{EE77DFEE-33D7-984E-913A-AA46580FA473}"/>
                </a:ext>
              </a:extLst>
            </p:cNvPr>
            <p:cNvSpPr/>
            <p:nvPr/>
          </p:nvSpPr>
          <p:spPr>
            <a:xfrm>
              <a:off x="5149831" y="4417185"/>
              <a:ext cx="1923691" cy="6728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copy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36FAED42-7184-7B4A-82B7-8B3BE5A179CA}"/>
                </a:ext>
              </a:extLst>
            </p:cNvPr>
            <p:cNvSpPr txBox="1"/>
            <p:nvPr/>
          </p:nvSpPr>
          <p:spPr>
            <a:xfrm>
              <a:off x="5457212" y="5149197"/>
              <a:ext cx="129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D305F"/>
                  </a:solidFill>
                </a:rPr>
                <a:t>Computer 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xmlns="" id="{3170C64B-546B-4445-AF93-D461563A6565}"/>
                </a:ext>
              </a:extLst>
            </p:cNvPr>
            <p:cNvSpPr/>
            <p:nvPr/>
          </p:nvSpPr>
          <p:spPr>
            <a:xfrm>
              <a:off x="5134395" y="2894507"/>
              <a:ext cx="1923691" cy="6728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96B94C81-8290-9C41-81CB-78C29EF76E2C}"/>
                </a:ext>
              </a:extLst>
            </p:cNvPr>
            <p:cNvSpPr/>
            <p:nvPr/>
          </p:nvSpPr>
          <p:spPr>
            <a:xfrm>
              <a:off x="4924626" y="2734574"/>
              <a:ext cx="2342748" cy="2783956"/>
            </a:xfrm>
            <a:prstGeom prst="rect">
              <a:avLst/>
            </a:prstGeom>
            <a:noFill/>
            <a:ln>
              <a:solidFill>
                <a:srgbClr val="1D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E1F74AA-130B-9145-9656-35AAC4884D79}"/>
                </a:ext>
              </a:extLst>
            </p:cNvPr>
            <p:cNvGrpSpPr/>
            <p:nvPr/>
          </p:nvGrpSpPr>
          <p:grpSpPr>
            <a:xfrm>
              <a:off x="5562734" y="3506688"/>
              <a:ext cx="307777" cy="852940"/>
              <a:chOff x="5562734" y="3506688"/>
              <a:chExt cx="307777" cy="852940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xmlns="" id="{A1CDAFC5-785F-2846-A4DC-9A69F0131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541" y="3667457"/>
                <a:ext cx="0" cy="692171"/>
              </a:xfrm>
              <a:prstGeom prst="straightConnector1">
                <a:avLst/>
              </a:prstGeom>
              <a:ln w="19050">
                <a:solidFill>
                  <a:srgbClr val="1D30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324EE313-62E7-0642-B743-974227883C84}"/>
                  </a:ext>
                </a:extLst>
              </p:cNvPr>
              <p:cNvSpPr txBox="1"/>
              <p:nvPr/>
            </p:nvSpPr>
            <p:spPr>
              <a:xfrm rot="16200000">
                <a:off x="5304159" y="3765263"/>
                <a:ext cx="82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1D305F"/>
                    </a:solidFill>
                  </a:rPr>
                  <a:t>update</a:t>
                </a:r>
                <a:endParaRPr lang="en-US" sz="1600" dirty="0">
                  <a:solidFill>
                    <a:srgbClr val="1D305F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A49F85AD-785E-314C-A973-382016524B0C}"/>
                </a:ext>
              </a:extLst>
            </p:cNvPr>
            <p:cNvGrpSpPr/>
            <p:nvPr/>
          </p:nvGrpSpPr>
          <p:grpSpPr>
            <a:xfrm>
              <a:off x="6326456" y="3667457"/>
              <a:ext cx="307777" cy="859870"/>
              <a:chOff x="6339473" y="3629071"/>
              <a:chExt cx="307777" cy="859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C09B5703-5EAA-3447-945F-0712A22FE2A0}"/>
                  </a:ext>
                </a:extLst>
              </p:cNvPr>
              <p:cNvSpPr txBox="1"/>
              <p:nvPr/>
            </p:nvSpPr>
            <p:spPr>
              <a:xfrm rot="5400000">
                <a:off x="6080898" y="3922589"/>
                <a:ext cx="824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1D305F"/>
                    </a:solidFill>
                  </a:rPr>
                  <a:t>commit</a:t>
                </a:r>
                <a:endParaRPr lang="en-US" sz="1600" dirty="0">
                  <a:solidFill>
                    <a:srgbClr val="1D305F"/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xmlns="" id="{90349C2D-2D80-EA43-B5BE-97F84C4A8F7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68442" y="3629071"/>
                <a:ext cx="0" cy="692171"/>
              </a:xfrm>
              <a:prstGeom prst="straightConnector1">
                <a:avLst/>
              </a:prstGeom>
              <a:ln w="19050">
                <a:solidFill>
                  <a:srgbClr val="1D30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8BF0A86B-168D-8246-982F-E22C9B4B676E}"/>
              </a:ext>
            </a:extLst>
          </p:cNvPr>
          <p:cNvGrpSpPr/>
          <p:nvPr/>
        </p:nvGrpSpPr>
        <p:grpSpPr>
          <a:xfrm>
            <a:off x="4933210" y="1006016"/>
            <a:ext cx="2334163" cy="1169364"/>
            <a:chOff x="4933210" y="1006016"/>
            <a:chExt cx="2334163" cy="116936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xmlns="" id="{8FB02B50-122A-7448-9638-5CF6FBEDC067}"/>
                </a:ext>
              </a:extLst>
            </p:cNvPr>
            <p:cNvSpPr/>
            <p:nvPr/>
          </p:nvSpPr>
          <p:spPr>
            <a:xfrm>
              <a:off x="5163050" y="1351094"/>
              <a:ext cx="1923691" cy="6728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345E36AB-F245-7A42-A767-2B9ACD621CB0}"/>
                </a:ext>
              </a:extLst>
            </p:cNvPr>
            <p:cNvSpPr/>
            <p:nvPr/>
          </p:nvSpPr>
          <p:spPr>
            <a:xfrm>
              <a:off x="4933210" y="1019025"/>
              <a:ext cx="2334163" cy="1156355"/>
            </a:xfrm>
            <a:prstGeom prst="rect">
              <a:avLst/>
            </a:prstGeom>
            <a:noFill/>
            <a:ln>
              <a:solidFill>
                <a:srgbClr val="1D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2D05D4C6-B208-8846-BC92-6EF548C330DE}"/>
                </a:ext>
              </a:extLst>
            </p:cNvPr>
            <p:cNvSpPr txBox="1"/>
            <p:nvPr/>
          </p:nvSpPr>
          <p:spPr>
            <a:xfrm>
              <a:off x="5142980" y="1006016"/>
              <a:ext cx="1876128" cy="34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D305F"/>
                  </a:solidFill>
                </a:rPr>
                <a:t>Main server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430CF9E8-F177-6345-9C73-E2F243EC3989}"/>
              </a:ext>
            </a:extLst>
          </p:cNvPr>
          <p:cNvCxnSpPr/>
          <p:nvPr/>
        </p:nvCxnSpPr>
        <p:spPr>
          <a:xfrm flipV="1">
            <a:off x="6227887" y="2239926"/>
            <a:ext cx="0" cy="591011"/>
          </a:xfrm>
          <a:prstGeom prst="straightConnector1">
            <a:avLst/>
          </a:prstGeom>
          <a:ln w="19050">
            <a:solidFill>
              <a:srgbClr val="1D30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60FEAC77-F171-C941-89F4-BB6D4D7EF124}"/>
              </a:ext>
            </a:extLst>
          </p:cNvPr>
          <p:cNvGrpSpPr/>
          <p:nvPr/>
        </p:nvGrpSpPr>
        <p:grpSpPr>
          <a:xfrm rot="2910861">
            <a:off x="7218185" y="2063922"/>
            <a:ext cx="1698244" cy="922646"/>
            <a:chOff x="7952407" y="962861"/>
            <a:chExt cx="1698244" cy="92264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E6B597B8-D89F-8547-ABD0-58F2A7858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8797" y="1140399"/>
              <a:ext cx="1501854" cy="745108"/>
            </a:xfrm>
            <a:prstGeom prst="straightConnector1">
              <a:avLst/>
            </a:prstGeom>
            <a:ln w="19050">
              <a:solidFill>
                <a:srgbClr val="1D30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3900332F-2322-954B-8305-56A18155FD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52407" y="962861"/>
              <a:ext cx="1501854" cy="745108"/>
            </a:xfrm>
            <a:prstGeom prst="straightConnector1">
              <a:avLst/>
            </a:prstGeom>
            <a:ln w="19050">
              <a:solidFill>
                <a:srgbClr val="1D30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ECD50B36-D764-3D4F-87A5-FF408F91EC01}"/>
              </a:ext>
            </a:extLst>
          </p:cNvPr>
          <p:cNvGrpSpPr/>
          <p:nvPr/>
        </p:nvGrpSpPr>
        <p:grpSpPr>
          <a:xfrm>
            <a:off x="3292740" y="2061452"/>
            <a:ext cx="1698244" cy="922646"/>
            <a:chOff x="3319527" y="2088951"/>
            <a:chExt cx="1698244" cy="922646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A89A5DF4-E40C-2C42-A8E6-055374100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917" y="2266489"/>
              <a:ext cx="1501854" cy="745108"/>
            </a:xfrm>
            <a:prstGeom prst="straightConnector1">
              <a:avLst/>
            </a:prstGeom>
            <a:ln w="19050">
              <a:solidFill>
                <a:srgbClr val="1D30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xmlns="" id="{EE298C7E-E23E-314A-AE21-84CE4437F6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19527" y="2088951"/>
              <a:ext cx="1501854" cy="745108"/>
            </a:xfrm>
            <a:prstGeom prst="straightConnector1">
              <a:avLst/>
            </a:prstGeom>
            <a:ln w="19050">
              <a:solidFill>
                <a:srgbClr val="1D30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AA1E676D-4DD8-9847-A932-88FF83432E54}"/>
                </a:ext>
              </a:extLst>
            </p:cNvPr>
            <p:cNvSpPr txBox="1"/>
            <p:nvPr/>
          </p:nvSpPr>
          <p:spPr>
            <a:xfrm rot="20080935">
              <a:off x="3533737" y="2187777"/>
              <a:ext cx="999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D305F"/>
                  </a:solidFill>
                </a:rPr>
                <a:t>pull</a:t>
              </a:r>
              <a:endParaRPr lang="en-US" dirty="0">
                <a:solidFill>
                  <a:srgbClr val="1D305F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FFBA9A87-7A26-8D4D-AA8B-7CF3015724C6}"/>
                </a:ext>
              </a:extLst>
            </p:cNvPr>
            <p:cNvSpPr txBox="1"/>
            <p:nvPr/>
          </p:nvSpPr>
          <p:spPr>
            <a:xfrm rot="20080935">
              <a:off x="3817955" y="2603090"/>
              <a:ext cx="999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D305F"/>
                  </a:solidFill>
                </a:rPr>
                <a:t>push</a:t>
              </a:r>
              <a:endParaRPr lang="en-US" dirty="0">
                <a:solidFill>
                  <a:srgbClr val="1D305F"/>
                </a:solidFill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6595957A-109E-8C4A-8C39-74B6A09196E4}"/>
              </a:ext>
            </a:extLst>
          </p:cNvPr>
          <p:cNvSpPr txBox="1"/>
          <p:nvPr/>
        </p:nvSpPr>
        <p:spPr>
          <a:xfrm rot="1456260">
            <a:off x="7455162" y="2570326"/>
            <a:ext cx="99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305F"/>
                </a:solidFill>
              </a:rPr>
              <a:t>pull</a:t>
            </a:r>
            <a:endParaRPr lang="en-US" dirty="0">
              <a:solidFill>
                <a:srgbClr val="1D305F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3510E566-E12C-664C-BFB4-5BA4D5A2485E}"/>
              </a:ext>
            </a:extLst>
          </p:cNvPr>
          <p:cNvSpPr txBox="1"/>
          <p:nvPr/>
        </p:nvSpPr>
        <p:spPr>
          <a:xfrm rot="1392361">
            <a:off x="7644147" y="2141135"/>
            <a:ext cx="99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305F"/>
                </a:solidFill>
              </a:rPr>
              <a:t>push</a:t>
            </a:r>
            <a:endParaRPr lang="en-US" dirty="0">
              <a:solidFill>
                <a:srgbClr val="1D305F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ADD0DB3-A79D-B946-AA36-959DF1A17B92}"/>
              </a:ext>
            </a:extLst>
          </p:cNvPr>
          <p:cNvSpPr txBox="1"/>
          <p:nvPr/>
        </p:nvSpPr>
        <p:spPr>
          <a:xfrm rot="16200000">
            <a:off x="5375192" y="2395218"/>
            <a:ext cx="99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305F"/>
                </a:solidFill>
              </a:rPr>
              <a:t>pull</a:t>
            </a:r>
            <a:endParaRPr lang="en-US" dirty="0">
              <a:solidFill>
                <a:srgbClr val="1D305F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AF905566-5865-8944-85AF-70750F4100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3215" y="2239926"/>
            <a:ext cx="0" cy="591011"/>
          </a:xfrm>
          <a:prstGeom prst="straightConnector1">
            <a:avLst/>
          </a:prstGeom>
          <a:ln w="19050">
            <a:solidFill>
              <a:srgbClr val="1D30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CA81359-3383-6048-9A5B-3F6034B5BC03}"/>
              </a:ext>
            </a:extLst>
          </p:cNvPr>
          <p:cNvSpPr txBox="1"/>
          <p:nvPr/>
        </p:nvSpPr>
        <p:spPr>
          <a:xfrm rot="5400000">
            <a:off x="5930744" y="2432669"/>
            <a:ext cx="86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305F"/>
                </a:solidFill>
              </a:rPr>
              <a:t>push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256DDB0-5D63-7E4B-8313-8CA9954EB233}"/>
              </a:ext>
            </a:extLst>
          </p:cNvPr>
          <p:cNvSpPr/>
          <p:nvPr/>
        </p:nvSpPr>
        <p:spPr>
          <a:xfrm>
            <a:off x="4433977" y="1006017"/>
            <a:ext cx="3396253" cy="112826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D2DFA9-B6E1-C747-BF7E-DDA9C02CCCC7}"/>
              </a:ext>
            </a:extLst>
          </p:cNvPr>
          <p:cNvSpPr txBox="1"/>
          <p:nvPr/>
        </p:nvSpPr>
        <p:spPr>
          <a:xfrm>
            <a:off x="8518468" y="723856"/>
            <a:ext cx="12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GitHub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DBA0E3A-70BD-3741-AEDC-462460EC1455}"/>
              </a:ext>
            </a:extLst>
          </p:cNvPr>
          <p:cNvCxnSpPr>
            <a:cxnSpLocks/>
          </p:cNvCxnSpPr>
          <p:nvPr/>
        </p:nvCxnSpPr>
        <p:spPr>
          <a:xfrm flipH="1">
            <a:off x="7577414" y="958807"/>
            <a:ext cx="1197664" cy="280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5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10C1AC34-92A7-BA49-96FE-B100DFA2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Committing files to a Git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B433AF-F226-0841-83DE-D0C5D92E8D45}"/>
              </a:ext>
            </a:extLst>
          </p:cNvPr>
          <p:cNvSpPr/>
          <p:nvPr/>
        </p:nvSpPr>
        <p:spPr>
          <a:xfrm>
            <a:off x="4253303" y="3296433"/>
            <a:ext cx="3236118" cy="992422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066E31AE-E111-B942-8F81-20EAA216B134}"/>
              </a:ext>
            </a:extLst>
          </p:cNvPr>
          <p:cNvSpPr/>
          <p:nvPr/>
        </p:nvSpPr>
        <p:spPr>
          <a:xfrm>
            <a:off x="4253303" y="5055632"/>
            <a:ext cx="3236118" cy="993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Working copy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E46581CF-290F-5448-9CCD-FED23547D117}"/>
              </a:ext>
            </a:extLst>
          </p:cNvPr>
          <p:cNvSpPr/>
          <p:nvPr/>
        </p:nvSpPr>
        <p:spPr>
          <a:xfrm>
            <a:off x="4253303" y="1325563"/>
            <a:ext cx="3236118" cy="993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Repository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3869527-80CD-6644-B8C1-4DD9FD8294AA}"/>
              </a:ext>
            </a:extLst>
          </p:cNvPr>
          <p:cNvCxnSpPr>
            <a:cxnSpLocks/>
          </p:cNvCxnSpPr>
          <p:nvPr/>
        </p:nvCxnSpPr>
        <p:spPr>
          <a:xfrm>
            <a:off x="4799180" y="2376374"/>
            <a:ext cx="0" cy="2640511"/>
          </a:xfrm>
          <a:prstGeom prst="straightConnector1">
            <a:avLst/>
          </a:prstGeom>
          <a:ln w="25400">
            <a:solidFill>
              <a:srgbClr val="1D30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A8C1D2-1E3C-9540-A06D-A592A812436E}"/>
              </a:ext>
            </a:extLst>
          </p:cNvPr>
          <p:cNvSpPr txBox="1"/>
          <p:nvPr/>
        </p:nvSpPr>
        <p:spPr>
          <a:xfrm rot="16200000">
            <a:off x="4298868" y="3556052"/>
            <a:ext cx="82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D305F"/>
                </a:solidFill>
              </a:rPr>
              <a:t>update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017CAE4-D415-224F-9F31-A9F0D805D155}"/>
              </a:ext>
            </a:extLst>
          </p:cNvPr>
          <p:cNvGrpSpPr/>
          <p:nvPr/>
        </p:nvGrpSpPr>
        <p:grpSpPr>
          <a:xfrm>
            <a:off x="6903958" y="2376374"/>
            <a:ext cx="338554" cy="1044296"/>
            <a:chOff x="6324085" y="3629071"/>
            <a:chExt cx="338554" cy="8598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E3DE783-95B0-AB43-8E9D-28E27BB8EE70}"/>
                </a:ext>
              </a:extLst>
            </p:cNvPr>
            <p:cNvSpPr txBox="1"/>
            <p:nvPr/>
          </p:nvSpPr>
          <p:spPr>
            <a:xfrm rot="5400000">
              <a:off x="6080898" y="3907201"/>
              <a:ext cx="824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305F"/>
                  </a:solidFill>
                </a:rPr>
                <a:t>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14CF0C3A-B1FD-5841-ACD9-EF0C321B22D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68442" y="3629071"/>
              <a:ext cx="0" cy="692171"/>
            </a:xfrm>
            <a:prstGeom prst="straightConnector1">
              <a:avLst/>
            </a:prstGeom>
            <a:ln w="25400">
              <a:solidFill>
                <a:srgbClr val="1D30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8A99995-0BDB-E746-8B1F-761A2B908EC0}"/>
              </a:ext>
            </a:extLst>
          </p:cNvPr>
          <p:cNvSpPr/>
          <p:nvPr/>
        </p:nvSpPr>
        <p:spPr>
          <a:xfrm>
            <a:off x="6690280" y="3500100"/>
            <a:ext cx="516070" cy="567719"/>
          </a:xfrm>
          <a:prstGeom prst="rect">
            <a:avLst/>
          </a:prstGeom>
          <a:noFill/>
          <a:ln>
            <a:solidFill>
              <a:srgbClr val="1D3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D305F"/>
                </a:solidFill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9F5C24-B0FA-0E41-A052-EE5ECFBE4D12}"/>
              </a:ext>
            </a:extLst>
          </p:cNvPr>
          <p:cNvSpPr txBox="1"/>
          <p:nvPr/>
        </p:nvSpPr>
        <p:spPr>
          <a:xfrm rot="5400000">
            <a:off x="6659633" y="4700545"/>
            <a:ext cx="82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D305F"/>
                </a:solidFill>
              </a:rPr>
              <a:t>add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097B398-E76B-264C-818F-1726CE44B3EA}"/>
              </a:ext>
            </a:extLst>
          </p:cNvPr>
          <p:cNvCxnSpPr>
            <a:cxnSpLocks/>
          </p:cNvCxnSpPr>
          <p:nvPr/>
        </p:nvCxnSpPr>
        <p:spPr>
          <a:xfrm rot="10800000">
            <a:off x="6938638" y="4324713"/>
            <a:ext cx="0" cy="692171"/>
          </a:xfrm>
          <a:prstGeom prst="straightConnector1">
            <a:avLst/>
          </a:prstGeom>
          <a:ln w="25400">
            <a:solidFill>
              <a:srgbClr val="1D30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55F9977-8D5C-834D-A306-D5692221B94E}"/>
              </a:ext>
            </a:extLst>
          </p:cNvPr>
          <p:cNvSpPr txBox="1"/>
          <p:nvPr/>
        </p:nvSpPr>
        <p:spPr>
          <a:xfrm>
            <a:off x="5258613" y="3349517"/>
            <a:ext cx="121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Staging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xmlns="" val="33985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Checking out a previous version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356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Requires use of the terminal in RStudio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 smtClean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git </a:t>
            </a:r>
            <a:r>
              <a:rPr lang="en-GB" sz="20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checkout [revision] .</a:t>
            </a:r>
          </a:p>
          <a:p>
            <a:pPr marL="0" indent="0">
              <a:buNone/>
            </a:pPr>
            <a:r>
              <a:rPr lang="en-GB" dirty="0"/>
              <a:t>where [revision] is the commit </a:t>
            </a:r>
            <a:r>
              <a:rPr lang="en-GB" dirty="0" smtClean="0"/>
              <a:t>hash, for </a:t>
            </a:r>
            <a:r>
              <a:rPr lang="en-GB" dirty="0"/>
              <a:t>example: </a:t>
            </a:r>
            <a:endParaRPr lang="en-GB" dirty="0" smtClean="0"/>
          </a:p>
          <a:p>
            <a:pPr marL="0" indent="0">
              <a:buNone/>
            </a:pPr>
            <a:r>
              <a:rPr lang="en-GB" sz="20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 smtClean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git </a:t>
            </a:r>
            <a:r>
              <a:rPr lang="en-GB" sz="20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checkout 668c6a44383e7381d0417143da12804f1ae8fb66 .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. at the </a:t>
            </a:r>
            <a:r>
              <a:rPr lang="en-GB" dirty="0" smtClean="0"/>
              <a:t>end means that all the files will be checked out.</a:t>
            </a:r>
          </a:p>
          <a:p>
            <a:pPr marL="0" indent="0">
              <a:buNone/>
            </a:pPr>
            <a:r>
              <a:rPr lang="en-GB" dirty="0" smtClean="0"/>
              <a:t>To only checkout one file from a previous version: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git </a:t>
            </a:r>
            <a:r>
              <a:rPr lang="en-GB" sz="18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checkout [revision] [</a:t>
            </a:r>
            <a:r>
              <a:rPr lang="en-GB" sz="1800" dirty="0" err="1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file_name</a:t>
            </a:r>
            <a:r>
              <a:rPr lang="en-GB" sz="18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GB" dirty="0" smtClean="0"/>
              <a:t>e.g. 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git checkout 668c6a44383e7381d0417143da12804f1ae8fb66 </a:t>
            </a:r>
            <a:r>
              <a:rPr lang="en-GB" sz="1800" dirty="0" err="1">
                <a:solidFill>
                  <a:srgbClr val="00808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scatterplot.R</a:t>
            </a:r>
            <a:endParaRPr lang="en-GB" sz="1800" dirty="0">
              <a:solidFill>
                <a:srgbClr val="00808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762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Introducing version control using Git, GitHub and Rstudio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Version Control&amp;quot;&quot;/&gt;&lt;property id=&quot;20307&quot; value=&quot;295&quot;/&gt;&lt;/object&gt;&lt;object type=&quot;3&quot; unique_id=&quot;10005&quot;&gt;&lt;property id=&quot;20148&quot; value=&quot;5&quot;/&gt;&lt;property id=&quot;20300&quot; value=&quot;Slide 3 - &amp;quot;What it refers to?&amp;quot;&quot;/&gt;&lt;property id=&quot;20307&quot; value=&quot;296&quot;/&gt;&lt;/object&gt;&lt;object type=&quot;3&quot; unique_id=&quot;10006&quot;&gt;&lt;property id=&quot;20148&quot; value=&quot;5&quot;/&gt;&lt;property id=&quot;20300&quot; value=&quot;Slide 4 - &amp;quot;Version Control Meaning -1&amp;quot;&quot;/&gt;&lt;property id=&quot;20307&quot; value=&quot;297&quot;/&gt;&lt;/object&gt;&lt;object type=&quot;3&quot; unique_id=&quot;10007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6 - &amp;quot;Importance of Version control&amp;quot;&quot;/&gt;&lt;property id=&quot;20307&quot; value=&quot;275&quot;/&gt;&lt;/object&gt;&lt;object type=&quot;3&quot; unique_id=&quot;10013&quot;&gt;&lt;property id=&quot;20148&quot; value=&quot;5&quot;/&gt;&lt;property id=&quot;20300&quot; value=&quot;Slide 7 - &amp;quot;Distributed Repositories - GitHub&amp;quot;&quot;/&gt;&lt;property id=&quot;20307&quot; value=&quot;280&quot;/&gt;&lt;/object&gt;&lt;object type=&quot;3&quot; unique_id=&quot;10015&quot;&gt;&lt;property id=&quot;20148&quot; value=&quot;5&quot;/&gt;&lt;property id=&quot;20300&quot; value=&quot;Slide 8 - &amp;quot;Committing files to a Git repository&amp;quot;&quot;/&gt;&lt;property id=&quot;20307&quot; value=&quot;277&quot;/&gt;&lt;/object&gt;&lt;object type=&quot;3&quot; unique_id=&quot;10023&quot;&gt;&lt;property id=&quot;20148&quot; value=&quot;5&quot;/&gt;&lt;property id=&quot;20300&quot; value=&quot;Slide 9 - &amp;quot;Checking out a previous version&amp;quot;&quot;/&gt;&lt;property id=&quot;20307&quot; value=&quot;299&quot;/&gt;&lt;/object&gt;&lt;object type=&quot;3&quot; unique_id=&quot;10025&quot;&gt;&lt;property id=&quot;20148&quot; value=&quot;5&quot;/&gt;&lt;property id=&quot;20300&quot; value=&quot;Slide 10 - &amp;quot;Importing repository from GitHub into RStudio&amp;quot;&quot;/&gt;&lt;property id=&quot;20307&quot; value=&quot;300&quot;/&gt;&lt;/object&gt;&lt;object type=&quot;3&quot; unique_id=&quot;10026&quot;&gt;&lt;property id=&quot;20148&quot; value=&quot;5&quot;/&gt;&lt;property id=&quot;20300&quot; value=&quot;Slide 11&quot;/&gt;&lt;property id=&quot;20307&quot; value=&quot;301&quot;/&gt;&lt;/object&gt;&lt;object type=&quot;3&quot; unique_id=&quot;10027&quot;&gt;&lt;property id=&quot;20148&quot; value=&quot;5&quot;/&gt;&lt;property id=&quot;20300&quot; value=&quot;Slide 12&quot;/&gt;&lt;property id=&quot;20307&quot; value=&quot;302&quot;/&gt;&lt;/object&gt;&lt;object type=&quot;3&quot; unique_id=&quot;10028&quot;&gt;&lt;property id=&quot;20148&quot; value=&quot;5&quot;/&gt;&lt;property id=&quot;20300&quot; value=&quot;Slide 13&quot;/&gt;&lt;property id=&quot;20307&quot; value=&quot;303&quot;/&gt;&lt;/object&gt;&lt;object type=&quot;3&quot; unique_id=&quot;10029&quot;&gt;&lt;property id=&quot;20148&quot; value=&quot;5&quot;/&gt;&lt;property id=&quot;20300&quot; value=&quot;Slide 14&quot;/&gt;&lt;property id=&quot;20307&quot; value=&quot;304&quot;/&gt;&lt;/object&gt;&lt;object type=&quot;3&quot; unique_id=&quot;10030&quot;&gt;&lt;property id=&quot;20148&quot; value=&quot;5&quot;/&gt;&lt;property id=&quot;20300&quot; value=&quot;Slide 15 - &amp;quot;Back to GitHub&amp;quot;&quot;/&gt;&lt;property id=&quot;20307&quot; value=&quot;305&quot;/&gt;&lt;/object&gt;&lt;object type=&quot;3&quot; unique_id=&quot;10031&quot;&gt;&lt;property id=&quot;20148&quot; value=&quot;5&quot;/&gt;&lt;property id=&quot;20300&quot; value=&quot;Slide 16 - &amp;quot;Existing R project not in GitHub&amp;quot;&quot;/&gt;&lt;property id=&quot;20307&quot; value=&quot;309&quot;/&gt;&lt;/object&gt;&lt;object type=&quot;3&quot; unique_id=&quot;10032&quot;&gt;&lt;property id=&quot;20148&quot; value=&quot;5&quot;/&gt;&lt;property id=&quot;20300&quot; value=&quot;Slide 17&quot;/&gt;&lt;property id=&quot;20307&quot; value=&quot;306&quot;/&gt;&lt;/object&gt;&lt;object type=&quot;3&quot; unique_id=&quot;10033&quot;&gt;&lt;property id=&quot;20148&quot; value=&quot;5&quot;/&gt;&lt;property id=&quot;20300&quot; value=&quot;Slide 18 - &amp;quot;Using the terminal in RStudio&amp;quot;&quot;/&gt;&lt;property id=&quot;20307&quot; value=&quot;307&quot;/&gt;&lt;/object&gt;&lt;object type=&quot;3&quot; unique_id=&quot;10034&quot;&gt;&lt;property id=&quot;20148&quot; value=&quot;5&quot;/&gt;&lt;property id=&quot;20300&quot; value=&quot;Slide 19&quot;/&gt;&lt;property id=&quot;20307&quot; value=&quot;308&quot;/&gt;&lt;/object&gt;&lt;object type=&quot;3&quot; unique_id=&quot;10307&quot;&gt;&lt;property id=&quot;20148&quot; value=&quot;5&quot;/&gt;&lt;property id=&quot;20300&quot; value=&quot;Slide 20&quot;/&gt;&lt;property id=&quot;20307&quot; value=&quot;310&quot;/&gt;&lt;/object&gt;&lt;/object&gt;&lt;object type=&quot;8&quot; unique_id=&quot;100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</TotalTime>
  <Words>557</Words>
  <Application>Microsoft Office PowerPoint</Application>
  <PresentationFormat>Custom</PresentationFormat>
  <Paragraphs>129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Introducing version control using Git, GitHub and Rstudio </vt:lpstr>
      <vt:lpstr>Version Control</vt:lpstr>
      <vt:lpstr>What it refers to?</vt:lpstr>
      <vt:lpstr>Version Control Meaning -1</vt:lpstr>
      <vt:lpstr>Slide 5</vt:lpstr>
      <vt:lpstr>Importance of Version control</vt:lpstr>
      <vt:lpstr>Distributed Repositories - GitHub</vt:lpstr>
      <vt:lpstr>Committing files to a Git repository</vt:lpstr>
      <vt:lpstr>Checking out a previous version</vt:lpstr>
      <vt:lpstr>Importing repository from GitHub into RStudio</vt:lpstr>
      <vt:lpstr>Slide 11</vt:lpstr>
      <vt:lpstr>Slide 12</vt:lpstr>
      <vt:lpstr>Slide 13</vt:lpstr>
      <vt:lpstr>Slide 14</vt:lpstr>
      <vt:lpstr>Back to GitHub</vt:lpstr>
      <vt:lpstr>Existing R project not in GitHub</vt:lpstr>
      <vt:lpstr>Slide 17</vt:lpstr>
      <vt:lpstr>Using the terminal in RStudio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sharad</cp:lastModifiedBy>
  <cp:revision>90</cp:revision>
  <cp:lastPrinted>2020-11-15T15:08:23Z</cp:lastPrinted>
  <dcterms:created xsi:type="dcterms:W3CDTF">2020-04-28T14:32:13Z</dcterms:created>
  <dcterms:modified xsi:type="dcterms:W3CDTF">2022-07-24T13:49:57Z</dcterms:modified>
</cp:coreProperties>
</file>