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530" r:id="rId2"/>
    <p:sldId id="531" r:id="rId3"/>
    <p:sldId id="532" r:id="rId4"/>
    <p:sldId id="533" r:id="rId5"/>
    <p:sldId id="529" r:id="rId6"/>
    <p:sldId id="511" r:id="rId7"/>
    <p:sldId id="464" r:id="rId8"/>
    <p:sldId id="467" r:id="rId9"/>
    <p:sldId id="465" r:id="rId10"/>
    <p:sldId id="471" r:id="rId11"/>
    <p:sldId id="466" r:id="rId12"/>
    <p:sldId id="470" r:id="rId13"/>
    <p:sldId id="512" r:id="rId14"/>
    <p:sldId id="513" r:id="rId15"/>
    <p:sldId id="514" r:id="rId16"/>
    <p:sldId id="515" r:id="rId17"/>
    <p:sldId id="516" r:id="rId18"/>
    <p:sldId id="518" r:id="rId19"/>
    <p:sldId id="517" r:id="rId20"/>
    <p:sldId id="534" r:id="rId21"/>
    <p:sldId id="535" r:id="rId22"/>
    <p:sldId id="536" r:id="rId23"/>
    <p:sldId id="526" r:id="rId24"/>
  </p:sldIdLst>
  <p:sldSz cx="9144000" cy="5143500" type="screen16x9"/>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0293" autoAdjust="0"/>
  </p:normalViewPr>
  <p:slideViewPr>
    <p:cSldViewPr>
      <p:cViewPr varScale="1">
        <p:scale>
          <a:sx n="92" d="100"/>
          <a:sy n="92" d="100"/>
        </p:scale>
        <p:origin x="-114" y="-108"/>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FEFE5D-F28E-425D-B710-35F65DC9691E}" type="datetimeFigureOut">
              <a:rPr lang="en-US" smtClean="0"/>
              <a:pPr/>
              <a:t>1/4/2021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D5D666-951B-48EB-87FD-60AA1AE28DF5}" type="slidenum">
              <a:rPr lang="en-US" smtClean="0"/>
              <a:pPr/>
              <a:t>‹#›</a:t>
            </a:fld>
            <a:endParaRPr lang="en-US"/>
          </a:p>
        </p:txBody>
      </p:sp>
    </p:spTree>
    <p:extLst>
      <p:ext uri="{BB962C8B-B14F-4D97-AF65-F5344CB8AC3E}">
        <p14:creationId xmlns="" xmlns:p14="http://schemas.microsoft.com/office/powerpoint/2010/main" val="3224658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BCC44F-C5AC-45B6-8239-EF1D34AC5485}"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FFFFD-3B3E-4576-A5F0-2FC5AA489A90}" type="slidenum">
              <a:rPr lang="en-US" smtClean="0"/>
              <a:pPr/>
              <a:t>‹#›</a:t>
            </a:fld>
            <a:endParaRPr lang="en-US"/>
          </a:p>
        </p:txBody>
      </p:sp>
    </p:spTree>
    <p:extLst>
      <p:ext uri="{BB962C8B-B14F-4D97-AF65-F5344CB8AC3E}">
        <p14:creationId xmlns="" xmlns:p14="http://schemas.microsoft.com/office/powerpoint/2010/main" val="176518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BCC44F-C5AC-45B6-8239-EF1D34AC5485}"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FFFFD-3B3E-4576-A5F0-2FC5AA489A90}" type="slidenum">
              <a:rPr lang="en-US" smtClean="0"/>
              <a:pPr/>
              <a:t>‹#›</a:t>
            </a:fld>
            <a:endParaRPr lang="en-US"/>
          </a:p>
        </p:txBody>
      </p:sp>
    </p:spTree>
    <p:extLst>
      <p:ext uri="{BB962C8B-B14F-4D97-AF65-F5344CB8AC3E}">
        <p14:creationId xmlns="" xmlns:p14="http://schemas.microsoft.com/office/powerpoint/2010/main" val="621248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BCC44F-C5AC-45B6-8239-EF1D34AC5485}"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FFFFD-3B3E-4576-A5F0-2FC5AA489A90}" type="slidenum">
              <a:rPr lang="en-US" smtClean="0"/>
              <a:pPr/>
              <a:t>‹#›</a:t>
            </a:fld>
            <a:endParaRPr lang="en-US"/>
          </a:p>
        </p:txBody>
      </p:sp>
    </p:spTree>
    <p:extLst>
      <p:ext uri="{BB962C8B-B14F-4D97-AF65-F5344CB8AC3E}">
        <p14:creationId xmlns="" xmlns:p14="http://schemas.microsoft.com/office/powerpoint/2010/main" val="2269266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BCC44F-C5AC-45B6-8239-EF1D34AC5485}"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FFFFD-3B3E-4576-A5F0-2FC5AA489A90}" type="slidenum">
              <a:rPr lang="en-US" smtClean="0"/>
              <a:pPr/>
              <a:t>‹#›</a:t>
            </a:fld>
            <a:endParaRPr lang="en-US"/>
          </a:p>
        </p:txBody>
      </p:sp>
    </p:spTree>
    <p:extLst>
      <p:ext uri="{BB962C8B-B14F-4D97-AF65-F5344CB8AC3E}">
        <p14:creationId xmlns="" xmlns:p14="http://schemas.microsoft.com/office/powerpoint/2010/main" val="1308193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BCC44F-C5AC-45B6-8239-EF1D34AC5485}"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FFFFD-3B3E-4576-A5F0-2FC5AA489A90}" type="slidenum">
              <a:rPr lang="en-US" smtClean="0"/>
              <a:pPr/>
              <a:t>‹#›</a:t>
            </a:fld>
            <a:endParaRPr lang="en-US"/>
          </a:p>
        </p:txBody>
      </p:sp>
    </p:spTree>
    <p:extLst>
      <p:ext uri="{BB962C8B-B14F-4D97-AF65-F5344CB8AC3E}">
        <p14:creationId xmlns="" xmlns:p14="http://schemas.microsoft.com/office/powerpoint/2010/main" val="1500533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BCC44F-C5AC-45B6-8239-EF1D34AC5485}" type="datetimeFigureOut">
              <a:rPr lang="en-US" smtClean="0"/>
              <a:pPr/>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FFFFD-3B3E-4576-A5F0-2FC5AA489A90}" type="slidenum">
              <a:rPr lang="en-US" smtClean="0"/>
              <a:pPr/>
              <a:t>‹#›</a:t>
            </a:fld>
            <a:endParaRPr lang="en-US"/>
          </a:p>
        </p:txBody>
      </p:sp>
    </p:spTree>
    <p:extLst>
      <p:ext uri="{BB962C8B-B14F-4D97-AF65-F5344CB8AC3E}">
        <p14:creationId xmlns="" xmlns:p14="http://schemas.microsoft.com/office/powerpoint/2010/main" val="892156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BCC44F-C5AC-45B6-8239-EF1D34AC5485}" type="datetimeFigureOut">
              <a:rPr lang="en-US" smtClean="0"/>
              <a:pPr/>
              <a:t>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FFFFD-3B3E-4576-A5F0-2FC5AA489A90}" type="slidenum">
              <a:rPr lang="en-US" smtClean="0"/>
              <a:pPr/>
              <a:t>‹#›</a:t>
            </a:fld>
            <a:endParaRPr lang="en-US"/>
          </a:p>
        </p:txBody>
      </p:sp>
    </p:spTree>
    <p:extLst>
      <p:ext uri="{BB962C8B-B14F-4D97-AF65-F5344CB8AC3E}">
        <p14:creationId xmlns="" xmlns:p14="http://schemas.microsoft.com/office/powerpoint/2010/main" val="1957861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BCC44F-C5AC-45B6-8239-EF1D34AC5485}" type="datetimeFigureOut">
              <a:rPr lang="en-US" smtClean="0"/>
              <a:pPr/>
              <a:t>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FFFFD-3B3E-4576-A5F0-2FC5AA489A90}" type="slidenum">
              <a:rPr lang="en-US" smtClean="0"/>
              <a:pPr/>
              <a:t>‹#›</a:t>
            </a:fld>
            <a:endParaRPr lang="en-US"/>
          </a:p>
        </p:txBody>
      </p:sp>
    </p:spTree>
    <p:extLst>
      <p:ext uri="{BB962C8B-B14F-4D97-AF65-F5344CB8AC3E}">
        <p14:creationId xmlns="" xmlns:p14="http://schemas.microsoft.com/office/powerpoint/2010/main" val="1119173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BCC44F-C5AC-45B6-8239-EF1D34AC5485}" type="datetimeFigureOut">
              <a:rPr lang="en-US" smtClean="0"/>
              <a:pPr/>
              <a:t>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FFFFD-3B3E-4576-A5F0-2FC5AA489A90}" type="slidenum">
              <a:rPr lang="en-US" smtClean="0"/>
              <a:pPr/>
              <a:t>‹#›</a:t>
            </a:fld>
            <a:endParaRPr lang="en-US"/>
          </a:p>
        </p:txBody>
      </p:sp>
    </p:spTree>
    <p:extLst>
      <p:ext uri="{BB962C8B-B14F-4D97-AF65-F5344CB8AC3E}">
        <p14:creationId xmlns="" xmlns:p14="http://schemas.microsoft.com/office/powerpoint/2010/main" val="2678835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BCC44F-C5AC-45B6-8239-EF1D34AC5485}" type="datetimeFigureOut">
              <a:rPr lang="en-US" smtClean="0"/>
              <a:pPr/>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FFFFD-3B3E-4576-A5F0-2FC5AA489A90}" type="slidenum">
              <a:rPr lang="en-US" smtClean="0"/>
              <a:pPr/>
              <a:t>‹#›</a:t>
            </a:fld>
            <a:endParaRPr lang="en-US"/>
          </a:p>
        </p:txBody>
      </p:sp>
    </p:spTree>
    <p:extLst>
      <p:ext uri="{BB962C8B-B14F-4D97-AF65-F5344CB8AC3E}">
        <p14:creationId xmlns="" xmlns:p14="http://schemas.microsoft.com/office/powerpoint/2010/main" val="526797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BCC44F-C5AC-45B6-8239-EF1D34AC5485}" type="datetimeFigureOut">
              <a:rPr lang="en-US" smtClean="0"/>
              <a:pPr/>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FFFFD-3B3E-4576-A5F0-2FC5AA489A90}" type="slidenum">
              <a:rPr lang="en-US" smtClean="0"/>
              <a:pPr/>
              <a:t>‹#›</a:t>
            </a:fld>
            <a:endParaRPr lang="en-US"/>
          </a:p>
        </p:txBody>
      </p:sp>
    </p:spTree>
    <p:extLst>
      <p:ext uri="{BB962C8B-B14F-4D97-AF65-F5344CB8AC3E}">
        <p14:creationId xmlns="" xmlns:p14="http://schemas.microsoft.com/office/powerpoint/2010/main" val="470170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6BCC44F-C5AC-45B6-8239-EF1D34AC5485}" type="datetimeFigureOut">
              <a:rPr lang="en-US" smtClean="0"/>
              <a:pPr/>
              <a:t>1/4/2021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CDFFFFD-3B3E-4576-A5F0-2FC5AA489A90}" type="slidenum">
              <a:rPr lang="en-US" smtClean="0"/>
              <a:pPr/>
              <a:t>‹#›</a:t>
            </a:fld>
            <a:endParaRPr lang="en-US"/>
          </a:p>
        </p:txBody>
      </p:sp>
    </p:spTree>
    <p:extLst>
      <p:ext uri="{BB962C8B-B14F-4D97-AF65-F5344CB8AC3E}">
        <p14:creationId xmlns="" xmlns:p14="http://schemas.microsoft.com/office/powerpoint/2010/main" val="30227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image" Target="../media/image20.png"/><Relationship Id="rId16"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13.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571501"/>
            <a:ext cx="7772400" cy="742950"/>
          </a:xfrm>
        </p:spPr>
        <p:txBody>
          <a:bodyPr>
            <a:normAutofit fontScale="90000"/>
          </a:bodyPr>
          <a:lstStyle/>
          <a:p>
            <a:r>
              <a:rPr lang="en-US" b="1" dirty="0" smtClean="0">
                <a:latin typeface="Times New Roman" pitchFamily="18" charset="0"/>
                <a:cs typeface="Times New Roman" pitchFamily="18" charset="0"/>
              </a:rPr>
              <a:t>Introduction to Big Data</a:t>
            </a:r>
            <a:endParaRPr lang="en-US" b="1" dirty="0">
              <a:latin typeface="Times New Roman" pitchFamily="18" charset="0"/>
              <a:cs typeface="Times New Roman" pitchFamily="18" charset="0"/>
            </a:endParaRPr>
          </a:p>
        </p:txBody>
      </p:sp>
      <p:pic>
        <p:nvPicPr>
          <p:cNvPr id="4" name="Picture 2" descr="Thapar admission 2020,Thapar Deemed to be University"/>
          <p:cNvPicPr>
            <a:picLocks noChangeAspect="1" noChangeArrowheads="1"/>
          </p:cNvPicPr>
          <p:nvPr/>
        </p:nvPicPr>
        <p:blipFill>
          <a:blip r:embed="rId2" cstate="print"/>
          <a:srcRect/>
          <a:stretch>
            <a:fillRect/>
          </a:stretch>
        </p:blipFill>
        <p:spPr bwMode="auto">
          <a:xfrm>
            <a:off x="7239000" y="4262437"/>
            <a:ext cx="1600200" cy="481013"/>
          </a:xfrm>
          <a:prstGeom prst="rect">
            <a:avLst/>
          </a:prstGeom>
          <a:noFill/>
          <a:ln w="9525">
            <a:noFill/>
            <a:miter lim="800000"/>
            <a:headEnd/>
            <a:tailEnd/>
          </a:ln>
        </p:spPr>
      </p:pic>
      <p:pic>
        <p:nvPicPr>
          <p:cNvPr id="5" name="Picture 2" descr="F:\THAPAR\ONLINE COURSES\DSC_2838.JPG"/>
          <p:cNvPicPr>
            <a:picLocks noChangeAspect="1" noChangeArrowheads="1"/>
          </p:cNvPicPr>
          <p:nvPr/>
        </p:nvPicPr>
        <p:blipFill>
          <a:blip r:embed="rId3" cstate="print"/>
          <a:srcRect/>
          <a:stretch>
            <a:fillRect/>
          </a:stretch>
        </p:blipFill>
        <p:spPr bwMode="auto">
          <a:xfrm>
            <a:off x="3883026" y="1828800"/>
            <a:ext cx="1450974" cy="1657350"/>
          </a:xfrm>
          <a:prstGeom prst="rect">
            <a:avLst/>
          </a:prstGeom>
          <a:noFill/>
          <a:ln w="9525">
            <a:noFill/>
            <a:miter lim="800000"/>
            <a:headEnd/>
            <a:tailEnd/>
          </a:ln>
        </p:spPr>
      </p:pic>
      <p:sp>
        <p:nvSpPr>
          <p:cNvPr id="6" name="TextBox 4"/>
          <p:cNvSpPr txBox="1">
            <a:spLocks noChangeArrowheads="1"/>
          </p:cNvSpPr>
          <p:nvPr/>
        </p:nvSpPr>
        <p:spPr bwMode="auto">
          <a:xfrm>
            <a:off x="457200" y="4305300"/>
            <a:ext cx="4572000" cy="584775"/>
          </a:xfrm>
          <a:prstGeom prst="rect">
            <a:avLst/>
          </a:prstGeom>
          <a:noFill/>
          <a:ln w="9525">
            <a:noFill/>
            <a:miter lim="800000"/>
            <a:headEnd/>
            <a:tailEnd/>
          </a:ln>
        </p:spPr>
        <p:txBody>
          <a:bodyPr>
            <a:spAutoFit/>
          </a:bodyPr>
          <a:lstStyle/>
          <a:p>
            <a:r>
              <a:rPr lang="en-US" sz="1600" b="1" dirty="0">
                <a:latin typeface="Times New Roman" pitchFamily="18" charset="0"/>
                <a:cs typeface="Times New Roman" pitchFamily="18" charset="0"/>
              </a:rPr>
              <a:t>Associate Professor</a:t>
            </a:r>
          </a:p>
          <a:p>
            <a:r>
              <a:rPr lang="en-US" sz="1600" b="0" dirty="0">
                <a:latin typeface="Times New Roman" pitchFamily="18" charset="0"/>
                <a:cs typeface="Times New Roman" pitchFamily="18" charset="0"/>
              </a:rPr>
              <a:t>Department of Computer Science and Engineering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81000" y="228600"/>
            <a:ext cx="8229600" cy="23431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lvl="0" algn="l">
              <a:defRPr/>
            </a:pPr>
            <a:r>
              <a:rPr lang="en-US" altLang="en-US" sz="2800" b="1" dirty="0" smtClean="0">
                <a:latin typeface="Times New Roman" pitchFamily="18" charset="0"/>
                <a:cs typeface="Times New Roman" pitchFamily="18" charset="0"/>
              </a:rPr>
              <a:t>Veracity: </a:t>
            </a:r>
          </a:p>
          <a:p>
            <a:pPr lvl="0" algn="l">
              <a:defRPr/>
            </a:pPr>
            <a:endParaRPr lang="en-US" altLang="en-US" sz="1600" b="1" dirty="0" smtClean="0">
              <a:latin typeface="Times New Roman" pitchFamily="18" charset="0"/>
              <a:cs typeface="Times New Roman" pitchFamily="18" charset="0"/>
            </a:endParaRPr>
          </a:p>
          <a:p>
            <a:pPr lvl="1" indent="-166688">
              <a:buNone/>
              <a:defRPr/>
            </a:pPr>
            <a:r>
              <a:rPr lang="en-US"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Big Data Veracity refers to the biases, noise and abnormality in data.</a:t>
            </a:r>
          </a:p>
          <a:p>
            <a:pPr lvl="1" indent="-166688">
              <a:buNone/>
              <a:defRPr/>
            </a:pPr>
            <a:r>
              <a:rPr lang="en-US" sz="2000" dirty="0" smtClean="0">
                <a:latin typeface="Times New Roman" pitchFamily="18" charset="0"/>
                <a:cs typeface="Times New Roman" pitchFamily="18" charset="0"/>
              </a:rPr>
              <a:t>-Is the data that is being stored, and mined meaningful to the problem being analyzed.</a:t>
            </a:r>
            <a:endParaRPr lang="en-US" altLang="en-US" sz="2000" dirty="0" smtClean="0">
              <a:latin typeface="Times New Roman" pitchFamily="18" charset="0"/>
              <a:cs typeface="Times New Roman" pitchFamily="18" charset="0"/>
            </a:endParaRPr>
          </a:p>
          <a:p>
            <a:pPr lvl="1" indent="-166688">
              <a:buNone/>
              <a:defRPr/>
            </a:pPr>
            <a:r>
              <a:rPr lang="en-US" altLang="en-US" sz="2000" dirty="0" smtClean="0">
                <a:latin typeface="Times New Roman" pitchFamily="18" charset="0"/>
                <a:cs typeface="Times New Roman" pitchFamily="18" charset="0"/>
              </a:rPr>
              <a:t>-Accuracy, Precision, Reliability, Integrity</a:t>
            </a:r>
          </a:p>
          <a:p>
            <a:pPr lvl="1" indent="-166688">
              <a:buNone/>
              <a:defRPr/>
            </a:pPr>
            <a:r>
              <a:rPr lang="en-US" altLang="en-US" sz="2000" i="1" dirty="0" smtClean="0">
                <a:latin typeface="Times New Roman" pitchFamily="18" charset="0"/>
                <a:cs typeface="Times New Roman" pitchFamily="18" charset="0"/>
              </a:rPr>
              <a:t>-So, what is it that you don’t know you don’t know about the data?</a:t>
            </a:r>
          </a:p>
          <a:p>
            <a:pPr algn="l"/>
            <a:endParaRPr lang="en-US" sz="3200" b="1" dirty="0">
              <a:latin typeface="Times New Roman" pitchFamily="18" charset="0"/>
              <a:cs typeface="Times New Roman" pitchFamily="18" charset="0"/>
            </a:endParaRPr>
          </a:p>
        </p:txBody>
      </p:sp>
      <p:sp>
        <p:nvSpPr>
          <p:cNvPr id="48"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latin typeface="Times New Roman" pitchFamily="18" charset="0"/>
              <a:cs typeface="Times New Roman" pitchFamily="18" charset="0"/>
            </a:endParaRPr>
          </a:p>
        </p:txBody>
      </p:sp>
      <p:grpSp>
        <p:nvGrpSpPr>
          <p:cNvPr id="49" name="Group 48"/>
          <p:cNvGrpSpPr/>
          <p:nvPr/>
        </p:nvGrpSpPr>
        <p:grpSpPr>
          <a:xfrm>
            <a:off x="2286000" y="2410691"/>
            <a:ext cx="4648200" cy="2571750"/>
            <a:chOff x="685800" y="1295400"/>
            <a:chExt cx="7707502" cy="5261463"/>
          </a:xfrm>
        </p:grpSpPr>
        <p:pic>
          <p:nvPicPr>
            <p:cNvPr id="50" name="Picture 49"/>
            <p:cNvPicPr>
              <a:picLocks noChangeAspect="1"/>
            </p:cNvPicPr>
            <p:nvPr/>
          </p:nvPicPr>
          <p:blipFill>
            <a:blip r:embed="rId2" cstate="print"/>
            <a:stretch>
              <a:fillRect/>
            </a:stretch>
          </p:blipFill>
          <p:spPr>
            <a:xfrm>
              <a:off x="3251200" y="1973729"/>
              <a:ext cx="2476500" cy="2476500"/>
            </a:xfrm>
            <a:prstGeom prst="rect">
              <a:avLst/>
            </a:prstGeom>
          </p:spPr>
        </p:pic>
        <p:sp>
          <p:nvSpPr>
            <p:cNvPr id="56" name="TextBox 55"/>
            <p:cNvSpPr txBox="1"/>
            <p:nvPr/>
          </p:nvSpPr>
          <p:spPr>
            <a:xfrm>
              <a:off x="3715224" y="3639661"/>
              <a:ext cx="2688565" cy="1070439"/>
            </a:xfrm>
            <a:prstGeom prst="rect">
              <a:avLst/>
            </a:prstGeom>
            <a:noFill/>
          </p:spPr>
          <p:txBody>
            <a:bodyPr wrap="none" rtlCol="0">
              <a:spAutoFit/>
            </a:bodyPr>
            <a:lstStyle/>
            <a:p>
              <a:r>
                <a:rPr lang="en-US" sz="2800" b="1" dirty="0" smtClean="0">
                  <a:solidFill>
                    <a:schemeClr val="bg1"/>
                  </a:solidFill>
                </a:rPr>
                <a:t>Customer</a:t>
              </a:r>
              <a:endParaRPr lang="en-US" sz="2800" b="1" dirty="0">
                <a:solidFill>
                  <a:schemeClr val="bg1"/>
                </a:solidFill>
              </a:endParaRPr>
            </a:p>
          </p:txBody>
        </p:sp>
        <p:pic>
          <p:nvPicPr>
            <p:cNvPr id="57" name="Picture 56"/>
            <p:cNvPicPr>
              <a:picLocks noChangeAspect="1"/>
            </p:cNvPicPr>
            <p:nvPr/>
          </p:nvPicPr>
          <p:blipFill>
            <a:blip r:embed="rId3" cstate="print"/>
            <a:stretch>
              <a:fillRect/>
            </a:stretch>
          </p:blipFill>
          <p:spPr>
            <a:xfrm>
              <a:off x="2518858" y="1324411"/>
              <a:ext cx="730215" cy="275327"/>
            </a:xfrm>
            <a:prstGeom prst="rect">
              <a:avLst/>
            </a:prstGeom>
          </p:spPr>
        </p:pic>
        <p:pic>
          <p:nvPicPr>
            <p:cNvPr id="58" name="Picture 57"/>
            <p:cNvPicPr>
              <a:picLocks noChangeAspect="1"/>
            </p:cNvPicPr>
            <p:nvPr/>
          </p:nvPicPr>
          <p:blipFill>
            <a:blip r:embed="rId4" cstate="print"/>
            <a:stretch>
              <a:fillRect/>
            </a:stretch>
          </p:blipFill>
          <p:spPr>
            <a:xfrm>
              <a:off x="1306786" y="1887490"/>
              <a:ext cx="465656" cy="451878"/>
            </a:xfrm>
            <a:prstGeom prst="rect">
              <a:avLst/>
            </a:prstGeom>
          </p:spPr>
        </p:pic>
        <p:pic>
          <p:nvPicPr>
            <p:cNvPr id="64" name="Picture 63"/>
            <p:cNvPicPr>
              <a:picLocks noChangeAspect="1"/>
            </p:cNvPicPr>
            <p:nvPr/>
          </p:nvPicPr>
          <p:blipFill>
            <a:blip r:embed="rId5" cstate="print"/>
            <a:stretch>
              <a:fillRect/>
            </a:stretch>
          </p:blipFill>
          <p:spPr>
            <a:xfrm>
              <a:off x="1629972" y="1471051"/>
              <a:ext cx="790060" cy="342900"/>
            </a:xfrm>
            <a:prstGeom prst="rect">
              <a:avLst/>
            </a:prstGeom>
          </p:spPr>
        </p:pic>
        <p:sp>
          <p:nvSpPr>
            <p:cNvPr id="66" name="Oval 65"/>
            <p:cNvSpPr/>
            <p:nvPr/>
          </p:nvSpPr>
          <p:spPr>
            <a:xfrm>
              <a:off x="2293032" y="1902851"/>
              <a:ext cx="855133" cy="860802"/>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050" dirty="0" smtClean="0"/>
                <a:t>Social Media</a:t>
              </a:r>
              <a:endParaRPr lang="en-US" sz="1050" dirty="0"/>
            </a:p>
          </p:txBody>
        </p:sp>
        <p:cxnSp>
          <p:nvCxnSpPr>
            <p:cNvPr id="67" name="Straight Connector 66"/>
            <p:cNvCxnSpPr/>
            <p:nvPr/>
          </p:nvCxnSpPr>
          <p:spPr>
            <a:xfrm flipH="1" flipV="1">
              <a:off x="2997200" y="2711927"/>
              <a:ext cx="939801" cy="8001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H="1" flipV="1">
              <a:off x="2476500" y="3917030"/>
              <a:ext cx="864756"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5" name="Oval 74"/>
            <p:cNvSpPr/>
            <p:nvPr/>
          </p:nvSpPr>
          <p:spPr>
            <a:xfrm>
              <a:off x="1628399" y="3448528"/>
              <a:ext cx="855133" cy="86080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050" dirty="0" smtClean="0"/>
                <a:t>Gaming</a:t>
              </a:r>
              <a:endParaRPr lang="en-US" sz="1050" dirty="0"/>
            </a:p>
          </p:txBody>
        </p:sp>
        <p:cxnSp>
          <p:nvCxnSpPr>
            <p:cNvPr id="77" name="Straight Connector 76"/>
            <p:cNvCxnSpPr>
              <a:endCxn id="57" idx="2"/>
            </p:cNvCxnSpPr>
            <p:nvPr/>
          </p:nvCxnSpPr>
          <p:spPr>
            <a:xfrm flipV="1">
              <a:off x="2794000" y="1599738"/>
              <a:ext cx="89966" cy="303113"/>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66" idx="1"/>
            </p:cNvCxnSpPr>
            <p:nvPr/>
          </p:nvCxnSpPr>
          <p:spPr>
            <a:xfrm flipH="1" flipV="1">
              <a:off x="2146300" y="1752139"/>
              <a:ext cx="271963" cy="276774"/>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a:endCxn id="66" idx="2"/>
            </p:cNvCxnSpPr>
            <p:nvPr/>
          </p:nvCxnSpPr>
          <p:spPr>
            <a:xfrm>
              <a:off x="1772442" y="2128790"/>
              <a:ext cx="520590" cy="204462"/>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endCxn id="88" idx="6"/>
            </p:cNvCxnSpPr>
            <p:nvPr/>
          </p:nvCxnSpPr>
          <p:spPr>
            <a:xfrm flipH="1">
              <a:off x="3146396" y="4450229"/>
              <a:ext cx="676306" cy="914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8" name="Oval 87"/>
            <p:cNvSpPr/>
            <p:nvPr/>
          </p:nvSpPr>
          <p:spPr>
            <a:xfrm>
              <a:off x="2291263" y="4934428"/>
              <a:ext cx="855133" cy="86080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800" dirty="0" smtClean="0"/>
                <a:t>Entertain</a:t>
              </a:r>
              <a:endParaRPr lang="en-US" sz="800" dirty="0"/>
            </a:p>
          </p:txBody>
        </p:sp>
        <p:sp>
          <p:nvSpPr>
            <p:cNvPr id="90" name="Oval 89"/>
            <p:cNvSpPr/>
            <p:nvPr/>
          </p:nvSpPr>
          <p:spPr>
            <a:xfrm>
              <a:off x="5934727" y="1849390"/>
              <a:ext cx="855133" cy="86080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000" dirty="0" smtClean="0"/>
                <a:t>Banking</a:t>
              </a:r>
            </a:p>
            <a:p>
              <a:pPr algn="ctr"/>
              <a:r>
                <a:rPr lang="en-US" sz="1000" dirty="0" smtClean="0"/>
                <a:t>Finance</a:t>
              </a:r>
              <a:endParaRPr lang="en-US" sz="1000" dirty="0"/>
            </a:p>
          </p:txBody>
        </p:sp>
        <p:cxnSp>
          <p:nvCxnSpPr>
            <p:cNvPr id="91" name="Straight Connector 90"/>
            <p:cNvCxnSpPr/>
            <p:nvPr/>
          </p:nvCxnSpPr>
          <p:spPr>
            <a:xfrm flipH="1">
              <a:off x="5152996" y="2609530"/>
              <a:ext cx="906962" cy="92789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2" name="Oval 91"/>
            <p:cNvSpPr/>
            <p:nvPr/>
          </p:nvSpPr>
          <p:spPr>
            <a:xfrm>
              <a:off x="6514694" y="3448528"/>
              <a:ext cx="855133" cy="86080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050" dirty="0" smtClean="0"/>
            </a:p>
            <a:p>
              <a:pPr algn="ctr"/>
              <a:r>
                <a:rPr lang="en-US" sz="1050" dirty="0" smtClean="0"/>
                <a:t>Our</a:t>
              </a:r>
            </a:p>
            <a:p>
              <a:pPr algn="ctr"/>
              <a:r>
                <a:rPr lang="en-US" sz="1050" dirty="0" smtClean="0"/>
                <a:t>Known</a:t>
              </a:r>
            </a:p>
            <a:p>
              <a:pPr algn="ctr"/>
              <a:r>
                <a:rPr lang="en-US" sz="1050" dirty="0" smtClean="0"/>
                <a:t>History</a:t>
              </a:r>
            </a:p>
            <a:p>
              <a:pPr algn="ctr"/>
              <a:endParaRPr lang="en-US" sz="1050" dirty="0"/>
            </a:p>
          </p:txBody>
        </p:sp>
        <p:sp>
          <p:nvSpPr>
            <p:cNvPr id="93" name="Oval 92"/>
            <p:cNvSpPr/>
            <p:nvPr/>
          </p:nvSpPr>
          <p:spPr>
            <a:xfrm>
              <a:off x="5795027" y="4934428"/>
              <a:ext cx="855133" cy="860802"/>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900" dirty="0" smtClean="0"/>
                <a:t>Purchase</a:t>
              </a:r>
              <a:endParaRPr lang="en-US" sz="900" dirty="0"/>
            </a:p>
          </p:txBody>
        </p:sp>
        <p:cxnSp>
          <p:nvCxnSpPr>
            <p:cNvPr id="94" name="Straight Connector 93"/>
            <p:cNvCxnSpPr>
              <a:endCxn id="93" idx="2"/>
            </p:cNvCxnSpPr>
            <p:nvPr/>
          </p:nvCxnSpPr>
          <p:spPr>
            <a:xfrm>
              <a:off x="5152996" y="4450229"/>
              <a:ext cx="642031" cy="914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flipH="1" flipV="1">
              <a:off x="5642049" y="3928334"/>
              <a:ext cx="864756"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96" name="Picture 95"/>
            <p:cNvPicPr>
              <a:picLocks noChangeAspect="1"/>
            </p:cNvPicPr>
            <p:nvPr/>
          </p:nvPicPr>
          <p:blipFill>
            <a:blip r:embed="rId6" cstate="print"/>
            <a:stretch>
              <a:fillRect/>
            </a:stretch>
          </p:blipFill>
          <p:spPr>
            <a:xfrm>
              <a:off x="685800" y="3206079"/>
              <a:ext cx="826566" cy="267849"/>
            </a:xfrm>
            <a:prstGeom prst="rect">
              <a:avLst/>
            </a:prstGeom>
          </p:spPr>
        </p:pic>
        <p:cxnSp>
          <p:nvCxnSpPr>
            <p:cNvPr id="97" name="Straight Connector 96"/>
            <p:cNvCxnSpPr/>
            <p:nvPr/>
          </p:nvCxnSpPr>
          <p:spPr>
            <a:xfrm>
              <a:off x="1109382" y="3485550"/>
              <a:ext cx="520590" cy="204462"/>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a:endCxn id="75" idx="2"/>
            </p:cNvCxnSpPr>
            <p:nvPr/>
          </p:nvCxnSpPr>
          <p:spPr>
            <a:xfrm flipV="1">
              <a:off x="1134782" y="3878929"/>
              <a:ext cx="493617" cy="49406"/>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pic>
          <p:nvPicPr>
            <p:cNvPr id="99" name="Picture 98"/>
            <p:cNvPicPr>
              <a:picLocks noChangeAspect="1"/>
            </p:cNvPicPr>
            <p:nvPr/>
          </p:nvPicPr>
          <p:blipFill>
            <a:blip r:embed="rId7" cstate="print"/>
            <a:stretch>
              <a:fillRect/>
            </a:stretch>
          </p:blipFill>
          <p:spPr>
            <a:xfrm>
              <a:off x="1122223" y="5238325"/>
              <a:ext cx="653285" cy="303807"/>
            </a:xfrm>
            <a:prstGeom prst="rect">
              <a:avLst/>
            </a:prstGeom>
          </p:spPr>
        </p:pic>
        <p:pic>
          <p:nvPicPr>
            <p:cNvPr id="100" name="Picture 99"/>
            <p:cNvPicPr>
              <a:picLocks noChangeAspect="1"/>
            </p:cNvPicPr>
            <p:nvPr/>
          </p:nvPicPr>
          <p:blipFill>
            <a:blip r:embed="rId8" cstate="print"/>
            <a:stretch>
              <a:fillRect/>
            </a:stretch>
          </p:blipFill>
          <p:spPr>
            <a:xfrm>
              <a:off x="1165651" y="5685880"/>
              <a:ext cx="833731" cy="371097"/>
            </a:xfrm>
            <a:prstGeom prst="rect">
              <a:avLst/>
            </a:prstGeom>
          </p:spPr>
        </p:pic>
        <p:pic>
          <p:nvPicPr>
            <p:cNvPr id="101" name="Picture 100"/>
            <p:cNvPicPr>
              <a:picLocks noChangeAspect="1"/>
            </p:cNvPicPr>
            <p:nvPr/>
          </p:nvPicPr>
          <p:blipFill>
            <a:blip r:embed="rId9" cstate="print"/>
            <a:stretch>
              <a:fillRect/>
            </a:stretch>
          </p:blipFill>
          <p:spPr>
            <a:xfrm>
              <a:off x="2177182" y="6005504"/>
              <a:ext cx="540618" cy="419774"/>
            </a:xfrm>
            <a:prstGeom prst="rect">
              <a:avLst/>
            </a:prstGeom>
          </p:spPr>
        </p:pic>
        <p:cxnSp>
          <p:nvCxnSpPr>
            <p:cNvPr id="102" name="Straight Connector 101"/>
            <p:cNvCxnSpPr/>
            <p:nvPr/>
          </p:nvCxnSpPr>
          <p:spPr>
            <a:xfrm flipV="1">
              <a:off x="1760808" y="5349337"/>
              <a:ext cx="493617" cy="49406"/>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a:stCxn id="100" idx="3"/>
            </p:cNvCxnSpPr>
            <p:nvPr/>
          </p:nvCxnSpPr>
          <p:spPr>
            <a:xfrm flipV="1">
              <a:off x="1999382" y="5632288"/>
              <a:ext cx="370916" cy="239141"/>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V="1">
              <a:off x="2465484" y="5807930"/>
              <a:ext cx="215246" cy="182082"/>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pic>
          <p:nvPicPr>
            <p:cNvPr id="105" name="Picture 104"/>
            <p:cNvPicPr>
              <a:picLocks noChangeAspect="1"/>
            </p:cNvPicPr>
            <p:nvPr/>
          </p:nvPicPr>
          <p:blipFill>
            <a:blip r:embed="rId10" cstate="print"/>
            <a:stretch>
              <a:fillRect/>
            </a:stretch>
          </p:blipFill>
          <p:spPr>
            <a:xfrm>
              <a:off x="7962900" y="3473927"/>
              <a:ext cx="292100" cy="292100"/>
            </a:xfrm>
            <a:prstGeom prst="rect">
              <a:avLst/>
            </a:prstGeom>
          </p:spPr>
        </p:pic>
        <p:pic>
          <p:nvPicPr>
            <p:cNvPr id="106" name="Picture 105"/>
            <p:cNvPicPr>
              <a:picLocks noChangeAspect="1"/>
            </p:cNvPicPr>
            <p:nvPr/>
          </p:nvPicPr>
          <p:blipFill>
            <a:blip r:embed="rId11" cstate="print"/>
            <a:stretch>
              <a:fillRect/>
            </a:stretch>
          </p:blipFill>
          <p:spPr>
            <a:xfrm>
              <a:off x="7023100" y="1630435"/>
              <a:ext cx="845289" cy="155455"/>
            </a:xfrm>
            <a:prstGeom prst="rect">
              <a:avLst/>
            </a:prstGeom>
          </p:spPr>
        </p:pic>
        <p:pic>
          <p:nvPicPr>
            <p:cNvPr id="107" name="Picture 106"/>
            <p:cNvPicPr>
              <a:picLocks noChangeAspect="1"/>
            </p:cNvPicPr>
            <p:nvPr/>
          </p:nvPicPr>
          <p:blipFill>
            <a:blip r:embed="rId12" cstate="print"/>
            <a:stretch>
              <a:fillRect/>
            </a:stretch>
          </p:blipFill>
          <p:spPr>
            <a:xfrm>
              <a:off x="7339222" y="1817027"/>
              <a:ext cx="618067" cy="618067"/>
            </a:xfrm>
            <a:prstGeom prst="rect">
              <a:avLst/>
            </a:prstGeom>
          </p:spPr>
        </p:pic>
        <p:pic>
          <p:nvPicPr>
            <p:cNvPr id="108" name="Picture 107"/>
            <p:cNvPicPr>
              <a:picLocks noChangeAspect="1"/>
            </p:cNvPicPr>
            <p:nvPr/>
          </p:nvPicPr>
          <p:blipFill>
            <a:blip r:embed="rId13" cstate="print"/>
            <a:stretch>
              <a:fillRect/>
            </a:stretch>
          </p:blipFill>
          <p:spPr>
            <a:xfrm>
              <a:off x="6445697" y="1295400"/>
              <a:ext cx="483863" cy="304338"/>
            </a:xfrm>
            <a:prstGeom prst="rect">
              <a:avLst/>
            </a:prstGeom>
          </p:spPr>
        </p:pic>
        <p:cxnSp>
          <p:nvCxnSpPr>
            <p:cNvPr id="109" name="Straight Connector 108"/>
            <p:cNvCxnSpPr>
              <a:endCxn id="108" idx="2"/>
            </p:cNvCxnSpPr>
            <p:nvPr/>
          </p:nvCxnSpPr>
          <p:spPr>
            <a:xfrm flipV="1">
              <a:off x="6529565" y="1599738"/>
              <a:ext cx="158064" cy="287752"/>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760997" y="1828338"/>
              <a:ext cx="427203" cy="287752"/>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815260" y="2126061"/>
              <a:ext cx="549362" cy="153730"/>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pic>
          <p:nvPicPr>
            <p:cNvPr id="112" name="Picture 111"/>
            <p:cNvPicPr>
              <a:picLocks noChangeAspect="1"/>
            </p:cNvPicPr>
            <p:nvPr/>
          </p:nvPicPr>
          <p:blipFill>
            <a:blip r:embed="rId14" cstate="print"/>
            <a:stretch>
              <a:fillRect/>
            </a:stretch>
          </p:blipFill>
          <p:spPr>
            <a:xfrm>
              <a:off x="6789860" y="5907189"/>
              <a:ext cx="825500" cy="299576"/>
            </a:xfrm>
            <a:prstGeom prst="rect">
              <a:avLst/>
            </a:prstGeom>
          </p:spPr>
        </p:pic>
        <p:pic>
          <p:nvPicPr>
            <p:cNvPr id="113" name="Picture 112"/>
            <p:cNvPicPr>
              <a:picLocks noChangeAspect="1"/>
            </p:cNvPicPr>
            <p:nvPr/>
          </p:nvPicPr>
          <p:blipFill>
            <a:blip r:embed="rId15" cstate="print"/>
            <a:stretch>
              <a:fillRect/>
            </a:stretch>
          </p:blipFill>
          <p:spPr>
            <a:xfrm>
              <a:off x="7086600" y="5273307"/>
              <a:ext cx="850900" cy="456859"/>
            </a:xfrm>
            <a:prstGeom prst="rect">
              <a:avLst/>
            </a:prstGeom>
          </p:spPr>
        </p:pic>
        <p:pic>
          <p:nvPicPr>
            <p:cNvPr id="114" name="Picture 113"/>
            <p:cNvPicPr>
              <a:picLocks noChangeAspect="1"/>
            </p:cNvPicPr>
            <p:nvPr/>
          </p:nvPicPr>
          <p:blipFill>
            <a:blip r:embed="rId16" cstate="print"/>
            <a:stretch>
              <a:fillRect/>
            </a:stretch>
          </p:blipFill>
          <p:spPr>
            <a:xfrm>
              <a:off x="6061728" y="6172200"/>
              <a:ext cx="720072" cy="384663"/>
            </a:xfrm>
            <a:prstGeom prst="rect">
              <a:avLst/>
            </a:prstGeom>
          </p:spPr>
        </p:pic>
        <p:cxnSp>
          <p:nvCxnSpPr>
            <p:cNvPr id="115" name="Straight Connector 114"/>
            <p:cNvCxnSpPr/>
            <p:nvPr/>
          </p:nvCxnSpPr>
          <p:spPr>
            <a:xfrm flipV="1">
              <a:off x="7395227" y="3651727"/>
              <a:ext cx="549362" cy="153730"/>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pic>
          <p:nvPicPr>
            <p:cNvPr id="116" name="Picture 115"/>
            <p:cNvPicPr>
              <a:picLocks noChangeAspect="1"/>
            </p:cNvPicPr>
            <p:nvPr/>
          </p:nvPicPr>
          <p:blipFill>
            <a:blip r:embed="rId17" cstate="print"/>
            <a:stretch>
              <a:fillRect/>
            </a:stretch>
          </p:blipFill>
          <p:spPr>
            <a:xfrm>
              <a:off x="7868389" y="3997286"/>
              <a:ext cx="524913" cy="250343"/>
            </a:xfrm>
            <a:prstGeom prst="rect">
              <a:avLst/>
            </a:prstGeom>
          </p:spPr>
        </p:pic>
        <p:cxnSp>
          <p:nvCxnSpPr>
            <p:cNvPr id="117" name="Straight Connector 116"/>
            <p:cNvCxnSpPr>
              <a:endCxn id="116" idx="1"/>
            </p:cNvCxnSpPr>
            <p:nvPr/>
          </p:nvCxnSpPr>
          <p:spPr>
            <a:xfrm>
              <a:off x="7413538" y="3997287"/>
              <a:ext cx="454851" cy="125171"/>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6654879" y="5326597"/>
              <a:ext cx="549362" cy="127891"/>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6565979" y="5707597"/>
              <a:ext cx="549362" cy="127891"/>
            </a:xfrm>
            <a:prstGeom prst="line">
              <a:avLst/>
            </a:prstGeom>
            <a:ln>
              <a:solidFill>
                <a:srgbClr val="A6A6A6"/>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 xmlns:p14="http://schemas.microsoft.com/office/powerpoint/2010/main" val="26971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 calcmode="lin" valueType="num">
                                      <p:cBhvr additive="base">
                                        <p:cTn id="1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244" y="2800350"/>
            <a:ext cx="8231609" cy="2057400"/>
          </a:xfrm>
        </p:spPr>
        <p:txBody>
          <a:bodyPr>
            <a:normAutofit fontScale="92500" lnSpcReduction="20000"/>
          </a:bodyPr>
          <a:lstStyle/>
          <a:p>
            <a:pPr>
              <a:spcBef>
                <a:spcPts val="0"/>
              </a:spcBef>
            </a:pPr>
            <a:r>
              <a:rPr lang="en-US" sz="2400" dirty="0" smtClean="0">
                <a:latin typeface="Times New Roman" pitchFamily="18" charset="0"/>
                <a:cs typeface="Times New Roman" pitchFamily="18" charset="0"/>
              </a:rPr>
              <a:t>Data is being generated fast and need to be processed fast</a:t>
            </a:r>
          </a:p>
          <a:p>
            <a:pPr>
              <a:spcBef>
                <a:spcPts val="0"/>
              </a:spcBef>
            </a:pPr>
            <a:r>
              <a:rPr lang="en-US" sz="2400" dirty="0" smtClean="0">
                <a:latin typeface="Times New Roman" pitchFamily="18" charset="0"/>
                <a:cs typeface="Times New Roman" pitchFamily="18" charset="0"/>
              </a:rPr>
              <a:t>Online Data Analytics</a:t>
            </a:r>
          </a:p>
          <a:p>
            <a:pPr>
              <a:spcBef>
                <a:spcPts val="0"/>
              </a:spcBef>
            </a:pPr>
            <a:r>
              <a:rPr lang="en-US" sz="2400" dirty="0" smtClean="0">
                <a:latin typeface="Times New Roman" pitchFamily="18" charset="0"/>
                <a:cs typeface="Times New Roman" pitchFamily="18" charset="0"/>
              </a:rPr>
              <a:t>Late decisions </a:t>
            </a:r>
            <a:r>
              <a:rPr lang="en-US" sz="2400" dirty="0" smtClean="0">
                <a:latin typeface="Times New Roman" pitchFamily="18" charset="0"/>
                <a:cs typeface="Times New Roman" pitchFamily="18" charset="0"/>
                <a:sym typeface="Wingdings"/>
              </a:rPr>
              <a:t> missing opportunities</a:t>
            </a:r>
          </a:p>
          <a:p>
            <a:pPr>
              <a:spcBef>
                <a:spcPts val="0"/>
              </a:spcBef>
            </a:pPr>
            <a:r>
              <a:rPr lang="en-US" sz="2400" b="1" dirty="0" smtClean="0">
                <a:solidFill>
                  <a:srgbClr val="800000"/>
                </a:solidFill>
                <a:latin typeface="Times New Roman" pitchFamily="18" charset="0"/>
                <a:cs typeface="Times New Roman" pitchFamily="18" charset="0"/>
                <a:sym typeface="Wingdings"/>
              </a:rPr>
              <a:t>Examples</a:t>
            </a:r>
            <a:endParaRPr lang="en-US" sz="2400" b="1" dirty="0">
              <a:solidFill>
                <a:srgbClr val="800000"/>
              </a:solidFill>
              <a:latin typeface="Times New Roman" pitchFamily="18" charset="0"/>
              <a:cs typeface="Times New Roman" pitchFamily="18" charset="0"/>
              <a:sym typeface="Wingdings"/>
            </a:endParaRPr>
          </a:p>
          <a:p>
            <a:pPr lvl="1">
              <a:spcBef>
                <a:spcPts val="0"/>
              </a:spcBef>
            </a:pPr>
            <a:r>
              <a:rPr lang="en-US" sz="1900" b="1" dirty="0" smtClean="0">
                <a:solidFill>
                  <a:srgbClr val="0000FF"/>
                </a:solidFill>
                <a:latin typeface="Times New Roman" pitchFamily="18" charset="0"/>
                <a:cs typeface="Times New Roman" pitchFamily="18" charset="0"/>
                <a:sym typeface="Wingdings"/>
              </a:rPr>
              <a:t>Pizza ordering and processing</a:t>
            </a:r>
            <a:endParaRPr lang="en-US" sz="1900" dirty="0" smtClean="0">
              <a:latin typeface="Times New Roman" pitchFamily="18" charset="0"/>
              <a:cs typeface="Times New Roman" pitchFamily="18" charset="0"/>
              <a:sym typeface="Wingdings"/>
            </a:endParaRPr>
          </a:p>
          <a:p>
            <a:pPr lvl="1">
              <a:spcBef>
                <a:spcPts val="0"/>
              </a:spcBef>
            </a:pPr>
            <a:r>
              <a:rPr lang="en-US" sz="1900" b="1" dirty="0" err="1" smtClean="0">
                <a:solidFill>
                  <a:srgbClr val="0000FF"/>
                </a:solidFill>
                <a:latin typeface="Times New Roman" pitchFamily="18" charset="0"/>
                <a:cs typeface="Times New Roman" pitchFamily="18" charset="0"/>
                <a:sym typeface="Wingdings"/>
              </a:rPr>
              <a:t>Zomatto</a:t>
            </a:r>
            <a:r>
              <a:rPr lang="en-US" sz="1900" b="1" dirty="0" smtClean="0">
                <a:solidFill>
                  <a:srgbClr val="0000FF"/>
                </a:solidFill>
                <a:latin typeface="Times New Roman" pitchFamily="18" charset="0"/>
                <a:cs typeface="Times New Roman" pitchFamily="18" charset="0"/>
                <a:sym typeface="Wingdings"/>
              </a:rPr>
              <a:t> Servicing</a:t>
            </a:r>
          </a:p>
          <a:p>
            <a:pPr lvl="1">
              <a:spcBef>
                <a:spcPts val="0"/>
              </a:spcBef>
            </a:pPr>
            <a:r>
              <a:rPr lang="en-US" sz="1900" b="1" dirty="0" smtClean="0">
                <a:solidFill>
                  <a:srgbClr val="0000FF"/>
                </a:solidFill>
                <a:latin typeface="Times New Roman" pitchFamily="18" charset="0"/>
                <a:cs typeface="Times New Roman" pitchFamily="18" charset="0"/>
                <a:sym typeface="Wingdings"/>
              </a:rPr>
              <a:t>Healthcare monitoring: </a:t>
            </a:r>
            <a:r>
              <a:rPr lang="en-US" sz="1900" dirty="0" smtClean="0">
                <a:latin typeface="Times New Roman" pitchFamily="18" charset="0"/>
                <a:cs typeface="Times New Roman" pitchFamily="18" charset="0"/>
                <a:sym typeface="Wingdings"/>
              </a:rPr>
              <a:t>sensors monitoring your activities and body   any abnormal measurements require immediate reaction</a:t>
            </a:r>
            <a:endParaRPr lang="en-US" sz="1900"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stretch>
            <a:fillRect/>
          </a:stretch>
        </p:blipFill>
        <p:spPr>
          <a:xfrm>
            <a:off x="6858000" y="3189918"/>
            <a:ext cx="1263656" cy="1039182"/>
          </a:xfrm>
          <a:prstGeom prst="rect">
            <a:avLst/>
          </a:prstGeom>
        </p:spPr>
      </p:pic>
      <p:sp>
        <p:nvSpPr>
          <p:cNvPr id="5" name="Slide Number Placeholder 4"/>
          <p:cNvSpPr>
            <a:spLocks noGrp="1"/>
          </p:cNvSpPr>
          <p:nvPr>
            <p:ph type="sldNum" sz="quarter" idx="12"/>
          </p:nvPr>
        </p:nvSpPr>
        <p:spPr/>
        <p:txBody>
          <a:bodyPr/>
          <a:lstStyle/>
          <a:p>
            <a:fld id="{EBFB1032-EA64-7144-B003-9BCC9D94B503}" type="slidenum">
              <a:rPr lang="en-US" smtClean="0">
                <a:latin typeface="Times New Roman" pitchFamily="18" charset="0"/>
                <a:cs typeface="Times New Roman" pitchFamily="18" charset="0"/>
              </a:rPr>
              <a:pPr/>
              <a:t>11</a:t>
            </a:fld>
            <a:endParaRPr lang="en-US" dirty="0">
              <a:latin typeface="Times New Roman" pitchFamily="18" charset="0"/>
              <a:cs typeface="Times New Roman" pitchFamily="18" charset="0"/>
            </a:endParaRPr>
          </a:p>
        </p:txBody>
      </p:sp>
      <p:sp>
        <p:nvSpPr>
          <p:cNvPr id="6" name="Line 3"/>
          <p:cNvSpPr>
            <a:spLocks noChangeShapeType="1"/>
          </p:cNvSpPr>
          <p:nvPr/>
        </p:nvSpPr>
        <p:spPr bwMode="auto">
          <a:xfrm>
            <a:off x="152400" y="628650"/>
            <a:ext cx="8763000" cy="0"/>
          </a:xfrm>
          <a:prstGeom prst="line">
            <a:avLst/>
          </a:prstGeom>
          <a:noFill/>
          <a:ln w="19050">
            <a:solidFill>
              <a:schemeClr val="hlink"/>
            </a:solidFill>
            <a:round/>
            <a:headEnd/>
            <a:tailEnd/>
          </a:ln>
        </p:spPr>
        <p:txBody>
          <a:bodyPr/>
          <a:lstStyle/>
          <a:p>
            <a:endParaRPr lang="en-US">
              <a:latin typeface="Times New Roman" pitchFamily="18" charset="0"/>
              <a:cs typeface="Times New Roman" pitchFamily="18" charset="0"/>
            </a:endParaRPr>
          </a:p>
        </p:txBody>
      </p:sp>
      <p:sp>
        <p:nvSpPr>
          <p:cNvPr id="7" name="Rectangle 6"/>
          <p:cNvSpPr/>
          <p:nvPr/>
        </p:nvSpPr>
        <p:spPr>
          <a:xfrm>
            <a:off x="457201" y="133350"/>
            <a:ext cx="1527085" cy="523220"/>
          </a:xfrm>
          <a:prstGeom prst="rect">
            <a:avLst/>
          </a:prstGeom>
        </p:spPr>
        <p:txBody>
          <a:bodyPr wrap="none">
            <a:spAutoFit/>
          </a:bodyPr>
          <a:lstStyle/>
          <a:p>
            <a:r>
              <a:rPr lang="en-US" altLang="en-US" sz="2800" b="1" dirty="0" smtClean="0">
                <a:latin typeface="Times New Roman" pitchFamily="18" charset="0"/>
                <a:cs typeface="Times New Roman" pitchFamily="18" charset="0"/>
              </a:rPr>
              <a:t>Velocity:</a:t>
            </a:r>
            <a:endParaRPr lang="en-US" sz="2800" dirty="0"/>
          </a:p>
        </p:txBody>
      </p:sp>
      <p:sp>
        <p:nvSpPr>
          <p:cNvPr id="8" name="Title 7"/>
          <p:cNvSpPr>
            <a:spLocks noGrp="1"/>
          </p:cNvSpPr>
          <p:nvPr>
            <p:ph type="title"/>
          </p:nvPr>
        </p:nvSpPr>
        <p:spPr>
          <a:xfrm>
            <a:off x="381000" y="742950"/>
            <a:ext cx="8229600" cy="2057400"/>
          </a:xfrm>
        </p:spPr>
        <p:txBody>
          <a:bodyPr>
            <a:noAutofit/>
          </a:bodyPr>
          <a:lstStyle/>
          <a:p>
            <a:pPr marL="176213" indent="-114300" algn="l"/>
            <a:r>
              <a:rPr lang="en-US" sz="2000" dirty="0" smtClean="0">
                <a:latin typeface="Times New Roman" pitchFamily="18" charset="0"/>
                <a:cs typeface="Times New Roman" pitchFamily="18" charset="0"/>
              </a:rPr>
              <a:t>  Big Data Velocity deals with the pace at which data flows in from sources      like business processes, machines, networks and human interaction with things like social media sites, mobile devices, etc.</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The flow of data is massive and continuous.</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altLang="en-US" sz="2000" dirty="0" smtClean="0">
                <a:latin typeface="Times New Roman" pitchFamily="18" charset="0"/>
                <a:cs typeface="Times New Roman" pitchFamily="18" charset="0"/>
              </a:rPr>
              <a:t>Need for streaming for data analysis</a:t>
            </a:r>
            <a:br>
              <a:rPr lang="en-US" altLang="en-US" sz="2000" dirty="0" smtClean="0">
                <a:latin typeface="Times New Roman" pitchFamily="18" charset="0"/>
                <a:cs typeface="Times New Roman" pitchFamily="18" charset="0"/>
              </a:rPr>
            </a:br>
            <a:r>
              <a:rPr lang="en-US" altLang="en-US" sz="2000" dirty="0" smtClean="0">
                <a:latin typeface="Times New Roman" pitchFamily="18" charset="0"/>
                <a:cs typeface="Times New Roman" pitchFamily="18" charset="0"/>
              </a:rPr>
              <a:t>- So, how to analyze data in-flight </a:t>
            </a:r>
            <a:r>
              <a:rPr lang="en-US" altLang="en-US" sz="2000" i="1" dirty="0" smtClean="0">
                <a:latin typeface="Times New Roman" pitchFamily="18" charset="0"/>
                <a:cs typeface="Times New Roman" pitchFamily="18" charset="0"/>
              </a:rPr>
              <a:t>and combine with data at-rest</a:t>
            </a:r>
            <a:endParaRPr lang="en-US" sz="2000" dirty="0"/>
          </a:p>
        </p:txBody>
      </p:sp>
    </p:spTree>
    <p:extLst>
      <p:ext uri="{BB962C8B-B14F-4D97-AF65-F5344CB8AC3E}">
        <p14:creationId xmlns="" xmlns:p14="http://schemas.microsoft.com/office/powerpoint/2010/main" val="325773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65522"/>
          </a:xfrm>
        </p:spPr>
        <p:txBody>
          <a:bodyPr>
            <a:normAutofit fontScale="90000"/>
          </a:bodyPr>
          <a:lstStyle/>
          <a:p>
            <a:pPr algn="l"/>
            <a:r>
              <a:rPr lang="en-US" altLang="en-US" sz="2800" b="1" dirty="0" smtClean="0">
                <a:latin typeface="Times New Roman" pitchFamily="18" charset="0"/>
                <a:ea typeface="+mn-ea"/>
                <a:cs typeface="Times New Roman" pitchFamily="18" charset="0"/>
              </a:rPr>
              <a:t>Example: Real-time/Fast Data</a:t>
            </a:r>
            <a:endParaRPr lang="en-US" altLang="en-US" sz="2800" b="1" dirty="0">
              <a:latin typeface="Times New Roman" pitchFamily="18" charset="0"/>
              <a:ea typeface="+mn-ea"/>
              <a:cs typeface="Times New Roman" pitchFamily="18" charset="0"/>
            </a:endParaRPr>
          </a:p>
        </p:txBody>
      </p:sp>
      <p:grpSp>
        <p:nvGrpSpPr>
          <p:cNvPr id="4" name="Group 3"/>
          <p:cNvGrpSpPr/>
          <p:nvPr/>
        </p:nvGrpSpPr>
        <p:grpSpPr>
          <a:xfrm>
            <a:off x="320661" y="1271099"/>
            <a:ext cx="2603598" cy="1797806"/>
            <a:chOff x="320661" y="1694798"/>
            <a:chExt cx="2603598" cy="2397074"/>
          </a:xfrm>
        </p:grpSpPr>
        <p:pic>
          <p:nvPicPr>
            <p:cNvPr id="9" name="Picture 8" descr="Screen shot 2013-01-13 at 5.24.36 PM.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29973" y="1694798"/>
              <a:ext cx="1092761" cy="1806907"/>
            </a:xfrm>
            <a:prstGeom prst="rect">
              <a:avLst/>
            </a:prstGeom>
          </p:spPr>
        </p:pic>
        <p:sp>
          <p:nvSpPr>
            <p:cNvPr id="18" name="TextBox 17"/>
            <p:cNvSpPr txBox="1"/>
            <p:nvPr/>
          </p:nvSpPr>
          <p:spPr>
            <a:xfrm>
              <a:off x="320661" y="3312172"/>
              <a:ext cx="2603598" cy="779700"/>
            </a:xfrm>
            <a:prstGeom prst="rect">
              <a:avLst/>
            </a:prstGeom>
            <a:noFill/>
          </p:spPr>
          <p:txBody>
            <a:bodyPr wrap="none" rtlCol="0">
              <a:spAutoFit/>
            </a:bodyPr>
            <a:lstStyle/>
            <a:p>
              <a:r>
                <a:rPr lang="en-US" sz="1600" b="1" dirty="0" smtClean="0">
                  <a:solidFill>
                    <a:srgbClr val="800000"/>
                  </a:solidFill>
                  <a:latin typeface="Times New Roman" pitchFamily="18" charset="0"/>
                  <a:cs typeface="Times New Roman" pitchFamily="18" charset="0"/>
                </a:rPr>
                <a:t>Social media and networks</a:t>
              </a:r>
            </a:p>
            <a:p>
              <a:r>
                <a:rPr lang="en-US" sz="1600" dirty="0" smtClean="0">
                  <a:latin typeface="Times New Roman" pitchFamily="18" charset="0"/>
                  <a:cs typeface="Times New Roman" pitchFamily="18" charset="0"/>
                </a:rPr>
                <a:t>(all of us are generating data)</a:t>
              </a:r>
              <a:endParaRPr lang="en-US" sz="1600" dirty="0">
                <a:latin typeface="Times New Roman" pitchFamily="18" charset="0"/>
                <a:cs typeface="Times New Roman" pitchFamily="18" charset="0"/>
              </a:endParaRPr>
            </a:p>
          </p:txBody>
        </p:sp>
      </p:grpSp>
      <p:grpSp>
        <p:nvGrpSpPr>
          <p:cNvPr id="7" name="Group 6"/>
          <p:cNvGrpSpPr/>
          <p:nvPr/>
        </p:nvGrpSpPr>
        <p:grpSpPr>
          <a:xfrm>
            <a:off x="3047431" y="1257943"/>
            <a:ext cx="2744530" cy="1846060"/>
            <a:chOff x="3047431" y="1677257"/>
            <a:chExt cx="2744530" cy="2461413"/>
          </a:xfrm>
        </p:grpSpPr>
        <p:pic>
          <p:nvPicPr>
            <p:cNvPr id="5" name="Picture 4"/>
            <p:cNvPicPr>
              <a:picLocks noChangeAspect="1"/>
            </p:cNvPicPr>
            <p:nvPr/>
          </p:nvPicPr>
          <p:blipFill>
            <a:blip r:embed="rId3" cstate="print"/>
            <a:stretch>
              <a:fillRect/>
            </a:stretch>
          </p:blipFill>
          <p:spPr>
            <a:xfrm>
              <a:off x="4641644" y="1868931"/>
              <a:ext cx="994591" cy="671289"/>
            </a:xfrm>
            <a:prstGeom prst="rect">
              <a:avLst/>
            </a:prstGeom>
          </p:spPr>
        </p:pic>
        <p:pic>
          <p:nvPicPr>
            <p:cNvPr id="6" name="Picture 5"/>
            <p:cNvPicPr>
              <a:picLocks noChangeAspect="1"/>
            </p:cNvPicPr>
            <p:nvPr/>
          </p:nvPicPr>
          <p:blipFill>
            <a:blip r:embed="rId4" cstate="print"/>
            <a:stretch>
              <a:fillRect/>
            </a:stretch>
          </p:blipFill>
          <p:spPr>
            <a:xfrm>
              <a:off x="3841011" y="1868931"/>
              <a:ext cx="800633" cy="671289"/>
            </a:xfrm>
            <a:prstGeom prst="rect">
              <a:avLst/>
            </a:prstGeom>
          </p:spPr>
        </p:pic>
        <p:pic>
          <p:nvPicPr>
            <p:cNvPr id="10" name="Picture 9"/>
            <p:cNvPicPr>
              <a:picLocks noChangeAspect="1"/>
            </p:cNvPicPr>
            <p:nvPr/>
          </p:nvPicPr>
          <p:blipFill>
            <a:blip r:embed="rId5" cstate="print"/>
            <a:stretch>
              <a:fillRect/>
            </a:stretch>
          </p:blipFill>
          <p:spPr>
            <a:xfrm>
              <a:off x="4651715" y="2540220"/>
              <a:ext cx="984520" cy="747822"/>
            </a:xfrm>
            <a:prstGeom prst="rect">
              <a:avLst/>
            </a:prstGeom>
          </p:spPr>
        </p:pic>
        <p:pic>
          <p:nvPicPr>
            <p:cNvPr id="11" name="Picture 10"/>
            <p:cNvPicPr>
              <a:picLocks noChangeAspect="1"/>
            </p:cNvPicPr>
            <p:nvPr/>
          </p:nvPicPr>
          <p:blipFill>
            <a:blip r:embed="rId6" cstate="print"/>
            <a:stretch>
              <a:fillRect/>
            </a:stretch>
          </p:blipFill>
          <p:spPr>
            <a:xfrm>
              <a:off x="3047431" y="1677257"/>
              <a:ext cx="691475" cy="968065"/>
            </a:xfrm>
            <a:prstGeom prst="rect">
              <a:avLst/>
            </a:prstGeom>
          </p:spPr>
        </p:pic>
        <p:pic>
          <p:nvPicPr>
            <p:cNvPr id="12" name="Picture 11"/>
            <p:cNvPicPr>
              <a:picLocks noChangeAspect="1"/>
            </p:cNvPicPr>
            <p:nvPr/>
          </p:nvPicPr>
          <p:blipFill>
            <a:blip r:embed="rId7" cstate="print"/>
            <a:stretch>
              <a:fillRect/>
            </a:stretch>
          </p:blipFill>
          <p:spPr>
            <a:xfrm>
              <a:off x="3492577" y="2540220"/>
              <a:ext cx="1149067" cy="747822"/>
            </a:xfrm>
            <a:prstGeom prst="rect">
              <a:avLst/>
            </a:prstGeom>
          </p:spPr>
        </p:pic>
        <p:sp>
          <p:nvSpPr>
            <p:cNvPr id="19" name="TextBox 18"/>
            <p:cNvSpPr txBox="1"/>
            <p:nvPr/>
          </p:nvSpPr>
          <p:spPr>
            <a:xfrm>
              <a:off x="3289353" y="3358970"/>
              <a:ext cx="2502608" cy="779700"/>
            </a:xfrm>
            <a:prstGeom prst="rect">
              <a:avLst/>
            </a:prstGeom>
            <a:noFill/>
          </p:spPr>
          <p:txBody>
            <a:bodyPr wrap="none" rtlCol="0">
              <a:spAutoFit/>
            </a:bodyPr>
            <a:lstStyle/>
            <a:p>
              <a:r>
                <a:rPr lang="en-US" sz="1600" b="1" dirty="0" smtClean="0">
                  <a:solidFill>
                    <a:srgbClr val="800000"/>
                  </a:solidFill>
                  <a:latin typeface="Times New Roman" pitchFamily="18" charset="0"/>
                  <a:cs typeface="Times New Roman" pitchFamily="18" charset="0"/>
                </a:rPr>
                <a:t>Scientific instruments</a:t>
              </a:r>
            </a:p>
            <a:p>
              <a:r>
                <a:rPr lang="en-US" sz="1600" dirty="0" smtClean="0">
                  <a:latin typeface="Times New Roman" pitchFamily="18" charset="0"/>
                  <a:cs typeface="Times New Roman" pitchFamily="18" charset="0"/>
                </a:rPr>
                <a:t>(collecting all sorts of data) </a:t>
              </a:r>
              <a:endParaRPr lang="en-US" sz="1600" dirty="0">
                <a:latin typeface="Times New Roman" pitchFamily="18" charset="0"/>
                <a:cs typeface="Times New Roman" pitchFamily="18" charset="0"/>
              </a:endParaRPr>
            </a:p>
          </p:txBody>
        </p:sp>
      </p:grpSp>
      <p:grpSp>
        <p:nvGrpSpPr>
          <p:cNvPr id="8" name="Group 7"/>
          <p:cNvGrpSpPr/>
          <p:nvPr/>
        </p:nvGrpSpPr>
        <p:grpSpPr>
          <a:xfrm>
            <a:off x="6115278" y="1323876"/>
            <a:ext cx="2869696" cy="1166064"/>
            <a:chOff x="6115278" y="1765168"/>
            <a:chExt cx="2869696" cy="1554752"/>
          </a:xfrm>
        </p:grpSpPr>
        <p:pic>
          <p:nvPicPr>
            <p:cNvPr id="16" name="Picture 15"/>
            <p:cNvPicPr>
              <a:picLocks noChangeAspect="1"/>
            </p:cNvPicPr>
            <p:nvPr/>
          </p:nvPicPr>
          <p:blipFill>
            <a:blip r:embed="rId8" cstate="print"/>
            <a:stretch>
              <a:fillRect/>
            </a:stretch>
          </p:blipFill>
          <p:spPr>
            <a:xfrm>
              <a:off x="7575339" y="1765168"/>
              <a:ext cx="797063" cy="797063"/>
            </a:xfrm>
            <a:prstGeom prst="rect">
              <a:avLst/>
            </a:prstGeom>
          </p:spPr>
        </p:pic>
        <p:pic>
          <p:nvPicPr>
            <p:cNvPr id="17" name="Picture 16"/>
            <p:cNvPicPr>
              <a:picLocks noChangeAspect="1"/>
            </p:cNvPicPr>
            <p:nvPr/>
          </p:nvPicPr>
          <p:blipFill>
            <a:blip r:embed="rId9" cstate="print"/>
            <a:stretch>
              <a:fillRect/>
            </a:stretch>
          </p:blipFill>
          <p:spPr>
            <a:xfrm>
              <a:off x="6697879" y="1766568"/>
              <a:ext cx="877460" cy="795663"/>
            </a:xfrm>
            <a:prstGeom prst="rect">
              <a:avLst/>
            </a:prstGeom>
          </p:spPr>
        </p:pic>
        <p:sp>
          <p:nvSpPr>
            <p:cNvPr id="20" name="TextBox 19"/>
            <p:cNvSpPr txBox="1"/>
            <p:nvPr/>
          </p:nvSpPr>
          <p:spPr>
            <a:xfrm>
              <a:off x="6115278" y="2540220"/>
              <a:ext cx="2869696" cy="779700"/>
            </a:xfrm>
            <a:prstGeom prst="rect">
              <a:avLst/>
            </a:prstGeom>
            <a:noFill/>
          </p:spPr>
          <p:txBody>
            <a:bodyPr wrap="none" rtlCol="0">
              <a:spAutoFit/>
            </a:bodyPr>
            <a:lstStyle/>
            <a:p>
              <a:r>
                <a:rPr lang="en-US" sz="1600" b="1" dirty="0" smtClean="0">
                  <a:solidFill>
                    <a:srgbClr val="800000"/>
                  </a:solidFill>
                  <a:latin typeface="Times New Roman" pitchFamily="18" charset="0"/>
                  <a:cs typeface="Times New Roman" pitchFamily="18" charset="0"/>
                </a:rPr>
                <a:t>Mobile devices </a:t>
              </a:r>
            </a:p>
            <a:p>
              <a:r>
                <a:rPr lang="en-US" sz="1600" dirty="0" smtClean="0">
                  <a:latin typeface="Times New Roman" pitchFamily="18" charset="0"/>
                  <a:cs typeface="Times New Roman" pitchFamily="18" charset="0"/>
                </a:rPr>
                <a:t>(tracking all objects all the time)</a:t>
              </a:r>
              <a:endParaRPr lang="en-US" sz="1600" dirty="0">
                <a:latin typeface="Times New Roman" pitchFamily="18" charset="0"/>
                <a:cs typeface="Times New Roman" pitchFamily="18" charset="0"/>
              </a:endParaRPr>
            </a:p>
          </p:txBody>
        </p:sp>
      </p:grpSp>
      <p:grpSp>
        <p:nvGrpSpPr>
          <p:cNvPr id="15" name="Group 14"/>
          <p:cNvGrpSpPr/>
          <p:nvPr/>
        </p:nvGrpSpPr>
        <p:grpSpPr>
          <a:xfrm>
            <a:off x="5859696" y="2601995"/>
            <a:ext cx="3161506" cy="1067308"/>
            <a:chOff x="5859696" y="3469326"/>
            <a:chExt cx="3161506" cy="1423077"/>
          </a:xfrm>
        </p:grpSpPr>
        <p:pic>
          <p:nvPicPr>
            <p:cNvPr id="13" name="Picture 12"/>
            <p:cNvPicPr>
              <a:picLocks noChangeAspect="1"/>
            </p:cNvPicPr>
            <p:nvPr/>
          </p:nvPicPr>
          <p:blipFill>
            <a:blip r:embed="rId10" cstate="print"/>
            <a:stretch>
              <a:fillRect/>
            </a:stretch>
          </p:blipFill>
          <p:spPr>
            <a:xfrm>
              <a:off x="6369098" y="3501410"/>
              <a:ext cx="984502" cy="640989"/>
            </a:xfrm>
            <a:prstGeom prst="rect">
              <a:avLst/>
            </a:prstGeom>
          </p:spPr>
        </p:pic>
        <p:pic>
          <p:nvPicPr>
            <p:cNvPr id="14" name="Picture 13"/>
            <p:cNvPicPr>
              <a:picLocks noChangeAspect="1"/>
            </p:cNvPicPr>
            <p:nvPr/>
          </p:nvPicPr>
          <p:blipFill>
            <a:blip r:embed="rId11" cstate="print"/>
            <a:stretch>
              <a:fillRect/>
            </a:stretch>
          </p:blipFill>
          <p:spPr>
            <a:xfrm>
              <a:off x="7353600" y="3469326"/>
              <a:ext cx="1143056" cy="643377"/>
            </a:xfrm>
            <a:prstGeom prst="rect">
              <a:avLst/>
            </a:prstGeom>
          </p:spPr>
        </p:pic>
        <p:sp>
          <p:nvSpPr>
            <p:cNvPr id="21" name="TextBox 20"/>
            <p:cNvSpPr txBox="1"/>
            <p:nvPr/>
          </p:nvSpPr>
          <p:spPr>
            <a:xfrm>
              <a:off x="5859696" y="4112703"/>
              <a:ext cx="3161506" cy="779700"/>
            </a:xfrm>
            <a:prstGeom prst="rect">
              <a:avLst/>
            </a:prstGeom>
            <a:noFill/>
          </p:spPr>
          <p:txBody>
            <a:bodyPr wrap="square" rtlCol="0">
              <a:spAutoFit/>
            </a:bodyPr>
            <a:lstStyle/>
            <a:p>
              <a:r>
                <a:rPr lang="en-US" sz="1600" b="1" dirty="0" smtClean="0">
                  <a:solidFill>
                    <a:srgbClr val="800000"/>
                  </a:solidFill>
                  <a:latin typeface="Times New Roman" pitchFamily="18" charset="0"/>
                  <a:cs typeface="Times New Roman" pitchFamily="18" charset="0"/>
                </a:rPr>
                <a:t>Sensor technology and networks</a:t>
              </a:r>
            </a:p>
            <a:p>
              <a:r>
                <a:rPr lang="en-US" sz="1600" dirty="0" smtClean="0">
                  <a:latin typeface="Times New Roman" pitchFamily="18" charset="0"/>
                  <a:cs typeface="Times New Roman" pitchFamily="18" charset="0"/>
                </a:rPr>
                <a:t>(measuring all kinds of data) </a:t>
              </a:r>
              <a:endParaRPr lang="en-US" sz="1600" dirty="0">
                <a:latin typeface="Times New Roman" pitchFamily="18" charset="0"/>
                <a:cs typeface="Times New Roman" pitchFamily="18" charset="0"/>
              </a:endParaRPr>
            </a:p>
          </p:txBody>
        </p:sp>
      </p:grpSp>
      <p:sp>
        <p:nvSpPr>
          <p:cNvPr id="22" name="Content Placeholder 2"/>
          <p:cNvSpPr>
            <a:spLocks noGrp="1"/>
          </p:cNvSpPr>
          <p:nvPr>
            <p:ph idx="1"/>
          </p:nvPr>
        </p:nvSpPr>
        <p:spPr>
          <a:xfrm>
            <a:off x="425332" y="3739109"/>
            <a:ext cx="8071325" cy="996987"/>
          </a:xfrm>
        </p:spPr>
        <p:txBody>
          <a:bodyPr>
            <a:normAutofit fontScale="55000" lnSpcReduction="20000"/>
          </a:bodyPr>
          <a:lstStyle/>
          <a:p>
            <a:pPr>
              <a:lnSpc>
                <a:spcPct val="120000"/>
              </a:lnSpc>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progress and innovation </a:t>
            </a:r>
            <a:r>
              <a:rPr lang="en-US" dirty="0" smtClean="0">
                <a:latin typeface="Times New Roman" pitchFamily="18" charset="0"/>
                <a:cs typeface="Times New Roman" pitchFamily="18" charset="0"/>
              </a:rPr>
              <a:t>is </a:t>
            </a:r>
            <a:r>
              <a:rPr lang="en-US" dirty="0">
                <a:latin typeface="Times New Roman" pitchFamily="18" charset="0"/>
                <a:cs typeface="Times New Roman" pitchFamily="18" charset="0"/>
              </a:rPr>
              <a:t>no longer hindered by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ability to collect </a:t>
            </a:r>
            <a:r>
              <a:rPr lang="en-US" dirty="0" smtClean="0">
                <a:latin typeface="Times New Roman" pitchFamily="18" charset="0"/>
                <a:cs typeface="Times New Roman" pitchFamily="18" charset="0"/>
              </a:rPr>
              <a:t>data</a:t>
            </a:r>
          </a:p>
          <a:p>
            <a:pPr>
              <a:lnSpc>
                <a:spcPct val="120000"/>
              </a:lnSpc>
            </a:pPr>
            <a:r>
              <a:rPr lang="en-US" dirty="0" smtClean="0">
                <a:latin typeface="Times New Roman" pitchFamily="18" charset="0"/>
                <a:cs typeface="Times New Roman" pitchFamily="18" charset="0"/>
              </a:rPr>
              <a:t>But, </a:t>
            </a:r>
            <a:r>
              <a:rPr lang="en-US" dirty="0">
                <a:latin typeface="Times New Roman" pitchFamily="18" charset="0"/>
                <a:cs typeface="Times New Roman" pitchFamily="18" charset="0"/>
              </a:rPr>
              <a:t>by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ability to manage, analyze</a:t>
            </a:r>
            <a:r>
              <a:rPr lang="en-US" dirty="0" smtClean="0">
                <a:latin typeface="Times New Roman" pitchFamily="18" charset="0"/>
                <a:cs typeface="Times New Roman" pitchFamily="18" charset="0"/>
              </a:rPr>
              <a:t>, summarize</a:t>
            </a:r>
            <a:r>
              <a:rPr lang="en-US" dirty="0">
                <a:latin typeface="Times New Roman" pitchFamily="18" charset="0"/>
                <a:cs typeface="Times New Roman" pitchFamily="18" charset="0"/>
              </a:rPr>
              <a:t>, visualize, and discover knowledge from the collected data in a timely manner and in a </a:t>
            </a:r>
            <a:r>
              <a:rPr lang="en-US" dirty="0" smtClean="0">
                <a:latin typeface="Times New Roman" pitchFamily="18" charset="0"/>
                <a:cs typeface="Times New Roman" pitchFamily="18" charset="0"/>
              </a:rPr>
              <a:t>scalable fashion</a:t>
            </a:r>
            <a:endParaRPr lang="en-US"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BFB1032-EA64-7144-B003-9BCC9D94B503}" type="slidenum">
              <a:rPr lang="en-US" smtClean="0">
                <a:latin typeface="Times New Roman" pitchFamily="18" charset="0"/>
                <a:cs typeface="Times New Roman" pitchFamily="18" charset="0"/>
              </a:rPr>
              <a:pPr/>
              <a:t>12</a:t>
            </a:fld>
            <a:endParaRPr lang="en-US" dirty="0">
              <a:latin typeface="Times New Roman" pitchFamily="18" charset="0"/>
              <a:cs typeface="Times New Roman" pitchFamily="18" charset="0"/>
            </a:endParaRPr>
          </a:p>
        </p:txBody>
      </p:sp>
      <p:sp>
        <p:nvSpPr>
          <p:cNvPr id="23"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latin typeface="Times New Roman" pitchFamily="18" charset="0"/>
              <a:cs typeface="Times New Roman" pitchFamily="18" charset="0"/>
            </a:endParaRPr>
          </a:p>
        </p:txBody>
      </p:sp>
    </p:spTree>
    <p:extLst>
      <p:ext uri="{BB962C8B-B14F-4D97-AF65-F5344CB8AC3E}">
        <p14:creationId xmlns="" xmlns:p14="http://schemas.microsoft.com/office/powerpoint/2010/main" val="248260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checkerboard(across)">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
                                            <p:txEl>
                                              <p:pRg st="0" end="0"/>
                                            </p:txEl>
                                          </p:spTgt>
                                        </p:tgtEl>
                                        <p:attrNameLst>
                                          <p:attrName>style.visibility</p:attrName>
                                        </p:attrNameLst>
                                      </p:cBhvr>
                                      <p:to>
                                        <p:strVal val="visible"/>
                                      </p:to>
                                    </p:set>
                                    <p:animEffect transition="in" filter="dissolve">
                                      <p:cBhvr>
                                        <p:cTn id="27" dur="500"/>
                                        <p:tgtEl>
                                          <p:spTgt spid="22">
                                            <p:txEl>
                                              <p:pRg st="0" end="0"/>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2">
                                            <p:txEl>
                                              <p:pRg st="1" end="1"/>
                                            </p:txEl>
                                          </p:spTgt>
                                        </p:tgtEl>
                                        <p:attrNameLst>
                                          <p:attrName>style.visibility</p:attrName>
                                        </p:attrNameLst>
                                      </p:cBhvr>
                                      <p:to>
                                        <p:strVal val="visible"/>
                                      </p:to>
                                    </p:set>
                                    <p:animEffect transition="in" filter="dissolve">
                                      <p:cBhvr>
                                        <p:cTn id="30"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95250"/>
            <a:ext cx="8153400" cy="1428750"/>
          </a:xfrm>
        </p:spPr>
        <p:txBody>
          <a:bodyPr>
            <a:normAutofit fontScale="77500" lnSpcReduction="20000"/>
          </a:bodyPr>
          <a:lstStyle/>
          <a:p>
            <a:pPr>
              <a:tabLst>
                <a:tab pos="342900" algn="l"/>
              </a:tabLst>
            </a:pPr>
            <a:r>
              <a:rPr lang="en-US" altLang="en-US" sz="2700" b="1" dirty="0" smtClean="0">
                <a:solidFill>
                  <a:schemeClr val="tx1"/>
                </a:solidFill>
                <a:latin typeface="Times New Roman" pitchFamily="18" charset="0"/>
                <a:cs typeface="Times New Roman" pitchFamily="18" charset="0"/>
              </a:rPr>
              <a:t>Value:</a:t>
            </a:r>
          </a:p>
          <a:p>
            <a:pPr marL="234950" indent="-234950"/>
            <a:r>
              <a:rPr lang="en-US" altLang="en-US" sz="2600" dirty="0" smtClean="0">
                <a:solidFill>
                  <a:schemeClr val="tx1"/>
                </a:solidFill>
                <a:latin typeface="Times New Roman" pitchFamily="18" charset="0"/>
                <a:cs typeface="Times New Roman" pitchFamily="18" charset="0"/>
              </a:rPr>
              <a:t/>
            </a:r>
            <a:br>
              <a:rPr lang="en-US" altLang="en-US" sz="2600" dirty="0" smtClean="0">
                <a:solidFill>
                  <a:schemeClr val="tx1"/>
                </a:solidFill>
                <a:latin typeface="Times New Roman" pitchFamily="18" charset="0"/>
                <a:cs typeface="Times New Roman" pitchFamily="18" charset="0"/>
              </a:rPr>
            </a:br>
            <a:r>
              <a:rPr lang="en-US" altLang="en-US" sz="2600" dirty="0" smtClean="0">
                <a:solidFill>
                  <a:schemeClr val="tx1"/>
                </a:solidFill>
                <a:latin typeface="Times New Roman" pitchFamily="18" charset="0"/>
                <a:cs typeface="Times New Roman" pitchFamily="18" charset="0"/>
              </a:rPr>
              <a:t>- How much value is created for each unit of data (whatever it is)?</a:t>
            </a:r>
            <a:br>
              <a:rPr lang="en-US" altLang="en-US" sz="2600" dirty="0" smtClean="0">
                <a:solidFill>
                  <a:schemeClr val="tx1"/>
                </a:solidFill>
                <a:latin typeface="Times New Roman" pitchFamily="18" charset="0"/>
                <a:cs typeface="Times New Roman" pitchFamily="18" charset="0"/>
              </a:rPr>
            </a:br>
            <a:r>
              <a:rPr lang="en-US" altLang="en-US" sz="2600" dirty="0" smtClean="0">
                <a:solidFill>
                  <a:schemeClr val="tx1"/>
                </a:solidFill>
                <a:latin typeface="Times New Roman" pitchFamily="18" charset="0"/>
                <a:cs typeface="Times New Roman" pitchFamily="18" charset="0"/>
              </a:rPr>
              <a:t>- </a:t>
            </a:r>
            <a:r>
              <a:rPr lang="en-US" altLang="en-US" sz="2600" i="1" dirty="0" smtClean="0">
                <a:solidFill>
                  <a:schemeClr val="tx1"/>
                </a:solidFill>
                <a:latin typeface="Times New Roman" pitchFamily="18" charset="0"/>
                <a:cs typeface="Times New Roman" pitchFamily="18" charset="0"/>
              </a:rPr>
              <a:t>So, what is the contribution of subsets of the data to the problem solution?</a:t>
            </a:r>
            <a:endParaRPr lang="en-US" sz="2600" dirty="0">
              <a:latin typeface="Times New Roman" pitchFamily="18" charset="0"/>
              <a:cs typeface="Times New Roman" pitchFamily="18" charset="0"/>
            </a:endParaRPr>
          </a:p>
        </p:txBody>
      </p:sp>
      <p:pic>
        <p:nvPicPr>
          <p:cNvPr id="1026" name="Picture 2" descr="Image result for pic for value big data"/>
          <p:cNvPicPr>
            <a:picLocks noChangeAspect="1" noChangeArrowheads="1"/>
          </p:cNvPicPr>
          <p:nvPr/>
        </p:nvPicPr>
        <p:blipFill>
          <a:blip r:embed="rId2" cstate="print"/>
          <a:srcRect/>
          <a:stretch>
            <a:fillRect/>
          </a:stretch>
        </p:blipFill>
        <p:spPr bwMode="auto">
          <a:xfrm>
            <a:off x="2209800" y="1506430"/>
            <a:ext cx="4724400" cy="3122720"/>
          </a:xfrm>
          <a:prstGeom prst="rect">
            <a:avLst/>
          </a:prstGeom>
          <a:noFill/>
        </p:spPr>
      </p:pic>
      <p:sp>
        <p:nvSpPr>
          <p:cNvPr id="4"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667000" y="4514850"/>
            <a:ext cx="4038600" cy="46672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1800" b="1" dirty="0" smtClean="0">
                <a:latin typeface="Times New Roman" pitchFamily="18" charset="0"/>
                <a:cs typeface="Times New Roman" pitchFamily="18" charset="0"/>
              </a:rPr>
              <a:t>Real-Time Analytics/Decision Requirement</a:t>
            </a:r>
            <a:endParaRPr lang="en-US" sz="1800" b="1" dirty="0">
              <a:latin typeface="Times New Roman" pitchFamily="18" charset="0"/>
              <a:cs typeface="Times New Roman" pitchFamily="18" charset="0"/>
            </a:endParaRPr>
          </a:p>
        </p:txBody>
      </p:sp>
      <p:grpSp>
        <p:nvGrpSpPr>
          <p:cNvPr id="25" name="Group 24"/>
          <p:cNvGrpSpPr/>
          <p:nvPr/>
        </p:nvGrpSpPr>
        <p:grpSpPr>
          <a:xfrm>
            <a:off x="1270000" y="1828800"/>
            <a:ext cx="6350000" cy="2571750"/>
            <a:chOff x="901700" y="1374796"/>
            <a:chExt cx="7200900" cy="4797404"/>
          </a:xfrm>
        </p:grpSpPr>
        <p:pic>
          <p:nvPicPr>
            <p:cNvPr id="12" name="Picture 11"/>
            <p:cNvPicPr>
              <a:picLocks noChangeAspect="1"/>
            </p:cNvPicPr>
            <p:nvPr/>
          </p:nvPicPr>
          <p:blipFill>
            <a:blip r:embed="rId2" cstate="print"/>
            <a:stretch>
              <a:fillRect/>
            </a:stretch>
          </p:blipFill>
          <p:spPr>
            <a:xfrm>
              <a:off x="3251200" y="1819296"/>
              <a:ext cx="2476500" cy="2476500"/>
            </a:xfrm>
            <a:prstGeom prst="rect">
              <a:avLst/>
            </a:prstGeom>
          </p:spPr>
        </p:pic>
        <p:sp>
          <p:nvSpPr>
            <p:cNvPr id="8" name="Cloud 7"/>
            <p:cNvSpPr/>
            <p:nvPr/>
          </p:nvSpPr>
          <p:spPr>
            <a:xfrm>
              <a:off x="1701800" y="1387496"/>
              <a:ext cx="2222500" cy="1790700"/>
            </a:xfrm>
            <a:prstGeom prst="cloud">
              <a:avLst/>
            </a:prstGeom>
            <a:solidFill>
              <a:schemeClr val="bg1">
                <a:lumMod val="85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a:latin typeface="Times New Roman" pitchFamily="18" charset="0"/>
                <a:cs typeface="Times New Roman" pitchFamily="18" charset="0"/>
              </a:endParaRPr>
            </a:p>
          </p:txBody>
        </p:sp>
        <p:sp>
          <p:nvSpPr>
            <p:cNvPr id="10" name="Cloud 9"/>
            <p:cNvSpPr/>
            <p:nvPr/>
          </p:nvSpPr>
          <p:spPr>
            <a:xfrm>
              <a:off x="5201108" y="1374796"/>
              <a:ext cx="2222500" cy="1790700"/>
            </a:xfrm>
            <a:prstGeom prst="cloud">
              <a:avLst/>
            </a:prstGeom>
            <a:solidFill>
              <a:schemeClr val="bg1">
                <a:lumMod val="85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a:latin typeface="Times New Roman" pitchFamily="18" charset="0"/>
                <a:cs typeface="Times New Roman" pitchFamily="18" charset="0"/>
              </a:endParaRPr>
            </a:p>
          </p:txBody>
        </p:sp>
        <p:sp>
          <p:nvSpPr>
            <p:cNvPr id="11" name="Cloud 10"/>
            <p:cNvSpPr/>
            <p:nvPr/>
          </p:nvSpPr>
          <p:spPr>
            <a:xfrm>
              <a:off x="5880100" y="3148678"/>
              <a:ext cx="2222500" cy="1790700"/>
            </a:xfrm>
            <a:prstGeom prst="cloud">
              <a:avLst/>
            </a:prstGeom>
            <a:solidFill>
              <a:schemeClr val="bg1">
                <a:lumMod val="85000"/>
              </a:schemeClr>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a:latin typeface="Times New Roman" pitchFamily="18" charset="0"/>
                <a:cs typeface="Times New Roman" pitchFamily="18" charset="0"/>
              </a:endParaRPr>
            </a:p>
          </p:txBody>
        </p:sp>
        <p:sp>
          <p:nvSpPr>
            <p:cNvPr id="13" name="TextBox 12"/>
            <p:cNvSpPr txBox="1"/>
            <p:nvPr/>
          </p:nvSpPr>
          <p:spPr>
            <a:xfrm>
              <a:off x="4070793" y="3485228"/>
              <a:ext cx="1007429" cy="545428"/>
            </a:xfrm>
            <a:prstGeom prst="rect">
              <a:avLst/>
            </a:prstGeom>
            <a:noFill/>
          </p:spPr>
          <p:txBody>
            <a:bodyPr wrap="none" rtlCol="0">
              <a:spAutoFit/>
            </a:bodyPr>
            <a:lstStyle/>
            <a:p>
              <a:r>
                <a:rPr lang="en-US" sz="1300" b="1" dirty="0" smtClean="0">
                  <a:solidFill>
                    <a:schemeClr val="bg1"/>
                  </a:solidFill>
                  <a:latin typeface="Times New Roman" pitchFamily="18" charset="0"/>
                  <a:cs typeface="Times New Roman" pitchFamily="18" charset="0"/>
                </a:rPr>
                <a:t>Customer</a:t>
              </a:r>
              <a:endParaRPr lang="en-US" sz="1300" b="1" dirty="0">
                <a:solidFill>
                  <a:schemeClr val="bg1"/>
                </a:solidFill>
                <a:latin typeface="Times New Roman" pitchFamily="18" charset="0"/>
                <a:cs typeface="Times New Roman" pitchFamily="18" charset="0"/>
              </a:endParaRPr>
            </a:p>
          </p:txBody>
        </p:sp>
        <p:sp>
          <p:nvSpPr>
            <p:cNvPr id="14" name="Cloud 13"/>
            <p:cNvSpPr/>
            <p:nvPr/>
          </p:nvSpPr>
          <p:spPr>
            <a:xfrm>
              <a:off x="4203700" y="2047896"/>
              <a:ext cx="635000" cy="459264"/>
            </a:xfrm>
            <a:prstGeom prst="cloud">
              <a:avLst/>
            </a:prstGeom>
            <a:solidFill>
              <a:schemeClr val="bg1">
                <a:lumMod val="85000"/>
              </a:schemeClr>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a:latin typeface="Times New Roman" pitchFamily="18" charset="0"/>
                <a:cs typeface="Times New Roman" pitchFamily="18" charset="0"/>
              </a:endParaRPr>
            </a:p>
          </p:txBody>
        </p:sp>
        <p:sp>
          <p:nvSpPr>
            <p:cNvPr id="15" name="TextBox 14"/>
            <p:cNvSpPr txBox="1"/>
            <p:nvPr/>
          </p:nvSpPr>
          <p:spPr>
            <a:xfrm>
              <a:off x="4127703" y="2011219"/>
              <a:ext cx="847460" cy="803787"/>
            </a:xfrm>
            <a:prstGeom prst="rect">
              <a:avLst/>
            </a:prstGeom>
            <a:noFill/>
          </p:spPr>
          <p:txBody>
            <a:bodyPr wrap="none" rtlCol="0">
              <a:spAutoFit/>
            </a:bodyPr>
            <a:lstStyle/>
            <a:p>
              <a:pPr algn="ctr"/>
              <a:r>
                <a:rPr lang="en-US" sz="1100" b="1" dirty="0" smtClean="0">
                  <a:latin typeface="Times New Roman" pitchFamily="18" charset="0"/>
                  <a:cs typeface="Times New Roman" pitchFamily="18" charset="0"/>
                </a:rPr>
                <a:t>Influence</a:t>
              </a:r>
            </a:p>
            <a:p>
              <a:pPr algn="ctr"/>
              <a:r>
                <a:rPr lang="en-US" sz="1100" b="1" dirty="0" smtClean="0">
                  <a:latin typeface="Times New Roman" pitchFamily="18" charset="0"/>
                  <a:cs typeface="Times New Roman" pitchFamily="18" charset="0"/>
                </a:rPr>
                <a:t>Behavior</a:t>
              </a:r>
              <a:endParaRPr lang="en-US" sz="1100" b="1" dirty="0">
                <a:latin typeface="Times New Roman" pitchFamily="18" charset="0"/>
                <a:cs typeface="Times New Roman" pitchFamily="18" charset="0"/>
              </a:endParaRPr>
            </a:p>
          </p:txBody>
        </p:sp>
        <p:sp>
          <p:nvSpPr>
            <p:cNvPr id="16" name="Cloud 15"/>
            <p:cNvSpPr/>
            <p:nvPr/>
          </p:nvSpPr>
          <p:spPr>
            <a:xfrm>
              <a:off x="3378200" y="4381500"/>
              <a:ext cx="2222500" cy="1790700"/>
            </a:xfrm>
            <a:prstGeom prst="cloud">
              <a:avLst/>
            </a:prstGeom>
            <a:solidFill>
              <a:schemeClr val="bg1">
                <a:lumMod val="85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a:latin typeface="Times New Roman" pitchFamily="18" charset="0"/>
                <a:cs typeface="Times New Roman" pitchFamily="18" charset="0"/>
              </a:endParaRPr>
            </a:p>
          </p:txBody>
        </p:sp>
        <p:sp>
          <p:nvSpPr>
            <p:cNvPr id="17" name="TextBox 16"/>
            <p:cNvSpPr txBox="1"/>
            <p:nvPr/>
          </p:nvSpPr>
          <p:spPr>
            <a:xfrm>
              <a:off x="2008025" y="1481405"/>
              <a:ext cx="1509143" cy="1435334"/>
            </a:xfrm>
            <a:prstGeom prst="rect">
              <a:avLst/>
            </a:prstGeom>
            <a:noFill/>
          </p:spPr>
          <p:txBody>
            <a:bodyPr wrap="none" rtlCol="0">
              <a:spAutoFit/>
            </a:bodyPr>
            <a:lstStyle/>
            <a:p>
              <a:pPr algn="ctr"/>
              <a:r>
                <a:rPr lang="en-US" sz="1100" b="1" dirty="0" smtClean="0">
                  <a:latin typeface="Times New Roman" pitchFamily="18" charset="0"/>
                  <a:cs typeface="Times New Roman" pitchFamily="18" charset="0"/>
                </a:rPr>
                <a:t>Product </a:t>
              </a:r>
            </a:p>
            <a:p>
              <a:pPr algn="ctr"/>
              <a:r>
                <a:rPr lang="en-US" sz="1100" b="1" dirty="0" smtClean="0">
                  <a:latin typeface="Times New Roman" pitchFamily="18" charset="0"/>
                  <a:cs typeface="Times New Roman" pitchFamily="18" charset="0"/>
                </a:rPr>
                <a:t>Recommendations </a:t>
              </a:r>
            </a:p>
            <a:p>
              <a:pPr algn="ctr"/>
              <a:r>
                <a:rPr lang="en-US" sz="1100" b="1" dirty="0">
                  <a:latin typeface="Times New Roman" pitchFamily="18" charset="0"/>
                  <a:cs typeface="Times New Roman" pitchFamily="18" charset="0"/>
                </a:rPr>
                <a:t>t</a:t>
              </a:r>
              <a:r>
                <a:rPr lang="en-US" sz="1100" b="1" dirty="0" smtClean="0">
                  <a:latin typeface="Times New Roman" pitchFamily="18" charset="0"/>
                  <a:cs typeface="Times New Roman" pitchFamily="18" charset="0"/>
                </a:rPr>
                <a:t>hat are </a:t>
              </a:r>
              <a:r>
                <a:rPr lang="en-US" sz="1100" b="1" i="1" u="sng" dirty="0" smtClean="0">
                  <a:latin typeface="Times New Roman" pitchFamily="18" charset="0"/>
                  <a:cs typeface="Times New Roman" pitchFamily="18" charset="0"/>
                </a:rPr>
                <a:t>Relevant</a:t>
              </a:r>
              <a:r>
                <a:rPr lang="en-US" sz="1100" b="1" dirty="0" smtClean="0">
                  <a:latin typeface="Times New Roman" pitchFamily="18" charset="0"/>
                  <a:cs typeface="Times New Roman" pitchFamily="18" charset="0"/>
                </a:rPr>
                <a:t> </a:t>
              </a:r>
            </a:p>
            <a:p>
              <a:pPr algn="ctr"/>
              <a:r>
                <a:rPr lang="en-US" sz="1100" b="1" dirty="0" smtClean="0">
                  <a:latin typeface="Times New Roman" pitchFamily="18" charset="0"/>
                  <a:cs typeface="Times New Roman" pitchFamily="18" charset="0"/>
                </a:rPr>
                <a:t>&amp; </a:t>
              </a:r>
              <a:r>
                <a:rPr lang="en-US" sz="1100" b="1" i="1" u="sng" dirty="0" smtClean="0">
                  <a:latin typeface="Times New Roman" pitchFamily="18" charset="0"/>
                  <a:cs typeface="Times New Roman" pitchFamily="18" charset="0"/>
                </a:rPr>
                <a:t>Compelling</a:t>
              </a:r>
              <a:r>
                <a:rPr lang="en-US" sz="1100" b="1" dirty="0" smtClean="0">
                  <a:latin typeface="Times New Roman" pitchFamily="18" charset="0"/>
                  <a:cs typeface="Times New Roman" pitchFamily="18" charset="0"/>
                </a:rPr>
                <a:t> </a:t>
              </a:r>
            </a:p>
          </p:txBody>
        </p:sp>
        <p:sp>
          <p:nvSpPr>
            <p:cNvPr id="18" name="TextBox 17"/>
            <p:cNvSpPr txBox="1"/>
            <p:nvPr/>
          </p:nvSpPr>
          <p:spPr>
            <a:xfrm>
              <a:off x="6273652" y="3388260"/>
              <a:ext cx="1485512" cy="1751109"/>
            </a:xfrm>
            <a:prstGeom prst="rect">
              <a:avLst/>
            </a:prstGeom>
            <a:noFill/>
          </p:spPr>
          <p:txBody>
            <a:bodyPr wrap="none" rtlCol="0">
              <a:spAutoFit/>
            </a:bodyPr>
            <a:lstStyle/>
            <a:p>
              <a:pPr algn="ctr"/>
              <a:r>
                <a:rPr lang="en-US" sz="1100" b="1" dirty="0" smtClean="0">
                  <a:latin typeface="Times New Roman" pitchFamily="18" charset="0"/>
                  <a:cs typeface="Times New Roman" pitchFamily="18" charset="0"/>
                </a:rPr>
                <a:t>Friend Invitations </a:t>
              </a:r>
            </a:p>
            <a:p>
              <a:pPr algn="ctr"/>
              <a:r>
                <a:rPr lang="en-US" sz="1100" b="1" dirty="0" smtClean="0">
                  <a:latin typeface="Times New Roman" pitchFamily="18" charset="0"/>
                  <a:cs typeface="Times New Roman" pitchFamily="18" charset="0"/>
                </a:rPr>
                <a:t>to join a </a:t>
              </a:r>
            </a:p>
            <a:p>
              <a:pPr algn="ctr"/>
              <a:r>
                <a:rPr lang="en-US" sz="1100" b="1" dirty="0" smtClean="0">
                  <a:latin typeface="Times New Roman" pitchFamily="18" charset="0"/>
                  <a:cs typeface="Times New Roman" pitchFamily="18" charset="0"/>
                </a:rPr>
                <a:t>Game or Activity</a:t>
              </a:r>
            </a:p>
            <a:p>
              <a:pPr algn="ctr"/>
              <a:r>
                <a:rPr lang="en-US" sz="1100" b="1" dirty="0">
                  <a:latin typeface="Times New Roman" pitchFamily="18" charset="0"/>
                  <a:cs typeface="Times New Roman" pitchFamily="18" charset="0"/>
                </a:rPr>
                <a:t>t</a:t>
              </a:r>
              <a:r>
                <a:rPr lang="en-US" sz="1100" b="1" dirty="0" smtClean="0">
                  <a:latin typeface="Times New Roman" pitchFamily="18" charset="0"/>
                  <a:cs typeface="Times New Roman" pitchFamily="18" charset="0"/>
                </a:rPr>
                <a:t>hat expands</a:t>
              </a:r>
            </a:p>
            <a:p>
              <a:pPr algn="ctr"/>
              <a:r>
                <a:rPr lang="en-US" sz="1100" b="1" dirty="0" smtClean="0">
                  <a:latin typeface="Times New Roman" pitchFamily="18" charset="0"/>
                  <a:cs typeface="Times New Roman" pitchFamily="18" charset="0"/>
                </a:rPr>
                <a:t>business </a:t>
              </a:r>
            </a:p>
          </p:txBody>
        </p:sp>
        <p:sp>
          <p:nvSpPr>
            <p:cNvPr id="19" name="TextBox 18"/>
            <p:cNvSpPr txBox="1"/>
            <p:nvPr/>
          </p:nvSpPr>
          <p:spPr>
            <a:xfrm>
              <a:off x="3751770" y="4608602"/>
              <a:ext cx="1512779" cy="1435334"/>
            </a:xfrm>
            <a:prstGeom prst="rect">
              <a:avLst/>
            </a:prstGeom>
            <a:noFill/>
          </p:spPr>
          <p:txBody>
            <a:bodyPr wrap="none" rtlCol="0">
              <a:spAutoFit/>
            </a:bodyPr>
            <a:lstStyle/>
            <a:p>
              <a:pPr algn="ctr"/>
              <a:r>
                <a:rPr lang="en-US" sz="1100" b="1" dirty="0" smtClean="0">
                  <a:latin typeface="Times New Roman" pitchFamily="18" charset="0"/>
                  <a:cs typeface="Times New Roman" pitchFamily="18" charset="0"/>
                </a:rPr>
                <a:t>Preventing Fraud  </a:t>
              </a:r>
            </a:p>
            <a:p>
              <a:pPr algn="ctr"/>
              <a:r>
                <a:rPr lang="en-US" sz="1100" b="1" dirty="0" smtClean="0">
                  <a:latin typeface="Times New Roman" pitchFamily="18" charset="0"/>
                  <a:cs typeface="Times New Roman" pitchFamily="18" charset="0"/>
                </a:rPr>
                <a:t> as it is </a:t>
              </a:r>
              <a:r>
                <a:rPr lang="en-US" sz="1100" b="1" i="1" u="sng" dirty="0" smtClean="0">
                  <a:latin typeface="Times New Roman" pitchFamily="18" charset="0"/>
                  <a:cs typeface="Times New Roman" pitchFamily="18" charset="0"/>
                </a:rPr>
                <a:t>Occurring </a:t>
              </a:r>
            </a:p>
            <a:p>
              <a:pPr algn="ctr"/>
              <a:r>
                <a:rPr lang="en-US" sz="1100" b="1" dirty="0" smtClean="0">
                  <a:latin typeface="Times New Roman" pitchFamily="18" charset="0"/>
                  <a:cs typeface="Times New Roman" pitchFamily="18" charset="0"/>
                </a:rPr>
                <a:t>&amp; preventing more</a:t>
              </a:r>
            </a:p>
            <a:p>
              <a:pPr algn="ctr"/>
              <a:r>
                <a:rPr lang="en-US" sz="1100" b="1" dirty="0" smtClean="0">
                  <a:latin typeface="Times New Roman" pitchFamily="18" charset="0"/>
                  <a:cs typeface="Times New Roman" pitchFamily="18" charset="0"/>
                </a:rPr>
                <a:t>proactively </a:t>
              </a:r>
            </a:p>
          </p:txBody>
        </p:sp>
        <p:sp>
          <p:nvSpPr>
            <p:cNvPr id="21" name="TextBox 20"/>
            <p:cNvSpPr txBox="1"/>
            <p:nvPr/>
          </p:nvSpPr>
          <p:spPr>
            <a:xfrm>
              <a:off x="5359815" y="1481405"/>
              <a:ext cx="1981772" cy="1435334"/>
            </a:xfrm>
            <a:prstGeom prst="rect">
              <a:avLst/>
            </a:prstGeom>
            <a:noFill/>
          </p:spPr>
          <p:txBody>
            <a:bodyPr wrap="none" rtlCol="0">
              <a:spAutoFit/>
            </a:bodyPr>
            <a:lstStyle/>
            <a:p>
              <a:pPr algn="ctr"/>
              <a:r>
                <a:rPr lang="en-US" sz="1100" b="1" dirty="0" smtClean="0">
                  <a:latin typeface="Times New Roman" pitchFamily="18" charset="0"/>
                  <a:cs typeface="Times New Roman" pitchFamily="18" charset="0"/>
                </a:rPr>
                <a:t>Learning why Customers </a:t>
              </a:r>
            </a:p>
            <a:p>
              <a:pPr algn="ctr"/>
              <a:r>
                <a:rPr lang="en-US" sz="1100" b="1" dirty="0" smtClean="0">
                  <a:latin typeface="Times New Roman" pitchFamily="18" charset="0"/>
                  <a:cs typeface="Times New Roman" pitchFamily="18" charset="0"/>
                </a:rPr>
                <a:t>Switch to competitors</a:t>
              </a:r>
            </a:p>
            <a:p>
              <a:pPr algn="ctr"/>
              <a:r>
                <a:rPr lang="en-US" sz="1100" b="1" dirty="0" smtClean="0">
                  <a:latin typeface="Times New Roman" pitchFamily="18" charset="0"/>
                  <a:cs typeface="Times New Roman" pitchFamily="18" charset="0"/>
                </a:rPr>
                <a:t> and their offers; in</a:t>
              </a:r>
            </a:p>
            <a:p>
              <a:pPr algn="ctr"/>
              <a:r>
                <a:rPr lang="en-US" sz="1100" b="1" dirty="0" smtClean="0">
                  <a:latin typeface="Times New Roman" pitchFamily="18" charset="0"/>
                  <a:cs typeface="Times New Roman" pitchFamily="18" charset="0"/>
                </a:rPr>
                <a:t> time to Counter </a:t>
              </a:r>
            </a:p>
          </p:txBody>
        </p:sp>
        <p:sp>
          <p:nvSpPr>
            <p:cNvPr id="23" name="Cloud 22"/>
            <p:cNvSpPr/>
            <p:nvPr/>
          </p:nvSpPr>
          <p:spPr>
            <a:xfrm>
              <a:off x="901700" y="3463946"/>
              <a:ext cx="2222500" cy="1790700"/>
            </a:xfrm>
            <a:prstGeom prst="cloud">
              <a:avLst/>
            </a:prstGeom>
            <a:solidFill>
              <a:schemeClr val="bg1">
                <a:lumMod val="85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dirty="0">
                <a:latin typeface="Times New Roman" pitchFamily="18" charset="0"/>
                <a:cs typeface="Times New Roman" pitchFamily="18" charset="0"/>
              </a:endParaRPr>
            </a:p>
          </p:txBody>
        </p:sp>
        <p:sp>
          <p:nvSpPr>
            <p:cNvPr id="24" name="TextBox 23"/>
            <p:cNvSpPr txBox="1"/>
            <p:nvPr/>
          </p:nvSpPr>
          <p:spPr>
            <a:xfrm>
              <a:off x="1293461" y="3471439"/>
              <a:ext cx="1476422" cy="1751109"/>
            </a:xfrm>
            <a:prstGeom prst="rect">
              <a:avLst/>
            </a:prstGeom>
            <a:noFill/>
          </p:spPr>
          <p:txBody>
            <a:bodyPr wrap="none" rtlCol="0">
              <a:spAutoFit/>
            </a:bodyPr>
            <a:lstStyle/>
            <a:p>
              <a:pPr algn="ctr"/>
              <a:r>
                <a:rPr lang="en-US" sz="1100" b="1" dirty="0" smtClean="0">
                  <a:latin typeface="Times New Roman" pitchFamily="18" charset="0"/>
                  <a:cs typeface="Times New Roman" pitchFamily="18" charset="0"/>
                </a:rPr>
                <a:t>Improving the</a:t>
              </a:r>
            </a:p>
            <a:p>
              <a:pPr algn="ctr"/>
              <a:r>
                <a:rPr lang="en-US" sz="1100" b="1" dirty="0" smtClean="0">
                  <a:latin typeface="Times New Roman" pitchFamily="18" charset="0"/>
                  <a:cs typeface="Times New Roman" pitchFamily="18" charset="0"/>
                </a:rPr>
                <a:t>Marketing </a:t>
              </a:r>
            </a:p>
            <a:p>
              <a:pPr algn="ctr"/>
              <a:r>
                <a:rPr lang="en-US" sz="1100" b="1" dirty="0" smtClean="0">
                  <a:latin typeface="Times New Roman" pitchFamily="18" charset="0"/>
                  <a:cs typeface="Times New Roman" pitchFamily="18" charset="0"/>
                </a:rPr>
                <a:t>Effectiveness of a </a:t>
              </a:r>
            </a:p>
            <a:p>
              <a:pPr algn="ctr"/>
              <a:r>
                <a:rPr lang="en-US" sz="1100" b="1" dirty="0" smtClean="0">
                  <a:latin typeface="Times New Roman" pitchFamily="18" charset="0"/>
                  <a:cs typeface="Times New Roman" pitchFamily="18" charset="0"/>
                </a:rPr>
                <a:t>Promotion while it</a:t>
              </a:r>
            </a:p>
            <a:p>
              <a:pPr algn="ctr"/>
              <a:r>
                <a:rPr lang="en-US" sz="1100" b="1" dirty="0" smtClean="0">
                  <a:latin typeface="Times New Roman" pitchFamily="18" charset="0"/>
                  <a:cs typeface="Times New Roman" pitchFamily="18" charset="0"/>
                </a:rPr>
                <a:t>is still in Play  </a:t>
              </a:r>
            </a:p>
          </p:txBody>
        </p:sp>
      </p:grpSp>
      <p:sp>
        <p:nvSpPr>
          <p:cNvPr id="20" name="Rectangle 19"/>
          <p:cNvSpPr/>
          <p:nvPr/>
        </p:nvSpPr>
        <p:spPr>
          <a:xfrm>
            <a:off x="457200" y="209550"/>
            <a:ext cx="8382000" cy="1708160"/>
          </a:xfrm>
          <a:prstGeom prst="rect">
            <a:avLst/>
          </a:prstGeom>
        </p:spPr>
        <p:txBody>
          <a:bodyPr wrap="square">
            <a:spAutoFit/>
          </a:bodyPr>
          <a:lstStyle/>
          <a:p>
            <a:r>
              <a:rPr lang="en-US" altLang="en-US" sz="2300" b="1" dirty="0" smtClean="0">
                <a:latin typeface="Times New Roman" pitchFamily="18" charset="0"/>
                <a:cs typeface="Times New Roman" pitchFamily="18" charset="0"/>
              </a:rPr>
              <a:t>Validity:</a:t>
            </a:r>
          </a:p>
          <a:p>
            <a:pPr>
              <a:tabLst>
                <a:tab pos="166688" algn="l"/>
              </a:tabLst>
            </a:pPr>
            <a:r>
              <a:rPr lang="en-US" altLang="en-US" dirty="0" smtClean="0">
                <a:latin typeface="Times New Roman" pitchFamily="18" charset="0"/>
                <a:cs typeface="Times New Roman" pitchFamily="18" charset="0"/>
              </a:rPr>
              <a:t/>
            </a:r>
            <a:br>
              <a:rPr lang="en-US" altLang="en-US" dirty="0" smtClean="0">
                <a:latin typeface="Times New Roman" pitchFamily="18" charset="0"/>
                <a:cs typeface="Times New Roman" pitchFamily="18" charset="0"/>
              </a:rPr>
            </a:br>
            <a:r>
              <a:rPr lang="en-US" altLang="en-US" dirty="0" smtClean="0">
                <a:latin typeface="Times New Roman" pitchFamily="18" charset="0"/>
                <a:cs typeface="Times New Roman" pitchFamily="18" charset="0"/>
              </a:rPr>
              <a:t>	</a:t>
            </a:r>
            <a:r>
              <a:rPr lang="en-US" altLang="en-US" sz="2400" dirty="0" smtClean="0">
                <a:latin typeface="Times New Roman" pitchFamily="18" charset="0"/>
                <a:cs typeface="Times New Roman" pitchFamily="18" charset="0"/>
              </a:rPr>
              <a:t>- </a:t>
            </a:r>
            <a:r>
              <a:rPr lang="en-US" altLang="en-US" sz="2000" dirty="0" smtClean="0">
                <a:latin typeface="Times New Roman" pitchFamily="18" charset="0"/>
                <a:cs typeface="Times New Roman" pitchFamily="18" charset="0"/>
              </a:rPr>
              <a:t>T</a:t>
            </a:r>
            <a:r>
              <a:rPr lang="en-US" sz="2000" dirty="0" smtClean="0">
                <a:latin typeface="Times New Roman" pitchFamily="18" charset="0"/>
                <a:cs typeface="Times New Roman" pitchFamily="18" charset="0"/>
              </a:rPr>
              <a:t>he data correct and accurate for the intended use.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 Valid data is key to making the right decisions.</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 </a:t>
            </a:r>
            <a:r>
              <a:rPr lang="en-US" sz="2000" i="1" dirty="0" smtClean="0">
                <a:latin typeface="Times New Roman" pitchFamily="18" charset="0"/>
                <a:cs typeface="Times New Roman" pitchFamily="18" charset="0"/>
              </a:rPr>
              <a:t>How to validate the data for accuracy?</a:t>
            </a:r>
            <a:endParaRPr lang="en-US" sz="2000" dirty="0">
              <a:latin typeface="Times New Roman" pitchFamily="18" charset="0"/>
              <a:cs typeface="Times New Roman" pitchFamily="18" charset="0"/>
            </a:endParaRPr>
          </a:p>
        </p:txBody>
      </p:sp>
      <p:sp>
        <p:nvSpPr>
          <p:cNvPr id="22" name="Line 3"/>
          <p:cNvSpPr>
            <a:spLocks noChangeShapeType="1"/>
          </p:cNvSpPr>
          <p:nvPr/>
        </p:nvSpPr>
        <p:spPr bwMode="auto">
          <a:xfrm>
            <a:off x="228600" y="685800"/>
            <a:ext cx="8763000" cy="0"/>
          </a:xfrm>
          <a:prstGeom prst="line">
            <a:avLst/>
          </a:prstGeom>
          <a:noFill/>
          <a:ln w="19050">
            <a:solidFill>
              <a:schemeClr val="hlink"/>
            </a:solidFill>
            <a:round/>
            <a:headEnd/>
            <a:tailEnd/>
          </a:ln>
        </p:spPr>
        <p:txBody>
          <a:bodyPr/>
          <a:lstStyle/>
          <a:p>
            <a:endParaRPr lang="en-US">
              <a:latin typeface="Times New Roman" pitchFamily="18" charset="0"/>
              <a:cs typeface="Times New Roman" pitchFamily="18" charset="0"/>
            </a:endParaRPr>
          </a:p>
        </p:txBody>
      </p:sp>
    </p:spTree>
    <p:extLst>
      <p:ext uri="{BB962C8B-B14F-4D97-AF65-F5344CB8AC3E}">
        <p14:creationId xmlns="" xmlns:p14="http://schemas.microsoft.com/office/powerpoint/2010/main" val="378225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 calcmode="lin" valueType="num">
                                      <p:cBhvr additive="base">
                                        <p:cTn id="7"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742950"/>
            <a:ext cx="8382000" cy="2133600"/>
          </a:xfrm>
        </p:spPr>
        <p:txBody>
          <a:bodyPr>
            <a:noAutofit/>
          </a:bodyPr>
          <a:lstStyle/>
          <a:p>
            <a:pPr lvl="0">
              <a:tabLst>
                <a:tab pos="406400" algn="l"/>
              </a:tabLst>
            </a:pPr>
            <a:r>
              <a:rPr lang="en-US" altLang="en-US" sz="2400" b="1" dirty="0" smtClean="0">
                <a:solidFill>
                  <a:schemeClr val="tx1"/>
                </a:solidFill>
                <a:latin typeface="Times New Roman" pitchFamily="18" charset="0"/>
                <a:cs typeface="Times New Roman" pitchFamily="18" charset="0"/>
              </a:rPr>
              <a:t>Volatility:</a:t>
            </a:r>
          </a:p>
          <a:p>
            <a:pPr marL="515938" lvl="0" indent="-917575">
              <a:spcBef>
                <a:spcPts val="0"/>
              </a:spcBef>
            </a:pPr>
            <a:r>
              <a:rPr lang="en-US" sz="2400" dirty="0" smtClean="0">
                <a:solidFill>
                  <a:schemeClr val="tx1"/>
                </a:solidFill>
                <a:latin typeface="Times New Roman" pitchFamily="18" charset="0"/>
                <a:cs typeface="Times New Roman" pitchFamily="18" charset="0"/>
              </a:rPr>
              <a:t>   </a:t>
            </a:r>
          </a:p>
          <a:p>
            <a:pPr marL="515938" lvl="0" indent="-917575">
              <a:spcBef>
                <a:spcPts val="0"/>
              </a:spcBef>
            </a:pPr>
            <a:r>
              <a:rPr lang="en-US" sz="2400" dirty="0" smtClean="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Big data volatility refers to how long is data valid and how long  should it be stored.</a:t>
            </a:r>
          </a:p>
          <a:p>
            <a:pPr marL="515938" lvl="0" indent="-917575">
              <a:spcBef>
                <a:spcPts val="0"/>
              </a:spcBef>
            </a:pPr>
            <a:r>
              <a:rPr lang="en-US" dirty="0" smtClean="0">
                <a:solidFill>
                  <a:schemeClr val="tx1"/>
                </a:solidFill>
                <a:latin typeface="Times New Roman" pitchFamily="18" charset="0"/>
                <a:cs typeface="Times New Roman" pitchFamily="18" charset="0"/>
              </a:rPr>
              <a:t>    -Real time data you need to determine at what point is data no longer relevant to the current analysis. </a:t>
            </a:r>
          </a:p>
          <a:p>
            <a:pPr marL="515938" lvl="0" indent="-917575">
              <a:spcBef>
                <a:spcPts val="0"/>
              </a:spcBef>
            </a:pPr>
            <a:r>
              <a:rPr lang="en-US" dirty="0" smtClean="0">
                <a:solidFill>
                  <a:schemeClr val="tx1"/>
                </a:solidFill>
                <a:latin typeface="Times New Roman" pitchFamily="18" charset="0"/>
                <a:cs typeface="Times New Roman" pitchFamily="18" charset="0"/>
              </a:rPr>
              <a:t>    -</a:t>
            </a:r>
            <a:r>
              <a:rPr lang="en-US" i="1" dirty="0" smtClean="0">
                <a:solidFill>
                  <a:schemeClr val="tx1"/>
                </a:solidFill>
                <a:latin typeface="Times New Roman" pitchFamily="18" charset="0"/>
                <a:cs typeface="Times New Roman" pitchFamily="18" charset="0"/>
              </a:rPr>
              <a:t>Decision on to how long keep the data?</a:t>
            </a:r>
            <a:endParaRPr lang="en-US" altLang="en-US" i="1" dirty="0" smtClean="0">
              <a:solidFill>
                <a:schemeClr val="tx1"/>
              </a:solidFill>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48130" name="Picture 2" descr="Image result for pic for volatility big data"/>
          <p:cNvPicPr>
            <a:picLocks noChangeAspect="1" noChangeArrowheads="1"/>
          </p:cNvPicPr>
          <p:nvPr/>
        </p:nvPicPr>
        <p:blipFill>
          <a:blip r:embed="rId2" cstate="print"/>
          <a:srcRect/>
          <a:stretch>
            <a:fillRect/>
          </a:stretch>
        </p:blipFill>
        <p:spPr bwMode="auto">
          <a:xfrm>
            <a:off x="1828800" y="2457450"/>
            <a:ext cx="5867400" cy="2544361"/>
          </a:xfrm>
          <a:prstGeom prst="rect">
            <a:avLst/>
          </a:prstGeom>
          <a:noFill/>
        </p:spPr>
      </p:pic>
      <p:sp>
        <p:nvSpPr>
          <p:cNvPr id="4"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52400" y="133350"/>
            <a:ext cx="8763000" cy="422672"/>
          </a:xfrm>
        </p:spPr>
        <p:txBody>
          <a:bodyPr>
            <a:noAutofit/>
          </a:bodyPr>
          <a:lstStyle/>
          <a:p>
            <a:pPr algn="ctr"/>
            <a:r>
              <a:rPr lang="en-US" sz="3200" dirty="0" smtClean="0">
                <a:latin typeface="Times New Roman" pitchFamily="18" charset="0"/>
                <a:cs typeface="Times New Roman" pitchFamily="18" charset="0"/>
              </a:rPr>
              <a:t>Traditional Big Data Architecture</a:t>
            </a:r>
            <a:endParaRPr lang="en-US" sz="3200" dirty="0">
              <a:latin typeface="Times New Roman" pitchFamily="18" charset="0"/>
              <a:cs typeface="Times New Roman" pitchFamily="18" charset="0"/>
            </a:endParaRPr>
          </a:p>
        </p:txBody>
      </p:sp>
      <p:pic>
        <p:nvPicPr>
          <p:cNvPr id="49155" name="Picture 3" descr="C:\Users\sharad\Desktop\Untitled.png"/>
          <p:cNvPicPr>
            <a:picLocks noChangeAspect="1" noChangeArrowheads="1"/>
          </p:cNvPicPr>
          <p:nvPr/>
        </p:nvPicPr>
        <p:blipFill>
          <a:blip r:embed="rId2" cstate="print"/>
          <a:srcRect/>
          <a:stretch>
            <a:fillRect/>
          </a:stretch>
        </p:blipFill>
        <p:spPr bwMode="auto">
          <a:xfrm>
            <a:off x="0" y="742950"/>
            <a:ext cx="9144000" cy="4254103"/>
          </a:xfrm>
          <a:prstGeom prst="rect">
            <a:avLst/>
          </a:prstGeom>
          <a:noFill/>
        </p:spPr>
      </p:pic>
      <p:sp>
        <p:nvSpPr>
          <p:cNvPr id="4"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33350"/>
            <a:ext cx="8229600" cy="422672"/>
          </a:xfrm>
        </p:spPr>
        <p:txBody>
          <a:bodyPr>
            <a:noAutofit/>
          </a:bodyPr>
          <a:lstStyle/>
          <a:p>
            <a:pPr algn="ctr"/>
            <a:r>
              <a:rPr lang="en-US" sz="3200" dirty="0" smtClean="0">
                <a:latin typeface="Times New Roman" pitchFamily="18" charset="0"/>
                <a:cs typeface="Times New Roman" pitchFamily="18" charset="0"/>
              </a:rPr>
              <a:t>Streaming Big Data Architecture</a:t>
            </a:r>
            <a:endParaRPr lang="en-US" sz="3200" dirty="0">
              <a:latin typeface="Times New Roman" pitchFamily="18" charset="0"/>
              <a:cs typeface="Times New Roman" pitchFamily="18" charset="0"/>
            </a:endParaRPr>
          </a:p>
        </p:txBody>
      </p:sp>
      <p:pic>
        <p:nvPicPr>
          <p:cNvPr id="50178" name="Picture 2" descr="C:\Users\sharad\Desktop\Untitled.png"/>
          <p:cNvPicPr>
            <a:picLocks noChangeAspect="1" noChangeArrowheads="1"/>
          </p:cNvPicPr>
          <p:nvPr/>
        </p:nvPicPr>
        <p:blipFill>
          <a:blip r:embed="rId2" cstate="print"/>
          <a:srcRect/>
          <a:stretch>
            <a:fillRect/>
          </a:stretch>
        </p:blipFill>
        <p:spPr bwMode="auto">
          <a:xfrm>
            <a:off x="0" y="813292"/>
            <a:ext cx="9115192" cy="3815858"/>
          </a:xfrm>
          <a:prstGeom prst="rect">
            <a:avLst/>
          </a:prstGeom>
          <a:noFill/>
        </p:spPr>
      </p:pic>
      <p:sp>
        <p:nvSpPr>
          <p:cNvPr id="4"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33350"/>
            <a:ext cx="8229600" cy="422672"/>
          </a:xfrm>
        </p:spPr>
        <p:txBody>
          <a:bodyPr>
            <a:noAutofit/>
          </a:bodyPr>
          <a:lstStyle/>
          <a:p>
            <a:pPr algn="ctr"/>
            <a:r>
              <a:rPr lang="en-US" sz="3200" dirty="0" smtClean="0">
                <a:latin typeface="Times New Roman" pitchFamily="18" charset="0"/>
                <a:cs typeface="Times New Roman" pitchFamily="18" charset="0"/>
              </a:rPr>
              <a:t>Lambda Big Data Architecture</a:t>
            </a:r>
            <a:endParaRPr lang="en-US" sz="3200" dirty="0">
              <a:latin typeface="Times New Roman" pitchFamily="18" charset="0"/>
              <a:cs typeface="Times New Roman" pitchFamily="18" charset="0"/>
            </a:endParaRPr>
          </a:p>
        </p:txBody>
      </p:sp>
      <p:pic>
        <p:nvPicPr>
          <p:cNvPr id="51202" name="Picture 2" descr="C:\Users\sharad\Desktop\Untitled.png"/>
          <p:cNvPicPr>
            <a:picLocks noChangeAspect="1" noChangeArrowheads="1"/>
          </p:cNvPicPr>
          <p:nvPr/>
        </p:nvPicPr>
        <p:blipFill>
          <a:blip r:embed="rId2" cstate="print"/>
          <a:srcRect/>
          <a:stretch>
            <a:fillRect/>
          </a:stretch>
        </p:blipFill>
        <p:spPr bwMode="auto">
          <a:xfrm>
            <a:off x="216020" y="767173"/>
            <a:ext cx="8699380" cy="4090577"/>
          </a:xfrm>
          <a:prstGeom prst="rect">
            <a:avLst/>
          </a:prstGeom>
          <a:noFill/>
        </p:spPr>
      </p:pic>
      <p:sp>
        <p:nvSpPr>
          <p:cNvPr id="4"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33350"/>
            <a:ext cx="8229600" cy="422672"/>
          </a:xfrm>
        </p:spPr>
        <p:txBody>
          <a:bodyPr>
            <a:noAutofit/>
          </a:bodyPr>
          <a:lstStyle/>
          <a:p>
            <a:pPr algn="ctr"/>
            <a:r>
              <a:rPr lang="en-US" sz="3200" dirty="0" smtClean="0">
                <a:latin typeface="Times New Roman" pitchFamily="18" charset="0"/>
                <a:cs typeface="Times New Roman" pitchFamily="18" charset="0"/>
              </a:rPr>
              <a:t>Kappa Big Data Architecture</a:t>
            </a:r>
            <a:endParaRPr lang="en-US" sz="3200" dirty="0">
              <a:latin typeface="Times New Roman" pitchFamily="18" charset="0"/>
              <a:cs typeface="Times New Roman" pitchFamily="18" charset="0"/>
            </a:endParaRPr>
          </a:p>
        </p:txBody>
      </p:sp>
      <p:pic>
        <p:nvPicPr>
          <p:cNvPr id="52236" name="Picture 12" descr="C:\Users\sharad\Desktop\big-data-architecture-33-638.jpg"/>
          <p:cNvPicPr>
            <a:picLocks noChangeAspect="1" noChangeArrowheads="1"/>
          </p:cNvPicPr>
          <p:nvPr/>
        </p:nvPicPr>
        <p:blipFill>
          <a:blip r:embed="rId2" cstate="print"/>
          <a:srcRect/>
          <a:stretch>
            <a:fillRect/>
          </a:stretch>
        </p:blipFill>
        <p:spPr bwMode="auto">
          <a:xfrm>
            <a:off x="152400" y="625228"/>
            <a:ext cx="8991600" cy="4118222"/>
          </a:xfrm>
          <a:prstGeom prst="rect">
            <a:avLst/>
          </a:prstGeom>
          <a:noFill/>
        </p:spPr>
      </p:pic>
      <p:sp>
        <p:nvSpPr>
          <p:cNvPr id="4"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422672"/>
          </a:xfrm>
        </p:spPr>
        <p:txBody>
          <a:bodyPr>
            <a:normAutofit fontScale="90000"/>
          </a:bodyPr>
          <a:lstStyle/>
          <a:p>
            <a:r>
              <a:rPr lang="en-US" b="1" dirty="0" smtClean="0">
                <a:latin typeface="Times New Roman" pitchFamily="18" charset="0"/>
                <a:cs typeface="Times New Roman" pitchFamily="18" charset="0"/>
              </a:rPr>
              <a:t>Session Objectives</a:t>
            </a:r>
            <a:endParaRPr lang="en-US" b="1" dirty="0">
              <a:latin typeface="Times New Roman" pitchFamily="18" charset="0"/>
              <a:cs typeface="Times New Roman" pitchFamily="18" charset="0"/>
            </a:endParaRPr>
          </a:p>
        </p:txBody>
      </p:sp>
      <p:sp>
        <p:nvSpPr>
          <p:cNvPr id="5" name="TextBox 4"/>
          <p:cNvSpPr txBox="1"/>
          <p:nvPr/>
        </p:nvSpPr>
        <p:spPr>
          <a:xfrm>
            <a:off x="1752600" y="1135008"/>
            <a:ext cx="6172200" cy="1631216"/>
          </a:xfrm>
          <a:prstGeom prst="rect">
            <a:avLst/>
          </a:prstGeom>
          <a:noFill/>
        </p:spPr>
        <p:txBody>
          <a:bodyPr wrap="square" rtlCol="0">
            <a:spAutoFit/>
          </a:bodyPr>
          <a:lstStyle/>
          <a:p>
            <a:pPr marL="290513" indent="-290513">
              <a:buFont typeface="Arial" pitchFamily="34" charset="0"/>
              <a:buChar char="•"/>
              <a:tabLst>
                <a:tab pos="284163" algn="l"/>
              </a:tabLst>
            </a:pPr>
            <a:r>
              <a:rPr lang="en-US" sz="2000" dirty="0" smtClean="0">
                <a:latin typeface="Times New Roman" pitchFamily="18" charset="0"/>
                <a:cs typeface="Times New Roman" pitchFamily="18" charset="0"/>
              </a:rPr>
              <a:t>Big Data Definition</a:t>
            </a:r>
          </a:p>
          <a:p>
            <a:pPr marL="290513" indent="-290513">
              <a:buFont typeface="Arial" pitchFamily="34" charset="0"/>
              <a:buChar char="•"/>
              <a:tabLst>
                <a:tab pos="284163" algn="l"/>
              </a:tabLst>
            </a:pPr>
            <a:r>
              <a:rPr lang="en-US" sz="2000" dirty="0" smtClean="0">
                <a:latin typeface="Times New Roman" pitchFamily="18" charset="0"/>
                <a:cs typeface="Times New Roman" pitchFamily="18" charset="0"/>
              </a:rPr>
              <a:t>Big Data Types</a:t>
            </a:r>
          </a:p>
          <a:p>
            <a:pPr marL="290513" indent="-290513">
              <a:buFont typeface="Arial" pitchFamily="34" charset="0"/>
              <a:buChar char="•"/>
              <a:tabLst>
                <a:tab pos="284163" algn="l"/>
              </a:tabLst>
            </a:pPr>
            <a:r>
              <a:rPr lang="en-US" sz="2000" dirty="0" smtClean="0">
                <a:latin typeface="Times New Roman" pitchFamily="18" charset="0"/>
                <a:cs typeface="Times New Roman" pitchFamily="18" charset="0"/>
              </a:rPr>
              <a:t>Big Data Architectures</a:t>
            </a:r>
          </a:p>
          <a:p>
            <a:pPr marL="290513" indent="-290513">
              <a:buFont typeface="Arial" pitchFamily="34" charset="0"/>
              <a:buChar char="•"/>
              <a:tabLst>
                <a:tab pos="284163" algn="l"/>
              </a:tabLst>
            </a:pPr>
            <a:r>
              <a:rPr lang="en-US" sz="2000" dirty="0" smtClean="0">
                <a:latin typeface="Times New Roman" pitchFamily="18" charset="0"/>
                <a:cs typeface="Times New Roman" pitchFamily="18" charset="0"/>
              </a:rPr>
              <a:t>Big Data Warehousing</a:t>
            </a:r>
          </a:p>
          <a:p>
            <a:pPr marL="290513" indent="-290513">
              <a:buFont typeface="Arial" pitchFamily="34" charset="0"/>
              <a:buChar char="•"/>
              <a:tabLst>
                <a:tab pos="284163" algn="l"/>
              </a:tabLst>
            </a:pPr>
            <a:endParaRPr lang="en-US" sz="2000" dirty="0">
              <a:latin typeface="Times New Roman" pitchFamily="18" charset="0"/>
              <a:cs typeface="Times New Roman" pitchFamily="18" charset="0"/>
            </a:endParaRPr>
          </a:p>
        </p:txBody>
      </p:sp>
      <p:sp>
        <p:nvSpPr>
          <p:cNvPr id="4"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66750"/>
            <a:ext cx="8077200" cy="3943350"/>
          </a:xfrm>
        </p:spPr>
        <p:txBody>
          <a:bodyPr>
            <a:noAutofit/>
          </a:bodyPr>
          <a:lstStyle/>
          <a:p>
            <a:pPr algn="just">
              <a:buNone/>
            </a:pPr>
            <a:r>
              <a:rPr lang="en-US" sz="2000" b="1" dirty="0" smtClean="0">
                <a:latin typeface="Times New Roman" pitchFamily="18" charset="0"/>
                <a:cs typeface="Times New Roman" pitchFamily="18" charset="0"/>
              </a:rPr>
              <a:t>Prioritizing correlations</a:t>
            </a:r>
          </a:p>
          <a:p>
            <a:pPr algn="just"/>
            <a:r>
              <a:rPr lang="en-US" sz="2000" dirty="0" smtClean="0">
                <a:latin typeface="Times New Roman" pitchFamily="18" charset="0"/>
                <a:cs typeface="Times New Roman" pitchFamily="18" charset="0"/>
              </a:rPr>
              <a:t>Data analysts use big data to tease out correlation: when </a:t>
            </a:r>
            <a:r>
              <a:rPr lang="en-US" sz="2000" b="1" dirty="0" smtClean="0">
                <a:latin typeface="Times New Roman" pitchFamily="18" charset="0"/>
                <a:cs typeface="Times New Roman" pitchFamily="18" charset="0"/>
              </a:rPr>
              <a:t>one variable is linked to another. </a:t>
            </a:r>
          </a:p>
          <a:p>
            <a:pPr algn="just"/>
            <a:r>
              <a:rPr lang="en-US" sz="2000" dirty="0" smtClean="0">
                <a:latin typeface="Times New Roman" pitchFamily="18" charset="0"/>
                <a:cs typeface="Times New Roman" pitchFamily="18" charset="0"/>
              </a:rPr>
              <a:t>However, not all these correlations are substantial or </a:t>
            </a:r>
            <a:r>
              <a:rPr lang="en-US" sz="2000" b="1" dirty="0" smtClean="0">
                <a:latin typeface="Times New Roman" pitchFamily="18" charset="0"/>
                <a:cs typeface="Times New Roman" pitchFamily="18" charset="0"/>
              </a:rPr>
              <a:t>meaningful.</a:t>
            </a:r>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More specifically, just because 2 variables are correlated or linked doesn’t mean that a </a:t>
            </a:r>
            <a:r>
              <a:rPr lang="en-US" sz="2000" b="1" dirty="0" smtClean="0">
                <a:latin typeface="Times New Roman" pitchFamily="18" charset="0"/>
                <a:cs typeface="Times New Roman" pitchFamily="18" charset="0"/>
              </a:rPr>
              <a:t>relationship</a:t>
            </a:r>
            <a:r>
              <a:rPr lang="en-US" sz="2000" dirty="0" smtClean="0">
                <a:latin typeface="Times New Roman" pitchFamily="18" charset="0"/>
                <a:cs typeface="Times New Roman" pitchFamily="18" charset="0"/>
              </a:rPr>
              <a:t> exists between them.</a:t>
            </a:r>
          </a:p>
          <a:p>
            <a:pPr algn="just">
              <a:buNone/>
            </a:pPr>
            <a:endParaRPr lang="en-US" sz="1400" b="1" dirty="0" smtClean="0">
              <a:latin typeface="Times New Roman" pitchFamily="18" charset="0"/>
              <a:cs typeface="Times New Roman" pitchFamily="18" charset="0"/>
            </a:endParaRPr>
          </a:p>
          <a:p>
            <a:pPr algn="just">
              <a:buNone/>
            </a:pPr>
            <a:r>
              <a:rPr lang="en-US" sz="2000" b="1" dirty="0" smtClean="0">
                <a:latin typeface="Times New Roman" pitchFamily="18" charset="0"/>
                <a:cs typeface="Times New Roman" pitchFamily="18" charset="0"/>
              </a:rPr>
              <a:t>Security</a:t>
            </a:r>
          </a:p>
          <a:p>
            <a:pPr algn="just"/>
            <a:r>
              <a:rPr lang="en-US" sz="2000" dirty="0" smtClean="0">
                <a:latin typeface="Times New Roman" pitchFamily="18" charset="0"/>
                <a:cs typeface="Times New Roman" pitchFamily="18" charset="0"/>
              </a:rPr>
              <a:t>As with many technological endeavors, big data analytics is prone to </a:t>
            </a:r>
            <a:r>
              <a:rPr lang="en-US" sz="2000" b="1" dirty="0" smtClean="0">
                <a:latin typeface="Times New Roman" pitchFamily="18" charset="0"/>
                <a:cs typeface="Times New Roman" pitchFamily="18" charset="0"/>
              </a:rPr>
              <a:t>data breach</a:t>
            </a:r>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information</a:t>
            </a:r>
            <a:r>
              <a:rPr lang="en-US" sz="2000" dirty="0" smtClean="0">
                <a:latin typeface="Times New Roman" pitchFamily="18" charset="0"/>
                <a:cs typeface="Times New Roman" pitchFamily="18" charset="0"/>
              </a:rPr>
              <a:t> that you provide a third party could </a:t>
            </a:r>
            <a:r>
              <a:rPr lang="en-US" sz="2000" b="1" dirty="0" smtClean="0">
                <a:latin typeface="Times New Roman" pitchFamily="18" charset="0"/>
                <a:cs typeface="Times New Roman" pitchFamily="18" charset="0"/>
              </a:rPr>
              <a:t>get leaked </a:t>
            </a:r>
            <a:r>
              <a:rPr lang="en-US" sz="2000" dirty="0" smtClean="0">
                <a:latin typeface="Times New Roman" pitchFamily="18" charset="0"/>
                <a:cs typeface="Times New Roman" pitchFamily="18" charset="0"/>
              </a:rPr>
              <a:t>to customers or competitors.</a:t>
            </a:r>
            <a:endParaRPr lang="en-US" sz="2000" dirty="0">
              <a:latin typeface="Times New Roman" pitchFamily="18" charset="0"/>
              <a:cs typeface="Times New Roman" pitchFamily="18" charset="0"/>
            </a:endParaRPr>
          </a:p>
        </p:txBody>
      </p:sp>
      <p:sp>
        <p:nvSpPr>
          <p:cNvPr id="4" name="Title 1"/>
          <p:cNvSpPr txBox="1">
            <a:spLocks/>
          </p:cNvSpPr>
          <p:nvPr/>
        </p:nvSpPr>
        <p:spPr>
          <a:xfrm>
            <a:off x="457200" y="205978"/>
            <a:ext cx="8229600" cy="422672"/>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smtClean="0">
                <a:latin typeface="Times New Roman" pitchFamily="18" charset="0"/>
                <a:ea typeface="+mj-ea"/>
                <a:cs typeface="Times New Roman" pitchFamily="18" charset="0"/>
              </a:rPr>
              <a:t>Limitation of</a:t>
            </a:r>
            <a:r>
              <a:rPr lang="en-US" sz="4400" b="1" noProof="0" dirty="0" smtClean="0">
                <a:latin typeface="Times New Roman" pitchFamily="18" charset="0"/>
                <a:ea typeface="+mj-ea"/>
                <a:cs typeface="Times New Roman" pitchFamily="18" charset="0"/>
              </a:rPr>
              <a:t> Big Data</a:t>
            </a:r>
            <a:endParaRPr kumimoji="0" lang="en-US"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5"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42950"/>
            <a:ext cx="8229600" cy="4229100"/>
          </a:xfrm>
        </p:spPr>
        <p:txBody>
          <a:bodyPr>
            <a:noAutofit/>
          </a:bodyPr>
          <a:lstStyle/>
          <a:p>
            <a:pPr algn="just">
              <a:spcBef>
                <a:spcPts val="0"/>
              </a:spcBef>
              <a:buNone/>
            </a:pPr>
            <a:r>
              <a:rPr lang="en-US" sz="2000" b="1" dirty="0" smtClean="0">
                <a:latin typeface="Times New Roman" pitchFamily="18" charset="0"/>
                <a:cs typeface="Times New Roman" pitchFamily="18" charset="0"/>
              </a:rPr>
              <a:t>Transferability</a:t>
            </a:r>
          </a:p>
          <a:p>
            <a:pPr algn="just">
              <a:spcBef>
                <a:spcPts val="0"/>
              </a:spcBef>
            </a:pPr>
            <a:r>
              <a:rPr lang="en-US" sz="2000" dirty="0" smtClean="0">
                <a:latin typeface="Times New Roman" pitchFamily="18" charset="0"/>
                <a:cs typeface="Times New Roman" pitchFamily="18" charset="0"/>
              </a:rPr>
              <a:t>Because much of the data you need analyzed lies behind a </a:t>
            </a:r>
            <a:r>
              <a:rPr lang="en-US" sz="2000" b="1" dirty="0" smtClean="0">
                <a:latin typeface="Times New Roman" pitchFamily="18" charset="0"/>
                <a:cs typeface="Times New Roman" pitchFamily="18" charset="0"/>
              </a:rPr>
              <a:t>firewall or on a private cloud</a:t>
            </a:r>
            <a:r>
              <a:rPr lang="en-US" sz="2000" dirty="0" smtClean="0">
                <a:latin typeface="Times New Roman" pitchFamily="18" charset="0"/>
                <a:cs typeface="Times New Roman" pitchFamily="18" charset="0"/>
              </a:rPr>
              <a:t>, it takes </a:t>
            </a:r>
            <a:r>
              <a:rPr lang="en-US" sz="2000" b="1" dirty="0" smtClean="0">
                <a:latin typeface="Times New Roman" pitchFamily="18" charset="0"/>
                <a:cs typeface="Times New Roman" pitchFamily="18" charset="0"/>
              </a:rPr>
              <a:t>technical know-how </a:t>
            </a:r>
            <a:r>
              <a:rPr lang="en-US" sz="2000" dirty="0" smtClean="0">
                <a:latin typeface="Times New Roman" pitchFamily="18" charset="0"/>
                <a:cs typeface="Times New Roman" pitchFamily="18" charset="0"/>
              </a:rPr>
              <a:t>to efficiently get this data to an analytics team. </a:t>
            </a:r>
          </a:p>
          <a:p>
            <a:pPr algn="just">
              <a:spcBef>
                <a:spcPts val="0"/>
              </a:spcBef>
            </a:pPr>
            <a:r>
              <a:rPr lang="en-US" sz="2000" dirty="0" smtClean="0">
                <a:latin typeface="Times New Roman" pitchFamily="18" charset="0"/>
                <a:cs typeface="Times New Roman" pitchFamily="18" charset="0"/>
              </a:rPr>
              <a:t>Furthermore, it may be difficult to </a:t>
            </a:r>
            <a:r>
              <a:rPr lang="en-US" sz="2000" b="1" dirty="0" smtClean="0">
                <a:latin typeface="Times New Roman" pitchFamily="18" charset="0"/>
                <a:cs typeface="Times New Roman" pitchFamily="18" charset="0"/>
              </a:rPr>
              <a:t>consistently transfer data </a:t>
            </a:r>
            <a:r>
              <a:rPr lang="en-US" sz="2000" dirty="0" smtClean="0">
                <a:latin typeface="Times New Roman" pitchFamily="18" charset="0"/>
                <a:cs typeface="Times New Roman" pitchFamily="18" charset="0"/>
              </a:rPr>
              <a:t>to specialists for repeat analysis.</a:t>
            </a:r>
          </a:p>
          <a:p>
            <a:pPr>
              <a:spcBef>
                <a:spcPts val="0"/>
              </a:spcBef>
              <a:buNone/>
            </a:pPr>
            <a:endParaRPr lang="en-US" sz="2000" b="1" dirty="0" smtClean="0">
              <a:latin typeface="Times New Roman" pitchFamily="18" charset="0"/>
              <a:cs typeface="Times New Roman" pitchFamily="18" charset="0"/>
            </a:endParaRPr>
          </a:p>
          <a:p>
            <a:pPr>
              <a:spcBef>
                <a:spcPts val="0"/>
              </a:spcBef>
              <a:buNone/>
            </a:pPr>
            <a:r>
              <a:rPr lang="en-US" sz="2000" b="1" dirty="0" smtClean="0">
                <a:latin typeface="Times New Roman" pitchFamily="18" charset="0"/>
                <a:cs typeface="Times New Roman" pitchFamily="18" charset="0"/>
              </a:rPr>
              <a:t>Inconsistency in data collection</a:t>
            </a:r>
          </a:p>
          <a:p>
            <a:pPr algn="just">
              <a:spcBef>
                <a:spcPts val="0"/>
              </a:spcBef>
            </a:pPr>
            <a:r>
              <a:rPr lang="en-US" sz="2000" dirty="0" smtClean="0">
                <a:latin typeface="Times New Roman" pitchFamily="18" charset="0"/>
                <a:cs typeface="Times New Roman" pitchFamily="18" charset="0"/>
              </a:rPr>
              <a:t>Sometimes the </a:t>
            </a:r>
            <a:r>
              <a:rPr lang="en-US" sz="2000" b="1" dirty="0" smtClean="0">
                <a:latin typeface="Times New Roman" pitchFamily="18" charset="0"/>
                <a:cs typeface="Times New Roman" pitchFamily="18" charset="0"/>
              </a:rPr>
              <a:t>tools</a:t>
            </a:r>
            <a:r>
              <a:rPr lang="en-US" sz="2000" dirty="0" smtClean="0">
                <a:latin typeface="Times New Roman" pitchFamily="18" charset="0"/>
                <a:cs typeface="Times New Roman" pitchFamily="18" charset="0"/>
              </a:rPr>
              <a:t> we use to gather big data sets are </a:t>
            </a:r>
            <a:r>
              <a:rPr lang="en-US" sz="2000" b="1" dirty="0" smtClean="0">
                <a:latin typeface="Times New Roman" pitchFamily="18" charset="0"/>
                <a:cs typeface="Times New Roman" pitchFamily="18" charset="0"/>
              </a:rPr>
              <a:t>not certain</a:t>
            </a:r>
            <a:r>
              <a:rPr lang="en-US" sz="2000" dirty="0" smtClean="0">
                <a:latin typeface="Times New Roman" pitchFamily="18" charset="0"/>
                <a:cs typeface="Times New Roman" pitchFamily="18" charset="0"/>
              </a:rPr>
              <a:t>. </a:t>
            </a:r>
          </a:p>
          <a:p>
            <a:pPr algn="just">
              <a:spcBef>
                <a:spcPts val="0"/>
              </a:spcBef>
            </a:pPr>
            <a:r>
              <a:rPr lang="en-US" sz="2000" i="1" dirty="0" smtClean="0">
                <a:latin typeface="Times New Roman" pitchFamily="18" charset="0"/>
                <a:cs typeface="Times New Roman" pitchFamily="18" charset="0"/>
              </a:rPr>
              <a:t>For example</a:t>
            </a:r>
            <a:r>
              <a:rPr lang="en-US" sz="2000" dirty="0" smtClean="0">
                <a:latin typeface="Times New Roman" pitchFamily="18" charset="0"/>
                <a:cs typeface="Times New Roman" pitchFamily="18" charset="0"/>
              </a:rPr>
              <a:t>, Google is famous for its tweaks and updates; </a:t>
            </a:r>
            <a:r>
              <a:rPr lang="en-US" sz="2000" b="1" dirty="0" smtClean="0">
                <a:latin typeface="Times New Roman" pitchFamily="18" charset="0"/>
                <a:cs typeface="Times New Roman" pitchFamily="18" charset="0"/>
              </a:rPr>
              <a:t>the results of a search on one day will likely be different from those on another day. </a:t>
            </a:r>
          </a:p>
          <a:p>
            <a:pPr algn="just">
              <a:spcBef>
                <a:spcPts val="0"/>
              </a:spcBef>
            </a:pPr>
            <a:r>
              <a:rPr lang="en-US" sz="2000" dirty="0" smtClean="0">
                <a:latin typeface="Times New Roman" pitchFamily="18" charset="0"/>
                <a:cs typeface="Times New Roman" pitchFamily="18" charset="0"/>
              </a:rPr>
              <a:t>Hence, if using Google search to generate data sets then the correlations would change as the data changes.</a:t>
            </a:r>
          </a:p>
        </p:txBody>
      </p:sp>
      <p:sp>
        <p:nvSpPr>
          <p:cNvPr id="4" name="Title 1"/>
          <p:cNvSpPr txBox="1">
            <a:spLocks/>
          </p:cNvSpPr>
          <p:nvPr/>
        </p:nvSpPr>
        <p:spPr>
          <a:xfrm>
            <a:off x="457200" y="205978"/>
            <a:ext cx="8229600" cy="422672"/>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smtClean="0">
                <a:latin typeface="Times New Roman" pitchFamily="18" charset="0"/>
                <a:ea typeface="+mj-ea"/>
                <a:cs typeface="Times New Roman" pitchFamily="18" charset="0"/>
              </a:rPr>
              <a:t>Limitation of</a:t>
            </a:r>
            <a:r>
              <a:rPr lang="en-US" sz="4400" b="1" noProof="0" dirty="0" smtClean="0">
                <a:latin typeface="Times New Roman" pitchFamily="18" charset="0"/>
                <a:ea typeface="+mj-ea"/>
                <a:cs typeface="Times New Roman" pitchFamily="18" charset="0"/>
              </a:rPr>
              <a:t> Big Data</a:t>
            </a:r>
            <a:endParaRPr kumimoji="0" lang="en-US"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5"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123950"/>
            <a:ext cx="7391400" cy="3333750"/>
          </a:xfrm>
        </p:spPr>
        <p:txBody>
          <a:bodyPr>
            <a:normAutofit/>
          </a:bodyPr>
          <a:lstStyle/>
          <a:p>
            <a:r>
              <a:rPr lang="en-US" sz="2000" dirty="0" smtClean="0">
                <a:latin typeface="Times New Roman" pitchFamily="18" charset="0"/>
                <a:cs typeface="Times New Roman" pitchFamily="18" charset="0"/>
              </a:rPr>
              <a:t>Define Big Data</a:t>
            </a:r>
          </a:p>
          <a:p>
            <a:r>
              <a:rPr lang="en-US" sz="2000" dirty="0" smtClean="0">
                <a:latin typeface="Times New Roman" pitchFamily="18" charset="0"/>
                <a:cs typeface="Times New Roman" pitchFamily="18" charset="0"/>
              </a:rPr>
              <a:t>Big Data Types</a:t>
            </a:r>
          </a:p>
          <a:p>
            <a:r>
              <a:rPr lang="en-US" sz="2000" dirty="0" smtClean="0">
                <a:latin typeface="Times New Roman" pitchFamily="18" charset="0"/>
                <a:cs typeface="Times New Roman" pitchFamily="18" charset="0"/>
              </a:rPr>
              <a:t>Big Data Analysis Architecture</a:t>
            </a:r>
            <a:endParaRPr lang="en-US" sz="2000" dirty="0">
              <a:latin typeface="Times New Roman" pitchFamily="18" charset="0"/>
              <a:cs typeface="Times New Roman" pitchFamily="18" charset="0"/>
            </a:endParaRPr>
          </a:p>
        </p:txBody>
      </p:sp>
      <p:sp>
        <p:nvSpPr>
          <p:cNvPr id="4" name="Title 1"/>
          <p:cNvSpPr txBox="1">
            <a:spLocks/>
          </p:cNvSpPr>
          <p:nvPr/>
        </p:nvSpPr>
        <p:spPr>
          <a:xfrm>
            <a:off x="457200" y="205978"/>
            <a:ext cx="8229600" cy="422672"/>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smtClean="0">
                <a:latin typeface="Times New Roman" pitchFamily="18" charset="0"/>
                <a:ea typeface="+mj-ea"/>
                <a:cs typeface="Times New Roman" pitchFamily="18" charset="0"/>
              </a:rPr>
              <a:t>Summary</a:t>
            </a:r>
            <a:endParaRPr kumimoji="0" lang="en-US"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5"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71650"/>
            <a:ext cx="8305800" cy="857250"/>
          </a:xfrm>
        </p:spPr>
        <p:txBody>
          <a:bodyPr/>
          <a:lstStyle/>
          <a:p>
            <a:r>
              <a:rPr lang="en-US" dirty="0" smtClean="0">
                <a:latin typeface="Times New Roman" pitchFamily="18" charset="0"/>
                <a:cs typeface="Times New Roman" pitchFamily="18" charset="0"/>
              </a:rPr>
              <a:t>Thanks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 Vs of Big Data&#10; The “BIG” in big data isn’t just about volume&#10; Volume&#10; Variety&#10; Velocity&#10; "/>
          <p:cNvPicPr/>
          <p:nvPr/>
        </p:nvPicPr>
        <p:blipFill>
          <a:blip r:embed="rId2" cstate="print"/>
          <a:srcRect/>
          <a:stretch>
            <a:fillRect/>
          </a:stretch>
        </p:blipFill>
        <p:spPr bwMode="auto">
          <a:xfrm>
            <a:off x="381000" y="228600"/>
            <a:ext cx="8458200" cy="4686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05978"/>
            <a:ext cx="8229600" cy="422672"/>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noProof="0" dirty="0" smtClean="0">
                <a:latin typeface="Times New Roman" pitchFamily="18" charset="0"/>
                <a:ea typeface="+mj-ea"/>
                <a:cs typeface="Times New Roman" pitchFamily="18" charset="0"/>
              </a:rPr>
              <a:t>Importance of Big Data</a:t>
            </a:r>
            <a:endParaRPr kumimoji="0" lang="en-US"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5"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p>
        </p:txBody>
      </p:sp>
      <p:sp>
        <p:nvSpPr>
          <p:cNvPr id="6" name="Content Placeholder 2"/>
          <p:cNvSpPr>
            <a:spLocks noGrp="1"/>
          </p:cNvSpPr>
          <p:nvPr>
            <p:ph idx="1"/>
          </p:nvPr>
        </p:nvSpPr>
        <p:spPr>
          <a:xfrm>
            <a:off x="762000" y="971550"/>
            <a:ext cx="7772400" cy="1828800"/>
          </a:xfrm>
        </p:spPr>
        <p:txBody>
          <a:bodyPr>
            <a:noAutofit/>
          </a:bodyPr>
          <a:lstStyle/>
          <a:p>
            <a:pPr lvl="1">
              <a:buFont typeface="Arial" pitchFamily="34" charset="0"/>
              <a:buChar char="•"/>
            </a:pPr>
            <a:r>
              <a:rPr lang="fr-FR" sz="2000" dirty="0" err="1" smtClean="0">
                <a:latin typeface="Times New Roman" pitchFamily="18" charset="0"/>
                <a:cs typeface="Times New Roman" pitchFamily="18" charset="0"/>
              </a:rPr>
              <a:t>Cost</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Reductions</a:t>
            </a:r>
            <a:endParaRPr lang="fr-FR" sz="2000" dirty="0" smtClean="0">
              <a:latin typeface="Times New Roman" pitchFamily="18" charset="0"/>
              <a:cs typeface="Times New Roman" pitchFamily="18" charset="0"/>
            </a:endParaRPr>
          </a:p>
          <a:p>
            <a:pPr lvl="1">
              <a:buFont typeface="Arial" pitchFamily="34" charset="0"/>
              <a:buChar char="•"/>
            </a:pPr>
            <a:r>
              <a:rPr lang="fr-FR" sz="2000" dirty="0" smtClean="0">
                <a:latin typeface="Times New Roman" pitchFamily="18" charset="0"/>
                <a:cs typeface="Times New Roman" pitchFamily="18" charset="0"/>
              </a:rPr>
              <a:t>Time </a:t>
            </a:r>
            <a:r>
              <a:rPr lang="fr-FR" sz="2000" dirty="0" err="1" smtClean="0">
                <a:latin typeface="Times New Roman" pitchFamily="18" charset="0"/>
                <a:cs typeface="Times New Roman" pitchFamily="18" charset="0"/>
              </a:rPr>
              <a:t>Reductions</a:t>
            </a:r>
            <a:endParaRPr lang="fr-FR" sz="2000" dirty="0" smtClean="0">
              <a:latin typeface="Times New Roman" pitchFamily="18" charset="0"/>
              <a:cs typeface="Times New Roman" pitchFamily="18" charset="0"/>
            </a:endParaRPr>
          </a:p>
          <a:p>
            <a:pPr lvl="1">
              <a:buFont typeface="Arial" pitchFamily="34" charset="0"/>
              <a:buChar char="•"/>
            </a:pPr>
            <a:r>
              <a:rPr lang="fr-FR" sz="2000" dirty="0" smtClean="0">
                <a:latin typeface="Times New Roman" pitchFamily="18" charset="0"/>
                <a:cs typeface="Times New Roman" pitchFamily="18" charset="0"/>
              </a:rPr>
              <a:t>New </a:t>
            </a:r>
            <a:r>
              <a:rPr lang="fr-FR" sz="2000" dirty="0" err="1" smtClean="0">
                <a:latin typeface="Times New Roman" pitchFamily="18" charset="0"/>
                <a:cs typeface="Times New Roman" pitchFamily="18" charset="0"/>
              </a:rPr>
              <a:t>product</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development</a:t>
            </a:r>
            <a:r>
              <a:rPr lang="fr-FR" sz="2000" dirty="0" smtClean="0">
                <a:latin typeface="Times New Roman" pitchFamily="18" charset="0"/>
                <a:cs typeface="Times New Roman" pitchFamily="18" charset="0"/>
              </a:rPr>
              <a:t> and </a:t>
            </a:r>
            <a:r>
              <a:rPr lang="fr-FR" sz="2000" dirty="0" err="1" smtClean="0">
                <a:latin typeface="Times New Roman" pitchFamily="18" charset="0"/>
                <a:cs typeface="Times New Roman" pitchFamily="18" charset="0"/>
              </a:rPr>
              <a:t>optimize</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offerings</a:t>
            </a:r>
            <a:r>
              <a:rPr lang="fr-FR" sz="2000" dirty="0" smtClean="0">
                <a:latin typeface="Times New Roman" pitchFamily="18" charset="0"/>
                <a:cs typeface="Times New Roman" pitchFamily="18" charset="0"/>
              </a:rPr>
              <a:t>.</a:t>
            </a:r>
          </a:p>
          <a:p>
            <a:pPr lvl="1">
              <a:buFont typeface="Arial" pitchFamily="34" charset="0"/>
              <a:buChar char="•"/>
            </a:pPr>
            <a:r>
              <a:rPr lang="fr-FR" sz="2000" dirty="0" smtClean="0">
                <a:latin typeface="Times New Roman" pitchFamily="18" charset="0"/>
                <a:cs typeface="Times New Roman" pitchFamily="18" charset="0"/>
              </a:rPr>
              <a:t>Smart </a:t>
            </a:r>
            <a:r>
              <a:rPr lang="fr-FR" sz="2000" dirty="0" err="1" smtClean="0">
                <a:latin typeface="Times New Roman" pitchFamily="18" charset="0"/>
                <a:cs typeface="Times New Roman" pitchFamily="18" charset="0"/>
              </a:rPr>
              <a:t>Decision</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Making</a:t>
            </a:r>
            <a:endParaRPr lang="fr-FR"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422672"/>
          </a:xfrm>
        </p:spPr>
        <p:txBody>
          <a:bodyPr>
            <a:noAutofit/>
          </a:bodyPr>
          <a:lstStyle/>
          <a:p>
            <a:r>
              <a:rPr lang="en-US" sz="4000" b="1" dirty="0" smtClean="0">
                <a:latin typeface="Times New Roman" pitchFamily="18" charset="0"/>
                <a:cs typeface="Times New Roman" pitchFamily="18" charset="0"/>
              </a:rPr>
              <a:t>Big Data</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666750"/>
            <a:ext cx="8229600" cy="4000500"/>
          </a:xfrm>
        </p:spPr>
        <p:txBody>
          <a:bodyPr>
            <a:noAutofit/>
          </a:bodyPr>
          <a:lstStyle/>
          <a:p>
            <a:pPr algn="just">
              <a:spcBef>
                <a:spcPts val="0"/>
              </a:spcBef>
            </a:pPr>
            <a:r>
              <a:rPr lang="en-US" sz="2000" dirty="0" smtClean="0">
                <a:latin typeface="Times New Roman" pitchFamily="18" charset="0"/>
                <a:cs typeface="Times New Roman" pitchFamily="18" charset="0"/>
              </a:rPr>
              <a:t>A term for any collection of </a:t>
            </a:r>
            <a:r>
              <a:rPr lang="en-US" sz="2000" b="1" dirty="0" smtClean="0">
                <a:latin typeface="Times New Roman" pitchFamily="18" charset="0"/>
                <a:cs typeface="Times New Roman" pitchFamily="18" charset="0"/>
              </a:rPr>
              <a:t>large and complex data sets</a:t>
            </a:r>
            <a:r>
              <a:rPr lang="en-US" sz="2000" dirty="0" smtClean="0">
                <a:latin typeface="Times New Roman" pitchFamily="18" charset="0"/>
                <a:cs typeface="Times New Roman" pitchFamily="18" charset="0"/>
              </a:rPr>
              <a:t>.</a:t>
            </a:r>
          </a:p>
          <a:p>
            <a:pPr algn="just">
              <a:spcBef>
                <a:spcPts val="0"/>
              </a:spcBef>
            </a:pPr>
            <a:r>
              <a:rPr lang="en-US" sz="2000" dirty="0" smtClean="0">
                <a:latin typeface="Times New Roman" pitchFamily="18" charset="0"/>
                <a:cs typeface="Times New Roman" pitchFamily="18" charset="0"/>
              </a:rPr>
              <a:t>It is </a:t>
            </a:r>
            <a:r>
              <a:rPr lang="en-US" sz="2000" b="1" dirty="0" smtClean="0">
                <a:latin typeface="Times New Roman" pitchFamily="18" charset="0"/>
                <a:cs typeface="Times New Roman" pitchFamily="18" charset="0"/>
              </a:rPr>
              <a:t>difficult to process using database management </a:t>
            </a:r>
            <a:r>
              <a:rPr lang="en-US" sz="2000" dirty="0" smtClean="0">
                <a:latin typeface="Times New Roman" pitchFamily="18" charset="0"/>
                <a:cs typeface="Times New Roman" pitchFamily="18" charset="0"/>
              </a:rPr>
              <a:t>tools or traditional data processing applications. </a:t>
            </a:r>
          </a:p>
          <a:p>
            <a:pPr algn="just">
              <a:spcBef>
                <a:spcPts val="0"/>
              </a:spcBef>
            </a:pPr>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challenges</a:t>
            </a:r>
            <a:r>
              <a:rPr lang="en-US" sz="2000" dirty="0" smtClean="0">
                <a:latin typeface="Times New Roman" pitchFamily="18" charset="0"/>
                <a:cs typeface="Times New Roman" pitchFamily="18" charset="0"/>
              </a:rPr>
              <a:t> include capture, refining, storage, search, sharing, transfer, analysis and visualization. </a:t>
            </a:r>
          </a:p>
          <a:p>
            <a:pPr algn="just">
              <a:spcBef>
                <a:spcPts val="0"/>
              </a:spcBef>
            </a:pPr>
            <a:r>
              <a:rPr lang="en-US" sz="2000" dirty="0" smtClean="0">
                <a:latin typeface="Times New Roman" pitchFamily="18" charset="0"/>
                <a:cs typeface="Times New Roman" pitchFamily="18" charset="0"/>
              </a:rPr>
              <a:t>Most companies collect </a:t>
            </a:r>
            <a:r>
              <a:rPr lang="en-US" sz="2000" b="1" dirty="0" smtClean="0">
                <a:latin typeface="Times New Roman" pitchFamily="18" charset="0"/>
                <a:cs typeface="Times New Roman" pitchFamily="18" charset="0"/>
              </a:rPr>
              <a:t>‘millions’ </a:t>
            </a:r>
            <a:r>
              <a:rPr lang="en-US" sz="2000" dirty="0" smtClean="0">
                <a:latin typeface="Times New Roman" pitchFamily="18" charset="0"/>
                <a:cs typeface="Times New Roman" pitchFamily="18" charset="0"/>
              </a:rPr>
              <a:t>of data items. Many more are available via Google, </a:t>
            </a:r>
            <a:r>
              <a:rPr lang="en-US" sz="2000" dirty="0" err="1" smtClean="0">
                <a:latin typeface="Times New Roman" pitchFamily="18" charset="0"/>
                <a:cs typeface="Times New Roman" pitchFamily="18" charset="0"/>
              </a:rPr>
              <a:t>Facebook</a:t>
            </a:r>
            <a:r>
              <a:rPr lang="en-US" sz="2000" dirty="0" smtClean="0">
                <a:latin typeface="Times New Roman" pitchFamily="18" charset="0"/>
                <a:cs typeface="Times New Roman" pitchFamily="18" charset="0"/>
              </a:rPr>
              <a:t>, Twitter, Amazon, etc. </a:t>
            </a:r>
          </a:p>
          <a:p>
            <a:pPr algn="just">
              <a:spcBef>
                <a:spcPts val="0"/>
              </a:spcBef>
            </a:pPr>
            <a:r>
              <a:rPr lang="en-US" sz="2000" dirty="0" smtClean="0">
                <a:latin typeface="Times New Roman" pitchFamily="18" charset="0"/>
                <a:cs typeface="Times New Roman" pitchFamily="18" charset="0"/>
              </a:rPr>
              <a:t>These data are </a:t>
            </a:r>
            <a:r>
              <a:rPr lang="en-US" sz="2000" b="1" dirty="0" smtClean="0">
                <a:latin typeface="Times New Roman" pitchFamily="18" charset="0"/>
                <a:cs typeface="Times New Roman" pitchFamily="18" charset="0"/>
              </a:rPr>
              <a:t>seldom structured</a:t>
            </a:r>
            <a:r>
              <a:rPr lang="en-US" sz="2000" dirty="0" smtClean="0">
                <a:latin typeface="Times New Roman" pitchFamily="18" charset="0"/>
                <a:cs typeface="Times New Roman" pitchFamily="18" charset="0"/>
              </a:rPr>
              <a:t>.</a:t>
            </a:r>
          </a:p>
          <a:p>
            <a:pPr algn="just">
              <a:spcBef>
                <a:spcPts val="0"/>
              </a:spcBef>
            </a:pPr>
            <a:r>
              <a:rPr lang="en-US" sz="2000" dirty="0" smtClean="0">
                <a:latin typeface="Times New Roman" pitchFamily="18" charset="0"/>
                <a:cs typeface="Times New Roman" pitchFamily="18" charset="0"/>
              </a:rPr>
              <a:t>Many companies use </a:t>
            </a:r>
            <a:r>
              <a:rPr lang="en-US" sz="2000" b="1" dirty="0" smtClean="0">
                <a:latin typeface="Times New Roman" pitchFamily="18" charset="0"/>
                <a:cs typeface="Times New Roman" pitchFamily="18" charset="0"/>
              </a:rPr>
              <a:t>“Big Data” </a:t>
            </a:r>
            <a:r>
              <a:rPr lang="en-US" sz="2000" dirty="0" smtClean="0">
                <a:latin typeface="Times New Roman" pitchFamily="18" charset="0"/>
                <a:cs typeface="Times New Roman" pitchFamily="18" charset="0"/>
              </a:rPr>
              <a:t>for manual queries (marketing and sales), to answer research questions etc. </a:t>
            </a:r>
          </a:p>
          <a:p>
            <a:pPr algn="just">
              <a:spcBef>
                <a:spcPts val="0"/>
              </a:spcBef>
            </a:pPr>
            <a:r>
              <a:rPr lang="en-US" sz="2000" dirty="0" smtClean="0">
                <a:latin typeface="Times New Roman" pitchFamily="18" charset="0"/>
                <a:cs typeface="Times New Roman" pitchFamily="18" charset="0"/>
              </a:rPr>
              <a:t>It is still </a:t>
            </a:r>
            <a:r>
              <a:rPr lang="en-US" sz="2000" b="1" dirty="0" smtClean="0">
                <a:latin typeface="Times New Roman" pitchFamily="18" charset="0"/>
                <a:cs typeface="Times New Roman" pitchFamily="18" charset="0"/>
              </a:rPr>
              <a:t>not common to utilize </a:t>
            </a:r>
            <a:r>
              <a:rPr lang="en-US" sz="2000" dirty="0" smtClean="0">
                <a:latin typeface="Times New Roman" pitchFamily="18" charset="0"/>
                <a:cs typeface="Times New Roman" pitchFamily="18" charset="0"/>
              </a:rPr>
              <a:t>Big Data </a:t>
            </a:r>
            <a:r>
              <a:rPr lang="en-US" sz="2000" b="1" dirty="0" smtClean="0">
                <a:latin typeface="Times New Roman" pitchFamily="18" charset="0"/>
                <a:cs typeface="Times New Roman" pitchFamily="18" charset="0"/>
              </a:rPr>
              <a:t>automatically and systematically</a:t>
            </a:r>
            <a:r>
              <a:rPr lang="en-US" sz="2000" dirty="0" smtClean="0">
                <a:latin typeface="Times New Roman" pitchFamily="18" charset="0"/>
                <a:cs typeface="Times New Roman" pitchFamily="18" charset="0"/>
              </a:rPr>
              <a:t> within an algorithmic (forecasting) framework.</a:t>
            </a:r>
          </a:p>
          <a:p>
            <a:pPr algn="just">
              <a:spcBef>
                <a:spcPts val="0"/>
              </a:spcBef>
            </a:pPr>
            <a:r>
              <a:rPr lang="en-US" sz="2000" dirty="0" smtClean="0">
                <a:latin typeface="Times New Roman" pitchFamily="18" charset="0"/>
                <a:cs typeface="Times New Roman" pitchFamily="18" charset="0"/>
              </a:rPr>
              <a:t>We argue that such use will </a:t>
            </a:r>
            <a:r>
              <a:rPr lang="en-US" sz="2000" b="1" dirty="0" smtClean="0">
                <a:latin typeface="Times New Roman" pitchFamily="18" charset="0"/>
                <a:cs typeface="Times New Roman" pitchFamily="18" charset="0"/>
              </a:rPr>
              <a:t>both contribute </a:t>
            </a:r>
            <a:r>
              <a:rPr lang="en-US" sz="2000" dirty="0" smtClean="0">
                <a:latin typeface="Times New Roman" pitchFamily="18" charset="0"/>
                <a:cs typeface="Times New Roman" pitchFamily="18" charset="0"/>
              </a:rPr>
              <a:t>to both the </a:t>
            </a:r>
            <a:r>
              <a:rPr lang="en-US" sz="2000" b="1" dirty="0" smtClean="0">
                <a:latin typeface="Times New Roman" pitchFamily="18" charset="0"/>
                <a:cs typeface="Times New Roman" pitchFamily="18" charset="0"/>
              </a:rPr>
              <a:t>analysis and to the forecasting</a:t>
            </a:r>
            <a:r>
              <a:rPr lang="en-US" sz="2000" dirty="0" smtClean="0">
                <a:latin typeface="Times New Roman" pitchFamily="18" charset="0"/>
                <a:cs typeface="Times New Roman" pitchFamily="18" charset="0"/>
              </a:rPr>
              <a:t>. </a:t>
            </a:r>
          </a:p>
        </p:txBody>
      </p:sp>
      <p:sp>
        <p:nvSpPr>
          <p:cNvPr id="4"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65522"/>
          </a:xfrm>
        </p:spPr>
        <p:txBody>
          <a:bodyPr>
            <a:noAutofit/>
          </a:bodyPr>
          <a:lstStyle/>
          <a:p>
            <a:r>
              <a:rPr lang="en-US" sz="4000" b="1" dirty="0" smtClean="0">
                <a:latin typeface="Times New Roman" pitchFamily="18" charset="0"/>
                <a:cs typeface="Times New Roman" pitchFamily="18" charset="0"/>
              </a:rPr>
              <a:t>Big Data Types: 7 V s</a:t>
            </a:r>
            <a:endParaRPr lang="en-US" sz="4000" b="1" dirty="0">
              <a:latin typeface="Times New Roman" pitchFamily="18" charset="0"/>
              <a:cs typeface="Times New Roman" pitchFamily="18" charset="0"/>
            </a:endParaRPr>
          </a:p>
        </p:txBody>
      </p:sp>
      <p:pic>
        <p:nvPicPr>
          <p:cNvPr id="2050" name="Picture 2" descr="Image result for pic for volatility big data"/>
          <p:cNvPicPr>
            <a:picLocks noChangeAspect="1" noChangeArrowheads="1"/>
          </p:cNvPicPr>
          <p:nvPr/>
        </p:nvPicPr>
        <p:blipFill>
          <a:blip r:embed="rId2" cstate="print"/>
          <a:srcRect/>
          <a:stretch>
            <a:fillRect/>
          </a:stretch>
        </p:blipFill>
        <p:spPr bwMode="auto">
          <a:xfrm>
            <a:off x="1752600" y="857250"/>
            <a:ext cx="5942244" cy="3543300"/>
          </a:xfrm>
          <a:prstGeom prst="rect">
            <a:avLst/>
          </a:prstGeom>
          <a:noFill/>
        </p:spPr>
      </p:pic>
      <p:sp>
        <p:nvSpPr>
          <p:cNvPr id="4"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8229600" cy="857250"/>
          </a:xfrm>
        </p:spPr>
        <p:txBody>
          <a:bodyPr>
            <a:noAutofit/>
          </a:bodyPr>
          <a:lstStyle/>
          <a:p>
            <a:pPr lvl="0" algn="l">
              <a:defRPr/>
            </a:pPr>
            <a:r>
              <a:rPr lang="en-US" altLang="en-US" sz="2800" b="1" dirty="0" smtClean="0">
                <a:latin typeface="Times New Roman" pitchFamily="18" charset="0"/>
                <a:cs typeface="Times New Roman" pitchFamily="18" charset="0"/>
              </a:rPr>
              <a:t>Volume:</a:t>
            </a:r>
            <a:br>
              <a:rPr lang="en-US" altLang="en-US" sz="2800" b="1" dirty="0" smtClean="0">
                <a:latin typeface="Times New Roman" pitchFamily="18" charset="0"/>
                <a:cs typeface="Times New Roman" pitchFamily="18" charset="0"/>
              </a:rPr>
            </a:br>
            <a:r>
              <a:rPr lang="en-US" altLang="en-US" sz="2000" dirty="0" smtClean="0">
                <a:latin typeface="Times New Roman" pitchFamily="18" charset="0"/>
                <a:cs typeface="Times New Roman" pitchFamily="18" charset="0"/>
              </a:rPr>
              <a:t/>
            </a:r>
            <a:br>
              <a:rPr lang="en-US" altLang="en-US" sz="20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-Big data implies enormous volumes of data</a:t>
            </a:r>
            <a:r>
              <a:rPr lang="en-US" altLang="en-US" sz="1800" dirty="0" smtClean="0">
                <a:latin typeface="Times New Roman" pitchFamily="18" charset="0"/>
                <a:cs typeface="Times New Roman" pitchFamily="18" charset="0"/>
              </a:rPr>
              <a:t/>
            </a:r>
            <a:br>
              <a:rPr lang="en-US" altLang="en-US" sz="1800" dirty="0" smtClean="0">
                <a:latin typeface="Times New Roman" pitchFamily="18" charset="0"/>
                <a:cs typeface="Times New Roman" pitchFamily="18" charset="0"/>
              </a:rPr>
            </a:br>
            <a:r>
              <a:rPr lang="en-US" altLang="en-US" sz="1800" dirty="0" smtClean="0">
                <a:latin typeface="Times New Roman" pitchFamily="18" charset="0"/>
                <a:cs typeface="Times New Roman" pitchFamily="18" charset="0"/>
              </a:rPr>
              <a:t>-How much data is really relevant to the problem solution? </a:t>
            </a:r>
            <a:br>
              <a:rPr lang="en-US" altLang="en-US" sz="1800" dirty="0" smtClean="0">
                <a:latin typeface="Times New Roman" pitchFamily="18" charset="0"/>
                <a:cs typeface="Times New Roman" pitchFamily="18" charset="0"/>
              </a:rPr>
            </a:br>
            <a:r>
              <a:rPr lang="en-US" altLang="en-US" sz="1800" dirty="0" smtClean="0">
                <a:latin typeface="Times New Roman" pitchFamily="18" charset="0"/>
                <a:cs typeface="Times New Roman" pitchFamily="18" charset="0"/>
              </a:rPr>
              <a:t>-Cost of processing?</a:t>
            </a:r>
            <a:br>
              <a:rPr lang="en-US" altLang="en-US" sz="1800" dirty="0" smtClean="0">
                <a:latin typeface="Times New Roman" pitchFamily="18" charset="0"/>
                <a:cs typeface="Times New Roman" pitchFamily="18" charset="0"/>
              </a:rPr>
            </a:br>
            <a:r>
              <a:rPr lang="en-US" altLang="en-US" sz="1800" i="1" dirty="0" smtClean="0">
                <a:latin typeface="Times New Roman" pitchFamily="18" charset="0"/>
                <a:cs typeface="Times New Roman" pitchFamily="18" charset="0"/>
              </a:rPr>
              <a:t>-So, can you really afford to store and process all that data?</a:t>
            </a:r>
          </a:p>
        </p:txBody>
      </p:sp>
      <p:sp>
        <p:nvSpPr>
          <p:cNvPr id="3" name="Content Placeholder 2"/>
          <p:cNvSpPr>
            <a:spLocks noGrp="1"/>
          </p:cNvSpPr>
          <p:nvPr>
            <p:ph idx="1"/>
          </p:nvPr>
        </p:nvSpPr>
        <p:spPr>
          <a:xfrm>
            <a:off x="627018" y="1856626"/>
            <a:ext cx="5030405" cy="1108679"/>
          </a:xfrm>
        </p:spPr>
        <p:txBody>
          <a:bodyPr>
            <a:normAutofit fontScale="55000" lnSpcReduction="20000"/>
          </a:bodyPr>
          <a:lstStyle/>
          <a:p>
            <a:r>
              <a:rPr lang="en-US" b="1" dirty="0" smtClean="0">
                <a:solidFill>
                  <a:srgbClr val="800000"/>
                </a:solidFill>
                <a:latin typeface="Times New Roman" pitchFamily="18" charset="0"/>
                <a:cs typeface="Times New Roman" pitchFamily="18" charset="0"/>
              </a:rPr>
              <a:t>Data Volume</a:t>
            </a:r>
          </a:p>
          <a:p>
            <a:pPr lvl="1"/>
            <a:r>
              <a:rPr lang="en-US" dirty="0" smtClean="0">
                <a:latin typeface="Times New Roman" pitchFamily="18" charset="0"/>
                <a:cs typeface="Times New Roman" pitchFamily="18" charset="0"/>
              </a:rPr>
              <a:t>44x increase from 2009 - 2020</a:t>
            </a:r>
          </a:p>
          <a:p>
            <a:pPr lvl="1"/>
            <a:r>
              <a:rPr lang="en-US" dirty="0" smtClean="0">
                <a:latin typeface="Times New Roman" pitchFamily="18" charset="0"/>
                <a:cs typeface="Times New Roman" pitchFamily="18" charset="0"/>
              </a:rPr>
              <a:t>From 0.8 </a:t>
            </a:r>
            <a:r>
              <a:rPr lang="en-US" dirty="0" err="1" smtClean="0">
                <a:latin typeface="Times New Roman" pitchFamily="18" charset="0"/>
                <a:cs typeface="Times New Roman" pitchFamily="18" charset="0"/>
              </a:rPr>
              <a:t>zettabytes</a:t>
            </a:r>
            <a:r>
              <a:rPr lang="en-US" dirty="0" smtClean="0">
                <a:latin typeface="Times New Roman" pitchFamily="18" charset="0"/>
                <a:cs typeface="Times New Roman" pitchFamily="18" charset="0"/>
              </a:rPr>
              <a:t> to 35zb</a:t>
            </a:r>
          </a:p>
          <a:p>
            <a:r>
              <a:rPr lang="en-US" dirty="0" smtClean="0">
                <a:latin typeface="Times New Roman" pitchFamily="18" charset="0"/>
                <a:cs typeface="Times New Roman" pitchFamily="18" charset="0"/>
              </a:rPr>
              <a:t>Data volume is increasing exponentially </a:t>
            </a:r>
            <a:endParaRPr lang="en-US" dirty="0">
              <a:latin typeface="Times New Roman" pitchFamily="18" charset="0"/>
              <a:cs typeface="Times New Roman" pitchFamily="18" charset="0"/>
            </a:endParaRPr>
          </a:p>
        </p:txBody>
      </p:sp>
      <p:pic>
        <p:nvPicPr>
          <p:cNvPr id="5" name="Picture 4" descr="Screen shot 2013-01-13 at 4.01.47 PM.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913224" y="2815541"/>
            <a:ext cx="2559546" cy="1224662"/>
          </a:xfrm>
          <a:prstGeom prst="rect">
            <a:avLst/>
          </a:prstGeom>
        </p:spPr>
      </p:pic>
      <p:pic>
        <p:nvPicPr>
          <p:cNvPr id="6" name="Picture 5"/>
          <p:cNvPicPr>
            <a:picLocks noChangeAspect="1"/>
          </p:cNvPicPr>
          <p:nvPr/>
        </p:nvPicPr>
        <p:blipFill>
          <a:blip r:embed="rId3" cstate="print"/>
          <a:stretch>
            <a:fillRect/>
          </a:stretch>
        </p:blipFill>
        <p:spPr>
          <a:xfrm>
            <a:off x="5913225" y="1856627"/>
            <a:ext cx="2332251" cy="924805"/>
          </a:xfrm>
          <a:prstGeom prst="rect">
            <a:avLst/>
          </a:prstGeom>
        </p:spPr>
      </p:pic>
      <p:pic>
        <p:nvPicPr>
          <p:cNvPr id="8" name="Picture 7" descr="Screen shot 2013-01-13 at 4.07.57 PM.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55054" y="3202177"/>
            <a:ext cx="5546690" cy="447492"/>
          </a:xfrm>
          <a:prstGeom prst="rect">
            <a:avLst/>
          </a:prstGeom>
        </p:spPr>
      </p:pic>
      <p:sp>
        <p:nvSpPr>
          <p:cNvPr id="4" name="Slide Number Placeholder 3"/>
          <p:cNvSpPr>
            <a:spLocks noGrp="1"/>
          </p:cNvSpPr>
          <p:nvPr>
            <p:ph type="sldNum" sz="quarter" idx="12"/>
          </p:nvPr>
        </p:nvSpPr>
        <p:spPr/>
        <p:txBody>
          <a:bodyPr/>
          <a:lstStyle/>
          <a:p>
            <a:fld id="{EBFB1032-EA64-7144-B003-9BCC9D94B503}" type="slidenum">
              <a:rPr lang="en-US" smtClean="0">
                <a:latin typeface="Times New Roman" pitchFamily="18" charset="0"/>
                <a:cs typeface="Times New Roman" pitchFamily="18" charset="0"/>
              </a:rPr>
              <a:pPr/>
              <a:t>7</a:t>
            </a:fld>
            <a:endParaRPr lang="en-US" dirty="0">
              <a:latin typeface="Times New Roman" pitchFamily="18" charset="0"/>
              <a:cs typeface="Times New Roman" pitchFamily="18" charset="0"/>
            </a:endParaRPr>
          </a:p>
        </p:txBody>
      </p:sp>
      <p:grpSp>
        <p:nvGrpSpPr>
          <p:cNvPr id="16" name="Group 15"/>
          <p:cNvGrpSpPr/>
          <p:nvPr/>
        </p:nvGrpSpPr>
        <p:grpSpPr>
          <a:xfrm>
            <a:off x="500319" y="3667987"/>
            <a:ext cx="5674607" cy="1400933"/>
            <a:chOff x="500318" y="4371924"/>
            <a:chExt cx="5674607" cy="1867910"/>
          </a:xfrm>
        </p:grpSpPr>
        <p:pic>
          <p:nvPicPr>
            <p:cNvPr id="7" name="Picture 6"/>
            <p:cNvPicPr>
              <a:picLocks noChangeAspect="1"/>
            </p:cNvPicPr>
            <p:nvPr/>
          </p:nvPicPr>
          <p:blipFill>
            <a:blip r:embed="rId5" cstate="print"/>
            <a:stretch>
              <a:fillRect/>
            </a:stretch>
          </p:blipFill>
          <p:spPr>
            <a:xfrm>
              <a:off x="500318" y="4371924"/>
              <a:ext cx="2419934" cy="1814950"/>
            </a:xfrm>
            <a:prstGeom prst="rect">
              <a:avLst/>
            </a:prstGeom>
            <a:ln>
              <a:solidFill>
                <a:schemeClr val="tx1"/>
              </a:solidFill>
            </a:ln>
          </p:spPr>
        </p:pic>
        <p:cxnSp>
          <p:nvCxnSpPr>
            <p:cNvPr id="10" name="Straight Arrow Connector 9"/>
            <p:cNvCxnSpPr/>
            <p:nvPr/>
          </p:nvCxnSpPr>
          <p:spPr>
            <a:xfrm flipV="1">
              <a:off x="4637546" y="4531910"/>
              <a:ext cx="1443220" cy="10006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flipV="1">
              <a:off x="2386124" y="5388258"/>
              <a:ext cx="1991643" cy="1443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731074" y="5542208"/>
              <a:ext cx="2443851" cy="697626"/>
            </a:xfrm>
            <a:prstGeom prst="rect">
              <a:avLst/>
            </a:prstGeom>
            <a:noFill/>
          </p:spPr>
          <p:txBody>
            <a:bodyPr wrap="square" rtlCol="0">
              <a:spAutoFit/>
            </a:bodyPr>
            <a:lstStyle/>
            <a:p>
              <a:r>
                <a:rPr lang="en-US" sz="1400" i="1" dirty="0" smtClean="0">
                  <a:solidFill>
                    <a:srgbClr val="0000FF"/>
                  </a:solidFill>
                  <a:latin typeface="Times New Roman" pitchFamily="18" charset="0"/>
                  <a:cs typeface="Times New Roman" pitchFamily="18" charset="0"/>
                </a:rPr>
                <a:t>Exponential increase in collected/generated data</a:t>
              </a:r>
              <a:endParaRPr lang="en-US" sz="1400" i="1" dirty="0">
                <a:solidFill>
                  <a:srgbClr val="0000FF"/>
                </a:solidFill>
                <a:latin typeface="Times New Roman" pitchFamily="18" charset="0"/>
                <a:cs typeface="Times New Roman" pitchFamily="18" charset="0"/>
              </a:endParaRPr>
            </a:p>
          </p:txBody>
        </p:sp>
      </p:grpSp>
      <p:sp>
        <p:nvSpPr>
          <p:cNvPr id="13"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p>
        </p:txBody>
      </p:sp>
    </p:spTree>
    <p:extLst>
      <p:ext uri="{BB962C8B-B14F-4D97-AF65-F5344CB8AC3E}">
        <p14:creationId xmlns="" xmlns:p14="http://schemas.microsoft.com/office/powerpoint/2010/main" val="412516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checkerboard(across)">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dissolve">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37"/>
          <p:cNvSpPr txBox="1">
            <a:spLocks noChangeArrowheads="1"/>
          </p:cNvSpPr>
          <p:nvPr/>
        </p:nvSpPr>
        <p:spPr bwMode="auto">
          <a:xfrm>
            <a:off x="773113" y="1019176"/>
            <a:ext cx="2825750" cy="729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7" rIns="91435" bIns="45717">
            <a:spAutoFit/>
          </a:bodyPr>
          <a:lstStyle>
            <a:lvl1pPr>
              <a:defRPr sz="2000" b="1">
                <a:solidFill>
                  <a:schemeClr val="tx1"/>
                </a:solidFill>
                <a:latin typeface="Arial" charset="0"/>
                <a:ea typeface="ＭＳ Ｐゴシック" charset="0"/>
                <a:cs typeface="ＭＳ Ｐゴシック" charset="0"/>
              </a:defRPr>
            </a:lvl1pPr>
            <a:lvl2pPr marL="742950" indent="-285750">
              <a:defRPr sz="2000" b="1">
                <a:solidFill>
                  <a:schemeClr val="tx1"/>
                </a:solidFill>
                <a:latin typeface="Arial" charset="0"/>
                <a:ea typeface="ＭＳ Ｐゴシック" charset="0"/>
              </a:defRPr>
            </a:lvl2pPr>
            <a:lvl3pPr marL="1143000" indent="-228600">
              <a:defRPr sz="2000" b="1">
                <a:solidFill>
                  <a:schemeClr val="tx1"/>
                </a:solidFill>
                <a:latin typeface="Arial" charset="0"/>
                <a:ea typeface="ＭＳ Ｐゴシック" charset="0"/>
              </a:defRPr>
            </a:lvl3pPr>
            <a:lvl4pPr marL="1600200" indent="-228600">
              <a:defRPr sz="2000" b="1">
                <a:solidFill>
                  <a:schemeClr val="tx1"/>
                </a:solidFill>
                <a:latin typeface="Arial" charset="0"/>
                <a:ea typeface="ＭＳ Ｐゴシック" charset="0"/>
              </a:defRPr>
            </a:lvl4pPr>
            <a:lvl5pPr marL="2057400" indent="-22860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buClr>
                <a:schemeClr val="accent2"/>
              </a:buClr>
              <a:buFont typeface="Wingdings" charset="0"/>
              <a:buChar char="§"/>
              <a:defRPr sz="2000" b="1">
                <a:solidFill>
                  <a:schemeClr val="tx1"/>
                </a:solidFill>
                <a:latin typeface="Arial" charset="0"/>
                <a:ea typeface="ＭＳ Ｐゴシック" charset="0"/>
              </a:defRPr>
            </a:lvl6pPr>
            <a:lvl7pPr marL="2971800" indent="-228600" eaLnBrk="0" fontAlgn="base" hangingPunct="0">
              <a:spcBef>
                <a:spcPct val="0"/>
              </a:spcBef>
              <a:spcAft>
                <a:spcPct val="0"/>
              </a:spcAft>
              <a:buClr>
                <a:schemeClr val="accent2"/>
              </a:buClr>
              <a:buFont typeface="Wingdings" charset="0"/>
              <a:buChar char="§"/>
              <a:defRPr sz="2000" b="1">
                <a:solidFill>
                  <a:schemeClr val="tx1"/>
                </a:solidFill>
                <a:latin typeface="Arial" charset="0"/>
                <a:ea typeface="ＭＳ Ｐゴシック" charset="0"/>
              </a:defRPr>
            </a:lvl7pPr>
            <a:lvl8pPr marL="3429000" indent="-228600" eaLnBrk="0" fontAlgn="base" hangingPunct="0">
              <a:spcBef>
                <a:spcPct val="0"/>
              </a:spcBef>
              <a:spcAft>
                <a:spcPct val="0"/>
              </a:spcAft>
              <a:buClr>
                <a:schemeClr val="accent2"/>
              </a:buClr>
              <a:buFont typeface="Wingdings" charset="0"/>
              <a:buChar char="§"/>
              <a:defRPr sz="2000" b="1">
                <a:solidFill>
                  <a:schemeClr val="tx1"/>
                </a:solidFill>
                <a:latin typeface="Arial" charset="0"/>
                <a:ea typeface="ＭＳ Ｐゴシック" charset="0"/>
              </a:defRPr>
            </a:lvl8pPr>
            <a:lvl9pPr marL="3886200" indent="-228600" eaLnBrk="0" fontAlgn="base" hangingPunct="0">
              <a:spcBef>
                <a:spcPct val="0"/>
              </a:spcBef>
              <a:spcAft>
                <a:spcPct val="0"/>
              </a:spcAft>
              <a:buClr>
                <a:schemeClr val="accent2"/>
              </a:buClr>
              <a:buFont typeface="Wingdings" charset="0"/>
              <a:buChar char="§"/>
              <a:defRPr sz="2000" b="1">
                <a:solidFill>
                  <a:schemeClr val="tx1"/>
                </a:solidFill>
                <a:latin typeface="Arial" charset="0"/>
                <a:ea typeface="ＭＳ Ｐゴシック" charset="0"/>
              </a:defRPr>
            </a:lvl9pPr>
          </a:lstStyle>
          <a:p>
            <a:pPr algn="ctr" eaLnBrk="1" fontAlgn="auto" hangingPunct="1">
              <a:lnSpc>
                <a:spcPct val="90000"/>
              </a:lnSpc>
              <a:spcBef>
                <a:spcPct val="50000"/>
              </a:spcBef>
              <a:spcAft>
                <a:spcPts val="0"/>
              </a:spcAft>
              <a:defRPr/>
            </a:pPr>
            <a:r>
              <a:rPr lang="en-US" sz="1800" i="1" kern="0" smtClean="0">
                <a:solidFill>
                  <a:srgbClr val="00A4DE"/>
                </a:solidFill>
              </a:rPr>
              <a:t>12+ TBs</a:t>
            </a:r>
            <a:r>
              <a:rPr lang="en-US" sz="1300" kern="0" smtClean="0">
                <a:solidFill>
                  <a:srgbClr val="000000"/>
                </a:solidFill>
              </a:rPr>
              <a:t> </a:t>
            </a:r>
            <a:br>
              <a:rPr lang="en-US" sz="1300" kern="0" smtClean="0">
                <a:solidFill>
                  <a:srgbClr val="000000"/>
                </a:solidFill>
              </a:rPr>
            </a:br>
            <a:r>
              <a:rPr lang="en-US" sz="1400" kern="0" smtClean="0">
                <a:solidFill>
                  <a:srgbClr val="075314"/>
                </a:solidFill>
              </a:rPr>
              <a:t>of tweet data </a:t>
            </a:r>
            <a:br>
              <a:rPr lang="en-US" sz="1400" kern="0" smtClean="0">
                <a:solidFill>
                  <a:srgbClr val="075314"/>
                </a:solidFill>
              </a:rPr>
            </a:br>
            <a:r>
              <a:rPr lang="en-US" sz="1400" kern="0" smtClean="0">
                <a:solidFill>
                  <a:srgbClr val="075314"/>
                </a:solidFill>
              </a:rPr>
              <a:t>every day</a:t>
            </a:r>
          </a:p>
        </p:txBody>
      </p:sp>
      <p:sp>
        <p:nvSpPr>
          <p:cNvPr id="13" name="Text Box 38"/>
          <p:cNvSpPr txBox="1">
            <a:spLocks noChangeArrowheads="1"/>
          </p:cNvSpPr>
          <p:nvPr/>
        </p:nvSpPr>
        <p:spPr bwMode="auto">
          <a:xfrm>
            <a:off x="2138363" y="3412332"/>
            <a:ext cx="1325562" cy="729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7" rIns="91435" bIns="45717">
            <a:spAutoFit/>
          </a:bodyPr>
          <a:lstStyle>
            <a:lvl1pPr>
              <a:defRPr sz="2000" b="1">
                <a:solidFill>
                  <a:schemeClr val="tx1"/>
                </a:solidFill>
                <a:latin typeface="Arial" charset="0"/>
                <a:ea typeface="ＭＳ Ｐゴシック" charset="0"/>
                <a:cs typeface="ＭＳ Ｐゴシック" charset="0"/>
              </a:defRPr>
            </a:lvl1pPr>
            <a:lvl2pPr marL="742950" indent="-285750">
              <a:defRPr sz="2000" b="1">
                <a:solidFill>
                  <a:schemeClr val="tx1"/>
                </a:solidFill>
                <a:latin typeface="Arial" charset="0"/>
                <a:ea typeface="ＭＳ Ｐゴシック" charset="0"/>
              </a:defRPr>
            </a:lvl2pPr>
            <a:lvl3pPr marL="1143000" indent="-228600">
              <a:defRPr sz="2000" b="1">
                <a:solidFill>
                  <a:schemeClr val="tx1"/>
                </a:solidFill>
                <a:latin typeface="Arial" charset="0"/>
                <a:ea typeface="ＭＳ Ｐゴシック" charset="0"/>
              </a:defRPr>
            </a:lvl3pPr>
            <a:lvl4pPr marL="1600200" indent="-228600">
              <a:defRPr sz="2000" b="1">
                <a:solidFill>
                  <a:schemeClr val="tx1"/>
                </a:solidFill>
                <a:latin typeface="Arial" charset="0"/>
                <a:ea typeface="ＭＳ Ｐゴシック" charset="0"/>
              </a:defRPr>
            </a:lvl4pPr>
            <a:lvl5pPr marL="2057400" indent="-22860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buClr>
                <a:schemeClr val="accent2"/>
              </a:buClr>
              <a:buFont typeface="Wingdings" charset="0"/>
              <a:buChar char="§"/>
              <a:defRPr sz="2000" b="1">
                <a:solidFill>
                  <a:schemeClr val="tx1"/>
                </a:solidFill>
                <a:latin typeface="Arial" charset="0"/>
                <a:ea typeface="ＭＳ Ｐゴシック" charset="0"/>
              </a:defRPr>
            </a:lvl6pPr>
            <a:lvl7pPr marL="2971800" indent="-228600" eaLnBrk="0" fontAlgn="base" hangingPunct="0">
              <a:spcBef>
                <a:spcPct val="0"/>
              </a:spcBef>
              <a:spcAft>
                <a:spcPct val="0"/>
              </a:spcAft>
              <a:buClr>
                <a:schemeClr val="accent2"/>
              </a:buClr>
              <a:buFont typeface="Wingdings" charset="0"/>
              <a:buChar char="§"/>
              <a:defRPr sz="2000" b="1">
                <a:solidFill>
                  <a:schemeClr val="tx1"/>
                </a:solidFill>
                <a:latin typeface="Arial" charset="0"/>
                <a:ea typeface="ＭＳ Ｐゴシック" charset="0"/>
              </a:defRPr>
            </a:lvl7pPr>
            <a:lvl8pPr marL="3429000" indent="-228600" eaLnBrk="0" fontAlgn="base" hangingPunct="0">
              <a:spcBef>
                <a:spcPct val="0"/>
              </a:spcBef>
              <a:spcAft>
                <a:spcPct val="0"/>
              </a:spcAft>
              <a:buClr>
                <a:schemeClr val="accent2"/>
              </a:buClr>
              <a:buFont typeface="Wingdings" charset="0"/>
              <a:buChar char="§"/>
              <a:defRPr sz="2000" b="1">
                <a:solidFill>
                  <a:schemeClr val="tx1"/>
                </a:solidFill>
                <a:latin typeface="Arial" charset="0"/>
                <a:ea typeface="ＭＳ Ｐゴシック" charset="0"/>
              </a:defRPr>
            </a:lvl8pPr>
            <a:lvl9pPr marL="3886200" indent="-228600" eaLnBrk="0" fontAlgn="base" hangingPunct="0">
              <a:spcBef>
                <a:spcPct val="0"/>
              </a:spcBef>
              <a:spcAft>
                <a:spcPct val="0"/>
              </a:spcAft>
              <a:buClr>
                <a:schemeClr val="accent2"/>
              </a:buClr>
              <a:buFont typeface="Wingdings" charset="0"/>
              <a:buChar char="§"/>
              <a:defRPr sz="2000" b="1">
                <a:solidFill>
                  <a:schemeClr val="tx1"/>
                </a:solidFill>
                <a:latin typeface="Arial" charset="0"/>
                <a:ea typeface="ＭＳ Ｐゴシック" charset="0"/>
              </a:defRPr>
            </a:lvl9pPr>
          </a:lstStyle>
          <a:p>
            <a:pPr algn="ctr" eaLnBrk="1" fontAlgn="auto" hangingPunct="1">
              <a:lnSpc>
                <a:spcPct val="90000"/>
              </a:lnSpc>
              <a:spcBef>
                <a:spcPct val="50000"/>
              </a:spcBef>
              <a:spcAft>
                <a:spcPts val="0"/>
              </a:spcAft>
              <a:defRPr/>
            </a:pPr>
            <a:r>
              <a:rPr lang="en-US" sz="1800" i="1" kern="0" smtClean="0">
                <a:solidFill>
                  <a:srgbClr val="00A4DE"/>
                </a:solidFill>
              </a:rPr>
              <a:t>25+ TBs </a:t>
            </a:r>
            <a:r>
              <a:rPr lang="en-US" sz="1400" kern="0" smtClean="0">
                <a:solidFill>
                  <a:srgbClr val="075314"/>
                </a:solidFill>
              </a:rPr>
              <a:t>of</a:t>
            </a:r>
            <a:br>
              <a:rPr lang="en-US" sz="1400" kern="0" smtClean="0">
                <a:solidFill>
                  <a:srgbClr val="075314"/>
                </a:solidFill>
              </a:rPr>
            </a:br>
            <a:r>
              <a:rPr lang="en-US" sz="1400" kern="0" smtClean="0">
                <a:solidFill>
                  <a:srgbClr val="075314"/>
                </a:solidFill>
              </a:rPr>
              <a:t>log data every day</a:t>
            </a:r>
          </a:p>
        </p:txBody>
      </p:sp>
      <p:pic>
        <p:nvPicPr>
          <p:cNvPr id="17413" name="Picture 1"/>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0889" y="1527573"/>
            <a:ext cx="2784475" cy="19085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Rectangle 14"/>
          <p:cNvSpPr>
            <a:spLocks noChangeArrowheads="1"/>
          </p:cNvSpPr>
          <p:nvPr/>
        </p:nvSpPr>
        <p:spPr bwMode="auto">
          <a:xfrm rot="16200000">
            <a:off x="-5953" y="2504693"/>
            <a:ext cx="1102519" cy="7294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eaLnBrk="1" fontAlgn="auto" hangingPunct="1">
              <a:lnSpc>
                <a:spcPct val="90000"/>
              </a:lnSpc>
              <a:spcBef>
                <a:spcPct val="50000"/>
              </a:spcBef>
              <a:spcAft>
                <a:spcPts val="0"/>
              </a:spcAft>
              <a:defRPr/>
            </a:pPr>
            <a:r>
              <a:rPr lang="en-US" b="0" i="1" kern="0" dirty="0">
                <a:solidFill>
                  <a:srgbClr val="00A4DE"/>
                </a:solidFill>
                <a:cs typeface="+mn-cs"/>
              </a:rPr>
              <a:t>? TBs </a:t>
            </a:r>
            <a:r>
              <a:rPr lang="en-US" sz="1400" b="0" kern="0" dirty="0">
                <a:solidFill>
                  <a:srgbClr val="075314"/>
                </a:solidFill>
                <a:cs typeface="+mn-cs"/>
              </a:rPr>
              <a:t>of</a:t>
            </a:r>
            <a:br>
              <a:rPr lang="en-US" sz="1400" b="0" kern="0" dirty="0">
                <a:solidFill>
                  <a:srgbClr val="075314"/>
                </a:solidFill>
                <a:cs typeface="+mn-cs"/>
              </a:rPr>
            </a:br>
            <a:r>
              <a:rPr lang="en-US" sz="1400" b="0" kern="0" dirty="0">
                <a:solidFill>
                  <a:srgbClr val="075314"/>
                </a:solidFill>
                <a:cs typeface="+mn-cs"/>
              </a:rPr>
              <a:t>data every day</a:t>
            </a:r>
          </a:p>
        </p:txBody>
      </p:sp>
      <p:grpSp>
        <p:nvGrpSpPr>
          <p:cNvPr id="16" name="Group 15"/>
          <p:cNvGrpSpPr>
            <a:grpSpLocks/>
          </p:cNvGrpSpPr>
          <p:nvPr/>
        </p:nvGrpSpPr>
        <p:grpSpPr bwMode="auto">
          <a:xfrm>
            <a:off x="376238" y="3479007"/>
            <a:ext cx="1638300" cy="1132285"/>
            <a:chOff x="264585" y="4317999"/>
            <a:chExt cx="1842062" cy="2180183"/>
          </a:xfrm>
        </p:grpSpPr>
        <p:pic>
          <p:nvPicPr>
            <p:cNvPr id="17427" name="Picture 4"/>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64926" y="6117182"/>
              <a:ext cx="892629"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428" name="Picture 9"/>
            <p:cNvPicPr>
              <a:picLocks noChangeAspect="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64585" y="4317999"/>
              <a:ext cx="1842062" cy="1788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9" name="Trapezoid 18"/>
          <p:cNvSpPr/>
          <p:nvPr/>
        </p:nvSpPr>
        <p:spPr bwMode="auto">
          <a:xfrm rot="16200000">
            <a:off x="3810001" y="-704849"/>
            <a:ext cx="4238625" cy="6334125"/>
          </a:xfrm>
          <a:prstGeom prst="trapezoid">
            <a:avLst>
              <a:gd name="adj" fmla="val 28745"/>
            </a:avLst>
          </a:prstGeom>
          <a:solidFill>
            <a:srgbClr val="7889FB">
              <a:alpha val="10000"/>
            </a:srgbClr>
          </a:solidFill>
          <a:ln w="9525" cap="flat" cmpd="sng" algn="ctr">
            <a:noFill/>
            <a:prstDash val="solid"/>
            <a:round/>
            <a:headEnd type="none" w="med" len="med"/>
            <a:tailEnd type="none" w="med" len="med"/>
          </a:ln>
          <a:effectLst/>
        </p:spPr>
        <p:txBody>
          <a:bodyPr lIns="92075" tIns="46038" rIns="92075" bIns="46038"/>
          <a:lstStyle/>
          <a:p>
            <a:pPr eaLnBrk="1" fontAlgn="auto" hangingPunct="1">
              <a:spcBef>
                <a:spcPct val="50000"/>
              </a:spcBef>
              <a:spcAft>
                <a:spcPts val="0"/>
              </a:spcAft>
              <a:defRPr/>
            </a:pPr>
            <a:endParaRPr lang="en-US" sz="1400" b="0" kern="0">
              <a:solidFill>
                <a:sysClr val="windowText" lastClr="000000"/>
              </a:solidFill>
              <a:latin typeface="Arial" pitchFamily="34" charset="0"/>
              <a:cs typeface="Arial" pitchFamily="34" charset="0"/>
            </a:endParaRPr>
          </a:p>
        </p:txBody>
      </p:sp>
      <p:grpSp>
        <p:nvGrpSpPr>
          <p:cNvPr id="20" name="Group 19"/>
          <p:cNvGrpSpPr>
            <a:grpSpLocks/>
          </p:cNvGrpSpPr>
          <p:nvPr/>
        </p:nvGrpSpPr>
        <p:grpSpPr bwMode="auto">
          <a:xfrm>
            <a:off x="3886201" y="470298"/>
            <a:ext cx="5337175" cy="4748034"/>
            <a:chOff x="3733800" y="742950"/>
            <a:chExt cx="5337175" cy="6330712"/>
          </a:xfrm>
        </p:grpSpPr>
        <p:grpSp>
          <p:nvGrpSpPr>
            <p:cNvPr id="17419" name="Group 11"/>
            <p:cNvGrpSpPr>
              <a:grpSpLocks/>
            </p:cNvGrpSpPr>
            <p:nvPr/>
          </p:nvGrpSpPr>
          <p:grpSpPr bwMode="auto">
            <a:xfrm>
              <a:off x="3744913" y="742950"/>
              <a:ext cx="5326062" cy="6330712"/>
              <a:chOff x="3744913" y="742950"/>
              <a:chExt cx="5326062" cy="6330712"/>
            </a:xfrm>
          </p:grpSpPr>
          <p:pic>
            <p:nvPicPr>
              <p:cNvPr id="17421" name="Picture 40" descr="mobile-internet"/>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rot="675222">
                <a:off x="7105650" y="858838"/>
                <a:ext cx="942975" cy="1265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422" name="Picture 1" descr="TrendsMontage"/>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3744913" y="1103313"/>
                <a:ext cx="4648200" cy="5192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423" name="Rectangle 4"/>
              <p:cNvSpPr>
                <a:spLocks noChangeArrowheads="1"/>
              </p:cNvSpPr>
              <p:nvPr/>
            </p:nvSpPr>
            <p:spPr bwMode="auto">
              <a:xfrm>
                <a:off x="7805738" y="4570413"/>
                <a:ext cx="1265237" cy="25032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
                    <a:solidFill>
                      <a:srgbClr val="000000"/>
                    </a:solidFill>
                    <a:miter lim="800000"/>
                    <a:headEnd/>
                    <a:tailEnd/>
                  </a14:hiddenLine>
                </a:ext>
              </a:extLst>
            </p:spPr>
            <p:txBody>
              <a:bodyPr lIns="228600" tIns="228600" rIns="228600" bIns="228600">
                <a:spAutoFit/>
              </a:bodyPr>
              <a:lstStyle/>
              <a:p>
                <a:pPr algn="r" eaLnBrk="1" hangingPunct="1"/>
                <a:r>
                  <a:rPr lang="en-US" i="1">
                    <a:solidFill>
                      <a:srgbClr val="00A4DE"/>
                    </a:solidFill>
                  </a:rPr>
                  <a:t>2+ billion</a:t>
                </a:r>
                <a:r>
                  <a:rPr lang="en-US" sz="1400">
                    <a:solidFill>
                      <a:srgbClr val="075314"/>
                    </a:solidFill>
                  </a:rPr>
                  <a:t> people on the Web by end 2011 </a:t>
                </a:r>
                <a:endParaRPr lang="en-US" b="0"/>
              </a:p>
            </p:txBody>
          </p:sp>
          <p:sp>
            <p:nvSpPr>
              <p:cNvPr id="17424" name="Rectangle 4"/>
              <p:cNvSpPr>
                <a:spLocks noChangeArrowheads="1"/>
              </p:cNvSpPr>
              <p:nvPr/>
            </p:nvSpPr>
            <p:spPr bwMode="auto">
              <a:xfrm>
                <a:off x="4297363" y="927631"/>
                <a:ext cx="1997075" cy="15594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
                    <a:solidFill>
                      <a:srgbClr val="000000"/>
                    </a:solidFill>
                    <a:miter lim="800000"/>
                    <a:headEnd/>
                    <a:tailEnd/>
                  </a14:hiddenLine>
                </a:ext>
              </a:extLst>
            </p:spPr>
            <p:txBody>
              <a:bodyPr lIns="228600" tIns="228600" rIns="228600" bIns="228600">
                <a:spAutoFit/>
              </a:bodyPr>
              <a:lstStyle/>
              <a:p>
                <a:pPr algn="ctr" eaLnBrk="1" hangingPunct="1"/>
                <a:r>
                  <a:rPr lang="en-US" i="1">
                    <a:solidFill>
                      <a:srgbClr val="00A4DE"/>
                    </a:solidFill>
                  </a:rPr>
                  <a:t>30 billion</a:t>
                </a:r>
                <a:r>
                  <a:rPr lang="en-US" sz="1400">
                    <a:solidFill>
                      <a:srgbClr val="075314"/>
                    </a:solidFill>
                  </a:rPr>
                  <a:t> RFID tags today</a:t>
                </a:r>
                <a:br>
                  <a:rPr lang="en-US" sz="1400">
                    <a:solidFill>
                      <a:srgbClr val="075314"/>
                    </a:solidFill>
                  </a:rPr>
                </a:br>
                <a:r>
                  <a:rPr lang="en-US" sz="1400">
                    <a:solidFill>
                      <a:srgbClr val="075314"/>
                    </a:solidFill>
                  </a:rPr>
                  <a:t> (1.3B in 2005)</a:t>
                </a:r>
                <a:endParaRPr lang="en-US" b="0"/>
              </a:p>
            </p:txBody>
          </p:sp>
          <p:sp>
            <p:nvSpPr>
              <p:cNvPr id="17425" name="Rectangle 4"/>
              <p:cNvSpPr>
                <a:spLocks noChangeArrowheads="1"/>
              </p:cNvSpPr>
              <p:nvPr/>
            </p:nvSpPr>
            <p:spPr bwMode="auto">
              <a:xfrm>
                <a:off x="7747000" y="742950"/>
                <a:ext cx="1323975" cy="22159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
                    <a:solidFill>
                      <a:srgbClr val="000000"/>
                    </a:solidFill>
                    <a:miter lim="800000"/>
                    <a:headEnd/>
                    <a:tailEnd/>
                  </a14:hiddenLine>
                </a:ext>
              </a:extLst>
            </p:spPr>
            <p:txBody>
              <a:bodyPr lIns="228600" tIns="228600" rIns="228600" bIns="228600">
                <a:spAutoFit/>
              </a:bodyPr>
              <a:lstStyle/>
              <a:p>
                <a:pPr algn="r" eaLnBrk="1" hangingPunct="1"/>
                <a:r>
                  <a:rPr lang="en-US" i="1">
                    <a:solidFill>
                      <a:srgbClr val="00A4DE"/>
                    </a:solidFill>
                  </a:rPr>
                  <a:t>4.6 billion</a:t>
                </a:r>
                <a:r>
                  <a:rPr lang="en-US" sz="1400">
                    <a:solidFill>
                      <a:srgbClr val="075314"/>
                    </a:solidFill>
                  </a:rPr>
                  <a:t> camera phones world wide</a:t>
                </a:r>
                <a:endParaRPr lang="en-US" b="0"/>
              </a:p>
            </p:txBody>
          </p:sp>
          <p:sp>
            <p:nvSpPr>
              <p:cNvPr id="17426" name="Rectangle 5"/>
              <p:cNvSpPr>
                <a:spLocks noChangeArrowheads="1"/>
              </p:cNvSpPr>
              <p:nvPr/>
            </p:nvSpPr>
            <p:spPr bwMode="auto">
              <a:xfrm>
                <a:off x="7696200" y="2609850"/>
                <a:ext cx="1374775" cy="26673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
                    <a:solidFill>
                      <a:srgbClr val="000000"/>
                    </a:solidFill>
                    <a:miter lim="800000"/>
                    <a:headEnd/>
                    <a:tailEnd/>
                  </a14:hiddenLine>
                </a:ext>
              </a:extLst>
            </p:spPr>
            <p:txBody>
              <a:bodyPr lIns="228600" tIns="228600" rIns="228600" bIns="228600">
                <a:spAutoFit/>
              </a:bodyPr>
              <a:lstStyle/>
              <a:p>
                <a:pPr algn="r" eaLnBrk="1" hangingPunct="1"/>
                <a:r>
                  <a:rPr lang="en-US" i="1">
                    <a:solidFill>
                      <a:srgbClr val="00A4DE"/>
                    </a:solidFill>
                  </a:rPr>
                  <a:t>100s of millions of GPS enabled</a:t>
                </a:r>
                <a:r>
                  <a:rPr lang="en-US" sz="1400">
                    <a:solidFill>
                      <a:srgbClr val="075314"/>
                    </a:solidFill>
                  </a:rPr>
                  <a:t> devices sold annually</a:t>
                </a:r>
                <a:endParaRPr lang="en-US" b="0"/>
              </a:p>
            </p:txBody>
          </p:sp>
        </p:grpSp>
        <p:sp>
          <p:nvSpPr>
            <p:cNvPr id="17420" name="Rectangle 4"/>
            <p:cNvSpPr>
              <a:spLocks noChangeArrowheads="1"/>
            </p:cNvSpPr>
            <p:nvPr/>
          </p:nvSpPr>
          <p:spPr bwMode="auto">
            <a:xfrm>
              <a:off x="3733800" y="5487989"/>
              <a:ext cx="2374900" cy="15594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
                  <a:solidFill>
                    <a:srgbClr val="000000"/>
                  </a:solidFill>
                  <a:miter lim="800000"/>
                  <a:headEnd/>
                  <a:tailEnd/>
                </a14:hiddenLine>
              </a:ext>
            </a:extLst>
          </p:spPr>
          <p:txBody>
            <a:bodyPr lIns="228600" tIns="228600" rIns="228600" bIns="228600">
              <a:spAutoFit/>
            </a:bodyPr>
            <a:lstStyle/>
            <a:p>
              <a:pPr algn="ctr" eaLnBrk="1" hangingPunct="1"/>
              <a:r>
                <a:rPr lang="en-US" i="1">
                  <a:solidFill>
                    <a:srgbClr val="00A4DE"/>
                  </a:solidFill>
                </a:rPr>
                <a:t>76 million</a:t>
              </a:r>
              <a:r>
                <a:rPr lang="en-US" sz="1400">
                  <a:solidFill>
                    <a:srgbClr val="075314"/>
                  </a:solidFill>
                </a:rPr>
                <a:t> smart meters in 2009…</a:t>
              </a:r>
              <a:br>
                <a:rPr lang="en-US" sz="1400">
                  <a:solidFill>
                    <a:srgbClr val="075314"/>
                  </a:solidFill>
                </a:rPr>
              </a:br>
              <a:r>
                <a:rPr lang="en-US" sz="1400">
                  <a:solidFill>
                    <a:srgbClr val="075314"/>
                  </a:solidFill>
                </a:rPr>
                <a:t> 200M by 2014 </a:t>
              </a:r>
              <a:endParaRPr lang="en-US" b="0"/>
            </a:p>
          </p:txBody>
        </p:sp>
      </p:grpSp>
      <p:sp>
        <p:nvSpPr>
          <p:cNvPr id="29" name="Trapezoid 28"/>
          <p:cNvSpPr/>
          <p:nvPr/>
        </p:nvSpPr>
        <p:spPr bwMode="auto">
          <a:xfrm rot="16200000">
            <a:off x="3962401" y="-590549"/>
            <a:ext cx="4238625" cy="6334125"/>
          </a:xfrm>
          <a:prstGeom prst="trapezoid">
            <a:avLst>
              <a:gd name="adj" fmla="val 28745"/>
            </a:avLst>
          </a:prstGeom>
          <a:solidFill>
            <a:schemeClr val="tx2">
              <a:alpha val="10000"/>
            </a:schemeClr>
          </a:solidFill>
          <a:ln w="9525" cap="flat" cmpd="sng" algn="ctr">
            <a:noFill/>
            <a:prstDash val="solid"/>
            <a:round/>
            <a:headEnd type="none" w="med" len="med"/>
            <a:tailEnd type="none" w="med" len="med"/>
          </a:ln>
          <a:effectLst/>
        </p:spPr>
        <p:txBody>
          <a:bodyPr lIns="92075" tIns="46038" rIns="92075" bIns="46038"/>
          <a:lstStyle/>
          <a:p>
            <a:pPr eaLnBrk="1" hangingPunct="1">
              <a:spcBef>
                <a:spcPct val="50000"/>
              </a:spcBef>
              <a:defRPr/>
            </a:pPr>
            <a:endParaRPr lang="en-US" sz="1400">
              <a:latin typeface="Arial" pitchFamily="34" charset="0"/>
              <a:cs typeface="Arial" pitchFamily="34" charset="0"/>
            </a:endParaRPr>
          </a:p>
        </p:txBody>
      </p:sp>
      <p:sp>
        <p:nvSpPr>
          <p:cNvPr id="21"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p>
        </p:txBody>
      </p:sp>
      <p:sp>
        <p:nvSpPr>
          <p:cNvPr id="22" name="TextBox 21"/>
          <p:cNvSpPr txBox="1"/>
          <p:nvPr/>
        </p:nvSpPr>
        <p:spPr>
          <a:xfrm>
            <a:off x="457200" y="171450"/>
            <a:ext cx="36576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Volume: Example</a:t>
            </a:r>
            <a:endParaRPr lang="en-US" sz="28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762669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par>
                          <p:cTn id="15" fill="hold" nodeType="afterGroup">
                            <p:stCondLst>
                              <p:cond delay="0"/>
                            </p:stCondLst>
                            <p:childTnLst>
                              <p:par>
                                <p:cTn id="16" presetID="10" presetClass="entr" presetSubtype="0"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3000"/>
                                        <p:tgtEl>
                                          <p:spTgt spid="1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par>
                                <p:cTn id="29" presetID="2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noAutofit/>
          </a:bodyPr>
          <a:lstStyle/>
          <a:p>
            <a:pPr lvl="0" algn="l">
              <a:defRPr/>
            </a:pPr>
            <a:r>
              <a:rPr lang="en-US" altLang="en-US" sz="2800" b="1" dirty="0" smtClean="0">
                <a:latin typeface="Times New Roman" pitchFamily="18" charset="0"/>
                <a:cs typeface="Times New Roman" pitchFamily="18" charset="0"/>
              </a:rPr>
              <a:t>Variety:</a:t>
            </a:r>
            <a:br>
              <a:rPr lang="en-US" altLang="en-US" sz="2800" b="1" dirty="0" smtClean="0">
                <a:latin typeface="Times New Roman" pitchFamily="18" charset="0"/>
                <a:cs typeface="Times New Roman" pitchFamily="18" charset="0"/>
              </a:rPr>
            </a:br>
            <a:r>
              <a:rPr lang="en-US" altLang="en-US" sz="1600" dirty="0" smtClean="0">
                <a:latin typeface="Times New Roman" pitchFamily="18" charset="0"/>
                <a:cs typeface="Times New Roman" pitchFamily="18" charset="0"/>
              </a:rPr>
              <a:t/>
            </a:r>
            <a:br>
              <a:rPr lang="en-US" alt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-Variety refers to the many sources and types of data both structured and unstructured.</a:t>
            </a:r>
            <a:r>
              <a:rPr lang="en-US" altLang="en-US" sz="1600" dirty="0" smtClean="0">
                <a:latin typeface="Times New Roman" pitchFamily="18" charset="0"/>
                <a:cs typeface="Times New Roman" pitchFamily="18" charset="0"/>
              </a:rPr>
              <a:t/>
            </a:r>
            <a:br>
              <a:rPr lang="en-US" altLang="en-US" sz="1600" dirty="0" smtClean="0">
                <a:latin typeface="Times New Roman" pitchFamily="18" charset="0"/>
                <a:cs typeface="Times New Roman" pitchFamily="18" charset="0"/>
              </a:rPr>
            </a:br>
            <a:r>
              <a:rPr lang="en-US" altLang="en-US" sz="1600" dirty="0" smtClean="0">
                <a:latin typeface="Times New Roman" pitchFamily="18" charset="0"/>
                <a:cs typeface="Times New Roman" pitchFamily="18" charset="0"/>
              </a:rPr>
              <a:t>-A small fraction is structured formats, Relational, XML, etc.</a:t>
            </a:r>
            <a:br>
              <a:rPr lang="en-US" altLang="en-US" sz="1600" dirty="0" smtClean="0">
                <a:latin typeface="Times New Roman" pitchFamily="18" charset="0"/>
                <a:cs typeface="Times New Roman" pitchFamily="18" charset="0"/>
              </a:rPr>
            </a:br>
            <a:r>
              <a:rPr lang="en-US" altLang="en-US" sz="1600" dirty="0" smtClean="0">
                <a:latin typeface="Times New Roman" pitchFamily="18" charset="0"/>
                <a:cs typeface="Times New Roman" pitchFamily="18" charset="0"/>
              </a:rPr>
              <a:t>-A fair amount is semi-structured, as web logs, etc. </a:t>
            </a:r>
            <a:br>
              <a:rPr lang="en-US" altLang="en-US" sz="1600" dirty="0" smtClean="0">
                <a:latin typeface="Times New Roman" pitchFamily="18" charset="0"/>
                <a:cs typeface="Times New Roman" pitchFamily="18" charset="0"/>
              </a:rPr>
            </a:br>
            <a:r>
              <a:rPr lang="en-US" altLang="en-US" sz="1600" dirty="0" smtClean="0">
                <a:latin typeface="Times New Roman" pitchFamily="18" charset="0"/>
                <a:cs typeface="Times New Roman" pitchFamily="18" charset="0"/>
              </a:rPr>
              <a:t>-The rest of the data is unstructured text, photographs, etc. </a:t>
            </a:r>
            <a:br>
              <a:rPr lang="en-US" altLang="en-US" sz="1600" dirty="0" smtClean="0">
                <a:latin typeface="Times New Roman" pitchFamily="18" charset="0"/>
                <a:cs typeface="Times New Roman" pitchFamily="18" charset="0"/>
              </a:rPr>
            </a:br>
            <a:r>
              <a:rPr lang="en-US" altLang="en-US" sz="1600" i="1" dirty="0" smtClean="0">
                <a:latin typeface="Times New Roman" pitchFamily="18" charset="0"/>
                <a:cs typeface="Times New Roman" pitchFamily="18" charset="0"/>
              </a:rPr>
              <a:t>-So, no single data model can currently handle the diversity</a:t>
            </a:r>
            <a:r>
              <a:rPr lang="en-US" altLang="en-US" sz="1600" dirty="0" smtClean="0">
                <a:latin typeface="Times New Roman" pitchFamily="18" charset="0"/>
                <a:cs typeface="Times New Roman" pitchFamily="18" charset="0"/>
              </a:rPr>
              <a:t> </a:t>
            </a:r>
            <a:endParaRPr lang="en-US" altLang="en-US" sz="1400" dirty="0" smtClean="0">
              <a:latin typeface="Times New Roman" pitchFamily="18" charset="0"/>
              <a:cs typeface="Times New Roman" pitchFamily="18" charset="0"/>
            </a:endParaRPr>
          </a:p>
        </p:txBody>
      </p:sp>
      <p:sp>
        <p:nvSpPr>
          <p:cNvPr id="3" name="Content Placeholder 2"/>
          <p:cNvSpPr>
            <a:spLocks noGrp="1"/>
          </p:cNvSpPr>
          <p:nvPr>
            <p:ph idx="1"/>
          </p:nvPr>
        </p:nvSpPr>
        <p:spPr>
          <a:xfrm>
            <a:off x="124266" y="1981200"/>
            <a:ext cx="5285935" cy="2571750"/>
          </a:xfrm>
        </p:spPr>
        <p:txBody>
          <a:bodyPr>
            <a:noAutofit/>
          </a:bodyPr>
          <a:lstStyle/>
          <a:p>
            <a:pPr>
              <a:spcBef>
                <a:spcPts val="0"/>
              </a:spcBef>
              <a:buNone/>
            </a:pPr>
            <a:r>
              <a:rPr lang="en-US" sz="1500" b="1" i="1" dirty="0" smtClean="0">
                <a:latin typeface="Times New Roman" pitchFamily="18" charset="0"/>
                <a:cs typeface="Times New Roman" pitchFamily="18" charset="0"/>
              </a:rPr>
              <a:t>Different Types of Data</a:t>
            </a:r>
          </a:p>
          <a:p>
            <a:pPr indent="-166688">
              <a:spcBef>
                <a:spcPts val="0"/>
              </a:spcBef>
            </a:pPr>
            <a:r>
              <a:rPr lang="en-US" sz="1500" dirty="0" smtClean="0">
                <a:latin typeface="Times New Roman" pitchFamily="18" charset="0"/>
                <a:cs typeface="Times New Roman" pitchFamily="18" charset="0"/>
              </a:rPr>
              <a:t>Relational </a:t>
            </a:r>
            <a:r>
              <a:rPr lang="en-US" sz="1500" dirty="0">
                <a:latin typeface="Times New Roman" pitchFamily="18" charset="0"/>
                <a:cs typeface="Times New Roman" pitchFamily="18" charset="0"/>
              </a:rPr>
              <a:t>Data (Tables/Transaction/Legacy Data)</a:t>
            </a:r>
          </a:p>
          <a:p>
            <a:pPr indent="-166688">
              <a:spcBef>
                <a:spcPts val="0"/>
              </a:spcBef>
            </a:pPr>
            <a:r>
              <a:rPr lang="en-US" sz="1500" dirty="0">
                <a:latin typeface="Times New Roman" pitchFamily="18" charset="0"/>
                <a:cs typeface="Times New Roman" pitchFamily="18" charset="0"/>
              </a:rPr>
              <a:t>Text Data (Web)</a:t>
            </a:r>
          </a:p>
          <a:p>
            <a:pPr indent="-166688">
              <a:spcBef>
                <a:spcPts val="0"/>
              </a:spcBef>
            </a:pPr>
            <a:r>
              <a:rPr lang="en-US" sz="1500" dirty="0">
                <a:latin typeface="Times New Roman" pitchFamily="18" charset="0"/>
                <a:cs typeface="Times New Roman" pitchFamily="18" charset="0"/>
              </a:rPr>
              <a:t>Semi-structured Data (XML) </a:t>
            </a:r>
          </a:p>
          <a:p>
            <a:pPr indent="-166688">
              <a:spcBef>
                <a:spcPts val="0"/>
              </a:spcBef>
            </a:pPr>
            <a:r>
              <a:rPr lang="en-US" sz="1500" dirty="0">
                <a:latin typeface="Times New Roman" pitchFamily="18" charset="0"/>
                <a:cs typeface="Times New Roman" pitchFamily="18" charset="0"/>
              </a:rPr>
              <a:t>Graph Data</a:t>
            </a:r>
          </a:p>
          <a:p>
            <a:pPr marL="742950" lvl="2" indent="-166688">
              <a:spcBef>
                <a:spcPts val="0"/>
              </a:spcBef>
            </a:pPr>
            <a:r>
              <a:rPr lang="en-US" sz="1100" dirty="0">
                <a:latin typeface="Times New Roman" pitchFamily="18" charset="0"/>
                <a:cs typeface="Times New Roman" pitchFamily="18" charset="0"/>
              </a:rPr>
              <a:t>Social Network, Semantic Web (RDF), … </a:t>
            </a:r>
          </a:p>
          <a:p>
            <a:pPr indent="-166688">
              <a:spcBef>
                <a:spcPts val="0"/>
              </a:spcBef>
            </a:pPr>
            <a:r>
              <a:rPr lang="en-US" sz="1500" dirty="0" smtClean="0">
                <a:latin typeface="Times New Roman" pitchFamily="18" charset="0"/>
                <a:cs typeface="Times New Roman" pitchFamily="18" charset="0"/>
              </a:rPr>
              <a:t>Streaming </a:t>
            </a:r>
            <a:r>
              <a:rPr lang="en-US" sz="1500" dirty="0">
                <a:latin typeface="Times New Roman" pitchFamily="18" charset="0"/>
                <a:cs typeface="Times New Roman" pitchFamily="18" charset="0"/>
              </a:rPr>
              <a:t>Data </a:t>
            </a:r>
          </a:p>
          <a:p>
            <a:pPr marL="742950" lvl="2" indent="-166688">
              <a:spcBef>
                <a:spcPts val="0"/>
              </a:spcBef>
            </a:pPr>
            <a:r>
              <a:rPr lang="en-US" sz="1100" dirty="0" smtClean="0">
                <a:latin typeface="Times New Roman" pitchFamily="18" charset="0"/>
                <a:cs typeface="Times New Roman" pitchFamily="18" charset="0"/>
              </a:rPr>
              <a:t>You </a:t>
            </a:r>
            <a:r>
              <a:rPr lang="en-US" sz="1100" dirty="0">
                <a:latin typeface="Times New Roman" pitchFamily="18" charset="0"/>
                <a:cs typeface="Times New Roman" pitchFamily="18" charset="0"/>
              </a:rPr>
              <a:t>can only scan the data once</a:t>
            </a:r>
          </a:p>
          <a:p>
            <a:pPr indent="-166688">
              <a:spcBef>
                <a:spcPts val="0"/>
              </a:spcBef>
            </a:pPr>
            <a:r>
              <a:rPr lang="en-US" sz="1500" dirty="0" smtClean="0">
                <a:latin typeface="Times New Roman" pitchFamily="18" charset="0"/>
                <a:cs typeface="Times New Roman" pitchFamily="18" charset="0"/>
              </a:rPr>
              <a:t>A single application can be generating/collecting many types of data  </a:t>
            </a:r>
          </a:p>
          <a:p>
            <a:pPr indent="-166688">
              <a:spcBef>
                <a:spcPts val="0"/>
              </a:spcBef>
            </a:pPr>
            <a:r>
              <a:rPr lang="en-US" sz="1500" dirty="0" smtClean="0">
                <a:latin typeface="Times New Roman" pitchFamily="18" charset="0"/>
                <a:cs typeface="Times New Roman" pitchFamily="18" charset="0"/>
              </a:rPr>
              <a:t>Big Public Data (online, weather, finance, etc) </a:t>
            </a:r>
            <a:endParaRPr lang="en-US" sz="1500"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stretch>
            <a:fillRect/>
          </a:stretch>
        </p:blipFill>
        <p:spPr>
          <a:xfrm>
            <a:off x="7283046" y="1554789"/>
            <a:ext cx="1127257" cy="842624"/>
          </a:xfrm>
          <a:prstGeom prst="rect">
            <a:avLst/>
          </a:prstGeom>
        </p:spPr>
      </p:pic>
      <p:pic>
        <p:nvPicPr>
          <p:cNvPr id="5" name="Picture 4"/>
          <p:cNvPicPr>
            <a:picLocks noChangeAspect="1"/>
          </p:cNvPicPr>
          <p:nvPr/>
        </p:nvPicPr>
        <p:blipFill>
          <a:blip r:embed="rId3" cstate="print"/>
          <a:stretch>
            <a:fillRect/>
          </a:stretch>
        </p:blipFill>
        <p:spPr>
          <a:xfrm>
            <a:off x="5514535" y="1554788"/>
            <a:ext cx="1559504" cy="877221"/>
          </a:xfrm>
          <a:prstGeom prst="rect">
            <a:avLst/>
          </a:prstGeom>
        </p:spPr>
      </p:pic>
      <p:pic>
        <p:nvPicPr>
          <p:cNvPr id="6" name="Picture 5"/>
          <p:cNvPicPr>
            <a:picLocks noChangeAspect="1"/>
          </p:cNvPicPr>
          <p:nvPr/>
        </p:nvPicPr>
        <p:blipFill>
          <a:blip r:embed="rId4" cstate="print"/>
          <a:stretch>
            <a:fillRect/>
          </a:stretch>
        </p:blipFill>
        <p:spPr>
          <a:xfrm>
            <a:off x="7457748" y="2643133"/>
            <a:ext cx="1175797" cy="675150"/>
          </a:xfrm>
          <a:prstGeom prst="rect">
            <a:avLst/>
          </a:prstGeom>
        </p:spPr>
      </p:pic>
      <p:pic>
        <p:nvPicPr>
          <p:cNvPr id="7" name="Picture 6"/>
          <p:cNvPicPr>
            <a:picLocks noChangeAspect="1"/>
          </p:cNvPicPr>
          <p:nvPr/>
        </p:nvPicPr>
        <p:blipFill>
          <a:blip r:embed="rId5" cstate="print"/>
          <a:stretch>
            <a:fillRect/>
          </a:stretch>
        </p:blipFill>
        <p:spPr>
          <a:xfrm>
            <a:off x="6841816" y="3459677"/>
            <a:ext cx="1791729" cy="793085"/>
          </a:xfrm>
          <a:prstGeom prst="rect">
            <a:avLst/>
          </a:prstGeom>
        </p:spPr>
      </p:pic>
      <p:pic>
        <p:nvPicPr>
          <p:cNvPr id="8" name="Picture 7"/>
          <p:cNvPicPr>
            <a:picLocks noChangeAspect="1"/>
          </p:cNvPicPr>
          <p:nvPr/>
        </p:nvPicPr>
        <p:blipFill>
          <a:blip r:embed="rId6" cstate="print"/>
          <a:stretch>
            <a:fillRect/>
          </a:stretch>
        </p:blipFill>
        <p:spPr>
          <a:xfrm>
            <a:off x="5693535" y="2556323"/>
            <a:ext cx="1589510" cy="903355"/>
          </a:xfrm>
          <a:prstGeom prst="rect">
            <a:avLst/>
          </a:prstGeom>
        </p:spPr>
      </p:pic>
      <p:pic>
        <p:nvPicPr>
          <p:cNvPr id="9" name="Picture 8"/>
          <p:cNvPicPr>
            <a:picLocks noChangeAspect="1"/>
          </p:cNvPicPr>
          <p:nvPr/>
        </p:nvPicPr>
        <p:blipFill>
          <a:blip r:embed="rId7" cstate="print"/>
          <a:stretch>
            <a:fillRect/>
          </a:stretch>
        </p:blipFill>
        <p:spPr>
          <a:xfrm>
            <a:off x="5314291" y="3622276"/>
            <a:ext cx="1527524" cy="925745"/>
          </a:xfrm>
          <a:prstGeom prst="rect">
            <a:avLst/>
          </a:prstGeom>
        </p:spPr>
      </p:pic>
      <p:sp>
        <p:nvSpPr>
          <p:cNvPr id="10" name="Slide Number Placeholder 9"/>
          <p:cNvSpPr>
            <a:spLocks noGrp="1"/>
          </p:cNvSpPr>
          <p:nvPr>
            <p:ph type="sldNum" sz="quarter" idx="12"/>
          </p:nvPr>
        </p:nvSpPr>
        <p:spPr>
          <a:xfrm>
            <a:off x="6705600" y="4857750"/>
            <a:ext cx="2133600" cy="273844"/>
          </a:xfrm>
        </p:spPr>
        <p:txBody>
          <a:bodyPr/>
          <a:lstStyle/>
          <a:p>
            <a:fld id="{EBFB1032-EA64-7144-B003-9BCC9D94B503}" type="slidenum">
              <a:rPr lang="en-US" smtClean="0">
                <a:latin typeface="Times New Roman" pitchFamily="18" charset="0"/>
                <a:cs typeface="Times New Roman" pitchFamily="18" charset="0"/>
              </a:rPr>
              <a:pPr/>
              <a:t>9</a:t>
            </a:fld>
            <a:endParaRPr lang="en-US" dirty="0">
              <a:latin typeface="Times New Roman" pitchFamily="18" charset="0"/>
              <a:cs typeface="Times New Roman" pitchFamily="18" charset="0"/>
            </a:endParaRPr>
          </a:p>
        </p:txBody>
      </p:sp>
      <p:sp>
        <p:nvSpPr>
          <p:cNvPr id="11" name="Rectangle 10"/>
          <p:cNvSpPr/>
          <p:nvPr/>
        </p:nvSpPr>
        <p:spPr>
          <a:xfrm>
            <a:off x="609600" y="4572001"/>
            <a:ext cx="7772400" cy="376997"/>
          </a:xfrm>
          <a:prstGeom prst="rect">
            <a:avLst/>
          </a:prstGeom>
          <a:solidFill>
            <a:srgbClr val="FDFFC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FF"/>
                </a:solidFill>
                <a:latin typeface="Times New Roman" pitchFamily="18" charset="0"/>
                <a:cs typeface="Times New Roman" pitchFamily="18" charset="0"/>
              </a:rPr>
              <a:t>To extract knowledge</a:t>
            </a:r>
            <a:r>
              <a:rPr lang="en-US" dirty="0" smtClean="0">
                <a:solidFill>
                  <a:srgbClr val="0000FF"/>
                </a:solidFill>
                <a:latin typeface="Times New Roman" pitchFamily="18" charset="0"/>
                <a:cs typeface="Times New Roman" pitchFamily="18" charset="0"/>
                <a:sym typeface="Wingdings"/>
              </a:rPr>
              <a:t> all these types of data need to linked together</a:t>
            </a:r>
            <a:endParaRPr lang="en-US" dirty="0">
              <a:solidFill>
                <a:srgbClr val="0000FF"/>
              </a:solidFill>
              <a:latin typeface="Times New Roman" pitchFamily="18" charset="0"/>
              <a:cs typeface="Times New Roman" pitchFamily="18" charset="0"/>
            </a:endParaRPr>
          </a:p>
        </p:txBody>
      </p:sp>
      <p:sp>
        <p:nvSpPr>
          <p:cNvPr id="13"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latin typeface="Times New Roman" pitchFamily="18" charset="0"/>
              <a:cs typeface="Times New Roman" pitchFamily="18" charset="0"/>
            </a:endParaRPr>
          </a:p>
        </p:txBody>
      </p:sp>
    </p:spTree>
    <p:extLst>
      <p:ext uri="{BB962C8B-B14F-4D97-AF65-F5344CB8AC3E}">
        <p14:creationId xmlns="" xmlns:p14="http://schemas.microsoft.com/office/powerpoint/2010/main" val="17285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 calcmode="lin" valueType="num">
                                      <p:cBhvr additive="base">
                                        <p:cTn id="5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 calcmode="lin" valueType="num">
                                      <p:cBhvr additive="base">
                                        <p:cTn id="5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 calcmode="lin" valueType="num">
                                      <p:cBhvr additive="base">
                                        <p:cTn id="6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5" presetClass="entr" presetSubtype="10" fill="hold" grpId="0" nodeType="click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checkerboard(across)">
                                      <p:cBhvr>
                                        <p:cTn id="6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2"/>
  <p:tag name="MMPROD_UIDATA" val="&lt;database version=&quot;11.0&quot;&gt;&lt;object type=&quot;1&quot; unique_id=&quot;10001&quot;&gt;&lt;object type=&quot;2&quot; unique_id=&quot;25635&quot;&gt;&lt;object type=&quot;3&quot; unique_id=&quot;25637&quot;&gt;&lt;property id=&quot;20148&quot; value=&quot;5&quot;/&gt;&lt;property id=&quot;20300&quot; value=&quot;Slide 6 - &amp;quot;Big Data Types: 7 V s&amp;quot;&quot;/&gt;&lt;property id=&quot;20307&quot; value=&quot;511&quot;/&gt;&lt;/object&gt;&lt;object type=&quot;3&quot; unique_id=&quot;25638&quot;&gt;&lt;property id=&quot;20148&quot; value=&quot;5&quot;/&gt;&lt;property id=&quot;20300&quot; value=&quot;Slide 7 - &amp;quot;Volume:  -Big data implies enormous volumes of data -How much data is really relevant to the problem solution?  -Co&quot;/&gt;&lt;property id=&quot;20307&quot; value=&quot;464&quot;/&gt;&lt;/object&gt;&lt;object type=&quot;3&quot; unique_id=&quot;25639&quot;&gt;&lt;property id=&quot;20148&quot; value=&quot;5&quot;/&gt;&lt;property id=&quot;20300&quot; value=&quot;Slide 8&quot;/&gt;&lt;property id=&quot;20307&quot; value=&quot;467&quot;/&gt;&lt;/object&gt;&lt;object type=&quot;3&quot; unique_id=&quot;25640&quot;&gt;&lt;property id=&quot;20148&quot; value=&quot;5&quot;/&gt;&lt;property id=&quot;20300&quot; value=&quot;Slide 9 - &amp;quot;Variety:  -Variety refers to the many sources and types of data both structured and unstructured. -A small fraction&quot;/&gt;&lt;property id=&quot;20307&quot; value=&quot;465&quot;/&gt;&lt;/object&gt;&lt;object type=&quot;3&quot; unique_id=&quot;25641&quot;&gt;&lt;property id=&quot;20148&quot; value=&quot;5&quot;/&gt;&lt;property id=&quot;20300&quot; value=&quot;Slide 10&quot;/&gt;&lt;property id=&quot;20307&quot; value=&quot;471&quot;/&gt;&lt;/object&gt;&lt;object type=&quot;3&quot; unique_id=&quot;25642&quot;&gt;&lt;property id=&quot;20148&quot; value=&quot;5&quot;/&gt;&lt;property id=&quot;20300&quot; value=&quot;Slide 11 - &amp;quot;  Big Data Velocity deals with the pace at which data flows in from sources      like business processes, machines&quot;/&gt;&lt;property id=&quot;20307&quot; value=&quot;466&quot;/&gt;&lt;/object&gt;&lt;object type=&quot;3&quot; unique_id=&quot;25643&quot;&gt;&lt;property id=&quot;20148&quot; value=&quot;5&quot;/&gt;&lt;property id=&quot;20300&quot; value=&quot;Slide 12 - &amp;quot;Example: Real-time/Fast Data&amp;quot;&quot;/&gt;&lt;property id=&quot;20307&quot; value=&quot;470&quot;/&gt;&lt;/object&gt;&lt;object type=&quot;3&quot; unique_id=&quot;25644&quot;&gt;&lt;property id=&quot;20148&quot; value=&quot;5&quot;/&gt;&lt;property id=&quot;20300&quot; value=&quot;Slide 13&quot;/&gt;&lt;property id=&quot;20307&quot; value=&quot;512&quot;/&gt;&lt;/object&gt;&lt;object type=&quot;3&quot; unique_id=&quot;25645&quot;&gt;&lt;property id=&quot;20148&quot; value=&quot;5&quot;/&gt;&lt;property id=&quot;20300&quot; value=&quot;Slide 14&quot;/&gt;&lt;property id=&quot;20307&quot; value=&quot;513&quot;/&gt;&lt;/object&gt;&lt;object type=&quot;3&quot; unique_id=&quot;25646&quot;&gt;&lt;property id=&quot;20148&quot; value=&quot;5&quot;/&gt;&lt;property id=&quot;20300&quot; value=&quot;Slide 15&quot;/&gt;&lt;property id=&quot;20307&quot; value=&quot;514&quot;/&gt;&lt;/object&gt;&lt;object type=&quot;3&quot; unique_id=&quot;25647&quot;&gt;&lt;property id=&quot;20148&quot; value=&quot;5&quot;/&gt;&lt;property id=&quot;20300&quot; value=&quot;Slide 16 - &amp;quot;Traditional Big Data Architecture&amp;quot;&quot;/&gt;&lt;property id=&quot;20307&quot; value=&quot;515&quot;/&gt;&lt;/object&gt;&lt;object type=&quot;3&quot; unique_id=&quot;25648&quot;&gt;&lt;property id=&quot;20148&quot; value=&quot;5&quot;/&gt;&lt;property id=&quot;20300&quot; value=&quot;Slide 17 - &amp;quot;Streaming Big Data Architecture&amp;quot;&quot;/&gt;&lt;property id=&quot;20307&quot; value=&quot;516&quot;/&gt;&lt;/object&gt;&lt;object type=&quot;3&quot; unique_id=&quot;25649&quot;&gt;&lt;property id=&quot;20148&quot; value=&quot;5&quot;/&gt;&lt;property id=&quot;20300&quot; value=&quot;Slide 18 - &amp;quot;Lambda Big Data Architecture&amp;quot;&quot;/&gt;&lt;property id=&quot;20307&quot; value=&quot;518&quot;/&gt;&lt;/object&gt;&lt;object type=&quot;3&quot; unique_id=&quot;25650&quot;&gt;&lt;property id=&quot;20148&quot; value=&quot;5&quot;/&gt;&lt;property id=&quot;20300&quot; value=&quot;Slide 19 - &amp;quot;Kappa Big Data Architecture&amp;quot;&quot;/&gt;&lt;property id=&quot;20307&quot; value=&quot;517&quot;/&gt;&lt;/object&gt;&lt;object type=&quot;3&quot; unique_id=&quot;25661&quot;&gt;&lt;property id=&quot;20148&quot; value=&quot;5&quot;/&gt;&lt;property id=&quot;20300&quot; value=&quot;Slide 23 - &amp;quot;Thanks&amp;quot;&quot;/&gt;&lt;property id=&quot;20307&quot; value=&quot;526&quot;/&gt;&lt;/object&gt;&lt;object type=&quot;3&quot; unique_id=&quot;25898&quot;&gt;&lt;property id=&quot;20148&quot; value=&quot;5&quot;/&gt;&lt;property id=&quot;20300&quot; value=&quot;Slide 5 - &amp;quot;Big Data&amp;quot;&quot;/&gt;&lt;property id=&quot;20307&quot; value=&quot;529&quot;/&gt;&lt;/object&gt;&lt;object type=&quot;3&quot; unique_id=&quot;26066&quot;&gt;&lt;property id=&quot;20148&quot; value=&quot;5&quot;/&gt;&lt;property id=&quot;20300&quot; value=&quot;Slide 1 - &amp;quot;Introduction to Big Data&amp;quot;&quot;/&gt;&lt;property id=&quot;20307&quot; value=&quot;530&quot;/&gt;&lt;/object&gt;&lt;object type=&quot;3&quot; unique_id=&quot;26067&quot;&gt;&lt;property id=&quot;20148&quot; value=&quot;5&quot;/&gt;&lt;property id=&quot;20300&quot; value=&quot;Slide 2 - &amp;quot;Session Objectives&amp;quot;&quot;/&gt;&lt;property id=&quot;20307&quot; value=&quot;531&quot;/&gt;&lt;/object&gt;&lt;object type=&quot;3&quot; unique_id=&quot;33498&quot;&gt;&lt;property id=&quot;20148&quot; value=&quot;5&quot;/&gt;&lt;property id=&quot;20300&quot; value=&quot;Slide 3&quot;/&gt;&lt;property id=&quot;20307&quot; value=&quot;532&quot;/&gt;&lt;/object&gt;&lt;object type=&quot;3&quot; unique_id=&quot;33499&quot;&gt;&lt;property id=&quot;20148&quot; value=&quot;5&quot;/&gt;&lt;property id=&quot;20300&quot; value=&quot;Slide 4&quot;/&gt;&lt;property id=&quot;20307&quot; value=&quot;533&quot;/&gt;&lt;/object&gt;&lt;object type=&quot;3&quot; unique_id=&quot;33500&quot;&gt;&lt;property id=&quot;20148&quot; value=&quot;5&quot;/&gt;&lt;property id=&quot;20300&quot; value=&quot;Slide 20&quot;/&gt;&lt;property id=&quot;20307&quot; value=&quot;534&quot;/&gt;&lt;/object&gt;&lt;object type=&quot;3&quot; unique_id=&quot;33501&quot;&gt;&lt;property id=&quot;20148&quot; value=&quot;5&quot;/&gt;&lt;property id=&quot;20300&quot; value=&quot;Slide 21&quot;/&gt;&lt;property id=&quot;20307&quot; value=&quot;535&quot;/&gt;&lt;/object&gt;&lt;object type=&quot;3&quot; unique_id=&quot;33502&quot;&gt;&lt;property id=&quot;20148&quot; value=&quot;5&quot;/&gt;&lt;property id=&quot;20300&quot; value=&quot;Slide 22&quot;/&gt;&lt;property id=&quot;20307&quot; value=&quot;536&quot;/&gt;&lt;/object&gt;&lt;/object&gt;&lt;object type=&quot;8&quot; unique_id=&quot;25689&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738</TotalTime>
  <Words>946</Words>
  <Application>Microsoft Office PowerPoint</Application>
  <PresentationFormat>On-screen Show (16:9)</PresentationFormat>
  <Paragraphs>153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Introduction to Big Data</vt:lpstr>
      <vt:lpstr>Session Objectives</vt:lpstr>
      <vt:lpstr>Slide 3</vt:lpstr>
      <vt:lpstr>Slide 4</vt:lpstr>
      <vt:lpstr>Big Data</vt:lpstr>
      <vt:lpstr>Big Data Types: 7 V s</vt:lpstr>
      <vt:lpstr>Volume:  -Big data implies enormous volumes of data -How much data is really relevant to the problem solution?  -Cost of processing? -So, can you really afford to store and process all that data?</vt:lpstr>
      <vt:lpstr>Slide 8</vt:lpstr>
      <vt:lpstr>Variety:  -Variety refers to the many sources and types of data both structured and unstructured. -A small fraction is structured formats, Relational, XML, etc. -A fair amount is semi-structured, as web logs, etc.  -The rest of the data is unstructured text, photographs, etc.  -So, no single data model can currently handle the diversity </vt:lpstr>
      <vt:lpstr>Slide 10</vt:lpstr>
      <vt:lpstr>  Big Data Velocity deals with the pace at which data flows in from sources      like business processes, machines, networks and human interaction with things like social media sites, mobile devices, etc. - The flow of data is massive and continuous. - Need for streaming for data analysis - So, how to analyze data in-flight and combine with data at-rest</vt:lpstr>
      <vt:lpstr>Example: Real-time/Fast Data</vt:lpstr>
      <vt:lpstr>Slide 13</vt:lpstr>
      <vt:lpstr>Slide 14</vt:lpstr>
      <vt:lpstr>Slide 15</vt:lpstr>
      <vt:lpstr>Traditional Big Data Architecture</vt:lpstr>
      <vt:lpstr>Streaming Big Data Architecture</vt:lpstr>
      <vt:lpstr>Lambda Big Data Architecture</vt:lpstr>
      <vt:lpstr>Kappa Big Data Architecture</vt:lpstr>
      <vt:lpstr>Slide 20</vt:lpstr>
      <vt:lpstr>Slide 21</vt:lpstr>
      <vt:lpstr>Slide 22</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dc:creator>
  <cp:lastModifiedBy>sharad</cp:lastModifiedBy>
  <cp:revision>116</cp:revision>
  <dcterms:created xsi:type="dcterms:W3CDTF">2012-01-12T20:50:20Z</dcterms:created>
  <dcterms:modified xsi:type="dcterms:W3CDTF">2021-01-04T09:58:52Z</dcterms:modified>
</cp:coreProperties>
</file>