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57" r:id="rId4"/>
    <p:sldId id="258" r:id="rId5"/>
    <p:sldId id="274"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5" r:id="rId19"/>
    <p:sldId id="271" r:id="rId20"/>
  </p:sldIdLst>
  <p:sldSz cx="9144000" cy="5143500" type="screen16x9"/>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810"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71501"/>
            <a:ext cx="7772400" cy="742950"/>
          </a:xfrm>
        </p:spPr>
        <p:txBody>
          <a:bodyPr>
            <a:normAutofit fontScale="90000"/>
          </a:bodyPr>
          <a:lstStyle/>
          <a:p>
            <a:r>
              <a:rPr lang="en-US" b="1" dirty="0" smtClean="0">
                <a:latin typeface="Times New Roman" pitchFamily="18" charset="0"/>
                <a:cs typeface="Times New Roman" pitchFamily="18" charset="0"/>
              </a:rPr>
              <a:t>Application Area of Big Data</a:t>
            </a:r>
            <a:endParaRPr lang="en-US" b="1" dirty="0">
              <a:latin typeface="Times New Roman" pitchFamily="18" charset="0"/>
              <a:cs typeface="Times New Roman" pitchFamily="18" charset="0"/>
            </a:endParaRPr>
          </a:p>
        </p:txBody>
      </p:sp>
      <p:pic>
        <p:nvPicPr>
          <p:cNvPr id="4" name="Picture 2" descr="Thapar admission 2020,Thapar Deemed to be University"/>
          <p:cNvPicPr>
            <a:picLocks noChangeAspect="1" noChangeArrowheads="1"/>
          </p:cNvPicPr>
          <p:nvPr/>
        </p:nvPicPr>
        <p:blipFill>
          <a:blip r:embed="rId2" cstate="print"/>
          <a:srcRect/>
          <a:stretch>
            <a:fillRect/>
          </a:stretch>
        </p:blipFill>
        <p:spPr bwMode="auto">
          <a:xfrm>
            <a:off x="7239000" y="4262437"/>
            <a:ext cx="1600200" cy="481013"/>
          </a:xfrm>
          <a:prstGeom prst="rect">
            <a:avLst/>
          </a:prstGeom>
          <a:noFill/>
          <a:ln w="9525">
            <a:noFill/>
            <a:miter lim="800000"/>
            <a:headEnd/>
            <a:tailEnd/>
          </a:ln>
        </p:spPr>
      </p:pic>
      <p:pic>
        <p:nvPicPr>
          <p:cNvPr id="5" name="Picture 2" descr="F:\THAPAR\ONLINE COURSES\DSC_2838.JPG"/>
          <p:cNvPicPr>
            <a:picLocks noChangeAspect="1" noChangeArrowheads="1"/>
          </p:cNvPicPr>
          <p:nvPr/>
        </p:nvPicPr>
        <p:blipFill>
          <a:blip r:embed="rId3" cstate="print"/>
          <a:srcRect/>
          <a:stretch>
            <a:fillRect/>
          </a:stretch>
        </p:blipFill>
        <p:spPr bwMode="auto">
          <a:xfrm>
            <a:off x="3962400" y="1828800"/>
            <a:ext cx="1524001" cy="1657350"/>
          </a:xfrm>
          <a:prstGeom prst="rect">
            <a:avLst/>
          </a:prstGeom>
          <a:noFill/>
          <a:ln w="9525">
            <a:noFill/>
            <a:miter lim="800000"/>
            <a:headEnd/>
            <a:tailEnd/>
          </a:ln>
        </p:spPr>
      </p:pic>
      <p:sp>
        <p:nvSpPr>
          <p:cNvPr id="6" name="TextBox 4"/>
          <p:cNvSpPr txBox="1">
            <a:spLocks noChangeArrowheads="1"/>
          </p:cNvSpPr>
          <p:nvPr/>
        </p:nvSpPr>
        <p:spPr bwMode="auto">
          <a:xfrm>
            <a:off x="457200" y="4305300"/>
            <a:ext cx="4572000" cy="584775"/>
          </a:xfrm>
          <a:prstGeom prst="rect">
            <a:avLst/>
          </a:prstGeom>
          <a:noFill/>
          <a:ln w="9525">
            <a:noFill/>
            <a:miter lim="800000"/>
            <a:headEnd/>
            <a:tailEnd/>
          </a:ln>
        </p:spPr>
        <p:txBody>
          <a:bodyPr>
            <a:spAutoFit/>
          </a:bodyPr>
          <a:lstStyle/>
          <a:p>
            <a:r>
              <a:rPr lang="en-US" sz="1600" b="1" dirty="0">
                <a:latin typeface="Times New Roman" pitchFamily="18" charset="0"/>
                <a:cs typeface="Times New Roman" pitchFamily="18" charset="0"/>
              </a:rPr>
              <a:t>Associate Professor</a:t>
            </a:r>
          </a:p>
          <a:p>
            <a:r>
              <a:rPr lang="en-US" sz="1600" b="0" dirty="0">
                <a:latin typeface="Times New Roman" pitchFamily="18" charset="0"/>
                <a:cs typeface="Times New Roman" pitchFamily="18" charset="0"/>
              </a:rPr>
              <a:t>Department of Computer Science and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Big Data in Media and Entertainment industry"/>
          <p:cNvPicPr>
            <a:picLocks noChangeAspect="1" noChangeArrowheads="1"/>
          </p:cNvPicPr>
          <p:nvPr/>
        </p:nvPicPr>
        <p:blipFill>
          <a:blip r:embed="rId2" cstate="print"/>
          <a:srcRect/>
          <a:stretch>
            <a:fillRect/>
          </a:stretch>
        </p:blipFill>
        <p:spPr bwMode="auto">
          <a:xfrm>
            <a:off x="472442" y="800100"/>
            <a:ext cx="8290558" cy="3886200"/>
          </a:xfrm>
          <a:prstGeom prst="rect">
            <a:avLst/>
          </a:prstGeom>
          <a:noFill/>
        </p:spPr>
      </p:pic>
      <p:sp>
        <p:nvSpPr>
          <p:cNvPr id="4" name="Title 1"/>
          <p:cNvSpPr txBox="1">
            <a:spLocks/>
          </p:cNvSpPr>
          <p:nvPr/>
        </p:nvSpPr>
        <p:spPr>
          <a:xfrm>
            <a:off x="457200" y="205978"/>
            <a:ext cx="8229600" cy="422672"/>
          </a:xfrm>
          <a:prstGeom prst="rect">
            <a:avLst/>
          </a:prstGeom>
        </p:spPr>
        <p:txBody>
          <a:bodyPr vert="horz" lIns="91440" tIns="45720" rIns="91440" bIns="45720" rtlCol="0" anchor="ctr">
            <a:noAutofit/>
          </a:bodyPr>
          <a:lstStyle/>
          <a:p>
            <a:pPr lvl="0" algn="ctr">
              <a:spcBef>
                <a:spcPct val="0"/>
              </a:spcBef>
            </a:pPr>
            <a:r>
              <a:rPr lang="en-US" sz="3200" b="1" dirty="0" smtClean="0">
                <a:latin typeface="Times New Roman" pitchFamily="18" charset="0"/>
                <a:ea typeface="+mj-ea"/>
                <a:cs typeface="Times New Roman" pitchFamily="18" charset="0"/>
              </a:rPr>
              <a:t>Media and Entertainment industry</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ppt_x"/>
                                          </p:val>
                                        </p:tav>
                                        <p:tav tm="100000">
                                          <p:val>
                                            <p:strVal val="#ppt_x"/>
                                          </p:val>
                                        </p:tav>
                                      </p:tavLst>
                                    </p:anim>
                                    <p:anim calcmode="lin" valueType="num">
                                      <p:cBhvr additive="base">
                                        <p:cTn id="8"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1"/>
            <a:ext cx="8229600" cy="3680222"/>
          </a:xfrm>
        </p:spPr>
        <p:txBody>
          <a:bodyPr>
            <a:normAutofit/>
          </a:bodyPr>
          <a:lstStyle/>
          <a:p>
            <a:pPr marL="0" indent="0" algn="just">
              <a:buNone/>
            </a:pPr>
            <a:r>
              <a:rPr lang="en-US" sz="2000" dirty="0" smtClean="0">
                <a:latin typeface="Times New Roman" pitchFamily="18" charset="0"/>
                <a:cs typeface="Times New Roman" pitchFamily="18" charset="0"/>
              </a:rPr>
              <a:t>Some of the benefits extracted from the big data in media and entertainment industry:</a:t>
            </a:r>
          </a:p>
          <a:p>
            <a:pPr marL="0" indent="0"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Predicting the</a:t>
            </a:r>
            <a:r>
              <a:rPr lang="en-US" sz="2000" b="1" dirty="0" smtClean="0">
                <a:latin typeface="Times New Roman" pitchFamily="18" charset="0"/>
                <a:cs typeface="Times New Roman" pitchFamily="18" charset="0"/>
              </a:rPr>
              <a:t> interests </a:t>
            </a:r>
            <a:r>
              <a:rPr lang="en-US" sz="2000" dirty="0" smtClean="0">
                <a:latin typeface="Times New Roman" pitchFamily="18" charset="0"/>
                <a:cs typeface="Times New Roman" pitchFamily="18" charset="0"/>
              </a:rPr>
              <a:t>of audiences.</a:t>
            </a:r>
          </a:p>
          <a:p>
            <a:pPr algn="just"/>
            <a:r>
              <a:rPr lang="en-US" sz="2000" dirty="0" smtClean="0">
                <a:latin typeface="Times New Roman" pitchFamily="18" charset="0"/>
                <a:cs typeface="Times New Roman" pitchFamily="18" charset="0"/>
              </a:rPr>
              <a:t>Optimized or </a:t>
            </a:r>
            <a:r>
              <a:rPr lang="en-US" sz="2000" b="1" dirty="0" smtClean="0">
                <a:latin typeface="Times New Roman" pitchFamily="18" charset="0"/>
                <a:cs typeface="Times New Roman" pitchFamily="18" charset="0"/>
              </a:rPr>
              <a:t>on-demand scheduling </a:t>
            </a:r>
            <a:r>
              <a:rPr lang="en-US" sz="2000" dirty="0" smtClean="0">
                <a:latin typeface="Times New Roman" pitchFamily="18" charset="0"/>
                <a:cs typeface="Times New Roman" pitchFamily="18" charset="0"/>
              </a:rPr>
              <a:t>of media streams in digital media distribution platforms.</a:t>
            </a:r>
          </a:p>
          <a:p>
            <a:pPr algn="just"/>
            <a:r>
              <a:rPr lang="en-US" sz="2000" dirty="0" smtClean="0">
                <a:latin typeface="Times New Roman" pitchFamily="18" charset="0"/>
                <a:cs typeface="Times New Roman" pitchFamily="18" charset="0"/>
              </a:rPr>
              <a:t>Getting Insights into </a:t>
            </a:r>
            <a:r>
              <a:rPr lang="en-US" sz="2000" b="1" dirty="0" smtClean="0">
                <a:latin typeface="Times New Roman" pitchFamily="18" charset="0"/>
                <a:cs typeface="Times New Roman" pitchFamily="18" charset="0"/>
              </a:rPr>
              <a:t>customer’s reviews </a:t>
            </a:r>
            <a:r>
              <a:rPr lang="en-US" sz="2000" dirty="0" smtClean="0">
                <a:latin typeface="Times New Roman" pitchFamily="18" charset="0"/>
                <a:cs typeface="Times New Roman" pitchFamily="18" charset="0"/>
              </a:rPr>
              <a:t>and pinpointing their animosities.</a:t>
            </a:r>
          </a:p>
          <a:p>
            <a:pPr algn="just"/>
            <a:r>
              <a:rPr lang="en-US" sz="2000" b="1" dirty="0" smtClean="0">
                <a:latin typeface="Times New Roman" pitchFamily="18" charset="0"/>
                <a:cs typeface="Times New Roman" pitchFamily="18" charset="0"/>
              </a:rPr>
              <a:t>Effective targeting </a:t>
            </a:r>
            <a:r>
              <a:rPr lang="en-US" sz="2000" dirty="0" smtClean="0">
                <a:latin typeface="Times New Roman" pitchFamily="18" charset="0"/>
                <a:cs typeface="Times New Roman" pitchFamily="18" charset="0"/>
              </a:rPr>
              <a:t>of the advertisements for media</a:t>
            </a:r>
          </a:p>
          <a:p>
            <a:pPr algn="just"/>
            <a:endParaRPr lang="en-US" sz="2000" dirty="0">
              <a:latin typeface="Times New Roman" pitchFamily="18" charset="0"/>
              <a:cs typeface="Times New Roman" pitchFamily="18" charset="0"/>
            </a:endParaRPr>
          </a:p>
        </p:txBody>
      </p:sp>
      <p:sp>
        <p:nvSpPr>
          <p:cNvPr id="4" name="Title 1"/>
          <p:cNvSpPr txBox="1">
            <a:spLocks/>
          </p:cNvSpPr>
          <p:nvPr/>
        </p:nvSpPr>
        <p:spPr>
          <a:xfrm>
            <a:off x="457200" y="205978"/>
            <a:ext cx="8229600" cy="422672"/>
          </a:xfrm>
          <a:prstGeom prst="rect">
            <a:avLst/>
          </a:prstGeom>
        </p:spPr>
        <p:txBody>
          <a:bodyPr vert="horz" lIns="91440" tIns="45720" rIns="91440" bIns="45720" rtlCol="0" anchor="ctr">
            <a:noAutofit/>
          </a:bodyPr>
          <a:lstStyle/>
          <a:p>
            <a:pPr lvl="0" algn="ctr">
              <a:spcBef>
                <a:spcPct val="0"/>
              </a:spcBef>
            </a:pPr>
            <a:r>
              <a:rPr lang="en-US" sz="3200" b="1" dirty="0" smtClean="0">
                <a:latin typeface="Times New Roman" pitchFamily="18" charset="0"/>
                <a:ea typeface="+mj-ea"/>
                <a:cs typeface="Times New Roman" pitchFamily="18" charset="0"/>
              </a:rPr>
              <a:t>Media and Entertainment industry</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Big Data in Weather patterns"/>
          <p:cNvPicPr>
            <a:picLocks noChangeAspect="1" noChangeArrowheads="1"/>
          </p:cNvPicPr>
          <p:nvPr/>
        </p:nvPicPr>
        <p:blipFill>
          <a:blip r:embed="rId2" cstate="print"/>
          <a:srcRect/>
          <a:stretch>
            <a:fillRect/>
          </a:stretch>
        </p:blipFill>
        <p:spPr bwMode="auto">
          <a:xfrm>
            <a:off x="610405" y="742950"/>
            <a:ext cx="8076395" cy="3886200"/>
          </a:xfrm>
          <a:prstGeom prst="rect">
            <a:avLst/>
          </a:prstGeom>
          <a:noFill/>
        </p:spPr>
      </p:pic>
      <p:sp>
        <p:nvSpPr>
          <p:cNvPr id="4" name="Title 1"/>
          <p:cNvSpPr txBox="1">
            <a:spLocks/>
          </p:cNvSpPr>
          <p:nvPr/>
        </p:nvSpPr>
        <p:spPr>
          <a:xfrm>
            <a:off x="457200" y="205978"/>
            <a:ext cx="8229600" cy="422672"/>
          </a:xfrm>
          <a:prstGeom prst="rect">
            <a:avLst/>
          </a:prstGeom>
        </p:spPr>
        <p:txBody>
          <a:bodyPr vert="horz" lIns="91440" tIns="45720" rIns="91440" bIns="45720" rtlCol="0" anchor="ctr">
            <a:noAutofit/>
          </a:bodyPr>
          <a:lstStyle/>
          <a:p>
            <a:pPr lvl="0" algn="ctr">
              <a:spcBef>
                <a:spcPct val="0"/>
              </a:spcBef>
            </a:pPr>
            <a:r>
              <a:rPr lang="en-US" sz="3200" b="1" dirty="0" smtClean="0">
                <a:latin typeface="Times New Roman" pitchFamily="18" charset="0"/>
                <a:ea typeface="+mj-ea"/>
                <a:cs typeface="Times New Roman" pitchFamily="18" charset="0"/>
              </a:rPr>
              <a:t>Weather Patterns</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ppt_x"/>
                                          </p:val>
                                        </p:tav>
                                        <p:tav tm="100000">
                                          <p:val>
                                            <p:strVal val="#ppt_x"/>
                                          </p:val>
                                        </p:tav>
                                      </p:tavLst>
                                    </p:anim>
                                    <p:anim calcmode="lin" valueType="num">
                                      <p:cBhvr additive="base">
                                        <p:cTn id="8"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77478"/>
            <a:ext cx="8229600" cy="3965972"/>
          </a:xfrm>
        </p:spPr>
        <p:txBody>
          <a:bodyPr>
            <a:noAutofit/>
          </a:bodyPr>
          <a:lstStyle/>
          <a:p>
            <a:pPr algn="just">
              <a:spcBef>
                <a:spcPts val="0"/>
              </a:spcBef>
            </a:pP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data collected </a:t>
            </a:r>
            <a:r>
              <a:rPr lang="en-US" sz="2000" dirty="0" smtClean="0">
                <a:latin typeface="Times New Roman" pitchFamily="18" charset="0"/>
                <a:cs typeface="Times New Roman" pitchFamily="18" charset="0"/>
              </a:rPr>
              <a:t>from sensors and satellites contributes to </a:t>
            </a:r>
            <a:r>
              <a:rPr lang="en-US" sz="2000" b="1" dirty="0" smtClean="0">
                <a:latin typeface="Times New Roman" pitchFamily="18" charset="0"/>
                <a:cs typeface="Times New Roman" pitchFamily="18" charset="0"/>
              </a:rPr>
              <a:t>big data </a:t>
            </a:r>
            <a:r>
              <a:rPr lang="en-US" sz="2000" dirty="0" smtClean="0">
                <a:latin typeface="Times New Roman" pitchFamily="18" charset="0"/>
                <a:cs typeface="Times New Roman" pitchFamily="18" charset="0"/>
              </a:rPr>
              <a:t>and can be used in different ways such as:</a:t>
            </a:r>
          </a:p>
          <a:p>
            <a:pPr algn="just">
              <a:spcBef>
                <a:spcPts val="0"/>
              </a:spcBef>
            </a:pPr>
            <a:r>
              <a:rPr lang="en-US" sz="2000" dirty="0" smtClean="0">
                <a:latin typeface="Times New Roman" pitchFamily="18" charset="0"/>
                <a:cs typeface="Times New Roman" pitchFamily="18" charset="0"/>
              </a:rPr>
              <a:t>In weather </a:t>
            </a:r>
            <a:r>
              <a:rPr lang="en-US" sz="2000" b="1" dirty="0" smtClean="0">
                <a:latin typeface="Times New Roman" pitchFamily="18" charset="0"/>
                <a:cs typeface="Times New Roman" pitchFamily="18" charset="0"/>
              </a:rPr>
              <a:t>forecast</a:t>
            </a:r>
          </a:p>
          <a:p>
            <a:pPr algn="just">
              <a:spcBef>
                <a:spcPts val="0"/>
              </a:spcBef>
            </a:pPr>
            <a:r>
              <a:rPr lang="en-US" sz="2000" dirty="0" smtClean="0">
                <a:latin typeface="Times New Roman" pitchFamily="18" charset="0"/>
                <a:cs typeface="Times New Roman" pitchFamily="18" charset="0"/>
              </a:rPr>
              <a:t>To study </a:t>
            </a:r>
            <a:r>
              <a:rPr lang="en-US" sz="2000" b="1" dirty="0" smtClean="0">
                <a:latin typeface="Times New Roman" pitchFamily="18" charset="0"/>
                <a:cs typeface="Times New Roman" pitchFamily="18" charset="0"/>
              </a:rPr>
              <a:t>global warming</a:t>
            </a:r>
          </a:p>
          <a:p>
            <a:pPr algn="just">
              <a:spcBef>
                <a:spcPts val="0"/>
              </a:spcBef>
            </a:pPr>
            <a:r>
              <a:rPr lang="en-US" sz="2000" dirty="0" smtClean="0">
                <a:latin typeface="Times New Roman" pitchFamily="18" charset="0"/>
                <a:cs typeface="Times New Roman" pitchFamily="18" charset="0"/>
              </a:rPr>
              <a:t>Understanding the patterns of </a:t>
            </a:r>
            <a:r>
              <a:rPr lang="en-US" sz="2000" b="1" dirty="0" smtClean="0">
                <a:latin typeface="Times New Roman" pitchFamily="18" charset="0"/>
                <a:cs typeface="Times New Roman" pitchFamily="18" charset="0"/>
              </a:rPr>
              <a:t>natural disasters</a:t>
            </a:r>
          </a:p>
          <a:p>
            <a:pPr algn="just">
              <a:spcBef>
                <a:spcPts val="0"/>
              </a:spcBef>
            </a:pPr>
            <a:r>
              <a:rPr lang="en-US" sz="2000" dirty="0" smtClean="0">
                <a:latin typeface="Times New Roman" pitchFamily="18" charset="0"/>
                <a:cs typeface="Times New Roman" pitchFamily="18" charset="0"/>
              </a:rPr>
              <a:t>To make necessary preparations in case of </a:t>
            </a:r>
            <a:r>
              <a:rPr lang="en-US" sz="2000" b="1" dirty="0" smtClean="0">
                <a:latin typeface="Times New Roman" pitchFamily="18" charset="0"/>
                <a:cs typeface="Times New Roman" pitchFamily="18" charset="0"/>
              </a:rPr>
              <a:t>crisis</a:t>
            </a:r>
          </a:p>
          <a:p>
            <a:pPr algn="just">
              <a:spcBef>
                <a:spcPts val="0"/>
              </a:spcBef>
            </a:pPr>
            <a:r>
              <a:rPr lang="en-US" sz="2000" dirty="0" smtClean="0">
                <a:latin typeface="Times New Roman" pitchFamily="18" charset="0"/>
                <a:cs typeface="Times New Roman" pitchFamily="18" charset="0"/>
              </a:rPr>
              <a:t>To predict the availability of usable water around the world.</a:t>
            </a:r>
          </a:p>
          <a:p>
            <a:pPr algn="just">
              <a:spcBef>
                <a:spcPts val="0"/>
              </a:spcBef>
              <a:buNone/>
            </a:pPr>
            <a:r>
              <a:rPr lang="en-US" sz="2000" b="1" dirty="0" smtClean="0">
                <a:latin typeface="Times New Roman" pitchFamily="18" charset="0"/>
                <a:cs typeface="Times New Roman" pitchFamily="18" charset="0"/>
              </a:rPr>
              <a:t>Example:</a:t>
            </a:r>
            <a:endParaRPr lang="en-US" sz="2000" dirty="0" smtClean="0">
              <a:latin typeface="Times New Roman" pitchFamily="18" charset="0"/>
              <a:cs typeface="Times New Roman" pitchFamily="18" charset="0"/>
            </a:endParaRPr>
          </a:p>
          <a:p>
            <a:pPr algn="just">
              <a:spcBef>
                <a:spcPts val="0"/>
              </a:spcBef>
            </a:pPr>
            <a:r>
              <a:rPr lang="en-US" sz="2000" dirty="0" smtClean="0">
                <a:latin typeface="Times New Roman" pitchFamily="18" charset="0"/>
                <a:cs typeface="Times New Roman" pitchFamily="18" charset="0"/>
              </a:rPr>
              <a:t>IBM deep thunder which is a research project by IBM, provides weather forecasting through high performance computing of big data. IBM is also assisting Tokyo with the improved weather forecasting for natural disasters or probability of damaged power lines in order to plan successful 2020 Olympics</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
        <p:nvSpPr>
          <p:cNvPr id="4" name="Title 1"/>
          <p:cNvSpPr txBox="1">
            <a:spLocks/>
          </p:cNvSpPr>
          <p:nvPr/>
        </p:nvSpPr>
        <p:spPr>
          <a:xfrm>
            <a:off x="457200" y="133350"/>
            <a:ext cx="8229600" cy="422672"/>
          </a:xfrm>
          <a:prstGeom prst="rect">
            <a:avLst/>
          </a:prstGeom>
        </p:spPr>
        <p:txBody>
          <a:bodyPr vert="horz" lIns="91440" tIns="45720" rIns="91440" bIns="45720" rtlCol="0" anchor="ctr">
            <a:noAutofit/>
          </a:bodyPr>
          <a:lstStyle/>
          <a:p>
            <a:pPr lvl="0" algn="ctr">
              <a:spcBef>
                <a:spcPct val="0"/>
              </a:spcBef>
            </a:pPr>
            <a:r>
              <a:rPr lang="en-US" sz="3200" b="1" dirty="0" smtClean="0">
                <a:latin typeface="Times New Roman" pitchFamily="18" charset="0"/>
                <a:ea typeface="+mj-ea"/>
                <a:cs typeface="Times New Roman" pitchFamily="18" charset="0"/>
              </a:rPr>
              <a:t>Weather Patterns</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Big Data in Transportation Industry"/>
          <p:cNvPicPr>
            <a:picLocks noChangeAspect="1" noChangeArrowheads="1"/>
          </p:cNvPicPr>
          <p:nvPr/>
        </p:nvPicPr>
        <p:blipFill>
          <a:blip r:embed="rId2" cstate="print"/>
          <a:srcRect/>
          <a:stretch>
            <a:fillRect/>
          </a:stretch>
        </p:blipFill>
        <p:spPr bwMode="auto">
          <a:xfrm>
            <a:off x="685800" y="1085851"/>
            <a:ext cx="7772400" cy="3643313"/>
          </a:xfrm>
          <a:prstGeom prst="rect">
            <a:avLst/>
          </a:prstGeom>
          <a:noFill/>
        </p:spPr>
      </p:pic>
      <p:sp>
        <p:nvSpPr>
          <p:cNvPr id="4" name="Title 1"/>
          <p:cNvSpPr txBox="1">
            <a:spLocks/>
          </p:cNvSpPr>
          <p:nvPr/>
        </p:nvSpPr>
        <p:spPr>
          <a:xfrm>
            <a:off x="457200" y="133350"/>
            <a:ext cx="8229600" cy="422672"/>
          </a:xfrm>
          <a:prstGeom prst="rect">
            <a:avLst/>
          </a:prstGeom>
        </p:spPr>
        <p:txBody>
          <a:bodyPr vert="horz" lIns="91440" tIns="45720" rIns="91440" bIns="45720" rtlCol="0" anchor="ctr">
            <a:noAutofit/>
          </a:bodyPr>
          <a:lstStyle/>
          <a:p>
            <a:pPr lvl="0" algn="ctr">
              <a:spcBef>
                <a:spcPct val="0"/>
              </a:spcBef>
            </a:pPr>
            <a:r>
              <a:rPr lang="en-US" sz="3200" b="1" dirty="0" smtClean="0">
                <a:latin typeface="Times New Roman" pitchFamily="18" charset="0"/>
                <a:ea typeface="+mj-ea"/>
                <a:cs typeface="Times New Roman" pitchFamily="18" charset="0"/>
              </a:rPr>
              <a:t>Transportation Industry</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229100"/>
          </a:xfrm>
        </p:spPr>
        <p:txBody>
          <a:bodyPr>
            <a:noAutofit/>
          </a:bodyPr>
          <a:lstStyle/>
          <a:p>
            <a:pPr algn="just">
              <a:spcBef>
                <a:spcPts val="0"/>
              </a:spcBef>
            </a:pPr>
            <a:r>
              <a:rPr lang="en-US" sz="2000" b="1" dirty="0" smtClean="0">
                <a:latin typeface="Times New Roman" pitchFamily="18" charset="0"/>
                <a:cs typeface="Times New Roman" pitchFamily="18" charset="0"/>
              </a:rPr>
              <a:t>Route planning</a:t>
            </a:r>
            <a:r>
              <a:rPr lang="en-US" sz="2000" dirty="0" smtClean="0">
                <a:latin typeface="Times New Roman" pitchFamily="18" charset="0"/>
                <a:cs typeface="Times New Roman" pitchFamily="18" charset="0"/>
              </a:rPr>
              <a:t>:  Big data can be used to understand and estimate the user’s needs on different routes and on multiple modes of transportation and then utilizing route planning to reduce the users wait times.</a:t>
            </a:r>
          </a:p>
          <a:p>
            <a:pPr algn="just">
              <a:spcBef>
                <a:spcPts val="0"/>
              </a:spcBef>
            </a:pPr>
            <a:r>
              <a:rPr lang="en-US" sz="2000" b="1" dirty="0" smtClean="0">
                <a:latin typeface="Times New Roman" pitchFamily="18" charset="0"/>
                <a:cs typeface="Times New Roman" pitchFamily="18" charset="0"/>
              </a:rPr>
              <a:t>Congestion management and traffic control</a:t>
            </a:r>
            <a:r>
              <a:rPr lang="en-US" sz="2000" dirty="0" smtClean="0">
                <a:latin typeface="Times New Roman" pitchFamily="18" charset="0"/>
                <a:cs typeface="Times New Roman" pitchFamily="18" charset="0"/>
              </a:rPr>
              <a:t>: Using big data, real time estimation of congestion and traffic patterns is now possible. Example: Google Maps.</a:t>
            </a:r>
          </a:p>
          <a:p>
            <a:pPr algn="just">
              <a:spcBef>
                <a:spcPts val="0"/>
              </a:spcBef>
            </a:pPr>
            <a:r>
              <a:rPr lang="en-US" sz="2000" b="1" dirty="0" smtClean="0">
                <a:latin typeface="Times New Roman" pitchFamily="18" charset="0"/>
                <a:cs typeface="Times New Roman" pitchFamily="18" charset="0"/>
              </a:rPr>
              <a:t>Safety level of traffic</a:t>
            </a:r>
            <a:r>
              <a:rPr lang="en-US" sz="2000" dirty="0" smtClean="0">
                <a:latin typeface="Times New Roman" pitchFamily="18" charset="0"/>
                <a:cs typeface="Times New Roman" pitchFamily="18" charset="0"/>
              </a:rPr>
              <a:t>: Using the real time processing of big data and predictive analysis to identify the traffic accidents prone areas can help reduce accidents.</a:t>
            </a:r>
          </a:p>
          <a:p>
            <a:pPr algn="just">
              <a:spcBef>
                <a:spcPts val="0"/>
              </a:spcBef>
              <a:buNone/>
            </a:pPr>
            <a:r>
              <a:rPr lang="en-US" sz="2000" b="1" dirty="0" smtClean="0">
                <a:latin typeface="Times New Roman" pitchFamily="18" charset="0"/>
                <a:cs typeface="Times New Roman" pitchFamily="18" charset="0"/>
              </a:rPr>
              <a:t>Example</a:t>
            </a:r>
            <a:endParaRPr lang="en-US" sz="2000" dirty="0" smtClean="0">
              <a:latin typeface="Times New Roman" pitchFamily="18" charset="0"/>
              <a:cs typeface="Times New Roman" pitchFamily="18" charset="0"/>
            </a:endParaRPr>
          </a:p>
          <a:p>
            <a:pPr algn="just">
              <a:spcBef>
                <a:spcPts val="0"/>
              </a:spcBef>
            </a:pPr>
            <a:r>
              <a:rPr lang="en-US" sz="2000" dirty="0" err="1" smtClean="0">
                <a:latin typeface="Times New Roman" pitchFamily="18" charset="0"/>
                <a:cs typeface="Times New Roman" pitchFamily="18" charset="0"/>
              </a:rPr>
              <a:t>Uber</a:t>
            </a:r>
            <a:r>
              <a:rPr lang="en-US" sz="2000" dirty="0" smtClean="0">
                <a:latin typeface="Times New Roman" pitchFamily="18" charset="0"/>
                <a:cs typeface="Times New Roman" pitchFamily="18" charset="0"/>
              </a:rPr>
              <a:t> generates and uses a huge amount of data regarding drivers, their vehicles, locations, every trip etc. It is analyzed and used to predict the supply, demand, location of the drivers and the fares that will be set for every trip.</a:t>
            </a:r>
          </a:p>
          <a:p>
            <a:pPr algn="just">
              <a:spcBef>
                <a:spcPts val="0"/>
              </a:spcBef>
            </a:pPr>
            <a:endParaRPr lang="en-US" sz="2000" dirty="0">
              <a:latin typeface="Times New Roman" pitchFamily="18" charset="0"/>
              <a:cs typeface="Times New Roman" pitchFamily="18" charset="0"/>
            </a:endParaRPr>
          </a:p>
        </p:txBody>
      </p:sp>
      <p:sp>
        <p:nvSpPr>
          <p:cNvPr id="4" name="Title 1"/>
          <p:cNvSpPr txBox="1">
            <a:spLocks/>
          </p:cNvSpPr>
          <p:nvPr/>
        </p:nvSpPr>
        <p:spPr>
          <a:xfrm>
            <a:off x="457200" y="133350"/>
            <a:ext cx="8229600" cy="422672"/>
          </a:xfrm>
          <a:prstGeom prst="rect">
            <a:avLst/>
          </a:prstGeom>
        </p:spPr>
        <p:txBody>
          <a:bodyPr vert="horz" lIns="91440" tIns="45720" rIns="91440" bIns="45720" rtlCol="0" anchor="ctr">
            <a:noAutofit/>
          </a:bodyPr>
          <a:lstStyle/>
          <a:p>
            <a:pPr lvl="0" algn="ctr">
              <a:spcBef>
                <a:spcPct val="0"/>
              </a:spcBef>
            </a:pPr>
            <a:r>
              <a:rPr lang="en-US" sz="3200" b="1" dirty="0" smtClean="0">
                <a:latin typeface="Times New Roman" pitchFamily="18" charset="0"/>
                <a:ea typeface="+mj-ea"/>
                <a:cs typeface="Times New Roman" pitchFamily="18" charset="0"/>
              </a:rPr>
              <a:t>Transportation Industry</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Big Data in Banking Sector"/>
          <p:cNvPicPr>
            <a:picLocks noChangeAspect="1" noChangeArrowheads="1"/>
          </p:cNvPicPr>
          <p:nvPr/>
        </p:nvPicPr>
        <p:blipFill>
          <a:blip r:embed="rId2" cstate="print"/>
          <a:srcRect/>
          <a:stretch>
            <a:fillRect/>
          </a:stretch>
        </p:blipFill>
        <p:spPr bwMode="auto">
          <a:xfrm>
            <a:off x="762000" y="1054685"/>
            <a:ext cx="7772400" cy="3938797"/>
          </a:xfrm>
          <a:prstGeom prst="rect">
            <a:avLst/>
          </a:prstGeom>
          <a:noFill/>
        </p:spPr>
      </p:pic>
      <p:sp>
        <p:nvSpPr>
          <p:cNvPr id="4" name="Title 1"/>
          <p:cNvSpPr txBox="1">
            <a:spLocks/>
          </p:cNvSpPr>
          <p:nvPr/>
        </p:nvSpPr>
        <p:spPr>
          <a:xfrm>
            <a:off x="457200" y="205978"/>
            <a:ext cx="8229600" cy="422672"/>
          </a:xfrm>
          <a:prstGeom prst="rect">
            <a:avLst/>
          </a:prstGeom>
        </p:spPr>
        <p:txBody>
          <a:bodyPr vert="horz" lIns="91440" tIns="45720" rIns="91440" bIns="45720" rtlCol="0" anchor="ctr">
            <a:noAutofit/>
          </a:bodyPr>
          <a:lstStyle/>
          <a:p>
            <a:pPr lvl="0" algn="ctr">
              <a:spcBef>
                <a:spcPct val="0"/>
              </a:spcBef>
            </a:pPr>
            <a:r>
              <a:rPr lang="en-US" sz="3200" b="1" dirty="0" smtClean="0">
                <a:latin typeface="Times New Roman" pitchFamily="18" charset="0"/>
                <a:ea typeface="+mj-ea"/>
                <a:cs typeface="Times New Roman" pitchFamily="18" charset="0"/>
              </a:rPr>
              <a:t>Banking Sector</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500" fill="hold"/>
                                        <p:tgtEl>
                                          <p:spTgt spid="25602"/>
                                        </p:tgtEl>
                                        <p:attrNameLst>
                                          <p:attrName>ppt_x</p:attrName>
                                        </p:attrNameLst>
                                      </p:cBhvr>
                                      <p:tavLst>
                                        <p:tav tm="0">
                                          <p:val>
                                            <p:strVal val="#ppt_x"/>
                                          </p:val>
                                        </p:tav>
                                        <p:tav tm="100000">
                                          <p:val>
                                            <p:strVal val="#ppt_x"/>
                                          </p:val>
                                        </p:tav>
                                      </p:tavLst>
                                    </p:anim>
                                    <p:anim calcmode="lin" valueType="num">
                                      <p:cBhvr additive="base">
                                        <p:cTn id="8" dur="500" fill="hold"/>
                                        <p:tgtEl>
                                          <p:spTgt spid="256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800101"/>
            <a:ext cx="7315200" cy="3394472"/>
          </a:xfrm>
        </p:spPr>
        <p:txBody>
          <a:bodyPr>
            <a:normAutofit/>
          </a:bodyPr>
          <a:lstStyle/>
          <a:p>
            <a:r>
              <a:rPr lang="en-US" sz="2000" dirty="0" smtClean="0">
                <a:latin typeface="Times New Roman" pitchFamily="18" charset="0"/>
                <a:cs typeface="Times New Roman" pitchFamily="18" charset="0"/>
              </a:rPr>
              <a:t>The misuse of credit cards</a:t>
            </a:r>
          </a:p>
          <a:p>
            <a:r>
              <a:rPr lang="en-US" sz="2000" dirty="0" smtClean="0">
                <a:latin typeface="Times New Roman" pitchFamily="18" charset="0"/>
                <a:cs typeface="Times New Roman" pitchFamily="18" charset="0"/>
              </a:rPr>
              <a:t>Misuse of debit cards</a:t>
            </a:r>
          </a:p>
          <a:p>
            <a:r>
              <a:rPr lang="en-US" sz="2000" dirty="0" smtClean="0">
                <a:latin typeface="Times New Roman" pitchFamily="18" charset="0"/>
                <a:cs typeface="Times New Roman" pitchFamily="18" charset="0"/>
              </a:rPr>
              <a:t>Venture credit hazard treatment</a:t>
            </a:r>
          </a:p>
          <a:p>
            <a:r>
              <a:rPr lang="en-US" sz="2000" dirty="0" smtClean="0">
                <a:latin typeface="Times New Roman" pitchFamily="18" charset="0"/>
                <a:cs typeface="Times New Roman" pitchFamily="18" charset="0"/>
              </a:rPr>
              <a:t>Business clarity</a:t>
            </a:r>
          </a:p>
          <a:p>
            <a:r>
              <a:rPr lang="en-US" sz="2000" dirty="0" smtClean="0">
                <a:latin typeface="Times New Roman" pitchFamily="18" charset="0"/>
                <a:cs typeface="Times New Roman" pitchFamily="18" charset="0"/>
              </a:rPr>
              <a:t>Customer statistics alteration</a:t>
            </a:r>
          </a:p>
          <a:p>
            <a:r>
              <a:rPr lang="en-US" sz="2000" dirty="0" smtClean="0">
                <a:latin typeface="Times New Roman" pitchFamily="18" charset="0"/>
                <a:cs typeface="Times New Roman" pitchFamily="18" charset="0"/>
              </a:rPr>
              <a:t>Money laundering</a:t>
            </a:r>
          </a:p>
          <a:p>
            <a:r>
              <a:rPr lang="en-US" sz="2000" dirty="0" smtClean="0">
                <a:latin typeface="Times New Roman" pitchFamily="18" charset="0"/>
                <a:cs typeface="Times New Roman" pitchFamily="18" charset="0"/>
              </a:rPr>
              <a:t>Risk Mitigation</a:t>
            </a:r>
          </a:p>
          <a:p>
            <a:endParaRPr lang="en-US" sz="2000" dirty="0">
              <a:latin typeface="Times New Roman" pitchFamily="18" charset="0"/>
              <a:cs typeface="Times New Roman" pitchFamily="18" charset="0"/>
            </a:endParaRPr>
          </a:p>
        </p:txBody>
      </p:sp>
      <p:sp>
        <p:nvSpPr>
          <p:cNvPr id="4" name="Title 1"/>
          <p:cNvSpPr txBox="1">
            <a:spLocks/>
          </p:cNvSpPr>
          <p:nvPr/>
        </p:nvSpPr>
        <p:spPr>
          <a:xfrm>
            <a:off x="457200" y="133350"/>
            <a:ext cx="8229600" cy="422672"/>
          </a:xfrm>
          <a:prstGeom prst="rect">
            <a:avLst/>
          </a:prstGeom>
        </p:spPr>
        <p:txBody>
          <a:bodyPr vert="horz" lIns="91440" tIns="45720" rIns="91440" bIns="45720" rtlCol="0" anchor="ctr">
            <a:noAutofit/>
          </a:bodyPr>
          <a:lstStyle/>
          <a:p>
            <a:pPr lvl="0" algn="ctr">
              <a:spcBef>
                <a:spcPct val="0"/>
              </a:spcBef>
            </a:pPr>
            <a:r>
              <a:rPr lang="en-US" sz="3200" b="1" dirty="0" smtClean="0">
                <a:latin typeface="Times New Roman" pitchFamily="18" charset="0"/>
                <a:ea typeface="+mj-ea"/>
                <a:cs typeface="Times New Roman" pitchFamily="18" charset="0"/>
              </a:rPr>
              <a:t>Banking Sector</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3050"/>
            <a:ext cx="7772400" cy="857250"/>
          </a:xfrm>
        </p:spPr>
        <p:txBody>
          <a:bodyPr>
            <a:normAutofit/>
          </a:bodyPr>
          <a:lstStyle/>
          <a:p>
            <a:pPr algn="l"/>
            <a:r>
              <a:rPr lang="en-US" sz="2400" dirty="0" smtClean="0">
                <a:latin typeface="Times New Roman" pitchFamily="18" charset="0"/>
                <a:cs typeface="Times New Roman" pitchFamily="18" charset="0"/>
              </a:rPr>
              <a:t>1. Discussed the core application area of Big Data</a:t>
            </a:r>
            <a:endParaRPr lang="en-US" sz="2400" dirty="0">
              <a:latin typeface="Times New Roman" pitchFamily="18" charset="0"/>
              <a:cs typeface="Times New Roman" pitchFamily="18" charset="0"/>
            </a:endParaRPr>
          </a:p>
        </p:txBody>
      </p:sp>
      <p:sp>
        <p:nvSpPr>
          <p:cNvPr id="3"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latin typeface="Times New Roman" pitchFamily="18" charset="0"/>
              <a:cs typeface="Times New Roman" pitchFamily="18" charset="0"/>
            </a:endParaRPr>
          </a:p>
        </p:txBody>
      </p:sp>
      <p:sp>
        <p:nvSpPr>
          <p:cNvPr id="4" name="Title 1"/>
          <p:cNvSpPr txBox="1">
            <a:spLocks/>
          </p:cNvSpPr>
          <p:nvPr/>
        </p:nvSpPr>
        <p:spPr>
          <a:xfrm>
            <a:off x="685800" y="114300"/>
            <a:ext cx="7772400" cy="51435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Summary</a:t>
            </a:r>
            <a:endParaRPr kumimoji="0" 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14500"/>
            <a:ext cx="8229600" cy="857250"/>
          </a:xfrm>
        </p:spPr>
        <p:txBody>
          <a:bodyPr/>
          <a:lstStyle/>
          <a:p>
            <a:r>
              <a:rPr lang="en-US" dirty="0" smtClean="0">
                <a:latin typeface="Times New Roman" pitchFamily="18" charset="0"/>
                <a:cs typeface="Times New Roman" pitchFamily="18" charset="0"/>
              </a:rPr>
              <a:t>Thanks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8"/>
            <a:ext cx="8229600" cy="422672"/>
          </a:xfrm>
        </p:spPr>
        <p:txBody>
          <a:bodyPr>
            <a:noAutofit/>
          </a:bodyPr>
          <a:lstStyle/>
          <a:p>
            <a:r>
              <a:rPr lang="en-US" sz="3200" b="1" dirty="0" smtClean="0">
                <a:latin typeface="Times New Roman" pitchFamily="18" charset="0"/>
                <a:cs typeface="Times New Roman" pitchFamily="18" charset="0"/>
              </a:rPr>
              <a:t>Session Objectives</a:t>
            </a:r>
            <a:endParaRPr lang="en-US" sz="3200" b="1" dirty="0">
              <a:latin typeface="Times New Roman" pitchFamily="18" charset="0"/>
              <a:cs typeface="Times New Roman" pitchFamily="18" charset="0"/>
            </a:endParaRPr>
          </a:p>
        </p:txBody>
      </p:sp>
      <p:sp>
        <p:nvSpPr>
          <p:cNvPr id="5" name="TextBox 4"/>
          <p:cNvSpPr txBox="1"/>
          <p:nvPr/>
        </p:nvSpPr>
        <p:spPr>
          <a:xfrm>
            <a:off x="1752600" y="1135008"/>
            <a:ext cx="6172200" cy="1077218"/>
          </a:xfrm>
          <a:prstGeom prst="rect">
            <a:avLst/>
          </a:prstGeom>
          <a:noFill/>
        </p:spPr>
        <p:txBody>
          <a:bodyPr wrap="square" rtlCol="0">
            <a:spAutoFit/>
          </a:bodyPr>
          <a:lstStyle/>
          <a:p>
            <a:pPr marL="290513" indent="-290513">
              <a:buFont typeface="Arial" pitchFamily="34" charset="0"/>
              <a:buChar char="•"/>
              <a:tabLst>
                <a:tab pos="284163" algn="l"/>
              </a:tabLst>
            </a:pPr>
            <a:r>
              <a:rPr lang="en-US" sz="2400" dirty="0" smtClean="0">
                <a:latin typeface="Times New Roman" pitchFamily="18" charset="0"/>
                <a:cs typeface="Times New Roman" pitchFamily="18" charset="0"/>
              </a:rPr>
              <a:t>Core Application area of Big Data</a:t>
            </a:r>
          </a:p>
          <a:p>
            <a:pPr marL="290513" indent="-290513">
              <a:buFont typeface="Arial" pitchFamily="34" charset="0"/>
              <a:buChar char="•"/>
              <a:tabLst>
                <a:tab pos="284163" algn="l"/>
              </a:tabLst>
            </a:pPr>
            <a:endParaRPr lang="en-US" sz="2400" dirty="0" smtClean="0">
              <a:latin typeface="Times New Roman" pitchFamily="18" charset="0"/>
              <a:cs typeface="Times New Roman" pitchFamily="18" charset="0"/>
            </a:endParaRPr>
          </a:p>
          <a:p>
            <a:pPr marL="290513" indent="-290513">
              <a:buFont typeface="Arial" pitchFamily="34" charset="0"/>
              <a:buChar char="•"/>
              <a:tabLst>
                <a:tab pos="284163" algn="l"/>
              </a:tabLst>
            </a:pPr>
            <a:endParaRPr lang="en-US" sz="1600" dirty="0">
              <a:latin typeface="Times New Roman" pitchFamily="18" charset="0"/>
              <a:cs typeface="Times New Roman" pitchFamily="18" charset="0"/>
            </a:endParaRPr>
          </a:p>
        </p:txBody>
      </p:sp>
      <p:sp>
        <p:nvSpPr>
          <p:cNvPr id="4"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g Data in Education industry"/>
          <p:cNvPicPr>
            <a:picLocks noChangeAspect="1" noChangeArrowheads="1"/>
          </p:cNvPicPr>
          <p:nvPr/>
        </p:nvPicPr>
        <p:blipFill>
          <a:blip r:embed="rId2" cstate="print"/>
          <a:srcRect/>
          <a:stretch>
            <a:fillRect/>
          </a:stretch>
        </p:blipFill>
        <p:spPr bwMode="auto">
          <a:xfrm>
            <a:off x="114770" y="666750"/>
            <a:ext cx="8953030" cy="4386263"/>
          </a:xfrm>
          <a:prstGeom prst="rect">
            <a:avLst/>
          </a:prstGeom>
          <a:noFill/>
        </p:spPr>
      </p:pic>
      <p:sp>
        <p:nvSpPr>
          <p:cNvPr id="4" name="Title 1"/>
          <p:cNvSpPr txBox="1">
            <a:spLocks/>
          </p:cNvSpPr>
          <p:nvPr/>
        </p:nvSpPr>
        <p:spPr>
          <a:xfrm>
            <a:off x="457200" y="133350"/>
            <a:ext cx="8229600" cy="42267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Education Industry</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0100"/>
            <a:ext cx="8229600" cy="3657600"/>
          </a:xfrm>
        </p:spPr>
        <p:txBody>
          <a:bodyPr>
            <a:noAutofit/>
          </a:bodyPr>
          <a:lstStyle/>
          <a:p>
            <a:pPr algn="just"/>
            <a:r>
              <a:rPr lang="en-US" sz="2000" b="1" dirty="0" smtClean="0">
                <a:latin typeface="Times New Roman" pitchFamily="18" charset="0"/>
                <a:cs typeface="Times New Roman" pitchFamily="18" charset="0"/>
              </a:rPr>
              <a:t>Customized and dynamic learning programs:</a:t>
            </a:r>
            <a:endParaRPr lang="en-US" sz="2000" dirty="0" smtClean="0">
              <a:latin typeface="Times New Roman" pitchFamily="18" charset="0"/>
              <a:cs typeface="Times New Roman" pitchFamily="18" charset="0"/>
            </a:endParaRPr>
          </a:p>
          <a:p>
            <a:pPr marL="463550" indent="1588" algn="just">
              <a:buFont typeface="Courier New" pitchFamily="49" charset="0"/>
              <a:buChar char="o"/>
              <a:tabLst>
                <a:tab pos="749300" algn="l"/>
              </a:tabLst>
            </a:pPr>
            <a:r>
              <a:rPr lang="en-US" sz="2000" dirty="0" smtClean="0">
                <a:latin typeface="Times New Roman" pitchFamily="18" charset="0"/>
                <a:cs typeface="Times New Roman" pitchFamily="18" charset="0"/>
              </a:rPr>
              <a:t>	Customized programs and schemes for each individual.</a:t>
            </a:r>
          </a:p>
          <a:p>
            <a:pPr marL="747713" indent="-282575" algn="just">
              <a:buFont typeface="Courier New" pitchFamily="49" charset="0"/>
              <a:buChar char="o"/>
              <a:tabLst>
                <a:tab pos="749300" algn="l"/>
              </a:tabLst>
            </a:pPr>
            <a:r>
              <a:rPr lang="en-US" sz="2000" dirty="0" smtClean="0">
                <a:latin typeface="Times New Roman" pitchFamily="18" charset="0"/>
                <a:cs typeface="Times New Roman" pitchFamily="18" charset="0"/>
              </a:rPr>
              <a:t>	Created using the data collected on the bases of a student’s learning history to benefit all students. </a:t>
            </a:r>
          </a:p>
          <a:p>
            <a:pPr algn="just"/>
            <a:r>
              <a:rPr lang="en-US" sz="2000" b="1" dirty="0" smtClean="0">
                <a:latin typeface="Times New Roman" pitchFamily="18" charset="0"/>
                <a:cs typeface="Times New Roman" pitchFamily="18" charset="0"/>
              </a:rPr>
              <a:t>Reframing course material:</a:t>
            </a:r>
            <a:endParaRPr lang="en-US" sz="2000" dirty="0" smtClean="0">
              <a:latin typeface="Times New Roman" pitchFamily="18" charset="0"/>
              <a:cs typeface="Times New Roman" pitchFamily="18" charset="0"/>
            </a:endParaRPr>
          </a:p>
          <a:p>
            <a:pPr marL="630238" indent="-165100" algn="just">
              <a:buFont typeface="Courier New" pitchFamily="49" charset="0"/>
              <a:buChar char="o"/>
              <a:tabLst>
                <a:tab pos="749300" algn="l"/>
              </a:tabLst>
            </a:pPr>
            <a:r>
              <a:rPr lang="en-US" sz="2000" dirty="0" smtClean="0">
                <a:latin typeface="Times New Roman" pitchFamily="18" charset="0"/>
                <a:cs typeface="Times New Roman" pitchFamily="18" charset="0"/>
              </a:rPr>
              <a:t>	Reframing the course material according to the feedback.</a:t>
            </a:r>
          </a:p>
          <a:p>
            <a:pPr marL="749300" indent="-284163" algn="just">
              <a:buFont typeface="Courier New" pitchFamily="49" charset="0"/>
              <a:buChar char="o"/>
              <a:tabLst>
                <a:tab pos="793750" algn="l"/>
              </a:tabLst>
            </a:pPr>
            <a:r>
              <a:rPr lang="en-US" sz="2000" dirty="0" smtClean="0">
                <a:latin typeface="Times New Roman" pitchFamily="18" charset="0"/>
                <a:cs typeface="Times New Roman" pitchFamily="18" charset="0"/>
              </a:rPr>
              <a:t>Real time monitoring of what components of a course are easier and difficult to understand.</a:t>
            </a:r>
          </a:p>
          <a:p>
            <a:pPr algn="just"/>
            <a:r>
              <a:rPr lang="en-US" sz="2000" b="1" dirty="0" smtClean="0">
                <a:latin typeface="Times New Roman" pitchFamily="18" charset="0"/>
                <a:cs typeface="Times New Roman" pitchFamily="18" charset="0"/>
              </a:rPr>
              <a:t>Grading Systems:</a:t>
            </a:r>
            <a:endParaRPr lang="en-US" sz="2000" dirty="0" smtClean="0">
              <a:latin typeface="Times New Roman" pitchFamily="18" charset="0"/>
              <a:cs typeface="Times New Roman" pitchFamily="18" charset="0"/>
            </a:endParaRPr>
          </a:p>
          <a:p>
            <a:pPr marL="749300" indent="-284163" algn="just">
              <a:buFont typeface="Courier New" pitchFamily="49" charset="0"/>
              <a:buChar char="o"/>
              <a:tabLst>
                <a:tab pos="749300" algn="l"/>
              </a:tabLst>
            </a:pPr>
            <a:r>
              <a:rPr lang="en-US" sz="2000" dirty="0" smtClean="0">
                <a:latin typeface="Times New Roman" pitchFamily="18" charset="0"/>
                <a:cs typeface="Times New Roman" pitchFamily="18" charset="0"/>
              </a:rPr>
              <a:t>New advancements in grading systems have been introduced as a result of proper analysis of student data.</a:t>
            </a:r>
          </a:p>
          <a:p>
            <a:pPr marL="749300" indent="-284163" algn="just">
              <a:buFont typeface="Courier New" pitchFamily="49" charset="0"/>
              <a:buChar char="o"/>
              <a:tabLst>
                <a:tab pos="749300" algn="l"/>
              </a:tabLst>
            </a:pPr>
            <a:endParaRPr lang="en-US" sz="2000" dirty="0" smtClean="0">
              <a:latin typeface="Times New Roman" pitchFamily="18" charset="0"/>
              <a:cs typeface="Times New Roman" pitchFamily="18" charset="0"/>
            </a:endParaRPr>
          </a:p>
          <a:p>
            <a:pPr marL="749300" indent="-284163" algn="r">
              <a:buNone/>
              <a:tabLst>
                <a:tab pos="749300" algn="l"/>
              </a:tabLst>
            </a:pPr>
            <a:r>
              <a:rPr lang="en-US" sz="2000" dirty="0" err="1" smtClean="0">
                <a:latin typeface="Times New Roman" pitchFamily="18" charset="0"/>
                <a:cs typeface="Times New Roman" pitchFamily="18" charset="0"/>
              </a:rPr>
              <a:t>Contd</a:t>
            </a:r>
            <a:r>
              <a:rPr lang="en-US" sz="2000" dirty="0" smtClean="0">
                <a:latin typeface="Times New Roman" pitchFamily="18" charset="0"/>
                <a:cs typeface="Times New Roman" pitchFamily="18" charset="0"/>
              </a:rPr>
              <a:t>…</a:t>
            </a:r>
          </a:p>
        </p:txBody>
      </p:sp>
      <p:sp>
        <p:nvSpPr>
          <p:cNvPr id="4" name="Title 1"/>
          <p:cNvSpPr>
            <a:spLocks noGrp="1"/>
          </p:cNvSpPr>
          <p:nvPr>
            <p:ph type="title"/>
          </p:nvPr>
        </p:nvSpPr>
        <p:spPr>
          <a:xfrm>
            <a:off x="457200" y="133350"/>
            <a:ext cx="8229600" cy="422672"/>
          </a:xfrm>
        </p:spPr>
        <p:txBody>
          <a:bodyPr>
            <a:noAutofit/>
          </a:bodyPr>
          <a:lstStyle/>
          <a:p>
            <a:r>
              <a:rPr lang="en-US" sz="3200" b="1" dirty="0" smtClean="0">
                <a:latin typeface="Times New Roman" pitchFamily="18" charset="0"/>
                <a:cs typeface="Times New Roman" pitchFamily="18" charset="0"/>
              </a:rPr>
              <a:t>Education Industry</a:t>
            </a:r>
            <a:endParaRPr lang="en-US" sz="3200" b="1" dirty="0">
              <a:latin typeface="Times New Roman" pitchFamily="18" charset="0"/>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0100"/>
            <a:ext cx="8229600" cy="4000500"/>
          </a:xfrm>
        </p:spPr>
        <p:txBody>
          <a:bodyPr>
            <a:noAutofit/>
          </a:bodyPr>
          <a:lstStyle/>
          <a:p>
            <a:pPr algn="just"/>
            <a:r>
              <a:rPr lang="en-US" sz="2000" b="1" dirty="0" smtClean="0">
                <a:latin typeface="Times New Roman" pitchFamily="18" charset="0"/>
                <a:cs typeface="Times New Roman" pitchFamily="18" charset="0"/>
              </a:rPr>
              <a:t>Career prediction:</a:t>
            </a:r>
            <a:endParaRPr lang="en-US" sz="2000" dirty="0" smtClean="0">
              <a:latin typeface="Times New Roman" pitchFamily="18" charset="0"/>
              <a:cs typeface="Times New Roman" pitchFamily="18" charset="0"/>
            </a:endParaRPr>
          </a:p>
          <a:p>
            <a:pPr marL="628650" indent="-223838" algn="just">
              <a:buFont typeface="Courier New" pitchFamily="49" charset="0"/>
              <a:buChar char="o"/>
              <a:tabLst>
                <a:tab pos="630238" algn="l"/>
              </a:tabLst>
            </a:pPr>
            <a:r>
              <a:rPr lang="en-US" sz="2000" dirty="0" smtClean="0">
                <a:latin typeface="Times New Roman" pitchFamily="18" charset="0"/>
                <a:cs typeface="Times New Roman" pitchFamily="18" charset="0"/>
              </a:rPr>
              <a:t>	Proper analysis and study of every student’s records will help in understanding the student’s progress.</a:t>
            </a:r>
          </a:p>
          <a:p>
            <a:pPr marL="628650" indent="-223838" algn="just">
              <a:buFont typeface="Courier New" pitchFamily="49" charset="0"/>
              <a:buChar char="o"/>
              <a:tabLst>
                <a:tab pos="630238" algn="l"/>
              </a:tabLst>
            </a:pPr>
            <a:r>
              <a:rPr lang="en-US" sz="2000" dirty="0" smtClean="0">
                <a:latin typeface="Times New Roman" pitchFamily="18" charset="0"/>
                <a:cs typeface="Times New Roman" pitchFamily="18" charset="0"/>
              </a:rPr>
              <a:t> To know their strengths, weaknesses, interests and more. </a:t>
            </a:r>
          </a:p>
          <a:p>
            <a:pPr marL="628650" indent="-223838" algn="just">
              <a:buFont typeface="Courier New" pitchFamily="49" charset="0"/>
              <a:buChar char="o"/>
              <a:tabLst>
                <a:tab pos="630238" algn="l"/>
              </a:tabLst>
            </a:pPr>
            <a:r>
              <a:rPr lang="en-US" sz="2000" dirty="0" smtClean="0">
                <a:latin typeface="Times New Roman" pitchFamily="18" charset="0"/>
                <a:cs typeface="Times New Roman" pitchFamily="18" charset="0"/>
              </a:rPr>
              <a:t> It will help in determining which career would be most appropriate for the student in the future.</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33350"/>
            <a:ext cx="8229600" cy="422672"/>
          </a:xfrm>
        </p:spPr>
        <p:txBody>
          <a:bodyPr>
            <a:noAutofit/>
          </a:bodyPr>
          <a:lstStyle/>
          <a:p>
            <a:r>
              <a:rPr lang="en-US" sz="3200" b="1" dirty="0" smtClean="0">
                <a:latin typeface="Times New Roman" pitchFamily="18" charset="0"/>
                <a:cs typeface="Times New Roman" pitchFamily="18" charset="0"/>
              </a:rPr>
              <a:t>Education Industry</a:t>
            </a:r>
            <a:endParaRPr lang="en-US" sz="3200" b="1" dirty="0">
              <a:latin typeface="Times New Roman" pitchFamily="18" charset="0"/>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Big data in Healthcare industry"/>
          <p:cNvPicPr>
            <a:picLocks noChangeAspect="1" noChangeArrowheads="1"/>
          </p:cNvPicPr>
          <p:nvPr/>
        </p:nvPicPr>
        <p:blipFill>
          <a:blip r:embed="rId2" cstate="print"/>
          <a:srcRect/>
          <a:stretch>
            <a:fillRect/>
          </a:stretch>
        </p:blipFill>
        <p:spPr bwMode="auto">
          <a:xfrm>
            <a:off x="640080" y="800100"/>
            <a:ext cx="7894320" cy="4000500"/>
          </a:xfrm>
          <a:prstGeom prst="rect">
            <a:avLst/>
          </a:prstGeom>
          <a:noFill/>
        </p:spPr>
      </p:pic>
      <p:sp>
        <p:nvSpPr>
          <p:cNvPr id="6" name="Title 1"/>
          <p:cNvSpPr txBox="1">
            <a:spLocks/>
          </p:cNvSpPr>
          <p:nvPr/>
        </p:nvSpPr>
        <p:spPr>
          <a:xfrm>
            <a:off x="457200" y="205978"/>
            <a:ext cx="8229600" cy="42267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Healthcare Industry</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00100"/>
            <a:ext cx="8382000" cy="4133850"/>
          </a:xfrm>
        </p:spPr>
        <p:txBody>
          <a:bodyPr>
            <a:noAutofit/>
          </a:bodyPr>
          <a:lstStyle/>
          <a:p>
            <a:pPr algn="just">
              <a:spcBef>
                <a:spcPts val="0"/>
              </a:spcBef>
            </a:pPr>
            <a:r>
              <a:rPr lang="en-US" sz="2000" dirty="0" smtClean="0">
                <a:latin typeface="Times New Roman" pitchFamily="18" charset="0"/>
                <a:cs typeface="Times New Roman" pitchFamily="18" charset="0"/>
              </a:rPr>
              <a:t>Big data </a:t>
            </a:r>
            <a:r>
              <a:rPr lang="en-US" sz="2000" b="1" dirty="0" smtClean="0">
                <a:latin typeface="Times New Roman" pitchFamily="18" charset="0"/>
                <a:cs typeface="Times New Roman" pitchFamily="18" charset="0"/>
              </a:rPr>
              <a:t>reduces costs of treatment</a:t>
            </a:r>
            <a:r>
              <a:rPr lang="en-US" sz="2000" dirty="0" smtClean="0">
                <a:latin typeface="Times New Roman" pitchFamily="18" charset="0"/>
                <a:cs typeface="Times New Roman" pitchFamily="18" charset="0"/>
              </a:rPr>
              <a:t> since there is less chances of having to perform unnecessary diagnosis.</a:t>
            </a:r>
          </a:p>
          <a:p>
            <a:pPr algn="just">
              <a:spcBef>
                <a:spcPts val="0"/>
              </a:spcBef>
            </a:pPr>
            <a:r>
              <a:rPr lang="en-US" sz="2000" dirty="0" smtClean="0">
                <a:latin typeface="Times New Roman" pitchFamily="18" charset="0"/>
                <a:cs typeface="Times New Roman" pitchFamily="18" charset="0"/>
              </a:rPr>
              <a:t>It helps in </a:t>
            </a:r>
            <a:r>
              <a:rPr lang="en-US" sz="2000" b="1" dirty="0" smtClean="0">
                <a:latin typeface="Times New Roman" pitchFamily="18" charset="0"/>
                <a:cs typeface="Times New Roman" pitchFamily="18" charset="0"/>
              </a:rPr>
              <a:t>predicting outbreaks </a:t>
            </a:r>
            <a:r>
              <a:rPr lang="en-US" sz="2000" dirty="0" smtClean="0">
                <a:latin typeface="Times New Roman" pitchFamily="18" charset="0"/>
                <a:cs typeface="Times New Roman" pitchFamily="18" charset="0"/>
              </a:rPr>
              <a:t>of epidemics and also helps in deciding what preventive measures could be taken to minimize the effects of the same.</a:t>
            </a:r>
          </a:p>
          <a:p>
            <a:pPr algn="just">
              <a:spcBef>
                <a:spcPts val="0"/>
              </a:spcBef>
            </a:pPr>
            <a:r>
              <a:rPr lang="en-US" sz="2000" dirty="0" smtClean="0">
                <a:latin typeface="Times New Roman" pitchFamily="18" charset="0"/>
                <a:cs typeface="Times New Roman" pitchFamily="18" charset="0"/>
              </a:rPr>
              <a:t>It helps </a:t>
            </a:r>
            <a:r>
              <a:rPr lang="en-US" sz="2000" b="1" dirty="0" smtClean="0">
                <a:latin typeface="Times New Roman" pitchFamily="18" charset="0"/>
                <a:cs typeface="Times New Roman" pitchFamily="18" charset="0"/>
              </a:rPr>
              <a:t>avoid preventable diseases</a:t>
            </a:r>
            <a:r>
              <a:rPr lang="en-US" sz="2000" dirty="0" smtClean="0">
                <a:latin typeface="Times New Roman" pitchFamily="18" charset="0"/>
                <a:cs typeface="Times New Roman" pitchFamily="18" charset="0"/>
              </a:rPr>
              <a:t> by detecting diseases in early stages and prevents it from getting any worse.</a:t>
            </a:r>
          </a:p>
          <a:p>
            <a:pPr algn="just">
              <a:spcBef>
                <a:spcPts val="0"/>
              </a:spcBef>
            </a:pPr>
            <a:r>
              <a:rPr lang="en-US" sz="2000" dirty="0" smtClean="0">
                <a:latin typeface="Times New Roman" pitchFamily="18" charset="0"/>
                <a:cs typeface="Times New Roman" pitchFamily="18" charset="0"/>
              </a:rPr>
              <a:t>Patients can be provided </a:t>
            </a:r>
            <a:r>
              <a:rPr lang="en-US" sz="2000" b="1" dirty="0" smtClean="0">
                <a:latin typeface="Times New Roman" pitchFamily="18" charset="0"/>
                <a:cs typeface="Times New Roman" pitchFamily="18" charset="0"/>
              </a:rPr>
              <a:t>evidence based medicine </a:t>
            </a:r>
            <a:r>
              <a:rPr lang="en-US" sz="2000" dirty="0" smtClean="0">
                <a:latin typeface="Times New Roman" pitchFamily="18" charset="0"/>
                <a:cs typeface="Times New Roman" pitchFamily="18" charset="0"/>
              </a:rPr>
              <a:t>which is identified and prescribed based on past medical results.</a:t>
            </a:r>
          </a:p>
          <a:p>
            <a:pPr algn="just">
              <a:spcBef>
                <a:spcPts val="0"/>
              </a:spcBef>
              <a:buNone/>
            </a:pPr>
            <a:endParaRPr lang="en-US" sz="2000" b="1" dirty="0" smtClean="0">
              <a:latin typeface="Times New Roman" pitchFamily="18" charset="0"/>
              <a:cs typeface="Times New Roman" pitchFamily="18" charset="0"/>
            </a:endParaRPr>
          </a:p>
          <a:p>
            <a:pPr algn="just">
              <a:spcBef>
                <a:spcPts val="0"/>
              </a:spcBef>
              <a:buNone/>
            </a:pPr>
            <a:r>
              <a:rPr lang="en-US" sz="2000" b="1" dirty="0" smtClean="0">
                <a:latin typeface="Times New Roman" pitchFamily="18" charset="0"/>
                <a:cs typeface="Times New Roman" pitchFamily="18" charset="0"/>
              </a:rPr>
              <a:t>Example:</a:t>
            </a:r>
            <a:endParaRPr lang="en-US" sz="2000" dirty="0" smtClean="0">
              <a:latin typeface="Times New Roman" pitchFamily="18" charset="0"/>
              <a:cs typeface="Times New Roman" pitchFamily="18" charset="0"/>
            </a:endParaRPr>
          </a:p>
          <a:p>
            <a:pPr algn="just">
              <a:spcBef>
                <a:spcPts val="0"/>
              </a:spcBef>
            </a:pPr>
            <a:r>
              <a:rPr lang="en-US" sz="2000" b="1" dirty="0" smtClean="0">
                <a:latin typeface="Times New Roman" pitchFamily="18" charset="0"/>
                <a:cs typeface="Times New Roman" pitchFamily="18" charset="0"/>
              </a:rPr>
              <a:t>Wearable</a:t>
            </a:r>
            <a:r>
              <a:rPr lang="en-US" sz="2000" dirty="0" smtClean="0">
                <a:latin typeface="Times New Roman" pitchFamily="18" charset="0"/>
                <a:cs typeface="Times New Roman" pitchFamily="18" charset="0"/>
              </a:rPr>
              <a:t> devices and </a:t>
            </a:r>
            <a:r>
              <a:rPr lang="en-US" sz="2000" b="1" dirty="0" smtClean="0">
                <a:latin typeface="Times New Roman" pitchFamily="18" charset="0"/>
                <a:cs typeface="Times New Roman" pitchFamily="18" charset="0"/>
              </a:rPr>
              <a:t>sensors</a:t>
            </a:r>
            <a:r>
              <a:rPr lang="en-US" sz="2000" dirty="0" smtClean="0">
                <a:latin typeface="Times New Roman" pitchFamily="18" charset="0"/>
                <a:cs typeface="Times New Roman" pitchFamily="18" charset="0"/>
              </a:rPr>
              <a:t> have been introduced in healthcare industry which can provide real time feed to the electronic health record of a Patient. </a:t>
            </a:r>
          </a:p>
        </p:txBody>
      </p:sp>
      <p:sp>
        <p:nvSpPr>
          <p:cNvPr id="4" name="Title 1"/>
          <p:cNvSpPr txBox="1">
            <a:spLocks/>
          </p:cNvSpPr>
          <p:nvPr/>
        </p:nvSpPr>
        <p:spPr>
          <a:xfrm>
            <a:off x="457200" y="133350"/>
            <a:ext cx="8229600" cy="42267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Healthcare Industry</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Big data in Government industry"/>
          <p:cNvPicPr>
            <a:picLocks noChangeAspect="1" noChangeArrowheads="1"/>
          </p:cNvPicPr>
          <p:nvPr/>
        </p:nvPicPr>
        <p:blipFill>
          <a:blip r:embed="rId2" cstate="print"/>
          <a:srcRect/>
          <a:stretch>
            <a:fillRect/>
          </a:stretch>
        </p:blipFill>
        <p:spPr bwMode="auto">
          <a:xfrm>
            <a:off x="624840" y="742950"/>
            <a:ext cx="8138160" cy="4114800"/>
          </a:xfrm>
          <a:prstGeom prst="rect">
            <a:avLst/>
          </a:prstGeom>
          <a:noFill/>
        </p:spPr>
      </p:pic>
      <p:sp>
        <p:nvSpPr>
          <p:cNvPr id="5" name="Title 1"/>
          <p:cNvSpPr txBox="1">
            <a:spLocks/>
          </p:cNvSpPr>
          <p:nvPr/>
        </p:nvSpPr>
        <p:spPr>
          <a:xfrm>
            <a:off x="457200" y="133350"/>
            <a:ext cx="8229600" cy="42267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Government Industry</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6"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3886200"/>
          </a:xfrm>
        </p:spPr>
        <p:txBody>
          <a:bodyPr>
            <a:noAutofit/>
          </a:bodyPr>
          <a:lstStyle/>
          <a:p>
            <a:pPr>
              <a:spcBef>
                <a:spcPts val="0"/>
              </a:spcBef>
            </a:pPr>
            <a:r>
              <a:rPr lang="en-US" sz="2000" b="1" dirty="0" smtClean="0">
                <a:latin typeface="Times New Roman" pitchFamily="18" charset="0"/>
                <a:cs typeface="Times New Roman" pitchFamily="18" charset="0"/>
              </a:rPr>
              <a:t>Welfare schemes:</a:t>
            </a:r>
            <a:endParaRPr lang="en-US" sz="2000" dirty="0" smtClean="0">
              <a:latin typeface="Times New Roman" pitchFamily="18" charset="0"/>
              <a:cs typeface="Times New Roman" pitchFamily="18" charset="0"/>
            </a:endParaRPr>
          </a:p>
          <a:p>
            <a:pPr lvl="1" algn="just">
              <a:spcBef>
                <a:spcPts val="0"/>
              </a:spcBef>
            </a:pPr>
            <a:r>
              <a:rPr lang="en-US" sz="2000" dirty="0" smtClean="0">
                <a:latin typeface="Times New Roman" pitchFamily="18" charset="0"/>
                <a:cs typeface="Times New Roman" pitchFamily="18" charset="0"/>
              </a:rPr>
              <a:t>In making faster and informed decisions regarding various </a:t>
            </a:r>
            <a:r>
              <a:rPr lang="en-US" sz="2000" b="1" dirty="0" smtClean="0">
                <a:latin typeface="Times New Roman" pitchFamily="18" charset="0"/>
                <a:cs typeface="Times New Roman" pitchFamily="18" charset="0"/>
              </a:rPr>
              <a:t>political programs</a:t>
            </a:r>
            <a:r>
              <a:rPr lang="en-US" sz="2000" dirty="0" smtClean="0">
                <a:latin typeface="Times New Roman" pitchFamily="18" charset="0"/>
                <a:cs typeface="Times New Roman" pitchFamily="18" charset="0"/>
              </a:rPr>
              <a:t>.</a:t>
            </a:r>
          </a:p>
          <a:p>
            <a:pPr lvl="1" algn="just">
              <a:spcBef>
                <a:spcPts val="0"/>
              </a:spcBef>
            </a:pPr>
            <a:r>
              <a:rPr lang="en-US" sz="2000" dirty="0" smtClean="0">
                <a:latin typeface="Times New Roman" pitchFamily="18" charset="0"/>
                <a:cs typeface="Times New Roman" pitchFamily="18" charset="0"/>
              </a:rPr>
              <a:t>To indentify the areas that are in </a:t>
            </a:r>
            <a:r>
              <a:rPr lang="en-US" sz="2000" b="1" dirty="0" smtClean="0">
                <a:latin typeface="Times New Roman" pitchFamily="18" charset="0"/>
                <a:cs typeface="Times New Roman" pitchFamily="18" charset="0"/>
              </a:rPr>
              <a:t>immediate need </a:t>
            </a:r>
            <a:r>
              <a:rPr lang="en-US" sz="2000" dirty="0" smtClean="0">
                <a:latin typeface="Times New Roman" pitchFamily="18" charset="0"/>
                <a:cs typeface="Times New Roman" pitchFamily="18" charset="0"/>
              </a:rPr>
              <a:t>of attention.</a:t>
            </a:r>
          </a:p>
          <a:p>
            <a:pPr lvl="1" algn="just">
              <a:spcBef>
                <a:spcPts val="0"/>
              </a:spcBef>
            </a:pPr>
            <a:r>
              <a:rPr lang="en-US" sz="2000" dirty="0" smtClean="0">
                <a:latin typeface="Times New Roman" pitchFamily="18" charset="0"/>
                <a:cs typeface="Times New Roman" pitchFamily="18" charset="0"/>
              </a:rPr>
              <a:t>To </a:t>
            </a:r>
            <a:r>
              <a:rPr lang="en-US" sz="2000" b="1" dirty="0" smtClean="0">
                <a:latin typeface="Times New Roman" pitchFamily="18" charset="0"/>
                <a:cs typeface="Times New Roman" pitchFamily="18" charset="0"/>
              </a:rPr>
              <a:t>stay up-to-date </a:t>
            </a:r>
            <a:r>
              <a:rPr lang="en-US" sz="2000" dirty="0" smtClean="0">
                <a:latin typeface="Times New Roman" pitchFamily="18" charset="0"/>
                <a:cs typeface="Times New Roman" pitchFamily="18" charset="0"/>
              </a:rPr>
              <a:t>in the field of agriculture by keeping track of all the land and livestock that exists.</a:t>
            </a:r>
          </a:p>
          <a:p>
            <a:pPr lvl="1" algn="just">
              <a:spcBef>
                <a:spcPts val="0"/>
              </a:spcBef>
            </a:pPr>
            <a:r>
              <a:rPr lang="en-US" sz="2000" dirty="0" smtClean="0">
                <a:latin typeface="Times New Roman" pitchFamily="18" charset="0"/>
                <a:cs typeface="Times New Roman" pitchFamily="18" charset="0"/>
              </a:rPr>
              <a:t>To </a:t>
            </a:r>
            <a:r>
              <a:rPr lang="en-US" sz="2000" b="1" dirty="0" smtClean="0">
                <a:latin typeface="Times New Roman" pitchFamily="18" charset="0"/>
                <a:cs typeface="Times New Roman" pitchFamily="18" charset="0"/>
              </a:rPr>
              <a:t>overcome national challenges </a:t>
            </a:r>
            <a:r>
              <a:rPr lang="en-US" sz="2000" dirty="0" smtClean="0">
                <a:latin typeface="Times New Roman" pitchFamily="18" charset="0"/>
                <a:cs typeface="Times New Roman" pitchFamily="18" charset="0"/>
              </a:rPr>
              <a:t>such as unemployment, terrorism, energy resource exploration and more.</a:t>
            </a:r>
          </a:p>
          <a:p>
            <a:pPr>
              <a:spcBef>
                <a:spcPts val="0"/>
              </a:spcBef>
            </a:pPr>
            <a:r>
              <a:rPr lang="en-US" sz="2000" b="1" dirty="0" smtClean="0">
                <a:latin typeface="Times New Roman" pitchFamily="18" charset="0"/>
                <a:cs typeface="Times New Roman" pitchFamily="18" charset="0"/>
              </a:rPr>
              <a:t>Cyber security:</a:t>
            </a:r>
            <a:endParaRPr lang="en-US" sz="2000" dirty="0" smtClean="0">
              <a:latin typeface="Times New Roman" pitchFamily="18" charset="0"/>
              <a:cs typeface="Times New Roman" pitchFamily="18" charset="0"/>
            </a:endParaRPr>
          </a:p>
          <a:p>
            <a:pPr lvl="1">
              <a:spcBef>
                <a:spcPts val="0"/>
              </a:spcBef>
            </a:pPr>
            <a:r>
              <a:rPr lang="en-US" sz="2000" dirty="0" smtClean="0">
                <a:latin typeface="Times New Roman" pitchFamily="18" charset="0"/>
                <a:cs typeface="Times New Roman" pitchFamily="18" charset="0"/>
              </a:rPr>
              <a:t>Big Data is hugely used for </a:t>
            </a:r>
            <a:r>
              <a:rPr lang="en-US" sz="2000" b="1" dirty="0" smtClean="0">
                <a:latin typeface="Times New Roman" pitchFamily="18" charset="0"/>
                <a:cs typeface="Times New Roman" pitchFamily="18" charset="0"/>
              </a:rPr>
              <a:t>deceit recognition.</a:t>
            </a:r>
          </a:p>
          <a:p>
            <a:pPr lvl="1">
              <a:spcBef>
                <a:spcPts val="0"/>
              </a:spcBef>
            </a:pPr>
            <a:r>
              <a:rPr lang="en-US" sz="2000" dirty="0" smtClean="0">
                <a:latin typeface="Times New Roman" pitchFamily="18" charset="0"/>
                <a:cs typeface="Times New Roman" pitchFamily="18" charset="0"/>
              </a:rPr>
              <a:t>Governments are also finding the use of big data in </a:t>
            </a:r>
            <a:r>
              <a:rPr lang="en-US" sz="2000" b="1" dirty="0" smtClean="0">
                <a:latin typeface="Times New Roman" pitchFamily="18" charset="0"/>
                <a:cs typeface="Times New Roman" pitchFamily="18" charset="0"/>
              </a:rPr>
              <a:t>catching tax evaders</a:t>
            </a:r>
            <a:r>
              <a:rPr lang="en-US" sz="2000" dirty="0" smtClean="0">
                <a:latin typeface="Times New Roman" pitchFamily="18" charset="0"/>
                <a:cs typeface="Times New Roman" pitchFamily="18" charset="0"/>
              </a:rPr>
              <a:t>.</a:t>
            </a:r>
          </a:p>
        </p:txBody>
      </p:sp>
      <p:sp>
        <p:nvSpPr>
          <p:cNvPr id="4" name="Title 1"/>
          <p:cNvSpPr txBox="1">
            <a:spLocks/>
          </p:cNvSpPr>
          <p:nvPr/>
        </p:nvSpPr>
        <p:spPr>
          <a:xfrm>
            <a:off x="457200" y="133350"/>
            <a:ext cx="8229600" cy="42267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Government Industry</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Line 3"/>
          <p:cNvSpPr>
            <a:spLocks noChangeShapeType="1"/>
          </p:cNvSpPr>
          <p:nvPr/>
        </p:nvSpPr>
        <p:spPr bwMode="auto">
          <a:xfrm>
            <a:off x="152400" y="671513"/>
            <a:ext cx="8763000" cy="0"/>
          </a:xfrm>
          <a:prstGeom prst="line">
            <a:avLst/>
          </a:prstGeom>
          <a:noFill/>
          <a:ln w="19050">
            <a:solidFill>
              <a:schemeClr va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27722&quot;&gt;&lt;object type=&quot;3&quot; unique_id=&quot;27724&quot;&gt;&lt;property id=&quot;20148&quot; value=&quot;5&quot;/&gt;&lt;property id=&quot;20300&quot; value=&quot;Slide 3&quot;/&gt;&lt;property id=&quot;20307&quot; value=&quot;257&quot;/&gt;&lt;/object&gt;&lt;object type=&quot;3&quot; unique_id=&quot;27725&quot;&gt;&lt;property id=&quot;20148&quot; value=&quot;5&quot;/&gt;&lt;property id=&quot;20300&quot; value=&quot;Slide 4 - &amp;quot;Education Industry&amp;quot;&quot;/&gt;&lt;property id=&quot;20307&quot; value=&quot;258&quot;/&gt;&lt;/object&gt;&lt;object type=&quot;3&quot; unique_id=&quot;27726&quot;&gt;&lt;property id=&quot;20148&quot; value=&quot;5&quot;/&gt;&lt;property id=&quot;20300&quot; value=&quot;Slide 6&quot;/&gt;&lt;property id=&quot;20307&quot; value=&quot;259&quot;/&gt;&lt;/object&gt;&lt;object type=&quot;3&quot; unique_id=&quot;27727&quot;&gt;&lt;property id=&quot;20148&quot; value=&quot;5&quot;/&gt;&lt;property id=&quot;20300&quot; value=&quot;Slide 7&quot;/&gt;&lt;property id=&quot;20307&quot; value=&quot;260&quot;/&gt;&lt;/object&gt;&lt;object type=&quot;3&quot; unique_id=&quot;27728&quot;&gt;&lt;property id=&quot;20148&quot; value=&quot;5&quot;/&gt;&lt;property id=&quot;20300&quot; value=&quot;Slide 8&quot;/&gt;&lt;property id=&quot;20307&quot; value=&quot;261&quot;/&gt;&lt;/object&gt;&lt;object type=&quot;3&quot; unique_id=&quot;27729&quot;&gt;&lt;property id=&quot;20148&quot; value=&quot;5&quot;/&gt;&lt;property id=&quot;20300&quot; value=&quot;Slide 9&quot;/&gt;&lt;property id=&quot;20307&quot; value=&quot;262&quot;/&gt;&lt;/object&gt;&lt;object type=&quot;3&quot; unique_id=&quot;27730&quot;&gt;&lt;property id=&quot;20148&quot; value=&quot;5&quot;/&gt;&lt;property id=&quot;20300&quot; value=&quot;Slide 10&quot;/&gt;&lt;property id=&quot;20307&quot; value=&quot;263&quot;/&gt;&lt;/object&gt;&lt;object type=&quot;3&quot; unique_id=&quot;27731&quot;&gt;&lt;property id=&quot;20148&quot; value=&quot;5&quot;/&gt;&lt;property id=&quot;20300&quot; value=&quot;Slide 11&quot;/&gt;&lt;property id=&quot;20307&quot; value=&quot;264&quot;/&gt;&lt;/object&gt;&lt;object type=&quot;3&quot; unique_id=&quot;27732&quot;&gt;&lt;property id=&quot;20148&quot; value=&quot;5&quot;/&gt;&lt;property id=&quot;20300&quot; value=&quot;Slide 12&quot;/&gt;&lt;property id=&quot;20307&quot; value=&quot;265&quot;/&gt;&lt;/object&gt;&lt;object type=&quot;3&quot; unique_id=&quot;27733&quot;&gt;&lt;property id=&quot;20148&quot; value=&quot;5&quot;/&gt;&lt;property id=&quot;20300&quot; value=&quot;Slide 13&quot;/&gt;&lt;property id=&quot;20307&quot; value=&quot;266&quot;/&gt;&lt;/object&gt;&lt;object type=&quot;3&quot; unique_id=&quot;27734&quot;&gt;&lt;property id=&quot;20148&quot; value=&quot;5&quot;/&gt;&lt;property id=&quot;20300&quot; value=&quot;Slide 14&quot;/&gt;&lt;property id=&quot;20307&quot; value=&quot;267&quot;/&gt;&lt;/object&gt;&lt;object type=&quot;3&quot; unique_id=&quot;27735&quot;&gt;&lt;property id=&quot;20148&quot; value=&quot;5&quot;/&gt;&lt;property id=&quot;20300&quot; value=&quot;Slide 15&quot;/&gt;&lt;property id=&quot;20307&quot; value=&quot;268&quot;/&gt;&lt;/object&gt;&lt;object type=&quot;3&quot; unique_id=&quot;27736&quot;&gt;&lt;property id=&quot;20148&quot; value=&quot;5&quot;/&gt;&lt;property id=&quot;20300&quot; value=&quot;Slide 16&quot;/&gt;&lt;property id=&quot;20307&quot; value=&quot;269&quot;/&gt;&lt;/object&gt;&lt;object type=&quot;3&quot; unique_id=&quot;27737&quot;&gt;&lt;property id=&quot;20148&quot; value=&quot;5&quot;/&gt;&lt;property id=&quot;20300&quot; value=&quot;Slide 17&quot;/&gt;&lt;property id=&quot;20307&quot; value=&quot;270&quot;/&gt;&lt;/object&gt;&lt;object type=&quot;3&quot; unique_id=&quot;27738&quot;&gt;&lt;property id=&quot;20148&quot; value=&quot;5&quot;/&gt;&lt;property id=&quot;20300&quot; value=&quot;Slide 19 - &amp;quot;Thanks&amp;quot;&quot;/&gt;&lt;property id=&quot;20307&quot; value=&quot;271&quot;/&gt;&lt;/object&gt;&lt;object type=&quot;3&quot; unique_id=&quot;27811&quot;&gt;&lt;property id=&quot;20148&quot; value=&quot;5&quot;/&gt;&lt;property id=&quot;20300&quot; value=&quot;Slide 1 - &amp;quot;Application Area of Big Data&amp;quot;&quot;/&gt;&lt;property id=&quot;20307&quot; value=&quot;272&quot;/&gt;&lt;/object&gt;&lt;object type=&quot;3&quot; unique_id=&quot;27812&quot;&gt;&lt;property id=&quot;20148&quot; value=&quot;5&quot;/&gt;&lt;property id=&quot;20300&quot; value=&quot;Slide 2 - &amp;quot;Session Objectives&amp;quot;&quot;/&gt;&lt;property id=&quot;20307&quot; value=&quot;273&quot;/&gt;&lt;/object&gt;&lt;object type=&quot;3&quot; unique_id=&quot;27929&quot;&gt;&lt;property id=&quot;20148&quot; value=&quot;5&quot;/&gt;&lt;property id=&quot;20300&quot; value=&quot;Slide 5 - &amp;quot;Education Industry&amp;quot;&quot;/&gt;&lt;property id=&quot;20307&quot; value=&quot;274&quot;/&gt;&lt;/object&gt;&lt;object type=&quot;3&quot; unique_id=&quot;28488&quot;&gt;&lt;property id=&quot;20148&quot; value=&quot;5&quot;/&gt;&lt;property id=&quot;20300&quot; value=&quot;Slide 18 - &amp;quot;1. Discussed the core application area of Big Data&amp;quot;&quot;/&gt;&lt;property id=&quot;20307&quot; value=&quot;275&quot;/&gt;&lt;/object&gt;&lt;/object&gt;&lt;object type=&quot;8&quot; unique_id=&quot;27756&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346</Words>
  <Application>Microsoft Office PowerPoint</Application>
  <PresentationFormat>On-screen Show (16:9)</PresentationFormat>
  <Paragraphs>78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Application Area of Big Data</vt:lpstr>
      <vt:lpstr>Session Objectives</vt:lpstr>
      <vt:lpstr>Slide 3</vt:lpstr>
      <vt:lpstr>Education Industry</vt:lpstr>
      <vt:lpstr>Education Industry</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1. Discussed the core application area of Big Data</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Main Application Area of Big Data</dc:title>
  <dc:creator>sharad</dc:creator>
  <cp:lastModifiedBy>sharad</cp:lastModifiedBy>
  <cp:revision>28</cp:revision>
  <dcterms:created xsi:type="dcterms:W3CDTF">2006-08-16T00:00:00Z</dcterms:created>
  <dcterms:modified xsi:type="dcterms:W3CDTF">2021-01-06T07:08:05Z</dcterms:modified>
</cp:coreProperties>
</file>