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83" r:id="rId10"/>
    <p:sldId id="263" r:id="rId11"/>
    <p:sldId id="284" r:id="rId12"/>
    <p:sldId id="285" r:id="rId13"/>
    <p:sldId id="286" r:id="rId14"/>
    <p:sldId id="264" r:id="rId15"/>
    <p:sldId id="265" r:id="rId16"/>
    <p:sldId id="266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Dashboard Creation 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25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LAYOUTS AND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1676400"/>
            <a:ext cx="70866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 dirty="0" err="1" smtClean="0"/>
              <a:t>Flexdashboard</a:t>
            </a:r>
            <a:r>
              <a:rPr lang="en-US" sz="2000" dirty="0" smtClean="0"/>
              <a:t> have different types of Layouts </a:t>
            </a:r>
            <a:endParaRPr lang="en-US" sz="2000" dirty="0" smtClean="0"/>
          </a:p>
          <a:p>
            <a:pPr marL="457200" indent="-457200" fontAlgn="base">
              <a:buAutoNum type="alphaLcPeriod"/>
            </a:pPr>
            <a:r>
              <a:rPr lang="en-US" sz="2000" dirty="0" smtClean="0"/>
              <a:t>Orientation </a:t>
            </a:r>
          </a:p>
          <a:p>
            <a:pPr marL="914400" lvl="1" indent="-457200" fontAlgn="base">
              <a:buAutoNum type="arabicPeriod"/>
            </a:pPr>
            <a:r>
              <a:rPr lang="en-US" sz="2000" dirty="0" smtClean="0"/>
              <a:t>Layout </a:t>
            </a:r>
            <a:r>
              <a:rPr lang="en-US" sz="2000" dirty="0" smtClean="0"/>
              <a:t>by column </a:t>
            </a:r>
            <a:endParaRPr lang="en-US" sz="2000" dirty="0" smtClean="0"/>
          </a:p>
          <a:p>
            <a:pPr marL="914400" lvl="1" indent="-457200" fontAlgn="base">
              <a:buAutoNum type="arabicPeriod"/>
            </a:pPr>
            <a:r>
              <a:rPr lang="en-US" sz="2000" dirty="0" smtClean="0"/>
              <a:t>Layout </a:t>
            </a:r>
            <a:r>
              <a:rPr lang="en-US" sz="2000" dirty="0" smtClean="0"/>
              <a:t>by rows </a:t>
            </a:r>
          </a:p>
          <a:p>
            <a:pPr lvl="1" indent="-457200" fontAlgn="base"/>
            <a:r>
              <a:rPr lang="en-US" sz="2000" dirty="0" smtClean="0"/>
              <a:t>b</a:t>
            </a:r>
            <a:r>
              <a:rPr lang="en-US" sz="2000" dirty="0" smtClean="0"/>
              <a:t>. Scrolling layout </a:t>
            </a:r>
            <a:endParaRPr lang="en-US" sz="2000" dirty="0" smtClean="0"/>
          </a:p>
          <a:p>
            <a:pPr lvl="1" indent="-457200" fontAlgn="base"/>
            <a:r>
              <a:rPr lang="en-US" sz="2000" dirty="0" smtClean="0"/>
              <a:t>c</a:t>
            </a:r>
            <a:r>
              <a:rPr lang="en-US" sz="2000" dirty="0" smtClean="0"/>
              <a:t>. </a:t>
            </a:r>
            <a:r>
              <a:rPr lang="en-US" sz="2000" dirty="0" err="1" smtClean="0"/>
              <a:t>Tabsets</a:t>
            </a:r>
            <a:endParaRPr lang="en-US" sz="2000" dirty="0" smtClean="0"/>
          </a:p>
          <a:p>
            <a:pPr lvl="1" indent="-457200" fontAlgn="base"/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4763" lvl="1" indent="-4763" fontAlgn="base"/>
            <a:r>
              <a:rPr lang="en-US" sz="2000" dirty="0" smtClean="0"/>
              <a:t>create multiple pages using single hash (#), double dashes(===), or combination of both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52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Template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1710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2752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Template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15325" cy="548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2752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Template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305800" cy="598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2752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609600"/>
            <a:ext cx="80772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 dirty="0" err="1" smtClean="0"/>
              <a:t>Flexdashboard</a:t>
            </a:r>
            <a:r>
              <a:rPr lang="en-US" sz="2000" dirty="0" smtClean="0"/>
              <a:t> provides flexibility in creating tabs in each page </a:t>
            </a:r>
            <a:r>
              <a:rPr lang="en-US" sz="2000" b="1" dirty="0" smtClean="0"/>
              <a:t>using {.</a:t>
            </a:r>
            <a:r>
              <a:rPr lang="en-US" sz="2000" b="1" dirty="0" err="1" smtClean="0"/>
              <a:t>tabset</a:t>
            </a:r>
            <a:r>
              <a:rPr lang="en-US" sz="2000" b="1" dirty="0" smtClean="0"/>
              <a:t>} </a:t>
            </a:r>
            <a:r>
              <a:rPr lang="en-US" sz="2000" dirty="0" smtClean="0"/>
              <a:t>attribute.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382001" cy="498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7920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381000"/>
            <a:ext cx="7924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To add more pages with drop down like below screen shot for “Adverse Events” and “Concomitant and Prior Medications” use {data-</a:t>
            </a:r>
            <a:r>
              <a:rPr lang="en-US" sz="2000" dirty="0" err="1" smtClean="0"/>
              <a:t>navmenu</a:t>
            </a:r>
            <a:r>
              <a:rPr lang="en-US" sz="2000" dirty="0" smtClean="0"/>
              <a:t>=More} attribute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0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9262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813619"/>
          </a:xfrm>
        </p:spPr>
        <p:txBody>
          <a:bodyPr/>
          <a:lstStyle/>
          <a:p>
            <a:r>
              <a:rPr lang="en-US" dirty="0" smtClean="0"/>
              <a:t>DASHBOARD COMPONENTS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1430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Dashboard components provides the flexibility to control aesthetics of the dashboard like generating interactive data visuals, and provide features like summarizing, sorting, filtering, pagination, and labeling data. </a:t>
            </a:r>
            <a:endParaRPr lang="en-US" dirty="0" smtClean="0"/>
          </a:p>
          <a:p>
            <a:pPr algn="just"/>
            <a:endParaRPr lang="en-US" dirty="0" smtClean="0"/>
          </a:p>
          <a:p>
            <a:pPr marL="719138" indent="-342900" algn="just">
              <a:buAutoNum type="arabicPeriod"/>
            </a:pPr>
            <a:r>
              <a:rPr lang="en-US" dirty="0" smtClean="0"/>
              <a:t>HTML </a:t>
            </a:r>
            <a:r>
              <a:rPr lang="en-US" dirty="0" smtClean="0"/>
              <a:t>widgets </a:t>
            </a:r>
            <a:endParaRPr lang="en-US" dirty="0" smtClean="0"/>
          </a:p>
          <a:p>
            <a:pPr marL="719138" indent="-342900" algn="just">
              <a:buAutoNum type="arabicPeriod"/>
            </a:pPr>
            <a:r>
              <a:rPr lang="en-US" dirty="0" smtClean="0"/>
              <a:t>R </a:t>
            </a:r>
            <a:r>
              <a:rPr lang="en-US" dirty="0" smtClean="0"/>
              <a:t>Graphics </a:t>
            </a:r>
            <a:endParaRPr lang="en-US" dirty="0" smtClean="0"/>
          </a:p>
          <a:p>
            <a:pPr marL="719138" indent="-342900" algn="just">
              <a:buAutoNum type="arabicPeriod"/>
            </a:pPr>
            <a:r>
              <a:rPr lang="en-US" dirty="0" smtClean="0"/>
              <a:t>Tabular </a:t>
            </a:r>
            <a:r>
              <a:rPr lang="en-US" dirty="0" smtClean="0"/>
              <a:t>Data </a:t>
            </a:r>
            <a:endParaRPr lang="en-US" dirty="0" smtClean="0"/>
          </a:p>
          <a:p>
            <a:pPr marL="719138" indent="-342900" algn="just">
              <a:buAutoNum type="arabicPeriod"/>
            </a:pPr>
            <a:r>
              <a:rPr lang="en-US" dirty="0" smtClean="0"/>
              <a:t>Gauges </a:t>
            </a:r>
          </a:p>
          <a:p>
            <a:pPr marL="719138" indent="-342900" algn="just">
              <a:buAutoNum type="arabicPeriod"/>
            </a:pPr>
            <a:r>
              <a:rPr lang="en-US" dirty="0" smtClean="0"/>
              <a:t>Navigation </a:t>
            </a:r>
            <a:r>
              <a:rPr lang="en-US" dirty="0" smtClean="0"/>
              <a:t>Bar </a:t>
            </a:r>
            <a:endParaRPr lang="en-US" dirty="0" smtClean="0"/>
          </a:p>
          <a:p>
            <a:pPr marL="719138" indent="-342900" algn="just">
              <a:buAutoNum type="arabicPeriod"/>
            </a:pPr>
            <a:r>
              <a:rPr lang="en-US" dirty="0" smtClean="0"/>
              <a:t>Text </a:t>
            </a:r>
            <a:r>
              <a:rPr lang="en-US" dirty="0" smtClean="0"/>
              <a:t>Annotations.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262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889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38926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Dashboard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064" y="1752600"/>
            <a:ext cx="790513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Dashboards and storyboards are used to communicate large amounts of data visually and quickly.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These </a:t>
            </a:r>
            <a:r>
              <a:rPr lang="en-US" sz="2400" dirty="0" smtClean="0"/>
              <a:t>dashboards can be created using </a:t>
            </a:r>
            <a:r>
              <a:rPr lang="en-US" sz="2400" b="1" dirty="0" smtClean="0"/>
              <a:t>R Markdown </a:t>
            </a:r>
            <a:r>
              <a:rPr lang="en-US" sz="2400" dirty="0" smtClean="0"/>
              <a:t>with the help of </a:t>
            </a:r>
            <a:r>
              <a:rPr lang="en-US" sz="2400" b="1" dirty="0" err="1" smtClean="0"/>
              <a:t>flexdashboard</a:t>
            </a:r>
            <a:r>
              <a:rPr lang="en-US" sz="2400" dirty="0" smtClean="0"/>
              <a:t> package.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2328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76962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What is R Markdown?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 smtClean="0"/>
              <a:t>is Flex dashboard?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 smtClean="0"/>
              <a:t>to install and load </a:t>
            </a:r>
            <a:r>
              <a:rPr lang="en-US" sz="2000" dirty="0" err="1" smtClean="0"/>
              <a:t>Flexdashboard</a:t>
            </a:r>
            <a:r>
              <a:rPr lang="en-US" sz="2000" dirty="0" smtClean="0"/>
              <a:t>?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R </a:t>
            </a:r>
            <a:r>
              <a:rPr lang="en-US" sz="2000" dirty="0" smtClean="0"/>
              <a:t>Markdown Template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Types </a:t>
            </a:r>
            <a:r>
              <a:rPr lang="en-US" sz="2000" dirty="0" smtClean="0"/>
              <a:t>of Layouts and examples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Components </a:t>
            </a:r>
            <a:r>
              <a:rPr lang="en-US" sz="2000" dirty="0" smtClean="0"/>
              <a:t>and usage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Listings </a:t>
            </a:r>
            <a:r>
              <a:rPr lang="en-US" sz="2000" dirty="0" smtClean="0"/>
              <a:t>using DT package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Example </a:t>
            </a:r>
            <a:r>
              <a:rPr lang="en-US" sz="2000" dirty="0" smtClean="0"/>
              <a:t>Clinical output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 smtClean="0"/>
              <a:t>to connect to 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Connect® account? </a:t>
            </a:r>
            <a:endParaRPr lang="en-US" sz="2000" dirty="0" smtClean="0"/>
          </a:p>
          <a:p>
            <a:pPr marL="355600" indent="-3556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 smtClean="0"/>
              <a:t>to publish dashboard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8390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/>
              <a:t>WHAT IS R MARKDOWN?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dirty="0" smtClean="0"/>
              <a:t>R Markdown provides a </a:t>
            </a:r>
            <a:r>
              <a:rPr lang="en-US" sz="2000" b="1" dirty="0" smtClean="0"/>
              <a:t>framework to save and execute </a:t>
            </a:r>
            <a:r>
              <a:rPr lang="en-US" sz="2000" dirty="0" smtClean="0"/>
              <a:t>the code and to generate high quality reports in static and dynamic formats which can be shared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2347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581"/>
            <a:ext cx="7772400" cy="1470025"/>
          </a:xfrm>
        </p:spPr>
        <p:txBody>
          <a:bodyPr/>
          <a:lstStyle/>
          <a:p>
            <a:r>
              <a:rPr lang="en-US" dirty="0" smtClean="0"/>
              <a:t>WHAT IS FLEXDASHBOARD?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 fontAlgn="base">
              <a:buFont typeface="Arial" pitchFamily="34" charset="0"/>
              <a:buChar char="•"/>
            </a:pPr>
            <a:r>
              <a:rPr lang="en-US" sz="2000" dirty="0" err="1" smtClean="0"/>
              <a:t>Flexdashboard</a:t>
            </a:r>
            <a:r>
              <a:rPr lang="en-US" sz="2000" dirty="0" smtClean="0"/>
              <a:t> is an </a:t>
            </a:r>
            <a:r>
              <a:rPr lang="en-US" sz="2000" b="1" dirty="0" smtClean="0"/>
              <a:t>R package </a:t>
            </a:r>
            <a:r>
              <a:rPr lang="en-US" sz="2000" dirty="0" smtClean="0"/>
              <a:t>that allows you to use R Markdown to create a dashboard style output. </a:t>
            </a:r>
            <a:endParaRPr lang="en-US" sz="2000" dirty="0" smtClean="0"/>
          </a:p>
          <a:p>
            <a:pPr marL="182563" indent="-182563" algn="just" fontAlgn="base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 smtClean="0"/>
              <a:t>handles the task of laying out a dashboard in HTML format. </a:t>
            </a:r>
            <a:endParaRPr lang="en-US" sz="2000" dirty="0" smtClean="0"/>
          </a:p>
          <a:p>
            <a:pPr marL="182563" indent="-182563" algn="just" fontAlgn="base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 smtClean="0"/>
              <a:t>can be combined with shiny (an R package to create interactive web applications) to build reactive elements. </a:t>
            </a:r>
            <a:endParaRPr lang="en-US" sz="2000" dirty="0" smtClean="0"/>
          </a:p>
          <a:p>
            <a:pPr marL="182563" indent="-182563" algn="just" fontAlgn="base">
              <a:buFont typeface="Arial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 smtClean="0"/>
              <a:t>can use </a:t>
            </a:r>
            <a:r>
              <a:rPr lang="en-US" sz="2000" dirty="0" err="1" smtClean="0"/>
              <a:t>flexdashboard</a:t>
            </a:r>
            <a:r>
              <a:rPr lang="en-US" sz="2000" dirty="0" smtClean="0"/>
              <a:t> to: </a:t>
            </a:r>
            <a:endParaRPr lang="en-US" sz="2000" dirty="0" smtClean="0"/>
          </a:p>
          <a:p>
            <a:pPr marL="914400" lvl="1" indent="-457200" algn="just" fontAlgn="base">
              <a:buAutoNum type="alphaLcPeriod"/>
            </a:pPr>
            <a:r>
              <a:rPr lang="en-US" sz="2000" dirty="0" smtClean="0"/>
              <a:t>publish </a:t>
            </a:r>
            <a:r>
              <a:rPr lang="en-US" sz="2000" dirty="0" smtClean="0"/>
              <a:t>a group of related data visualizations as a dashboard </a:t>
            </a:r>
            <a:endParaRPr lang="en-US" sz="2000" dirty="0" smtClean="0"/>
          </a:p>
          <a:p>
            <a:pPr marL="914400" lvl="1" indent="-457200" algn="just" fontAlgn="base">
              <a:buAutoNum type="alphaLcPeriod"/>
            </a:pPr>
            <a:r>
              <a:rPr lang="en-US" sz="2000" dirty="0" smtClean="0"/>
              <a:t>include </a:t>
            </a:r>
            <a:r>
              <a:rPr lang="en-US" sz="2000" dirty="0" smtClean="0"/>
              <a:t>wide variety of HTML widgets, R graphics, tabular data, value boxes, text annotations and gauges. </a:t>
            </a:r>
            <a:endParaRPr lang="en-US" sz="2000" dirty="0" smtClean="0"/>
          </a:p>
          <a:p>
            <a:pPr marL="914400" lvl="1" indent="-457200" algn="just" fontAlgn="base">
              <a:buAutoNum type="alphaLcPeriod"/>
            </a:pPr>
            <a:r>
              <a:rPr lang="en-US" sz="2000" dirty="0" smtClean="0"/>
              <a:t>specify </a:t>
            </a:r>
            <a:r>
              <a:rPr lang="en-US" sz="2000" dirty="0" smtClean="0"/>
              <a:t>row and column-based layouts. </a:t>
            </a:r>
            <a:endParaRPr lang="en-US" sz="2000" dirty="0" smtClean="0"/>
          </a:p>
          <a:p>
            <a:pPr marL="914400" lvl="1" indent="-457200" algn="just" fontAlgn="base">
              <a:buAutoNum type="alphaLcPeriod"/>
            </a:pPr>
            <a:r>
              <a:rPr lang="en-US" sz="2000" dirty="0" smtClean="0"/>
              <a:t>create </a:t>
            </a:r>
            <a:r>
              <a:rPr lang="en-US" sz="2000" dirty="0" smtClean="0"/>
              <a:t>storyboards with sequence of visualizations </a:t>
            </a:r>
            <a:endParaRPr lang="en-US" sz="2000" dirty="0" smtClean="0"/>
          </a:p>
          <a:p>
            <a:pPr marL="914400" lvl="1" indent="-457200" algn="just" fontAlgn="base">
              <a:buAutoNum type="alphaLcPeriod"/>
            </a:pPr>
            <a:r>
              <a:rPr lang="en-US" sz="2000" dirty="0" smtClean="0"/>
              <a:t>use </a:t>
            </a:r>
            <a:r>
              <a:rPr lang="en-US" sz="2000" dirty="0" smtClean="0"/>
              <a:t>shiny to create dynamic/interactive visualizations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423470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4581"/>
            <a:ext cx="8991600" cy="1270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INSTALL FLEXDASHBOARD IN RSTUDIO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 smtClean="0"/>
              <a:t>Open 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and create a new R script file. </a:t>
            </a:r>
            <a:endParaRPr lang="en-US" sz="2000" dirty="0" smtClean="0"/>
          </a:p>
          <a:p>
            <a:pPr fontAlgn="base"/>
            <a:r>
              <a:rPr lang="en-US" sz="2000" b="1" dirty="0" smtClean="0"/>
              <a:t>Step </a:t>
            </a:r>
            <a:r>
              <a:rPr lang="en-US" sz="2000" b="1" dirty="0" smtClean="0"/>
              <a:t>1: </a:t>
            </a:r>
            <a:r>
              <a:rPr lang="en-US" sz="2000" dirty="0" smtClean="0"/>
              <a:t>Install </a:t>
            </a:r>
            <a:r>
              <a:rPr lang="en-US" sz="2000" dirty="0" err="1" smtClean="0"/>
              <a:t>flexdashboard</a:t>
            </a:r>
            <a:r>
              <a:rPr lang="en-US" sz="2000" dirty="0" smtClean="0"/>
              <a:t> library using, </a:t>
            </a:r>
            <a:r>
              <a:rPr lang="en-US" sz="2000" dirty="0" smtClean="0"/>
              <a:t>	</a:t>
            </a:r>
            <a:r>
              <a:rPr lang="en-US" sz="2000" dirty="0" err="1" smtClean="0"/>
              <a:t>install.packages</a:t>
            </a:r>
            <a:r>
              <a:rPr lang="en-US" sz="2000" dirty="0" smtClean="0"/>
              <a:t>(“</a:t>
            </a:r>
            <a:r>
              <a:rPr lang="en-US" sz="2000" dirty="0" err="1" smtClean="0"/>
              <a:t>flexdashboard</a:t>
            </a:r>
            <a:r>
              <a:rPr lang="en-US" sz="2000" dirty="0" smtClean="0"/>
              <a:t>”) </a:t>
            </a:r>
            <a:endParaRPr lang="en-US" sz="2000" dirty="0" smtClean="0"/>
          </a:p>
          <a:p>
            <a:pPr fontAlgn="base"/>
            <a:r>
              <a:rPr lang="en-US" sz="2000" b="1" dirty="0" smtClean="0"/>
              <a:t>Step </a:t>
            </a:r>
            <a:r>
              <a:rPr lang="en-US" sz="2000" b="1" dirty="0" smtClean="0"/>
              <a:t>2:</a:t>
            </a:r>
            <a:r>
              <a:rPr lang="en-US" sz="2000" dirty="0" smtClean="0"/>
              <a:t> Once the package is installed, Go to File -&gt;New </a:t>
            </a:r>
            <a:r>
              <a:rPr lang="en-US" sz="2000" dirty="0" smtClean="0"/>
              <a:t>	</a:t>
            </a:r>
          </a:p>
          <a:p>
            <a:pPr fontAlgn="base"/>
            <a:r>
              <a:rPr lang="en-US" sz="2000" dirty="0" smtClean="0"/>
              <a:t>	</a:t>
            </a:r>
            <a:r>
              <a:rPr lang="en-US" sz="2000" dirty="0" smtClean="0"/>
              <a:t>File </a:t>
            </a:r>
            <a:r>
              <a:rPr lang="en-US" sz="2000" dirty="0" smtClean="0"/>
              <a:t>-&gt; select R Markdown</a:t>
            </a:r>
            <a:r>
              <a:rPr lang="en-US" sz="2000" dirty="0" smtClean="0"/>
              <a:t>. </a:t>
            </a:r>
            <a:endParaRPr 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048000"/>
            <a:ext cx="64103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8685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52400"/>
            <a:ext cx="457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indent="-625475"/>
            <a:r>
              <a:rPr lang="en-US" b="1" dirty="0" smtClean="0"/>
              <a:t>Step 3: </a:t>
            </a:r>
            <a:r>
              <a:rPr lang="en-US" dirty="0" smtClean="0"/>
              <a:t>A prompt window will open, a. From the Left Pane, Select “From Template” b. Under Template: Select “Flex Dashboard” c. Click ok Refer Figure 2 </a:t>
            </a:r>
            <a:endParaRPr lang="en-US" dirty="0" smtClean="0"/>
          </a:p>
          <a:p>
            <a:pPr marL="625475" indent="-625475"/>
            <a:r>
              <a:rPr lang="en-US" b="1" dirty="0" smtClean="0"/>
              <a:t>Step </a:t>
            </a:r>
            <a:r>
              <a:rPr lang="en-US" b="1" dirty="0" smtClean="0"/>
              <a:t>4: </a:t>
            </a:r>
            <a:r>
              <a:rPr lang="en-US" dirty="0" smtClean="0"/>
              <a:t>A default R Markdown template will be loaded. Refer Figure 3 for default template.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81200"/>
            <a:ext cx="53149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5378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1270819"/>
          </a:xfrm>
        </p:spPr>
        <p:txBody>
          <a:bodyPr/>
          <a:lstStyle/>
          <a:p>
            <a:r>
              <a:rPr lang="en-US" dirty="0" smtClean="0"/>
              <a:t>R MARKDOWN TEMPLATE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 Markdown template contains </a:t>
            </a:r>
            <a:r>
              <a:rPr lang="en-US" b="1" dirty="0" smtClean="0"/>
              <a:t>header called YAML </a:t>
            </a:r>
            <a:r>
              <a:rPr lang="en-US" dirty="0" smtClean="0"/>
              <a:t>header and code chunks.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5240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US" dirty="0" smtClean="0"/>
              <a:t>YAML HEADER section is enclosed by </a:t>
            </a:r>
            <a:r>
              <a:rPr lang="en-US" b="1" dirty="0" smtClean="0"/>
              <a:t>three dashes </a:t>
            </a:r>
            <a:r>
              <a:rPr lang="en-US" dirty="0" smtClean="0"/>
              <a:t>as shown below</a:t>
            </a:r>
            <a:r>
              <a:rPr lang="en-US" dirty="0" smtClean="0"/>
              <a:t>.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includes the options to control the dashboard. </a:t>
            </a:r>
            <a:endParaRPr lang="en-US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US" dirty="0" smtClean="0"/>
              <a:t>By </a:t>
            </a:r>
            <a:r>
              <a:rPr lang="en-US" b="1" dirty="0" smtClean="0"/>
              <a:t>default</a:t>
            </a:r>
            <a:r>
              <a:rPr lang="en-US" dirty="0" smtClean="0"/>
              <a:t>, YAML header includes </a:t>
            </a:r>
            <a:r>
              <a:rPr lang="en-US" b="1" dirty="0" smtClean="0"/>
              <a:t>Title and output</a:t>
            </a:r>
            <a:r>
              <a:rPr lang="en-US" dirty="0" smtClean="0"/>
              <a:t>. </a:t>
            </a:r>
            <a:endParaRPr lang="en-US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US" dirty="0" smtClean="0"/>
              <a:t>CODE </a:t>
            </a:r>
            <a:r>
              <a:rPr lang="en-US" dirty="0" smtClean="0"/>
              <a:t>CHUNKS starts with ```{r} and ends with 3 back ticks - ```.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971800"/>
            <a:ext cx="51149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2816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581"/>
            <a:ext cx="7924800" cy="127081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 OF R MARKDOWN TEMPLATE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buFont typeface="Arial" pitchFamily="34" charset="0"/>
              <a:buChar char="•"/>
            </a:pPr>
            <a:r>
              <a:rPr lang="en-US" dirty="0" smtClean="0"/>
              <a:t>The default R Markdown template generates HTML output. As shown in screenshot below, the YAML header orientation is set to “columns”. The page is divided into 2 columns based on the template.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2816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545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Dashboard Creation in R</vt:lpstr>
      <vt:lpstr>Dashboard</vt:lpstr>
      <vt:lpstr>Learning Objectives</vt:lpstr>
      <vt:lpstr>WHAT IS R MARKDOWN?</vt:lpstr>
      <vt:lpstr>WHAT IS FLEXDASHBOARD?</vt:lpstr>
      <vt:lpstr>HOW TO INSTALL FLEXDASHBOARD IN RSTUDIO </vt:lpstr>
      <vt:lpstr>Slide 7</vt:lpstr>
      <vt:lpstr>R MARKDOWN TEMPLATE </vt:lpstr>
      <vt:lpstr>OUTPUT OF R MARKDOWN TEMPLATE</vt:lpstr>
      <vt:lpstr>LAYOUTS AND EXAMPLES</vt:lpstr>
      <vt:lpstr>Template 1</vt:lpstr>
      <vt:lpstr>Template 2</vt:lpstr>
      <vt:lpstr>Template 3</vt:lpstr>
      <vt:lpstr>Slide 14</vt:lpstr>
      <vt:lpstr>Slide 15</vt:lpstr>
      <vt:lpstr>DASHBOARD COMPONENTS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In R</dc:title>
  <dc:creator>hp</dc:creator>
  <cp:lastModifiedBy>acer</cp:lastModifiedBy>
  <cp:revision>69</cp:revision>
  <dcterms:created xsi:type="dcterms:W3CDTF">2006-08-16T00:00:00Z</dcterms:created>
  <dcterms:modified xsi:type="dcterms:W3CDTF">2023-10-23T11:17:46Z</dcterms:modified>
</cp:coreProperties>
</file>