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8" r:id="rId3"/>
    <p:sldId id="305" r:id="rId4"/>
    <p:sldId id="300" r:id="rId5"/>
    <p:sldId id="257" r:id="rId6"/>
    <p:sldId id="274" r:id="rId7"/>
    <p:sldId id="275" r:id="rId8"/>
    <p:sldId id="276" r:id="rId9"/>
    <p:sldId id="277" r:id="rId10"/>
    <p:sldId id="278" r:id="rId11"/>
    <p:sldId id="296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7" r:id="rId20"/>
    <p:sldId id="307" r:id="rId21"/>
    <p:sldId id="301" r:id="rId22"/>
    <p:sldId id="306" r:id="rId23"/>
  </p:sldIdLst>
  <p:sldSz cx="12192000" cy="6858000"/>
  <p:notesSz cx="6858000" cy="9144000"/>
  <p:custDataLst>
    <p:tags r:id="rId2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-468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5FED-1417-440B-B891-3B04E42B1180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EDE87-7A95-424F-8920-A858A77A723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90069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5FED-1417-440B-B891-3B04E42B1180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EDE87-7A95-424F-8920-A858A77A72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20654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5FED-1417-440B-B891-3B04E42B1180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EDE87-7A95-424F-8920-A858A77A72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37535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5FED-1417-440B-B891-3B04E42B1180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EDE87-7A95-424F-8920-A858A77A72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9921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5FED-1417-440B-B891-3B04E42B1180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EDE87-7A95-424F-8920-A858A77A723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571690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5FED-1417-440B-B891-3B04E42B1180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EDE87-7A95-424F-8920-A858A77A72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78150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5FED-1417-440B-B891-3B04E42B1180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EDE87-7A95-424F-8920-A858A77A72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51612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5FED-1417-440B-B891-3B04E42B1180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EDE87-7A95-424F-8920-A858A77A72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04565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5FED-1417-440B-B891-3B04E42B1180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EDE87-7A95-424F-8920-A858A77A72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79506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C035FED-1417-440B-B891-3B04E42B1180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AEDE87-7A95-424F-8920-A858A77A72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4392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 cstate="print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5FED-1417-440B-B891-3B04E42B1180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EDE87-7A95-424F-8920-A858A77A72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27872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b="0" i="0" u="none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C035FED-1417-440B-B891-3B04E42B1180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EAEDE87-7A95-424F-8920-A858A77A723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782707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0" i="0" u="none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03E686-E7BB-49B8-9BE3-51744894B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093976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Singular Value Decomposition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F768190-12EE-4230-A8CE-959529EC1E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r"/>
            <a:r>
              <a:rPr lang="en-US" b="1" cap="none" dirty="0">
                <a:solidFill>
                  <a:schemeClr val="tx1"/>
                </a:solidFill>
              </a:rPr>
              <a:t>Dr</a:t>
            </a:r>
            <a:r>
              <a:rPr lang="en-US" b="1" dirty="0">
                <a:solidFill>
                  <a:schemeClr val="tx1"/>
                </a:solidFill>
              </a:rPr>
              <a:t>. </a:t>
            </a:r>
            <a:r>
              <a:rPr lang="en-US" b="1" dirty="0" smtClean="0">
                <a:solidFill>
                  <a:schemeClr val="tx1"/>
                </a:solidFill>
              </a:rPr>
              <a:t>SINGARA </a:t>
            </a:r>
            <a:r>
              <a:rPr lang="en-US" b="1" dirty="0" err="1">
                <a:solidFill>
                  <a:schemeClr val="tx1"/>
                </a:solidFill>
              </a:rPr>
              <a:t>singh</a:t>
            </a:r>
            <a:endParaRPr lang="en-US" b="1" dirty="0">
              <a:solidFill>
                <a:schemeClr val="tx1"/>
              </a:solidFill>
            </a:endParaRPr>
          </a:p>
          <a:p>
            <a:pPr algn="r"/>
            <a:r>
              <a:rPr lang="en-US" b="1" dirty="0" err="1" smtClean="0">
                <a:solidFill>
                  <a:schemeClr val="tx1"/>
                </a:solidFill>
              </a:rPr>
              <a:t>AssOCIATE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Professor, CSED</a:t>
            </a:r>
          </a:p>
          <a:p>
            <a:pPr algn="r"/>
            <a:r>
              <a:rPr lang="en-US" b="1" dirty="0">
                <a:solidFill>
                  <a:schemeClr val="tx1"/>
                </a:solidFill>
              </a:rPr>
              <a:t>TIET, Patiala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5202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5216" y="1567434"/>
            <a:ext cx="5495925" cy="33497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61187" y="1567434"/>
            <a:ext cx="5286375" cy="334975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3892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237" y="1839056"/>
            <a:ext cx="5149361" cy="3494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451338" y="4053916"/>
            <a:ext cx="42085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Firstly take, u1 (column wise)and sigma 1, to find v1</a:t>
            </a:r>
          </a:p>
          <a:p>
            <a:r>
              <a:rPr lang="en-US" dirty="0" smtClean="0"/>
              <a:t>Then take u2 and sigma2 , to find v2</a:t>
            </a:r>
            <a:endParaRPr lang="en-IN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165641" y="3367537"/>
            <a:ext cx="1572346" cy="147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237222" y="3197607"/>
            <a:ext cx="83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(2)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5038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33856" y="647700"/>
            <a:ext cx="7419594" cy="5562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49869" y="172943"/>
            <a:ext cx="5369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Another Way to find V and U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90646" y="879231"/>
            <a:ext cx="3282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To Find V using A.A’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27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06068" y="904303"/>
            <a:ext cx="4038600" cy="48482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78296" y="904303"/>
            <a:ext cx="5029200" cy="48482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5564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2695" y="1937004"/>
            <a:ext cx="5305425" cy="2819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29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5376" y="107251"/>
            <a:ext cx="4752975" cy="61563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46382" y="107251"/>
            <a:ext cx="6129338" cy="615638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192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3160" y="1631442"/>
            <a:ext cx="9328976" cy="325145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3867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456" y="1891077"/>
            <a:ext cx="5732584" cy="3900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78443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4712" y="1097280"/>
            <a:ext cx="6611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Verification by using first solution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0794" y="1645920"/>
            <a:ext cx="5324475" cy="4038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20918" y="1664970"/>
            <a:ext cx="5993130" cy="40005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4433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4712" y="1097280"/>
            <a:ext cx="6611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Verification by using second solution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4515" y="1750885"/>
            <a:ext cx="5381625" cy="4124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52172" y="1750885"/>
            <a:ext cx="5962460" cy="40195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2231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1520" y="987552"/>
            <a:ext cx="10323576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The Singular-Value </a:t>
            </a:r>
            <a:r>
              <a:rPr lang="en-US" sz="2400" dirty="0" smtClean="0"/>
              <a:t>Decomposition (SVD) </a:t>
            </a:r>
            <a:r>
              <a:rPr lang="en-US" sz="2400" dirty="0"/>
              <a:t>is a matrix decomposition method for reducing a matrix to its constituent parts in order to make certain subsequent matrix calculations simpler.</a:t>
            </a:r>
            <a:endParaRPr lang="en-IN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203704" y="3958054"/>
            <a:ext cx="4317609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i="1" dirty="0"/>
              <a:t>U </a:t>
            </a:r>
            <a:r>
              <a:rPr lang="en-US" dirty="0"/>
              <a:t>is </a:t>
            </a:r>
            <a:r>
              <a:rPr lang="en-US" b="1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m 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x </a:t>
            </a:r>
            <a:r>
              <a:rPr lang="en-US" b="1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en-US" i="1" dirty="0"/>
              <a:t> </a:t>
            </a:r>
            <a:r>
              <a:rPr lang="en-US" dirty="0"/>
              <a:t>and column </a:t>
            </a:r>
            <a:r>
              <a:rPr lang="en-US" dirty="0" smtClean="0"/>
              <a:t>orthogonal </a:t>
            </a:r>
            <a:r>
              <a:rPr lang="en-US" dirty="0"/>
              <a:t>(U</a:t>
            </a:r>
            <a:r>
              <a:rPr lang="en-US" baseline="30000" dirty="0"/>
              <a:t>T</a:t>
            </a:r>
            <a:r>
              <a:rPr lang="en-US" dirty="0"/>
              <a:t>U=I)</a:t>
            </a:r>
          </a:p>
          <a:p>
            <a:pPr>
              <a:lnSpc>
                <a:spcPct val="150000"/>
              </a:lnSpc>
              <a:defRPr/>
            </a:pPr>
            <a:r>
              <a:rPr lang="en-US" i="1" dirty="0"/>
              <a:t>D </a:t>
            </a:r>
            <a:r>
              <a:rPr lang="en-US" dirty="0"/>
              <a:t>is </a:t>
            </a:r>
            <a:r>
              <a:rPr lang="en-US" b="1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n 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x </a:t>
            </a:r>
            <a:r>
              <a:rPr lang="en-US" b="1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en-US" i="1" dirty="0"/>
              <a:t> </a:t>
            </a:r>
            <a:r>
              <a:rPr lang="en-US" dirty="0"/>
              <a:t>and</a:t>
            </a:r>
            <a:r>
              <a:rPr lang="en-US" i="1" dirty="0"/>
              <a:t> </a:t>
            </a:r>
            <a:r>
              <a:rPr lang="en-US" dirty="0" smtClean="0"/>
              <a:t>diagonal</a:t>
            </a:r>
          </a:p>
          <a:p>
            <a:pPr lvl="1">
              <a:lnSpc>
                <a:spcPct val="150000"/>
              </a:lnSpc>
              <a:defRPr/>
            </a:pPr>
            <a:r>
              <a:rPr lang="en-US" dirty="0" err="1" smtClean="0"/>
              <a:t>σ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are called </a:t>
            </a:r>
            <a:r>
              <a:rPr lang="en-US" i="1" dirty="0">
                <a:solidFill>
                  <a:schemeClr val="accent2"/>
                </a:solidFill>
              </a:rPr>
              <a:t>singular</a:t>
            </a:r>
            <a:r>
              <a:rPr lang="en-US" i="1" dirty="0"/>
              <a:t> </a:t>
            </a:r>
            <a:r>
              <a:rPr lang="en-US" dirty="0"/>
              <a:t>values of A</a:t>
            </a:r>
          </a:p>
          <a:p>
            <a:pPr lvl="1">
              <a:lnSpc>
                <a:spcPct val="150000"/>
              </a:lnSpc>
              <a:defRPr/>
            </a:pPr>
            <a:r>
              <a:rPr lang="en-US" dirty="0"/>
              <a:t>It is assumed that σ</a:t>
            </a:r>
            <a:r>
              <a:rPr lang="en-US" baseline="-25000" dirty="0"/>
              <a:t>1</a:t>
            </a:r>
            <a:r>
              <a:rPr lang="en-US" dirty="0"/>
              <a:t> ≥ σ</a:t>
            </a:r>
            <a:r>
              <a:rPr lang="en-US" baseline="-25000" dirty="0"/>
              <a:t>2</a:t>
            </a:r>
            <a:r>
              <a:rPr lang="en-US" dirty="0"/>
              <a:t> ≥ … ≥ </a:t>
            </a:r>
            <a:r>
              <a:rPr lang="en-US" dirty="0" err="1"/>
              <a:t>σ</a:t>
            </a:r>
            <a:r>
              <a:rPr lang="en-US" baseline="-25000" dirty="0" err="1"/>
              <a:t>n</a:t>
            </a:r>
            <a:r>
              <a:rPr lang="en-US" dirty="0"/>
              <a:t> ≥ 0</a:t>
            </a:r>
          </a:p>
          <a:p>
            <a:pPr>
              <a:lnSpc>
                <a:spcPct val="150000"/>
              </a:lnSpc>
              <a:defRPr/>
            </a:pPr>
            <a:r>
              <a:rPr lang="en-US" i="1" dirty="0"/>
              <a:t>V </a:t>
            </a:r>
            <a:r>
              <a:rPr lang="en-US" dirty="0"/>
              <a:t>is </a:t>
            </a:r>
            <a:r>
              <a:rPr lang="en-US" b="1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n 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x </a:t>
            </a:r>
            <a:r>
              <a:rPr lang="en-US" b="1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en-US" i="1" dirty="0"/>
              <a:t> </a:t>
            </a:r>
            <a:r>
              <a:rPr lang="en-US"/>
              <a:t>and </a:t>
            </a:r>
            <a:r>
              <a:rPr lang="en-US" smtClean="0"/>
              <a:t>orthogonal </a:t>
            </a:r>
            <a:r>
              <a:rPr lang="en-US" dirty="0"/>
              <a:t>(VV</a:t>
            </a:r>
            <a:r>
              <a:rPr lang="en-US" baseline="30000" dirty="0"/>
              <a:t>T</a:t>
            </a:r>
            <a:r>
              <a:rPr lang="en-US" dirty="0"/>
              <a:t>=V</a:t>
            </a:r>
            <a:r>
              <a:rPr lang="en-US" baseline="30000" dirty="0"/>
              <a:t>T</a:t>
            </a:r>
            <a:r>
              <a:rPr lang="en-US" dirty="0"/>
              <a:t>V=I)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08031" y="199292"/>
            <a:ext cx="6013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Singular Value Decomposition</a:t>
            </a:r>
            <a:endParaRPr lang="en-IN" sz="2800" dirty="0">
              <a:solidFill>
                <a:srgbClr val="C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11899" y="3141750"/>
            <a:ext cx="2054530" cy="7011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03704" y="2615184"/>
            <a:ext cx="5815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Any real </a:t>
            </a:r>
            <a:r>
              <a:rPr lang="en-US" b="1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m 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x </a:t>
            </a:r>
            <a:r>
              <a:rPr lang="en-US" b="1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en-US" i="1" dirty="0"/>
              <a:t> </a:t>
            </a:r>
            <a:r>
              <a:rPr lang="en-US" dirty="0"/>
              <a:t>matrix </a:t>
            </a:r>
            <a:r>
              <a:rPr lang="en-US" i="1" dirty="0"/>
              <a:t>A </a:t>
            </a:r>
            <a:r>
              <a:rPr lang="en-US" dirty="0"/>
              <a:t>can be decomposed uniquely:</a:t>
            </a:r>
          </a:p>
          <a:p>
            <a:endParaRPr lang="en-IN" dirty="0"/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58168" b="9091"/>
          <a:stretch>
            <a:fillRect/>
          </a:stretch>
        </p:blipFill>
        <p:spPr bwMode="auto">
          <a:xfrm>
            <a:off x="7234227" y="4034380"/>
            <a:ext cx="3932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78467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61288" y="978408"/>
            <a:ext cx="608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Dimensionality Reduction:</a:t>
            </a:r>
            <a:endParaRPr lang="en-IN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243584" y="2075688"/>
            <a:ext cx="733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Consider first singular value only and U matrix (i.e. Equation (2))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3455989" y="3021170"/>
            <a:ext cx="3419856" cy="64633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0.4472136      	        -0.89442719</a:t>
            </a:r>
          </a:p>
          <a:p>
            <a:r>
              <a:rPr lang="en-IN" dirty="0" smtClean="0"/>
              <a:t>0.89442719	         0.4472136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666272" y="3098034"/>
            <a:ext cx="1353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Projected Data  =</a:t>
            </a:r>
            <a:endParaRPr lang="en-IN" dirty="0"/>
          </a:p>
        </p:txBody>
      </p:sp>
      <p:sp>
        <p:nvSpPr>
          <p:cNvPr id="8" name="Double Bracket 7"/>
          <p:cNvSpPr/>
          <p:nvPr/>
        </p:nvSpPr>
        <p:spPr>
          <a:xfrm>
            <a:off x="3216428" y="2849802"/>
            <a:ext cx="4114800" cy="105156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7403689" y="3054096"/>
            <a:ext cx="78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x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8471476" y="3021169"/>
            <a:ext cx="1189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6.32456</a:t>
            </a:r>
          </a:p>
          <a:p>
            <a:r>
              <a:rPr lang="en-IN" dirty="0"/>
              <a:t>0</a:t>
            </a:r>
          </a:p>
        </p:txBody>
      </p:sp>
      <p:sp>
        <p:nvSpPr>
          <p:cNvPr id="13" name="Double Bracket 12"/>
          <p:cNvSpPr/>
          <p:nvPr/>
        </p:nvSpPr>
        <p:spPr>
          <a:xfrm>
            <a:off x="8386917" y="2931409"/>
            <a:ext cx="1258529" cy="88834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3185651" y="4634100"/>
            <a:ext cx="1012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2.8284</a:t>
            </a:r>
          </a:p>
          <a:p>
            <a:r>
              <a:rPr lang="en-IN" dirty="0" smtClean="0"/>
              <a:t>5.6568</a:t>
            </a:r>
            <a:endParaRPr lang="en-IN" dirty="0"/>
          </a:p>
        </p:txBody>
      </p:sp>
      <p:sp>
        <p:nvSpPr>
          <p:cNvPr id="15" name="Double Bracket 14"/>
          <p:cNvSpPr/>
          <p:nvPr/>
        </p:nvSpPr>
        <p:spPr>
          <a:xfrm>
            <a:off x="3185651" y="4463845"/>
            <a:ext cx="914400" cy="98684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1991622" y="4634100"/>
            <a:ext cx="849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=</a:t>
            </a:r>
            <a:endParaRPr lang="en-IN" sz="3200" dirty="0"/>
          </a:p>
        </p:txBody>
      </p:sp>
    </p:spTree>
    <p:extLst>
      <p:ext uri="{BB962C8B-B14F-4D97-AF65-F5344CB8AC3E}">
        <p14:creationId xmlns="" xmlns:p14="http://schemas.microsoft.com/office/powerpoint/2010/main" val="282928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b="0" i="0" u="none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C00000"/>
                </a:solidFill>
              </a:rPr>
              <a:t>SVD properties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92015" y="1664677"/>
            <a:ext cx="7772400" cy="411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square (n × n) matrix A is singular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iff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at least one of its singular values σ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sz="2800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is zero.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rank of matrix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is equal to the number of nonzero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singular values </a:t>
            </a:r>
            <a:r>
              <a:rPr lang="el-GR" sz="2800" dirty="0" smtClean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39414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800" y="1285630"/>
            <a:ext cx="2997200" cy="2997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25320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b="0" i="0" u="none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C00000"/>
                </a:solidFill>
              </a:rPr>
              <a:t>SVD (cont’d)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5800" y="1828800"/>
            <a:ext cx="8153400" cy="411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dirty="0" smtClean="0"/>
              <a:t>If </a:t>
            </a:r>
            <a:r>
              <a:rPr lang="en-US" sz="2400" b="1" i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m=n, </a:t>
            </a:r>
            <a:r>
              <a:rPr lang="en-US" sz="2400" dirty="0" smtClean="0"/>
              <a:t>then:</a:t>
            </a:r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endParaRPr lang="en-US" sz="2400" i="1" dirty="0" smtClean="0"/>
          </a:p>
          <a:p>
            <a:pPr>
              <a:defRPr/>
            </a:pPr>
            <a:r>
              <a:rPr lang="en-US" sz="2400" i="1" dirty="0" smtClean="0"/>
              <a:t>U </a:t>
            </a:r>
            <a:r>
              <a:rPr lang="en-US" sz="2400" dirty="0" smtClean="0"/>
              <a:t>is </a:t>
            </a:r>
            <a:r>
              <a:rPr lang="en-US" sz="2400" b="1" i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n </a:t>
            </a:r>
            <a:r>
              <a:rPr 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x </a:t>
            </a:r>
            <a:r>
              <a:rPr lang="en-US" sz="2400" b="1" i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en-US" sz="2400" i="1" dirty="0" smtClean="0"/>
              <a:t> </a:t>
            </a:r>
            <a:r>
              <a:rPr lang="en-US" sz="2400" dirty="0" smtClean="0"/>
              <a:t>and orthogonal (U</a:t>
            </a:r>
            <a:r>
              <a:rPr lang="en-US" sz="2400" baseline="30000" dirty="0" smtClean="0"/>
              <a:t>T</a:t>
            </a:r>
            <a:r>
              <a:rPr lang="en-US" sz="2400" dirty="0" smtClean="0"/>
              <a:t>U=UU</a:t>
            </a:r>
            <a:r>
              <a:rPr lang="en-US" sz="2400" baseline="30000" dirty="0" smtClean="0"/>
              <a:t>T</a:t>
            </a:r>
            <a:r>
              <a:rPr lang="en-US" sz="2400" dirty="0" smtClean="0"/>
              <a:t>=I)</a:t>
            </a:r>
            <a:endParaRPr lang="en-US" sz="2400" i="1" dirty="0" smtClean="0"/>
          </a:p>
          <a:p>
            <a:pPr>
              <a:defRPr/>
            </a:pPr>
            <a:r>
              <a:rPr lang="en-US" sz="2400" i="1" dirty="0" smtClean="0"/>
              <a:t>D </a:t>
            </a:r>
            <a:r>
              <a:rPr lang="en-US" sz="2400" dirty="0" smtClean="0"/>
              <a:t>is </a:t>
            </a:r>
            <a:r>
              <a:rPr lang="en-US" sz="2400" b="1" i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n </a:t>
            </a:r>
            <a:r>
              <a:rPr 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x </a:t>
            </a:r>
            <a:r>
              <a:rPr lang="en-US" sz="2400" b="1" i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en-US" sz="2400" i="1" dirty="0" smtClean="0"/>
              <a:t> </a:t>
            </a:r>
            <a:r>
              <a:rPr lang="en-US" sz="2400" dirty="0" smtClean="0"/>
              <a:t>and</a:t>
            </a:r>
            <a:r>
              <a:rPr lang="en-US" sz="2400" i="1" dirty="0" smtClean="0"/>
              <a:t> </a:t>
            </a:r>
            <a:r>
              <a:rPr lang="en-US" sz="2400" dirty="0" smtClean="0"/>
              <a:t>diagonal</a:t>
            </a:r>
          </a:p>
          <a:p>
            <a:pPr lvl="1">
              <a:buFontTx/>
              <a:buNone/>
              <a:defRPr/>
            </a:pPr>
            <a:endParaRPr lang="en-US" sz="2400" dirty="0" smtClean="0"/>
          </a:p>
          <a:p>
            <a:pPr marL="0" indent="0">
              <a:buFontTx/>
              <a:buNone/>
              <a:defRPr/>
            </a:pPr>
            <a:endParaRPr lang="en-US" sz="2400" i="1" dirty="0" smtClean="0"/>
          </a:p>
          <a:p>
            <a:pPr>
              <a:defRPr/>
            </a:pPr>
            <a:r>
              <a:rPr lang="en-US" sz="2400" i="1" dirty="0" smtClean="0"/>
              <a:t>V </a:t>
            </a:r>
            <a:r>
              <a:rPr lang="en-US" sz="2400" dirty="0" smtClean="0"/>
              <a:t>is </a:t>
            </a:r>
            <a:r>
              <a:rPr lang="en-US" sz="2400" b="1" i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n </a:t>
            </a:r>
            <a:r>
              <a:rPr 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x </a:t>
            </a:r>
            <a:r>
              <a:rPr lang="en-US" sz="2400" b="1" i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en-US" sz="2400" i="1" dirty="0" smtClean="0"/>
              <a:t> </a:t>
            </a:r>
            <a:r>
              <a:rPr lang="en-US" sz="2400" dirty="0" smtClean="0"/>
              <a:t>and orthogonal (VV</a:t>
            </a:r>
            <a:r>
              <a:rPr lang="en-US" sz="2400" baseline="30000" dirty="0" smtClean="0"/>
              <a:t>T</a:t>
            </a:r>
            <a:r>
              <a:rPr lang="en-US" sz="2400" dirty="0" smtClean="0"/>
              <a:t>=V</a:t>
            </a:r>
            <a:r>
              <a:rPr lang="en-US" sz="2400" baseline="30000" dirty="0" smtClean="0"/>
              <a:t>T</a:t>
            </a:r>
            <a:r>
              <a:rPr lang="en-US" sz="2400" dirty="0" smtClean="0"/>
              <a:t>V=I)</a:t>
            </a:r>
          </a:p>
          <a:p>
            <a:pPr>
              <a:defRPr/>
            </a:pPr>
            <a:endParaRPr lang="en-US" dirty="0" smtClean="0"/>
          </a:p>
          <a:p>
            <a:pPr>
              <a:buFontTx/>
              <a:buNone/>
              <a:defRPr/>
            </a:pPr>
            <a:endParaRPr lang="en-US" dirty="0" smtClean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775" y="2438400"/>
            <a:ext cx="20574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58168" b="9091"/>
          <a:stretch>
            <a:fillRect/>
          </a:stretch>
        </p:blipFill>
        <p:spPr bwMode="auto">
          <a:xfrm>
            <a:off x="1892300" y="4419600"/>
            <a:ext cx="3932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67281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434311" y="609600"/>
            <a:ext cx="854964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b="0" i="0" u="none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C00000"/>
                </a:solidFill>
              </a:rPr>
              <a:t>SVD (cont’d</a:t>
            </a:r>
            <a:r>
              <a:rPr lang="en-US" dirty="0" smtClean="0"/>
              <a:t>)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262861" y="1828800"/>
            <a:ext cx="8968740" cy="39858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Tx/>
              <a:buChar char="•"/>
            </a:pPr>
            <a:r>
              <a:rPr lang="en-US" sz="2600" dirty="0" smtClean="0"/>
              <a:t>The columns of U are eigenvectors of </a:t>
            </a:r>
            <a:r>
              <a:rPr lang="en-US" sz="2600" i="1" dirty="0" smtClean="0"/>
              <a:t>AA</a:t>
            </a:r>
            <a:r>
              <a:rPr lang="en-US" sz="2600" i="1" baseline="30000" dirty="0" smtClean="0"/>
              <a:t>T</a:t>
            </a:r>
            <a:r>
              <a:rPr lang="en-US" sz="2600" i="1" dirty="0" smtClean="0"/>
              <a:t> </a:t>
            </a:r>
          </a:p>
          <a:p>
            <a:pPr marL="342900" lvl="1" indent="-342900">
              <a:buFontTx/>
              <a:buChar char="•"/>
            </a:pPr>
            <a:endParaRPr lang="en-US" sz="2600" i="1" dirty="0" smtClean="0"/>
          </a:p>
          <a:p>
            <a:pPr marL="342900" lvl="1" indent="-342900">
              <a:buFontTx/>
              <a:buChar char="•"/>
            </a:pPr>
            <a:endParaRPr lang="en-US" sz="2600" i="1" dirty="0" smtClean="0"/>
          </a:p>
          <a:p>
            <a:pPr marL="342900" lvl="1" indent="-342900">
              <a:buFontTx/>
              <a:buChar char="•"/>
            </a:pPr>
            <a:r>
              <a:rPr lang="en-US" sz="2800" dirty="0" smtClean="0"/>
              <a:t>The columns of V are eigenvectors of </a:t>
            </a:r>
            <a:r>
              <a:rPr lang="en-US" sz="2800" i="1" dirty="0" smtClean="0"/>
              <a:t>A</a:t>
            </a:r>
            <a:r>
              <a:rPr lang="en-US" sz="2800" i="1" baseline="30000" dirty="0" smtClean="0"/>
              <a:t>T</a:t>
            </a:r>
            <a:r>
              <a:rPr lang="en-US" sz="2800" i="1" dirty="0" smtClean="0"/>
              <a:t>A</a:t>
            </a:r>
            <a:endParaRPr lang="en-US" sz="2800" dirty="0" smtClean="0"/>
          </a:p>
          <a:p>
            <a:pPr marL="342900" lvl="1" indent="-342900">
              <a:buFontTx/>
              <a:buChar char="•"/>
            </a:pPr>
            <a:endParaRPr lang="en-US" sz="2600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l-GR" dirty="0" smtClean="0"/>
              <a:t>λ</a:t>
            </a:r>
            <a:r>
              <a:rPr lang="en-US" baseline="-25000" dirty="0" smtClean="0"/>
              <a:t>i </a:t>
            </a:r>
            <a:r>
              <a:rPr lang="en-US" dirty="0" smtClean="0"/>
              <a:t>is an eigenvalue of A</a:t>
            </a:r>
            <a:r>
              <a:rPr lang="en-US" baseline="30000" dirty="0" smtClean="0"/>
              <a:t>T</a:t>
            </a:r>
            <a:r>
              <a:rPr lang="en-US" dirty="0" smtClean="0"/>
              <a:t>A (or AA</a:t>
            </a:r>
            <a:r>
              <a:rPr lang="en-US" baseline="30000" dirty="0" smtClean="0"/>
              <a:t>T</a:t>
            </a:r>
            <a:r>
              <a:rPr lang="en-US" dirty="0" smtClean="0"/>
              <a:t>), then </a:t>
            </a:r>
            <a:r>
              <a:rPr lang="el-GR" dirty="0" smtClean="0"/>
              <a:t>λ</a:t>
            </a:r>
            <a:r>
              <a:rPr lang="en-US" baseline="-25000" dirty="0" smtClean="0"/>
              <a:t>i =</a:t>
            </a:r>
            <a:r>
              <a:rPr lang="el-GR" dirty="0" smtClean="0"/>
              <a:t>σ</a:t>
            </a:r>
            <a:r>
              <a:rPr lang="en-US" baseline="-25000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581" y="2379785"/>
            <a:ext cx="6968291" cy="772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501" y="4245848"/>
            <a:ext cx="5280660" cy="50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68584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90794" y="2350008"/>
            <a:ext cx="901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A= 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27231" y="2006843"/>
            <a:ext cx="2110152" cy="17584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44611" y="4539025"/>
            <a:ext cx="2765239" cy="144692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121877" y="445477"/>
            <a:ext cx="7127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Numerical Problem on SVD</a:t>
            </a:r>
            <a:endParaRPr lang="en-IN" sz="36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95046" y="3997569"/>
            <a:ext cx="6037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1: Find A.A’  in order to find U  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81607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83322" y="581271"/>
            <a:ext cx="9808933" cy="55543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05354" y="199292"/>
            <a:ext cx="5709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STEP 2: Find Eigen Vector for A.A’</a:t>
            </a:r>
            <a:endParaRPr lang="en-IN" sz="2400" dirty="0">
              <a:solidFill>
                <a:srgbClr val="C0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974123" y="1207477"/>
            <a:ext cx="20632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182280" y="1022811"/>
            <a:ext cx="83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(1)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8270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9577" y="1416469"/>
            <a:ext cx="4361879" cy="41456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41086" y="1404745"/>
            <a:ext cx="5551170" cy="414566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90246" y="386862"/>
            <a:ext cx="407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STEP 3: Substitute the value of     in (1) </a:t>
            </a: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986" y="451394"/>
            <a:ext cx="219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80300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3232" y="410146"/>
            <a:ext cx="11100816" cy="595407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3438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6925" y="469582"/>
            <a:ext cx="5369243" cy="51814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65976" y="288036"/>
            <a:ext cx="5138928" cy="5257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8142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8&quot; unique_id=&quot;17853&quot;&gt;&lt;/object&gt;&lt;object type=&quot;2&quot; unique_id=&quot;17854&quot;&gt;&lt;object type=&quot;3&quot; unique_id=&quot;17855&quot;&gt;&lt;property id=&quot;20148&quot; value=&quot;5&quot;/&gt;&lt;property id=&quot;20300&quot; value=&quot;Slide 1 - &amp;quot;Singular Value Decomposition&amp;quot;&quot;/&gt;&lt;property id=&quot;20307&quot; value=&quot;256&quot;/&gt;&lt;/object&gt;&lt;object type=&quot;3&quot; unique_id=&quot;17877&quot;&gt;&lt;property id=&quot;20148&quot; value=&quot;5&quot;/&gt;&lt;property id=&quot;20300&quot; value=&quot;Slide 5&quot;/&gt;&lt;property id=&quot;20307&quot; value=&quot;257&quot;/&gt;&lt;/object&gt;&lt;object type=&quot;3&quot; unique_id=&quot;18529&quot;&gt;&lt;property id=&quot;20148&quot; value=&quot;5&quot;/&gt;&lt;property id=&quot;20300&quot; value=&quot;Slide 2&quot;/&gt;&lt;property id=&quot;20307&quot; value=&quot;288&quot;/&gt;&lt;/object&gt;&lt;object type=&quot;3&quot; unique_id=&quot;18530&quot;&gt;&lt;property id=&quot;20148&quot; value=&quot;5&quot;/&gt;&lt;property id=&quot;20300&quot; value=&quot;Slide 3&quot;/&gt;&lt;property id=&quot;20307&quot; value=&quot;305&quot;/&gt;&lt;/object&gt;&lt;object type=&quot;3&quot; unique_id=&quot;18531&quot;&gt;&lt;property id=&quot;20148&quot; value=&quot;5&quot;/&gt;&lt;property id=&quot;20300&quot; value=&quot;Slide 4&quot;/&gt;&lt;property id=&quot;20307&quot; value=&quot;300&quot;/&gt;&lt;/object&gt;&lt;object type=&quot;3&quot; unique_id=&quot;18532&quot;&gt;&lt;property id=&quot;20148&quot; value=&quot;5&quot;/&gt;&lt;property id=&quot;20300&quot; value=&quot;Slide 6&quot;/&gt;&lt;property id=&quot;20307&quot; value=&quot;274&quot;/&gt;&lt;/object&gt;&lt;object type=&quot;3&quot; unique_id=&quot;18533&quot;&gt;&lt;property id=&quot;20148&quot; value=&quot;5&quot;/&gt;&lt;property id=&quot;20300&quot; value=&quot;Slide 7&quot;/&gt;&lt;property id=&quot;20307&quot; value=&quot;275&quot;/&gt;&lt;/object&gt;&lt;object type=&quot;3&quot; unique_id=&quot;18534&quot;&gt;&lt;property id=&quot;20148&quot; value=&quot;5&quot;/&gt;&lt;property id=&quot;20300&quot; value=&quot;Slide 8&quot;/&gt;&lt;property id=&quot;20307&quot; value=&quot;276&quot;/&gt;&lt;/object&gt;&lt;object type=&quot;3&quot; unique_id=&quot;18535&quot;&gt;&lt;property id=&quot;20148&quot; value=&quot;5&quot;/&gt;&lt;property id=&quot;20300&quot; value=&quot;Slide 9&quot;/&gt;&lt;property id=&quot;20307&quot; value=&quot;277&quot;/&gt;&lt;/object&gt;&lt;object type=&quot;3&quot; unique_id=&quot;18536&quot;&gt;&lt;property id=&quot;20148&quot; value=&quot;5&quot;/&gt;&lt;property id=&quot;20300&quot; value=&quot;Slide 10&quot;/&gt;&lt;property id=&quot;20307&quot; value=&quot;278&quot;/&gt;&lt;/object&gt;&lt;object type=&quot;3&quot; unique_id=&quot;18537&quot;&gt;&lt;property id=&quot;20148&quot; value=&quot;5&quot;/&gt;&lt;property id=&quot;20300&quot; value=&quot;Slide 11&quot;/&gt;&lt;property id=&quot;20307&quot; value=&quot;296&quot;/&gt;&lt;/object&gt;&lt;object type=&quot;3&quot; unique_id=&quot;18538&quot;&gt;&lt;property id=&quot;20148&quot; value=&quot;5&quot;/&gt;&lt;property id=&quot;20300&quot; value=&quot;Slide 12&quot;/&gt;&lt;property id=&quot;20307&quot; value=&quot;279&quot;/&gt;&lt;/object&gt;&lt;object type=&quot;3&quot; unique_id=&quot;18539&quot;&gt;&lt;property id=&quot;20148&quot; value=&quot;5&quot;/&gt;&lt;property id=&quot;20300&quot; value=&quot;Slide 13&quot;/&gt;&lt;property id=&quot;20307&quot; value=&quot;280&quot;/&gt;&lt;/object&gt;&lt;object type=&quot;3&quot; unique_id=&quot;18540&quot;&gt;&lt;property id=&quot;20148&quot; value=&quot;5&quot;/&gt;&lt;property id=&quot;20300&quot; value=&quot;Slide 14&quot;/&gt;&lt;property id=&quot;20307&quot; value=&quot;281&quot;/&gt;&lt;/object&gt;&lt;object type=&quot;3&quot; unique_id=&quot;18541&quot;&gt;&lt;property id=&quot;20148&quot; value=&quot;5&quot;/&gt;&lt;property id=&quot;20300&quot; value=&quot;Slide 15&quot;/&gt;&lt;property id=&quot;20307&quot; value=&quot;282&quot;/&gt;&lt;/object&gt;&lt;object type=&quot;3&quot; unique_id=&quot;18542&quot;&gt;&lt;property id=&quot;20148&quot; value=&quot;5&quot;/&gt;&lt;property id=&quot;20300&quot; value=&quot;Slide 16&quot;/&gt;&lt;property id=&quot;20307&quot; value=&quot;283&quot;/&gt;&lt;/object&gt;&lt;object type=&quot;3&quot; unique_id=&quot;18543&quot;&gt;&lt;property id=&quot;20148&quot; value=&quot;5&quot;/&gt;&lt;property id=&quot;20300&quot; value=&quot;Slide 17&quot;/&gt;&lt;property id=&quot;20307&quot; value=&quot;284&quot;/&gt;&lt;/object&gt;&lt;object type=&quot;3&quot; unique_id=&quot;18544&quot;&gt;&lt;property id=&quot;20148&quot; value=&quot;5&quot;/&gt;&lt;property id=&quot;20300&quot; value=&quot;Slide 18&quot;/&gt;&lt;property id=&quot;20307&quot; value=&quot;285&quot;/&gt;&lt;/object&gt;&lt;object type=&quot;3&quot; unique_id=&quot;18545&quot;&gt;&lt;property id=&quot;20148&quot; value=&quot;5&quot;/&gt;&lt;property id=&quot;20300&quot; value=&quot;Slide 19&quot;/&gt;&lt;property id=&quot;20307&quot; value=&quot;287&quot;/&gt;&lt;/object&gt;&lt;object type=&quot;3&quot; unique_id=&quot;18546&quot;&gt;&lt;property id=&quot;20148&quot; value=&quot;5&quot;/&gt;&lt;property id=&quot;20300&quot; value=&quot;Slide 20&quot;/&gt;&lt;property id=&quot;20307&quot; value=&quot;307&quot;/&gt;&lt;/object&gt;&lt;object type=&quot;3&quot; unique_id=&quot;18547&quot;&gt;&lt;property id=&quot;20148&quot; value=&quot;5&quot;/&gt;&lt;property id=&quot;20300&quot; value=&quot;Slide 21&quot;/&gt;&lt;property id=&quot;20307&quot; value=&quot;301&quot;/&gt;&lt;/object&gt;&lt;object type=&quot;3&quot; unique_id=&quot;18548&quot;&gt;&lt;property id=&quot;20148&quot; value=&quot;5&quot;/&gt;&lt;property id=&quot;20300&quot; value=&quot;Slide 22&quot;/&gt;&lt;property id=&quot;20307&quot; value=&quot;30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3123</TotalTime>
  <Words>340</Words>
  <Application>Microsoft Office PowerPoint</Application>
  <PresentationFormat>Custom</PresentationFormat>
  <Paragraphs>59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Retrospect</vt:lpstr>
      <vt:lpstr>Singular Value Decomposition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Session: I(c) Dimensionality Reduction (Using PCA, SVD, and LDA)</dc:title>
  <dc:creator>Jasmeet Singh</dc:creator>
  <cp:lastModifiedBy>sharad</cp:lastModifiedBy>
  <cp:revision>92</cp:revision>
  <dcterms:created xsi:type="dcterms:W3CDTF">2021-03-13T18:36:10Z</dcterms:created>
  <dcterms:modified xsi:type="dcterms:W3CDTF">2021-10-07T02:24:47Z</dcterms:modified>
</cp:coreProperties>
</file>