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75" r:id="rId2"/>
    <p:sldId id="406" r:id="rId3"/>
    <p:sldId id="2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424" r:id="rId13"/>
    <p:sldId id="427" r:id="rId14"/>
    <p:sldId id="429" r:id="rId15"/>
    <p:sldId id="428" r:id="rId16"/>
    <p:sldId id="425" r:id="rId17"/>
    <p:sldId id="430" r:id="rId18"/>
    <p:sldId id="431" r:id="rId19"/>
    <p:sldId id="432" r:id="rId20"/>
  </p:sldIdLst>
  <p:sldSz cx="9361488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73C8B"/>
    <a:srgbClr val="A50021"/>
    <a:srgbClr val="0B5ED7"/>
    <a:srgbClr val="EBEBBD"/>
    <a:srgbClr val="FFFFFF"/>
    <a:srgbClr val="FFFF99"/>
    <a:srgbClr val="9966FF"/>
    <a:srgbClr val="FF66FF"/>
    <a:srgbClr val="24A5F4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2" autoAdjust="0"/>
    <p:restoredTop sz="95118" autoAdjust="0"/>
  </p:normalViewPr>
  <p:slideViewPr>
    <p:cSldViewPr snapToGrid="0">
      <p:cViewPr varScale="1">
        <p:scale>
          <a:sx n="69" d="100"/>
          <a:sy n="69" d="100"/>
        </p:scale>
        <p:origin x="-1524" y="-108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C46E-64F0-43F6-BE9E-34902C7136EB}" type="datetimeFigureOut">
              <a:rPr lang="en-GB" smtClean="0"/>
              <a:pPr/>
              <a:t>28/07/2022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2388" y="1143000"/>
            <a:ext cx="421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9D183-B827-4306-BDB1-894B95ECBBA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335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B4A4-1ABA-4A22-960D-5E7E54A2B83F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57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119B936-95DA-437C-837F-1AC1089536B9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233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84A5C2-24A6-400B-A840-361D6EAA25A6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492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8E5567-F4D8-490D-AE16-7F48F7A6E08E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94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534" y="758952"/>
            <a:ext cx="7723228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661" y="4455621"/>
            <a:ext cx="772322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27287" y="4343400"/>
            <a:ext cx="758280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764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0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315" y="412302"/>
            <a:ext cx="2018571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603" y="412302"/>
            <a:ext cx="5938694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55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34" y="758952"/>
            <a:ext cx="7723228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534" y="4453128"/>
            <a:ext cx="7723228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27287" y="4343400"/>
            <a:ext cx="758280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15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2534" y="286605"/>
            <a:ext cx="7723228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534" y="1845734"/>
            <a:ext cx="37914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4359" y="1845735"/>
            <a:ext cx="37914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9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2534" y="286605"/>
            <a:ext cx="7723228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534" y="1846052"/>
            <a:ext cx="379140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2534" y="2582334"/>
            <a:ext cx="3791403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4359" y="1846052"/>
            <a:ext cx="3791403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4359" y="2582334"/>
            <a:ext cx="3791403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56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68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9" y="6400800"/>
            <a:ext cx="935905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058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1103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02122" y="0"/>
            <a:ext cx="491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056" y="594359"/>
            <a:ext cx="2457391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086" y="731520"/>
            <a:ext cx="4984992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056" y="2926080"/>
            <a:ext cx="2457391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7438" y="6459787"/>
            <a:ext cx="201059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086" y="6459787"/>
            <a:ext cx="3569067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77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35905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35905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34" y="5074920"/>
            <a:ext cx="7765647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361477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534" y="5907024"/>
            <a:ext cx="7770035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85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36148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361489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534" y="286605"/>
            <a:ext cx="7723228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533" y="1845734"/>
            <a:ext cx="772322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535" y="6459787"/>
            <a:ext cx="18983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0396" y="6459787"/>
            <a:ext cx="3703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954" y="6459787"/>
            <a:ext cx="1007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6440" y="1737845"/>
            <a:ext cx="765301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254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0" i="0" u="none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vailable_packages_by_nam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doc/contrib/Verzani-SimpleR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ide/download/desktop" TargetMode="External"/><Relationship Id="rId2" Type="http://schemas.openxmlformats.org/officeDocument/2006/relationships/hyperlink" Target="http://cran.r-project.org/b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irror.aarnet.edu.au/pub/CRA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79" y="2296052"/>
            <a:ext cx="7957265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5300" dirty="0"/>
              <a:t>Introduction to R and </a:t>
            </a:r>
            <a:r>
              <a:rPr lang="en-US" sz="5300" dirty="0" err="1" smtClean="0"/>
              <a:t>Rstudio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>(Part 1)</a:t>
            </a:r>
            <a:endParaRPr lang="en-IN" sz="53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run with R in Windows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80" y="1412776"/>
            <a:ext cx="8291264" cy="511256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the R icon on the Desktop and the R Console will open.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while the program loads. You observe something like this.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9786" y="2196644"/>
            <a:ext cx="547260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0164" y="6003607"/>
            <a:ext cx="539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type your 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at the prompt line &gt;.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867" y="1911926"/>
            <a:ext cx="7239177" cy="430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40268"/>
            <a:ext cx="8425339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help from R console</a:t>
            </a:r>
            <a:endParaRPr lang="en-GB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7875" y="2468880"/>
            <a:ext cx="2941169" cy="4389120"/>
          </a:xfrm>
        </p:spPr>
        <p:txBody>
          <a:bodyPr/>
          <a:lstStyle/>
          <a:p>
            <a:pPr lvl="1"/>
            <a:r>
              <a:rPr lang="en-US" dirty="0" err="1" smtClean="0"/>
              <a:t>help.start</a:t>
            </a:r>
            <a:r>
              <a:rPr lang="en-US" dirty="0"/>
              <a:t>()</a:t>
            </a:r>
            <a:endParaRPr lang="en-GB" sz="1600" dirty="0"/>
          </a:p>
          <a:p>
            <a:pPr lvl="1"/>
            <a:r>
              <a:rPr lang="en-US" dirty="0"/>
              <a:t>help(topic)</a:t>
            </a:r>
            <a:endParaRPr lang="en-GB" sz="1600" dirty="0"/>
          </a:p>
          <a:p>
            <a:pPr lvl="1"/>
            <a:r>
              <a:rPr lang="en-US" dirty="0"/>
              <a:t>?topic</a:t>
            </a:r>
            <a:endParaRPr lang="en-GB" sz="1600" dirty="0"/>
          </a:p>
          <a:p>
            <a:pPr lvl="1"/>
            <a:r>
              <a:rPr lang="en-US" dirty="0"/>
              <a:t>??topic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0460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i-FI" dirty="0" smtClean="0"/>
              <a:t>R </a:t>
            </a:r>
            <a:r>
              <a:rPr lang="fi-FI" dirty="0"/>
              <a:t>consists of a core and packages.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i-FI" dirty="0"/>
              <a:t>Packages contain functions that are not available in the core</a:t>
            </a:r>
            <a:r>
              <a:rPr lang="fi-FI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R packages are the collection of R functions, sample data, and compile codes.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the R environment, these packages are stored under a directory called "</a:t>
            </a:r>
            <a:r>
              <a:rPr lang="en-US" b="1" dirty="0"/>
              <a:t>library</a:t>
            </a:r>
            <a:r>
              <a:rPr lang="en-US" dirty="0"/>
              <a:t>."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During </a:t>
            </a:r>
            <a:r>
              <a:rPr lang="en-US" dirty="0"/>
              <a:t>installation, R installs a set of packages. We can add packages later when they are needed for some specific purpose. Only the default packages will be available when we start the R console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/>
              <a:t>One of the strengths of R is that the system can easily be extended. The system allows you to write new functions and package those functions in a so called `R package' (or `R library').</a:t>
            </a:r>
            <a:endParaRPr lang="fi-FI" dirty="0"/>
          </a:p>
          <a:p>
            <a:pPr algn="just">
              <a:buFont typeface="Wingdings" panose="05000000000000000000" pitchFamily="2" charset="2"/>
              <a:buChar char="Ø"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xmlns="" val="201409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416324-B85F-402D-9CE4-600C674A21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altLang="en-US" sz="4000" b="1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344" y="1911928"/>
            <a:ext cx="7772400" cy="3886200"/>
          </a:xfrm>
        </p:spPr>
        <p:txBody>
          <a:bodyPr>
            <a:normAutofit fontScale="92500" lnSpcReduction="10000"/>
          </a:bodyPr>
          <a:lstStyle/>
          <a:p>
            <a:pPr marL="800100" lvl="1" indent="-342900">
              <a:lnSpc>
                <a:spcPct val="80000"/>
              </a:lnSpc>
            </a:pPr>
            <a:r>
              <a:rPr lang="en-US" altLang="en-US" sz="2400" dirty="0"/>
              <a:t>When you download R, already a number (around 30) of packages are downloaded as well. </a:t>
            </a:r>
            <a:endParaRPr lang="en-US" altLang="en-US" sz="2400" dirty="0" smtClean="0"/>
          </a:p>
          <a:p>
            <a:pPr marL="800100" lvl="1" indent="-342900">
              <a:lnSpc>
                <a:spcPct val="80000"/>
              </a:lnSpc>
            </a:pPr>
            <a:r>
              <a:rPr lang="en-US" altLang="en-US" sz="2400" dirty="0" smtClean="0"/>
              <a:t>To </a:t>
            </a:r>
            <a:r>
              <a:rPr lang="en-US" altLang="en-US" sz="2400" dirty="0"/>
              <a:t>use a function in an R package, that package has to be attached to the system. </a:t>
            </a:r>
            <a:endParaRPr lang="en-US" altLang="en-US" sz="2400" dirty="0" smtClean="0"/>
          </a:p>
          <a:p>
            <a:pPr marL="800100" lvl="1" indent="-342900">
              <a:lnSpc>
                <a:spcPct val="80000"/>
              </a:lnSpc>
            </a:pPr>
            <a:r>
              <a:rPr lang="en-US" altLang="en-US" sz="2400" dirty="0" smtClean="0"/>
              <a:t>When </a:t>
            </a:r>
            <a:r>
              <a:rPr lang="en-US" altLang="en-US" sz="2400" dirty="0"/>
              <a:t>you start R not all of the downloaded packages are attached, </a:t>
            </a:r>
            <a:r>
              <a:rPr lang="en-US" altLang="en-US" sz="2400" b="1" dirty="0" smtClean="0"/>
              <a:t>nearly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seven packages </a:t>
            </a:r>
            <a:r>
              <a:rPr lang="en-US" altLang="en-US" sz="2400" dirty="0"/>
              <a:t>are attached to the system by default. </a:t>
            </a:r>
            <a:endParaRPr lang="en-US" altLang="en-US" sz="2400" dirty="0" smtClean="0"/>
          </a:p>
          <a:p>
            <a:pPr marL="800100" lvl="1" indent="-342900">
              <a:lnSpc>
                <a:spcPct val="80000"/>
              </a:lnSpc>
            </a:pPr>
            <a:r>
              <a:rPr lang="en-US" altLang="en-US" sz="2400" dirty="0" smtClean="0"/>
              <a:t>You </a:t>
            </a:r>
            <a:r>
              <a:rPr lang="en-US" altLang="en-US" sz="2400" dirty="0"/>
              <a:t>can use the function search to see a list of packages that are currently attached to the system, this list is also called the search path.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&gt; search()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[1] ".</a:t>
            </a:r>
            <a:r>
              <a:rPr lang="en-US" altLang="en-US" sz="1800" dirty="0" err="1"/>
              <a:t>GlobalEnv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package:stats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package:graphics</a:t>
            </a:r>
            <a:r>
              <a:rPr lang="en-US" altLang="en-US" sz="1800" dirty="0"/>
              <a:t>"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[4] "</a:t>
            </a:r>
            <a:r>
              <a:rPr lang="en-US" altLang="en-US" sz="1800" dirty="0" err="1"/>
              <a:t>package:grDevices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package:datasets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package:utils</a:t>
            </a:r>
            <a:r>
              <a:rPr lang="en-US" altLang="en-US" sz="1800" dirty="0"/>
              <a:t>"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[7] "</a:t>
            </a:r>
            <a:r>
              <a:rPr lang="en-US" altLang="en-US" sz="1800" dirty="0" err="1"/>
              <a:t>package:methods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Autoloads</a:t>
            </a:r>
            <a:r>
              <a:rPr lang="en-US" altLang="en-US" sz="1800" dirty="0"/>
              <a:t>" "</a:t>
            </a:r>
            <a:r>
              <a:rPr lang="en-US" altLang="en-US" sz="1800" dirty="0" err="1"/>
              <a:t>package:base</a:t>
            </a:r>
            <a:r>
              <a:rPr lang="en-US" altLang="en-US" sz="1800" dirty="0"/>
              <a:t>"</a:t>
            </a:r>
          </a:p>
          <a:p>
            <a:pPr marL="1638300" lvl="3" indent="-266700">
              <a:lnSpc>
                <a:spcPct val="80000"/>
              </a:lnSpc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88486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6ECB1F-B30A-44B6-A646-E24E5B4DA1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altLang="en-US" sz="4000" b="1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84" y="1891140"/>
            <a:ext cx="9067800" cy="3886200"/>
          </a:xfrm>
        </p:spPr>
        <p:txBody>
          <a:bodyPr>
            <a:normAutofit fontScale="92500" lnSpcReduction="10000"/>
          </a:bodyPr>
          <a:lstStyle/>
          <a:p>
            <a:pPr marL="800100" lvl="1" indent="-342900">
              <a:lnSpc>
                <a:spcPct val="80000"/>
              </a:lnSpc>
            </a:pPr>
            <a:r>
              <a:rPr lang="en-US" altLang="en-US" sz="2400" dirty="0"/>
              <a:t>The function </a:t>
            </a:r>
            <a:r>
              <a:rPr lang="en-US" altLang="en-US" sz="2400" b="1" dirty="0" smtClean="0"/>
              <a:t>library()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can also be used to list all the available libraries on your system with a short description. Run the function without any arguments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&gt; library()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Packages in library 'C:/PROGRA~1/R/R-25~1.0/library':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base 		The R Base Package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Boot		 Bootstrap R (S-Plus) Functions  (</a:t>
            </a:r>
            <a:r>
              <a:rPr lang="en-US" altLang="en-US" sz="1800" dirty="0" err="1"/>
              <a:t>Canty</a:t>
            </a:r>
            <a:r>
              <a:rPr lang="en-US" altLang="en-US" sz="1800" dirty="0"/>
              <a:t>)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class 		Functions for Classification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cluster 		</a:t>
            </a:r>
            <a:r>
              <a:rPr lang="en-US" altLang="en-US" sz="1800" dirty="0" err="1"/>
              <a:t>Cluster</a:t>
            </a:r>
            <a:r>
              <a:rPr lang="en-US" altLang="en-US" sz="1800" dirty="0"/>
              <a:t> Analysis Extended </a:t>
            </a:r>
            <a:r>
              <a:rPr lang="en-US" altLang="en-US" sz="1800" dirty="0" err="1"/>
              <a:t>Rousseeuw</a:t>
            </a:r>
            <a:r>
              <a:rPr lang="en-US" altLang="en-US" sz="1800" dirty="0"/>
              <a:t>  et al.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 err="1"/>
              <a:t>codetools</a:t>
            </a:r>
            <a:r>
              <a:rPr lang="en-US" altLang="en-US" sz="1800" dirty="0"/>
              <a:t> 		Code Analysis Tools for R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datasets 		The R Datasets Package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DBI		 	R Database Interface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foreign 		Read Data Stored by Minitab, S, SAS, 			SPSS, </a:t>
            </a:r>
            <a:r>
              <a:rPr lang="en-US" altLang="en-US" sz="1800" dirty="0" err="1"/>
              <a:t>Stata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Systat</a:t>
            </a:r>
            <a:r>
              <a:rPr lang="en-US" altLang="en-US" sz="1800" dirty="0"/>
              <a:t>, dBase, ...</a:t>
            </a:r>
          </a:p>
          <a:p>
            <a:pPr marL="1638300" lvl="3" indent="-266700">
              <a:lnSpc>
                <a:spcPct val="80000"/>
              </a:lnSpc>
              <a:buNone/>
            </a:pPr>
            <a:r>
              <a:rPr lang="en-US" altLang="en-US" sz="1800" dirty="0"/>
              <a:t>graphics 		The R Graphics Package</a:t>
            </a:r>
          </a:p>
        </p:txBody>
      </p:sp>
    </p:spTree>
    <p:extLst>
      <p:ext uri="{BB962C8B-B14F-4D97-AF65-F5344CB8AC3E}">
        <p14:creationId xmlns:p14="http://schemas.microsoft.com/office/powerpoint/2010/main" xmlns="" val="30949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1E7955-7005-48EE-BF2C-05B3C043F09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altLang="en-US" sz="4000" b="1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744" y="2133600"/>
            <a:ext cx="7772400" cy="3886200"/>
          </a:xfrm>
        </p:spPr>
        <p:txBody>
          <a:bodyPr/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To attach another package to the system you can use the menu or the library function. Via the menu: </a:t>
            </a:r>
          </a:p>
          <a:p>
            <a:pPr marL="1219200" lvl="2" indent="-304800">
              <a:buNone/>
            </a:pPr>
            <a:r>
              <a:rPr lang="en-US" altLang="en-US" sz="1800" dirty="0" smtClean="0"/>
              <a:t>Select </a:t>
            </a:r>
            <a:r>
              <a:rPr lang="en-US" altLang="en-US" sz="1800" dirty="0"/>
              <a:t>the </a:t>
            </a:r>
            <a:r>
              <a:rPr lang="en-US" altLang="en-US" sz="1800" b="1" dirty="0"/>
              <a:t>`Packages' menu and select `Load package</a:t>
            </a:r>
            <a:r>
              <a:rPr lang="en-US" altLang="en-US" sz="1800" dirty="0"/>
              <a:t>...', a list of available packages on your system will be displayed. Select one and click `OK', the package is now attached to your current R session. Via the library function:</a:t>
            </a:r>
          </a:p>
          <a:p>
            <a:pPr marL="1638300" lvl="3" indent="-266700">
              <a:buNone/>
            </a:pPr>
            <a:r>
              <a:rPr lang="en-US" altLang="en-US" sz="1600" dirty="0"/>
              <a:t>&gt; library(MASS</a:t>
            </a:r>
            <a:r>
              <a:rPr lang="en-US" altLang="en-US" sz="1600" dirty="0" smtClean="0"/>
              <a:t>)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94435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Get library locations containing R </a:t>
            </a:r>
            <a:endParaRPr lang="en-US" dirty="0" smtClean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 smtClean="0"/>
              <a:t>libPaths</a:t>
            </a:r>
            <a:r>
              <a:rPr lang="en-US" dirty="0" smtClean="0"/>
              <a:t>()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Getting the list of all the packages installed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dirty="0" smtClean="0"/>
              <a:t>library() 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To </a:t>
            </a:r>
            <a:r>
              <a:rPr lang="en-US" dirty="0" smtClean="0"/>
              <a:t>get all packages currently loaded in the R environment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 smtClean="0"/>
              <a:t>Search()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Install </a:t>
            </a:r>
            <a:r>
              <a:rPr lang="en-IN" dirty="0"/>
              <a:t>a New Package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 err="1"/>
              <a:t>install.packages</a:t>
            </a:r>
            <a:r>
              <a:rPr lang="en-US" dirty="0"/>
              <a:t>("Package Name") </a:t>
            </a:r>
            <a:endParaRPr lang="en-US" dirty="0" smtClean="0"/>
          </a:p>
          <a:p>
            <a:pPr marL="384048" lvl="2" indent="0" algn="just"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smtClean="0"/>
              <a:t>XML“)</a:t>
            </a:r>
            <a:endParaRPr lang="en-US" dirty="0"/>
          </a:p>
          <a:p>
            <a:pPr marL="384048" lvl="2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15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Install package </a:t>
            </a:r>
            <a:r>
              <a:rPr lang="en-IN" dirty="0" smtClean="0"/>
              <a:t>manually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Go to R Packages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cran.r-project.org/web/packages/available_packages_by_name.html</a:t>
            </a:r>
            <a:r>
              <a:rPr lang="en-IN" dirty="0" smtClean="0"/>
              <a:t> 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Download the required package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Save the package as a .zip file in a suitable location in the local system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the following command to install this package in the R environment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Syntax:</a:t>
            </a:r>
          </a:p>
          <a:p>
            <a:pPr marL="566928" lvl="3" indent="0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</a:t>
            </a:r>
            <a:r>
              <a:rPr lang="en-US" dirty="0" err="1" smtClean="0"/>
              <a:t>file_name_with_path</a:t>
            </a:r>
            <a:r>
              <a:rPr lang="en-US" dirty="0"/>
              <a:t>, repos = NULL, type = "source")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Example:</a:t>
            </a:r>
          </a:p>
          <a:p>
            <a:pPr marL="384048" lvl="2" indent="0">
              <a:buNone/>
            </a:pPr>
            <a:r>
              <a:rPr lang="en-US" dirty="0" smtClean="0"/>
              <a:t>	# </a:t>
            </a:r>
            <a:r>
              <a:rPr lang="en-US" dirty="0"/>
              <a:t>Install the package named "XML"</a:t>
            </a:r>
          </a:p>
          <a:p>
            <a:pPr marL="384048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install.packages</a:t>
            </a:r>
            <a:r>
              <a:rPr lang="en-US" dirty="0"/>
              <a:t>("E:/XML_3.98-1.3.zip", repos = NULL, type = "source")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940415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swirl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0488" indent="20638">
              <a:buNone/>
            </a:pPr>
            <a:r>
              <a:rPr lang="en-US" dirty="0" smtClean="0"/>
              <a:t>Swirl </a:t>
            </a:r>
            <a:r>
              <a:rPr lang="en-US" dirty="0" smtClean="0"/>
              <a:t>teaches you R programming and data science interactively, at </a:t>
            </a:r>
            <a:r>
              <a:rPr lang="en-US" dirty="0" smtClean="0"/>
              <a:t>your own </a:t>
            </a:r>
            <a:r>
              <a:rPr lang="en-US" dirty="0" smtClean="0"/>
              <a:t>pace, and right in the R console!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swirl</a:t>
            </a:r>
          </a:p>
          <a:p>
            <a:pPr marL="201168" lvl="1" indent="0">
              <a:buNone/>
            </a:pPr>
            <a:r>
              <a:rPr lang="en-US" dirty="0"/>
              <a:t>Open RStudio (or just plain R if you don't have RStudio) and type the following into the </a:t>
            </a:r>
            <a:r>
              <a:rPr lang="en-US" dirty="0" smtClean="0"/>
              <a:t>console: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install.packages</a:t>
            </a:r>
            <a:r>
              <a:rPr lang="en-US" dirty="0"/>
              <a:t>("swirl</a:t>
            </a:r>
            <a:r>
              <a:rPr lang="en-US" dirty="0" smtClean="0"/>
              <a:t>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Start swirl using following </a:t>
            </a:r>
            <a:r>
              <a:rPr lang="en-US" dirty="0" smtClean="0"/>
              <a:t>commands on R console:</a:t>
            </a:r>
            <a:endParaRPr lang="en-US" dirty="0" smtClean="0"/>
          </a:p>
          <a:p>
            <a:pPr marL="201168" lvl="1" indent="0">
              <a:buNone/>
            </a:pPr>
            <a:r>
              <a:rPr lang="en-US" dirty="0" smtClean="0"/>
              <a:t>library</a:t>
            </a:r>
            <a:r>
              <a:rPr lang="en-US" dirty="0"/>
              <a:t>("swirl")</a:t>
            </a:r>
          </a:p>
          <a:p>
            <a:pPr marL="201168" lvl="1" indent="0">
              <a:buNone/>
            </a:pPr>
            <a:r>
              <a:rPr lang="en-US" dirty="0" smtClean="0"/>
              <a:t>swirl()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5161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2534" y="286606"/>
            <a:ext cx="7723228" cy="447685"/>
          </a:xfrm>
        </p:spPr>
        <p:txBody>
          <a:bodyPr>
            <a:normAutofit fontScale="90000"/>
          </a:bodyPr>
          <a:lstStyle/>
          <a:p>
            <a:r>
              <a:rPr lang="fi-FI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swirl</a:t>
            </a: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86" y="778929"/>
            <a:ext cx="8645237" cy="3183467"/>
          </a:xfrm>
        </p:spPr>
        <p:txBody>
          <a:bodyPr numCol="1">
            <a:normAutofit fontScale="92500" lnSpcReduction="20000"/>
          </a:bodyPr>
          <a:lstStyle/>
          <a:p>
            <a:pPr marL="182563" lvl="1" indent="-182563">
              <a:buNone/>
            </a:pPr>
            <a:r>
              <a:rPr lang="en-US" dirty="0" smtClean="0"/>
              <a:t>&gt;swirl</a:t>
            </a:r>
            <a:r>
              <a:rPr lang="en-US" dirty="0" smtClean="0"/>
              <a:t>() </a:t>
            </a: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  | </a:t>
            </a:r>
            <a:r>
              <a:rPr lang="en-US" dirty="0" smtClean="0"/>
              <a:t>Welcome to swirl! </a:t>
            </a: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</a:t>
            </a:r>
            <a:r>
              <a:rPr lang="en-US" dirty="0" smtClean="0"/>
              <a:t>  | </a:t>
            </a:r>
            <a:r>
              <a:rPr lang="en-US" dirty="0" smtClean="0"/>
              <a:t>Please sign in. If you've been here before, use the same name as you did then. If you </a:t>
            </a:r>
            <a:r>
              <a:rPr lang="en-US" dirty="0" smtClean="0"/>
              <a:t>are </a:t>
            </a:r>
            <a:r>
              <a:rPr lang="en-US" dirty="0" smtClean="0"/>
              <a:t>new, call yourself something unique. What shall I call you? Johnny </a:t>
            </a:r>
          </a:p>
          <a:p>
            <a:pPr marL="182563" lvl="1" indent="-182563">
              <a:buNone/>
            </a:pPr>
            <a:r>
              <a:rPr lang="en-US" dirty="0" smtClean="0"/>
              <a:t>   | </a:t>
            </a:r>
            <a:r>
              <a:rPr lang="en-US" dirty="0" smtClean="0"/>
              <a:t>Please choose a course, or type 0 to exit swirl. </a:t>
            </a:r>
          </a:p>
          <a:p>
            <a:pPr marL="182563" lvl="1" indent="-182563">
              <a:buNone/>
            </a:pPr>
            <a:r>
              <a:rPr lang="en-US" dirty="0" smtClean="0"/>
              <a:t>    1</a:t>
            </a:r>
            <a:r>
              <a:rPr lang="en-US" dirty="0" smtClean="0"/>
              <a:t>: R Programming </a:t>
            </a: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</a:t>
            </a:r>
            <a:r>
              <a:rPr lang="en-US" dirty="0" smtClean="0"/>
              <a:t>   2</a:t>
            </a:r>
            <a:r>
              <a:rPr lang="en-US" dirty="0" smtClean="0"/>
              <a:t>: Take me to the swirl course repository! </a:t>
            </a:r>
          </a:p>
          <a:p>
            <a:pPr marL="182563" lvl="1" indent="-182563">
              <a:buNone/>
            </a:pPr>
            <a:r>
              <a:rPr lang="en-US" dirty="0" smtClean="0"/>
              <a:t>    </a:t>
            </a:r>
          </a:p>
          <a:p>
            <a:pPr marL="182563" lvl="1" indent="-182563">
              <a:buNone/>
            </a:pPr>
            <a:r>
              <a:rPr lang="en-US" dirty="0" smtClean="0"/>
              <a:t> </a:t>
            </a:r>
            <a:r>
              <a:rPr lang="en-US" dirty="0" smtClean="0"/>
              <a:t>   Selection</a:t>
            </a:r>
            <a:r>
              <a:rPr lang="en-US" dirty="0" smtClean="0"/>
              <a:t>: 1 </a:t>
            </a: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</a:t>
            </a:r>
            <a:r>
              <a:rPr lang="en-US" dirty="0" smtClean="0"/>
              <a:t>  | </a:t>
            </a:r>
            <a:r>
              <a:rPr lang="en-US" dirty="0" smtClean="0"/>
              <a:t>Please choose a lesson, or type 0 to return to course menu. </a:t>
            </a:r>
            <a:endParaRPr lang="en-US" dirty="0" smtClean="0"/>
          </a:p>
          <a:p>
            <a:pPr marL="182563" lvl="1" indent="-182563">
              <a:buNone/>
            </a:pP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 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49720" y="3441680"/>
            <a:ext cx="7884680" cy="258532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82563" lvl="1" indent="-182563">
              <a:buNone/>
            </a:pPr>
            <a:r>
              <a:rPr lang="en-US" dirty="0" smtClean="0"/>
              <a:t>   1</a:t>
            </a:r>
            <a:r>
              <a:rPr lang="en-US" dirty="0" smtClean="0"/>
              <a:t>: Basic Building Blocks </a:t>
            </a:r>
          </a:p>
          <a:p>
            <a:pPr marL="182563" lvl="1" indent="-182563">
              <a:buNone/>
            </a:pPr>
            <a:r>
              <a:rPr lang="en-US" dirty="0" smtClean="0"/>
              <a:t>   2: Workspace and Files </a:t>
            </a:r>
          </a:p>
          <a:p>
            <a:pPr marL="182563" lvl="1" indent="-182563">
              <a:buNone/>
            </a:pPr>
            <a:r>
              <a:rPr lang="en-US" dirty="0" smtClean="0"/>
              <a:t>   3: Sequences of Numbers </a:t>
            </a:r>
          </a:p>
          <a:p>
            <a:pPr marL="182563" lvl="1" indent="-182563">
              <a:buNone/>
            </a:pPr>
            <a:r>
              <a:rPr lang="en-US" dirty="0" smtClean="0"/>
              <a:t>   4: Vectors </a:t>
            </a:r>
          </a:p>
          <a:p>
            <a:pPr marL="182563" lvl="1" indent="-182563">
              <a:buNone/>
            </a:pPr>
            <a:r>
              <a:rPr lang="en-US" dirty="0" smtClean="0"/>
              <a:t>   5: Missing Values </a:t>
            </a:r>
          </a:p>
          <a:p>
            <a:pPr marL="182563" lvl="1" indent="-182563">
              <a:buNone/>
            </a:pPr>
            <a:r>
              <a:rPr lang="en-US" dirty="0" smtClean="0"/>
              <a:t>   6: </a:t>
            </a:r>
            <a:r>
              <a:rPr lang="en-US" dirty="0" err="1" smtClean="0"/>
              <a:t>Subsetting</a:t>
            </a:r>
            <a:r>
              <a:rPr lang="en-US" dirty="0" smtClean="0"/>
              <a:t> Vectors </a:t>
            </a:r>
          </a:p>
          <a:p>
            <a:pPr marL="182563" lvl="1" indent="-182563">
              <a:buNone/>
            </a:pPr>
            <a:r>
              <a:rPr lang="en-US" dirty="0" smtClean="0"/>
              <a:t>   7: Matrices and Data Frames </a:t>
            </a:r>
          </a:p>
          <a:p>
            <a:pPr marL="182563" lvl="1" indent="-182563">
              <a:buNone/>
            </a:pPr>
            <a:r>
              <a:rPr lang="en-US" dirty="0" smtClean="0"/>
              <a:t>   8: Logic</a:t>
            </a:r>
          </a:p>
          <a:p>
            <a:pPr marL="182563" lvl="1" indent="-182563">
              <a:buNone/>
            </a:pPr>
            <a:r>
              <a:rPr lang="en-US" dirty="0" smtClean="0"/>
              <a:t>   9: Functions </a:t>
            </a:r>
          </a:p>
          <a:p>
            <a:pPr marL="182563" lvl="1" indent="-182563">
              <a:buNone/>
            </a:pPr>
            <a:r>
              <a:rPr lang="en-US" dirty="0" smtClean="0"/>
              <a:t>  10: </a:t>
            </a:r>
            <a:r>
              <a:rPr lang="en-US" dirty="0" err="1" smtClean="0"/>
              <a:t>lapply</a:t>
            </a:r>
            <a:r>
              <a:rPr lang="en-US" dirty="0" smtClean="0"/>
              <a:t> and </a:t>
            </a:r>
            <a:r>
              <a:rPr lang="en-US" dirty="0" err="1" smtClean="0"/>
              <a:t>sapply</a:t>
            </a:r>
            <a:r>
              <a:rPr lang="en-US" dirty="0" smtClean="0"/>
              <a:t>  </a:t>
            </a: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</a:t>
            </a:r>
            <a:r>
              <a:rPr lang="en-US" dirty="0" smtClean="0"/>
              <a:t> 11</a:t>
            </a:r>
            <a:r>
              <a:rPr lang="en-US" dirty="0" smtClean="0"/>
              <a:t>: </a:t>
            </a:r>
            <a:r>
              <a:rPr lang="en-US" dirty="0" err="1" smtClean="0"/>
              <a:t>vapply</a:t>
            </a:r>
            <a:r>
              <a:rPr lang="en-US" dirty="0" smtClean="0"/>
              <a:t> and </a:t>
            </a:r>
            <a:r>
              <a:rPr lang="en-US" dirty="0" err="1" smtClean="0"/>
              <a:t>tapply</a:t>
            </a:r>
            <a:r>
              <a:rPr lang="en-US" dirty="0" smtClean="0"/>
              <a:t> </a:t>
            </a: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</a:t>
            </a:r>
            <a:r>
              <a:rPr lang="en-US" dirty="0" smtClean="0"/>
              <a:t> 12</a:t>
            </a:r>
            <a:r>
              <a:rPr lang="en-US" dirty="0" smtClean="0"/>
              <a:t>: Looking at Data </a:t>
            </a: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</a:t>
            </a:r>
            <a:r>
              <a:rPr lang="en-US" dirty="0" smtClean="0"/>
              <a:t>  13</a:t>
            </a:r>
            <a:r>
              <a:rPr lang="en-US" dirty="0" smtClean="0"/>
              <a:t>: Simulation </a:t>
            </a: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</a:t>
            </a:r>
            <a:r>
              <a:rPr lang="en-US" dirty="0" smtClean="0"/>
              <a:t>  14</a:t>
            </a:r>
            <a:r>
              <a:rPr lang="en-US" dirty="0" smtClean="0"/>
              <a:t>: Dates and Times </a:t>
            </a:r>
            <a:endParaRPr lang="en-US" dirty="0" smtClean="0"/>
          </a:p>
          <a:p>
            <a:pPr marL="182563" lvl="1" indent="-182563">
              <a:buNone/>
            </a:pPr>
            <a:r>
              <a:rPr lang="en-US" dirty="0" smtClean="0"/>
              <a:t> </a:t>
            </a:r>
            <a:r>
              <a:rPr lang="en-US" dirty="0" smtClean="0"/>
              <a:t>  15</a:t>
            </a:r>
            <a:r>
              <a:rPr lang="en-US" dirty="0" smtClean="0"/>
              <a:t>: Base Graphics</a:t>
            </a:r>
          </a:p>
        </p:txBody>
      </p:sp>
    </p:spTree>
    <p:extLst>
      <p:ext uri="{BB962C8B-B14F-4D97-AF65-F5344CB8AC3E}">
        <p14:creationId xmlns:p14="http://schemas.microsoft.com/office/powerpoint/2010/main" xmlns="" val="265161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7180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6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70335" y="3465688"/>
            <a:ext cx="6963687" cy="854885"/>
          </a:xfrm>
          <a:prstGeom prst="rect">
            <a:avLst/>
          </a:prstGeom>
        </p:spPr>
        <p:txBody>
          <a:bodyPr vert="horz" lIns="0" rIns="18288">
            <a:normAutofit fontScale="92500"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Installing and configuring RStudio,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Packages,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Swirl,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16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Introduction to 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935480"/>
            <a:ext cx="5853700" cy="438912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an open source programming language and software environment for statistical computing and graphics.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language is widely used among statisticians and data  miners for developing statistical software and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tools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7" name="Picture 6" descr="D:\BI&amp;A-Collections\MDP\R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027" y="1648777"/>
            <a:ext cx="2748862" cy="225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934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R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Modelled after S &amp; S-plus, developed at AT&amp;T labs in late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1980s.</a:t>
            </a: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project was started by Robert Gentleman and Ross Ihaka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Statistics, University of Auckland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(1995).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maintained by R core development team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nternational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volunteer developers (since 1997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960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78604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3600400"/>
          </a:xfrm>
        </p:spPr>
        <p:txBody>
          <a:bodyPr/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"/>
              </a:rPr>
              <a:t>http://www.r-project.org/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http://cran.r-project.org/doc/contrib/Verzani-SimpleR.pdf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010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9247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R and </a:t>
            </a:r>
            <a:r>
              <a:rPr lang="en-IN" sz="40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2420888"/>
            <a:ext cx="8229600" cy="3096344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R 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http://cran.r-project.org/bin/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http://www.rstudio.com/ide/download/desktop</a:t>
            </a:r>
            <a:endParaRPr lang="en-IN" dirty="0" smtClean="0"/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4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329647"/>
            <a:ext cx="8229600" cy="471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windows PC 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internet browser to point to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http://mirror.aarnet.edu.au/pub/CRAN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heading Precompiled Binary Distributions, choose the link Windows.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heading is R for Windows; choose the link base.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download option(R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4.2.1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windows).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this to the folder C:\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your PC.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downloading is complete, close or minimize 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click on 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4.2.1-win32.exe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C:\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R on Linux: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r-base-core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457200" lvl="1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7086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944" y="1844825"/>
            <a:ext cx="8229600" cy="4281339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 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www.rstudio.com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click on the "Download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button.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"Download </a:t>
            </a:r>
            <a:r>
              <a:rPr lang="en-I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Desktop.“</a:t>
            </a:r>
          </a:p>
          <a:p>
            <a:pPr marL="457200" lvl="1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version recommended for your system, or the latest Windows version, and save the executable file.  Run the .exe file and follow the installation instructions. 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944" y="704088"/>
            <a:ext cx="8229600" cy="8527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04" y="2204864"/>
            <a:ext cx="7488832" cy="3168353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 version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R.Version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Toolbar at top &gt; Help &gt;  About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5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 Introduction to R and Rstudio (Part 1)&amp;quot;&quot;/&gt;&lt;property id=&quot;20307&quot; value=&quot;275&quot;/&gt;&lt;/object&gt;&lt;object type=&quot;3&quot; unique_id=&quot;10004&quot;&gt;&lt;property id=&quot;20148&quot; value=&quot;5&quot;/&gt;&lt;property id=&quot;20300&quot; value=&quot;Slide 2 - &amp;quot; Contents&amp;quot;&quot;/&gt;&lt;property id=&quot;20307&quot; value=&quot;406&quot;/&gt;&lt;/object&gt;&lt;object type=&quot;3&quot; unique_id=&quot;10005&quot;&gt;&lt;property id=&quot;20148&quot; value=&quot;5&quot;/&gt;&lt;property id=&quot;20300&quot; value=&quot;Slide 3 - &amp;quot;Introduction to R&amp;quot;&quot;/&gt;&lt;property id=&quot;20307&quot; value=&quot;276&quot;/&gt;&lt;/object&gt;&lt;object type=&quot;3&quot; unique_id=&quot;10006&quot;&gt;&lt;property id=&quot;20148&quot; value=&quot;5&quot;/&gt;&lt;property id=&quot;20300&quot; value=&quot;Slide 4 - &amp;quot;History of R&amp;quot;&quot;/&gt;&lt;property id=&quot;20307&quot; value=&quot;377&quot;/&gt;&lt;/object&gt;&lt;object type=&quot;3&quot; unique_id=&quot;10007&quot;&gt;&lt;property id=&quot;20148&quot; value=&quot;5&quot;/&gt;&lt;property id=&quot;20300&quot; value=&quot;Slide 5 - &amp;quot; R resources&amp;quot;&quot;/&gt;&lt;property id=&quot;20307&quot; value=&quot;378&quot;/&gt;&lt;/object&gt;&lt;object type=&quot;3&quot; unique_id=&quot;10008&quot;&gt;&lt;property id=&quot;20148&quot; value=&quot;5&quot;/&gt;&lt;property id=&quot;20300&quot; value=&quot;Slide 6 - &amp;quot;Download R and RStudio&amp;quot;&quot;/&gt;&lt;property id=&quot;20307&quot; value=&quot;379&quot;/&gt;&lt;/object&gt;&lt;object type=&quot;3&quot; unique_id=&quot;10009&quot;&gt;&lt;property id=&quot;20148&quot; value=&quot;5&quot;/&gt;&lt;property id=&quot;20300&quot; value=&quot;Slide 7 - &amp;quot;Installation &amp;quot;&quot;/&gt;&lt;property id=&quot;20307&quot; value=&quot;380&quot;/&gt;&lt;/object&gt;&lt;object type=&quot;3&quot; unique_id=&quot;10010&quot;&gt;&lt;property id=&quot;20148&quot; value=&quot;5&quot;/&gt;&lt;property id=&quot;20300&quot; value=&quot;Slide 8 - &amp;quot;Installation&amp;quot;&quot;/&gt;&lt;property id=&quot;20307&quot; value=&quot;381&quot;/&gt;&lt;/object&gt;&lt;object type=&quot;3&quot; unique_id=&quot;10011&quot;&gt;&lt;property id=&quot;20148&quot; value=&quot;5&quot;/&gt;&lt;property id=&quot;20300&quot; value=&quot;Slide 9 - &amp;quot;Version &amp;quot;&quot;/&gt;&lt;property id=&quot;20307&quot; value=&quot;382&quot;/&gt;&lt;/object&gt;&lt;object type=&quot;3&quot; unique_id=&quot;10012&quot;&gt;&lt;property id=&quot;20148&quot; value=&quot;5&quot;/&gt;&lt;property id=&quot;20300&quot; value=&quot;Slide 10 - &amp;quot;A test run with R in Windows &amp;quot;&quot;/&gt;&lt;property id=&quot;20307&quot; value=&quot;383&quot;/&gt;&lt;/object&gt;&lt;object type=&quot;3&quot; unique_id=&quot;10013&quot;&gt;&lt;property id=&quot;20148&quot; value=&quot;5&quot;/&gt;&lt;property id=&quot;20300&quot; value=&quot;Slide 11 - &amp;quot;Getting help from R console&amp;quot;&quot;/&gt;&lt;property id=&quot;20307&quot; value=&quot;384&quot;/&gt;&lt;/object&gt;&lt;object type=&quot;3&quot; unique_id=&quot;10014&quot;&gt;&lt;property id=&quot;20148&quot; value=&quot;5&quot;/&gt;&lt;property id=&quot;20300&quot; value=&quot;Slide 12 - &amp;quot;Packages&amp;quot;&quot;/&gt;&lt;property id=&quot;20307&quot; value=&quot;424&quot;/&gt;&lt;/object&gt;&lt;object type=&quot;3&quot; unique_id=&quot;10015&quot;&gt;&lt;property id=&quot;20148&quot; value=&quot;5&quot;/&gt;&lt;property id=&quot;20300&quot; value=&quot;Slide 13 - &amp;quot;Packages&amp;quot;&quot;/&gt;&lt;property id=&quot;20307&quot; value=&quot;427&quot;/&gt;&lt;/object&gt;&lt;object type=&quot;3&quot; unique_id=&quot;10016&quot;&gt;&lt;property id=&quot;20148&quot; value=&quot;5&quot;/&gt;&lt;property id=&quot;20300&quot; value=&quot;Slide 14 - &amp;quot;Packages&amp;quot;&quot;/&gt;&lt;property id=&quot;20307&quot; value=&quot;429&quot;/&gt;&lt;/object&gt;&lt;object type=&quot;3&quot; unique_id=&quot;10017&quot;&gt;&lt;property id=&quot;20148&quot; value=&quot;5&quot;/&gt;&lt;property id=&quot;20300&quot; value=&quot;Slide 15 - &amp;quot;Packages&amp;quot;&quot;/&gt;&lt;property id=&quot;20307&quot; value=&quot;428&quot;/&gt;&lt;/object&gt;&lt;object type=&quot;3&quot; unique_id=&quot;10018&quot;&gt;&lt;property id=&quot;20148&quot; value=&quot;5&quot;/&gt;&lt;property id=&quot;20300&quot; value=&quot;Slide 16 - &amp;quot;Packages&amp;quot;&quot;/&gt;&lt;property id=&quot;20307&quot; value=&quot;425&quot;/&gt;&lt;/object&gt;&lt;object type=&quot;3&quot; unique_id=&quot;10019&quot;&gt;&lt;property id=&quot;20148&quot; value=&quot;5&quot;/&gt;&lt;property id=&quot;20300&quot; value=&quot;Slide 17 - &amp;quot;Packages&amp;quot;&quot;/&gt;&lt;property id=&quot;20307&quot; value=&quot;430&quot;/&gt;&lt;/object&gt;&lt;object type=&quot;3&quot; unique_id=&quot;10020&quot;&gt;&lt;property id=&quot;20148&quot; value=&quot;5&quot;/&gt;&lt;property id=&quot;20300&quot; value=&quot;Slide 18 - &amp;quot;Introduction to swirl&amp;quot;&quot;/&gt;&lt;property id=&quot;20307&quot; value=&quot;431&quot;/&gt;&lt;/object&gt;&lt;object type=&quot;3&quot; unique_id=&quot;10181&quot;&gt;&lt;property id=&quot;20148&quot; value=&quot;5&quot;/&gt;&lt;property id=&quot;20300&quot; value=&quot;Slide 19 - &amp;quot;Introduction to swirl&amp;quot;&quot;/&gt;&lt;property id=&quot;20307&quot; value=&quot;432&quot;/&gt;&lt;/object&gt;&lt;/object&gt;&lt;object type=&quot;8&quot; unique_id=&quot;1004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3362</TotalTime>
  <Words>971</Words>
  <Application>Microsoft Office PowerPoint</Application>
  <PresentationFormat>Custom</PresentationFormat>
  <Paragraphs>175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 Introduction to R and Rstudio (Part 1)</vt:lpstr>
      <vt:lpstr> Contents</vt:lpstr>
      <vt:lpstr>Introduction to R</vt:lpstr>
      <vt:lpstr>History of R</vt:lpstr>
      <vt:lpstr> R resources</vt:lpstr>
      <vt:lpstr>Download R and RStudio</vt:lpstr>
      <vt:lpstr>Installation </vt:lpstr>
      <vt:lpstr>Installation</vt:lpstr>
      <vt:lpstr>Version </vt:lpstr>
      <vt:lpstr>A test run with R in Windows </vt:lpstr>
      <vt:lpstr>Getting help from R console</vt:lpstr>
      <vt:lpstr>Packages</vt:lpstr>
      <vt:lpstr>Packages</vt:lpstr>
      <vt:lpstr>Packages</vt:lpstr>
      <vt:lpstr>Packages</vt:lpstr>
      <vt:lpstr>Packages</vt:lpstr>
      <vt:lpstr>Packages</vt:lpstr>
      <vt:lpstr>Introduction to swirl</vt:lpstr>
      <vt:lpstr>Introduction to swirl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sharad</cp:lastModifiedBy>
  <cp:revision>646</cp:revision>
  <dcterms:created xsi:type="dcterms:W3CDTF">2016-07-28T11:27:44Z</dcterms:created>
  <dcterms:modified xsi:type="dcterms:W3CDTF">2022-07-28T05:05:02Z</dcterms:modified>
</cp:coreProperties>
</file>