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75" r:id="rId2"/>
    <p:sldId id="406" r:id="rId3"/>
    <p:sldId id="424" r:id="rId4"/>
    <p:sldId id="425" r:id="rId5"/>
    <p:sldId id="387" r:id="rId6"/>
    <p:sldId id="430" r:id="rId7"/>
    <p:sldId id="429" r:id="rId8"/>
    <p:sldId id="431" r:id="rId9"/>
    <p:sldId id="432" r:id="rId10"/>
    <p:sldId id="426" r:id="rId11"/>
    <p:sldId id="434" r:id="rId12"/>
    <p:sldId id="427" r:id="rId13"/>
    <p:sldId id="428" r:id="rId14"/>
    <p:sldId id="435" r:id="rId15"/>
    <p:sldId id="436" r:id="rId16"/>
    <p:sldId id="437" r:id="rId17"/>
    <p:sldId id="438" r:id="rId18"/>
    <p:sldId id="405" r:id="rId19"/>
    <p:sldId id="385" r:id="rId20"/>
    <p:sldId id="386" r:id="rId21"/>
  </p:sldIdLst>
  <p:sldSz cx="9361488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73C8B"/>
    <a:srgbClr val="A50021"/>
    <a:srgbClr val="0B5ED7"/>
    <a:srgbClr val="EBEBBD"/>
    <a:srgbClr val="FFFFFF"/>
    <a:srgbClr val="FFFF99"/>
    <a:srgbClr val="9966FF"/>
    <a:srgbClr val="FF66FF"/>
    <a:srgbClr val="24A5F4"/>
    <a:srgbClr val="CC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2" autoAdjust="0"/>
    <p:restoredTop sz="87796" autoAdjust="0"/>
  </p:normalViewPr>
  <p:slideViewPr>
    <p:cSldViewPr snapToGrid="0">
      <p:cViewPr varScale="1">
        <p:scale>
          <a:sx n="60" d="100"/>
          <a:sy n="60" d="100"/>
        </p:scale>
        <p:origin x="-1770" y="-84"/>
      </p:cViewPr>
      <p:guideLst>
        <p:guide orient="horz" pos="216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1C46E-64F0-43F6-BE9E-34902C7136EB}" type="datetimeFigureOut">
              <a:rPr lang="en-GB" smtClean="0"/>
              <a:pPr/>
              <a:t>21/07/2022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2388" y="1143000"/>
            <a:ext cx="421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9D183-B827-4306-BDB1-894B95ECBBA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3357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simple printing method in R is to use print() . As its name indicates, this method prints its arguments on the R console. However,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cat() does the same thing but is valid only for atomic types (logical, integer, real, complex, character) and names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D183-B827-4306-BDB1-894B95ECBBA8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98468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and:-&amp;-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returns TRUE if both the elements are TRUE.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Or-|-returns TRUE if one of them is TRUE.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Not-!- gives the opposite logical value as a result.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D183-B827-4306-BDB1-894B95ECBBA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40605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mtClean="0"/>
              <a:t>and:-&amp;-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returns TRUE if both the elements are TRUE.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Or-|-returns TRUE if one of them is TRUE.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Not-!- gives the opposite logical value as a result.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D183-B827-4306-BDB1-894B95ECBBA8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62032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colon operator is used to create the series of numbers in sequence.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%in%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used when we want to identify if an element belongs to a vector.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%*%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used to multiply a matrix with its transpose.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D183-B827-4306-BDB1-894B95ECBBA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3616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9" y="6400800"/>
            <a:ext cx="93590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3590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534" y="758952"/>
            <a:ext cx="7723228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4661" y="4455621"/>
            <a:ext cx="772322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27287" y="4343400"/>
            <a:ext cx="758280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0764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208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9" y="6400800"/>
            <a:ext cx="93590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3590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9315" y="412302"/>
            <a:ext cx="2018571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603" y="412302"/>
            <a:ext cx="5938694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055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6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9" y="6400800"/>
            <a:ext cx="93590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3590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534" y="758952"/>
            <a:ext cx="7723228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534" y="4453128"/>
            <a:ext cx="7723228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27287" y="4343400"/>
            <a:ext cx="758280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3158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2534" y="286605"/>
            <a:ext cx="7723228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534" y="1845734"/>
            <a:ext cx="3791403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4359" y="1845735"/>
            <a:ext cx="3791403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993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2534" y="286605"/>
            <a:ext cx="7723228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534" y="1846052"/>
            <a:ext cx="3791403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2534" y="2582334"/>
            <a:ext cx="3791403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4359" y="1846052"/>
            <a:ext cx="3791403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4359" y="2582334"/>
            <a:ext cx="3791403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560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268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39" y="6400800"/>
            <a:ext cx="93590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3590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058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1103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102122" y="0"/>
            <a:ext cx="491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056" y="594359"/>
            <a:ext cx="2457391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6086" y="731520"/>
            <a:ext cx="4984992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1056" y="2926080"/>
            <a:ext cx="2457391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7438" y="6459787"/>
            <a:ext cx="201059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086" y="6459787"/>
            <a:ext cx="3569067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977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35905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3590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534" y="5074920"/>
            <a:ext cx="7765647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9361477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534" y="5907024"/>
            <a:ext cx="7770035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085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36148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361489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b="0" i="0" u="non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534" y="286605"/>
            <a:ext cx="7723228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533" y="1845734"/>
            <a:ext cx="772322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2535" y="6459787"/>
            <a:ext cx="18983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0396" y="6459787"/>
            <a:ext cx="37031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01954" y="6459787"/>
            <a:ext cx="1007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16440" y="1737845"/>
            <a:ext cx="765301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4254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0" i="0" u="none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79" y="2296052"/>
            <a:ext cx="7957265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5300" dirty="0"/>
              <a:t>Introduction to R and </a:t>
            </a:r>
            <a:r>
              <a:rPr lang="en-US" sz="5300" dirty="0" err="1" smtClean="0"/>
              <a:t>Rstudio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5300" dirty="0" smtClean="0"/>
              <a:t>(Part 2)</a:t>
            </a:r>
            <a:endParaRPr lang="en-IN" sz="53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796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86506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GB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Arithmetic Operators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Relational Operators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Logical Operators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Assignment Operators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Miscellaneous Operators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9126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86506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GB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R may be used for simple calculation, using the standard arithmetic symbols +, -, *, /, as well as parentheses and ^ (exponentiation).</a:t>
            </a:r>
            <a:endParaRPr lang="pt-BR" altLang="en-US" sz="2000" dirty="0" smtClean="0"/>
          </a:p>
          <a:p>
            <a:r>
              <a:rPr lang="en-US" dirty="0"/>
              <a:t>&gt; a &lt;- 12+14</a:t>
            </a:r>
            <a:endParaRPr lang="en-IN" sz="3200" dirty="0"/>
          </a:p>
          <a:p>
            <a:r>
              <a:rPr lang="en-US" dirty="0"/>
              <a:t>&gt; a</a:t>
            </a:r>
            <a:endParaRPr lang="en-IN" sz="3200" dirty="0"/>
          </a:p>
          <a:p>
            <a:r>
              <a:rPr lang="en-US" dirty="0"/>
              <a:t>[1] 26</a:t>
            </a:r>
            <a:endParaRPr lang="en-IN" sz="3200" dirty="0"/>
          </a:p>
          <a:p>
            <a:r>
              <a:rPr lang="en-US" dirty="0"/>
              <a:t>&gt; 3*5</a:t>
            </a:r>
            <a:endParaRPr lang="en-IN" sz="3200" dirty="0"/>
          </a:p>
          <a:p>
            <a:r>
              <a:rPr lang="en-US" dirty="0"/>
              <a:t>[1] 15</a:t>
            </a:r>
            <a:endParaRPr lang="en-IN" sz="3200" dirty="0"/>
          </a:p>
          <a:p>
            <a:r>
              <a:rPr lang="en-US" dirty="0"/>
              <a:t>&gt; (20-4)/2</a:t>
            </a:r>
            <a:endParaRPr lang="en-IN" sz="3200" dirty="0"/>
          </a:p>
          <a:p>
            <a:r>
              <a:rPr lang="en-US" dirty="0"/>
              <a:t>[1] 8</a:t>
            </a:r>
            <a:endParaRPr lang="en-IN" sz="3200" dirty="0"/>
          </a:p>
          <a:p>
            <a:r>
              <a:rPr lang="en-US" dirty="0"/>
              <a:t>&gt; 7^2</a:t>
            </a:r>
            <a:endParaRPr lang="en-IN" sz="3200" dirty="0"/>
          </a:p>
          <a:p>
            <a:r>
              <a:rPr lang="en-US" dirty="0"/>
              <a:t>[1] 49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164075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865068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mathematical functions</a:t>
            </a:r>
            <a:endParaRPr lang="en-GB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8600" dirty="0"/>
              <a:t>Standard mathematical functions are available.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8000" dirty="0"/>
              <a:t>&gt; </a:t>
            </a:r>
            <a:r>
              <a:rPr lang="en-US" altLang="en-US" sz="8000" dirty="0" err="1"/>
              <a:t>exp</a:t>
            </a:r>
            <a:r>
              <a:rPr lang="en-US" altLang="en-US" sz="8000" dirty="0"/>
              <a:t>(2)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8000" dirty="0"/>
              <a:t>[1] 7.389056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8000" dirty="0"/>
              <a:t>&gt; log(10)	# Natural log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8000" dirty="0"/>
              <a:t>[1] 2.302585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8000" dirty="0"/>
              <a:t>&gt; log10(10)	# Base 10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8000" dirty="0"/>
              <a:t>[1] 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8000" dirty="0"/>
              <a:t>&gt; log2(64)	# Base 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8000" dirty="0"/>
              <a:t>[1] </a:t>
            </a:r>
            <a:r>
              <a:rPr lang="en-US" altLang="en-US" sz="8000" dirty="0" smtClean="0"/>
              <a:t>6</a:t>
            </a:r>
            <a:endParaRPr lang="en-US" altLang="en-US" sz="8000" dirty="0"/>
          </a:p>
        </p:txBody>
      </p:sp>
    </p:spTree>
    <p:extLst>
      <p:ext uri="{BB962C8B-B14F-4D97-AF65-F5344CB8AC3E}">
        <p14:creationId xmlns:p14="http://schemas.microsoft.com/office/powerpoint/2010/main" xmlns="" val="4380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86506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mathematical functions </a:t>
            </a:r>
            <a:endParaRPr lang="en-GB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533" y="1845734"/>
            <a:ext cx="7723229" cy="2491135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8000" dirty="0" smtClean="0"/>
              <a:t>&gt; </a:t>
            </a:r>
            <a:r>
              <a:rPr lang="en-US" altLang="en-US" sz="8000" dirty="0"/>
              <a:t>pi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8000" dirty="0"/>
              <a:t>[1] 3.141593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8000" dirty="0"/>
              <a:t>&gt; </a:t>
            </a:r>
            <a:r>
              <a:rPr lang="en-US" altLang="en-US" sz="8000" dirty="0" err="1"/>
              <a:t>cos</a:t>
            </a:r>
            <a:r>
              <a:rPr lang="en-US" altLang="en-US" sz="8000" dirty="0"/>
              <a:t>(pi)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8000" dirty="0"/>
              <a:t>[1] -1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8000" dirty="0"/>
              <a:t>&gt; </a:t>
            </a:r>
            <a:r>
              <a:rPr lang="en-US" altLang="en-US" sz="8000" dirty="0" err="1"/>
              <a:t>sqrt</a:t>
            </a:r>
            <a:r>
              <a:rPr lang="en-US" altLang="en-US" sz="8000" dirty="0"/>
              <a:t>(100)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8000" dirty="0"/>
              <a:t>[1] 10</a:t>
            </a:r>
          </a:p>
        </p:txBody>
      </p:sp>
    </p:spTree>
    <p:extLst>
      <p:ext uri="{BB962C8B-B14F-4D97-AF65-F5344CB8AC3E}">
        <p14:creationId xmlns:p14="http://schemas.microsoft.com/office/powerpoint/2010/main" xmlns="" val="298360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86506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GB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533" y="2971801"/>
            <a:ext cx="4014537" cy="322446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s-ES" dirty="0" smtClean="0"/>
              <a:t>&gt; </a:t>
            </a:r>
            <a:r>
              <a:rPr lang="es-ES" dirty="0"/>
              <a:t>x=5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dirty="0"/>
              <a:t>&gt; y=45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dirty="0"/>
              <a:t>&gt; </a:t>
            </a:r>
            <a:r>
              <a:rPr lang="es-ES" dirty="0" err="1"/>
              <a:t>print</a:t>
            </a:r>
            <a:r>
              <a:rPr lang="es-ES" dirty="0"/>
              <a:t>(x&gt;y)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dirty="0"/>
              <a:t>[1] </a:t>
            </a:r>
            <a:r>
              <a:rPr lang="es-ES" dirty="0" smtClean="0"/>
              <a:t>FALSE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dirty="0"/>
              <a:t>&gt; print(x&lt;y)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dirty="0"/>
              <a:t>[1] </a:t>
            </a:r>
            <a:r>
              <a:rPr lang="en-IN" dirty="0" smtClean="0"/>
              <a:t>TRUE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dirty="0"/>
              <a:t>&gt; </a:t>
            </a:r>
            <a:r>
              <a:rPr lang="es-ES" dirty="0" err="1"/>
              <a:t>print</a:t>
            </a:r>
            <a:r>
              <a:rPr lang="es-ES" dirty="0"/>
              <a:t>(x&gt;=y)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dirty="0"/>
              <a:t>[1] </a:t>
            </a:r>
            <a:r>
              <a:rPr lang="es-ES" dirty="0" smtClean="0"/>
              <a:t>FALSE</a:t>
            </a:r>
            <a:endParaRPr lang="es-E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857070" y="2971801"/>
            <a:ext cx="3200078" cy="31241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s-ES" dirty="0" smtClean="0"/>
              <a:t>&gt; </a:t>
            </a:r>
            <a:r>
              <a:rPr lang="es-ES" dirty="0" err="1" smtClean="0"/>
              <a:t>print</a:t>
            </a:r>
            <a:r>
              <a:rPr lang="es-ES" dirty="0" smtClean="0"/>
              <a:t>(x&lt;=y)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s-ES" dirty="0" smtClean="0"/>
              <a:t>[1] TRUE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s-ES" dirty="0" smtClean="0"/>
              <a:t>&gt; </a:t>
            </a:r>
            <a:r>
              <a:rPr lang="es-ES" dirty="0" err="1" smtClean="0"/>
              <a:t>print</a:t>
            </a:r>
            <a:r>
              <a:rPr lang="es-ES" dirty="0" smtClean="0"/>
              <a:t>(x==y)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s-ES" dirty="0" smtClean="0"/>
              <a:t>[1] FALSE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s-ES" dirty="0" smtClean="0"/>
              <a:t>&gt; </a:t>
            </a:r>
            <a:r>
              <a:rPr lang="es-ES" dirty="0" err="1" smtClean="0"/>
              <a:t>print</a:t>
            </a:r>
            <a:r>
              <a:rPr lang="es-ES" dirty="0" smtClean="0"/>
              <a:t>(x!=y)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s-ES" dirty="0" smtClean="0"/>
              <a:t>[1] TRUE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842532" y="1891913"/>
            <a:ext cx="744722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relational operator is a symbol which defines some kind of relation between two entities. These include numerical equalities and inequalities. A relational operator compares each element </a:t>
            </a:r>
          </a:p>
        </p:txBody>
      </p:sp>
    </p:spTree>
    <p:extLst>
      <p:ext uri="{BB962C8B-B14F-4D97-AF65-F5344CB8AC3E}">
        <p14:creationId xmlns:p14="http://schemas.microsoft.com/office/powerpoint/2010/main" xmlns="" val="55424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86506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GB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532" y="2755716"/>
            <a:ext cx="4014537" cy="322446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s-ES" dirty="0" smtClean="0"/>
              <a:t>&gt; </a:t>
            </a:r>
            <a:r>
              <a:rPr lang="es-ES" dirty="0"/>
              <a:t>x=5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dirty="0"/>
              <a:t>&gt; y=45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dirty="0"/>
              <a:t>&gt; </a:t>
            </a:r>
            <a:r>
              <a:rPr lang="es-ES" dirty="0" err="1" smtClean="0"/>
              <a:t>print</a:t>
            </a:r>
            <a:r>
              <a:rPr lang="es-ES" dirty="0" smtClean="0"/>
              <a:t>(</a:t>
            </a:r>
            <a:r>
              <a:rPr lang="es-ES" dirty="0" err="1" smtClean="0"/>
              <a:t>x&amp;y</a:t>
            </a:r>
            <a:r>
              <a:rPr lang="es-ES" dirty="0"/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dirty="0" smtClean="0"/>
              <a:t>[</a:t>
            </a:r>
            <a:r>
              <a:rPr lang="en-IN" dirty="0"/>
              <a:t>1] </a:t>
            </a:r>
            <a:r>
              <a:rPr lang="en-IN" dirty="0" smtClean="0"/>
              <a:t>TRUE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dirty="0"/>
              <a:t>print(</a:t>
            </a:r>
            <a:r>
              <a:rPr lang="en-IN" dirty="0" err="1"/>
              <a:t>x|y</a:t>
            </a:r>
            <a:r>
              <a:rPr lang="en-IN" dirty="0"/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dirty="0"/>
              <a:t>[1] </a:t>
            </a:r>
            <a:r>
              <a:rPr lang="en-IN" dirty="0" smtClean="0"/>
              <a:t>TRUE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dirty="0"/>
              <a:t>&gt; print(!y)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dirty="0"/>
              <a:t>[1] FALSE</a:t>
            </a:r>
            <a:endParaRPr lang="en-IN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842532" y="1891913"/>
            <a:ext cx="7447225" cy="54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logical operators allow a program to make a decision on the basis of multiple conditions.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361488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8202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86506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GB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442" y="2428170"/>
            <a:ext cx="4014537" cy="322446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pt-BR" dirty="0"/>
              <a:t>&gt; </a:t>
            </a:r>
            <a:r>
              <a:rPr lang="pt-BR" dirty="0" smtClean="0"/>
              <a:t>a </a:t>
            </a:r>
            <a:r>
              <a:rPr lang="pt-BR" dirty="0"/>
              <a:t>&lt;- </a:t>
            </a:r>
            <a:r>
              <a:rPr lang="pt-BR" dirty="0" smtClean="0"/>
              <a:t>25</a:t>
            </a:r>
            <a:endParaRPr lang="pt-BR" dirty="0"/>
          </a:p>
          <a:p>
            <a:pPr marL="0" indent="0">
              <a:lnSpc>
                <a:spcPct val="80000"/>
              </a:lnSpc>
              <a:buNone/>
            </a:pPr>
            <a:r>
              <a:rPr lang="pt-BR" dirty="0"/>
              <a:t>&gt; </a:t>
            </a:r>
            <a:r>
              <a:rPr lang="pt-BR" dirty="0" smtClean="0"/>
              <a:t>a</a:t>
            </a:r>
            <a:endParaRPr lang="pt-BR" dirty="0"/>
          </a:p>
          <a:p>
            <a:pPr marL="0" indent="0">
              <a:lnSpc>
                <a:spcPct val="80000"/>
              </a:lnSpc>
              <a:buNone/>
            </a:pPr>
            <a:r>
              <a:rPr lang="pt-BR" dirty="0"/>
              <a:t>[1] </a:t>
            </a:r>
            <a:r>
              <a:rPr lang="pt-BR" dirty="0" smtClean="0"/>
              <a:t>25</a:t>
            </a:r>
            <a:endParaRPr lang="pt-BR" dirty="0"/>
          </a:p>
          <a:p>
            <a:pPr marL="0" indent="0">
              <a:lnSpc>
                <a:spcPct val="80000"/>
              </a:lnSpc>
              <a:buNone/>
            </a:pPr>
            <a:r>
              <a:rPr lang="pt-BR" dirty="0"/>
              <a:t>&gt; a = 12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dirty="0"/>
              <a:t>&gt; 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dirty="0"/>
              <a:t>[1] 12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dirty="0"/>
              <a:t>&gt; 24 -&gt; x</a:t>
            </a:r>
            <a:endParaRPr lang="pt-BR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pt-BR" dirty="0" smtClean="0"/>
              <a:t>&gt; 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dirty="0" smtClean="0"/>
              <a:t>[</a:t>
            </a:r>
            <a:r>
              <a:rPr lang="pt-BR" dirty="0"/>
              <a:t>1] 24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42532" y="1891913"/>
            <a:ext cx="7447225" cy="317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dirty="0"/>
              <a:t>An assignment operator is used to assign a new value to a variable.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361488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975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86506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GB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442" y="2428170"/>
            <a:ext cx="4014537" cy="322446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pt-BR" dirty="0"/>
              <a:t>&gt; </a:t>
            </a:r>
            <a:r>
              <a:rPr lang="pt-BR" dirty="0" smtClean="0"/>
              <a:t>a </a:t>
            </a:r>
            <a:r>
              <a:rPr lang="pt-BR" dirty="0"/>
              <a:t>&lt;- </a:t>
            </a:r>
            <a:r>
              <a:rPr lang="pt-BR" dirty="0" smtClean="0"/>
              <a:t>1:5</a:t>
            </a:r>
            <a:endParaRPr lang="pt-BR" dirty="0"/>
          </a:p>
          <a:p>
            <a:pPr marL="0" indent="0">
              <a:lnSpc>
                <a:spcPct val="80000"/>
              </a:lnSpc>
              <a:buNone/>
            </a:pPr>
            <a:r>
              <a:rPr lang="pt-BR" dirty="0"/>
              <a:t>&gt; </a:t>
            </a:r>
            <a:r>
              <a:rPr lang="pt-BR" dirty="0" smtClean="0"/>
              <a:t>a</a:t>
            </a:r>
            <a:endParaRPr lang="pt-BR" dirty="0"/>
          </a:p>
          <a:p>
            <a:pPr marL="0" indent="0">
              <a:lnSpc>
                <a:spcPct val="80000"/>
              </a:lnSpc>
              <a:buNone/>
            </a:pPr>
            <a:r>
              <a:rPr lang="pt-BR" dirty="0"/>
              <a:t>[1] </a:t>
            </a:r>
            <a:r>
              <a:rPr lang="pt-BR" dirty="0" smtClean="0"/>
              <a:t>1 2 3 4 5</a:t>
            </a:r>
            <a:endParaRPr lang="pt-BR" dirty="0"/>
          </a:p>
          <a:p>
            <a:pPr marL="0" indent="0">
              <a:lnSpc>
                <a:spcPct val="80000"/>
              </a:lnSpc>
              <a:buNone/>
            </a:pPr>
            <a:r>
              <a:rPr lang="pt-BR" dirty="0" smtClean="0"/>
              <a:t>&gt;x1 </a:t>
            </a:r>
            <a:r>
              <a:rPr lang="pt-BR" dirty="0"/>
              <a:t>&lt;- 5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dirty="0" smtClean="0"/>
              <a:t>&gt;x2 </a:t>
            </a:r>
            <a:r>
              <a:rPr lang="pt-BR" dirty="0"/>
              <a:t>&lt;- 10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dirty="0" smtClean="0"/>
              <a:t>&gt;d </a:t>
            </a:r>
            <a:r>
              <a:rPr lang="pt-BR" dirty="0"/>
              <a:t>&lt;- </a:t>
            </a:r>
            <a:r>
              <a:rPr lang="pt-BR" dirty="0" smtClean="0"/>
              <a:t>1:7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dirty="0"/>
              <a:t>&gt;</a:t>
            </a:r>
            <a:r>
              <a:rPr lang="pt-BR" dirty="0" smtClean="0"/>
              <a:t>print(x1%in%d)</a:t>
            </a:r>
            <a:endParaRPr lang="pt-BR" dirty="0"/>
          </a:p>
          <a:p>
            <a:pPr marL="0" indent="0">
              <a:lnSpc>
                <a:spcPct val="80000"/>
              </a:lnSpc>
              <a:buNone/>
            </a:pPr>
            <a:r>
              <a:rPr lang="pt-BR" dirty="0" smtClean="0"/>
              <a:t>[1] TRUE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dirty="0"/>
              <a:t>&gt;</a:t>
            </a:r>
            <a:r>
              <a:rPr lang="pt-BR" dirty="0" smtClean="0"/>
              <a:t>print(x2%in%d)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dirty="0" smtClean="0"/>
              <a:t>[1]FALSE</a:t>
            </a:r>
            <a:endParaRPr lang="pt-BR" dirty="0"/>
          </a:p>
        </p:txBody>
      </p:sp>
      <p:sp>
        <p:nvSpPr>
          <p:cNvPr id="13" name="Rectangle 12"/>
          <p:cNvSpPr/>
          <p:nvPr/>
        </p:nvSpPr>
        <p:spPr>
          <a:xfrm>
            <a:off x="842532" y="1891913"/>
            <a:ext cx="7447225" cy="317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dirty="0"/>
              <a:t>Miscellaneous operators are used for a special and specific purpose. 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361488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361488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108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478310"/>
            <a:ext cx="8425339" cy="6675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commands in integrated environment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4572" y="1145822"/>
            <a:ext cx="84391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6726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86506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Examples 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3+5</a:t>
            </a:r>
            <a:endParaRPr lang="en-GB" dirty="0"/>
          </a:p>
          <a:p>
            <a:r>
              <a:rPr lang="en-US" dirty="0"/>
              <a:t>&gt; 12 + 3 / 4 – 5 + 3*8</a:t>
            </a:r>
            <a:endParaRPr lang="en-GB" dirty="0"/>
          </a:p>
          <a:p>
            <a:r>
              <a:rPr lang="en-US" dirty="0"/>
              <a:t>&gt; (12 + 3 / 4 – 5) + 3*8</a:t>
            </a:r>
            <a:endParaRPr lang="en-GB" dirty="0"/>
          </a:p>
          <a:p>
            <a:r>
              <a:rPr lang="en-US" dirty="0"/>
              <a:t>&gt; pi * 2^3 – </a:t>
            </a:r>
            <a:r>
              <a:rPr lang="en-US" dirty="0" err="1"/>
              <a:t>sqrt</a:t>
            </a:r>
            <a:r>
              <a:rPr lang="en-US" dirty="0"/>
              <a:t>(4)</a:t>
            </a:r>
            <a:endParaRPr lang="en-GB" dirty="0"/>
          </a:p>
          <a:p>
            <a:r>
              <a:rPr lang="en-US" dirty="0"/>
              <a:t>&gt;factorial(4)</a:t>
            </a:r>
            <a:endParaRPr lang="en-GB" dirty="0"/>
          </a:p>
          <a:p>
            <a:r>
              <a:rPr lang="en-US" dirty="0"/>
              <a:t>&gt;log(2,10)</a:t>
            </a:r>
            <a:endParaRPr lang="en-GB" dirty="0"/>
          </a:p>
          <a:p>
            <a:r>
              <a:rPr lang="en-US" dirty="0"/>
              <a:t>&gt;log(2, base=10)</a:t>
            </a:r>
            <a:endParaRPr lang="en-GB" dirty="0"/>
          </a:p>
          <a:p>
            <a:r>
              <a:rPr lang="en-US" dirty="0"/>
              <a:t>&gt;log10(2)</a:t>
            </a:r>
            <a:endParaRPr lang="en-GB" dirty="0"/>
          </a:p>
          <a:p>
            <a:r>
              <a:rPr lang="en-US" dirty="0"/>
              <a:t>&gt;log(2)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415551" y="3536329"/>
            <a:ext cx="20960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ignores spaces</a:t>
            </a:r>
            <a:endParaRPr lang="en-GB" sz="16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259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547" y="1268763"/>
            <a:ext cx="7957265" cy="7180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000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6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833621" y="3642609"/>
            <a:ext cx="5837115" cy="565075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</a:pP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Basic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syntax, variables, Operators, Data 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16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86506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Examples 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5" y="1845169"/>
            <a:ext cx="8425339" cy="4389120"/>
          </a:xfrm>
        </p:spPr>
        <p:txBody>
          <a:bodyPr/>
          <a:lstStyle/>
          <a:p>
            <a:r>
              <a:rPr lang="en-US" dirty="0"/>
              <a:t>&gt;  x = 3+5</a:t>
            </a:r>
            <a:endParaRPr lang="en-GB" dirty="0"/>
          </a:p>
          <a:p>
            <a:r>
              <a:rPr lang="en-US" dirty="0"/>
              <a:t>&gt; x</a:t>
            </a:r>
            <a:endParaRPr lang="en-GB" dirty="0"/>
          </a:p>
          <a:p>
            <a:r>
              <a:rPr lang="en-US" dirty="0"/>
              <a:t>&gt;  y = 12 + 3 / 4 – 5 + 3*8</a:t>
            </a:r>
            <a:endParaRPr lang="en-GB" dirty="0"/>
          </a:p>
          <a:p>
            <a:r>
              <a:rPr lang="en-US" dirty="0"/>
              <a:t>&gt; y</a:t>
            </a:r>
            <a:endParaRPr lang="en-GB" dirty="0"/>
          </a:p>
          <a:p>
            <a:r>
              <a:rPr lang="en-US" dirty="0"/>
              <a:t>&gt; z =  (12 + 3 / 4 – 5) + 3*8</a:t>
            </a:r>
            <a:endParaRPr lang="en-GB" dirty="0"/>
          </a:p>
          <a:p>
            <a:r>
              <a:rPr lang="en-US" dirty="0"/>
              <a:t>&gt; z</a:t>
            </a:r>
            <a:endParaRPr lang="en-GB" dirty="0"/>
          </a:p>
          <a:p>
            <a:r>
              <a:rPr lang="en-US" dirty="0"/>
              <a:t>&gt; A </a:t>
            </a:r>
            <a:r>
              <a:rPr lang="en-US" dirty="0" smtClean="0"/>
              <a:t>&lt;- </a:t>
            </a:r>
            <a:r>
              <a:rPr lang="en-US" dirty="0"/>
              <a:t>6 + 8 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70C0"/>
                </a:solidFill>
              </a:rPr>
              <a:t>## </a:t>
            </a:r>
            <a:r>
              <a:rPr lang="en-US" dirty="0">
                <a:solidFill>
                  <a:srgbClr val="0070C0"/>
                </a:solidFill>
              </a:rPr>
              <a:t>no space </a:t>
            </a:r>
            <a:r>
              <a:rPr lang="en-US" dirty="0" smtClean="0">
                <a:solidFill>
                  <a:srgbClr val="0070C0"/>
                </a:solidFill>
              </a:rPr>
              <a:t>should be between </a:t>
            </a:r>
            <a:r>
              <a:rPr lang="en-US" dirty="0">
                <a:solidFill>
                  <a:srgbClr val="0070C0"/>
                </a:solidFill>
              </a:rPr>
              <a:t>&lt; &amp; -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 a                   </a:t>
            </a:r>
            <a:r>
              <a:rPr lang="en-US" dirty="0">
                <a:solidFill>
                  <a:srgbClr val="0070C0"/>
                </a:solidFill>
              </a:rPr>
              <a:t>## </a:t>
            </a:r>
            <a:r>
              <a:rPr lang="en-US" dirty="0" smtClean="0">
                <a:solidFill>
                  <a:srgbClr val="0070C0"/>
                </a:solidFill>
              </a:rPr>
              <a:t>Note: R </a:t>
            </a:r>
            <a:r>
              <a:rPr lang="en-US" dirty="0">
                <a:solidFill>
                  <a:srgbClr val="0070C0"/>
                </a:solidFill>
              </a:rPr>
              <a:t>is case sensitive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8203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86506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endParaRPr lang="en-GB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Results of calculations can be stored in objects using the assignment operators: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en-US" sz="2000" dirty="0"/>
              <a:t> An arrow (&lt;-) formed by a smaller than character and a hyphen without a space!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en-US" sz="2000" dirty="0"/>
              <a:t> The equal character </a:t>
            </a:r>
            <a:r>
              <a:rPr lang="en-US" altLang="en-US" sz="2000" dirty="0" smtClean="0"/>
              <a:t>(=).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2000" dirty="0" smtClean="0"/>
              <a:t>Sample Example</a:t>
            </a:r>
            <a:endParaRPr lang="en-US" altLang="en-US" sz="2000" dirty="0"/>
          </a:p>
          <a:p>
            <a:pPr marL="800100" lvl="1" indent="-342900">
              <a:lnSpc>
                <a:spcPct val="80000"/>
              </a:lnSpc>
            </a:pPr>
            <a:r>
              <a:rPr lang="pt-BR" altLang="en-US" sz="2000" dirty="0"/>
              <a:t>&gt; n &lt;- 15</a:t>
            </a:r>
          </a:p>
          <a:p>
            <a:pPr marL="800100" lvl="1" indent="-342900">
              <a:lnSpc>
                <a:spcPct val="80000"/>
              </a:lnSpc>
            </a:pPr>
            <a:r>
              <a:rPr lang="pt-BR" altLang="en-US" sz="2000" dirty="0"/>
              <a:t>&gt; n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pt-BR" altLang="en-US" sz="2000" dirty="0"/>
              <a:t>[1] 15</a:t>
            </a:r>
          </a:p>
          <a:p>
            <a:pPr marL="800100" lvl="1" indent="-342900">
              <a:lnSpc>
                <a:spcPct val="80000"/>
              </a:lnSpc>
            </a:pPr>
            <a:r>
              <a:rPr lang="pt-BR" altLang="en-US" sz="2000" dirty="0"/>
              <a:t>&gt; a = 12</a:t>
            </a:r>
          </a:p>
          <a:p>
            <a:pPr marL="800100" lvl="1" indent="-342900">
              <a:lnSpc>
                <a:spcPct val="80000"/>
              </a:lnSpc>
            </a:pPr>
            <a:r>
              <a:rPr lang="pt-BR" altLang="en-US" sz="2000" dirty="0"/>
              <a:t>&gt; </a:t>
            </a:r>
            <a:r>
              <a:rPr lang="pt-BR" altLang="en-US" sz="2000" dirty="0" smtClean="0"/>
              <a:t>a</a:t>
            </a:r>
          </a:p>
          <a:p>
            <a:pPr marL="800100" lvl="1" indent="-342900">
              <a:lnSpc>
                <a:spcPct val="80000"/>
              </a:lnSpc>
            </a:pPr>
            <a:endParaRPr lang="pt-BR" altLang="en-US" sz="2000" dirty="0"/>
          </a:p>
          <a:p>
            <a:pPr marL="800100" lvl="1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To see a list of your objects, use </a:t>
            </a:r>
            <a:r>
              <a:rPr lang="en-US" sz="2000" dirty="0" err="1"/>
              <a:t>ls</a:t>
            </a:r>
            <a:r>
              <a:rPr lang="en-US" sz="2000" dirty="0"/>
              <a:t>( ).  The ( ) is required, even though there are no arguments</a:t>
            </a:r>
            <a:r>
              <a:rPr lang="en-US" sz="2000" dirty="0" smtClean="0"/>
              <a:t>.</a:t>
            </a:r>
          </a:p>
          <a:p>
            <a:pPr marL="800100" lvl="1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Use </a:t>
            </a:r>
            <a:r>
              <a:rPr lang="en-US" sz="2000" dirty="0" err="1"/>
              <a:t>rm</a:t>
            </a:r>
            <a:r>
              <a:rPr lang="en-US" sz="2000" dirty="0"/>
              <a:t> to delete objects you no longer need</a:t>
            </a:r>
            <a:r>
              <a:rPr lang="en-US" sz="2000" dirty="0" smtClean="0"/>
              <a:t>.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 smtClean="0"/>
              <a:t>		&gt; </a:t>
            </a:r>
            <a:r>
              <a:rPr lang="en-US" sz="2000" dirty="0" err="1"/>
              <a:t>rm</a:t>
            </a:r>
            <a:r>
              <a:rPr lang="en-US" sz="2000" dirty="0"/>
              <a:t>(n</a:t>
            </a:r>
            <a:r>
              <a:rPr lang="en-US" sz="2000" dirty="0" smtClean="0"/>
              <a:t>)   #here n is object name</a:t>
            </a:r>
            <a:endParaRPr lang="en-US" sz="2000" dirty="0"/>
          </a:p>
          <a:p>
            <a:pPr marL="800100" lvl="1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800100" lvl="1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 err="1" smtClean="0"/>
              <a:t>fdndf</a:t>
            </a:r>
            <a:endParaRPr lang="en-US" sz="2000" dirty="0" smtClean="0"/>
          </a:p>
          <a:p>
            <a:pPr marL="457200" lvl="1" indent="0">
              <a:lnSpc>
                <a:spcPct val="80000"/>
              </a:lnSpc>
              <a:buNone/>
            </a:pPr>
            <a:endParaRPr lang="en-IN" sz="2000" dirty="0"/>
          </a:p>
          <a:p>
            <a:pPr marL="800100" lvl="1" indent="-342900">
              <a:lnSpc>
                <a:spcPct val="80000"/>
              </a:lnSpc>
            </a:pPr>
            <a:endParaRPr lang="pt-BR" altLang="en-US" sz="2000" dirty="0"/>
          </a:p>
          <a:p>
            <a:pPr marL="800100" lvl="1" indent="-342900"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3750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86506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syntax</a:t>
            </a:r>
            <a:endParaRPr lang="en-GB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Creating </a:t>
            </a:r>
            <a:r>
              <a:rPr lang="en-US" altLang="en-US" sz="2400" dirty="0" smtClean="0"/>
              <a:t>Strings- use </a:t>
            </a:r>
            <a:r>
              <a:rPr lang="en-IN" sz="2400" dirty="0"/>
              <a:t>either double quote </a:t>
            </a:r>
            <a:r>
              <a:rPr lang="en-IN" sz="2400" dirty="0" smtClean="0"/>
              <a:t>characters </a:t>
            </a:r>
            <a:r>
              <a:rPr lang="en-IN" sz="2400" dirty="0"/>
              <a:t>or single quotes</a:t>
            </a:r>
            <a:endParaRPr lang="en-US" altLang="en-US" sz="2400" dirty="0" smtClean="0"/>
          </a:p>
          <a:p>
            <a:pPr marL="201168" lvl="1" indent="0">
              <a:lnSpc>
                <a:spcPct val="80000"/>
              </a:lnSpc>
              <a:buNone/>
            </a:pPr>
            <a:r>
              <a:rPr lang="en-IN" sz="2400" dirty="0" smtClean="0"/>
              <a:t>	&gt; </a:t>
            </a:r>
            <a:r>
              <a:rPr lang="en-IN" sz="2400" dirty="0"/>
              <a:t>h &lt;- "</a:t>
            </a:r>
            <a:r>
              <a:rPr lang="en-IN" sz="2400" dirty="0" smtClean="0"/>
              <a:t>hello“ or </a:t>
            </a:r>
            <a:r>
              <a:rPr lang="en-IN" sz="2400" dirty="0"/>
              <a:t>&gt; h &lt;- 'hello'</a:t>
            </a:r>
            <a:endParaRPr lang="en-US" sz="2200" dirty="0" smtClean="0"/>
          </a:p>
          <a:p>
            <a:r>
              <a:rPr lang="en-US" sz="2400" dirty="0"/>
              <a:t>Other data types are available.  You do not need to declare these; they will be assigned automatically.</a:t>
            </a:r>
            <a:endParaRPr lang="en-IN" sz="2400" dirty="0"/>
          </a:p>
          <a:p>
            <a:r>
              <a:rPr lang="en-US" dirty="0"/>
              <a:t>&gt; q1 &lt;- TRUE		# Logical data</a:t>
            </a:r>
            <a:endParaRPr lang="en-IN" sz="3200" dirty="0"/>
          </a:p>
          <a:p>
            <a:r>
              <a:rPr lang="en-US" dirty="0"/>
              <a:t>&gt; q1</a:t>
            </a:r>
            <a:endParaRPr lang="en-IN" sz="3200" dirty="0"/>
          </a:p>
          <a:p>
            <a:r>
              <a:rPr lang="en-US" dirty="0"/>
              <a:t>[1] TRUE</a:t>
            </a:r>
            <a:endParaRPr lang="en-IN" sz="3200" dirty="0"/>
          </a:p>
          <a:p>
            <a:r>
              <a:rPr lang="en-US" dirty="0"/>
              <a:t> </a:t>
            </a:r>
            <a:r>
              <a:rPr lang="en-US" dirty="0" smtClean="0"/>
              <a:t>&gt; </a:t>
            </a:r>
            <a:r>
              <a:rPr lang="en-US" dirty="0"/>
              <a:t>q2 &lt;- F</a:t>
            </a:r>
            <a:endParaRPr lang="en-IN" sz="3200" dirty="0"/>
          </a:p>
          <a:p>
            <a:r>
              <a:rPr lang="en-US" dirty="0"/>
              <a:t>&gt; q2</a:t>
            </a:r>
            <a:endParaRPr lang="en-IN" sz="3200" dirty="0"/>
          </a:p>
          <a:p>
            <a:r>
              <a:rPr lang="en-US" dirty="0"/>
              <a:t>[1] FALSE</a:t>
            </a:r>
            <a:endParaRPr lang="en-IN" sz="3200" dirty="0"/>
          </a:p>
          <a:p>
            <a:pPr marL="800100" lvl="1" indent="-342900">
              <a:lnSpc>
                <a:spcPct val="80000"/>
              </a:lnSpc>
            </a:pPr>
            <a:endParaRPr lang="pt-BR" altLang="en-US" sz="2000" dirty="0" smtClean="0"/>
          </a:p>
          <a:p>
            <a:pPr marL="800100" lvl="1" indent="-342900"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90493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992846"/>
            <a:ext cx="8425339" cy="50382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5" y="1894114"/>
            <a:ext cx="8425339" cy="4182130"/>
          </a:xfrm>
        </p:spPr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Variables are used to store the information to be manipulated and referenced in the R </a:t>
            </a:r>
            <a:r>
              <a:rPr lang="en-US" dirty="0" smtClean="0"/>
              <a:t>program.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Variables </a:t>
            </a:r>
            <a:r>
              <a:rPr lang="en-US" dirty="0"/>
              <a:t>must start with a letter, but may also contain numbers and </a:t>
            </a:r>
            <a:r>
              <a:rPr lang="en-US" dirty="0" smtClean="0"/>
              <a:t>periods.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preferred form for variable names is all lower case letters and words separated with </a:t>
            </a:r>
            <a:r>
              <a:rPr lang="en-US" dirty="0" smtClean="0"/>
              <a:t>dots (variable.name) but </a:t>
            </a:r>
            <a:r>
              <a:rPr lang="en-US" dirty="0" err="1" smtClean="0"/>
              <a:t>variableName</a:t>
            </a:r>
            <a:r>
              <a:rPr lang="en-US" dirty="0"/>
              <a:t> is also </a:t>
            </a:r>
            <a:r>
              <a:rPr lang="en-US" dirty="0" smtClean="0"/>
              <a:t>accepted.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Don't use underscores ( _ ) or hyphens ( - ) in identifiers. </a:t>
            </a:r>
            <a:endParaRPr lang="en-GB" dirty="0"/>
          </a:p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>
                <a:solidFill>
                  <a:srgbClr val="FF0000"/>
                </a:solidFill>
              </a:rPr>
              <a:t>avg.clicks</a:t>
            </a:r>
            <a:r>
              <a:rPr lang="en-US" dirty="0"/>
              <a:t>      </a:t>
            </a:r>
            <a:r>
              <a:rPr lang="en-US" dirty="0">
                <a:solidFill>
                  <a:srgbClr val="0070C0"/>
                </a:solidFill>
              </a:rPr>
              <a:t>GOOD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>
                <a:solidFill>
                  <a:srgbClr val="FF0000"/>
                </a:solidFill>
              </a:rPr>
              <a:t>avgClicks</a:t>
            </a:r>
            <a:r>
              <a:rPr lang="en-US" dirty="0"/>
              <a:t>      </a:t>
            </a:r>
            <a:r>
              <a:rPr lang="en-US" dirty="0">
                <a:solidFill>
                  <a:srgbClr val="0070C0"/>
                </a:solidFill>
              </a:rPr>
              <a:t>OK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>
                <a:solidFill>
                  <a:srgbClr val="FF0000"/>
                </a:solidFill>
              </a:rPr>
              <a:t>avg_Clicks</a:t>
            </a: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BAD</a:t>
            </a:r>
            <a:endParaRPr lang="en-GB" dirty="0">
              <a:solidFill>
                <a:srgbClr val="0070C0"/>
              </a:solidFill>
            </a:endParaRPr>
          </a:p>
          <a:p>
            <a:pPr lvl="0"/>
            <a:endParaRPr lang="en-GB" dirty="0"/>
          </a:p>
          <a:p>
            <a:pPr lvl="0"/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/>
              <a:t>names have initial capital letters and no dots </a:t>
            </a:r>
            <a:r>
              <a:rPr lang="en-US" dirty="0" smtClean="0"/>
              <a:t>(e.g., </a:t>
            </a:r>
            <a:r>
              <a:rPr lang="en-US" dirty="0" err="1" smtClean="0">
                <a:solidFill>
                  <a:srgbClr val="FF0000"/>
                </a:solidFill>
              </a:rPr>
              <a:t>FunctionName</a:t>
            </a:r>
            <a:r>
              <a:rPr lang="en-US" dirty="0" smtClean="0"/>
              <a:t>).</a:t>
            </a:r>
          </a:p>
          <a:p>
            <a:pPr lvl="0"/>
            <a:endParaRPr lang="en-US" dirty="0" smtClean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24456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86506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GB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R Programming Data Typ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46157" y="2003804"/>
            <a:ext cx="4441466" cy="394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487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86506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GB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t="1782"/>
          <a:stretch/>
        </p:blipFill>
        <p:spPr>
          <a:xfrm>
            <a:off x="1238928" y="1780673"/>
            <a:ext cx="6883632" cy="448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031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86506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Examples</a:t>
            </a:r>
            <a:endParaRPr lang="en-GB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17290" y="1966198"/>
            <a:ext cx="6912309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600" dirty="0">
                <a:solidFill>
                  <a:srgbClr val="008200"/>
                </a:solidFill>
                <a:latin typeface="inter-regular"/>
              </a:rPr>
              <a:t>#Logical Data type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IN" sz="1600" dirty="0" err="1">
                <a:solidFill>
                  <a:srgbClr val="000000"/>
                </a:solidFill>
                <a:latin typeface="inter-regular"/>
              </a:rPr>
              <a:t>variable_logical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&lt;- TRUE  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cat(</a:t>
            </a:r>
            <a:r>
              <a:rPr lang="en-IN" sz="1600" dirty="0" err="1">
                <a:solidFill>
                  <a:srgbClr val="000000"/>
                </a:solidFill>
                <a:latin typeface="inter-regular"/>
              </a:rPr>
              <a:t>variable_logical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IN" sz="1600" dirty="0">
                <a:solidFill>
                  <a:srgbClr val="0000FF"/>
                </a:solidFill>
                <a:latin typeface="inter-regular"/>
              </a:rPr>
              <a:t>"\n"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)  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cat(</a:t>
            </a:r>
            <a:r>
              <a:rPr lang="en-IN" sz="1600" dirty="0">
                <a:solidFill>
                  <a:srgbClr val="0000FF"/>
                </a:solidFill>
                <a:latin typeface="inter-regular"/>
              </a:rPr>
              <a:t>"The data type of </a:t>
            </a:r>
            <a:r>
              <a:rPr lang="en-IN" sz="1600" dirty="0" err="1">
                <a:solidFill>
                  <a:srgbClr val="0000FF"/>
                </a:solidFill>
                <a:latin typeface="inter-regular"/>
              </a:rPr>
              <a:t>variable_logical</a:t>
            </a:r>
            <a:r>
              <a:rPr lang="en-IN" sz="1600" dirty="0">
                <a:solidFill>
                  <a:srgbClr val="0000FF"/>
                </a:solidFill>
                <a:latin typeface="inter-regular"/>
              </a:rPr>
              <a:t> is "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IN" sz="16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inter-regular"/>
              </a:rPr>
              <a:t>variable_logical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),</a:t>
            </a:r>
            <a:r>
              <a:rPr lang="en-IN" sz="1600" dirty="0">
                <a:solidFill>
                  <a:srgbClr val="0000FF"/>
                </a:solidFill>
                <a:latin typeface="inter-regular"/>
              </a:rPr>
              <a:t>"\n\n"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)  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IN" sz="1600" dirty="0">
                <a:solidFill>
                  <a:srgbClr val="008200"/>
                </a:solidFill>
                <a:latin typeface="inter-regular"/>
              </a:rPr>
              <a:t>#Numeric Data type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IN" sz="1600" dirty="0" err="1">
                <a:solidFill>
                  <a:srgbClr val="000000"/>
                </a:solidFill>
                <a:latin typeface="inter-regular"/>
              </a:rPr>
              <a:t>variable_numeric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&lt;- 3532  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cat(</a:t>
            </a:r>
            <a:r>
              <a:rPr lang="en-IN" sz="1600" dirty="0" err="1">
                <a:solidFill>
                  <a:srgbClr val="000000"/>
                </a:solidFill>
                <a:latin typeface="inter-regular"/>
              </a:rPr>
              <a:t>variable_numeric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IN" sz="1600" dirty="0">
                <a:solidFill>
                  <a:srgbClr val="0000FF"/>
                </a:solidFill>
                <a:latin typeface="inter-regular"/>
              </a:rPr>
              <a:t>"\n"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)     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cat(</a:t>
            </a:r>
            <a:r>
              <a:rPr lang="en-IN" sz="1600" dirty="0">
                <a:solidFill>
                  <a:srgbClr val="0000FF"/>
                </a:solidFill>
                <a:latin typeface="inter-regular"/>
              </a:rPr>
              <a:t>"The data type of </a:t>
            </a:r>
            <a:r>
              <a:rPr lang="en-IN" sz="1600" dirty="0" err="1">
                <a:solidFill>
                  <a:srgbClr val="0000FF"/>
                </a:solidFill>
                <a:latin typeface="inter-regular"/>
              </a:rPr>
              <a:t>variable_numeric</a:t>
            </a:r>
            <a:r>
              <a:rPr lang="en-IN" sz="1600" dirty="0">
                <a:solidFill>
                  <a:srgbClr val="0000FF"/>
                </a:solidFill>
                <a:latin typeface="inter-regular"/>
              </a:rPr>
              <a:t> is "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IN" sz="16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inter-regular"/>
              </a:rPr>
              <a:t>variable_numeric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),</a:t>
            </a:r>
            <a:r>
              <a:rPr lang="en-IN" sz="1600" dirty="0">
                <a:solidFill>
                  <a:srgbClr val="0000FF"/>
                </a:solidFill>
                <a:latin typeface="inter-regular"/>
              </a:rPr>
              <a:t>"\n\n"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)  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IN" sz="1600" dirty="0">
                <a:solidFill>
                  <a:srgbClr val="008200"/>
                </a:solidFill>
                <a:latin typeface="inter-regular"/>
              </a:rPr>
              <a:t>#Integer Data type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IN" sz="1600" dirty="0" err="1">
                <a:solidFill>
                  <a:srgbClr val="000000"/>
                </a:solidFill>
                <a:latin typeface="inter-regular"/>
              </a:rPr>
              <a:t>variable_integer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&lt;- 133L  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cat(</a:t>
            </a:r>
            <a:r>
              <a:rPr lang="en-IN" sz="1600" dirty="0" err="1">
                <a:solidFill>
                  <a:srgbClr val="000000"/>
                </a:solidFill>
                <a:latin typeface="inter-regular"/>
              </a:rPr>
              <a:t>variable_integer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IN" sz="1600" dirty="0">
                <a:solidFill>
                  <a:srgbClr val="0000FF"/>
                </a:solidFill>
                <a:latin typeface="inter-regular"/>
              </a:rPr>
              <a:t>"\n"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)   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cat(</a:t>
            </a:r>
            <a:r>
              <a:rPr lang="en-IN" sz="1600" dirty="0">
                <a:solidFill>
                  <a:srgbClr val="0000FF"/>
                </a:solidFill>
                <a:latin typeface="inter-regular"/>
              </a:rPr>
              <a:t>"The data type of </a:t>
            </a:r>
            <a:r>
              <a:rPr lang="en-IN" sz="1600" dirty="0" err="1">
                <a:solidFill>
                  <a:srgbClr val="0000FF"/>
                </a:solidFill>
                <a:latin typeface="inter-regular"/>
              </a:rPr>
              <a:t>variable_integer</a:t>
            </a:r>
            <a:r>
              <a:rPr lang="en-IN" sz="1600" dirty="0">
                <a:solidFill>
                  <a:srgbClr val="0000FF"/>
                </a:solidFill>
                <a:latin typeface="inter-regular"/>
              </a:rPr>
              <a:t> is "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IN" sz="16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inter-regular"/>
              </a:rPr>
              <a:t>variable_integer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),</a:t>
            </a:r>
            <a:r>
              <a:rPr lang="en-IN" sz="1600" dirty="0">
                <a:solidFill>
                  <a:srgbClr val="0000FF"/>
                </a:solidFill>
                <a:latin typeface="inter-regular"/>
              </a:rPr>
              <a:t>"\n\n"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)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 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824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86506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Examples</a:t>
            </a:r>
            <a:endParaRPr lang="en-GB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17290" y="1966198"/>
            <a:ext cx="6912309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600" dirty="0" smtClean="0">
                <a:solidFill>
                  <a:srgbClr val="008200"/>
                </a:solidFill>
                <a:latin typeface="inter-regular"/>
              </a:rPr>
              <a:t>#</a:t>
            </a:r>
            <a:r>
              <a:rPr lang="en-IN" sz="1600" dirty="0">
                <a:solidFill>
                  <a:srgbClr val="008200"/>
                </a:solidFill>
                <a:latin typeface="inter-regular"/>
              </a:rPr>
              <a:t>Complex Data type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IN" sz="1600" dirty="0" err="1">
                <a:solidFill>
                  <a:srgbClr val="000000"/>
                </a:solidFill>
                <a:latin typeface="inter-regular"/>
              </a:rPr>
              <a:t>variable_complex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&lt;- 3+2i  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cat(</a:t>
            </a:r>
            <a:r>
              <a:rPr lang="en-IN" sz="1600" dirty="0" err="1">
                <a:solidFill>
                  <a:srgbClr val="000000"/>
                </a:solidFill>
                <a:latin typeface="inter-regular"/>
              </a:rPr>
              <a:t>variable_complex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IN" sz="1600" dirty="0">
                <a:solidFill>
                  <a:srgbClr val="0000FF"/>
                </a:solidFill>
                <a:latin typeface="inter-regular"/>
              </a:rPr>
              <a:t>"\n"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)  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cat(</a:t>
            </a:r>
            <a:r>
              <a:rPr lang="en-IN" sz="1600" dirty="0">
                <a:solidFill>
                  <a:srgbClr val="0000FF"/>
                </a:solidFill>
                <a:latin typeface="inter-regular"/>
              </a:rPr>
              <a:t>"The data type of </a:t>
            </a:r>
            <a:r>
              <a:rPr lang="en-IN" sz="1600" dirty="0" err="1">
                <a:solidFill>
                  <a:srgbClr val="0000FF"/>
                </a:solidFill>
                <a:latin typeface="inter-regular"/>
              </a:rPr>
              <a:t>variable_complex</a:t>
            </a:r>
            <a:r>
              <a:rPr lang="en-IN" sz="1600" dirty="0">
                <a:solidFill>
                  <a:srgbClr val="0000FF"/>
                </a:solidFill>
                <a:latin typeface="inter-regular"/>
              </a:rPr>
              <a:t> is "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IN" sz="16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inter-regular"/>
              </a:rPr>
              <a:t>variable_complex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),</a:t>
            </a:r>
            <a:r>
              <a:rPr lang="en-IN" sz="1600" dirty="0">
                <a:solidFill>
                  <a:srgbClr val="0000FF"/>
                </a:solidFill>
                <a:latin typeface="inter-regular"/>
              </a:rPr>
              <a:t>"\n\n"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)  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IN" sz="1600" dirty="0">
                <a:solidFill>
                  <a:srgbClr val="008200"/>
                </a:solidFill>
                <a:latin typeface="inter-regular"/>
              </a:rPr>
              <a:t>#Character Data type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IN" sz="1600" dirty="0" err="1">
                <a:solidFill>
                  <a:srgbClr val="000000"/>
                </a:solidFill>
                <a:latin typeface="inter-regular"/>
              </a:rPr>
              <a:t>variable_char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&lt;- </a:t>
            </a:r>
            <a:r>
              <a:rPr lang="en-IN" sz="1600" dirty="0">
                <a:solidFill>
                  <a:srgbClr val="0000FF"/>
                </a:solidFill>
                <a:latin typeface="inter-regular"/>
              </a:rPr>
              <a:t>"Learning r programming"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cat(</a:t>
            </a:r>
            <a:r>
              <a:rPr lang="en-IN" sz="1600" dirty="0" err="1">
                <a:solidFill>
                  <a:srgbClr val="000000"/>
                </a:solidFill>
                <a:latin typeface="inter-regular"/>
              </a:rPr>
              <a:t>variable_char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IN" sz="1600" dirty="0">
                <a:solidFill>
                  <a:srgbClr val="0000FF"/>
                </a:solidFill>
                <a:latin typeface="inter-regular"/>
              </a:rPr>
              <a:t>"\n"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)  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cat(</a:t>
            </a:r>
            <a:r>
              <a:rPr lang="en-IN" sz="1600" dirty="0">
                <a:solidFill>
                  <a:srgbClr val="0000FF"/>
                </a:solidFill>
                <a:latin typeface="inter-regular"/>
              </a:rPr>
              <a:t>"The data type of </a:t>
            </a:r>
            <a:r>
              <a:rPr lang="en-IN" sz="1600" dirty="0" err="1">
                <a:solidFill>
                  <a:srgbClr val="0000FF"/>
                </a:solidFill>
                <a:latin typeface="inter-regular"/>
              </a:rPr>
              <a:t>variable_char</a:t>
            </a:r>
            <a:r>
              <a:rPr lang="en-IN" sz="1600" dirty="0">
                <a:solidFill>
                  <a:srgbClr val="0000FF"/>
                </a:solidFill>
                <a:latin typeface="inter-regular"/>
              </a:rPr>
              <a:t> is "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IN" sz="16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inter-regular"/>
              </a:rPr>
              <a:t>variable_char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),</a:t>
            </a:r>
            <a:r>
              <a:rPr lang="en-IN" sz="1600" dirty="0">
                <a:solidFill>
                  <a:srgbClr val="0000FF"/>
                </a:solidFill>
                <a:latin typeface="inter-regular"/>
              </a:rPr>
              <a:t>"\n\n"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)  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IN" sz="1600" dirty="0">
                <a:solidFill>
                  <a:srgbClr val="008200"/>
                </a:solidFill>
                <a:latin typeface="inter-regular"/>
              </a:rPr>
              <a:t>#Raw Data type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IN" sz="1600" dirty="0" err="1">
                <a:solidFill>
                  <a:srgbClr val="000000"/>
                </a:solidFill>
                <a:latin typeface="inter-regular"/>
              </a:rPr>
              <a:t>variable_raw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&lt;- </a:t>
            </a:r>
            <a:r>
              <a:rPr lang="en-IN" sz="1600" dirty="0" err="1">
                <a:solidFill>
                  <a:srgbClr val="000000"/>
                </a:solidFill>
                <a:latin typeface="inter-regular"/>
              </a:rPr>
              <a:t>charToRaw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IN" sz="1600" dirty="0">
                <a:solidFill>
                  <a:srgbClr val="0000FF"/>
                </a:solidFill>
                <a:latin typeface="inter-regular"/>
              </a:rPr>
              <a:t>"Learning r programming"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)  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cat(</a:t>
            </a:r>
            <a:r>
              <a:rPr lang="en-IN" sz="1600" dirty="0" err="1">
                <a:solidFill>
                  <a:srgbClr val="000000"/>
                </a:solidFill>
                <a:latin typeface="inter-regular"/>
              </a:rPr>
              <a:t>variable_raw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IN" sz="1600" dirty="0">
                <a:solidFill>
                  <a:srgbClr val="0000FF"/>
                </a:solidFill>
                <a:latin typeface="inter-regular"/>
              </a:rPr>
              <a:t>"\n"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)  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cat(</a:t>
            </a:r>
            <a:r>
              <a:rPr lang="en-IN" sz="1600" dirty="0">
                <a:solidFill>
                  <a:srgbClr val="0000FF"/>
                </a:solidFill>
                <a:latin typeface="inter-regular"/>
              </a:rPr>
              <a:t>"The data type of </a:t>
            </a:r>
            <a:r>
              <a:rPr lang="en-IN" sz="1600" dirty="0" err="1">
                <a:solidFill>
                  <a:srgbClr val="0000FF"/>
                </a:solidFill>
                <a:latin typeface="inter-regular"/>
              </a:rPr>
              <a:t>variable_char</a:t>
            </a:r>
            <a:r>
              <a:rPr lang="en-IN" sz="1600" dirty="0">
                <a:solidFill>
                  <a:srgbClr val="0000FF"/>
                </a:solidFill>
                <a:latin typeface="inter-regular"/>
              </a:rPr>
              <a:t> is "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IN" sz="16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inter-regular"/>
              </a:rPr>
              <a:t>variable_raw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),</a:t>
            </a:r>
            <a:r>
              <a:rPr lang="en-IN" sz="1600" dirty="0">
                <a:solidFill>
                  <a:srgbClr val="0000FF"/>
                </a:solidFill>
                <a:latin typeface="inter-regular"/>
              </a:rPr>
              <a:t>"\n\n"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)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 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520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 Introduction to R and Rstudio (Part 2)&amp;quot;&quot;/&gt;&lt;property id=&quot;20307&quot; value=&quot;275&quot;/&gt;&lt;/object&gt;&lt;object type=&quot;3&quot; unique_id=&quot;10004&quot;&gt;&lt;property id=&quot;20148&quot; value=&quot;5&quot;/&gt;&lt;property id=&quot;20300&quot; value=&quot;Slide 2 - &amp;quot; Contents&amp;quot;&quot;/&gt;&lt;property id=&quot;20307&quot; value=&quot;406&quot;/&gt;&lt;/object&gt;&lt;object type=&quot;3&quot; unique_id=&quot;10005&quot;&gt;&lt;property id=&quot;20148&quot; value=&quot;5&quot;/&gt;&lt;property id=&quot;20300&quot; value=&quot;Slide 3 - &amp;quot;Basic syntax &amp;quot;&quot;/&gt;&lt;property id=&quot;20307&quot; value=&quot;424&quot;/&gt;&lt;/object&gt;&lt;object type=&quot;3&quot; unique_id=&quot;10006&quot;&gt;&lt;property id=&quot;20148&quot; value=&quot;5&quot;/&gt;&lt;property id=&quot;20300&quot; value=&quot;Slide 4 - &amp;quot;Basic syntax&amp;quot;&quot;/&gt;&lt;property id=&quot;20307&quot; value=&quot;425&quot;/&gt;&lt;/object&gt;&lt;object type=&quot;3&quot; unique_id=&quot;10007&quot;&gt;&lt;property id=&quot;20148&quot; value=&quot;5&quot;/&gt;&lt;property id=&quot;20300&quot; value=&quot;Slide 5 - &amp;quot;Variables&amp;quot;&quot;/&gt;&lt;property id=&quot;20307&quot; value=&quot;387&quot;/&gt;&lt;/object&gt;&lt;object type=&quot;3&quot; unique_id=&quot;10008&quot;&gt;&lt;property id=&quot;20148&quot; value=&quot;5&quot;/&gt;&lt;property id=&quot;20300&quot; value=&quot;Slide 6 - &amp;quot;Data types&amp;quot;&quot;/&gt;&lt;property id=&quot;20307&quot; value=&quot;430&quot;/&gt;&lt;/object&gt;&lt;object type=&quot;3&quot; unique_id=&quot;10009&quot;&gt;&lt;property id=&quot;20148&quot; value=&quot;5&quot;/&gt;&lt;property id=&quot;20300&quot; value=&quot;Slide 7 - &amp;quot;Data types&amp;quot;&quot;/&gt;&lt;property id=&quot;20307&quot; value=&quot;429&quot;/&gt;&lt;/object&gt;&lt;object type=&quot;3&quot; unique_id=&quot;10010&quot;&gt;&lt;property id=&quot;20148&quot; value=&quot;5&quot;/&gt;&lt;property id=&quot;20300&quot; value=&quot;Slide 8 - &amp;quot;Practice Examples&amp;quot;&quot;/&gt;&lt;property id=&quot;20307&quot; value=&quot;431&quot;/&gt;&lt;/object&gt;&lt;object type=&quot;3&quot; unique_id=&quot;10011&quot;&gt;&lt;property id=&quot;20148&quot; value=&quot;5&quot;/&gt;&lt;property id=&quot;20300&quot; value=&quot;Slide 9 - &amp;quot;Practice Examples&amp;quot;&quot;/&gt;&lt;property id=&quot;20307&quot; value=&quot;432&quot;/&gt;&lt;/object&gt;&lt;object type=&quot;3&quot; unique_id=&quot;10012&quot;&gt;&lt;property id=&quot;20148&quot; value=&quot;5&quot;/&gt;&lt;property id=&quot;20300&quot; value=&quot;Slide 10 - &amp;quot;Operators&amp;quot;&quot;/&gt;&lt;property id=&quot;20307&quot; value=&quot;426&quot;/&gt;&lt;/object&gt;&lt;object type=&quot;3&quot; unique_id=&quot;10013&quot;&gt;&lt;property id=&quot;20148&quot; value=&quot;5&quot;/&gt;&lt;property id=&quot;20300&quot; value=&quot;Slide 11 - &amp;quot;Operators&amp;quot;&quot;/&gt;&lt;property id=&quot;20307&quot; value=&quot;434&quot;/&gt;&lt;/object&gt;&lt;object type=&quot;3&quot; unique_id=&quot;10014&quot;&gt;&lt;property id=&quot;20148&quot; value=&quot;5&quot;/&gt;&lt;property id=&quot;20300&quot; value=&quot;Slide 12 - &amp;quot;Standard mathematical functions&amp;quot;&quot;/&gt;&lt;property id=&quot;20307&quot; value=&quot;427&quot;/&gt;&lt;/object&gt;&lt;object type=&quot;3&quot; unique_id=&quot;10015&quot;&gt;&lt;property id=&quot;20148&quot; value=&quot;5&quot;/&gt;&lt;property id=&quot;20300&quot; value=&quot;Slide 13 - &amp;quot;Standard mathematical functions &amp;quot;&quot;/&gt;&lt;property id=&quot;20307&quot; value=&quot;428&quot;/&gt;&lt;/object&gt;&lt;object type=&quot;3&quot; unique_id=&quot;10016&quot;&gt;&lt;property id=&quot;20148&quot; value=&quot;5&quot;/&gt;&lt;property id=&quot;20300&quot; value=&quot;Slide 14 - &amp;quot;Operators&amp;quot;&quot;/&gt;&lt;property id=&quot;20307&quot; value=&quot;435&quot;/&gt;&lt;/object&gt;&lt;object type=&quot;3&quot; unique_id=&quot;10017&quot;&gt;&lt;property id=&quot;20148&quot; value=&quot;5&quot;/&gt;&lt;property id=&quot;20300&quot; value=&quot;Slide 15 - &amp;quot;Operators&amp;quot;&quot;/&gt;&lt;property id=&quot;20307&quot; value=&quot;436&quot;/&gt;&lt;/object&gt;&lt;object type=&quot;3&quot; unique_id=&quot;10018&quot;&gt;&lt;property id=&quot;20148&quot; value=&quot;5&quot;/&gt;&lt;property id=&quot;20300&quot; value=&quot;Slide 16 - &amp;quot;Operators&amp;quot;&quot;/&gt;&lt;property id=&quot;20307&quot; value=&quot;437&quot;/&gt;&lt;/object&gt;&lt;object type=&quot;3&quot; unique_id=&quot;10019&quot;&gt;&lt;property id=&quot;20148&quot; value=&quot;5&quot;/&gt;&lt;property id=&quot;20300&quot; value=&quot;Slide 17 - &amp;quot;Operators&amp;quot;&quot;/&gt;&lt;property id=&quot;20307&quot; value=&quot;438&quot;/&gt;&lt;/object&gt;&lt;object type=&quot;3&quot; unique_id=&quot;10020&quot;&gt;&lt;property id=&quot;20148&quot; value=&quot;5&quot;/&gt;&lt;property id=&quot;20300&quot; value=&quot;Slide 18 - &amp;quot;R commands in integrated environment&amp;quot;&quot;/&gt;&lt;property id=&quot;20307&quot; value=&quot;405&quot;/&gt;&lt;/object&gt;&lt;object type=&quot;3&quot; unique_id=&quot;10021&quot;&gt;&lt;property id=&quot;20148&quot; value=&quot;5&quot;/&gt;&lt;property id=&quot;20300&quot; value=&quot;Slide 19 - &amp;quot;Practice Examples &amp;quot;&quot;/&gt;&lt;property id=&quot;20307&quot; value=&quot;385&quot;/&gt;&lt;/object&gt;&lt;object type=&quot;3&quot; unique_id=&quot;10022&quot;&gt;&lt;property id=&quot;20148&quot; value=&quot;5&quot;/&gt;&lt;property id=&quot;20300&quot; value=&quot;Slide 20 - &amp;quot;Practice Examples &amp;quot;&quot;/&gt;&lt;property id=&quot;20307&quot; value=&quot;386&quot;/&gt;&lt;/object&gt;&lt;/object&gt;&lt;object type=&quot;8&quot; unique_id=&quot;10044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4484</TotalTime>
  <Words>781</Words>
  <Application>Microsoft Office PowerPoint</Application>
  <PresentationFormat>Custom</PresentationFormat>
  <Paragraphs>193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Retrospect</vt:lpstr>
      <vt:lpstr> Introduction to R and Rstudio (Part 2)</vt:lpstr>
      <vt:lpstr> Contents</vt:lpstr>
      <vt:lpstr>Basic syntax </vt:lpstr>
      <vt:lpstr>Basic syntax</vt:lpstr>
      <vt:lpstr>Variables</vt:lpstr>
      <vt:lpstr>Data types</vt:lpstr>
      <vt:lpstr>Data types</vt:lpstr>
      <vt:lpstr>Practice Examples</vt:lpstr>
      <vt:lpstr>Practice Examples</vt:lpstr>
      <vt:lpstr>Operators</vt:lpstr>
      <vt:lpstr>Operators</vt:lpstr>
      <vt:lpstr>Standard mathematical functions</vt:lpstr>
      <vt:lpstr>Standard mathematical functions </vt:lpstr>
      <vt:lpstr>Operators</vt:lpstr>
      <vt:lpstr>Operators</vt:lpstr>
      <vt:lpstr>Operators</vt:lpstr>
      <vt:lpstr>Operators</vt:lpstr>
      <vt:lpstr>R commands in integrated environment</vt:lpstr>
      <vt:lpstr>Practice Examples </vt:lpstr>
      <vt:lpstr>Practice Examples </vt:lpstr>
    </vt:vector>
  </TitlesOfParts>
  <Company>by 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Baljeet</dc:creator>
  <cp:lastModifiedBy>sharad</cp:lastModifiedBy>
  <cp:revision>670</cp:revision>
  <dcterms:created xsi:type="dcterms:W3CDTF">2016-07-28T11:27:44Z</dcterms:created>
  <dcterms:modified xsi:type="dcterms:W3CDTF">2022-07-21T05:32:47Z</dcterms:modified>
</cp:coreProperties>
</file>